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6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7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  <p:sldMasterId id="2147483675" r:id="rId5"/>
    <p:sldMasterId id="2147483690" r:id="rId6"/>
    <p:sldMasterId id="2147483705" r:id="rId7"/>
    <p:sldMasterId id="2147483720" r:id="rId8"/>
    <p:sldMasterId id="2147483735" r:id="rId9"/>
    <p:sldMasterId id="2147483750" r:id="rId10"/>
    <p:sldMasterId id="2147483765" r:id="rId11"/>
    <p:sldMasterId id="2147483780" r:id="rId12"/>
    <p:sldMasterId id="2147483795" r:id="rId13"/>
    <p:sldMasterId id="2147483810" r:id="rId14"/>
    <p:sldMasterId id="2147483825" r:id="rId15"/>
    <p:sldMasterId id="2147483840" r:id="rId16"/>
    <p:sldMasterId id="2147483855" r:id="rId17"/>
    <p:sldMasterId id="2147483870" r:id="rId18"/>
    <p:sldMasterId id="2147483885" r:id="rId19"/>
    <p:sldMasterId id="2147483900" r:id="rId20"/>
    <p:sldMasterId id="2147483906" r:id="rId21"/>
  </p:sldMasterIdLst>
  <p:notesMasterIdLst>
    <p:notesMasterId r:id="rId56"/>
  </p:notesMasterIdLst>
  <p:sldIdLst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88" r:id="rId32"/>
    <p:sldId id="267" r:id="rId33"/>
    <p:sldId id="268" r:id="rId34"/>
    <p:sldId id="290" r:id="rId35"/>
    <p:sldId id="269" r:id="rId36"/>
    <p:sldId id="270" r:id="rId37"/>
    <p:sldId id="291" r:id="rId38"/>
    <p:sldId id="271" r:id="rId39"/>
    <p:sldId id="293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5" r:id="rId52"/>
    <p:sldId id="286" r:id="rId53"/>
    <p:sldId id="287" r:id="rId54"/>
    <p:sldId id="294" r:id="rId55"/>
  </p:sldIdLst>
  <p:sldSz cx="9144000" cy="6858000" type="screen4x3"/>
  <p:notesSz cx="6858000" cy="9144000"/>
  <p:defaultTextStyle>
    <a:defPPr>
      <a:defRPr lang="ar-EG"/>
    </a:defPPr>
    <a:lvl1pPr marL="0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5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9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4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5678D-C316-4FA9-83F9-54736AED9E3E}" v="3" dt="2021-12-18T16:19:31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ba M. Ali" userId="S::drhebakareem@mutah.edu.jo::4225765e-20cd-462f-8f2b-0d67b152342c" providerId="AD" clId="Web-{A3B5678D-C316-4FA9-83F9-54736AED9E3E}"/>
    <pc:docChg chg="modSld">
      <pc:chgData name="Heba M. Ali" userId="S::drhebakareem@mutah.edu.jo::4225765e-20cd-462f-8f2b-0d67b152342c" providerId="AD" clId="Web-{A3B5678D-C316-4FA9-83F9-54736AED9E3E}" dt="2021-12-18T16:19:31.234" v="2" actId="20577"/>
      <pc:docMkLst>
        <pc:docMk/>
      </pc:docMkLst>
      <pc:sldChg chg="modSp">
        <pc:chgData name="Heba M. Ali" userId="S::drhebakareem@mutah.edu.jo::4225765e-20cd-462f-8f2b-0d67b152342c" providerId="AD" clId="Web-{A3B5678D-C316-4FA9-83F9-54736AED9E3E}" dt="2021-12-18T16:19:31.234" v="2" actId="20577"/>
        <pc:sldMkLst>
          <pc:docMk/>
          <pc:sldMk cId="607739669" sldId="257"/>
        </pc:sldMkLst>
        <pc:spChg chg="mod">
          <ac:chgData name="Heba M. Ali" userId="S::drhebakareem@mutah.edu.jo::4225765e-20cd-462f-8f2b-0d67b152342c" providerId="AD" clId="Web-{A3B5678D-C316-4FA9-83F9-54736AED9E3E}" dt="2021-12-18T16:19:31.234" v="2" actId="20577"/>
          <ac:spMkLst>
            <pc:docMk/>
            <pc:sldMk cId="607739669" sldId="257"/>
            <ac:spMk id="20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4ADFA4-762B-44D8-BFD1-7E6C4CF92729}" type="datetimeFigureOut">
              <a:rPr lang="ar-EG" smtClean="0"/>
              <a:t>14/05/1443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D3AF71-62EF-4ECA-99D1-89777833B49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66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5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7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9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2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4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6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9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557BEBC-46F1-4E06-B1C8-976C89A189E0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EBA8471-3C2F-4FA3-A4FB-77F019714E4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E69A184-8830-4302-8DC2-21F98A3EFEE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31BE368-B382-448B-BE30-F419544E60C7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853F36F-F37B-4E12-A00C-67BCAD6A937E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3876721-0F93-476A-BCA6-7FE75347E73F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D23A91A-3511-48A1-8FB3-A5F91B91E3D5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A24C56-4371-41FB-AF3F-8E1FDF65B6B6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64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9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6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1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06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6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6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0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9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2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69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4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6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6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03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3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70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6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6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8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8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7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5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2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00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59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6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43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1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7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69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3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5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43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9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81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07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04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8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02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0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1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17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99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95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4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53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2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9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11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756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35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71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9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85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9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74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7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89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4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26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19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20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5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934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02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4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7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71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4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32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2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23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88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192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398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9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01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132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2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03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33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860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29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86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09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61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1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858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86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71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3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27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168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40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37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23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38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7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48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573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73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169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8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15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81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8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72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11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3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1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60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4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15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256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18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1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95865"/>
            <a:ext cx="77724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160270"/>
            <a:ext cx="64008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598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9" y="1293933"/>
            <a:ext cx="5840254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09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903" y="1249085"/>
            <a:ext cx="303418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887254"/>
            <a:ext cx="397764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78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1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7" y="2071117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1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1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4" y="1714501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4" y="1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1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1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60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35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3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98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95864"/>
            <a:ext cx="77724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160270"/>
            <a:ext cx="64008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068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8" y="1293933"/>
            <a:ext cx="5840254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180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902" y="1249084"/>
            <a:ext cx="303418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887254"/>
            <a:ext cx="397764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7418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6" y="2071116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3" y="1714500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59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204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6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5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4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4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8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25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7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5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14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2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5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2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7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0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5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7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5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1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6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32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75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3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1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59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2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76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1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7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3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9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5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3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8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64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9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5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6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502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5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1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7" y="2071117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1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1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4" y="1714501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4" y="1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1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1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60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257140"/>
            <a:ext cx="336232" cy="1600557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2"/>
            <a:ext cx="82296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9" y="1293933"/>
            <a:ext cx="58402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08796" y="3458184"/>
            <a:ext cx="420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 algn="l" defTabSz="599979" rtl="0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2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9979" rtl="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599979" rtl="0"/>
              <a:t>12/18/2021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9513" y="3458184"/>
            <a:ext cx="14668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 algn="l" defTabSz="599979" rtl="0">
              <a:spcBef>
                <a:spcPts val="30"/>
              </a:spcBef>
            </a:pPr>
            <a:fld id="{81D60167-4931-47E6-BA6A-407CBD079E47}" type="slidenum">
              <a:rPr lang="en-US" smtClean="0"/>
              <a:pPr marL="24999" algn="l" defTabSz="599979" rtl="0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9990">
        <a:defRPr>
          <a:latin typeface="+mn-lt"/>
          <a:ea typeface="+mn-ea"/>
          <a:cs typeface="+mn-cs"/>
        </a:defRPr>
      </a:lvl2pPr>
      <a:lvl3pPr marL="599979">
        <a:defRPr>
          <a:latin typeface="+mn-lt"/>
          <a:ea typeface="+mn-ea"/>
          <a:cs typeface="+mn-cs"/>
        </a:defRPr>
      </a:lvl3pPr>
      <a:lvl4pPr marL="899970">
        <a:defRPr>
          <a:latin typeface="+mn-lt"/>
          <a:ea typeface="+mn-ea"/>
          <a:cs typeface="+mn-cs"/>
        </a:defRPr>
      </a:lvl4pPr>
      <a:lvl5pPr marL="1199960">
        <a:defRPr>
          <a:latin typeface="+mn-lt"/>
          <a:ea typeface="+mn-ea"/>
          <a:cs typeface="+mn-cs"/>
        </a:defRPr>
      </a:lvl5pPr>
      <a:lvl6pPr marL="1499949">
        <a:defRPr>
          <a:latin typeface="+mn-lt"/>
          <a:ea typeface="+mn-ea"/>
          <a:cs typeface="+mn-cs"/>
        </a:defRPr>
      </a:lvl6pPr>
      <a:lvl7pPr marL="1799940">
        <a:defRPr>
          <a:latin typeface="+mn-lt"/>
          <a:ea typeface="+mn-ea"/>
          <a:cs typeface="+mn-cs"/>
        </a:defRPr>
      </a:lvl7pPr>
      <a:lvl8pPr marL="2099929">
        <a:defRPr>
          <a:latin typeface="+mn-lt"/>
          <a:ea typeface="+mn-ea"/>
          <a:cs typeface="+mn-cs"/>
        </a:defRPr>
      </a:lvl8pPr>
      <a:lvl9pPr marL="23999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9990">
        <a:defRPr>
          <a:latin typeface="+mn-lt"/>
          <a:ea typeface="+mn-ea"/>
          <a:cs typeface="+mn-cs"/>
        </a:defRPr>
      </a:lvl2pPr>
      <a:lvl3pPr marL="599979">
        <a:defRPr>
          <a:latin typeface="+mn-lt"/>
          <a:ea typeface="+mn-ea"/>
          <a:cs typeface="+mn-cs"/>
        </a:defRPr>
      </a:lvl3pPr>
      <a:lvl4pPr marL="899970">
        <a:defRPr>
          <a:latin typeface="+mn-lt"/>
          <a:ea typeface="+mn-ea"/>
          <a:cs typeface="+mn-cs"/>
        </a:defRPr>
      </a:lvl4pPr>
      <a:lvl5pPr marL="1199960">
        <a:defRPr>
          <a:latin typeface="+mn-lt"/>
          <a:ea typeface="+mn-ea"/>
          <a:cs typeface="+mn-cs"/>
        </a:defRPr>
      </a:lvl5pPr>
      <a:lvl6pPr marL="1499949">
        <a:defRPr>
          <a:latin typeface="+mn-lt"/>
          <a:ea typeface="+mn-ea"/>
          <a:cs typeface="+mn-cs"/>
        </a:defRPr>
      </a:lvl6pPr>
      <a:lvl7pPr marL="1799940">
        <a:defRPr>
          <a:latin typeface="+mn-lt"/>
          <a:ea typeface="+mn-ea"/>
          <a:cs typeface="+mn-cs"/>
        </a:defRPr>
      </a:lvl7pPr>
      <a:lvl8pPr marL="2099929">
        <a:defRPr>
          <a:latin typeface="+mn-lt"/>
          <a:ea typeface="+mn-ea"/>
          <a:cs typeface="+mn-cs"/>
        </a:defRPr>
      </a:lvl8pPr>
      <a:lvl9pPr marL="2399919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6" y="2071116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3" y="1714500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59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257139"/>
            <a:ext cx="336232" cy="1600557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8" y="1293933"/>
            <a:ext cx="58402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08796" y="3458184"/>
            <a:ext cx="420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 algn="l" defTabSz="600029" rtl="0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0029" rtl="0"/>
            <a:fld id="{1D8BD707-D9CF-40AE-B4C6-C98DA3205C09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600029" rtl="0"/>
              <a:t>12/18/2021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9513" y="3458184"/>
            <a:ext cx="14668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 algn="l" defTabSz="600029" rtl="0">
              <a:spcBef>
                <a:spcPts val="30"/>
              </a:spcBef>
            </a:pPr>
            <a:fld id="{81D60167-4931-47E6-BA6A-407CBD079E47}" type="slidenum">
              <a:rPr lang="en-US" smtClean="0"/>
              <a:pPr marL="25001" algn="l" defTabSz="600029" rtl="0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0015">
        <a:defRPr>
          <a:latin typeface="+mn-lt"/>
          <a:ea typeface="+mn-ea"/>
          <a:cs typeface="+mn-cs"/>
        </a:defRPr>
      </a:lvl2pPr>
      <a:lvl3pPr marL="600029">
        <a:defRPr>
          <a:latin typeface="+mn-lt"/>
          <a:ea typeface="+mn-ea"/>
          <a:cs typeface="+mn-cs"/>
        </a:defRPr>
      </a:lvl3pPr>
      <a:lvl4pPr marL="900044">
        <a:defRPr>
          <a:latin typeface="+mn-lt"/>
          <a:ea typeface="+mn-ea"/>
          <a:cs typeface="+mn-cs"/>
        </a:defRPr>
      </a:lvl4pPr>
      <a:lvl5pPr marL="1200059">
        <a:defRPr>
          <a:latin typeface="+mn-lt"/>
          <a:ea typeface="+mn-ea"/>
          <a:cs typeface="+mn-cs"/>
        </a:defRPr>
      </a:lvl5pPr>
      <a:lvl6pPr marL="1500073">
        <a:defRPr>
          <a:latin typeface="+mn-lt"/>
          <a:ea typeface="+mn-ea"/>
          <a:cs typeface="+mn-cs"/>
        </a:defRPr>
      </a:lvl6pPr>
      <a:lvl7pPr marL="1800088">
        <a:defRPr>
          <a:latin typeface="+mn-lt"/>
          <a:ea typeface="+mn-ea"/>
          <a:cs typeface="+mn-cs"/>
        </a:defRPr>
      </a:lvl7pPr>
      <a:lvl8pPr marL="2100102">
        <a:defRPr>
          <a:latin typeface="+mn-lt"/>
          <a:ea typeface="+mn-ea"/>
          <a:cs typeface="+mn-cs"/>
        </a:defRPr>
      </a:lvl8pPr>
      <a:lvl9pPr marL="24001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0015">
        <a:defRPr>
          <a:latin typeface="+mn-lt"/>
          <a:ea typeface="+mn-ea"/>
          <a:cs typeface="+mn-cs"/>
        </a:defRPr>
      </a:lvl2pPr>
      <a:lvl3pPr marL="600029">
        <a:defRPr>
          <a:latin typeface="+mn-lt"/>
          <a:ea typeface="+mn-ea"/>
          <a:cs typeface="+mn-cs"/>
        </a:defRPr>
      </a:lvl3pPr>
      <a:lvl4pPr marL="900044">
        <a:defRPr>
          <a:latin typeface="+mn-lt"/>
          <a:ea typeface="+mn-ea"/>
          <a:cs typeface="+mn-cs"/>
        </a:defRPr>
      </a:lvl4pPr>
      <a:lvl5pPr marL="1200059">
        <a:defRPr>
          <a:latin typeface="+mn-lt"/>
          <a:ea typeface="+mn-ea"/>
          <a:cs typeface="+mn-cs"/>
        </a:defRPr>
      </a:lvl5pPr>
      <a:lvl6pPr marL="1500073">
        <a:defRPr>
          <a:latin typeface="+mn-lt"/>
          <a:ea typeface="+mn-ea"/>
          <a:cs typeface="+mn-cs"/>
        </a:defRPr>
      </a:lvl6pPr>
      <a:lvl7pPr marL="1800088">
        <a:defRPr>
          <a:latin typeface="+mn-lt"/>
          <a:ea typeface="+mn-ea"/>
          <a:cs typeface="+mn-cs"/>
        </a:defRPr>
      </a:lvl7pPr>
      <a:lvl8pPr marL="2100102">
        <a:defRPr>
          <a:latin typeface="+mn-lt"/>
          <a:ea typeface="+mn-ea"/>
          <a:cs typeface="+mn-cs"/>
        </a:defRPr>
      </a:lvl8pPr>
      <a:lvl9pPr marL="240011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785353"/>
            <a:ext cx="7772400" cy="904875"/>
          </a:xfrm>
        </p:spPr>
        <p:txBody>
          <a:bodyPr/>
          <a:lstStyle/>
          <a:p>
            <a:pPr eaLnBrk="1" hangingPunct="1"/>
            <a:br>
              <a:rPr lang="en-US" altLang="zh-CN" sz="5400" i="1" dirty="0">
                <a:latin typeface="Times New Roman" pitchFamily="18" charset="0"/>
              </a:rPr>
            </a:br>
            <a:br>
              <a:rPr lang="en-US" altLang="zh-CN" sz="5400" i="1" dirty="0">
                <a:latin typeface="Times New Roman" pitchFamily="18" charset="0"/>
              </a:rPr>
            </a:br>
            <a:br>
              <a:rPr lang="en-US" altLang="zh-CN" sz="5400" i="1" dirty="0">
                <a:latin typeface="Times New Roman" pitchFamily="18" charset="0"/>
              </a:rPr>
            </a:br>
            <a:r>
              <a:rPr lang="en-US" altLang="zh-CN" sz="5400" i="1" dirty="0">
                <a:solidFill>
                  <a:srgbClr val="CC0000"/>
                </a:solidFill>
                <a:latin typeface="Times New Roman"/>
                <a:cs typeface="Times New Roman"/>
              </a:rPr>
              <a:t>Mineral metabolism</a:t>
            </a:r>
            <a:br>
              <a:rPr lang="ar-JO" altLang="zh-CN" sz="5400" i="1" dirty="0">
                <a:latin typeface="Times New Roman" pitchFamily="18" charset="0"/>
              </a:rPr>
            </a:br>
            <a:r>
              <a:rPr lang="en-US" altLang="zh-CN" sz="5400" i="1" dirty="0">
                <a:solidFill>
                  <a:srgbClr val="CC0000"/>
                </a:solidFill>
                <a:latin typeface="Times New Roman"/>
                <a:cs typeface="Times New Roman"/>
              </a:rPr>
              <a:t>by</a:t>
            </a:r>
            <a:br>
              <a:rPr lang="en-US" altLang="zh-CN" sz="5400" i="1" dirty="0">
                <a:latin typeface="Times New Roman" pitchFamily="18" charset="0"/>
              </a:rPr>
            </a:br>
            <a:r>
              <a:rPr lang="en-US" altLang="zh-CN" sz="3600" i="1" dirty="0">
                <a:solidFill>
                  <a:srgbClr val="CC0000"/>
                </a:solidFill>
                <a:latin typeface="Times New Roman"/>
                <a:cs typeface="Times New Roman"/>
              </a:rPr>
              <a:t>Dr/ Heba M. Abd El </a:t>
            </a:r>
            <a:r>
              <a:rPr lang="en-US" altLang="zh-CN" sz="3600" i="1" dirty="0" err="1">
                <a:solidFill>
                  <a:srgbClr val="CC0000"/>
                </a:solidFill>
                <a:latin typeface="Times New Roman"/>
                <a:cs typeface="Times New Roman"/>
              </a:rPr>
              <a:t>kareem</a:t>
            </a:r>
            <a:br>
              <a:rPr lang="en-US" altLang="zh-CN" sz="4000" i="1" dirty="0">
                <a:latin typeface="Times New Roman" pitchFamily="18" charset="0"/>
              </a:rPr>
            </a:br>
            <a:r>
              <a:rPr lang="en-US" altLang="zh-CN" sz="3200" i="1">
                <a:solidFill>
                  <a:srgbClr val="CC0000"/>
                </a:solidFill>
                <a:latin typeface="Times New Roman"/>
                <a:cs typeface="Times New Roman"/>
              </a:rPr>
              <a:t>Assistant Prof. of Medical Biochemistry  Mutah</a:t>
            </a:r>
            <a:r>
              <a:rPr lang="en-US" altLang="zh-CN" sz="3200" i="1" dirty="0">
                <a:solidFill>
                  <a:srgbClr val="CC0000"/>
                </a:solidFill>
                <a:latin typeface="Times New Roman"/>
                <a:cs typeface="Times New Roman"/>
              </a:rPr>
              <a:t> University</a:t>
            </a:r>
            <a:endParaRPr lang="en-US" altLang="zh-CN" sz="3200" i="1"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2288"/>
            <a:ext cx="4429522" cy="272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6ABA49-0F9B-49CA-BD07-964821F8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48" y="187883"/>
            <a:ext cx="1650601" cy="12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333376"/>
            <a:ext cx="9029700" cy="4924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600" b="0">
                <a:solidFill>
                  <a:srgbClr val="990000"/>
                </a:solidFill>
                <a:latin typeface="Tahoma" pitchFamily="34" charset="0"/>
              </a:rPr>
              <a:t>Plasma calcium</a:t>
            </a:r>
            <a:r>
              <a:rPr lang="en-US" altLang="zh-CN">
                <a:solidFill>
                  <a:srgbClr val="990000"/>
                </a:solidFill>
                <a:latin typeface="Tahoma" pitchFamily="34" charset="0"/>
              </a:rPr>
              <a:t>:</a:t>
            </a:r>
            <a:r>
              <a:rPr lang="en-US" altLang="zh-CN">
                <a:solidFill>
                  <a:srgbClr val="99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altLang="zh-CN" sz="2800"/>
              <a:t>         </a:t>
            </a:r>
            <a:r>
              <a:rPr lang="en-US" altLang="zh-CN" sz="2400"/>
              <a:t>normal range: </a:t>
            </a:r>
            <a:r>
              <a:rPr lang="en-US" altLang="zh-CN" sz="2400" u="sng">
                <a:solidFill>
                  <a:srgbClr val="CC0099"/>
                </a:solidFill>
              </a:rPr>
              <a:t>9-11 mg%</a:t>
            </a:r>
            <a:r>
              <a:rPr lang="en-US" altLang="zh-CN" sz="2400"/>
              <a:t> (2.25-2.75 mmol/L)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>
                <a:solidFill>
                  <a:srgbClr val="0000CC"/>
                </a:solidFill>
              </a:rPr>
              <a:t>Three forms of plasma calcium: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/>
              <a:t>  ① </a:t>
            </a:r>
            <a:r>
              <a:rPr lang="en-GB" altLang="zh-CN" sz="2400" b="0" u="sng"/>
              <a:t>Ionized Ca (diffusible):</a:t>
            </a:r>
            <a:r>
              <a:rPr lang="en-GB" altLang="zh-CN" sz="2400" b="0"/>
              <a:t> </a:t>
            </a:r>
            <a:r>
              <a:rPr lang="en-US" altLang="zh-CN" sz="2400"/>
              <a:t>about 50% is ionized from </a:t>
            </a:r>
            <a:r>
              <a:rPr lang="en-US" altLang="zh-CN" sz="2400">
                <a:solidFill>
                  <a:srgbClr val="CC0000"/>
                </a:solidFill>
              </a:rPr>
              <a:t>which functionally the most active</a:t>
            </a:r>
            <a:r>
              <a:rPr lang="en-US" altLang="zh-CN" sz="2400"/>
              <a:t>.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/>
              <a:t>  ② </a:t>
            </a:r>
            <a:r>
              <a:rPr lang="en-GB" altLang="zh-CN" sz="2400" b="0" u="sng"/>
              <a:t>Complex Ca with organic acid (diffusible):</a:t>
            </a:r>
            <a:r>
              <a:rPr lang="en-GB" altLang="zh-CN" sz="2400" b="0"/>
              <a:t> </a:t>
            </a:r>
            <a:r>
              <a:rPr lang="en-US" altLang="zh-CN" sz="2400"/>
              <a:t>about  10% is found in association with citrate or phosphate.</a:t>
            </a:r>
            <a:endParaRPr lang="en-GB" altLang="zh-CN" sz="2400" b="0"/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/>
              <a:t>  ③ </a:t>
            </a:r>
            <a:r>
              <a:rPr lang="en-GB" altLang="zh-CN" sz="2400" b="0" u="sng"/>
              <a:t>Protein bound Ca (non-diffusible):</a:t>
            </a:r>
            <a:r>
              <a:rPr lang="en-GB" altLang="zh-CN" sz="2400" b="0"/>
              <a:t> </a:t>
            </a:r>
            <a:r>
              <a:rPr lang="en-US" altLang="zh-CN" sz="2400"/>
              <a:t>about  40% is found in association with albumin and globulin.</a:t>
            </a:r>
            <a:endParaRPr lang="en-US" altLang="zh-CN" sz="2400" b="0"/>
          </a:p>
        </p:txBody>
      </p:sp>
    </p:spTree>
    <p:extLst>
      <p:ext uri="{BB962C8B-B14F-4D97-AF65-F5344CB8AC3E}">
        <p14:creationId xmlns:p14="http://schemas.microsoft.com/office/powerpoint/2010/main" val="796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كلية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6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z="3200"/>
              <a:t>Factors Regulating Plasma Ca Level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1"/>
            <a:ext cx="8229600" cy="4913313"/>
          </a:xfrm>
        </p:spPr>
        <p:txBody>
          <a:bodyPr/>
          <a:lstStyle/>
          <a:p>
            <a:pPr eaLnBrk="1" hangingPunct="1"/>
            <a:r>
              <a:rPr lang="en-US" altLang="zh-CN" sz="2800"/>
              <a:t>Plasma Ca is regulated variable</a:t>
            </a:r>
            <a:endParaRPr lang="en-US" altLang="zh-CN" sz="280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z="2800" i="1">
                <a:solidFill>
                  <a:srgbClr val="CC0000"/>
                </a:solidFill>
              </a:rPr>
              <a:t>Three hormones</a:t>
            </a:r>
            <a:r>
              <a:rPr lang="en-US" altLang="zh-CN" sz="2800"/>
              <a:t> involved in regulation</a:t>
            </a:r>
          </a:p>
          <a:p>
            <a:pPr lvl="1" eaLnBrk="1" hangingPunct="1"/>
            <a:r>
              <a:rPr lang="en-US" altLang="zh-CN" sz="2400">
                <a:solidFill>
                  <a:srgbClr val="0000CC"/>
                </a:solidFill>
              </a:rPr>
              <a:t>Calcitriol (1,25-(OH)</a:t>
            </a:r>
            <a:r>
              <a:rPr lang="en-US" altLang="zh-CN" sz="2400" baseline="-25000">
                <a:solidFill>
                  <a:srgbClr val="0000CC"/>
                </a:solidFill>
              </a:rPr>
              <a:t>2</a:t>
            </a:r>
            <a:r>
              <a:rPr lang="en-US" altLang="zh-CN" sz="2400">
                <a:solidFill>
                  <a:srgbClr val="0000CC"/>
                </a:solidFill>
              </a:rPr>
              <a:t> VitD</a:t>
            </a:r>
            <a:r>
              <a:rPr lang="en-US" altLang="zh-CN" sz="2400" baseline="-25000">
                <a:solidFill>
                  <a:srgbClr val="0000CC"/>
                </a:solidFill>
              </a:rPr>
              <a:t>3</a:t>
            </a:r>
            <a:r>
              <a:rPr lang="en-US" altLang="zh-CN" sz="2400">
                <a:solidFill>
                  <a:srgbClr val="0000CC"/>
                </a:solidFill>
              </a:rPr>
              <a:t>,</a:t>
            </a:r>
            <a:r>
              <a:rPr lang="en-US" altLang="zh-CN" sz="2400" baseline="-25000">
                <a:solidFill>
                  <a:srgbClr val="0000CC"/>
                </a:solidFill>
              </a:rPr>
              <a:t> </a:t>
            </a:r>
            <a:r>
              <a:rPr lang="en-US" altLang="zh-CN" sz="2400">
                <a:solidFill>
                  <a:srgbClr val="0000CC"/>
                </a:solidFill>
              </a:rPr>
              <a:t>or 1,25 DHCC)</a:t>
            </a:r>
            <a:endParaRPr lang="en-US" altLang="zh-CN" sz="2400" baseline="-25000">
              <a:solidFill>
                <a:srgbClr val="0000CC"/>
              </a:solidFill>
            </a:endParaRPr>
          </a:p>
          <a:p>
            <a:pPr lvl="2" eaLnBrk="1" hangingPunct="1"/>
            <a:r>
              <a:rPr lang="en-US" altLang="zh-CN" sz="2000"/>
              <a:t>from kidney</a:t>
            </a:r>
          </a:p>
          <a:p>
            <a:pPr lvl="1" eaLnBrk="1" hangingPunct="1"/>
            <a:r>
              <a:rPr lang="en-US" altLang="zh-CN" sz="2400">
                <a:solidFill>
                  <a:srgbClr val="CC0099"/>
                </a:solidFill>
              </a:rPr>
              <a:t>Parathyroid hormone (PTH)</a:t>
            </a:r>
          </a:p>
          <a:p>
            <a:pPr lvl="2" eaLnBrk="1" hangingPunct="1"/>
            <a:r>
              <a:rPr lang="en-US" altLang="zh-CN" sz="2000"/>
              <a:t>from parathyroid gland</a:t>
            </a:r>
          </a:p>
          <a:p>
            <a:pPr lvl="1" eaLnBrk="1" hangingPunct="1"/>
            <a:r>
              <a:rPr lang="en-US" altLang="zh-CN" sz="2400">
                <a:solidFill>
                  <a:srgbClr val="0000CC"/>
                </a:solidFill>
              </a:rPr>
              <a:t>Calcitonin(CT)</a:t>
            </a:r>
          </a:p>
          <a:p>
            <a:pPr lvl="2" eaLnBrk="1" hangingPunct="1"/>
            <a:r>
              <a:rPr lang="en-US" altLang="zh-CN" sz="2000"/>
              <a:t>from thyroid gland</a:t>
            </a:r>
          </a:p>
          <a:p>
            <a:pPr eaLnBrk="1" hangingPunct="1"/>
            <a:r>
              <a:rPr lang="en-US" altLang="zh-CN" sz="2800" i="1">
                <a:solidFill>
                  <a:srgbClr val="CC0000"/>
                </a:solidFill>
              </a:rPr>
              <a:t>Vitamin D</a:t>
            </a:r>
            <a:r>
              <a:rPr lang="en-US" altLang="zh-CN" sz="2800" i="1" baseline="-25000">
                <a:solidFill>
                  <a:srgbClr val="CC0000"/>
                </a:solidFill>
              </a:rPr>
              <a:t>3</a:t>
            </a:r>
            <a:r>
              <a:rPr lang="en-US" altLang="zh-CN" sz="2800"/>
              <a:t> </a:t>
            </a:r>
            <a:r>
              <a:rPr lang="en-US" altLang="zh-CN" sz="2800" i="1">
                <a:solidFill>
                  <a:srgbClr val="CC0000"/>
                </a:solidFill>
              </a:rPr>
              <a:t>and PTH </a:t>
            </a:r>
            <a:r>
              <a:rPr lang="en-US" altLang="zh-CN" sz="2800"/>
              <a:t>: </a:t>
            </a:r>
            <a:r>
              <a:rPr lang="en-US" altLang="zh-CN" sz="2800" i="1" u="sng">
                <a:solidFill>
                  <a:srgbClr val="CC0000"/>
                </a:solidFill>
              </a:rPr>
              <a:t>increase</a:t>
            </a:r>
            <a:r>
              <a:rPr lang="en-US" altLang="zh-CN" sz="2800"/>
              <a:t> plasma Ca↑</a:t>
            </a:r>
          </a:p>
          <a:p>
            <a:pPr eaLnBrk="1" hangingPunct="1"/>
            <a:r>
              <a:rPr lang="en-US" altLang="zh-CN" sz="2800" i="1">
                <a:solidFill>
                  <a:srgbClr val="0000CC"/>
                </a:solidFill>
              </a:rPr>
              <a:t>Calcitonin</a:t>
            </a:r>
            <a:r>
              <a:rPr lang="en-US" altLang="zh-CN" sz="2800"/>
              <a:t> : </a:t>
            </a:r>
            <a:r>
              <a:rPr lang="en-US" altLang="zh-CN" sz="2800" i="1" u="sng">
                <a:solidFill>
                  <a:srgbClr val="0000CC"/>
                </a:solidFill>
              </a:rPr>
              <a:t>decrease</a:t>
            </a:r>
            <a:r>
              <a:rPr lang="en-US" altLang="zh-CN" sz="2800"/>
              <a:t> plasma Ca↓</a:t>
            </a:r>
          </a:p>
        </p:txBody>
      </p:sp>
    </p:spTree>
    <p:extLst>
      <p:ext uri="{BB962C8B-B14F-4D97-AF65-F5344CB8AC3E}">
        <p14:creationId xmlns:p14="http://schemas.microsoft.com/office/powerpoint/2010/main" val="19471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8" name="Picture 4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8723"/>
          <a:stretch>
            <a:fillRect/>
          </a:stretch>
        </p:blipFill>
        <p:spPr bwMode="auto">
          <a:xfrm>
            <a:off x="0" y="1131888"/>
            <a:ext cx="9144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/>
              <a:t>Regulation of Calcium Homeostasis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9143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42" y="440483"/>
            <a:ext cx="4397121" cy="36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488" y="983267"/>
            <a:ext cx="2466975" cy="3597862"/>
          </a:xfrm>
          <a:custGeom>
            <a:avLst/>
            <a:gdLst/>
            <a:ahLst/>
            <a:cxnLst/>
            <a:rect l="l" t="t" r="r" b="b"/>
            <a:pathLst>
              <a:path w="3289300" h="4526280">
                <a:moveTo>
                  <a:pt x="2959862" y="0"/>
                </a:moveTo>
                <a:lnTo>
                  <a:pt x="328879" y="0"/>
                </a:lnTo>
                <a:lnTo>
                  <a:pt x="280279" y="3564"/>
                </a:lnTo>
                <a:lnTo>
                  <a:pt x="233894" y="13920"/>
                </a:lnTo>
                <a:lnTo>
                  <a:pt x="190231" y="30559"/>
                </a:lnTo>
                <a:lnTo>
                  <a:pt x="149800" y="52973"/>
                </a:lnTo>
                <a:lnTo>
                  <a:pt x="113110" y="80655"/>
                </a:lnTo>
                <a:lnTo>
                  <a:pt x="80668" y="113097"/>
                </a:lnTo>
                <a:lnTo>
                  <a:pt x="52984" y="149791"/>
                </a:lnTo>
                <a:lnTo>
                  <a:pt x="30566" y="190229"/>
                </a:lnTo>
                <a:lnTo>
                  <a:pt x="13924" y="233903"/>
                </a:lnTo>
                <a:lnTo>
                  <a:pt x="3565" y="280306"/>
                </a:lnTo>
                <a:lnTo>
                  <a:pt x="0" y="328930"/>
                </a:lnTo>
                <a:lnTo>
                  <a:pt x="0" y="4197400"/>
                </a:lnTo>
                <a:lnTo>
                  <a:pt x="3565" y="4246000"/>
                </a:lnTo>
                <a:lnTo>
                  <a:pt x="13924" y="4292385"/>
                </a:lnTo>
                <a:lnTo>
                  <a:pt x="30566" y="4336048"/>
                </a:lnTo>
                <a:lnTo>
                  <a:pt x="52984" y="4376479"/>
                </a:lnTo>
                <a:lnTo>
                  <a:pt x="80668" y="4413169"/>
                </a:lnTo>
                <a:lnTo>
                  <a:pt x="113110" y="4445611"/>
                </a:lnTo>
                <a:lnTo>
                  <a:pt x="149800" y="4473295"/>
                </a:lnTo>
                <a:lnTo>
                  <a:pt x="190231" y="4495713"/>
                </a:lnTo>
                <a:lnTo>
                  <a:pt x="233894" y="4512355"/>
                </a:lnTo>
                <a:lnTo>
                  <a:pt x="280279" y="4522714"/>
                </a:lnTo>
                <a:lnTo>
                  <a:pt x="328879" y="4526280"/>
                </a:lnTo>
                <a:lnTo>
                  <a:pt x="2959862" y="4526280"/>
                </a:lnTo>
                <a:lnTo>
                  <a:pt x="3008485" y="4522714"/>
                </a:lnTo>
                <a:lnTo>
                  <a:pt x="3054888" y="4512355"/>
                </a:lnTo>
                <a:lnTo>
                  <a:pt x="3098562" y="4495713"/>
                </a:lnTo>
                <a:lnTo>
                  <a:pt x="3139000" y="4473295"/>
                </a:lnTo>
                <a:lnTo>
                  <a:pt x="3175694" y="4445611"/>
                </a:lnTo>
                <a:lnTo>
                  <a:pt x="3208136" y="4413169"/>
                </a:lnTo>
                <a:lnTo>
                  <a:pt x="3235818" y="4376479"/>
                </a:lnTo>
                <a:lnTo>
                  <a:pt x="3258232" y="4336048"/>
                </a:lnTo>
                <a:lnTo>
                  <a:pt x="3274871" y="4292385"/>
                </a:lnTo>
                <a:lnTo>
                  <a:pt x="3285227" y="4246000"/>
                </a:lnTo>
                <a:lnTo>
                  <a:pt x="3288791" y="4197400"/>
                </a:lnTo>
                <a:lnTo>
                  <a:pt x="3288791" y="328930"/>
                </a:lnTo>
                <a:lnTo>
                  <a:pt x="3285227" y="280306"/>
                </a:lnTo>
                <a:lnTo>
                  <a:pt x="3274871" y="233903"/>
                </a:lnTo>
                <a:lnTo>
                  <a:pt x="3258232" y="190229"/>
                </a:lnTo>
                <a:lnTo>
                  <a:pt x="3235818" y="149791"/>
                </a:lnTo>
                <a:lnTo>
                  <a:pt x="3208136" y="113097"/>
                </a:lnTo>
                <a:lnTo>
                  <a:pt x="3175694" y="80655"/>
                </a:lnTo>
                <a:lnTo>
                  <a:pt x="3139000" y="52973"/>
                </a:lnTo>
                <a:lnTo>
                  <a:pt x="3098562" y="30559"/>
                </a:lnTo>
                <a:lnTo>
                  <a:pt x="3054888" y="13920"/>
                </a:lnTo>
                <a:lnTo>
                  <a:pt x="3008485" y="3564"/>
                </a:lnTo>
                <a:lnTo>
                  <a:pt x="2959862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8992" y="1033416"/>
            <a:ext cx="1568291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>
              <a:spcBef>
                <a:spcPts val="69"/>
              </a:spcBef>
            </a:pPr>
            <a:r>
              <a:rPr sz="4300" dirty="0">
                <a:solidFill>
                  <a:srgbClr val="000000"/>
                </a:solidFill>
                <a:latin typeface="Times New Roman"/>
                <a:cs typeface="Times New Roman"/>
              </a:rPr>
              <a:t>Stools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9564" y="2152386"/>
            <a:ext cx="1988820" cy="1665923"/>
            <a:chOff x="932688" y="3096767"/>
            <a:chExt cx="2651760" cy="2961640"/>
          </a:xfrm>
        </p:grpSpPr>
        <p:sp>
          <p:nvSpPr>
            <p:cNvPr id="6" name="object 6"/>
            <p:cNvSpPr/>
            <p:nvPr/>
          </p:nvSpPr>
          <p:spPr>
            <a:xfrm>
              <a:off x="942594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2368804" y="0"/>
                  </a:moveTo>
                  <a:lnTo>
                    <a:pt x="263194" y="0"/>
                  </a:lnTo>
                  <a:lnTo>
                    <a:pt x="215883" y="4240"/>
                  </a:lnTo>
                  <a:lnTo>
                    <a:pt x="171355" y="16467"/>
                  </a:lnTo>
                  <a:lnTo>
                    <a:pt x="130352" y="35936"/>
                  </a:lnTo>
                  <a:lnTo>
                    <a:pt x="93619" y="61902"/>
                  </a:lnTo>
                  <a:lnTo>
                    <a:pt x="61898" y="93621"/>
                  </a:lnTo>
                  <a:lnTo>
                    <a:pt x="35932" y="130349"/>
                  </a:lnTo>
                  <a:lnTo>
                    <a:pt x="16465" y="171341"/>
                  </a:lnTo>
                  <a:lnTo>
                    <a:pt x="4240" y="215854"/>
                  </a:lnTo>
                  <a:lnTo>
                    <a:pt x="0" y="263143"/>
                  </a:lnTo>
                  <a:lnTo>
                    <a:pt x="0" y="2678125"/>
                  </a:lnTo>
                  <a:lnTo>
                    <a:pt x="4240" y="2725436"/>
                  </a:lnTo>
                  <a:lnTo>
                    <a:pt x="16465" y="2769964"/>
                  </a:lnTo>
                  <a:lnTo>
                    <a:pt x="35932" y="2810967"/>
                  </a:lnTo>
                  <a:lnTo>
                    <a:pt x="61898" y="2847700"/>
                  </a:lnTo>
                  <a:lnTo>
                    <a:pt x="93619" y="2879421"/>
                  </a:lnTo>
                  <a:lnTo>
                    <a:pt x="130352" y="2905387"/>
                  </a:lnTo>
                  <a:lnTo>
                    <a:pt x="171355" y="2924854"/>
                  </a:lnTo>
                  <a:lnTo>
                    <a:pt x="215883" y="2937079"/>
                  </a:lnTo>
                  <a:lnTo>
                    <a:pt x="263194" y="2941320"/>
                  </a:lnTo>
                  <a:lnTo>
                    <a:pt x="2368804" y="2941320"/>
                  </a:lnTo>
                  <a:lnTo>
                    <a:pt x="2416093" y="2937079"/>
                  </a:lnTo>
                  <a:lnTo>
                    <a:pt x="2460606" y="2924854"/>
                  </a:lnTo>
                  <a:lnTo>
                    <a:pt x="2501598" y="2905387"/>
                  </a:lnTo>
                  <a:lnTo>
                    <a:pt x="2538326" y="2879421"/>
                  </a:lnTo>
                  <a:lnTo>
                    <a:pt x="2570045" y="2847700"/>
                  </a:lnTo>
                  <a:lnTo>
                    <a:pt x="2596011" y="2810967"/>
                  </a:lnTo>
                  <a:lnTo>
                    <a:pt x="2615480" y="2769964"/>
                  </a:lnTo>
                  <a:lnTo>
                    <a:pt x="2627707" y="2725436"/>
                  </a:lnTo>
                  <a:lnTo>
                    <a:pt x="2631947" y="2678125"/>
                  </a:lnTo>
                  <a:lnTo>
                    <a:pt x="2631947" y="263143"/>
                  </a:lnTo>
                  <a:lnTo>
                    <a:pt x="2627707" y="215854"/>
                  </a:lnTo>
                  <a:lnTo>
                    <a:pt x="2615480" y="171341"/>
                  </a:lnTo>
                  <a:lnTo>
                    <a:pt x="2596011" y="130349"/>
                  </a:lnTo>
                  <a:lnTo>
                    <a:pt x="2570045" y="93621"/>
                  </a:lnTo>
                  <a:lnTo>
                    <a:pt x="2538326" y="61902"/>
                  </a:lnTo>
                  <a:lnTo>
                    <a:pt x="2501598" y="35936"/>
                  </a:lnTo>
                  <a:lnTo>
                    <a:pt x="2460606" y="16467"/>
                  </a:lnTo>
                  <a:lnTo>
                    <a:pt x="2416093" y="4240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42594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0" y="263143"/>
                  </a:moveTo>
                  <a:lnTo>
                    <a:pt x="4240" y="215854"/>
                  </a:lnTo>
                  <a:lnTo>
                    <a:pt x="16465" y="171341"/>
                  </a:lnTo>
                  <a:lnTo>
                    <a:pt x="35932" y="130349"/>
                  </a:lnTo>
                  <a:lnTo>
                    <a:pt x="61898" y="93621"/>
                  </a:lnTo>
                  <a:lnTo>
                    <a:pt x="93619" y="61902"/>
                  </a:lnTo>
                  <a:lnTo>
                    <a:pt x="130352" y="35936"/>
                  </a:lnTo>
                  <a:lnTo>
                    <a:pt x="171355" y="16467"/>
                  </a:lnTo>
                  <a:lnTo>
                    <a:pt x="215883" y="4240"/>
                  </a:lnTo>
                  <a:lnTo>
                    <a:pt x="263194" y="0"/>
                  </a:lnTo>
                  <a:lnTo>
                    <a:pt x="2368804" y="0"/>
                  </a:lnTo>
                  <a:lnTo>
                    <a:pt x="2416093" y="4240"/>
                  </a:lnTo>
                  <a:lnTo>
                    <a:pt x="2460606" y="16467"/>
                  </a:lnTo>
                  <a:lnTo>
                    <a:pt x="2501598" y="35936"/>
                  </a:lnTo>
                  <a:lnTo>
                    <a:pt x="2538326" y="61902"/>
                  </a:lnTo>
                  <a:lnTo>
                    <a:pt x="2570045" y="93621"/>
                  </a:lnTo>
                  <a:lnTo>
                    <a:pt x="2596011" y="130349"/>
                  </a:lnTo>
                  <a:lnTo>
                    <a:pt x="2615480" y="171341"/>
                  </a:lnTo>
                  <a:lnTo>
                    <a:pt x="2627707" y="215854"/>
                  </a:lnTo>
                  <a:lnTo>
                    <a:pt x="2631947" y="263143"/>
                  </a:lnTo>
                  <a:lnTo>
                    <a:pt x="2631947" y="2678125"/>
                  </a:lnTo>
                  <a:lnTo>
                    <a:pt x="2627707" y="2725436"/>
                  </a:lnTo>
                  <a:lnTo>
                    <a:pt x="2615480" y="2769964"/>
                  </a:lnTo>
                  <a:lnTo>
                    <a:pt x="2596011" y="2810967"/>
                  </a:lnTo>
                  <a:lnTo>
                    <a:pt x="2570045" y="2847700"/>
                  </a:lnTo>
                  <a:lnTo>
                    <a:pt x="2538326" y="2879421"/>
                  </a:lnTo>
                  <a:lnTo>
                    <a:pt x="2501598" y="2905387"/>
                  </a:lnTo>
                  <a:lnTo>
                    <a:pt x="2460606" y="2924854"/>
                  </a:lnTo>
                  <a:lnTo>
                    <a:pt x="2416093" y="2937079"/>
                  </a:lnTo>
                  <a:lnTo>
                    <a:pt x="2368804" y="2941320"/>
                  </a:lnTo>
                  <a:lnTo>
                    <a:pt x="263194" y="2941320"/>
                  </a:lnTo>
                  <a:lnTo>
                    <a:pt x="215883" y="2937079"/>
                  </a:lnTo>
                  <a:lnTo>
                    <a:pt x="171355" y="2924854"/>
                  </a:lnTo>
                  <a:lnTo>
                    <a:pt x="130352" y="2905387"/>
                  </a:lnTo>
                  <a:lnTo>
                    <a:pt x="93619" y="2879421"/>
                  </a:lnTo>
                  <a:lnTo>
                    <a:pt x="61898" y="2847700"/>
                  </a:lnTo>
                  <a:lnTo>
                    <a:pt x="35932" y="2810967"/>
                  </a:lnTo>
                  <a:lnTo>
                    <a:pt x="16465" y="2769964"/>
                  </a:lnTo>
                  <a:lnTo>
                    <a:pt x="4240" y="2725436"/>
                  </a:lnTo>
                  <a:lnTo>
                    <a:pt x="0" y="2678125"/>
                  </a:lnTo>
                  <a:lnTo>
                    <a:pt x="0" y="2631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6947" y="2256282"/>
            <a:ext cx="1845221" cy="1458125"/>
          </a:xfrm>
          <a:prstGeom prst="rect">
            <a:avLst/>
          </a:prstGeom>
        </p:spPr>
        <p:txBody>
          <a:bodyPr vert="horz" wrap="square" lIns="0" tIns="58326" rIns="0" bIns="0" rtlCol="0">
            <a:spAutoFit/>
          </a:bodyPr>
          <a:lstStyle/>
          <a:p>
            <a:pPr marL="8332" marR="3333" algn="ctr" defTabSz="599930" rtl="0">
              <a:lnSpc>
                <a:spcPct val="86400"/>
              </a:lnSpc>
              <a:spcBef>
                <a:spcPts val="459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Unabsorbed  calcium in  the</a:t>
            </a:r>
            <a:r>
              <a:rPr sz="2400"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0" algn="ctr" defTabSz="599930" rtl="0">
              <a:spcBef>
                <a:spcPts val="574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60 –</a:t>
            </a:r>
            <a:r>
              <a:rPr sz="24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70%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1246" y="983266"/>
            <a:ext cx="2921794" cy="3741878"/>
          </a:xfrm>
          <a:custGeom>
            <a:avLst/>
            <a:gdLst/>
            <a:ahLst/>
            <a:cxnLst/>
            <a:rect l="l" t="t" r="r" b="b"/>
            <a:pathLst>
              <a:path w="3895725" h="4526280">
                <a:moveTo>
                  <a:pt x="3505835" y="0"/>
                </a:moveTo>
                <a:lnTo>
                  <a:pt x="389509" y="0"/>
                </a:lnTo>
                <a:lnTo>
                  <a:pt x="340646" y="3034"/>
                </a:lnTo>
                <a:lnTo>
                  <a:pt x="293595" y="11894"/>
                </a:lnTo>
                <a:lnTo>
                  <a:pt x="248722" y="26216"/>
                </a:lnTo>
                <a:lnTo>
                  <a:pt x="206390" y="45633"/>
                </a:lnTo>
                <a:lnTo>
                  <a:pt x="166966" y="69782"/>
                </a:lnTo>
                <a:lnTo>
                  <a:pt x="130813" y="98296"/>
                </a:lnTo>
                <a:lnTo>
                  <a:pt x="98296" y="130813"/>
                </a:lnTo>
                <a:lnTo>
                  <a:pt x="69782" y="166966"/>
                </a:lnTo>
                <a:lnTo>
                  <a:pt x="45633" y="206390"/>
                </a:lnTo>
                <a:lnTo>
                  <a:pt x="26216" y="248722"/>
                </a:lnTo>
                <a:lnTo>
                  <a:pt x="11894" y="293595"/>
                </a:lnTo>
                <a:lnTo>
                  <a:pt x="3034" y="340646"/>
                </a:lnTo>
                <a:lnTo>
                  <a:pt x="0" y="389509"/>
                </a:lnTo>
                <a:lnTo>
                  <a:pt x="0" y="4136745"/>
                </a:lnTo>
                <a:lnTo>
                  <a:pt x="3034" y="4185608"/>
                </a:lnTo>
                <a:lnTo>
                  <a:pt x="11894" y="4232660"/>
                </a:lnTo>
                <a:lnTo>
                  <a:pt x="26216" y="4277535"/>
                </a:lnTo>
                <a:lnTo>
                  <a:pt x="45633" y="4319869"/>
                </a:lnTo>
                <a:lnTo>
                  <a:pt x="69782" y="4359296"/>
                </a:lnTo>
                <a:lnTo>
                  <a:pt x="98296" y="4395452"/>
                </a:lnTo>
                <a:lnTo>
                  <a:pt x="130813" y="4427971"/>
                </a:lnTo>
                <a:lnTo>
                  <a:pt x="166966" y="4456489"/>
                </a:lnTo>
                <a:lnTo>
                  <a:pt x="206390" y="4480640"/>
                </a:lnTo>
                <a:lnTo>
                  <a:pt x="248722" y="4500060"/>
                </a:lnTo>
                <a:lnTo>
                  <a:pt x="293595" y="4514383"/>
                </a:lnTo>
                <a:lnTo>
                  <a:pt x="340646" y="4523245"/>
                </a:lnTo>
                <a:lnTo>
                  <a:pt x="389509" y="4526280"/>
                </a:lnTo>
                <a:lnTo>
                  <a:pt x="3505835" y="4526280"/>
                </a:lnTo>
                <a:lnTo>
                  <a:pt x="3554697" y="4523245"/>
                </a:lnTo>
                <a:lnTo>
                  <a:pt x="3601748" y="4514383"/>
                </a:lnTo>
                <a:lnTo>
                  <a:pt x="3646621" y="4500060"/>
                </a:lnTo>
                <a:lnTo>
                  <a:pt x="3688953" y="4480640"/>
                </a:lnTo>
                <a:lnTo>
                  <a:pt x="3728377" y="4456489"/>
                </a:lnTo>
                <a:lnTo>
                  <a:pt x="3764530" y="4427971"/>
                </a:lnTo>
                <a:lnTo>
                  <a:pt x="3797047" y="4395452"/>
                </a:lnTo>
                <a:lnTo>
                  <a:pt x="3825561" y="4359296"/>
                </a:lnTo>
                <a:lnTo>
                  <a:pt x="3849710" y="4319869"/>
                </a:lnTo>
                <a:lnTo>
                  <a:pt x="3869127" y="4277535"/>
                </a:lnTo>
                <a:lnTo>
                  <a:pt x="3883449" y="4232660"/>
                </a:lnTo>
                <a:lnTo>
                  <a:pt x="3892309" y="4185608"/>
                </a:lnTo>
                <a:lnTo>
                  <a:pt x="3895344" y="4136745"/>
                </a:lnTo>
                <a:lnTo>
                  <a:pt x="3895344" y="389509"/>
                </a:lnTo>
                <a:lnTo>
                  <a:pt x="3892309" y="340646"/>
                </a:lnTo>
                <a:lnTo>
                  <a:pt x="3883449" y="293595"/>
                </a:lnTo>
                <a:lnTo>
                  <a:pt x="3869127" y="248722"/>
                </a:lnTo>
                <a:lnTo>
                  <a:pt x="3849710" y="206390"/>
                </a:lnTo>
                <a:lnTo>
                  <a:pt x="3825561" y="166966"/>
                </a:lnTo>
                <a:lnTo>
                  <a:pt x="3797047" y="130813"/>
                </a:lnTo>
                <a:lnTo>
                  <a:pt x="3764530" y="98296"/>
                </a:lnTo>
                <a:lnTo>
                  <a:pt x="3728377" y="69782"/>
                </a:lnTo>
                <a:lnTo>
                  <a:pt x="3688953" y="45633"/>
                </a:lnTo>
                <a:lnTo>
                  <a:pt x="3646621" y="26216"/>
                </a:lnTo>
                <a:lnTo>
                  <a:pt x="3601748" y="11894"/>
                </a:lnTo>
                <a:lnTo>
                  <a:pt x="3554697" y="3034"/>
                </a:lnTo>
                <a:lnTo>
                  <a:pt x="3505835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7722" y="1033416"/>
            <a:ext cx="1429703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 algn="l" defTabSz="599930" rtl="0">
              <a:spcBef>
                <a:spcPts val="69"/>
              </a:spcBef>
            </a:pPr>
            <a:r>
              <a:rPr sz="4300" dirty="0">
                <a:solidFill>
                  <a:prstClr val="black"/>
                </a:solidFill>
                <a:latin typeface="Times New Roman"/>
                <a:cs typeface="Times New Roman"/>
              </a:rPr>
              <a:t>Urine</a:t>
            </a:r>
            <a:endParaRPr sz="4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99890" y="2177827"/>
            <a:ext cx="2545556" cy="1664137"/>
            <a:chOff x="4399788" y="3098292"/>
            <a:chExt cx="3394075" cy="2958465"/>
          </a:xfrm>
        </p:grpSpPr>
        <p:sp>
          <p:nvSpPr>
            <p:cNvPr id="12" name="object 12"/>
            <p:cNvSpPr/>
            <p:nvPr/>
          </p:nvSpPr>
          <p:spPr>
            <a:xfrm>
              <a:off x="4409694" y="3108198"/>
              <a:ext cx="3374390" cy="2938780"/>
            </a:xfrm>
            <a:custGeom>
              <a:avLst/>
              <a:gdLst/>
              <a:ahLst/>
              <a:cxnLst/>
              <a:rect l="l" t="t" r="r" b="b"/>
              <a:pathLst>
                <a:path w="3374390" h="2938779">
                  <a:moveTo>
                    <a:pt x="3080257" y="0"/>
                  </a:moveTo>
                  <a:lnTo>
                    <a:pt x="293877" y="0"/>
                  </a:lnTo>
                  <a:lnTo>
                    <a:pt x="246209" y="3846"/>
                  </a:lnTo>
                  <a:lnTo>
                    <a:pt x="200989" y="14981"/>
                  </a:lnTo>
                  <a:lnTo>
                    <a:pt x="158823" y="32801"/>
                  </a:lnTo>
                  <a:lnTo>
                    <a:pt x="120316" y="56700"/>
                  </a:lnTo>
                  <a:lnTo>
                    <a:pt x="86074" y="86074"/>
                  </a:lnTo>
                  <a:lnTo>
                    <a:pt x="56700" y="120316"/>
                  </a:lnTo>
                  <a:lnTo>
                    <a:pt x="32801" y="158823"/>
                  </a:lnTo>
                  <a:lnTo>
                    <a:pt x="14981" y="200989"/>
                  </a:lnTo>
                  <a:lnTo>
                    <a:pt x="3846" y="246209"/>
                  </a:lnTo>
                  <a:lnTo>
                    <a:pt x="0" y="293877"/>
                  </a:lnTo>
                  <a:lnTo>
                    <a:pt x="0" y="2644444"/>
                  </a:lnTo>
                  <a:lnTo>
                    <a:pt x="3846" y="2692106"/>
                  </a:lnTo>
                  <a:lnTo>
                    <a:pt x="14981" y="2737318"/>
                  </a:lnTo>
                  <a:lnTo>
                    <a:pt x="32801" y="2779477"/>
                  </a:lnTo>
                  <a:lnTo>
                    <a:pt x="56700" y="2817977"/>
                  </a:lnTo>
                  <a:lnTo>
                    <a:pt x="86074" y="2852213"/>
                  </a:lnTo>
                  <a:lnTo>
                    <a:pt x="120316" y="2881581"/>
                  </a:lnTo>
                  <a:lnTo>
                    <a:pt x="158823" y="2905476"/>
                  </a:lnTo>
                  <a:lnTo>
                    <a:pt x="200989" y="2923292"/>
                  </a:lnTo>
                  <a:lnTo>
                    <a:pt x="246209" y="2934426"/>
                  </a:lnTo>
                  <a:lnTo>
                    <a:pt x="293877" y="2938272"/>
                  </a:lnTo>
                  <a:lnTo>
                    <a:pt x="3080257" y="2938272"/>
                  </a:lnTo>
                  <a:lnTo>
                    <a:pt x="3127926" y="2934426"/>
                  </a:lnTo>
                  <a:lnTo>
                    <a:pt x="3173146" y="2923292"/>
                  </a:lnTo>
                  <a:lnTo>
                    <a:pt x="3215312" y="2905476"/>
                  </a:lnTo>
                  <a:lnTo>
                    <a:pt x="3253819" y="2881581"/>
                  </a:lnTo>
                  <a:lnTo>
                    <a:pt x="3288061" y="2852213"/>
                  </a:lnTo>
                  <a:lnTo>
                    <a:pt x="3317435" y="2817977"/>
                  </a:lnTo>
                  <a:lnTo>
                    <a:pt x="3341334" y="2779477"/>
                  </a:lnTo>
                  <a:lnTo>
                    <a:pt x="3359154" y="2737318"/>
                  </a:lnTo>
                  <a:lnTo>
                    <a:pt x="3370289" y="2692106"/>
                  </a:lnTo>
                  <a:lnTo>
                    <a:pt x="3374135" y="2644444"/>
                  </a:lnTo>
                  <a:lnTo>
                    <a:pt x="3374135" y="293877"/>
                  </a:lnTo>
                  <a:lnTo>
                    <a:pt x="3370289" y="246209"/>
                  </a:lnTo>
                  <a:lnTo>
                    <a:pt x="3359154" y="200989"/>
                  </a:lnTo>
                  <a:lnTo>
                    <a:pt x="3341334" y="158823"/>
                  </a:lnTo>
                  <a:lnTo>
                    <a:pt x="3317435" y="120316"/>
                  </a:lnTo>
                  <a:lnTo>
                    <a:pt x="3288061" y="86074"/>
                  </a:lnTo>
                  <a:lnTo>
                    <a:pt x="3253819" y="56700"/>
                  </a:lnTo>
                  <a:lnTo>
                    <a:pt x="3215312" y="32801"/>
                  </a:lnTo>
                  <a:lnTo>
                    <a:pt x="3173146" y="14981"/>
                  </a:lnTo>
                  <a:lnTo>
                    <a:pt x="3127926" y="3846"/>
                  </a:lnTo>
                  <a:lnTo>
                    <a:pt x="3080257" y="0"/>
                  </a:lnTo>
                  <a:close/>
                </a:path>
              </a:pathLst>
            </a:custGeom>
            <a:solidFill>
              <a:srgbClr val="A4C41F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409694" y="3108198"/>
              <a:ext cx="3374390" cy="2938780"/>
            </a:xfrm>
            <a:custGeom>
              <a:avLst/>
              <a:gdLst/>
              <a:ahLst/>
              <a:cxnLst/>
              <a:rect l="l" t="t" r="r" b="b"/>
              <a:pathLst>
                <a:path w="3374390" h="2938779">
                  <a:moveTo>
                    <a:pt x="0" y="293877"/>
                  </a:moveTo>
                  <a:lnTo>
                    <a:pt x="3846" y="246209"/>
                  </a:lnTo>
                  <a:lnTo>
                    <a:pt x="14981" y="200989"/>
                  </a:lnTo>
                  <a:lnTo>
                    <a:pt x="32801" y="158823"/>
                  </a:lnTo>
                  <a:lnTo>
                    <a:pt x="56700" y="120316"/>
                  </a:lnTo>
                  <a:lnTo>
                    <a:pt x="86074" y="86074"/>
                  </a:lnTo>
                  <a:lnTo>
                    <a:pt x="120316" y="56700"/>
                  </a:lnTo>
                  <a:lnTo>
                    <a:pt x="158823" y="32801"/>
                  </a:lnTo>
                  <a:lnTo>
                    <a:pt x="200989" y="14981"/>
                  </a:lnTo>
                  <a:lnTo>
                    <a:pt x="246209" y="3846"/>
                  </a:lnTo>
                  <a:lnTo>
                    <a:pt x="293877" y="0"/>
                  </a:lnTo>
                  <a:lnTo>
                    <a:pt x="3080257" y="0"/>
                  </a:lnTo>
                  <a:lnTo>
                    <a:pt x="3127926" y="3846"/>
                  </a:lnTo>
                  <a:lnTo>
                    <a:pt x="3173146" y="14981"/>
                  </a:lnTo>
                  <a:lnTo>
                    <a:pt x="3215312" y="32801"/>
                  </a:lnTo>
                  <a:lnTo>
                    <a:pt x="3253819" y="56700"/>
                  </a:lnTo>
                  <a:lnTo>
                    <a:pt x="3288061" y="86074"/>
                  </a:lnTo>
                  <a:lnTo>
                    <a:pt x="3317435" y="120316"/>
                  </a:lnTo>
                  <a:lnTo>
                    <a:pt x="3341334" y="158823"/>
                  </a:lnTo>
                  <a:lnTo>
                    <a:pt x="3359154" y="200989"/>
                  </a:lnTo>
                  <a:lnTo>
                    <a:pt x="3370289" y="246209"/>
                  </a:lnTo>
                  <a:lnTo>
                    <a:pt x="3374135" y="293877"/>
                  </a:lnTo>
                  <a:lnTo>
                    <a:pt x="3374135" y="2644444"/>
                  </a:lnTo>
                  <a:lnTo>
                    <a:pt x="3370289" y="2692106"/>
                  </a:lnTo>
                  <a:lnTo>
                    <a:pt x="3359154" y="2737318"/>
                  </a:lnTo>
                  <a:lnTo>
                    <a:pt x="3341334" y="2779477"/>
                  </a:lnTo>
                  <a:lnTo>
                    <a:pt x="3317435" y="2817977"/>
                  </a:lnTo>
                  <a:lnTo>
                    <a:pt x="3288061" y="2852213"/>
                  </a:lnTo>
                  <a:lnTo>
                    <a:pt x="3253819" y="2881581"/>
                  </a:lnTo>
                  <a:lnTo>
                    <a:pt x="3215312" y="2905476"/>
                  </a:lnTo>
                  <a:lnTo>
                    <a:pt x="3173146" y="2923292"/>
                  </a:lnTo>
                  <a:lnTo>
                    <a:pt x="3127926" y="2934426"/>
                  </a:lnTo>
                  <a:lnTo>
                    <a:pt x="3080257" y="2938272"/>
                  </a:lnTo>
                  <a:lnTo>
                    <a:pt x="293877" y="2938272"/>
                  </a:lnTo>
                  <a:lnTo>
                    <a:pt x="246209" y="2934426"/>
                  </a:lnTo>
                  <a:lnTo>
                    <a:pt x="200989" y="2923292"/>
                  </a:lnTo>
                  <a:lnTo>
                    <a:pt x="158823" y="2905476"/>
                  </a:lnTo>
                  <a:lnTo>
                    <a:pt x="120316" y="2881581"/>
                  </a:lnTo>
                  <a:lnTo>
                    <a:pt x="86074" y="2852213"/>
                  </a:lnTo>
                  <a:lnTo>
                    <a:pt x="56700" y="2817977"/>
                  </a:lnTo>
                  <a:lnTo>
                    <a:pt x="32801" y="2779477"/>
                  </a:lnTo>
                  <a:lnTo>
                    <a:pt x="14981" y="2737318"/>
                  </a:lnTo>
                  <a:lnTo>
                    <a:pt x="3846" y="2692106"/>
                  </a:lnTo>
                  <a:lnTo>
                    <a:pt x="0" y="2644444"/>
                  </a:lnTo>
                  <a:lnTo>
                    <a:pt x="0" y="29387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35110" y="2777831"/>
            <a:ext cx="2073593" cy="377324"/>
          </a:xfrm>
          <a:prstGeom prst="rect">
            <a:avLst/>
          </a:prstGeom>
        </p:spPr>
        <p:txBody>
          <a:bodyPr vert="horz" wrap="square" lIns="0" tIns="7915" rIns="0" bIns="0" rtlCol="0">
            <a:spAutoFit/>
          </a:bodyPr>
          <a:lstStyle/>
          <a:p>
            <a:pPr marL="8332" algn="l" defTabSz="599930" rtl="0">
              <a:spcBef>
                <a:spcPts val="62"/>
              </a:spcBef>
            </a:pPr>
            <a:r>
              <a:rPr lang="en-US"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100-300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mg/day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19" y="983267"/>
            <a:ext cx="2466975" cy="2546033"/>
          </a:xfrm>
          <a:custGeom>
            <a:avLst/>
            <a:gdLst/>
            <a:ahLst/>
            <a:cxnLst/>
            <a:rect l="l" t="t" r="r" b="b"/>
            <a:pathLst>
              <a:path w="3289300" h="4526280">
                <a:moveTo>
                  <a:pt x="2959862" y="0"/>
                </a:moveTo>
                <a:lnTo>
                  <a:pt x="328930" y="0"/>
                </a:lnTo>
                <a:lnTo>
                  <a:pt x="280306" y="3564"/>
                </a:lnTo>
                <a:lnTo>
                  <a:pt x="233903" y="13920"/>
                </a:lnTo>
                <a:lnTo>
                  <a:pt x="190229" y="30559"/>
                </a:lnTo>
                <a:lnTo>
                  <a:pt x="149791" y="52973"/>
                </a:lnTo>
                <a:lnTo>
                  <a:pt x="113097" y="80655"/>
                </a:lnTo>
                <a:lnTo>
                  <a:pt x="80655" y="113097"/>
                </a:lnTo>
                <a:lnTo>
                  <a:pt x="52973" y="149791"/>
                </a:lnTo>
                <a:lnTo>
                  <a:pt x="30559" y="190229"/>
                </a:lnTo>
                <a:lnTo>
                  <a:pt x="13920" y="233903"/>
                </a:lnTo>
                <a:lnTo>
                  <a:pt x="3564" y="280306"/>
                </a:lnTo>
                <a:lnTo>
                  <a:pt x="0" y="328930"/>
                </a:lnTo>
                <a:lnTo>
                  <a:pt x="0" y="4197400"/>
                </a:lnTo>
                <a:lnTo>
                  <a:pt x="3564" y="4246000"/>
                </a:lnTo>
                <a:lnTo>
                  <a:pt x="13920" y="4292385"/>
                </a:lnTo>
                <a:lnTo>
                  <a:pt x="30559" y="4336048"/>
                </a:lnTo>
                <a:lnTo>
                  <a:pt x="52973" y="4376479"/>
                </a:lnTo>
                <a:lnTo>
                  <a:pt x="80655" y="4413169"/>
                </a:lnTo>
                <a:lnTo>
                  <a:pt x="113097" y="4445611"/>
                </a:lnTo>
                <a:lnTo>
                  <a:pt x="149791" y="4473295"/>
                </a:lnTo>
                <a:lnTo>
                  <a:pt x="190229" y="4495713"/>
                </a:lnTo>
                <a:lnTo>
                  <a:pt x="233903" y="4512355"/>
                </a:lnTo>
                <a:lnTo>
                  <a:pt x="280306" y="4522714"/>
                </a:lnTo>
                <a:lnTo>
                  <a:pt x="328930" y="4526280"/>
                </a:lnTo>
                <a:lnTo>
                  <a:pt x="2959862" y="4526280"/>
                </a:lnTo>
                <a:lnTo>
                  <a:pt x="3008485" y="4522714"/>
                </a:lnTo>
                <a:lnTo>
                  <a:pt x="3054888" y="4512355"/>
                </a:lnTo>
                <a:lnTo>
                  <a:pt x="3098562" y="4495713"/>
                </a:lnTo>
                <a:lnTo>
                  <a:pt x="3139000" y="4473295"/>
                </a:lnTo>
                <a:lnTo>
                  <a:pt x="3175694" y="4445611"/>
                </a:lnTo>
                <a:lnTo>
                  <a:pt x="3208136" y="4413169"/>
                </a:lnTo>
                <a:lnTo>
                  <a:pt x="3235818" y="4376479"/>
                </a:lnTo>
                <a:lnTo>
                  <a:pt x="3258232" y="4336048"/>
                </a:lnTo>
                <a:lnTo>
                  <a:pt x="3274871" y="4292385"/>
                </a:lnTo>
                <a:lnTo>
                  <a:pt x="3285227" y="4246000"/>
                </a:lnTo>
                <a:lnTo>
                  <a:pt x="3288792" y="4197400"/>
                </a:lnTo>
                <a:lnTo>
                  <a:pt x="3288792" y="328930"/>
                </a:lnTo>
                <a:lnTo>
                  <a:pt x="3285227" y="280306"/>
                </a:lnTo>
                <a:lnTo>
                  <a:pt x="3274871" y="233903"/>
                </a:lnTo>
                <a:lnTo>
                  <a:pt x="3258232" y="190229"/>
                </a:lnTo>
                <a:lnTo>
                  <a:pt x="3235818" y="149791"/>
                </a:lnTo>
                <a:lnTo>
                  <a:pt x="3208136" y="113097"/>
                </a:lnTo>
                <a:lnTo>
                  <a:pt x="3175694" y="80655"/>
                </a:lnTo>
                <a:lnTo>
                  <a:pt x="3139000" y="52973"/>
                </a:lnTo>
                <a:lnTo>
                  <a:pt x="3098562" y="30559"/>
                </a:lnTo>
                <a:lnTo>
                  <a:pt x="3054888" y="13920"/>
                </a:lnTo>
                <a:lnTo>
                  <a:pt x="3008485" y="3564"/>
                </a:lnTo>
                <a:lnTo>
                  <a:pt x="2959862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4836" y="1033416"/>
            <a:ext cx="1533048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 algn="l" defTabSz="599930" rtl="0">
              <a:spcBef>
                <a:spcPts val="69"/>
              </a:spcBef>
            </a:pPr>
            <a:r>
              <a:rPr sz="4300" dirty="0">
                <a:solidFill>
                  <a:prstClr val="black"/>
                </a:solidFill>
                <a:latin typeface="Times New Roman"/>
                <a:cs typeface="Times New Roman"/>
              </a:rPr>
              <a:t>Sweat</a:t>
            </a:r>
            <a:endParaRPr sz="4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56807" y="1741932"/>
            <a:ext cx="1988820" cy="2983212"/>
            <a:chOff x="8609076" y="3096767"/>
            <a:chExt cx="2651760" cy="2961640"/>
          </a:xfrm>
        </p:grpSpPr>
        <p:sp>
          <p:nvSpPr>
            <p:cNvPr id="18" name="object 18"/>
            <p:cNvSpPr/>
            <p:nvPr/>
          </p:nvSpPr>
          <p:spPr>
            <a:xfrm>
              <a:off x="8618982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2368804" y="0"/>
                  </a:moveTo>
                  <a:lnTo>
                    <a:pt x="263144" y="0"/>
                  </a:lnTo>
                  <a:lnTo>
                    <a:pt x="215854" y="4240"/>
                  </a:lnTo>
                  <a:lnTo>
                    <a:pt x="171341" y="16467"/>
                  </a:lnTo>
                  <a:lnTo>
                    <a:pt x="130349" y="35936"/>
                  </a:lnTo>
                  <a:lnTo>
                    <a:pt x="93621" y="61902"/>
                  </a:lnTo>
                  <a:lnTo>
                    <a:pt x="61902" y="93621"/>
                  </a:lnTo>
                  <a:lnTo>
                    <a:pt x="35936" y="130349"/>
                  </a:lnTo>
                  <a:lnTo>
                    <a:pt x="16467" y="171341"/>
                  </a:lnTo>
                  <a:lnTo>
                    <a:pt x="4240" y="215854"/>
                  </a:lnTo>
                  <a:lnTo>
                    <a:pt x="0" y="263143"/>
                  </a:lnTo>
                  <a:lnTo>
                    <a:pt x="0" y="2678125"/>
                  </a:lnTo>
                  <a:lnTo>
                    <a:pt x="4240" y="2725436"/>
                  </a:lnTo>
                  <a:lnTo>
                    <a:pt x="16467" y="2769964"/>
                  </a:lnTo>
                  <a:lnTo>
                    <a:pt x="35936" y="2810967"/>
                  </a:lnTo>
                  <a:lnTo>
                    <a:pt x="61902" y="2847700"/>
                  </a:lnTo>
                  <a:lnTo>
                    <a:pt x="93621" y="2879421"/>
                  </a:lnTo>
                  <a:lnTo>
                    <a:pt x="130349" y="2905387"/>
                  </a:lnTo>
                  <a:lnTo>
                    <a:pt x="171341" y="2924854"/>
                  </a:lnTo>
                  <a:lnTo>
                    <a:pt x="215854" y="2937079"/>
                  </a:lnTo>
                  <a:lnTo>
                    <a:pt x="263144" y="2941320"/>
                  </a:lnTo>
                  <a:lnTo>
                    <a:pt x="2368804" y="2941320"/>
                  </a:lnTo>
                  <a:lnTo>
                    <a:pt x="2416093" y="2937079"/>
                  </a:lnTo>
                  <a:lnTo>
                    <a:pt x="2460606" y="2924854"/>
                  </a:lnTo>
                  <a:lnTo>
                    <a:pt x="2501598" y="2905387"/>
                  </a:lnTo>
                  <a:lnTo>
                    <a:pt x="2538326" y="2879421"/>
                  </a:lnTo>
                  <a:lnTo>
                    <a:pt x="2570045" y="2847700"/>
                  </a:lnTo>
                  <a:lnTo>
                    <a:pt x="2596011" y="2810967"/>
                  </a:lnTo>
                  <a:lnTo>
                    <a:pt x="2615480" y="2769964"/>
                  </a:lnTo>
                  <a:lnTo>
                    <a:pt x="2627707" y="2725436"/>
                  </a:lnTo>
                  <a:lnTo>
                    <a:pt x="2631948" y="2678125"/>
                  </a:lnTo>
                  <a:lnTo>
                    <a:pt x="2631948" y="263143"/>
                  </a:lnTo>
                  <a:lnTo>
                    <a:pt x="2627707" y="215854"/>
                  </a:lnTo>
                  <a:lnTo>
                    <a:pt x="2615480" y="171341"/>
                  </a:lnTo>
                  <a:lnTo>
                    <a:pt x="2596011" y="130349"/>
                  </a:lnTo>
                  <a:lnTo>
                    <a:pt x="2570045" y="93621"/>
                  </a:lnTo>
                  <a:lnTo>
                    <a:pt x="2538326" y="61902"/>
                  </a:lnTo>
                  <a:lnTo>
                    <a:pt x="2501598" y="35936"/>
                  </a:lnTo>
                  <a:lnTo>
                    <a:pt x="2460606" y="16467"/>
                  </a:lnTo>
                  <a:lnTo>
                    <a:pt x="2416093" y="4240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18982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0" y="263143"/>
                  </a:moveTo>
                  <a:lnTo>
                    <a:pt x="4240" y="215854"/>
                  </a:lnTo>
                  <a:lnTo>
                    <a:pt x="16467" y="171341"/>
                  </a:lnTo>
                  <a:lnTo>
                    <a:pt x="35936" y="130349"/>
                  </a:lnTo>
                  <a:lnTo>
                    <a:pt x="61902" y="93621"/>
                  </a:lnTo>
                  <a:lnTo>
                    <a:pt x="93621" y="61902"/>
                  </a:lnTo>
                  <a:lnTo>
                    <a:pt x="130349" y="35936"/>
                  </a:lnTo>
                  <a:lnTo>
                    <a:pt x="171341" y="16467"/>
                  </a:lnTo>
                  <a:lnTo>
                    <a:pt x="215854" y="4240"/>
                  </a:lnTo>
                  <a:lnTo>
                    <a:pt x="263144" y="0"/>
                  </a:lnTo>
                  <a:lnTo>
                    <a:pt x="2368804" y="0"/>
                  </a:lnTo>
                  <a:lnTo>
                    <a:pt x="2416093" y="4240"/>
                  </a:lnTo>
                  <a:lnTo>
                    <a:pt x="2460606" y="16467"/>
                  </a:lnTo>
                  <a:lnTo>
                    <a:pt x="2501598" y="35936"/>
                  </a:lnTo>
                  <a:lnTo>
                    <a:pt x="2538326" y="61902"/>
                  </a:lnTo>
                  <a:lnTo>
                    <a:pt x="2570045" y="93621"/>
                  </a:lnTo>
                  <a:lnTo>
                    <a:pt x="2596011" y="130349"/>
                  </a:lnTo>
                  <a:lnTo>
                    <a:pt x="2615480" y="171341"/>
                  </a:lnTo>
                  <a:lnTo>
                    <a:pt x="2627707" y="215854"/>
                  </a:lnTo>
                  <a:lnTo>
                    <a:pt x="2631948" y="263143"/>
                  </a:lnTo>
                  <a:lnTo>
                    <a:pt x="2631948" y="2678125"/>
                  </a:lnTo>
                  <a:lnTo>
                    <a:pt x="2627707" y="2725436"/>
                  </a:lnTo>
                  <a:lnTo>
                    <a:pt x="2615480" y="2769964"/>
                  </a:lnTo>
                  <a:lnTo>
                    <a:pt x="2596011" y="2810967"/>
                  </a:lnTo>
                  <a:lnTo>
                    <a:pt x="2570045" y="2847700"/>
                  </a:lnTo>
                  <a:lnTo>
                    <a:pt x="2538326" y="2879421"/>
                  </a:lnTo>
                  <a:lnTo>
                    <a:pt x="2501598" y="2905387"/>
                  </a:lnTo>
                  <a:lnTo>
                    <a:pt x="2460606" y="2924854"/>
                  </a:lnTo>
                  <a:lnTo>
                    <a:pt x="2416093" y="2937079"/>
                  </a:lnTo>
                  <a:lnTo>
                    <a:pt x="2368804" y="2941320"/>
                  </a:lnTo>
                  <a:lnTo>
                    <a:pt x="263144" y="2941320"/>
                  </a:lnTo>
                  <a:lnTo>
                    <a:pt x="215854" y="2937079"/>
                  </a:lnTo>
                  <a:lnTo>
                    <a:pt x="171341" y="2924854"/>
                  </a:lnTo>
                  <a:lnTo>
                    <a:pt x="130349" y="2905387"/>
                  </a:lnTo>
                  <a:lnTo>
                    <a:pt x="93621" y="2879421"/>
                  </a:lnTo>
                  <a:lnTo>
                    <a:pt x="61902" y="2847700"/>
                  </a:lnTo>
                  <a:lnTo>
                    <a:pt x="35936" y="2810967"/>
                  </a:lnTo>
                  <a:lnTo>
                    <a:pt x="16467" y="2769964"/>
                  </a:lnTo>
                  <a:lnTo>
                    <a:pt x="4240" y="2725436"/>
                  </a:lnTo>
                  <a:lnTo>
                    <a:pt x="0" y="2678125"/>
                  </a:lnTo>
                  <a:lnTo>
                    <a:pt x="0" y="2631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51212" y="2854205"/>
            <a:ext cx="1598295" cy="377324"/>
          </a:xfrm>
          <a:prstGeom prst="rect">
            <a:avLst/>
          </a:prstGeom>
        </p:spPr>
        <p:txBody>
          <a:bodyPr vert="horz" wrap="square" lIns="0" tIns="7915" rIns="0" bIns="0" rtlCol="0">
            <a:spAutoFit/>
          </a:bodyPr>
          <a:lstStyle/>
          <a:p>
            <a:pPr marL="8332" algn="l" defTabSz="599930" rtl="0">
              <a:spcBef>
                <a:spcPts val="62"/>
              </a:spcBef>
            </a:pP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mg</a:t>
            </a:r>
            <a:r>
              <a:rPr sz="2400" spc="3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day</a:t>
            </a:r>
            <a:endParaRPr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5608796" y="3458185"/>
            <a:ext cx="420528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8332">
              <a:spcBef>
                <a:spcPts val="30"/>
              </a:spcBef>
            </a:pPr>
            <a:r>
              <a:rPr spc="-3" dirty="0"/>
              <a:t>7/19/2017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6769513" y="3458185"/>
            <a:ext cx="146684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24997">
              <a:spcBef>
                <a:spcPts val="30"/>
              </a:spcBef>
            </a:pPr>
            <a:fld id="{81D60167-4931-47E6-BA6A-407CBD079E47}" type="slidenum">
              <a:rPr dirty="0"/>
              <a:pPr marL="24997">
                <a:spcBef>
                  <a:spcPts val="30"/>
                </a:spcBef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2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7313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z="4000"/>
              <a:t>Calcium Deficiencies</a:t>
            </a:r>
            <a:r>
              <a:rPr lang="en-US" altLang="zh-CN" sz="3600" b="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4000" i="1">
                <a:solidFill>
                  <a:srgbClr val="0000CC"/>
                </a:solidFill>
              </a:rPr>
              <a:t>-Rickets</a:t>
            </a:r>
          </a:p>
        </p:txBody>
      </p:sp>
      <p:pic>
        <p:nvPicPr>
          <p:cNvPr id="26627" name="Picture 3" descr="Children with r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84264"/>
            <a:ext cx="300196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GNS OF RIC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1090614"/>
            <a:ext cx="3281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097704"/>
            <a:ext cx="8686800" cy="14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weakness and deformity of the bones that occurs from </a:t>
            </a:r>
            <a:r>
              <a:rPr lang="en-US" altLang="zh-CN" sz="2400" b="1" u="sng">
                <a:solidFill>
                  <a:srgbClr val="CC0099"/>
                </a:solidFill>
              </a:rPr>
              <a:t>vitamin D deficiency</a:t>
            </a:r>
            <a:r>
              <a:rPr lang="en-US" altLang="zh-CN" sz="2400" b="1">
                <a:solidFill>
                  <a:srgbClr val="000000"/>
                </a:solidFill>
              </a:rPr>
              <a:t> or </a:t>
            </a:r>
            <a:r>
              <a:rPr lang="en-US" altLang="zh-CN" sz="2400" b="1" u="sng">
                <a:solidFill>
                  <a:srgbClr val="0000CC"/>
                </a:solidFill>
              </a:rPr>
              <a:t>dietary deficiency of Ca and P</a:t>
            </a:r>
            <a:r>
              <a:rPr lang="en-US" altLang="zh-CN" sz="2400" b="1">
                <a:solidFill>
                  <a:srgbClr val="000000"/>
                </a:solidFill>
              </a:rPr>
              <a:t> in a growing person or animal.</a:t>
            </a:r>
          </a:p>
        </p:txBody>
      </p:sp>
    </p:spTree>
    <p:extLst>
      <p:ext uri="{BB962C8B-B14F-4D97-AF65-F5344CB8AC3E}">
        <p14:creationId xmlns:p14="http://schemas.microsoft.com/office/powerpoint/2010/main" val="40083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3188"/>
            <a:ext cx="8382000" cy="641350"/>
          </a:xfrm>
        </p:spPr>
        <p:txBody>
          <a:bodyPr/>
          <a:lstStyle/>
          <a:p>
            <a:pPr eaLnBrk="1" hangingPunct="1"/>
            <a:r>
              <a:rPr lang="en-US" altLang="zh-CN" sz="3600"/>
              <a:t>Calcium Deficiencies</a:t>
            </a:r>
            <a:r>
              <a:rPr lang="en-US" altLang="zh-CN" sz="3200" b="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3600" i="1">
                <a:solidFill>
                  <a:srgbClr val="0000CC"/>
                </a:solidFill>
              </a:rPr>
              <a:t>-Osteoporosis</a:t>
            </a:r>
          </a:p>
        </p:txBody>
      </p:sp>
      <p:pic>
        <p:nvPicPr>
          <p:cNvPr id="439299" name="Picture 3" descr="osteoporos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79514"/>
            <a:ext cx="500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0" name="Picture 4" descr="Osteopo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1179514"/>
            <a:ext cx="3529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9376" y="5105401"/>
            <a:ext cx="9064625" cy="14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progressive loss of bone density, thinning of bone tissue and increased vulnerability to fractures </a:t>
            </a:r>
            <a:r>
              <a:rPr lang="en-US" altLang="zh-CN" sz="2400" b="1">
                <a:solidFill>
                  <a:srgbClr val="CC0099"/>
                </a:solidFill>
              </a:rPr>
              <a:t>in the elderly people</a:t>
            </a:r>
            <a:r>
              <a:rPr lang="en-US" altLang="zh-CN" sz="2400" b="1">
                <a:solidFill>
                  <a:srgbClr val="000000"/>
                </a:solidFill>
              </a:rPr>
              <a:t> of both sexes.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1684" y="1700809"/>
            <a:ext cx="9112316" cy="428989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8097" algn="l" rtl="0">
              <a:spcBef>
                <a:spcPts val="100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Characterized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demineralization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bone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resulting in the progressive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loss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bone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mass.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marR="516212" indent="-343507" algn="l" rtl="0">
              <a:lnSpc>
                <a:spcPct val="160000"/>
              </a:lnSpc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40-45,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b="1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absorption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reduced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excretion is  increased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;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 is a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net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negative balance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4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</a:t>
            </a:r>
            <a:endParaRPr sz="2400" baseline="2430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7" algn="l" rtl="0">
              <a:spcBef>
                <a:spcPts val="1730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60,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osteoporosis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seen</a:t>
            </a:r>
          </a:p>
          <a:p>
            <a:pPr marL="38097" algn="l" rtl="0">
              <a:spcBef>
                <a:spcPts val="1725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reduced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bone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strength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an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risk of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fractures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marR="43811" indent="-343507" algn="l" rtl="0">
              <a:lnSpc>
                <a:spcPct val="160000"/>
              </a:lnSpc>
              <a:spcBef>
                <a:spcPts val="5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Decreased absorption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vitamin 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reduced levels of</a:t>
            </a:r>
            <a:r>
              <a:rPr sz="24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androgens/estrogens  in old age are the causative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factors.</a:t>
            </a:r>
          </a:p>
        </p:txBody>
      </p:sp>
      <p:sp>
        <p:nvSpPr>
          <p:cNvPr id="5" name="object 2"/>
          <p:cNvSpPr/>
          <p:nvPr/>
        </p:nvSpPr>
        <p:spPr>
          <a:xfrm>
            <a:off x="2721864" y="559816"/>
            <a:ext cx="4363212" cy="75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3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Phosphorous (P)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80% of P occurs in combination with Ca in the bone and teeth</a:t>
            </a:r>
            <a:r>
              <a:rPr lang="en-US" altLang="zh-CN" sz="280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/>
              <a:t>About 10% is found in muscles and blood in association with proteins, carbohydrate and lipids.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/>
              <a:t>The remaining 10% is widely distributed in various chemical compounds.</a:t>
            </a:r>
          </a:p>
        </p:txBody>
      </p:sp>
    </p:spTree>
    <p:extLst>
      <p:ext uri="{BB962C8B-B14F-4D97-AF65-F5344CB8AC3E}">
        <p14:creationId xmlns:p14="http://schemas.microsoft.com/office/powerpoint/2010/main" val="2232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808" y="318041"/>
            <a:ext cx="2127123" cy="38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8834" y="567071"/>
            <a:ext cx="102413" cy="39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08566" y="415975"/>
            <a:ext cx="95726" cy="35004"/>
            <a:chOff x="4011421" y="739509"/>
            <a:chExt cx="127635" cy="62230"/>
          </a:xfrm>
        </p:grpSpPr>
        <p:sp>
          <p:nvSpPr>
            <p:cNvPr id="5" name="object 5"/>
            <p:cNvSpPr/>
            <p:nvPr/>
          </p:nvSpPr>
          <p:spPr>
            <a:xfrm>
              <a:off x="4015993" y="744081"/>
              <a:ext cx="118110" cy="52705"/>
            </a:xfrm>
            <a:custGeom>
              <a:avLst/>
              <a:gdLst/>
              <a:ahLst/>
              <a:cxnLst/>
              <a:rect l="l" t="t" r="r" b="b"/>
              <a:pathLst>
                <a:path w="118110" h="52704">
                  <a:moveTo>
                    <a:pt x="118094" y="0"/>
                  </a:moveTo>
                  <a:lnTo>
                    <a:pt x="0" y="0"/>
                  </a:lnTo>
                  <a:lnTo>
                    <a:pt x="0" y="52462"/>
                  </a:lnTo>
                  <a:lnTo>
                    <a:pt x="118094" y="52462"/>
                  </a:lnTo>
                  <a:lnTo>
                    <a:pt x="118094" y="0"/>
                  </a:lnTo>
                  <a:close/>
                </a:path>
              </a:pathLst>
            </a:custGeom>
            <a:solidFill>
              <a:srgbClr val="3E7818"/>
            </a:solid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15993" y="744081"/>
              <a:ext cx="118110" cy="52705"/>
            </a:xfrm>
            <a:custGeom>
              <a:avLst/>
              <a:gdLst/>
              <a:ahLst/>
              <a:cxnLst/>
              <a:rect l="l" t="t" r="r" b="b"/>
              <a:pathLst>
                <a:path w="118110" h="52704">
                  <a:moveTo>
                    <a:pt x="0" y="52462"/>
                  </a:moveTo>
                  <a:lnTo>
                    <a:pt x="118094" y="52462"/>
                  </a:lnTo>
                  <a:lnTo>
                    <a:pt x="118094" y="0"/>
                  </a:lnTo>
                  <a:lnTo>
                    <a:pt x="0" y="0"/>
                  </a:lnTo>
                  <a:lnTo>
                    <a:pt x="0" y="52462"/>
                  </a:lnTo>
                  <a:close/>
                </a:path>
              </a:pathLst>
            </a:custGeom>
            <a:ln w="9144">
              <a:solidFill>
                <a:srgbClr val="B84500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3238118" y="318041"/>
            <a:ext cx="2186559" cy="385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0073" y="762952"/>
            <a:ext cx="2865120" cy="2151698"/>
            <a:chOff x="1146764" y="1356360"/>
            <a:chExt cx="3820160" cy="3825240"/>
          </a:xfrm>
        </p:grpSpPr>
        <p:sp>
          <p:nvSpPr>
            <p:cNvPr id="9" name="object 9"/>
            <p:cNvSpPr/>
            <p:nvPr/>
          </p:nvSpPr>
          <p:spPr>
            <a:xfrm>
              <a:off x="1146764" y="1361648"/>
              <a:ext cx="3819951" cy="38199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394459" y="1703832"/>
              <a:ext cx="3429000" cy="3203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67383" y="1356360"/>
              <a:ext cx="3759835" cy="3759835"/>
            </a:xfrm>
            <a:custGeom>
              <a:avLst/>
              <a:gdLst/>
              <a:ahLst/>
              <a:cxnLst/>
              <a:rect l="l" t="t" r="r" b="b"/>
              <a:pathLst>
                <a:path w="3759835" h="3759835">
                  <a:moveTo>
                    <a:pt x="1879853" y="0"/>
                  </a:moveTo>
                  <a:lnTo>
                    <a:pt x="1831333" y="613"/>
                  </a:lnTo>
                  <a:lnTo>
                    <a:pt x="1783116" y="2446"/>
                  </a:lnTo>
                  <a:lnTo>
                    <a:pt x="1735215" y="5481"/>
                  </a:lnTo>
                  <a:lnTo>
                    <a:pt x="1687648" y="9705"/>
                  </a:lnTo>
                  <a:lnTo>
                    <a:pt x="1640427" y="15103"/>
                  </a:lnTo>
                  <a:lnTo>
                    <a:pt x="1593568" y="21659"/>
                  </a:lnTo>
                  <a:lnTo>
                    <a:pt x="1547085" y="29360"/>
                  </a:lnTo>
                  <a:lnTo>
                    <a:pt x="1500994" y="38191"/>
                  </a:lnTo>
                  <a:lnTo>
                    <a:pt x="1455309" y="48136"/>
                  </a:lnTo>
                  <a:lnTo>
                    <a:pt x="1410045" y="59182"/>
                  </a:lnTo>
                  <a:lnTo>
                    <a:pt x="1365217" y="71312"/>
                  </a:lnTo>
                  <a:lnTo>
                    <a:pt x="1320839" y="84513"/>
                  </a:lnTo>
                  <a:lnTo>
                    <a:pt x="1276926" y="98770"/>
                  </a:lnTo>
                  <a:lnTo>
                    <a:pt x="1233493" y="114067"/>
                  </a:lnTo>
                  <a:lnTo>
                    <a:pt x="1190554" y="130391"/>
                  </a:lnTo>
                  <a:lnTo>
                    <a:pt x="1148125" y="147726"/>
                  </a:lnTo>
                  <a:lnTo>
                    <a:pt x="1106220" y="166058"/>
                  </a:lnTo>
                  <a:lnTo>
                    <a:pt x="1064855" y="185372"/>
                  </a:lnTo>
                  <a:lnTo>
                    <a:pt x="1024042" y="205653"/>
                  </a:lnTo>
                  <a:lnTo>
                    <a:pt x="983799" y="226886"/>
                  </a:lnTo>
                  <a:lnTo>
                    <a:pt x="944139" y="249056"/>
                  </a:lnTo>
                  <a:lnTo>
                    <a:pt x="905076" y="272150"/>
                  </a:lnTo>
                  <a:lnTo>
                    <a:pt x="866627" y="296151"/>
                  </a:lnTo>
                  <a:lnTo>
                    <a:pt x="828805" y="321046"/>
                  </a:lnTo>
                  <a:lnTo>
                    <a:pt x="791625" y="346820"/>
                  </a:lnTo>
                  <a:lnTo>
                    <a:pt x="755102" y="373457"/>
                  </a:lnTo>
                  <a:lnTo>
                    <a:pt x="719252" y="400943"/>
                  </a:lnTo>
                  <a:lnTo>
                    <a:pt x="684088" y="429263"/>
                  </a:lnTo>
                  <a:lnTo>
                    <a:pt x="649625" y="458403"/>
                  </a:lnTo>
                  <a:lnTo>
                    <a:pt x="615878" y="488348"/>
                  </a:lnTo>
                  <a:lnTo>
                    <a:pt x="582862" y="519082"/>
                  </a:lnTo>
                  <a:lnTo>
                    <a:pt x="550592" y="550592"/>
                  </a:lnTo>
                  <a:lnTo>
                    <a:pt x="519082" y="582862"/>
                  </a:lnTo>
                  <a:lnTo>
                    <a:pt x="488348" y="615878"/>
                  </a:lnTo>
                  <a:lnTo>
                    <a:pt x="458403" y="649625"/>
                  </a:lnTo>
                  <a:lnTo>
                    <a:pt x="429263" y="684088"/>
                  </a:lnTo>
                  <a:lnTo>
                    <a:pt x="400943" y="719252"/>
                  </a:lnTo>
                  <a:lnTo>
                    <a:pt x="373457" y="755102"/>
                  </a:lnTo>
                  <a:lnTo>
                    <a:pt x="346820" y="791625"/>
                  </a:lnTo>
                  <a:lnTo>
                    <a:pt x="321046" y="828805"/>
                  </a:lnTo>
                  <a:lnTo>
                    <a:pt x="296151" y="866627"/>
                  </a:lnTo>
                  <a:lnTo>
                    <a:pt x="272150" y="905076"/>
                  </a:lnTo>
                  <a:lnTo>
                    <a:pt x="249056" y="944139"/>
                  </a:lnTo>
                  <a:lnTo>
                    <a:pt x="226886" y="983799"/>
                  </a:lnTo>
                  <a:lnTo>
                    <a:pt x="205653" y="1024042"/>
                  </a:lnTo>
                  <a:lnTo>
                    <a:pt x="185372" y="1064855"/>
                  </a:lnTo>
                  <a:lnTo>
                    <a:pt x="166058" y="1106220"/>
                  </a:lnTo>
                  <a:lnTo>
                    <a:pt x="147726" y="1148125"/>
                  </a:lnTo>
                  <a:lnTo>
                    <a:pt x="130391" y="1190554"/>
                  </a:lnTo>
                  <a:lnTo>
                    <a:pt x="114067" y="1233493"/>
                  </a:lnTo>
                  <a:lnTo>
                    <a:pt x="98770" y="1276926"/>
                  </a:lnTo>
                  <a:lnTo>
                    <a:pt x="84513" y="1320839"/>
                  </a:lnTo>
                  <a:lnTo>
                    <a:pt x="71312" y="1365217"/>
                  </a:lnTo>
                  <a:lnTo>
                    <a:pt x="59182" y="1410045"/>
                  </a:lnTo>
                  <a:lnTo>
                    <a:pt x="48136" y="1455309"/>
                  </a:lnTo>
                  <a:lnTo>
                    <a:pt x="38191" y="1500994"/>
                  </a:lnTo>
                  <a:lnTo>
                    <a:pt x="29360" y="1547085"/>
                  </a:lnTo>
                  <a:lnTo>
                    <a:pt x="21659" y="1593568"/>
                  </a:lnTo>
                  <a:lnTo>
                    <a:pt x="15103" y="1640427"/>
                  </a:lnTo>
                  <a:lnTo>
                    <a:pt x="9705" y="1687648"/>
                  </a:lnTo>
                  <a:lnTo>
                    <a:pt x="5481" y="1735215"/>
                  </a:lnTo>
                  <a:lnTo>
                    <a:pt x="2446" y="1783116"/>
                  </a:lnTo>
                  <a:lnTo>
                    <a:pt x="613" y="1831333"/>
                  </a:lnTo>
                  <a:lnTo>
                    <a:pt x="0" y="1879853"/>
                  </a:lnTo>
                  <a:lnTo>
                    <a:pt x="613" y="1928374"/>
                  </a:lnTo>
                  <a:lnTo>
                    <a:pt x="2446" y="1976591"/>
                  </a:lnTo>
                  <a:lnTo>
                    <a:pt x="5481" y="2024492"/>
                  </a:lnTo>
                  <a:lnTo>
                    <a:pt x="9705" y="2072059"/>
                  </a:lnTo>
                  <a:lnTo>
                    <a:pt x="15103" y="2119280"/>
                  </a:lnTo>
                  <a:lnTo>
                    <a:pt x="21659" y="2166139"/>
                  </a:lnTo>
                  <a:lnTo>
                    <a:pt x="29360" y="2212622"/>
                  </a:lnTo>
                  <a:lnTo>
                    <a:pt x="38191" y="2258713"/>
                  </a:lnTo>
                  <a:lnTo>
                    <a:pt x="48136" y="2304398"/>
                  </a:lnTo>
                  <a:lnTo>
                    <a:pt x="59182" y="2349662"/>
                  </a:lnTo>
                  <a:lnTo>
                    <a:pt x="71312" y="2394490"/>
                  </a:lnTo>
                  <a:lnTo>
                    <a:pt x="84513" y="2438868"/>
                  </a:lnTo>
                  <a:lnTo>
                    <a:pt x="98770" y="2482781"/>
                  </a:lnTo>
                  <a:lnTo>
                    <a:pt x="114067" y="2526214"/>
                  </a:lnTo>
                  <a:lnTo>
                    <a:pt x="130391" y="2569153"/>
                  </a:lnTo>
                  <a:lnTo>
                    <a:pt x="147726" y="2611582"/>
                  </a:lnTo>
                  <a:lnTo>
                    <a:pt x="166058" y="2653487"/>
                  </a:lnTo>
                  <a:lnTo>
                    <a:pt x="185372" y="2694852"/>
                  </a:lnTo>
                  <a:lnTo>
                    <a:pt x="205653" y="2735665"/>
                  </a:lnTo>
                  <a:lnTo>
                    <a:pt x="226886" y="2775908"/>
                  </a:lnTo>
                  <a:lnTo>
                    <a:pt x="249056" y="2815568"/>
                  </a:lnTo>
                  <a:lnTo>
                    <a:pt x="272150" y="2854631"/>
                  </a:lnTo>
                  <a:lnTo>
                    <a:pt x="296151" y="2893080"/>
                  </a:lnTo>
                  <a:lnTo>
                    <a:pt x="321046" y="2930902"/>
                  </a:lnTo>
                  <a:lnTo>
                    <a:pt x="346820" y="2968082"/>
                  </a:lnTo>
                  <a:lnTo>
                    <a:pt x="373457" y="3004605"/>
                  </a:lnTo>
                  <a:lnTo>
                    <a:pt x="400943" y="3040455"/>
                  </a:lnTo>
                  <a:lnTo>
                    <a:pt x="429263" y="3075619"/>
                  </a:lnTo>
                  <a:lnTo>
                    <a:pt x="458403" y="3110082"/>
                  </a:lnTo>
                  <a:lnTo>
                    <a:pt x="488348" y="3143829"/>
                  </a:lnTo>
                  <a:lnTo>
                    <a:pt x="519082" y="3176845"/>
                  </a:lnTo>
                  <a:lnTo>
                    <a:pt x="550592" y="3209115"/>
                  </a:lnTo>
                  <a:lnTo>
                    <a:pt x="582862" y="3240625"/>
                  </a:lnTo>
                  <a:lnTo>
                    <a:pt x="615878" y="3271359"/>
                  </a:lnTo>
                  <a:lnTo>
                    <a:pt x="649625" y="3301304"/>
                  </a:lnTo>
                  <a:lnTo>
                    <a:pt x="684088" y="3330444"/>
                  </a:lnTo>
                  <a:lnTo>
                    <a:pt x="719252" y="3358764"/>
                  </a:lnTo>
                  <a:lnTo>
                    <a:pt x="755102" y="3386250"/>
                  </a:lnTo>
                  <a:lnTo>
                    <a:pt x="791625" y="3412887"/>
                  </a:lnTo>
                  <a:lnTo>
                    <a:pt x="828805" y="3438661"/>
                  </a:lnTo>
                  <a:lnTo>
                    <a:pt x="866627" y="3463556"/>
                  </a:lnTo>
                  <a:lnTo>
                    <a:pt x="905076" y="3487557"/>
                  </a:lnTo>
                  <a:lnTo>
                    <a:pt x="944139" y="3510651"/>
                  </a:lnTo>
                  <a:lnTo>
                    <a:pt x="983799" y="3532821"/>
                  </a:lnTo>
                  <a:lnTo>
                    <a:pt x="1024042" y="3554054"/>
                  </a:lnTo>
                  <a:lnTo>
                    <a:pt x="1064855" y="3574335"/>
                  </a:lnTo>
                  <a:lnTo>
                    <a:pt x="1106220" y="3593649"/>
                  </a:lnTo>
                  <a:lnTo>
                    <a:pt x="1148125" y="3611981"/>
                  </a:lnTo>
                  <a:lnTo>
                    <a:pt x="1190554" y="3629316"/>
                  </a:lnTo>
                  <a:lnTo>
                    <a:pt x="1233493" y="3645640"/>
                  </a:lnTo>
                  <a:lnTo>
                    <a:pt x="1276926" y="3660937"/>
                  </a:lnTo>
                  <a:lnTo>
                    <a:pt x="1320839" y="3675194"/>
                  </a:lnTo>
                  <a:lnTo>
                    <a:pt x="1365217" y="3688395"/>
                  </a:lnTo>
                  <a:lnTo>
                    <a:pt x="1410045" y="3700525"/>
                  </a:lnTo>
                  <a:lnTo>
                    <a:pt x="1455309" y="3711571"/>
                  </a:lnTo>
                  <a:lnTo>
                    <a:pt x="1500994" y="3721516"/>
                  </a:lnTo>
                  <a:lnTo>
                    <a:pt x="1547085" y="3730347"/>
                  </a:lnTo>
                  <a:lnTo>
                    <a:pt x="1593568" y="3738048"/>
                  </a:lnTo>
                  <a:lnTo>
                    <a:pt x="1640427" y="3744604"/>
                  </a:lnTo>
                  <a:lnTo>
                    <a:pt x="1687648" y="3750002"/>
                  </a:lnTo>
                  <a:lnTo>
                    <a:pt x="1735215" y="3754226"/>
                  </a:lnTo>
                  <a:lnTo>
                    <a:pt x="1783116" y="3757261"/>
                  </a:lnTo>
                  <a:lnTo>
                    <a:pt x="1831333" y="3759094"/>
                  </a:lnTo>
                  <a:lnTo>
                    <a:pt x="1879853" y="3759707"/>
                  </a:lnTo>
                  <a:lnTo>
                    <a:pt x="1928374" y="3759094"/>
                  </a:lnTo>
                  <a:lnTo>
                    <a:pt x="1976591" y="3757261"/>
                  </a:lnTo>
                  <a:lnTo>
                    <a:pt x="2024492" y="3754226"/>
                  </a:lnTo>
                  <a:lnTo>
                    <a:pt x="2072059" y="3750002"/>
                  </a:lnTo>
                  <a:lnTo>
                    <a:pt x="2119280" y="3744604"/>
                  </a:lnTo>
                  <a:lnTo>
                    <a:pt x="2166139" y="3738048"/>
                  </a:lnTo>
                  <a:lnTo>
                    <a:pt x="2212622" y="3730347"/>
                  </a:lnTo>
                  <a:lnTo>
                    <a:pt x="2258713" y="3721516"/>
                  </a:lnTo>
                  <a:lnTo>
                    <a:pt x="2304398" y="3711571"/>
                  </a:lnTo>
                  <a:lnTo>
                    <a:pt x="2349662" y="3700525"/>
                  </a:lnTo>
                  <a:lnTo>
                    <a:pt x="2394490" y="3688395"/>
                  </a:lnTo>
                  <a:lnTo>
                    <a:pt x="2438868" y="3675194"/>
                  </a:lnTo>
                  <a:lnTo>
                    <a:pt x="2482781" y="3660937"/>
                  </a:lnTo>
                  <a:lnTo>
                    <a:pt x="2526214" y="3645640"/>
                  </a:lnTo>
                  <a:lnTo>
                    <a:pt x="2569153" y="3629316"/>
                  </a:lnTo>
                  <a:lnTo>
                    <a:pt x="2611582" y="3611981"/>
                  </a:lnTo>
                  <a:lnTo>
                    <a:pt x="2653487" y="3593649"/>
                  </a:lnTo>
                  <a:lnTo>
                    <a:pt x="2694852" y="3574335"/>
                  </a:lnTo>
                  <a:lnTo>
                    <a:pt x="2735665" y="3554054"/>
                  </a:lnTo>
                  <a:lnTo>
                    <a:pt x="2775908" y="3532821"/>
                  </a:lnTo>
                  <a:lnTo>
                    <a:pt x="2815568" y="3510651"/>
                  </a:lnTo>
                  <a:lnTo>
                    <a:pt x="2854631" y="3487557"/>
                  </a:lnTo>
                  <a:lnTo>
                    <a:pt x="2893080" y="3463556"/>
                  </a:lnTo>
                  <a:lnTo>
                    <a:pt x="2930902" y="3438661"/>
                  </a:lnTo>
                  <a:lnTo>
                    <a:pt x="2968082" y="3412887"/>
                  </a:lnTo>
                  <a:lnTo>
                    <a:pt x="3004605" y="3386250"/>
                  </a:lnTo>
                  <a:lnTo>
                    <a:pt x="3040455" y="3358764"/>
                  </a:lnTo>
                  <a:lnTo>
                    <a:pt x="3075619" y="3330444"/>
                  </a:lnTo>
                  <a:lnTo>
                    <a:pt x="3110082" y="3301304"/>
                  </a:lnTo>
                  <a:lnTo>
                    <a:pt x="3143829" y="3271359"/>
                  </a:lnTo>
                  <a:lnTo>
                    <a:pt x="3176845" y="3240625"/>
                  </a:lnTo>
                  <a:lnTo>
                    <a:pt x="3209115" y="3209115"/>
                  </a:lnTo>
                  <a:lnTo>
                    <a:pt x="3240625" y="3176845"/>
                  </a:lnTo>
                  <a:lnTo>
                    <a:pt x="3271359" y="3143829"/>
                  </a:lnTo>
                  <a:lnTo>
                    <a:pt x="3301304" y="3110082"/>
                  </a:lnTo>
                  <a:lnTo>
                    <a:pt x="3330444" y="3075619"/>
                  </a:lnTo>
                  <a:lnTo>
                    <a:pt x="3358764" y="3040455"/>
                  </a:lnTo>
                  <a:lnTo>
                    <a:pt x="3386250" y="3004605"/>
                  </a:lnTo>
                  <a:lnTo>
                    <a:pt x="3412887" y="2968082"/>
                  </a:lnTo>
                  <a:lnTo>
                    <a:pt x="3438661" y="2930902"/>
                  </a:lnTo>
                  <a:lnTo>
                    <a:pt x="3463556" y="2893080"/>
                  </a:lnTo>
                  <a:lnTo>
                    <a:pt x="3487557" y="2854631"/>
                  </a:lnTo>
                  <a:lnTo>
                    <a:pt x="3510651" y="2815568"/>
                  </a:lnTo>
                  <a:lnTo>
                    <a:pt x="3532821" y="2775908"/>
                  </a:lnTo>
                  <a:lnTo>
                    <a:pt x="3554054" y="2735665"/>
                  </a:lnTo>
                  <a:lnTo>
                    <a:pt x="3574335" y="2694852"/>
                  </a:lnTo>
                  <a:lnTo>
                    <a:pt x="3593649" y="2653487"/>
                  </a:lnTo>
                  <a:lnTo>
                    <a:pt x="3611981" y="2611582"/>
                  </a:lnTo>
                  <a:lnTo>
                    <a:pt x="3629316" y="2569153"/>
                  </a:lnTo>
                  <a:lnTo>
                    <a:pt x="3645640" y="2526214"/>
                  </a:lnTo>
                  <a:lnTo>
                    <a:pt x="3660937" y="2482781"/>
                  </a:lnTo>
                  <a:lnTo>
                    <a:pt x="3675194" y="2438868"/>
                  </a:lnTo>
                  <a:lnTo>
                    <a:pt x="3688395" y="2394490"/>
                  </a:lnTo>
                  <a:lnTo>
                    <a:pt x="3700525" y="2349662"/>
                  </a:lnTo>
                  <a:lnTo>
                    <a:pt x="3711571" y="2304398"/>
                  </a:lnTo>
                  <a:lnTo>
                    <a:pt x="3721516" y="2258713"/>
                  </a:lnTo>
                  <a:lnTo>
                    <a:pt x="3730347" y="2212622"/>
                  </a:lnTo>
                  <a:lnTo>
                    <a:pt x="3738048" y="2166139"/>
                  </a:lnTo>
                  <a:lnTo>
                    <a:pt x="3744604" y="2119280"/>
                  </a:lnTo>
                  <a:lnTo>
                    <a:pt x="3750002" y="2072059"/>
                  </a:lnTo>
                  <a:lnTo>
                    <a:pt x="3754226" y="2024492"/>
                  </a:lnTo>
                  <a:lnTo>
                    <a:pt x="3757261" y="1976591"/>
                  </a:lnTo>
                  <a:lnTo>
                    <a:pt x="3759094" y="1928374"/>
                  </a:lnTo>
                  <a:lnTo>
                    <a:pt x="3759707" y="1879853"/>
                  </a:lnTo>
                  <a:lnTo>
                    <a:pt x="3759094" y="1831333"/>
                  </a:lnTo>
                  <a:lnTo>
                    <a:pt x="3757261" y="1783116"/>
                  </a:lnTo>
                  <a:lnTo>
                    <a:pt x="3754226" y="1735215"/>
                  </a:lnTo>
                  <a:lnTo>
                    <a:pt x="3750002" y="1687648"/>
                  </a:lnTo>
                  <a:lnTo>
                    <a:pt x="3744604" y="1640427"/>
                  </a:lnTo>
                  <a:lnTo>
                    <a:pt x="3738048" y="1593568"/>
                  </a:lnTo>
                  <a:lnTo>
                    <a:pt x="3730347" y="1547085"/>
                  </a:lnTo>
                  <a:lnTo>
                    <a:pt x="3721516" y="1500994"/>
                  </a:lnTo>
                  <a:lnTo>
                    <a:pt x="3711571" y="1455309"/>
                  </a:lnTo>
                  <a:lnTo>
                    <a:pt x="3700525" y="1410045"/>
                  </a:lnTo>
                  <a:lnTo>
                    <a:pt x="3688395" y="1365217"/>
                  </a:lnTo>
                  <a:lnTo>
                    <a:pt x="3675194" y="1320839"/>
                  </a:lnTo>
                  <a:lnTo>
                    <a:pt x="3660937" y="1276926"/>
                  </a:lnTo>
                  <a:lnTo>
                    <a:pt x="3645640" y="1233493"/>
                  </a:lnTo>
                  <a:lnTo>
                    <a:pt x="3629316" y="1190554"/>
                  </a:lnTo>
                  <a:lnTo>
                    <a:pt x="3611981" y="1148125"/>
                  </a:lnTo>
                  <a:lnTo>
                    <a:pt x="3593649" y="1106220"/>
                  </a:lnTo>
                  <a:lnTo>
                    <a:pt x="3574335" y="1064855"/>
                  </a:lnTo>
                  <a:lnTo>
                    <a:pt x="3554054" y="1024042"/>
                  </a:lnTo>
                  <a:lnTo>
                    <a:pt x="3532821" y="983799"/>
                  </a:lnTo>
                  <a:lnTo>
                    <a:pt x="3510651" y="944139"/>
                  </a:lnTo>
                  <a:lnTo>
                    <a:pt x="3487557" y="905076"/>
                  </a:lnTo>
                  <a:lnTo>
                    <a:pt x="3463556" y="866627"/>
                  </a:lnTo>
                  <a:lnTo>
                    <a:pt x="3438661" y="828805"/>
                  </a:lnTo>
                  <a:lnTo>
                    <a:pt x="3412887" y="791625"/>
                  </a:lnTo>
                  <a:lnTo>
                    <a:pt x="3386250" y="755102"/>
                  </a:lnTo>
                  <a:lnTo>
                    <a:pt x="3358764" y="719252"/>
                  </a:lnTo>
                  <a:lnTo>
                    <a:pt x="3330444" y="684088"/>
                  </a:lnTo>
                  <a:lnTo>
                    <a:pt x="3301304" y="649625"/>
                  </a:lnTo>
                  <a:lnTo>
                    <a:pt x="3271359" y="615878"/>
                  </a:lnTo>
                  <a:lnTo>
                    <a:pt x="3240625" y="582862"/>
                  </a:lnTo>
                  <a:lnTo>
                    <a:pt x="3209115" y="550592"/>
                  </a:lnTo>
                  <a:lnTo>
                    <a:pt x="3176845" y="519082"/>
                  </a:lnTo>
                  <a:lnTo>
                    <a:pt x="3143829" y="488348"/>
                  </a:lnTo>
                  <a:lnTo>
                    <a:pt x="3110082" y="458403"/>
                  </a:lnTo>
                  <a:lnTo>
                    <a:pt x="3075619" y="429263"/>
                  </a:lnTo>
                  <a:lnTo>
                    <a:pt x="3040455" y="400943"/>
                  </a:lnTo>
                  <a:lnTo>
                    <a:pt x="3004605" y="373457"/>
                  </a:lnTo>
                  <a:lnTo>
                    <a:pt x="2968082" y="346820"/>
                  </a:lnTo>
                  <a:lnTo>
                    <a:pt x="2930902" y="321046"/>
                  </a:lnTo>
                  <a:lnTo>
                    <a:pt x="2893080" y="296151"/>
                  </a:lnTo>
                  <a:lnTo>
                    <a:pt x="2854631" y="272150"/>
                  </a:lnTo>
                  <a:lnTo>
                    <a:pt x="2815568" y="249056"/>
                  </a:lnTo>
                  <a:lnTo>
                    <a:pt x="2775908" y="226886"/>
                  </a:lnTo>
                  <a:lnTo>
                    <a:pt x="2735665" y="205653"/>
                  </a:lnTo>
                  <a:lnTo>
                    <a:pt x="2694852" y="185372"/>
                  </a:lnTo>
                  <a:lnTo>
                    <a:pt x="2653487" y="166058"/>
                  </a:lnTo>
                  <a:lnTo>
                    <a:pt x="2611582" y="147726"/>
                  </a:lnTo>
                  <a:lnTo>
                    <a:pt x="2569153" y="130391"/>
                  </a:lnTo>
                  <a:lnTo>
                    <a:pt x="2526214" y="114067"/>
                  </a:lnTo>
                  <a:lnTo>
                    <a:pt x="2482781" y="98770"/>
                  </a:lnTo>
                  <a:lnTo>
                    <a:pt x="2438868" y="84513"/>
                  </a:lnTo>
                  <a:lnTo>
                    <a:pt x="2394490" y="71312"/>
                  </a:lnTo>
                  <a:lnTo>
                    <a:pt x="2349662" y="59182"/>
                  </a:lnTo>
                  <a:lnTo>
                    <a:pt x="2304398" y="48136"/>
                  </a:lnTo>
                  <a:lnTo>
                    <a:pt x="2258713" y="38191"/>
                  </a:lnTo>
                  <a:lnTo>
                    <a:pt x="2212622" y="29360"/>
                  </a:lnTo>
                  <a:lnTo>
                    <a:pt x="2166139" y="21659"/>
                  </a:lnTo>
                  <a:lnTo>
                    <a:pt x="2119280" y="15103"/>
                  </a:lnTo>
                  <a:lnTo>
                    <a:pt x="2072059" y="9705"/>
                  </a:lnTo>
                  <a:lnTo>
                    <a:pt x="2024492" y="5481"/>
                  </a:lnTo>
                  <a:lnTo>
                    <a:pt x="1976591" y="2446"/>
                  </a:lnTo>
                  <a:lnTo>
                    <a:pt x="1928374" y="613"/>
                  </a:lnTo>
                  <a:lnTo>
                    <a:pt x="1879853" y="0"/>
                  </a:lnTo>
                  <a:close/>
                </a:path>
              </a:pathLst>
            </a:custGeom>
            <a:solidFill>
              <a:srgbClr val="3E7818"/>
            </a:solid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85305" y="1022385"/>
            <a:ext cx="1997869" cy="1439803"/>
          </a:xfrm>
          <a:prstGeom prst="rect">
            <a:avLst/>
          </a:prstGeom>
        </p:spPr>
        <p:txBody>
          <a:bodyPr vert="horz" wrap="square" lIns="0" tIns="62914" rIns="0" bIns="0" rtlCol="0">
            <a:spAutoFit/>
          </a:bodyPr>
          <a:lstStyle/>
          <a:p>
            <a:pPr marL="8333" marR="3333" algn="ctr" defTabSz="599979" rtl="0">
              <a:lnSpc>
                <a:spcPct val="86300"/>
              </a:lnSpc>
              <a:spcBef>
                <a:spcPts val="495"/>
              </a:spcBef>
            </a:pP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6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 contain  about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840gm </a:t>
            </a: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phosphorus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00857" y="1288375"/>
            <a:ext cx="1331595" cy="477559"/>
            <a:chOff x="5067808" y="2290445"/>
            <a:chExt cx="1775460" cy="848994"/>
          </a:xfrm>
        </p:grpSpPr>
        <p:sp>
          <p:nvSpPr>
            <p:cNvPr id="14" name="object 14"/>
            <p:cNvSpPr/>
            <p:nvPr/>
          </p:nvSpPr>
          <p:spPr>
            <a:xfrm>
              <a:off x="5074158" y="2296795"/>
              <a:ext cx="1189990" cy="836294"/>
            </a:xfrm>
            <a:custGeom>
              <a:avLst/>
              <a:gdLst/>
              <a:ahLst/>
              <a:cxnLst/>
              <a:rect l="l" t="t" r="r" b="b"/>
              <a:pathLst>
                <a:path w="1189989" h="836294">
                  <a:moveTo>
                    <a:pt x="0" y="835913"/>
                  </a:moveTo>
                  <a:lnTo>
                    <a:pt x="1189608" y="0"/>
                  </a:lnTo>
                </a:path>
              </a:pathLst>
            </a:custGeom>
            <a:ln w="12700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40" y="2296668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19" y="0"/>
                  </a:lnTo>
                </a:path>
              </a:pathLst>
            </a:custGeom>
            <a:ln w="12192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75625" y="893798"/>
            <a:ext cx="2590324" cy="868716"/>
          </a:xfrm>
          <a:prstGeom prst="rect">
            <a:avLst/>
          </a:prstGeom>
        </p:spPr>
        <p:txBody>
          <a:bodyPr vert="horz" wrap="square" lIns="0" tIns="72914" rIns="0" bIns="0" rtlCol="0">
            <a:spAutoFit/>
          </a:bodyPr>
          <a:lstStyle/>
          <a:p>
            <a:pPr marL="39999" marR="3333" indent="-32082">
              <a:lnSpc>
                <a:spcPts val="3058"/>
              </a:lnSpc>
              <a:spcBef>
                <a:spcPts val="574"/>
              </a:spcBef>
            </a:pP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80% </a:t>
            </a:r>
            <a:r>
              <a:rPr sz="3000" spc="-3" dirty="0">
                <a:solidFill>
                  <a:srgbClr val="000000"/>
                </a:solidFill>
                <a:latin typeface="Times New Roman"/>
                <a:cs typeface="Times New Roman"/>
              </a:rPr>
              <a:t>present</a:t>
            </a:r>
            <a:r>
              <a:rPr sz="3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in  bone and</a:t>
            </a:r>
            <a:r>
              <a:rPr sz="3000" spc="-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" dirty="0">
                <a:solidFill>
                  <a:srgbClr val="000000"/>
                </a:solidFill>
                <a:latin typeface="Times New Roman"/>
                <a:cs typeface="Times New Roman"/>
              </a:rPr>
              <a:t>teeth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0857" y="1874734"/>
            <a:ext cx="1331595" cy="477559"/>
            <a:chOff x="5067808" y="3332860"/>
            <a:chExt cx="1775460" cy="848994"/>
          </a:xfrm>
        </p:grpSpPr>
        <p:sp>
          <p:nvSpPr>
            <p:cNvPr id="18" name="object 18"/>
            <p:cNvSpPr/>
            <p:nvPr/>
          </p:nvSpPr>
          <p:spPr>
            <a:xfrm>
              <a:off x="5074158" y="3339210"/>
              <a:ext cx="1189990" cy="836294"/>
            </a:xfrm>
            <a:custGeom>
              <a:avLst/>
              <a:gdLst/>
              <a:ahLst/>
              <a:cxnLst/>
              <a:rect l="l" t="t" r="r" b="b"/>
              <a:pathLst>
                <a:path w="1189989" h="836295">
                  <a:moveTo>
                    <a:pt x="0" y="0"/>
                  </a:moveTo>
                  <a:lnTo>
                    <a:pt x="1189608" y="835913"/>
                  </a:lnTo>
                </a:path>
              </a:pathLst>
            </a:custGeom>
            <a:ln w="12700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63640" y="4175759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19" y="0"/>
                  </a:lnTo>
                </a:path>
              </a:pathLst>
            </a:custGeom>
            <a:ln w="12192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53932" y="1950644"/>
            <a:ext cx="2234565" cy="868716"/>
          </a:xfrm>
          <a:prstGeom prst="rect">
            <a:avLst/>
          </a:prstGeom>
        </p:spPr>
        <p:txBody>
          <a:bodyPr vert="horz" wrap="square" lIns="0" tIns="72914" rIns="0" bIns="0" rtlCol="0">
            <a:spAutoFit/>
          </a:bodyPr>
          <a:lstStyle/>
          <a:p>
            <a:pPr marL="550399" marR="3333" indent="-542481" algn="l" defTabSz="599979" rtl="0">
              <a:lnSpc>
                <a:spcPts val="3058"/>
              </a:lnSpc>
              <a:spcBef>
                <a:spcPts val="574"/>
              </a:spcBef>
            </a:pP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20% in</a:t>
            </a:r>
            <a:r>
              <a:rPr sz="3000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other  </a:t>
            </a:r>
            <a:r>
              <a:rPr sz="3000" spc="-3" dirty="0">
                <a:solidFill>
                  <a:prstClr val="black"/>
                </a:solidFill>
                <a:latin typeface="Times New Roman"/>
                <a:cs typeface="Times New Roman"/>
              </a:rPr>
              <a:t>tissue</a:t>
            </a: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5608796" y="3458185"/>
            <a:ext cx="420528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8333">
              <a:spcBef>
                <a:spcPts val="30"/>
              </a:spcBef>
            </a:pPr>
            <a:r>
              <a:rPr spc="-3" dirty="0"/>
              <a:t>7/19/2017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6769513" y="3458185"/>
            <a:ext cx="146684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24999">
              <a:spcBef>
                <a:spcPts val="30"/>
              </a:spcBef>
            </a:pPr>
            <a:fld id="{81D60167-4931-47E6-BA6A-407CBD079E47}" type="slidenum">
              <a:rPr dirty="0"/>
              <a:pPr marL="24999">
                <a:spcBef>
                  <a:spcPts val="30"/>
                </a:spcBef>
              </a:pPr>
              <a:t>19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009555" y="3093701"/>
            <a:ext cx="2005489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b="1" u="heavy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NORMAL</a:t>
            </a:r>
            <a:r>
              <a:rPr sz="1600" b="1" u="heavy" spc="-12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RANGE-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7311" y="3093701"/>
            <a:ext cx="2100263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spc="-3" dirty="0">
                <a:solidFill>
                  <a:prstClr val="black"/>
                </a:solidFill>
                <a:latin typeface="Times New Roman"/>
                <a:cs typeface="Times New Roman"/>
              </a:rPr>
              <a:t>Serum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phosphate</a:t>
            </a:r>
            <a:r>
              <a:rPr sz="1600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level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9212" y="3093701"/>
            <a:ext cx="1227296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2.8-4.5mg</a:t>
            </a:r>
            <a:r>
              <a:rPr sz="1600" b="1" spc="3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1600" b="1" spc="-3" dirty="0">
                <a:solidFill>
                  <a:srgbClr val="FF0000"/>
                </a:solidFill>
                <a:latin typeface="Times New Roman"/>
                <a:cs typeface="Times New Roman"/>
              </a:rPr>
              <a:t>dl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72" y="3573016"/>
            <a:ext cx="5846102" cy="62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1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Functions of Minerals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1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 sz="2800"/>
              <a:t>Some participate with enzymes in metabolic processes (</a:t>
            </a:r>
            <a:r>
              <a:rPr lang="en-US" altLang="zh-CN" sz="2800">
                <a:solidFill>
                  <a:srgbClr val="CC0000"/>
                </a:solidFill>
              </a:rPr>
              <a:t>cofactors, </a:t>
            </a:r>
            <a:r>
              <a:rPr lang="en-US" altLang="zh-CN" sz="2800"/>
              <a:t>e.g. Mg, Mn, Cu, Zn, K)</a:t>
            </a:r>
          </a:p>
          <a:p>
            <a:pPr eaLnBrk="1" hangingPunct="1"/>
            <a:r>
              <a:rPr lang="en-US" altLang="zh-CN" sz="2800"/>
              <a:t>Some have </a:t>
            </a:r>
            <a:r>
              <a:rPr lang="en-US" altLang="zh-CN" sz="2800">
                <a:solidFill>
                  <a:srgbClr val="000099"/>
                </a:solidFill>
              </a:rPr>
              <a:t>structural functions</a:t>
            </a:r>
            <a:r>
              <a:rPr lang="en-US" altLang="zh-CN" sz="2800"/>
              <a:t> (Ca, P in bone; S in keratin)</a:t>
            </a:r>
          </a:p>
          <a:p>
            <a:pPr eaLnBrk="1" hangingPunct="1"/>
            <a:r>
              <a:rPr lang="en-US" altLang="zh-CN" sz="2800">
                <a:solidFill>
                  <a:srgbClr val="CC0099"/>
                </a:solidFill>
              </a:rPr>
              <a:t>Acid-base and water balance</a:t>
            </a:r>
            <a:r>
              <a:rPr lang="en-US" altLang="zh-CN" sz="2800"/>
              <a:t> (Na, K, Cl)</a:t>
            </a:r>
          </a:p>
          <a:p>
            <a:pPr eaLnBrk="1" hangingPunct="1"/>
            <a:r>
              <a:rPr lang="en-US" altLang="zh-CN" sz="2800">
                <a:solidFill>
                  <a:srgbClr val="000099"/>
                </a:solidFill>
              </a:rPr>
              <a:t>Nerve &amp; muscle function</a:t>
            </a:r>
            <a:r>
              <a:rPr lang="en-US" altLang="zh-CN" sz="2800"/>
              <a:t> (Ca, Na, K)</a:t>
            </a:r>
          </a:p>
          <a:p>
            <a:pPr eaLnBrk="1" hangingPunct="1"/>
            <a:r>
              <a:rPr lang="en-US" altLang="zh-CN" sz="2800">
                <a:solidFill>
                  <a:srgbClr val="990000"/>
                </a:solidFill>
              </a:rPr>
              <a:t>Unique functions: </a:t>
            </a:r>
            <a:r>
              <a:rPr lang="en-US" altLang="zh-CN" sz="2800"/>
              <a:t>hemoglobin (Fe), Vitamin B</a:t>
            </a:r>
            <a:r>
              <a:rPr lang="en-US" altLang="zh-CN" sz="2800" baseline="-25000"/>
              <a:t>12 </a:t>
            </a:r>
            <a:r>
              <a:rPr lang="en-US" altLang="zh-CN" sz="2800"/>
              <a:t>(Co), thyroxine (I).</a:t>
            </a:r>
          </a:p>
        </p:txBody>
      </p:sp>
    </p:spTree>
    <p:extLst>
      <p:ext uri="{BB962C8B-B14F-4D97-AF65-F5344CB8AC3E}">
        <p14:creationId xmlns:p14="http://schemas.microsoft.com/office/powerpoint/2010/main" val="462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Functions of Phosphorus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Essential for the development of </a:t>
            </a:r>
            <a:r>
              <a:rPr lang="en-US" altLang="zh-CN" sz="2800">
                <a:solidFill>
                  <a:srgbClr val="0000CC"/>
                </a:solidFill>
              </a:rPr>
              <a:t>bones and teeth</a:t>
            </a:r>
          </a:p>
          <a:p>
            <a:pPr eaLnBrk="1" hangingPunct="1"/>
            <a:r>
              <a:rPr lang="en-US" altLang="zh-CN" sz="2800"/>
              <a:t>Phospholipids, Phosphoproteins</a:t>
            </a:r>
          </a:p>
          <a:p>
            <a:pPr eaLnBrk="1" hangingPunct="1"/>
            <a:r>
              <a:rPr lang="en-US" altLang="zh-CN" sz="2800"/>
              <a:t>Component of:</a:t>
            </a:r>
          </a:p>
          <a:p>
            <a:pPr lvl="1" eaLnBrk="1" hangingPunct="1"/>
            <a:r>
              <a:rPr lang="en-US" altLang="zh-CN"/>
              <a:t>DNA &amp; RNA</a:t>
            </a:r>
          </a:p>
          <a:p>
            <a:pPr lvl="1" eaLnBrk="1" hangingPunct="1"/>
            <a:r>
              <a:rPr lang="en-US" altLang="zh-CN"/>
              <a:t>ATP, NAD</a:t>
            </a:r>
            <a:r>
              <a:rPr lang="en-US" altLang="zh-CN" baseline="30000"/>
              <a:t>+</a:t>
            </a:r>
            <a:r>
              <a:rPr lang="en-US" altLang="zh-CN"/>
              <a:t>, NADP</a:t>
            </a:r>
            <a:r>
              <a:rPr lang="en-US" altLang="zh-CN" baseline="30000"/>
              <a:t>+</a:t>
            </a:r>
          </a:p>
          <a:p>
            <a:pPr eaLnBrk="1" hangingPunct="1"/>
            <a:r>
              <a:rPr lang="en-US" altLang="zh-CN" sz="2800"/>
              <a:t>Energy metabolism: ATP, GTP</a:t>
            </a:r>
          </a:p>
          <a:p>
            <a:pPr eaLnBrk="1" hangingPunct="1"/>
            <a:r>
              <a:rPr lang="en-US" altLang="zh-CN" sz="2800"/>
              <a:t>Maintenance of blood pH: phosphate buffer system</a:t>
            </a:r>
          </a:p>
          <a:p>
            <a:pPr eaLnBrk="1" hangingPunct="1"/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33086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/>
              <a:t>Dietary requirements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44497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/>
              <a:t>The recommended dietary allowance (RDA) of phosphate is </a:t>
            </a:r>
            <a:r>
              <a:rPr lang="en-US" altLang="zh-CN" sz="2800" i="1">
                <a:solidFill>
                  <a:srgbClr val="0000CC"/>
                </a:solidFill>
              </a:rPr>
              <a:t>based on the intake of calcium</a:t>
            </a:r>
            <a:r>
              <a:rPr lang="en-US" altLang="zh-CN" sz="2800"/>
              <a:t>.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/>
              <a:t>For </a:t>
            </a:r>
            <a:r>
              <a:rPr lang="en-US" altLang="zh-CN" sz="2400">
                <a:solidFill>
                  <a:srgbClr val="CC0099"/>
                </a:solidFill>
              </a:rPr>
              <a:t>adult</a:t>
            </a:r>
            <a:r>
              <a:rPr lang="en-US" altLang="zh-CN" sz="2400"/>
              <a:t>, the ratio of </a:t>
            </a:r>
            <a:r>
              <a:rPr lang="en-US" altLang="zh-CN" sz="2400">
                <a:solidFill>
                  <a:srgbClr val="CC0000"/>
                </a:solidFill>
              </a:rPr>
              <a:t>Ca:P of 1:1</a:t>
            </a:r>
            <a:r>
              <a:rPr lang="en-US" altLang="zh-CN" sz="2400"/>
              <a:t> is recommended (800mg/day);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i="1"/>
              <a:t>For </a:t>
            </a:r>
            <a:r>
              <a:rPr lang="en-US" altLang="zh-CN" sz="2400" i="1">
                <a:solidFill>
                  <a:srgbClr val="CC0099"/>
                </a:solidFill>
              </a:rPr>
              <a:t>infant</a:t>
            </a:r>
            <a:r>
              <a:rPr lang="en-US" altLang="zh-CN" sz="2400"/>
              <a:t>, however, the ratio is around </a:t>
            </a:r>
            <a:r>
              <a:rPr lang="en-US" altLang="zh-CN" sz="2400">
                <a:solidFill>
                  <a:srgbClr val="0000CC"/>
                </a:solidFill>
              </a:rPr>
              <a:t>2:1</a:t>
            </a:r>
            <a:r>
              <a:rPr lang="en-US" altLang="zh-CN" sz="2400"/>
              <a:t>, which is ratio found in human milk.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>
                <a:solidFill>
                  <a:srgbClr val="0000CC"/>
                </a:solidFill>
              </a:rPr>
              <a:t>Sources:</a:t>
            </a:r>
            <a:r>
              <a:rPr lang="en-US" altLang="zh-CN" sz="2800"/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600"/>
              <a:t>milk, cereals, leafy vegetable, meat, eggs.</a:t>
            </a:r>
            <a:endParaRPr lang="zh-CN" altLang="en-US" sz="2600"/>
          </a:p>
        </p:txBody>
      </p:sp>
    </p:spTree>
    <p:extLst>
      <p:ext uri="{BB962C8B-B14F-4D97-AF65-F5344CB8AC3E}">
        <p14:creationId xmlns:p14="http://schemas.microsoft.com/office/powerpoint/2010/main" val="121031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2889"/>
            <a:ext cx="5487988" cy="579437"/>
          </a:xfrm>
        </p:spPr>
        <p:txBody>
          <a:bodyPr/>
          <a:lstStyle/>
          <a:p>
            <a:pPr eaLnBrk="1" hangingPunct="1"/>
            <a:r>
              <a:rPr lang="en-US" altLang="zh-CN" sz="3600" i="1">
                <a:latin typeface="Times New Roman" pitchFamily="18" charset="0"/>
              </a:rPr>
              <a:t>Absorption and Excretion</a:t>
            </a:r>
            <a:endParaRPr lang="en-US" altLang="zh-CN" sz="480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9" y="1066800"/>
            <a:ext cx="9072562" cy="3954463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Absorption:</a:t>
            </a:r>
            <a:r>
              <a:rPr lang="en-US" altLang="zh-CN" sz="2400" dirty="0"/>
              <a:t>   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000" dirty="0"/>
              <a:t> </a:t>
            </a:r>
            <a:r>
              <a:rPr lang="en-US" altLang="zh-CN" sz="2400" dirty="0"/>
              <a:t>Phosphate absorption occur from </a:t>
            </a:r>
            <a:r>
              <a:rPr lang="en-US" altLang="zh-CN" sz="2400" dirty="0">
                <a:solidFill>
                  <a:srgbClr val="0000CC"/>
                </a:solidFill>
              </a:rPr>
              <a:t>jejunum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1. </a:t>
            </a:r>
            <a:r>
              <a:rPr lang="en-US" altLang="zh-CN" sz="2400" u="sng" dirty="0">
                <a:solidFill>
                  <a:srgbClr val="CC0099"/>
                </a:solidFill>
              </a:rPr>
              <a:t>Calcitriol </a:t>
            </a:r>
            <a:r>
              <a:rPr lang="en-US" altLang="zh-CN" sz="2400" dirty="0"/>
              <a:t>promotes phosphate uptake along with calcium.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2. absorption of P and Ca is optimum when the dietary </a:t>
            </a:r>
            <a:r>
              <a:rPr lang="en-US" altLang="zh-CN" sz="2400" dirty="0" err="1">
                <a:solidFill>
                  <a:srgbClr val="CC0000"/>
                </a:solidFill>
              </a:rPr>
              <a:t>Ca:P</a:t>
            </a:r>
            <a:r>
              <a:rPr lang="en-US" altLang="zh-CN" sz="2400" dirty="0">
                <a:solidFill>
                  <a:srgbClr val="CC0000"/>
                </a:solidFill>
              </a:rPr>
              <a:t> is 1:2-2:1</a:t>
            </a:r>
            <a:r>
              <a:rPr lang="en-US" altLang="zh-CN" sz="2400" dirty="0"/>
              <a:t>.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3. </a:t>
            </a:r>
            <a:r>
              <a:rPr lang="en-US" altLang="zh-CN" sz="2400" dirty="0">
                <a:solidFill>
                  <a:srgbClr val="0000CC"/>
                </a:solidFill>
              </a:rPr>
              <a:t>acidity</a:t>
            </a:r>
            <a:r>
              <a:rPr lang="en-US" altLang="zh-CN" sz="2400" dirty="0"/>
              <a:t> favors while </a:t>
            </a:r>
            <a:r>
              <a:rPr lang="en-US" altLang="zh-CN" sz="2400" dirty="0" err="1"/>
              <a:t>phytate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CC"/>
                </a:solidFill>
              </a:rPr>
              <a:t>decreases</a:t>
            </a:r>
            <a:r>
              <a:rPr lang="en-US" altLang="zh-CN" sz="2400" dirty="0"/>
              <a:t> phosphate uptake by intestinal cells.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800" dirty="0">
                <a:solidFill>
                  <a:srgbClr val="990000"/>
                </a:solidFill>
              </a:rPr>
              <a:t>Excretion: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    About 500 mg phosphate is excreted in urine per day. The reabsorption of phosphate by renal tubules is inhibited by PTH.</a:t>
            </a:r>
          </a:p>
        </p:txBody>
      </p:sp>
    </p:spTree>
    <p:extLst>
      <p:ext uri="{BB962C8B-B14F-4D97-AF65-F5344CB8AC3E}">
        <p14:creationId xmlns:p14="http://schemas.microsoft.com/office/powerpoint/2010/main" val="5795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4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600" i="1">
                <a:latin typeface="Times New Roman" pitchFamily="18" charset="0"/>
              </a:rPr>
              <a:t>Serum phosphate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1601"/>
            <a:ext cx="8964612" cy="3311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None/>
            </a:pPr>
            <a:r>
              <a:rPr lang="en-US" altLang="zh-CN" sz="2800"/>
              <a:t>     </a:t>
            </a:r>
            <a:r>
              <a:rPr lang="en-US" altLang="zh-CN" sz="2800">
                <a:solidFill>
                  <a:srgbClr val="0000CC"/>
                </a:solidFill>
              </a:rPr>
              <a:t>blood: 40 mg/dl         serum: 3-4 mg/dl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RBC and WBC have very high content of phosphate.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The </a:t>
            </a:r>
            <a:r>
              <a:rPr lang="en-US" altLang="zh-CN" sz="2800">
                <a:solidFill>
                  <a:srgbClr val="CC0000"/>
                </a:solidFill>
              </a:rPr>
              <a:t>serum P</a:t>
            </a:r>
            <a:r>
              <a:rPr lang="en-US" altLang="zh-CN" sz="2800"/>
              <a:t> may exist as </a:t>
            </a:r>
            <a:r>
              <a:rPr lang="en-US" altLang="zh-CN" sz="2800" i="1">
                <a:solidFill>
                  <a:srgbClr val="CC0099"/>
                </a:solidFill>
              </a:rPr>
              <a:t>free ions</a:t>
            </a:r>
            <a:r>
              <a:rPr lang="en-US" altLang="zh-CN" sz="2800"/>
              <a:t> (40%) or in a </a:t>
            </a:r>
            <a:r>
              <a:rPr lang="en-US" altLang="zh-CN" sz="2800" i="1">
                <a:solidFill>
                  <a:srgbClr val="0000CC"/>
                </a:solidFill>
              </a:rPr>
              <a:t>complex form</a:t>
            </a:r>
            <a:r>
              <a:rPr lang="en-US" altLang="zh-CN" sz="2800"/>
              <a:t> (50%) with cation as Ca</a:t>
            </a:r>
            <a:r>
              <a:rPr lang="en-US" altLang="zh-CN" sz="2800" baseline="30000"/>
              <a:t>2+</a:t>
            </a:r>
            <a:r>
              <a:rPr lang="en-US" altLang="zh-CN" sz="2800"/>
              <a:t>, Mg</a:t>
            </a:r>
            <a:r>
              <a:rPr lang="en-US" altLang="zh-CN" sz="2800" baseline="30000"/>
              <a:t>2+</a:t>
            </a:r>
            <a:r>
              <a:rPr lang="en-US" altLang="zh-CN" sz="2800"/>
              <a:t>, Na+, K</a:t>
            </a:r>
            <a:r>
              <a:rPr lang="en-US" altLang="zh-CN" sz="2800" baseline="30000"/>
              <a:t>+</a:t>
            </a:r>
            <a:r>
              <a:rPr lang="en-US" altLang="zh-CN" sz="2800"/>
              <a:t>. About 10% is </a:t>
            </a:r>
            <a:r>
              <a:rPr lang="en-US" altLang="zh-CN" sz="2800" i="1">
                <a:solidFill>
                  <a:srgbClr val="990000"/>
                </a:solidFill>
              </a:rPr>
              <a:t>bound proteins</a:t>
            </a:r>
            <a:r>
              <a:rPr lang="en-US" altLang="zh-CN" sz="2800"/>
              <a:t>.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29941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>
                <a:solidFill>
                  <a:srgbClr val="990000"/>
                </a:solidFill>
              </a:rPr>
              <a:t>Importance of Ca:P ratio</a:t>
            </a:r>
            <a:endParaRPr lang="en-US" altLang="zh-CN" sz="3600">
              <a:solidFill>
                <a:srgbClr val="99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/>
              <a:t>The ratio of plasma Ca:P is </a:t>
            </a:r>
            <a:r>
              <a:rPr lang="en-US" altLang="zh-CN">
                <a:solidFill>
                  <a:srgbClr val="CC0099"/>
                </a:solidFill>
              </a:rPr>
              <a:t>important for calcification of bones</a:t>
            </a:r>
            <a:r>
              <a:rPr lang="en-US" altLang="zh-CN"/>
              <a:t>. </a:t>
            </a:r>
          </a:p>
          <a:p>
            <a:pPr lvl="2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/>
              <a:t>The product of </a:t>
            </a:r>
            <a:r>
              <a:rPr lang="en-US" altLang="zh-CN">
                <a:solidFill>
                  <a:srgbClr val="0000CC"/>
                </a:solidFill>
              </a:rPr>
              <a:t>Ca×P</a:t>
            </a:r>
            <a:r>
              <a:rPr lang="en-US" altLang="zh-CN"/>
              <a:t> (in mg/dl) </a:t>
            </a:r>
            <a:r>
              <a:rPr lang="en-US" altLang="zh-CN" u="sng"/>
              <a:t>in child is around 50</a:t>
            </a:r>
            <a:r>
              <a:rPr lang="en-US" altLang="zh-CN"/>
              <a:t> and </a:t>
            </a:r>
            <a:r>
              <a:rPr lang="en-US" altLang="zh-CN" u="sng"/>
              <a:t>in adults around 40</a:t>
            </a:r>
            <a:r>
              <a:rPr lang="en-US" altLang="zh-CN"/>
              <a:t>. This product is less than 30 in rickets.</a:t>
            </a:r>
          </a:p>
          <a:p>
            <a:pPr eaLnBrk="1" hangingPunct="1"/>
            <a:endParaRPr lang="en-US" altLang="zh-CN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Phosphorus Deficiency </a:t>
            </a:r>
          </a:p>
          <a:p>
            <a:pPr lvl="1" eaLnBrk="1" hangingPunct="1"/>
            <a:r>
              <a:rPr lang="en-US" altLang="zh-CN"/>
              <a:t>Rickets, osteomalacia, osteoporosis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20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19600" cy="64135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Iron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20000" cy="47767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CN"/>
              <a:t> The total content of iron in an adult body is </a:t>
            </a:r>
            <a:r>
              <a:rPr lang="en-US" altLang="zh-CN">
                <a:solidFill>
                  <a:srgbClr val="0000CC"/>
                </a:solidFill>
              </a:rPr>
              <a:t>3-5 g</a:t>
            </a:r>
            <a:r>
              <a:rPr lang="en-US" altLang="zh-CN"/>
              <a:t>. 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1. About </a:t>
            </a:r>
            <a:r>
              <a:rPr lang="en-US" altLang="zh-CN">
                <a:solidFill>
                  <a:srgbClr val="CC0099"/>
                </a:solidFill>
              </a:rPr>
              <a:t>70%:</a:t>
            </a:r>
            <a:r>
              <a:rPr lang="en-US" altLang="zh-CN"/>
              <a:t> in the erythrocytes of blood as a constituent of </a:t>
            </a:r>
            <a:r>
              <a:rPr lang="en-US" altLang="zh-CN">
                <a:solidFill>
                  <a:srgbClr val="CC0099"/>
                </a:solidFill>
              </a:rPr>
              <a:t>Hb</a:t>
            </a:r>
            <a:r>
              <a:rPr lang="en-US" altLang="zh-CN"/>
              <a:t>. 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2. At least </a:t>
            </a:r>
            <a:r>
              <a:rPr lang="en-US" altLang="zh-CN">
                <a:solidFill>
                  <a:srgbClr val="0000CC"/>
                </a:solidFill>
              </a:rPr>
              <a:t>5%:</a:t>
            </a:r>
            <a:r>
              <a:rPr lang="en-US" altLang="zh-CN"/>
              <a:t> in </a:t>
            </a:r>
            <a:r>
              <a:rPr lang="en-US" altLang="zh-CN">
                <a:solidFill>
                  <a:srgbClr val="0000CC"/>
                </a:solidFill>
              </a:rPr>
              <a:t>Mb</a:t>
            </a:r>
            <a:r>
              <a:rPr lang="en-US" altLang="zh-CN"/>
              <a:t> of muscle.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3. </a:t>
            </a:r>
            <a:r>
              <a:rPr lang="en-US" altLang="zh-CN">
                <a:solidFill>
                  <a:srgbClr val="CC0000"/>
                </a:solidFill>
              </a:rPr>
              <a:t>Heme</a:t>
            </a:r>
            <a:r>
              <a:rPr lang="en-US" altLang="zh-CN"/>
              <a:t> is the most predominant iron containing substance: e.g. </a:t>
            </a:r>
            <a:r>
              <a:rPr lang="en-US" altLang="zh-CN" u="sng">
                <a:solidFill>
                  <a:srgbClr val="0000CC"/>
                </a:solidFill>
              </a:rPr>
              <a:t>Hb, Mb, cytochromes</a:t>
            </a:r>
            <a:r>
              <a:rPr lang="en-US" altLang="zh-CN"/>
              <a:t>.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4. </a:t>
            </a:r>
            <a:r>
              <a:rPr lang="en-US" altLang="zh-CN">
                <a:solidFill>
                  <a:srgbClr val="CC0099"/>
                </a:solidFill>
              </a:rPr>
              <a:t>Non-heme iron:</a:t>
            </a:r>
            <a:r>
              <a:rPr lang="en-US" altLang="zh-CN"/>
              <a:t> e.g. </a:t>
            </a:r>
            <a:r>
              <a:rPr lang="en-US" altLang="zh-CN" u="sng">
                <a:solidFill>
                  <a:srgbClr val="0000CC"/>
                </a:solidFill>
              </a:rPr>
              <a:t>transferrin, ferritin</a:t>
            </a:r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01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40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CC0099"/>
                </a:solidFill>
              </a:rPr>
              <a:t>O</a:t>
            </a:r>
            <a:r>
              <a:rPr lang="en-US" altLang="zh-CN" sz="2800" baseline="-25000">
                <a:solidFill>
                  <a:srgbClr val="CC0099"/>
                </a:solidFill>
              </a:rPr>
              <a:t>2</a:t>
            </a:r>
            <a:r>
              <a:rPr lang="en-US" altLang="zh-CN" sz="2800">
                <a:solidFill>
                  <a:srgbClr val="CC0099"/>
                </a:solidFill>
              </a:rPr>
              <a:t> and CO</a:t>
            </a:r>
            <a:r>
              <a:rPr lang="en-US" altLang="zh-CN" sz="2800" baseline="-25000">
                <a:solidFill>
                  <a:srgbClr val="CC0099"/>
                </a:solidFill>
              </a:rPr>
              <a:t>2</a:t>
            </a:r>
            <a:r>
              <a:rPr lang="en-US" altLang="zh-CN" sz="2800">
                <a:solidFill>
                  <a:srgbClr val="CC0099"/>
                </a:solidFill>
              </a:rPr>
              <a:t> transport</a:t>
            </a:r>
            <a:r>
              <a:rPr lang="en-US" altLang="zh-CN" sz="2800"/>
              <a:t> via hemoglobin</a:t>
            </a:r>
          </a:p>
          <a:p>
            <a:pPr lvl="1" eaLnBrk="1" hangingPunct="1"/>
            <a:r>
              <a:rPr lang="en-US" altLang="zh-CN" sz="2400"/>
              <a:t>Thus, necessary for ATP production!</a:t>
            </a:r>
          </a:p>
          <a:p>
            <a:pPr eaLnBrk="1" hangingPunct="1"/>
            <a:r>
              <a:rPr lang="en-US" altLang="zh-CN" sz="2800"/>
              <a:t>Essential component of many enzymes</a:t>
            </a:r>
          </a:p>
          <a:p>
            <a:pPr eaLnBrk="1" hangingPunct="1"/>
            <a:r>
              <a:rPr lang="en-US" altLang="zh-CN" sz="2800"/>
              <a:t>Immune function</a:t>
            </a:r>
            <a:endParaRPr lang="zh-CN" altLang="en-US" sz="2800"/>
          </a:p>
          <a:p>
            <a:pPr eaLnBrk="1" hangingPunct="1"/>
            <a:r>
              <a:rPr lang="en-US" altLang="zh-CN" sz="2800"/>
              <a:t>Brain function</a:t>
            </a:r>
          </a:p>
          <a:p>
            <a:pPr lvl="1" eaLnBrk="1" hangingPunct="1"/>
            <a:r>
              <a:rPr lang="en-US" altLang="zh-CN" sz="2400"/>
              <a:t>Iron deficiency/toxicity thought to slow mental development in kids.</a:t>
            </a:r>
          </a:p>
        </p:txBody>
      </p:sp>
      <p:pic>
        <p:nvPicPr>
          <p:cNvPr id="40964" name="Picture 4" descr="C12F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863" y="1524001"/>
            <a:ext cx="306863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1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Dietary requirements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486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Dietary requirements: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Adult man: </a:t>
            </a:r>
            <a:r>
              <a:rPr lang="en-US" altLang="zh-CN" sz="2400">
                <a:solidFill>
                  <a:srgbClr val="CC0099"/>
                </a:solidFill>
              </a:rPr>
              <a:t>10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Menstruating woman: 18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Pregnant and lactating woman: 40 mg/dl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Sources:</a:t>
            </a:r>
            <a:r>
              <a:rPr lang="en-US" altLang="zh-CN" sz="2800"/>
              <a:t>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CC0000"/>
                </a:solidFill>
              </a:rPr>
              <a:t>Rich source</a:t>
            </a:r>
            <a:r>
              <a:rPr lang="en-US" altLang="zh-CN" sz="2400"/>
              <a:t>: organ meats (liver, heart, kidney).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CC0099"/>
                </a:solidFill>
              </a:rPr>
              <a:t>Good source</a:t>
            </a:r>
            <a:r>
              <a:rPr lang="en-US" altLang="zh-CN" sz="2400" u="sng"/>
              <a:t>:</a:t>
            </a:r>
            <a:r>
              <a:rPr lang="en-US" altLang="zh-CN" sz="2400"/>
              <a:t> leafy vegetables, pulses, cereals, fish, apple, dried fruits, molasses.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990000"/>
                </a:solidFill>
              </a:rPr>
              <a:t>Poor sources</a:t>
            </a:r>
            <a:r>
              <a:rPr lang="en-US" altLang="zh-CN" sz="2400" u="sng"/>
              <a:t>:</a:t>
            </a:r>
            <a:r>
              <a:rPr lang="en-US" altLang="zh-CN" sz="2400"/>
              <a:t> milk, wheat, polished rice.</a:t>
            </a:r>
            <a:endParaRPr lang="zh-CN" altLang="en-US" sz="2400"/>
          </a:p>
        </p:txBody>
      </p:sp>
      <p:pic>
        <p:nvPicPr>
          <p:cNvPr id="41988" name="Picture 4" descr="ph02858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600200"/>
            <a:ext cx="3179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/>
              <a:t>Iron absorption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0"/>
              <a:t>Iron is mainly absorbed </a:t>
            </a:r>
            <a:r>
              <a:rPr lang="en-US" altLang="zh-CN" sz="2400" b="0">
                <a:solidFill>
                  <a:srgbClr val="CC0099"/>
                </a:solidFill>
              </a:rPr>
              <a:t>in the stomach and duodenum</a:t>
            </a:r>
            <a:r>
              <a:rPr lang="en-US" altLang="zh-CN" sz="2400" b="0"/>
              <a:t>.</a:t>
            </a:r>
            <a:endParaRPr lang="en-US" altLang="zh-CN" sz="2400"/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mostly found in the food in </a:t>
            </a:r>
            <a:r>
              <a:rPr lang="en-US" altLang="zh-CN" sz="2000">
                <a:solidFill>
                  <a:srgbClr val="0000CC"/>
                </a:solidFill>
              </a:rPr>
              <a:t>ferric form (Fe</a:t>
            </a:r>
            <a:r>
              <a:rPr lang="en-US" altLang="zh-CN" sz="2000" baseline="30000">
                <a:solidFill>
                  <a:srgbClr val="0000CC"/>
                </a:solidFill>
              </a:rPr>
              <a:t>3+</a:t>
            </a:r>
            <a:r>
              <a:rPr lang="en-US" altLang="zh-CN" sz="2000">
                <a:solidFill>
                  <a:srgbClr val="0000CC"/>
                </a:solidFill>
              </a:rPr>
              <a:t>),</a:t>
            </a:r>
            <a:r>
              <a:rPr lang="en-US" altLang="zh-CN" sz="2000"/>
              <a:t> bound to protein or organic acid.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In the </a:t>
            </a:r>
            <a:r>
              <a:rPr lang="en-US" altLang="zh-CN" sz="2000">
                <a:solidFill>
                  <a:srgbClr val="CC0099"/>
                </a:solidFill>
              </a:rPr>
              <a:t>acid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CC0099"/>
                </a:solidFill>
              </a:rPr>
              <a:t>medium</a:t>
            </a:r>
            <a:r>
              <a:rPr lang="en-US" altLang="zh-CN" sz="2000"/>
              <a:t> provided by </a:t>
            </a:r>
            <a:r>
              <a:rPr lang="en-US" altLang="zh-CN" sz="2000">
                <a:solidFill>
                  <a:srgbClr val="CC0099"/>
                </a:solidFill>
              </a:rPr>
              <a:t>gastric HCl</a:t>
            </a:r>
            <a:r>
              <a:rPr lang="en-US" altLang="zh-CN" sz="2000"/>
              <a:t>, the Fe</a:t>
            </a:r>
            <a:r>
              <a:rPr lang="en-US" altLang="zh-CN" sz="2000" baseline="30000"/>
              <a:t>3+</a:t>
            </a:r>
            <a:r>
              <a:rPr lang="en-US" altLang="zh-CN" sz="2000"/>
              <a:t> is released from food.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Reducing substances such as </a:t>
            </a:r>
            <a:r>
              <a:rPr lang="en-US" altLang="zh-CN" sz="2000" i="1">
                <a:solidFill>
                  <a:srgbClr val="CC0000"/>
                </a:solidFill>
              </a:rPr>
              <a:t>ascorbate (Vitamin C)</a:t>
            </a:r>
            <a:r>
              <a:rPr lang="en-US" altLang="zh-CN" sz="2000"/>
              <a:t> and </a:t>
            </a:r>
            <a:r>
              <a:rPr lang="en-US" altLang="zh-CN" sz="2000" i="1">
                <a:solidFill>
                  <a:srgbClr val="CC0000"/>
                </a:solidFill>
              </a:rPr>
              <a:t>cystein</a:t>
            </a:r>
            <a:r>
              <a:rPr lang="en-US" altLang="zh-CN" sz="2000"/>
              <a:t> </a:t>
            </a:r>
            <a:r>
              <a:rPr lang="en-US" altLang="zh-CN" sz="2000" i="1">
                <a:solidFill>
                  <a:srgbClr val="0000CC"/>
                </a:solidFill>
              </a:rPr>
              <a:t>reduces ferric form (Fe</a:t>
            </a:r>
            <a:r>
              <a:rPr lang="en-US" altLang="zh-CN" sz="2000" i="1" baseline="30000">
                <a:solidFill>
                  <a:srgbClr val="0000CC"/>
                </a:solidFill>
              </a:rPr>
              <a:t>3+</a:t>
            </a:r>
            <a:r>
              <a:rPr lang="en-US" altLang="zh-CN" sz="2000" i="1">
                <a:solidFill>
                  <a:srgbClr val="0000CC"/>
                </a:solidFill>
              </a:rPr>
              <a:t>) to ferrous form (Fe</a:t>
            </a:r>
            <a:r>
              <a:rPr lang="en-US" altLang="zh-CN" sz="2000" i="1" baseline="30000">
                <a:solidFill>
                  <a:srgbClr val="0000CC"/>
                </a:solidFill>
              </a:rPr>
              <a:t>2+</a:t>
            </a:r>
            <a:r>
              <a:rPr lang="en-US" altLang="zh-CN" sz="2000" i="1">
                <a:solidFill>
                  <a:srgbClr val="0000CC"/>
                </a:solidFill>
              </a:rPr>
              <a:t>).</a:t>
            </a:r>
            <a:r>
              <a:rPr lang="en-US" altLang="zh-CN" sz="200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Iron in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 u="sng">
                <a:solidFill>
                  <a:srgbClr val="CC0000"/>
                </a:solidFill>
              </a:rPr>
              <a:t>ferrous form (Fe</a:t>
            </a:r>
            <a:r>
              <a:rPr lang="en-US" altLang="zh-CN" sz="2000" u="sng" baseline="30000">
                <a:solidFill>
                  <a:srgbClr val="CC0000"/>
                </a:solidFill>
              </a:rPr>
              <a:t>2+</a:t>
            </a:r>
            <a:r>
              <a:rPr lang="en-US" altLang="zh-CN" sz="2000" u="sng">
                <a:solidFill>
                  <a:srgbClr val="CC0000"/>
                </a:solidFill>
              </a:rPr>
              <a:t>) is soluble and readily absorbed</a:t>
            </a:r>
            <a:r>
              <a:rPr lang="en-US" altLang="zh-CN" sz="200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99"/>
                </a:solidFill>
              </a:rPr>
              <a:t>How much do we absorb?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We absorb iron from the diet only when we need 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In normal people, about 10% of dietary iron is usually absorbed.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Those with </a:t>
            </a:r>
            <a:r>
              <a:rPr lang="en-US" altLang="zh-CN" sz="2200">
                <a:solidFill>
                  <a:srgbClr val="0000CC"/>
                </a:solidFill>
              </a:rPr>
              <a:t>LOW stomach acid</a:t>
            </a:r>
            <a:r>
              <a:rPr lang="en-US" altLang="zh-CN" sz="2200"/>
              <a:t> secretions </a:t>
            </a:r>
            <a:r>
              <a:rPr lang="en-US" altLang="zh-CN" sz="2200">
                <a:solidFill>
                  <a:srgbClr val="0000CC"/>
                </a:solidFill>
              </a:rPr>
              <a:t>absorb </a:t>
            </a:r>
            <a:r>
              <a:rPr lang="en-US" altLang="zh-CN" sz="2200" u="sng">
                <a:solidFill>
                  <a:srgbClr val="0000CC"/>
                </a:solidFill>
              </a:rPr>
              <a:t>less.</a:t>
            </a:r>
          </a:p>
        </p:txBody>
      </p:sp>
    </p:spTree>
    <p:extLst>
      <p:ext uri="{BB962C8B-B14F-4D97-AF65-F5344CB8AC3E}">
        <p14:creationId xmlns:p14="http://schemas.microsoft.com/office/powerpoint/2010/main" val="3682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276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3600">
                <a:solidFill>
                  <a:srgbClr val="990000"/>
                </a:solidFill>
              </a:rPr>
              <a:t>Iron storage</a:t>
            </a:r>
            <a:endParaRPr lang="en-US" altLang="zh-CN" sz="4000">
              <a:solidFill>
                <a:srgbClr val="990000"/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CN"/>
              <a:t>Iron can be stored by </a:t>
            </a:r>
            <a:r>
              <a:rPr lang="en-US" altLang="zh-CN">
                <a:solidFill>
                  <a:srgbClr val="0000FF"/>
                </a:solidFill>
              </a:rPr>
              <a:t>ferritin</a:t>
            </a:r>
            <a:r>
              <a:rPr lang="en-US" altLang="zh-CN"/>
              <a:t> (a protein) or </a:t>
            </a:r>
            <a:r>
              <a:rPr lang="en-US" altLang="zh-CN">
                <a:solidFill>
                  <a:srgbClr val="0000FF"/>
                </a:solidFill>
              </a:rPr>
              <a:t>hemosiderin</a:t>
            </a:r>
            <a:endParaRPr lang="en-US" altLang="zh-CN"/>
          </a:p>
          <a:p>
            <a:pPr lvl="2" eaLnBrk="1" hangingPunct="1">
              <a:spcBef>
                <a:spcPct val="10000"/>
              </a:spcBef>
            </a:pPr>
            <a:r>
              <a:rPr lang="en-US" altLang="zh-CN"/>
              <a:t>Stored in liver, bone marrow (why here?), intestinal mucosa, and spleen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/>
              <a:t>A apoferritin molecule can combine with 4,000 atoms of iron.</a:t>
            </a:r>
            <a:endParaRPr lang="zh-CN" altLang="en-US"/>
          </a:p>
        </p:txBody>
      </p:sp>
      <p:pic>
        <p:nvPicPr>
          <p:cNvPr id="44035" name="Picture 4" descr="ferritin_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971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ferrit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05000" y="6324600"/>
            <a:ext cx="12954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943600" y="6400800"/>
            <a:ext cx="12954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0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343026"/>
            <a:ext cx="4033838" cy="5286375"/>
          </a:xfrm>
        </p:spPr>
        <p:txBody>
          <a:bodyPr/>
          <a:lstStyle/>
          <a:p>
            <a:pPr eaLnBrk="1" hangingPunct="1"/>
            <a:r>
              <a:rPr lang="en-US" altLang="zh-CN" sz="2400" u="sng" dirty="0">
                <a:solidFill>
                  <a:srgbClr val="0000CC"/>
                </a:solidFill>
              </a:rPr>
              <a:t>Macro or Major minerals</a:t>
            </a:r>
            <a:endParaRPr lang="en-US" altLang="zh-CN" sz="2400" dirty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zh-CN" sz="2200" dirty="0"/>
              <a:t>Sodium (Na), potassium (K), magnesium (Mg), calcium (Ca), phosphorus (P), sulfur (S), chloride (Cl)</a:t>
            </a:r>
          </a:p>
          <a:p>
            <a:pPr eaLnBrk="1" hangingPunct="1"/>
            <a:r>
              <a:rPr lang="en-US" altLang="zh-CN" sz="2400" dirty="0"/>
              <a:t>Present in body tissues at concentrations </a:t>
            </a:r>
            <a:r>
              <a:rPr lang="en-US" altLang="zh-CN" sz="2400" dirty="0">
                <a:solidFill>
                  <a:srgbClr val="CC0000"/>
                </a:solidFill>
              </a:rPr>
              <a:t>&gt;50 mg/kg</a:t>
            </a:r>
            <a:endParaRPr lang="en-US" altLang="zh-CN" sz="2400" dirty="0"/>
          </a:p>
          <a:p>
            <a:pPr eaLnBrk="1" hangingPunct="1"/>
            <a:r>
              <a:rPr lang="en-US" altLang="zh-CN" sz="2400" dirty="0"/>
              <a:t>requirement of these is </a:t>
            </a:r>
            <a:r>
              <a:rPr lang="en-US" altLang="zh-CN" sz="2400" dirty="0">
                <a:solidFill>
                  <a:srgbClr val="CC0099"/>
                </a:solidFill>
              </a:rPr>
              <a:t>&gt;100 mg/d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u="sng" dirty="0">
                <a:solidFill>
                  <a:srgbClr val="CC0099"/>
                </a:solidFill>
              </a:rPr>
              <a:t>Micro or Trace minerals</a:t>
            </a:r>
            <a:r>
              <a:rPr lang="en-US" altLang="zh-CN" sz="2400" dirty="0"/>
              <a:t> (body needs relatively less)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/>
              <a:t>Manganese(</a:t>
            </a:r>
            <a:r>
              <a:rPr lang="en-US" altLang="zh-CN" sz="2200" dirty="0" err="1"/>
              <a:t>Mn</a:t>
            </a:r>
            <a:r>
              <a:rPr lang="en-US" altLang="zh-CN" sz="2200" dirty="0"/>
              <a:t>), iron(Fe), cobalt(Co), </a:t>
            </a:r>
            <a:r>
              <a:rPr lang="en-US" altLang="zh-CN" sz="2100" dirty="0"/>
              <a:t>chromium(Cr),</a:t>
            </a:r>
            <a:r>
              <a:rPr lang="en-US" altLang="zh-CN" sz="2200" dirty="0"/>
              <a:t> molybdenum(Mo), copper(Cu), zinc(Zn), fluoride(F), iodine(I), selenium(Se)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Present in body tissues at concentrations </a:t>
            </a:r>
            <a:r>
              <a:rPr lang="en-US" altLang="zh-CN" sz="2400" dirty="0">
                <a:solidFill>
                  <a:srgbClr val="CC0000"/>
                </a:solidFill>
              </a:rPr>
              <a:t>&lt;50 mg/kg</a:t>
            </a:r>
            <a:endParaRPr lang="en-US" altLang="zh-CN" sz="24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requirement of these is </a:t>
            </a:r>
            <a:r>
              <a:rPr lang="en-US" altLang="zh-CN" sz="2400" dirty="0">
                <a:solidFill>
                  <a:srgbClr val="CC0099"/>
                </a:solidFill>
              </a:rPr>
              <a:t>﹤100 mg/d</a:t>
            </a:r>
          </a:p>
        </p:txBody>
      </p:sp>
    </p:spTree>
    <p:extLst>
      <p:ext uri="{BB962C8B-B14F-4D97-AF65-F5344CB8AC3E}">
        <p14:creationId xmlns:p14="http://schemas.microsoft.com/office/powerpoint/2010/main" val="590760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1"/>
            <a:ext cx="8229600" cy="4038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>
                <a:solidFill>
                  <a:srgbClr val="990000"/>
                </a:solidFill>
              </a:rPr>
              <a:t>Iron transport in the plasma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The iron enters the plasma in ferrous state (Fe</a:t>
            </a:r>
            <a:r>
              <a:rPr lang="en-US" altLang="zh-CN" sz="2400" baseline="30000"/>
              <a:t>2+</a:t>
            </a:r>
            <a:r>
              <a:rPr lang="en-US" altLang="zh-CN" sz="2400"/>
              <a:t>), then oxidized to ferric form (Fe</a:t>
            </a:r>
            <a:r>
              <a:rPr lang="en-US" altLang="zh-CN" sz="2400" baseline="30000"/>
              <a:t>3+</a:t>
            </a:r>
            <a:r>
              <a:rPr lang="en-US" altLang="zh-CN" sz="2400"/>
              <a:t>) by a copper-containing protein, ceruplasmin.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u="sng"/>
              <a:t>Fe</a:t>
            </a:r>
            <a:r>
              <a:rPr lang="en-US" altLang="zh-CN" sz="2400" u="sng" baseline="30000"/>
              <a:t>3+</a:t>
            </a:r>
            <a:r>
              <a:rPr lang="en-US" altLang="zh-CN" sz="2400" u="sng"/>
              <a:t> binds with a specific iron binding protein</a:t>
            </a:r>
            <a:r>
              <a:rPr lang="en-US" altLang="zh-CN" sz="2400"/>
              <a:t>, namely </a:t>
            </a:r>
            <a:r>
              <a:rPr lang="en-US" altLang="zh-CN" sz="2400">
                <a:solidFill>
                  <a:srgbClr val="CC0000"/>
                </a:solidFill>
              </a:rPr>
              <a:t>transferrin</a:t>
            </a:r>
            <a:r>
              <a:rPr lang="en-US" altLang="zh-CN" sz="2400"/>
              <a:t>. Each transferrin molecule can bind two atoms of ferric iron.</a:t>
            </a:r>
            <a:endParaRPr lang="zh-CN" altLang="en-US" sz="2400"/>
          </a:p>
        </p:txBody>
      </p:sp>
      <p:pic>
        <p:nvPicPr>
          <p:cNvPr id="45059" name="Picture 3" descr="ltff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978" r="4910" b="7779"/>
          <a:stretch>
            <a:fillRect/>
          </a:stretch>
        </p:blipFill>
        <p:spPr bwMode="auto">
          <a:xfrm>
            <a:off x="5486400" y="4543426"/>
            <a:ext cx="3352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352800" y="6096000"/>
            <a:ext cx="19050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Transferrin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jm%20figure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6"/>
          <a:stretch>
            <a:fillRect/>
          </a:stretch>
        </p:blipFill>
        <p:spPr bwMode="auto">
          <a:xfrm>
            <a:off x="5080000" y="152400"/>
            <a:ext cx="406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zh-CN" sz="3200"/>
              <a:t>A general overview of iron metabolism</a:t>
            </a:r>
          </a:p>
        </p:txBody>
      </p:sp>
    </p:spTree>
    <p:extLst>
      <p:ext uri="{BB962C8B-B14F-4D97-AF65-F5344CB8AC3E}">
        <p14:creationId xmlns:p14="http://schemas.microsoft.com/office/powerpoint/2010/main" val="113854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itchFamily="18" charset="0"/>
              </a:rPr>
              <a:t>Disease states</a:t>
            </a:r>
            <a:r>
              <a:rPr lang="en-US" altLang="zh-CN" sz="540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743450"/>
          </a:xfrm>
        </p:spPr>
        <p:txBody>
          <a:bodyPr/>
          <a:lstStyle/>
          <a:p>
            <a:pPr marL="363508" indent="-363508" eaLnBrk="1" hangingPunct="1">
              <a:spcBef>
                <a:spcPct val="10000"/>
              </a:spcBef>
              <a:buNone/>
            </a:pPr>
            <a:r>
              <a:rPr lang="en-US" altLang="zh-CN" sz="2800" u="sng">
                <a:solidFill>
                  <a:srgbClr val="0000CC"/>
                </a:solidFill>
              </a:rPr>
              <a:t>1. Iron Deficiency Anemia:</a:t>
            </a:r>
            <a:r>
              <a:rPr lang="en-US" altLang="zh-CN" sz="2400"/>
              <a:t> </a:t>
            </a:r>
            <a:r>
              <a:rPr lang="en-US" altLang="zh-CN" sz="2400">
                <a:cs typeface="Arial" pitchFamily="34" charset="0"/>
              </a:rPr>
              <a:t>The most common dietary deficiency worldwide is iron, affecting half a billion persons. However, </a:t>
            </a:r>
            <a:r>
              <a:rPr lang="en-US" altLang="zh-CN" sz="2400" i="1">
                <a:solidFill>
                  <a:srgbClr val="CC0099"/>
                </a:solidFill>
                <a:cs typeface="Arial" pitchFamily="34" charset="0"/>
              </a:rPr>
              <a:t>this problem affects women and children more</a:t>
            </a:r>
            <a:r>
              <a:rPr lang="en-US" altLang="zh-CN" sz="2400">
                <a:cs typeface="Arial" pitchFamily="34" charset="0"/>
              </a:rPr>
              <a:t>. 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a)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A growing child</a:t>
            </a:r>
            <a:r>
              <a:rPr lang="en-US" altLang="zh-CN" sz="2400">
                <a:cs typeface="Arial" pitchFamily="34" charset="0"/>
              </a:rPr>
              <a:t> is increasing the RBC mass and needs additional iron. 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b) </a:t>
            </a:r>
            <a:r>
              <a:rPr lang="en-US" altLang="zh-CN" sz="2400">
                <a:solidFill>
                  <a:srgbClr val="CC0000"/>
                </a:solidFill>
                <a:cs typeface="Arial" pitchFamily="34" charset="0"/>
              </a:rPr>
              <a:t>Women who are menstruating</a:t>
            </a:r>
            <a:r>
              <a:rPr lang="en-US" altLang="zh-CN" sz="2400">
                <a:cs typeface="Arial" pitchFamily="34" charset="0"/>
              </a:rPr>
              <a:t> require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double the amount of iron</a:t>
            </a:r>
            <a:r>
              <a:rPr lang="en-US" altLang="zh-CN" sz="2400">
                <a:cs typeface="Arial" pitchFamily="34" charset="0"/>
              </a:rPr>
              <a:t> that men do, but normally the efficiency of iron absorption from the gastrointestinal tract can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increase</a:t>
            </a:r>
            <a:r>
              <a:rPr lang="en-US" altLang="zh-CN" sz="2400">
                <a:cs typeface="Arial" pitchFamily="34" charset="0"/>
              </a:rPr>
              <a:t> to meet this demand.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c)  </a:t>
            </a:r>
            <a:r>
              <a:rPr lang="en-US" altLang="zh-CN" sz="2400">
                <a:solidFill>
                  <a:srgbClr val="CC0099"/>
                </a:solidFill>
                <a:cs typeface="Arial" pitchFamily="34" charset="0"/>
              </a:rPr>
              <a:t>A developing fetus</a:t>
            </a:r>
            <a:r>
              <a:rPr lang="en-US" altLang="zh-CN" sz="2400">
                <a:cs typeface="Arial" pitchFamily="34" charset="0"/>
              </a:rPr>
              <a:t> draws iron from the mother, totaling 200-300 mg at term, so extra iron is needed in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pregnancy</a:t>
            </a:r>
            <a:r>
              <a:rPr lang="en-US" altLang="zh-CN" sz="2400">
                <a:cs typeface="Arial" pitchFamily="34" charset="0"/>
              </a:rPr>
              <a:t>. </a:t>
            </a:r>
            <a:endParaRPr lang="en-US" altLang="zh-CN" sz="2400"/>
          </a:p>
        </p:txBody>
      </p:sp>
    </p:spTree>
    <p:extLst>
      <p:ext uri="{BB962C8B-B14F-4D97-AF65-F5344CB8AC3E}">
        <p14:creationId xmlns:p14="http://schemas.microsoft.com/office/powerpoint/2010/main" val="2624759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964612" cy="51133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>
                <a:solidFill>
                  <a:srgbClr val="CC0099"/>
                </a:solidFill>
              </a:rPr>
              <a:t>2.</a:t>
            </a:r>
            <a:r>
              <a:rPr lang="en-US" altLang="zh-CN" sz="2400">
                <a:solidFill>
                  <a:srgbClr val="CC0099"/>
                </a:solidFill>
              </a:rPr>
              <a:t> </a:t>
            </a:r>
            <a:r>
              <a:rPr lang="en-US" altLang="zh-CN" sz="2800" u="sng">
                <a:solidFill>
                  <a:srgbClr val="CC0099"/>
                </a:solidFill>
              </a:rPr>
              <a:t>Hemosiderosis:</a:t>
            </a:r>
            <a:r>
              <a:rPr lang="en-US" altLang="zh-CN" sz="2400"/>
              <a:t> this is </a:t>
            </a:r>
            <a:r>
              <a:rPr lang="en-US" altLang="zh-CN" sz="2400">
                <a:solidFill>
                  <a:srgbClr val="0000CC"/>
                </a:solidFill>
              </a:rPr>
              <a:t>less common disorder</a:t>
            </a:r>
            <a:r>
              <a:rPr lang="en-US" altLang="zh-CN" sz="2400"/>
              <a:t> and due to </a:t>
            </a:r>
            <a:r>
              <a:rPr lang="en-US" altLang="zh-CN" sz="2400">
                <a:solidFill>
                  <a:srgbClr val="0000CC"/>
                </a:solidFill>
              </a:rPr>
              <a:t>excessive iron</a:t>
            </a:r>
            <a:r>
              <a:rPr lang="en-US" altLang="zh-CN" sz="2400"/>
              <a:t> in the body.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It is commonly observed in subjects receiving repeated blood transfusions over the years, e.g. patients of hemolytic anemia, hemophilia.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>
                <a:solidFill>
                  <a:srgbClr val="990000"/>
                </a:solidFill>
              </a:rPr>
              <a:t>3. </a:t>
            </a:r>
            <a:r>
              <a:rPr lang="en-US" altLang="zh-CN" sz="2800" u="sng">
                <a:solidFill>
                  <a:srgbClr val="990000"/>
                </a:solidFill>
              </a:rPr>
              <a:t>Hemochromatosis:</a:t>
            </a:r>
            <a:r>
              <a:rPr lang="en-US" altLang="zh-CN" sz="2400" b="0"/>
              <a:t> </a:t>
            </a:r>
            <a:r>
              <a:rPr lang="en-US" altLang="zh-CN" sz="2400"/>
              <a:t>this is rare disease in which </a:t>
            </a:r>
            <a:r>
              <a:rPr lang="en-US" altLang="zh-CN" sz="2400">
                <a:solidFill>
                  <a:srgbClr val="0000CC"/>
                </a:solidFill>
              </a:rPr>
              <a:t>iron is directly deposited in the tissue</a:t>
            </a:r>
            <a:r>
              <a:rPr lang="en-US" altLang="zh-CN" sz="2400"/>
              <a:t> (liver, spleen, pancreas and skin).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Bronzed-pigmentation of skin, cirrhosis of liver. pancreatic fibrosis are the manifestations of this disorder. </a:t>
            </a:r>
            <a:endParaRPr lang="en-US" altLang="zh-CN" sz="2400" b="0"/>
          </a:p>
        </p:txBody>
      </p:sp>
    </p:spTree>
    <p:extLst>
      <p:ext uri="{BB962C8B-B14F-4D97-AF65-F5344CB8AC3E}">
        <p14:creationId xmlns:p14="http://schemas.microsoft.com/office/powerpoint/2010/main" val="342168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15" y="0"/>
            <a:ext cx="93816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ox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56250"/>
          <a:stretch>
            <a:fillRect/>
          </a:stretch>
        </p:blipFill>
        <p:spPr bwMode="auto">
          <a:xfrm>
            <a:off x="914400" y="1981200"/>
            <a:ext cx="1676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Minerals in Foods</a:t>
            </a:r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Found in all food groups.</a:t>
            </a:r>
          </a:p>
          <a:p>
            <a:pPr eaLnBrk="1" hangingPunct="1"/>
            <a:r>
              <a:rPr lang="en-US" altLang="zh-CN" sz="2800" dirty="0"/>
              <a:t>More reliably found in animal products.</a:t>
            </a:r>
          </a:p>
          <a:p>
            <a:pPr eaLnBrk="1" hangingPunct="1"/>
            <a:r>
              <a:rPr lang="en-US" altLang="zh-CN" sz="2800" i="1" dirty="0">
                <a:solidFill>
                  <a:srgbClr val="0000CC"/>
                </a:solidFill>
              </a:rPr>
              <a:t>Often other substances in foods decrease absorption</a:t>
            </a:r>
            <a:r>
              <a:rPr lang="en-US" altLang="zh-CN" sz="2800" dirty="0"/>
              <a:t> (bioavailability) of minerals</a:t>
            </a:r>
          </a:p>
          <a:p>
            <a:pPr lvl="1" eaLnBrk="1" hangingPunct="1"/>
            <a:r>
              <a:rPr lang="en-US" altLang="zh-CN" sz="2400" i="1" dirty="0">
                <a:solidFill>
                  <a:srgbClr val="990000"/>
                </a:solidFill>
              </a:rPr>
              <a:t>Oxalate</a:t>
            </a:r>
            <a:r>
              <a:rPr lang="en-US" altLang="zh-CN" sz="2400" dirty="0">
                <a:solidFill>
                  <a:srgbClr val="990000"/>
                </a:solidFill>
              </a:rPr>
              <a:t>,</a:t>
            </a:r>
            <a:r>
              <a:rPr lang="en-US" altLang="zh-CN" sz="2400" dirty="0"/>
              <a:t> found in spinach, prevents absorption of most </a:t>
            </a:r>
            <a:r>
              <a:rPr lang="en-US" altLang="zh-CN" sz="2400" dirty="0">
                <a:solidFill>
                  <a:srgbClr val="0000CC"/>
                </a:solidFill>
              </a:rPr>
              <a:t>calcium </a:t>
            </a:r>
            <a:r>
              <a:rPr lang="en-US" altLang="zh-CN" sz="2400" dirty="0"/>
              <a:t>in spinach.</a:t>
            </a:r>
          </a:p>
          <a:p>
            <a:pPr lvl="1" eaLnBrk="1" hangingPunct="1"/>
            <a:r>
              <a:rPr lang="en-US" altLang="zh-CN" sz="2400" i="1" dirty="0" err="1">
                <a:solidFill>
                  <a:srgbClr val="CC0099"/>
                </a:solidFill>
              </a:rPr>
              <a:t>Phytate</a:t>
            </a:r>
            <a:r>
              <a:rPr lang="en-US" altLang="zh-CN" sz="2400" i="1" dirty="0">
                <a:solidFill>
                  <a:srgbClr val="CC0099"/>
                </a:solidFill>
              </a:rPr>
              <a:t>,</a:t>
            </a:r>
            <a:r>
              <a:rPr lang="en-US" altLang="zh-CN" sz="2400" dirty="0"/>
              <a:t> form of phosphorous in most plants makes it poorly available</a:t>
            </a:r>
          </a:p>
        </p:txBody>
      </p:sp>
      <p:pic>
        <p:nvPicPr>
          <p:cNvPr id="7173" name="Picture 8" descr="Phy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1"/>
            <a:ext cx="2133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2192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990000"/>
                </a:solidFill>
              </a:rPr>
              <a:t>Oxalate</a:t>
            </a:r>
            <a:endParaRPr lang="zh-CN" altLang="en-US" sz="2000" b="1" i="1">
              <a:solidFill>
                <a:srgbClr val="99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143000" y="6324600"/>
            <a:ext cx="11430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CC0099"/>
                </a:solidFill>
              </a:rPr>
              <a:t>Phytate</a:t>
            </a:r>
            <a:endParaRPr lang="zh-CN" altLang="en-US" sz="2000" b="1" i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/>
              <a:t>Calcium (Ca)</a:t>
            </a:r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3838"/>
            <a:ext cx="44958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2800" i="1">
                <a:solidFill>
                  <a:srgbClr val="0000CC"/>
                </a:solidFill>
              </a:rPr>
              <a:t>Most abundant mineral</a:t>
            </a:r>
            <a:r>
              <a:rPr lang="en-US" altLang="zh-CN" sz="2800"/>
              <a:t> in animal tissues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99% Ca in skeleton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1% Present in: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z="2000"/>
              <a:t>Blood &amp; other tissues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800">
                <a:solidFill>
                  <a:srgbClr val="CC0099"/>
                </a:solidFill>
              </a:rPr>
              <a:t>Lots of functions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Bone structure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Nerve function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Blood clotting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Muscle contraction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Cellular metabolism</a:t>
            </a:r>
          </a:p>
        </p:txBody>
      </p:sp>
      <p:pic>
        <p:nvPicPr>
          <p:cNvPr id="11268" name="Picture 7" descr="C11F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1"/>
            <a:ext cx="3932238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868362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Dietary requirements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0000CC"/>
                </a:solidFill>
              </a:rPr>
              <a:t>Dietary requirements:</a:t>
            </a:r>
            <a:r>
              <a:rPr lang="en-US" altLang="zh-CN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Adult : 800 mg/day;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Women during pregnancy, lactation and post-menopause: 1.5 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Children (1-18 yrs): 0.8-1.2 g/ 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Infants: (&lt; 1 year): 300-500 mg /day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CC0099"/>
                </a:solidFill>
              </a:rPr>
              <a:t>Food Sources:</a:t>
            </a:r>
            <a:r>
              <a:rPr lang="en-US" altLang="zh-CN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>
                <a:solidFill>
                  <a:srgbClr val="CC0000"/>
                </a:solidFill>
              </a:rPr>
              <a:t>Best</a:t>
            </a:r>
            <a:r>
              <a:rPr lang="en-US" altLang="zh-CN" sz="2400" u="sng">
                <a:solidFill>
                  <a:srgbClr val="CC0000"/>
                </a:solidFill>
              </a:rPr>
              <a:t> sources</a:t>
            </a:r>
            <a:r>
              <a:rPr lang="en-US" altLang="zh-CN" sz="2400">
                <a:solidFill>
                  <a:srgbClr val="CC0000"/>
                </a:solidFill>
              </a:rPr>
              <a:t>:</a:t>
            </a:r>
            <a:r>
              <a:rPr lang="en-US" altLang="zh-CN" sz="2400"/>
              <a:t> milk and milk product;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>
                <a:solidFill>
                  <a:srgbClr val="0000CC"/>
                </a:solidFill>
              </a:rPr>
              <a:t>Good</a:t>
            </a:r>
            <a:r>
              <a:rPr lang="en-US" altLang="zh-CN" sz="2400" u="sng">
                <a:solidFill>
                  <a:srgbClr val="0000CC"/>
                </a:solidFill>
              </a:rPr>
              <a:t> sources:</a:t>
            </a:r>
            <a:r>
              <a:rPr lang="en-US" altLang="zh-CN" sz="2400"/>
              <a:t> beans, leafy vegetables, fish, cabbage, egg yolk.</a:t>
            </a:r>
            <a:endParaRPr lang="zh-CN" altLang="en-US" sz="2400"/>
          </a:p>
        </p:txBody>
      </p:sp>
      <p:pic>
        <p:nvPicPr>
          <p:cNvPr id="12292" name="Picture 4" descr="bd088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590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6" y="685801"/>
            <a:ext cx="8664575" cy="23034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4000">
                <a:solidFill>
                  <a:srgbClr val="33CC33"/>
                </a:solidFill>
              </a:rPr>
              <a:t> </a:t>
            </a:r>
            <a:r>
              <a:rPr lang="en-US" altLang="zh-CN">
                <a:solidFill>
                  <a:srgbClr val="990000"/>
                </a:solidFill>
              </a:rPr>
              <a:t>Absorption of calcium</a:t>
            </a:r>
            <a:r>
              <a:rPr lang="en-US" altLang="zh-CN" sz="2800" b="0">
                <a:solidFill>
                  <a:srgbClr val="990000"/>
                </a:solidFill>
              </a:rPr>
              <a:t>:</a:t>
            </a:r>
            <a:r>
              <a:rPr lang="en-US" altLang="zh-CN" sz="2800" b="0"/>
              <a:t> </a:t>
            </a:r>
          </a:p>
          <a:p>
            <a:pPr marL="1255609" lvl="1" indent="-533356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400"/>
              <a:t> </a:t>
            </a:r>
            <a:r>
              <a:rPr lang="en-US" altLang="zh-CN"/>
              <a:t>in small intestine (duodenum), </a:t>
            </a:r>
            <a:r>
              <a:rPr lang="en-GB" altLang="zh-CN"/>
              <a:t>first half jejunum against electrical and concentration gradient,</a:t>
            </a:r>
            <a:r>
              <a:rPr lang="en-US" altLang="zh-CN"/>
              <a:t> by an </a:t>
            </a:r>
            <a:r>
              <a:rPr lang="en-US" altLang="zh-CN">
                <a:solidFill>
                  <a:srgbClr val="0000CC"/>
                </a:solidFill>
              </a:rPr>
              <a:t>energy dependent active process</a:t>
            </a:r>
            <a:r>
              <a:rPr lang="en-US" altLang="zh-CN"/>
              <a:t>, which influenced by several  factors.</a:t>
            </a:r>
            <a:endParaRPr lang="en-US" altLang="zh-CN" b="0"/>
          </a:p>
        </p:txBody>
      </p:sp>
      <p:sp>
        <p:nvSpPr>
          <p:cNvPr id="446467" name="AutoShape 3"/>
          <p:cNvSpPr>
            <a:spLocks/>
          </p:cNvSpPr>
          <p:nvPr/>
        </p:nvSpPr>
        <p:spPr bwMode="auto">
          <a:xfrm>
            <a:off x="2749551" y="4237039"/>
            <a:ext cx="144463" cy="841375"/>
          </a:xfrm>
          <a:prstGeom prst="leftBrace">
            <a:avLst>
              <a:gd name="adj1" fmla="val 485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28601" y="4359275"/>
            <a:ext cx="240365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GB" altLang="zh-CN" sz="2800" b="1">
                <a:solidFill>
                  <a:srgbClr val="0000CC"/>
                </a:solidFill>
              </a:rPr>
              <a:t> Mechanism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965450" y="4021138"/>
            <a:ext cx="3455988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>
                <a:solidFill>
                  <a:srgbClr val="000000"/>
                </a:solidFill>
              </a:rPr>
              <a:t>Simple diffusion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2894014" y="4724400"/>
            <a:ext cx="5807984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marL="457162" indent="-457162" algn="l" rtl="0" fontAlgn="base">
              <a:spcBef>
                <a:spcPct val="0"/>
              </a:spcBef>
              <a:spcAft>
                <a:spcPct val="0"/>
              </a:spcAft>
              <a:buSzPct val="85000"/>
            </a:pPr>
            <a:r>
              <a:rPr lang="en-GB" altLang="zh-CN" sz="2400" b="1">
                <a:solidFill>
                  <a:srgbClr val="000000"/>
                </a:solidFill>
              </a:rPr>
              <a:t>An active transport involving Ca pump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bldLvl="2"/>
      <p:bldP spid="446467" grpId="0" animBg="1"/>
      <p:bldP spid="446468" grpId="0"/>
      <p:bldP spid="446469" grpId="0"/>
      <p:bldP spid="446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6050" y="685800"/>
            <a:ext cx="8769350" cy="45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>
                <a:solidFill>
                  <a:srgbClr val="33CC33"/>
                </a:solidFill>
              </a:rPr>
              <a:t>     </a:t>
            </a:r>
            <a:r>
              <a:rPr lang="en-GB" altLang="zh-CN" sz="3200" b="1">
                <a:solidFill>
                  <a:srgbClr val="990000"/>
                </a:solidFill>
              </a:rPr>
              <a:t>Factor promoting Ca absorption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CC"/>
                </a:solidFill>
              </a:rPr>
              <a:t>1.</a:t>
            </a:r>
            <a:r>
              <a:rPr lang="en-US" altLang="zh-CN" sz="2400" b="1" u="sng">
                <a:solidFill>
                  <a:srgbClr val="0000CC"/>
                </a:solidFill>
              </a:rPr>
              <a:t> Vit.D</a:t>
            </a:r>
            <a:r>
              <a:rPr lang="en-US" altLang="zh-CN" sz="2400" b="1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CC0000"/>
                </a:solidFill>
              </a:rPr>
              <a:t>induce the synthesis of Ca binding protein</a:t>
            </a:r>
            <a:r>
              <a:rPr lang="en-US" altLang="zh-CN" sz="2400" b="1">
                <a:solidFill>
                  <a:srgbClr val="000000"/>
                </a:solidFill>
              </a:rPr>
              <a:t> in the intestinal epithelial cells and promotes Ca absorption.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2.</a:t>
            </a:r>
            <a:r>
              <a:rPr lang="en-US" altLang="zh-CN" sz="2400" b="1" u="sng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0000CC"/>
                </a:solidFill>
              </a:rPr>
              <a:t>Parathyroid hormone (PTH)</a:t>
            </a:r>
            <a:r>
              <a:rPr lang="en-US" altLang="zh-CN" sz="2400" b="1">
                <a:solidFill>
                  <a:srgbClr val="000000"/>
                </a:solidFill>
              </a:rPr>
              <a:t> enhances Ca absorption through the increased synthesis of calcitriol.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en-US" altLang="zh-CN" sz="2400" b="1">
                <a:solidFill>
                  <a:srgbClr val="0000CC"/>
                </a:solidFill>
              </a:rPr>
              <a:t>. </a:t>
            </a:r>
            <a:r>
              <a:rPr lang="en-US" altLang="zh-CN" sz="2400" b="1" u="sng">
                <a:solidFill>
                  <a:srgbClr val="0000CC"/>
                </a:solidFill>
              </a:rPr>
              <a:t>Acidity (low pH)</a:t>
            </a:r>
            <a:r>
              <a:rPr lang="en-US" altLang="zh-CN" sz="2400" b="1">
                <a:solidFill>
                  <a:srgbClr val="000000"/>
                </a:solidFill>
              </a:rPr>
              <a:t> is more favorable for Ca absorption.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4. </a:t>
            </a:r>
            <a:r>
              <a:rPr lang="en-US" altLang="zh-CN" sz="2400" b="1" u="sng">
                <a:solidFill>
                  <a:srgbClr val="0000CC"/>
                </a:solidFill>
              </a:rPr>
              <a:t>Lactose</a:t>
            </a:r>
            <a:r>
              <a:rPr lang="en-US" altLang="zh-CN" sz="2400" b="1">
                <a:solidFill>
                  <a:srgbClr val="000000"/>
                </a:solidFill>
              </a:rPr>
              <a:t> promotes calcium uptake by intestinal cell.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CC"/>
                </a:solidFill>
              </a:rPr>
              <a:t>5.</a:t>
            </a:r>
            <a:r>
              <a:rPr lang="en-US" altLang="zh-CN" sz="2400" b="1" u="sng">
                <a:solidFill>
                  <a:srgbClr val="0000CC"/>
                </a:solidFill>
              </a:rPr>
              <a:t> Lysine and arginine</a:t>
            </a:r>
            <a:r>
              <a:rPr lang="en-US" altLang="zh-CN" sz="2400" b="1">
                <a:solidFill>
                  <a:srgbClr val="000000"/>
                </a:solidFill>
              </a:rPr>
              <a:t> facilitate Ca absorption.</a:t>
            </a:r>
          </a:p>
        </p:txBody>
      </p:sp>
    </p:spTree>
    <p:extLst>
      <p:ext uri="{BB962C8B-B14F-4D97-AF65-F5344CB8AC3E}">
        <p14:creationId xmlns:p14="http://schemas.microsoft.com/office/powerpoint/2010/main" val="1321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04801" y="436563"/>
            <a:ext cx="8640763" cy="54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 dirty="0">
                <a:solidFill>
                  <a:srgbClr val="33CC33"/>
                </a:solidFill>
              </a:rPr>
              <a:t>     </a:t>
            </a:r>
            <a:r>
              <a:rPr lang="en-GB" altLang="zh-CN" sz="3200" b="1" dirty="0">
                <a:solidFill>
                  <a:srgbClr val="990000"/>
                </a:solidFill>
              </a:rPr>
              <a:t>Factor inhibiting </a:t>
            </a:r>
            <a:r>
              <a:rPr lang="en-GB" altLang="zh-CN" sz="3200" b="1" dirty="0" err="1">
                <a:solidFill>
                  <a:srgbClr val="990000"/>
                </a:solidFill>
              </a:rPr>
              <a:t>Ca</a:t>
            </a:r>
            <a:r>
              <a:rPr lang="en-GB" altLang="zh-CN" sz="3200" b="1" dirty="0">
                <a:solidFill>
                  <a:srgbClr val="990000"/>
                </a:solidFill>
              </a:rPr>
              <a:t> absorption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</a:rPr>
              <a:t>. </a:t>
            </a:r>
            <a:r>
              <a:rPr lang="en-US" altLang="zh-CN" sz="2400" b="1" u="sng" dirty="0" err="1">
                <a:solidFill>
                  <a:srgbClr val="0000CC"/>
                </a:solidFill>
              </a:rPr>
              <a:t>Phytates</a:t>
            </a:r>
            <a:r>
              <a:rPr lang="en-US" altLang="zh-CN" sz="2400" b="1" u="sng" dirty="0">
                <a:solidFill>
                  <a:srgbClr val="0000CC"/>
                </a:solidFill>
              </a:rPr>
              <a:t> and oxalates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u="sng" dirty="0">
                <a:solidFill>
                  <a:srgbClr val="CC0000"/>
                </a:solidFill>
              </a:rPr>
              <a:t>form insoluble salts</a:t>
            </a:r>
            <a:r>
              <a:rPr lang="en-US" altLang="zh-CN" sz="2400" b="1" dirty="0">
                <a:solidFill>
                  <a:srgbClr val="000000"/>
                </a:solidFill>
              </a:rPr>
              <a:t> and interfere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2. The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phosphate</a:t>
            </a:r>
            <a:r>
              <a:rPr lang="en-US" altLang="zh-CN" sz="2400" b="1" dirty="0">
                <a:solidFill>
                  <a:srgbClr val="000000"/>
                </a:solidFill>
              </a:rPr>
              <a:t> results in the formation of </a:t>
            </a:r>
            <a:r>
              <a:rPr lang="en-US" altLang="zh-CN" sz="2400" b="1" u="sng" dirty="0">
                <a:solidFill>
                  <a:srgbClr val="CC0000"/>
                </a:solidFill>
              </a:rPr>
              <a:t>insoluble </a:t>
            </a:r>
            <a:r>
              <a:rPr lang="en-US" altLang="zh-CN" sz="2400" b="1" u="sng" dirty="0" err="1">
                <a:solidFill>
                  <a:srgbClr val="CC0000"/>
                </a:solidFill>
              </a:rPr>
              <a:t>Ca</a:t>
            </a:r>
            <a:r>
              <a:rPr lang="en-US" altLang="zh-CN" sz="2400" b="1" u="sng" dirty="0">
                <a:solidFill>
                  <a:srgbClr val="CC0000"/>
                </a:solidFill>
              </a:rPr>
              <a:t> phosphate</a:t>
            </a:r>
            <a:r>
              <a:rPr lang="en-US" altLang="zh-CN" sz="2400" b="1" dirty="0">
                <a:solidFill>
                  <a:srgbClr val="000000"/>
                </a:solidFill>
              </a:rPr>
              <a:t> and prevent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uptake. </a:t>
            </a:r>
            <a:r>
              <a:rPr lang="en-US" altLang="zh-CN" sz="2400" b="1" u="sng" dirty="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3.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free fatty acids</a:t>
            </a:r>
            <a:r>
              <a:rPr lang="en-US" altLang="zh-CN" sz="2400" b="1" dirty="0">
                <a:solidFill>
                  <a:srgbClr val="000000"/>
                </a:solidFill>
              </a:rPr>
              <a:t> are react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to form insoluble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soaps.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4.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alkaline condition (high pH)</a:t>
            </a:r>
            <a:r>
              <a:rPr lang="en-US" altLang="zh-CN" sz="2400" b="1" dirty="0">
                <a:solidFill>
                  <a:srgbClr val="000000"/>
                </a:solidFill>
              </a:rPr>
              <a:t>  is </a:t>
            </a:r>
            <a:r>
              <a:rPr lang="en-US" altLang="zh-CN" sz="2400" b="1" dirty="0">
                <a:solidFill>
                  <a:srgbClr val="CC0000"/>
                </a:solidFill>
              </a:rPr>
              <a:t>unfavorable</a:t>
            </a:r>
            <a:r>
              <a:rPr lang="en-US" altLang="zh-CN" sz="2400" b="1" dirty="0">
                <a:solidFill>
                  <a:srgbClr val="000000"/>
                </a:solidFill>
              </a:rPr>
              <a:t> for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5.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fiber</a:t>
            </a:r>
            <a:r>
              <a:rPr lang="en-US" altLang="zh-CN" sz="2400" b="1" dirty="0">
                <a:solidFill>
                  <a:srgbClr val="000000"/>
                </a:solidFill>
              </a:rPr>
              <a:t> interferes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6. </a:t>
            </a:r>
            <a:r>
              <a:rPr lang="en-US" altLang="zh-CN" sz="2400" b="1" dirty="0">
                <a:solidFill>
                  <a:srgbClr val="0000CC"/>
                </a:solidFill>
              </a:rPr>
              <a:t>Low estrogen levels</a:t>
            </a:r>
            <a:r>
              <a:rPr lang="en-US" altLang="zh-CN" sz="2400" b="1" dirty="0">
                <a:solidFill>
                  <a:srgbClr val="000000"/>
                </a:solidFill>
              </a:rPr>
              <a:t> (postmenopausal women)</a:t>
            </a:r>
          </a:p>
        </p:txBody>
      </p:sp>
    </p:spTree>
    <p:extLst>
      <p:ext uri="{BB962C8B-B14F-4D97-AF65-F5344CB8AC3E}">
        <p14:creationId xmlns:p14="http://schemas.microsoft.com/office/powerpoint/2010/main" val="2071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55137255CF12B40AFE9182DAD111418" ma:contentTypeVersion="5" ma:contentTypeDescription="إنشاء مستند جديد." ma:contentTypeScope="" ma:versionID="5501e16eb7ccfd2d01f277cfc7f12540">
  <xsd:schema xmlns:xsd="http://www.w3.org/2001/XMLSchema" xmlns:xs="http://www.w3.org/2001/XMLSchema" xmlns:p="http://schemas.microsoft.com/office/2006/metadata/properties" xmlns:ns2="8b60fbbb-3572-4d3b-af98-bfcd3b92d939" targetNamespace="http://schemas.microsoft.com/office/2006/metadata/properties" ma:root="true" ma:fieldsID="de7eadfdee5be01a2d762196e5f44538" ns2:_="">
    <xsd:import namespace="8b60fbbb-3572-4d3b-af98-bfcd3b92d9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0fbbb-3572-4d3b-af98-bfcd3b92d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090AB8-EBDB-48BB-91B5-4E8B534771A1}"/>
</file>

<file path=customXml/itemProps2.xml><?xml version="1.0" encoding="utf-8"?>
<ds:datastoreItem xmlns:ds="http://schemas.openxmlformats.org/officeDocument/2006/customXml" ds:itemID="{24D0BEFE-F31B-4628-ABA3-3CA4F6E38C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16C9F-9D55-4A69-81F3-3C0F499F5D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1922</Words>
  <Application>Microsoft Office PowerPoint</Application>
  <PresentationFormat>On-screen Show (4:3)</PresentationFormat>
  <Paragraphs>203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12_默认设计模板</vt:lpstr>
      <vt:lpstr>13_默认设计模板</vt:lpstr>
      <vt:lpstr>14_默认设计模板</vt:lpstr>
      <vt:lpstr>15_默认设计模板</vt:lpstr>
      <vt:lpstr>Office Theme</vt:lpstr>
      <vt:lpstr>1_Office Theme</vt:lpstr>
      <vt:lpstr>   Mineral metabolism by Dr/ Heba M. Abd El kareem Assistant Prof. of Medical Biochemistry  Mutah University</vt:lpstr>
      <vt:lpstr>Functions of Minerals</vt:lpstr>
      <vt:lpstr>Classification</vt:lpstr>
      <vt:lpstr>Minerals in Foods</vt:lpstr>
      <vt:lpstr>Calcium (Ca)</vt:lpstr>
      <vt:lpstr>Dietary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Regulating Plasma Ca Level</vt:lpstr>
      <vt:lpstr>Regulation of Calcium Homeostasis</vt:lpstr>
      <vt:lpstr>Stools</vt:lpstr>
      <vt:lpstr>Calcium Deficiencies -Rickets</vt:lpstr>
      <vt:lpstr>Calcium Deficiencies -Osteoporosis</vt:lpstr>
      <vt:lpstr>PowerPoint Presentation</vt:lpstr>
      <vt:lpstr>Phosphorous (P) </vt:lpstr>
      <vt:lpstr>80% present in  bone and teeth</vt:lpstr>
      <vt:lpstr>Functions of Phosphorus</vt:lpstr>
      <vt:lpstr>Dietary requirements</vt:lpstr>
      <vt:lpstr>Absorption and Excretion</vt:lpstr>
      <vt:lpstr>Serum phosphate</vt:lpstr>
      <vt:lpstr>PowerPoint Presentation</vt:lpstr>
      <vt:lpstr>Iron</vt:lpstr>
      <vt:lpstr>Functions</vt:lpstr>
      <vt:lpstr>Dietary requirements</vt:lpstr>
      <vt:lpstr>Iron absorption</vt:lpstr>
      <vt:lpstr>PowerPoint Presentation</vt:lpstr>
      <vt:lpstr>PowerPoint Presentation</vt:lpstr>
      <vt:lpstr>A general overview of iron metabolism</vt:lpstr>
      <vt:lpstr>Disease states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metabolism</dc:title>
  <dc:creator>hp</dc:creator>
  <cp:lastModifiedBy>Heba M. Ali</cp:lastModifiedBy>
  <cp:revision>21</cp:revision>
  <dcterms:created xsi:type="dcterms:W3CDTF">2018-12-07T16:40:23Z</dcterms:created>
  <dcterms:modified xsi:type="dcterms:W3CDTF">2021-12-18T16:19:41Z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0x010100955137255CF12B40AFE9182DAD111418</vt:lpwstr>
  </property>
</Properties>
</file>