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77" r:id="rId5"/>
    <p:sldId id="300" r:id="rId6"/>
    <p:sldId id="301" r:id="rId7"/>
    <p:sldId id="258" r:id="rId8"/>
    <p:sldId id="259" r:id="rId9"/>
    <p:sldId id="261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304" r:id="rId18"/>
    <p:sldId id="286" r:id="rId19"/>
    <p:sldId id="305" r:id="rId20"/>
    <p:sldId id="287" r:id="rId21"/>
    <p:sldId id="294" r:id="rId22"/>
    <p:sldId id="306" r:id="rId23"/>
    <p:sldId id="295" r:id="rId24"/>
    <p:sldId id="307" r:id="rId25"/>
    <p:sldId id="293" r:id="rId26"/>
    <p:sldId id="296" r:id="rId27"/>
    <p:sldId id="297" r:id="rId28"/>
    <p:sldId id="298" r:id="rId29"/>
    <p:sldId id="260" r:id="rId30"/>
    <p:sldId id="30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34" Type="http://schemas.openxmlformats.org/officeDocument/2006/relationships/viewProps" Target="viewProps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notesMaster" Target="notesMasters/notesMaster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tableStyles" Target="tableStyle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211A0-9231-4FCB-BFE0-E28389C13A6F}" type="datetimeFigureOut">
              <a:rPr lang="en-GB" smtClean="0"/>
              <a:pPr/>
              <a:t>10/03/2022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A1E69-82C8-4823-B11F-D5B4A10CF2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17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IQ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37E379-8794-4B01-96AD-E66DA69C0D58}" type="slidenum">
              <a:rPr lang="ar-IQ" smtClean="0"/>
              <a:pPr/>
              <a:t>1</a:t>
            </a:fld>
            <a:endParaRPr lang="ar-IQ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A1E69-82C8-4823-B11F-D5B4A10CF2B7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Thursday 10 March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 /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.jpe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-76200"/>
            <a:ext cx="8229600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THE EYEBALL</a:t>
            </a:r>
          </a:p>
          <a:p>
            <a:pPr algn="ctr"/>
            <a:endParaRPr lang="en-US" sz="3200" b="1" i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i="1" dirty="0">
                <a:solidFill>
                  <a:srgbClr val="00FF00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i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i="1" dirty="0">
                <a:solidFill>
                  <a:srgbClr val="0033CC"/>
                </a:solidFill>
                <a:latin typeface="Candara" pitchFamily="34" charset="0"/>
              </a:rPr>
              <a:t>College of Medicine / University of  Mutah</a:t>
            </a: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itchFamily="34" charset="0"/>
            </a:endParaRPr>
          </a:p>
          <a:p>
            <a:pPr algn="ctr"/>
            <a:endParaRPr lang="en-US" sz="3200" b="1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743200" y="4343400"/>
            <a:ext cx="4038600" cy="365125"/>
          </a:xfrm>
        </p:spPr>
        <p:txBody>
          <a:bodyPr/>
          <a:lstStyle/>
          <a:p>
            <a:r>
              <a:rPr lang="en-US" sz="2800" b="1" i="1">
                <a:solidFill>
                  <a:srgbClr val="FF0000"/>
                </a:solidFill>
                <a:latin typeface="Candara" panose="020E0502030303020204" pitchFamily="34" charset="0"/>
              </a:rPr>
              <a:t>Thursday 10 March 2022</a:t>
            </a:r>
            <a:endParaRPr lang="en-US" sz="2800" b="1" i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</a:t>
            </a:fld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0"/>
            <a:ext cx="9067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finest vessels </a:t>
            </a:r>
            <a:r>
              <a:rPr lang="en-GB" sz="2400" b="1" i="1" dirty="0">
                <a:latin typeface="Candara" pitchFamily="34" charset="0"/>
              </a:rPr>
              <a:t>(the capillary lamina of the choroid or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choriocapillaris, </a:t>
            </a:r>
            <a:r>
              <a:rPr lang="en-GB" sz="2400" b="1" i="1" dirty="0">
                <a:latin typeface="Candara" pitchFamily="34" charset="0"/>
              </a:rPr>
              <a:t>an extensive capillary bed) are innermost, adjacent to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avascular light-sensitive layer of the retina, </a:t>
            </a:r>
            <a:r>
              <a:rPr lang="en-GB" sz="2400" b="1" i="1" dirty="0">
                <a:latin typeface="Candara" pitchFamily="34" charset="0"/>
              </a:rPr>
              <a:t>which it supplies with oxygen and nutrients. Engorged with blood in life (it has the highest perfusion rate per gram of tissue of all vascular beds of the body), </a:t>
            </a:r>
            <a:endParaRPr lang="en-GB" sz="24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5684185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2. VASCULAR LAYER OF EYEBALL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3010" name="AutoShape 2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2" name="AutoShape 4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6" name="AutoShape 8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18" name="AutoShape 10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20" name="AutoShape 12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22" name="AutoShape 14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024" name="AutoShape 16" descr="ÙØªÙØ¬Ø© Ø¨Ø­Ø« Ø§ÙØµÙØ± Ø¹Ù âªâred eyeââ¬â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3026" name="Picture 18" descr="ÙØªÙØ¬Ø© Ø¨Ø­Ø« Ø§ÙØµÙØ± Ø¹Ù âªâred eyeââ¬â"/>
          <p:cNvPicPr>
            <a:picLocks noChangeAspect="1" noChangeArrowheads="1"/>
          </p:cNvPicPr>
          <p:nvPr/>
        </p:nvPicPr>
        <p:blipFill>
          <a:blip r:embed="rId2" cstate="print"/>
          <a:srcRect t="5384" r="1848" b="4877"/>
          <a:stretch>
            <a:fillRect/>
          </a:stretch>
        </p:blipFill>
        <p:spPr bwMode="auto">
          <a:xfrm>
            <a:off x="3344833" y="2895600"/>
            <a:ext cx="5556572" cy="380533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133739" y="3634291"/>
            <a:ext cx="2438400" cy="2308324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this layer is responsible for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“red eye”</a:t>
            </a:r>
            <a:r>
              <a:rPr lang="en-GB" sz="2400" b="1" i="1" dirty="0">
                <a:latin typeface="Candara" pitchFamily="34" charset="0"/>
              </a:rPr>
              <a:t> reflection that occurs in flash photography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67531" y="79662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>
          <a:xfrm>
            <a:off x="-323461" y="6096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5684185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2. VASCULAR LAYER OF EYEBALL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214" y="811176"/>
            <a:ext cx="3352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u="sng" dirty="0">
                <a:solidFill>
                  <a:srgbClr val="FF0000"/>
                </a:solidFill>
                <a:latin typeface="Candara" pitchFamily="34" charset="0"/>
              </a:rPr>
              <a:t>The ciliary body </a:t>
            </a:r>
            <a:r>
              <a:rPr lang="en-GB" sz="2400" b="1" i="1" dirty="0">
                <a:latin typeface="Candara" pitchFamily="34" charset="0"/>
              </a:rPr>
              <a:t>is a ring-like thickening of the layer posterior to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corneoscleral junction </a:t>
            </a:r>
            <a:r>
              <a:rPr lang="en-GB" sz="2400" b="1" i="1" dirty="0">
                <a:latin typeface="Candara" pitchFamily="34" charset="0"/>
              </a:rPr>
              <a:t>that is muscular as well as vascular. </a:t>
            </a:r>
          </a:p>
          <a:p>
            <a:pPr>
              <a:buFont typeface="Wingdings" pitchFamily="2" charset="2"/>
              <a:buChar char="ü"/>
            </a:pPr>
            <a:endParaRPr lang="en-GB" sz="2400" b="1" i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It connects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choroid </a:t>
            </a:r>
            <a:r>
              <a:rPr lang="en-GB" sz="2400" b="1" i="1" dirty="0">
                <a:latin typeface="Candara" pitchFamily="34" charset="0"/>
              </a:rPr>
              <a:t>with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circumference of the iris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ciliary body provides attachment for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lens. </a:t>
            </a:r>
          </a:p>
        </p:txBody>
      </p:sp>
      <p:pic>
        <p:nvPicPr>
          <p:cNvPr id="4" name="Picture 4" descr="ÙØªÙØ¬Ø© Ø¨Ø­Ø« Ø§ÙØµÙØ± Ø¹Ù âªThe choroidâ¬â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5396" y="1317960"/>
            <a:ext cx="5222810" cy="3790829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0649" y="5657671"/>
            <a:ext cx="90646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The contraction and relaxation of the circularly arranged smooth muscle of the ciliary body controls thickness, and therefore the focus, of the lens.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81800" y="436720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206412" y="25415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600" y="675620"/>
            <a:ext cx="89661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i="1" dirty="0">
                <a:latin typeface="Candara" pitchFamily="34" charset="0"/>
              </a:rPr>
              <a:t>Folds on the internal surface of the ciliary body,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ciliary processes</a:t>
            </a:r>
            <a:r>
              <a:rPr lang="en-GB" sz="2400" b="1" i="1" dirty="0">
                <a:latin typeface="Candara" pitchFamily="34" charset="0"/>
              </a:rPr>
              <a:t>, secrete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aqueous humor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Aqueous humor </a:t>
            </a:r>
            <a:r>
              <a:rPr lang="en-GB" sz="2400" b="1" i="1" dirty="0">
                <a:latin typeface="Candara" pitchFamily="34" charset="0"/>
              </a:rPr>
              <a:t>fills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anterior segment of the eyeball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interior of the eyeball anterior to the lens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suspensory ligament,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ciliary body 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152400"/>
            <a:ext cx="4992329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2. VASCULAR LAYER OF EYEBALL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3891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Thursday 10 March 2022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172200" y="231447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12</a:t>
            </a:fld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655059" y="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Qais Afar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Eye Disorders Flashcards | Quizlet">
            <a:extLst>
              <a:ext uri="{FF2B5EF4-FFF2-40B4-BE49-F238E27FC236}">
                <a16:creationId xmlns:a16="http://schemas.microsoft.com/office/drawing/2014/main" id="{234262DD-17A2-401B-92F6-56484370A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929" y="2287587"/>
            <a:ext cx="3520507" cy="4433888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ision and the eye&amp;amp;#39;s anatomy | HealthEngine Blog">
            <a:extLst>
              <a:ext uri="{FF2B5EF4-FFF2-40B4-BE49-F238E27FC236}">
                <a16:creationId xmlns:a16="http://schemas.microsoft.com/office/drawing/2014/main" id="{7B75EDC0-5E15-46FC-B157-7ACFE5191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43" y="2707947"/>
            <a:ext cx="4762341" cy="3769053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94" y="659745"/>
            <a:ext cx="89496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i="1" u="sng" dirty="0">
                <a:solidFill>
                  <a:srgbClr val="FF0000"/>
                </a:solidFill>
                <a:latin typeface="Candara" pitchFamily="34" charset="0"/>
              </a:rPr>
              <a:t>The iris</a:t>
            </a:r>
            <a:r>
              <a:rPr lang="en-GB" sz="2400" b="1" i="1" dirty="0">
                <a:latin typeface="Candara" pitchFamily="34" charset="0"/>
              </a:rPr>
              <a:t>, which literally lies on the anterior surface of the lens, is a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thin contractile diaphragm </a:t>
            </a:r>
            <a:r>
              <a:rPr lang="en-GB" sz="2400" b="1" i="1" dirty="0">
                <a:latin typeface="Candara" pitchFamily="34" charset="0"/>
              </a:rPr>
              <a:t>with a central aperture,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pupil, </a:t>
            </a:r>
            <a:r>
              <a:rPr lang="en-GB" sz="2400" b="1" i="1" dirty="0">
                <a:latin typeface="Candara" pitchFamily="34" charset="0"/>
              </a:rPr>
              <a:t>for transmitting light . </a:t>
            </a:r>
          </a:p>
          <a:p>
            <a:r>
              <a:rPr lang="en-GB" sz="2400" b="1" i="1" dirty="0">
                <a:latin typeface="Candara" pitchFamily="34" charset="0"/>
              </a:rPr>
              <a:t>When awake, the size of the pupil varies continually to regulate the amount of light entering the eye</a:t>
            </a:r>
          </a:p>
        </p:txBody>
      </p:sp>
      <p:sp>
        <p:nvSpPr>
          <p:cNvPr id="3" name="Rectangle 2"/>
          <p:cNvSpPr/>
          <p:nvPr/>
        </p:nvSpPr>
        <p:spPr>
          <a:xfrm>
            <a:off x="97194" y="136525"/>
            <a:ext cx="4992329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2. VASCULAR LAYER OF EYEBALL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40995" t="25000" r="26794" b="51984"/>
          <a:stretch/>
        </p:blipFill>
        <p:spPr bwMode="auto">
          <a:xfrm>
            <a:off x="248333" y="2907893"/>
            <a:ext cx="8647333" cy="347390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13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2286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962702-804A-4637-A7A9-2C919141CA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10873" y="218318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Thursday 10 March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BDC0ED-D4FE-401B-8634-005F2CD7D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3574" y="35756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23E5A9-2EBB-4649-B257-E7A64F741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FF0000"/>
                </a:solidFill>
                <a:latin typeface="Candara" panose="020E0502030303020204" pitchFamily="34" charset="0"/>
              </a:rPr>
              <a:pPr/>
              <a:t>14</a:t>
            </a:fld>
            <a:endParaRPr lang="en-US" b="1" i="1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D6D72-8EDB-4210-9E92-A4D284207B90}"/>
              </a:ext>
            </a:extLst>
          </p:cNvPr>
          <p:cNvSpPr txBox="1"/>
          <p:nvPr/>
        </p:nvSpPr>
        <p:spPr>
          <a:xfrm>
            <a:off x="99526" y="797510"/>
            <a:ext cx="89682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sng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Two involuntary muscles control the size of the pupil:</a:t>
            </a:r>
            <a:endParaRPr kumimoji="0" lang="ar-IQ" sz="2400" b="1" i="1" u="sng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parasympathetically stimulated,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circularly arranged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sphincter pupillae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decreases its diameter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( constrict or contracts the pupil, pupillary miosis)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9AEF3F-CAE6-4710-BF74-F124208E3837}"/>
              </a:ext>
            </a:extLst>
          </p:cNvPr>
          <p:cNvSpPr/>
          <p:nvPr/>
        </p:nvSpPr>
        <p:spPr>
          <a:xfrm>
            <a:off x="99527" y="136525"/>
            <a:ext cx="5684185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2. VASCULAR LAYER OF EYEBALL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236B0BA-C083-4480-9526-0B00ABA3C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0995" t="48016" r="26794" b="14583"/>
          <a:stretch/>
        </p:blipFill>
        <p:spPr bwMode="auto">
          <a:xfrm>
            <a:off x="2950950" y="2799567"/>
            <a:ext cx="6050577" cy="39499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CC27CA-34B0-4D04-94E1-E9CFCBAACB7C}"/>
              </a:ext>
            </a:extLst>
          </p:cNvPr>
          <p:cNvSpPr txBox="1"/>
          <p:nvPr/>
        </p:nvSpPr>
        <p:spPr>
          <a:xfrm>
            <a:off x="0" y="2763799"/>
            <a:ext cx="2819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and the sympathetically stimulated,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radially arranged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dilator pupillae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increases its diameter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(dilates the pupil).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5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7620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i="1" dirty="0">
                <a:latin typeface="Candara" pitchFamily="34" charset="0"/>
              </a:rPr>
              <a:t>The inner layer of the eyeball is the retina.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i="1" dirty="0">
                <a:latin typeface="Candara" pitchFamily="34" charset="0"/>
              </a:rPr>
              <a:t>It consists grossly of two functional parts with distinct locations: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optic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nonvisual parts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</p:txBody>
      </p:sp>
      <p:pic>
        <p:nvPicPr>
          <p:cNvPr id="2050" name="Picture 2" descr="ÙØªÙØ¬Ø© Ø¨Ø­Ø« Ø§ÙØµÙØ± Ø¹Ù âªa neural layer and pigmented layerâ¬â"/>
          <p:cNvPicPr>
            <a:picLocks noChangeAspect="1" noChangeArrowheads="1"/>
          </p:cNvPicPr>
          <p:nvPr/>
        </p:nvPicPr>
        <p:blipFill>
          <a:blip r:embed="rId2" cstate="print"/>
          <a:srcRect t="2667" r="15068" b="9333"/>
          <a:stretch>
            <a:fillRect/>
          </a:stretch>
        </p:blipFill>
        <p:spPr bwMode="auto">
          <a:xfrm>
            <a:off x="3886200" y="1962329"/>
            <a:ext cx="4419600" cy="470473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320351" y="2438400"/>
            <a:ext cx="3429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A. The optic part of the retina;</a:t>
            </a:r>
          </a:p>
          <a:p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is sensitive to visual light rays and has two layers: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a neural layer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pigmented layer.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-228600" y="6172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8522CC-29F3-47BE-B678-C89E08D58B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212595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48602F-FF04-4E91-AB7B-7BEAC1B89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698188" y="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506C4-BE39-4C04-85C4-99891E390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16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450DB1-7239-4F2D-B5EB-9F34A7002545}"/>
              </a:ext>
            </a:extLst>
          </p:cNvPr>
          <p:cNvSpPr txBox="1"/>
          <p:nvPr/>
        </p:nvSpPr>
        <p:spPr>
          <a:xfrm>
            <a:off x="102637" y="724656"/>
            <a:ext cx="446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neural layer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is light receptive. </a:t>
            </a:r>
          </a:p>
        </p:txBody>
      </p:sp>
      <p:pic>
        <p:nvPicPr>
          <p:cNvPr id="3074" name="Picture 2" descr="Why your vision is highly affected with energy metabolization disorders –  Neuro from Sonica">
            <a:extLst>
              <a:ext uri="{FF2B5EF4-FFF2-40B4-BE49-F238E27FC236}">
                <a16:creationId xmlns:a16="http://schemas.microsoft.com/office/drawing/2014/main" id="{CAA6CF4E-2D9E-42B6-987D-6931BBF2B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481049" cy="4667984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7B80EF-2022-4A0E-8378-29E03522B2C9}"/>
              </a:ext>
            </a:extLst>
          </p:cNvPr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46CF3F-1F02-4E11-9F8D-03873F0287EE}"/>
              </a:ext>
            </a:extLst>
          </p:cNvPr>
          <p:cNvSpPr txBox="1"/>
          <p:nvPr/>
        </p:nvSpPr>
        <p:spPr>
          <a:xfrm>
            <a:off x="108857" y="1981200"/>
            <a:ext cx="425121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pigmented layer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consists of a single layer of cells that reinforces the light-absorbing property of the choroid in reducing the scattering of light in the eyeball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885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48137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B. The nonvisual retina </a:t>
            </a:r>
            <a:r>
              <a:rPr lang="en-GB" sz="2400" b="1" i="1" dirty="0">
                <a:latin typeface="Candara" pitchFamily="34" charset="0"/>
              </a:rPr>
              <a:t>is an anterior continuation of the pigmented layer and a layer of supporting cells. </a:t>
            </a:r>
          </a:p>
        </p:txBody>
      </p:sp>
      <p:pic>
        <p:nvPicPr>
          <p:cNvPr id="8194" name="Picture 2" descr="ÙØªÙØ¬Ø© Ø¨Ø­Ø« Ø§ÙØµÙØ± Ø¹Ù âªThe nonvisual retinaâ¬â"/>
          <p:cNvPicPr>
            <a:picLocks noChangeAspect="1" noChangeArrowheads="1"/>
          </p:cNvPicPr>
          <p:nvPr/>
        </p:nvPicPr>
        <p:blipFill>
          <a:blip r:embed="rId2" cstate="print"/>
          <a:srcRect l="4396" t="14210" r="38462" b="14742"/>
          <a:stretch>
            <a:fillRect/>
          </a:stretch>
        </p:blipFill>
        <p:spPr bwMode="auto">
          <a:xfrm>
            <a:off x="3908661" y="1828800"/>
            <a:ext cx="5038344" cy="484456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28600" y="2057400"/>
            <a:ext cx="3810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nonvisual retina </a:t>
            </a:r>
            <a:r>
              <a:rPr lang="en-GB" sz="2400" b="1" i="1" dirty="0">
                <a:latin typeface="Candara" pitchFamily="34" charset="0"/>
              </a:rPr>
              <a:t>extends over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ciliary body </a:t>
            </a:r>
            <a:r>
              <a:rPr lang="en-GB" sz="2400" b="1" i="1" dirty="0">
                <a:latin typeface="Candara" pitchFamily="34" charset="0"/>
              </a:rPr>
              <a:t>(ciliary part of the retina) and the posterior surface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iris </a:t>
            </a:r>
            <a:r>
              <a:rPr lang="en-GB" sz="2400" b="1" i="1" dirty="0">
                <a:latin typeface="Candara" pitchFamily="34" charset="0"/>
              </a:rPr>
              <a:t>(iridial part of the retina) to the pupillary margin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8829" y="592730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150067" y="617378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620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Clinically, the internal aspect of the posterior part of the eyeball, where light entering the eyeball is focused, is referred to as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fundus of the eyeball (ocular fundus). 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28917" t="36458" r="48243" b="22918"/>
          <a:stretch>
            <a:fillRect/>
          </a:stretch>
        </p:blipFill>
        <p:spPr bwMode="auto">
          <a:xfrm>
            <a:off x="4237862" y="2133599"/>
            <a:ext cx="4601337" cy="4601337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9262" y="2451080"/>
            <a:ext cx="39330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retina of the fundus includes a distinctive circular area,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optic disc </a:t>
            </a:r>
            <a:r>
              <a:rPr lang="en-GB" sz="2400" b="1" i="1" dirty="0">
                <a:latin typeface="Candara" pitchFamily="34" charset="0"/>
              </a:rPr>
              <a:t>(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optic papilla), </a:t>
            </a:r>
            <a:r>
              <a:rPr lang="en-GB" sz="2400" b="1" i="1" dirty="0">
                <a:latin typeface="Candara" pitchFamily="34" charset="0"/>
              </a:rPr>
              <a:t>where the sensory fibers and vessels conveyed by the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optic nerve (CN II)</a:t>
            </a:r>
            <a:r>
              <a:rPr lang="en-GB" sz="2400" b="1" i="1" dirty="0">
                <a:latin typeface="Candara" pitchFamily="34" charset="0"/>
              </a:rPr>
              <a:t> enter and radiate to the eyeball.</a:t>
            </a:r>
          </a:p>
          <a:p>
            <a:r>
              <a:rPr lang="en-GB" sz="2400" b="1" i="1" dirty="0">
                <a:latin typeface="Candara" pitchFamily="34" charset="0"/>
              </a:rPr>
              <a:t> </a:t>
            </a:r>
            <a:endParaRPr lang="en-GB" sz="2400" b="1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667500" y="218052"/>
            <a:ext cx="19050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rgbClr val="0033CC"/>
                </a:solidFill>
              </a:rPr>
              <a:pPr/>
              <a:t>18</a:t>
            </a:fld>
            <a:endParaRPr lang="en-US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096000" y="39229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DDA1B3-548F-471E-B09A-B3F8A3E7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  <a:latin typeface="Candara" panose="020E0502030303020204" pitchFamily="34" charset="0"/>
              </a:rPr>
              <a:t>Thursday 10 March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F0BBBA-F4A0-4FC7-84F8-8E9B187B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EAFF3-5D50-4CA0-B299-C0B7032C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19</a:t>
            </a:fld>
            <a:endParaRPr lang="en-US" b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1B2363-B422-402A-B14B-8F7EC3C5551B}"/>
              </a:ext>
            </a:extLst>
          </p:cNvPr>
          <p:cNvSpPr txBox="1"/>
          <p:nvPr/>
        </p:nvSpPr>
        <p:spPr>
          <a:xfrm>
            <a:off x="84500" y="914400"/>
            <a:ext cx="89070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Because it contains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no photoreceptors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the optic disc is insensitive to light. Hence, it is commonly called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blind spot.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EB3210-993E-464F-A561-54509A4BF11A}"/>
              </a:ext>
            </a:extLst>
          </p:cNvPr>
          <p:cNvSpPr/>
          <p:nvPr/>
        </p:nvSpPr>
        <p:spPr>
          <a:xfrm>
            <a:off x="112493" y="120974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pic>
        <p:nvPicPr>
          <p:cNvPr id="4098" name="Picture 2" descr="Map Your Blind Splot">
            <a:extLst>
              <a:ext uri="{FF2B5EF4-FFF2-40B4-BE49-F238E27FC236}">
                <a16:creationId xmlns:a16="http://schemas.microsoft.com/office/drawing/2014/main" id="{88F5073C-8E76-4F7B-9E17-EBDF25F96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47" y="2004419"/>
            <a:ext cx="404717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حدد مكان بقعتك العمياء - للعِلم">
            <a:extLst>
              <a:ext uri="{FF2B5EF4-FFF2-40B4-BE49-F238E27FC236}">
                <a16:creationId xmlns:a16="http://schemas.microsoft.com/office/drawing/2014/main" id="{77DDF223-E07B-404A-A4F0-E5FE909B0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4" y="2150329"/>
            <a:ext cx="4585995" cy="305177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419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89107" y="6264275"/>
            <a:ext cx="1744493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Thursday 10 March 2022</a:t>
            </a:r>
            <a:endParaRPr lang="en-US" b="1" i="1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304800" y="6096000"/>
            <a:ext cx="2895600" cy="365125"/>
          </a:xfrm>
        </p:spPr>
        <p:txBody>
          <a:bodyPr/>
          <a:lstStyle/>
          <a:p>
            <a:r>
              <a:rPr lang="en-US" b="1" i="1">
                <a:solidFill>
                  <a:srgbClr val="C0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0433" y="602664"/>
            <a:ext cx="853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eyeball contains the optical apparatus of the visual system. It occupies most of the anterior portion of the orbit, suspended by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six extrinsic muscles </a:t>
            </a:r>
            <a:r>
              <a:rPr lang="en-GB" sz="2400" b="1" i="1" dirty="0">
                <a:latin typeface="Candara" pitchFamily="34" charset="0"/>
              </a:rPr>
              <a:t>that control its movements, and a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fascial suspensory apparatus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15669"/>
            <a:ext cx="1268296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Eyeball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552" y="2584498"/>
            <a:ext cx="28956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 It measures approximately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25 mm in diameter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All anatomical structures within the eyeball have a circular or spherical arrangement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9868" t="25000" r="23280" b="26042"/>
          <a:stretch>
            <a:fillRect/>
          </a:stretch>
        </p:blipFill>
        <p:spPr bwMode="auto">
          <a:xfrm>
            <a:off x="3030038" y="2379112"/>
            <a:ext cx="5887935" cy="3459162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1859" y="5556646"/>
            <a:ext cx="88143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macula lutea</a:t>
            </a:r>
            <a:r>
              <a:rPr lang="en-GB" sz="2400" b="1" i="1" dirty="0">
                <a:latin typeface="Candara" pitchFamily="34" charset="0"/>
              </a:rPr>
              <a:t> is a small oval area of the retina with special photoreceptor cones that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is specialized for acuity of vision</a:t>
            </a:r>
            <a:r>
              <a:rPr lang="en-GB" sz="2400" b="1" i="1" dirty="0">
                <a:latin typeface="Candara" pitchFamily="34" charset="0"/>
              </a:rPr>
              <a:t>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i="1" dirty="0">
                <a:latin typeface="Candara" pitchFamily="34" charset="0"/>
              </a:rPr>
              <a:t>It is not normally observed with an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ophthalmoscope</a:t>
            </a:r>
          </a:p>
        </p:txBody>
      </p:sp>
      <p:pic>
        <p:nvPicPr>
          <p:cNvPr id="53250" name="Picture 2" descr="ÙØªÙØ¬Ø© Ø¨Ø­Ø« Ø§ÙØµÙØ± Ø¹Ù âªmacula luteaâ¬â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051978"/>
            <a:ext cx="6096000" cy="3478086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1318" y="750841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i="1" dirty="0">
                <a:latin typeface="Candara" pitchFamily="34" charset="0"/>
              </a:rPr>
              <a:t>Just lateral to the optic disc is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macula of the retina </a:t>
            </a:r>
            <a:r>
              <a:rPr lang="en-GB" sz="2400" b="1" i="1" dirty="0">
                <a:latin typeface="Candara" pitchFamily="34" charset="0"/>
              </a:rPr>
              <a:t>or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macula lutea </a:t>
            </a:r>
            <a:r>
              <a:rPr lang="en-GB" sz="2400" b="1" i="1" dirty="0">
                <a:latin typeface="Candara" pitchFamily="34" charset="0"/>
              </a:rPr>
              <a:t>(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L. yellow spot</a:t>
            </a:r>
            <a:r>
              <a:rPr lang="en-GB" sz="2400" b="1" i="1" dirty="0">
                <a:latin typeface="Candara" pitchFamily="34" charset="0"/>
              </a:rPr>
              <a:t>). </a:t>
            </a:r>
            <a:r>
              <a:rPr lang="en-GB" sz="2400" b="1" i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yellow color </a:t>
            </a:r>
            <a:r>
              <a:rPr lang="en-GB" sz="2400" b="1" i="1" dirty="0">
                <a:latin typeface="Candara" pitchFamily="34" charset="0"/>
              </a:rPr>
              <a:t>of the macula is apparent only when the retina is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examined with red-free light.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0" y="207001"/>
            <a:ext cx="19050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10 March 2022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113868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20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486400" y="28287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A8E0D-FCF9-4F87-80F3-C8E5F5CFFE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0976" y="297951"/>
            <a:ext cx="2133600" cy="365125"/>
          </a:xfrm>
        </p:spPr>
        <p:txBody>
          <a:bodyPr/>
          <a:lstStyle/>
          <a:p>
            <a:r>
              <a:rPr lang="en-US" b="1" i="1">
                <a:solidFill>
                  <a:srgbClr val="0033CC"/>
                </a:solidFill>
                <a:latin typeface="Candara" panose="020E0502030303020204" pitchFamily="34" charset="0"/>
              </a:rPr>
              <a:t>Thursday 10 March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5BEF1C-AD62-4909-ABA1-874B03FB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43600" y="112904"/>
            <a:ext cx="2895600" cy="365125"/>
          </a:xfrm>
        </p:spPr>
        <p:txBody>
          <a:bodyPr/>
          <a:lstStyle/>
          <a:p>
            <a:r>
              <a:rPr lang="en-US" b="1" i="1" dirty="0">
                <a:solidFill>
                  <a:srgbClr val="0033CC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631AB-017E-4860-98DE-C61F13604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i="1" smtClean="0">
                <a:solidFill>
                  <a:srgbClr val="0033CC"/>
                </a:solidFill>
                <a:latin typeface="Candara" panose="020E0502030303020204" pitchFamily="34" charset="0"/>
              </a:rPr>
              <a:pPr/>
              <a:t>21</a:t>
            </a:fld>
            <a:endParaRPr lang="en-US" b="1" i="1">
              <a:solidFill>
                <a:srgbClr val="0033CC"/>
              </a:solidFill>
              <a:latin typeface="Candara" panose="020E05020303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09372-B8FD-4A28-87E0-176736534CCA}"/>
              </a:ext>
            </a:extLst>
          </p:cNvPr>
          <p:cNvSpPr txBox="1"/>
          <p:nvPr/>
        </p:nvSpPr>
        <p:spPr>
          <a:xfrm>
            <a:off x="76200" y="800239"/>
            <a:ext cx="876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At the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center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of the macula lutea is a depression,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fovea centralis (L. central pit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),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area of most acute vision.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12254D-E62B-4AA2-82FA-E8D9FA96F911}"/>
              </a:ext>
            </a:extLst>
          </p:cNvPr>
          <p:cNvSpPr txBox="1"/>
          <p:nvPr/>
        </p:nvSpPr>
        <p:spPr>
          <a:xfrm>
            <a:off x="228600" y="5637519"/>
            <a:ext cx="8915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fovea is approximately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1.5 mm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 diameter; its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center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the foveola, does not have the capillary network visible elsewhere deep to the retina.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4376E4-8ABD-453F-B284-0F84C1FC3C6E}"/>
              </a:ext>
            </a:extLst>
          </p:cNvPr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pic>
        <p:nvPicPr>
          <p:cNvPr id="5122" name="Picture 2" descr="Fovea centralis - Wikipedia">
            <a:extLst>
              <a:ext uri="{FF2B5EF4-FFF2-40B4-BE49-F238E27FC236}">
                <a16:creationId xmlns:a16="http://schemas.microsoft.com/office/drawing/2014/main" id="{2D47A760-F901-42DC-AAD5-B6D00CAC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62" y="1631236"/>
            <a:ext cx="3888595" cy="3953573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Eye - BIOLOGY4ISC">
            <a:extLst>
              <a:ext uri="{FF2B5EF4-FFF2-40B4-BE49-F238E27FC236}">
                <a16:creationId xmlns:a16="http://schemas.microsoft.com/office/drawing/2014/main" id="{0BA1CE42-F97C-48B0-9C0C-93B2EF43A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86403"/>
            <a:ext cx="4625213" cy="304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891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883384"/>
            <a:ext cx="419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optic part of the retina </a:t>
            </a:r>
            <a:r>
              <a:rPr lang="en-GB" sz="2400" b="1" i="1" dirty="0">
                <a:latin typeface="Candara" pitchFamily="34" charset="0"/>
              </a:rPr>
              <a:t>terminates anteriorly along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ora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b="1" i="1" dirty="0" err="1">
                <a:solidFill>
                  <a:srgbClr val="0033CC"/>
                </a:solidFill>
                <a:latin typeface="Candara" pitchFamily="34" charset="0"/>
              </a:rPr>
              <a:t>serrata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(L. serrated edge), the irregular posterior border of the ciliary body 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Except for the cones and rods of its neural layer, the retina is supplied by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central retinal artery</a:t>
            </a:r>
            <a:r>
              <a:rPr lang="en-GB" sz="2400" b="1" i="1" dirty="0">
                <a:latin typeface="Candara" pitchFamily="34" charset="0"/>
              </a:rPr>
              <a:t>, a branch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ophthalmic artery.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101025"/>
            <a:ext cx="4956613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latin typeface="Candara" pitchFamily="34" charset="0"/>
              </a:rPr>
              <a:t>3. INNER LAYER OF EYEBALL</a:t>
            </a:r>
            <a:endParaRPr lang="en-GB" sz="3200" i="1" dirty="0">
              <a:latin typeface="Candara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 l="59151" t="30208" r="23280" b="28125"/>
          <a:stretch>
            <a:fillRect/>
          </a:stretch>
        </p:blipFill>
        <p:spPr bwMode="auto">
          <a:xfrm>
            <a:off x="4591051" y="914400"/>
            <a:ext cx="4248147" cy="56642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22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220" y="0"/>
            <a:ext cx="9150220" cy="30469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Ophthalmoscopy</a:t>
            </a:r>
          </a:p>
          <a:p>
            <a:r>
              <a:rPr lang="en-GB" sz="2400" b="1" i="1" dirty="0">
                <a:latin typeface="Candara" pitchFamily="34" charset="0"/>
              </a:rPr>
              <a:t>Physicians view the fundus (inner surface of the posterior part) of the eye with an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ophthalmoscope.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retinal arteries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veins</a:t>
            </a:r>
            <a:r>
              <a:rPr lang="en-GB" sz="2400" b="1" i="1" dirty="0">
                <a:latin typeface="Candara" pitchFamily="34" charset="0"/>
              </a:rPr>
              <a:t> radiate over the fundus from 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optic disc.</a:t>
            </a:r>
            <a:r>
              <a:rPr lang="en-GB" sz="2400" b="1" i="1" dirty="0">
                <a:latin typeface="Candara" pitchFamily="34" charset="0"/>
              </a:rPr>
              <a:t> The pale, oval optic disc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appears on the medial side</a:t>
            </a:r>
            <a:r>
              <a:rPr lang="en-GB" sz="2400" b="1" i="1" dirty="0">
                <a:latin typeface="Candara" pitchFamily="34" charset="0"/>
              </a:rPr>
              <a:t>, with retinal vessels radiating from its center in the ophthalmoscopic view of the retina</a:t>
            </a:r>
          </a:p>
        </p:txBody>
      </p:sp>
      <p:pic>
        <p:nvPicPr>
          <p:cNvPr id="55298" name="Picture 2" descr="ÙØªÙØ¬Ø© Ø¨Ø­Ø« Ø§ÙØµÙØ± Ø¹Ù âªOphthalmoscopyâ¬â"/>
          <p:cNvPicPr>
            <a:picLocks noChangeAspect="1" noChangeArrowheads="1"/>
          </p:cNvPicPr>
          <p:nvPr/>
        </p:nvPicPr>
        <p:blipFill>
          <a:blip r:embed="rId2" cstate="print"/>
          <a:srcRect l="6270" t="6681" r="12226" b="14822"/>
          <a:stretch>
            <a:fillRect/>
          </a:stretch>
        </p:blipFill>
        <p:spPr bwMode="auto">
          <a:xfrm>
            <a:off x="3893976" y="2723319"/>
            <a:ext cx="5173924" cy="3741145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3169" y="3046988"/>
            <a:ext cx="3804707" cy="341632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Pulsation of the retinal arteries is usually visible.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 Centrally, at the posterior  pole of the eyeball, the macula lutea appears darker than the reddish hue of surrounding areas of the retina.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4976" y="6464464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600" y="635635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23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502179" y="64816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424"/>
            <a:ext cx="9122230" cy="23698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Detachment of Retina</a:t>
            </a:r>
          </a:p>
          <a:p>
            <a:r>
              <a:rPr lang="en-GB" sz="2400" b="1" i="1" dirty="0">
                <a:latin typeface="Candara" pitchFamily="34" charset="0"/>
              </a:rPr>
              <a:t>The layers of the developing retina are separated in the embryo by an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intraretinal space</a:t>
            </a:r>
            <a:r>
              <a:rPr lang="en-GB" sz="2400" b="1" i="1" dirty="0">
                <a:latin typeface="Candara" pitchFamily="34" charset="0"/>
              </a:rPr>
              <a:t>. During the early fetal period, the embryonic layers fuse, obliterating this space. Although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pigment cell layer becomes firmly fixed to the choroid</a:t>
            </a:r>
            <a:r>
              <a:rPr lang="en-GB" sz="2400" b="1" i="1" dirty="0">
                <a:latin typeface="Candara" pitchFamily="34" charset="0"/>
              </a:rPr>
              <a:t>, its attachment to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the neural layer is not firm.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329020"/>
            <a:ext cx="4969050" cy="452431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Consequently, detachment of the retina may follow a blow to the eye. </a:t>
            </a: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A detached retina usually results from</a:t>
            </a:r>
            <a:r>
              <a:rPr lang="ar-IQ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latin typeface="Candara" pitchFamily="34" charset="0"/>
              </a:rPr>
              <a:t>seepage of fluid between the neural and pigmented layers of the retina, perhaps days or even weeks after trauma to the eye.</a:t>
            </a:r>
            <a:endParaRPr lang="ar-IQ" sz="2400" b="1" i="1" dirty="0">
              <a:latin typeface="Candara" pitchFamily="34" charset="0"/>
            </a:endParaRPr>
          </a:p>
          <a:p>
            <a:endParaRPr lang="en-GB" sz="2400" b="1" i="1" dirty="0">
              <a:latin typeface="Candara" pitchFamily="34" charset="0"/>
            </a:endParaRPr>
          </a:p>
          <a:p>
            <a:r>
              <a:rPr lang="en-GB" sz="2400" b="1" i="1" dirty="0">
                <a:latin typeface="Candara" pitchFamily="34" charset="0"/>
              </a:rPr>
              <a:t>People with a retinal detachment may complain of flashes of light or specks floating in front of their eye.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531299"/>
            <a:ext cx="2133600" cy="365125"/>
          </a:xfrm>
        </p:spPr>
        <p:txBody>
          <a:bodyPr/>
          <a:lstStyle/>
          <a:p>
            <a:r>
              <a:rPr lang="en-US" b="1" dirty="0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24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926494" y="6348736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  <p:pic>
        <p:nvPicPr>
          <p:cNvPr id="1026" name="Picture 2" descr="Retinal detachment - Symptoms and causes - Mayo Clinic">
            <a:extLst>
              <a:ext uri="{FF2B5EF4-FFF2-40B4-BE49-F238E27FC236}">
                <a16:creationId xmlns:a16="http://schemas.microsoft.com/office/drawing/2014/main" id="{F98C81AB-508C-407F-BE40-EB5774CBA0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" t="3278" r="8240" b="4918"/>
          <a:stretch/>
        </p:blipFill>
        <p:spPr bwMode="auto">
          <a:xfrm>
            <a:off x="5012590" y="2366684"/>
            <a:ext cx="4000780" cy="3394601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0005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b="1" i="1" dirty="0">
                <a:latin typeface="Candara" pitchFamily="34" charset="0"/>
              </a:rPr>
              <a:t>Papilledema</a:t>
            </a:r>
          </a:p>
          <a:p>
            <a:r>
              <a:rPr lang="en-GB" sz="2400" b="1" i="1" dirty="0">
                <a:latin typeface="Candara" pitchFamily="34" charset="0"/>
              </a:rPr>
              <a:t>An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increase in CSF pressure </a:t>
            </a:r>
            <a:r>
              <a:rPr lang="en-GB" sz="2400" b="1" i="1" dirty="0">
                <a:latin typeface="Candara" pitchFamily="34" charset="0"/>
              </a:rPr>
              <a:t>slows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venous return </a:t>
            </a:r>
            <a:r>
              <a:rPr lang="en-GB" sz="2400" b="1" i="1" dirty="0">
                <a:latin typeface="Candara" pitchFamily="34" charset="0"/>
              </a:rPr>
              <a:t>from the retina, causing edema of the retina (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fluid accumulation</a:t>
            </a:r>
            <a:r>
              <a:rPr lang="en-GB" sz="2400" b="1" i="1" dirty="0">
                <a:latin typeface="Candara" pitchFamily="34" charset="0"/>
              </a:rPr>
              <a:t>). The edema is viewed during ophthalmoscopy as swelling of the optic disc, a condition called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papilledema</a:t>
            </a:r>
            <a:r>
              <a:rPr lang="en-GB" sz="2400" b="1" i="1" dirty="0">
                <a:latin typeface="Candara" pitchFamily="34" charset="0"/>
              </a:rPr>
              <a:t>.</a:t>
            </a:r>
          </a:p>
        </p:txBody>
      </p:sp>
      <p:pic>
        <p:nvPicPr>
          <p:cNvPr id="56322" name="Picture 2" descr="ÙØªÙØ¬Ø© Ø¨Ø­Ø« Ø§ÙØµÙØ± Ø¹Ù âªPapilledemaâ¬â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9249" y="2819399"/>
            <a:ext cx="4572000" cy="34290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pic>
        <p:nvPicPr>
          <p:cNvPr id="56324" name="Picture 4" descr="ÙØªÙØ¬Ø© Ø¨Ø­Ø« Ø§ÙØµÙØ± Ø¹Ù âªPapilledemaâ¬â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667000"/>
            <a:ext cx="3581400" cy="3581400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25</a:t>
            </a:fld>
            <a:endParaRPr lang="en-US" b="1">
              <a:solidFill>
                <a:srgbClr val="0033CC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5669"/>
            <a:ext cx="1546129" cy="646331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Eyeball</a:t>
            </a:r>
            <a:endParaRPr lang="en-GB" sz="3600" dirty="0">
              <a:solidFill>
                <a:srgbClr val="FF0000"/>
              </a:solidFill>
            </a:endParaRPr>
          </a:p>
        </p:txBody>
      </p:sp>
      <p:pic>
        <p:nvPicPr>
          <p:cNvPr id="21508" name="Picture 4" descr="ÙØªÙØ¬Ø© Ø¨Ø­Ø« Ø§ÙØµÙØ± Ø¹Ù âªThe choroidâ¬â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77409"/>
            <a:ext cx="7924800" cy="575199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91400" y="3810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Thursday 10 March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248400" y="2286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33CC"/>
                </a:solidFill>
              </a:rPr>
              <a:pPr/>
              <a:t>26</a:t>
            </a:fld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705600" y="15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33CC"/>
                </a:solidFill>
              </a:rPr>
              <a:t>Dr. Aiman Qais Afar</a:t>
            </a:r>
            <a:endParaRPr lang="en-US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Thursday 10 March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4"/>
          <p:cNvSpPr txBox="1">
            <a:spLocks/>
          </p:cNvSpPr>
          <p:nvPr/>
        </p:nvSpPr>
        <p:spPr>
          <a:xfrm>
            <a:off x="3810000" y="4876800"/>
            <a:ext cx="4989576" cy="533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rgbClr val="FF0000"/>
                </a:solidFill>
                <a:latin typeface="Candara" panose="020E0502030303020204" pitchFamily="34" charset="0"/>
              </a:rPr>
              <a:t>Dr. Aiman Qais Afar</a:t>
            </a:r>
          </a:p>
        </p:txBody>
      </p:sp>
      <p:sp>
        <p:nvSpPr>
          <p:cNvPr id="8" name="Date Placeholder 3"/>
          <p:cNvSpPr txBox="1">
            <a:spLocks/>
          </p:cNvSpPr>
          <p:nvPr/>
        </p:nvSpPr>
        <p:spPr>
          <a:xfrm>
            <a:off x="3657600" y="5410200"/>
            <a:ext cx="6056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i="1" dirty="0">
                <a:solidFill>
                  <a:srgbClr val="FF0000"/>
                </a:solidFill>
                <a:latin typeface="Candara" pitchFamily="34" charset="0"/>
              </a:rPr>
              <a:t>Thursday 10 March 2022</a:t>
            </a:r>
          </a:p>
        </p:txBody>
      </p:sp>
    </p:spTree>
    <p:extLst>
      <p:ext uri="{BB962C8B-B14F-4D97-AF65-F5344CB8AC3E}">
        <p14:creationId xmlns:p14="http://schemas.microsoft.com/office/powerpoint/2010/main" val="22054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767470" y="194716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Thursday 10 March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19800" y="-46038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Dr. Aiman Qais Afar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2000" y="6356350"/>
            <a:ext cx="3048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628003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eyeball proper has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three layers</a:t>
            </a:r>
            <a:r>
              <a:rPr lang="en-GB" sz="2400" b="1" i="1" dirty="0">
                <a:latin typeface="Candara" pitchFamily="34" charset="0"/>
              </a:rPr>
              <a:t>; however, there is an additional connective tissue layer that surrounds the eyeball, supporting it within the orbit.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15669"/>
            <a:ext cx="1268296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Eyeball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58372" name="Picture 4" descr="ÙØªÙØ¬Ø© Ø¨Ø­Ø« Ø§ÙØµÙØ± Ø¹Ù âªTenon capsuleâ¬â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5708" y="2164234"/>
            <a:ext cx="5912092" cy="339945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B3DE07-0B74-4864-B17C-032F067A54C7}"/>
              </a:ext>
            </a:extLst>
          </p:cNvPr>
          <p:cNvSpPr txBox="1"/>
          <p:nvPr/>
        </p:nvSpPr>
        <p:spPr>
          <a:xfrm>
            <a:off x="76200" y="2058667"/>
            <a:ext cx="31176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connective tissue layer is composed posteriorly of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fascial sheath of the eyeball</a:t>
            </a:r>
            <a:r>
              <a:rPr lang="en-GB" sz="2400" b="1" i="1" dirty="0">
                <a:latin typeface="Candara" pitchFamily="34" charset="0"/>
              </a:rPr>
              <a:t>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(bulbar fascia or Tenon capsule), </a:t>
            </a:r>
            <a:r>
              <a:rPr lang="en-GB" sz="2400" b="1" i="1" dirty="0">
                <a:latin typeface="Candara" pitchFamily="34" charset="0"/>
              </a:rPr>
              <a:t>which forms the actual socket for the eyeball,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and anteriorly </a:t>
            </a:r>
            <a:r>
              <a:rPr lang="en-GB" sz="2400" b="1" i="1" dirty="0">
                <a:latin typeface="Candara" pitchFamily="34" charset="0"/>
              </a:rPr>
              <a:t>of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bulbar conjunctiva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87405F-3DD8-4926-91CE-2818BD49426B}"/>
              </a:ext>
            </a:extLst>
          </p:cNvPr>
          <p:cNvSpPr txBox="1"/>
          <p:nvPr/>
        </p:nvSpPr>
        <p:spPr>
          <a:xfrm>
            <a:off x="76200" y="5890478"/>
            <a:ext cx="8923176" cy="830997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episcleral space (a potential space),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lies between the fascial sheath and the outer layer of the eyeball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15669"/>
            <a:ext cx="1371600" cy="523220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800" b="1" i="1" dirty="0">
                <a:solidFill>
                  <a:srgbClr val="FF0000"/>
                </a:solidFill>
                <a:latin typeface="Candara" pitchFamily="34" charset="0"/>
              </a:rPr>
              <a:t>Eyeball</a:t>
            </a:r>
            <a:endParaRPr lang="en-GB" sz="28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" y="666089"/>
            <a:ext cx="8953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three layers of the eyeball are the:</a:t>
            </a:r>
          </a:p>
          <a:p>
            <a:pPr marL="457200" indent="-457200">
              <a:buAutoNum type="arabicPeriod"/>
            </a:pP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Fibrous layer </a:t>
            </a:r>
            <a:r>
              <a:rPr lang="en-GB" sz="2400" b="1" i="1" dirty="0">
                <a:latin typeface="Candara" pitchFamily="34" charset="0"/>
              </a:rPr>
              <a:t>(outer coat), consisting of the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sclera </a:t>
            </a:r>
            <a:r>
              <a:rPr lang="en-GB" sz="2400" b="1" i="1" dirty="0">
                <a:latin typeface="Candara" pitchFamily="34" charset="0"/>
              </a:rPr>
              <a:t>and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cornea</a:t>
            </a:r>
          </a:p>
          <a:p>
            <a:r>
              <a:rPr lang="en-GB" sz="2400" b="1" i="1" dirty="0">
                <a:latin typeface="Candara" pitchFamily="34" charset="0"/>
              </a:rPr>
              <a:t>2.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Vascular layer </a:t>
            </a:r>
            <a:r>
              <a:rPr lang="en-GB" sz="2400" b="1" i="1" dirty="0">
                <a:latin typeface="Candara" pitchFamily="34" charset="0"/>
              </a:rPr>
              <a:t>(middle coat), consisting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choroid, ciliary body</a:t>
            </a:r>
            <a:r>
              <a:rPr lang="en-GB" sz="2400" b="1" i="1" dirty="0">
                <a:latin typeface="Candara" pitchFamily="34" charset="0"/>
              </a:rPr>
              <a:t>, and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iris</a:t>
            </a:r>
          </a:p>
          <a:p>
            <a:r>
              <a:rPr lang="en-GB" sz="2400" b="1" i="1" dirty="0">
                <a:latin typeface="Candara" pitchFamily="34" charset="0"/>
              </a:rPr>
              <a:t>3.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Inner layer </a:t>
            </a:r>
            <a:r>
              <a:rPr lang="en-GB" sz="2400" b="1" i="1" dirty="0">
                <a:latin typeface="Candara" pitchFamily="34" charset="0"/>
              </a:rPr>
              <a:t>(inner coat), consisting of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retina, </a:t>
            </a:r>
            <a:r>
              <a:rPr lang="en-GB" sz="2400" b="1" i="1" dirty="0">
                <a:latin typeface="Candara" pitchFamily="34" charset="0"/>
              </a:rPr>
              <a:t>which has both optic and nonvisual parts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705600" y="300964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Thursday 10 March 2022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4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791200" y="64001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Qais Afar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537B8E9-023D-4A15-AC45-18A709654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40" t="30208" r="23280" b="28125"/>
          <a:stretch>
            <a:fillRect/>
          </a:stretch>
        </p:blipFill>
        <p:spPr bwMode="auto">
          <a:xfrm>
            <a:off x="685800" y="3063875"/>
            <a:ext cx="7772399" cy="3657600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534" y="115668"/>
            <a:ext cx="5344540" cy="584775"/>
          </a:xfrm>
          <a:prstGeom prst="rect">
            <a:avLst/>
          </a:prstGeom>
          <a:ln w="57150">
            <a:solidFill>
              <a:srgbClr val="00FF00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0033CC"/>
                </a:solidFill>
                <a:latin typeface="Candara" pitchFamily="34" charset="0"/>
              </a:rPr>
              <a:t>1. FIBROUS LAYER OF EYEBALL</a:t>
            </a:r>
            <a:endParaRPr lang="en-GB" sz="32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420" y="732194"/>
            <a:ext cx="8985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itchFamily="34" charset="0"/>
              </a:rPr>
              <a:t>The fibrous layer of the eyeball is the external fibrous skeleton of the eyeball, providing shape and resistance.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162800" y="257242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Thursday 10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03776" y="458143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5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629400" y="42931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Qais Afar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1E6BE4-363D-46D7-9F26-D6391D34346D}"/>
              </a:ext>
            </a:extLst>
          </p:cNvPr>
          <p:cNvSpPr txBox="1"/>
          <p:nvPr/>
        </p:nvSpPr>
        <p:spPr>
          <a:xfrm>
            <a:off x="60649" y="1602718"/>
            <a:ext cx="37882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sclera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is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tough opaque part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of the fibrous layer (coat) of the eyeball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covering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posterior five sixths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of the eyeball  and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providing attachment for both the extrinsic (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extra-ocular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) and the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intrinsic muscles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of the eye</a:t>
            </a:r>
            <a:endParaRPr lang="en-US" dirty="0"/>
          </a:p>
        </p:txBody>
      </p:sp>
      <p:pic>
        <p:nvPicPr>
          <p:cNvPr id="2050" name="Picture 2" descr="Sclera | White of the Eye - Definition and Detailed Illustration">
            <a:extLst>
              <a:ext uri="{FF2B5EF4-FFF2-40B4-BE49-F238E27FC236}">
                <a16:creationId xmlns:a16="http://schemas.microsoft.com/office/drawing/2014/main" id="{4FE38B90-B188-4FDF-B834-3B039EF81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885" y="2045905"/>
            <a:ext cx="52126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78FD005-C991-46EA-858F-ABE9BC6ECA18}"/>
              </a:ext>
            </a:extLst>
          </p:cNvPr>
          <p:cNvSpPr txBox="1"/>
          <p:nvPr/>
        </p:nvSpPr>
        <p:spPr>
          <a:xfrm>
            <a:off x="200910" y="5892306"/>
            <a:ext cx="87421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anterior part of the sclera is visible through the transparent bulbar conjunctiva as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“the white of the eye”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739" y="826566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cornea </a:t>
            </a:r>
            <a:r>
              <a:rPr lang="en-GB" sz="2400" b="1" i="1" dirty="0">
                <a:latin typeface="Candara" pitchFamily="34" charset="0"/>
              </a:rPr>
              <a:t>is the </a:t>
            </a:r>
            <a:r>
              <a:rPr lang="en-GB" sz="2400" b="1" i="1" dirty="0">
                <a:solidFill>
                  <a:srgbClr val="C00000"/>
                </a:solidFill>
                <a:latin typeface="Candara" pitchFamily="34" charset="0"/>
              </a:rPr>
              <a:t>transparent part </a:t>
            </a:r>
            <a:r>
              <a:rPr lang="en-GB" sz="2400" b="1" i="1" dirty="0">
                <a:latin typeface="Candara" pitchFamily="34" charset="0"/>
              </a:rPr>
              <a:t>of the fibrous layer covering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anterior one sixth</a:t>
            </a:r>
            <a:r>
              <a:rPr lang="en-GB" sz="2400" b="1" i="1" dirty="0">
                <a:latin typeface="Candara" pitchFamily="34" charset="0"/>
              </a:rPr>
              <a:t> of the eyeball.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62580"/>
            <a:ext cx="469494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1. FIBROUS LAYER OF EYEBALL</a:t>
            </a:r>
            <a:endParaRPr lang="en-GB" sz="28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pic>
        <p:nvPicPr>
          <p:cNvPr id="22530" name="Picture 2" descr="ÙØªÙØ¬Ø© Ø¨Ø­Ø« Ø§ÙØµÙØ± Ø¹Ù âªThe three layers of the eyeballâ¬â"/>
          <p:cNvPicPr>
            <a:picLocks noChangeAspect="1" noChangeArrowheads="1"/>
          </p:cNvPicPr>
          <p:nvPr/>
        </p:nvPicPr>
        <p:blipFill>
          <a:blip r:embed="rId2" cstate="print"/>
          <a:srcRect l="3762" t="1670" r="7210" b="4802"/>
          <a:stretch>
            <a:fillRect/>
          </a:stretch>
        </p:blipFill>
        <p:spPr bwMode="auto">
          <a:xfrm>
            <a:off x="3505200" y="2027885"/>
            <a:ext cx="5410200" cy="4267200"/>
          </a:xfrm>
          <a:prstGeom prst="rect">
            <a:avLst/>
          </a:prstGeom>
          <a:noFill/>
          <a:ln w="76200">
            <a:solidFill>
              <a:srgbClr val="00FF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3739" y="2538706"/>
            <a:ext cx="3200400" cy="2677656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b="1" i="1" dirty="0">
                <a:solidFill>
                  <a:srgbClr val="7030A0"/>
                </a:solidFill>
                <a:latin typeface="Candara" pitchFamily="34" charset="0"/>
              </a:rPr>
              <a:t>The convexity of the cornea is greater than that of the sclera and so it appears to protrude from the eyeball when viewed laterally.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670336" y="6464459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-304800" y="6103192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30984"/>
            <a:ext cx="883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latin typeface="Candara" pitchFamily="34" charset="0"/>
              </a:rPr>
              <a:t>Whereas </a:t>
            </a:r>
            <a:r>
              <a:rPr lang="en-GB" sz="2400" b="1" i="1" dirty="0">
                <a:solidFill>
                  <a:srgbClr val="0033CC"/>
                </a:solidFill>
                <a:latin typeface="Candara" pitchFamily="34" charset="0"/>
              </a:rPr>
              <a:t>the sclera is relatively avascular</a:t>
            </a:r>
            <a:r>
              <a:rPr lang="en-GB" sz="2400" b="1" i="1" dirty="0">
                <a:latin typeface="Candara" pitchFamily="34" charset="0"/>
              </a:rPr>
              <a:t>, </a:t>
            </a:r>
            <a:r>
              <a:rPr lang="en-GB" sz="2400" b="1" i="1" dirty="0">
                <a:solidFill>
                  <a:srgbClr val="FF0000"/>
                </a:solidFill>
                <a:latin typeface="Candara" pitchFamily="34" charset="0"/>
              </a:rPr>
              <a:t>the cornea is completely avascular</a:t>
            </a:r>
            <a:r>
              <a:rPr lang="en-GB" sz="2400" b="1" i="1" dirty="0">
                <a:latin typeface="Candara" pitchFamily="34" charset="0"/>
              </a:rPr>
              <a:t>, receiving its nourishment from capillary beds around its periphery 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i="1" dirty="0">
                <a:latin typeface="Candara" pitchFamily="34" charset="0"/>
              </a:rPr>
              <a:t>fluids on its external and internal surfaces,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the lacrimal fluid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and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aqueous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humor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respectively .</a:t>
            </a:r>
          </a:p>
          <a:p>
            <a:r>
              <a:rPr lang="en-GB" sz="2400" b="1" i="1" dirty="0">
                <a:latin typeface="Candara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162580"/>
            <a:ext cx="469494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1. FIBROUS LAYER OF EYEBALL</a:t>
            </a:r>
            <a:endParaRPr lang="en-GB" sz="28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248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" y="64928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-304800" y="60960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FC24B-F1EA-48A1-8590-8A6FC336F953}"/>
              </a:ext>
            </a:extLst>
          </p:cNvPr>
          <p:cNvSpPr txBox="1"/>
          <p:nvPr/>
        </p:nvSpPr>
        <p:spPr>
          <a:xfrm>
            <a:off x="293914" y="3159051"/>
            <a:ext cx="2895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Lacrimal fluid also provides oxygen absorbed from the air</a:t>
            </a:r>
          </a:p>
        </p:txBody>
      </p:sp>
      <p:pic>
        <p:nvPicPr>
          <p:cNvPr id="3074" name="Picture 2" descr="What is Macular Degeneration? – Grafika">
            <a:extLst>
              <a:ext uri="{FF2B5EF4-FFF2-40B4-BE49-F238E27FC236}">
                <a16:creationId xmlns:a16="http://schemas.microsoft.com/office/drawing/2014/main" id="{47951148-EEB6-4663-AE3B-62CB02020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876" y="3657600"/>
            <a:ext cx="1935597" cy="1435568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scular Anatomy and Physiology of the Eye | SpringerLink">
            <a:extLst>
              <a:ext uri="{FF2B5EF4-FFF2-40B4-BE49-F238E27FC236}">
                <a16:creationId xmlns:a16="http://schemas.microsoft.com/office/drawing/2014/main" id="{B4B856FC-C64F-44DA-A69E-2E6B0E6B0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047" y="2286001"/>
            <a:ext cx="4528953" cy="4433510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49" y="757105"/>
            <a:ext cx="8534400" cy="1323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The cornea </a:t>
            </a:r>
            <a:r>
              <a:rPr lang="en-GB" sz="2000" b="1" i="1" dirty="0">
                <a:latin typeface="Candara" pitchFamily="34" charset="0"/>
              </a:rPr>
              <a:t>is highly sensitive to touch; its innervation is provided by the ophthalmic nerve (CN V1). Even very small foreign bodies (e.g., dust particles) elicit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blinking, flow of tears, and sometimes severe pain</a:t>
            </a:r>
            <a:r>
              <a:rPr lang="en-GB" sz="2000" b="1" i="1" dirty="0">
                <a:latin typeface="Candara" pitchFamily="34" charset="0"/>
              </a:rPr>
              <a:t>. Drying of the corneal</a:t>
            </a:r>
          </a:p>
          <a:p>
            <a:r>
              <a:rPr lang="en-GB" sz="2000" b="1" i="1" dirty="0">
                <a:latin typeface="Candara" pitchFamily="34" charset="0"/>
              </a:rPr>
              <a:t>surface may cause ulceration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99183" y="2225848"/>
            <a:ext cx="2971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>
                <a:solidFill>
                  <a:srgbClr val="FF0000"/>
                </a:solidFill>
                <a:latin typeface="Candara" pitchFamily="34" charset="0"/>
              </a:rPr>
              <a:t>The limbus of the cornea </a:t>
            </a:r>
            <a:r>
              <a:rPr lang="en-GB" sz="2000" b="1" i="1" dirty="0">
                <a:latin typeface="Candara" pitchFamily="34" charset="0"/>
              </a:rPr>
              <a:t>is the angle formed by the intersecting curvatures of sclera and cornea </a:t>
            </a:r>
            <a:r>
              <a:rPr lang="en-GB" sz="2000" b="1" i="1" dirty="0">
                <a:solidFill>
                  <a:srgbClr val="0033CC"/>
                </a:solidFill>
                <a:latin typeface="Candara" pitchFamily="34" charset="0"/>
              </a:rPr>
              <a:t>at the corneoscleral Junction</a:t>
            </a:r>
            <a:r>
              <a:rPr lang="en-GB" sz="2000" b="1" i="1" dirty="0">
                <a:latin typeface="Candara" pitchFamily="34" charset="0"/>
              </a:rPr>
              <a:t>.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32211" t="26042" r="29722" b="39583"/>
          <a:stretch>
            <a:fillRect/>
          </a:stretch>
        </p:blipFill>
        <p:spPr bwMode="auto">
          <a:xfrm flipH="1">
            <a:off x="9829800" y="3200400"/>
            <a:ext cx="1951182" cy="9906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2400" y="162580"/>
            <a:ext cx="4694940" cy="52322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2800" b="1" i="1" dirty="0">
                <a:solidFill>
                  <a:srgbClr val="0033CC"/>
                </a:solidFill>
                <a:latin typeface="Candara" pitchFamily="34" charset="0"/>
              </a:rPr>
              <a:t>1. FIBROUS LAYER OF EYEBALL</a:t>
            </a:r>
            <a:endParaRPr lang="en-GB" sz="2800" i="1" dirty="0">
              <a:solidFill>
                <a:srgbClr val="0033CC"/>
              </a:solidFill>
              <a:latin typeface="Candara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537649" y="356327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730" y="20783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887703" y="13652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pic>
        <p:nvPicPr>
          <p:cNvPr id="1026" name="Picture 2" descr="Figure 1">
            <a:extLst>
              <a:ext uri="{FF2B5EF4-FFF2-40B4-BE49-F238E27FC236}">
                <a16:creationId xmlns:a16="http://schemas.microsoft.com/office/drawing/2014/main" id="{78727CF1-01CC-47A9-AC0C-C0ABAAD3F6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2755" r="37129" b="6950"/>
          <a:stretch/>
        </p:blipFill>
        <p:spPr bwMode="auto">
          <a:xfrm>
            <a:off x="199182" y="3871060"/>
            <a:ext cx="3382217" cy="2076292"/>
          </a:xfrm>
          <a:prstGeom prst="rect">
            <a:avLst/>
          </a:prstGeom>
          <a:noFill/>
          <a:ln w="7620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CRM ophthalmology corneal limbal stem cells tissue culture feeder free  technology endothelial damage and retina diseases research">
            <a:extLst>
              <a:ext uri="{FF2B5EF4-FFF2-40B4-BE49-F238E27FC236}">
                <a16:creationId xmlns:a16="http://schemas.microsoft.com/office/drawing/2014/main" id="{DF74387A-DCA2-4241-BEF4-AC4C86AC5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40" y="2232396"/>
            <a:ext cx="5196877" cy="3663798"/>
          </a:xfrm>
          <a:prstGeom prst="rect">
            <a:avLst/>
          </a:prstGeom>
          <a:noFill/>
          <a:ln w="57150"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93BB2E-2ADD-4172-8A60-8C0449730433}"/>
              </a:ext>
            </a:extLst>
          </p:cNvPr>
          <p:cNvSpPr txBox="1"/>
          <p:nvPr/>
        </p:nvSpPr>
        <p:spPr>
          <a:xfrm>
            <a:off x="199183" y="6013589"/>
            <a:ext cx="86463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junction is a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1-mm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wide,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gray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, and translucent circle including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numerous capillary loops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involved in nourishing the avascular cornea.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5684185" cy="584775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Candara" pitchFamily="34" charset="0"/>
              </a:rPr>
              <a:t>2. VASCULAR LAYER OF EYEBALL</a:t>
            </a:r>
            <a:endParaRPr lang="en-GB" sz="3200" i="1" dirty="0">
              <a:solidFill>
                <a:srgbClr val="FF0000"/>
              </a:solidFill>
              <a:latin typeface="Candar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7620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i="1" dirty="0">
                <a:latin typeface="Candara" panose="020E0502030303020204" pitchFamily="34" charset="0"/>
              </a:rPr>
              <a:t>The vascular layer of the eyeball (also called the uvea or uveal tract) consists of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the choroid, ciliary body</a:t>
            </a:r>
            <a:r>
              <a:rPr lang="en-GB" sz="2400" b="1" i="1" dirty="0">
                <a:latin typeface="Candara" panose="020E0502030303020204" pitchFamily="34" charset="0"/>
              </a:rPr>
              <a:t>, and </a:t>
            </a:r>
            <a:r>
              <a:rPr lang="en-GB" sz="2400" b="1" i="1" dirty="0">
                <a:solidFill>
                  <a:srgbClr val="FF0000"/>
                </a:solidFill>
                <a:latin typeface="Candara" panose="020E0502030303020204" pitchFamily="34" charset="0"/>
              </a:rPr>
              <a:t>iris</a:t>
            </a:r>
            <a:r>
              <a:rPr lang="en-GB" sz="2400" b="1" i="1" dirty="0"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4" name="Picture 2" descr="ÙØªÙØ¬Ø© Ø¨Ø­Ø« Ø§ÙØµÙØ± Ø¹Ù âªanatomy of eyeball imagesâ¬â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5324" y="1981200"/>
            <a:ext cx="5526151" cy="3757783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12902" y="396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Thursday 10 March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89302" y="312502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48400" y="2019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9821E5-CBD7-4615-A9BD-3F76E1EC11B6}"/>
              </a:ext>
            </a:extLst>
          </p:cNvPr>
          <p:cNvSpPr txBox="1"/>
          <p:nvPr/>
        </p:nvSpPr>
        <p:spPr>
          <a:xfrm>
            <a:off x="228600" y="2133600"/>
            <a:ext cx="3048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The choroid,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a dark reddish-brown layer between the sclera and the retina, forms the largest part of the vascular layer of the eyeball and lines most of the sclera.  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8B77E6-6A7C-4E9A-A1E5-DF52536C011A}"/>
              </a:ext>
            </a:extLst>
          </p:cNvPr>
          <p:cNvSpPr txBox="1"/>
          <p:nvPr/>
        </p:nvSpPr>
        <p:spPr>
          <a:xfrm>
            <a:off x="76541" y="5825103"/>
            <a:ext cx="90114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Within this pigmented and dense vascular bed,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larger vessels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are located externally (near the sclera).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9FDA0A8AA65748AF39C6EE0B55E26F" ma:contentTypeVersion="2" ma:contentTypeDescription="Create a new document." ma:contentTypeScope="" ma:versionID="6335f2826179c461b930a5bc9a57e83d">
  <xsd:schema xmlns:xsd="http://www.w3.org/2001/XMLSchema" xmlns:xs="http://www.w3.org/2001/XMLSchema" xmlns:p="http://schemas.microsoft.com/office/2006/metadata/properties" xmlns:ns2="f82c8722-5a2a-4863-8044-224719d25890" targetNamespace="http://schemas.microsoft.com/office/2006/metadata/properties" ma:root="true" ma:fieldsID="2bcef14d1f273e49fb246cc1929ff1d1" ns2:_="">
    <xsd:import namespace="f82c8722-5a2a-4863-8044-224719d25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c8722-5a2a-4863-8044-224719d258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03705D-D204-4113-A53A-C54C3B8C5CA1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47C908CA-F1B5-4D47-8548-F512D0E40E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9E4895-510A-4926-895B-BED93F5FDDB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f82c8722-5a2a-4863-8044-224719d2589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1922</Words>
  <Application>Microsoft Office PowerPoint</Application>
  <PresentationFormat>On-screen Show (4:3)</PresentationFormat>
  <Paragraphs>197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Dr. Ayman</dc:creator>
  <cp:lastModifiedBy>Sanabil Hassanat</cp:lastModifiedBy>
  <cp:revision>33</cp:revision>
  <dcterms:created xsi:type="dcterms:W3CDTF">2006-08-16T00:00:00Z</dcterms:created>
  <dcterms:modified xsi:type="dcterms:W3CDTF">2022-03-10T05:33:10Z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0x010100DC9FDA0A8AA65748AF39C6EE0B55E26F</vt:lpwstr>
  </property>
</Properties>
</file>