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HEMOPTYSIS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520816"/>
            <a:ext cx="7891272" cy="1894114"/>
          </a:xfrm>
        </p:spPr>
        <p:txBody>
          <a:bodyPr>
            <a:normAutofit/>
          </a:bodyPr>
          <a:lstStyle/>
          <a:p>
            <a:r>
              <a:rPr lang="en-US" dirty="0" smtClean="0"/>
              <a:t>RAMA AL-BITONI</a:t>
            </a:r>
          </a:p>
          <a:p>
            <a:r>
              <a:rPr lang="en-US" dirty="0" smtClean="0"/>
              <a:t>DEEMA SHNAIKAT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778" y="970844"/>
            <a:ext cx="10315448" cy="4817533"/>
          </a:xfrm>
        </p:spPr>
        <p:txBody>
          <a:bodyPr/>
          <a:lstStyle/>
          <a:p>
            <a:r>
              <a:rPr lang="en-US" dirty="0"/>
              <a:t>Bronchoscopy </a:t>
            </a:r>
            <a:r>
              <a:rPr lang="en-US" dirty="0" smtClean="0"/>
              <a:t>usages: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Identify the anatomic site and side of the bleeding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Assess </a:t>
            </a:r>
            <a:r>
              <a:rPr lang="en-US" dirty="0"/>
              <a:t>the nature of the bleeding source (</a:t>
            </a:r>
            <a:r>
              <a:rPr lang="en-US" dirty="0" err="1"/>
              <a:t>endobronchial</a:t>
            </a:r>
            <a:r>
              <a:rPr lang="en-US" dirty="0"/>
              <a:t> lesion, central vascular fistulas vs parenchymal)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Assess </a:t>
            </a:r>
            <a:r>
              <a:rPr lang="en-US" dirty="0"/>
              <a:t>the severity of bleeding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Evaluate </a:t>
            </a:r>
            <a:r>
              <a:rPr lang="en-US" dirty="0"/>
              <a:t>the feasibility of therapeutic </a:t>
            </a:r>
            <a:r>
              <a:rPr lang="en-US" dirty="0" err="1"/>
              <a:t>bronchoscopic</a:t>
            </a:r>
            <a:r>
              <a:rPr lang="en-US" dirty="0"/>
              <a:t> intervention if required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Collect </a:t>
            </a:r>
            <a:r>
              <a:rPr lang="en-US" dirty="0"/>
              <a:t>samples for </a:t>
            </a:r>
            <a:r>
              <a:rPr lang="en-US" dirty="0" err="1"/>
              <a:t>cytologic</a:t>
            </a:r>
            <a:r>
              <a:rPr lang="en-US" dirty="0"/>
              <a:t>, pathologic, and microbiologic purposes, which will impact the treatment and prognosis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406" y="3928533"/>
            <a:ext cx="2719809" cy="27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40602"/>
              </p:ext>
            </p:extLst>
          </p:nvPr>
        </p:nvGraphicFramePr>
        <p:xfrm>
          <a:off x="485422" y="629714"/>
          <a:ext cx="8128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329954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71292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Rigid Bronchoscopy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Flexible (</a:t>
                      </a:r>
                      <a:r>
                        <a:rPr lang="en-US" dirty="0" err="1" smtClean="0"/>
                        <a:t>Fiberoptic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Bronchoscopy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9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Has large diameter</a:t>
                      </a:r>
                    </a:p>
                    <a:p>
                      <a:pPr rtl="1"/>
                      <a:r>
                        <a:rPr lang="en-US" dirty="0" smtClean="0"/>
                        <a:t>So has more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suction capability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5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Done under general anesthesia </a:t>
                      </a: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Under local anesthesia</a:t>
                      </a:r>
                    </a:p>
                    <a:p>
                      <a:pPr rtl="1"/>
                      <a:r>
                        <a:rPr lang="en-US" dirty="0" smtClean="0"/>
                        <a:t>(conscious</a:t>
                      </a:r>
                      <a:r>
                        <a:rPr lang="en-US" baseline="0" dirty="0" smtClean="0"/>
                        <a:t> patient)</a:t>
                      </a:r>
                      <a:r>
                        <a:rPr lang="en-US" dirty="0" smtClean="0"/>
                        <a:t> </a:t>
                      </a:r>
                      <a:endParaRPr lang="ar-JO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0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Diagnostic and therapeutic </a:t>
                      </a: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Just diagnostic </a:t>
                      </a:r>
                      <a:endParaRPr lang="ar-JO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0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 can use multiple tools at time  </a:t>
                      </a: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 tool at a time </a:t>
                      </a:r>
                      <a:endParaRPr lang="ar-JO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1522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98" y="4239370"/>
            <a:ext cx="4188315" cy="2240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59250"/>
            <a:ext cx="46657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571480"/>
            <a:ext cx="10608959" cy="5190067"/>
          </a:xfrm>
        </p:spPr>
        <p:txBody>
          <a:bodyPr>
            <a:normAutofit/>
          </a:bodyPr>
          <a:lstStyle/>
          <a:p>
            <a:r>
              <a:rPr lang="en-US" dirty="0" smtClean="0"/>
              <a:t>Clinical Approach</a:t>
            </a:r>
          </a:p>
          <a:p>
            <a:pPr marL="0" indent="0">
              <a:buNone/>
            </a:pPr>
            <a:r>
              <a:rPr lang="en-US" dirty="0"/>
              <a:t>ALL patients with (large or small amount of blood ) must receive </a:t>
            </a:r>
            <a:r>
              <a:rPr lang="en-US" dirty="0">
                <a:solidFill>
                  <a:srgbClr val="FF0000"/>
                </a:solidFill>
              </a:rPr>
              <a:t>conservative treatment </a:t>
            </a:r>
            <a:r>
              <a:rPr lang="en-US" dirty="0"/>
              <a:t>for the control of hemoptysis, irrespective of the amount of blood expectorated, along with necessary measures for management of the primary disease.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conservative treatment involves absolute </a:t>
            </a:r>
            <a:r>
              <a:rPr lang="en-US" dirty="0">
                <a:solidFill>
                  <a:srgbClr val="FF0000"/>
                </a:solidFill>
              </a:rPr>
              <a:t>bed rest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cough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suppressant medications</a:t>
            </a:r>
            <a:r>
              <a:rPr lang="en-US" dirty="0"/>
              <a:t> like codeine, mild </a:t>
            </a:r>
            <a:r>
              <a:rPr lang="en-US" dirty="0">
                <a:solidFill>
                  <a:srgbClr val="FF0000"/>
                </a:solidFill>
              </a:rPr>
              <a:t>sedation</a:t>
            </a:r>
            <a:r>
              <a:rPr lang="en-US" dirty="0"/>
              <a:t>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alprazolam, </a:t>
            </a:r>
            <a:r>
              <a:rPr lang="en-US" dirty="0" smtClean="0">
                <a:solidFill>
                  <a:srgbClr val="FF0000"/>
                </a:solidFill>
              </a:rPr>
              <a:t>antibiotics</a:t>
            </a:r>
            <a:r>
              <a:rPr lang="en-US" dirty="0" smtClean="0"/>
              <a:t>, </a:t>
            </a:r>
            <a:r>
              <a:rPr lang="en-US" dirty="0"/>
              <a:t>and other supportive measures.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Up to 90%  will relieve only by  this conservative supportive </a:t>
            </a:r>
            <a:r>
              <a:rPr lang="en-US" sz="1800" dirty="0" smtClean="0"/>
              <a:t>approach</a:t>
            </a:r>
          </a:p>
          <a:p>
            <a:pPr marL="0" indent="0">
              <a:buNone/>
            </a:pPr>
            <a:r>
              <a:rPr lang="en-US" sz="1800" dirty="0" smtClean="0"/>
              <a:t>without recurrence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08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56" y="282222"/>
            <a:ext cx="10575092" cy="62879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If massive hemoptysis patients&gt;&gt;</a:t>
            </a:r>
          </a:p>
          <a:p>
            <a:pPr marL="0" indent="0">
              <a:buNone/>
            </a:pPr>
            <a:r>
              <a:rPr lang="en-US" dirty="0"/>
              <a:t> Require </a:t>
            </a:r>
            <a:r>
              <a:rPr lang="en-US" dirty="0">
                <a:solidFill>
                  <a:srgbClr val="FF0000"/>
                </a:solidFill>
              </a:rPr>
              <a:t>intensive care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early consultation </a:t>
            </a:r>
            <a:r>
              <a:rPr lang="en-US" dirty="0"/>
              <a:t>with a pulmonologist. In cases of massive or life-threatening hemoptysis, simultaneously diagnosis and therapy must occur.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Dealing </a:t>
            </a:r>
            <a:r>
              <a:rPr lang="en-US" dirty="0"/>
              <a:t>with severe acute </a:t>
            </a:r>
            <a:r>
              <a:rPr lang="en-US" dirty="0" err="1"/>
              <a:t>haemoptysis</a:t>
            </a:r>
            <a:r>
              <a:rPr lang="en-US" dirty="0"/>
              <a:t> patient&gt;&gt;</a:t>
            </a:r>
          </a:p>
          <a:p>
            <a:pPr marL="0" indent="0">
              <a:buNone/>
            </a:pPr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nursed upright (or on the side of the bleeding, if this is known)</a:t>
            </a:r>
            <a:r>
              <a:rPr lang="en-US" dirty="0"/>
              <a:t>, given </a:t>
            </a:r>
            <a:r>
              <a:rPr lang="en-US" dirty="0">
                <a:solidFill>
                  <a:srgbClr val="FF0000"/>
                </a:solidFill>
              </a:rPr>
              <a:t>high-flow oxygen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resuscitated</a:t>
            </a:r>
            <a:r>
              <a:rPr lang="en-US" dirty="0"/>
              <a:t> as required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Bronchoscopy </a:t>
            </a:r>
            <a:r>
              <a:rPr lang="en-US" dirty="0"/>
              <a:t>is difficult in the acute phase and often merely shows blood throughout the bronchial tree. Infusions of the </a:t>
            </a:r>
            <a:r>
              <a:rPr lang="en-US" dirty="0" err="1">
                <a:solidFill>
                  <a:srgbClr val="FF0000"/>
                </a:solidFill>
              </a:rPr>
              <a:t>antifibrinolytic</a:t>
            </a:r>
            <a:r>
              <a:rPr lang="en-US" dirty="0">
                <a:solidFill>
                  <a:srgbClr val="FF0000"/>
                </a:solidFill>
              </a:rPr>
              <a:t> agent </a:t>
            </a:r>
            <a:r>
              <a:rPr lang="en-US" dirty="0" err="1"/>
              <a:t>tranexamic</a:t>
            </a:r>
            <a:r>
              <a:rPr lang="en-US" dirty="0"/>
              <a:t> acid or the vasopressin precursor </a:t>
            </a:r>
            <a:r>
              <a:rPr lang="en-US" dirty="0" err="1"/>
              <a:t>terlipressin</a:t>
            </a:r>
            <a:r>
              <a:rPr lang="en-US" dirty="0"/>
              <a:t> may help to limit bleeding but evidence of efficacy is limited.</a:t>
            </a:r>
          </a:p>
          <a:p>
            <a:pPr marL="0" indent="0">
              <a:buNone/>
            </a:pPr>
            <a:r>
              <a:rPr lang="en-US" dirty="0"/>
              <a:t>If radiology shows an obvious central cause, then rigid bronchoscopy </a:t>
            </a:r>
            <a:r>
              <a:rPr lang="en-US" u="sng" dirty="0"/>
              <a:t>under general </a:t>
            </a:r>
            <a:r>
              <a:rPr lang="en-US" u="sng" dirty="0" err="1"/>
              <a:t>anaesthesia</a:t>
            </a:r>
            <a:r>
              <a:rPr lang="en-US" u="sng" dirty="0"/>
              <a:t> </a:t>
            </a:r>
            <a:r>
              <a:rPr lang="en-US" dirty="0"/>
              <a:t>may allow intervention to stop bleeding; however, the source often cannot be visualized. Intubation with a divided endotracheal tube may allow protected ventilation of the unaffected lung to stabilize the patient.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9" y="756356"/>
            <a:ext cx="10784769" cy="5392385"/>
          </a:xfrm>
        </p:spPr>
      </p:pic>
    </p:spTree>
    <p:extLst>
      <p:ext uri="{BB962C8B-B14F-4D97-AF65-F5344CB8AC3E}">
        <p14:creationId xmlns:p14="http://schemas.microsoft.com/office/powerpoint/2010/main" val="2211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11" y="270932"/>
            <a:ext cx="10563804" cy="6587067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Definition:</a:t>
            </a:r>
          </a:p>
          <a:p>
            <a:pPr marL="0" indent="0">
              <a:buNone/>
            </a:pPr>
            <a:r>
              <a:rPr lang="en-US" dirty="0" smtClean="0"/>
              <a:t>coughing </a:t>
            </a:r>
            <a:r>
              <a:rPr lang="en-US" dirty="0"/>
              <a:t>up of blood or blood-stained sputum either from the lung or tracheobronchial tree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The blood may be bright red or pink and frothy, or it may be mixed with mucus 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 Hemoptysis </a:t>
            </a:r>
            <a:r>
              <a:rPr lang="en-US" dirty="0"/>
              <a:t>is classified as massive and non-massive based on amount of blood that cough up.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Massive : is </a:t>
            </a:r>
            <a:r>
              <a:rPr lang="en-US" dirty="0"/>
              <a:t>considered if the amount of blood more than 500 </a:t>
            </a:r>
            <a:r>
              <a:rPr lang="en-US" dirty="0" smtClean="0"/>
              <a:t>ml/day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/>
              <a:t>5% of </a:t>
            </a:r>
            <a:r>
              <a:rPr lang="en-US" dirty="0" smtClean="0"/>
              <a:t>hemoptysis </a:t>
            </a:r>
            <a:r>
              <a:rPr lang="en-US" dirty="0"/>
              <a:t>is massive, but mortality is 80% ​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-Non </a:t>
            </a:r>
            <a:r>
              <a:rPr lang="en-US" dirty="0"/>
              <a:t>massive </a:t>
            </a:r>
            <a:r>
              <a:rPr lang="en-US" dirty="0" smtClean="0"/>
              <a:t>hemoptysis </a:t>
            </a:r>
            <a:r>
              <a:rPr lang="en-US" dirty="0"/>
              <a:t>:- Cough up blood between 20 – 200 ml </a:t>
            </a:r>
            <a:r>
              <a:rPr lang="en-US" dirty="0" smtClean="0"/>
              <a:t>/day.</a:t>
            </a:r>
            <a:r>
              <a:rPr lang="en-US" dirty="0"/>
              <a:t>​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-Scant </a:t>
            </a:r>
            <a:r>
              <a:rPr lang="en-US" dirty="0"/>
              <a:t>or mild:- cough up blood less than 20 ml </a:t>
            </a:r>
            <a:r>
              <a:rPr lang="en-US" dirty="0" smtClean="0"/>
              <a:t>/day</a:t>
            </a:r>
          </a:p>
          <a:p>
            <a:endParaRPr lang="ar-JO" dirty="0"/>
          </a:p>
          <a:p>
            <a:pPr marL="0" indent="0">
              <a:buNone/>
            </a:pPr>
            <a:r>
              <a:rPr lang="en-US" dirty="0"/>
              <a:t>• The amount of blood does not necessarily correspond with prognosis of underlying </a:t>
            </a:r>
            <a:r>
              <a:rPr lang="en-US" dirty="0" smtClean="0"/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13332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15" y="134564"/>
            <a:ext cx="10058400" cy="4050792"/>
          </a:xfrm>
        </p:spPr>
        <p:txBody>
          <a:bodyPr/>
          <a:lstStyle/>
          <a:p>
            <a:r>
              <a:rPr lang="en-US" dirty="0" smtClean="0"/>
              <a:t>Causes: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" y="485422"/>
            <a:ext cx="5914357" cy="6372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36" y="685800"/>
            <a:ext cx="5971822" cy="59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9" y="451556"/>
            <a:ext cx="10710559" cy="5720644"/>
          </a:xfrm>
        </p:spPr>
        <p:txBody>
          <a:bodyPr>
            <a:normAutofit/>
          </a:bodyPr>
          <a:lstStyle/>
          <a:p>
            <a:r>
              <a:rPr lang="en-US" dirty="0" smtClean="0"/>
              <a:t>History Taking:</a:t>
            </a:r>
          </a:p>
          <a:p>
            <a:pPr marL="457200" indent="-457200">
              <a:buAutoNum type="arabicPeriod"/>
            </a:pPr>
            <a:r>
              <a:rPr lang="en-US" dirty="0" smtClean="0"/>
              <a:t> Onset : did it start suddenly or gradually?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Duration (for how </a:t>
            </a:r>
            <a:r>
              <a:rPr lang="en-US" dirty="0" smtClean="0"/>
              <a:t>long? Acute/Chronic)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Number of attacks </a:t>
            </a:r>
            <a:r>
              <a:rPr lang="en-US" dirty="0" smtClean="0"/>
              <a:t>(Frequency)</a:t>
            </a:r>
          </a:p>
          <a:p>
            <a:pPr marL="457200" indent="-457200">
              <a:buAutoNum type="arabicPeriod"/>
            </a:pPr>
            <a:r>
              <a:rPr lang="en-US" dirty="0" smtClean="0"/>
              <a:t> Amount of blood?</a:t>
            </a:r>
          </a:p>
          <a:p>
            <a:pPr marL="457200" indent="-457200">
              <a:buAutoNum type="arabicPeriod"/>
            </a:pPr>
            <a:r>
              <a:rPr lang="en-US" dirty="0" smtClean="0"/>
              <a:t> During </a:t>
            </a:r>
            <a:r>
              <a:rPr lang="en-US" dirty="0"/>
              <a:t>attack (amount .. color .. content) </a:t>
            </a:r>
            <a:r>
              <a:rPr lang="en-US" dirty="0" smtClean="0"/>
              <a:t>is it pure blood or mixed with sputum?</a:t>
            </a:r>
            <a:endParaRPr lang="en-US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Bleeding </a:t>
            </a:r>
            <a:r>
              <a:rPr lang="en-US" dirty="0"/>
              <a:t>from other sites ( rectal, hematuria , hematemesis)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Associated </a:t>
            </a:r>
            <a:r>
              <a:rPr lang="en-US" dirty="0"/>
              <a:t>symptoms </a:t>
            </a:r>
            <a:r>
              <a:rPr lang="en-US" dirty="0" smtClean="0"/>
              <a:t>(fever</a:t>
            </a:r>
            <a:r>
              <a:rPr lang="en-US" dirty="0"/>
              <a:t>, chills, night sweats, </a:t>
            </a:r>
            <a:r>
              <a:rPr lang="en-US" dirty="0" err="1"/>
              <a:t>mucocutaneous</a:t>
            </a:r>
            <a:r>
              <a:rPr lang="en-US" dirty="0"/>
              <a:t> bleeding, weight loss. </a:t>
            </a:r>
            <a:r>
              <a:rPr lang="en-US" dirty="0" smtClean="0"/>
              <a:t>)</a:t>
            </a:r>
          </a:p>
          <a:p>
            <a:pPr marL="457200" indent="-457200">
              <a:buAutoNum type="arabicPeriod"/>
            </a:pPr>
            <a:r>
              <a:rPr lang="en-US" dirty="0" smtClean="0"/>
              <a:t>Past </a:t>
            </a:r>
            <a:r>
              <a:rPr lang="en-US" dirty="0"/>
              <a:t>medical history </a:t>
            </a:r>
            <a:r>
              <a:rPr lang="en-US" dirty="0" smtClean="0"/>
              <a:t>(TB</a:t>
            </a:r>
            <a:r>
              <a:rPr lang="en-US" dirty="0"/>
              <a:t>, chronic bronchitis, mitral valve stenosis, previous DVT</a:t>
            </a:r>
            <a:r>
              <a:rPr lang="en-US" dirty="0" smtClean="0"/>
              <a:t>.)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Drug history </a:t>
            </a:r>
            <a:r>
              <a:rPr lang="en-US" dirty="0" smtClean="0"/>
              <a:t>(Anticoagulants</a:t>
            </a:r>
            <a:r>
              <a:rPr lang="en-US" dirty="0"/>
              <a:t>, NSAIDs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1" y="1185333"/>
            <a:ext cx="10631537" cy="498686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If fever+ night sweats + weight </a:t>
            </a:r>
            <a:r>
              <a:rPr lang="en-US" dirty="0" err="1" smtClean="0"/>
              <a:t>loss+fatigue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TB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If fever + chills or history of HIV = </a:t>
            </a:r>
            <a:r>
              <a:rPr lang="en-US" dirty="0">
                <a:solidFill>
                  <a:srgbClr val="FF0000"/>
                </a:solidFill>
              </a:rPr>
              <a:t>TB or pneumonia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If the patient is male with age &gt;50 with chronic cough, </a:t>
            </a:r>
            <a:r>
              <a:rPr lang="en-US" dirty="0" smtClean="0"/>
              <a:t>repeated </a:t>
            </a:r>
            <a:r>
              <a:rPr lang="en-US" dirty="0"/>
              <a:t>small </a:t>
            </a:r>
            <a:r>
              <a:rPr lang="en-US" dirty="0" err="1"/>
              <a:t>haemoptysis</a:t>
            </a:r>
            <a:r>
              <a:rPr lang="en-US" dirty="0"/>
              <a:t>, weight loss, loss of </a:t>
            </a:r>
            <a:r>
              <a:rPr lang="en-US" dirty="0" smtClean="0"/>
              <a:t>appetite, fever and night sweat </a:t>
            </a:r>
            <a:r>
              <a:rPr lang="en-US" dirty="0"/>
              <a:t>with history of smoking = </a:t>
            </a:r>
            <a:r>
              <a:rPr lang="en-US" dirty="0">
                <a:solidFill>
                  <a:srgbClr val="FF0000"/>
                </a:solidFill>
              </a:rPr>
              <a:t>lung cancer.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Pneumococcal pneumonia </a:t>
            </a:r>
            <a:r>
              <a:rPr lang="en-US" dirty="0"/>
              <a:t>=‘rusty’-colored sputum but can also cause frank </a:t>
            </a:r>
            <a:r>
              <a:rPr lang="en-US" dirty="0" err="1"/>
              <a:t>haemoptysis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History of previous DVT , sudden </a:t>
            </a:r>
            <a:r>
              <a:rPr lang="en-US" dirty="0" err="1"/>
              <a:t>haemoptysis</a:t>
            </a:r>
            <a:r>
              <a:rPr lang="en-US" dirty="0"/>
              <a:t> with SOB = </a:t>
            </a:r>
            <a:r>
              <a:rPr lang="en-US" dirty="0">
                <a:solidFill>
                  <a:srgbClr val="FF0000"/>
                </a:solidFill>
              </a:rPr>
              <a:t>pulmonary embolism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History of recurrent infections, large amount of sputum and SOB= </a:t>
            </a:r>
            <a:r>
              <a:rPr lang="en-US" dirty="0" smtClean="0">
                <a:solidFill>
                  <a:srgbClr val="FF0000"/>
                </a:solidFill>
              </a:rPr>
              <a:t>bronchiectasis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 err="1" smtClean="0">
                <a:solidFill>
                  <a:srgbClr val="FF0000"/>
                </a:solidFill>
              </a:rPr>
              <a:t>suppurative</a:t>
            </a:r>
            <a:r>
              <a:rPr lang="en-US" dirty="0" smtClean="0">
                <a:solidFill>
                  <a:srgbClr val="FF0000"/>
                </a:solidFill>
              </a:rPr>
              <a:t> pneumonic infections, including lung abscess, Bronchiectasis </a:t>
            </a:r>
            <a:r>
              <a:rPr lang="en-US" dirty="0" smtClean="0"/>
              <a:t>can cause catastrophic bronchial </a:t>
            </a:r>
            <a:r>
              <a:rPr lang="en-US" dirty="0" err="1" smtClean="0"/>
              <a:t>haemorrhage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History of chest </a:t>
            </a:r>
            <a:r>
              <a:rPr lang="en-US" dirty="0" err="1" smtClean="0"/>
              <a:t>pain,slight</a:t>
            </a:r>
            <a:r>
              <a:rPr lang="en-US" dirty="0" smtClean="0"/>
              <a:t> fever and wheezy breathing = </a:t>
            </a:r>
            <a:r>
              <a:rPr lang="en-US" dirty="0" smtClean="0">
                <a:solidFill>
                  <a:srgbClr val="FF0000"/>
                </a:solidFill>
              </a:rPr>
              <a:t>Acute Bronchitis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15" y="382919"/>
            <a:ext cx="10058400" cy="4050792"/>
          </a:xfrm>
        </p:spPr>
        <p:txBody>
          <a:bodyPr/>
          <a:lstStyle/>
          <a:p>
            <a:r>
              <a:rPr lang="en-US" dirty="0"/>
              <a:t>For Differential diagnosis Exclude a </a:t>
            </a:r>
            <a:r>
              <a:rPr lang="en-US" dirty="0" err="1" smtClean="0"/>
              <a:t>pseudohaemoptysis</a:t>
            </a:r>
            <a:r>
              <a:rPr lang="en-US" dirty="0"/>
              <a:t>, </a:t>
            </a:r>
            <a:r>
              <a:rPr lang="en-US" dirty="0" err="1"/>
              <a:t>eg</a:t>
            </a:r>
            <a:r>
              <a:rPr lang="en-US" dirty="0"/>
              <a:t>. superficial mouth laceration, epistaxis and hematemesis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4" y="993422"/>
            <a:ext cx="9067207" cy="5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22" y="575733"/>
            <a:ext cx="10642826" cy="5596467"/>
          </a:xfrm>
        </p:spPr>
        <p:txBody>
          <a:bodyPr>
            <a:normAutofit/>
          </a:bodyPr>
          <a:lstStyle/>
          <a:p>
            <a:r>
              <a:rPr lang="en-US" dirty="0"/>
              <a:t>Physical examination </a:t>
            </a:r>
            <a:r>
              <a:rPr lang="en-US" dirty="0" smtClean="0"/>
              <a:t>indications: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04524"/>
              </p:ext>
            </p:extLst>
          </p:nvPr>
        </p:nvGraphicFramePr>
        <p:xfrm>
          <a:off x="1004711" y="1104903"/>
          <a:ext cx="8985956" cy="557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978">
                  <a:extLst>
                    <a:ext uri="{9D8B030D-6E8A-4147-A177-3AD203B41FA5}">
                      <a16:colId xmlns:a16="http://schemas.microsoft.com/office/drawing/2014/main" val="2827287629"/>
                    </a:ext>
                  </a:extLst>
                </a:gridCol>
                <a:gridCol w="4492978">
                  <a:extLst>
                    <a:ext uri="{9D8B030D-6E8A-4147-A177-3AD203B41FA5}">
                      <a16:colId xmlns:a16="http://schemas.microsoft.com/office/drawing/2014/main" val="2765460353"/>
                    </a:ext>
                  </a:extLst>
                </a:gridCol>
              </a:tblGrid>
              <a:tr h="417644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Physical 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Suggested</a:t>
                      </a:r>
                      <a:r>
                        <a:rPr lang="en-US" baseline="0" dirty="0" smtClean="0"/>
                        <a:t> Diagnosis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54110"/>
                  </a:ext>
                </a:extLst>
              </a:tr>
              <a:tr h="720864">
                <a:tc>
                  <a:txBody>
                    <a:bodyPr/>
                    <a:lstStyle/>
                    <a:p>
                      <a:r>
                        <a:rPr lang="en-US" dirty="0" smtClean="0"/>
                        <a:t>Cachexia, hepatomegaly, lymphadenopathy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Malignancy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67547"/>
                  </a:ext>
                </a:extLst>
              </a:tr>
              <a:tr h="720864">
                <a:tc>
                  <a:txBody>
                    <a:bodyPr/>
                    <a:lstStyle/>
                    <a:p>
                      <a:r>
                        <a:rPr lang="en-US" dirty="0" smtClean="0"/>
                        <a:t>Clubbing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lung cancer or bronchiectasis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443470"/>
                  </a:ext>
                </a:extLst>
              </a:tr>
              <a:tr h="720864">
                <a:tc>
                  <a:txBody>
                    <a:bodyPr/>
                    <a:lstStyle/>
                    <a:p>
                      <a:r>
                        <a:rPr lang="en-US" dirty="0" smtClean="0"/>
                        <a:t>Dullness on percussion , pleural rub + fever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Pneumonia or pulmonary infection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607067"/>
                  </a:ext>
                </a:extLst>
              </a:tr>
              <a:tr h="417644">
                <a:tc>
                  <a:txBody>
                    <a:bodyPr/>
                    <a:lstStyle/>
                    <a:p>
                      <a:r>
                        <a:rPr lang="en-US" dirty="0" smtClean="0"/>
                        <a:t>Heart murmur + pectus </a:t>
                      </a:r>
                      <a:r>
                        <a:rPr lang="en-US" dirty="0" err="1" smtClean="0"/>
                        <a:t>excavatum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Mitral Valve Stenosis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31909"/>
                  </a:ext>
                </a:extLst>
              </a:tr>
              <a:tr h="720864">
                <a:tc>
                  <a:txBody>
                    <a:bodyPr/>
                    <a:lstStyle/>
                    <a:p>
                      <a:r>
                        <a:rPr lang="en-US" dirty="0" smtClean="0"/>
                        <a:t>Oro-facial and mucus membrane telangiectasia + epistaxis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Osler-Weber-</a:t>
                      </a:r>
                      <a:r>
                        <a:rPr lang="en-US" dirty="0" err="1" smtClean="0"/>
                        <a:t>Rendu</a:t>
                      </a:r>
                      <a:r>
                        <a:rPr lang="en-US" dirty="0" smtClean="0"/>
                        <a:t> disease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193588"/>
                  </a:ext>
                </a:extLst>
              </a:tr>
              <a:tr h="720864">
                <a:tc>
                  <a:txBody>
                    <a:bodyPr/>
                    <a:lstStyle/>
                    <a:p>
                      <a:r>
                        <a:rPr lang="en-US" dirty="0" smtClean="0"/>
                        <a:t>Unilateral lateral leg swelling or pain + dyspnea + pleural friction rub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DVT and 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913468"/>
                  </a:ext>
                </a:extLst>
              </a:tr>
              <a:tr h="417644">
                <a:tc>
                  <a:txBody>
                    <a:bodyPr/>
                    <a:lstStyle/>
                    <a:p>
                      <a:r>
                        <a:rPr lang="en-US" dirty="0" smtClean="0"/>
                        <a:t>Rashes, hematuria, digital infarcts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Systemic disease; ex. Vasculitis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12520"/>
                  </a:ext>
                </a:extLst>
              </a:tr>
              <a:tr h="720864">
                <a:tc>
                  <a:txBody>
                    <a:bodyPr/>
                    <a:lstStyle/>
                    <a:p>
                      <a:r>
                        <a:rPr lang="en-US" dirty="0" smtClean="0"/>
                        <a:t>Tympani to percussion over lung apices, cachexia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8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8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824089"/>
            <a:ext cx="10552515" cy="5348111"/>
          </a:xfrm>
        </p:spPr>
        <p:txBody>
          <a:bodyPr/>
          <a:lstStyle/>
          <a:p>
            <a:r>
              <a:rPr lang="en-US" dirty="0" smtClean="0"/>
              <a:t>Investigations:</a:t>
            </a:r>
          </a:p>
          <a:p>
            <a:pPr marL="0" indent="0">
              <a:buNone/>
            </a:pPr>
            <a:r>
              <a:rPr lang="en-US" dirty="0"/>
              <a:t>1. Careful history and examination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Chest </a:t>
            </a:r>
            <a:r>
              <a:rPr lang="en-US" dirty="0" smtClean="0"/>
              <a:t>X-ray </a:t>
            </a:r>
            <a:r>
              <a:rPr lang="en-US" dirty="0"/>
              <a:t>(gives findings of malignancy, TB, pneumonia, pulmonary edema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Chest commuted tomography (CT pulmonary angiography is gold standard in diagnosing PE / high resolution CT is gold standard in diagnosing bronchiectasis)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Direct visualization by bronchoscopy (should be performed by an experienced endoscopic team)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 smtClean="0"/>
              <a:t>Fiberoptic</a:t>
            </a:r>
            <a:r>
              <a:rPr lang="en-US" dirty="0" smtClean="0"/>
              <a:t> </a:t>
            </a:r>
            <a:r>
              <a:rPr lang="en-US" dirty="0"/>
              <a:t>bronchoscopy ( to rule out malignancy in High-risk patients : male / above 40 </a:t>
            </a:r>
            <a:r>
              <a:rPr lang="en-US" dirty="0" err="1"/>
              <a:t>yrs</a:t>
            </a:r>
            <a:r>
              <a:rPr lang="en-US" dirty="0"/>
              <a:t> /smoking history of more than 40 packs-years / history of hemoptysis of more than 1 week duration ) </a:t>
            </a:r>
          </a:p>
        </p:txBody>
      </p:sp>
    </p:spTree>
    <p:extLst>
      <p:ext uri="{BB962C8B-B14F-4D97-AF65-F5344CB8AC3E}">
        <p14:creationId xmlns:p14="http://schemas.microsoft.com/office/powerpoint/2010/main" val="6107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338</TotalTime>
  <Words>929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Rockwell</vt:lpstr>
      <vt:lpstr>Rockwell Condensed</vt:lpstr>
      <vt:lpstr>Times New Roman</vt:lpstr>
      <vt:lpstr>Wingdings</vt:lpstr>
      <vt:lpstr>Wood Type</vt:lpstr>
      <vt:lpstr>HEMOPTYSIS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HEMOPTYSIS</dc:title>
  <dc:creator>Dema</dc:creator>
  <cp:lastModifiedBy>Dema</cp:lastModifiedBy>
  <cp:revision>25</cp:revision>
  <dcterms:created xsi:type="dcterms:W3CDTF">2022-02-13T18:05:12Z</dcterms:created>
  <dcterms:modified xsi:type="dcterms:W3CDTF">2022-02-15T19:12:21Z</dcterms:modified>
</cp:coreProperties>
</file>