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17" r:id="rId3"/>
    <p:sldId id="333" r:id="rId4"/>
    <p:sldId id="298" r:id="rId5"/>
    <p:sldId id="334" r:id="rId6"/>
    <p:sldId id="264" r:id="rId7"/>
    <p:sldId id="297" r:id="rId8"/>
    <p:sldId id="318" r:id="rId9"/>
    <p:sldId id="320" r:id="rId10"/>
    <p:sldId id="335" r:id="rId11"/>
    <p:sldId id="336" r:id="rId12"/>
    <p:sldId id="262" r:id="rId13"/>
    <p:sldId id="328" r:id="rId14"/>
    <p:sldId id="265" r:id="rId15"/>
    <p:sldId id="288" r:id="rId16"/>
    <p:sldId id="266" r:id="rId17"/>
    <p:sldId id="337" r:id="rId18"/>
    <p:sldId id="338" r:id="rId19"/>
    <p:sldId id="267" r:id="rId20"/>
    <p:sldId id="303" r:id="rId21"/>
    <p:sldId id="268" r:id="rId22"/>
    <p:sldId id="269" r:id="rId23"/>
    <p:sldId id="273" r:id="rId24"/>
    <p:sldId id="274" r:id="rId25"/>
    <p:sldId id="305" r:id="rId26"/>
    <p:sldId id="276" r:id="rId27"/>
    <p:sldId id="323" r:id="rId28"/>
    <p:sldId id="293" r:id="rId29"/>
    <p:sldId id="321" r:id="rId30"/>
    <p:sldId id="277" r:id="rId31"/>
    <p:sldId id="278" r:id="rId32"/>
    <p:sldId id="339" r:id="rId33"/>
    <p:sldId id="291" r:id="rId34"/>
    <p:sldId id="292" r:id="rId35"/>
    <p:sldId id="294" r:id="rId36"/>
    <p:sldId id="340" r:id="rId37"/>
    <p:sldId id="280" r:id="rId38"/>
    <p:sldId id="306" r:id="rId39"/>
    <p:sldId id="281" r:id="rId40"/>
    <p:sldId id="282" r:id="rId41"/>
    <p:sldId id="341" r:id="rId42"/>
    <p:sldId id="295" r:id="rId43"/>
    <p:sldId id="342" r:id="rId44"/>
    <p:sldId id="283" r:id="rId45"/>
    <p:sldId id="301" r:id="rId46"/>
    <p:sldId id="313" r:id="rId47"/>
    <p:sldId id="286" r:id="rId48"/>
    <p:sldId id="316" r:id="rId49"/>
    <p:sldId id="343" r:id="rId50"/>
    <p:sldId id="302" r:id="rId51"/>
    <p:sldId id="344" r:id="rId52"/>
    <p:sldId id="345" r:id="rId53"/>
    <p:sldId id="285" r:id="rId54"/>
    <p:sldId id="311" r:id="rId55"/>
    <p:sldId id="322" r:id="rId56"/>
    <p:sldId id="312" r:id="rId57"/>
    <p:sldId id="324" r:id="rId58"/>
    <p:sldId id="325" r:id="rId5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7" autoAdjust="0"/>
  </p:normalViewPr>
  <p:slideViewPr>
    <p:cSldViewPr>
      <p:cViewPr varScale="1">
        <p:scale>
          <a:sx n="89" d="100"/>
          <a:sy n="89" d="100"/>
        </p:scale>
        <p:origin x="12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7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3F7EBC-C8CD-4AE8-8A50-FDDB2B417B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4C5D9B-C3D9-4CBE-92D2-DF9A5DCC7B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2B20D4BF-B4BD-4D1A-A2DF-B80D99DF6FD7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06185B59-F5DA-4A70-A940-5727FE48B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4563FD0-55C9-456B-B594-BE6197B2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B3F578-9444-47DD-94BD-BBCD95F4FF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685153-92A6-4B1C-97C1-7D48B9886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/>
            </a:lvl1pPr>
          </a:lstStyle>
          <a:p>
            <a:fld id="{A3F7D0BA-06EF-4455-BD45-1827437DC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="" xmlns:a16="http://schemas.microsoft.com/office/drawing/2014/main" id="{3B13E14D-7CF8-4C63-85DF-79BB0D615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="" xmlns:a16="http://schemas.microsoft.com/office/drawing/2014/main" id="{3B849DE8-74F8-440D-AE64-7D7DC7320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="" xmlns:a16="http://schemas.microsoft.com/office/drawing/2014/main" id="{21705CDB-CC20-46BE-9D00-D0095CE6E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E61332-04AB-48A2-A23D-CC55E92753B9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14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="" xmlns:a16="http://schemas.microsoft.com/office/drawing/2014/main" id="{B432F22F-DE9C-4B1D-A5B6-079930F3F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="" xmlns:a16="http://schemas.microsoft.com/office/drawing/2014/main" id="{26D2A490-CB88-48CE-BAC2-1E06BAB483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="" xmlns:a16="http://schemas.microsoft.com/office/drawing/2014/main" id="{512C1DD2-FA53-43A2-8BB8-3296CE744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CA6569-2C23-4415-A1C2-8890C76A67F8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="" xmlns:a16="http://schemas.microsoft.com/office/drawing/2014/main" id="{6BD152DB-6874-4513-8CC1-3E55C389B4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="" xmlns:a16="http://schemas.microsoft.com/office/drawing/2014/main" id="{D023D31E-F29A-493C-A4DF-DD7E329AA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="" xmlns:a16="http://schemas.microsoft.com/office/drawing/2014/main" id="{76A80FB6-5433-413D-A44B-32F41634B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C3C32D-6426-4A0A-BED1-971B21478DC0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6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88EEA86D-B388-47BA-9DE0-D6EA4FD7D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2FC6D8D3-A4BD-46ED-9B47-6FEAEF350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70304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="" xmlns:a16="http://schemas.microsoft.com/office/drawing/2014/main" id="{BC0FC862-A0A7-4BDF-8E4E-885B27F2F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="" xmlns:a16="http://schemas.microsoft.com/office/drawing/2014/main" id="{06B468B9-7B20-4924-953B-D5D93A8552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="" xmlns:a16="http://schemas.microsoft.com/office/drawing/2014/main" id="{5508F58B-8E27-4024-A39F-324ACABF6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8C5194-8A08-4C56-BB72-8A046319406B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619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F700C9B0-7251-475C-A4BD-E8504B551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B9B78727-86C2-46AB-B577-E01628E1C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 exclusive, can occur concurrently</a:t>
            </a:r>
          </a:p>
          <a:p>
            <a:r>
              <a:rPr lang="en-US" altLang="en-US"/>
              <a:t>Percentages in children (Hicks </a:t>
            </a:r>
            <a:r>
              <a:rPr lang="en-US" altLang="en-US" i="1"/>
              <a:t>et al</a:t>
            </a:r>
            <a:r>
              <a:rPr lang="en-US" altLang="en-US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107011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="" xmlns:a16="http://schemas.microsoft.com/office/drawing/2014/main" id="{621371D6-EE5E-4D1B-86B0-24B667B33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="" xmlns:a16="http://schemas.microsoft.com/office/drawing/2014/main" id="{A8A24C58-5D2D-49D8-B79E-6B0797233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="" xmlns:a16="http://schemas.microsoft.com/office/drawing/2014/main" id="{5ADD5608-5A78-41ED-A7F4-6F9E17105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35B1EE-7D85-44F0-9CF1-0E427DC1DAE9}" type="slidenum">
              <a:rPr lang="en-US" altLang="en-US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86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="" xmlns:a16="http://schemas.microsoft.com/office/drawing/2014/main" id="{5325AA98-31D1-46E8-8379-3773DCDA8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="" xmlns:a16="http://schemas.microsoft.com/office/drawing/2014/main" id="{0200591A-7C71-4C5E-A876-867F4A5DC7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="" xmlns:a16="http://schemas.microsoft.com/office/drawing/2014/main" id="{7770BCD2-1F10-4DC3-A060-17B5AA801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EE7C40-4ABB-4A27-94A0-D59E2BC388F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84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4DCB7DD3-55EA-4C2E-B661-4A6F67E93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C17E5A-3F18-4564-BC8E-84BD1B2FE24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="" xmlns:a16="http://schemas.microsoft.com/office/drawing/2014/main" id="{D41F739D-8651-42B7-90A5-E4640040B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="" xmlns:a16="http://schemas.microsoft.com/office/drawing/2014/main" id="{9BAC1ED5-A8A5-497F-A48C-19A2E5D7D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413870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="" xmlns:a16="http://schemas.microsoft.com/office/drawing/2014/main" id="{C90289D4-C7A6-4BA3-881C-99DB9E7B7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="" xmlns:a16="http://schemas.microsoft.com/office/drawing/2014/main" id="{CCDEADBD-189B-4615-9E94-0FBA06BE94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="" xmlns:a16="http://schemas.microsoft.com/office/drawing/2014/main" id="{CF98A11B-5C65-4B03-8B38-697D4B321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7D94E7-A48A-4F23-88AE-68A0791CA88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20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="" xmlns:a16="http://schemas.microsoft.com/office/drawing/2014/main" id="{F24EE24B-87E0-418C-BA3A-33B1E178E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161BF8-8C3F-463A-A06C-131A4558F17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AD8D7628-6BD5-4EDE-9FE6-ED1676B21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A5CFA17A-F306-452C-A629-5D9B721A8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19510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="" xmlns:a16="http://schemas.microsoft.com/office/drawing/2014/main" id="{D3A98521-E509-4274-96E2-58D502508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AAE9B4-2B79-4F2E-A238-205ED407C7B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="" xmlns:a16="http://schemas.microsoft.com/office/drawing/2014/main" id="{8C22983F-BD50-4769-9C51-6963A8057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="" xmlns:a16="http://schemas.microsoft.com/office/drawing/2014/main" id="{35344875-9D0E-4CFC-8016-4C392C184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Environment: home/town home/apt, carpet, bed covers, type of pillow, central a/c or wall unit, dehumidifiers, air filters</a:t>
            </a:r>
          </a:p>
        </p:txBody>
      </p:sp>
    </p:spTree>
    <p:extLst>
      <p:ext uri="{BB962C8B-B14F-4D97-AF65-F5344CB8AC3E}">
        <p14:creationId xmlns:p14="http://schemas.microsoft.com/office/powerpoint/2010/main" val="282351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="" xmlns:a16="http://schemas.microsoft.com/office/drawing/2014/main" id="{353E6D55-9EF7-4AB4-821A-533A7F09B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45D83A-8614-4903-8D2C-F07B5DA1E5F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="" xmlns:a16="http://schemas.microsoft.com/office/drawing/2014/main" id="{B715B142-A252-44AB-A968-46D9FED07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="" xmlns:a16="http://schemas.microsoft.com/office/drawing/2014/main" id="{8E241427-CD40-46F1-A327-74E3A5CD6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16719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="" xmlns:a16="http://schemas.microsoft.com/office/drawing/2014/main" id="{B20B32F7-8A33-41FB-822E-00381DF3E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C41AC8-1CC0-400B-AD48-0EAA39D28A4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="" xmlns:a16="http://schemas.microsoft.com/office/drawing/2014/main" id="{39BE84D0-ADA0-4DD8-99D2-484598DF9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="" xmlns:a16="http://schemas.microsoft.com/office/drawing/2014/main" id="{30F954B3-3BEC-4995-A14F-C401010E4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95138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="" xmlns:a16="http://schemas.microsoft.com/office/drawing/2014/main" id="{8F8D1ED5-0F8C-4020-B134-D2AD23985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="" xmlns:a16="http://schemas.microsoft.com/office/drawing/2014/main" id="{A3C22DEE-3016-4AFC-BF3E-290173E00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="" xmlns:a16="http://schemas.microsoft.com/office/drawing/2014/main" id="{B021724A-50B6-44A0-A738-45CEE4D06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B278AF-8202-4F80-AD42-BCB79002FF40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4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="" xmlns:a16="http://schemas.microsoft.com/office/drawing/2014/main" id="{F3011F57-8309-42C7-AF32-E069D55CEDB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8538"/>
            <a:ext cx="8153400" cy="1600200"/>
            <a:chOff x="288" y="629"/>
            <a:chExt cx="5136" cy="1008"/>
          </a:xfrm>
        </p:grpSpPr>
        <p:sp>
          <p:nvSpPr>
            <p:cNvPr id="5" name="Arc 1027">
              <a:extLst>
                <a:ext uri="{FF2B5EF4-FFF2-40B4-BE49-F238E27FC236}">
                  <a16:creationId xmlns="" xmlns:a16="http://schemas.microsoft.com/office/drawing/2014/main" id="{6A43CC10-64F3-4BCC-95C8-0763B670D3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1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" name="Arc 1028">
              <a:extLst>
                <a:ext uri="{FF2B5EF4-FFF2-40B4-BE49-F238E27FC236}">
                  <a16:creationId xmlns="" xmlns:a16="http://schemas.microsoft.com/office/drawing/2014/main" id="{D8EE3A79-B05A-492B-82D0-41485DD5DB8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Arc 1029">
              <a:extLst>
                <a:ext uri="{FF2B5EF4-FFF2-40B4-BE49-F238E27FC236}">
                  <a16:creationId xmlns="" xmlns:a16="http://schemas.microsoft.com/office/drawing/2014/main" id="{958FCE47-6B90-4700-90CC-3A5CD505DE4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AutoShape 1030">
              <a:extLst>
                <a:ext uri="{FF2B5EF4-FFF2-40B4-BE49-F238E27FC236}">
                  <a16:creationId xmlns="" xmlns:a16="http://schemas.microsoft.com/office/drawing/2014/main" id="{74440B9B-6BBB-4800-836C-1BBD278BD18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>
                <a:defRPr/>
              </a:pPr>
              <a:endParaRPr kumimoji="1" lang="zh-TW" altLang="en-US">
                <a:latin typeface="Arial" charset="0"/>
                <a:cs typeface="+mn-cs"/>
              </a:endParaRPr>
            </a:p>
          </p:txBody>
        </p:sp>
      </p:grpSp>
      <p:sp>
        <p:nvSpPr>
          <p:cNvPr id="96263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6264" name="Rectangle 103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9" name="Rectangle 1033">
            <a:extLst>
              <a:ext uri="{FF2B5EF4-FFF2-40B4-BE49-F238E27FC236}">
                <a16:creationId xmlns="" xmlns:a16="http://schemas.microsoft.com/office/drawing/2014/main" id="{19E4BAD0-425A-4CCC-8050-17620A5E6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34">
            <a:extLst>
              <a:ext uri="{FF2B5EF4-FFF2-40B4-BE49-F238E27FC236}">
                <a16:creationId xmlns="" xmlns:a16="http://schemas.microsoft.com/office/drawing/2014/main" id="{5FDA0BFE-CF98-48F7-929F-C643CDEF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35">
            <a:extLst>
              <a:ext uri="{FF2B5EF4-FFF2-40B4-BE49-F238E27FC236}">
                <a16:creationId xmlns="" xmlns:a16="http://schemas.microsoft.com/office/drawing/2014/main" id="{2F7E5E17-9D52-417F-B818-C57A1D482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71103F06-4ADC-47A5-A9B9-E6DC5863F333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303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F069C635-7E6F-4737-8067-31425D53C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F0A1D917-5872-4ADD-8B14-36B25B8A5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C4102FE2-E055-45D9-B33D-721A9FBE6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F0F4D-C48B-43DE-B6D0-6332F24AE93C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268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4E037850-E5C8-41C5-9BB1-15319E2FD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6DD14B0D-9881-4285-87BD-257E1CBC2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0C1718BF-C3D2-49DA-B8D7-DF827F89E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A952E-905A-400C-8C7E-F03A37314D67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279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A093D26A-DBFE-4D31-85E1-88D305FED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0FEA2C4D-61A0-42B6-911B-1332E95C8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E39871A4-32B0-4DD0-BB38-E4F08E3DA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52F0B-B3AA-4B4E-B075-964C0A9ACD5B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971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445EAC3A-A8CA-408C-8BA4-F562B6707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3ABC135-F4C4-481E-998F-DB8694B8B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2B1C1957-4120-48C4-BAAE-FFB9EF4BA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5041B-869D-452A-A667-A2730E54ED1F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30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8FB79B-D773-46F5-8253-5D913FF2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10AA97-9729-40C7-8FAB-47415FD5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D43032-F49C-48D5-83C7-3DB818D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BEB1EF-B68A-4992-BD10-F70AEF41A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10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09C1678E-4327-4FB7-9F74-B7138FD55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976C4995-FC1D-4798-9720-F4B268546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96CFC118-24D3-4E3A-9A9D-8D91B37D5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62B93-E2D9-4F54-A49F-38D42814C50B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31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4F7666EC-087C-462B-972B-8EDE55CA2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4101F5D8-0088-469B-8A5C-8C111E014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D55843D5-08FE-451A-A586-86660275C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E98BA-8723-4F01-BEB7-0B19B4CD0939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916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E7D419C5-E831-46F6-B89E-90A38AE88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5030D53F-BD44-4E76-9A7F-75C3CC8A7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A8700747-633F-4AC6-B339-324A20D2C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DB641-41D6-4A02-B5B5-6B3B682646EB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7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88ADD782-EDC1-49E0-B5C2-5075865B4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8F7DE6A4-9B4E-4DF3-A5D5-42B556E66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8DB52214-A58C-45F3-9671-6E307A912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E5A5F-06A4-48B8-A33A-58EA1041CC48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100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45A98E16-7C50-4AB1-87EA-27FA2FE7F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F5262D43-5096-4E02-846C-B3E8A1F04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861ADAC4-2D0D-4DAF-95CF-CE9A1B1EF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167BD-2BE3-4996-9072-B3C2F168F6C0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1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="" xmlns:a16="http://schemas.microsoft.com/office/drawing/2014/main" id="{833BCC22-E178-45D9-9897-4E40B97DA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60257C85-4D7C-451D-A3AC-74418FA3F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3E514ED-3782-42C0-87F1-1176C5B2B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F5FAA-9189-427E-BA58-339D9682A720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6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F14E58F4-B60C-43E1-8229-43EEEFBF4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A2C78B60-BB4D-4A72-98CB-B97A109D5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C03689E4-CA2C-4F69-88CE-0D8405AD9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51ED0-EC7D-43D2-8EE4-F886F7EAA737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61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E716CF4F-487B-4D44-8249-6DF3DF52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67E55D5-2DF8-4586-93DB-9D3086AC8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8086FB8D-A05F-4B6F-91F1-0670B738A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8B102-93AD-404F-9729-C87C7ABFFB7C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323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1A6C0630-F5D7-4D51-8499-67148049959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8538"/>
            <a:ext cx="8153400" cy="1600200"/>
            <a:chOff x="288" y="629"/>
            <a:chExt cx="5136" cy="1008"/>
          </a:xfrm>
        </p:grpSpPr>
        <p:sp>
          <p:nvSpPr>
            <p:cNvPr id="1032" name="Arc 3">
              <a:extLst>
                <a:ext uri="{FF2B5EF4-FFF2-40B4-BE49-F238E27FC236}">
                  <a16:creationId xmlns="" xmlns:a16="http://schemas.microsoft.com/office/drawing/2014/main" id="{AF863B02-AECA-44F8-A91F-FF46D48EE9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1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3" name="Arc 4">
              <a:extLst>
                <a:ext uri="{FF2B5EF4-FFF2-40B4-BE49-F238E27FC236}">
                  <a16:creationId xmlns="" xmlns:a16="http://schemas.microsoft.com/office/drawing/2014/main" id="{1111ADE8-EC5F-43C4-9643-03860C787B8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4" name="Arc 5">
              <a:extLst>
                <a:ext uri="{FF2B5EF4-FFF2-40B4-BE49-F238E27FC236}">
                  <a16:creationId xmlns="" xmlns:a16="http://schemas.microsoft.com/office/drawing/2014/main" id="{E8AB8402-C4B8-41A5-96D3-9AFA6E26CE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5" name="AutoShape 6">
              <a:extLst>
                <a:ext uri="{FF2B5EF4-FFF2-40B4-BE49-F238E27FC236}">
                  <a16:creationId xmlns="" xmlns:a16="http://schemas.microsoft.com/office/drawing/2014/main" id="{539ED55C-DB4D-4975-9326-70D96AEC2DD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>
                <a:defRPr/>
              </a:pPr>
              <a:endParaRPr kumimoji="1" lang="zh-TW" altLang="en-US">
                <a:latin typeface="Arial" charset="0"/>
                <a:cs typeface="+mn-cs"/>
              </a:endParaRPr>
            </a:p>
          </p:txBody>
        </p:sp>
      </p:grpSp>
      <p:sp>
        <p:nvSpPr>
          <p:cNvPr id="1027" name="Rectangle 7">
            <a:extLst>
              <a:ext uri="{FF2B5EF4-FFF2-40B4-BE49-F238E27FC236}">
                <a16:creationId xmlns="" xmlns:a16="http://schemas.microsoft.com/office/drawing/2014/main" id="{C3DC4B28-B734-49D7-869A-2C578FD31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="" xmlns:a16="http://schemas.microsoft.com/office/drawing/2014/main" id="{4307AFFE-49AB-4044-8D88-6E360EADB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  <a:p>
            <a:pPr lvl="3"/>
            <a:r>
              <a:rPr lang="zh-TW" altLang="en-US"/>
              <a:t>第四階層</a:t>
            </a:r>
          </a:p>
          <a:p>
            <a:pPr lvl="4"/>
            <a:r>
              <a:rPr lang="zh-TW" altLang="en-US"/>
              <a:t>第五階層</a:t>
            </a:r>
          </a:p>
        </p:txBody>
      </p:sp>
      <p:sp>
        <p:nvSpPr>
          <p:cNvPr id="95241" name="Rectangle 9">
            <a:extLst>
              <a:ext uri="{FF2B5EF4-FFF2-40B4-BE49-F238E27FC236}">
                <a16:creationId xmlns="" xmlns:a16="http://schemas.microsoft.com/office/drawing/2014/main" id="{3015AD90-B0FE-40A6-8022-97D525E71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spcBef>
                <a:spcPct val="50000"/>
              </a:spcBef>
              <a:defRPr sz="10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242" name="Rectangle 10">
            <a:extLst>
              <a:ext uri="{FF2B5EF4-FFF2-40B4-BE49-F238E27FC236}">
                <a16:creationId xmlns="" xmlns:a16="http://schemas.microsoft.com/office/drawing/2014/main" id="{3CDA048D-7F2C-4CC9-A10B-F1E353175E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spcBef>
                <a:spcPct val="50000"/>
              </a:spcBef>
              <a:defRPr sz="10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243" name="Rectangle 11">
            <a:extLst>
              <a:ext uri="{FF2B5EF4-FFF2-40B4-BE49-F238E27FC236}">
                <a16:creationId xmlns="" xmlns:a16="http://schemas.microsoft.com/office/drawing/2014/main" id="{AD08E028-764C-4940-BFD4-9CD7B8ABF7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000"/>
            </a:lvl1pPr>
          </a:lstStyle>
          <a:p>
            <a:fld id="{8ED7EB38-7390-43A0-8D2B-2F23C5F2A5CD}" type="slidenum">
              <a:rPr lang="ar-SA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2.ovid.com/ovidweb.cgi?View+Image=00005537-200203000-00028|FF3&amp;S=IDNJHKJKCAOOKM00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CB3DA951-A89B-4E57-8747-A78B293007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Rhinosinusitis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="" xmlns:a16="http://schemas.microsoft.com/office/drawing/2014/main" id="{1AD4CDA6-1689-4CC1-9870-76D70EC3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="1" u="sng"/>
              <a:t>If there is a suspected nasal fracture, what x-ray would you request?</a:t>
            </a:r>
          </a:p>
          <a:p>
            <a:pPr algn="l" rtl="0"/>
            <a:r>
              <a:rPr lang="en-US" altLang="en-US"/>
              <a:t>Lateral nose x-ray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BEDE006A-A944-4F57-B701-D10A45603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8229600" cy="1139825"/>
          </a:xfrm>
        </p:spPr>
        <p:txBody>
          <a:bodyPr/>
          <a:lstStyle/>
          <a:p>
            <a:r>
              <a:rPr lang="en-US" altLang="en-US" sz="4000"/>
              <a:t>So, what do you do with a suspected allergy patient?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9E6B6B71-CF6D-4E5E-9CFF-580ABA1E8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C2AAAD6E-159C-4144-8B6A-8793DCEAF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Onset, timing, duration, seasonality, severity, associated symptoms, aggravating/alleviating factors</a:t>
            </a:r>
          </a:p>
          <a:p>
            <a:r>
              <a:rPr lang="en-US" altLang="en-US"/>
              <a:t>Thorough environmental history</a:t>
            </a:r>
          </a:p>
          <a:p>
            <a:r>
              <a:rPr lang="en-US" altLang="en-US"/>
              <a:t>Family history of atopy (conjunctivitis, allergic rhinitis, asthma, and atopic drematitis)</a:t>
            </a:r>
          </a:p>
          <a:p>
            <a:r>
              <a:rPr lang="en-US" altLang="en-US"/>
              <a:t>Suspected allergens</a:t>
            </a:r>
          </a:p>
          <a:p>
            <a:r>
              <a:rPr lang="en-US" altLang="en-US"/>
              <a:t>Nasal trauma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6E722837-F4CF-4A4A-8A3B-C57CEAF98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Allergic Rhinitis - Symptoms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18DB0B90-4552-4E05-A7ED-F556FF0C5F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4763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Sensitive to specific allergens, e.g dust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Pruritus of the nose, eyes, palate, ears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Sneezing &gt; 2 at a time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Watery rhinorrhoea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Watery eyes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Cough/sneezing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Nasal congestion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Coexistant asthma or eczema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Post-nasal drip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Dminished quality of life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General fatigue: Any chronic condition, due to low sleep hours. During day, sleepy and drowsy and blackish disocloration under the eyes.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Seasonal symptoms</a:t>
            </a:r>
          </a:p>
        </p:txBody>
      </p:sp>
      <p:pic>
        <p:nvPicPr>
          <p:cNvPr id="15364" name="Picture 4" descr="salute sign">
            <a:extLst>
              <a:ext uri="{FF2B5EF4-FFF2-40B4-BE49-F238E27FC236}">
                <a16:creationId xmlns="" xmlns:a16="http://schemas.microsoft.com/office/drawing/2014/main" id="{466BA220-0EFF-49A2-8F8F-AC84490017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0" y="2411413"/>
            <a:ext cx="2533650" cy="29448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2">
            <a:extLst>
              <a:ext uri="{FF2B5EF4-FFF2-40B4-BE49-F238E27FC236}">
                <a16:creationId xmlns="" xmlns:a16="http://schemas.microsoft.com/office/drawing/2014/main" id="{9E32DD24-60AD-4EFA-B5F4-6D83E3D94E6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To know the effect of TT, if deviation of nasal symptoms, no improvement with medications.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438999DD-1A76-44AE-96EF-3210229A6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07A8A3C1-86FA-44CA-A0CB-99AEC3844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History – Present illness, past medical history, family history, environmental history and impact on quality of life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Physical Examination – Nose, Eyes, Ears, Lungs and Skin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Nasal exam with endoscope – edematous IT (hypertrophied and edematous lower turbinate), polyps , pale mucosa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800"/>
              <a:t>(posterior rhinoscopy: using … rigid endoscopy see both anterio r and post)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lergic_rhinitis_15b">
            <a:extLst>
              <a:ext uri="{FF2B5EF4-FFF2-40B4-BE49-F238E27FC236}">
                <a16:creationId xmlns="" xmlns:a16="http://schemas.microsoft.com/office/drawing/2014/main" id="{2ECF47D7-4E66-4A0F-82CE-C0E6DFEA03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  <p:pic>
        <p:nvPicPr>
          <p:cNvPr id="18435" name="Picture 11" descr="Chronic_Allergic_Rhinitis_15">
            <a:extLst>
              <a:ext uri="{FF2B5EF4-FFF2-40B4-BE49-F238E27FC236}">
                <a16:creationId xmlns="" xmlns:a16="http://schemas.microsoft.com/office/drawing/2014/main" id="{974F88D3-F542-435C-A436-09CEB7690C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4379913"/>
          </a:xfrm>
        </p:spPr>
      </p:pic>
      <p:sp>
        <p:nvSpPr>
          <p:cNvPr id="18436" name="TextBox 1">
            <a:extLst>
              <a:ext uri="{FF2B5EF4-FFF2-40B4-BE49-F238E27FC236}">
                <a16:creationId xmlns="" xmlns:a16="http://schemas.microsoft.com/office/drawing/2014/main" id="{3754A176-B08D-4E8F-9FA8-61F199B1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46434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Ant rhionscopic view.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Know the diagnosis and mangemeen.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Image on the left is typical of allergy.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1: pale mucosa, hypertropied turbinates, and streaks of watery secretions.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2: Hyperemic mucosa, and similar to image 1, hypertrophied turbinate and streaks of watery secretion.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Whicn nostril are these photos of?  </a:t>
            </a:r>
            <a:br>
              <a:rPr lang="en-US" altLang="en-US" sz="1400"/>
            </a:br>
            <a:r>
              <a:rPr lang="en-US" altLang="en-US" sz="1400"/>
              <a:t>Left side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D58D3CF9-7D50-48EE-BC74-C56C60282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Investigations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E659C1C5-1CD8-4939-BE92-123EFDDA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zh-TW" sz="2000" b="1" u="sng" dirty="0">
                <a:ea typeface="+mn-ea"/>
              </a:rPr>
              <a:t>When to do? If not responding to TT after diagnosis</a:t>
            </a:r>
            <a:endParaRPr lang="en-US" altLang="zh-TW" sz="2000" dirty="0">
              <a:ea typeface="+mn-ea"/>
            </a:endParaRP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Blood test : IgE, eosinophilia</a:t>
            </a: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Nasal biopsy for differential dx: If you think of tumor! Take sample, eg, of polyp. </a:t>
            </a: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Skin test</a:t>
            </a: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RAST (radio-</a:t>
            </a:r>
            <a:r>
              <a:rPr lang="en-US" altLang="zh-TW" sz="2000" dirty="0" err="1">
                <a:ea typeface="+mn-ea"/>
              </a:rPr>
              <a:t>allergosorbent</a:t>
            </a:r>
            <a:r>
              <a:rPr lang="en-US" altLang="zh-TW" sz="2000" dirty="0">
                <a:ea typeface="+mn-ea"/>
              </a:rPr>
              <a:t> test) : You must to know to what is the patient </a:t>
            </a:r>
            <a:r>
              <a:rPr lang="en-US" altLang="zh-TW" sz="2000" dirty="0" err="1">
                <a:ea typeface="+mn-ea"/>
              </a:rPr>
              <a:t>allergeic</a:t>
            </a:r>
            <a:r>
              <a:rPr lang="en-US" altLang="zh-TW" sz="2000" dirty="0">
                <a:ea typeface="+mn-ea"/>
              </a:rPr>
              <a:t> to and then you can do </a:t>
            </a:r>
            <a:r>
              <a:rPr lang="en-US" altLang="zh-TW" sz="2000" dirty="0" err="1">
                <a:ea typeface="+mn-ea"/>
              </a:rPr>
              <a:t>desensitizatinon</a:t>
            </a:r>
            <a:r>
              <a:rPr lang="en-US" altLang="zh-TW" sz="2000" dirty="0">
                <a:ea typeface="+mn-ea"/>
              </a:rPr>
              <a:t> to that specific allergen.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E6A5BEBC-14F2-46F8-B55A-D2E05EC1B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Multitest II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="" xmlns:a16="http://schemas.microsoft.com/office/drawing/2014/main" id="{9E262FBA-00D8-4450-B816-A6A59F977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325" y="1663700"/>
            <a:ext cx="6737350" cy="44037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9D3CDD84-A715-49C0-A369-8922F508E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Whealing response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="" xmlns:a16="http://schemas.microsoft.com/office/drawing/2014/main" id="{A89CDE23-84C0-4C90-92B8-01E035A6F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00200"/>
            <a:ext cx="6480175" cy="45307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2E99C03C-6914-46E3-8853-6018DE229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0D07EA31-E2CC-4E11-9C4F-59E317B183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4866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Avoidance of allergen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/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/>
              <a:t>Normal Saline douching: Just to clean nasal cavity from the secretion. Helpful to prevent stasis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watersview">
            <a:extLst>
              <a:ext uri="{FF2B5EF4-FFF2-40B4-BE49-F238E27FC236}">
                <a16:creationId xmlns="" xmlns:a16="http://schemas.microsoft.com/office/drawing/2014/main" id="{7B1BBAD6-2FB8-43EB-8AFE-6B2730791B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14800"/>
            <a:ext cx="3602038" cy="274320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3" name="Picture 3" descr="lateralradio">
            <a:extLst>
              <a:ext uri="{FF2B5EF4-FFF2-40B4-BE49-F238E27FC236}">
                <a16:creationId xmlns="" xmlns:a16="http://schemas.microsoft.com/office/drawing/2014/main" id="{A8F60416-8EC4-40D3-9F3E-B2DB8092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124200"/>
            <a:ext cx="3167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D3D5DEF2-4CC0-4375-9F16-190BAEE2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6796E6-CB66-40A4-9D34-78A0AC0DCC4D}"/>
              </a:ext>
            </a:extLst>
          </p:cNvPr>
          <p:cNvSpPr txBox="1"/>
          <p:nvPr/>
        </p:nvSpPr>
        <p:spPr>
          <a:xfrm>
            <a:off x="3563938" y="4097338"/>
            <a:ext cx="1871662" cy="258603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l" rtl="0" eaLnBrk="0" hangingPunct="0">
              <a:defRPr/>
            </a:pPr>
            <a:r>
              <a:rPr lang="en-US" b="1" u="sng" dirty="0">
                <a:latin typeface="Arial" charset="0"/>
                <a:cs typeface="+mn-cs"/>
              </a:rPr>
              <a:t>Two views are requested:</a:t>
            </a:r>
          </a:p>
          <a:p>
            <a:pPr marL="285750" indent="-285750" algn="l" rtl="0" eaLnBrk="0" hangingPunct="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Water</a:t>
            </a:r>
            <a:r>
              <a:rPr lang="en-US" b="1" u="sng" dirty="0">
                <a:latin typeface="Arial" charset="0"/>
                <a:cs typeface="+mn-cs"/>
              </a:rPr>
              <a:t>s</a:t>
            </a:r>
            <a:r>
              <a:rPr lang="en-US" dirty="0">
                <a:latin typeface="Arial" charset="0"/>
                <a:cs typeface="+mn-cs"/>
              </a:rPr>
              <a:t> view x-ray: because as if the patient is drinking water</a:t>
            </a:r>
          </a:p>
          <a:p>
            <a:pPr marL="285750" indent="-285750" algn="l" rtl="0" eaLnBrk="0" hangingPunct="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Lateral view</a:t>
            </a:r>
          </a:p>
        </p:txBody>
      </p:sp>
      <p:sp>
        <p:nvSpPr>
          <p:cNvPr id="5126" name="TextBox 3">
            <a:extLst>
              <a:ext uri="{FF2B5EF4-FFF2-40B4-BE49-F238E27FC236}">
                <a16:creationId xmlns="" xmlns:a16="http://schemas.microsoft.com/office/drawing/2014/main" id="{C427EBE5-0512-44B5-8B1C-4AF5AA92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2114550"/>
            <a:ext cx="3197225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="1" u="sng"/>
              <a:t>Skull x-ray – lateral view:</a:t>
            </a:r>
            <a:r>
              <a:rPr lang="en-US" altLang="en-US"/>
              <a:t> Post nasl space has no obstruction in the below image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23623B16-244C-4674-8C5C-A48F08AC4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Treatment-Topical</a:t>
            </a:r>
            <a:endParaRPr lang="zh-TW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BEA61728-AE48-4F61-A411-FAC58B82ED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TW" sz="1800" b="1" u="sng" dirty="0">
                <a:ea typeface="+mn-ea"/>
              </a:rPr>
              <a:t>Vasoconstrictors nasal drops: </a:t>
            </a:r>
            <a:r>
              <a:rPr lang="en-US" altLang="zh-TW" sz="1600" dirty="0" err="1">
                <a:ea typeface="+mn-ea"/>
              </a:rPr>
              <a:t>Oxymetaxoline</a:t>
            </a:r>
            <a:r>
              <a:rPr lang="en-US" altLang="zh-TW" sz="1800" dirty="0">
                <a:ea typeface="+mn-ea"/>
              </a:rPr>
              <a:t> ( for short duration, not more than 2 weeks) You can repeat it but not for long duration because it will cause </a:t>
            </a:r>
            <a:r>
              <a:rPr lang="en-US" altLang="zh-TW" sz="1800" dirty="0" err="1">
                <a:ea typeface="+mn-ea"/>
              </a:rPr>
              <a:t>anotehr</a:t>
            </a:r>
            <a:r>
              <a:rPr lang="en-US" altLang="zh-TW" sz="1800" dirty="0">
                <a:ea typeface="+mn-ea"/>
              </a:rPr>
              <a:t> entity)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zh-TW" sz="1800" b="1" u="sng" dirty="0">
                <a:ea typeface="+mn-ea"/>
              </a:rPr>
              <a:t>Steroids nasal spray: </a:t>
            </a:r>
            <a:r>
              <a:rPr lang="en-US" altLang="zh-TW" sz="1600" dirty="0" err="1">
                <a:ea typeface="+mn-ea"/>
              </a:rPr>
              <a:t>Beclomethasone</a:t>
            </a:r>
            <a:r>
              <a:rPr lang="en-US" altLang="zh-TW" sz="1600" dirty="0">
                <a:ea typeface="+mn-ea"/>
              </a:rPr>
              <a:t>, </a:t>
            </a:r>
            <a:r>
              <a:rPr lang="en-US" altLang="zh-TW" sz="1600" dirty="0" err="1">
                <a:ea typeface="+mn-ea"/>
              </a:rPr>
              <a:t>flixonase</a:t>
            </a:r>
            <a:r>
              <a:rPr lang="en-US" altLang="zh-TW" sz="1600" dirty="0">
                <a:ea typeface="+mn-ea"/>
              </a:rPr>
              <a:t>, </a:t>
            </a:r>
            <a:r>
              <a:rPr lang="en-US" altLang="zh-TW" sz="1600" dirty="0" err="1">
                <a:ea typeface="+mn-ea"/>
              </a:rPr>
              <a:t>nasonex</a:t>
            </a:r>
            <a:endParaRPr lang="en-US" altLang="zh-TW" sz="1600" dirty="0">
              <a:ea typeface="+mn-e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zh-TW" sz="1600" dirty="0">
              <a:ea typeface="+mn-e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zh-TW" sz="1600" b="1" u="sng" dirty="0">
                <a:ea typeface="+mn-ea"/>
              </a:rPr>
              <a:t>Sodium </a:t>
            </a:r>
            <a:r>
              <a:rPr lang="en-US" altLang="zh-TW" sz="1600" b="1" u="sng" dirty="0" err="1">
                <a:ea typeface="+mn-ea"/>
              </a:rPr>
              <a:t>cromoglycate</a:t>
            </a:r>
            <a:r>
              <a:rPr lang="en-US" altLang="zh-TW" sz="1600" b="1" u="sng" dirty="0">
                <a:ea typeface="+mn-ea"/>
              </a:rPr>
              <a:t> (prophylactic nasal spray) </a:t>
            </a:r>
            <a:r>
              <a:rPr lang="en-US" altLang="zh-TW" sz="1600" b="1" u="sng" dirty="0">
                <a:solidFill>
                  <a:srgbClr val="FF0000"/>
                </a:solidFill>
                <a:ea typeface="+mn-ea"/>
              </a:rPr>
              <a:t>mast-cell stabilizer:</a:t>
            </a:r>
            <a:r>
              <a:rPr lang="en-US" altLang="zh-TW" sz="1600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zh-TW" sz="1600" dirty="0">
                <a:ea typeface="+mn-ea"/>
              </a:rPr>
              <a:t>before start of symptoms (prophylactic)</a:t>
            </a:r>
            <a:endParaRPr lang="en-US" altLang="zh-TW" sz="1400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1600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zh-TW" altLang="en-US" sz="2000" dirty="0">
              <a:ea typeface="+mn-ea"/>
            </a:endParaRPr>
          </a:p>
        </p:txBody>
      </p:sp>
      <p:pic>
        <p:nvPicPr>
          <p:cNvPr id="23556" name="Picture 5" descr="Rhinocortspray">
            <a:extLst>
              <a:ext uri="{FF2B5EF4-FFF2-40B4-BE49-F238E27FC236}">
                <a16:creationId xmlns="" xmlns:a16="http://schemas.microsoft.com/office/drawing/2014/main" id="{8225EE5A-91A8-4A44-A34B-95169556A9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133600"/>
            <a:ext cx="2816225" cy="411480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7" name="Rectangle 1">
            <a:extLst>
              <a:ext uri="{FF2B5EF4-FFF2-40B4-BE49-F238E27FC236}">
                <a16:creationId xmlns="" xmlns:a16="http://schemas.microsoft.com/office/drawing/2014/main" id="{4913785D-D8A1-46C5-90F3-542073C5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5842000"/>
            <a:ext cx="4057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aseline="-25000"/>
              <a:t>oxymetazoline hydrochloride</a:t>
            </a:r>
          </a:p>
          <a:p>
            <a:pPr algn="l" rtl="0"/>
            <a:r>
              <a:rPr lang="en-US" altLang="en-US" baseline="-25000"/>
              <a:t>okcsT-m_-tazc[-lTn  </a:t>
            </a:r>
          </a:p>
          <a:p>
            <a:pPr algn="l" rtl="0"/>
            <a:endParaRPr lang="en-US" altLang="en-US" baseline="-25000"/>
          </a:p>
          <a:p>
            <a:pPr algn="l" rtl="0"/>
            <a:r>
              <a:rPr lang="en-US" altLang="en-US" baseline="-25000"/>
              <a:t>A vasoconstrictor used topically to reduce swelling and congestion of the nasal mucosa.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F66FE655-25FA-4A42-853B-111CFD170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Treatment-Oral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61673938-C7DC-4C8D-9030-239E92F47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6311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Anti-histamine (</a:t>
            </a:r>
            <a:r>
              <a:rPr lang="en-US" altLang="zh-TW" sz="2800">
                <a:solidFill>
                  <a:srgbClr val="FF0000"/>
                </a:solidFill>
              </a:rPr>
              <a:t>H1blockers)</a:t>
            </a:r>
            <a:r>
              <a:rPr lang="en-US" altLang="zh-TW" sz="2800"/>
              <a:t>	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	sedating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	</a:t>
            </a:r>
            <a:r>
              <a:rPr lang="en-US" altLang="zh-TW" sz="2400">
                <a:solidFill>
                  <a:srgbClr val="FF0000"/>
                </a:solidFill>
              </a:rPr>
              <a:t>non-sedating (loratidine, claritidine?, clefast?)</a:t>
            </a:r>
            <a:r>
              <a:rPr lang="en-US" altLang="zh-TW" sz="2400"/>
              <a:t>	</a:t>
            </a:r>
          </a:p>
          <a:p>
            <a:pPr eaLnBrk="1" hangingPunct="1"/>
            <a:r>
              <a:rPr lang="en-US" altLang="zh-TW" sz="3600" b="1">
                <a:solidFill>
                  <a:srgbClr val="00B050"/>
                </a:solidFill>
              </a:rPr>
              <a:t>Systemic Steroids if severe allergy ?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 baseline="-25000"/>
              <a:t>Nasal polyps treated by local and systemic steroids</a:t>
            </a:r>
          </a:p>
          <a:p>
            <a:pPr eaLnBrk="1" hangingPunct="1">
              <a:buFontTx/>
              <a:buNone/>
            </a:pPr>
            <a:endParaRPr lang="en-US" altLang="zh-TW" sz="2400"/>
          </a:p>
          <a:p>
            <a:pPr eaLnBrk="1" hangingPunct="1">
              <a:buFontTx/>
              <a:buNone/>
            </a:pPr>
            <a:endParaRPr lang="zh-TW" altLang="zh-TW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0EB211CB-E60B-4326-AA8F-CA45BC9D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BF6341DE-4805-4F0B-9E47-2241A1BD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/>
              <a:t>Surgical </a:t>
            </a:r>
            <a:r>
              <a:rPr lang="en-US" altLang="zh-TW" sz="2800" b="1">
                <a:solidFill>
                  <a:srgbClr val="FF0000"/>
                </a:solidFill>
              </a:rPr>
              <a:t>- for nasal obstruction only</a:t>
            </a:r>
          </a:p>
          <a:p>
            <a:pPr lvl="1" eaLnBrk="1" hangingPunct="1"/>
            <a:r>
              <a:rPr lang="en-US" altLang="zh-TW" sz="2400"/>
              <a:t>Septoplasty: If he has deviation on examiantion,</a:t>
            </a:r>
          </a:p>
          <a:p>
            <a:pPr lvl="1" eaLnBrk="1" hangingPunct="1"/>
            <a:r>
              <a:rPr lang="en-US" altLang="zh-TW" sz="2400"/>
              <a:t>Turbinate reduction: Severe hypertrophy not respondign to treatment. Submucosal diathermy. In the past, remove it all (has serious complications so not used anymore)</a:t>
            </a:r>
          </a:p>
          <a:p>
            <a:pPr eaLnBrk="1" hangingPunct="1"/>
            <a:r>
              <a:rPr lang="en-US" altLang="zh-TW" sz="2400" b="1" u="sng"/>
              <a:t>Immunotherapy – Desensitization: duration </a:t>
            </a:r>
            <a:r>
              <a:rPr lang="en-US" altLang="zh-TW" sz="2400" b="1" u="sng">
                <a:solidFill>
                  <a:srgbClr val="FF0000"/>
                </a:solidFill>
              </a:rPr>
              <a:t>between 1-3 years</a:t>
            </a:r>
          </a:p>
          <a:p>
            <a:pPr lvl="1" eaLnBrk="1" hangingPunct="1"/>
            <a:r>
              <a:rPr lang="en-US" altLang="zh-TW" sz="2400"/>
              <a:t>	Subcutaneous</a:t>
            </a:r>
          </a:p>
          <a:p>
            <a:pPr lvl="1" eaLnBrk="1" hangingPunct="1"/>
            <a:r>
              <a:rPr lang="en-US" altLang="zh-TW" sz="2400"/>
              <a:t>	Sublingual</a:t>
            </a:r>
            <a:endParaRPr lang="en-US" altLang="zh-TW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2A9F1E56-CD4E-481E-8850-DBDEE5B6A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Vasomotor Rhinitis (non infective non allergic)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A05C9D35-5459-4213-80B8-9388361D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586288"/>
          </a:xfrm>
        </p:spPr>
        <p:txBody>
          <a:bodyPr/>
          <a:lstStyle/>
          <a:p>
            <a:pPr eaLnBrk="1" hangingPunct="1"/>
            <a:r>
              <a:rPr lang="en-US" altLang="zh-TW" sz="2400"/>
              <a:t>Autonomic disturbance – excessive </a:t>
            </a:r>
            <a:r>
              <a:rPr lang="en-US" altLang="zh-TW" sz="2400" b="1"/>
              <a:t>parasympathetic</a:t>
            </a:r>
            <a:r>
              <a:rPr lang="en-US" altLang="zh-TW" sz="2400"/>
              <a:t> activity</a:t>
            </a:r>
          </a:p>
          <a:p>
            <a:pPr eaLnBrk="1" hangingPunct="1"/>
            <a:r>
              <a:rPr lang="en-US" altLang="zh-TW" sz="2400"/>
              <a:t>No specific cause found</a:t>
            </a:r>
          </a:p>
          <a:p>
            <a:pPr eaLnBrk="1" hangingPunct="1"/>
            <a:r>
              <a:rPr lang="en-US" altLang="zh-TW" sz="2800" b="1">
                <a:solidFill>
                  <a:srgbClr val="92D050"/>
                </a:solidFill>
              </a:rPr>
              <a:t>Symptoms: profuse rhinorrhoea and nasal obstruction</a:t>
            </a:r>
          </a:p>
          <a:p>
            <a:pPr eaLnBrk="1" hangingPunct="1"/>
            <a:r>
              <a:rPr lang="en-US" altLang="en-US" sz="2400"/>
              <a:t>O/E: boggy &amp; erythematous mucosa. By examniation, you can differentiate. </a:t>
            </a:r>
            <a:r>
              <a:rPr lang="en-US" altLang="en-US" sz="2400" b="1">
                <a:solidFill>
                  <a:srgbClr val="92D050"/>
                </a:solidFill>
              </a:rPr>
              <a:t>The shape of trubinate is not smooth like allergic.  And not pale but erythematous </a:t>
            </a:r>
            <a:r>
              <a:rPr lang="en-US" altLang="en-US" sz="2400"/>
              <a:t>and some say violet.</a:t>
            </a:r>
            <a:endParaRPr lang="en-US" altLang="zh-TW" sz="2400"/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Diagnosis by exclusion, symptoms &amp; -ve allergy test: do allergy test to R/O.</a:t>
            </a:r>
          </a:p>
          <a:p>
            <a:pPr eaLnBrk="1" hangingPunct="1">
              <a:buFontTx/>
              <a:buNone/>
            </a:pPr>
            <a:endParaRPr lang="en-US" altLang="zh-TW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7BE6A355-0F26-4FDC-98E7-5B6F37EAB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Vasomotor Rhinitis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8FC3A360-95DD-4725-9802-9E08C5DCE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>
                <a:solidFill>
                  <a:srgbClr val="FF0000"/>
                </a:solidFill>
              </a:rPr>
              <a:t>Anticholinergic medication: Locally as nasal spray: Ipratropium bromide, Atrovent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 b="1">
                <a:solidFill>
                  <a:srgbClr val="00B050"/>
                </a:solidFill>
              </a:rPr>
              <a:t>Exercise: Decrease parasympathetic activity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 b="1">
                <a:solidFill>
                  <a:srgbClr val="FF0000"/>
                </a:solidFill>
              </a:rPr>
              <a:t>Antihistamine: piriton</a:t>
            </a:r>
          </a:p>
          <a:p>
            <a:pPr eaLnBrk="1" hangingPunct="1">
              <a:buFontTx/>
              <a:buNone/>
            </a:pPr>
            <a:endParaRPr lang="en-US" altLang="zh-TW" sz="2800"/>
          </a:p>
          <a:p>
            <a:pPr eaLnBrk="1" hangingPunct="1">
              <a:buFontTx/>
              <a:buNone/>
            </a:pPr>
            <a:endParaRPr lang="zh-TW" altLang="zh-TW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4298BBE9-FA9B-4BF6-BCA1-19007314D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Rhinitis Medicamentosa </a:t>
            </a:r>
            <a:endParaRPr lang="zh-TW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D99FC794-F20B-419A-A768-B6CE421FC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057400"/>
            <a:ext cx="7815262" cy="43719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ea typeface="+mn-ea"/>
              </a:rPr>
              <a:t>Result of long use of local vasoconstrictor. With </a:t>
            </a:r>
            <a:r>
              <a:rPr lang="en-US" sz="2000" dirty="0" smtClean="0">
                <a:ea typeface="+mn-ea"/>
              </a:rPr>
              <a:t>time, </a:t>
            </a:r>
            <a:r>
              <a:rPr lang="en-US" sz="2000" dirty="0">
                <a:ea typeface="+mn-ea"/>
              </a:rPr>
              <a:t>need higher doses and more frequent… if stopped local vasoconstrictor, he will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have nasal </a:t>
            </a:r>
            <a:r>
              <a:rPr lang="en-US" b="1" dirty="0" err="1">
                <a:solidFill>
                  <a:srgbClr val="FF0000"/>
                </a:solidFill>
                <a:ea typeface="+mn-ea"/>
              </a:rPr>
              <a:t>obstrction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 and </a:t>
            </a:r>
            <a:r>
              <a:rPr lang="en-US" b="1" dirty="0" err="1">
                <a:solidFill>
                  <a:srgbClr val="FF0000"/>
                </a:solidFill>
                <a:ea typeface="+mn-ea"/>
              </a:rPr>
              <a:t>rhionorrhea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 even when he is using them. </a:t>
            </a:r>
            <a:r>
              <a:rPr lang="en-US" sz="2000" dirty="0">
                <a:ea typeface="+mn-ea"/>
              </a:rPr>
              <a:t>Therefore, </a:t>
            </a:r>
            <a:r>
              <a:rPr lang="en-US" sz="2000" dirty="0" err="1">
                <a:ea typeface="+mn-ea"/>
              </a:rPr>
              <a:t>duraition</a:t>
            </a:r>
            <a:r>
              <a:rPr lang="en-US" sz="2000" dirty="0">
                <a:ea typeface="+mn-ea"/>
              </a:rPr>
              <a:t> of use of </a:t>
            </a:r>
            <a:r>
              <a:rPr lang="en-US" sz="2000" dirty="0" err="1">
                <a:ea typeface="+mn-ea"/>
              </a:rPr>
              <a:t>vascconstrictors</a:t>
            </a:r>
            <a:r>
              <a:rPr lang="en-US" sz="2000" dirty="0">
                <a:ea typeface="+mn-ea"/>
              </a:rPr>
              <a:t> is less than 2 weeks.</a:t>
            </a:r>
          </a:p>
          <a:p>
            <a:pPr eaLnBrk="1" hangingPunct="1">
              <a:defRPr/>
            </a:pPr>
            <a:r>
              <a:rPr lang="en-US" sz="2000" dirty="0">
                <a:ea typeface="+mn-ea"/>
              </a:rPr>
              <a:t>Incidence is  1-9%, equal sex distribution and more common in young to </a:t>
            </a:r>
            <a:r>
              <a:rPr lang="en-US" sz="2800" b="1" dirty="0">
                <a:solidFill>
                  <a:srgbClr val="FF0000"/>
                </a:solidFill>
                <a:ea typeface="+mn-ea"/>
              </a:rPr>
              <a:t>middle age adults and pregnant women</a:t>
            </a:r>
            <a:r>
              <a:rPr lang="en-US" sz="2000" dirty="0">
                <a:ea typeface="+mn-ea"/>
              </a:rPr>
              <a:t>.</a:t>
            </a:r>
            <a:endParaRPr lang="en-US" altLang="zh-TW" sz="2000" dirty="0">
              <a:ea typeface="+mn-ea"/>
            </a:endParaRP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Avoid prolong use of vasoconstrictor nasal drops</a:t>
            </a:r>
          </a:p>
          <a:p>
            <a:pPr eaLnBrk="1" hangingPunct="1">
              <a:defRPr/>
            </a:pPr>
            <a:r>
              <a:rPr lang="en-US" sz="2000" dirty="0">
                <a:ea typeface="+mn-ea"/>
              </a:rPr>
              <a:t>Prolong use leads to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reduced production of presynaptic norepinephrine </a:t>
            </a:r>
            <a:r>
              <a:rPr lang="en-US" sz="2000" dirty="0">
                <a:ea typeface="+mn-ea"/>
              </a:rPr>
              <a:t>and also leads to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decrease sensitivity of alpha </a:t>
            </a:r>
            <a:r>
              <a:rPr lang="en-US" sz="2000" dirty="0">
                <a:ea typeface="+mn-ea"/>
              </a:rPr>
              <a:t>receptors causing need for larger dose for shorter acting time.</a:t>
            </a:r>
          </a:p>
          <a:p>
            <a:pPr eaLnBrk="1" hangingPunct="1">
              <a:buFontTx/>
              <a:buNone/>
              <a:defRPr/>
            </a:pPr>
            <a:endParaRPr lang="zh-TW" altLang="en-US" sz="2800" dirty="0">
              <a:ea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="" xmlns:a16="http://schemas.microsoft.com/office/drawing/2014/main" id="{727AF742-B6D5-46E3-8299-75A313800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Sinusitis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="" xmlns:a16="http://schemas.microsoft.com/office/drawing/2014/main" id="{80287852-2A4F-405C-B4DF-00A56DA404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476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 dirty="0"/>
              <a:t>Acute</a:t>
            </a:r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/>
            <a:r>
              <a:rPr lang="en-US" altLang="zh-TW" dirty="0" smtClean="0"/>
              <a:t>bacterial </a:t>
            </a:r>
            <a:endParaRPr lang="en-US" altLang="zh-TW" dirty="0"/>
          </a:p>
          <a:p>
            <a:pPr eaLnBrk="1" hangingPunct="1"/>
            <a:r>
              <a:rPr lang="en-US" altLang="zh-TW" dirty="0" smtClean="0"/>
              <a:t>dental </a:t>
            </a:r>
            <a:r>
              <a:rPr lang="en-US" altLang="zh-TW" dirty="0"/>
              <a:t>origin – 10%</a:t>
            </a:r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>
              <a:buFontTx/>
              <a:buNone/>
            </a:pPr>
            <a:r>
              <a:rPr lang="en-US" altLang="zh-TW" dirty="0"/>
              <a:t>Also: viral and fungal</a:t>
            </a:r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25604" name="Rectangle 6">
            <a:extLst>
              <a:ext uri="{FF2B5EF4-FFF2-40B4-BE49-F238E27FC236}">
                <a16:creationId xmlns="" xmlns:a16="http://schemas.microsoft.com/office/drawing/2014/main" id="{AF17AEEB-4EE6-4725-85FA-D7DF16E390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57400"/>
            <a:ext cx="3814762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b="1" dirty="0">
                <a:ea typeface="+mn-ea"/>
              </a:rPr>
              <a:t>Chronic: check for </a:t>
            </a:r>
            <a:r>
              <a:rPr lang="en-US" altLang="zh-TW" b="1" dirty="0" smtClean="0">
                <a:ea typeface="+mn-ea"/>
              </a:rPr>
              <a:t>predisposing </a:t>
            </a:r>
            <a:r>
              <a:rPr lang="en-US" altLang="zh-TW" b="1" dirty="0">
                <a:ea typeface="+mn-ea"/>
              </a:rPr>
              <a:t>factors</a:t>
            </a:r>
          </a:p>
          <a:p>
            <a:pPr eaLnBrk="1" hangingPunct="1">
              <a:buFontTx/>
              <a:buNone/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>
                <a:ea typeface="+mn-ea"/>
              </a:rPr>
              <a:t>	</a:t>
            </a: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anatomical </a:t>
            </a:r>
          </a:p>
          <a:p>
            <a:pPr eaLnBrk="1" hangingPunct="1">
              <a:buFontTx/>
              <a:buNone/>
              <a:defRPr/>
            </a:pP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allergy</a:t>
            </a:r>
          </a:p>
          <a:p>
            <a:pPr eaLnBrk="1" hangingPunct="1">
              <a:buFontTx/>
              <a:buNone/>
              <a:defRPr/>
            </a:pP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polyps</a:t>
            </a:r>
          </a:p>
          <a:p>
            <a:pPr eaLnBrk="1" hangingPunct="1">
              <a:buFontTx/>
              <a:buNone/>
              <a:defRPr/>
            </a:pP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immune deficit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4">
            <a:extLst>
              <a:ext uri="{FF2B5EF4-FFF2-40B4-BE49-F238E27FC236}">
                <a16:creationId xmlns="" xmlns:a16="http://schemas.microsoft.com/office/drawing/2014/main" id="{CDF384AC-92F6-4F6B-AC57-025C15AE99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654050"/>
            <a:ext cx="8456613" cy="56324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="" xmlns:a16="http://schemas.microsoft.com/office/drawing/2014/main" id="{5CFC4754-138F-469D-986B-4B438CEEE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1747" name="Picture 4" descr="sinus-graphic">
            <a:extLst>
              <a:ext uri="{FF2B5EF4-FFF2-40B4-BE49-F238E27FC236}">
                <a16:creationId xmlns="" xmlns:a16="http://schemas.microsoft.com/office/drawing/2014/main" id="{9CCDC701-E1B0-4525-AFF7-7755324E6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5402263" cy="47974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="" xmlns:a16="http://schemas.microsoft.com/office/drawing/2014/main" id="{15679A93-5E50-4937-B797-3DE8751E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Pathogenesis of chronic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="" xmlns:a16="http://schemas.microsoft.com/office/drawing/2014/main" id="{7702E705-5D37-4C98-ACD7-B54812C2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071688"/>
            <a:ext cx="4243388" cy="41576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</a:rPr>
              <a:t>Ostia obstruction creates increasingly hypoxic environment within sinus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</a:rPr>
              <a:t>Retention of secretion results in inflammation and bacterial infection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</a:rPr>
              <a:t>Secretion stagnate, obstruction increases, cilia and epithelial damage become more pronounced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Most common inciting event is viral URI.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err="1">
                <a:ea typeface="+mn-ea"/>
              </a:rPr>
              <a:t>Eitehr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chornic</a:t>
            </a:r>
            <a:r>
              <a:rPr lang="en-US" sz="1600" dirty="0">
                <a:ea typeface="+mn-ea"/>
              </a:rPr>
              <a:t> or acute: the patient starts acutely with URTI which is viral … viral infection: edema </a:t>
            </a:r>
            <a:r>
              <a:rPr lang="en-US" sz="1600" dirty="0" err="1">
                <a:ea typeface="+mn-ea"/>
              </a:rPr>
              <a:t>nad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increaed</a:t>
            </a:r>
            <a:r>
              <a:rPr lang="en-US" sz="1600" dirty="0">
                <a:ea typeface="+mn-ea"/>
              </a:rPr>
              <a:t> secretion </a:t>
            </a:r>
            <a:r>
              <a:rPr lang="en-US" sz="1600" dirty="0" err="1">
                <a:ea typeface="+mn-ea"/>
              </a:rPr>
              <a:t>ont</a:t>
            </a:r>
            <a:r>
              <a:rPr lang="en-US" sz="1600" dirty="0">
                <a:ea typeface="+mn-ea"/>
              </a:rPr>
              <a:t> only in nasal mucosa but </a:t>
            </a:r>
            <a:r>
              <a:rPr lang="en-US" sz="1600" dirty="0" err="1">
                <a:ea typeface="+mn-ea"/>
              </a:rPr>
              <a:t>aslo</a:t>
            </a:r>
            <a:r>
              <a:rPr lang="en-US" sz="1600" dirty="0">
                <a:ea typeface="+mn-ea"/>
              </a:rPr>
              <a:t> in </a:t>
            </a:r>
            <a:r>
              <a:rPr lang="en-US" sz="1600" dirty="0" err="1">
                <a:ea typeface="+mn-ea"/>
              </a:rPr>
              <a:t>sinusses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>
                <a:ea typeface="+mn-ea"/>
                <a:sym typeface="Wingdings" pitchFamily="2" charset="2"/>
              </a:rPr>
              <a:t> this edema stenosis and impaired </a:t>
            </a:r>
            <a:r>
              <a:rPr lang="en-US" sz="1600" dirty="0" err="1">
                <a:ea typeface="+mn-ea"/>
                <a:sym typeface="Wingdings" pitchFamily="2" charset="2"/>
              </a:rPr>
              <a:t>drainge</a:t>
            </a:r>
            <a:r>
              <a:rPr lang="en-US" sz="1600" dirty="0">
                <a:ea typeface="+mn-ea"/>
                <a:sym typeface="Wingdings" pitchFamily="2" charset="2"/>
              </a:rPr>
              <a:t> of </a:t>
            </a:r>
            <a:r>
              <a:rPr lang="en-US" sz="1600" dirty="0" err="1">
                <a:ea typeface="+mn-ea"/>
                <a:sym typeface="Wingdings" pitchFamily="2" charset="2"/>
              </a:rPr>
              <a:t>sinuss</a:t>
            </a:r>
            <a:r>
              <a:rPr lang="en-US" sz="1600" dirty="0">
                <a:ea typeface="+mn-ea"/>
                <a:sym typeface="Wingdings" pitchFamily="2" charset="2"/>
              </a:rPr>
              <a:t>… superimposed </a:t>
            </a:r>
            <a:r>
              <a:rPr lang="en-US" sz="1600" dirty="0" err="1">
                <a:ea typeface="+mn-ea"/>
                <a:sym typeface="Wingdings" pitchFamily="2" charset="2"/>
              </a:rPr>
              <a:t>infeciton</a:t>
            </a:r>
            <a:r>
              <a:rPr lang="en-US" sz="1600" dirty="0">
                <a:ea typeface="+mn-ea"/>
                <a:sym typeface="Wingdings" pitchFamily="2" charset="2"/>
              </a:rPr>
              <a:t>… more stenosis… vicious cycle.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  <a:sym typeface="Wingdings" pitchFamily="2" charset="2"/>
              </a:rPr>
              <a:t>Therefore, most accepted surgery is FESS: open the </a:t>
            </a:r>
            <a:r>
              <a:rPr lang="en-US" sz="1600" dirty="0" err="1">
                <a:ea typeface="+mn-ea"/>
                <a:sym typeface="Wingdings" pitchFamily="2" charset="2"/>
              </a:rPr>
              <a:t>ostium</a:t>
            </a:r>
            <a:r>
              <a:rPr lang="en-US" sz="1600" dirty="0">
                <a:ea typeface="+mn-ea"/>
                <a:sym typeface="Wingdings" pitchFamily="2" charset="2"/>
              </a:rPr>
              <a:t> and clean the sinuses and that’s it!</a:t>
            </a:r>
            <a:endParaRPr lang="en-US" sz="1600" dirty="0">
              <a:ea typeface="+mn-ea"/>
            </a:endParaRPr>
          </a:p>
          <a:p>
            <a:pPr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32772" name="Picture 5">
            <a:extLst>
              <a:ext uri="{FF2B5EF4-FFF2-40B4-BE49-F238E27FC236}">
                <a16:creationId xmlns="" xmlns:a16="http://schemas.microsoft.com/office/drawing/2014/main" id="{3729CA84-3BDB-42AD-806B-52C6DD8C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41488"/>
            <a:ext cx="43561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FE080AD6-8087-491E-A0B0-81FE48B1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Drainage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="" xmlns:a16="http://schemas.microsoft.com/office/drawing/2014/main" id="{4F27B2A6-C9B5-47A4-AFAB-F6A0F89D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Frontal, anterior ethmoid air cells &amp; maxillary – OMC (osteometal complex) (middle meatus).</a:t>
            </a:r>
          </a:p>
          <a:p>
            <a:pPr eaLnBrk="1" hangingPunct="1"/>
            <a:r>
              <a:rPr lang="en-US" altLang="en-US"/>
              <a:t>Posterior Ethmoid air cells – Superior meatus.</a:t>
            </a:r>
          </a:p>
          <a:p>
            <a:pPr eaLnBrk="1" hangingPunct="1"/>
            <a:r>
              <a:rPr lang="en-US" altLang="en-US"/>
              <a:t>Sphenoid sinus – Sphenoid- ethmoidal recess (superior meatus).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6148" name="Picture 1" descr="Screen Clipping">
            <a:extLst>
              <a:ext uri="{FF2B5EF4-FFF2-40B4-BE49-F238E27FC236}">
                <a16:creationId xmlns="" xmlns:a16="http://schemas.microsoft.com/office/drawing/2014/main" id="{8F605263-25E4-4538-8177-C46B190E1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"/>
          <a:stretch>
            <a:fillRect/>
          </a:stretch>
        </p:blipFill>
        <p:spPr bwMode="auto">
          <a:xfrm>
            <a:off x="5508625" y="5557838"/>
            <a:ext cx="3635375" cy="1300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BC7B7B79-CFC0-4F96-B791-0C6C17088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Acute sinusitis - Symptoms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7670F86A-C132-4B83-A8BA-6D84D40DD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586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Preceding URTI or Dental infection (in 10% of acute has dental infections)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4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Pain - depends on the involving sinus </a:t>
            </a:r>
            <a:r>
              <a:rPr lang="en-US" altLang="zh-TW" sz="2400" baseline="-25000" dirty="0">
                <a:ea typeface="+mn-ea"/>
              </a:rPr>
              <a:t>(</a:t>
            </a:r>
            <a:r>
              <a:rPr lang="en-US" altLang="zh-TW" sz="2400" baseline="-25000" dirty="0" err="1">
                <a:ea typeface="+mn-ea"/>
              </a:rPr>
              <a:t>anteerio</a:t>
            </a:r>
            <a:r>
              <a:rPr lang="en-US" altLang="zh-TW" sz="2400" baseline="-25000" dirty="0">
                <a:ea typeface="+mn-ea"/>
              </a:rPr>
              <a:t> </a:t>
            </a:r>
            <a:r>
              <a:rPr lang="en-US" altLang="zh-TW" sz="2400" baseline="-25000" dirty="0" err="1">
                <a:ea typeface="+mn-ea"/>
              </a:rPr>
              <a:t>ethomoidal</a:t>
            </a:r>
            <a:r>
              <a:rPr lang="en-US" altLang="zh-TW" sz="2400" baseline="-25000" dirty="0">
                <a:ea typeface="+mn-ea"/>
              </a:rPr>
              <a:t> </a:t>
            </a:r>
            <a:r>
              <a:rPr lang="en-US" altLang="zh-TW" sz="2400" baseline="-25000" dirty="0">
                <a:ea typeface="+mn-ea"/>
                <a:sym typeface="Wingdings" pitchFamily="2" charset="2"/>
              </a:rPr>
              <a:t> </a:t>
            </a:r>
            <a:r>
              <a:rPr lang="en-US" altLang="zh-TW" sz="2400" baseline="-25000" dirty="0" err="1">
                <a:ea typeface="+mn-ea"/>
                <a:sym typeface="Wingdings" pitchFamily="2" charset="2"/>
              </a:rPr>
              <a:t>bitempral</a:t>
            </a:r>
            <a:r>
              <a:rPr lang="en-US" altLang="zh-TW" sz="2400" baseline="-25000" dirty="0">
                <a:ea typeface="+mn-ea"/>
                <a:sym typeface="Wingdings" pitchFamily="2" charset="2"/>
              </a:rPr>
              <a:t>… frontal: frontal headache… sphenoid: occipital </a:t>
            </a:r>
            <a:r>
              <a:rPr lang="en-US" altLang="zh-TW" sz="2400" baseline="-25000" dirty="0" err="1">
                <a:ea typeface="+mn-ea"/>
                <a:sym typeface="Wingdings" pitchFamily="2" charset="2"/>
              </a:rPr>
              <a:t>headace</a:t>
            </a:r>
            <a:r>
              <a:rPr lang="en-US" altLang="zh-TW" sz="2400" baseline="-25000" dirty="0">
                <a:ea typeface="+mn-ea"/>
                <a:sym typeface="Wingdings" pitchFamily="2" charset="2"/>
              </a:rPr>
              <a:t>… maxillary: cheek)</a:t>
            </a:r>
            <a:endParaRPr lang="en-US" altLang="zh-TW" sz="2400" baseline="-25000" dirty="0"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	</a:t>
            </a:r>
            <a:r>
              <a:rPr lang="en-US" altLang="zh-TW" sz="2000" dirty="0">
                <a:ea typeface="+mn-ea"/>
              </a:rPr>
              <a:t>throbbing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+mn-ea"/>
              </a:rPr>
              <a:t>	aggravated by coughing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+mn-ea"/>
              </a:rPr>
              <a:t>Aggravated by </a:t>
            </a:r>
            <a:r>
              <a:rPr lang="en-US" altLang="zh-TW" sz="2000" dirty="0" err="1">
                <a:ea typeface="+mn-ea"/>
              </a:rPr>
              <a:t>bendnig</a:t>
            </a:r>
            <a:r>
              <a:rPr lang="en-US" altLang="zh-TW" sz="2000" dirty="0">
                <a:ea typeface="+mn-ea"/>
              </a:rPr>
              <a:t> as in praying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4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Nasal obstruction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Purulent </a:t>
            </a:r>
            <a:r>
              <a:rPr lang="en-US" altLang="zh-TW" sz="2400" dirty="0" err="1">
                <a:ea typeface="+mn-ea"/>
              </a:rPr>
              <a:t>rhinorrhoea</a:t>
            </a:r>
            <a:endParaRPr lang="en-US" altLang="zh-TW" sz="2400" dirty="0"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EFC2854A-7BEA-4EE7-8B3D-256EA9A15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Acute Sinusitis - Signs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88996211-7602-4F5C-9865-B71192C3A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Fever: 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b="1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Local tenderness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Mucopus in nose or nasopharynx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Dental caries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X-ray with opacity or air-fluid level: confirm that there is acute sinusitis! X-ray is not liked…we like CT and is better!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84B7F2B9-B3DE-49B9-B6BF-7BE0547018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1" u="sng"/>
              <a:t>Acute Rhinosinusitis (ARS) Major and minor symptosm… not required… </a:t>
            </a:r>
            <a:r>
              <a:rPr lang="ar-JO" altLang="en-US" sz="3200" b="1" u="sng"/>
              <a:t>فقط للعلم</a:t>
            </a:r>
            <a:endParaRPr lang="en-US" altLang="en-US" sz="3200" b="1" u="sng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CA1BD115-6DAB-4252-9B17-73990CB795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altLang="en-US" sz="2400"/>
              <a:t>Major symptoms</a:t>
            </a:r>
          </a:p>
          <a:p>
            <a:pPr lvl="1"/>
            <a:r>
              <a:rPr lang="en-US" altLang="en-US" sz="2000"/>
              <a:t>Facial pain/pressure</a:t>
            </a:r>
          </a:p>
          <a:p>
            <a:pPr lvl="1"/>
            <a:r>
              <a:rPr lang="en-US" altLang="en-US" sz="2000"/>
              <a:t>Facial congestion/fullness</a:t>
            </a:r>
          </a:p>
          <a:p>
            <a:pPr lvl="1"/>
            <a:r>
              <a:rPr lang="en-US" altLang="en-US" sz="2000"/>
              <a:t>Nasal obstruction</a:t>
            </a:r>
          </a:p>
          <a:p>
            <a:pPr lvl="1"/>
            <a:r>
              <a:rPr lang="en-US" altLang="en-US" sz="2000"/>
              <a:t>Nasal discharge/purulence</a:t>
            </a:r>
          </a:p>
          <a:p>
            <a:r>
              <a:rPr lang="en-US" altLang="en-US" sz="2400"/>
              <a:t>Minor symptoms</a:t>
            </a:r>
          </a:p>
          <a:p>
            <a:pPr lvl="1"/>
            <a:r>
              <a:rPr lang="en-US" altLang="en-US" sz="2000"/>
              <a:t>Headache</a:t>
            </a:r>
          </a:p>
          <a:p>
            <a:pPr lvl="1"/>
            <a:r>
              <a:rPr lang="en-US" altLang="en-US" sz="2000"/>
              <a:t>Fever (non-ARS)</a:t>
            </a:r>
          </a:p>
          <a:p>
            <a:pPr lvl="1"/>
            <a:r>
              <a:rPr lang="en-US" altLang="en-US" sz="2000"/>
              <a:t>Halitosis</a:t>
            </a:r>
          </a:p>
          <a:p>
            <a:pPr lvl="1"/>
            <a:r>
              <a:rPr lang="en-US" altLang="en-US" sz="2000"/>
              <a:t>Fatigue</a:t>
            </a:r>
          </a:p>
          <a:p>
            <a:r>
              <a:rPr lang="en-US" altLang="en-US" sz="2400"/>
              <a:t>Diagnosis with two major or one major and two minor factors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="" xmlns:a16="http://schemas.microsoft.com/office/drawing/2014/main" id="{3470F77D-55AB-4B47-846C-31465B754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1987550"/>
            <a:ext cx="49291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400"/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Hyposmia/anosmia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Purulence on exam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Fever (ARS only)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endParaRPr lang="en-US" altLang="en-US" sz="2000"/>
          </a:p>
          <a:p>
            <a:pPr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400"/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Dental pain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Cough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Ear pain/pressure/fullness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endParaRPr lang="en-US" altLang="en-US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inusitis1">
            <a:extLst>
              <a:ext uri="{FF2B5EF4-FFF2-40B4-BE49-F238E27FC236}">
                <a16:creationId xmlns="" xmlns:a16="http://schemas.microsoft.com/office/drawing/2014/main" id="{69AA9346-844D-47F8-8F52-9C2380A1A9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3960812" cy="3762375"/>
          </a:xfrm>
        </p:spPr>
      </p:pic>
      <p:pic>
        <p:nvPicPr>
          <p:cNvPr id="36867" name="Picture 7" descr="sinusitis2">
            <a:extLst>
              <a:ext uri="{FF2B5EF4-FFF2-40B4-BE49-F238E27FC236}">
                <a16:creationId xmlns="" xmlns:a16="http://schemas.microsoft.com/office/drawing/2014/main" id="{3768AC8D-771D-4517-98BA-931792BEF4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924175"/>
            <a:ext cx="3600450" cy="3440113"/>
          </a:xfrm>
        </p:spPr>
      </p:pic>
      <p:sp>
        <p:nvSpPr>
          <p:cNvPr id="36868" name="TextBox 1">
            <a:extLst>
              <a:ext uri="{FF2B5EF4-FFF2-40B4-BE49-F238E27FC236}">
                <a16:creationId xmlns="" xmlns:a16="http://schemas.microsoft.com/office/drawing/2014/main" id="{4F2EC225-F8D6-4281-8D26-813749DF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0"/>
            <a:ext cx="4895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Left: acute… mucosa hypermeic and pus</a:t>
            </a:r>
          </a:p>
          <a:p>
            <a:pPr algn="l" rtl="0"/>
            <a:r>
              <a:rPr lang="en-US" altLang="en-US"/>
              <a:t>Right: chroinc… hyperimiea only in turbinate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/>
              <a:t>Duration: given to us in exam… </a:t>
            </a:r>
          </a:p>
          <a:p>
            <a:pPr algn="l" rtl="0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inusitis  x-ray">
            <a:extLst>
              <a:ext uri="{FF2B5EF4-FFF2-40B4-BE49-F238E27FC236}">
                <a16:creationId xmlns="" xmlns:a16="http://schemas.microsoft.com/office/drawing/2014/main" id="{281E07C8-0653-405C-AFFE-46BB38D031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70388" cy="4437063"/>
          </a:xfrm>
        </p:spPr>
      </p:pic>
      <p:pic>
        <p:nvPicPr>
          <p:cNvPr id="37891" name="Picture 7" descr="sinusitisxray2">
            <a:extLst>
              <a:ext uri="{FF2B5EF4-FFF2-40B4-BE49-F238E27FC236}">
                <a16:creationId xmlns="" xmlns:a16="http://schemas.microsoft.com/office/drawing/2014/main" id="{1F885419-469F-4108-B290-6986A20B82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997200"/>
            <a:ext cx="4614863" cy="3630613"/>
          </a:xfrm>
        </p:spPr>
      </p:pic>
      <p:sp>
        <p:nvSpPr>
          <p:cNvPr id="37892" name="TextBox 1">
            <a:extLst>
              <a:ext uri="{FF2B5EF4-FFF2-40B4-BE49-F238E27FC236}">
                <a16:creationId xmlns="" xmlns:a16="http://schemas.microsoft.com/office/drawing/2014/main" id="{93329B48-9169-48F2-94EF-20C23DE0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15888"/>
            <a:ext cx="4321175" cy="2678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 b="1" u="sng"/>
              <a:t>Skull x-ray – Waters view: </a:t>
            </a:r>
            <a:r>
              <a:rPr lang="en-US" altLang="en-US" sz="1400"/>
              <a:t>Maxillary sinus should be black in color… in the left soft tissue and air fluid level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 b="1" u="sng"/>
              <a:t>CT – Coronal section:</a:t>
            </a:r>
            <a:r>
              <a:rPr lang="en-US" altLang="en-US" sz="1400"/>
              <a:t> Right maxillary sinus… bilateral maxillary sinusitis… septum is centralized… turbinate is seen and not occluding… frontal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Spheonid sinus…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en-US" sz="140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Area of ehtmodial air cells..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en-US" sz="140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Complete opacificaiton on the left.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="" xmlns:a16="http://schemas.microsoft.com/office/drawing/2014/main" id="{BA76A69F-D50E-4C5E-8E1D-C7CEF9C4E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9775"/>
            <a:ext cx="37449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Waters view radiograph = maxillary sinus radiograph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 baseline="-25000"/>
              <a:t>Waters projection  </a:t>
            </a:r>
          </a:p>
          <a:p>
            <a:pPr algn="l" rtl="0"/>
            <a:endParaRPr lang="en-US" altLang="en-US" baseline="-25000"/>
          </a:p>
          <a:p>
            <a:pPr algn="l" rtl="0"/>
            <a:r>
              <a:rPr lang="en-US" altLang="en-US" baseline="-25000"/>
              <a:t>a PA radiographic view of the skull made with the orbitomeatal line at an angle of 37° from the plane of the film, to show the orbits and maxillary sinuses. Syn: occipitomental projection, Waters view.</a:t>
            </a:r>
          </a:p>
          <a:p>
            <a:pPr algn="l" rtl="0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image004-CT">
            <a:extLst>
              <a:ext uri="{FF2B5EF4-FFF2-40B4-BE49-F238E27FC236}">
                <a16:creationId xmlns="" xmlns:a16="http://schemas.microsoft.com/office/drawing/2014/main" id="{32081478-7CA8-4BE8-AEC0-74A8B4D3E1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96975"/>
            <a:ext cx="4321175" cy="4832350"/>
          </a:xfrm>
        </p:spPr>
      </p:pic>
      <p:sp>
        <p:nvSpPr>
          <p:cNvPr id="38915" name="TextBox 1">
            <a:extLst>
              <a:ext uri="{FF2B5EF4-FFF2-40B4-BE49-F238E27FC236}">
                <a16:creationId xmlns="" xmlns:a16="http://schemas.microsoft.com/office/drawing/2014/main" id="{E0C2580F-445B-463E-A10A-1B120D4B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284538"/>
            <a:ext cx="3455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Rigtht sinus completely opacificed because we are runing on the lable in previous image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4" descr="400px-Misc_pollen">
            <a:extLst>
              <a:ext uri="{FF2B5EF4-FFF2-40B4-BE49-F238E27FC236}">
                <a16:creationId xmlns="" xmlns:a16="http://schemas.microsoft.com/office/drawing/2014/main" id="{2E395AE9-7E02-478E-8014-D95F2DE1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452688"/>
            <a:ext cx="54610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2">
            <a:extLst>
              <a:ext uri="{FF2B5EF4-FFF2-40B4-BE49-F238E27FC236}">
                <a16:creationId xmlns="" xmlns:a16="http://schemas.microsoft.com/office/drawing/2014/main" id="{33A994FF-75FF-43F8-B36C-1C337D75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800225"/>
            <a:ext cx="6589712" cy="50577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JO" altLang="en-US"/>
          </a:p>
        </p:txBody>
      </p:sp>
      <p:sp>
        <p:nvSpPr>
          <p:cNvPr id="39940" name="Rectangle 2">
            <a:extLst>
              <a:ext uri="{FF2B5EF4-FFF2-40B4-BE49-F238E27FC236}">
                <a16:creationId xmlns="" xmlns:a16="http://schemas.microsoft.com/office/drawing/2014/main" id="{1E05C9BB-19B4-4D28-A0FE-A80C41B845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Acute Rhinosinusitis (ARS)</a:t>
            </a:r>
            <a:br>
              <a:rPr lang="en-US" altLang="en-US"/>
            </a:br>
            <a:r>
              <a:rPr lang="en-US" altLang="en-US" sz="3200">
                <a:solidFill>
                  <a:schemeClr val="accent1"/>
                </a:solidFill>
              </a:rPr>
              <a:t>Microbiology</a:t>
            </a:r>
          </a:p>
        </p:txBody>
      </p:sp>
      <p:graphicFrame>
        <p:nvGraphicFramePr>
          <p:cNvPr id="179250" name="Group 50">
            <a:extLst>
              <a:ext uri="{FF2B5EF4-FFF2-40B4-BE49-F238E27FC236}">
                <a16:creationId xmlns="" xmlns:a16="http://schemas.microsoft.com/office/drawing/2014/main" id="{4CF317AE-38A3-48B7-B968-7ABF7F4EF7C3}"/>
              </a:ext>
            </a:extLst>
          </p:cNvPr>
          <p:cNvGraphicFramePr>
            <a:graphicFrameLocks noGrp="1"/>
          </p:cNvGraphicFramePr>
          <p:nvPr/>
        </p:nvGraphicFramePr>
        <p:xfrm>
          <a:off x="231775" y="2006600"/>
          <a:ext cx="8694738" cy="3295650"/>
        </p:xfrm>
        <a:graphic>
          <a:graphicData uri="http://schemas.openxmlformats.org/drawingml/2006/table">
            <a:tbl>
              <a:tblPr/>
              <a:tblGrid>
                <a:gridCol w="4348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6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(30-43%)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(20-28%)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catarrhalis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(20-28%)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(20-45%)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influenzae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(22-35%)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catarrhalis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aureus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FFC45CC9-AB29-48B1-9A27-86075D302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Acute Sinusitis - Treatment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C3F9A1AD-B9BF-4BB0-B9D4-993DBE295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Antibiotics x 2-3 weeks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</a:t>
            </a:r>
            <a:r>
              <a:rPr lang="en-US" altLang="zh-TW" sz="2000" b="1" dirty="0" err="1">
                <a:solidFill>
                  <a:schemeClr val="tx1">
                    <a:lumMod val="50000"/>
                  </a:schemeClr>
                </a:solidFill>
                <a:ea typeface="+mn-ea"/>
              </a:rPr>
              <a:t>Amoxycillin</a:t>
            </a:r>
            <a:r>
              <a:rPr lang="en-US" altLang="zh-TW" sz="20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Augmentin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Cefuroxime + </a:t>
            </a:r>
            <a:r>
              <a:rPr lang="en-US" altLang="zh-TW" sz="2000" b="1" i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metronidazole: </a:t>
            </a:r>
            <a:endParaRPr lang="en-US" altLang="zh-TW" sz="2800" b="1" i="1" dirty="0">
              <a:solidFill>
                <a:schemeClr val="tx1">
                  <a:lumMod val="50000"/>
                </a:schemeClr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>
                <a:ea typeface="+mn-ea"/>
              </a:rPr>
              <a:t>With the antibiotics, give the </a:t>
            </a:r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Vasoconstrictor</a:t>
            </a:r>
            <a:r>
              <a:rPr lang="en-US" altLang="zh-TW" sz="2800" dirty="0">
                <a:ea typeface="+mn-ea"/>
              </a:rPr>
              <a:t> :nose drops – aid drainage</a:t>
            </a:r>
            <a:br>
              <a:rPr lang="en-US" altLang="zh-TW" sz="2800" dirty="0">
                <a:ea typeface="+mn-ea"/>
              </a:rPr>
            </a:br>
            <a:r>
              <a:rPr lang="en-US" altLang="zh-TW" sz="2800" baseline="-25000" dirty="0">
                <a:ea typeface="+mn-ea"/>
              </a:rPr>
              <a:t>So you need to tell the patient that his discharge might increase… increase of discharge is a good sign but you need to tell the patient in advance so that he wont’ go </a:t>
            </a:r>
            <a:r>
              <a:rPr lang="en-US" altLang="zh-TW" sz="2800" baseline="-25000" dirty="0" smtClean="0">
                <a:ea typeface="+mn-ea"/>
              </a:rPr>
              <a:t>to another </a:t>
            </a:r>
            <a:r>
              <a:rPr lang="en-US" altLang="zh-TW" sz="2800" baseline="-25000" dirty="0">
                <a:ea typeface="+mn-ea"/>
              </a:rPr>
              <a:t>doctor.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E43619DB-F546-488E-9AFC-4310583B7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21DC8083-7D23-40D5-98CB-5138E3429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Antral</a:t>
            </a: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 washout </a:t>
            </a:r>
            <a:r>
              <a:rPr lang="en-US" altLang="zh-TW" dirty="0">
                <a:ea typeface="+mn-ea"/>
              </a:rPr>
              <a:t>– for resistance case (</a:t>
            </a:r>
            <a:r>
              <a:rPr lang="en-US" altLang="zh-TW" b="1" dirty="0">
                <a:ea typeface="+mn-ea"/>
              </a:rPr>
              <a:t>for maxillary sinus only</a:t>
            </a:r>
            <a:r>
              <a:rPr lang="en-US" altLang="zh-TW" dirty="0">
                <a:ea typeface="+mn-ea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2400" dirty="0">
                <a:ea typeface="+mn-ea"/>
              </a:rPr>
              <a:t>both diagnostic and therapeutic: You clean the sinuses… first </a:t>
            </a:r>
            <a:r>
              <a:rPr lang="en-US" altLang="zh-TW" sz="2400" dirty="0" err="1">
                <a:ea typeface="+mn-ea"/>
              </a:rPr>
              <a:t>slaine</a:t>
            </a:r>
            <a:r>
              <a:rPr lang="en-US" altLang="zh-TW" sz="2400" dirty="0">
                <a:ea typeface="+mn-ea"/>
              </a:rPr>
              <a:t> used is for </a:t>
            </a:r>
            <a:r>
              <a:rPr lang="en-US" altLang="zh-TW" sz="2400" dirty="0" err="1">
                <a:ea typeface="+mn-ea"/>
              </a:rPr>
              <a:t>cultur</a:t>
            </a:r>
            <a:r>
              <a:rPr lang="en-US" altLang="zh-TW" sz="2400" dirty="0">
                <a:ea typeface="+mn-ea"/>
              </a:rPr>
              <a:t> and sensitivity </a:t>
            </a:r>
            <a:r>
              <a:rPr lang="en-US" altLang="zh-TW" sz="2400" dirty="0" err="1">
                <a:ea typeface="+mn-ea"/>
              </a:rPr>
              <a:t>terhefore</a:t>
            </a:r>
            <a:r>
              <a:rPr lang="en-US" altLang="zh-TW" sz="2400" dirty="0">
                <a:ea typeface="+mn-ea"/>
              </a:rPr>
              <a:t> it is both </a:t>
            </a:r>
            <a:r>
              <a:rPr lang="en-US" altLang="zh-TW" sz="2400" dirty="0" err="1">
                <a:ea typeface="+mn-ea"/>
              </a:rPr>
              <a:t>dagnosi</a:t>
            </a:r>
            <a:r>
              <a:rPr lang="en-US" altLang="zh-TW" sz="2400" dirty="0">
                <a:ea typeface="+mn-ea"/>
              </a:rPr>
              <a:t> and </a:t>
            </a:r>
          </a:p>
          <a:p>
            <a:pPr lvl="1" eaLnBrk="1" hangingPunct="1">
              <a:defRPr/>
            </a:pPr>
            <a:r>
              <a:rPr lang="en-US" altLang="zh-TW" sz="2400" dirty="0">
                <a:ea typeface="+mn-ea"/>
              </a:rPr>
              <a:t>Irrigation of maxillary sinus after insertion of </a:t>
            </a:r>
            <a:r>
              <a:rPr lang="en-US" altLang="zh-TW" sz="2400" dirty="0" err="1">
                <a:ea typeface="+mn-ea"/>
              </a:rPr>
              <a:t>trocars</a:t>
            </a:r>
            <a:r>
              <a:rPr lang="en-US" altLang="zh-TW" sz="2400" dirty="0">
                <a:ea typeface="+mn-ea"/>
              </a:rPr>
              <a:t>.</a:t>
            </a:r>
          </a:p>
          <a:p>
            <a:pPr eaLnBrk="1" hangingPunct="1"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defRPr/>
            </a:pP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FESS (functional </a:t>
            </a:r>
            <a:r>
              <a:rPr lang="en-US" altLang="zh-TW" b="1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endoscopis</a:t>
            </a: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 sinus surgery 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D904A42F-3F23-4236-B870-7E8FEB698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– Symptoms (&gt;3 months)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EA300E88-E006-4264-9E51-373F00355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+mn-ea"/>
              </a:rPr>
              <a:t>Usually less - no pain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+mn-ea"/>
              </a:rPr>
              <a:t>Nasal obstruction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+mn-ea"/>
              </a:rPr>
              <a:t>Nasal/Post nasal </a:t>
            </a:r>
            <a:r>
              <a:rPr lang="en-US" altLang="zh-TW" dirty="0" err="1">
                <a:ea typeface="+mn-ea"/>
              </a:rPr>
              <a:t>purulnt</a:t>
            </a:r>
            <a:r>
              <a:rPr lang="en-US" altLang="zh-TW" dirty="0">
                <a:ea typeface="+mn-ea"/>
              </a:rPr>
              <a:t> discharge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Cacosmia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: feeling of bad smell</a:t>
            </a:r>
            <a:b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</a:b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Cacosmia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: A bad smell due to a bad smelling substance,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uncinate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 epilepsy, or a delusion. See: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dysosmia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. Origin [G.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kakosmia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, a bad smell, fr.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kakos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, bad, +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osmT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, the sense of smell]</a:t>
            </a:r>
            <a:endParaRPr lang="en-US" altLang="zh-TW" sz="2000" dirty="0">
              <a:solidFill>
                <a:schemeClr val="accent2">
                  <a:lumMod val="60000"/>
                  <a:lumOff val="40000"/>
                </a:schemeClr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B956523B-0530-4EE8-8593-E038F8CA2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Classification of 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rhinosinusitis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EE03F76B-88F2-41EA-966E-C63E70169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Infective</a:t>
            </a:r>
          </a:p>
          <a:p>
            <a:pPr eaLnBrk="1" hangingPunct="1"/>
            <a:r>
              <a:rPr lang="en-US" altLang="zh-TW"/>
              <a:t>Allergic</a:t>
            </a:r>
          </a:p>
          <a:p>
            <a:pPr eaLnBrk="1" hangingPunct="1"/>
            <a:r>
              <a:rPr lang="en-US" altLang="zh-TW"/>
              <a:t>Non-infective, Non-allergic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67BFF9E9-540C-4885-8098-A3FFC49F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- Signs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CA1F1788-07C7-4D8A-80C1-A32039F9F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Mucopus in the meati</a:t>
            </a:r>
          </a:p>
          <a:p>
            <a:pPr eaLnBrk="1" hangingPunct="1"/>
            <a:r>
              <a:rPr lang="en-US" altLang="zh-TW"/>
              <a:t>Nasal mucosa congested</a:t>
            </a:r>
          </a:p>
          <a:p>
            <a:pPr eaLnBrk="1" hangingPunct="1"/>
            <a:r>
              <a:rPr lang="en-US" altLang="zh-TW"/>
              <a:t>X-ray show fluid level (if there is acute on top of chronic) or opacity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9" descr="christafavot1_mouth_bacteria">
            <a:extLst>
              <a:ext uri="{FF2B5EF4-FFF2-40B4-BE49-F238E27FC236}">
                <a16:creationId xmlns="" xmlns:a16="http://schemas.microsoft.com/office/drawing/2014/main" id="{4770E10F-A317-4C63-A772-59933949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465388"/>
            <a:ext cx="58801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0">
            <a:extLst>
              <a:ext uri="{FF2B5EF4-FFF2-40B4-BE49-F238E27FC236}">
                <a16:creationId xmlns="" xmlns:a16="http://schemas.microsoft.com/office/drawing/2014/main" id="{A693CF9D-761B-427D-985C-41230F4ED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1800225"/>
            <a:ext cx="6807200" cy="50577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JO" altLang="en-US"/>
          </a:p>
        </p:txBody>
      </p:sp>
      <p:sp>
        <p:nvSpPr>
          <p:cNvPr id="45060" name="Rectangle 2">
            <a:extLst>
              <a:ext uri="{FF2B5EF4-FFF2-40B4-BE49-F238E27FC236}">
                <a16:creationId xmlns="" xmlns:a16="http://schemas.microsoft.com/office/drawing/2014/main" id="{77459B7B-C753-4FD5-9DA1-072006D574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Chronic Rhinosinusitis (CRS)</a:t>
            </a:r>
            <a:br>
              <a:rPr lang="en-US" altLang="en-US"/>
            </a:br>
            <a:r>
              <a:rPr lang="en-US" altLang="en-US" sz="3200">
                <a:solidFill>
                  <a:schemeClr val="accent1"/>
                </a:solidFill>
              </a:rPr>
              <a:t>Microbiology</a:t>
            </a:r>
          </a:p>
        </p:txBody>
      </p:sp>
      <p:graphicFrame>
        <p:nvGraphicFramePr>
          <p:cNvPr id="180227" name="Group 3">
            <a:extLst>
              <a:ext uri="{FF2B5EF4-FFF2-40B4-BE49-F238E27FC236}">
                <a16:creationId xmlns="" xmlns:a16="http://schemas.microsoft.com/office/drawing/2014/main" id="{B925CBBB-C6C9-4D00-A161-5777C781FF10}"/>
              </a:ext>
            </a:extLst>
          </p:cNvPr>
          <p:cNvGraphicFramePr>
            <a:graphicFrameLocks noGrp="1"/>
          </p:cNvGraphicFramePr>
          <p:nvPr/>
        </p:nvGraphicFramePr>
        <p:xfrm>
          <a:off x="231775" y="2006600"/>
          <a:ext cx="8694738" cy="3295650"/>
        </p:xfrm>
        <a:graphic>
          <a:graphicData uri="http://schemas.openxmlformats.org/drawingml/2006/table">
            <a:tbl>
              <a:tblPr/>
              <a:tblGrid>
                <a:gridCol w="4348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6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aureus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Pseudomonas aeruginosa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aureus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catarrhalis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068" name="Rectangle 1">
            <a:extLst>
              <a:ext uri="{FF2B5EF4-FFF2-40B4-BE49-F238E27FC236}">
                <a16:creationId xmlns="" xmlns:a16="http://schemas.microsoft.com/office/drawing/2014/main" id="{FCE5CAA6-DC19-4157-8365-CCCE3315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5661025"/>
            <a:ext cx="457200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Chronic: anaerobes is on top of the list… so it is important to give metronidazole.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>
            <a:extLst>
              <a:ext uri="{FF2B5EF4-FFF2-40B4-BE49-F238E27FC236}">
                <a16:creationId xmlns="" xmlns:a16="http://schemas.microsoft.com/office/drawing/2014/main" id="{47AFD304-AACA-4D27-8580-7FA67A35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46083" name="Picture 4" descr="1_sinusitis2-CT">
            <a:extLst>
              <a:ext uri="{FF2B5EF4-FFF2-40B4-BE49-F238E27FC236}">
                <a16:creationId xmlns="" xmlns:a16="http://schemas.microsoft.com/office/drawing/2014/main" id="{10C501E2-4687-4156-89CD-7B836D8686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3857625" cy="5157787"/>
          </a:xfrm>
        </p:spPr>
      </p:pic>
      <p:pic>
        <p:nvPicPr>
          <p:cNvPr id="46084" name="Picture 7" descr="nasal-polyp-ct-scan-labeled">
            <a:extLst>
              <a:ext uri="{FF2B5EF4-FFF2-40B4-BE49-F238E27FC236}">
                <a16:creationId xmlns="" xmlns:a16="http://schemas.microsoft.com/office/drawing/2014/main" id="{3A5A0562-906A-4058-8928-4FC5289E3E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33600"/>
            <a:ext cx="4572000" cy="4454525"/>
          </a:xfrm>
        </p:spPr>
      </p:pic>
      <p:sp>
        <p:nvSpPr>
          <p:cNvPr id="46085" name="TextBox 1">
            <a:extLst>
              <a:ext uri="{FF2B5EF4-FFF2-40B4-BE49-F238E27FC236}">
                <a16:creationId xmlns="" xmlns:a16="http://schemas.microsoft.com/office/drawing/2014/main" id="{F2DB7E9A-4214-42D3-BC31-7D925AB2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33375"/>
            <a:ext cx="1439862" cy="17541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Both anterior and post ethmoid cells are opacific</a:t>
            </a:r>
          </a:p>
        </p:txBody>
      </p:sp>
      <p:sp>
        <p:nvSpPr>
          <p:cNvPr id="46086" name="TextBox 2">
            <a:extLst>
              <a:ext uri="{FF2B5EF4-FFF2-40B4-BE49-F238E27FC236}">
                <a16:creationId xmlns="" xmlns:a16="http://schemas.microsoft.com/office/drawing/2014/main" id="{794D814A-C442-4BB3-B04B-A087D0150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4284663" cy="14763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Left CT: Nasal polyups iwht pan-opacificitaion… you should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Left side: nsal polyup while next to inferior turbinate on right side Is patent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4" descr="sinus_axial.jpg">
            <a:extLst>
              <a:ext uri="{FF2B5EF4-FFF2-40B4-BE49-F238E27FC236}">
                <a16:creationId xmlns="" xmlns:a16="http://schemas.microsoft.com/office/drawing/2014/main" id="{E45B8B03-C4F9-406E-98DB-A4CDD2E62C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62050"/>
            <a:ext cx="3810000" cy="3562350"/>
          </a:xfrm>
        </p:spPr>
      </p:pic>
      <p:sp>
        <p:nvSpPr>
          <p:cNvPr id="47107" name="TextBox 5">
            <a:extLst>
              <a:ext uri="{FF2B5EF4-FFF2-40B4-BE49-F238E27FC236}">
                <a16:creationId xmlns="" xmlns:a16="http://schemas.microsoft.com/office/drawing/2014/main" id="{2EA5DF12-1271-48FA-BB99-7961713D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32400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="1"/>
              <a:t>Axial  CT . </a:t>
            </a:r>
            <a:r>
              <a:rPr lang="en-US" altLang="en-US"/>
              <a:t>1, Turbinate. 2, Maxillary sinus. 3, Lateral lamina of pterygoid process. 4, Nasopharynx. 5, Atlas. 6, Pterygomaxillary fissure. 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="" xmlns:a16="http://schemas.microsoft.com/office/drawing/2014/main" id="{E2EF8E84-DE67-4436-8522-99BF57EA7E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3543300" cy="4048125"/>
          </a:xfrm>
        </p:spPr>
      </p:pic>
      <p:sp>
        <p:nvSpPr>
          <p:cNvPr id="47109" name="Title 1">
            <a:extLst>
              <a:ext uri="{FF2B5EF4-FFF2-40B4-BE49-F238E27FC236}">
                <a16:creationId xmlns="" xmlns:a16="http://schemas.microsoft.com/office/drawing/2014/main" id="{6F43CF17-60C2-4B2B-8C9F-042EFD25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1588"/>
            <a:ext cx="7772400" cy="1143001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1800" u="sng">
                <a:solidFill>
                  <a:schemeClr val="bg1"/>
                </a:solidFill>
              </a:rPr>
              <a:t>In exam, you might have axial CT scan so in order to be familiar with it… post nasal space is seen in 1 in addition</a:t>
            </a:r>
            <a:br>
              <a:rPr lang="en-US" altLang="en-US" sz="1800" u="sng">
                <a:solidFill>
                  <a:schemeClr val="bg1"/>
                </a:solidFill>
              </a:rPr>
            </a:br>
            <a:r>
              <a:rPr lang="en-US" altLang="en-US" sz="1800" u="sng">
                <a:solidFill>
                  <a:schemeClr val="bg1"/>
                </a:solidFill>
              </a:rPr>
              <a:t>In second: ethmoidal air cells are seen in addiiton to sphenoid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97F62B27-A345-40A1-A0C4-854A9B440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- Treatment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D7443CE1-188E-4721-B60C-765BBE24E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Up to 3 courses over 3 months</a:t>
            </a:r>
            <a:r>
              <a:rPr lang="en-US" altLang="zh-TW" sz="2400" dirty="0">
                <a:ea typeface="+mn-ea"/>
              </a:rPr>
              <a:t>. It could be first course</a:t>
            </a:r>
          </a:p>
          <a:p>
            <a:pPr lvl="1" eaLnBrk="1" hangingPunct="1">
              <a:defRPr/>
            </a:pPr>
            <a:r>
              <a:rPr lang="en-US" altLang="zh-TW" sz="2400" dirty="0">
                <a:ea typeface="+mn-ea"/>
              </a:rPr>
              <a:t>Medical:</a:t>
            </a:r>
            <a:br>
              <a:rPr lang="en-US" altLang="zh-TW" sz="2400" dirty="0">
                <a:ea typeface="+mn-ea"/>
              </a:rPr>
            </a:br>
            <a:r>
              <a:rPr lang="en-US" altLang="zh-TW" sz="2400" dirty="0">
                <a:ea typeface="+mn-ea"/>
              </a:rPr>
              <a:t>Antibiotic: give </a:t>
            </a:r>
            <a:r>
              <a:rPr lang="en-US" altLang="zh-TW" sz="2400" dirty="0" err="1">
                <a:ea typeface="+mn-ea"/>
              </a:rPr>
              <a:t>metroni</a:t>
            </a:r>
            <a:r>
              <a:rPr lang="en-US" altLang="zh-TW" sz="2400" dirty="0">
                <a:ea typeface="+mn-ea"/>
              </a:rPr>
              <a:t> in </a:t>
            </a:r>
            <a:r>
              <a:rPr lang="en-US" altLang="zh-TW" sz="2400" dirty="0" err="1">
                <a:ea typeface="+mn-ea"/>
              </a:rPr>
              <a:t>adidiont</a:t>
            </a:r>
            <a:r>
              <a:rPr lang="en-US" altLang="zh-TW" sz="2400" dirty="0">
                <a:ea typeface="+mn-ea"/>
              </a:rPr>
              <a:t> to augmenting or </a:t>
            </a:r>
            <a:r>
              <a:rPr lang="en-US" altLang="zh-TW" sz="2400" dirty="0" err="1">
                <a:ea typeface="+mn-ea"/>
              </a:rPr>
              <a:t>clacid</a:t>
            </a:r>
            <a:r>
              <a:rPr lang="en-US" altLang="zh-TW" sz="2400" dirty="0">
                <a:ea typeface="+mn-ea"/>
              </a:rPr>
              <a:t> (XL single dose daily 500 mg for adults while </a:t>
            </a:r>
            <a:r>
              <a:rPr lang="en-US" altLang="zh-TW" sz="2400" dirty="0" err="1">
                <a:ea typeface="+mn-ea"/>
              </a:rPr>
              <a:t>peds</a:t>
            </a:r>
            <a:r>
              <a:rPr lang="en-US" altLang="zh-TW" sz="2400" dirty="0">
                <a:ea typeface="+mn-ea"/>
              </a:rPr>
              <a:t> 250) </a:t>
            </a:r>
            <a:br>
              <a:rPr lang="en-US" altLang="zh-TW" sz="2400" dirty="0">
                <a:ea typeface="+mn-ea"/>
              </a:rPr>
            </a:br>
            <a:r>
              <a:rPr lang="en-US" altLang="zh-TW" sz="2400" baseline="-25000" dirty="0">
                <a:ea typeface="+mn-ea"/>
              </a:rPr>
              <a:t>Digression: </a:t>
            </a:r>
            <a:r>
              <a:rPr lang="en-US" altLang="zh-TW" sz="2400" baseline="-25000" dirty="0" err="1">
                <a:ea typeface="+mn-ea"/>
              </a:rPr>
              <a:t>zomax</a:t>
            </a:r>
            <a:r>
              <a:rPr lang="en-US" altLang="zh-TW" sz="2400" baseline="-25000" dirty="0">
                <a:ea typeface="+mn-ea"/>
              </a:rPr>
              <a:t> or </a:t>
            </a:r>
            <a:r>
              <a:rPr lang="en-US" altLang="zh-TW" sz="2400" baseline="-25000" dirty="0" err="1">
                <a:ea typeface="+mn-ea"/>
              </a:rPr>
              <a:t>azithrmoyinc</a:t>
            </a:r>
            <a:r>
              <a:rPr lang="en-US" altLang="zh-TW" sz="2400" baseline="-25000" dirty="0">
                <a:ea typeface="+mn-ea"/>
              </a:rPr>
              <a:t> for 3 days </a:t>
            </a:r>
            <a:r>
              <a:rPr lang="en-US" altLang="zh-TW" sz="2400" baseline="-25000" dirty="0" err="1">
                <a:ea typeface="+mn-ea"/>
              </a:rPr>
              <a:t>tonsilitis</a:t>
            </a:r>
            <a:r>
              <a:rPr lang="en-US" altLang="zh-TW" sz="2400" baseline="-25000" dirty="0">
                <a:ea typeface="+mn-ea"/>
              </a:rPr>
              <a:t> (2X1 for 3 days or syrup)</a:t>
            </a:r>
          </a:p>
          <a:p>
            <a:pPr lvl="1" eaLnBrk="1" hangingPunct="1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Nasal Decongestant: for 2 weeks with each course</a:t>
            </a:r>
            <a:r>
              <a:rPr lang="en-US" altLang="zh-TW" sz="2400" dirty="0">
                <a:ea typeface="+mn-ea"/>
              </a:rPr>
              <a:t>	</a:t>
            </a:r>
          </a:p>
          <a:p>
            <a:pPr lvl="1" eaLnBrk="1" hangingPunct="1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Topical steroid: all over the 3 months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E763032B-52B4-46BF-A5E5-021B4A2F0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- Treatment</a:t>
            </a:r>
            <a:endParaRPr lang="zh-TW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A7528735-CF6A-49C3-995D-C3B4E9FB8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Surgical (incision into gingiva… drilling.. Clean.. Then close… all are now replaced by FESS)</a:t>
            </a:r>
          </a:p>
          <a:p>
            <a:pPr lvl="1" eaLnBrk="1" hangingPunct="1"/>
            <a:r>
              <a:rPr lang="en-US" altLang="zh-TW" sz="2400"/>
              <a:t>Open: depends on the site: </a:t>
            </a:r>
          </a:p>
          <a:p>
            <a:pPr lvl="2" eaLnBrk="1" hangingPunct="1"/>
            <a:r>
              <a:rPr lang="en-US" altLang="zh-TW" sz="2000"/>
              <a:t>Caldwell-Luc Operation :for maxillary sinus</a:t>
            </a:r>
          </a:p>
          <a:p>
            <a:pPr lvl="2" eaLnBrk="1" hangingPunct="1"/>
            <a:r>
              <a:rPr lang="en-US" altLang="zh-TW" sz="2000"/>
              <a:t>Osteoplastic flap :for frontal sinus </a:t>
            </a:r>
            <a:endParaRPr lang="en-US" altLang="zh-TW" sz="2800"/>
          </a:p>
          <a:p>
            <a:pPr lvl="1" eaLnBrk="1" hangingPunct="1"/>
            <a:r>
              <a:rPr lang="en-US" altLang="zh-TW" sz="2800"/>
              <a:t>Endoscopic-FESS</a:t>
            </a:r>
          </a:p>
          <a:p>
            <a:pPr lvl="2" eaLnBrk="1" hangingPunct="1"/>
            <a:endParaRPr lang="zh-TW" altLang="zh-TW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8F7D13B8-E7B0-4792-ACA2-10DFEA9A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FESS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464E5D39-19BA-4845-8DFA-1DD4EF5A0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u="sng" dirty="0">
                <a:ea typeface="+mn-ea"/>
              </a:rPr>
              <a:t>F</a:t>
            </a:r>
            <a:r>
              <a:rPr lang="en-US" altLang="zh-TW" dirty="0">
                <a:ea typeface="+mn-ea"/>
              </a:rPr>
              <a:t>unctional </a:t>
            </a:r>
            <a:r>
              <a:rPr lang="en-US" altLang="zh-TW" u="sng" dirty="0">
                <a:ea typeface="+mn-ea"/>
              </a:rPr>
              <a:t>E</a:t>
            </a:r>
            <a:r>
              <a:rPr lang="en-US" altLang="zh-TW" dirty="0">
                <a:ea typeface="+mn-ea"/>
              </a:rPr>
              <a:t>ndoscopic </a:t>
            </a:r>
            <a:r>
              <a:rPr lang="en-US" altLang="zh-TW" u="sng" dirty="0">
                <a:ea typeface="+mn-ea"/>
              </a:rPr>
              <a:t>S</a:t>
            </a:r>
            <a:r>
              <a:rPr lang="en-US" altLang="zh-TW" dirty="0">
                <a:ea typeface="+mn-ea"/>
              </a:rPr>
              <a:t>inus </a:t>
            </a:r>
            <a:r>
              <a:rPr lang="en-US" altLang="zh-TW" u="sng" dirty="0">
                <a:ea typeface="+mn-ea"/>
              </a:rPr>
              <a:t>S</a:t>
            </a:r>
            <a:r>
              <a:rPr lang="en-US" altLang="zh-TW" dirty="0">
                <a:ea typeface="+mn-ea"/>
              </a:rPr>
              <a:t>urgery</a:t>
            </a:r>
          </a:p>
          <a:p>
            <a:pPr eaLnBrk="1" hangingPunct="1">
              <a:defRPr/>
            </a:pPr>
            <a:r>
              <a:rPr lang="en-US" altLang="zh-TW" sz="2800" dirty="0">
                <a:ea typeface="+mn-ea"/>
              </a:rPr>
              <a:t>? </a:t>
            </a:r>
            <a:r>
              <a:rPr lang="en-US" altLang="zh-TW" sz="2800" dirty="0" err="1">
                <a:ea typeface="+mn-ea"/>
              </a:rPr>
              <a:t>Funtional</a:t>
            </a:r>
            <a:endParaRPr lang="en-US" altLang="zh-TW" sz="2800" dirty="0">
              <a:ea typeface="+mn-ea"/>
            </a:endParaRPr>
          </a:p>
          <a:p>
            <a:pPr lvl="1" eaLnBrk="1" hangingPunct="1">
              <a:defRPr/>
            </a:pPr>
            <a:r>
              <a:rPr lang="en-US" altLang="zh-TW" sz="2800" dirty="0">
                <a:ea typeface="+mn-ea"/>
              </a:rPr>
              <a:t>resume the normal function of sinus</a:t>
            </a:r>
          </a:p>
          <a:p>
            <a:pPr lvl="2" eaLnBrk="1" hangingPunct="1">
              <a:defRPr/>
            </a:pPr>
            <a:r>
              <a:rPr lang="en-US" altLang="zh-TW" sz="4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drainage</a:t>
            </a:r>
          </a:p>
          <a:p>
            <a:pPr lvl="2" eaLnBrk="1" hangingPunct="1">
              <a:defRPr/>
            </a:pPr>
            <a:r>
              <a:rPr lang="en-US" altLang="zh-TW" sz="4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ventilation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="" xmlns:a16="http://schemas.microsoft.com/office/drawing/2014/main" id="{0970E04C-D3F3-446F-8DA6-8CF996DE4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Post FESS</a:t>
            </a:r>
          </a:p>
        </p:txBody>
      </p:sp>
      <p:pic>
        <p:nvPicPr>
          <p:cNvPr id="51203" name="Picture 4" descr="nose_post_op">
            <a:extLst>
              <a:ext uri="{FF2B5EF4-FFF2-40B4-BE49-F238E27FC236}">
                <a16:creationId xmlns="" xmlns:a16="http://schemas.microsoft.com/office/drawing/2014/main" id="{AA27206B-AB61-4F05-B36E-0BED4206D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438" y="2057400"/>
            <a:ext cx="5697537" cy="4114800"/>
          </a:xfrm>
        </p:spPr>
      </p:pic>
      <p:sp>
        <p:nvSpPr>
          <p:cNvPr id="51204" name="TextBox 1">
            <a:extLst>
              <a:ext uri="{FF2B5EF4-FFF2-40B4-BE49-F238E27FC236}">
                <a16:creationId xmlns="" xmlns:a16="http://schemas.microsoft.com/office/drawing/2014/main" id="{C983AEC9-2197-4B54-ACCF-6EF81341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565400"/>
            <a:ext cx="2016125" cy="1816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Inferior turbiante is seen.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We usually fracture it: Out fracture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Maxillary sinus is seen below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Ethomidal air cells are seen above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0D810AD6-3007-467C-8A5B-FF4F166E5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FESS-complication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06307A4C-7AE1-4540-808B-AADC596B3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/>
              <a:t>Local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Adhesion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Mucocele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Stenosis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Recurrence</a:t>
            </a:r>
            <a:endParaRPr lang="en-US" altLang="zh-TW" sz="2400"/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Orbital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Orbital haematoma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Diplopia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Blinding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Intracranial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CSF leakage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Meningitis</a:t>
            </a:r>
            <a:endParaRPr lang="en-US" altLang="zh-TW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="" xmlns:a16="http://schemas.microsoft.com/office/drawing/2014/main" id="{6468F5B4-398B-4225-8956-49EDA543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060575"/>
            <a:ext cx="7416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sz="2400"/>
              <a:t>-Incidence has decreased with antibiotic use</a:t>
            </a:r>
          </a:p>
          <a:p>
            <a:pPr algn="l" rtl="0"/>
            <a:r>
              <a:rPr lang="en-US" altLang="en-US" sz="2400"/>
              <a:t>-Three main categories</a:t>
            </a:r>
          </a:p>
          <a:p>
            <a:pPr lvl="1" algn="l" rtl="0"/>
            <a:r>
              <a:rPr lang="en-US" altLang="en-US" sz="2000"/>
              <a:t>= Orbital 		(60-75%)</a:t>
            </a:r>
          </a:p>
          <a:p>
            <a:pPr lvl="1" algn="l" rtl="0"/>
            <a:r>
              <a:rPr lang="en-US" altLang="en-US" sz="2000"/>
              <a:t>= Intracranial 	(15-20%)</a:t>
            </a:r>
          </a:p>
          <a:p>
            <a:pPr lvl="1" algn="l" rtl="0"/>
            <a:r>
              <a:rPr lang="en-US" altLang="en-US" sz="2000"/>
              <a:t>= Bony 		(5-10%)</a:t>
            </a:r>
          </a:p>
          <a:p>
            <a:pPr algn="l" rtl="0"/>
            <a:r>
              <a:rPr lang="en-US" altLang="en-US" sz="2400"/>
              <a:t>-Radiography</a:t>
            </a:r>
          </a:p>
          <a:p>
            <a:pPr lvl="1" algn="l" rtl="0"/>
            <a:r>
              <a:rPr lang="en-US" altLang="en-US" sz="2000"/>
              <a:t>= Computed tomography (CT) best for orbit</a:t>
            </a:r>
          </a:p>
          <a:p>
            <a:pPr lvl="1" algn="l" rtl="0"/>
            <a:r>
              <a:rPr lang="en-US" altLang="en-US" sz="2000"/>
              <a:t>= Magnetic resonance imaging (MRI) best for intracranium</a:t>
            </a:r>
          </a:p>
        </p:txBody>
      </p:sp>
      <p:sp>
        <p:nvSpPr>
          <p:cNvPr id="53251" name="TextBox 5">
            <a:extLst>
              <a:ext uri="{FF2B5EF4-FFF2-40B4-BE49-F238E27FC236}">
                <a16:creationId xmlns="" xmlns:a16="http://schemas.microsoft.com/office/drawing/2014/main" id="{0750ED04-EE07-45B3-B379-D7F1B16CA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813"/>
            <a:ext cx="6697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sz="4400"/>
              <a:t>Complications of Sinusitis</a:t>
            </a:r>
          </a:p>
        </p:txBody>
      </p:sp>
      <p:pic>
        <p:nvPicPr>
          <p:cNvPr id="53252" name="Picture 6">
            <a:extLst>
              <a:ext uri="{FF2B5EF4-FFF2-40B4-BE49-F238E27FC236}">
                <a16:creationId xmlns="" xmlns:a16="http://schemas.microsoft.com/office/drawing/2014/main" id="{9CCC6500-D875-4C43-BD28-C72A5BDC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135563"/>
            <a:ext cx="18129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>
            <a:extLst>
              <a:ext uri="{FF2B5EF4-FFF2-40B4-BE49-F238E27FC236}">
                <a16:creationId xmlns="" xmlns:a16="http://schemas.microsoft.com/office/drawing/2014/main" id="{6E57ADFD-AB15-4770-9F62-5CFA5B6B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5141913"/>
            <a:ext cx="13747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E495D010-2F98-457A-9AD6-1D096D703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Allergic Rhinitis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622875E6-5ED7-4C57-88C7-B60308173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8207375" cy="4467225"/>
          </a:xfrm>
        </p:spPr>
        <p:txBody>
          <a:bodyPr/>
          <a:lstStyle/>
          <a:p>
            <a:r>
              <a:rPr lang="en-US" altLang="en-US"/>
              <a:t>Inflammation of the mucosal lining of the nose caused by inappropriate hypersensitivity reaction to an aeroallergen.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IgE mediated immune response, with mast cell activation and release of cytokines.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="" xmlns:a16="http://schemas.microsoft.com/office/drawing/2014/main" id="{7901A338-5CFC-46F9-8445-708EED93AFB1}"/>
              </a:ext>
            </a:extLst>
          </p:cNvPr>
          <p:cNvSpPr txBox="1">
            <a:spLocks/>
          </p:cNvSpPr>
          <p:nvPr/>
        </p:nvSpPr>
        <p:spPr bwMode="auto">
          <a:xfrm>
            <a:off x="6337300" y="5267325"/>
            <a:ext cx="2806700" cy="1590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en-US" sz="1600">
                <a:latin typeface="Times New Roman" panose="02020603050405020304" pitchFamily="18" charset="0"/>
              </a:rPr>
              <a:t>Antibody: IgE</a:t>
            </a:r>
          </a:p>
          <a:p>
            <a:pPr algn="l" rtl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en-US" sz="1600">
                <a:latin typeface="Times New Roman" panose="02020603050405020304" pitchFamily="18" charset="0"/>
              </a:rPr>
              <a:t>Most important cell: mast cell</a:t>
            </a:r>
          </a:p>
          <a:p>
            <a:pPr algn="l" rtl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en-US" sz="1600">
                <a:latin typeface="Times New Roman" panose="02020603050405020304" pitchFamily="18" charset="0"/>
              </a:rPr>
              <a:t>Most important cell product: Histamine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EB9C63FC-0D36-4EB9-B449-A3EEECF15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Complications of Sinusitis</a:t>
            </a:r>
            <a:endParaRPr lang="zh-TW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B76566D4-A1F5-47EE-A966-A5F540084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Local</a:t>
            </a:r>
          </a:p>
          <a:p>
            <a:pPr lvl="1" eaLnBrk="1" hangingPunct="1"/>
            <a:r>
              <a:rPr lang="en-US" altLang="zh-TW" sz="2000"/>
              <a:t>Mucocele</a:t>
            </a:r>
          </a:p>
          <a:p>
            <a:pPr lvl="1" eaLnBrk="1" hangingPunct="1"/>
            <a:r>
              <a:rPr lang="en-US" altLang="zh-TW" sz="2000"/>
              <a:t>Osteomyelitis-Pott’s tumor</a:t>
            </a:r>
          </a:p>
          <a:p>
            <a:pPr eaLnBrk="1" hangingPunct="1"/>
            <a:r>
              <a:rPr lang="en-US" altLang="zh-TW"/>
              <a:t>Orbital: here they are abridged.</a:t>
            </a:r>
          </a:p>
          <a:p>
            <a:pPr lvl="1" eaLnBrk="1" hangingPunct="1"/>
            <a:r>
              <a:rPr lang="en-US" altLang="zh-TW" sz="2000"/>
              <a:t>Orbital cellulitis</a:t>
            </a:r>
          </a:p>
          <a:p>
            <a:pPr lvl="1" eaLnBrk="1" hangingPunct="1"/>
            <a:r>
              <a:rPr lang="en-US" altLang="zh-TW" sz="2000"/>
              <a:t>Orbital abscess</a:t>
            </a:r>
          </a:p>
          <a:p>
            <a:pPr lvl="1" eaLnBrk="1" hangingPunct="1"/>
            <a:r>
              <a:rPr lang="en-US" altLang="zh-TW" sz="2000"/>
              <a:t>Cavernous sinus thrombosis</a:t>
            </a:r>
            <a:endParaRPr lang="en-US" altLang="zh-TW" sz="2200"/>
          </a:p>
          <a:p>
            <a:pPr eaLnBrk="1" hangingPunct="1"/>
            <a:r>
              <a:rPr lang="en-US" altLang="zh-TW"/>
              <a:t>Intracranial</a:t>
            </a:r>
          </a:p>
          <a:p>
            <a:pPr lvl="1" eaLnBrk="1" hangingPunct="1"/>
            <a:r>
              <a:rPr lang="en-US" altLang="zh-TW" sz="2000"/>
              <a:t>Epidural abscess</a:t>
            </a:r>
          </a:p>
          <a:p>
            <a:pPr lvl="1" eaLnBrk="1" hangingPunct="1"/>
            <a:r>
              <a:rPr lang="en-US" altLang="zh-TW" sz="2000"/>
              <a:t>Subdural abscess</a:t>
            </a:r>
          </a:p>
          <a:p>
            <a:pPr lvl="1" eaLnBrk="1" hangingPunct="1"/>
            <a:r>
              <a:rPr lang="en-US" altLang="zh-TW" sz="2000"/>
              <a:t>Intracerebral abscess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="" xmlns:a16="http://schemas.microsoft.com/office/drawing/2014/main" id="{34C08BAB-F064-4945-AB40-DA81C350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697413"/>
            <a:ext cx="14335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="" xmlns:a16="http://schemas.microsoft.com/office/drawing/2014/main" id="{C4FCC8FA-228D-4FD0-9801-248EEE77C8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/>
              <a:t>Orbital Complications: Not required from u</a:t>
            </a:r>
            <a:br>
              <a:rPr lang="en-US" altLang="en-US" sz="3200"/>
            </a:br>
            <a:r>
              <a:rPr lang="en-US" altLang="en-US" sz="2000">
                <a:solidFill>
                  <a:schemeClr val="accent1"/>
                </a:solidFill>
              </a:rPr>
              <a:t>Chandler Criteria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="" xmlns:a16="http://schemas.microsoft.com/office/drawing/2014/main" id="{9B2F1485-B149-49FC-8F83-D04E1A6FCA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altLang="en-US" sz="2400"/>
              <a:t>Five classifications</a:t>
            </a:r>
          </a:p>
          <a:p>
            <a:pPr lvl="1"/>
            <a:r>
              <a:rPr lang="en-US" altLang="en-US" sz="2000"/>
              <a:t>Preseptal cellulitis</a:t>
            </a:r>
          </a:p>
          <a:p>
            <a:pPr lvl="1"/>
            <a:r>
              <a:rPr lang="en-US" altLang="en-US" sz="2000"/>
              <a:t>Orbital cellulitis</a:t>
            </a:r>
          </a:p>
          <a:p>
            <a:pPr lvl="1"/>
            <a:r>
              <a:rPr lang="en-US" altLang="en-US" sz="2000"/>
              <a:t>Subperiosteal abscess</a:t>
            </a:r>
          </a:p>
          <a:p>
            <a:pPr lvl="1"/>
            <a:r>
              <a:rPr lang="en-US" altLang="en-US" sz="2000"/>
              <a:t>Orbital abscess</a:t>
            </a:r>
          </a:p>
          <a:p>
            <a:pPr lvl="1"/>
            <a:r>
              <a:rPr lang="en-US" altLang="en-US" sz="2000"/>
              <a:t>Cavernous sinus thrombosis</a:t>
            </a:r>
          </a:p>
          <a:p>
            <a:r>
              <a:rPr lang="en-US" altLang="en-US" sz="2400"/>
              <a:t>Not exclusive, can occur concurrently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="" xmlns:a16="http://schemas.microsoft.com/office/drawing/2014/main" id="{71ADA884-7663-4916-8F5D-B32F0DB0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83125"/>
            <a:ext cx="15255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="" xmlns:a16="http://schemas.microsoft.com/office/drawing/2014/main" id="{952F0073-AFEB-4037-9872-CF5525ED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611688"/>
            <a:ext cx="15367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="" xmlns:a16="http://schemas.microsoft.com/office/drawing/2014/main" id="{A56687BF-1FCD-4BC1-9B29-3653C9DF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672013"/>
            <a:ext cx="14732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>
            <a:extLst>
              <a:ext uri="{FF2B5EF4-FFF2-40B4-BE49-F238E27FC236}">
                <a16:creationId xmlns="" xmlns:a16="http://schemas.microsoft.com/office/drawing/2014/main" id="{D7BF9801-AE64-428D-8E11-D9B526B3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691063"/>
            <a:ext cx="15684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9">
            <a:extLst>
              <a:ext uri="{FF2B5EF4-FFF2-40B4-BE49-F238E27FC236}">
                <a16:creationId xmlns="" xmlns:a16="http://schemas.microsoft.com/office/drawing/2014/main" id="{BD259F03-6814-446C-B960-1D8A959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6613525"/>
            <a:ext cx="1235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Bailey, </a:t>
            </a:r>
            <a:r>
              <a:rPr lang="en-US" altLang="en-US" i="1"/>
              <a:t>et al</a:t>
            </a:r>
            <a:r>
              <a:rPr lang="en-US" altLang="en-US"/>
              <a:t>. 2006.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71716452-32DE-475B-8B67-9999F07A2B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Intracranial Complications</a:t>
            </a:r>
            <a:br>
              <a:rPr lang="en-US" altLang="en-US"/>
            </a:br>
            <a:r>
              <a:rPr lang="en-US" altLang="en-US" sz="3200">
                <a:solidFill>
                  <a:schemeClr val="accent1"/>
                </a:solidFill>
              </a:rPr>
              <a:t>Types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="" xmlns:a16="http://schemas.microsoft.com/office/drawing/2014/main" id="{ED7CF157-9312-43BC-8998-D5406C32C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4237038"/>
            <a:ext cx="45799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400"/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Seizure </a:t>
            </a:r>
            <a:r>
              <a:rPr lang="en-US" altLang="en-US" sz="1600"/>
              <a:t>(31%)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Hemiparesis </a:t>
            </a:r>
            <a:r>
              <a:rPr lang="en-US" altLang="en-US" sz="1600"/>
              <a:t>(23%)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Visual disturbance </a:t>
            </a:r>
            <a:r>
              <a:rPr lang="en-US" altLang="en-US" sz="1600"/>
              <a:t>(23%)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Meningismus </a:t>
            </a:r>
            <a:r>
              <a:rPr lang="en-US" altLang="en-US" sz="1600"/>
              <a:t>(23%)</a:t>
            </a:r>
          </a:p>
        </p:txBody>
      </p:sp>
      <p:pic>
        <p:nvPicPr>
          <p:cNvPr id="56324" name="Picture 6" descr="Headache">
            <a:extLst>
              <a:ext uri="{FF2B5EF4-FFF2-40B4-BE49-F238E27FC236}">
                <a16:creationId xmlns="" xmlns:a16="http://schemas.microsoft.com/office/drawing/2014/main" id="{2B578902-3C8E-4B64-B055-05520937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679575"/>
            <a:ext cx="4329112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7">
            <a:extLst>
              <a:ext uri="{FF2B5EF4-FFF2-40B4-BE49-F238E27FC236}">
                <a16:creationId xmlns="" xmlns:a16="http://schemas.microsoft.com/office/drawing/2014/main" id="{50401B8C-EA9F-49F1-A1AD-1FF7DADD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1535113"/>
            <a:ext cx="4805363" cy="32226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JO" altLang="en-US"/>
          </a:p>
        </p:txBody>
      </p:sp>
      <p:sp>
        <p:nvSpPr>
          <p:cNvPr id="56326" name="Rectangle 3">
            <a:extLst>
              <a:ext uri="{FF2B5EF4-FFF2-40B4-BE49-F238E27FC236}">
                <a16:creationId xmlns="" xmlns:a16="http://schemas.microsoft.com/office/drawing/2014/main" id="{A88B6389-96D4-4BF9-8A70-55AB4E40EA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altLang="en-US" sz="2400"/>
              <a:t>Five types (not exclusive)</a:t>
            </a:r>
          </a:p>
          <a:p>
            <a:pPr lvl="1"/>
            <a:r>
              <a:rPr lang="en-US" altLang="en-US" sz="2000"/>
              <a:t>Meningitis</a:t>
            </a:r>
          </a:p>
          <a:p>
            <a:pPr lvl="1"/>
            <a:r>
              <a:rPr lang="en-US" altLang="en-US" sz="2000"/>
              <a:t>Epidural abscess</a:t>
            </a:r>
          </a:p>
          <a:p>
            <a:pPr lvl="1"/>
            <a:r>
              <a:rPr lang="en-US" altLang="en-US" sz="2000"/>
              <a:t>Subdural abscess</a:t>
            </a:r>
          </a:p>
          <a:p>
            <a:pPr lvl="1"/>
            <a:r>
              <a:rPr lang="en-US" altLang="en-US" sz="2000"/>
              <a:t>Intracerebral abscess</a:t>
            </a:r>
          </a:p>
          <a:p>
            <a:pPr lvl="1"/>
            <a:r>
              <a:rPr lang="en-US" altLang="en-US" sz="2000"/>
              <a:t>Cavernous sinus, venous sinus thrombosis</a:t>
            </a:r>
          </a:p>
          <a:p>
            <a:r>
              <a:rPr lang="en-US" altLang="en-US" sz="2400"/>
              <a:t>Common signs and symptoms</a:t>
            </a:r>
          </a:p>
          <a:p>
            <a:pPr lvl="1"/>
            <a:r>
              <a:rPr lang="en-US" altLang="en-US" sz="2000"/>
              <a:t>Fever </a:t>
            </a:r>
            <a:r>
              <a:rPr lang="en-US" altLang="en-US" sz="1600"/>
              <a:t>(92%)</a:t>
            </a:r>
          </a:p>
          <a:p>
            <a:pPr lvl="1"/>
            <a:r>
              <a:rPr lang="en-US" altLang="en-US" sz="2000"/>
              <a:t>Headache </a:t>
            </a:r>
            <a:r>
              <a:rPr lang="en-US" altLang="en-US" sz="1600"/>
              <a:t>(85%)</a:t>
            </a:r>
          </a:p>
          <a:p>
            <a:pPr lvl="1"/>
            <a:r>
              <a:rPr lang="en-US" altLang="en-US" sz="2000"/>
              <a:t>Nausea, vomiting </a:t>
            </a:r>
            <a:r>
              <a:rPr lang="en-US" altLang="en-US" sz="1600"/>
              <a:t>(62%)</a:t>
            </a:r>
          </a:p>
          <a:p>
            <a:pPr lvl="1"/>
            <a:r>
              <a:rPr lang="en-US" altLang="en-US" sz="2000"/>
              <a:t>Altered consciousness</a:t>
            </a:r>
            <a:r>
              <a:rPr lang="en-US" altLang="en-US" sz="1600"/>
              <a:t> (31%)</a:t>
            </a:r>
          </a:p>
          <a:p>
            <a:pPr lvl="1"/>
            <a:endParaRPr lang="en-US" altLang="en-US" sz="1600"/>
          </a:p>
          <a:p>
            <a:endParaRPr lang="en-US" altLang="en-US" sz="1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>
            <a:extLst>
              <a:ext uri="{FF2B5EF4-FFF2-40B4-BE49-F238E27FC236}">
                <a16:creationId xmlns="" xmlns:a16="http://schemas.microsoft.com/office/drawing/2014/main" id="{9E9FBA33-99BA-4C73-9EBF-1CCA82A1E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57347" name="Picture 4" descr="frontal_sinusitis_epidural_abscess_ct_t">
            <a:extLst>
              <a:ext uri="{FF2B5EF4-FFF2-40B4-BE49-F238E27FC236}">
                <a16:creationId xmlns="" xmlns:a16="http://schemas.microsoft.com/office/drawing/2014/main" id="{12C0A7E7-4C60-4B17-BA86-327074A3FE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4663" cy="4284663"/>
          </a:xfrm>
        </p:spPr>
      </p:pic>
      <p:pic>
        <p:nvPicPr>
          <p:cNvPr id="57348" name="Picture 7" descr="per-orbital cellulitis">
            <a:extLst>
              <a:ext uri="{FF2B5EF4-FFF2-40B4-BE49-F238E27FC236}">
                <a16:creationId xmlns="" xmlns:a16="http://schemas.microsoft.com/office/drawing/2014/main" id="{130307F8-9D21-4D90-8E6C-4C6F77A397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92375"/>
            <a:ext cx="4495800" cy="3816350"/>
          </a:xfrm>
        </p:spPr>
      </p:pic>
      <p:sp>
        <p:nvSpPr>
          <p:cNvPr id="57349" name="TextBox 1">
            <a:extLst>
              <a:ext uri="{FF2B5EF4-FFF2-40B4-BE49-F238E27FC236}">
                <a16:creationId xmlns="" xmlns:a16="http://schemas.microsoft.com/office/drawing/2014/main" id="{8834045E-D9C9-4E07-B9B3-5A85BA30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237288"/>
            <a:ext cx="4465637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altLang="en-US" b="1"/>
              <a:t>Orbital cellulitis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52AFED8F-52CA-4EE9-A3BC-96F38B774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Fungal Sinusitis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31D04901-877D-4E08-B972-5A525B412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+mn-ea"/>
              </a:rPr>
              <a:t>Classification</a:t>
            </a:r>
          </a:p>
          <a:p>
            <a:pPr lvl="1" eaLnBrk="1" hangingPunct="1">
              <a:defRPr/>
            </a:pPr>
            <a:r>
              <a:rPr lang="en-US" altLang="zh-TW" sz="2800" dirty="0">
                <a:ea typeface="+mn-ea"/>
              </a:rPr>
              <a:t>Non-invasive</a:t>
            </a:r>
          </a:p>
          <a:p>
            <a:pPr lvl="2" eaLnBrk="1" hangingPunct="1">
              <a:defRPr/>
            </a:pPr>
            <a:r>
              <a:rPr lang="en-US" altLang="zh-TW" sz="2400" dirty="0" err="1">
                <a:ea typeface="+mn-ea"/>
              </a:rPr>
              <a:t>Mycetoma</a:t>
            </a:r>
            <a:endParaRPr lang="en-US" altLang="zh-TW" sz="2400" dirty="0">
              <a:ea typeface="+mn-ea"/>
            </a:endParaRPr>
          </a:p>
          <a:p>
            <a:pPr lvl="2" eaLnBrk="1" hangingPunct="1">
              <a:defRPr/>
            </a:pPr>
            <a:r>
              <a:rPr lang="en-US" altLang="zh-TW" sz="2400" dirty="0">
                <a:ea typeface="+mn-ea"/>
              </a:rPr>
              <a:t>Allergic fungal sinusitis</a:t>
            </a:r>
          </a:p>
          <a:p>
            <a:pPr lvl="1" eaLnBrk="1" hangingPunct="1">
              <a:defRPr/>
            </a:pPr>
            <a:r>
              <a:rPr lang="en-US" altLang="zh-TW" sz="2800" dirty="0">
                <a:ea typeface="+mn-ea"/>
              </a:rPr>
              <a:t>Invasive most common</a:t>
            </a:r>
          </a:p>
          <a:p>
            <a:pPr lvl="2" eaLnBrk="1" hangingPunct="1">
              <a:defRPr/>
            </a:pPr>
            <a:r>
              <a:rPr lang="en-US" altLang="zh-TW" sz="24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Chronic invasive </a:t>
            </a:r>
          </a:p>
          <a:p>
            <a:pPr lvl="2" eaLnBrk="1" hangingPunct="1">
              <a:defRPr/>
            </a:pPr>
            <a:r>
              <a:rPr lang="en-US" altLang="zh-TW" sz="24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Acute fulminant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="" xmlns:a16="http://schemas.microsoft.com/office/drawing/2014/main" id="{D924081D-EE0C-4B65-8E22-2CD9D105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Allergic fungal sinusitis</a:t>
            </a:r>
          </a:p>
        </p:txBody>
      </p:sp>
      <p:pic>
        <p:nvPicPr>
          <p:cNvPr id="59395" name="Picture 8" descr="Graphic">
            <a:hlinkClick r:id="rId3"/>
            <a:extLst>
              <a:ext uri="{FF2B5EF4-FFF2-40B4-BE49-F238E27FC236}">
                <a16:creationId xmlns="" xmlns:a16="http://schemas.microsoft.com/office/drawing/2014/main" id="{D179F216-26B7-42C0-9457-2FFA0FA280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2071688"/>
            <a:ext cx="3876675" cy="3449637"/>
          </a:xfrm>
        </p:spPr>
      </p:pic>
      <p:sp>
        <p:nvSpPr>
          <p:cNvPr id="59396" name="TextBox 1">
            <a:extLst>
              <a:ext uri="{FF2B5EF4-FFF2-40B4-BE49-F238E27FC236}">
                <a16:creationId xmlns="" xmlns:a16="http://schemas.microsoft.com/office/drawing/2014/main" id="{B13FD561-9FF1-4969-BF23-8A386570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41663"/>
            <a:ext cx="2160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CT scan for allergic fungal sinusisits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/>
              <a:t>An important DDx is malignancy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/>
              <a:t>Usually and invasive with destructino of the bone</a:t>
            </a:r>
          </a:p>
          <a:p>
            <a:pPr algn="l" rtl="0"/>
            <a:endParaRPr lang="en-US" altLang="en-US"/>
          </a:p>
          <a:p>
            <a:pPr algn="l" rtl="0"/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9ED4867B-F7A6-4366-9DB9-67CB74267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Fungal sinusitis-treatment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C499028A-32E3-402A-B606-C21C60923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Surgical debridement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Local steroid spray </a:t>
            </a:r>
          </a:p>
          <a:p>
            <a:pPr lvl="1" eaLnBrk="1" hangingPunct="1"/>
            <a:r>
              <a:rPr lang="en-US" altLang="zh-TW" sz="2400"/>
              <a:t>allergic fungal sinusitis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/>
              <a:t>Anti-fungal treatment</a:t>
            </a:r>
          </a:p>
          <a:p>
            <a:pPr lvl="1" eaLnBrk="1" hangingPunct="1"/>
            <a:r>
              <a:rPr lang="en-US" altLang="zh-TW" sz="2400"/>
              <a:t>invasive fungal sinusitis</a:t>
            </a:r>
          </a:p>
          <a:p>
            <a:pPr lvl="1" eaLnBrk="1" hangingPunct="1"/>
            <a:r>
              <a:rPr lang="en-US" altLang="zh-TW" sz="2400"/>
              <a:t>Amphotericin B</a:t>
            </a:r>
          </a:p>
        </p:txBody>
      </p:sp>
      <p:sp>
        <p:nvSpPr>
          <p:cNvPr id="60420" name="Rectangle 1">
            <a:extLst>
              <a:ext uri="{FF2B5EF4-FFF2-40B4-BE49-F238E27FC236}">
                <a16:creationId xmlns="" xmlns:a16="http://schemas.microsoft.com/office/drawing/2014/main" id="{A91A9891-851A-4C5B-8C6F-7795F0B2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068638"/>
            <a:ext cx="3132137" cy="739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1400"/>
              <a:t>High recurrence. Treatment: surgical with preoperative oral steriods and postoperative local steriods.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="" xmlns:a16="http://schemas.microsoft.com/office/drawing/2014/main" id="{0F417CB2-13F7-4BDF-8A3F-BBB714BC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Nasal polyps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="" xmlns:a16="http://schemas.microsoft.com/office/drawing/2014/main" id="{EE14A7B9-CDEF-498C-B585-478E4FD8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40% of cases of nasal polyposis are associated with intrinsic asthma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Samter’s triad</a:t>
            </a:r>
            <a:r>
              <a:rPr lang="en-US" dirty="0"/>
              <a:t> (nasal polyps, aspirin allergy, and asthma)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>
            <a:extLst>
              <a:ext uri="{FF2B5EF4-FFF2-40B4-BE49-F238E27FC236}">
                <a16:creationId xmlns="" xmlns:a16="http://schemas.microsoft.com/office/drawing/2014/main" id="{EC444A9E-30BB-459C-AE93-9031739F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250"/>
            <a:ext cx="5072063" cy="569595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Represent edematous </a:t>
            </a:r>
            <a:r>
              <a:rPr lang="en-US" sz="1800" dirty="0" err="1"/>
              <a:t>semitranslucent</a:t>
            </a:r>
            <a:r>
              <a:rPr lang="en-US" sz="1800" dirty="0"/>
              <a:t> masses in the nasal and </a:t>
            </a:r>
            <a:r>
              <a:rPr lang="en-US" sz="1800" dirty="0" err="1"/>
              <a:t>paranasal</a:t>
            </a:r>
            <a:r>
              <a:rPr lang="en-US" sz="1800" dirty="0"/>
              <a:t> cavities 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They are transparent… High recurrence rate… </a:t>
            </a:r>
            <a:r>
              <a:rPr lang="en-US" sz="1800" dirty="0" err="1"/>
              <a:t>tt</a:t>
            </a:r>
            <a:r>
              <a:rPr lang="en-US" sz="1800" dirty="0"/>
              <a:t> medical TT failed, or c/I, then surgical</a:t>
            </a:r>
          </a:p>
          <a:p>
            <a:pPr marL="342900" lvl="1" indent="-342900">
              <a:buFontTx/>
              <a:buChar char="•"/>
              <a:defRPr/>
            </a:pPr>
            <a:endParaRPr lang="en-US" sz="1800" dirty="0"/>
          </a:p>
          <a:p>
            <a:pPr marL="342900" lvl="1" indent="-342900">
              <a:buFontTx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TT</a:t>
            </a:r>
            <a:r>
              <a:rPr lang="en-US" sz="1800" dirty="0"/>
              <a:t>: Local steroids and up to two courses of systemic </a:t>
            </a:r>
            <a:r>
              <a:rPr lang="en-US" sz="1800" dirty="0" err="1"/>
              <a:t>steiords</a:t>
            </a:r>
            <a:r>
              <a:rPr lang="en-US" sz="1800" dirty="0"/>
              <a:t> during one year (tapering dose)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Most of cases respond to treatment.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err="1"/>
              <a:t>Prednesinol</a:t>
            </a:r>
            <a:r>
              <a:rPr lang="en-US" sz="1800" dirty="0"/>
              <a:t> 5 mg: 4x3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If failed medical or C/I </a:t>
            </a:r>
            <a:r>
              <a:rPr lang="en-US" sz="1800" dirty="0">
                <a:sym typeface="Wingdings" pitchFamily="2" charset="2"/>
              </a:rPr>
              <a:t> Surgical</a:t>
            </a:r>
          </a:p>
          <a:p>
            <a:pPr marL="342900" lvl="1" indent="-342900">
              <a:buFontTx/>
              <a:buChar char="•"/>
              <a:defRPr/>
            </a:pPr>
            <a:endParaRPr lang="en-US" sz="1800" dirty="0">
              <a:sym typeface="Wingdings" pitchFamily="2" charset="2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1800" dirty="0">
                <a:sym typeface="Wingdings" pitchFamily="2" charset="2"/>
              </a:rPr>
              <a:t>It depends on facility: FESS is not present, </a:t>
            </a:r>
            <a:r>
              <a:rPr lang="en-US" sz="1800" dirty="0" err="1">
                <a:sym typeface="Wingdings" pitchFamily="2" charset="2"/>
              </a:rPr>
              <a:t>e.g</a:t>
            </a:r>
            <a:r>
              <a:rPr lang="en-US" sz="1800" dirty="0">
                <a:sym typeface="Wingdings" pitchFamily="2" charset="2"/>
              </a:rPr>
              <a:t>, in </a:t>
            </a:r>
            <a:r>
              <a:rPr lang="en-US" sz="1800" dirty="0" err="1">
                <a:sym typeface="Wingdings" pitchFamily="2" charset="2"/>
              </a:rPr>
              <a:t>Karak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govermetnal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hosptial</a:t>
            </a:r>
            <a:endParaRPr lang="en-US" sz="1800" dirty="0">
              <a:sym typeface="Wingdings" pitchFamily="2" charset="2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1800" dirty="0">
                <a:sym typeface="Wingdings" pitchFamily="2" charset="2"/>
              </a:rPr>
              <a:t>Simple thing is nasal </a:t>
            </a:r>
            <a:r>
              <a:rPr lang="en-US" sz="1800" dirty="0" err="1">
                <a:sym typeface="Wingdings" pitchFamily="2" charset="2"/>
              </a:rPr>
              <a:t>polypecotmy</a:t>
            </a:r>
            <a:r>
              <a:rPr lang="en-US" sz="1800" dirty="0">
                <a:sym typeface="Wingdings" pitchFamily="2" charset="2"/>
              </a:rPr>
              <a:t> or nasal </a:t>
            </a:r>
            <a:r>
              <a:rPr lang="en-US" sz="1800" dirty="0" err="1">
                <a:sym typeface="Wingdings" pitchFamily="2" charset="2"/>
              </a:rPr>
              <a:t>snair</a:t>
            </a:r>
            <a:r>
              <a:rPr lang="en-US" sz="1800" dirty="0">
                <a:sym typeface="Wingdings" pitchFamily="2" charset="2"/>
              </a:rPr>
              <a:t>.. Go to the base and cut.. In both cases you leave something and recurrence…</a:t>
            </a:r>
            <a:endParaRPr lang="en-US" sz="1800" dirty="0"/>
          </a:p>
        </p:txBody>
      </p:sp>
      <p:pic>
        <p:nvPicPr>
          <p:cNvPr id="2" name="Picture 8" descr="nasal%20polyps">
            <a:extLst>
              <a:ext uri="{FF2B5EF4-FFF2-40B4-BE49-F238E27FC236}">
                <a16:creationId xmlns="" xmlns:a16="http://schemas.microsoft.com/office/drawing/2014/main" id="{37C0C7D7-88B0-4DBD-A07A-F36CA863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928813"/>
            <a:ext cx="41021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="" xmlns:a16="http://schemas.microsoft.com/office/drawing/2014/main" id="{42BBF7A8-7F44-4A8C-8439-C484F316F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zh-TW"/>
              <a:t>Allergic Rhinitis - Causes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="" xmlns:a16="http://schemas.microsoft.com/office/drawing/2014/main" id="{F58278EA-6314-47A5-9A60-707386C509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66900"/>
            <a:ext cx="4716463" cy="4114800"/>
          </a:xfrm>
        </p:spPr>
        <p:txBody>
          <a:bodyPr/>
          <a:lstStyle/>
          <a:p>
            <a:pPr eaLnBrk="1" hangingPunct="1"/>
            <a:r>
              <a:rPr lang="en-US" altLang="zh-TW" sz="2000" b="1" u="sng"/>
              <a:t>Seasonal:</a:t>
            </a:r>
            <a:endParaRPr lang="en-US" altLang="zh-TW" sz="2000"/>
          </a:p>
          <a:p>
            <a:pPr lvl="1" eaLnBrk="1" hangingPunct="1"/>
            <a:r>
              <a:rPr lang="en-US" altLang="zh-TW" sz="1600"/>
              <a:t>Pollen from trees, grasses, and weeds (allergens are inhlational.. Time of olive tree flowers and flowers)</a:t>
            </a:r>
          </a:p>
          <a:p>
            <a:pPr eaLnBrk="1" hangingPunct="1">
              <a:buFontTx/>
              <a:buNone/>
            </a:pPr>
            <a:r>
              <a:rPr lang="en-US" altLang="zh-TW" sz="2000"/>
              <a:t>				</a:t>
            </a:r>
          </a:p>
        </p:txBody>
      </p:sp>
      <p:sp>
        <p:nvSpPr>
          <p:cNvPr id="9220" name="Rectangle 6">
            <a:extLst>
              <a:ext uri="{FF2B5EF4-FFF2-40B4-BE49-F238E27FC236}">
                <a16:creationId xmlns="" xmlns:a16="http://schemas.microsoft.com/office/drawing/2014/main" id="{0B854A47-E171-48CC-91F2-61A4F88F84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16113"/>
            <a:ext cx="37607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b="1" u="sng"/>
              <a:t>Perennial (all over the year):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House dust mites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Mold and fungus spores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Cockroaches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Animal danders: </a:t>
            </a:r>
            <a:r>
              <a:rPr lang="en-US" altLang="en-US" sz="1600" i="1"/>
              <a:t>Dander</a:t>
            </a:r>
            <a:r>
              <a:rPr lang="en-US" altLang="en-US" sz="1600"/>
              <a:t> is an informal term for a material shed from the body of various animals, similar to dandruff. It may contain scales of dried skin and hair, or feathers. It is a </a:t>
            </a:r>
            <a:r>
              <a:rPr lang="en-US" altLang="en-US" sz="1600" b="1"/>
              <a:t>...</a:t>
            </a:r>
            <a:endParaRPr lang="en-US" altLang="zh-TW" sz="1600"/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Chemicals (hypex, etc.)</a:t>
            </a:r>
          </a:p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  <p:pic>
        <p:nvPicPr>
          <p:cNvPr id="9221" name="Picture 1" descr="Screen Clipping">
            <a:extLst>
              <a:ext uri="{FF2B5EF4-FFF2-40B4-BE49-F238E27FC236}">
                <a16:creationId xmlns="" xmlns:a16="http://schemas.microsoft.com/office/drawing/2014/main" id="{28B03D03-A27B-47FE-98DC-765DCEC8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813"/>
            <a:ext cx="4383088" cy="175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2" descr="Screen Clipping">
            <a:extLst>
              <a:ext uri="{FF2B5EF4-FFF2-40B4-BE49-F238E27FC236}">
                <a16:creationId xmlns="" xmlns:a16="http://schemas.microsoft.com/office/drawing/2014/main" id="{16EE553C-76D7-46DE-ADB3-26F7A9F6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6025"/>
            <a:ext cx="4383088" cy="124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w-dustmite2">
            <a:extLst>
              <a:ext uri="{FF2B5EF4-FFF2-40B4-BE49-F238E27FC236}">
                <a16:creationId xmlns="" xmlns:a16="http://schemas.microsoft.com/office/drawing/2014/main" id="{9223B082-9E81-447F-9BA0-EF5DE2B27E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4608513" cy="3035300"/>
          </a:xfrm>
        </p:spPr>
      </p:pic>
      <p:pic>
        <p:nvPicPr>
          <p:cNvPr id="10243" name="Picture 7" descr="pollens">
            <a:extLst>
              <a:ext uri="{FF2B5EF4-FFF2-40B4-BE49-F238E27FC236}">
                <a16:creationId xmlns="" xmlns:a16="http://schemas.microsoft.com/office/drawing/2014/main" id="{CFC9E885-89ED-40F5-A6B2-3ACA1471CC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573463"/>
            <a:ext cx="4465637" cy="28082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="" xmlns:a16="http://schemas.microsoft.com/office/drawing/2014/main" id="{09AF84C6-81C8-4BBF-B160-546A63C9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Essentially </a:t>
            </a:r>
            <a:r>
              <a:rPr lang="en-US" altLang="en-US">
                <a:solidFill>
                  <a:srgbClr val="FF0000"/>
                </a:solidFill>
              </a:rPr>
              <a:t>all inhalant allergy is IgE </a:t>
            </a:r>
            <a:r>
              <a:rPr lang="en-US" altLang="en-US"/>
              <a:t>mediated, producing a Type I Gell and </a:t>
            </a:r>
            <a:r>
              <a:rPr lang="en-US" altLang="en-US">
                <a:solidFill>
                  <a:srgbClr val="FF0000"/>
                </a:solidFill>
              </a:rPr>
              <a:t>Coomb’s reaction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Immediate.</a:t>
            </a:r>
          </a:p>
          <a:p>
            <a:pPr lvl="1"/>
            <a:r>
              <a:rPr lang="en-US" altLang="en-US"/>
              <a:t>Allergen binds 2 molecules of IgE.</a:t>
            </a:r>
          </a:p>
          <a:p>
            <a:pPr lvl="1"/>
            <a:r>
              <a:rPr lang="en-US" altLang="en-US"/>
              <a:t>Intracellular degranulation and immediate release of products.</a:t>
            </a:r>
          </a:p>
        </p:txBody>
      </p:sp>
      <p:sp>
        <p:nvSpPr>
          <p:cNvPr id="11267" name="Rectangle 1">
            <a:extLst>
              <a:ext uri="{FF2B5EF4-FFF2-40B4-BE49-F238E27FC236}">
                <a16:creationId xmlns="" xmlns:a16="http://schemas.microsoft.com/office/drawing/2014/main" id="{DCADD6D9-4429-4BF8-8F09-C6EC5E7A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1384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aseline="-25000"/>
              <a:t>Gell and Coombs Classification</a:t>
            </a:r>
          </a:p>
          <a:p>
            <a:pPr algn="l" rtl="0"/>
            <a:r>
              <a:rPr lang="en-US" altLang="en-US" baseline="-25000"/>
              <a:t>gel koomz</a:t>
            </a:r>
          </a:p>
          <a:p>
            <a:pPr algn="l" rtl="0"/>
            <a:endParaRPr lang="en-US" altLang="en-US" baseline="-25000"/>
          </a:p>
          <a:p>
            <a:pPr algn="l" rtl="0"/>
            <a:r>
              <a:rPr lang="en-US" altLang="en-US" baseline="-25000"/>
              <a:t>a classification system that differentiates the 4 types of hypersensitivity reactions: Type I: anaphylactic reactions, Type II: cytotoxic reactions, Type III: immune complex reactions, and Type IV: cell-mediated/delayed hypersensitivity reactions.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phic">
            <a:extLst>
              <a:ext uri="{FF2B5EF4-FFF2-40B4-BE49-F238E27FC236}">
                <a16:creationId xmlns="" xmlns:a16="http://schemas.microsoft.com/office/drawing/2014/main" id="{5F17CF94-7E47-42C3-9689-DB838828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350"/>
            <a:ext cx="661035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="" xmlns:a16="http://schemas.microsoft.com/office/drawing/2014/main" id="{7FE3B3DA-C5D4-485F-B653-E60F0A0D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788"/>
            <a:ext cx="9217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Histamine is important in acute allergic reaction (if you understand this, u will understand TT). He will have the symptoms of wheezing, urticaria, sneezing…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In chroinc: Leukotriens are invovled: edema and hypertrohpy of nasl mucosa</a:t>
            </a:r>
            <a:r>
              <a:rPr lang="en-US" altLang="en-US" b="1">
                <a:solidFill>
                  <a:srgbClr val="FF0000"/>
                </a:solidFill>
              </a:rPr>
              <a:t>… typical is bilateral alteranatign</a:t>
            </a:r>
            <a:r>
              <a:rPr lang="en-US" altLang="en-US" b="1">
                <a:solidFill>
                  <a:srgbClr val="92D050"/>
                </a:solidFill>
              </a:rPr>
              <a:t>. Examination is pale mucosa and hypertropihed turbinate.. Treatment is local steroids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Office\Templates\簡報設計範本\FIREBALL.POT</Template>
  <TotalTime>4558</TotalTime>
  <Words>2312</Words>
  <Application>Microsoft Office PowerPoint</Application>
  <PresentationFormat>On-screen Show (4:3)</PresentationFormat>
  <Paragraphs>398</Paragraphs>
  <Slides>58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PMingLiU</vt:lpstr>
      <vt:lpstr>PMingLiU</vt:lpstr>
      <vt:lpstr>Times New Roman</vt:lpstr>
      <vt:lpstr>Wingdings</vt:lpstr>
      <vt:lpstr>FIREBALL</vt:lpstr>
      <vt:lpstr>Rhinosinusitis</vt:lpstr>
      <vt:lpstr>PowerPoint Presentation</vt:lpstr>
      <vt:lpstr>Drainage</vt:lpstr>
      <vt:lpstr>Classification of rhinosinusitis</vt:lpstr>
      <vt:lpstr>Allergic Rhinitis</vt:lpstr>
      <vt:lpstr>Allergic Rhinitis - Causes</vt:lpstr>
      <vt:lpstr>PowerPoint Presentation</vt:lpstr>
      <vt:lpstr>PowerPoint Presentation</vt:lpstr>
      <vt:lpstr>PowerPoint Presentation</vt:lpstr>
      <vt:lpstr>So, what do you do with a suspected allergy patient?</vt:lpstr>
      <vt:lpstr>History</vt:lpstr>
      <vt:lpstr>Allergic Rhinitis - Symptoms</vt:lpstr>
      <vt:lpstr>PowerPoint Presentation</vt:lpstr>
      <vt:lpstr>PowerPoint Presentation</vt:lpstr>
      <vt:lpstr>PowerPoint Presentation</vt:lpstr>
      <vt:lpstr>Investigations</vt:lpstr>
      <vt:lpstr>Multitest II</vt:lpstr>
      <vt:lpstr>Whealing response</vt:lpstr>
      <vt:lpstr>Treatment</vt:lpstr>
      <vt:lpstr>Treatment-Topical</vt:lpstr>
      <vt:lpstr>Treatment-Oral</vt:lpstr>
      <vt:lpstr>Treatment</vt:lpstr>
      <vt:lpstr>Vasomotor Rhinitis (non infective non allergic)</vt:lpstr>
      <vt:lpstr>Vasomotor Rhinitis</vt:lpstr>
      <vt:lpstr>Rhinitis Medicamentosa </vt:lpstr>
      <vt:lpstr>Sinusitis</vt:lpstr>
      <vt:lpstr>PowerPoint Presentation</vt:lpstr>
      <vt:lpstr>PowerPoint Presentation</vt:lpstr>
      <vt:lpstr>Pathogenesis of chronic</vt:lpstr>
      <vt:lpstr>Acute sinusitis - Symptoms</vt:lpstr>
      <vt:lpstr>Acute Sinusitis - Signs</vt:lpstr>
      <vt:lpstr>Acute Rhinosinusitis (ARS) Major and minor symptosm… not required… فقط للعلم</vt:lpstr>
      <vt:lpstr>PowerPoint Presentation</vt:lpstr>
      <vt:lpstr>PowerPoint Presentation</vt:lpstr>
      <vt:lpstr>PowerPoint Presentation</vt:lpstr>
      <vt:lpstr>Acute Rhinosinusitis (ARS) Microbiology</vt:lpstr>
      <vt:lpstr>Acute Sinusitis - Treatment</vt:lpstr>
      <vt:lpstr>PowerPoint Presentation</vt:lpstr>
      <vt:lpstr>Chronic Sinusitis – Symptoms (&gt;3 months)</vt:lpstr>
      <vt:lpstr>Chronic Sinusitis - Signs</vt:lpstr>
      <vt:lpstr>Chronic Rhinosinusitis (CRS) Microbiology</vt:lpstr>
      <vt:lpstr>PowerPoint Presentation</vt:lpstr>
      <vt:lpstr>In exam, you might have axial CT scan so in order to be familiar with it… post nasal space is seen in 1 in addition In second: ethmoidal air cells are seen in addiiton to sphenoid</vt:lpstr>
      <vt:lpstr>Chronic Sinusitis - Treatment</vt:lpstr>
      <vt:lpstr>Chronic Sinusitis - Treatment</vt:lpstr>
      <vt:lpstr>FESS</vt:lpstr>
      <vt:lpstr>Post FESS</vt:lpstr>
      <vt:lpstr>FESS-complication</vt:lpstr>
      <vt:lpstr>PowerPoint Presentation</vt:lpstr>
      <vt:lpstr>Complications of Sinusitis</vt:lpstr>
      <vt:lpstr>Orbital Complications: Not required from u Chandler Criteria</vt:lpstr>
      <vt:lpstr>Intracranial Complications Types</vt:lpstr>
      <vt:lpstr>PowerPoint Presentation</vt:lpstr>
      <vt:lpstr>Fungal Sinusitis</vt:lpstr>
      <vt:lpstr>Allergic fungal sinusitis</vt:lpstr>
      <vt:lpstr>Fungal sinusitis-treatment</vt:lpstr>
      <vt:lpstr>Nasal polyps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Rhinitis/Rhinosinusitis</dc:title>
  <dc:creator>Eddy Wong</dc:creator>
  <cp:lastModifiedBy>DELL</cp:lastModifiedBy>
  <cp:revision>108</cp:revision>
  <dcterms:created xsi:type="dcterms:W3CDTF">2005-01-30T12:58:50Z</dcterms:created>
  <dcterms:modified xsi:type="dcterms:W3CDTF">2021-04-23T05:32:52Z</dcterms:modified>
</cp:coreProperties>
</file>