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4" r:id="rId3"/>
    <p:sldId id="363" r:id="rId4"/>
    <p:sldId id="339" r:id="rId5"/>
    <p:sldId id="365" r:id="rId6"/>
    <p:sldId id="338" r:id="rId7"/>
    <p:sldId id="263" r:id="rId8"/>
    <p:sldId id="367" r:id="rId9"/>
    <p:sldId id="371" r:id="rId10"/>
    <p:sldId id="372" r:id="rId11"/>
    <p:sldId id="373" r:id="rId12"/>
    <p:sldId id="374" r:id="rId13"/>
    <p:sldId id="376" r:id="rId14"/>
    <p:sldId id="377" r:id="rId15"/>
    <p:sldId id="386" r:id="rId16"/>
    <p:sldId id="381" r:id="rId17"/>
    <p:sldId id="387" r:id="rId18"/>
    <p:sldId id="382" r:id="rId19"/>
    <p:sldId id="388" r:id="rId20"/>
    <p:sldId id="383" r:id="rId21"/>
    <p:sldId id="3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E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1" d="100"/>
          <a:sy n="71" d="100"/>
        </p:scale>
        <p:origin x="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4F80-CE27-4E7A-8B3E-CA965F456F20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AE52C-BF49-4603-8CE4-F714F47B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52C-BF49-4603-8CE4-F714F47B9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8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6EF1-D899-4FD5-B56D-5C3A636B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A01A9-A6B6-41A6-A640-1913D362D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FA00-DB88-4FF1-B0CB-8B9F38E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31C-7A0E-4E27-A471-91A13F30F068}" type="datetime1">
              <a:rPr lang="en-US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1BECA-4EDA-4181-BE2D-A3C90F7D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9634-2B88-4AD1-B6F7-F1DBA72C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2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4B1D-A905-4439-8851-E5559BCC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FF5BE-0328-4FF6-80EE-A6A32B250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676F2-53AF-48B2-9987-1658D74C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B6A8-587D-4228-B174-C478E3B0521F}" type="datetime1">
              <a:rPr lang="en-US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66D4F-BB1E-4D0C-A6F7-0D886E11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0364A-8515-4BCC-B4AC-1B11F79E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5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84D41-8B49-4F57-976A-DD64F92B9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8E2E-7446-4C27-B6D3-DA732ABAB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B223-E470-4160-B1CB-FB04CD1A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A3B-552B-4EFE-BFAA-E747C828551F}" type="datetime1">
              <a:rPr lang="en-US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0F4BC-9182-42D7-90B2-168C8DC2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A0B0F-3ECF-4EEB-B155-49C9E858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CDE2-1503-4F54-ACA1-19744B6D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2455-FE39-4F61-934E-54420D3EA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CED2-D6E6-4540-981D-C7FE9F49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6EC5-326D-44C6-84F5-6D677A59D2A6}" type="datetime1">
              <a:rPr lang="en-US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56AC5-719B-42F4-8D9F-C43802F7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64EF-DC2A-4775-9159-FE93D219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2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0CD3-A396-47F2-B585-CAB3FF98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841AA-BFBF-44AD-8032-DB676E31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A84D-8CE0-486E-8BB0-F39DFF92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15ED-8C87-46E7-91A3-C035B7EB2114}" type="datetime1">
              <a:rPr lang="en-US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A32B-F9EB-4E61-A5B6-52DE674F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2A9EA-5D30-4BCD-88BD-0A0A23B2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FD2A-CC4A-4C75-987F-4A3B5B9D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DAE2-8F26-49CD-A800-4D5BCB38C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F5C8C-5681-4ED3-9AD4-8DC49D65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F6214-06F2-4CD2-B32A-35EB1D8B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5808-8291-41A6-8ACE-EE829AEFCE93}" type="datetime1">
              <a:rPr lang="en-US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5AFDD-39F9-464B-AD47-DA00D707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18A85-DCBB-483A-A249-4E14DD65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4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EFD4-49C7-46B5-A29D-90A5F78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8E7F-67A5-483B-9A6B-17C9E815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3F6EB-C2F1-4DDF-8FF2-8DD3892B8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A43E1-EBD4-4307-A330-52F7EEAB5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BC577-9676-4B25-98D2-CE30C7E43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35053-7CAA-4BE8-9B52-7206EF3C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B736-4DB6-4938-9832-BE3DF1FDC502}" type="datetime1">
              <a:rPr lang="en-US" smtClean="0"/>
              <a:t>12/12/2022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FE233-DD58-4584-8069-0D5C6C35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FECF7-2646-4A4C-BDA7-D1CD3B7C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4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CF71-5A2C-4D79-AED8-B7341585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90947-FDE4-4BBF-84F9-DFA92890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1EE7-8EB8-4F77-8404-0BBF7A1F5884}" type="datetime1">
              <a:rPr lang="en-US" smtClean="0"/>
              <a:t>12/12/2022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7D2F-CF0B-405C-BE3B-079C7F8C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3337E-2763-4855-A006-91F44EBD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7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53B98-6FB2-454C-AA67-6D808E2E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42F3-C8F4-49A9-9E76-0E9908A33FD0}" type="datetime1">
              <a:rPr lang="en-US" smtClean="0"/>
              <a:t>12/12/2022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49670-BA9A-4111-A045-5094E1C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3D4A3-BC8A-46F4-965B-012572AA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2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7189-A006-4677-AFC8-9C9C0F92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1D83-B3DD-401D-B3FC-93FC3555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475E9-FBCE-46B5-B097-C44BEFD0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74179-E374-4F5C-9466-1B42FEB8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E8D9-9BB4-41E3-91D2-B835B71DBFFC}" type="datetime1">
              <a:rPr lang="en-US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9A84D-2C6B-4831-A53A-2FF5CCC5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2BC6B-44AD-4EBA-9FBE-98306194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0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A787-1468-43BE-8EF3-8BC41326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87E47-6031-4BEB-8F42-8E9B1764F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FDD54-17F2-4BD8-9C1C-1FCE3341F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B3659-1BEE-45A1-96DD-EF1385F4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9B61-F32F-4A05-B2E6-8802AB7B76EC}" type="datetime1">
              <a:rPr lang="en-US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3387C-58B2-4A5F-B3F9-04B8E7AD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12E4F-5572-4A86-8246-BA1DEFFA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0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57FBE-E30D-44D7-946B-AE94710E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CCBAC-2DD2-4339-B750-29A815021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81E5-43AE-4B5E-90F8-0AEBEF1B5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B76C-3F08-4488-8706-9EF8E1B63163}" type="datetime1">
              <a:rPr lang="en-US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9478A-B7E0-4799-8B61-75EC3212D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 AMAL ALBTOOSH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CE110-92B1-4205-886F-90771D4FF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2A8D-FD86-4D93-AA62-60C5FE2C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FE372-8636-4FA8-BBFD-B26C5C226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GB" sz="4000"/>
              <a:t>Tracts of the Spinal cord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02BCF-EEAB-497F-B197-AB7BA8381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Dr AMAL ALBTOOSH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775B1-DCB3-426C-B4ED-1A26A6820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2" r="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459D4-7F4D-446F-B02A-A33FD615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22343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AFF43D-B206-44AE-AF21-889164D01B1F}"/>
              </a:ext>
            </a:extLst>
          </p:cNvPr>
          <p:cNvSpPr/>
          <p:nvPr/>
        </p:nvSpPr>
        <p:spPr>
          <a:xfrm>
            <a:off x="181968" y="1322813"/>
            <a:ext cx="52634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lgerian" panose="04020705040A02060702" pitchFamily="82" charset="0"/>
              </a:rPr>
              <a:t>3. Third-order neurons</a:t>
            </a:r>
          </a:p>
          <a:p>
            <a:r>
              <a:rPr lang="en-GB" dirty="0">
                <a:latin typeface="Algerian" panose="04020705040A02060702" pitchFamily="82" charset="0"/>
              </a:rPr>
              <a:t>• are located in the VPL nucleus of the thalamus.</a:t>
            </a:r>
          </a:p>
          <a:p>
            <a:r>
              <a:rPr lang="en-GB" dirty="0">
                <a:latin typeface="Algerian" panose="04020705040A02060702" pitchFamily="82" charset="0"/>
              </a:rPr>
              <a:t>• project via the posterior limb of the internal capsule to the postcentral gyrus, the</a:t>
            </a:r>
          </a:p>
          <a:p>
            <a:r>
              <a:rPr lang="en-GB" dirty="0">
                <a:latin typeface="Algerian" panose="04020705040A02060702" pitchFamily="82" charset="0"/>
              </a:rPr>
              <a:t>somatosensory cortex (areas 3, 1, and 2).</a:t>
            </a:r>
          </a:p>
        </p:txBody>
      </p:sp>
      <p:sp>
        <p:nvSpPr>
          <p:cNvPr id="5" name="Ribbon: Curved and Tilted Up 4">
            <a:extLst>
              <a:ext uri="{FF2B5EF4-FFF2-40B4-BE49-F238E27FC236}">
                <a16:creationId xmlns:a16="http://schemas.microsoft.com/office/drawing/2014/main" id="{A340C8AB-D795-4358-A7E3-C0BE7CB35724}"/>
              </a:ext>
            </a:extLst>
          </p:cNvPr>
          <p:cNvSpPr/>
          <p:nvPr/>
        </p:nvSpPr>
        <p:spPr>
          <a:xfrm>
            <a:off x="1463530" y="432252"/>
            <a:ext cx="9048465" cy="75895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Dorsal column–medial lemniscus pathway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1A6D4-E9A7-411C-9229-704D82D2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2" y="3781882"/>
            <a:ext cx="4408020" cy="29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1D191-01AC-4960-935C-ECB27E36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45"/>
          <a:stretch/>
        </p:blipFill>
        <p:spPr>
          <a:xfrm>
            <a:off x="5784039" y="1939717"/>
            <a:ext cx="5964402" cy="330016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92B836-A98D-4E26-98AA-D0CDAD2E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7435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31BCE-7900-44AD-951B-0BB6341E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88" y="1589964"/>
            <a:ext cx="5747272" cy="3978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35F89B-D47B-4CF0-B986-787C3E9DE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38" y="1006309"/>
            <a:ext cx="6076950" cy="45624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77D97-0E50-494D-B5F7-3498E1EC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16102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47849-B94D-402F-9B48-1BF87324F8D3}"/>
              </a:ext>
            </a:extLst>
          </p:cNvPr>
          <p:cNvSpPr/>
          <p:nvPr/>
        </p:nvSpPr>
        <p:spPr>
          <a:xfrm>
            <a:off x="113731" y="189064"/>
            <a:ext cx="609600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Ventral spinothalamic tract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With lateral spinothalamic tract comprises anterolateral system.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Is concerned with light touch, the sensation produced by stroking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GLABROUS SKIN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wisp of cotton.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Receives input from free nerve endings and from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tactile disks.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First-order neurons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Are found in dorsal root ganglia at all levels.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Project axons into the medial root entry zone to second-order neurons in the dorsal horn.</a:t>
            </a:r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Second-order neurons</a:t>
            </a:r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Are located in the dorsal horn.</a:t>
            </a:r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Give rise to axons that decussate in the ventral white commissure and ascend in the contralateral ventral funiculus.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 in the VPL nucleus of the thalamus.</a:t>
            </a:r>
          </a:p>
          <a:p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Third-order neurons</a:t>
            </a:r>
          </a:p>
          <a:p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Are found in the VPL nucleus of the thalamus.</a:t>
            </a:r>
          </a:p>
          <a:p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Project via the posterior limb of the internal capsule and corona radiata to the postcentral </a:t>
            </a:r>
          </a:p>
          <a:p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Gyrus (areas 3, 1, and 2).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4EF3F-FF2D-427C-BB51-F36964281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31" y="675000"/>
            <a:ext cx="5982269" cy="550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049D2D-7740-4DA7-A8CC-6D786A12EA6B}"/>
              </a:ext>
            </a:extLst>
          </p:cNvPr>
          <p:cNvSpPr/>
          <p:nvPr/>
        </p:nvSpPr>
        <p:spPr>
          <a:xfrm>
            <a:off x="9307773" y="4749421"/>
            <a:ext cx="504967" cy="5732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F078A-897F-43ED-823E-37085E5F145B}"/>
              </a:ext>
            </a:extLst>
          </p:cNvPr>
          <p:cNvSpPr txBox="1"/>
          <p:nvPr/>
        </p:nvSpPr>
        <p:spPr>
          <a:xfrm>
            <a:off x="9812740" y="485135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B5A272-B3B3-471B-ABC9-DCFDF0BD5CAE}"/>
              </a:ext>
            </a:extLst>
          </p:cNvPr>
          <p:cNvSpPr/>
          <p:nvPr/>
        </p:nvSpPr>
        <p:spPr>
          <a:xfrm>
            <a:off x="8857397" y="5109149"/>
            <a:ext cx="620455" cy="573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F94D66-2BA1-426F-8044-9079E11B109D}"/>
              </a:ext>
            </a:extLst>
          </p:cNvPr>
          <p:cNvSpPr/>
          <p:nvPr/>
        </p:nvSpPr>
        <p:spPr>
          <a:xfrm>
            <a:off x="8161361" y="1528549"/>
            <a:ext cx="846161" cy="8188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72948-76F1-4566-AD4B-8AFD7E1AE2CF}"/>
              </a:ext>
            </a:extLst>
          </p:cNvPr>
          <p:cNvSpPr txBox="1"/>
          <p:nvPr/>
        </p:nvSpPr>
        <p:spPr>
          <a:xfrm>
            <a:off x="8307887" y="510914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1B320-5712-4F90-A090-E1CD17F4C0E2}"/>
              </a:ext>
            </a:extLst>
          </p:cNvPr>
          <p:cNvSpPr txBox="1"/>
          <p:nvPr/>
        </p:nvSpPr>
        <p:spPr>
          <a:xfrm>
            <a:off x="7810635" y="1684013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715305-3DB1-44B7-9248-AB58389C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31950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EE30A5-F283-441D-8725-78AFCABE9A92}"/>
              </a:ext>
            </a:extLst>
          </p:cNvPr>
          <p:cNvSpPr/>
          <p:nvPr/>
        </p:nvSpPr>
        <p:spPr>
          <a:xfrm>
            <a:off x="236561" y="586853"/>
            <a:ext cx="49768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Lucida Calligraphy" panose="03010101010101010101" pitchFamily="66" charset="0"/>
              </a:rPr>
              <a:t> Lateral spinothalamic tract </a:t>
            </a:r>
          </a:p>
          <a:p>
            <a:r>
              <a:rPr lang="en-GB" dirty="0">
                <a:latin typeface="Lucida Calligraphy" panose="03010101010101010101" pitchFamily="66" charset="0"/>
              </a:rPr>
              <a:t>• mediates itch, pain, and temperature sensation.</a:t>
            </a:r>
          </a:p>
          <a:p>
            <a:r>
              <a:rPr lang="en-GB" dirty="0">
                <a:latin typeface="Lucida Calligraphy" panose="03010101010101010101" pitchFamily="66" charset="0"/>
              </a:rPr>
              <a:t>• receives input from free nerve endings and thermal receptors.</a:t>
            </a:r>
          </a:p>
          <a:p>
            <a:r>
              <a:rPr lang="en-GB" dirty="0">
                <a:latin typeface="Lucida Calligraphy" panose="03010101010101010101" pitchFamily="66" charset="0"/>
              </a:rPr>
              <a:t>• receives input from A-</a:t>
            </a:r>
            <a:r>
              <a:rPr lang="en-GB" dirty="0">
                <a:latin typeface="Lucida Calligraphy" panose="03010101010101010101" pitchFamily="66" charset="0"/>
                <a:sym typeface="Symbol" panose="05050102010706020507" pitchFamily="18" charset="2"/>
              </a:rPr>
              <a:t></a:t>
            </a:r>
            <a:r>
              <a:rPr lang="en-GB" dirty="0">
                <a:latin typeface="Lucida Calligraphy" panose="03010101010101010101" pitchFamily="66" charset="0"/>
              </a:rPr>
              <a:t> and C fibers (i.e., fast- and slow-conducting pain fibers, respectively).</a:t>
            </a:r>
          </a:p>
          <a:p>
            <a:r>
              <a:rPr lang="en-GB" dirty="0">
                <a:latin typeface="Lucida Calligraphy" panose="03010101010101010101" pitchFamily="66" charset="0"/>
              </a:rPr>
              <a:t>• is somatotopically organized with sacral fibers dorsolaterally and cervical fibers ventromedially.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67E4F-9C8D-4234-ACB8-79F0E6B3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38" y="779651"/>
            <a:ext cx="5292000" cy="5292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28FC24-444D-4971-881D-AB270D42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9591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E99E47-F291-43F5-81E9-5F6DBD604CCF}"/>
              </a:ext>
            </a:extLst>
          </p:cNvPr>
          <p:cNvSpPr/>
          <p:nvPr/>
        </p:nvSpPr>
        <p:spPr>
          <a:xfrm>
            <a:off x="618697" y="58846"/>
            <a:ext cx="620422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Lucida Calligraphy" panose="03010101010101010101" pitchFamily="66" charset="0"/>
              </a:rPr>
              <a:t>Lateral spinothalamic tract </a:t>
            </a:r>
          </a:p>
          <a:p>
            <a:r>
              <a:rPr lang="en-GB" sz="2000" dirty="0"/>
              <a:t>1. First-order neurons</a:t>
            </a:r>
          </a:p>
          <a:p>
            <a:r>
              <a:rPr lang="en-GB" sz="2000" dirty="0"/>
              <a:t>• are found in dorsal root ganglia at all levels.</a:t>
            </a:r>
          </a:p>
          <a:p>
            <a:r>
              <a:rPr lang="en-GB" sz="2000" dirty="0"/>
              <a:t>• project axons via the dorsolateral tract of Lissauer to second-order neurons in the</a:t>
            </a:r>
          </a:p>
          <a:p>
            <a:r>
              <a:rPr lang="en-GB" sz="2000" dirty="0"/>
              <a:t>dorsal horn.</a:t>
            </a:r>
          </a:p>
          <a:p>
            <a:r>
              <a:rPr lang="en-GB" sz="2000" dirty="0"/>
              <a:t>• synapse with second-order neurons in the dorsal horn.</a:t>
            </a:r>
          </a:p>
          <a:p>
            <a:r>
              <a:rPr lang="en-GB" dirty="0"/>
              <a:t>2. Second-order neurons</a:t>
            </a:r>
          </a:p>
          <a:p>
            <a:r>
              <a:rPr lang="en-GB" dirty="0"/>
              <a:t>• Are found in the dorsal horn.</a:t>
            </a:r>
          </a:p>
          <a:p>
            <a:r>
              <a:rPr lang="en-GB" dirty="0"/>
              <a:t>• Give rise to axons that decussate in the ventral white commissure and ascend in the</a:t>
            </a:r>
          </a:p>
          <a:p>
            <a:r>
              <a:rPr lang="en-GB" dirty="0"/>
              <a:t>Ventral half of the lateral funiculus.</a:t>
            </a:r>
          </a:p>
          <a:p>
            <a:r>
              <a:rPr lang="en-GB" dirty="0"/>
              <a:t>• Project collaterals to the reticular formation.</a:t>
            </a:r>
          </a:p>
          <a:p>
            <a:r>
              <a:rPr lang="en-GB" dirty="0"/>
              <a:t>• Terminate contralaterally in the VPL nucleus and bilaterally in the intralaminar nuclei of the thalamus.</a:t>
            </a:r>
          </a:p>
          <a:p>
            <a:r>
              <a:rPr lang="en-GB" dirty="0"/>
              <a:t>3. Third-order neurons</a:t>
            </a:r>
          </a:p>
          <a:p>
            <a:r>
              <a:rPr lang="en-GB" dirty="0"/>
              <a:t>• are found in the VPL nucleus and in the intralaminar nuclei.</a:t>
            </a:r>
          </a:p>
          <a:p>
            <a:r>
              <a:rPr lang="en-GB" dirty="0"/>
              <a:t>a. VPL neurons</a:t>
            </a:r>
          </a:p>
          <a:p>
            <a:r>
              <a:rPr lang="en-GB" dirty="0"/>
              <a:t>• project via the posterior limb of the internal capsule to the </a:t>
            </a:r>
            <a:r>
              <a:rPr lang="en-GB" dirty="0" err="1"/>
              <a:t>somatesthetic</a:t>
            </a:r>
            <a:r>
              <a:rPr lang="en-GB" dirty="0"/>
              <a:t> cortex of the postcentral gyrus (areas 3, 1, and 2).</a:t>
            </a:r>
          </a:p>
          <a:p>
            <a:r>
              <a:rPr lang="en-GB" dirty="0"/>
              <a:t>b. Intralaminar neurons</a:t>
            </a:r>
          </a:p>
          <a:p>
            <a:r>
              <a:rPr lang="en-GB" dirty="0"/>
              <a:t>• project to the </a:t>
            </a:r>
            <a:r>
              <a:rPr lang="en-GB" dirty="0" err="1"/>
              <a:t>caudatoputamen</a:t>
            </a:r>
            <a:r>
              <a:rPr lang="en-GB" dirty="0"/>
              <a:t> and to the frontal and parietal cortex.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F85E1-FD1A-496D-85A2-757C6D9F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71" y="151180"/>
            <a:ext cx="6204229" cy="37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D920F-DA88-42FA-B1B5-632DF7BF7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" t="17516" r="75821" b="17690"/>
          <a:stretch/>
        </p:blipFill>
        <p:spPr>
          <a:xfrm>
            <a:off x="6977407" y="2358000"/>
            <a:ext cx="4129019" cy="4500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279F9A-2E80-4F6B-B2EB-DA4AEDB2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4159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E4075E-C1C7-4139-B289-0B769972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6" y="2190936"/>
            <a:ext cx="7354454" cy="399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496BB7-4999-40E6-8C40-8EC0D61EE37B}"/>
              </a:ext>
            </a:extLst>
          </p:cNvPr>
          <p:cNvSpPr/>
          <p:nvPr/>
        </p:nvSpPr>
        <p:spPr>
          <a:xfrm>
            <a:off x="994117" y="8571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Lucida Calligraphy" panose="03010101010101010101" pitchFamily="66" charset="0"/>
              </a:rPr>
              <a:t>is somatotopically organized with sacral fibers dorsolaterally and cervical fibers ventromedially.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56259-B254-4AD7-B6D1-60E802196C19}"/>
              </a:ext>
            </a:extLst>
          </p:cNvPr>
          <p:cNvSpPr/>
          <p:nvPr/>
        </p:nvSpPr>
        <p:spPr>
          <a:xfrm>
            <a:off x="2540937" y="282637"/>
            <a:ext cx="50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Lucida Calligraphy" panose="03010101010101010101" pitchFamily="66" charset="0"/>
              </a:rPr>
              <a:t>ANTERIO-Lateral spinothalamic tract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A53F4-6314-4EE1-AC4C-84E77B8E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09" y="3429000"/>
            <a:ext cx="1451048" cy="1260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68A26B-CF58-4DC8-B45B-4A681F67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20169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4AB68-639E-4AF9-873A-2572CA7F7C70}"/>
              </a:ext>
            </a:extLst>
          </p:cNvPr>
          <p:cNvSpPr/>
          <p:nvPr/>
        </p:nvSpPr>
        <p:spPr>
          <a:xfrm>
            <a:off x="659641" y="101873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lgerian" panose="04020705040A02060702" pitchFamily="82" charset="0"/>
              </a:rPr>
              <a:t>Dorsal spinocerebellar tract </a:t>
            </a:r>
          </a:p>
          <a:p>
            <a:r>
              <a:rPr lang="en-GB" dirty="0"/>
              <a:t>• Transmits unconscious proprioceptive information to the cerebellum.</a:t>
            </a:r>
          </a:p>
          <a:p>
            <a:r>
              <a:rPr lang="en-GB" dirty="0"/>
              <a:t>• Receives input from muscle spindles, GTOs, and pressure receptors.</a:t>
            </a:r>
          </a:p>
          <a:p>
            <a:r>
              <a:rPr lang="en-GB" dirty="0"/>
              <a:t>• Is involved in fine coordination of posture and the movement of individual muscles of the lower extremity.</a:t>
            </a:r>
          </a:p>
          <a:p>
            <a:r>
              <a:rPr lang="en-GB" dirty="0">
                <a:solidFill>
                  <a:srgbClr val="FF0000"/>
                </a:solidFill>
              </a:rPr>
              <a:t>• IS AN UNCROSSED TRACT.</a:t>
            </a: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First-order neurons</a:t>
            </a: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Are found in dorsal root ganglia from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C8 to S3.</a:t>
            </a: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Provide the afferent limb for muscle stretch reflexes (MSRs) (e.g., the patellar reflex).</a:t>
            </a: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Project via the medial root entry zone to synapse in the nucleus dorsalis of Clarke.</a:t>
            </a:r>
          </a:p>
        </p:txBody>
      </p:sp>
      <p:pic>
        <p:nvPicPr>
          <p:cNvPr id="8194" name="Picture 2" descr="spinocerebellar tract | Neurology, Anatomy and physiology, Left side of body">
            <a:extLst>
              <a:ext uri="{FF2B5EF4-FFF2-40B4-BE49-F238E27FC236}">
                <a16:creationId xmlns:a16="http://schemas.microsoft.com/office/drawing/2014/main" id="{39CE80FF-EE8C-4D10-9069-DEDC6401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0" y="1271107"/>
            <a:ext cx="40481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C8F494-0DD1-44AF-9BCC-BCD10B267F67}"/>
              </a:ext>
            </a:extLst>
          </p:cNvPr>
          <p:cNvSpPr/>
          <p:nvPr/>
        </p:nvSpPr>
        <p:spPr>
          <a:xfrm>
            <a:off x="550460" y="48269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66"/>
                </a:solidFill>
              </a:rPr>
              <a:t>2. Second-order neurons</a:t>
            </a:r>
          </a:p>
          <a:p>
            <a:r>
              <a:rPr lang="en-GB" dirty="0">
                <a:solidFill>
                  <a:srgbClr val="FF0066"/>
                </a:solidFill>
              </a:rPr>
              <a:t>• are found in the nucleus dorsalis of Clarke (C8–L3).</a:t>
            </a:r>
          </a:p>
          <a:p>
            <a:r>
              <a:rPr lang="en-GB" dirty="0">
                <a:solidFill>
                  <a:srgbClr val="FF0066"/>
                </a:solidFill>
              </a:rPr>
              <a:t>• give rise to axons that ascend in the lateral funiculus and reach the cerebellum via the inferior cerebellar peduncle.</a:t>
            </a:r>
          </a:p>
          <a:p>
            <a:r>
              <a:rPr lang="en-GB" dirty="0">
                <a:solidFill>
                  <a:srgbClr val="FF0066"/>
                </a:solidFill>
              </a:rPr>
              <a:t>• contain axons that terminate ipsilaterally as mossy fibers in the cortex of the rostral and caudal cerebellar vermis.</a:t>
            </a:r>
          </a:p>
        </p:txBody>
      </p:sp>
      <p:pic>
        <p:nvPicPr>
          <p:cNvPr id="8196" name="Picture 4" descr="Cerebellum | Neupsy Key">
            <a:extLst>
              <a:ext uri="{FF2B5EF4-FFF2-40B4-BE49-F238E27FC236}">
                <a16:creationId xmlns:a16="http://schemas.microsoft.com/office/drawing/2014/main" id="{9BCA226B-625B-4934-AB2C-B9CB2C7D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59" y="416346"/>
            <a:ext cx="525780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0A5C-E61A-484D-92D8-047A3131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40120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97ACB67-DAA4-4C29-B21E-5889137B5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3BFED-C6CC-4B29-A067-4EE50AC3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34251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104F16-A066-4513-BE65-196E39C7B9E4}"/>
              </a:ext>
            </a:extLst>
          </p:cNvPr>
          <p:cNvSpPr/>
          <p:nvPr/>
        </p:nvSpPr>
        <p:spPr>
          <a:xfrm>
            <a:off x="536812" y="431379"/>
            <a:ext cx="6096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Lucida Calligraphy" panose="03010101010101010101" pitchFamily="66" charset="0"/>
              </a:rPr>
              <a:t> Ventral spinocerebellar tract 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Transmits unconscious proprioceptive information to the cerebellum.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is concerned with coordinated movement and posture of the entire lower extremity.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receives input from muscle spindles, GTOs, and pressure receptors.</a:t>
            </a:r>
          </a:p>
          <a:p>
            <a:r>
              <a:rPr lang="en-GB" dirty="0">
                <a:latin typeface="Algerian" panose="04020705040A02060702" pitchFamily="82" charset="0"/>
              </a:rPr>
              <a:t>• is a crossed tract.</a:t>
            </a:r>
          </a:p>
          <a:p>
            <a:r>
              <a:rPr lang="en-GB" dirty="0">
                <a:latin typeface="Snap ITC" panose="04040A07060A02020202" pitchFamily="82" charset="0"/>
              </a:rPr>
              <a:t>1. First-order neurons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are found in the dorsal root ganglia from </a:t>
            </a:r>
            <a:r>
              <a:rPr lang="en-GB" b="1" dirty="0">
                <a:highlight>
                  <a:srgbClr val="FFFF00"/>
                </a:highlight>
                <a:latin typeface="StoneSerif"/>
              </a:rPr>
              <a:t>L1 to S2</a:t>
            </a:r>
            <a:r>
              <a:rPr lang="en-GB" dirty="0">
                <a:latin typeface="StoneSerif"/>
              </a:rPr>
              <a:t>.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provide the afferent limb for MSRs (e.g., the patellar reflex).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synapse on </a:t>
            </a:r>
            <a:r>
              <a:rPr lang="en-GB" dirty="0">
                <a:latin typeface="StoneSerif-Semibold"/>
              </a:rPr>
              <a:t>spinal border cells</a:t>
            </a:r>
            <a:r>
              <a:rPr lang="en-GB" dirty="0">
                <a:latin typeface="StoneSerif"/>
              </a:rPr>
              <a:t>.</a:t>
            </a:r>
          </a:p>
          <a:p>
            <a:r>
              <a:rPr lang="en-GB" dirty="0">
                <a:latin typeface="Snap ITC" panose="04040A07060A02020202" pitchFamily="82" charset="0"/>
              </a:rPr>
              <a:t>2. Second-order neurons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are spinal border cells found in the ventral horns (L1–S2).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give rise to axons that decussate in the ventral white commissure and ascend lateral to the lateral spinothalamic tract in the lateral funiculus.</a:t>
            </a:r>
          </a:p>
          <a:p>
            <a:r>
              <a:rPr lang="en-GB" dirty="0">
                <a:latin typeface="StoneSerif-Semibold"/>
              </a:rPr>
              <a:t>• </a:t>
            </a:r>
            <a:r>
              <a:rPr lang="en-GB" dirty="0">
                <a:latin typeface="StoneSerif"/>
              </a:rPr>
              <a:t>give rise to axons that enter the cerebellum via the </a:t>
            </a:r>
            <a:r>
              <a:rPr lang="en-GB" dirty="0">
                <a:latin typeface="StoneSerif-Semibold"/>
              </a:rPr>
              <a:t>superior cerebellar peduncle </a:t>
            </a:r>
            <a:r>
              <a:rPr lang="en-GB" dirty="0">
                <a:latin typeface="StoneSerif"/>
              </a:rPr>
              <a:t>and terminate contralaterally as mossy fibers in the cortex of the rostral cerebellar vermis.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9DE38-524E-4500-B482-5FE8EBACE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1" t="17168" r="55672" b="8284"/>
          <a:stretch/>
        </p:blipFill>
        <p:spPr>
          <a:xfrm>
            <a:off x="6632812" y="2873064"/>
            <a:ext cx="5265416" cy="36000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FD0AB4D-DBEA-40E2-8AC2-827315DEFFB6}"/>
              </a:ext>
            </a:extLst>
          </p:cNvPr>
          <p:cNvSpPr/>
          <p:nvPr/>
        </p:nvSpPr>
        <p:spPr>
          <a:xfrm>
            <a:off x="6821742" y="0"/>
            <a:ext cx="5370258" cy="3262635"/>
          </a:xfrm>
          <a:prstGeom prst="cloudCallout">
            <a:avLst>
              <a:gd name="adj1" fmla="val -99959"/>
              <a:gd name="adj2" fmla="val 47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 muscle stretch reflexes (MSR)=deep tendon reflexes”</a:t>
            </a:r>
          </a:p>
          <a:p>
            <a:pPr algn="ctr"/>
            <a:r>
              <a:rPr lang="en-GB" dirty="0"/>
              <a:t>There are 6 MSR that are commonly tested: biceps, triceps, brachioradialis, knee, ankle, and jaw jerk.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5D23-ACC6-4A28-ABA0-01909C9A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345236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pic>
        <p:nvPicPr>
          <p:cNvPr id="3" name="Picture 2" descr="Spinocerebellar Pathways - Tracts of Spinal Cord and Brainstem">
            <a:extLst>
              <a:ext uri="{FF2B5EF4-FFF2-40B4-BE49-F238E27FC236}">
                <a16:creationId xmlns:a16="http://schemas.microsoft.com/office/drawing/2014/main" id="{B259519F-1057-46A7-BF78-16B63CE1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96" y="1677372"/>
            <a:ext cx="6105525" cy="49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21470-4026-4279-B158-E1F6BE8F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37" y="321747"/>
            <a:ext cx="5878054" cy="58927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2E3A88-F0C2-44EA-8163-5AC6D015EAC5}"/>
              </a:ext>
            </a:extLst>
          </p:cNvPr>
          <p:cNvSpPr/>
          <p:nvPr/>
        </p:nvSpPr>
        <p:spPr>
          <a:xfrm>
            <a:off x="4821544" y="1156719"/>
            <a:ext cx="4707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sz="3200" dirty="0">
                <a:latin typeface="Lucida Calligraphy" panose="03010101010101010101" pitchFamily="66" charset="0"/>
              </a:rPr>
              <a:t>Consist of fiber bundles that have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Lucida Calligraphy" panose="03010101010101010101" pitchFamily="66" charset="0"/>
              </a:rPr>
              <a:t>a common origin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Lucida Calligraphy" panose="03010101010101010101" pitchFamily="66" charset="0"/>
              </a:rPr>
              <a:t>a common termination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Lucida Calligraphy" panose="03010101010101010101" pitchFamily="66" charset="0"/>
              </a:rPr>
              <a:t>A common course</a:t>
            </a:r>
            <a:endParaRPr lang="en-GB" sz="3200" dirty="0">
              <a:latin typeface="Lucida Calligraphy" panose="03010101010101010101" pitchFamily="66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30E12651-986F-4403-A465-1471EE0FD840}"/>
              </a:ext>
            </a:extLst>
          </p:cNvPr>
          <p:cNvSpPr/>
          <p:nvPr/>
        </p:nvSpPr>
        <p:spPr>
          <a:xfrm>
            <a:off x="1155031" y="866274"/>
            <a:ext cx="1888957" cy="120484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TRACT OF SPINAL 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D8B4F-9312-4196-BFDE-668BD8F49089}"/>
              </a:ext>
            </a:extLst>
          </p:cNvPr>
          <p:cNvSpPr/>
          <p:nvPr/>
        </p:nvSpPr>
        <p:spPr>
          <a:xfrm>
            <a:off x="4974862" y="4203707"/>
            <a:ext cx="4225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tracts are often named according to their origin and termination; for example, the </a:t>
            </a:r>
            <a:r>
              <a:rPr lang="en-GB" dirty="0">
                <a:latin typeface="Algerian" panose="04020705040A02060702" pitchFamily="82" charset="0"/>
              </a:rPr>
              <a:t>corticospinal tract </a:t>
            </a:r>
            <a:r>
              <a:rPr lang="en-GB" dirty="0"/>
              <a:t>consists of fibres running from the cerebral cortex in the brain to the spinal cord.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CBDF7EA-00CC-4F39-8E93-D07D0B8B69A7}"/>
              </a:ext>
            </a:extLst>
          </p:cNvPr>
          <p:cNvSpPr/>
          <p:nvPr/>
        </p:nvSpPr>
        <p:spPr>
          <a:xfrm>
            <a:off x="181234" y="2392866"/>
            <a:ext cx="3979702" cy="344554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TRACT OR fascicle bundle of structures, such as nerve or muscle fibres or conducting vessels in plants.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B755D-7D2B-4762-9E5E-948FF05B1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0" t="4257" r="32579"/>
          <a:stretch/>
        </p:blipFill>
        <p:spPr>
          <a:xfrm>
            <a:off x="9716592" y="1587278"/>
            <a:ext cx="2467542" cy="442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BCE85-30B2-4A2E-BB10-81B523D1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271868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9F7AE-3D90-4B2D-A5D0-0C9DAF0FF034}"/>
              </a:ext>
            </a:extLst>
          </p:cNvPr>
          <p:cNvSpPr/>
          <p:nvPr/>
        </p:nvSpPr>
        <p:spPr>
          <a:xfrm>
            <a:off x="482221" y="907536"/>
            <a:ext cx="4200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nap ITC" panose="04040A07060A02020202" pitchFamily="82" charset="0"/>
              </a:rPr>
              <a:t>CUNEOCEREBELLAR TRACT </a:t>
            </a:r>
          </a:p>
          <a:p>
            <a:r>
              <a:rPr lang="en-GB" dirty="0"/>
              <a:t>• is the upper-extremity equivalent of the dorsal spinocerebellar tract.</a:t>
            </a:r>
          </a:p>
          <a:p>
            <a:r>
              <a:rPr lang="en-GB" dirty="0">
                <a:latin typeface="Snap ITC" panose="04040A07060A02020202" pitchFamily="82" charset="0"/>
              </a:rPr>
              <a:t>1. First-order neurons</a:t>
            </a:r>
          </a:p>
          <a:p>
            <a:r>
              <a:rPr lang="en-GB" dirty="0"/>
              <a:t>• Are found in the dorsal root ganglia from C2 to T7.</a:t>
            </a:r>
          </a:p>
          <a:p>
            <a:r>
              <a:rPr lang="en-GB" dirty="0"/>
              <a:t>• Project their axons via the fasciculus cuneatus to the caudal medulla, where they synapse in the accessory cuneate nucleus, a homolog of the nucleus dorsalis of Clarke.</a:t>
            </a:r>
          </a:p>
          <a:p>
            <a:r>
              <a:rPr lang="en-GB" dirty="0">
                <a:latin typeface="Snap ITC" panose="04040A07060A02020202" pitchFamily="82" charset="0"/>
              </a:rPr>
              <a:t>2. Second-order neurons</a:t>
            </a:r>
          </a:p>
          <a:p>
            <a:r>
              <a:rPr lang="en-GB" dirty="0"/>
              <a:t>• Are located in the accessory cuneate nucleus of the medulla.</a:t>
            </a:r>
          </a:p>
          <a:p>
            <a:r>
              <a:rPr lang="en-GB" dirty="0"/>
              <a:t>• Give rise to axons that project to the cerebellum via the inferior cerebellar peduncle.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axons terminate ipsilaterally in the arm region of the anterior lobe of the cerebellum.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B23-1881-4294-BE29-654E439A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75" y="947737"/>
            <a:ext cx="7248525" cy="49625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1E6B-6407-4AA8-963C-E5D48A8F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327773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6B22BD-3FF3-40A0-BA73-E4683469E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45793"/>
              </p:ext>
            </p:extLst>
          </p:nvPr>
        </p:nvGraphicFramePr>
        <p:xfrm>
          <a:off x="169815" y="65086"/>
          <a:ext cx="11875429" cy="629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566">
                  <a:extLst>
                    <a:ext uri="{9D8B030D-6E8A-4147-A177-3AD203B41FA5}">
                      <a16:colId xmlns:a16="http://schemas.microsoft.com/office/drawing/2014/main" val="2894579619"/>
                    </a:ext>
                  </a:extLst>
                </a:gridCol>
                <a:gridCol w="1910697">
                  <a:extLst>
                    <a:ext uri="{9D8B030D-6E8A-4147-A177-3AD203B41FA5}">
                      <a16:colId xmlns:a16="http://schemas.microsoft.com/office/drawing/2014/main" val="3752377713"/>
                    </a:ext>
                  </a:extLst>
                </a:gridCol>
                <a:gridCol w="1514908">
                  <a:extLst>
                    <a:ext uri="{9D8B030D-6E8A-4147-A177-3AD203B41FA5}">
                      <a16:colId xmlns:a16="http://schemas.microsoft.com/office/drawing/2014/main" val="823777983"/>
                    </a:ext>
                  </a:extLst>
                </a:gridCol>
                <a:gridCol w="1405726">
                  <a:extLst>
                    <a:ext uri="{9D8B030D-6E8A-4147-A177-3AD203B41FA5}">
                      <a16:colId xmlns:a16="http://schemas.microsoft.com/office/drawing/2014/main" val="789702276"/>
                    </a:ext>
                  </a:extLst>
                </a:gridCol>
                <a:gridCol w="955348">
                  <a:extLst>
                    <a:ext uri="{9D8B030D-6E8A-4147-A177-3AD203B41FA5}">
                      <a16:colId xmlns:a16="http://schemas.microsoft.com/office/drawing/2014/main" val="761980205"/>
                    </a:ext>
                  </a:extLst>
                </a:gridCol>
                <a:gridCol w="1201009">
                  <a:extLst>
                    <a:ext uri="{9D8B030D-6E8A-4147-A177-3AD203B41FA5}">
                      <a16:colId xmlns:a16="http://schemas.microsoft.com/office/drawing/2014/main" val="1850587316"/>
                    </a:ext>
                  </a:extLst>
                </a:gridCol>
                <a:gridCol w="1407247">
                  <a:extLst>
                    <a:ext uri="{9D8B030D-6E8A-4147-A177-3AD203B41FA5}">
                      <a16:colId xmlns:a16="http://schemas.microsoft.com/office/drawing/2014/main" val="1108832797"/>
                    </a:ext>
                  </a:extLst>
                </a:gridCol>
                <a:gridCol w="1904928">
                  <a:extLst>
                    <a:ext uri="{9D8B030D-6E8A-4147-A177-3AD203B41FA5}">
                      <a16:colId xmlns:a16="http://schemas.microsoft.com/office/drawing/2014/main" val="3453437029"/>
                    </a:ext>
                  </a:extLst>
                </a:gridCol>
              </a:tblGrid>
              <a:tr h="72183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RECEPTORS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TRANSMITS?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CROSSED?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</a:t>
                      </a:r>
                      <a:r>
                        <a:rPr lang="en-GB" sz="1200" baseline="30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ST</a:t>
                      </a:r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</a:t>
                      </a:r>
                      <a:r>
                        <a:rPr lang="en-GB" sz="1200" baseline="30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ND</a:t>
                      </a:r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</a:t>
                      </a:r>
                      <a:r>
                        <a:rPr lang="en-GB" sz="1200" baseline="30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RD</a:t>
                      </a:r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ORDER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TEREMINATES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62447"/>
                  </a:ext>
                </a:extLst>
              </a:tr>
              <a:tr h="72183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DC-ML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Pacini, Meissner corpuscles, joint receptors, muscle spindles, (GTOs).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tactile discrimination, vibration, form recognition, joint and muscle sensation, conscious proprioception.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DRG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gracile and cuneate nuclei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CONTRA, VPL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POSTCENTRAL GYRUS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33446"/>
                  </a:ext>
                </a:extLst>
              </a:tr>
              <a:tr h="721837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Ventral spinothalamic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free </a:t>
                      </a:r>
                      <a:r>
                        <a:rPr lang="en-GB" sz="1200" b="0" i="0" u="none" strike="noStrike" kern="1200" baseline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nerve endings, Merkel tactile disks.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light touch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DRG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 in the dorsal horn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CONTRA, VPL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POSTCENTRAL GYRUS</a:t>
                      </a:r>
                    </a:p>
                    <a:p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71073"/>
                  </a:ext>
                </a:extLst>
              </a:tr>
              <a:tr h="360919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Lateral spinothalamic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free nerve endings , thermal receptors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itch, pain, and temperature sensation.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DRG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ALL LEVEL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in the dorsal horn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CONTRA. VPL neurons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postcentral gyrus 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65668"/>
                  </a:ext>
                </a:extLst>
              </a:tr>
              <a:tr h="3609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Intralaminar neurons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Caudatoputamen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+ frontal+ parietal cortex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35716"/>
                  </a:ext>
                </a:extLst>
              </a:tr>
              <a:tr h="721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Dorsal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Spino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-cerebellar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muscle spindles, GTOs, pressure receptors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unconscious proprioceptive/posture OF LOWER LIMB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DRG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C8-S3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nucleus dorsalis of Clarke.C8-L3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NO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[CEREBELLUM</a:t>
                      </a:r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  <a:sym typeface="Wingdings" panose="05000000000000000000" pitchFamily="2" charset="2"/>
                        </a:rPr>
                        <a:t>INF. PEDUNCLE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Ipsi.as mossy fibers / cortex / rostral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and caudal cerebellar vermis.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26110"/>
                  </a:ext>
                </a:extLst>
              </a:tr>
              <a:tr h="921120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Ventral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Spino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-cerebellar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muscle spindles, GTOs, pressure receptors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unconscious proprioceptive/posture OF LOWER LIMB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DRG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L1 -S2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spinal border cells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L1-S2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NO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[CEREBELLUM</a:t>
                      </a:r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  <a:sym typeface="Wingdings" panose="05000000000000000000" pitchFamily="2" charset="2"/>
                        </a:rPr>
                        <a:t>SUP. PEDUNCLE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Contra. as mossy fibers/ cortex /rostral cerebellar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vermis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33819"/>
                  </a:ext>
                </a:extLst>
              </a:tr>
              <a:tr h="721837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Cuneo-cerebellar Tract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muscle spindles, GTOs, pressure receptors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unconscious proprioceptive/posture UPPER LIMB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DRG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C2-T7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Accessory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Cuneate Nucleus /Medulla.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NO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CEREBELLUM</a:t>
                      </a:r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GB" sz="1200" dirty="0">
                          <a:latin typeface="Andalus" panose="02020603050405020304" pitchFamily="18" charset="-78"/>
                          <a:cs typeface="Andalus" panose="02020603050405020304" pitchFamily="18" charset="-78"/>
                          <a:sym typeface="Wingdings" panose="05000000000000000000" pitchFamily="2" charset="2"/>
                        </a:rPr>
                        <a:t>INF. PEDUNCLE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IPSI. arm region/ANT.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LOBE/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cerebellum.</a:t>
                      </a:r>
                      <a:endParaRPr lang="en-GB" sz="12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4316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11021-3A3A-4B8A-BD99-8DC22C6E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30374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E94FFC-2417-48ED-8462-641EA8AA60D6}"/>
              </a:ext>
            </a:extLst>
          </p:cNvPr>
          <p:cNvSpPr/>
          <p:nvPr/>
        </p:nvSpPr>
        <p:spPr>
          <a:xfrm>
            <a:off x="389021" y="1482687"/>
            <a:ext cx="406266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• </a:t>
            </a:r>
            <a:r>
              <a:rPr lang="en-GB" dirty="0">
                <a:latin typeface="Lucida Calligraphy" panose="03010101010101010101" pitchFamily="66" charset="0"/>
              </a:rPr>
              <a:t>are somatotopically organized.</a:t>
            </a:r>
          </a:p>
          <a:p>
            <a:r>
              <a:rPr lang="en-GB" dirty="0"/>
              <a:t>• </a:t>
            </a:r>
            <a:r>
              <a:rPr lang="en-GB" dirty="0">
                <a:latin typeface="Lucida Calligraphy" panose="03010101010101010101" pitchFamily="66" charset="0"/>
              </a:rPr>
              <a:t>are divided into ascending and descending pathways.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53A4EC-E35D-4A4F-89EB-6459C661504D}"/>
              </a:ext>
            </a:extLst>
          </p:cNvPr>
          <p:cNvSpPr/>
          <p:nvPr/>
        </p:nvSpPr>
        <p:spPr>
          <a:xfrm>
            <a:off x="389021" y="729733"/>
            <a:ext cx="561083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sz="3200" dirty="0">
                <a:latin typeface="Lucida Calligraphy" panose="03010101010101010101" pitchFamily="66" charset="0"/>
              </a:rPr>
              <a:t>Tracts of the Spinal Cord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0652F0-EBFB-4485-85C3-8C1843CBC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97000"/>
            <a:ext cx="5827294" cy="6264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0CB69F-77E9-417F-A22C-63C7359D4328}"/>
              </a:ext>
            </a:extLst>
          </p:cNvPr>
          <p:cNvSpPr/>
          <p:nvPr/>
        </p:nvSpPr>
        <p:spPr>
          <a:xfrm>
            <a:off x="7228974" y="1482687"/>
            <a:ext cx="26489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when a specific </a:t>
            </a:r>
          </a:p>
          <a:p>
            <a:r>
              <a:rPr lang="en-GB" dirty="0"/>
              <a:t>part of the body is associated with a distinct location in the central nervous system. For example, the somatosensory cortex receives sensory information from the hands in a specific location and information from the feet in another location.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5158B1-C761-483E-8EB9-02067287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" y="3552534"/>
            <a:ext cx="4876800" cy="29813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0D66-7568-4AEE-B785-0E8BD41B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  <p:sp>
        <p:nvSpPr>
          <p:cNvPr id="7" name="Oval 6"/>
          <p:cNvSpPr/>
          <p:nvPr/>
        </p:nvSpPr>
        <p:spPr>
          <a:xfrm>
            <a:off x="6505302" y="2050870"/>
            <a:ext cx="548641" cy="6321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19614FEE-DBF6-44DC-B343-EB50058F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67" y="742952"/>
            <a:ext cx="6408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400" dirty="0">
                <a:solidFill>
                  <a:schemeClr val="hlink"/>
                </a:solidFill>
                <a:latin typeface="Arial" panose="020B0604020202020204" pitchFamily="34" charset="0"/>
              </a:rPr>
              <a:t>Ascending Tracts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4FB361-C07E-4979-9831-AA1600043A54}"/>
              </a:ext>
            </a:extLst>
          </p:cNvPr>
          <p:cNvSpPr/>
          <p:nvPr/>
        </p:nvSpPr>
        <p:spPr>
          <a:xfrm>
            <a:off x="1483894" y="2040087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Lucida Calligraphy" panose="03010101010101010101" pitchFamily="66" charset="0"/>
              </a:rPr>
              <a:t>Represent functional pathways that convey </a:t>
            </a:r>
            <a:r>
              <a:rPr lang="en-GB" dirty="0">
                <a:solidFill>
                  <a:srgbClr val="FF0000"/>
                </a:solidFill>
                <a:latin typeface="Lucida Calligraphy" panose="03010101010101010101" pitchFamily="66" charset="0"/>
              </a:rPr>
              <a:t>sensory</a:t>
            </a:r>
            <a:r>
              <a:rPr lang="en-GB" dirty="0">
                <a:latin typeface="Lucida Calligraphy" panose="03010101010101010101" pitchFamily="66" charset="0"/>
              </a:rPr>
              <a:t> information from </a:t>
            </a:r>
            <a:r>
              <a:rPr lang="en-GB" dirty="0">
                <a:solidFill>
                  <a:srgbClr val="FF0000"/>
                </a:solidFill>
                <a:latin typeface="Lucida Calligraphy" panose="03010101010101010101" pitchFamily="66" charset="0"/>
              </a:rPr>
              <a:t>soma or viscera </a:t>
            </a:r>
            <a:r>
              <a:rPr lang="en-GB" dirty="0">
                <a:latin typeface="Lucida Calligraphy" panose="03010101010101010101" pitchFamily="66" charset="0"/>
              </a:rPr>
              <a:t>to higher levels of the neuraxis.</a:t>
            </a:r>
          </a:p>
          <a:p>
            <a:endParaRPr lang="en-GB" dirty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Lucida Calligraphy" panose="03010101010101010101" pitchFamily="66" charset="0"/>
              </a:rPr>
              <a:t>Usually consist of a chain of three neurons: first-, second-, and third-order neurons. The first order neuron is</a:t>
            </a:r>
            <a:r>
              <a:rPr lang="en-GB" sz="2000" u="sng" dirty="0">
                <a:latin typeface="Lucida Calligraphy" panose="03010101010101010101" pitchFamily="66" charset="0"/>
              </a:rPr>
              <a:t> always </a:t>
            </a:r>
            <a:r>
              <a:rPr lang="en-GB" dirty="0">
                <a:latin typeface="Lucida Calligraphy" panose="03010101010101010101" pitchFamily="66" charset="0"/>
              </a:rPr>
              <a:t>in the dorsal root ganglion.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EFE91-ADC5-4852-810C-4934E5A2C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560" y="228601"/>
            <a:ext cx="4087856" cy="5796000"/>
          </a:xfrm>
          <a:prstGeom prst="rect">
            <a:avLst/>
          </a:prstGeom>
        </p:spPr>
      </p:pic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C248930F-7531-420F-8043-4871A3EF7535}"/>
              </a:ext>
            </a:extLst>
          </p:cNvPr>
          <p:cNvSpPr/>
          <p:nvPr/>
        </p:nvSpPr>
        <p:spPr>
          <a:xfrm>
            <a:off x="3970421" y="4365412"/>
            <a:ext cx="5402179" cy="2061411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latin typeface="Blackadder ITC" panose="04020505051007020D02" pitchFamily="82" charset="0"/>
              </a:rPr>
              <a:t>the first-order neuron receives peripheral input (e.g., sensations from the skin) and transmits it to the spinal cord.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2A9F5646-7039-4BD3-92D4-A5CC037476D9}"/>
              </a:ext>
            </a:extLst>
          </p:cNvPr>
          <p:cNvSpPr/>
          <p:nvPr/>
        </p:nvSpPr>
        <p:spPr>
          <a:xfrm>
            <a:off x="9835738" y="2707106"/>
            <a:ext cx="2148678" cy="2827421"/>
          </a:xfrm>
          <a:prstGeom prst="lef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lackadder ITC" panose="04020505051007020D02" pitchFamily="82" charset="0"/>
              </a:rPr>
              <a:t>a second-order neuron receives input from a first-order neuron in the spinal cord and transmits it to the thalamus.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202ECEDE-87AB-431E-BE97-DCB91749D7BE}"/>
              </a:ext>
            </a:extLst>
          </p:cNvPr>
          <p:cNvSpPr/>
          <p:nvPr/>
        </p:nvSpPr>
        <p:spPr>
          <a:xfrm>
            <a:off x="6373090" y="96982"/>
            <a:ext cx="3144983" cy="163483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lackadder ITC" panose="04020505051007020D02" pitchFamily="82" charset="0"/>
              </a:rPr>
              <a:t>Third order neuron receives input from a second-order neuron in the thalamus and transmits it to higher centres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853216-FC74-47DC-84A8-FD71C634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5" grpId="0" animBg="1"/>
      <p:bldP spid="5" grpId="1" animBg="1"/>
      <p:bldP spid="6" grpId="0" animBg="1"/>
      <p:bldP spid="6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707E8-A2B8-4000-AFFB-7FA12AD6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111" y="1084075"/>
            <a:ext cx="5761121" cy="117663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7902EC9C-608E-4DC4-ABBB-524C526A0735}"/>
              </a:ext>
            </a:extLst>
          </p:cNvPr>
          <p:cNvSpPr/>
          <p:nvPr/>
        </p:nvSpPr>
        <p:spPr>
          <a:xfrm>
            <a:off x="48127" y="2213810"/>
            <a:ext cx="4788569" cy="2971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E5EF5-F062-4894-9D4F-822647DF1555}"/>
              </a:ext>
            </a:extLst>
          </p:cNvPr>
          <p:cNvSpPr/>
          <p:nvPr/>
        </p:nvSpPr>
        <p:spPr>
          <a:xfrm>
            <a:off x="1038727" y="2654514"/>
            <a:ext cx="3340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May decussate before reaching their final destination.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Give rise to collateral branches that serve in local spinal reflex arcs.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113E489-0771-480F-B165-28762EFB1024}"/>
              </a:ext>
            </a:extLst>
          </p:cNvPr>
          <p:cNvSpPr/>
          <p:nvPr/>
        </p:nvSpPr>
        <p:spPr>
          <a:xfrm>
            <a:off x="5522494" y="2453210"/>
            <a:ext cx="4788569" cy="365883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two or more things) cross or intersect each other to form an 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8DD7-5015-4C0E-90B0-18434D59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9904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4E9080-A00D-4C10-9F5C-54F8C8C99152}"/>
              </a:ext>
            </a:extLst>
          </p:cNvPr>
          <p:cNvSpPr/>
          <p:nvPr/>
        </p:nvSpPr>
        <p:spPr>
          <a:xfrm>
            <a:off x="1302369" y="2530278"/>
            <a:ext cx="6612772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lgerian" panose="04020705040A02060702" pitchFamily="82" charset="0"/>
              </a:rPr>
              <a:t>include six major tracts: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/>
              <a:t>Dorsal column–medial lemniscus pathway</a:t>
            </a:r>
            <a:endParaRPr lang="en-GB" sz="2800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/>
              <a:t>Ventral spinothalamic tract</a:t>
            </a:r>
            <a:endParaRPr lang="en-GB" sz="2800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/>
              <a:t>Lateral spinothalamic tract</a:t>
            </a:r>
            <a:endParaRPr lang="en-GB" sz="2800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/>
              <a:t>Dorsal spinocerebellar tract</a:t>
            </a:r>
            <a:endParaRPr lang="en-GB" sz="2800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/>
              <a:t>Ventral spinocerebellar tract</a:t>
            </a:r>
            <a:endParaRPr lang="en-GB" sz="2800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/>
              <a:t>Cuneocerebellar tract</a:t>
            </a:r>
            <a:endParaRPr lang="en-GB" sz="2800" dirty="0">
              <a:latin typeface="Algerian" panose="04020705040A0206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A9AAB-2B45-4F17-8743-19553A55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69" y="1204391"/>
            <a:ext cx="5761219" cy="117663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2C3E51E6-070A-4442-B363-6C11C94D858C}"/>
              </a:ext>
            </a:extLst>
          </p:cNvPr>
          <p:cNvSpPr/>
          <p:nvPr/>
        </p:nvSpPr>
        <p:spPr>
          <a:xfrm>
            <a:off x="7665367" y="1973007"/>
            <a:ext cx="4404923" cy="42230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202124"/>
                </a:solidFill>
                <a:latin typeface="arial" panose="020B0604020202020204" pitchFamily="34" charset="0"/>
              </a:rPr>
              <a:t>A </a:t>
            </a:r>
            <a:r>
              <a:rPr lang="en-GB" b="1">
                <a:solidFill>
                  <a:srgbClr val="202124"/>
                </a:solidFill>
                <a:latin typeface="arial" panose="020B0604020202020204" pitchFamily="34" charset="0"/>
              </a:rPr>
              <a:t>lemniscus</a:t>
            </a:r>
            <a:r>
              <a:rPr lang="en-GB">
                <a:solidFill>
                  <a:srgbClr val="202124"/>
                </a:solidFill>
                <a:latin typeface="arial" panose="020B0604020202020204" pitchFamily="34" charset="0"/>
              </a:rPr>
              <a:t> (Greek for ribbon or band) is a bundle of secondary sensory fibers in the brainstem.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03F24C-E3E0-4E94-95D8-2D9826FDCFE5}"/>
              </a:ext>
            </a:extLst>
          </p:cNvPr>
          <p:cNvSpPr/>
          <p:nvPr/>
        </p:nvSpPr>
        <p:spPr>
          <a:xfrm>
            <a:off x="7665367" y="3285879"/>
            <a:ext cx="303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AB621-4D6B-4C8A-9711-6307A33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DEE56-F555-4561-A8AD-F1E301F06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57" y="205932"/>
            <a:ext cx="7176259" cy="774259"/>
          </a:xfrm>
          <a:prstGeom prst="rect">
            <a:avLst/>
          </a:prstGeom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0D7BBE03-3DCA-4E19-8BD9-F2A7CD58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8865"/>
            <a:ext cx="60352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sz="2000" dirty="0"/>
              <a:t> mediates tactile discrimination, vibration, form recognition, and joint and muscle sensation.</a:t>
            </a:r>
          </a:p>
          <a:p>
            <a:r>
              <a:rPr lang="en-GB" sz="2000" dirty="0"/>
              <a:t> mediates conscious proprioception.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77701EE7-65AE-4317-9CAA-3C225F93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9"/>
          <a:stretch>
            <a:fillRect/>
          </a:stretch>
        </p:blipFill>
        <p:spPr bwMode="auto">
          <a:xfrm>
            <a:off x="2566989" y="3429001"/>
            <a:ext cx="2016125" cy="2532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4115756B-8C15-4FBC-ACCE-5AFC820F4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5949950"/>
            <a:ext cx="504825" cy="503238"/>
          </a:xfrm>
          <a:prstGeom prst="rect">
            <a:avLst/>
          </a:prstGeom>
          <a:solidFill>
            <a:srgbClr val="DDC1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7AE3BB8C-432B-4A2E-B83A-7F32E994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6021388"/>
            <a:ext cx="215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Dorsal column</a:t>
            </a:r>
          </a:p>
        </p:txBody>
      </p:sp>
      <p:pic>
        <p:nvPicPr>
          <p:cNvPr id="36871" name="Picture 8">
            <a:extLst>
              <a:ext uri="{FF2B5EF4-FFF2-40B4-BE49-F238E27FC236}">
                <a16:creationId xmlns:a16="http://schemas.microsoft.com/office/drawing/2014/main" id="{7734C2A6-0E49-4D22-9193-13674063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"/>
          <a:stretch>
            <a:fillRect/>
          </a:stretch>
        </p:blipFill>
        <p:spPr bwMode="auto">
          <a:xfrm>
            <a:off x="7363097" y="183356"/>
            <a:ext cx="4076700" cy="6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FF18BF9-B183-4FDA-A00A-8274C63C230D}"/>
              </a:ext>
            </a:extLst>
          </p:cNvPr>
          <p:cNvSpPr/>
          <p:nvPr/>
        </p:nvSpPr>
        <p:spPr>
          <a:xfrm>
            <a:off x="2078266" y="0"/>
            <a:ext cx="4558920" cy="11399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Tactile discrimination</a:t>
            </a:r>
            <a:r>
              <a:rPr lang="en-GB" dirty="0"/>
              <a:t> is the ability to differentiate information through the sense of touch.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8E1D-916D-4332-8C12-2D9666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9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125214-B34A-4E10-9501-08491D0BCBC1}"/>
              </a:ext>
            </a:extLst>
          </p:cNvPr>
          <p:cNvSpPr/>
          <p:nvPr/>
        </p:nvSpPr>
        <p:spPr>
          <a:xfrm>
            <a:off x="232011" y="1446662"/>
            <a:ext cx="58958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lgerian" panose="04020705040A02060702" pitchFamily="82" charset="0"/>
              </a:rPr>
              <a:t>1. First-order neurons</a:t>
            </a:r>
          </a:p>
          <a:p>
            <a:r>
              <a:rPr lang="en-GB" dirty="0"/>
              <a:t>• Are located in dorsal root ganglia at all levels.</a:t>
            </a:r>
          </a:p>
          <a:p>
            <a:r>
              <a:rPr lang="en-GB" dirty="0"/>
              <a:t>• Give rise to the fasciculus Gracilis from the lower extremity.</a:t>
            </a:r>
          </a:p>
          <a:p>
            <a:r>
              <a:rPr lang="en-GB" dirty="0"/>
              <a:t>• Give rise to the fasciculus cuneatus from the upper extremity.</a:t>
            </a:r>
          </a:p>
          <a:p>
            <a:r>
              <a:rPr lang="en-GB" dirty="0"/>
              <a:t>• Give rise to axons that ascend in the dorsal columns and terminate in the gracile and cuneate nuclei of the medulla</a:t>
            </a:r>
          </a:p>
        </p:txBody>
      </p:sp>
      <p:sp>
        <p:nvSpPr>
          <p:cNvPr id="5" name="Ribbon: Curved and Tilted Up 4">
            <a:extLst>
              <a:ext uri="{FF2B5EF4-FFF2-40B4-BE49-F238E27FC236}">
                <a16:creationId xmlns:a16="http://schemas.microsoft.com/office/drawing/2014/main" id="{D5CA1C05-891F-46C2-B05B-D261A5260C55}"/>
              </a:ext>
            </a:extLst>
          </p:cNvPr>
          <p:cNvSpPr/>
          <p:nvPr/>
        </p:nvSpPr>
        <p:spPr>
          <a:xfrm>
            <a:off x="1804724" y="254831"/>
            <a:ext cx="9048465" cy="75895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Dorsal column–medial lemniscus pathway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A09D4-639F-4CE7-BD38-7424D4B6F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4" t="8036" r="13999" b="3742"/>
          <a:stretch/>
        </p:blipFill>
        <p:spPr>
          <a:xfrm>
            <a:off x="5950422" y="1015240"/>
            <a:ext cx="5895833" cy="482751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C20BC0C-C4EC-4C91-B61F-090B6B86E018}"/>
              </a:ext>
            </a:extLst>
          </p:cNvPr>
          <p:cNvSpPr/>
          <p:nvPr/>
        </p:nvSpPr>
        <p:spPr>
          <a:xfrm>
            <a:off x="914398" y="3903260"/>
            <a:ext cx="4421875" cy="2292824"/>
          </a:xfrm>
          <a:prstGeom prst="cloudCallout">
            <a:avLst/>
          </a:prstGeom>
          <a:solidFill>
            <a:srgbClr val="1ED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nerve </a:t>
            </a:r>
            <a:r>
              <a:rPr lang="en-GB" b="1" dirty="0"/>
              <a:t>fascicle</a:t>
            </a:r>
            <a:r>
              <a:rPr lang="en-GB" dirty="0"/>
              <a:t>, or </a:t>
            </a:r>
            <a:r>
              <a:rPr lang="en-GB" b="1" dirty="0"/>
              <a:t>fasciculus</a:t>
            </a:r>
            <a:r>
              <a:rPr lang="en-GB" dirty="0"/>
              <a:t> is a bundle of funiculi. A funiculus is a bundle of axons 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7F45E02-EC55-46B3-B922-B2EA2820DFAE}"/>
              </a:ext>
            </a:extLst>
          </p:cNvPr>
          <p:cNvSpPr/>
          <p:nvPr/>
        </p:nvSpPr>
        <p:spPr>
          <a:xfrm>
            <a:off x="7287904" y="4121624"/>
            <a:ext cx="4162569" cy="2579427"/>
          </a:xfrm>
          <a:prstGeom prst="cloudCallout">
            <a:avLst>
              <a:gd name="adj1" fmla="val -1632808"/>
              <a:gd name="adj2" fmla="val -8675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nucleus (plural form: nuclei) is a cluster of neurons in the central nervous system, located deep within the cerebral hemispheres and brainstem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4D5BB-FEFF-4426-A3A4-605592F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25155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5DA5D-3563-4788-B4AF-2F1E66D00A2B}"/>
              </a:ext>
            </a:extLst>
          </p:cNvPr>
          <p:cNvSpPr/>
          <p:nvPr/>
        </p:nvSpPr>
        <p:spPr>
          <a:xfrm>
            <a:off x="181970" y="1726906"/>
            <a:ext cx="49768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lgerian" panose="04020705040A02060702" pitchFamily="82" charset="0"/>
              </a:rPr>
              <a:t>2. Second-order neurons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Lucida Calligraphy" panose="03010101010101010101" pitchFamily="66" charset="0"/>
              </a:rPr>
              <a:t>Are located in the gracile and cuneate nuclei of the caudal medulla.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Lucida Calligraphy" panose="03010101010101010101" pitchFamily="66" charset="0"/>
              </a:rPr>
              <a:t>Give rise to axons, internal arcuate fibers that decussate and form a compact fiber </a:t>
            </a:r>
            <a:r>
              <a:rPr lang="en-GB" dirty="0" err="1">
                <a:latin typeface="Lucida Calligraphy" panose="03010101010101010101" pitchFamily="66" charset="0"/>
              </a:rPr>
              <a:t>bundle,The</a:t>
            </a:r>
            <a:r>
              <a:rPr lang="en-GB" dirty="0">
                <a:latin typeface="Lucida Calligraphy" panose="03010101010101010101" pitchFamily="66" charset="0"/>
              </a:rPr>
              <a:t> medial lemniscus.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Lucida Calligraphy" panose="03010101010101010101" pitchFamily="66" charset="0"/>
              </a:rPr>
              <a:t>The medial lemniscus ascends through the contralateral Brainstem to terminate in the ventral posterolateral (VPL) nucleus of the thalamus.</a:t>
            </a:r>
          </a:p>
        </p:txBody>
      </p:sp>
      <p:sp>
        <p:nvSpPr>
          <p:cNvPr id="3" name="Ribbon: Curved and Tilted Up 2">
            <a:extLst>
              <a:ext uri="{FF2B5EF4-FFF2-40B4-BE49-F238E27FC236}">
                <a16:creationId xmlns:a16="http://schemas.microsoft.com/office/drawing/2014/main" id="{342A1436-8F3F-47A7-8668-CD8F4EAA062D}"/>
              </a:ext>
            </a:extLst>
          </p:cNvPr>
          <p:cNvSpPr/>
          <p:nvPr/>
        </p:nvSpPr>
        <p:spPr>
          <a:xfrm>
            <a:off x="1463530" y="432252"/>
            <a:ext cx="9048465" cy="75895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Dorsal column–medial lemniscus pathway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FDB44-6BC3-46B1-AA36-FA0558ED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921" y="1276503"/>
            <a:ext cx="3426905" cy="525618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55A6F-9D6D-4C52-B136-8D4ECA78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AMAL ALBTOOSH</a:t>
            </a:r>
          </a:p>
        </p:txBody>
      </p:sp>
    </p:spTree>
    <p:extLst>
      <p:ext uri="{BB962C8B-B14F-4D97-AF65-F5344CB8AC3E}">
        <p14:creationId xmlns:p14="http://schemas.microsoft.com/office/powerpoint/2010/main" val="9937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1677</Words>
  <Application>Microsoft Office PowerPoint</Application>
  <PresentationFormat>Widescreen</PresentationFormat>
  <Paragraphs>231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Tracts of the Spinal 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Tracts of the Spinal cord</dc:title>
  <dc:creator>User</dc:creator>
  <cp:lastModifiedBy>Rafthijzeen@outlook.com</cp:lastModifiedBy>
  <cp:revision>18</cp:revision>
  <dcterms:created xsi:type="dcterms:W3CDTF">2020-12-17T20:23:56Z</dcterms:created>
  <dcterms:modified xsi:type="dcterms:W3CDTF">2022-12-12T20:02:30Z</dcterms:modified>
</cp:coreProperties>
</file>