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4" r:id="rId7"/>
    <p:sldId id="262" r:id="rId8"/>
    <p:sldId id="263" r:id="rId9"/>
    <p:sldId id="265" r:id="rId10"/>
    <p:sldId id="266" r:id="rId11"/>
    <p:sldId id="267" r:id="rId12"/>
    <p:sldId id="269" r:id="rId13"/>
    <p:sldId id="270" r:id="rId14"/>
    <p:sldId id="268"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569F29-D9F5-497B-8642-73128041081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12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162B53-2B0F-441E-B1CC-279B6493B89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69F29-D9F5-497B-8642-73128041081B}" type="slidenum">
              <a:rPr lang="en-US" smtClean="0"/>
              <a:t>‹#›</a:t>
            </a:fld>
            <a:endParaRPr lang="en-US"/>
          </a:p>
        </p:txBody>
      </p:sp>
    </p:spTree>
    <p:extLst>
      <p:ext uri="{BB962C8B-B14F-4D97-AF65-F5344CB8AC3E}">
        <p14:creationId xmlns:p14="http://schemas.microsoft.com/office/powerpoint/2010/main" val="115252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02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60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spTree>
    <p:extLst>
      <p:ext uri="{BB962C8B-B14F-4D97-AF65-F5344CB8AC3E}">
        <p14:creationId xmlns:p14="http://schemas.microsoft.com/office/powerpoint/2010/main" val="217753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72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114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67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86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spTree>
    <p:extLst>
      <p:ext uri="{BB962C8B-B14F-4D97-AF65-F5344CB8AC3E}">
        <p14:creationId xmlns:p14="http://schemas.microsoft.com/office/powerpoint/2010/main" val="319691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62B53-2B0F-441E-B1CC-279B6493B895}"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69F29-D9F5-497B-8642-73128041081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2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62B53-2B0F-441E-B1CC-279B6493B89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69F29-D9F5-497B-8642-73128041081B}" type="slidenum">
              <a:rPr lang="en-US" smtClean="0"/>
              <a:t>‹#›</a:t>
            </a:fld>
            <a:endParaRPr lang="en-US"/>
          </a:p>
        </p:txBody>
      </p:sp>
    </p:spTree>
    <p:extLst>
      <p:ext uri="{BB962C8B-B14F-4D97-AF65-F5344CB8AC3E}">
        <p14:creationId xmlns:p14="http://schemas.microsoft.com/office/powerpoint/2010/main" val="337830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62B53-2B0F-441E-B1CC-279B6493B895}"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69F29-D9F5-497B-8642-73128041081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09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162B53-2B0F-441E-B1CC-279B6493B895}"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69F29-D9F5-497B-8642-73128041081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37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62B53-2B0F-441E-B1CC-279B6493B895}"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69F29-D9F5-497B-8642-73128041081B}" type="slidenum">
              <a:rPr lang="en-US" smtClean="0"/>
              <a:t>‹#›</a:t>
            </a:fld>
            <a:endParaRPr lang="en-US"/>
          </a:p>
        </p:txBody>
      </p:sp>
    </p:spTree>
    <p:extLst>
      <p:ext uri="{BB962C8B-B14F-4D97-AF65-F5344CB8AC3E}">
        <p14:creationId xmlns:p14="http://schemas.microsoft.com/office/powerpoint/2010/main" val="37090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162B53-2B0F-441E-B1CC-279B6493B89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69F29-D9F5-497B-8642-73128041081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49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162B53-2B0F-441E-B1CC-279B6493B895}"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69F29-D9F5-497B-8642-73128041081B}" type="slidenum">
              <a:rPr lang="en-US" smtClean="0"/>
              <a:t>‹#›</a:t>
            </a:fld>
            <a:endParaRPr lang="en-US"/>
          </a:p>
        </p:txBody>
      </p:sp>
    </p:spTree>
    <p:extLst>
      <p:ext uri="{BB962C8B-B14F-4D97-AF65-F5344CB8AC3E}">
        <p14:creationId xmlns:p14="http://schemas.microsoft.com/office/powerpoint/2010/main" val="199527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162B53-2B0F-441E-B1CC-279B6493B895}" type="datetimeFigureOut">
              <a:rPr lang="en-US" smtClean="0"/>
              <a:t>11/22/2022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569F29-D9F5-497B-8642-73128041081B}" type="slidenum">
              <a:rPr lang="en-US" smtClean="0"/>
              <a:t>‹#›</a:t>
            </a:fld>
            <a:endParaRPr lang="en-US"/>
          </a:p>
        </p:txBody>
      </p:sp>
    </p:spTree>
    <p:extLst>
      <p:ext uri="{BB962C8B-B14F-4D97-AF65-F5344CB8AC3E}">
        <p14:creationId xmlns:p14="http://schemas.microsoft.com/office/powerpoint/2010/main" val="829404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Lab 4</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Enzyme </a:t>
            </a:r>
            <a:r>
              <a:rPr lang="en-US" dirty="0" smtClean="0">
                <a:solidFill>
                  <a:srgbClr val="FF0000"/>
                </a:solidFill>
                <a:latin typeface="Times New Roman" panose="02020603050405020304" pitchFamily="18" charset="0"/>
                <a:cs typeface="Times New Roman" panose="02020603050405020304" pitchFamily="18" charset="0"/>
              </a:rPr>
              <a:t>Immunoassays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92398" y="3657597"/>
            <a:ext cx="6815669" cy="1759530"/>
          </a:xfrm>
        </p:spPr>
        <p:txBody>
          <a:bodyPr>
            <a:normAutofit/>
          </a:bodyPr>
          <a:lstStyle/>
          <a:p>
            <a:pPr lvl="0">
              <a:buClr>
                <a:srgbClr val="83992A"/>
              </a:buClr>
            </a:pPr>
            <a:r>
              <a:rPr lang="en-US" sz="1900" b="1" dirty="0">
                <a:solidFill>
                  <a:prstClr val="black"/>
                </a:solidFill>
                <a:latin typeface="Times New Roman" panose="02020603050405020304" pitchFamily="18" charset="0"/>
                <a:cs typeface="Times New Roman" panose="02020603050405020304" pitchFamily="18" charset="0"/>
              </a:rPr>
              <a:t>Samer Alqaraleh,</a:t>
            </a:r>
          </a:p>
          <a:p>
            <a:pPr lvl="0">
              <a:buClr>
                <a:srgbClr val="83992A"/>
              </a:buClr>
            </a:pPr>
            <a:r>
              <a:rPr lang="en-US" sz="1900" b="1" dirty="0">
                <a:solidFill>
                  <a:prstClr val="black"/>
                </a:solidFill>
                <a:latin typeface="Times New Roman" panose="02020603050405020304" pitchFamily="18" charset="0"/>
                <a:cs typeface="Times New Roman" panose="02020603050405020304" pitchFamily="18" charset="0"/>
              </a:rPr>
              <a:t>PhD. Nanobiotechnology</a:t>
            </a:r>
          </a:p>
          <a:p>
            <a:pPr lvl="0">
              <a:buClr>
                <a:srgbClr val="83992A"/>
              </a:buClr>
            </a:pPr>
            <a:r>
              <a:rPr lang="en-US" sz="1900" b="1" dirty="0">
                <a:solidFill>
                  <a:prstClr val="black"/>
                </a:solidFill>
                <a:latin typeface="Times New Roman" panose="02020603050405020304" pitchFamily="18" charset="0"/>
                <a:cs typeface="Times New Roman" panose="02020603050405020304" pitchFamily="18" charset="0"/>
              </a:rPr>
              <a:t>Faculty of Medicine, </a:t>
            </a:r>
            <a:r>
              <a:rPr lang="en-US" sz="1900" b="1" dirty="0" err="1">
                <a:solidFill>
                  <a:prstClr val="black"/>
                </a:solidFill>
                <a:latin typeface="Times New Roman" panose="02020603050405020304" pitchFamily="18" charset="0"/>
                <a:cs typeface="Times New Roman" panose="02020603050405020304" pitchFamily="18" charset="0"/>
              </a:rPr>
              <a:t>Mutah</a:t>
            </a:r>
            <a:r>
              <a:rPr lang="en-US" sz="1900" b="1" dirty="0">
                <a:solidFill>
                  <a:prstClr val="black"/>
                </a:solidFill>
                <a:latin typeface="Times New Roman" panose="02020603050405020304" pitchFamily="18" charset="0"/>
                <a:cs typeface="Times New Roman" panose="02020603050405020304" pitchFamily="18" charset="0"/>
              </a:rPr>
              <a:t> university</a:t>
            </a:r>
          </a:p>
          <a:p>
            <a:pPr lvl="0">
              <a:buClr>
                <a:srgbClr val="83992A"/>
              </a:buClr>
            </a:pPr>
            <a:r>
              <a:rPr lang="en-US" sz="1900" b="1" dirty="0">
                <a:solidFill>
                  <a:prstClr val="black"/>
                </a:solidFill>
                <a:latin typeface="Times New Roman" panose="02020603050405020304" pitchFamily="18" charset="0"/>
                <a:cs typeface="Times New Roman" panose="02020603050405020304" pitchFamily="18" charset="0"/>
              </a:rPr>
              <a:t>Immunology, 2nd year students</a:t>
            </a:r>
          </a:p>
          <a:p>
            <a:pPr lvl="0">
              <a:buClr>
                <a:srgbClr val="83992A"/>
              </a:buClr>
            </a:pPr>
            <a:endParaRPr lang="en-US" sz="2200" b="1" dirty="0">
              <a:solidFill>
                <a:prstClr val="black"/>
              </a:solidFill>
              <a:latin typeface="Times New Roman" panose="02020603050405020304" pitchFamily="18" charset="0"/>
              <a:cs typeface="Times New Roman" panose="02020603050405020304" pitchFamily="18" charset="0"/>
            </a:endParaRPr>
          </a:p>
          <a:p>
            <a:pPr lvl="0">
              <a:buClr>
                <a:srgbClr val="83992A"/>
              </a:buClr>
            </a:pPr>
            <a:endParaRPr lang="en-US" sz="2200" b="1" dirty="0">
              <a:solidFill>
                <a:prstClr val="black"/>
              </a:solidFill>
              <a:latin typeface="Times New Roman" panose="02020603050405020304" pitchFamily="18" charset="0"/>
              <a:cs typeface="Times New Roman" panose="02020603050405020304" pitchFamily="18" charset="0"/>
            </a:endParaRPr>
          </a:p>
          <a:p>
            <a:pPr lvl="0">
              <a:buClr>
                <a:srgbClr val="83992A"/>
              </a:buClr>
            </a:pPr>
            <a:endParaRPr lang="en-US" sz="1900" dirty="0">
              <a:solidFill>
                <a:prstClr val="black"/>
              </a:solidFill>
            </a:endParaRPr>
          </a:p>
          <a:p>
            <a:endParaRPr lang="en-US" dirty="0"/>
          </a:p>
        </p:txBody>
      </p:sp>
    </p:spTree>
    <p:extLst>
      <p:ext uri="{BB962C8B-B14F-4D97-AF65-F5344CB8AC3E}">
        <p14:creationId xmlns:p14="http://schemas.microsoft.com/office/powerpoint/2010/main" val="187058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784" y="930508"/>
            <a:ext cx="5190224" cy="3435928"/>
          </a:xfrm>
          <a:prstGeom prst="rect">
            <a:avLst/>
          </a:prstGeom>
        </p:spPr>
      </p:pic>
      <p:pic>
        <p:nvPicPr>
          <p:cNvPr id="3" name="Picture 2"/>
          <p:cNvPicPr>
            <a:picLocks noChangeAspect="1"/>
          </p:cNvPicPr>
          <p:nvPr/>
        </p:nvPicPr>
        <p:blipFill>
          <a:blip r:embed="rId3"/>
          <a:stretch>
            <a:fillRect/>
          </a:stretch>
        </p:blipFill>
        <p:spPr>
          <a:xfrm>
            <a:off x="5481793" y="637309"/>
            <a:ext cx="5395792" cy="4410255"/>
          </a:xfrm>
          <a:prstGeom prst="rect">
            <a:avLst/>
          </a:prstGeom>
        </p:spPr>
      </p:pic>
    </p:spTree>
    <p:extLst>
      <p:ext uri="{BB962C8B-B14F-4D97-AF65-F5344CB8AC3E}">
        <p14:creationId xmlns:p14="http://schemas.microsoft.com/office/powerpoint/2010/main" val="332582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128" y="748145"/>
            <a:ext cx="10515600" cy="940770"/>
          </a:xfrm>
          <a:prstGeom prst="rect">
            <a:avLst/>
          </a:prstGeom>
        </p:spPr>
        <p:txBody>
          <a:bodyPr wrap="square">
            <a:spAutoFit/>
          </a:bodyPr>
          <a:lstStyle/>
          <a:p>
            <a:pPr lvl="0">
              <a:lnSpc>
                <a:spcPct val="90000"/>
              </a:lnSpc>
              <a:spcBef>
                <a:spcPts val="1000"/>
              </a:spcBef>
            </a:pPr>
            <a:r>
              <a:rPr lang="en-US" sz="2800" b="1" dirty="0" smtClean="0">
                <a:solidFill>
                  <a:srgbClr val="FF0000"/>
                </a:solidFill>
                <a:latin typeface="Times New Roman" panose="02020603050405020304" pitchFamily="18" charset="0"/>
                <a:cs typeface="Times New Roman" panose="02020603050405020304" pitchFamily="18" charset="0"/>
              </a:rPr>
              <a:t>Western Blotting Techniques</a:t>
            </a:r>
          </a:p>
          <a:p>
            <a:pPr lvl="0">
              <a:lnSpc>
                <a:spcPct val="90000"/>
              </a:lnSpc>
              <a:spcBef>
                <a:spcPts val="1000"/>
              </a:spcBef>
            </a:pP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69817" y="1399309"/>
            <a:ext cx="10293927" cy="415498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Blotting is a technique by which a macromolecule such as DNA, RNA, or protein is resolved in a gel matrix, transferred to a solid support, and detected with a specific probe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powerful techniques allow us to identify and characterize specific molecules in a complex mixture of related molecules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of the more common techniques include: </a:t>
            </a:r>
          </a:p>
          <a:p>
            <a:pPr marL="342900" indent="-342900">
              <a:buFont typeface="Wingdings" panose="05000000000000000000" pitchFamily="2" charset="2"/>
              <a:buChar char="ü"/>
            </a:pPr>
            <a:r>
              <a:rPr lang="en-US" sz="2400" u="sng" dirty="0">
                <a:solidFill>
                  <a:srgbClr val="FF0000"/>
                </a:solidFill>
                <a:latin typeface="Times New Roman" panose="02020603050405020304" pitchFamily="18" charset="0"/>
                <a:cs typeface="Times New Roman" panose="02020603050405020304" pitchFamily="18" charset="0"/>
              </a:rPr>
              <a:t>Southern blotting (DNA)</a:t>
            </a:r>
          </a:p>
          <a:p>
            <a:pPr marL="342900" indent="-342900">
              <a:buFont typeface="Wingdings" panose="05000000000000000000" pitchFamily="2" charset="2"/>
              <a:buChar char="ü"/>
            </a:pPr>
            <a:r>
              <a:rPr lang="en-US" sz="2400" u="sng" dirty="0">
                <a:solidFill>
                  <a:srgbClr val="FF0000"/>
                </a:solidFill>
                <a:latin typeface="Times New Roman" panose="02020603050405020304" pitchFamily="18" charset="0"/>
                <a:cs typeface="Times New Roman" panose="02020603050405020304" pitchFamily="18" charset="0"/>
              </a:rPr>
              <a:t>Northern blotting (RNA)</a:t>
            </a:r>
          </a:p>
          <a:p>
            <a:pPr marL="342900" indent="-342900">
              <a:buFont typeface="Wingdings" panose="05000000000000000000" pitchFamily="2" charset="2"/>
              <a:buChar char="ü"/>
            </a:pPr>
            <a:r>
              <a:rPr lang="en-US" sz="2400" u="sng" dirty="0" smtClean="0">
                <a:solidFill>
                  <a:srgbClr val="FF0000"/>
                </a:solidFill>
                <a:latin typeface="Times New Roman" panose="02020603050405020304" pitchFamily="18" charset="0"/>
                <a:cs typeface="Times New Roman" panose="02020603050405020304" pitchFamily="18" charset="0"/>
              </a:rPr>
              <a:t>Western </a:t>
            </a:r>
            <a:r>
              <a:rPr lang="en-US" sz="2400" u="sng" dirty="0">
                <a:solidFill>
                  <a:srgbClr val="FF0000"/>
                </a:solidFill>
                <a:latin typeface="Times New Roman" panose="02020603050405020304" pitchFamily="18" charset="0"/>
                <a:cs typeface="Times New Roman" panose="02020603050405020304" pitchFamily="18" charset="0"/>
              </a:rPr>
              <a:t>blotting (for protein)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06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1" y="1300371"/>
            <a:ext cx="1015538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Western Blot Applications for Medical Diagnosis</a:t>
            </a:r>
            <a:endPar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136071" y="2438400"/>
            <a:ext cx="8880765" cy="3046988"/>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altLang="en-US" sz="2400" kern="0" dirty="0">
                <a:solidFill>
                  <a:srgbClr val="000000"/>
                </a:solidFill>
                <a:latin typeface="Arial"/>
                <a:cs typeface="Arial"/>
              </a:rPr>
              <a:t>For HIV</a:t>
            </a:r>
          </a:p>
          <a:p>
            <a:pPr marL="742950" lvl="1" indent="-285750" eaLnBrk="0" fontAlgn="base" hangingPunct="0">
              <a:spcBef>
                <a:spcPct val="20000"/>
              </a:spcBef>
              <a:spcAft>
                <a:spcPct val="0"/>
              </a:spcAft>
              <a:buFontTx/>
              <a:buChar char="–"/>
            </a:pPr>
            <a:r>
              <a:rPr lang="en-US" altLang="en-US" sz="2400" kern="0" dirty="0">
                <a:solidFill>
                  <a:srgbClr val="000000"/>
                </a:solidFill>
                <a:latin typeface="Arial"/>
                <a:cs typeface="Arial"/>
              </a:rPr>
              <a:t>confirmatory HIV-test to detect anti-HIV antibody in a human serum sample</a:t>
            </a:r>
          </a:p>
          <a:p>
            <a:pPr marL="342900" lvl="0" indent="-342900" eaLnBrk="0" fontAlgn="base" hangingPunct="0">
              <a:spcBef>
                <a:spcPct val="20000"/>
              </a:spcBef>
              <a:spcAft>
                <a:spcPct val="0"/>
              </a:spcAft>
              <a:buFontTx/>
              <a:buChar char="•"/>
            </a:pPr>
            <a:r>
              <a:rPr lang="en-US" altLang="en-US" sz="2400" kern="0" dirty="0">
                <a:solidFill>
                  <a:srgbClr val="000000"/>
                </a:solidFill>
                <a:latin typeface="Arial"/>
                <a:cs typeface="Arial"/>
              </a:rPr>
              <a:t>For HBV</a:t>
            </a:r>
          </a:p>
          <a:p>
            <a:pPr marL="742950" lvl="1" indent="-285750" eaLnBrk="0" fontAlgn="base" hangingPunct="0">
              <a:spcBef>
                <a:spcPct val="20000"/>
              </a:spcBef>
              <a:spcAft>
                <a:spcPct val="0"/>
              </a:spcAft>
              <a:buFontTx/>
              <a:buChar char="–"/>
            </a:pPr>
            <a:r>
              <a:rPr lang="en-US" altLang="en-US" sz="2400" kern="0" dirty="0">
                <a:solidFill>
                  <a:srgbClr val="000000"/>
                </a:solidFill>
                <a:latin typeface="Arial"/>
                <a:cs typeface="Arial"/>
              </a:rPr>
              <a:t>confirmatory test for Hepatitis B infection</a:t>
            </a:r>
          </a:p>
          <a:p>
            <a:pPr marL="342900" lvl="0" indent="-342900" eaLnBrk="0" fontAlgn="base" hangingPunct="0">
              <a:spcBef>
                <a:spcPct val="20000"/>
              </a:spcBef>
              <a:spcAft>
                <a:spcPct val="0"/>
              </a:spcAft>
              <a:buFontTx/>
              <a:buChar char="•"/>
            </a:pPr>
            <a:r>
              <a:rPr lang="en-US" altLang="en-US" sz="2400" kern="0" dirty="0">
                <a:solidFill>
                  <a:srgbClr val="000000"/>
                </a:solidFill>
                <a:latin typeface="Arial"/>
                <a:cs typeface="Arial"/>
              </a:rPr>
              <a:t>For </a:t>
            </a:r>
            <a:r>
              <a:rPr lang="en-US" altLang="en-US" sz="2400" kern="0" dirty="0" err="1">
                <a:solidFill>
                  <a:srgbClr val="000000"/>
                </a:solidFill>
                <a:latin typeface="Arial"/>
                <a:cs typeface="Arial"/>
              </a:rPr>
              <a:t>Herps</a:t>
            </a:r>
            <a:endParaRPr lang="en-US" altLang="en-US" sz="2400" kern="0" dirty="0">
              <a:solidFill>
                <a:srgbClr val="000000"/>
              </a:solidFill>
              <a:latin typeface="Arial"/>
              <a:cs typeface="Arial"/>
            </a:endParaRPr>
          </a:p>
          <a:p>
            <a:pPr marL="742950" lvl="1" indent="-285750" eaLnBrk="0" fontAlgn="base" hangingPunct="0">
              <a:spcBef>
                <a:spcPct val="20000"/>
              </a:spcBef>
              <a:spcAft>
                <a:spcPct val="0"/>
              </a:spcAft>
              <a:buFontTx/>
              <a:buChar char="–"/>
            </a:pPr>
            <a:r>
              <a:rPr lang="en-US" altLang="en-US" sz="2400" kern="0" dirty="0">
                <a:solidFill>
                  <a:srgbClr val="000000"/>
                </a:solidFill>
                <a:latin typeface="Arial"/>
                <a:cs typeface="Arial"/>
              </a:rPr>
              <a:t>detection of HSV infections</a:t>
            </a:r>
            <a:endParaRPr lang="en-US" altLang="en-US" sz="2400" kern="0" dirty="0">
              <a:solidFill>
                <a:srgbClr val="000000"/>
              </a:solidFill>
              <a:latin typeface="Arial"/>
              <a:cs typeface="Arial"/>
            </a:endParaRPr>
          </a:p>
        </p:txBody>
      </p:sp>
    </p:spTree>
    <p:extLst>
      <p:ext uri="{BB962C8B-B14F-4D97-AF65-F5344CB8AC3E}">
        <p14:creationId xmlns:p14="http://schemas.microsoft.com/office/powerpoint/2010/main" val="216872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779943"/>
            <a:ext cx="9185563"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400" b="0" i="0" u="none" strike="noStrike" kern="0" cap="none" spc="0" normalizeH="0" baseline="0" noProof="0" dirty="0" smtClean="0">
                <a:ln>
                  <a:noFill/>
                </a:ln>
                <a:solidFill>
                  <a:srgbClr val="000000"/>
                </a:solidFill>
                <a:effectLst/>
                <a:uLnTx/>
                <a:uFillTx/>
                <a:latin typeface="Arial"/>
                <a:ea typeface="+mj-ea"/>
                <a:cs typeface="Arial"/>
              </a:rPr>
              <a:t>Steps involved in western blotting</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57746" y="1950231"/>
            <a:ext cx="6096000" cy="3539430"/>
          </a:xfrm>
          <a:prstGeom prst="rect">
            <a:avLst/>
          </a:prstGeom>
        </p:spPr>
        <p:txBody>
          <a:bodyPr>
            <a:spAutoFit/>
          </a:bodyPr>
          <a:lstStyle/>
          <a:p>
            <a:pPr marL="514350" lvl="0" indent="-514350" eaLnBrk="0" fontAlgn="base" hangingPunct="0">
              <a:spcBef>
                <a:spcPct val="20000"/>
              </a:spcBef>
              <a:spcAft>
                <a:spcPct val="0"/>
              </a:spcAft>
              <a:buFontTx/>
              <a:buAutoNum type="arabicPeriod"/>
            </a:pPr>
            <a:r>
              <a:rPr lang="en-US" altLang="en-US" sz="3200" kern="0" dirty="0">
                <a:solidFill>
                  <a:srgbClr val="000000"/>
                </a:solidFill>
                <a:latin typeface="Arial"/>
                <a:cs typeface="Arial"/>
              </a:rPr>
              <a:t>Sample preparation</a:t>
            </a:r>
          </a:p>
          <a:p>
            <a:pPr marL="514350" lvl="0" indent="-514350" eaLnBrk="0" fontAlgn="base" hangingPunct="0">
              <a:spcBef>
                <a:spcPct val="20000"/>
              </a:spcBef>
              <a:spcAft>
                <a:spcPct val="0"/>
              </a:spcAft>
              <a:buFontTx/>
              <a:buAutoNum type="arabicPeriod"/>
            </a:pPr>
            <a:r>
              <a:rPr lang="en-US" altLang="en-US" sz="3200" kern="0" dirty="0">
                <a:solidFill>
                  <a:srgbClr val="000000"/>
                </a:solidFill>
                <a:latin typeface="Arial"/>
                <a:cs typeface="Arial"/>
              </a:rPr>
              <a:t>Gel Electrophoresis</a:t>
            </a:r>
          </a:p>
          <a:p>
            <a:pPr marL="514350" lvl="0" indent="-514350" eaLnBrk="0" fontAlgn="base" hangingPunct="0">
              <a:spcBef>
                <a:spcPct val="20000"/>
              </a:spcBef>
              <a:spcAft>
                <a:spcPct val="0"/>
              </a:spcAft>
              <a:buFontTx/>
              <a:buAutoNum type="arabicPeriod"/>
            </a:pPr>
            <a:r>
              <a:rPr lang="en-US" altLang="en-US" sz="3200" kern="0" dirty="0">
                <a:solidFill>
                  <a:srgbClr val="000000"/>
                </a:solidFill>
                <a:latin typeface="Arial"/>
                <a:cs typeface="Arial"/>
              </a:rPr>
              <a:t>Blotting (or transfer)</a:t>
            </a:r>
          </a:p>
          <a:p>
            <a:pPr marL="514350" lvl="0" indent="-514350" eaLnBrk="0" fontAlgn="base" hangingPunct="0">
              <a:spcBef>
                <a:spcPct val="20000"/>
              </a:spcBef>
              <a:spcAft>
                <a:spcPct val="0"/>
              </a:spcAft>
              <a:buFontTx/>
              <a:buAutoNum type="arabicPeriod"/>
            </a:pPr>
            <a:r>
              <a:rPr lang="en-US" altLang="en-US" sz="3200" kern="0" dirty="0">
                <a:solidFill>
                  <a:srgbClr val="000000"/>
                </a:solidFill>
                <a:latin typeface="Arial"/>
                <a:cs typeface="Arial"/>
              </a:rPr>
              <a:t>Blocking</a:t>
            </a:r>
          </a:p>
          <a:p>
            <a:pPr marL="514350" lvl="0" indent="-514350" eaLnBrk="0" fontAlgn="base" hangingPunct="0">
              <a:spcBef>
                <a:spcPct val="20000"/>
              </a:spcBef>
              <a:spcAft>
                <a:spcPct val="0"/>
              </a:spcAft>
              <a:buFontTx/>
              <a:buAutoNum type="arabicPeriod"/>
            </a:pPr>
            <a:r>
              <a:rPr lang="en-US" altLang="en-US" sz="3200" kern="0" dirty="0">
                <a:solidFill>
                  <a:srgbClr val="000000"/>
                </a:solidFill>
                <a:latin typeface="Arial"/>
                <a:cs typeface="Arial"/>
              </a:rPr>
              <a:t>Antibody Probing</a:t>
            </a:r>
          </a:p>
          <a:p>
            <a:pPr marL="514350" lvl="0" indent="-514350" eaLnBrk="0" fontAlgn="base" hangingPunct="0">
              <a:spcBef>
                <a:spcPct val="20000"/>
              </a:spcBef>
              <a:spcAft>
                <a:spcPct val="0"/>
              </a:spcAft>
              <a:buFontTx/>
              <a:buAutoNum type="arabicPeriod"/>
            </a:pPr>
            <a:r>
              <a:rPr lang="en-US" altLang="en-US" sz="3200" kern="0" dirty="0">
                <a:solidFill>
                  <a:srgbClr val="000000"/>
                </a:solidFill>
                <a:latin typeface="Arial"/>
                <a:cs typeface="Arial"/>
              </a:rPr>
              <a:t>Detection</a:t>
            </a:r>
            <a:endParaRPr lang="en-US" altLang="en-US" sz="3200" kern="0" dirty="0">
              <a:solidFill>
                <a:srgbClr val="000000"/>
              </a:solidFill>
              <a:latin typeface="Arial"/>
              <a:cs typeface="Arial"/>
            </a:endParaRPr>
          </a:p>
        </p:txBody>
      </p:sp>
    </p:spTree>
    <p:extLst>
      <p:ext uri="{BB962C8B-B14F-4D97-AF65-F5344CB8AC3E}">
        <p14:creationId xmlns:p14="http://schemas.microsoft.com/office/powerpoint/2010/main" val="87111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9636" y="678873"/>
            <a:ext cx="8390609" cy="5500253"/>
          </a:xfrm>
          <a:prstGeom prst="rect">
            <a:avLst/>
          </a:prstGeom>
        </p:spPr>
      </p:pic>
    </p:spTree>
    <p:extLst>
      <p:ext uri="{BB962C8B-B14F-4D97-AF65-F5344CB8AC3E}">
        <p14:creationId xmlns:p14="http://schemas.microsoft.com/office/powerpoint/2010/main" val="343631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1" y="725537"/>
            <a:ext cx="10571018" cy="5324535"/>
          </a:xfrm>
          <a:prstGeom prst="rect">
            <a:avLst/>
          </a:prstGeom>
        </p:spPr>
        <p:txBody>
          <a:bodyPr wrap="square">
            <a:spAutoFit/>
          </a:bodyPr>
          <a:lstStyle/>
          <a:p>
            <a:pPr lvl="0" algn="ctr"/>
            <a:r>
              <a:rPr lang="en-US" sz="2800" b="1" dirty="0">
                <a:solidFill>
                  <a:prstClr val="black"/>
                </a:solidFill>
                <a:latin typeface="Times New Roman" panose="02020603050405020304" pitchFamily="18" charset="0"/>
                <a:cs typeface="Times New Roman" panose="02020603050405020304" pitchFamily="18" charset="0"/>
              </a:rPr>
              <a:t>Immunofluorescence</a:t>
            </a:r>
          </a:p>
          <a:p>
            <a:pPr lvl="0"/>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The property of certain dyes absorbing light rays at one particular wavelength (ultraviolet light) and emitting them at a different wavelength (visible light) is known as fluorescence. Fluorescent dyes, such as fluorescein </a:t>
            </a:r>
            <a:r>
              <a:rPr lang="en-US" sz="2400" b="1" u="sng" dirty="0">
                <a:solidFill>
                  <a:prstClr val="black"/>
                </a:solidFill>
                <a:latin typeface="Times New Roman" panose="02020603050405020304" pitchFamily="18" charset="0"/>
                <a:cs typeface="Times New Roman" panose="02020603050405020304" pitchFamily="18" charset="0"/>
              </a:rPr>
              <a:t>isothiocyanate</a:t>
            </a:r>
            <a:r>
              <a:rPr lang="en-US" sz="2400" dirty="0">
                <a:solidFill>
                  <a:prstClr val="black"/>
                </a:solidFill>
                <a:latin typeface="Times New Roman" panose="02020603050405020304" pitchFamily="18" charset="0"/>
                <a:cs typeface="Times New Roman" panose="02020603050405020304" pitchFamily="18" charset="0"/>
              </a:rPr>
              <a:t> and </a:t>
            </a:r>
            <a:r>
              <a:rPr lang="en-US" sz="2400" b="1" u="sng" dirty="0">
                <a:solidFill>
                  <a:prstClr val="black"/>
                </a:solidFill>
                <a:latin typeface="Times New Roman" panose="02020603050405020304" pitchFamily="18" charset="0"/>
                <a:cs typeface="Times New Roman" panose="02020603050405020304" pitchFamily="18" charset="0"/>
              </a:rPr>
              <a:t>lissamine rhodamine</a:t>
            </a:r>
            <a:r>
              <a:rPr lang="en-US" sz="2400" dirty="0">
                <a:solidFill>
                  <a:prstClr val="black"/>
                </a:solidFill>
                <a:latin typeface="Times New Roman" panose="02020603050405020304" pitchFamily="18" charset="0"/>
                <a:cs typeface="Times New Roman" panose="02020603050405020304" pitchFamily="18" charset="0"/>
              </a:rPr>
              <a:t>, can be tagged with antibody molecules. They emit blue-green and orange-red fluorescence, respectively under ultraviolet (UV) rays in the fluorescence microscope. This forms the basis of the immunological test. Immunofluorescence tests have wide applications in research and diagnostics. These tests are broadly of two types:</a:t>
            </a:r>
          </a:p>
          <a:p>
            <a:pPr lvl="0"/>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1.        Direct immunofluorescence test</a:t>
            </a:r>
          </a:p>
          <a:p>
            <a:pPr lvl="0"/>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2.        Indirect immunofluorescence test</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92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0794" y="609355"/>
            <a:ext cx="4230991" cy="5639289"/>
          </a:xfrm>
          <a:prstGeom prst="rect">
            <a:avLst/>
          </a:prstGeom>
        </p:spPr>
      </p:pic>
      <p:sp>
        <p:nvSpPr>
          <p:cNvPr id="3" name="Rectangle 2"/>
          <p:cNvSpPr/>
          <p:nvPr/>
        </p:nvSpPr>
        <p:spPr>
          <a:xfrm>
            <a:off x="904794" y="947870"/>
            <a:ext cx="6096000" cy="2246769"/>
          </a:xfrm>
          <a:prstGeom prst="rect">
            <a:avLst/>
          </a:prstGeom>
        </p:spPr>
        <p:txBody>
          <a:bodyPr>
            <a:spAutoFit/>
          </a:bodyPr>
          <a:lstStyle/>
          <a:p>
            <a:pPr lvl="0"/>
            <a:r>
              <a:rPr lang="en-US" sz="2800" b="1" dirty="0">
                <a:solidFill>
                  <a:prstClr val="black"/>
                </a:solidFill>
                <a:latin typeface="Times New Roman" panose="02020603050405020304" pitchFamily="18" charset="0"/>
                <a:cs typeface="Times New Roman" panose="02020603050405020304" pitchFamily="18" charset="0"/>
              </a:rPr>
              <a:t>Direct immunofluorescence </a:t>
            </a:r>
            <a:r>
              <a:rPr lang="en-US" sz="2800" dirty="0" smtClean="0">
                <a:solidFill>
                  <a:prstClr val="black"/>
                </a:solidFill>
                <a:latin typeface="Times New Roman" panose="02020603050405020304" pitchFamily="18" charset="0"/>
                <a:cs typeface="Times New Roman" panose="02020603050405020304" pitchFamily="18" charset="0"/>
              </a:rPr>
              <a:t>test</a:t>
            </a:r>
          </a:p>
          <a:p>
            <a:pPr lvl="0"/>
            <a:r>
              <a:rPr lang="en-US" sz="2800" dirty="0">
                <a:solidFill>
                  <a:prstClr val="black"/>
                </a:solidFill>
                <a:latin typeface="Times New Roman" panose="02020603050405020304" pitchFamily="18" charset="0"/>
                <a:cs typeface="Times New Roman" panose="02020603050405020304" pitchFamily="18" charset="0"/>
              </a:rPr>
              <a:t>I</a:t>
            </a:r>
            <a:r>
              <a:rPr lang="en-US" sz="2800" dirty="0" smtClean="0">
                <a:solidFill>
                  <a:prstClr val="black"/>
                </a:solidFill>
                <a:latin typeface="Times New Roman" panose="02020603050405020304" pitchFamily="18" charset="0"/>
                <a:cs typeface="Times New Roman" panose="02020603050405020304" pitchFamily="18" charset="0"/>
              </a:rPr>
              <a:t>s </a:t>
            </a:r>
            <a:r>
              <a:rPr lang="en-US" sz="2800" dirty="0">
                <a:solidFill>
                  <a:prstClr val="black"/>
                </a:solidFill>
                <a:latin typeface="Times New Roman" panose="02020603050405020304" pitchFamily="18" charset="0"/>
                <a:cs typeface="Times New Roman" panose="02020603050405020304" pitchFamily="18" charset="0"/>
              </a:rPr>
              <a:t>widely used for detection of bacteria, parasites, viruses, fungi, or other antigens in CSF, blood, stool, urine, tissues, and other specimens. </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81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797511"/>
            <a:ext cx="10640291" cy="3046988"/>
          </a:xfrm>
          <a:prstGeom prst="rect">
            <a:avLst/>
          </a:prstGeom>
        </p:spPr>
        <p:txBody>
          <a:bodyPr wrap="square">
            <a:spAutoFit/>
          </a:bodyPr>
          <a:lstStyle/>
          <a:p>
            <a:pPr lvl="0"/>
            <a:r>
              <a:rPr lang="en-US" sz="2400" b="1" dirty="0">
                <a:solidFill>
                  <a:srgbClr val="FF0000"/>
                </a:solidFill>
                <a:latin typeface="Times New Roman" panose="02020603050405020304" pitchFamily="18" charset="0"/>
                <a:cs typeface="Times New Roman" panose="02020603050405020304" pitchFamily="18" charset="0"/>
              </a:rPr>
              <a:t>Indirect immunofluorescence </a:t>
            </a:r>
            <a:r>
              <a:rPr lang="en-US" sz="2400" b="1" dirty="0" smtClean="0">
                <a:solidFill>
                  <a:srgbClr val="FF0000"/>
                </a:solidFill>
                <a:latin typeface="Times New Roman" panose="02020603050405020304" pitchFamily="18" charset="0"/>
                <a:cs typeface="Times New Roman" panose="02020603050405020304" pitchFamily="18" charset="0"/>
              </a:rPr>
              <a:t>test</a:t>
            </a:r>
          </a:p>
          <a:p>
            <a:pPr lvl="0"/>
            <a:r>
              <a:rPr lang="en-US" sz="2400" dirty="0" smtClean="0">
                <a:solidFill>
                  <a:prstClr val="black"/>
                </a:solidFill>
                <a:latin typeface="Times New Roman" panose="02020603050405020304" pitchFamily="18" charset="0"/>
                <a:cs typeface="Times New Roman" panose="02020603050405020304" pitchFamily="18" charset="0"/>
              </a:rPr>
              <a:t>Indirect </a:t>
            </a:r>
            <a:r>
              <a:rPr lang="en-US" sz="2400" dirty="0">
                <a:solidFill>
                  <a:prstClr val="black"/>
                </a:solidFill>
                <a:latin typeface="Times New Roman" panose="02020603050405020304" pitchFamily="18" charset="0"/>
                <a:cs typeface="Times New Roman" panose="02020603050405020304" pitchFamily="18" charset="0"/>
              </a:rPr>
              <a:t>immunofluorescence is a two-stage process.</a:t>
            </a:r>
          </a:p>
          <a:p>
            <a:pPr marL="342900" lvl="0" indent="-342900">
              <a:buFont typeface="Arial" panose="020B0604020202020204" pitchFamily="34" charset="0"/>
              <a:buChar char="•"/>
            </a:pPr>
            <a:r>
              <a:rPr lang="en-US" sz="2400" b="1" dirty="0">
                <a:solidFill>
                  <a:prstClr val="black"/>
                </a:solidFill>
                <a:latin typeface="Times New Roman" panose="02020603050405020304" pitchFamily="18" charset="0"/>
                <a:cs typeface="Times New Roman" panose="02020603050405020304" pitchFamily="18" charset="0"/>
              </a:rPr>
              <a:t>First stage</a:t>
            </a:r>
            <a:r>
              <a:rPr lang="en-US" sz="2400" dirty="0">
                <a:solidFill>
                  <a:prstClr val="black"/>
                </a:solidFill>
                <a:latin typeface="Times New Roman" panose="02020603050405020304" pitchFamily="18" charset="0"/>
                <a:cs typeface="Times New Roman" panose="02020603050405020304" pitchFamily="18" charset="0"/>
              </a:rPr>
              <a:t>, a known antigen is fixed on a slide. Then the patient’s serum to be tested is applied to the slide, followed by careful washing. If the patient’s serum contains antibody against the antigen, it will combine with antigen on the slide.</a:t>
            </a:r>
          </a:p>
          <a:p>
            <a:pPr marL="342900" lvl="0" indent="-342900">
              <a:buFont typeface="Arial" panose="020B0604020202020204" pitchFamily="34" charset="0"/>
              <a:buChar char="•"/>
            </a:pPr>
            <a:r>
              <a:rPr lang="en-US" sz="2400" b="1" dirty="0">
                <a:solidFill>
                  <a:prstClr val="black"/>
                </a:solidFill>
                <a:latin typeface="Times New Roman" panose="02020603050405020304" pitchFamily="18" charset="0"/>
                <a:cs typeface="Times New Roman" panose="02020603050405020304" pitchFamily="18" charset="0"/>
              </a:rPr>
              <a:t>Second stage</a:t>
            </a:r>
            <a:r>
              <a:rPr lang="en-US" sz="2400" dirty="0">
                <a:solidFill>
                  <a:prstClr val="black"/>
                </a:solidFill>
                <a:latin typeface="Times New Roman" panose="02020603050405020304" pitchFamily="18" charset="0"/>
                <a:cs typeface="Times New Roman" panose="02020603050405020304" pitchFamily="18" charset="0"/>
              </a:rPr>
              <a:t>, the combination of antibody with antigen can be detected by addition of a fluorescent dye-labeled antibody to human IgG, which is examined by a fluorescence microscope.</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772031" y="3392796"/>
            <a:ext cx="3630259" cy="2966440"/>
          </a:xfrm>
          <a:prstGeom prst="rect">
            <a:avLst/>
          </a:prstGeom>
        </p:spPr>
      </p:pic>
    </p:spTree>
    <p:extLst>
      <p:ext uri="{BB962C8B-B14F-4D97-AF65-F5344CB8AC3E}">
        <p14:creationId xmlns:p14="http://schemas.microsoft.com/office/powerpoint/2010/main" val="359138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8071" y="599833"/>
            <a:ext cx="8465129"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Test ANA in autoimmune diseases</a:t>
            </a:r>
            <a:endParaRPr kumimoji="0" lang="en-US" sz="18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163782" y="1678817"/>
            <a:ext cx="10058400" cy="415498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252525"/>
                </a:solidFill>
                <a:latin typeface="Times New Roman" panose="02020603050405020304" pitchFamily="18" charset="0"/>
                <a:cs typeface="Times New Roman" panose="02020603050405020304" pitchFamily="18" charset="0"/>
              </a:rPr>
              <a:t>Antinuclear </a:t>
            </a:r>
            <a:r>
              <a:rPr lang="en-US" sz="2400" dirty="0" smtClean="0">
                <a:solidFill>
                  <a:srgbClr val="252525"/>
                </a:solidFill>
                <a:latin typeface="Times New Roman" panose="02020603050405020304" pitchFamily="18" charset="0"/>
                <a:cs typeface="Times New Roman" panose="02020603050405020304" pitchFamily="18" charset="0"/>
              </a:rPr>
              <a:t>antibodies (ANA) </a:t>
            </a:r>
            <a:r>
              <a:rPr lang="en-US" sz="2400" dirty="0">
                <a:solidFill>
                  <a:srgbClr val="252525"/>
                </a:solidFill>
                <a:latin typeface="Times New Roman" panose="02020603050405020304" pitchFamily="18" charset="0"/>
                <a:cs typeface="Times New Roman" panose="02020603050405020304" pitchFamily="18" charset="0"/>
              </a:rPr>
              <a:t>are a category of antibodies that targets the </a:t>
            </a:r>
            <a:r>
              <a:rPr lang="en-US" sz="2400" b="1" u="sng" dirty="0">
                <a:solidFill>
                  <a:srgbClr val="252525"/>
                </a:solidFill>
                <a:latin typeface="Times New Roman" panose="02020603050405020304" pitchFamily="18" charset="0"/>
                <a:cs typeface="Times New Roman" panose="02020603050405020304" pitchFamily="18" charset="0"/>
              </a:rPr>
              <a:t>nucleus</a:t>
            </a:r>
            <a:r>
              <a:rPr lang="en-US" sz="2400" dirty="0">
                <a:solidFill>
                  <a:srgbClr val="252525"/>
                </a:solidFill>
                <a:latin typeface="Times New Roman" panose="02020603050405020304" pitchFamily="18" charset="0"/>
                <a:cs typeface="Times New Roman" panose="02020603050405020304" pitchFamily="18" charset="0"/>
              </a:rPr>
              <a:t> of other cells</a:t>
            </a:r>
            <a:r>
              <a:rPr lang="en-US" sz="2400" dirty="0" smtClean="0">
                <a:solidFill>
                  <a:srgbClr val="252525"/>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a:solidFill>
                  <a:srgbClr val="252525"/>
                </a:solidFill>
                <a:latin typeface="Times New Roman" panose="02020603050405020304" pitchFamily="18" charset="0"/>
                <a:cs typeface="Times New Roman" panose="02020603050405020304" pitchFamily="18" charset="0"/>
              </a:rPr>
              <a:t>T</a:t>
            </a:r>
            <a:r>
              <a:rPr lang="en-US" sz="2400" dirty="0" smtClean="0">
                <a:solidFill>
                  <a:srgbClr val="252525"/>
                </a:solidFill>
                <a:latin typeface="Times New Roman" panose="02020603050405020304" pitchFamily="18" charset="0"/>
                <a:cs typeface="Times New Roman" panose="02020603050405020304" pitchFamily="18" charset="0"/>
              </a:rPr>
              <a:t>he </a:t>
            </a:r>
            <a:r>
              <a:rPr lang="en-US" sz="2400" dirty="0">
                <a:solidFill>
                  <a:srgbClr val="252525"/>
                </a:solidFill>
                <a:latin typeface="Times New Roman" panose="02020603050405020304" pitchFamily="18" charset="0"/>
                <a:cs typeface="Times New Roman" panose="02020603050405020304" pitchFamily="18" charset="0"/>
              </a:rPr>
              <a:t>ANA blood </a:t>
            </a:r>
            <a:r>
              <a:rPr lang="en-US" sz="2400" dirty="0" smtClean="0">
                <a:solidFill>
                  <a:srgbClr val="252525"/>
                </a:solidFill>
                <a:latin typeface="Times New Roman" panose="02020603050405020304" pitchFamily="18" charset="0"/>
                <a:cs typeface="Times New Roman" panose="02020603050405020304" pitchFamily="18" charset="0"/>
              </a:rPr>
              <a:t>test used </a:t>
            </a:r>
            <a:r>
              <a:rPr lang="en-US" sz="2400" dirty="0">
                <a:solidFill>
                  <a:srgbClr val="252525"/>
                </a:solidFill>
                <a:latin typeface="Times New Roman" panose="02020603050405020304" pitchFamily="18" charset="0"/>
                <a:cs typeface="Times New Roman" panose="02020603050405020304" pitchFamily="18" charset="0"/>
              </a:rPr>
              <a:t>to help diagnose certain autoimmune conditions, particularly </a:t>
            </a:r>
            <a:r>
              <a:rPr lang="en-US" sz="2400" b="1" u="sng" dirty="0">
                <a:solidFill>
                  <a:srgbClr val="252525"/>
                </a:solidFill>
                <a:latin typeface="Times New Roman" panose="02020603050405020304" pitchFamily="18" charset="0"/>
                <a:cs typeface="Times New Roman" panose="02020603050405020304" pitchFamily="18" charset="0"/>
              </a:rPr>
              <a:t>lupus</a:t>
            </a:r>
            <a:r>
              <a:rPr lang="en-US" sz="2400" dirty="0" smtClean="0">
                <a:solidFill>
                  <a:srgbClr val="252525"/>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a:solidFill>
                  <a:srgbClr val="252525"/>
                </a:solidFill>
                <a:latin typeface="Times New Roman" panose="02020603050405020304" pitchFamily="18" charset="0"/>
                <a:cs typeface="Times New Roman" panose="02020603050405020304" pitchFamily="18" charset="0"/>
              </a:rPr>
              <a:t>Patient serum is added to a slide containing cells. If the patient has autoantibodies to the nuclei of the cells, they bind to the </a:t>
            </a:r>
            <a:r>
              <a:rPr lang="en-US" sz="2400" dirty="0" smtClean="0">
                <a:solidFill>
                  <a:srgbClr val="252525"/>
                </a:solidFill>
                <a:latin typeface="Times New Roman" panose="02020603050405020304" pitchFamily="18" charset="0"/>
                <a:cs typeface="Times New Roman" panose="02020603050405020304" pitchFamily="18" charset="0"/>
              </a:rPr>
              <a:t>slide.</a:t>
            </a:r>
          </a:p>
          <a:p>
            <a:pPr marL="285750" indent="-285750">
              <a:buFont typeface="Arial" panose="020B0604020202020204" pitchFamily="34" charset="0"/>
              <a:buChar char="•"/>
            </a:pPr>
            <a:r>
              <a:rPr lang="en-US" sz="2400" dirty="0" smtClean="0">
                <a:solidFill>
                  <a:srgbClr val="252525"/>
                </a:solidFill>
                <a:latin typeface="Times New Roman" panose="02020603050405020304" pitchFamily="18" charset="0"/>
                <a:cs typeface="Times New Roman" panose="02020603050405020304" pitchFamily="18" charset="0"/>
              </a:rPr>
              <a:t>After </a:t>
            </a:r>
            <a:r>
              <a:rPr lang="en-US" sz="2400" dirty="0">
                <a:solidFill>
                  <a:srgbClr val="252525"/>
                </a:solidFill>
                <a:latin typeface="Times New Roman" panose="02020603050405020304" pitchFamily="18" charset="0"/>
                <a:cs typeface="Times New Roman" panose="02020603050405020304" pitchFamily="18" charset="0"/>
              </a:rPr>
              <a:t>washing away any antibodies that don't bind, an antibody against human antibody is </a:t>
            </a:r>
            <a:r>
              <a:rPr lang="en-US" sz="2400" dirty="0" smtClean="0">
                <a:solidFill>
                  <a:srgbClr val="252525"/>
                </a:solidFill>
                <a:latin typeface="Times New Roman" panose="02020603050405020304" pitchFamily="18" charset="0"/>
                <a:cs typeface="Times New Roman" panose="02020603050405020304" pitchFamily="18" charset="0"/>
              </a:rPr>
              <a:t>added.</a:t>
            </a:r>
          </a:p>
          <a:p>
            <a:pPr marL="285750" indent="-285750">
              <a:buFont typeface="Arial" panose="020B0604020202020204" pitchFamily="34" charset="0"/>
              <a:buChar char="•"/>
            </a:pPr>
            <a:r>
              <a:rPr lang="en-US" sz="2400" dirty="0" smtClean="0">
                <a:solidFill>
                  <a:srgbClr val="252525"/>
                </a:solidFill>
                <a:latin typeface="Times New Roman" panose="02020603050405020304" pitchFamily="18" charset="0"/>
                <a:cs typeface="Times New Roman" panose="02020603050405020304" pitchFamily="18" charset="0"/>
              </a:rPr>
              <a:t>This </a:t>
            </a:r>
            <a:r>
              <a:rPr lang="en-US" sz="2400" dirty="0">
                <a:solidFill>
                  <a:srgbClr val="252525"/>
                </a:solidFill>
                <a:latin typeface="Times New Roman" panose="02020603050405020304" pitchFamily="18" charset="0"/>
                <a:cs typeface="Times New Roman" panose="02020603050405020304" pitchFamily="18" charset="0"/>
              </a:rPr>
              <a:t>antibody has radiolabeled molecules attached to it which, when viewed under Immunofluorescent microscope (light-up green).</a:t>
            </a:r>
            <a:endParaRPr lang="en-US" sz="2400" dirty="0" smtClean="0">
              <a:solidFill>
                <a:srgbClr val="252525"/>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06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755" y="5932115"/>
            <a:ext cx="410400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Systemic Lupus Erythematosus (SLE)</a:t>
            </a:r>
          </a:p>
        </p:txBody>
      </p:sp>
      <p:pic>
        <p:nvPicPr>
          <p:cNvPr id="3" name="Picture 2"/>
          <p:cNvPicPr>
            <a:picLocks noChangeAspect="1"/>
          </p:cNvPicPr>
          <p:nvPr/>
        </p:nvPicPr>
        <p:blipFill>
          <a:blip r:embed="rId2"/>
          <a:stretch>
            <a:fillRect/>
          </a:stretch>
        </p:blipFill>
        <p:spPr>
          <a:xfrm>
            <a:off x="4230044" y="660461"/>
            <a:ext cx="7155887" cy="5373193"/>
          </a:xfrm>
          <a:prstGeom prst="rect">
            <a:avLst/>
          </a:prstGeom>
        </p:spPr>
      </p:pic>
    </p:spTree>
    <p:extLst>
      <p:ext uri="{BB962C8B-B14F-4D97-AF65-F5344CB8AC3E}">
        <p14:creationId xmlns:p14="http://schemas.microsoft.com/office/powerpoint/2010/main" val="309676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658" y="471558"/>
            <a:ext cx="5950212" cy="1176630"/>
          </a:xfrm>
          <a:prstGeom prst="rect">
            <a:avLst/>
          </a:prstGeom>
        </p:spPr>
      </p:pic>
      <p:sp>
        <p:nvSpPr>
          <p:cNvPr id="3" name="Rectangle 2"/>
          <p:cNvSpPr/>
          <p:nvPr/>
        </p:nvSpPr>
        <p:spPr>
          <a:xfrm>
            <a:off x="761999" y="1426516"/>
            <a:ext cx="10612582" cy="4154984"/>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Enzyme immunoassays (EIAs) can be used for detection of either antigens or antibodies in serum and other body fluids of the patient.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EIA techniques, antigen or antibody labeled with enzymes are used. Alkaline phosphatase, horseradish peroxidase, and galactosidase.</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commonly used EIAs are enzyme-linked immunosorbent assays (ELISAs).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assays involve the use of an immunosorbent specific to either the antigen or antibody. Following the antigen–antibody reaction, chromogenic substrate specific to the enzyme peroxidase, alkaline phosphatase, etc.) is added.</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reaction is detected by reading the optical density.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Usually, a standard curve based on known concentrations of antigen or antibody is prepared from which the unknown quantities are calculated.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76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1273" y="720436"/>
            <a:ext cx="294773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Patterns of ANA Test</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94328" y="1440873"/>
            <a:ext cx="10524836" cy="3946814"/>
          </a:xfrm>
          <a:prstGeom prst="rect">
            <a:avLst/>
          </a:prstGeom>
        </p:spPr>
      </p:pic>
    </p:spTree>
    <p:extLst>
      <p:ext uri="{BB962C8B-B14F-4D97-AF65-F5344CB8AC3E}">
        <p14:creationId xmlns:p14="http://schemas.microsoft.com/office/powerpoint/2010/main" val="143717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109" y="998232"/>
            <a:ext cx="8748581" cy="5138625"/>
          </a:xfrm>
          <a:prstGeom prst="rect">
            <a:avLst/>
          </a:prstGeom>
        </p:spPr>
      </p:pic>
      <p:sp>
        <p:nvSpPr>
          <p:cNvPr id="3" name="TextBox 2"/>
          <p:cNvSpPr txBox="1"/>
          <p:nvPr/>
        </p:nvSpPr>
        <p:spPr>
          <a:xfrm>
            <a:off x="803563" y="985082"/>
            <a:ext cx="1276311"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28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77635"/>
            <a:ext cx="10169236" cy="4524315"/>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Although </a:t>
            </a:r>
            <a:r>
              <a:rPr lang="en-US" sz="3200" dirty="0">
                <a:latin typeface="Times New Roman" panose="02020603050405020304" pitchFamily="18" charset="0"/>
                <a:cs typeface="Times New Roman" panose="02020603050405020304" pitchFamily="18" charset="0"/>
              </a:rPr>
              <a:t>sensitive, the fluorescence microscope is not an ideal tool to identify the detailed structure of the cell or tissue because of a low structural details. This problem has been overcome by new technologies including </a:t>
            </a:r>
            <a:r>
              <a:rPr lang="en-US" sz="3200" b="1" u="sng" dirty="0">
                <a:latin typeface="Times New Roman" panose="02020603050405020304" pitchFamily="18" charset="0"/>
                <a:cs typeface="Times New Roman" panose="02020603050405020304" pitchFamily="18" charset="0"/>
              </a:rPr>
              <a:t>confocal </a:t>
            </a:r>
            <a:r>
              <a:rPr lang="en-US" sz="3200" b="1" u="sng" dirty="0" smtClean="0">
                <a:latin typeface="Times New Roman" panose="02020603050405020304" pitchFamily="18" charset="0"/>
                <a:cs typeface="Times New Roman" panose="02020603050405020304" pitchFamily="18" charset="0"/>
              </a:rPr>
              <a:t>microscopy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Antibody </a:t>
            </a:r>
            <a:r>
              <a:rPr lang="en-US" sz="3200" dirty="0">
                <a:latin typeface="Times New Roman" panose="02020603050405020304" pitchFamily="18" charset="0"/>
                <a:cs typeface="Times New Roman" panose="02020603050405020304" pitchFamily="18" charset="0"/>
              </a:rPr>
              <a:t>can be coupled to an electron-dense probe such as colloidal gold, and the location of antibody can be determined </a:t>
            </a:r>
            <a:r>
              <a:rPr lang="en-US" sz="3200" dirty="0" smtClean="0">
                <a:latin typeface="Times New Roman" panose="02020603050405020304" pitchFamily="18" charset="0"/>
                <a:cs typeface="Times New Roman" panose="02020603050405020304" pitchFamily="18" charset="0"/>
              </a:rPr>
              <a:t>subcellular </a:t>
            </a:r>
            <a:r>
              <a:rPr lang="en-US" sz="3200" dirty="0">
                <a:latin typeface="Times New Roman" panose="02020603050405020304" pitchFamily="18" charset="0"/>
                <a:cs typeface="Times New Roman" panose="02020603050405020304" pitchFamily="18" charset="0"/>
              </a:rPr>
              <a:t>by means of an electron </a:t>
            </a:r>
            <a:r>
              <a:rPr lang="en-US" sz="3200" dirty="0" smtClean="0">
                <a:latin typeface="Times New Roman" panose="02020603050405020304" pitchFamily="18" charset="0"/>
                <a:cs typeface="Times New Roman" panose="02020603050405020304" pitchFamily="18" charset="0"/>
              </a:rPr>
              <a:t>microscope.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80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2" y="886690"/>
            <a:ext cx="10612582" cy="3108543"/>
          </a:xfrm>
          <a:prstGeom prst="rect">
            <a:avLst/>
          </a:prstGeom>
        </p:spPr>
        <p:txBody>
          <a:bodyPr wrap="square">
            <a:spAutoFit/>
          </a:bodyPr>
          <a:lstStyle/>
          <a:p>
            <a:pPr lvl="0"/>
            <a:r>
              <a:rPr lang="en-US" sz="2800" dirty="0">
                <a:solidFill>
                  <a:srgbClr val="FF0000"/>
                </a:solidFill>
                <a:latin typeface="Times New Roman" panose="02020603050405020304" pitchFamily="18" charset="0"/>
                <a:cs typeface="Times New Roman" panose="02020603050405020304" pitchFamily="18" charset="0"/>
              </a:rPr>
              <a:t>There are different types of </a:t>
            </a:r>
            <a:r>
              <a:rPr lang="en-US" sz="2800" dirty="0" smtClean="0">
                <a:solidFill>
                  <a:srgbClr val="FF0000"/>
                </a:solidFill>
                <a:latin typeface="Times New Roman" panose="02020603050405020304" pitchFamily="18" charset="0"/>
                <a:cs typeface="Times New Roman" panose="02020603050405020304" pitchFamily="18" charset="0"/>
              </a:rPr>
              <a:t>ELISA</a:t>
            </a:r>
          </a:p>
          <a:p>
            <a:pPr lvl="0"/>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buFontTx/>
              <a:buAutoNum type="alphaLcParenBoth"/>
            </a:pPr>
            <a:r>
              <a:rPr lang="en-US" sz="2800" dirty="0" smtClean="0">
                <a:solidFill>
                  <a:prstClr val="black"/>
                </a:solidFill>
                <a:latin typeface="Times New Roman" panose="02020603050405020304" pitchFamily="18" charset="0"/>
                <a:cs typeface="Times New Roman" panose="02020603050405020304" pitchFamily="18" charset="0"/>
              </a:rPr>
              <a:t>Indirect </a:t>
            </a:r>
            <a:r>
              <a:rPr lang="en-US" sz="2800" dirty="0">
                <a:solidFill>
                  <a:prstClr val="black"/>
                </a:solidFill>
                <a:latin typeface="Times New Roman" panose="02020603050405020304" pitchFamily="18" charset="0"/>
                <a:cs typeface="Times New Roman" panose="02020603050405020304" pitchFamily="18" charset="0"/>
              </a:rPr>
              <a:t>ELISA</a:t>
            </a:r>
            <a:r>
              <a:rPr lang="en-US" sz="2800" dirty="0" smtClean="0">
                <a:solidFill>
                  <a:prstClr val="black"/>
                </a:solidFill>
                <a:latin typeface="Times New Roman" panose="02020603050405020304" pitchFamily="18" charset="0"/>
                <a:cs typeface="Times New Roman" panose="02020603050405020304" pitchFamily="18" charset="0"/>
              </a:rPr>
              <a:t>,</a:t>
            </a:r>
          </a:p>
          <a:p>
            <a:pPr lvl="0"/>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2800" dirty="0">
                <a:solidFill>
                  <a:prstClr val="black"/>
                </a:solidFill>
                <a:latin typeface="Times New Roman" panose="02020603050405020304" pitchFamily="18" charset="0"/>
                <a:cs typeface="Times New Roman" panose="02020603050405020304" pitchFamily="18" charset="0"/>
              </a:rPr>
              <a:t>(b) </a:t>
            </a:r>
            <a:r>
              <a:rPr lang="en-US" sz="2800" dirty="0" smtClean="0">
                <a:solidFill>
                  <a:prstClr val="black"/>
                </a:solidFill>
                <a:latin typeface="Times New Roman" panose="02020603050405020304" pitchFamily="18" charset="0"/>
                <a:cs typeface="Times New Roman" panose="02020603050405020304" pitchFamily="18" charset="0"/>
              </a:rPr>
              <a:t>Sandwich </a:t>
            </a:r>
            <a:r>
              <a:rPr lang="en-US" sz="2800" dirty="0">
                <a:solidFill>
                  <a:prstClr val="black"/>
                </a:solidFill>
                <a:latin typeface="Times New Roman" panose="02020603050405020304" pitchFamily="18" charset="0"/>
                <a:cs typeface="Times New Roman" panose="02020603050405020304" pitchFamily="18" charset="0"/>
              </a:rPr>
              <a:t>ELISA</a:t>
            </a:r>
            <a:r>
              <a:rPr lang="en-US" sz="2800" dirty="0" smtClean="0">
                <a:solidFill>
                  <a:prstClr val="black"/>
                </a:solidFill>
                <a:latin typeface="Times New Roman" panose="02020603050405020304" pitchFamily="18" charset="0"/>
                <a:cs typeface="Times New Roman" panose="02020603050405020304" pitchFamily="18" charset="0"/>
              </a:rPr>
              <a:t>,</a:t>
            </a:r>
          </a:p>
          <a:p>
            <a:pPr lvl="0"/>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2800" dirty="0">
                <a:solidFill>
                  <a:prstClr val="black"/>
                </a:solidFill>
                <a:latin typeface="Times New Roman" panose="02020603050405020304" pitchFamily="18" charset="0"/>
                <a:cs typeface="Times New Roman" panose="02020603050405020304" pitchFamily="18" charset="0"/>
              </a:rPr>
              <a:t>(c) C</a:t>
            </a:r>
            <a:r>
              <a:rPr lang="en-US" sz="2800" dirty="0" smtClean="0">
                <a:solidFill>
                  <a:prstClr val="black"/>
                </a:solidFill>
                <a:latin typeface="Times New Roman" panose="02020603050405020304" pitchFamily="18" charset="0"/>
                <a:cs typeface="Times New Roman" panose="02020603050405020304" pitchFamily="18" charset="0"/>
              </a:rPr>
              <a:t>ompetitive ELISA.</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58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7417" y="725161"/>
            <a:ext cx="10432473" cy="5343807"/>
          </a:xfrm>
          <a:prstGeom prst="rect">
            <a:avLst/>
          </a:prstGeom>
        </p:spPr>
      </p:pic>
      <p:sp>
        <p:nvSpPr>
          <p:cNvPr id="3" name="TextBox 2"/>
          <p:cNvSpPr txBox="1"/>
          <p:nvPr/>
        </p:nvSpPr>
        <p:spPr>
          <a:xfrm>
            <a:off x="7730836" y="725161"/>
            <a:ext cx="3110147" cy="523220"/>
          </a:xfrm>
          <a:prstGeom prst="rect">
            <a:avLst/>
          </a:prstGeom>
          <a:noFill/>
        </p:spPr>
        <p:txBody>
          <a:bodyPr wrap="none" rtlCol="0">
            <a:spAutoFit/>
          </a:bodyPr>
          <a:lstStyle/>
          <a:p>
            <a:r>
              <a:rPr lang="en-US" sz="2800" b="1" u="sng" dirty="0" smtClean="0">
                <a:solidFill>
                  <a:srgbClr val="FF0000"/>
                </a:solidFill>
                <a:latin typeface="Times New Roman" panose="02020603050405020304" pitchFamily="18" charset="0"/>
                <a:cs typeface="Times New Roman" panose="02020603050405020304" pitchFamily="18" charset="0"/>
              </a:rPr>
              <a:t>Antibody detection</a:t>
            </a:r>
            <a:endParaRPr lang="en-US"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9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967" y="886691"/>
            <a:ext cx="10253378" cy="4976535"/>
          </a:xfrm>
          <a:prstGeom prst="rect">
            <a:avLst/>
          </a:prstGeom>
        </p:spPr>
      </p:pic>
      <p:sp>
        <p:nvSpPr>
          <p:cNvPr id="3" name="TextBox 2"/>
          <p:cNvSpPr txBox="1"/>
          <p:nvPr/>
        </p:nvSpPr>
        <p:spPr>
          <a:xfrm>
            <a:off x="8482099" y="886691"/>
            <a:ext cx="2629246" cy="461665"/>
          </a:xfrm>
          <a:prstGeom prst="rect">
            <a:avLst/>
          </a:prstGeom>
          <a:noFill/>
        </p:spPr>
        <p:txBody>
          <a:bodyPr wrap="non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Antigen  Detection</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55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5091" y="627478"/>
            <a:ext cx="7952509" cy="5592537"/>
          </a:xfrm>
          <a:prstGeom prst="rect">
            <a:avLst/>
          </a:prstGeom>
        </p:spPr>
      </p:pic>
      <p:sp>
        <p:nvSpPr>
          <p:cNvPr id="3" name="TextBox 2"/>
          <p:cNvSpPr txBox="1"/>
          <p:nvPr/>
        </p:nvSpPr>
        <p:spPr>
          <a:xfrm>
            <a:off x="637309" y="627478"/>
            <a:ext cx="196983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ELISA plate</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7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5" y="955964"/>
            <a:ext cx="10460181" cy="4401205"/>
          </a:xfrm>
          <a:prstGeom prst="rect">
            <a:avLst/>
          </a:prstGeom>
        </p:spPr>
        <p:txBody>
          <a:bodyPr wrap="square">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Competitive </a:t>
            </a:r>
            <a:r>
              <a:rPr lang="en-US" sz="3200" b="1" dirty="0" smtClean="0">
                <a:solidFill>
                  <a:srgbClr val="FF0000"/>
                </a:solidFill>
                <a:latin typeface="Times New Roman" panose="02020603050405020304" pitchFamily="18" charset="0"/>
                <a:cs typeface="Times New Roman" panose="02020603050405020304" pitchFamily="18" charset="0"/>
              </a:rPr>
              <a:t>ELISA</a:t>
            </a:r>
          </a:p>
          <a:p>
            <a:pPr lvl="0"/>
            <a:r>
              <a:rPr lang="en-US" sz="3200" dirty="0" smtClean="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Used for the estimation of antibodies present in a specimen, such as serum</a:t>
            </a:r>
            <a:r>
              <a:rPr lang="en-US" sz="2400" dirty="0" smtClean="0">
                <a:solidFill>
                  <a:prstClr val="black"/>
                </a:solidFill>
                <a:latin typeface="Times New Roman" panose="02020603050405020304" pitchFamily="18" charset="0"/>
                <a:cs typeface="Times New Roman" panose="02020603050405020304" pitchFamily="18" charset="0"/>
              </a:rPr>
              <a:t>.</a:t>
            </a:r>
          </a:p>
          <a:p>
            <a:pPr lvl="0"/>
            <a:endParaRPr lang="en-US"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Principle of the test is that two specific antibodies, one conjugated with enzyme and the other present in test serum (if serum is positive for antibodies), are used</a:t>
            </a:r>
            <a:r>
              <a:rPr lang="en-US" sz="2400" dirty="0" smtClean="0">
                <a:solidFill>
                  <a:prstClr val="black"/>
                </a:solidFill>
                <a:latin typeface="Times New Roman" panose="02020603050405020304" pitchFamily="18" charset="0"/>
                <a:cs typeface="Times New Roman" panose="02020603050405020304" pitchFamily="18" charset="0"/>
              </a:rPr>
              <a:t>.</a:t>
            </a:r>
          </a:p>
          <a:p>
            <a:pPr lvl="0"/>
            <a:endParaRPr lang="en-US"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Competition occurs between the two antibodies for the same antigen. </a:t>
            </a:r>
            <a:endParaRPr lang="en-US" sz="2400" dirty="0" smtClean="0">
              <a:solidFill>
                <a:prstClr val="black"/>
              </a:solidFill>
              <a:latin typeface="Times New Roman" panose="02020603050405020304" pitchFamily="18" charset="0"/>
              <a:cs typeface="Times New Roman" panose="02020603050405020304" pitchFamily="18" charset="0"/>
            </a:endParaRPr>
          </a:p>
          <a:p>
            <a:pPr lvl="0"/>
            <a:endParaRPr lang="en-US"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Appearance of color indicates a negative test (absence of antibodies), while the absence of color indicates a positive test (presence of antibodies).</a:t>
            </a:r>
          </a:p>
        </p:txBody>
      </p:sp>
    </p:spTree>
    <p:extLst>
      <p:ext uri="{BB962C8B-B14F-4D97-AF65-F5344CB8AC3E}">
        <p14:creationId xmlns:p14="http://schemas.microsoft.com/office/powerpoint/2010/main" val="13683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734291"/>
            <a:ext cx="10612582" cy="5262979"/>
          </a:xfrm>
          <a:prstGeom prst="rect">
            <a:avLst/>
          </a:prstGeom>
        </p:spPr>
        <p:txBody>
          <a:bodyPr wrap="square">
            <a:spAutoFit/>
          </a:bodyPr>
          <a:lstStyle/>
          <a:p>
            <a:pPr lvl="0"/>
            <a:r>
              <a:rPr lang="en-US" sz="2400" dirty="0">
                <a:solidFill>
                  <a:prstClr val="black"/>
                </a:solidFill>
                <a:latin typeface="Times New Roman" panose="02020603050405020304" pitchFamily="18" charset="0"/>
                <a:cs typeface="Times New Roman" panose="02020603050405020304" pitchFamily="18" charset="0"/>
              </a:rPr>
              <a:t>In this test, the </a:t>
            </a:r>
            <a:r>
              <a:rPr lang="en-US" sz="2400" dirty="0" err="1">
                <a:solidFill>
                  <a:prstClr val="black"/>
                </a:solidFill>
                <a:latin typeface="Times New Roman" panose="02020603050405020304" pitchFamily="18" charset="0"/>
                <a:cs typeface="Times New Roman" panose="02020603050405020304" pitchFamily="18" charset="0"/>
              </a:rPr>
              <a:t>microtiter</a:t>
            </a:r>
            <a:r>
              <a:rPr lang="en-US" sz="2400" dirty="0">
                <a:solidFill>
                  <a:prstClr val="black"/>
                </a:solidFill>
                <a:latin typeface="Times New Roman" panose="02020603050405020304" pitchFamily="18" charset="0"/>
                <a:cs typeface="Times New Roman" panose="02020603050405020304" pitchFamily="18" charset="0"/>
              </a:rPr>
              <a:t> wells are coated with HIV antigen. </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sera to be tested are added to these wells and incubated at 37°C and then washed. </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If antibodies are present in the test serum, antigen–antibody reaction occurs. </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antigen– antibody reaction is detected by adding enzyme-labeled-specific HIV antibodies. </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In a positive test, no antigen is left for these antibodies to act. </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Hence, the antibodies remain free and are washed away during the process of washing.</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When substrate is added, no enzyme is available to act on it.</a:t>
            </a: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Therefore, positive result indicates no color reaction. In a negative test, in which no antibodies are present in the serum, antigen in the coated wells is available to combine with enzyme-conjugated antibodies and the enzyme acts on the substrate to produce color.</a:t>
            </a:r>
          </a:p>
        </p:txBody>
      </p:sp>
    </p:spTree>
    <p:extLst>
      <p:ext uri="{BB962C8B-B14F-4D97-AF65-F5344CB8AC3E}">
        <p14:creationId xmlns:p14="http://schemas.microsoft.com/office/powerpoint/2010/main" val="4326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4510" y="705676"/>
            <a:ext cx="9490363" cy="5167528"/>
          </a:xfrm>
          <a:prstGeom prst="rect">
            <a:avLst/>
          </a:prstGeom>
        </p:spPr>
      </p:pic>
      <p:sp>
        <p:nvSpPr>
          <p:cNvPr id="3" name="TextBox 2"/>
          <p:cNvSpPr txBox="1"/>
          <p:nvPr/>
        </p:nvSpPr>
        <p:spPr>
          <a:xfrm>
            <a:off x="4655128" y="5873204"/>
            <a:ext cx="2140330"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Competitive ELISA</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1820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14123</TotalTime>
  <Words>957</Words>
  <Application>Microsoft Office PowerPoint</Application>
  <PresentationFormat>Widescreen</PresentationFormat>
  <Paragraphs>86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Garamond</vt:lpstr>
      <vt:lpstr>Times New Roman</vt:lpstr>
      <vt:lpstr>Wingdings</vt:lpstr>
      <vt:lpstr>Organic</vt:lpstr>
      <vt:lpstr>Lab 4 Enzyme Immunoassays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4 </dc:title>
  <dc:creator>Samer Alqaraleh</dc:creator>
  <cp:lastModifiedBy>Samer Alqaraleh</cp:lastModifiedBy>
  <cp:revision>40</cp:revision>
  <dcterms:created xsi:type="dcterms:W3CDTF">2022-11-20T05:55:51Z</dcterms:created>
  <dcterms:modified xsi:type="dcterms:W3CDTF">2022-12-01T20:12:30Z</dcterms:modified>
</cp:coreProperties>
</file>