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F919"/>
    <a:srgbClr val="0000FF"/>
    <a:srgbClr val="1CF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C8B9E-BE1E-4EFC-93F3-3A0423978165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78AEE-B793-4079-A29D-D93CD785F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84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7 March 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AL Maathidy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B62-C436-4B2B-AC76-D211AFEC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60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7 March 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AL Maathidy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B62-C436-4B2B-AC76-D211AFEC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51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7 March 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AL Maathidy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B62-C436-4B2B-AC76-D211AFEC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58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7 March 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AL Maathidy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B62-C436-4B2B-AC76-D211AFEC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20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7 March 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AL Maathidy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B62-C436-4B2B-AC76-D211AFEC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9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7 March 2023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AL Maathidy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B62-C436-4B2B-AC76-D211AFEC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77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7 March 2023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AL Maathidy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B62-C436-4B2B-AC76-D211AFEC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9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7 March 2023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AL Maathidy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B62-C436-4B2B-AC76-D211AFEC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23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7 March 2023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AL Maathidy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B62-C436-4B2B-AC76-D211AFEC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21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7 March 2023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AL Maathidy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B62-C436-4B2B-AC76-D211AFEC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75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7 March 2023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AL Maathidy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B62-C436-4B2B-AC76-D211AFEC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Tuesday 7 March 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 Aiman AL Maathidy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B2B62-C436-4B2B-AC76-D211AFEC1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5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568037"/>
            <a:ext cx="8229600" cy="55092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Peripheral Nervous System</a:t>
            </a:r>
          </a:p>
          <a:p>
            <a:pPr algn="ctr"/>
            <a:endParaRPr lang="en-US" sz="3200" b="1" i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32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ORBIT, EXTRAOCULAR MUSCLES</a:t>
            </a:r>
          </a:p>
          <a:p>
            <a:pPr algn="ctr"/>
            <a:endParaRPr lang="en-US" sz="3200" b="1" i="1" dirty="0">
              <a:solidFill>
                <a:schemeClr val="tx2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Dr. Aiman Qais Afar</a:t>
            </a:r>
          </a:p>
          <a:p>
            <a:pPr algn="ctr"/>
            <a:r>
              <a:rPr lang="en-US" sz="3200" b="1" i="1" dirty="0">
                <a:solidFill>
                  <a:srgbClr val="00FF00"/>
                </a:solidFill>
                <a:latin typeface="Candara" panose="020E0502030303020204" pitchFamily="34" charset="0"/>
              </a:rPr>
              <a:t>Surgical Anatomist</a:t>
            </a:r>
          </a:p>
          <a:p>
            <a:pPr algn="ctr"/>
            <a:endParaRPr lang="en-US" sz="3200" b="1" i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3200" b="1" i="1" dirty="0">
                <a:solidFill>
                  <a:srgbClr val="0033CC"/>
                </a:solidFill>
                <a:latin typeface="Candara" panose="020E0502030303020204" pitchFamily="34" charset="0"/>
              </a:rPr>
              <a:t>College of Medicine / University of  </a:t>
            </a:r>
            <a:r>
              <a:rPr lang="en-US" sz="3200" b="1" i="1" dirty="0" smtClean="0">
                <a:solidFill>
                  <a:srgbClr val="0033CC"/>
                </a:solidFill>
                <a:latin typeface="Candara" panose="020E0502030303020204" pitchFamily="34" charset="0"/>
              </a:rPr>
              <a:t>Mutah</a:t>
            </a:r>
          </a:p>
          <a:p>
            <a:pPr algn="ctr"/>
            <a:r>
              <a:rPr lang="en-US" sz="3200" b="1" i="1" dirty="0" smtClean="0">
                <a:solidFill>
                  <a:srgbClr val="0033CC"/>
                </a:solidFill>
                <a:latin typeface="Candara" panose="020E0502030303020204" pitchFamily="34" charset="0"/>
              </a:rPr>
              <a:t>2022-2023</a:t>
            </a:r>
            <a:endParaRPr lang="en-US" sz="3200" b="1" i="1" dirty="0">
              <a:solidFill>
                <a:srgbClr val="0033CC"/>
              </a:solidFill>
              <a:latin typeface="Candara" panose="020E0502030303020204" pitchFamily="34" charset="0"/>
            </a:endParaRPr>
          </a:p>
          <a:p>
            <a:pPr algn="ctr"/>
            <a:endParaRPr lang="en-US" sz="3200" b="1" i="1" dirty="0">
              <a:solidFill>
                <a:srgbClr val="0033CC"/>
              </a:solidFill>
              <a:latin typeface="Candara" panose="020E0502030303020204" pitchFamily="34" charset="0"/>
            </a:endParaRPr>
          </a:p>
          <a:p>
            <a:pPr algn="ctr"/>
            <a:endParaRPr lang="en-US" sz="3200" b="1" i="1" dirty="0">
              <a:solidFill>
                <a:srgbClr val="0033CC"/>
              </a:solidFill>
              <a:latin typeface="Candara" panose="020E05020303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038600" y="5377296"/>
            <a:ext cx="4345709" cy="365125"/>
          </a:xfrm>
        </p:spPr>
        <p:txBody>
          <a:bodyPr/>
          <a:lstStyle/>
          <a:p>
            <a:r>
              <a:rPr lang="en-US" sz="3200" b="1" i="1" dirty="0" smtClean="0">
                <a:solidFill>
                  <a:srgbClr val="24F919"/>
                </a:solidFill>
                <a:latin typeface="Candara" panose="020E0502030303020204" pitchFamily="34" charset="0"/>
              </a:rPr>
              <a:t>Tuesday 7 March 2023</a:t>
            </a:r>
            <a:endParaRPr lang="en-US" sz="3200" b="1" i="1" dirty="0">
              <a:solidFill>
                <a:srgbClr val="24F919"/>
              </a:solidFill>
              <a:latin typeface="Candara" panose="020E05020303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B62-C436-4B2B-AC76-D211AFEC17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1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Tuesday 7 March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924800" y="50499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AL Maathidy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B62-C436-4B2B-AC76-D211AFEC1761}" type="slidenum">
              <a:rPr lang="en-US" b="1" smtClean="0">
                <a:solidFill>
                  <a:srgbClr val="FF0000"/>
                </a:solidFill>
              </a:rPr>
              <a:t>10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745" y="50499"/>
            <a:ext cx="3550780" cy="584775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Nerves of the Orbit </a:t>
            </a:r>
          </a:p>
        </p:txBody>
      </p:sp>
      <p:sp>
        <p:nvSpPr>
          <p:cNvPr id="6" name="Rectangle 5"/>
          <p:cNvSpPr/>
          <p:nvPr/>
        </p:nvSpPr>
        <p:spPr>
          <a:xfrm>
            <a:off x="56745" y="698394"/>
            <a:ext cx="11387110" cy="954107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800" b="1" i="1" dirty="0">
                <a:solidFill>
                  <a:schemeClr val="accent2"/>
                </a:solidFill>
                <a:latin typeface="Candara" panose="020E0502030303020204" pitchFamily="34" charset="0"/>
              </a:rPr>
              <a:t>Optic Nerve :</a:t>
            </a:r>
            <a:r>
              <a:rPr lang="en-GB" sz="2800" b="1" i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GB" sz="2800" b="1" i="1" dirty="0">
                <a:latin typeface="Candara" panose="020E0502030303020204" pitchFamily="34" charset="0"/>
              </a:rPr>
              <a:t>enters the orbit from </a:t>
            </a:r>
            <a:r>
              <a:rPr lang="en-GB" sz="28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middle cranial fossa </a:t>
            </a:r>
            <a:r>
              <a:rPr lang="en-GB" sz="2800" b="1" i="1" dirty="0">
                <a:latin typeface="Candara" panose="020E0502030303020204" pitchFamily="34" charset="0"/>
              </a:rPr>
              <a:t>by passing through the optic canal . It is accompanied by </a:t>
            </a:r>
            <a:r>
              <a:rPr lang="en-GB" sz="28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ophthalmic artery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56746" y="1731895"/>
            <a:ext cx="11387110" cy="954107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800" b="1" i="1" dirty="0">
                <a:solidFill>
                  <a:schemeClr val="accent2"/>
                </a:solidFill>
                <a:latin typeface="Candara" panose="020E0502030303020204" pitchFamily="34" charset="0"/>
              </a:rPr>
              <a:t>Lacrimal Nerve: </a:t>
            </a:r>
            <a:r>
              <a:rPr lang="en-GB" sz="2800" b="1" i="1" dirty="0">
                <a:latin typeface="Candara" panose="020E0502030303020204" pitchFamily="34" charset="0"/>
              </a:rPr>
              <a:t>arises from the </a:t>
            </a:r>
            <a:r>
              <a:rPr lang="en-GB" sz="2800" b="1" i="1" dirty="0">
                <a:solidFill>
                  <a:srgbClr val="0033CC"/>
                </a:solidFill>
                <a:latin typeface="Candara" panose="020E0502030303020204" pitchFamily="34" charset="0"/>
              </a:rPr>
              <a:t>ophthalmic division </a:t>
            </a:r>
            <a:r>
              <a:rPr lang="en-GB" sz="2800" b="1" i="1" dirty="0">
                <a:latin typeface="Candara" panose="020E0502030303020204" pitchFamily="34" charset="0"/>
              </a:rPr>
              <a:t>of </a:t>
            </a:r>
            <a:r>
              <a:rPr lang="en-GB" sz="2800" b="1" i="1" dirty="0">
                <a:solidFill>
                  <a:srgbClr val="0033CC"/>
                </a:solidFill>
                <a:latin typeface="Candara" panose="020E0502030303020204" pitchFamily="34" charset="0"/>
              </a:rPr>
              <a:t>CN V</a:t>
            </a:r>
            <a:r>
              <a:rPr lang="en-GB" sz="2800" b="1" i="1" dirty="0">
                <a:latin typeface="Candara" panose="020E0502030303020204" pitchFamily="34" charset="0"/>
              </a:rPr>
              <a:t>.  It enters the orbit through </a:t>
            </a:r>
            <a:r>
              <a:rPr lang="en-GB" sz="28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upper part </a:t>
            </a:r>
            <a:r>
              <a:rPr lang="en-GB" sz="2800" b="1" i="1" dirty="0">
                <a:latin typeface="Candara" panose="020E0502030303020204" pitchFamily="34" charset="0"/>
              </a:rPr>
              <a:t>of the superior orbital fissure </a:t>
            </a:r>
          </a:p>
        </p:txBody>
      </p:sp>
      <p:sp>
        <p:nvSpPr>
          <p:cNvPr id="8" name="Rectangle 7"/>
          <p:cNvSpPr/>
          <p:nvPr/>
        </p:nvSpPr>
        <p:spPr>
          <a:xfrm>
            <a:off x="141726" y="3523129"/>
            <a:ext cx="6876474" cy="224676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800" b="1" i="1" dirty="0">
                <a:solidFill>
                  <a:schemeClr val="accent2"/>
                </a:solidFill>
                <a:latin typeface="Candara" panose="020E0502030303020204" pitchFamily="34" charset="0"/>
              </a:rPr>
              <a:t>Frontal Nerve : </a:t>
            </a:r>
            <a:r>
              <a:rPr lang="en-GB" sz="2800" b="1" i="1" dirty="0">
                <a:latin typeface="Candara" panose="020E0502030303020204" pitchFamily="34" charset="0"/>
              </a:rPr>
              <a:t>from the </a:t>
            </a:r>
            <a:r>
              <a:rPr lang="en-GB" sz="2800" b="1" i="1" dirty="0">
                <a:solidFill>
                  <a:srgbClr val="0033CC"/>
                </a:solidFill>
                <a:latin typeface="Candara" panose="020E0502030303020204" pitchFamily="34" charset="0"/>
              </a:rPr>
              <a:t>ophthalmic division </a:t>
            </a:r>
            <a:r>
              <a:rPr lang="en-GB" sz="2800" b="1" i="1" dirty="0">
                <a:latin typeface="Candara" panose="020E0502030303020204" pitchFamily="34" charset="0"/>
              </a:rPr>
              <a:t>of </a:t>
            </a:r>
            <a:r>
              <a:rPr lang="en-GB" sz="2800" b="1" i="1" dirty="0">
                <a:solidFill>
                  <a:srgbClr val="0033CC"/>
                </a:solidFill>
                <a:latin typeface="Candara" panose="020E0502030303020204" pitchFamily="34" charset="0"/>
              </a:rPr>
              <a:t>CN V </a:t>
            </a:r>
            <a:r>
              <a:rPr lang="en-GB" sz="2800" b="1" i="1" dirty="0">
                <a:latin typeface="Candara" panose="020E0502030303020204" pitchFamily="34" charset="0"/>
              </a:rPr>
              <a:t>.</a:t>
            </a:r>
          </a:p>
          <a:p>
            <a:r>
              <a:rPr lang="en-GB" sz="2800" b="1" i="1" dirty="0">
                <a:latin typeface="Candara" panose="020E0502030303020204" pitchFamily="34" charset="0"/>
              </a:rPr>
              <a:t> It enters the orbit through </a:t>
            </a:r>
            <a:r>
              <a:rPr lang="en-GB" sz="28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upper part </a:t>
            </a:r>
            <a:r>
              <a:rPr lang="en-GB" sz="2800" b="1" i="1" dirty="0">
                <a:latin typeface="Candara" panose="020E0502030303020204" pitchFamily="34" charset="0"/>
              </a:rPr>
              <a:t>of the superior orbital fissure. It divides into the </a:t>
            </a:r>
            <a:r>
              <a:rPr lang="en-GB" sz="2800" b="1" i="1" dirty="0">
                <a:solidFill>
                  <a:schemeClr val="accent2"/>
                </a:solidFill>
                <a:latin typeface="Candara" panose="020E0502030303020204" pitchFamily="34" charset="0"/>
              </a:rPr>
              <a:t>supratrochlear</a:t>
            </a:r>
            <a:r>
              <a:rPr lang="en-GB" sz="2800" b="1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GB" sz="2800" b="1" i="1" dirty="0">
                <a:latin typeface="Candara" panose="020E0502030303020204" pitchFamily="34" charset="0"/>
              </a:rPr>
              <a:t>and </a:t>
            </a:r>
            <a:r>
              <a:rPr lang="en-GB" sz="2800" b="1" i="1" dirty="0">
                <a:solidFill>
                  <a:schemeClr val="accent2"/>
                </a:solidFill>
                <a:latin typeface="Candara" panose="020E0502030303020204" pitchFamily="34" charset="0"/>
              </a:rPr>
              <a:t>supraorbital nerves 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28697" t="17708" r="30893" b="10417"/>
          <a:stretch>
            <a:fillRect/>
          </a:stretch>
        </p:blipFill>
        <p:spPr bwMode="auto">
          <a:xfrm>
            <a:off x="7253434" y="2885648"/>
            <a:ext cx="4100366" cy="3835827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1699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Tuesday 7 March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385036" y="6538912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AL Maathidy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12200" y="128229"/>
            <a:ext cx="2743200" cy="365125"/>
          </a:xfrm>
        </p:spPr>
        <p:txBody>
          <a:bodyPr/>
          <a:lstStyle/>
          <a:p>
            <a:fld id="{AF9B2B62-C436-4B2B-AC76-D211AFEC1761}" type="slidenum">
              <a:rPr lang="en-US" b="1" smtClean="0">
                <a:solidFill>
                  <a:srgbClr val="FF0000"/>
                </a:solidFill>
              </a:rPr>
              <a:t>11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529699"/>
            <a:ext cx="11875655" cy="954107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800" b="1" i="1" dirty="0">
                <a:solidFill>
                  <a:schemeClr val="accent2"/>
                </a:solidFill>
                <a:latin typeface="Candara" panose="020E0502030303020204" pitchFamily="34" charset="0"/>
              </a:rPr>
              <a:t>Trochlear Nerve </a:t>
            </a:r>
            <a:r>
              <a:rPr lang="en-GB" sz="2800" b="1" i="1" dirty="0">
                <a:latin typeface="Candara" panose="020E0502030303020204" pitchFamily="34" charset="0"/>
              </a:rPr>
              <a:t>enters the orbit through </a:t>
            </a:r>
            <a:r>
              <a:rPr lang="en-GB" sz="28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</a:t>
            </a:r>
            <a:r>
              <a:rPr lang="en-GB" sz="2800" b="1" i="1" dirty="0">
                <a:latin typeface="Candara" panose="020E0502030303020204" pitchFamily="34" charset="0"/>
              </a:rPr>
              <a:t> </a:t>
            </a:r>
            <a:r>
              <a:rPr lang="en-GB" sz="2800" b="1" i="1" dirty="0">
                <a:solidFill>
                  <a:srgbClr val="FF0000"/>
                </a:solidFill>
                <a:latin typeface="Candara" panose="020E0502030303020204" pitchFamily="34" charset="0"/>
              </a:rPr>
              <a:t>upper part </a:t>
            </a:r>
            <a:r>
              <a:rPr lang="en-GB" sz="2800" b="1" i="1" dirty="0">
                <a:latin typeface="Candara" panose="020E0502030303020204" pitchFamily="34" charset="0"/>
              </a:rPr>
              <a:t>of the superior orbital fissure. It runs forward and supplies </a:t>
            </a:r>
            <a:r>
              <a:rPr lang="en-GB" sz="2800" b="1" i="1" dirty="0">
                <a:solidFill>
                  <a:srgbClr val="CC0099"/>
                </a:solidFill>
                <a:latin typeface="Candara" panose="020E0502030303020204" pitchFamily="34" charset="0"/>
              </a:rPr>
              <a:t>the superior oblique muscle 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0"/>
            <a:ext cx="36535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Nerves of the Orbit </a:t>
            </a:r>
          </a:p>
        </p:txBody>
      </p:sp>
      <p:sp>
        <p:nvSpPr>
          <p:cNvPr id="7" name="Rectangle 6"/>
          <p:cNvSpPr/>
          <p:nvPr/>
        </p:nvSpPr>
        <p:spPr>
          <a:xfrm>
            <a:off x="76199" y="1496927"/>
            <a:ext cx="11875655" cy="954107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800" b="1" i="1" dirty="0">
                <a:solidFill>
                  <a:schemeClr val="accent2"/>
                </a:solidFill>
                <a:latin typeface="Candara" panose="020E0502030303020204" pitchFamily="34" charset="0"/>
              </a:rPr>
              <a:t>Oculomotor Nerve </a:t>
            </a:r>
            <a:r>
              <a:rPr lang="en-GB" sz="2800" b="1" i="1" dirty="0">
                <a:latin typeface="Candara" panose="020E0502030303020204" pitchFamily="34" charset="0"/>
              </a:rPr>
              <a:t>enters the orbit through </a:t>
            </a:r>
            <a:r>
              <a:rPr lang="en-GB" sz="28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lower part </a:t>
            </a:r>
            <a:r>
              <a:rPr lang="en-GB" sz="2800" b="1" i="1" dirty="0">
                <a:latin typeface="Candara" panose="020E0502030303020204" pitchFamily="34" charset="0"/>
              </a:rPr>
              <a:t>of the superior orbital fissure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76198" y="2464155"/>
            <a:ext cx="11875655" cy="954107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800" b="1" i="1" dirty="0">
                <a:solidFill>
                  <a:schemeClr val="accent2"/>
                </a:solidFill>
                <a:latin typeface="Candara" panose="020E0502030303020204" pitchFamily="34" charset="0"/>
              </a:rPr>
              <a:t>Nasociliary Nerve </a:t>
            </a:r>
            <a:r>
              <a:rPr lang="en-GB" sz="2800" b="1" i="1" dirty="0">
                <a:latin typeface="Candara" panose="020E0502030303020204" pitchFamily="34" charset="0"/>
              </a:rPr>
              <a:t>arises from the </a:t>
            </a:r>
            <a:r>
              <a:rPr lang="en-GB" sz="2800" b="1" i="1" dirty="0">
                <a:solidFill>
                  <a:srgbClr val="0033CC"/>
                </a:solidFill>
                <a:latin typeface="Candara" panose="020E0502030303020204" pitchFamily="34" charset="0"/>
              </a:rPr>
              <a:t>ophthalmic division</a:t>
            </a:r>
            <a:r>
              <a:rPr lang="en-GB" sz="2800" b="1" i="1" dirty="0">
                <a:latin typeface="Candara" panose="020E0502030303020204" pitchFamily="34" charset="0"/>
              </a:rPr>
              <a:t> </a:t>
            </a:r>
            <a:r>
              <a:rPr lang="en-GB" sz="2800" b="1" i="1" dirty="0">
                <a:solidFill>
                  <a:srgbClr val="0033CC"/>
                </a:solidFill>
                <a:latin typeface="Candara" panose="020E0502030303020204" pitchFamily="34" charset="0"/>
              </a:rPr>
              <a:t>CN V.</a:t>
            </a:r>
            <a:r>
              <a:rPr lang="en-GB" sz="2800" b="1" i="1" dirty="0">
                <a:latin typeface="Candara" panose="020E0502030303020204" pitchFamily="34" charset="0"/>
              </a:rPr>
              <a:t> It enters the orbit through </a:t>
            </a:r>
            <a:r>
              <a:rPr lang="en-GB" sz="28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lower part </a:t>
            </a:r>
            <a:r>
              <a:rPr lang="en-GB" sz="2800" b="1" i="1" dirty="0">
                <a:latin typeface="Candara" panose="020E0502030303020204" pitchFamily="34" charset="0"/>
              </a:rPr>
              <a:t>of the superior orbital fissure</a:t>
            </a:r>
          </a:p>
        </p:txBody>
      </p:sp>
      <p:pic>
        <p:nvPicPr>
          <p:cNvPr id="9" name="Picture 2" descr="http://intranet.tdmu.edu.ua/data/kafedra/internal/normal_phiz/classes_stud/en/stomat/2%20course/7%20Cycle%20Physiology%20of%20facialmandibular%20region/01%20%20Physiology%20of%20cranial%20nerves.files/image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9" y="3547224"/>
            <a:ext cx="5717309" cy="317425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76198" y="3763921"/>
            <a:ext cx="4458855" cy="2246769"/>
          </a:xfrm>
          <a:prstGeom prst="rect">
            <a:avLst/>
          </a:prstGeom>
          <a:ln w="1905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800" b="1" i="1" dirty="0">
                <a:solidFill>
                  <a:schemeClr val="accent2"/>
                </a:solidFill>
                <a:latin typeface="Candara" panose="020E0502030303020204" pitchFamily="34" charset="0"/>
              </a:rPr>
              <a:t>Abducent Nerve </a:t>
            </a:r>
            <a:r>
              <a:rPr lang="en-GB" sz="2800" b="1" i="1" dirty="0">
                <a:latin typeface="Candara" panose="020E0502030303020204" pitchFamily="34" charset="0"/>
              </a:rPr>
              <a:t>enters the orbit through </a:t>
            </a:r>
            <a:r>
              <a:rPr lang="en-GB" sz="28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lower part </a:t>
            </a:r>
            <a:r>
              <a:rPr lang="en-GB" sz="2800" b="1" i="1" dirty="0">
                <a:latin typeface="Candara" panose="020E0502030303020204" pitchFamily="34" charset="0"/>
              </a:rPr>
              <a:t>of the superior orbital fissure. It supplies </a:t>
            </a:r>
            <a:r>
              <a:rPr lang="en-GB" sz="2800" b="1" i="1" dirty="0">
                <a:solidFill>
                  <a:srgbClr val="CC0099"/>
                </a:solidFill>
                <a:latin typeface="Candara" panose="020E0502030303020204" pitchFamily="34" charset="0"/>
              </a:rPr>
              <a:t>the lateral rectus muscle</a:t>
            </a:r>
          </a:p>
        </p:txBody>
      </p:sp>
    </p:spTree>
    <p:extLst>
      <p:ext uri="{BB962C8B-B14F-4D97-AF65-F5344CB8AC3E}">
        <p14:creationId xmlns:p14="http://schemas.microsoft.com/office/powerpoint/2010/main" val="268718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2"/>
                </a:solidFill>
              </a:rPr>
              <a:t>Tuesday 7 March 2023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2"/>
                </a:solidFill>
              </a:rPr>
              <a:t>Dr. Aiman AL Maathidy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B62-C436-4B2B-AC76-D211AFEC1761}" type="slidenum">
              <a:rPr lang="en-US" b="1" smtClean="0">
                <a:solidFill>
                  <a:schemeClr val="accent2"/>
                </a:solidFill>
              </a:rPr>
              <a:t>12</a:t>
            </a:fld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7927" y="116009"/>
            <a:ext cx="2677336" cy="523220"/>
          </a:xfrm>
          <a:prstGeom prst="rect">
            <a:avLst/>
          </a:prstGeom>
          <a:ln w="5715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GB" sz="2800" b="1" i="1" dirty="0">
                <a:solidFill>
                  <a:srgbClr val="0033CC"/>
                </a:solidFill>
                <a:latin typeface="Candara" panose="020E0502030303020204" pitchFamily="34" charset="0"/>
              </a:rPr>
              <a:t>Ciliary Ganglion </a:t>
            </a:r>
          </a:p>
        </p:txBody>
      </p:sp>
      <p:sp>
        <p:nvSpPr>
          <p:cNvPr id="6" name="Rectangle 5"/>
          <p:cNvSpPr/>
          <p:nvPr/>
        </p:nvSpPr>
        <p:spPr>
          <a:xfrm>
            <a:off x="76199" y="1752600"/>
            <a:ext cx="70912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400" b="1" i="1" dirty="0">
                <a:latin typeface="Candara" panose="020E0502030303020204" pitchFamily="34" charset="0"/>
              </a:rPr>
              <a:t>It receives its </a:t>
            </a:r>
            <a:r>
              <a:rPr lang="en-GB" sz="2400" b="1" i="1" dirty="0" err="1">
                <a:latin typeface="Candara" panose="020E0502030303020204" pitchFamily="34" charset="0"/>
              </a:rPr>
              <a:t>preganglionic</a:t>
            </a:r>
            <a:r>
              <a:rPr lang="en-GB" sz="2400" b="1" i="1" dirty="0">
                <a:latin typeface="Candara" panose="020E0502030303020204" pitchFamily="34" charset="0"/>
              </a:rPr>
              <a:t> parasympathetic fibers from </a:t>
            </a:r>
            <a:r>
              <a:rPr lang="en-GB" sz="2400" b="1" i="1" dirty="0">
                <a:solidFill>
                  <a:srgbClr val="C00000"/>
                </a:solidFill>
                <a:latin typeface="Candara" panose="020E0502030303020204" pitchFamily="34" charset="0"/>
              </a:rPr>
              <a:t>the oculomotor nerve </a:t>
            </a:r>
            <a:r>
              <a:rPr lang="en-GB" sz="2400" b="1" i="1" dirty="0">
                <a:latin typeface="Candara" panose="020E0502030303020204" pitchFamily="34" charset="0"/>
              </a:rPr>
              <a:t>via the </a:t>
            </a:r>
            <a:r>
              <a:rPr lang="en-GB" sz="2400" b="1" i="1" dirty="0">
                <a:solidFill>
                  <a:srgbClr val="0000FF"/>
                </a:solidFill>
                <a:latin typeface="Candara" panose="020E0502030303020204" pitchFamily="34" charset="0"/>
              </a:rPr>
              <a:t>nerve to the inferior oblique.</a:t>
            </a:r>
          </a:p>
          <a:p>
            <a:endParaRPr lang="en-GB" sz="2400" b="1" i="1" dirty="0">
              <a:latin typeface="Candara" panose="020E050203030302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400" b="1" i="1" dirty="0">
                <a:latin typeface="Candara" panose="020E0502030303020204" pitchFamily="34" charset="0"/>
              </a:rPr>
              <a:t> The postganglionic fibers leave the ganglion in </a:t>
            </a:r>
            <a:r>
              <a:rPr lang="en-GB" sz="2400" b="1" i="1" dirty="0">
                <a:solidFill>
                  <a:srgbClr val="0000FF"/>
                </a:solidFill>
                <a:latin typeface="Candara" panose="020E0502030303020204" pitchFamily="34" charset="0"/>
              </a:rPr>
              <a:t>the short ciliary nerves</a:t>
            </a:r>
            <a:r>
              <a:rPr lang="en-GB" sz="2400" b="1" i="1" dirty="0">
                <a:latin typeface="Candara" panose="020E0502030303020204" pitchFamily="34" charset="0"/>
              </a:rPr>
              <a:t>, which enter the back of the eyeball and supply </a:t>
            </a:r>
            <a:r>
              <a:rPr lang="en-GB" sz="2400" b="1" i="1" dirty="0">
                <a:solidFill>
                  <a:srgbClr val="C00000"/>
                </a:solidFill>
                <a:latin typeface="Candara" panose="020E0502030303020204" pitchFamily="34" charset="0"/>
              </a:rPr>
              <a:t>the sphincter </a:t>
            </a:r>
            <a:r>
              <a:rPr lang="en-GB" sz="2400" b="1" i="1" dirty="0" err="1">
                <a:solidFill>
                  <a:srgbClr val="C00000"/>
                </a:solidFill>
                <a:latin typeface="Candara" panose="020E0502030303020204" pitchFamily="34" charset="0"/>
              </a:rPr>
              <a:t>pupillae</a:t>
            </a:r>
            <a:r>
              <a:rPr lang="en-GB" sz="2400" b="1" i="1" dirty="0">
                <a:solidFill>
                  <a:srgbClr val="C00000"/>
                </a:solidFill>
                <a:latin typeface="Candara" panose="020E0502030303020204" pitchFamily="34" charset="0"/>
              </a:rPr>
              <a:t> and the ciliary muscle.</a:t>
            </a:r>
          </a:p>
          <a:p>
            <a:pPr>
              <a:buFont typeface="Wingdings" pitchFamily="2" charset="2"/>
              <a:buChar char="ü"/>
            </a:pPr>
            <a:endParaRPr lang="en-GB" sz="2400" b="1" i="1" dirty="0">
              <a:latin typeface="Candara" panose="020E050203030302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400" b="1" i="1" dirty="0">
                <a:latin typeface="Candara" panose="020E0502030303020204" pitchFamily="34" charset="0"/>
              </a:rPr>
              <a:t> A number of </a:t>
            </a:r>
            <a:r>
              <a:rPr lang="en-GB" sz="2400" b="1" i="1" dirty="0">
                <a:solidFill>
                  <a:srgbClr val="24F919"/>
                </a:solidFill>
                <a:latin typeface="Candara" panose="020E0502030303020204" pitchFamily="34" charset="0"/>
              </a:rPr>
              <a:t>sympathetic fibers </a:t>
            </a:r>
            <a:r>
              <a:rPr lang="en-GB" sz="2400" b="1" i="1" dirty="0">
                <a:latin typeface="Candara" panose="020E0502030303020204" pitchFamily="34" charset="0"/>
              </a:rPr>
              <a:t>pass from </a:t>
            </a:r>
            <a:r>
              <a:rPr lang="en-GB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internal carotid plexus </a:t>
            </a:r>
            <a:r>
              <a:rPr lang="en-GB" sz="2400" b="1" i="1" dirty="0">
                <a:latin typeface="Candara" panose="020E0502030303020204" pitchFamily="34" charset="0"/>
              </a:rPr>
              <a:t>into the orbit and run through the ganglion without interruption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76199" y="58112"/>
            <a:ext cx="3653564" cy="58477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Nerves of the Orbit </a:t>
            </a:r>
          </a:p>
        </p:txBody>
      </p:sp>
      <p:pic>
        <p:nvPicPr>
          <p:cNvPr id="8" name="Picture 2" descr="http://classconnection.s3.amazonaws.com/33/flashcards/602033/jpg/cn_iii_-_ciliary_ganglion_(edit)1315978373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7418" y="2419662"/>
            <a:ext cx="4853710" cy="3857254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76199" y="672515"/>
            <a:ext cx="114415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800" b="1" i="1" dirty="0">
                <a:latin typeface="Candara" panose="020E0502030303020204" pitchFamily="34" charset="0"/>
              </a:rPr>
              <a:t>is a parasympathetic ganglion about the size of a pinhead </a:t>
            </a:r>
          </a:p>
          <a:p>
            <a:pPr>
              <a:buFont typeface="Wingdings" pitchFamily="2" charset="2"/>
              <a:buChar char="ü"/>
            </a:pPr>
            <a:r>
              <a:rPr lang="en-GB" sz="2800" b="1" i="1" dirty="0">
                <a:latin typeface="Candara" panose="020E0502030303020204" pitchFamily="34" charset="0"/>
              </a:rPr>
              <a:t> situated in the posterior part of the orbit</a:t>
            </a:r>
          </a:p>
        </p:txBody>
      </p:sp>
    </p:spTree>
    <p:extLst>
      <p:ext uri="{BB962C8B-B14F-4D97-AF65-F5344CB8AC3E}">
        <p14:creationId xmlns:p14="http://schemas.microsoft.com/office/powerpoint/2010/main" val="343208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2"/>
                </a:solidFill>
              </a:rPr>
              <a:t>Tuesday 7 March 2023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2"/>
                </a:solidFill>
              </a:rPr>
              <a:t>Dr. Aiman AL Maathidy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B62-C436-4B2B-AC76-D211AFEC1761}" type="slidenum">
              <a:rPr lang="en-US" b="1" smtClean="0">
                <a:solidFill>
                  <a:schemeClr val="accent2"/>
                </a:solidFill>
              </a:rPr>
              <a:t>13</a:t>
            </a:fld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76200"/>
            <a:ext cx="4088876" cy="52322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Candara" panose="020E0502030303020204" pitchFamily="34" charset="0"/>
              </a:rPr>
              <a:t>Blood Vessels of the Orbit 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" y="645587"/>
            <a:ext cx="118248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Ophthalmic Artery </a:t>
            </a:r>
          </a:p>
          <a:p>
            <a:pPr>
              <a:buFont typeface="Wingdings" pitchFamily="2" charset="2"/>
              <a:buChar char="Ø"/>
            </a:pPr>
            <a:r>
              <a:rPr lang="en-GB" sz="2400" b="1" i="1" dirty="0">
                <a:latin typeface="Candara" panose="020E0502030303020204" pitchFamily="34" charset="0"/>
              </a:rPr>
              <a:t>is a branch of </a:t>
            </a:r>
            <a:r>
              <a:rPr lang="en-GB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internal carotid artery </a:t>
            </a:r>
            <a:r>
              <a:rPr lang="en-GB" sz="2400" b="1" i="1" dirty="0">
                <a:latin typeface="Candara" panose="020E0502030303020204" pitchFamily="34" charset="0"/>
              </a:rPr>
              <a:t>after that vessel emerges from the </a:t>
            </a:r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cavernous sinus</a:t>
            </a:r>
            <a:r>
              <a:rPr lang="en-GB" sz="2400" b="1" i="1" dirty="0">
                <a:latin typeface="Candara" panose="020E0502030303020204" pitchFamily="34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GB" sz="2400" b="1" i="1" dirty="0">
                <a:latin typeface="Candara" panose="020E0502030303020204" pitchFamily="34" charset="0"/>
              </a:rPr>
              <a:t>It enters the orbit through the optic canal with </a:t>
            </a:r>
            <a:r>
              <a:rPr lang="en-GB" sz="2400" b="1" i="1" dirty="0">
                <a:solidFill>
                  <a:schemeClr val="accent2"/>
                </a:solidFill>
                <a:latin typeface="Candara" panose="020E0502030303020204" pitchFamily="34" charset="0"/>
              </a:rPr>
              <a:t>the optic nerve. </a:t>
            </a:r>
          </a:p>
        </p:txBody>
      </p:sp>
      <p:pic>
        <p:nvPicPr>
          <p:cNvPr id="10" name="Picture 2" descr="http://www.retinareference.com/anatomy/arter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5127" y="2262625"/>
            <a:ext cx="5217305" cy="3103162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228599" y="5525353"/>
            <a:ext cx="121168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400" b="1" i="1" dirty="0">
                <a:latin typeface="Candara" panose="020E0502030303020204" pitchFamily="34" charset="0"/>
              </a:rPr>
              <a:t>It runs forward and crosses the optic nerve to reach the medial wall of the orbit.</a:t>
            </a:r>
          </a:p>
          <a:p>
            <a:pPr>
              <a:buFont typeface="Wingdings" pitchFamily="2" charset="2"/>
              <a:buChar char="Ø"/>
            </a:pPr>
            <a:r>
              <a:rPr lang="en-GB" sz="2400" b="1" i="1" dirty="0">
                <a:latin typeface="Candara" panose="020E0502030303020204" pitchFamily="34" charset="0"/>
              </a:rPr>
              <a:t> It gives off numerous branches, which accompany the nerves in the orbital cavity. </a:t>
            </a:r>
          </a:p>
        </p:txBody>
      </p:sp>
    </p:spTree>
    <p:extLst>
      <p:ext uri="{BB962C8B-B14F-4D97-AF65-F5344CB8AC3E}">
        <p14:creationId xmlns:p14="http://schemas.microsoft.com/office/powerpoint/2010/main" val="4369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2"/>
                </a:solidFill>
              </a:rPr>
              <a:t>Tuesday 7 March 2023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2"/>
                </a:solidFill>
              </a:rPr>
              <a:t>Dr. Aiman AL Maathidy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B62-C436-4B2B-AC76-D211AFEC1761}" type="slidenum">
              <a:rPr lang="en-US" b="1" smtClean="0">
                <a:solidFill>
                  <a:schemeClr val="accent2"/>
                </a:solidFill>
              </a:rPr>
              <a:t>14</a:t>
            </a:fld>
            <a:endParaRPr lang="en-US" b="1">
              <a:solidFill>
                <a:schemeClr val="accent2"/>
              </a:solidFill>
            </a:endParaRPr>
          </a:p>
        </p:txBody>
      </p:sp>
      <p:pic>
        <p:nvPicPr>
          <p:cNvPr id="7" name="Picture 2" descr="https://classconnection.s3.amazonaws.com/167/flashcards/1546167/png/screen_shot_2012-05-09_at_113918_pm1336563570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7475" y="1413164"/>
            <a:ext cx="4765007" cy="4756498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52400" y="1067981"/>
            <a:ext cx="70704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Candara" panose="020E0502030303020204" pitchFamily="34" charset="0"/>
              </a:rPr>
              <a:t>■■ </a:t>
            </a:r>
            <a:r>
              <a:rPr lang="en-GB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central artery of the retina </a:t>
            </a:r>
            <a:r>
              <a:rPr lang="en-GB" sz="2400" b="1" i="1" dirty="0">
                <a:latin typeface="Candara" panose="020E0502030303020204" pitchFamily="34" charset="0"/>
              </a:rPr>
              <a:t>is a small branch that pierces the meningeal sheaths of </a:t>
            </a:r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the optic nerve </a:t>
            </a:r>
            <a:r>
              <a:rPr lang="en-GB" sz="2400" b="1" i="1" dirty="0">
                <a:latin typeface="Candara" panose="020E0502030303020204" pitchFamily="34" charset="0"/>
              </a:rPr>
              <a:t>to gain entrance to the nerve and enters the eyeball at the center of </a:t>
            </a:r>
            <a:r>
              <a:rPr lang="en-GB" sz="2400" b="1" i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the optic disc. </a:t>
            </a:r>
          </a:p>
          <a:p>
            <a:endParaRPr lang="en-GB" sz="2400" b="1" i="1" dirty="0">
              <a:latin typeface="Candara" panose="020E0502030303020204" pitchFamily="34" charset="0"/>
            </a:endParaRPr>
          </a:p>
          <a:p>
            <a:r>
              <a:rPr lang="en-GB" sz="2400" b="1" i="1" dirty="0">
                <a:latin typeface="Candara" panose="020E0502030303020204" pitchFamily="34" charset="0"/>
              </a:rPr>
              <a:t>■■ </a:t>
            </a:r>
            <a:r>
              <a:rPr lang="en-GB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muscular branches </a:t>
            </a:r>
          </a:p>
          <a:p>
            <a:r>
              <a:rPr lang="en-GB" sz="2400" b="1" i="1" dirty="0">
                <a:latin typeface="Candara" panose="020E0502030303020204" pitchFamily="34" charset="0"/>
              </a:rPr>
              <a:t>■■ </a:t>
            </a:r>
            <a:r>
              <a:rPr lang="en-GB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ciliary arteries </a:t>
            </a:r>
            <a:r>
              <a:rPr lang="en-GB" sz="2400" b="1" i="1" dirty="0">
                <a:latin typeface="Candara" panose="020E0502030303020204" pitchFamily="34" charset="0"/>
              </a:rPr>
              <a:t>can be divided into </a:t>
            </a:r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anterior </a:t>
            </a:r>
            <a:r>
              <a:rPr lang="en-GB" sz="2400" b="1" i="1" dirty="0">
                <a:latin typeface="Candara" panose="020E0502030303020204" pitchFamily="34" charset="0"/>
              </a:rPr>
              <a:t>and </a:t>
            </a:r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posterior groups</a:t>
            </a:r>
            <a:r>
              <a:rPr lang="en-GB" sz="2400" b="1" i="1" dirty="0">
                <a:latin typeface="Candara" panose="020E0502030303020204" pitchFamily="34" charset="0"/>
              </a:rPr>
              <a:t>. The former group enters the eyeball near the corneoscleral junction; the latter group enters near the optic nerve. </a:t>
            </a:r>
          </a:p>
          <a:p>
            <a:r>
              <a:rPr lang="en-GB" sz="2400" b="1" i="1" dirty="0">
                <a:latin typeface="Candara" panose="020E0502030303020204" pitchFamily="34" charset="0"/>
              </a:rPr>
              <a:t>■■ </a:t>
            </a:r>
            <a:r>
              <a:rPr lang="en-GB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lacrimal artery </a:t>
            </a:r>
            <a:r>
              <a:rPr lang="en-GB" sz="2400" b="1" i="1" dirty="0">
                <a:latin typeface="Candara" panose="020E0502030303020204" pitchFamily="34" charset="0"/>
              </a:rPr>
              <a:t>to the </a:t>
            </a:r>
            <a:r>
              <a:rPr lang="en-GB" sz="2400" b="1" i="1" dirty="0">
                <a:solidFill>
                  <a:srgbClr val="7030A0"/>
                </a:solidFill>
                <a:latin typeface="Candara" panose="020E0502030303020204" pitchFamily="34" charset="0"/>
              </a:rPr>
              <a:t>lacrimal gland </a:t>
            </a:r>
          </a:p>
          <a:p>
            <a:r>
              <a:rPr lang="en-GB" sz="2400" b="1" i="1" dirty="0">
                <a:latin typeface="Candara" panose="020E0502030303020204" pitchFamily="34" charset="0"/>
              </a:rPr>
              <a:t>■■ </a:t>
            </a:r>
            <a:r>
              <a:rPr lang="en-GB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supratrochlear and supraorbital arteries</a:t>
            </a:r>
            <a:r>
              <a:rPr lang="en-GB" sz="2400" b="1" i="1" dirty="0">
                <a:latin typeface="Candara" panose="020E0502030303020204" pitchFamily="34" charset="0"/>
              </a:rPr>
              <a:t> are distributed to the skin of the forehead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" y="150039"/>
            <a:ext cx="5622052" cy="523220"/>
          </a:xfrm>
          <a:prstGeom prst="rect">
            <a:avLst/>
          </a:prstGeom>
          <a:ln w="5715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Candara" panose="020E0502030303020204" pitchFamily="34" charset="0"/>
              </a:rPr>
              <a:t>Branches of the Ophthalmic Artery </a:t>
            </a:r>
          </a:p>
        </p:txBody>
      </p:sp>
    </p:spTree>
    <p:extLst>
      <p:ext uri="{BB962C8B-B14F-4D97-AF65-F5344CB8AC3E}">
        <p14:creationId xmlns:p14="http://schemas.microsoft.com/office/powerpoint/2010/main" val="328354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2"/>
                </a:solidFill>
              </a:rPr>
              <a:t>Tuesday 7 March 2023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376383" y="6193415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chemeClr val="accent2"/>
                </a:solidFill>
              </a:rPr>
              <a:t>Dr. Aiman AL Maathidy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939136" y="6536314"/>
            <a:ext cx="2743200" cy="365125"/>
          </a:xfrm>
        </p:spPr>
        <p:txBody>
          <a:bodyPr/>
          <a:lstStyle/>
          <a:p>
            <a:fld id="{AF9B2B62-C436-4B2B-AC76-D211AFEC1761}" type="slidenum">
              <a:rPr lang="en-US" b="1" smtClean="0">
                <a:solidFill>
                  <a:schemeClr val="accent2"/>
                </a:solidFill>
              </a:rPr>
              <a:t>15</a:t>
            </a:fld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635" y="755072"/>
            <a:ext cx="118491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8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superior ophthalmic vein </a:t>
            </a:r>
            <a:r>
              <a:rPr lang="en-GB" sz="2800" b="1" i="1" dirty="0">
                <a:latin typeface="Candara" panose="020E0502030303020204" pitchFamily="34" charset="0"/>
              </a:rPr>
              <a:t>communicates in front with </a:t>
            </a:r>
            <a:r>
              <a:rPr lang="en-GB" sz="28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facial vein</a:t>
            </a:r>
            <a:endParaRPr lang="en-GB" sz="2800" b="1" i="1" dirty="0">
              <a:latin typeface="Candara" panose="020E0502030303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8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inferior ophthalmic vein </a:t>
            </a:r>
            <a:r>
              <a:rPr lang="en-GB" sz="2800" b="1" i="1" dirty="0">
                <a:latin typeface="Candara" panose="020E0502030303020204" pitchFamily="34" charset="0"/>
              </a:rPr>
              <a:t>communicates through the inferior orbital fissure with the </a:t>
            </a:r>
            <a:r>
              <a:rPr lang="en-GB" sz="2800" b="1" i="1" dirty="0">
                <a:solidFill>
                  <a:srgbClr val="0033CC"/>
                </a:solidFill>
                <a:latin typeface="Candara" panose="020E0502030303020204" pitchFamily="34" charset="0"/>
              </a:rPr>
              <a:t>pterygoid venous plexus</a:t>
            </a:r>
            <a:r>
              <a:rPr lang="en-GB" sz="2800" b="1" i="1" dirty="0">
                <a:latin typeface="Candara" panose="020E0502030303020204" pitchFamily="34" charset="0"/>
              </a:rPr>
              <a:t>. </a:t>
            </a:r>
          </a:p>
          <a:p>
            <a:pPr>
              <a:buFont typeface="Wingdings" pitchFamily="2" charset="2"/>
              <a:buChar char="q"/>
            </a:pPr>
            <a:r>
              <a:rPr lang="en-GB" sz="2800" b="1" i="1" dirty="0">
                <a:latin typeface="Candara" panose="020E0502030303020204" pitchFamily="34" charset="0"/>
              </a:rPr>
              <a:t>Both veins pass  backward through the superior orbital fissure and drain into </a:t>
            </a:r>
            <a:r>
              <a:rPr lang="en-GB" sz="28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 cavernous sinus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218" y="150385"/>
            <a:ext cx="2952347" cy="52322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800" b="1" i="1" dirty="0">
                <a:solidFill>
                  <a:srgbClr val="0033CC"/>
                </a:solidFill>
                <a:latin typeface="Candara" panose="020E0502030303020204" pitchFamily="34" charset="0"/>
              </a:rPr>
              <a:t>Ophthalmic Veins </a:t>
            </a:r>
          </a:p>
        </p:txBody>
      </p:sp>
      <p:pic>
        <p:nvPicPr>
          <p:cNvPr id="7" name="Picture 2" descr="http://www.aao.org/image.axd?id=0919b8e8-9524-4dc3-990b-5dd578a086a1&amp;t=635654246030200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5709" y="2643290"/>
            <a:ext cx="6156952" cy="3996212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70347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2"/>
                </a:solidFill>
              </a:rPr>
              <a:t>Tuesday 7 March 2023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2"/>
                </a:solidFill>
              </a:rPr>
              <a:t>Dr. Aiman AL Maathidy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01800" y="6368534"/>
            <a:ext cx="2743200" cy="365125"/>
          </a:xfrm>
        </p:spPr>
        <p:txBody>
          <a:bodyPr/>
          <a:lstStyle/>
          <a:p>
            <a:fld id="{AF9B2B62-C436-4B2B-AC76-D211AFEC1761}" type="slidenum">
              <a:rPr lang="en-US" b="1" smtClean="0">
                <a:solidFill>
                  <a:schemeClr val="accent2"/>
                </a:solidFill>
              </a:rPr>
              <a:t>16</a:t>
            </a:fld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82450"/>
            <a:ext cx="1417376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Eyelids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657761"/>
            <a:ext cx="11912600" cy="156966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400" b="1" i="1" dirty="0">
                <a:latin typeface="Candara" panose="020E0502030303020204" pitchFamily="34" charset="0"/>
              </a:rPr>
              <a:t>The superficial surface of the eyelids is covered by skin, and the deep surface is covered by a mucous membrane called </a:t>
            </a:r>
            <a:r>
              <a:rPr lang="en-GB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conjunctiva</a:t>
            </a:r>
            <a:r>
              <a:rPr lang="en-GB" sz="2400" b="1" i="1" dirty="0">
                <a:latin typeface="Candara" panose="020E0502030303020204" pitchFamily="34" charset="0"/>
              </a:rPr>
              <a:t>. </a:t>
            </a:r>
          </a:p>
          <a:p>
            <a:pPr>
              <a:buFont typeface="Wingdings" pitchFamily="2" charset="2"/>
              <a:buChar char="ü"/>
            </a:pPr>
            <a:r>
              <a:rPr lang="en-GB" sz="2400" b="1" i="1" dirty="0">
                <a:solidFill>
                  <a:srgbClr val="7030A0"/>
                </a:solidFill>
                <a:latin typeface="Candara" panose="020E0502030303020204" pitchFamily="34" charset="0"/>
              </a:rPr>
              <a:t>The eyelashes </a:t>
            </a:r>
            <a:r>
              <a:rPr lang="en-GB" sz="2400" b="1" i="1" dirty="0">
                <a:latin typeface="Candara" panose="020E0502030303020204" pitchFamily="34" charset="0"/>
              </a:rPr>
              <a:t>are short, curved hairs on the free edges of the eyelids </a:t>
            </a:r>
          </a:p>
          <a:p>
            <a:pPr>
              <a:buFont typeface="Wingdings" pitchFamily="2" charset="2"/>
              <a:buChar char="ü"/>
            </a:pPr>
            <a:r>
              <a:rPr lang="en-GB" sz="2400" b="1" i="1" dirty="0">
                <a:latin typeface="Candara" panose="020E0502030303020204" pitchFamily="34" charset="0"/>
              </a:rPr>
              <a:t>They are arranged in double or triple rows at the mucocutaneous junction. 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" y="3522322"/>
            <a:ext cx="7439891" cy="83099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400" b="1" i="1" dirty="0">
                <a:latin typeface="Candara" panose="020E0502030303020204" pitchFamily="34" charset="0"/>
              </a:rPr>
              <a:t>The ciliary glands </a:t>
            </a:r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(glands of Moll) </a:t>
            </a:r>
            <a:r>
              <a:rPr lang="en-GB" sz="2400" b="1" i="1" dirty="0">
                <a:latin typeface="Candara" panose="020E0502030303020204" pitchFamily="34" charset="0"/>
              </a:rPr>
              <a:t>are modified sweat glands that open separately </a:t>
            </a:r>
            <a:r>
              <a:rPr lang="en-GB" sz="2400" b="1" i="1" dirty="0">
                <a:solidFill>
                  <a:srgbClr val="C00000"/>
                </a:solidFill>
                <a:latin typeface="Candara" panose="020E0502030303020204" pitchFamily="34" charset="0"/>
              </a:rPr>
              <a:t>between adjacent lashes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" y="4699628"/>
            <a:ext cx="7439891" cy="12003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tarsal glands </a:t>
            </a:r>
            <a:r>
              <a:rPr lang="en-GB" sz="2400" b="1" i="1" dirty="0">
                <a:latin typeface="Candara" panose="020E0502030303020204" pitchFamily="34" charset="0"/>
              </a:rPr>
              <a:t>are long, modified sebaceous glands that pour their oily secretion onto the margin of the lid; </a:t>
            </a:r>
            <a:r>
              <a:rPr lang="en-GB" sz="2400" b="1" i="1" dirty="0">
                <a:solidFill>
                  <a:srgbClr val="C00000"/>
                </a:solidFill>
                <a:latin typeface="Candara" panose="020E0502030303020204" pitchFamily="34" charset="0"/>
              </a:rPr>
              <a:t>their openings lie behind the eyelashes</a:t>
            </a:r>
          </a:p>
        </p:txBody>
      </p:sp>
      <p:pic>
        <p:nvPicPr>
          <p:cNvPr id="9" name="Picture 4" descr="http://pocketdentistry.com/wp-content/uploads/285/B9781455705542000101_f010-003-97814557055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93018" y="2344313"/>
            <a:ext cx="3195782" cy="4377162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76200" y="2345016"/>
            <a:ext cx="8001000" cy="83099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400" b="1" i="1" dirty="0">
                <a:latin typeface="Candara" panose="020E0502030303020204" pitchFamily="34" charset="0"/>
              </a:rPr>
              <a:t>The sebaceous glands </a:t>
            </a:r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(glands of </a:t>
            </a:r>
            <a:r>
              <a:rPr lang="en-GB" sz="2400" b="1" i="1" dirty="0" err="1">
                <a:solidFill>
                  <a:srgbClr val="0033CC"/>
                </a:solidFill>
                <a:latin typeface="Candara" panose="020E0502030303020204" pitchFamily="34" charset="0"/>
              </a:rPr>
              <a:t>Zeis</a:t>
            </a:r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) </a:t>
            </a:r>
            <a:r>
              <a:rPr lang="en-GB" sz="2400" b="1" i="1" dirty="0">
                <a:latin typeface="Candara" panose="020E0502030303020204" pitchFamily="34" charset="0"/>
              </a:rPr>
              <a:t>open directly </a:t>
            </a:r>
            <a:r>
              <a:rPr lang="en-GB" sz="2400" b="1" i="1" dirty="0">
                <a:solidFill>
                  <a:srgbClr val="C00000"/>
                </a:solidFill>
                <a:latin typeface="Candara" panose="020E0502030303020204" pitchFamily="34" charset="0"/>
              </a:rPr>
              <a:t>into the eyelash follicles</a:t>
            </a:r>
            <a:r>
              <a:rPr lang="en-GB" sz="2400" b="1" i="1" dirty="0">
                <a:latin typeface="Candara" panose="020E0502030303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9003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47436" y="6266152"/>
            <a:ext cx="27432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Tuesday 7 March 2023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443344" y="6083589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chemeClr val="accent2"/>
                </a:solidFill>
              </a:rPr>
              <a:t>Dr. Aiman AL Maathidy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902855" y="5901026"/>
            <a:ext cx="2743200" cy="365125"/>
          </a:xfrm>
        </p:spPr>
        <p:txBody>
          <a:bodyPr/>
          <a:lstStyle/>
          <a:p>
            <a:fld id="{AF9B2B62-C436-4B2B-AC76-D211AFEC1761}" type="slidenum">
              <a:rPr lang="en-US" b="1" smtClean="0">
                <a:solidFill>
                  <a:schemeClr val="accent2"/>
                </a:solidFill>
              </a:rPr>
              <a:t>17</a:t>
            </a:fld>
            <a:endParaRPr lang="en-US" b="1">
              <a:solidFill>
                <a:schemeClr val="accent2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 l="25183" t="44792" r="27379" b="12500"/>
          <a:stretch>
            <a:fillRect/>
          </a:stretch>
        </p:blipFill>
        <p:spPr bwMode="auto">
          <a:xfrm>
            <a:off x="3940462" y="2673121"/>
            <a:ext cx="8079511" cy="4089629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6199" y="602435"/>
            <a:ext cx="119864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800" b="1" i="1" dirty="0">
                <a:latin typeface="Candara" panose="020E0502030303020204" pitchFamily="34" charset="0"/>
              </a:rPr>
              <a:t>The more rounded medial angle is separated from the eyeball by a small space, </a:t>
            </a:r>
            <a:r>
              <a:rPr lang="en-GB" sz="28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lacus lacrimalis</a:t>
            </a:r>
            <a:r>
              <a:rPr lang="en-GB" sz="2800" b="1" i="1" dirty="0">
                <a:latin typeface="Candara" panose="020E0502030303020204" pitchFamily="34" charset="0"/>
              </a:rPr>
              <a:t>, in the center of which is a small, </a:t>
            </a:r>
            <a:r>
              <a:rPr lang="en-GB" sz="2800" b="1" i="1" dirty="0">
                <a:solidFill>
                  <a:srgbClr val="CC0099"/>
                </a:solidFill>
                <a:latin typeface="Candara" panose="020E0502030303020204" pitchFamily="34" charset="0"/>
              </a:rPr>
              <a:t>reddish yellow elevation</a:t>
            </a:r>
            <a:r>
              <a:rPr lang="en-GB" sz="2800" b="1" i="1" dirty="0">
                <a:latin typeface="Candara" panose="020E0502030303020204" pitchFamily="34" charset="0"/>
              </a:rPr>
              <a:t>, </a:t>
            </a:r>
            <a:r>
              <a:rPr lang="en-GB" sz="28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caruncula lacrimalis </a:t>
            </a:r>
          </a:p>
        </p:txBody>
      </p:sp>
      <p:sp>
        <p:nvSpPr>
          <p:cNvPr id="7" name="Rectangle 6"/>
          <p:cNvSpPr/>
          <p:nvPr/>
        </p:nvSpPr>
        <p:spPr>
          <a:xfrm>
            <a:off x="76199" y="1987430"/>
            <a:ext cx="119033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800" b="1" i="1" dirty="0">
                <a:latin typeface="Candara" panose="020E0502030303020204" pitchFamily="34" charset="0"/>
              </a:rPr>
              <a:t>A reddish semilunar fold, called </a:t>
            </a:r>
            <a:r>
              <a:rPr lang="en-GB" sz="28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plica semilunaris</a:t>
            </a:r>
            <a:r>
              <a:rPr lang="en-GB" sz="2800" b="1" i="1" dirty="0">
                <a:latin typeface="Candara" panose="020E0502030303020204" pitchFamily="34" charset="0"/>
              </a:rPr>
              <a:t>, lies on the lateral side of the caruncle.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42723"/>
            <a:ext cx="1370888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Eyelids</a:t>
            </a:r>
          </a:p>
        </p:txBody>
      </p:sp>
    </p:spTree>
    <p:extLst>
      <p:ext uri="{BB962C8B-B14F-4D97-AF65-F5344CB8AC3E}">
        <p14:creationId xmlns:p14="http://schemas.microsoft.com/office/powerpoint/2010/main" val="76653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2"/>
                </a:solidFill>
              </a:rPr>
              <a:t>Tuesday 7 March 2023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576753" y="6133342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chemeClr val="accent2"/>
                </a:solidFill>
              </a:rPr>
              <a:t>Dr. Aiman AL Maathidy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35473" y="241877"/>
            <a:ext cx="2743200" cy="365125"/>
          </a:xfrm>
        </p:spPr>
        <p:txBody>
          <a:bodyPr/>
          <a:lstStyle/>
          <a:p>
            <a:fld id="{AF9B2B62-C436-4B2B-AC76-D211AFEC1761}" type="slidenum">
              <a:rPr lang="en-US" b="1" smtClean="0">
                <a:solidFill>
                  <a:schemeClr val="accent2"/>
                </a:solidFill>
              </a:rPr>
              <a:t>18</a:t>
            </a:fld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88" y="688754"/>
            <a:ext cx="121870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800" b="1" i="1" dirty="0">
                <a:latin typeface="Candara" panose="020E0502030303020204" pitchFamily="34" charset="0"/>
              </a:rPr>
              <a:t>Near the medial angle of the eye a small elevation, </a:t>
            </a:r>
            <a:r>
              <a:rPr lang="en-GB" sz="28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papilla lacrimalis</a:t>
            </a:r>
            <a:r>
              <a:rPr lang="en-GB" sz="2800" b="1" i="1" dirty="0">
                <a:latin typeface="Candara" panose="020E0502030303020204" pitchFamily="34" charset="0"/>
              </a:rPr>
              <a:t>, is present. </a:t>
            </a:r>
          </a:p>
          <a:p>
            <a:pPr>
              <a:buFont typeface="Wingdings" pitchFamily="2" charset="2"/>
              <a:buChar char="ü"/>
            </a:pPr>
            <a:r>
              <a:rPr lang="en-GB" sz="2800" b="1" i="1" dirty="0">
                <a:latin typeface="Candara" panose="020E0502030303020204" pitchFamily="34" charset="0"/>
              </a:rPr>
              <a:t>On the summit of the papilla is a small hole, </a:t>
            </a:r>
            <a:r>
              <a:rPr lang="en-GB" sz="2800" b="1" i="1" dirty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the punctum lacrimale</a:t>
            </a:r>
            <a:r>
              <a:rPr lang="en-GB" sz="2800" b="1" i="1" dirty="0">
                <a:latin typeface="Candara" panose="020E0502030303020204" pitchFamily="34" charset="0"/>
              </a:rPr>
              <a:t>, which leads into the </a:t>
            </a:r>
            <a:r>
              <a:rPr lang="en-GB" sz="2800" b="1" i="1" dirty="0">
                <a:solidFill>
                  <a:srgbClr val="0033CC"/>
                </a:solidFill>
                <a:latin typeface="Candara" panose="020E0502030303020204" pitchFamily="34" charset="0"/>
              </a:rPr>
              <a:t>canaliculus lacrimalis </a:t>
            </a:r>
          </a:p>
          <a:p>
            <a:pPr>
              <a:buFont typeface="Wingdings" pitchFamily="2" charset="2"/>
              <a:buChar char="ü"/>
            </a:pPr>
            <a:r>
              <a:rPr lang="en-GB" sz="2800" b="1" i="1" dirty="0">
                <a:latin typeface="Candara" panose="020E0502030303020204" pitchFamily="34" charset="0"/>
              </a:rPr>
              <a:t>The papilla lacrimalis projects into </a:t>
            </a:r>
            <a:r>
              <a:rPr lang="en-GB" sz="2800" b="1" i="1" dirty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the lacus</a:t>
            </a:r>
            <a:r>
              <a:rPr lang="en-GB" sz="2800" b="1" i="1" dirty="0">
                <a:latin typeface="Candara" panose="020E0502030303020204" pitchFamily="34" charset="0"/>
              </a:rPr>
              <a:t>, and </a:t>
            </a:r>
            <a:r>
              <a:rPr lang="en-GB" sz="2800" b="1" i="1" dirty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the punctum </a:t>
            </a:r>
            <a:r>
              <a:rPr lang="en-GB" sz="2800" b="1" i="1" dirty="0">
                <a:latin typeface="Candara" panose="020E0502030303020204" pitchFamily="34" charset="0"/>
              </a:rPr>
              <a:t>and </a:t>
            </a:r>
            <a:r>
              <a:rPr lang="en-GB" sz="2800" b="1" i="1" dirty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canaliculus</a:t>
            </a:r>
            <a:r>
              <a:rPr lang="en-GB" sz="2800" b="1" i="1" dirty="0">
                <a:latin typeface="Candara" panose="020E0502030303020204" pitchFamily="34" charset="0"/>
              </a:rPr>
              <a:t> carry tears down into the nose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353" y="2985228"/>
            <a:ext cx="7073635" cy="36277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86380"/>
            <a:ext cx="1370888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Eyelids</a:t>
            </a:r>
          </a:p>
        </p:txBody>
      </p:sp>
    </p:spTree>
    <p:extLst>
      <p:ext uri="{BB962C8B-B14F-4D97-AF65-F5344CB8AC3E}">
        <p14:creationId xmlns:p14="http://schemas.microsoft.com/office/powerpoint/2010/main" val="38279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2"/>
                </a:solidFill>
              </a:rPr>
              <a:t>Tuesday 7 March 2023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2"/>
                </a:solidFill>
              </a:rPr>
              <a:t>Dr. Aiman AL Maathidy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B62-C436-4B2B-AC76-D211AFEC1761}" type="slidenum">
              <a:rPr lang="en-US" b="1" smtClean="0">
                <a:solidFill>
                  <a:schemeClr val="accent2"/>
                </a:solidFill>
              </a:rPr>
              <a:t>19</a:t>
            </a:fld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955708"/>
            <a:ext cx="68233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conjunctiva</a:t>
            </a:r>
            <a:r>
              <a:rPr lang="en-GB" sz="2400" b="1" i="1" dirty="0">
                <a:latin typeface="Candara" panose="020E0502030303020204" pitchFamily="34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GB" sz="2400" b="1" i="1" dirty="0">
                <a:latin typeface="Candara" panose="020E0502030303020204" pitchFamily="34" charset="0"/>
              </a:rPr>
              <a:t>is a thin mucous membrane that lines the eyelids and is reflected at the </a:t>
            </a:r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superior</a:t>
            </a:r>
            <a:r>
              <a:rPr lang="en-GB" sz="2400" b="1" i="1" dirty="0">
                <a:latin typeface="Candara" panose="020E0502030303020204" pitchFamily="34" charset="0"/>
              </a:rPr>
              <a:t> and </a:t>
            </a:r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inferior fornices </a:t>
            </a:r>
            <a:r>
              <a:rPr lang="en-GB" sz="2400" b="1" i="1" dirty="0">
                <a:latin typeface="Candara" panose="020E0502030303020204" pitchFamily="34" charset="0"/>
              </a:rPr>
              <a:t>onto the anterior surface of the eyeball</a:t>
            </a:r>
          </a:p>
          <a:p>
            <a:r>
              <a:rPr lang="en-GB" sz="2400" b="1" i="1" dirty="0">
                <a:latin typeface="Candara" panose="020E0502030303020204" pitchFamily="34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GB" sz="2400" b="1" i="1" dirty="0">
                <a:latin typeface="Candara" panose="020E0502030303020204" pitchFamily="34" charset="0"/>
              </a:rPr>
              <a:t>Its epithelium is continuous with that of </a:t>
            </a:r>
            <a:r>
              <a:rPr lang="en-GB" sz="2400" b="1" i="1" dirty="0">
                <a:solidFill>
                  <a:srgbClr val="7030A0"/>
                </a:solidFill>
                <a:latin typeface="Candara" panose="020E0502030303020204" pitchFamily="34" charset="0"/>
              </a:rPr>
              <a:t>the cornea</a:t>
            </a:r>
            <a:r>
              <a:rPr lang="en-GB" sz="2400" b="1" i="1" dirty="0">
                <a:latin typeface="Candara" panose="020E0502030303020204" pitchFamily="34" charset="0"/>
              </a:rPr>
              <a:t>.</a:t>
            </a:r>
          </a:p>
          <a:p>
            <a:r>
              <a:rPr lang="en-GB" sz="2400" b="1" i="1" dirty="0">
                <a:latin typeface="Candara" panose="020E0502030303020204" pitchFamily="34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GB" sz="2400" b="1" i="1" dirty="0">
                <a:latin typeface="Candara" panose="020E0502030303020204" pitchFamily="34" charset="0"/>
              </a:rPr>
              <a:t>The upper lateral part of </a:t>
            </a:r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superior fornix </a:t>
            </a:r>
            <a:r>
              <a:rPr lang="en-GB" sz="2400" b="1" i="1" dirty="0">
                <a:latin typeface="Candara" panose="020E0502030303020204" pitchFamily="34" charset="0"/>
              </a:rPr>
              <a:t>is pierced by </a:t>
            </a:r>
            <a:r>
              <a:rPr lang="en-GB" sz="2400" b="1" i="1" dirty="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</a:rPr>
              <a:t>the ducts of the lacrimal gland </a:t>
            </a:r>
          </a:p>
        </p:txBody>
      </p:sp>
      <p:pic>
        <p:nvPicPr>
          <p:cNvPr id="6" name="Picture 4" descr="https://www.pharmqd.com/courses/109658/fi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4145" y="706321"/>
            <a:ext cx="5183909" cy="441558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52756" y="239376"/>
            <a:ext cx="1370888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Eyelids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7CEF5B-3E1A-481A-ABE4-B94FEDEE088C}"/>
              </a:ext>
            </a:extLst>
          </p:cNvPr>
          <p:cNvSpPr txBox="1"/>
          <p:nvPr/>
        </p:nvSpPr>
        <p:spPr>
          <a:xfrm>
            <a:off x="152400" y="5253458"/>
            <a:ext cx="1176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The conjunctiva thus forms a potential space,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the conjunctival sac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, which is open at the palpebral fissure.</a:t>
            </a:r>
          </a:p>
        </p:txBody>
      </p:sp>
    </p:spTree>
    <p:extLst>
      <p:ext uri="{BB962C8B-B14F-4D97-AF65-F5344CB8AC3E}">
        <p14:creationId xmlns:p14="http://schemas.microsoft.com/office/powerpoint/2010/main" val="148974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965" y="154959"/>
            <a:ext cx="3446328" cy="584775"/>
          </a:xfrm>
          <a:prstGeom prst="rect">
            <a:avLst/>
          </a:prstGeom>
          <a:ln w="5715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Orbital Region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252329" y="1966314"/>
            <a:ext cx="4038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8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orbits </a:t>
            </a:r>
            <a:r>
              <a:rPr lang="en-GB" sz="2800" b="1" i="1" dirty="0">
                <a:solidFill>
                  <a:prstClr val="black"/>
                </a:solidFill>
                <a:latin typeface="Candara" panose="020E0502030303020204" pitchFamily="34" charset="0"/>
              </a:rPr>
              <a:t>are a pair of bony cavities that contain the  </a:t>
            </a:r>
            <a:r>
              <a:rPr lang="en-GB" sz="2800" b="1" i="1" dirty="0">
                <a:solidFill>
                  <a:srgbClr val="7030A0"/>
                </a:solidFill>
                <a:latin typeface="Candara" panose="020E0502030303020204" pitchFamily="34" charset="0"/>
              </a:rPr>
              <a:t>eyeballs</a:t>
            </a:r>
            <a:r>
              <a:rPr lang="en-GB" sz="2800" b="1" i="1" dirty="0">
                <a:solidFill>
                  <a:prstClr val="black"/>
                </a:solidFill>
                <a:latin typeface="Candara" panose="020E0502030303020204" pitchFamily="34" charset="0"/>
              </a:rPr>
              <a:t>; their </a:t>
            </a:r>
            <a:r>
              <a:rPr lang="en-GB" sz="2800" b="1" i="1" dirty="0">
                <a:solidFill>
                  <a:srgbClr val="7030A0"/>
                </a:solidFill>
                <a:latin typeface="Candara" panose="020E0502030303020204" pitchFamily="34" charset="0"/>
              </a:rPr>
              <a:t>associated muscles</a:t>
            </a:r>
            <a:r>
              <a:rPr lang="en-GB" sz="2800" b="1" i="1" dirty="0">
                <a:solidFill>
                  <a:prstClr val="black"/>
                </a:solidFill>
                <a:latin typeface="Candara" panose="020E0502030303020204" pitchFamily="34" charset="0"/>
              </a:rPr>
              <a:t>, nerves, vessels, and fat; and most of the lacrimal apparatus. </a:t>
            </a:r>
          </a:p>
          <a:p>
            <a:pPr>
              <a:buFont typeface="Wingdings" pitchFamily="2" charset="2"/>
              <a:buChar char="ü"/>
            </a:pPr>
            <a:r>
              <a:rPr lang="en-GB" sz="28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orbital opening </a:t>
            </a:r>
            <a:r>
              <a:rPr lang="en-GB" sz="2800" b="1" i="1" dirty="0">
                <a:solidFill>
                  <a:prstClr val="black"/>
                </a:solidFill>
                <a:latin typeface="Candara" panose="020E0502030303020204" pitchFamily="34" charset="0"/>
              </a:rPr>
              <a:t>is guarded by two thin, movable folds</a:t>
            </a:r>
            <a:r>
              <a:rPr lang="en-GB" sz="2800" b="1" i="1" dirty="0">
                <a:solidFill>
                  <a:srgbClr val="7030A0"/>
                </a:solidFill>
                <a:latin typeface="Candara" panose="020E0502030303020204" pitchFamily="34" charset="0"/>
              </a:rPr>
              <a:t>, the eyelids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2797" t="33333" r="32064" b="15625"/>
          <a:stretch>
            <a:fillRect/>
          </a:stretch>
        </p:blipFill>
        <p:spPr bwMode="auto">
          <a:xfrm>
            <a:off x="5860130" y="1822276"/>
            <a:ext cx="5999018" cy="4899198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725296"/>
            <a:ext cx="119506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8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orbital region </a:t>
            </a:r>
            <a:r>
              <a:rPr lang="en-GB" sz="2800" b="1" i="1" dirty="0">
                <a:solidFill>
                  <a:prstClr val="black"/>
                </a:solidFill>
                <a:latin typeface="Candara" panose="020E0502030303020204" pitchFamily="34" charset="0"/>
              </a:rPr>
              <a:t>is the area of the face overlying the orbit and eyeball and includes the upper and lower eyelids and lacrimal apparatus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672419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Tuesday 7 March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107365" y="6356349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AL Maathidy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1624752" y="10967"/>
            <a:ext cx="334818" cy="365125"/>
          </a:xfrm>
        </p:spPr>
        <p:txBody>
          <a:bodyPr/>
          <a:lstStyle/>
          <a:p>
            <a:fld id="{AF9B2B62-C436-4B2B-AC76-D211AFEC1761}" type="slidenum">
              <a:rPr lang="en-US" smtClean="0">
                <a:solidFill>
                  <a:srgbClr val="FF0000"/>
                </a:solidFill>
              </a:rPr>
              <a:t>2</a:t>
            </a:fld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09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2"/>
                </a:solidFill>
              </a:rPr>
              <a:t>Tuesday 7 March 2023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534112" y="6173787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chemeClr val="accent2"/>
                </a:solidFill>
              </a:rPr>
              <a:t>Dr. Aiman AL Maathidy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29437" y="140448"/>
            <a:ext cx="2743200" cy="365125"/>
          </a:xfrm>
        </p:spPr>
        <p:txBody>
          <a:bodyPr/>
          <a:lstStyle/>
          <a:p>
            <a:fld id="{AF9B2B62-C436-4B2B-AC76-D211AFEC1761}" type="slidenum">
              <a:rPr lang="en-US" b="1" smtClean="0">
                <a:solidFill>
                  <a:schemeClr val="accent2"/>
                </a:solidFill>
              </a:rPr>
              <a:t>20</a:t>
            </a:fld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417" y="3636818"/>
            <a:ext cx="44542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800" b="1" i="1" dirty="0">
                <a:latin typeface="Candara" panose="020E0502030303020204" pitchFamily="34" charset="0"/>
              </a:rPr>
              <a:t>The </a:t>
            </a:r>
            <a:r>
              <a:rPr lang="en-GB" sz="2800" b="1" i="1" dirty="0">
                <a:solidFill>
                  <a:srgbClr val="7030A0"/>
                </a:solidFill>
                <a:latin typeface="Candara" panose="020E0502030303020204" pitchFamily="34" charset="0"/>
              </a:rPr>
              <a:t>tarsal glands </a:t>
            </a:r>
            <a:r>
              <a:rPr lang="en-GB" sz="2800" b="1" i="1" dirty="0">
                <a:latin typeface="Candara" panose="020E0502030303020204" pitchFamily="34" charset="0"/>
              </a:rPr>
              <a:t>are embedded in the posterior surface of </a:t>
            </a:r>
            <a:r>
              <a:rPr lang="en-GB" sz="2800" b="1" i="1" dirty="0">
                <a:solidFill>
                  <a:srgbClr val="C00000"/>
                </a:solidFill>
                <a:latin typeface="Candara" panose="020E0502030303020204" pitchFamily="34" charset="0"/>
              </a:rPr>
              <a:t>the tarsal plates.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418" y="690471"/>
            <a:ext cx="120095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800" b="1" i="1" dirty="0">
                <a:latin typeface="Candara" panose="020E0502030303020204" pitchFamily="34" charset="0"/>
              </a:rPr>
              <a:t>The framework of the eyelids is formed by a fibrous sheet, </a:t>
            </a:r>
            <a:r>
              <a:rPr lang="en-GB" sz="28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orbital septum </a:t>
            </a:r>
          </a:p>
          <a:p>
            <a:pPr>
              <a:buFont typeface="Wingdings" pitchFamily="2" charset="2"/>
              <a:buChar char="ü"/>
            </a:pPr>
            <a:r>
              <a:rPr lang="en-GB" sz="2800" b="1" i="1" dirty="0">
                <a:latin typeface="Candara" panose="020E0502030303020204" pitchFamily="34" charset="0"/>
              </a:rPr>
              <a:t>This is attached to the periosteum at the orbital margins. </a:t>
            </a:r>
          </a:p>
          <a:p>
            <a:pPr>
              <a:buFont typeface="Wingdings" pitchFamily="2" charset="2"/>
              <a:buChar char="ü"/>
            </a:pPr>
            <a:r>
              <a:rPr lang="en-GB" sz="2800" b="1" i="1" dirty="0">
                <a:latin typeface="Candara" panose="020E0502030303020204" pitchFamily="34" charset="0"/>
              </a:rPr>
              <a:t>The orbital septum is thickened at the margins of the lids to form </a:t>
            </a:r>
            <a:r>
              <a:rPr lang="en-GB" sz="2800" b="1" i="1" dirty="0">
                <a:solidFill>
                  <a:srgbClr val="C00000"/>
                </a:solidFill>
                <a:latin typeface="Candara" panose="020E0502030303020204" pitchFamily="34" charset="0"/>
              </a:rPr>
              <a:t>the superior and inferior tarsal plates.</a:t>
            </a:r>
            <a:r>
              <a:rPr lang="en-GB" sz="2800" b="1" i="1" dirty="0">
                <a:latin typeface="Candara" panose="020E0502030303020204" pitchFamily="34" charset="0"/>
              </a:rPr>
              <a:t> 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 l="31040" t="28125" r="15666" b="15625"/>
          <a:stretch>
            <a:fillRect/>
          </a:stretch>
        </p:blipFill>
        <p:spPr bwMode="auto">
          <a:xfrm>
            <a:off x="4516256" y="2216728"/>
            <a:ext cx="7456382" cy="4424666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52400" y="101025"/>
            <a:ext cx="1370888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Eyelids</a:t>
            </a:r>
          </a:p>
        </p:txBody>
      </p:sp>
    </p:spTree>
    <p:extLst>
      <p:ext uri="{BB962C8B-B14F-4D97-AF65-F5344CB8AC3E}">
        <p14:creationId xmlns:p14="http://schemas.microsoft.com/office/powerpoint/2010/main" val="102710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2"/>
                </a:solidFill>
              </a:rPr>
              <a:t>Tuesday 7 March 2023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2"/>
                </a:solidFill>
              </a:rPr>
              <a:t>Dr. Aiman AL Maathidy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B62-C436-4B2B-AC76-D211AFEC1761}" type="slidenum">
              <a:rPr lang="en-US" b="1" smtClean="0">
                <a:solidFill>
                  <a:schemeClr val="accent2"/>
                </a:solidFill>
              </a:rPr>
              <a:t>21</a:t>
            </a:fld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685800"/>
            <a:ext cx="11769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400" b="1" i="1" dirty="0">
                <a:latin typeface="Candara" panose="020E0502030303020204" pitchFamily="34" charset="0"/>
              </a:rPr>
              <a:t>Beneath the eyelid is a groove, </a:t>
            </a: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the </a:t>
            </a:r>
            <a:r>
              <a:rPr lang="en-GB" sz="2400" b="1" i="1" dirty="0" err="1">
                <a:solidFill>
                  <a:srgbClr val="FF0000"/>
                </a:solidFill>
                <a:latin typeface="Candara" pitchFamily="34" charset="0"/>
              </a:rPr>
              <a:t>subtarsal</a:t>
            </a: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 sulcus</a:t>
            </a:r>
            <a:r>
              <a:rPr lang="en-GB" sz="2400" b="1" i="1" dirty="0">
                <a:latin typeface="Candara" pitchFamily="34" charset="0"/>
              </a:rPr>
              <a:t>, which runs close to and parallel with the margin of the lid. </a:t>
            </a:r>
          </a:p>
          <a:p>
            <a:pPr>
              <a:buFont typeface="Wingdings" pitchFamily="2" charset="2"/>
              <a:buChar char="ü"/>
            </a:pPr>
            <a:r>
              <a:rPr lang="en-GB" sz="2400" b="1" i="1" dirty="0">
                <a:latin typeface="Candara" pitchFamily="34" charset="0"/>
              </a:rPr>
              <a:t>The sulcus tends to </a:t>
            </a: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trap small foreign particles introduced into the conjunctival sac </a:t>
            </a:r>
            <a:r>
              <a:rPr lang="en-GB" sz="2400" b="1" i="1" dirty="0">
                <a:latin typeface="Candara" pitchFamily="34" charset="0"/>
              </a:rPr>
              <a:t>and is thus clinically important. 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 l="36896" t="30208" r="34992" b="36458"/>
          <a:stretch>
            <a:fillRect/>
          </a:stretch>
        </p:blipFill>
        <p:spPr bwMode="auto">
          <a:xfrm>
            <a:off x="5365556" y="2005509"/>
            <a:ext cx="6526262" cy="4350841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52399" y="2286000"/>
            <a:ext cx="533977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400" b="1" i="1" dirty="0">
                <a:latin typeface="Candara" panose="020E0502030303020204" pitchFamily="34" charset="0"/>
              </a:rPr>
              <a:t>The superficial surface of the tarsal plates and the orbital septum are covered by </a:t>
            </a:r>
            <a:r>
              <a:rPr lang="en-GB" sz="2400" b="1" i="1" dirty="0">
                <a:solidFill>
                  <a:srgbClr val="7030A0"/>
                </a:solidFill>
                <a:latin typeface="Candara" panose="020E0502030303020204" pitchFamily="34" charset="0"/>
              </a:rPr>
              <a:t>the palpebral fibers of the orbicularis oculi muscle</a:t>
            </a:r>
          </a:p>
          <a:p>
            <a:pPr>
              <a:buFont typeface="Wingdings" pitchFamily="2" charset="2"/>
              <a:buChar char="ü"/>
            </a:pPr>
            <a:endParaRPr lang="en-US" sz="2400" b="1" i="1" dirty="0">
              <a:latin typeface="Candara" panose="020E0502030303020204" pitchFamily="34" charset="0"/>
            </a:endParaRPr>
          </a:p>
          <a:p>
            <a:endParaRPr lang="en-GB" sz="2400" b="1" i="1" dirty="0">
              <a:latin typeface="Candara" panose="020E050203030302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400" b="1" i="1" dirty="0">
                <a:latin typeface="Candara" panose="020E0502030303020204" pitchFamily="34" charset="0"/>
              </a:rPr>
              <a:t> The </a:t>
            </a:r>
            <a:r>
              <a:rPr lang="en-GB" sz="2400" b="1" i="1" dirty="0">
                <a:solidFill>
                  <a:srgbClr val="7030A0"/>
                </a:solidFill>
                <a:latin typeface="Candara" panose="020E0502030303020204" pitchFamily="34" charset="0"/>
              </a:rPr>
              <a:t>aponeurosis of insertion of the levator palpebrae superioris </a:t>
            </a:r>
            <a:r>
              <a:rPr lang="en-GB" sz="2400" b="1" i="1" dirty="0">
                <a:latin typeface="Candara" panose="020E0502030303020204" pitchFamily="34" charset="0"/>
              </a:rPr>
              <a:t>muscle pierces the orbital septum to reach the anterior surface of the superior tarsal plate and the skin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101025"/>
            <a:ext cx="1370888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Eyelids</a:t>
            </a:r>
          </a:p>
        </p:txBody>
      </p:sp>
    </p:spTree>
    <p:extLst>
      <p:ext uri="{BB962C8B-B14F-4D97-AF65-F5344CB8AC3E}">
        <p14:creationId xmlns:p14="http://schemas.microsoft.com/office/powerpoint/2010/main" val="67723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2"/>
                </a:solidFill>
              </a:rPr>
              <a:t>Tuesday 7 March 2023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2"/>
                </a:solidFill>
              </a:rPr>
              <a:t>Dr. Aiman AL Maathidy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B62-C436-4B2B-AC76-D211AFEC1761}" type="slidenum">
              <a:rPr lang="en-US" b="1" smtClean="0">
                <a:solidFill>
                  <a:schemeClr val="accent2"/>
                </a:solidFill>
              </a:rPr>
              <a:t>22</a:t>
            </a:fld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9291"/>
            <a:ext cx="3679212" cy="58477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Lacrimal Apparatus </a:t>
            </a:r>
          </a:p>
        </p:txBody>
      </p:sp>
      <p:sp>
        <p:nvSpPr>
          <p:cNvPr id="6" name="Rectangle 5"/>
          <p:cNvSpPr/>
          <p:nvPr/>
        </p:nvSpPr>
        <p:spPr>
          <a:xfrm>
            <a:off x="300181" y="806837"/>
            <a:ext cx="28216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0033CC"/>
                </a:solidFill>
                <a:latin typeface="Candara" panose="020E0502030303020204" pitchFamily="34" charset="0"/>
              </a:rPr>
              <a:t>Lacrimal Gland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1513820"/>
            <a:ext cx="584430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1" dirty="0">
                <a:latin typeface="Candara" panose="020E0502030303020204" pitchFamily="34" charset="0"/>
              </a:rPr>
              <a:t>The gland is consist of </a:t>
            </a:r>
          </a:p>
          <a:p>
            <a:pPr>
              <a:buFont typeface="Wingdings" pitchFamily="2" charset="2"/>
              <a:buChar char="q"/>
            </a:pPr>
            <a:r>
              <a:rPr lang="en-GB" sz="2800" b="1" i="1" dirty="0">
                <a:solidFill>
                  <a:srgbClr val="00B0F0"/>
                </a:solidFill>
                <a:latin typeface="Candara" panose="020E0502030303020204" pitchFamily="34" charset="0"/>
              </a:rPr>
              <a:t>Large orbital  part</a:t>
            </a:r>
          </a:p>
          <a:p>
            <a:pPr>
              <a:buFont typeface="Wingdings" pitchFamily="2" charset="2"/>
              <a:buChar char="q"/>
            </a:pPr>
            <a:r>
              <a:rPr lang="en-GB" sz="2800" b="1" i="1" dirty="0">
                <a:solidFill>
                  <a:srgbClr val="00B0F0"/>
                </a:solidFill>
                <a:latin typeface="Candara" panose="020E0502030303020204" pitchFamily="34" charset="0"/>
              </a:rPr>
              <a:t> Small palpebral part</a:t>
            </a:r>
            <a:r>
              <a:rPr lang="en-GB" sz="2800" b="1" i="1" dirty="0">
                <a:latin typeface="Candara" panose="020E0502030303020204" pitchFamily="34" charset="0"/>
              </a:rPr>
              <a:t> </a:t>
            </a:r>
          </a:p>
          <a:p>
            <a:endParaRPr lang="en-GB" sz="2800" b="1" i="1" dirty="0">
              <a:latin typeface="Candara" panose="020E050203030302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800" b="1" i="1" dirty="0">
                <a:latin typeface="Candara" panose="020E0502030303020204" pitchFamily="34" charset="0"/>
              </a:rPr>
              <a:t>It is situated above the eyeball in the anterior and upper part of the orbit posterior to the orbital septum</a:t>
            </a:r>
          </a:p>
          <a:p>
            <a:endParaRPr lang="en-GB" sz="2800" b="1" i="1" dirty="0">
              <a:latin typeface="Candara" panose="020E050203030302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800" b="1" i="1" dirty="0">
                <a:latin typeface="Candara" panose="020E0502030303020204" pitchFamily="34" charset="0"/>
              </a:rPr>
              <a:t>The gland opens into the lateral part of the superior fornix of the conjunctiva by </a:t>
            </a:r>
            <a:r>
              <a:rPr lang="en-GB" sz="2800" b="1" i="1" dirty="0">
                <a:solidFill>
                  <a:srgbClr val="00B0F0"/>
                </a:solidFill>
                <a:latin typeface="Candara" panose="020E0502030303020204" pitchFamily="34" charset="0"/>
              </a:rPr>
              <a:t>12 ducts.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 l="31625" t="16667" r="12738" b="14583"/>
          <a:stretch>
            <a:fillRect/>
          </a:stretch>
        </p:blipFill>
        <p:spPr bwMode="auto">
          <a:xfrm>
            <a:off x="6006687" y="1791855"/>
            <a:ext cx="6075281" cy="4220722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6167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40454" y="288378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chemeClr val="accent2"/>
                </a:solidFill>
              </a:rPr>
              <a:t>Tuesday 7 March 2023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42745" y="105816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chemeClr val="accent2"/>
                </a:solidFill>
              </a:rPr>
              <a:t>Dr. Aiman AL Maathidy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B62-C436-4B2B-AC76-D211AFEC1761}" type="slidenum">
              <a:rPr lang="en-US" b="1" smtClean="0">
                <a:solidFill>
                  <a:schemeClr val="accent2"/>
                </a:solidFill>
              </a:rPr>
              <a:t>23</a:t>
            </a:fld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663714"/>
            <a:ext cx="118017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1" dirty="0">
                <a:latin typeface="Candara" panose="020E0502030303020204" pitchFamily="34" charset="0"/>
              </a:rPr>
              <a:t>The parasympathetic secretomotor nerve supply is derived from the lacrimal nucleus of </a:t>
            </a:r>
            <a:r>
              <a:rPr lang="en-GB" sz="2800" b="1" i="1" dirty="0">
                <a:solidFill>
                  <a:srgbClr val="C00000"/>
                </a:solidFill>
                <a:latin typeface="Candara" panose="020E0502030303020204" pitchFamily="34" charset="0"/>
              </a:rPr>
              <a:t>the facial nerve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428" y="1628032"/>
            <a:ext cx="118848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1" dirty="0">
                <a:latin typeface="Candara" panose="020E0502030303020204" pitchFamily="34" charset="0"/>
              </a:rPr>
              <a:t>The sympathetic postganglionic nerve supply is from </a:t>
            </a:r>
            <a:r>
              <a:rPr lang="en-GB" sz="28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internal carotid plexus </a:t>
            </a:r>
            <a:r>
              <a:rPr lang="en-GB" sz="2800" b="1" i="1" dirty="0">
                <a:latin typeface="Candara" panose="020E0502030303020204" pitchFamily="34" charset="0"/>
              </a:rPr>
              <a:t>and travels in </a:t>
            </a:r>
            <a:r>
              <a:rPr lang="en-GB" sz="2800" b="1" i="1" dirty="0">
                <a:solidFill>
                  <a:srgbClr val="C00000"/>
                </a:solidFill>
                <a:latin typeface="Candara" panose="020E0502030303020204" pitchFamily="34" charset="0"/>
              </a:rPr>
              <a:t>the deep petrosal nerve</a:t>
            </a:r>
            <a:r>
              <a:rPr lang="en-GB" sz="2800" b="1" i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,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428" y="120073"/>
            <a:ext cx="2395627" cy="52322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rgbClr val="0000FF"/>
                </a:solidFill>
                <a:latin typeface="Candara" panose="020E0502030303020204" pitchFamily="34" charset="0"/>
              </a:rPr>
              <a:t>Lacrimal Gland </a:t>
            </a:r>
          </a:p>
        </p:txBody>
      </p:sp>
      <p:pic>
        <p:nvPicPr>
          <p:cNvPr id="8" name="Picture 4" descr="https://classconnection.s3.amazonaws.com/720/flashcards/1137720/jpg/8811354893260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8495" y="2748406"/>
            <a:ext cx="8408609" cy="3973069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346283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Tuesday 7 March 2023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Dr. Aiman AL Maathidy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96136" y="6298334"/>
            <a:ext cx="2743200" cy="365125"/>
          </a:xfrm>
        </p:spPr>
        <p:txBody>
          <a:bodyPr/>
          <a:lstStyle/>
          <a:p>
            <a:fld id="{AF9B2B62-C436-4B2B-AC76-D211AFEC1761}" type="slidenum">
              <a:rPr lang="en-US" b="1" smtClean="0">
                <a:solidFill>
                  <a:srgbClr val="0000FF"/>
                </a:solidFill>
              </a:rPr>
              <a:t>24</a:t>
            </a:fld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816" y="763540"/>
            <a:ext cx="56530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800" b="1" i="1" dirty="0">
                <a:latin typeface="Candara" panose="020E0502030303020204" pitchFamily="34" charset="0"/>
              </a:rPr>
              <a:t>The tears circulate across </a:t>
            </a:r>
            <a:r>
              <a:rPr lang="en-GB" sz="28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cornea </a:t>
            </a:r>
            <a:r>
              <a:rPr lang="en-GB" sz="2800" b="1" i="1" dirty="0">
                <a:latin typeface="Candara" panose="020E0502030303020204" pitchFamily="34" charset="0"/>
              </a:rPr>
              <a:t>and accumulate in </a:t>
            </a:r>
            <a:r>
              <a:rPr lang="en-GB" sz="28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lacus lacrimalis</a:t>
            </a:r>
            <a:r>
              <a:rPr lang="en-GB" sz="2800" b="1" i="1" dirty="0">
                <a:latin typeface="Candara" panose="020E0502030303020204" pitchFamily="34" charset="0"/>
              </a:rPr>
              <a:t>. </a:t>
            </a:r>
          </a:p>
          <a:p>
            <a:r>
              <a:rPr lang="en-GB" sz="2800" b="1" i="1" dirty="0">
                <a:latin typeface="Candara" panose="020E0502030303020204" pitchFamily="34" charset="0"/>
              </a:rPr>
              <a:t>then enter </a:t>
            </a:r>
            <a:r>
              <a:rPr lang="en-GB" sz="28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canaliculi </a:t>
            </a:r>
            <a:r>
              <a:rPr lang="en-GB" sz="2800" b="1" i="1" dirty="0" err="1">
                <a:solidFill>
                  <a:srgbClr val="FF0000"/>
                </a:solidFill>
                <a:latin typeface="Candara" panose="020E0502030303020204" pitchFamily="34" charset="0"/>
              </a:rPr>
              <a:t>lacrimales</a:t>
            </a:r>
            <a:r>
              <a:rPr lang="en-GB" sz="2800" b="1" i="1" dirty="0">
                <a:solidFill>
                  <a:srgbClr val="FF0000"/>
                </a:solidFill>
                <a:latin typeface="Candara" panose="020E0502030303020204" pitchFamily="34" charset="0"/>
              </a:rPr>
              <a:t> </a:t>
            </a:r>
            <a:r>
              <a:rPr lang="en-GB" sz="2800" b="1" i="1" dirty="0">
                <a:latin typeface="Candara" panose="020E0502030303020204" pitchFamily="34" charset="0"/>
              </a:rPr>
              <a:t>through </a:t>
            </a:r>
            <a:r>
              <a:rPr lang="en-GB" sz="28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puncta lacrimalis</a:t>
            </a:r>
            <a:r>
              <a:rPr lang="en-GB" sz="2800" b="1" i="1" dirty="0">
                <a:latin typeface="Candara" panose="020E0502030303020204" pitchFamily="34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0802" y="105410"/>
            <a:ext cx="2440092" cy="52322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800" b="1" i="1" dirty="0">
                <a:solidFill>
                  <a:srgbClr val="0033CC"/>
                </a:solidFill>
                <a:latin typeface="Candara" panose="020E0502030303020204" pitchFamily="34" charset="0"/>
              </a:rPr>
              <a:t>Lacrimal Ducts </a:t>
            </a:r>
          </a:p>
        </p:txBody>
      </p:sp>
      <p:pic>
        <p:nvPicPr>
          <p:cNvPr id="7" name="Picture 4" descr="http://www.cerebromente.org.br/n16/mente/ca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0945" y="238125"/>
            <a:ext cx="5236468" cy="3209925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pic>
        <p:nvPicPr>
          <p:cNvPr id="8" name="Picture 6" descr="http://3.bp.blogspot.com/-5m5UCMsTj4w/TedaUirgpRI/AAAAAAAAAC8/opHp_-ahvfI/s1600/Anatomy-of-the-lacrimal-drain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5491" y="3598876"/>
            <a:ext cx="3729771" cy="312260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CC5293-AEA6-4675-B74D-80E6DE497646}"/>
              </a:ext>
            </a:extLst>
          </p:cNvPr>
          <p:cNvSpPr txBox="1"/>
          <p:nvPr/>
        </p:nvSpPr>
        <p:spPr>
          <a:xfrm>
            <a:off x="0" y="4609500"/>
            <a:ext cx="69752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The nasolacrimal duct 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is about 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0.5 in. (1.3 cm) 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long descends and opens into the 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inferior meatus of the nose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FDD41B-B21C-4677-AE05-1FACB2699AD4}"/>
              </a:ext>
            </a:extLst>
          </p:cNvPr>
          <p:cNvSpPr txBox="1"/>
          <p:nvPr/>
        </p:nvSpPr>
        <p:spPr>
          <a:xfrm>
            <a:off x="20266" y="3332851"/>
            <a:ext cx="69347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The canaliculi </a:t>
            </a:r>
            <a:r>
              <a:rPr kumimoji="0" lang="en-GB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lacrimales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open into the 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lacrimal sac 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Then to 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the nasolacrimal duct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4863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Tuesday 7 March 2023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367145" y="6173787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Dr. Aiman AL Maathidy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B62-C436-4B2B-AC76-D211AFEC1761}" type="slidenum">
              <a:rPr lang="en-US" b="1" smtClean="0">
                <a:solidFill>
                  <a:srgbClr val="0000FF"/>
                </a:solidFill>
              </a:rPr>
              <a:t>25</a:t>
            </a:fld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01025"/>
            <a:ext cx="6102889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EXTRAOCULAR MUSCLES OF ORBIT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802806"/>
            <a:ext cx="5292436" cy="230832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Candara" panose="020E0502030303020204" pitchFamily="34" charset="0"/>
              </a:rPr>
              <a:t>Muscle:  </a:t>
            </a:r>
            <a:r>
              <a:rPr lang="en-GB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Superior rectus          </a:t>
            </a:r>
          </a:p>
          <a:p>
            <a:r>
              <a:rPr lang="en-GB" sz="2400" b="1" i="1" dirty="0">
                <a:latin typeface="Candara" panose="020E0502030303020204" pitchFamily="34" charset="0"/>
              </a:rPr>
              <a:t>Origin: common tendinous ring</a:t>
            </a:r>
          </a:p>
          <a:p>
            <a:r>
              <a:rPr lang="en-GB" sz="2400" b="1" i="1" dirty="0">
                <a:latin typeface="Candara" panose="020E0502030303020204" pitchFamily="34" charset="0"/>
              </a:rPr>
              <a:t>Insertion: Superior surface of eyeball just posterior to corneoscleral junction</a:t>
            </a:r>
          </a:p>
          <a:p>
            <a:r>
              <a:rPr lang="en-GB" sz="2400" b="1" i="1" dirty="0">
                <a:latin typeface="Candara" panose="020E0502030303020204" pitchFamily="34" charset="0"/>
              </a:rPr>
              <a:t>N. Supply: </a:t>
            </a:r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Oculomotor nerve </a:t>
            </a:r>
            <a:r>
              <a:rPr lang="en-GB" sz="2400" b="1" i="1" dirty="0">
                <a:latin typeface="Candara" panose="020E0502030303020204" pitchFamily="34" charset="0"/>
              </a:rPr>
              <a:t>Action: </a:t>
            </a:r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Raises cornea upward and medially</a:t>
            </a:r>
          </a:p>
        </p:txBody>
      </p:sp>
      <p:sp>
        <p:nvSpPr>
          <p:cNvPr id="7" name="Rectangle 6"/>
          <p:cNvSpPr/>
          <p:nvPr/>
        </p:nvSpPr>
        <p:spPr>
          <a:xfrm>
            <a:off x="5524499" y="802806"/>
            <a:ext cx="6547427" cy="230832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Candara" panose="020E0502030303020204" pitchFamily="34" charset="0"/>
              </a:rPr>
              <a:t>Muscle: </a:t>
            </a:r>
            <a:r>
              <a:rPr lang="en-GB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Inferior rectus </a:t>
            </a:r>
          </a:p>
          <a:p>
            <a:r>
              <a:rPr lang="en-GB" sz="2400" b="1" i="1" dirty="0">
                <a:latin typeface="Candara" panose="020E0502030303020204" pitchFamily="34" charset="0"/>
              </a:rPr>
              <a:t>Origin: common tendinous ring</a:t>
            </a:r>
          </a:p>
          <a:p>
            <a:r>
              <a:rPr lang="en-GB" sz="2400" b="1" i="1" dirty="0">
                <a:latin typeface="Candara" panose="020E0502030303020204" pitchFamily="34" charset="0"/>
              </a:rPr>
              <a:t>Insertion: Inferior surface of eyeball just posterior to corneoscleral junction</a:t>
            </a:r>
          </a:p>
          <a:p>
            <a:r>
              <a:rPr lang="en-GB" sz="2400" b="1" i="1" dirty="0">
                <a:latin typeface="Candara" panose="020E0502030303020204" pitchFamily="34" charset="0"/>
              </a:rPr>
              <a:t>N Supply: </a:t>
            </a:r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Oculomotor nerve (3rd cranial nerve)</a:t>
            </a:r>
          </a:p>
          <a:p>
            <a:r>
              <a:rPr lang="en-GB" sz="2400" b="1" i="1" dirty="0">
                <a:latin typeface="Candara" panose="020E0502030303020204" pitchFamily="34" charset="0"/>
              </a:rPr>
              <a:t>Action: </a:t>
            </a:r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Depresses cornea downward and medially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 l="25769" t="39583" r="29722" b="23958"/>
          <a:stretch>
            <a:fillRect/>
          </a:stretch>
        </p:blipFill>
        <p:spPr bwMode="auto">
          <a:xfrm>
            <a:off x="2953953" y="3334328"/>
            <a:ext cx="7354950" cy="3387148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7816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363364" y="152399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Tuesday 7 March 2023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-30163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Dr. Aiman AL Maathidy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B62-C436-4B2B-AC76-D211AFEC1761}" type="slidenum">
              <a:rPr lang="en-US" b="1" smtClean="0">
                <a:solidFill>
                  <a:srgbClr val="0000FF"/>
                </a:solidFill>
              </a:rPr>
              <a:t>26</a:t>
            </a:fld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152400"/>
            <a:ext cx="10573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Candara" panose="020E0502030303020204" pitchFamily="34" charset="0"/>
              </a:rPr>
              <a:t>Muscle: </a:t>
            </a:r>
            <a:r>
              <a:rPr lang="en-GB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Medial rectus </a:t>
            </a:r>
          </a:p>
          <a:p>
            <a:r>
              <a:rPr lang="en-GB" sz="2400" b="1" i="1" dirty="0">
                <a:latin typeface="Candara" panose="020E0502030303020204" pitchFamily="34" charset="0"/>
              </a:rPr>
              <a:t>Origin: Common tendinous ring</a:t>
            </a:r>
          </a:p>
          <a:p>
            <a:r>
              <a:rPr lang="en-GB" sz="2400" b="1" i="1" dirty="0">
                <a:latin typeface="Candara" panose="020E0502030303020204" pitchFamily="34" charset="0"/>
              </a:rPr>
              <a:t>Insertion: Medial surface of eyeball just posterior to corneoscleral junction</a:t>
            </a:r>
          </a:p>
          <a:p>
            <a:r>
              <a:rPr lang="en-GB" sz="2400" b="1" i="1" dirty="0">
                <a:latin typeface="Candara" panose="020E0502030303020204" pitchFamily="34" charset="0"/>
              </a:rPr>
              <a:t>N. Supply: </a:t>
            </a:r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Oculomotor nerve (3rd cranial nerve)</a:t>
            </a:r>
          </a:p>
          <a:p>
            <a:r>
              <a:rPr lang="en-GB" sz="2400" b="1" i="1" dirty="0">
                <a:latin typeface="Candara" panose="020E0502030303020204" pitchFamily="34" charset="0"/>
              </a:rPr>
              <a:t>Action: </a:t>
            </a:r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Rotates eyeball so that cornea looks medially</a:t>
            </a:r>
          </a:p>
        </p:txBody>
      </p:sp>
      <p:sp>
        <p:nvSpPr>
          <p:cNvPr id="6" name="Rectangle 5"/>
          <p:cNvSpPr/>
          <p:nvPr/>
        </p:nvSpPr>
        <p:spPr>
          <a:xfrm>
            <a:off x="76199" y="4855585"/>
            <a:ext cx="111182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Candara" panose="020E0502030303020204" pitchFamily="34" charset="0"/>
              </a:rPr>
              <a:t>Muscle: </a:t>
            </a:r>
            <a:r>
              <a:rPr lang="en-GB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Lateral rectus</a:t>
            </a:r>
          </a:p>
          <a:p>
            <a:r>
              <a:rPr lang="en-GB" sz="2400" b="1" i="1" dirty="0">
                <a:latin typeface="Candara" panose="020E0502030303020204" pitchFamily="34" charset="0"/>
              </a:rPr>
              <a:t>Origin: Common tendinous ring</a:t>
            </a:r>
          </a:p>
          <a:p>
            <a:r>
              <a:rPr lang="en-GB" sz="2400" b="1" i="1" dirty="0">
                <a:latin typeface="Candara" panose="020E0502030303020204" pitchFamily="34" charset="0"/>
              </a:rPr>
              <a:t>Insertion: Lateral surface of eyeball just posterior to corneoscleral junction</a:t>
            </a:r>
          </a:p>
          <a:p>
            <a:r>
              <a:rPr lang="en-GB" sz="2400" b="1" i="1" dirty="0">
                <a:latin typeface="Candara" panose="020E0502030303020204" pitchFamily="34" charset="0"/>
              </a:rPr>
              <a:t>N. Supply: </a:t>
            </a:r>
            <a:r>
              <a:rPr lang="en-GB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Abducent nerve (6th cranial nerve)</a:t>
            </a:r>
          </a:p>
          <a:p>
            <a:r>
              <a:rPr lang="en-GB" sz="2400" b="1" i="1" dirty="0">
                <a:latin typeface="Candara" panose="020E0502030303020204" pitchFamily="34" charset="0"/>
              </a:rPr>
              <a:t>Action: </a:t>
            </a:r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Rotates eyeball so that cornea looks laterally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 l="25769" t="36458" r="29722" b="11458"/>
          <a:stretch>
            <a:fillRect/>
          </a:stretch>
        </p:blipFill>
        <p:spPr bwMode="auto">
          <a:xfrm>
            <a:off x="6658264" y="2091392"/>
            <a:ext cx="5410200" cy="3559342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48829" t="30208" r="29502" b="42709"/>
          <a:stretch>
            <a:fillRect/>
          </a:stretch>
        </p:blipFill>
        <p:spPr bwMode="auto">
          <a:xfrm>
            <a:off x="114077" y="2118990"/>
            <a:ext cx="3829849" cy="2691245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660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047018" y="200746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Tuesday 7 March 2023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797800" y="18184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Dr. Aiman AL Maathidy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B62-C436-4B2B-AC76-D211AFEC1761}" type="slidenum">
              <a:rPr lang="en-US" b="1" smtClean="0">
                <a:solidFill>
                  <a:srgbClr val="0000FF"/>
                </a:solidFill>
              </a:rPr>
              <a:t>27</a:t>
            </a:fld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76200"/>
            <a:ext cx="119957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Candara" panose="020E0502030303020204" pitchFamily="34" charset="0"/>
              </a:rPr>
              <a:t>Muscle: </a:t>
            </a:r>
            <a:r>
              <a:rPr lang="en-GB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Superior oblique</a:t>
            </a:r>
          </a:p>
          <a:p>
            <a:r>
              <a:rPr lang="en-GB" sz="2400" b="1" i="1" dirty="0">
                <a:latin typeface="Candara" panose="020E0502030303020204" pitchFamily="34" charset="0"/>
              </a:rPr>
              <a:t>Origin:  Posterior wall of orbital cavity</a:t>
            </a:r>
          </a:p>
          <a:p>
            <a:r>
              <a:rPr lang="en-GB" sz="2400" b="1" i="1" dirty="0">
                <a:latin typeface="Candara" panose="020E0502030303020204" pitchFamily="34" charset="0"/>
              </a:rPr>
              <a:t>Insertion: Passes through pulley and is attached to superior surface of eyeball beneath superior rectus</a:t>
            </a:r>
          </a:p>
          <a:p>
            <a:r>
              <a:rPr lang="en-GB" sz="2400" b="1" i="1" dirty="0">
                <a:latin typeface="Candara" panose="020E0502030303020204" pitchFamily="34" charset="0"/>
              </a:rPr>
              <a:t>N. Supply: </a:t>
            </a:r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Trochlear nerve  (4th cranial nerve)</a:t>
            </a:r>
          </a:p>
          <a:p>
            <a:r>
              <a:rPr lang="en-GB" sz="2400" b="1" i="1" dirty="0">
                <a:latin typeface="Candara" panose="020E0502030303020204" pitchFamily="34" charset="0"/>
              </a:rPr>
              <a:t>Action: </a:t>
            </a:r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Rotates eyeball so that cornea looks downward and laterally</a:t>
            </a:r>
          </a:p>
        </p:txBody>
      </p:sp>
      <p:sp>
        <p:nvSpPr>
          <p:cNvPr id="6" name="Rectangle 5"/>
          <p:cNvSpPr/>
          <p:nvPr/>
        </p:nvSpPr>
        <p:spPr>
          <a:xfrm>
            <a:off x="76199" y="4831307"/>
            <a:ext cx="106495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Candara" panose="020E0502030303020204" pitchFamily="34" charset="0"/>
              </a:rPr>
              <a:t>Muscle: </a:t>
            </a:r>
            <a:r>
              <a:rPr lang="en-GB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Inferior oblique </a:t>
            </a:r>
          </a:p>
          <a:p>
            <a:r>
              <a:rPr lang="en-GB" sz="2400" b="1" i="1" dirty="0">
                <a:latin typeface="Candara" panose="020E0502030303020204" pitchFamily="34" charset="0"/>
              </a:rPr>
              <a:t>Origin: Floor of orbital cavity </a:t>
            </a:r>
          </a:p>
          <a:p>
            <a:r>
              <a:rPr lang="en-GB" sz="2400" b="1" i="1" dirty="0">
                <a:latin typeface="Candara" panose="020E0502030303020204" pitchFamily="34" charset="0"/>
              </a:rPr>
              <a:t>Insertion: Lateral surface of eyeball deep to lateral rectus</a:t>
            </a:r>
          </a:p>
          <a:p>
            <a:r>
              <a:rPr lang="en-GB" sz="2400" b="1" i="1" dirty="0">
                <a:latin typeface="Candara" panose="020E0502030303020204" pitchFamily="34" charset="0"/>
              </a:rPr>
              <a:t>N. Supply: </a:t>
            </a:r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Oculomotor nerve (3rd cranial nerve)</a:t>
            </a:r>
          </a:p>
          <a:p>
            <a:r>
              <a:rPr lang="en-GB" sz="2400" b="1" i="1" dirty="0">
                <a:latin typeface="Candara" panose="020E0502030303020204" pitchFamily="34" charset="0"/>
              </a:rPr>
              <a:t>Action: </a:t>
            </a:r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Rotates eyeball so that cornea looks upward and laterally</a:t>
            </a:r>
          </a:p>
        </p:txBody>
      </p:sp>
      <p:pic>
        <p:nvPicPr>
          <p:cNvPr id="7" name="Picture 6" descr="http://classes.midlandstech.edu/carterp/Courses/bio110/chap09/Slid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1456" y="2384524"/>
            <a:ext cx="4560470" cy="3299181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404189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Tuesday 7 March 2023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Dr. Aiman AL Maathidy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B62-C436-4B2B-AC76-D211AFEC1761}" type="slidenum">
              <a:rPr lang="en-US" b="1" smtClean="0">
                <a:solidFill>
                  <a:srgbClr val="0000FF"/>
                </a:solidFill>
              </a:rPr>
              <a:t>28</a:t>
            </a:fld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76200"/>
            <a:ext cx="106633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Candara" panose="020E0502030303020204" pitchFamily="34" charset="0"/>
              </a:rPr>
              <a:t>Muscle: </a:t>
            </a:r>
            <a:r>
              <a:rPr lang="en-GB" sz="2400" b="1" i="1" dirty="0">
                <a:solidFill>
                  <a:srgbClr val="FF0000"/>
                </a:solidFill>
                <a:latin typeface="Candara" panose="020E0502030303020204" pitchFamily="34" charset="0"/>
              </a:rPr>
              <a:t>Levator palpebrae superioris</a:t>
            </a:r>
          </a:p>
          <a:p>
            <a:r>
              <a:rPr lang="en-GB" sz="2400" b="1" i="1" dirty="0">
                <a:latin typeface="Candara" panose="020E0502030303020204" pitchFamily="34" charset="0"/>
              </a:rPr>
              <a:t>Origin: Back of orbital cavity</a:t>
            </a:r>
          </a:p>
          <a:p>
            <a:r>
              <a:rPr lang="en-GB" sz="2400" b="1" i="1" dirty="0">
                <a:latin typeface="Candara" panose="020E0502030303020204" pitchFamily="34" charset="0"/>
              </a:rPr>
              <a:t>Insertion:  Anterior surface and upper margin of superior tarsal plate</a:t>
            </a:r>
          </a:p>
          <a:p>
            <a:r>
              <a:rPr lang="en-GB" sz="2400" b="1" i="1" dirty="0">
                <a:latin typeface="Candara" panose="020E0502030303020204" pitchFamily="34" charset="0"/>
              </a:rPr>
              <a:t>N. Supply: </a:t>
            </a:r>
            <a:r>
              <a:rPr lang="en-GB" sz="2400" b="1" i="1" dirty="0">
                <a:solidFill>
                  <a:srgbClr val="00FF00"/>
                </a:solidFill>
                <a:latin typeface="Candara" panose="020E0502030303020204" pitchFamily="34" charset="0"/>
              </a:rPr>
              <a:t>Striated muscle</a:t>
            </a:r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 oculomotor nerve,</a:t>
            </a:r>
            <a:r>
              <a:rPr lang="en-GB" sz="2400" b="1" i="1" dirty="0">
                <a:latin typeface="Candara" panose="020E0502030303020204" pitchFamily="34" charset="0"/>
              </a:rPr>
              <a:t> </a:t>
            </a:r>
            <a:r>
              <a:rPr lang="en-GB" sz="2400" b="1" i="1" dirty="0">
                <a:solidFill>
                  <a:srgbClr val="00FF00"/>
                </a:solidFill>
                <a:latin typeface="Candara" panose="020E0502030303020204" pitchFamily="34" charset="0"/>
              </a:rPr>
              <a:t>smooth muscle </a:t>
            </a:r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sympathetic</a:t>
            </a:r>
          </a:p>
          <a:p>
            <a:r>
              <a:rPr lang="en-GB" sz="2400" b="1" i="1" dirty="0">
                <a:latin typeface="Candara" panose="020E0502030303020204" pitchFamily="34" charset="0"/>
              </a:rPr>
              <a:t>Action: </a:t>
            </a:r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Raises upper lid</a:t>
            </a:r>
          </a:p>
        </p:txBody>
      </p:sp>
      <p:pic>
        <p:nvPicPr>
          <p:cNvPr id="6" name="Picture 2" descr="http://image.slidesharecdn.com/orbit-140210054154-phpapp01/95/orbit-15-638.jpg?cb=13920110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7274" y="1678870"/>
            <a:ext cx="6183046" cy="4642132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6092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Tuesday 7 March 2023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Dr. Aiman AL Maathidy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B62-C436-4B2B-AC76-D211AFEC1761}" type="slidenum">
              <a:rPr lang="en-US" b="1" smtClean="0">
                <a:solidFill>
                  <a:srgbClr val="0000FF"/>
                </a:solidFill>
              </a:rPr>
              <a:t>29</a:t>
            </a:fld>
            <a:endParaRPr lang="en-US" b="1">
              <a:solidFill>
                <a:srgbClr val="0000FF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25769" t="51042" r="29722" b="25000"/>
          <a:stretch>
            <a:fillRect/>
          </a:stretch>
        </p:blipFill>
        <p:spPr bwMode="auto">
          <a:xfrm>
            <a:off x="137241" y="1477819"/>
            <a:ext cx="11910693" cy="3604552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1163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80745" y="134650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Tuesday 7 March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991764" y="134649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AL Maathidy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81655" y="189561"/>
            <a:ext cx="2743200" cy="365125"/>
          </a:xfrm>
        </p:spPr>
        <p:txBody>
          <a:bodyPr/>
          <a:lstStyle/>
          <a:p>
            <a:fld id="{AF9B2B62-C436-4B2B-AC76-D211AFEC1761}" type="slidenum">
              <a:rPr lang="en-US" b="1" smtClean="0">
                <a:solidFill>
                  <a:srgbClr val="FF0000"/>
                </a:solidFill>
              </a:rPr>
              <a:t>3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655" y="664513"/>
            <a:ext cx="118571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400" b="1" i="1" dirty="0">
                <a:latin typeface="Candara" panose="020E0502030303020204" pitchFamily="34" charset="0"/>
              </a:rPr>
              <a:t>The orbits are bilateral bony cavities in the facial skeleton that resemble hollow quadrangular pyramids with their bases directed </a:t>
            </a:r>
            <a:r>
              <a:rPr lang="en-GB" sz="2400" b="1" i="1" dirty="0">
                <a:solidFill>
                  <a:srgbClr val="0033CC"/>
                </a:solidFill>
                <a:latin typeface="Candara" panose="020E0502030303020204" pitchFamily="34" charset="0"/>
              </a:rPr>
              <a:t>anterolaterally</a:t>
            </a:r>
            <a:r>
              <a:rPr lang="en-GB" sz="2400" b="1" i="1" dirty="0">
                <a:latin typeface="Candara" panose="020E0502030303020204" pitchFamily="34" charset="0"/>
              </a:rPr>
              <a:t> and their apices, </a:t>
            </a:r>
            <a:r>
              <a:rPr lang="en-GB" sz="2400" b="1" i="1" dirty="0" err="1">
                <a:solidFill>
                  <a:srgbClr val="0033CC"/>
                </a:solidFill>
                <a:latin typeface="Candara" panose="020E0502030303020204" pitchFamily="34" charset="0"/>
              </a:rPr>
              <a:t>posteromedially</a:t>
            </a:r>
            <a:r>
              <a:rPr lang="en-GB" sz="2400" b="1" i="1" dirty="0">
                <a:latin typeface="Candara" panose="020E0502030303020204" pitchFamily="34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endParaRPr lang="en-GB" sz="2400" b="1" i="1" dirty="0">
              <a:latin typeface="Candara" panose="020E050203030302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400" b="1" i="1" dirty="0">
                <a:latin typeface="Candara" panose="020E0502030303020204" pitchFamily="34" charset="0"/>
              </a:rPr>
              <a:t>The medial walls of the two orbits, separated by </a:t>
            </a:r>
            <a:r>
              <a:rPr lang="en-GB" sz="2400" b="1" i="1" dirty="0">
                <a:solidFill>
                  <a:srgbClr val="7030A0"/>
                </a:solidFill>
                <a:latin typeface="Candara" panose="020E0502030303020204" pitchFamily="34" charset="0"/>
              </a:rPr>
              <a:t>the ethmoidal sinuses </a:t>
            </a:r>
            <a:r>
              <a:rPr lang="en-GB" sz="2400" b="1" i="1" dirty="0">
                <a:latin typeface="Candara" panose="020E0502030303020204" pitchFamily="34" charset="0"/>
              </a:rPr>
              <a:t>and the </a:t>
            </a:r>
            <a:r>
              <a:rPr lang="en-GB" sz="2400" b="1" i="1" dirty="0">
                <a:solidFill>
                  <a:srgbClr val="7030A0"/>
                </a:solidFill>
                <a:latin typeface="Candara" panose="020E0502030303020204" pitchFamily="34" charset="0"/>
              </a:rPr>
              <a:t>upper parts of the nasal cavity</a:t>
            </a:r>
            <a:r>
              <a:rPr lang="en-GB" sz="2400" b="1" i="1" dirty="0">
                <a:latin typeface="Candara" panose="020E0502030303020204" pitchFamily="34" charset="0"/>
              </a:rPr>
              <a:t>, are nearly parallel, whereas their lateral walls are approximately at a right (90°) angle.</a:t>
            </a:r>
          </a:p>
        </p:txBody>
      </p:sp>
      <p:sp>
        <p:nvSpPr>
          <p:cNvPr id="6" name="Rectangle 5"/>
          <p:cNvSpPr/>
          <p:nvPr/>
        </p:nvSpPr>
        <p:spPr>
          <a:xfrm>
            <a:off x="167409" y="79735"/>
            <a:ext cx="1279517" cy="584775"/>
          </a:xfrm>
          <a:prstGeom prst="rect">
            <a:avLst/>
          </a:prstGeom>
          <a:ln w="5715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Orbits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5769" t="13542" r="29722" b="58333"/>
          <a:stretch>
            <a:fillRect/>
          </a:stretch>
        </p:blipFill>
        <p:spPr bwMode="auto">
          <a:xfrm>
            <a:off x="1386064" y="3342170"/>
            <a:ext cx="9550304" cy="3392871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9478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 7 March 2023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AL Maathidy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B62-C436-4B2B-AC76-D211AFEC1761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891" y="0"/>
            <a:ext cx="12265891" cy="6858000"/>
          </a:xfrm>
          <a:prstGeom prst="rect">
            <a:avLst/>
          </a:prstGeom>
        </p:spPr>
      </p:pic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8726E08-08AB-4DDE-849C-CC9B19955E88}"/>
              </a:ext>
            </a:extLst>
          </p:cNvPr>
          <p:cNvSpPr txBox="1">
            <a:spLocks/>
          </p:cNvSpPr>
          <p:nvPr/>
        </p:nvSpPr>
        <p:spPr>
          <a:xfrm>
            <a:off x="-68118" y="3092534"/>
            <a:ext cx="5342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i="1" dirty="0">
                <a:solidFill>
                  <a:srgbClr val="FFFF00"/>
                </a:solidFill>
                <a:latin typeface="Candara" panose="020E0502030303020204" pitchFamily="34" charset="0"/>
              </a:rPr>
              <a:t>Tuesday </a:t>
            </a:r>
            <a:r>
              <a:rPr lang="en-US" sz="4400" b="1" i="1" dirty="0" smtClean="0">
                <a:solidFill>
                  <a:srgbClr val="FFFF00"/>
                </a:solidFill>
                <a:latin typeface="Candara" panose="020E0502030303020204" pitchFamily="34" charset="0"/>
              </a:rPr>
              <a:t>7 </a:t>
            </a:r>
            <a:r>
              <a:rPr lang="en-US" sz="4400" b="1" i="1" dirty="0">
                <a:solidFill>
                  <a:srgbClr val="FFFF00"/>
                </a:solidFill>
                <a:latin typeface="Candara" panose="020E0502030303020204" pitchFamily="34" charset="0"/>
              </a:rPr>
              <a:t>March </a:t>
            </a:r>
            <a:r>
              <a:rPr lang="en-US" sz="4400" b="1" i="1" dirty="0" smtClean="0">
                <a:solidFill>
                  <a:srgbClr val="FFFF00"/>
                </a:solidFill>
                <a:latin typeface="Candara" panose="020E0502030303020204" pitchFamily="34" charset="0"/>
              </a:rPr>
              <a:t>2023</a:t>
            </a:r>
            <a:endParaRPr lang="en-US" sz="4400" b="1" i="1" dirty="0">
              <a:solidFill>
                <a:srgbClr val="FFFF00"/>
              </a:solidFill>
              <a:latin typeface="Candara" panose="020E0502030303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81921A-C176-4080-A282-DA83293B025E}"/>
              </a:ext>
            </a:extLst>
          </p:cNvPr>
          <p:cNvSpPr txBox="1">
            <a:spLocks/>
          </p:cNvSpPr>
          <p:nvPr/>
        </p:nvSpPr>
        <p:spPr>
          <a:xfrm>
            <a:off x="-146833" y="2533565"/>
            <a:ext cx="4888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i="1" dirty="0">
                <a:solidFill>
                  <a:srgbClr val="FFFF00"/>
                </a:solidFill>
                <a:latin typeface="Candara" panose="020E0502030303020204" pitchFamily="34" charset="0"/>
              </a:rPr>
              <a:t>Dr. Aiman Qais Afar</a:t>
            </a:r>
          </a:p>
        </p:txBody>
      </p:sp>
    </p:spTree>
    <p:extLst>
      <p:ext uri="{BB962C8B-B14F-4D97-AF65-F5344CB8AC3E}">
        <p14:creationId xmlns:p14="http://schemas.microsoft.com/office/powerpoint/2010/main" val="187533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Tuesday 7 March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Dr. Aiman AL Maathidy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B62-C436-4B2B-AC76-D211AFEC1761}" type="slidenum">
              <a:rPr lang="en-US" b="1" smtClean="0">
                <a:solidFill>
                  <a:srgbClr val="FF0000"/>
                </a:solidFill>
              </a:rPr>
              <a:t>4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091" y="782782"/>
            <a:ext cx="118918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800" b="1" i="1" dirty="0">
                <a:latin typeface="Candara" panose="020E0502030303020204" pitchFamily="34" charset="0"/>
              </a:rPr>
              <a:t>Consequently, </a:t>
            </a:r>
            <a:r>
              <a:rPr lang="en-GB" sz="2800" b="1" i="1" dirty="0">
                <a:solidFill>
                  <a:srgbClr val="0033CC"/>
                </a:solidFill>
                <a:latin typeface="Candara" panose="020E0502030303020204" pitchFamily="34" charset="0"/>
              </a:rPr>
              <a:t>(orbital axes) </a:t>
            </a:r>
            <a:r>
              <a:rPr lang="en-GB" sz="2800" b="1" i="1" dirty="0">
                <a:latin typeface="Candara" panose="020E0502030303020204" pitchFamily="34" charset="0"/>
              </a:rPr>
              <a:t>diverge at approximately 45°.</a:t>
            </a:r>
          </a:p>
          <a:p>
            <a:pPr>
              <a:buFont typeface="Wingdings" pitchFamily="2" charset="2"/>
              <a:buChar char="ü"/>
            </a:pPr>
            <a:r>
              <a:rPr lang="en-GB" sz="2800" b="1" i="1" dirty="0">
                <a:latin typeface="Candara" panose="020E0502030303020204" pitchFamily="34" charset="0"/>
              </a:rPr>
              <a:t> The </a:t>
            </a:r>
            <a:r>
              <a:rPr lang="en-GB" sz="2800" b="1" i="1" dirty="0">
                <a:solidFill>
                  <a:srgbClr val="0033CC"/>
                </a:solidFill>
                <a:latin typeface="Candara" panose="020E0502030303020204" pitchFamily="34" charset="0"/>
              </a:rPr>
              <a:t>optical axes </a:t>
            </a:r>
            <a:r>
              <a:rPr lang="en-GB" sz="2800" b="1" i="1" dirty="0">
                <a:latin typeface="Candara" panose="020E0502030303020204" pitchFamily="34" charset="0"/>
              </a:rPr>
              <a:t>(the direction or line of sight) for the two eyeballs, are parallel, (“looking straight ahead”), </a:t>
            </a:r>
          </a:p>
          <a:p>
            <a:pPr>
              <a:buFont typeface="Wingdings" pitchFamily="2" charset="2"/>
              <a:buChar char="ü"/>
            </a:pPr>
            <a:r>
              <a:rPr lang="en-GB" sz="28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orbits </a:t>
            </a:r>
            <a:r>
              <a:rPr lang="en-GB" sz="2800" b="1" i="1" dirty="0">
                <a:latin typeface="Candara" panose="020E0502030303020204" pitchFamily="34" charset="0"/>
              </a:rPr>
              <a:t>anterior to them contain and protect the eyeballs which include the: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9523"/>
            <a:ext cx="1234633" cy="584775"/>
          </a:xfrm>
          <a:prstGeom prst="rect">
            <a:avLst/>
          </a:prstGeom>
          <a:ln w="5715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Orbits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25769" t="13542" r="29722" b="58333"/>
          <a:stretch>
            <a:fillRect/>
          </a:stretch>
        </p:blipFill>
        <p:spPr bwMode="auto">
          <a:xfrm>
            <a:off x="1616973" y="2769516"/>
            <a:ext cx="9550304" cy="3392871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4295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Tuesday 7 March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AL Maathidy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B62-C436-4B2B-AC76-D211AFEC1761}" type="slidenum">
              <a:rPr lang="en-US" b="1" smtClean="0">
                <a:solidFill>
                  <a:srgbClr val="FF0000"/>
                </a:solidFill>
              </a:rPr>
              <a:t>5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306" y="1173049"/>
            <a:ext cx="67981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GB" sz="2800" b="1" i="1" dirty="0">
                <a:latin typeface="Candara" panose="020E0502030303020204" pitchFamily="34" charset="0"/>
              </a:rPr>
              <a:t>Eyelids, ..controlling exposure of the anterior eyeball.</a:t>
            </a:r>
          </a:p>
          <a:p>
            <a:pPr algn="l">
              <a:buFont typeface="Wingdings" pitchFamily="2" charset="2"/>
              <a:buChar char="Ø"/>
            </a:pPr>
            <a:r>
              <a:rPr lang="en-GB" sz="2800" b="1" i="1" dirty="0">
                <a:latin typeface="Candara" panose="020E0502030303020204" pitchFamily="34" charset="0"/>
              </a:rPr>
              <a:t>Extraocular muscles, which position the eyeballs and raise the superior eyelids.</a:t>
            </a:r>
          </a:p>
          <a:p>
            <a:pPr algn="l">
              <a:buFont typeface="Wingdings" pitchFamily="2" charset="2"/>
              <a:buChar char="Ø"/>
            </a:pPr>
            <a:r>
              <a:rPr lang="en-GB" sz="2800" b="1" i="1" dirty="0">
                <a:latin typeface="Candara" panose="020E0502030303020204" pitchFamily="34" charset="0"/>
              </a:rPr>
              <a:t>Nerves and vessels</a:t>
            </a:r>
          </a:p>
          <a:p>
            <a:pPr algn="l">
              <a:buFont typeface="Wingdings" pitchFamily="2" charset="2"/>
              <a:buChar char="Ø"/>
            </a:pPr>
            <a:r>
              <a:rPr lang="en-GB" sz="2800" b="1" i="1" dirty="0">
                <a:latin typeface="Candara" panose="020E0502030303020204" pitchFamily="34" charset="0"/>
              </a:rPr>
              <a:t>Orbital fascia.</a:t>
            </a:r>
          </a:p>
          <a:p>
            <a:pPr algn="l">
              <a:buFont typeface="Wingdings" pitchFamily="2" charset="2"/>
              <a:buChar char="Ø"/>
            </a:pPr>
            <a:r>
              <a:rPr lang="en-GB" sz="2800" b="1" i="1" dirty="0">
                <a:latin typeface="Candara" panose="020E0502030303020204" pitchFamily="34" charset="0"/>
              </a:rPr>
              <a:t>Mucous membrane (conjunctiva) lining the eyelids</a:t>
            </a:r>
          </a:p>
        </p:txBody>
      </p:sp>
      <p:pic>
        <p:nvPicPr>
          <p:cNvPr id="6" name="Picture 2" descr="http://magic-of-eyes.weebly.com/uploads/1/0/9/4/10946773/1571811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7128" y="565748"/>
            <a:ext cx="5222181" cy="4694688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64834" y="5260436"/>
            <a:ext cx="110605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rgbClr val="0070C0"/>
                </a:solidFill>
                <a:latin typeface="Candara" panose="020E0502030303020204" pitchFamily="34" charset="0"/>
              </a:rPr>
              <a:t>All space within the orbits not occupied by these structures is filled with </a:t>
            </a:r>
            <a:r>
              <a:rPr lang="en-GB" sz="2800" b="1" i="1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orbital fat</a:t>
            </a:r>
          </a:p>
        </p:txBody>
      </p:sp>
      <p:sp>
        <p:nvSpPr>
          <p:cNvPr id="8" name="Rectangle 7"/>
          <p:cNvSpPr/>
          <p:nvPr/>
        </p:nvSpPr>
        <p:spPr>
          <a:xfrm>
            <a:off x="182306" y="224983"/>
            <a:ext cx="1234633" cy="584775"/>
          </a:xfrm>
          <a:prstGeom prst="rect">
            <a:avLst/>
          </a:prstGeom>
          <a:ln w="5715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Orbits</a:t>
            </a:r>
          </a:p>
        </p:txBody>
      </p:sp>
    </p:spTree>
    <p:extLst>
      <p:ext uri="{BB962C8B-B14F-4D97-AF65-F5344CB8AC3E}">
        <p14:creationId xmlns:p14="http://schemas.microsoft.com/office/powerpoint/2010/main" val="277554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012382" y="206673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chemeClr val="accent2">
                    <a:lumMod val="75000"/>
                  </a:schemeClr>
                </a:solidFill>
              </a:rPr>
              <a:t>Tuesday 7 March 2023</a:t>
            </a:r>
            <a:endParaRPr lang="en-US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779328" y="864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chemeClr val="accent2">
                    <a:lumMod val="75000"/>
                  </a:schemeClr>
                </a:solidFill>
              </a:rPr>
              <a:t>Dr. Aiman AL Maathidy</a:t>
            </a:r>
            <a:endParaRPr lang="en-US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73308" y="107970"/>
            <a:ext cx="2743200" cy="365125"/>
          </a:xfrm>
        </p:spPr>
        <p:txBody>
          <a:bodyPr/>
          <a:lstStyle/>
          <a:p>
            <a:fld id="{AF9B2B62-C436-4B2B-AC76-D211AFEC1761}" type="slidenum">
              <a:rPr lang="en-US" b="1" smtClean="0">
                <a:solidFill>
                  <a:schemeClr val="accent2">
                    <a:lumMod val="75000"/>
                  </a:schemeClr>
                </a:solidFill>
              </a:rPr>
              <a:t>6</a:t>
            </a:fld>
            <a:endParaRPr lang="en-US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685753"/>
            <a:ext cx="11864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1" dirty="0">
                <a:latin typeface="Candara" panose="020E0502030303020204" pitchFamily="34" charset="0"/>
              </a:rPr>
              <a:t>The </a:t>
            </a:r>
            <a:r>
              <a:rPr lang="en-GB" sz="2800" b="1" i="1" dirty="0">
                <a:solidFill>
                  <a:srgbClr val="FF0000"/>
                </a:solidFill>
                <a:latin typeface="Candara" panose="020E0502030303020204" pitchFamily="34" charset="0"/>
              </a:rPr>
              <a:t>quadrangular pyramidal orbit </a:t>
            </a:r>
            <a:r>
              <a:rPr lang="en-GB" sz="2800" b="1" i="1" dirty="0">
                <a:latin typeface="Candara" panose="020E0502030303020204" pitchFamily="34" charset="0"/>
              </a:rPr>
              <a:t>has a </a:t>
            </a:r>
            <a:r>
              <a:rPr lang="en-GB" sz="2800" b="1" i="1" dirty="0">
                <a:solidFill>
                  <a:srgbClr val="0033CC"/>
                </a:solidFill>
                <a:latin typeface="Candara" panose="020E0502030303020204" pitchFamily="34" charset="0"/>
              </a:rPr>
              <a:t>base, four walls</a:t>
            </a:r>
            <a:r>
              <a:rPr lang="en-GB" sz="2800" b="1" i="1" dirty="0">
                <a:latin typeface="Candara" panose="020E0502030303020204" pitchFamily="34" charset="0"/>
              </a:rPr>
              <a:t>, and an </a:t>
            </a:r>
            <a:r>
              <a:rPr lang="en-GB" sz="2800" b="1" i="1" dirty="0">
                <a:solidFill>
                  <a:srgbClr val="0033CC"/>
                </a:solidFill>
                <a:latin typeface="Candara" panose="020E0502030303020204" pitchFamily="34" charset="0"/>
              </a:rPr>
              <a:t>apex 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76200"/>
            <a:ext cx="1279517" cy="584775"/>
          </a:xfrm>
          <a:prstGeom prst="rect">
            <a:avLst/>
          </a:prstGeom>
          <a:ln w="5715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Orbits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399" y="1134289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8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base</a:t>
            </a:r>
            <a:endParaRPr lang="en-GB" sz="2800" i="1" dirty="0">
              <a:latin typeface="Candara" panose="020E0502030303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1631220"/>
            <a:ext cx="67679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rgbClr val="7030A0"/>
                </a:solidFill>
                <a:latin typeface="Candara" panose="020E0502030303020204" pitchFamily="34" charset="0"/>
              </a:rPr>
              <a:t>above </a:t>
            </a:r>
            <a:r>
              <a:rPr lang="en-GB" sz="2800" b="1" i="1" dirty="0">
                <a:latin typeface="Candara" panose="020E0502030303020204" pitchFamily="34" charset="0"/>
              </a:rPr>
              <a:t>by the frontal bone, </a:t>
            </a:r>
            <a:r>
              <a:rPr lang="en-GB" sz="2800" b="1" i="1" dirty="0">
                <a:solidFill>
                  <a:srgbClr val="7030A0"/>
                </a:solidFill>
                <a:latin typeface="Candara" panose="020E0502030303020204" pitchFamily="34" charset="0"/>
              </a:rPr>
              <a:t>the lateral margin </a:t>
            </a:r>
            <a:r>
              <a:rPr lang="en-GB" sz="2800" b="1" i="1" dirty="0">
                <a:latin typeface="Candara" panose="020E0502030303020204" pitchFamily="34" charset="0"/>
              </a:rPr>
              <a:t>the processes of the frontal and zygomatic bones, </a:t>
            </a:r>
            <a:r>
              <a:rPr lang="en-GB" sz="2800" b="1" i="1" dirty="0">
                <a:solidFill>
                  <a:srgbClr val="7030A0"/>
                </a:solidFill>
                <a:latin typeface="Candara" panose="020E0502030303020204" pitchFamily="34" charset="0"/>
              </a:rPr>
              <a:t>the inferior margin </a:t>
            </a:r>
            <a:r>
              <a:rPr lang="en-GB" sz="2800" b="1" i="1" dirty="0">
                <a:latin typeface="Candara" panose="020E0502030303020204" pitchFamily="34" charset="0"/>
              </a:rPr>
              <a:t>is the zygomatic bone and the maxilla, </a:t>
            </a:r>
            <a:r>
              <a:rPr lang="en-GB" sz="2800" b="1" i="1" dirty="0">
                <a:solidFill>
                  <a:srgbClr val="7030A0"/>
                </a:solidFill>
                <a:latin typeface="Candara" panose="020E0502030303020204" pitchFamily="34" charset="0"/>
              </a:rPr>
              <a:t>the medial margin </a:t>
            </a:r>
            <a:r>
              <a:rPr lang="en-GB" sz="2800" b="1" i="1" dirty="0">
                <a:latin typeface="Candara" panose="020E0502030303020204" pitchFamily="34" charset="0"/>
              </a:rPr>
              <a:t>the processes of the maxilla and the frontal bone.</a:t>
            </a:r>
          </a:p>
        </p:txBody>
      </p:sp>
      <p:pic>
        <p:nvPicPr>
          <p:cNvPr id="9" name="Picture 2" descr="https://droualb.faculty.mjc.edu/Course%20Materials/Elementary%20Anatomy%20and%20Physiology%2050/Lecture%20outlines/05_11Figure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1590" y="2106045"/>
            <a:ext cx="5184918" cy="4506758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152399" y="4796921"/>
            <a:ext cx="6479310" cy="138499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8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apex </a:t>
            </a:r>
            <a:r>
              <a:rPr lang="en-GB" sz="2800" b="1" i="1" dirty="0">
                <a:latin typeface="Candara" panose="020E0502030303020204" pitchFamily="34" charset="0"/>
              </a:rPr>
              <a:t>is at </a:t>
            </a:r>
            <a:r>
              <a:rPr lang="en-GB" sz="28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optic canal </a:t>
            </a:r>
            <a:r>
              <a:rPr lang="en-GB" sz="2800" b="1" i="1" dirty="0">
                <a:latin typeface="Candara" panose="020E0502030303020204" pitchFamily="34" charset="0"/>
              </a:rPr>
              <a:t>in </a:t>
            </a:r>
            <a:r>
              <a:rPr lang="en-GB" sz="2800" b="1" i="1" dirty="0">
                <a:solidFill>
                  <a:srgbClr val="CC0099"/>
                </a:solidFill>
                <a:latin typeface="Candara" panose="020E0502030303020204" pitchFamily="34" charset="0"/>
              </a:rPr>
              <a:t>the lesser wing of the sphenoid</a:t>
            </a:r>
            <a:r>
              <a:rPr lang="en-GB" sz="2800" b="1" i="1" dirty="0">
                <a:latin typeface="Candara" panose="020E0502030303020204" pitchFamily="34" charset="0"/>
              </a:rPr>
              <a:t> just medial to the superior orbital fissure.</a:t>
            </a:r>
          </a:p>
        </p:txBody>
      </p:sp>
    </p:spTree>
    <p:extLst>
      <p:ext uri="{BB962C8B-B14F-4D97-AF65-F5344CB8AC3E}">
        <p14:creationId xmlns:p14="http://schemas.microsoft.com/office/powerpoint/2010/main" val="7236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Tuesday 7 March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AL Maathidy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B62-C436-4B2B-AC76-D211AFEC1761}" type="slidenum">
              <a:rPr lang="en-US" b="1" smtClean="0">
                <a:solidFill>
                  <a:srgbClr val="FF0000"/>
                </a:solidFill>
              </a:rPr>
              <a:t>7</a:t>
            </a:fld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5" name="Picture 2" descr="https://classconnection.s3.amazonaws.com/815/flashcards/80815/jpg/labeled_orbit_(eye_socket)13160490666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1403" y="1708150"/>
            <a:ext cx="8463233" cy="464820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20883" y="188334"/>
            <a:ext cx="12346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Orbits</a:t>
            </a:r>
          </a:p>
        </p:txBody>
      </p:sp>
      <p:sp>
        <p:nvSpPr>
          <p:cNvPr id="7" name="Rectangle 6"/>
          <p:cNvSpPr/>
          <p:nvPr/>
        </p:nvSpPr>
        <p:spPr>
          <a:xfrm>
            <a:off x="484909" y="653037"/>
            <a:ext cx="42856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8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superior wall (roof)                                  </a:t>
            </a:r>
          </a:p>
          <a:p>
            <a:pPr>
              <a:buFont typeface="Wingdings" pitchFamily="2" charset="2"/>
              <a:buChar char="v"/>
            </a:pPr>
            <a:r>
              <a:rPr lang="en-GB" sz="28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medial walls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572836" y="653037"/>
            <a:ext cx="51611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8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inferior wall (orbital floor) </a:t>
            </a:r>
          </a:p>
          <a:p>
            <a:pPr>
              <a:buFont typeface="Wingdings" pitchFamily="2" charset="2"/>
              <a:buChar char="v"/>
            </a:pPr>
            <a:r>
              <a:rPr lang="en-GB" sz="28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lateral wall </a:t>
            </a:r>
          </a:p>
        </p:txBody>
      </p:sp>
    </p:spTree>
    <p:extLst>
      <p:ext uri="{BB962C8B-B14F-4D97-AF65-F5344CB8AC3E}">
        <p14:creationId xmlns:p14="http://schemas.microsoft.com/office/powerpoint/2010/main" val="235989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065327" y="72213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Tuesday 7 March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05073" y="72212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AL Maathidy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71000" y="72212"/>
            <a:ext cx="2743200" cy="365125"/>
          </a:xfrm>
        </p:spPr>
        <p:txBody>
          <a:bodyPr/>
          <a:lstStyle/>
          <a:p>
            <a:fld id="{AF9B2B62-C436-4B2B-AC76-D211AFEC1761}" type="slidenum">
              <a:rPr lang="en-US" b="1" smtClean="0">
                <a:solidFill>
                  <a:srgbClr val="FF0000"/>
                </a:solidFill>
              </a:rPr>
              <a:t>8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76200"/>
            <a:ext cx="5727850" cy="58477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Openings into the Orbital Cavity 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3007930"/>
            <a:ext cx="65174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800" b="1" i="1" dirty="0">
                <a:solidFill>
                  <a:srgbClr val="0033CC"/>
                </a:solidFill>
                <a:latin typeface="Candara" panose="020E0502030303020204" pitchFamily="34" charset="0"/>
              </a:rPr>
              <a:t>Infraorbital groove and canal: </a:t>
            </a:r>
            <a:r>
              <a:rPr lang="en-GB" sz="2800" b="1" i="1" dirty="0">
                <a:latin typeface="Candara" panose="020E0502030303020204" pitchFamily="34" charset="0"/>
              </a:rPr>
              <a:t>in the orbital plate of the maxilla, they transmit the infraorbital nerve and blood vessels.</a:t>
            </a:r>
          </a:p>
          <a:p>
            <a:pPr>
              <a:buFont typeface="Wingdings" pitchFamily="2" charset="2"/>
              <a:buChar char="q"/>
            </a:pPr>
            <a:endParaRPr lang="en-GB" sz="2800" b="1" i="1" dirty="0">
              <a:latin typeface="Candara" panose="020E0502030303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800" b="1" i="1" dirty="0">
                <a:solidFill>
                  <a:srgbClr val="0033CC"/>
                </a:solidFill>
                <a:latin typeface="Candara" panose="020E0502030303020204" pitchFamily="34" charset="0"/>
              </a:rPr>
              <a:t>Nasolacrimal canal: </a:t>
            </a:r>
            <a:r>
              <a:rPr lang="en-GB" sz="2800" b="1" i="1" dirty="0">
                <a:latin typeface="Candara" panose="020E0502030303020204" pitchFamily="34" charset="0"/>
              </a:rPr>
              <a:t>Located anteriorly on the medial wall; it communicates with the inferior meatus of the nose </a:t>
            </a:r>
            <a:r>
              <a:rPr lang="en-GB" sz="2800" b="1" i="1" dirty="0">
                <a:solidFill>
                  <a:srgbClr val="7030A0"/>
                </a:solidFill>
                <a:latin typeface="Candara" panose="020E0502030303020204" pitchFamily="34" charset="0"/>
              </a:rPr>
              <a:t>It transmits the nasolacrimal duct</a:t>
            </a:r>
            <a:r>
              <a:rPr lang="en-GB" sz="2800" b="1" i="1" dirty="0">
                <a:latin typeface="Candara" panose="020E0502030303020204" pitchFamily="34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702677"/>
            <a:ext cx="120442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800" b="1" i="1" dirty="0">
                <a:solidFill>
                  <a:srgbClr val="0033CC"/>
                </a:solidFill>
                <a:latin typeface="Candara" panose="020E0502030303020204" pitchFamily="34" charset="0"/>
              </a:rPr>
              <a:t>Orbital opening: </a:t>
            </a:r>
            <a:r>
              <a:rPr lang="en-GB" sz="2800" b="1" i="1" dirty="0">
                <a:latin typeface="Candara" panose="020E0502030303020204" pitchFamily="34" charset="0"/>
              </a:rPr>
              <a:t>About </a:t>
            </a:r>
            <a:r>
              <a:rPr lang="en-GB" sz="2800" b="1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one sixth of the eye </a:t>
            </a:r>
            <a:r>
              <a:rPr lang="en-GB" sz="2800" b="1" i="1" dirty="0">
                <a:latin typeface="Candara" panose="020E0502030303020204" pitchFamily="34" charset="0"/>
              </a:rPr>
              <a:t>is exposed; the remainder is protected by the walls of the orbit.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632748"/>
            <a:ext cx="121273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800" b="1" i="1" dirty="0">
                <a:solidFill>
                  <a:srgbClr val="0033CC"/>
                </a:solidFill>
                <a:latin typeface="Candara" panose="020E0502030303020204" pitchFamily="34" charset="0"/>
              </a:rPr>
              <a:t>Supraorbital notch (Foramen): </a:t>
            </a:r>
            <a:r>
              <a:rPr lang="en-GB" sz="2800" b="1" i="1" dirty="0">
                <a:latin typeface="Candara" panose="020E0502030303020204" pitchFamily="34" charset="0"/>
              </a:rPr>
              <a:t>It transmits the supraorbital nerve and blood vessels</a:t>
            </a:r>
          </a:p>
        </p:txBody>
      </p:sp>
      <p:pic>
        <p:nvPicPr>
          <p:cNvPr id="9" name="Picture 3" descr="https://droualb.faculty.mjc.edu/Lecture%20Notes/Unit%202/FG06_15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8035" y="2223773"/>
            <a:ext cx="5096165" cy="4520228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283007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074564" y="76200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Tuesday 7 March 2023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72030" y="111388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Dr. Aiman AL Maathidy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2B62-C436-4B2B-AC76-D211AFEC1761}" type="slidenum">
              <a:rPr lang="en-US" b="1" smtClean="0">
                <a:solidFill>
                  <a:srgbClr val="0000FF"/>
                </a:solidFill>
              </a:rPr>
              <a:t>9</a:t>
            </a:fld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168" y="2037448"/>
            <a:ext cx="5808150" cy="353943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800" b="1" i="1" dirty="0">
                <a:solidFill>
                  <a:srgbClr val="0033CC"/>
                </a:solidFill>
                <a:latin typeface="Candara" panose="020E0502030303020204" pitchFamily="34" charset="0"/>
              </a:rPr>
              <a:t>Superior orbital fissure: </a:t>
            </a:r>
            <a:r>
              <a:rPr lang="en-GB" sz="2800" i="1" dirty="0">
                <a:latin typeface="Candara" panose="020E0502030303020204" pitchFamily="34" charset="0"/>
              </a:rPr>
              <a:t>it </a:t>
            </a:r>
            <a:r>
              <a:rPr lang="en-GB" sz="2800" b="1" i="1" dirty="0">
                <a:latin typeface="Candara" panose="020E0502030303020204" pitchFamily="34" charset="0"/>
              </a:rPr>
              <a:t>communicates with the </a:t>
            </a:r>
            <a:r>
              <a:rPr lang="en-GB" sz="2800" b="1" i="1" dirty="0">
                <a:solidFill>
                  <a:srgbClr val="FF0000"/>
                </a:solidFill>
                <a:latin typeface="Candara" panose="020E0502030303020204" pitchFamily="34" charset="0"/>
              </a:rPr>
              <a:t>middle cranial fossa</a:t>
            </a:r>
            <a:r>
              <a:rPr lang="en-GB" sz="2800" i="1" dirty="0">
                <a:solidFill>
                  <a:srgbClr val="FF0000"/>
                </a:solidFill>
                <a:latin typeface="Candara" panose="020E0502030303020204" pitchFamily="34" charset="0"/>
              </a:rPr>
              <a:t>. </a:t>
            </a:r>
            <a:r>
              <a:rPr lang="en-GB" sz="2800" i="1" dirty="0">
                <a:latin typeface="Candara" panose="020E0502030303020204" pitchFamily="34" charset="0"/>
              </a:rPr>
              <a:t>It transmits </a:t>
            </a:r>
            <a:r>
              <a:rPr lang="en-GB" sz="2800" b="1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the lacrimal nerve</a:t>
            </a:r>
            <a:r>
              <a:rPr lang="en-GB" sz="2800" b="1" i="1" dirty="0">
                <a:latin typeface="Candara" panose="020E0502030303020204" pitchFamily="34" charset="0"/>
              </a:rPr>
              <a:t>, the </a:t>
            </a:r>
            <a:r>
              <a:rPr lang="en-GB" sz="2800" b="1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frontal nerve</a:t>
            </a:r>
            <a:r>
              <a:rPr lang="en-GB" sz="2800" b="1" i="1" dirty="0">
                <a:latin typeface="Candara" panose="020E0502030303020204" pitchFamily="34" charset="0"/>
              </a:rPr>
              <a:t>, the </a:t>
            </a:r>
            <a:r>
              <a:rPr lang="en-GB" sz="2800" b="1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trochlear nerve</a:t>
            </a:r>
            <a:r>
              <a:rPr lang="en-GB" sz="2800" b="1" i="1" dirty="0">
                <a:latin typeface="Candara" panose="020E0502030303020204" pitchFamily="34" charset="0"/>
              </a:rPr>
              <a:t>, the </a:t>
            </a:r>
            <a:r>
              <a:rPr lang="en-GB" sz="2800" b="1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oculomotor nerve </a:t>
            </a:r>
            <a:r>
              <a:rPr lang="en-GB" sz="2800" b="1" i="1" dirty="0">
                <a:latin typeface="Candara" panose="020E0502030303020204" pitchFamily="34" charset="0"/>
              </a:rPr>
              <a:t>the </a:t>
            </a:r>
            <a:r>
              <a:rPr lang="en-GB" sz="2800" b="1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abducent nerve</a:t>
            </a:r>
            <a:r>
              <a:rPr lang="en-GB" sz="2800" b="1" i="1" dirty="0">
                <a:latin typeface="Candara" panose="020E0502030303020204" pitchFamily="34" charset="0"/>
              </a:rPr>
              <a:t>, the </a:t>
            </a:r>
            <a:r>
              <a:rPr lang="en-GB" sz="2800" b="1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nasociliary nerve</a:t>
            </a:r>
            <a:r>
              <a:rPr lang="en-GB" sz="2800" b="1" i="1" dirty="0">
                <a:latin typeface="Candara" panose="020E0502030303020204" pitchFamily="34" charset="0"/>
              </a:rPr>
              <a:t>, and </a:t>
            </a:r>
            <a:r>
              <a:rPr lang="en-GB" sz="28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superior ophthalmic vein</a:t>
            </a:r>
            <a:r>
              <a:rPr lang="en-GB" sz="2800" i="1" dirty="0"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76200"/>
            <a:ext cx="5727850" cy="584775"/>
          </a:xfrm>
          <a:prstGeom prst="rect">
            <a:avLst/>
          </a:prstGeom>
          <a:ln w="5715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Openings into the Orbital Cavity 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 l="29282" t="25000" r="31479" b="31250"/>
          <a:stretch>
            <a:fillRect/>
          </a:stretch>
        </p:blipFill>
        <p:spPr bwMode="auto">
          <a:xfrm>
            <a:off x="6139414" y="1810327"/>
            <a:ext cx="5952412" cy="3731363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660975"/>
            <a:ext cx="120156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800" b="1" i="1" dirty="0">
                <a:solidFill>
                  <a:srgbClr val="0033CC"/>
                </a:solidFill>
                <a:latin typeface="Candara" panose="020E0502030303020204" pitchFamily="34" charset="0"/>
              </a:rPr>
              <a:t>Inferior orbital fissure: </a:t>
            </a:r>
            <a:r>
              <a:rPr lang="en-GB" sz="2800" b="1" i="1" dirty="0">
                <a:latin typeface="Candara" panose="020E0502030303020204" pitchFamily="34" charset="0"/>
              </a:rPr>
              <a:t>it communicates with </a:t>
            </a:r>
            <a:r>
              <a:rPr lang="en-GB" sz="28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pterygopalatine fossa</a:t>
            </a:r>
            <a:r>
              <a:rPr lang="en-GB" sz="2800" b="1" i="1" dirty="0">
                <a:latin typeface="Candara" panose="020E0502030303020204" pitchFamily="34" charset="0"/>
              </a:rPr>
              <a:t>. It transmits </a:t>
            </a:r>
            <a:r>
              <a:rPr lang="en-GB" sz="2800" b="1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the maxillary nerve </a:t>
            </a:r>
            <a:r>
              <a:rPr lang="en-GB" sz="2800" b="1" i="1" dirty="0">
                <a:latin typeface="Candara" panose="020E0502030303020204" pitchFamily="34" charset="0"/>
              </a:rPr>
              <a:t>and its zygomatic branch, </a:t>
            </a:r>
            <a:r>
              <a:rPr lang="en-GB" sz="28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inferior ophthalmic vein, </a:t>
            </a:r>
            <a:r>
              <a:rPr lang="en-GB" sz="2800" b="1" i="1" dirty="0">
                <a:latin typeface="Candara" panose="020E0502030303020204" pitchFamily="34" charset="0"/>
              </a:rPr>
              <a:t>and sympathetic nerves.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89168" y="5751364"/>
            <a:ext cx="11926457" cy="954107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800" b="1" i="1" dirty="0">
                <a:solidFill>
                  <a:srgbClr val="0033CC"/>
                </a:solidFill>
                <a:latin typeface="Candara" panose="020E0502030303020204" pitchFamily="34" charset="0"/>
              </a:rPr>
              <a:t>Optic canal: </a:t>
            </a:r>
            <a:r>
              <a:rPr lang="en-GB" sz="2800" b="1" i="1" dirty="0">
                <a:latin typeface="Candara" panose="020E0502030303020204" pitchFamily="34" charset="0"/>
              </a:rPr>
              <a:t>it communicates with the </a:t>
            </a:r>
            <a:r>
              <a:rPr lang="en-GB" sz="2800" b="1" i="1" dirty="0">
                <a:solidFill>
                  <a:srgbClr val="FF0000"/>
                </a:solidFill>
                <a:latin typeface="Candara" panose="020E0502030303020204" pitchFamily="34" charset="0"/>
              </a:rPr>
              <a:t>middle cranial fossa</a:t>
            </a:r>
            <a:r>
              <a:rPr lang="en-GB" sz="2800" b="1" i="1" dirty="0">
                <a:latin typeface="Candara" panose="020E0502030303020204" pitchFamily="34" charset="0"/>
              </a:rPr>
              <a:t>. It transmits </a:t>
            </a:r>
            <a:r>
              <a:rPr lang="en-GB" sz="2800" b="1" i="1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the optic nerve</a:t>
            </a:r>
            <a:r>
              <a:rPr lang="en-GB" sz="2800" b="1" i="1" dirty="0">
                <a:latin typeface="Candara" panose="020E0502030303020204" pitchFamily="34" charset="0"/>
              </a:rPr>
              <a:t> and </a:t>
            </a:r>
            <a:r>
              <a:rPr lang="en-GB" sz="2800" b="1" i="1" dirty="0">
                <a:solidFill>
                  <a:srgbClr val="FF0000"/>
                </a:solidFill>
                <a:latin typeface="Candara" panose="020E0502030303020204" pitchFamily="34" charset="0"/>
              </a:rPr>
              <a:t>the ophthalmic artery</a:t>
            </a:r>
            <a:r>
              <a:rPr lang="en-GB" sz="2800" b="1" i="1" dirty="0">
                <a:latin typeface="Candara" panose="020E0502030303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461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2238</Words>
  <Application>Microsoft Office PowerPoint</Application>
  <PresentationFormat>Widescreen</PresentationFormat>
  <Paragraphs>261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Candara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21</cp:revision>
  <dcterms:created xsi:type="dcterms:W3CDTF">2023-02-16T19:00:59Z</dcterms:created>
  <dcterms:modified xsi:type="dcterms:W3CDTF">2023-03-06T18:45:41Z</dcterms:modified>
</cp:coreProperties>
</file>