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29"/>
  </p:notesMasterIdLst>
  <p:sldIdLst>
    <p:sldId id="271" r:id="rId5"/>
    <p:sldId id="295" r:id="rId6"/>
    <p:sldId id="313" r:id="rId7"/>
    <p:sldId id="296" r:id="rId8"/>
    <p:sldId id="297" r:id="rId9"/>
    <p:sldId id="298" r:id="rId10"/>
    <p:sldId id="299" r:id="rId11"/>
    <p:sldId id="300" r:id="rId12"/>
    <p:sldId id="314" r:id="rId13"/>
    <p:sldId id="301" r:id="rId14"/>
    <p:sldId id="316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5" r:id="rId26"/>
    <p:sldId id="312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  <a:srgbClr val="009900"/>
    <a:srgbClr val="33CC33"/>
    <a:srgbClr val="3333FF"/>
    <a:srgbClr val="2FF146"/>
    <a:srgbClr val="92D050"/>
    <a:srgbClr val="0033CC"/>
    <a:srgbClr val="FFFF99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theme" Target="theme/theme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7579B8-EC52-4927-8625-3C78363EE4A9}" type="datetimeFigureOut">
              <a:rPr lang="ar-IQ" smtClean="0"/>
              <a:pPr/>
              <a:t>04/04/1443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EA99E9-D25A-464D-B395-D34FE9178E6C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3966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7E379-8794-4B01-96AD-E66DA69C0D58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Aiman Qais Afar</a:t>
            </a: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 November 2021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Aiman Qais Afar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76962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CARDIOVASCULAR  SYSTEM </a:t>
            </a:r>
          </a:p>
          <a:p>
            <a:pPr algn="ctr"/>
            <a:r>
              <a:rPr lang="en-GB" sz="3200" b="1" i="1" dirty="0">
                <a:solidFill>
                  <a:srgbClr val="3333FF"/>
                </a:solidFill>
                <a:latin typeface="Candara" pitchFamily="34" charset="0"/>
              </a:rPr>
              <a:t>ORIENTATION &amp;SURFACE ANATOMY</a:t>
            </a:r>
            <a:endParaRPr lang="en-GB" sz="3200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GB" sz="3200" b="1" i="1" dirty="0">
                <a:solidFill>
                  <a:srgbClr val="3333FF"/>
                </a:solidFill>
                <a:latin typeface="Candara" pitchFamily="34" charset="0"/>
              </a:rPr>
              <a:t> OF THE HEART</a:t>
            </a:r>
            <a:endParaRPr lang="en-US" sz="3200" b="1" i="1" dirty="0">
              <a:solidFill>
                <a:srgbClr val="3333FF"/>
              </a:solidFill>
              <a:latin typeface="Candara" pitchFamily="34" charset="0"/>
            </a:endParaRP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Dr. Aiman Qais Afar</a:t>
            </a:r>
          </a:p>
          <a:p>
            <a:pPr algn="ctr"/>
            <a:r>
              <a:rPr lang="en-US" sz="3200" b="1" i="1" dirty="0">
                <a:solidFill>
                  <a:srgbClr val="00FF00"/>
                </a:solidFill>
                <a:latin typeface="Candara" pitchFamily="34" charset="0"/>
              </a:rPr>
              <a:t>Surgical Anatomist</a:t>
            </a:r>
          </a:p>
          <a:p>
            <a:pPr algn="ctr"/>
            <a:r>
              <a:rPr lang="en-US" sz="3200" b="1" i="1" dirty="0">
                <a:solidFill>
                  <a:srgbClr val="3333FF"/>
                </a:solidFill>
                <a:latin typeface="Candara" pitchFamily="34" charset="0"/>
              </a:rPr>
              <a:t>College of Medicine / University of Mutah</a:t>
            </a:r>
          </a:p>
          <a:p>
            <a:pPr algn="ctr"/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2021-2022</a:t>
            </a:r>
            <a:endParaRPr lang="ar-IQ" sz="3200" b="1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21506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30001"/>
            <a:ext cx="1981200" cy="1318399"/>
          </a:xfrm>
          <a:prstGeom prst="rect">
            <a:avLst/>
          </a:prstGeom>
          <a:noFill/>
        </p:spPr>
      </p:pic>
      <p:pic>
        <p:nvPicPr>
          <p:cNvPr id="31746" name="Picture 2" descr="http://www.myquinstory.info/wp-content/uploads/2014/02/heart-atta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733800"/>
            <a:ext cx="3962400" cy="2971801"/>
          </a:xfrm>
          <a:prstGeom prst="rect">
            <a:avLst/>
          </a:prstGeom>
          <a:noFill/>
        </p:spPr>
      </p:pic>
      <p:pic>
        <p:nvPicPr>
          <p:cNvPr id="8" name="Picture 2" descr="https://encrypted-tbn0.gstatic.com/images?q=tbn:ANd9GcQ-A6VCzJqWj8iYZVRocmNzqlA1JnauGT5eZIAYhtzs0sBQqF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4930001"/>
            <a:ext cx="1981200" cy="131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5334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10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1413808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3333FF"/>
                </a:solidFill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Anterior (sternocostal) surface</a:t>
            </a:r>
            <a:r>
              <a:rPr lang="en-GB" sz="2400" b="1" i="1" dirty="0">
                <a:latin typeface="Candara" pitchFamily="34" charset="0"/>
              </a:rPr>
              <a:t>, formed mainly by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right ventricle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848380"/>
            <a:ext cx="5999015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5362" name="Picture 2" descr="Image result for anterior sternocostal surface of heart"/>
          <p:cNvPicPr>
            <a:picLocks noChangeAspect="1" noChangeArrowheads="1"/>
          </p:cNvPicPr>
          <p:nvPr/>
        </p:nvPicPr>
        <p:blipFill>
          <a:blip r:embed="rId2"/>
          <a:srcRect t="3132" b="11691"/>
          <a:stretch>
            <a:fillRect/>
          </a:stretch>
        </p:blipFill>
        <p:spPr bwMode="auto">
          <a:xfrm>
            <a:off x="1361515" y="2286000"/>
            <a:ext cx="6791885" cy="43434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5791200" y="3810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11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848380"/>
            <a:ext cx="5999015" cy="523220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762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6200" y="14478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Diaphragmatic (inferior) surface</a:t>
            </a:r>
            <a:r>
              <a:rPr lang="en-GB" sz="2400" b="1" i="1" dirty="0">
                <a:latin typeface="Candara" pitchFamily="34" charset="0"/>
              </a:rPr>
              <a:t>, formed mainly by the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left ventricle </a:t>
            </a:r>
            <a:r>
              <a:rPr lang="en-GB" sz="2400" b="1" i="1" dirty="0">
                <a:latin typeface="Candara" pitchFamily="34" charset="0"/>
              </a:rPr>
              <a:t>and partly by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right ventricle</a:t>
            </a:r>
            <a:r>
              <a:rPr lang="en-GB" sz="2400" b="1" i="1" dirty="0">
                <a:latin typeface="Candara" pitchFamily="34" charset="0"/>
              </a:rPr>
              <a:t>; it is related to the central tendon of the diaphragm.</a:t>
            </a:r>
          </a:p>
        </p:txBody>
      </p:sp>
      <p:pic>
        <p:nvPicPr>
          <p:cNvPr id="1026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 l="6270" t="4802" r="8464"/>
          <a:stretch>
            <a:fillRect/>
          </a:stretch>
        </p:blipFill>
        <p:spPr bwMode="auto">
          <a:xfrm>
            <a:off x="3810000" y="2362200"/>
            <a:ext cx="5029200" cy="4215653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pic>
        <p:nvPicPr>
          <p:cNvPr id="1028" name="Picture 4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436" y="2743200"/>
            <a:ext cx="3158214" cy="3745343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9 November 2021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Dr. Aiman Qais Afar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chemeClr val="tx1"/>
                </a:solidFill>
              </a:rPr>
              <a:pPr/>
              <a:t>12</a:t>
            </a:fld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2954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pulmonary surface</a:t>
            </a:r>
            <a:r>
              <a:rPr lang="en-GB" sz="2400" b="1" i="1" dirty="0">
                <a:latin typeface="Candara" pitchFamily="34" charset="0"/>
              </a:rPr>
              <a:t>, consists mainly of the left ventricle; it forms the cardiac impression of the left lung.</a:t>
            </a:r>
          </a:p>
          <a:p>
            <a:r>
              <a:rPr lang="en-GB" sz="2400" b="1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Right pulmonary surface</a:t>
            </a:r>
            <a:r>
              <a:rPr lang="en-GB" sz="2400" b="1" i="1" dirty="0">
                <a:latin typeface="Candara" pitchFamily="34" charset="0"/>
              </a:rPr>
              <a:t>, formed mainly by the right atrium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762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762000"/>
            <a:ext cx="5999015" cy="523220"/>
          </a:xfrm>
          <a:prstGeom prst="rect">
            <a:avLst/>
          </a:prstGeom>
          <a:ln w="5715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surfaces of the heart are the:::</a:t>
            </a:r>
          </a:p>
        </p:txBody>
      </p:sp>
      <p:pic>
        <p:nvPicPr>
          <p:cNvPr id="14338" name="Picture 2" descr="Image result for • Diaphragmatic (inferior) surface of h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799" y="2573428"/>
            <a:ext cx="6526021" cy="4006978"/>
          </a:xfrm>
          <a:prstGeom prst="rect">
            <a:avLst/>
          </a:prstGeom>
          <a:noFill/>
          <a:ln w="5715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1722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2286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37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heart appears trapezoidal in both anterior and posterior views.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2245816"/>
            <a:ext cx="3810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Right border (slightly convex), formed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right atrium </a:t>
            </a:r>
            <a:r>
              <a:rPr lang="en-GB" sz="2400" b="1" i="1" dirty="0">
                <a:latin typeface="Candara" pitchFamily="34" charset="0"/>
              </a:rPr>
              <a:t>and extending between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SVC</a:t>
            </a:r>
            <a:r>
              <a:rPr lang="en-GB" sz="2400" b="1" i="1" dirty="0">
                <a:latin typeface="Candara" pitchFamily="34" charset="0"/>
              </a:rPr>
              <a:t> and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IVC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• Inferior border (nearly horizontal), formed mainly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right ventricle </a:t>
            </a:r>
            <a:r>
              <a:rPr lang="en-GB" sz="2400" b="1" i="1" dirty="0">
                <a:latin typeface="Candara" pitchFamily="34" charset="0"/>
              </a:rPr>
              <a:t>and only slightly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left ventricle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28600" y="1519535"/>
            <a:ext cx="5833007" cy="523220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3314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 l="21447" t="10270" r="21672" b="10136"/>
          <a:stretch>
            <a:fillRect/>
          </a:stretch>
        </p:blipFill>
        <p:spPr bwMode="auto">
          <a:xfrm>
            <a:off x="4490884" y="2286001"/>
            <a:ext cx="4348316" cy="4419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056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9436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86600" y="3810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3716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Left border (oblique), formed mainly by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ventricle </a:t>
            </a:r>
            <a:r>
              <a:rPr lang="en-GB" sz="2400" b="1" i="1" dirty="0">
                <a:latin typeface="Candara" pitchFamily="34" charset="0"/>
              </a:rPr>
              <a:t>and slightly by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auricle</a:t>
            </a:r>
          </a:p>
          <a:p>
            <a:r>
              <a:rPr lang="en-GB" sz="2400" b="1" i="1" dirty="0">
                <a:latin typeface="Candara" pitchFamily="34" charset="0"/>
              </a:rPr>
              <a:t>• Superior border, formed by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right and left atria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auricles </a:t>
            </a:r>
            <a:r>
              <a:rPr lang="en-GB" sz="2400" b="1" i="1" dirty="0">
                <a:latin typeface="Candara" pitchFamily="34" charset="0"/>
              </a:rPr>
              <a:t>in an anterior view;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833735"/>
            <a:ext cx="5027467" cy="461665"/>
          </a:xfrm>
          <a:prstGeom prst="rect">
            <a:avLst/>
          </a:prstGeom>
          <a:ln w="57150">
            <a:solidFill>
              <a:srgbClr val="FF33CC"/>
            </a:solidFill>
          </a:ln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four borders of the heart are the :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290" name="Picture 2" descr="Image result for The four borders of the heart 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424" y="3048000"/>
            <a:ext cx="8499464" cy="36576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9 November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15</a:t>
            </a:fld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ascending aorta </a:t>
            </a: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pulmonary trunk </a:t>
            </a:r>
            <a:r>
              <a:rPr lang="en-GB" sz="2400" b="1" i="1" dirty="0">
                <a:latin typeface="Candara" pitchFamily="34" charset="0"/>
              </a:rPr>
              <a:t>emerge from the superior border, and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SVC </a:t>
            </a:r>
            <a:r>
              <a:rPr lang="en-GB" sz="2400" b="1" i="1" dirty="0">
                <a:latin typeface="Candara" pitchFamily="34" charset="0"/>
              </a:rPr>
              <a:t>enters its right side.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6258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12290" name="Picture 2" descr="Image result for the transverse pericardial si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3459" y="1752600"/>
            <a:ext cx="5988141" cy="44958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152400" y="2209800"/>
            <a:ext cx="259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Posterior to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pulmonary trunk </a:t>
            </a:r>
            <a:r>
              <a:rPr lang="en-GB" sz="2400" b="1" i="1" dirty="0">
                <a:latin typeface="Candara" pitchFamily="34" charset="0"/>
              </a:rPr>
              <a:t>and anterior to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SVC,</a:t>
            </a:r>
            <a:r>
              <a:rPr lang="en-GB" sz="2400" b="1" i="1" dirty="0">
                <a:latin typeface="Candara" pitchFamily="34" charset="0"/>
              </a:rPr>
              <a:t> the superior border forms the inferior boundary of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transverse pericardial sinus</a:t>
            </a:r>
            <a:endParaRPr lang="en-GB" sz="24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867400" y="1524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8200" y="6553200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16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177225"/>
            <a:ext cx="3120791" cy="584775"/>
          </a:xfrm>
          <a:prstGeom prst="rect">
            <a:avLst/>
          </a:prstGeom>
          <a:solidFill>
            <a:srgbClr val="FFFF99"/>
          </a:solidFill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07184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heart and great vessels </a:t>
            </a:r>
            <a:r>
              <a:rPr lang="en-GB" sz="2400" b="1" i="1" dirty="0">
                <a:latin typeface="Candara" pitchFamily="34" charset="0"/>
              </a:rPr>
              <a:t>are approximately in the middle of the thorax, surrounded laterally and posteriorly by the lungs and bounded anteriorly by the sternum and the central part of the thoracic cage 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524" y="2209800"/>
            <a:ext cx="6221676" cy="4495800"/>
          </a:xfrm>
          <a:prstGeom prst="rect">
            <a:avLst/>
          </a:prstGeom>
          <a:noFill/>
          <a:ln w="76200">
            <a:solidFill>
              <a:srgbClr val="2FF146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152400" y="2819400"/>
            <a:ext cx="2209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outline of the heart can be traced on the anterior surface of the thorax by using these guidelines: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477000" y="3810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150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17</a:t>
            </a:fld>
            <a:endParaRPr lang="en-US" b="1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05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superior border </a:t>
            </a:r>
            <a:r>
              <a:rPr lang="en-GB" sz="2400" b="1" i="1" dirty="0">
                <a:latin typeface="Candara" pitchFamily="34" charset="0"/>
              </a:rPr>
              <a:t>corresponds to a line connecting the inferior border of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2nd left costal cartilage</a:t>
            </a:r>
            <a:r>
              <a:rPr lang="en-GB" sz="2400" b="1" i="1" dirty="0">
                <a:latin typeface="Candara" pitchFamily="34" charset="0"/>
              </a:rPr>
              <a:t> to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superior border of the 3rd right costal cartilage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right border </a:t>
            </a:r>
            <a:r>
              <a:rPr lang="en-GB" sz="2400" b="1" i="1" dirty="0">
                <a:latin typeface="Candara" pitchFamily="34" charset="0"/>
              </a:rPr>
              <a:t>corresponds to a line drawn from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3</a:t>
            </a:r>
            <a:r>
              <a:rPr lang="en-GB" sz="2400" b="1" i="1" baseline="30000" dirty="0">
                <a:solidFill>
                  <a:srgbClr val="0033CC"/>
                </a:solidFill>
                <a:latin typeface="Candara" pitchFamily="34" charset="0"/>
              </a:rPr>
              <a:t>rd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 right costal cartilage</a:t>
            </a:r>
            <a:r>
              <a:rPr lang="en-GB" sz="2400" b="1" i="1" dirty="0">
                <a:latin typeface="Candara" pitchFamily="34" charset="0"/>
              </a:rPr>
              <a:t> to the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6th right costal cartilage</a:t>
            </a:r>
            <a:r>
              <a:rPr lang="en-GB" sz="2400" b="1" i="1" dirty="0">
                <a:latin typeface="Candara" pitchFamily="34" charset="0"/>
              </a:rPr>
              <a:t>; this border is slightly convex to the right.</a:t>
            </a:r>
          </a:p>
        </p:txBody>
      </p:sp>
      <p:pic>
        <p:nvPicPr>
          <p:cNvPr id="10242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3810000" y="1219200"/>
            <a:ext cx="5207431" cy="4267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5715000" y="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629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3352800" y="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18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2756780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2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710148"/>
            <a:ext cx="396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u="sng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• The inferior border </a:t>
            </a:r>
            <a:r>
              <a:rPr lang="en-GB" sz="2400" b="1" i="1" dirty="0">
                <a:latin typeface="Candara" pitchFamily="34" charset="0"/>
              </a:rPr>
              <a:t>corresponds to a line drawn from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inferior end of the right border </a:t>
            </a:r>
            <a:r>
              <a:rPr lang="en-GB" sz="2400" b="1" i="1" dirty="0">
                <a:latin typeface="Candara" pitchFamily="34" charset="0"/>
              </a:rPr>
              <a:t>to a point in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5th intercostal space </a:t>
            </a:r>
            <a:r>
              <a:rPr lang="en-GB" sz="2400" b="1" i="1" dirty="0">
                <a:latin typeface="Candara" pitchFamily="34" charset="0"/>
              </a:rPr>
              <a:t>close to the left midclavicular line;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left end of this line corresponds to the location of the apex of the heart and the apex beat.</a:t>
            </a:r>
          </a:p>
        </p:txBody>
      </p:sp>
      <p:pic>
        <p:nvPicPr>
          <p:cNvPr id="7" name="Picture 2" descr="Image result for the surface heart border"/>
          <p:cNvPicPr>
            <a:picLocks noChangeAspect="1" noChangeArrowheads="1"/>
          </p:cNvPicPr>
          <p:nvPr/>
        </p:nvPicPr>
        <p:blipFill>
          <a:blip r:embed="rId2"/>
          <a:srcRect l="7524" r="2194" b="1461"/>
          <a:stretch>
            <a:fillRect/>
          </a:stretch>
        </p:blipFill>
        <p:spPr bwMode="auto">
          <a:xfrm>
            <a:off x="4148380" y="457200"/>
            <a:ext cx="4835471" cy="39624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Rectangle 3"/>
          <p:cNvSpPr/>
          <p:nvPr/>
        </p:nvSpPr>
        <p:spPr>
          <a:xfrm>
            <a:off x="152400" y="5874603"/>
            <a:ext cx="85344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itchFamily="34" charset="0"/>
              </a:rPr>
              <a:t>These borders are important to recognize when examining a radiograph of the heart</a:t>
            </a:r>
            <a:endParaRPr lang="ar-IQ" sz="2400" b="1" i="1" dirty="0"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4884003"/>
            <a:ext cx="8755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i="1" u="sng" dirty="0">
                <a:solidFill>
                  <a:srgbClr val="F79646">
                    <a:lumMod val="75000"/>
                  </a:srgbClr>
                </a:solidFill>
                <a:latin typeface="Candara" pitchFamily="34" charset="0"/>
              </a:rPr>
              <a:t>• The left border </a:t>
            </a:r>
            <a:r>
              <a:rPr lang="en-GB" sz="2400" b="1" i="1" dirty="0">
                <a:solidFill>
                  <a:prstClr val="black"/>
                </a:solidFill>
                <a:latin typeface="Candara" pitchFamily="34" charset="0"/>
              </a:rPr>
              <a:t>corresponds to a line connecting the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left ends</a:t>
            </a:r>
          </a:p>
          <a:p>
            <a:pPr lvl="0"/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of the lines representing the superior and inferior borders</a:t>
            </a:r>
            <a:r>
              <a:rPr lang="en-GB" sz="2400" b="1" i="1" dirty="0">
                <a:solidFill>
                  <a:prstClr val="black"/>
                </a:solidFill>
                <a:latin typeface="Candar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396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5791200" y="22860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010400" y="549275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19</a:t>
            </a:fld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685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The valves are located posterior to the sternum; however, the sounds produced by them are projected to the auscultatory areas: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pulmonary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aortic</a:t>
            </a:r>
            <a:r>
              <a:rPr lang="en-GB" sz="2400" b="1" i="1" dirty="0">
                <a:latin typeface="Candara" pitchFamily="34" charset="0"/>
              </a:rPr>
              <a:t>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mitral</a:t>
            </a:r>
            <a:r>
              <a:rPr lang="en-GB" sz="2400" b="1" i="1" dirty="0">
                <a:latin typeface="Candara" pitchFamily="34" charset="0"/>
              </a:rPr>
              <a:t>, and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tricuspid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762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8194" name="Picture 2" descr="Image result for the surface heart valve"/>
          <p:cNvPicPr>
            <a:picLocks noChangeAspect="1" noChangeArrowheads="1"/>
          </p:cNvPicPr>
          <p:nvPr/>
        </p:nvPicPr>
        <p:blipFill>
          <a:blip r:embed="rId2"/>
          <a:srcRect t="1975" b="15062"/>
          <a:stretch>
            <a:fillRect/>
          </a:stretch>
        </p:blipFill>
        <p:spPr bwMode="auto">
          <a:xfrm>
            <a:off x="1676400" y="1981200"/>
            <a:ext cx="6664778" cy="4724400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8382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heart, slightly larger than a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clenched fist</a:t>
            </a:r>
            <a:r>
              <a:rPr lang="en-GB" sz="2400" b="1" i="1" dirty="0">
                <a:latin typeface="Candara" pitchFamily="34" charset="0"/>
              </a:rPr>
              <a:t>, is a double self-adjusting muscular pump, the parts of which work in unison to propel blood to the body.</a:t>
            </a:r>
          </a:p>
        </p:txBody>
      </p:sp>
      <p:sp>
        <p:nvSpPr>
          <p:cNvPr id="6" name="Rectangle 2"/>
          <p:cNvSpPr/>
          <p:nvPr/>
        </p:nvSpPr>
        <p:spPr>
          <a:xfrm>
            <a:off x="228600" y="101025"/>
            <a:ext cx="1143000" cy="58477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2" descr="http://www.significancemagazine.org/SpringboardWebApp/userfiles/sig/image/AbdelUpload/Anatomy_Heart_English_Ties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3698"/>
            <a:ext cx="6331691" cy="4136623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781800" y="1524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20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3886200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apex beat </a:t>
            </a:r>
            <a:r>
              <a:rPr lang="en-GB" sz="2400" i="1" dirty="0">
                <a:latin typeface="Candara" pitchFamily="34" charset="0"/>
              </a:rPr>
              <a:t>is an </a:t>
            </a:r>
            <a:r>
              <a:rPr lang="en-GB" sz="2400" b="1" i="1" dirty="0">
                <a:latin typeface="Candara" pitchFamily="34" charset="0"/>
              </a:rPr>
              <a:t>impulse that results from the apex being forced against the anterior thoracic wall when the left ventricle contracts</a:t>
            </a:r>
            <a:r>
              <a:rPr lang="en-GB" sz="2400" i="1" dirty="0">
                <a:latin typeface="Candara" pitchFamily="34" charset="0"/>
              </a:rPr>
              <a:t>. 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76200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7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95600"/>
            <a:ext cx="5562600" cy="376872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4267200" y="838200"/>
            <a:ext cx="4572000" cy="1938992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location of the apex beat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(mitral area) </a:t>
            </a:r>
            <a:r>
              <a:rPr lang="en-GB" sz="2400" b="1" i="1" dirty="0">
                <a:latin typeface="Candara" pitchFamily="34" charset="0"/>
              </a:rPr>
              <a:t>varies in position; it may be located in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4th </a:t>
            </a:r>
            <a:r>
              <a:rPr lang="en-GB" sz="2400" b="1" i="1" dirty="0">
                <a:latin typeface="Candara" pitchFamily="34" charset="0"/>
              </a:rPr>
              <a:t>or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5th</a:t>
            </a:r>
            <a:r>
              <a:rPr lang="en-GB" sz="2400" b="1" i="1" dirty="0">
                <a:latin typeface="Candara" pitchFamily="34" charset="0"/>
              </a:rPr>
              <a:t> intercostal spaces,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6–10 cm </a:t>
            </a:r>
            <a:r>
              <a:rPr lang="en-GB" sz="2400" b="1" i="1" dirty="0">
                <a:latin typeface="Candara" pitchFamily="34" charset="0"/>
              </a:rPr>
              <a:t>from the midline of the thorax.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21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600" y="838200"/>
            <a:ext cx="3886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>
                <a:solidFill>
                  <a:srgbClr val="C00000"/>
                </a:solidFill>
                <a:latin typeface="Candara" pitchFamily="34" charset="0"/>
              </a:rPr>
              <a:t>Clinicians’ interest </a:t>
            </a:r>
            <a:r>
              <a:rPr lang="en-GB" sz="2000" b="1" i="1" dirty="0">
                <a:latin typeface="Candara" pitchFamily="34" charset="0"/>
              </a:rPr>
              <a:t>in the surface anatomy of the heart and cardiac valves results from their need to listen to </a:t>
            </a:r>
            <a:r>
              <a:rPr lang="en-GB" sz="2000" b="1" i="1" dirty="0">
                <a:solidFill>
                  <a:srgbClr val="3333FF"/>
                </a:solidFill>
                <a:latin typeface="Candara" pitchFamily="34" charset="0"/>
              </a:rPr>
              <a:t>individual valve sounds.</a:t>
            </a:r>
          </a:p>
          <a:p>
            <a:endParaRPr lang="en-GB" sz="2000" b="1" i="1" dirty="0">
              <a:latin typeface="Candara" pitchFamily="34" charset="0"/>
            </a:endParaRPr>
          </a:p>
          <a:p>
            <a:r>
              <a:rPr lang="en-GB" sz="2000" b="1" i="1" dirty="0">
                <a:latin typeface="Candara" pitchFamily="34" charset="0"/>
              </a:rPr>
              <a:t> Because the auscultatory areas are wide apart as possible, the sounds produced at any given valve may be distinguished from those produced at other valves.</a:t>
            </a:r>
          </a:p>
          <a:p>
            <a:endParaRPr lang="en-GB" sz="2000" b="1" i="1" dirty="0">
              <a:latin typeface="Candara" pitchFamily="34" charset="0"/>
            </a:endParaRPr>
          </a:p>
          <a:p>
            <a:r>
              <a:rPr lang="en-GB" sz="2000" b="1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rgbClr val="7030A0"/>
                </a:solidFill>
                <a:latin typeface="Candara" pitchFamily="34" charset="0"/>
              </a:rPr>
              <a:t>Blood tends to carry the sound in the direction of its flow.</a:t>
            </a:r>
            <a:r>
              <a:rPr lang="en-GB" sz="2000" b="1" i="1" dirty="0">
                <a:latin typeface="Candara" pitchFamily="34" charset="0"/>
              </a:rPr>
              <a:t> </a:t>
            </a:r>
            <a:r>
              <a:rPr lang="en-GB" sz="2000" b="1" i="1" dirty="0">
                <a:solidFill>
                  <a:schemeClr val="accent6">
                    <a:lumMod val="75000"/>
                  </a:schemeClr>
                </a:solidFill>
                <a:latin typeface="Candara" pitchFamily="34" charset="0"/>
              </a:rPr>
              <a:t>Each area </a:t>
            </a:r>
            <a:r>
              <a:rPr lang="en-GB" sz="2000" b="1" i="1" dirty="0">
                <a:latin typeface="Candara" pitchFamily="34" charset="0"/>
              </a:rPr>
              <a:t>is situated superficial to the chamber or vessel into which the blood has passed and in a direct line with the valve orifice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228600" y="177225"/>
            <a:ext cx="3120791" cy="584775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Surface Anatomy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pic>
        <p:nvPicPr>
          <p:cNvPr id="6146" name="Picture 2" descr="Image result for thesurface heart valve(mitral are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685799"/>
            <a:ext cx="4724400" cy="5413249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4928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8580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0033CC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077200" y="3048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0033CC"/>
                </a:solidFill>
              </a:rPr>
              <a:pPr/>
              <a:t>22</a:t>
            </a:fld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5675977" cy="584775"/>
          </a:xfrm>
          <a:prstGeom prst="rect">
            <a:avLst/>
          </a:prstGeom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76200" y="804208"/>
            <a:ext cx="8839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On listening to the heart with a stethoscope, one can hear two sounds: </a:t>
            </a:r>
            <a:r>
              <a:rPr lang="en-GB" sz="2400" b="1" i="1" dirty="0" err="1">
                <a:solidFill>
                  <a:srgbClr val="FF0000"/>
                </a:solidFill>
                <a:latin typeface="Candara" pitchFamily="34" charset="0"/>
              </a:rPr>
              <a:t>lub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-dup.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first sound </a:t>
            </a:r>
            <a:r>
              <a:rPr lang="en-GB" sz="2400" b="1" i="1" dirty="0">
                <a:latin typeface="Candara" pitchFamily="34" charset="0"/>
              </a:rPr>
              <a:t>is produced by the contraction of the ventricles and the closure of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tricuspid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mitral valves</a:t>
            </a:r>
            <a:r>
              <a:rPr lang="en-GB" sz="2400" b="1" i="1" dirty="0">
                <a:latin typeface="Candara" pitchFamily="34" charset="0"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second sound </a:t>
            </a:r>
            <a:r>
              <a:rPr lang="en-GB" sz="2400" b="1" i="1" dirty="0">
                <a:latin typeface="Candara" pitchFamily="34" charset="0"/>
              </a:rPr>
              <a:t>is produced by the sharp closure of the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aortic</a:t>
            </a:r>
            <a:r>
              <a:rPr lang="en-GB" sz="2400" b="1" i="1" dirty="0">
                <a:latin typeface="Candara" pitchFamily="34" charset="0"/>
              </a:rPr>
              <a:t> 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pulmonary valves.</a:t>
            </a:r>
          </a:p>
        </p:txBody>
      </p:sp>
      <p:pic>
        <p:nvPicPr>
          <p:cNvPr id="8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15580"/>
            <a:ext cx="5286116" cy="35814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76200" y="675144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</a:t>
            </a:r>
            <a:r>
              <a:rPr lang="en-GB" sz="2400" i="1" dirty="0">
                <a:latin typeface="Candara" pitchFamily="34" charset="0"/>
              </a:rPr>
              <a:t> </a:t>
            </a:r>
            <a:r>
              <a:rPr lang="en-GB" sz="2400" b="1" i="1" dirty="0">
                <a:latin typeface="Candara" pitchFamily="34" charset="0"/>
              </a:rPr>
              <a:t>areas (sites) of auscultation are</a:t>
            </a:r>
          </a:p>
          <a:p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• Aortic valve (A): </a:t>
            </a:r>
            <a:r>
              <a:rPr lang="en-GB" sz="2400" b="1" i="1" dirty="0">
                <a:latin typeface="Candara" pitchFamily="34" charset="0"/>
              </a:rPr>
              <a:t>2nd intercostal space to right of sternal border</a:t>
            </a:r>
          </a:p>
          <a:p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• Pulmonary valve (P): </a:t>
            </a:r>
            <a:r>
              <a:rPr lang="en-GB" sz="2400" b="1" i="1" dirty="0">
                <a:latin typeface="Candara" pitchFamily="34" charset="0"/>
              </a:rPr>
              <a:t>2nd intercostal space to left of sternal border</a:t>
            </a:r>
          </a:p>
          <a:p>
            <a:r>
              <a:rPr lang="en-GB" sz="2400" b="1" i="1" dirty="0">
                <a:solidFill>
                  <a:srgbClr val="009900"/>
                </a:solidFill>
                <a:latin typeface="Candara" pitchFamily="34" charset="0"/>
              </a:rPr>
              <a:t>• Tricuspid valve (T): </a:t>
            </a:r>
            <a:r>
              <a:rPr lang="en-GB" sz="2400" b="1" i="1" dirty="0">
                <a:latin typeface="Candara" pitchFamily="34" charset="0"/>
              </a:rPr>
              <a:t>near left sternal border in 5th or 6</a:t>
            </a:r>
            <a:r>
              <a:rPr lang="en-GB" sz="2400" b="1" i="1" baseline="30000" dirty="0">
                <a:latin typeface="Candara" pitchFamily="34" charset="0"/>
              </a:rPr>
              <a:t>th</a:t>
            </a:r>
            <a:r>
              <a:rPr lang="en-GB" sz="2400" b="1" i="1" dirty="0">
                <a:latin typeface="Candara" pitchFamily="34" charset="0"/>
              </a:rPr>
              <a:t> intercostal space</a:t>
            </a:r>
          </a:p>
          <a:p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• Mitral valve (M): </a:t>
            </a:r>
            <a:r>
              <a:rPr lang="en-GB" sz="2400" b="1" i="1" dirty="0">
                <a:latin typeface="Candara" pitchFamily="34" charset="0"/>
              </a:rPr>
              <a:t>apex of heart in 5th intercostal space in midclavicular line</a:t>
            </a:r>
          </a:p>
        </p:txBody>
      </p:sp>
      <p:pic>
        <p:nvPicPr>
          <p:cNvPr id="7" name="Picture 2" descr="https://classconnection.s3.amazonaws.com/418/flashcards/992418/png/screen_shot_2012-02-21_at_4.41.34_pm1329860510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4200"/>
            <a:ext cx="5257800" cy="3562217"/>
          </a:xfrm>
          <a:prstGeom prst="rect">
            <a:avLst/>
          </a:prstGeom>
          <a:noFill/>
          <a:ln w="76200">
            <a:solidFill>
              <a:srgbClr val="33CC33"/>
            </a:solidFill>
          </a:ln>
        </p:spPr>
      </p:pic>
      <p:sp>
        <p:nvSpPr>
          <p:cNvPr id="9" name="عنصر نائب للتذييل 2"/>
          <p:cNvSpPr txBox="1">
            <a:spLocks/>
          </p:cNvSpPr>
          <p:nvPr/>
        </p:nvSpPr>
        <p:spPr>
          <a:xfrm>
            <a:off x="6248400" y="2444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Aiman Q. Afar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76200" y="76200"/>
            <a:ext cx="4992970" cy="523220"/>
          </a:xfrm>
          <a:prstGeom prst="rect">
            <a:avLst/>
          </a:prstGeom>
          <a:ln w="57150">
            <a:solidFill>
              <a:srgbClr val="33CC33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Auscultation of the Heart Valves</a:t>
            </a:r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10"/>
          </p:nvPr>
        </p:nvSpPr>
        <p:spPr>
          <a:xfrm>
            <a:off x="304800" y="635635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9 November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عنصر نائب لرقم الشريحة 11"/>
          <p:cNvSpPr>
            <a:spLocks noGrp="1"/>
          </p:cNvSpPr>
          <p:nvPr>
            <p:ph type="sldNum" sz="quarter" idx="12"/>
          </p:nvPr>
        </p:nvSpPr>
        <p:spPr>
          <a:xfrm>
            <a:off x="-1143000" y="61722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23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 November 2021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" y="228600"/>
            <a:ext cx="2895600" cy="365125"/>
          </a:xfrm>
        </p:spPr>
        <p:txBody>
          <a:bodyPr/>
          <a:lstStyle/>
          <a:p>
            <a:r>
              <a:rPr lang="en-US" sz="2400" b="1">
                <a:solidFill>
                  <a:srgbClr val="FF0000"/>
                </a:solidFill>
              </a:rPr>
              <a:t>Dr. Aiman Qais Afar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26" name="Picture 2" descr="http://chriscarcloset.com/wp-content/uploads/2013/01/heart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42" y="4523"/>
            <a:ext cx="9149442" cy="6858000"/>
          </a:xfrm>
          <a:prstGeom prst="rect">
            <a:avLst/>
          </a:prstGeom>
          <a:noFill/>
        </p:spPr>
      </p:pic>
      <p:sp>
        <p:nvSpPr>
          <p:cNvPr id="8" name="عنصر نائب للتذييل 2"/>
          <p:cNvSpPr txBox="1">
            <a:spLocks/>
          </p:cNvSpPr>
          <p:nvPr/>
        </p:nvSpPr>
        <p:spPr>
          <a:xfrm>
            <a:off x="-762000" y="38100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Dr. Aiman Qais Afar</a:t>
            </a:r>
          </a:p>
        </p:txBody>
      </p:sp>
      <p:sp>
        <p:nvSpPr>
          <p:cNvPr id="10" name="عنصر نائب للتاريخ 1"/>
          <p:cNvSpPr txBox="1">
            <a:spLocks/>
          </p:cNvSpPr>
          <p:nvPr/>
        </p:nvSpPr>
        <p:spPr>
          <a:xfrm>
            <a:off x="381000" y="854075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ndara" pitchFamily="34" charset="0"/>
              </a:rPr>
              <a:t>9 November 2021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3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8382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left side of the heart receives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well-oxygenated blood </a:t>
            </a:r>
            <a:r>
              <a:rPr lang="en-GB" sz="2400" b="1" i="1" dirty="0">
                <a:latin typeface="Candara" pitchFamily="34" charset="0"/>
              </a:rPr>
              <a:t>from the lungs through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pulmonary veins </a:t>
            </a:r>
            <a:r>
              <a:rPr lang="en-GB" sz="2400" b="1" i="1" dirty="0">
                <a:latin typeface="Candara" pitchFamily="34" charset="0"/>
              </a:rPr>
              <a:t>and pumps it into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aorta </a:t>
            </a:r>
            <a:r>
              <a:rPr lang="en-GB" sz="2400" b="1" i="1" dirty="0">
                <a:latin typeface="Candara" pitchFamily="34" charset="0"/>
              </a:rPr>
              <a:t>for distribution to the body.</a:t>
            </a:r>
          </a:p>
        </p:txBody>
      </p:sp>
      <p:sp>
        <p:nvSpPr>
          <p:cNvPr id="6" name="Rectangle 2"/>
          <p:cNvSpPr/>
          <p:nvPr/>
        </p:nvSpPr>
        <p:spPr>
          <a:xfrm>
            <a:off x="228600" y="101025"/>
            <a:ext cx="1143000" cy="58477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7" name="Picture 4" descr="http://www.fairview.org/fv/groups/public/documents/images/10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919733"/>
            <a:ext cx="4724400" cy="4176267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8" name="مستطيل 7"/>
          <p:cNvSpPr/>
          <p:nvPr/>
        </p:nvSpPr>
        <p:spPr>
          <a:xfrm>
            <a:off x="76200" y="2514600"/>
            <a:ext cx="419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400" b="1" i="1" dirty="0">
                <a:latin typeface="Candara" pitchFamily="34" charset="0"/>
              </a:rPr>
              <a:t>The right side of the heart receives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poorly oxygenated blood </a:t>
            </a:r>
            <a:r>
              <a:rPr lang="en-GB" sz="2400" b="1" i="1" dirty="0">
                <a:latin typeface="Candara" pitchFamily="34" charset="0"/>
              </a:rPr>
              <a:t>from the body through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SVC and IVC </a:t>
            </a:r>
            <a:r>
              <a:rPr lang="en-GB" sz="2400" b="1" i="1" dirty="0">
                <a:latin typeface="Candara" pitchFamily="34" charset="0"/>
              </a:rPr>
              <a:t>and pumps it through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400" b="1" i="1" dirty="0">
                <a:latin typeface="Candara" pitchFamily="34" charset="0"/>
              </a:rPr>
              <a:t>to the lungs for oxygenation. </a:t>
            </a:r>
            <a:endParaRPr lang="en-GB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228600" y="64166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657600" y="6416675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1534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4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36680"/>
            <a:ext cx="342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Epicardium</a:t>
            </a:r>
            <a:r>
              <a:rPr lang="en-GB" sz="2400" b="1" i="1" dirty="0">
                <a:latin typeface="Candara" pitchFamily="34" charset="0"/>
              </a:rPr>
              <a:t>, a thin external layer (</a:t>
            </a:r>
            <a:r>
              <a:rPr lang="en-GB" sz="2400" b="1" i="1" dirty="0" err="1">
                <a:latin typeface="Candara" pitchFamily="34" charset="0"/>
              </a:rPr>
              <a:t>mesothelium</a:t>
            </a:r>
            <a:r>
              <a:rPr lang="en-GB" sz="2400" b="1" i="1" dirty="0">
                <a:latin typeface="Candara" pitchFamily="34" charset="0"/>
              </a:rPr>
              <a:t>) formed by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visceral layer of serous pericardium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• Myocardium</a:t>
            </a:r>
            <a:r>
              <a:rPr lang="en-GB" sz="2400" b="1" i="1" dirty="0">
                <a:latin typeface="Candara" pitchFamily="34" charset="0"/>
              </a:rPr>
              <a:t>, a thick middle layer composed of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cardiac muscle </a:t>
            </a:r>
          </a:p>
        </p:txBody>
      </p:sp>
      <p:sp>
        <p:nvSpPr>
          <p:cNvPr id="7" name="Rectangle 2"/>
          <p:cNvSpPr/>
          <p:nvPr/>
        </p:nvSpPr>
        <p:spPr>
          <a:xfrm>
            <a:off x="152400" y="76200"/>
            <a:ext cx="1143000" cy="584775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Candara" pitchFamily="34" charset="0"/>
              </a:rPr>
              <a:t>Heart</a:t>
            </a:r>
          </a:p>
        </p:txBody>
      </p:sp>
      <p:pic>
        <p:nvPicPr>
          <p:cNvPr id="8" name="Picture 2" descr="http://www.rci.rutgers.edu/~uzwiak/AnatPhys/Cardiovascular_System_files/image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314450"/>
            <a:ext cx="5181600" cy="3886200"/>
          </a:xfrm>
          <a:prstGeom prst="rect">
            <a:avLst/>
          </a:prstGeom>
          <a:noFill/>
          <a:ln w="57150">
            <a:solidFill>
              <a:srgbClr val="33CC33"/>
            </a:solidFill>
          </a:ln>
        </p:spPr>
      </p:pic>
      <p:sp>
        <p:nvSpPr>
          <p:cNvPr id="9" name="مستطيل 8"/>
          <p:cNvSpPr/>
          <p:nvPr/>
        </p:nvSpPr>
        <p:spPr>
          <a:xfrm>
            <a:off x="76200" y="685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The wall of the heart consists of three layers; from superficial to deep, they are: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152400" y="5276671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• </a:t>
            </a:r>
            <a:r>
              <a:rPr lang="en-GB" sz="2400" b="1" i="1" dirty="0" err="1">
                <a:solidFill>
                  <a:srgbClr val="C00000"/>
                </a:solidFill>
                <a:latin typeface="Candara" pitchFamily="34" charset="0"/>
              </a:rPr>
              <a:t>Endocardium</a:t>
            </a:r>
            <a:r>
              <a:rPr lang="en-GB" sz="2400" b="1" i="1" dirty="0">
                <a:latin typeface="Candara" pitchFamily="34" charset="0"/>
              </a:rPr>
              <a:t>, a thin internal layer (endothelium and </a:t>
            </a:r>
            <a:r>
              <a:rPr lang="en-GB" sz="2400" b="1" i="1" dirty="0" err="1">
                <a:latin typeface="Candara" pitchFamily="34" charset="0"/>
              </a:rPr>
              <a:t>subendothelial</a:t>
            </a:r>
            <a:r>
              <a:rPr lang="en-GB" sz="2400" b="1" i="1" dirty="0">
                <a:latin typeface="Candara" pitchFamily="34" charset="0"/>
              </a:rPr>
              <a:t> connective tissue) or lining membrane of the heart that also covers its valves.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7010400" y="228600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6477000" y="762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5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200" y="76200"/>
            <a:ext cx="3987245" cy="523220"/>
          </a:xfrm>
          <a:prstGeom prst="rect">
            <a:avLst/>
          </a:prstGeom>
          <a:ln w="57150">
            <a:solidFill>
              <a:srgbClr val="92D050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28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6200" y="6858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The heart and roots of the great vessels within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pericardial sac </a:t>
            </a:r>
            <a:r>
              <a:rPr lang="en-GB" sz="2400" b="1" i="1" dirty="0">
                <a:latin typeface="Candara" pitchFamily="34" charset="0"/>
              </a:rPr>
              <a:t>are related anteriorly to the sternum, costal cartilages, and the medial ends of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3rd to 5th ribs on the left side.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 The heart and pericardial sac </a:t>
            </a:r>
            <a:r>
              <a:rPr lang="en-GB" sz="2400" b="1" i="1" dirty="0">
                <a:latin typeface="Candara" pitchFamily="34" charset="0"/>
              </a:rPr>
              <a:t>are situated obliquely, lying about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two thirds </a:t>
            </a:r>
            <a:r>
              <a:rPr lang="en-GB" sz="2400" b="1" i="1" dirty="0">
                <a:latin typeface="Candara" pitchFamily="34" charset="0"/>
              </a:rPr>
              <a:t>to the left 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one third </a:t>
            </a:r>
            <a:r>
              <a:rPr lang="en-GB" sz="2400" b="1" i="1" dirty="0">
                <a:latin typeface="Candara" pitchFamily="34" charset="0"/>
              </a:rPr>
              <a:t>to the right of the median plane. </a:t>
            </a:r>
          </a:p>
        </p:txBody>
      </p:sp>
      <p:pic>
        <p:nvPicPr>
          <p:cNvPr id="7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4384921" y="3146145"/>
            <a:ext cx="459803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152400" y="5950803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The heart is shaped like a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tipped-over, three-sided pyramid</a:t>
            </a:r>
            <a:r>
              <a:rPr lang="en-GB" sz="2400" b="1" i="1" dirty="0">
                <a:latin typeface="Candara" pitchFamily="34" charset="0"/>
              </a:rPr>
              <a:t> with an apex, base, and four surfaces.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6660" t="46615" r="58972" b="26833"/>
          <a:stretch/>
        </p:blipFill>
        <p:spPr bwMode="auto">
          <a:xfrm>
            <a:off x="1274477" y="3124199"/>
            <a:ext cx="2720561" cy="2826603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858000" y="168275"/>
            <a:ext cx="2133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6019800" y="0"/>
            <a:ext cx="2895600" cy="365125"/>
          </a:xfrm>
        </p:spPr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239000" y="381000"/>
            <a:ext cx="3810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6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762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762000"/>
            <a:ext cx="33874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apex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6200" y="1295400"/>
            <a:ext cx="8763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Is directed anteriorly and to the left and is formed by 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the </a:t>
            </a:r>
            <a:r>
              <a:rPr lang="en-GB" sz="2400" b="1" i="1" dirty="0" err="1">
                <a:solidFill>
                  <a:srgbClr val="0033CC"/>
                </a:solidFill>
                <a:latin typeface="Candara" pitchFamily="34" charset="0"/>
              </a:rPr>
              <a:t>inferolateral</a:t>
            </a:r>
            <a:r>
              <a:rPr lang="en-GB" sz="2400" b="1" i="1" dirty="0">
                <a:solidFill>
                  <a:srgbClr val="0033CC"/>
                </a:solidFill>
                <a:latin typeface="Candara" pitchFamily="34" charset="0"/>
              </a:rPr>
              <a:t> part of the left ventricle</a:t>
            </a:r>
          </a:p>
          <a:p>
            <a:r>
              <a:rPr lang="en-GB" sz="2400" b="1" i="1" dirty="0">
                <a:latin typeface="Candara" pitchFamily="34" charset="0"/>
              </a:rPr>
              <a:t>• Is located posterior to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the left 5th intercostal </a:t>
            </a:r>
            <a:r>
              <a:rPr lang="en-GB" sz="2400" b="1" i="1" dirty="0">
                <a:latin typeface="Candara" pitchFamily="34" charset="0"/>
              </a:rPr>
              <a:t>space in adults, </a:t>
            </a: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usually 9 cm from the median plane.</a:t>
            </a:r>
          </a:p>
        </p:txBody>
      </p:sp>
      <p:pic>
        <p:nvPicPr>
          <p:cNvPr id="8" name="Picture 2" descr="https://web.duke.edu/anatomy/Lab03/images/Grays%203.102.jpg"/>
          <p:cNvPicPr>
            <a:picLocks noChangeAspect="1" noChangeArrowheads="1"/>
          </p:cNvPicPr>
          <p:nvPr/>
        </p:nvPicPr>
        <p:blipFill>
          <a:blip r:embed="rId2" cstate="print"/>
          <a:srcRect t="3889" b="4712"/>
          <a:stretch>
            <a:fillRect/>
          </a:stretch>
        </p:blipFill>
        <p:spPr bwMode="auto">
          <a:xfrm>
            <a:off x="3124200" y="3346530"/>
            <a:ext cx="5791200" cy="33590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مستطيل 8"/>
          <p:cNvSpPr/>
          <p:nvPr/>
        </p:nvSpPr>
        <p:spPr>
          <a:xfrm>
            <a:off x="152400" y="3048000"/>
            <a:ext cx="281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Is where the sounds of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mitral valve </a:t>
            </a:r>
            <a:r>
              <a:rPr lang="en-GB" sz="2400" b="1" i="1" dirty="0">
                <a:latin typeface="Candara" pitchFamily="34" charset="0"/>
              </a:rPr>
              <a:t>closure are maximal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(apex beat);</a:t>
            </a:r>
            <a:r>
              <a:rPr lang="en-GB" sz="2400" b="1" i="1" dirty="0">
                <a:latin typeface="Candara" pitchFamily="34" charset="0"/>
              </a:rPr>
              <a:t> the apex underlies the site where the heartbeat may be auscultated on the thoracic wall.</a:t>
            </a:r>
            <a:endParaRPr lang="en-GB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229600" y="6416675"/>
            <a:ext cx="533400" cy="365125"/>
          </a:xfrm>
        </p:spPr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7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52400" y="838200"/>
            <a:ext cx="35814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152400" y="1524000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Is the heart’s posterior aspect </a:t>
            </a:r>
          </a:p>
          <a:p>
            <a:r>
              <a:rPr lang="en-GB" sz="2400" b="1" i="1" dirty="0">
                <a:latin typeface="Candara" pitchFamily="34" charset="0"/>
              </a:rPr>
              <a:t>• Is formed mainly by the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left atrium</a:t>
            </a:r>
            <a:r>
              <a:rPr lang="en-GB" sz="2400" b="1" i="1" dirty="0">
                <a:latin typeface="Candara" pitchFamily="34" charset="0"/>
              </a:rPr>
              <a:t>, with a lesser contribution by </a:t>
            </a: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right atrium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• Faces posteriorly toward the bodies of vertebrae T6–T9 and is separated from them by: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FF33CC"/>
                </a:solidFill>
                <a:latin typeface="Candara" pitchFamily="34" charset="0"/>
              </a:rPr>
              <a:t>the pericardium</a:t>
            </a:r>
            <a:r>
              <a:rPr lang="en-GB" sz="2400" b="1" i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00B0F0"/>
                </a:solidFill>
                <a:latin typeface="Candara" pitchFamily="34" charset="0"/>
              </a:rPr>
              <a:t>oblique pericardial sinus,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solidFill>
                  <a:srgbClr val="C00000"/>
                </a:solidFill>
                <a:latin typeface="Candara" pitchFamily="34" charset="0"/>
              </a:rPr>
              <a:t>esophagus</a:t>
            </a:r>
            <a:r>
              <a:rPr lang="en-GB" sz="2400" b="1" i="1" dirty="0">
                <a:latin typeface="Candara" pitchFamily="34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en-GB" sz="2400" b="1" i="1" dirty="0">
                <a:latin typeface="Candara" pitchFamily="34" charset="0"/>
              </a:rPr>
              <a:t>and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aorta</a:t>
            </a:r>
            <a:r>
              <a:rPr lang="en-GB" sz="2400" b="1" i="1" dirty="0">
                <a:latin typeface="Candara" pitchFamily="34" charset="0"/>
              </a:rPr>
              <a:t>.</a:t>
            </a:r>
          </a:p>
        </p:txBody>
      </p:sp>
      <p:pic>
        <p:nvPicPr>
          <p:cNvPr id="8" name="Picture 4" descr="http://www.quran-m.com/firas/ar_photo/12486268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546" y="1676400"/>
            <a:ext cx="4492850" cy="467373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9 November 2021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3333FF"/>
                </a:solidFill>
              </a:rPr>
              <a:t>Dr. Aiman Qais Afar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3333FF"/>
                </a:solidFill>
              </a:rPr>
              <a:pPr/>
              <a:t>8</a:t>
            </a:fld>
            <a:endParaRPr lang="en-US" b="1">
              <a:solidFill>
                <a:srgbClr val="3333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2400" y="1571685"/>
            <a:ext cx="38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Candara" pitchFamily="34" charset="0"/>
              </a:rPr>
              <a:t>• Extends superiorly to the bifurcation of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pulmonary trunk </a:t>
            </a:r>
            <a:r>
              <a:rPr lang="en-GB" sz="2400" b="1" i="1" dirty="0">
                <a:latin typeface="Candara" pitchFamily="34" charset="0"/>
              </a:rPr>
              <a:t>and inferiorly to the coronary sulcus (groove)</a:t>
            </a:r>
          </a:p>
          <a:p>
            <a:endParaRPr lang="en-GB" sz="2400" b="1" i="1" dirty="0">
              <a:latin typeface="Candara" pitchFamily="34" charset="0"/>
            </a:endParaRPr>
          </a:p>
          <a:p>
            <a:r>
              <a:rPr lang="en-GB" sz="2400" b="1" i="1" dirty="0">
                <a:latin typeface="Candara" pitchFamily="34" charset="0"/>
              </a:rPr>
              <a:t>• Receives </a:t>
            </a:r>
            <a:r>
              <a:rPr lang="en-GB" sz="2400" b="1" i="1" dirty="0">
                <a:solidFill>
                  <a:srgbClr val="FF0000"/>
                </a:solidFill>
                <a:latin typeface="Candara" pitchFamily="34" charset="0"/>
              </a:rPr>
              <a:t>the pulmonary veins</a:t>
            </a:r>
            <a:r>
              <a:rPr lang="en-GB" sz="2400" b="1" i="1" dirty="0">
                <a:latin typeface="Candara" pitchFamily="34" charset="0"/>
              </a:rPr>
              <a:t> on the right and left sides of the left atrium and 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the superior and inferior </a:t>
            </a:r>
            <a:r>
              <a:rPr lang="en-GB" sz="2400" b="1" i="1" dirty="0" err="1">
                <a:solidFill>
                  <a:srgbClr val="3333FF"/>
                </a:solidFill>
                <a:latin typeface="Candara" pitchFamily="34" charset="0"/>
              </a:rPr>
              <a:t>venae</a:t>
            </a:r>
            <a:r>
              <a:rPr lang="en-GB" sz="2400" b="1" i="1" dirty="0">
                <a:solidFill>
                  <a:srgbClr val="3333FF"/>
                </a:solidFill>
                <a:latin typeface="Candara" pitchFamily="34" charset="0"/>
              </a:rPr>
              <a:t> </a:t>
            </a:r>
            <a:r>
              <a:rPr lang="en-GB" sz="2400" b="1" i="1" dirty="0" err="1">
                <a:solidFill>
                  <a:srgbClr val="3333FF"/>
                </a:solidFill>
                <a:latin typeface="Candara" pitchFamily="34" charset="0"/>
              </a:rPr>
              <a:t>cavae</a:t>
            </a:r>
            <a:r>
              <a:rPr lang="en-GB" sz="2400" b="1" i="1" dirty="0">
                <a:latin typeface="Candara" pitchFamily="34" charset="0"/>
              </a:rPr>
              <a:t> at the superior and inferior ends of the right atrium.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52400" y="152400"/>
            <a:ext cx="4377737" cy="584775"/>
          </a:xfrm>
          <a:prstGeom prst="rect">
            <a:avLst/>
          </a:prstGeom>
          <a:ln w="76200">
            <a:solidFill>
              <a:srgbClr val="2FF146"/>
            </a:solidFill>
          </a:ln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rgbClr val="FF0000"/>
                </a:solidFill>
                <a:latin typeface="Candara" pitchFamily="34" charset="0"/>
              </a:rPr>
              <a:t>ORIENTATION OF HEART</a:t>
            </a:r>
            <a:endParaRPr lang="en-GB" sz="3200" i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2400" y="838200"/>
            <a:ext cx="3810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i="1" dirty="0">
                <a:solidFill>
                  <a:srgbClr val="FF0000"/>
                </a:solidFill>
                <a:latin typeface="Candara" pitchFamily="34" charset="0"/>
              </a:rPr>
              <a:t>The base of the heart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5769" t="31250" r="59004" b="38542"/>
          <a:stretch>
            <a:fillRect/>
          </a:stretch>
        </p:blipFill>
        <p:spPr bwMode="auto">
          <a:xfrm>
            <a:off x="4191000" y="1066800"/>
            <a:ext cx="4461641" cy="497644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Candara" pitchFamily="34" charset="0"/>
              </a:rPr>
              <a:t>Note that the base of the heart is called the base because</a:t>
            </a:r>
          </a:p>
          <a:p>
            <a:r>
              <a:rPr lang="en-US" sz="2400" b="1" i="1" dirty="0">
                <a:latin typeface="Candara" pitchFamily="34" charset="0"/>
              </a:rPr>
              <a:t>the heart is pyramid shaped; the base lies opposite the apex.</a:t>
            </a:r>
          </a:p>
          <a:p>
            <a:r>
              <a:rPr lang="en-US" sz="2400" b="1" i="1" dirty="0">
                <a:latin typeface="Candara" pitchFamily="34" charset="0"/>
              </a:rPr>
              <a:t>The heart does not rest on its base; it rests on its diaphragmatic</a:t>
            </a:r>
          </a:p>
          <a:p>
            <a:r>
              <a:rPr lang="en-US" sz="2400" b="1" i="1" dirty="0">
                <a:latin typeface="Candara" pitchFamily="34" charset="0"/>
              </a:rPr>
              <a:t>(inferior) surface</a:t>
            </a:r>
            <a:r>
              <a:rPr lang="en-US" sz="2400" i="1" dirty="0">
                <a:latin typeface="Candara" pitchFamily="34" charset="0"/>
              </a:rPr>
              <a:t>.</a:t>
            </a:r>
            <a:endParaRPr lang="ar-IQ" sz="2400" i="1" dirty="0">
              <a:latin typeface="Candara" pitchFamily="34" charset="0"/>
            </a:endParaRPr>
          </a:p>
        </p:txBody>
      </p:sp>
      <p:pic>
        <p:nvPicPr>
          <p:cNvPr id="4" name="Picture 2" descr="https://classconnection.s3.amazonaws.com/249/flashcards/186249/png/borders-144407D91701CDC73E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877" y="2057401"/>
            <a:ext cx="7953523" cy="4267200"/>
          </a:xfrm>
          <a:prstGeom prst="rect">
            <a:avLst/>
          </a:prstGeom>
          <a:ln w="762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9 November 2021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Dr. Aiman Qais Afar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b="1" smtClean="0">
                <a:solidFill>
                  <a:srgbClr val="FF0000"/>
                </a:solidFill>
              </a:rPr>
              <a:pPr/>
              <a:t>9</a:t>
            </a:fld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B7EE4A072340A8AF29CDF2D63DB9" ma:contentTypeVersion="4" ma:contentTypeDescription="Create a new document." ma:contentTypeScope="" ma:versionID="bd8c9646e57c0bf5e4ef4c06fce7f36c">
  <xsd:schema xmlns:xsd="http://www.w3.org/2001/XMLSchema" xmlns:xs="http://www.w3.org/2001/XMLSchema" xmlns:p="http://schemas.microsoft.com/office/2006/metadata/properties" xmlns:ns2="95f9922e-945e-4224-a2c5-ede192cd6fb5" targetNamespace="http://schemas.microsoft.com/office/2006/metadata/properties" ma:root="true" ma:fieldsID="0fadccd9975ed73bc6cfeab7c4b0846e" ns2:_="">
    <xsd:import namespace="95f9922e-945e-4224-a2c5-ede192cd6f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922e-945e-4224-a2c5-ede192cd6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440FA4-D4D0-4B90-94B1-4E14C7988899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0D77831-C435-4E5E-B344-8CE699C477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ADBC15-2402-4105-B960-146C2DD5CC6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95f9922e-945e-4224-a2c5-ede192cd6f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4161</TotalTime>
  <Words>1537</Words>
  <Application>Microsoft Office PowerPoint</Application>
  <PresentationFormat>On-screen Show (4:3)</PresentationFormat>
  <Paragraphs>175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سمة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Sanabil Hassanat</cp:lastModifiedBy>
  <cp:revision>256</cp:revision>
  <dcterms:created xsi:type="dcterms:W3CDTF">2006-08-16T00:00:00Z</dcterms:created>
  <dcterms:modified xsi:type="dcterms:W3CDTF">2021-11-08T22:19:42Z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0x0101005A90B7EE4A072340A8AF29CDF2D63DB9</vt:lpwstr>
  </property>
</Properties>
</file>