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handoutMasterIdLst>
    <p:handoutMasterId r:id="rId25"/>
  </p:handoutMasterIdLst>
  <p:sldIdLst>
    <p:sldId id="2817" r:id="rId2"/>
    <p:sldId id="2777" r:id="rId3"/>
    <p:sldId id="2789" r:id="rId4"/>
    <p:sldId id="2778" r:id="rId5"/>
    <p:sldId id="2742" r:id="rId6"/>
    <p:sldId id="2764" r:id="rId7"/>
    <p:sldId id="2795" r:id="rId8"/>
    <p:sldId id="2791" r:id="rId9"/>
    <p:sldId id="2743" r:id="rId10"/>
    <p:sldId id="2677" r:id="rId11"/>
    <p:sldId id="2818" r:id="rId12"/>
    <p:sldId id="2793" r:id="rId13"/>
    <p:sldId id="2820" r:id="rId14"/>
    <p:sldId id="2634" r:id="rId15"/>
    <p:sldId id="2824" r:id="rId16"/>
    <p:sldId id="2757" r:id="rId17"/>
    <p:sldId id="2661" r:id="rId18"/>
    <p:sldId id="2663" r:id="rId19"/>
    <p:sldId id="2822" r:id="rId20"/>
    <p:sldId id="2770" r:id="rId21"/>
    <p:sldId id="2772" r:id="rId22"/>
    <p:sldId id="2702" r:id="rId23"/>
  </p:sldIdLst>
  <p:sldSz cx="9144000" cy="6858000" type="screen4x3"/>
  <p:notesSz cx="6858000" cy="9144000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008000"/>
    <a:srgbClr val="66FFFF"/>
    <a:srgbClr val="99FFCC"/>
    <a:srgbClr val="006600"/>
    <a:srgbClr val="99FF66"/>
    <a:srgbClr val="66FF99"/>
    <a:srgbClr val="00FF00"/>
    <a:srgbClr val="FFFF99"/>
    <a:srgbClr val="66FF66"/>
    <a:srgbClr val="000066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6327" autoAdjust="0"/>
    <p:restoredTop sz="94660"/>
  </p:normalViewPr>
  <p:slideViewPr>
    <p:cSldViewPr>
      <p:cViewPr>
        <p:scale>
          <a:sx n="50" d="100"/>
          <a:sy n="50" d="100"/>
        </p:scale>
        <p:origin x="-1160" y="-39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66" d="100"/>
          <a:sy n="66" d="100"/>
        </p:scale>
        <p:origin x="0" y="0"/>
      </p:cViewPr>
      <p:guideLst/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image" Target="../media/image5.png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5.png"/><Relationship Id="rId1" Type="http://schemas.openxmlformats.org/officeDocument/2006/relationships/image" Target="../media/image7.png"/><Relationship Id="rId4" Type="http://schemas.openxmlformats.org/officeDocument/2006/relationships/image" Target="../media/image9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endParaRPr lang="en-US" altLang="en-US"/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 altLang="en-US"/>
          </a:p>
        </p:txBody>
      </p:sp>
      <p:sp>
        <p:nvSpPr>
          <p:cNvPr id="4608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endParaRPr lang="en-US" altLang="en-US"/>
          </a:p>
        </p:txBody>
      </p:sp>
      <p:sp>
        <p:nvSpPr>
          <p:cNvPr id="4608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CB4AB6AD-E5BF-41B4-98D6-36D53657109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169984275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endParaRPr lang="en-US" altLang="en-US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 altLang="en-US"/>
          </a:p>
        </p:txBody>
      </p:sp>
      <p:sp>
        <p:nvSpPr>
          <p:cNvPr id="819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xmlns="" val="1"/>
            </a:ext>
          </a:extLst>
        </p:spPr>
      </p:sp>
      <p:sp>
        <p:nvSpPr>
          <p:cNvPr id="819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endParaRPr lang="en-US" altLang="en-US"/>
          </a:p>
        </p:txBody>
      </p:sp>
      <p:sp>
        <p:nvSpPr>
          <p:cNvPr id="819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8DF1FCCB-239B-4F8B-B21B-EFF6B79CC51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286816562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3738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75779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686360" y="4342535"/>
            <a:ext cx="5486681" cy="4114511"/>
          </a:xfrm>
          <a:noFill/>
          <a:ln/>
        </p:spPr>
        <p:txBody>
          <a:bodyPr wrap="none" anchor="ctr"/>
          <a:lstStyle/>
          <a:p>
            <a:endParaRPr lang="ar-JO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F1FCCB-239B-4F8B-B21B-EFF6B79CC515}" type="slidenum">
              <a:rPr lang="en-US" altLang="en-US" smtClean="0"/>
              <a:pPr/>
              <a:t>19</a:t>
            </a:fld>
            <a:endParaRPr lang="en-US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2" name="Freeform 40"/>
          <p:cNvSpPr>
            <a:spLocks/>
          </p:cNvSpPr>
          <p:nvPr/>
        </p:nvSpPr>
        <p:spPr bwMode="gray">
          <a:xfrm>
            <a:off x="0" y="6048375"/>
            <a:ext cx="2762250" cy="809625"/>
          </a:xfrm>
          <a:custGeom>
            <a:avLst/>
            <a:gdLst>
              <a:gd name="T0" fmla="*/ 0 w 1740"/>
              <a:gd name="T1" fmla="*/ 0 h 510"/>
              <a:gd name="T2" fmla="*/ 0 w 1740"/>
              <a:gd name="T3" fmla="*/ 510 h 510"/>
              <a:gd name="T4" fmla="*/ 1740 w 1740"/>
              <a:gd name="T5" fmla="*/ 510 h 510"/>
              <a:gd name="T6" fmla="*/ 1595 w 1740"/>
              <a:gd name="T7" fmla="*/ 30 h 510"/>
              <a:gd name="T8" fmla="*/ 0 w 1740"/>
              <a:gd name="T9" fmla="*/ 0 h 5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740" h="510">
                <a:moveTo>
                  <a:pt x="0" y="0"/>
                </a:moveTo>
                <a:lnTo>
                  <a:pt x="0" y="510"/>
                </a:lnTo>
                <a:cubicBezTo>
                  <a:pt x="0" y="510"/>
                  <a:pt x="870" y="510"/>
                  <a:pt x="1740" y="510"/>
                </a:cubicBezTo>
                <a:cubicBezTo>
                  <a:pt x="1650" y="258"/>
                  <a:pt x="1595" y="30"/>
                  <a:pt x="1595" y="30"/>
                </a:cubicBezTo>
                <a:cubicBezTo>
                  <a:pt x="798" y="54"/>
                  <a:pt x="0" y="0"/>
                  <a:pt x="0" y="0"/>
                </a:cubicBezTo>
                <a:close/>
              </a:path>
            </a:pathLst>
          </a:cu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13" name="Freeform 41"/>
          <p:cNvSpPr>
            <a:spLocks/>
          </p:cNvSpPr>
          <p:nvPr/>
        </p:nvSpPr>
        <p:spPr bwMode="gray">
          <a:xfrm>
            <a:off x="2590800" y="4705350"/>
            <a:ext cx="6400800" cy="2152650"/>
          </a:xfrm>
          <a:custGeom>
            <a:avLst/>
            <a:gdLst>
              <a:gd name="T0" fmla="*/ 1116 w 4032"/>
              <a:gd name="T1" fmla="*/ 0 h 1356"/>
              <a:gd name="T2" fmla="*/ 3840 w 4032"/>
              <a:gd name="T3" fmla="*/ 636 h 1356"/>
              <a:gd name="T4" fmla="*/ 4032 w 4032"/>
              <a:gd name="T5" fmla="*/ 1356 h 1356"/>
              <a:gd name="T6" fmla="*/ 288 w 4032"/>
              <a:gd name="T7" fmla="*/ 1356 h 1356"/>
              <a:gd name="T8" fmla="*/ 0 w 4032"/>
              <a:gd name="T9" fmla="*/ 828 h 1356"/>
              <a:gd name="T10" fmla="*/ 1116 w 4032"/>
              <a:gd name="T11" fmla="*/ 0 h 13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4032" h="1356">
                <a:moveTo>
                  <a:pt x="1116" y="0"/>
                </a:moveTo>
                <a:cubicBezTo>
                  <a:pt x="2370" y="1254"/>
                  <a:pt x="3840" y="636"/>
                  <a:pt x="3840" y="636"/>
                </a:cubicBezTo>
                <a:cubicBezTo>
                  <a:pt x="4032" y="966"/>
                  <a:pt x="4032" y="1356"/>
                  <a:pt x="4032" y="1356"/>
                </a:cubicBezTo>
                <a:cubicBezTo>
                  <a:pt x="4032" y="1356"/>
                  <a:pt x="2160" y="1356"/>
                  <a:pt x="288" y="1356"/>
                </a:cubicBezTo>
                <a:cubicBezTo>
                  <a:pt x="120" y="1140"/>
                  <a:pt x="0" y="828"/>
                  <a:pt x="0" y="828"/>
                </a:cubicBezTo>
                <a:lnTo>
                  <a:pt x="1116" y="0"/>
                </a:lnTo>
                <a:close/>
              </a:path>
            </a:pathLst>
          </a:custGeom>
          <a:solidFill>
            <a:schemeClr val="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14" name="Freeform 42"/>
          <p:cNvSpPr>
            <a:spLocks/>
          </p:cNvSpPr>
          <p:nvPr/>
        </p:nvSpPr>
        <p:spPr bwMode="gray">
          <a:xfrm>
            <a:off x="4400550" y="781050"/>
            <a:ext cx="4743450" cy="5048250"/>
          </a:xfrm>
          <a:custGeom>
            <a:avLst/>
            <a:gdLst>
              <a:gd name="T0" fmla="*/ 510 w 2988"/>
              <a:gd name="T1" fmla="*/ 1098 h 3180"/>
              <a:gd name="T2" fmla="*/ 2280 w 2988"/>
              <a:gd name="T3" fmla="*/ 0 h 3180"/>
              <a:gd name="T4" fmla="*/ 2988 w 2988"/>
              <a:gd name="T5" fmla="*/ 342 h 3180"/>
              <a:gd name="T6" fmla="*/ 2988 w 2988"/>
              <a:gd name="T7" fmla="*/ 2772 h 3180"/>
              <a:gd name="T8" fmla="*/ 1452 w 2988"/>
              <a:gd name="T9" fmla="*/ 3060 h 3180"/>
              <a:gd name="T10" fmla="*/ 0 w 2988"/>
              <a:gd name="T11" fmla="*/ 2406 h 3180"/>
              <a:gd name="T12" fmla="*/ 510 w 2988"/>
              <a:gd name="T13" fmla="*/ 1098 h 31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988" h="3180">
                <a:moveTo>
                  <a:pt x="510" y="1098"/>
                </a:moveTo>
                <a:cubicBezTo>
                  <a:pt x="1710" y="840"/>
                  <a:pt x="2280" y="0"/>
                  <a:pt x="2280" y="0"/>
                </a:cubicBezTo>
                <a:cubicBezTo>
                  <a:pt x="2700" y="96"/>
                  <a:pt x="2988" y="342"/>
                  <a:pt x="2988" y="342"/>
                </a:cubicBezTo>
                <a:lnTo>
                  <a:pt x="2988" y="2772"/>
                </a:lnTo>
                <a:cubicBezTo>
                  <a:pt x="2988" y="2772"/>
                  <a:pt x="2202" y="3180"/>
                  <a:pt x="1452" y="3060"/>
                </a:cubicBezTo>
                <a:cubicBezTo>
                  <a:pt x="636" y="2940"/>
                  <a:pt x="0" y="2406"/>
                  <a:pt x="0" y="2406"/>
                </a:cubicBezTo>
                <a:lnTo>
                  <a:pt x="510" y="109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15" name="Freeform 43"/>
          <p:cNvSpPr>
            <a:spLocks/>
          </p:cNvSpPr>
          <p:nvPr/>
        </p:nvSpPr>
        <p:spPr bwMode="gray">
          <a:xfrm>
            <a:off x="4800600" y="0"/>
            <a:ext cx="3276600" cy="2409825"/>
          </a:xfrm>
          <a:custGeom>
            <a:avLst/>
            <a:gdLst>
              <a:gd name="T0" fmla="*/ 0 w 2064"/>
              <a:gd name="T1" fmla="*/ 0 h 1518"/>
              <a:gd name="T2" fmla="*/ 276 w 2064"/>
              <a:gd name="T3" fmla="*/ 1518 h 1518"/>
              <a:gd name="T4" fmla="*/ 2064 w 2064"/>
              <a:gd name="T5" fmla="*/ 0 h 1518"/>
              <a:gd name="T6" fmla="*/ 0 w 2064"/>
              <a:gd name="T7" fmla="*/ 0 h 15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064" h="1518">
                <a:moveTo>
                  <a:pt x="0" y="0"/>
                </a:moveTo>
                <a:cubicBezTo>
                  <a:pt x="0" y="0"/>
                  <a:pt x="138" y="759"/>
                  <a:pt x="276" y="1518"/>
                </a:cubicBezTo>
                <a:cubicBezTo>
                  <a:pt x="1518" y="1194"/>
                  <a:pt x="2064" y="0"/>
                  <a:pt x="2064" y="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51" name="Freeform 79"/>
          <p:cNvSpPr>
            <a:spLocks/>
          </p:cNvSpPr>
          <p:nvPr/>
        </p:nvSpPr>
        <p:spPr bwMode="gray">
          <a:xfrm>
            <a:off x="0" y="0"/>
            <a:ext cx="6583363" cy="7267575"/>
          </a:xfrm>
          <a:custGeom>
            <a:avLst/>
            <a:gdLst>
              <a:gd name="T0" fmla="*/ 0 w 4014"/>
              <a:gd name="T1" fmla="*/ 0 h 4455"/>
              <a:gd name="T2" fmla="*/ 3612 w 4014"/>
              <a:gd name="T3" fmla="*/ 0 h 4455"/>
              <a:gd name="T4" fmla="*/ 3222 w 4014"/>
              <a:gd name="T5" fmla="*/ 3042 h 4455"/>
              <a:gd name="T6" fmla="*/ 0 w 4014"/>
              <a:gd name="T7" fmla="*/ 3744 h 4455"/>
              <a:gd name="T8" fmla="*/ 0 w 4014"/>
              <a:gd name="T9" fmla="*/ 0 h 445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014" h="4455">
                <a:moveTo>
                  <a:pt x="0" y="0"/>
                </a:moveTo>
                <a:lnTo>
                  <a:pt x="3612" y="0"/>
                </a:lnTo>
                <a:cubicBezTo>
                  <a:pt x="4014" y="984"/>
                  <a:pt x="3812" y="2307"/>
                  <a:pt x="3222" y="3042"/>
                </a:cubicBezTo>
                <a:cubicBezTo>
                  <a:pt x="1988" y="4455"/>
                  <a:pt x="0" y="3744"/>
                  <a:pt x="0" y="3744"/>
                </a:cubicBez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17" name="Freeform 45"/>
          <p:cNvSpPr>
            <a:spLocks/>
          </p:cNvSpPr>
          <p:nvPr/>
        </p:nvSpPr>
        <p:spPr bwMode="gray">
          <a:xfrm>
            <a:off x="0" y="0"/>
            <a:ext cx="6372225" cy="7072313"/>
          </a:xfrm>
          <a:custGeom>
            <a:avLst/>
            <a:gdLst>
              <a:gd name="T0" fmla="*/ 0 w 4014"/>
              <a:gd name="T1" fmla="*/ 0 h 4455"/>
              <a:gd name="T2" fmla="*/ 3612 w 4014"/>
              <a:gd name="T3" fmla="*/ 0 h 4455"/>
              <a:gd name="T4" fmla="*/ 3222 w 4014"/>
              <a:gd name="T5" fmla="*/ 3042 h 4455"/>
              <a:gd name="T6" fmla="*/ 0 w 4014"/>
              <a:gd name="T7" fmla="*/ 3744 h 4455"/>
              <a:gd name="T8" fmla="*/ 0 w 4014"/>
              <a:gd name="T9" fmla="*/ 0 h 445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014" h="4455">
                <a:moveTo>
                  <a:pt x="0" y="0"/>
                </a:moveTo>
                <a:lnTo>
                  <a:pt x="3612" y="0"/>
                </a:lnTo>
                <a:cubicBezTo>
                  <a:pt x="4014" y="984"/>
                  <a:pt x="3812" y="2307"/>
                  <a:pt x="3222" y="3042"/>
                </a:cubicBezTo>
                <a:cubicBezTo>
                  <a:pt x="1988" y="4455"/>
                  <a:pt x="0" y="3744"/>
                  <a:pt x="0" y="3744"/>
                </a:cubicBezTo>
                <a:lnTo>
                  <a:pt x="0" y="0"/>
                </a:lnTo>
                <a:close/>
              </a:path>
            </a:pathLst>
          </a:custGeom>
          <a:gradFill rotWithShape="1">
            <a:gsLst>
              <a:gs pos="0">
                <a:schemeClr val="bg1">
                  <a:gamma/>
                  <a:tint val="25490"/>
                  <a:invGamma/>
                </a:schemeClr>
              </a:gs>
              <a:gs pos="100000">
                <a:schemeClr val="bg1"/>
              </a:gs>
            </a:gsLst>
            <a:lin ang="27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19" name="Line 47"/>
          <p:cNvSpPr>
            <a:spLocks noChangeShapeType="1"/>
          </p:cNvSpPr>
          <p:nvPr/>
        </p:nvSpPr>
        <p:spPr bwMode="gray">
          <a:xfrm>
            <a:off x="250825" y="1588"/>
            <a:ext cx="0" cy="6015037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50000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20" name="Line 48"/>
          <p:cNvSpPr>
            <a:spLocks noChangeShapeType="1"/>
          </p:cNvSpPr>
          <p:nvPr/>
        </p:nvSpPr>
        <p:spPr bwMode="gray">
          <a:xfrm>
            <a:off x="1293813" y="1588"/>
            <a:ext cx="0" cy="6207125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50000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21" name="Line 49"/>
          <p:cNvSpPr>
            <a:spLocks noChangeShapeType="1"/>
          </p:cNvSpPr>
          <p:nvPr/>
        </p:nvSpPr>
        <p:spPr bwMode="gray">
          <a:xfrm>
            <a:off x="2338388" y="1588"/>
            <a:ext cx="0" cy="6183312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50000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22" name="Line 50"/>
          <p:cNvSpPr>
            <a:spLocks noChangeShapeType="1"/>
          </p:cNvSpPr>
          <p:nvPr/>
        </p:nvSpPr>
        <p:spPr bwMode="gray">
          <a:xfrm>
            <a:off x="3382963" y="1588"/>
            <a:ext cx="0" cy="5972175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50000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23" name="Line 51"/>
          <p:cNvSpPr>
            <a:spLocks noChangeShapeType="1"/>
          </p:cNvSpPr>
          <p:nvPr/>
        </p:nvSpPr>
        <p:spPr bwMode="gray">
          <a:xfrm>
            <a:off x="4427538" y="1588"/>
            <a:ext cx="0" cy="5449887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50000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25" name="Line 53"/>
          <p:cNvSpPr>
            <a:spLocks noChangeShapeType="1"/>
          </p:cNvSpPr>
          <p:nvPr/>
        </p:nvSpPr>
        <p:spPr bwMode="gray">
          <a:xfrm rot="5400000">
            <a:off x="2913063" y="-2654300"/>
            <a:ext cx="0" cy="5813425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50000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26" name="Line 54"/>
          <p:cNvSpPr>
            <a:spLocks noChangeShapeType="1"/>
          </p:cNvSpPr>
          <p:nvPr/>
        </p:nvSpPr>
        <p:spPr bwMode="gray">
          <a:xfrm rot="5400000">
            <a:off x="3006725" y="-1682750"/>
            <a:ext cx="0" cy="6000750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50000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27" name="Line 55"/>
          <p:cNvSpPr>
            <a:spLocks noChangeShapeType="1"/>
          </p:cNvSpPr>
          <p:nvPr/>
        </p:nvSpPr>
        <p:spPr bwMode="gray">
          <a:xfrm rot="5400000">
            <a:off x="3011488" y="-622300"/>
            <a:ext cx="0" cy="6010275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50000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28" name="Line 56"/>
          <p:cNvSpPr>
            <a:spLocks noChangeShapeType="1"/>
          </p:cNvSpPr>
          <p:nvPr/>
        </p:nvSpPr>
        <p:spPr bwMode="gray">
          <a:xfrm rot="5400000">
            <a:off x="2907507" y="548481"/>
            <a:ext cx="0" cy="5802313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50000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29" name="Line 57"/>
          <p:cNvSpPr>
            <a:spLocks noChangeShapeType="1"/>
          </p:cNvSpPr>
          <p:nvPr/>
        </p:nvSpPr>
        <p:spPr bwMode="gray">
          <a:xfrm rot="5400000">
            <a:off x="2666207" y="1854993"/>
            <a:ext cx="0" cy="5319713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50000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30" name="Line 58"/>
          <p:cNvSpPr>
            <a:spLocks noChangeShapeType="1"/>
          </p:cNvSpPr>
          <p:nvPr/>
        </p:nvSpPr>
        <p:spPr bwMode="gray">
          <a:xfrm rot="5400000">
            <a:off x="2115344" y="3472656"/>
            <a:ext cx="0" cy="4217988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50000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31" name="Rectangle 59"/>
          <p:cNvSpPr>
            <a:spLocks noChangeArrowheads="1"/>
          </p:cNvSpPr>
          <p:nvPr/>
        </p:nvSpPr>
        <p:spPr bwMode="gray">
          <a:xfrm>
            <a:off x="2362200" y="277813"/>
            <a:ext cx="1012825" cy="1025525"/>
          </a:xfrm>
          <a:prstGeom prst="rect">
            <a:avLst/>
          </a:prstGeom>
          <a:solidFill>
            <a:srgbClr val="FFFFFF">
              <a:alpha val="5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32" name="Rectangle 60"/>
          <p:cNvSpPr>
            <a:spLocks noChangeArrowheads="1"/>
          </p:cNvSpPr>
          <p:nvPr/>
        </p:nvSpPr>
        <p:spPr bwMode="gray">
          <a:xfrm>
            <a:off x="285750" y="2427288"/>
            <a:ext cx="1012825" cy="1025525"/>
          </a:xfrm>
          <a:prstGeom prst="rect">
            <a:avLst/>
          </a:prstGeom>
          <a:solidFill>
            <a:srgbClr val="FFFFFF">
              <a:alpha val="39999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33" name="Rectangle 61"/>
          <p:cNvSpPr>
            <a:spLocks noChangeArrowheads="1"/>
          </p:cNvSpPr>
          <p:nvPr/>
        </p:nvSpPr>
        <p:spPr bwMode="gray">
          <a:xfrm>
            <a:off x="0" y="271463"/>
            <a:ext cx="250825" cy="1025525"/>
          </a:xfrm>
          <a:prstGeom prst="rect">
            <a:avLst/>
          </a:prstGeom>
          <a:solidFill>
            <a:srgbClr val="FFFFFF">
              <a:alpha val="39999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34" name="Rectangle 62"/>
          <p:cNvSpPr>
            <a:spLocks noChangeArrowheads="1"/>
          </p:cNvSpPr>
          <p:nvPr/>
        </p:nvSpPr>
        <p:spPr bwMode="gray">
          <a:xfrm>
            <a:off x="1331913" y="1588"/>
            <a:ext cx="1012825" cy="234950"/>
          </a:xfrm>
          <a:prstGeom prst="rect">
            <a:avLst/>
          </a:prstGeom>
          <a:solidFill>
            <a:srgbClr val="FFFFFF">
              <a:alpha val="5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36" name="Freeform 64"/>
          <p:cNvSpPr>
            <a:spLocks/>
          </p:cNvSpPr>
          <p:nvPr/>
        </p:nvSpPr>
        <p:spPr bwMode="gray">
          <a:xfrm>
            <a:off x="2365375" y="4541838"/>
            <a:ext cx="1009650" cy="1033462"/>
          </a:xfrm>
          <a:custGeom>
            <a:avLst/>
            <a:gdLst>
              <a:gd name="T0" fmla="*/ 0 w 636"/>
              <a:gd name="T1" fmla="*/ 0 h 651"/>
              <a:gd name="T2" fmla="*/ 0 w 636"/>
              <a:gd name="T3" fmla="*/ 645 h 651"/>
              <a:gd name="T4" fmla="*/ 636 w 636"/>
              <a:gd name="T5" fmla="*/ 651 h 651"/>
              <a:gd name="T6" fmla="*/ 632 w 636"/>
              <a:gd name="T7" fmla="*/ 0 h 651"/>
              <a:gd name="T8" fmla="*/ 0 w 636"/>
              <a:gd name="T9" fmla="*/ 0 h 6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36" h="651">
                <a:moveTo>
                  <a:pt x="0" y="0"/>
                </a:moveTo>
                <a:lnTo>
                  <a:pt x="0" y="645"/>
                </a:lnTo>
                <a:lnTo>
                  <a:pt x="636" y="651"/>
                </a:lnTo>
                <a:lnTo>
                  <a:pt x="632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39999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03" name="Rectangle 31"/>
          <p:cNvSpPr>
            <a:spLocks noChangeArrowheads="1"/>
          </p:cNvSpPr>
          <p:nvPr/>
        </p:nvSpPr>
        <p:spPr bwMode="gray">
          <a:xfrm>
            <a:off x="285750" y="2435225"/>
            <a:ext cx="1012825" cy="1025525"/>
          </a:xfrm>
          <a:prstGeom prst="rect">
            <a:avLst/>
          </a:prstGeom>
          <a:solidFill>
            <a:srgbClr val="FFFFFF">
              <a:alpha val="3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33375" y="5084763"/>
            <a:ext cx="6400800" cy="457200"/>
          </a:xfrm>
        </p:spPr>
        <p:txBody>
          <a:bodyPr/>
          <a:lstStyle>
            <a:lvl1pPr marL="0" indent="0">
              <a:buFontTx/>
              <a:buNone/>
              <a:defRPr sz="1600">
                <a:latin typeface="Times New Roman" pitchFamily="18" charset="0"/>
              </a:defRPr>
            </a:lvl1pPr>
          </a:lstStyle>
          <a:p>
            <a:pPr lvl="0"/>
            <a:r>
              <a:rPr lang="en-US" altLang="en-US" noProof="0" smtClean="0"/>
              <a:t>Click to edit Master subtitle style</a:t>
            </a: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457200" y="6407150"/>
            <a:ext cx="2133600" cy="314325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407150"/>
            <a:ext cx="2895600" cy="314325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553200" y="6407150"/>
            <a:ext cx="2133600" cy="314325"/>
          </a:xfrm>
        </p:spPr>
        <p:txBody>
          <a:bodyPr/>
          <a:lstStyle>
            <a:lvl1pPr>
              <a:defRPr/>
            </a:lvl1pPr>
          </a:lstStyle>
          <a:p>
            <a:fld id="{39244A29-41BF-4B9B-B918-F4E10D6789E9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3110" name="Text Box 38"/>
          <p:cNvSpPr txBox="1">
            <a:spLocks noChangeArrowheads="1"/>
          </p:cNvSpPr>
          <p:nvPr/>
        </p:nvSpPr>
        <p:spPr bwMode="gray">
          <a:xfrm>
            <a:off x="333375" y="4714875"/>
            <a:ext cx="1303338" cy="427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altLang="en-US" sz="2200">
                <a:latin typeface="Arial Black" pitchFamily="34" charset="0"/>
              </a:rPr>
              <a:t>L/O/G/O</a:t>
            </a:r>
          </a:p>
        </p:txBody>
      </p:sp>
      <p:grpSp>
        <p:nvGrpSpPr>
          <p:cNvPr id="3143" name="Group 71"/>
          <p:cNvGrpSpPr>
            <a:grpSpLocks/>
          </p:cNvGrpSpPr>
          <p:nvPr/>
        </p:nvGrpSpPr>
        <p:grpSpPr bwMode="auto">
          <a:xfrm>
            <a:off x="8077200" y="0"/>
            <a:ext cx="1076325" cy="6858000"/>
            <a:chOff x="5088" y="0"/>
            <a:chExt cx="678" cy="4320"/>
          </a:xfrm>
        </p:grpSpPr>
        <p:sp>
          <p:nvSpPr>
            <p:cNvPr id="3138" name="Freeform 66"/>
            <p:cNvSpPr>
              <a:spLocks/>
            </p:cNvSpPr>
            <p:nvPr userDrawn="1"/>
          </p:nvSpPr>
          <p:spPr bwMode="gray">
            <a:xfrm>
              <a:off x="5088" y="0"/>
              <a:ext cx="672" cy="702"/>
            </a:xfrm>
            <a:custGeom>
              <a:avLst/>
              <a:gdLst>
                <a:gd name="T0" fmla="*/ 0 w 672"/>
                <a:gd name="T1" fmla="*/ 432 h 720"/>
                <a:gd name="T2" fmla="*/ 288 w 672"/>
                <a:gd name="T3" fmla="*/ 0 h 720"/>
                <a:gd name="T4" fmla="*/ 672 w 672"/>
                <a:gd name="T5" fmla="*/ 0 h 720"/>
                <a:gd name="T6" fmla="*/ 672 w 672"/>
                <a:gd name="T7" fmla="*/ 720 h 720"/>
                <a:gd name="T8" fmla="*/ 0 w 672"/>
                <a:gd name="T9" fmla="*/ 432 h 7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2" h="720">
                  <a:moveTo>
                    <a:pt x="0" y="432"/>
                  </a:moveTo>
                  <a:cubicBezTo>
                    <a:pt x="186" y="216"/>
                    <a:pt x="288" y="0"/>
                    <a:pt x="288" y="0"/>
                  </a:cubicBezTo>
                  <a:lnTo>
                    <a:pt x="672" y="0"/>
                  </a:lnTo>
                  <a:lnTo>
                    <a:pt x="672" y="720"/>
                  </a:lnTo>
                  <a:cubicBezTo>
                    <a:pt x="672" y="720"/>
                    <a:pt x="384" y="516"/>
                    <a:pt x="0" y="432"/>
                  </a:cubicBezTo>
                  <a:close/>
                </a:path>
              </a:pathLst>
            </a:custGeom>
            <a:solidFill>
              <a:srgbClr val="E8E8E8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39" name="Freeform 67"/>
            <p:cNvSpPr>
              <a:spLocks/>
            </p:cNvSpPr>
            <p:nvPr userDrawn="1"/>
          </p:nvSpPr>
          <p:spPr bwMode="gray">
            <a:xfrm>
              <a:off x="5602" y="3496"/>
              <a:ext cx="164" cy="824"/>
            </a:xfrm>
            <a:custGeom>
              <a:avLst/>
              <a:gdLst>
                <a:gd name="T0" fmla="*/ 206 w 212"/>
                <a:gd name="T1" fmla="*/ 0 h 824"/>
                <a:gd name="T2" fmla="*/ 0 w 212"/>
                <a:gd name="T3" fmla="*/ 82 h 824"/>
                <a:gd name="T4" fmla="*/ 168 w 212"/>
                <a:gd name="T5" fmla="*/ 824 h 824"/>
                <a:gd name="T6" fmla="*/ 212 w 212"/>
                <a:gd name="T7" fmla="*/ 822 h 824"/>
                <a:gd name="T8" fmla="*/ 206 w 212"/>
                <a:gd name="T9" fmla="*/ 0 h 8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2" h="824">
                  <a:moveTo>
                    <a:pt x="206" y="0"/>
                  </a:moveTo>
                  <a:cubicBezTo>
                    <a:pt x="104" y="54"/>
                    <a:pt x="0" y="82"/>
                    <a:pt x="0" y="82"/>
                  </a:cubicBezTo>
                  <a:cubicBezTo>
                    <a:pt x="0" y="82"/>
                    <a:pt x="148" y="378"/>
                    <a:pt x="168" y="824"/>
                  </a:cubicBezTo>
                  <a:lnTo>
                    <a:pt x="212" y="822"/>
                  </a:lnTo>
                  <a:cubicBezTo>
                    <a:pt x="212" y="822"/>
                    <a:pt x="209" y="411"/>
                    <a:pt x="206" y="0"/>
                  </a:cubicBezTo>
                  <a:close/>
                </a:path>
              </a:pathLst>
            </a:custGeom>
            <a:solidFill>
              <a:srgbClr val="E8E8E8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152" name="Rectangle 80"/>
          <p:cNvSpPr>
            <a:spLocks noChangeArrowheads="1"/>
          </p:cNvSpPr>
          <p:nvPr/>
        </p:nvSpPr>
        <p:spPr bwMode="gray">
          <a:xfrm>
            <a:off x="5495925" y="1333500"/>
            <a:ext cx="660400" cy="1025525"/>
          </a:xfrm>
          <a:prstGeom prst="rect">
            <a:avLst/>
          </a:prstGeom>
          <a:solidFill>
            <a:srgbClr val="FFFFFF">
              <a:alpha val="39999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53" name="Line 81"/>
          <p:cNvSpPr>
            <a:spLocks noChangeShapeType="1"/>
          </p:cNvSpPr>
          <p:nvPr/>
        </p:nvSpPr>
        <p:spPr bwMode="gray">
          <a:xfrm>
            <a:off x="5480050" y="1588"/>
            <a:ext cx="0" cy="4238625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50000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54" name="Rectangle 82"/>
          <p:cNvSpPr>
            <a:spLocks noChangeArrowheads="1"/>
          </p:cNvSpPr>
          <p:nvPr/>
        </p:nvSpPr>
        <p:spPr bwMode="gray">
          <a:xfrm>
            <a:off x="4457700" y="3495675"/>
            <a:ext cx="1012825" cy="1025525"/>
          </a:xfrm>
          <a:prstGeom prst="rect">
            <a:avLst/>
          </a:prstGeom>
          <a:solidFill>
            <a:srgbClr val="FFFFFF">
              <a:alpha val="3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 bwMode="gray">
          <a:xfrm>
            <a:off x="333375" y="1884363"/>
            <a:ext cx="8229600" cy="1470025"/>
          </a:xfrm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4800"/>
            </a:lvl1pPr>
          </a:lstStyle>
          <a:p>
            <a:pPr lvl="0"/>
            <a:r>
              <a:rPr lang="en-US" altLang="en-US" noProof="0" smtClean="0"/>
              <a:t>Click to edit Master title style</a:t>
            </a:r>
          </a:p>
        </p:txBody>
      </p:sp>
      <p:pic>
        <p:nvPicPr>
          <p:cNvPr id="3155" name="Picture 83" descr="wat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2409" t="16374" b="27486"/>
          <a:stretch>
            <a:fillRect/>
          </a:stretch>
        </p:blipFill>
        <p:spPr bwMode="gray">
          <a:xfrm rot="393398">
            <a:off x="2667000" y="609600"/>
            <a:ext cx="2663825" cy="2197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8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2000" tmFilter="0, 0; .2, .5; .8, .5; 1, 0"/>
                                        <p:tgtEl>
                                          <p:spTgt spid="31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0" dur="1000" autoRev="1" fill="hold"/>
                                        <p:tgtEl>
                                          <p:spTgt spid="31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mph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2000" tmFilter="0, 0; .2, .5; .8, .5; 1, 0"/>
                                        <p:tgtEl>
                                          <p:spTgt spid="31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" dur="1000" autoRev="1" fill="hold"/>
                                        <p:tgtEl>
                                          <p:spTgt spid="31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4" presetID="26" presetClass="emph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2000" tmFilter="0, 0; .2, .5; .8, .5; 1, 0"/>
                                        <p:tgtEl>
                                          <p:spTgt spid="31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6" dur="1000" autoRev="1" fill="hold"/>
                                        <p:tgtEl>
                                          <p:spTgt spid="31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7" presetID="26" presetClass="emph" presetSubtype="0" fill="hold" grpId="1" nodeType="withEffect">
                                  <p:stCondLst>
                                    <p:cond delay="16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2000" tmFilter="0, 0; .2, .5; .8, .5; 1, 0"/>
                                        <p:tgtEl>
                                          <p:spTgt spid="31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9" dur="1000" autoRev="1" fill="hold"/>
                                        <p:tgtEl>
                                          <p:spTgt spid="31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6600"/>
                            </p:stCondLst>
                            <p:childTnLst>
                              <p:par>
                                <p:cTn id="31" presetID="19" presetClass="emph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2" dur="1000" fill="hold"/>
                                        <p:tgtEl>
                                          <p:spTgt spid="31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animClr clrSpc="rgb" dir="cw">
                                      <p:cBhvr>
                                        <p:cTn id="33" dur="1000" fill="hold"/>
                                        <p:tgtEl>
                                          <p:spTgt spid="31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set>
                                      <p:cBhvr>
                                        <p:cTn id="34" dur="1000" fill="hold"/>
                                        <p:tgtEl>
                                          <p:spTgt spid="31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5" dur="1000" fill="hold"/>
                                        <p:tgtEl>
                                          <p:spTgt spid="31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9" presetClass="emph" presetSubtype="0" fill="hold" grpId="2" nodeType="withEffect">
                                  <p:stCondLst>
                                    <p:cond delay="5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7" dur="1000" fill="hold"/>
                                        <p:tgtEl>
                                          <p:spTgt spid="31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animClr clrSpc="rgb" dir="cw">
                                      <p:cBhvr>
                                        <p:cTn id="38" dur="1000" fill="hold"/>
                                        <p:tgtEl>
                                          <p:spTgt spid="31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39" dur="1000" fill="hold"/>
                                        <p:tgtEl>
                                          <p:spTgt spid="31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0" dur="1000" fill="hold"/>
                                        <p:tgtEl>
                                          <p:spTgt spid="31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9" presetClass="emph" presetSubtype="0" fill="hold" grpId="2" nodeType="withEffect">
                                  <p:stCondLst>
                                    <p:cond delay="9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2" dur="1000" fill="hold"/>
                                        <p:tgtEl>
                                          <p:spTgt spid="31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animClr clrSpc="rgb" dir="cw">
                                      <p:cBhvr>
                                        <p:cTn id="43" dur="1000" fill="hold"/>
                                        <p:tgtEl>
                                          <p:spTgt spid="31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44" dur="1000" fill="hold"/>
                                        <p:tgtEl>
                                          <p:spTgt spid="31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5" dur="1000" fill="hold"/>
                                        <p:tgtEl>
                                          <p:spTgt spid="31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9" presetClass="emph" presetSubtype="0" fill="hold" grpId="2" nodeType="withEffect">
                                  <p:stCondLst>
                                    <p:cond delay="14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7" dur="1000" fill="hold"/>
                                        <p:tgtEl>
                                          <p:spTgt spid="31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48" dur="1000" fill="hold"/>
                                        <p:tgtEl>
                                          <p:spTgt spid="31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9" dur="1000" fill="hold"/>
                                        <p:tgtEl>
                                          <p:spTgt spid="31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0" dur="1000" fill="hold"/>
                                        <p:tgtEl>
                                          <p:spTgt spid="31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52" presetID="19" presetClass="emph" presetSubtype="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3" dur="1000" fill="hold"/>
                                        <p:tgtEl>
                                          <p:spTgt spid="31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animClr clrSpc="rgb" dir="cw">
                                      <p:cBhvr>
                                        <p:cTn id="54" dur="1000" fill="hold"/>
                                        <p:tgtEl>
                                          <p:spTgt spid="31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55" dur="1000" fill="hold"/>
                                        <p:tgtEl>
                                          <p:spTgt spid="31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6" dur="1000" fill="hold"/>
                                        <p:tgtEl>
                                          <p:spTgt spid="31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9" presetClass="emph" presetSubtype="0" fill="hold" grpId="3" nodeType="withEffect">
                                  <p:stCondLst>
                                    <p:cond delay="7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8" dur="1000" fill="hold"/>
                                        <p:tgtEl>
                                          <p:spTgt spid="31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animClr clrSpc="rgb" dir="cw">
                                      <p:cBhvr>
                                        <p:cTn id="59" dur="1000" fill="hold"/>
                                        <p:tgtEl>
                                          <p:spTgt spid="31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60" dur="1000" fill="hold"/>
                                        <p:tgtEl>
                                          <p:spTgt spid="31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1" dur="1000" fill="hold"/>
                                        <p:tgtEl>
                                          <p:spTgt spid="31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9" presetClass="emph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3" dur="1000" fill="hold"/>
                                        <p:tgtEl>
                                          <p:spTgt spid="31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64" dur="1000" fill="hold"/>
                                        <p:tgtEl>
                                          <p:spTgt spid="31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65" dur="1000" fill="hold"/>
                                        <p:tgtEl>
                                          <p:spTgt spid="31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6" dur="1000" fill="hold"/>
                                        <p:tgtEl>
                                          <p:spTgt spid="31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9" presetClass="emph" presetSubtype="0" fill="hold" grpId="3" nodeType="withEffect">
                                  <p:stCondLst>
                                    <p:cond delay="7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8" dur="1000" fill="hold"/>
                                        <p:tgtEl>
                                          <p:spTgt spid="31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animClr clrSpc="rgb" dir="cw">
                                      <p:cBhvr>
                                        <p:cTn id="69" dur="1000" fill="hold"/>
                                        <p:tgtEl>
                                          <p:spTgt spid="31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set>
                                      <p:cBhvr>
                                        <p:cTn id="70" dur="1000" fill="hold"/>
                                        <p:tgtEl>
                                          <p:spTgt spid="31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1" dur="1000" fill="hold"/>
                                        <p:tgtEl>
                                          <p:spTgt spid="31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3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12" grpId="0" animBg="1"/>
      <p:bldP spid="3112" grpId="1" animBg="1"/>
      <p:bldP spid="3112" grpId="2" animBg="1"/>
      <p:bldP spid="3112" grpId="3" animBg="1"/>
      <p:bldP spid="3113" grpId="0" animBg="1"/>
      <p:bldP spid="3113" grpId="1" animBg="1"/>
      <p:bldP spid="3113" grpId="2" animBg="1"/>
      <p:bldP spid="3113" grpId="3" animBg="1"/>
      <p:bldP spid="3114" grpId="0" animBg="1"/>
      <p:bldP spid="3114" grpId="1" animBg="1"/>
      <p:bldP spid="3114" grpId="2" animBg="1"/>
      <p:bldP spid="3114" grpId="3" animBg="1"/>
      <p:bldP spid="3115" grpId="0" animBg="1"/>
      <p:bldP spid="3115" grpId="1" animBg="1"/>
      <p:bldP spid="3115" grpId="2" animBg="1"/>
      <p:bldP spid="3115" grpId="3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89296B3-C257-4CAE-8970-4017CBBBA7D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3317211599"/>
      </p:ext>
    </p:extLst>
  </p:cSld>
  <p:clrMapOvr>
    <a:masterClrMapping/>
  </p:clrMapOvr>
  <p:transition>
    <p:wedg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325438"/>
            <a:ext cx="2057400" cy="58007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25438"/>
            <a:ext cx="6019800" cy="58007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3E0393A-1D23-4DE6-B9C1-40ADD0633FE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3476522404"/>
      </p:ext>
    </p:extLst>
  </p:cSld>
  <p:clrMapOvr>
    <a:masterClrMapping/>
  </p:clrMapOvr>
  <p:transition>
    <p:wedg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5438"/>
            <a:ext cx="8229600" cy="9271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190842F3-A712-4C6B-80A6-8AC57D80C4C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2813014420"/>
      </p:ext>
    </p:extLst>
  </p:cSld>
  <p:clrMapOvr>
    <a:masterClrMapping/>
  </p:clrMapOvr>
  <p:transition>
    <p:wedg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 preserve="1">
  <p:cSld name="Title and Tex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5438"/>
            <a:ext cx="8229600" cy="9271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8229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3938588"/>
            <a:ext cx="8229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0853CFED-5044-408B-9AAD-1BDD39F4B98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3084592086"/>
      </p:ext>
    </p:extLst>
  </p:cSld>
  <p:clrMapOvr>
    <a:masterClrMapping/>
  </p:clrMapOvr>
  <p:transition>
    <p:wedg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5438"/>
            <a:ext cx="8229600" cy="9271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r>
              <a:rPr lang="en-US" smtClean="0"/>
              <a:t>Click icon to add table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8DF5E384-5DCD-4043-93EC-53B1E1C6EF3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3469331193"/>
      </p:ext>
    </p:extLst>
  </p:cSld>
  <p:clrMapOvr>
    <a:masterClrMapping/>
  </p:clrMapOvr>
  <p:transition>
    <p:wedg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5438"/>
            <a:ext cx="8229600" cy="9271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r>
              <a:rPr lang="en-US" smtClean="0"/>
              <a:t>Click icon to add chart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FCAC68D0-F9D5-4747-9E85-EB1D86F81DD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3622879787"/>
      </p:ext>
    </p:extLst>
  </p:cSld>
  <p:clrMapOvr>
    <a:masterClrMapping/>
  </p:clrMapOvr>
  <p:transition>
    <p:wedg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dgm" preserve="1">
  <p:cSld name="Title and Diagram or Organization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5438"/>
            <a:ext cx="8229600" cy="9271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martArt Placeholder 2"/>
          <p:cNvSpPr>
            <a:spLocks noGrp="1"/>
          </p:cNvSpPr>
          <p:nvPr>
            <p:ph type="dgm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r>
              <a:rPr lang="en-US" smtClean="0"/>
              <a:t>Click icon to add SmartArt graphic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1A4CCD76-C058-4C1A-917F-ED418C77F15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4088829821"/>
      </p:ext>
    </p:extLst>
  </p:cSld>
  <p:clrMapOvr>
    <a:masterClrMapping/>
  </p:clrMapOvr>
  <p:transition>
    <p:wedg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06D8CA9-64D2-4FE5-B011-C867C0EF31A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572671405"/>
      </p:ext>
    </p:extLst>
  </p:cSld>
  <p:clrMapOvr>
    <a:masterClrMapping/>
  </p:clrMapOvr>
  <p:transition>
    <p:wedg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B6A9D20-8DA2-4129-9372-2C3692A6745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2198960858"/>
      </p:ext>
    </p:extLst>
  </p:cSld>
  <p:clrMapOvr>
    <a:masterClrMapping/>
  </p:clrMapOvr>
  <p:transition>
    <p:wedg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23F8F67-579B-4523-963F-C34226A33DC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671675357"/>
      </p:ext>
    </p:extLst>
  </p:cSld>
  <p:clrMapOvr>
    <a:masterClrMapping/>
  </p:clrMapOvr>
  <p:transition>
    <p:wedg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90AB648-F613-4A74-A4BB-8D46C7BBD33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803906124"/>
      </p:ext>
    </p:extLst>
  </p:cSld>
  <p:clrMapOvr>
    <a:masterClrMapping/>
  </p:clrMapOvr>
  <p:transition>
    <p:wedg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BD16A6A-D2C6-4561-AD7E-DB950003FB5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742469938"/>
      </p:ext>
    </p:extLst>
  </p:cSld>
  <p:clrMapOvr>
    <a:masterClrMapping/>
  </p:clrMapOvr>
  <p:transition>
    <p:wedg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8F50D81-DC5D-46D0-A88B-B7CB9CDDE7B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2294478152"/>
      </p:ext>
    </p:extLst>
  </p:cSld>
  <p:clrMapOvr>
    <a:masterClrMapping/>
  </p:clrMapOvr>
  <p:transition>
    <p:wedg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FE4376F-EB6B-4B29-A294-32BEF4DE301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2653694472"/>
      </p:ext>
    </p:extLst>
  </p:cSld>
  <p:clrMapOvr>
    <a:masterClrMapping/>
  </p:clrMapOvr>
  <p:transition>
    <p:wedg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6BBCE37-F790-414C-B77C-6DC3BA674F0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1251266893"/>
      </p:ext>
    </p:extLst>
  </p:cSld>
  <p:clrMapOvr>
    <a:masterClrMapping/>
  </p:clrMapOvr>
  <p:transition>
    <p:wedg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1" name="Freeform 7"/>
          <p:cNvSpPr>
            <a:spLocks/>
          </p:cNvSpPr>
          <p:nvPr/>
        </p:nvSpPr>
        <p:spPr bwMode="gray">
          <a:xfrm>
            <a:off x="-9525" y="-9525"/>
            <a:ext cx="9156700" cy="6872288"/>
          </a:xfrm>
          <a:custGeom>
            <a:avLst/>
            <a:gdLst>
              <a:gd name="T0" fmla="*/ 5766 w 5768"/>
              <a:gd name="T1" fmla="*/ 605 h 4329"/>
              <a:gd name="T2" fmla="*/ 5768 w 5768"/>
              <a:gd name="T3" fmla="*/ 4325 h 4329"/>
              <a:gd name="T4" fmla="*/ 1082 w 5768"/>
              <a:gd name="T5" fmla="*/ 4329 h 4329"/>
              <a:gd name="T6" fmla="*/ 13 w 5768"/>
              <a:gd name="T7" fmla="*/ 3351 h 4329"/>
              <a:gd name="T8" fmla="*/ 0 w 5768"/>
              <a:gd name="T9" fmla="*/ 0 h 4329"/>
              <a:gd name="T10" fmla="*/ 2428 w 5768"/>
              <a:gd name="T11" fmla="*/ 7 h 4329"/>
              <a:gd name="T12" fmla="*/ 5766 w 5768"/>
              <a:gd name="T13" fmla="*/ 605 h 43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5768" h="4329">
                <a:moveTo>
                  <a:pt x="5766" y="605"/>
                </a:moveTo>
                <a:cubicBezTo>
                  <a:pt x="5767" y="2464"/>
                  <a:pt x="5768" y="4325"/>
                  <a:pt x="5768" y="4325"/>
                </a:cubicBezTo>
                <a:lnTo>
                  <a:pt x="1082" y="4329"/>
                </a:lnTo>
                <a:cubicBezTo>
                  <a:pt x="318" y="3809"/>
                  <a:pt x="9" y="3349"/>
                  <a:pt x="13" y="3351"/>
                </a:cubicBezTo>
                <a:lnTo>
                  <a:pt x="0" y="0"/>
                </a:lnTo>
                <a:lnTo>
                  <a:pt x="2428" y="7"/>
                </a:lnTo>
                <a:cubicBezTo>
                  <a:pt x="2428" y="12"/>
                  <a:pt x="3096" y="401"/>
                  <a:pt x="5766" y="605"/>
                </a:cubicBezTo>
                <a:close/>
              </a:path>
            </a:pathLst>
          </a:custGeom>
          <a:gradFill rotWithShape="1">
            <a:gsLst>
              <a:gs pos="0">
                <a:schemeClr val="bg1">
                  <a:gamma/>
                  <a:tint val="3137"/>
                  <a:invGamma/>
                </a:schemeClr>
              </a:gs>
              <a:gs pos="100000">
                <a:schemeClr val="bg1">
                  <a:alpha val="70000"/>
                </a:schemeClr>
              </a:gs>
            </a:gsLst>
            <a:lin ang="27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33" name="Freeform 9"/>
          <p:cNvSpPr>
            <a:spLocks/>
          </p:cNvSpPr>
          <p:nvPr/>
        </p:nvSpPr>
        <p:spPr bwMode="gray">
          <a:xfrm>
            <a:off x="-4763" y="5500688"/>
            <a:ext cx="1441451" cy="1358900"/>
          </a:xfrm>
          <a:custGeom>
            <a:avLst/>
            <a:gdLst>
              <a:gd name="T0" fmla="*/ 0 w 1089"/>
              <a:gd name="T1" fmla="*/ 0 h 1100"/>
              <a:gd name="T2" fmla="*/ 0 w 1089"/>
              <a:gd name="T3" fmla="*/ 1100 h 1100"/>
              <a:gd name="T4" fmla="*/ 1089 w 1089"/>
              <a:gd name="T5" fmla="*/ 1100 h 1100"/>
              <a:gd name="T6" fmla="*/ 0 w 1089"/>
              <a:gd name="T7" fmla="*/ 0 h 11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089" h="1100">
                <a:moveTo>
                  <a:pt x="0" y="0"/>
                </a:moveTo>
                <a:cubicBezTo>
                  <a:pt x="0" y="550"/>
                  <a:pt x="0" y="1100"/>
                  <a:pt x="0" y="1100"/>
                </a:cubicBezTo>
                <a:lnTo>
                  <a:pt x="1089" y="1100"/>
                </a:lnTo>
                <a:cubicBezTo>
                  <a:pt x="1089" y="1100"/>
                  <a:pt x="596" y="865"/>
                  <a:pt x="0" y="0"/>
                </a:cubicBezTo>
                <a:close/>
              </a:path>
            </a:pathLst>
          </a:cu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37" name="Line 13"/>
          <p:cNvSpPr>
            <a:spLocks noChangeShapeType="1"/>
          </p:cNvSpPr>
          <p:nvPr/>
        </p:nvSpPr>
        <p:spPr bwMode="gray">
          <a:xfrm>
            <a:off x="527050" y="0"/>
            <a:ext cx="0" cy="5910263"/>
          </a:xfrm>
          <a:prstGeom prst="line">
            <a:avLst/>
          </a:prstGeom>
          <a:noFill/>
          <a:ln w="9525">
            <a:solidFill>
              <a:srgbClr val="FFFFFF">
                <a:alpha val="50000"/>
              </a:srgbClr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35001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38" name="Line 14"/>
          <p:cNvSpPr>
            <a:spLocks noChangeShapeType="1"/>
          </p:cNvSpPr>
          <p:nvPr/>
        </p:nvSpPr>
        <p:spPr bwMode="gray">
          <a:xfrm>
            <a:off x="1677988" y="0"/>
            <a:ext cx="0" cy="6832600"/>
          </a:xfrm>
          <a:prstGeom prst="line">
            <a:avLst/>
          </a:prstGeom>
          <a:noFill/>
          <a:ln w="9525">
            <a:solidFill>
              <a:srgbClr val="FFFFFF">
                <a:alpha val="50000"/>
              </a:srgbClr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35001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39" name="Line 15"/>
          <p:cNvSpPr>
            <a:spLocks noChangeShapeType="1"/>
          </p:cNvSpPr>
          <p:nvPr/>
        </p:nvSpPr>
        <p:spPr bwMode="gray">
          <a:xfrm>
            <a:off x="2830513" y="0"/>
            <a:ext cx="0" cy="6861175"/>
          </a:xfrm>
          <a:prstGeom prst="line">
            <a:avLst/>
          </a:prstGeom>
          <a:noFill/>
          <a:ln w="9525">
            <a:solidFill>
              <a:srgbClr val="FFFFFF">
                <a:alpha val="50000"/>
              </a:srgbClr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35001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40" name="Line 16"/>
          <p:cNvSpPr>
            <a:spLocks noChangeShapeType="1"/>
          </p:cNvSpPr>
          <p:nvPr/>
        </p:nvSpPr>
        <p:spPr bwMode="gray">
          <a:xfrm>
            <a:off x="3983038" y="0"/>
            <a:ext cx="0" cy="6875463"/>
          </a:xfrm>
          <a:prstGeom prst="line">
            <a:avLst/>
          </a:prstGeom>
          <a:noFill/>
          <a:ln w="9525">
            <a:solidFill>
              <a:srgbClr val="FFFFFF">
                <a:alpha val="50000"/>
              </a:srgbClr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35001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41" name="Line 17"/>
          <p:cNvSpPr>
            <a:spLocks noChangeShapeType="1"/>
          </p:cNvSpPr>
          <p:nvPr/>
        </p:nvSpPr>
        <p:spPr bwMode="gray">
          <a:xfrm>
            <a:off x="5133975" y="388938"/>
            <a:ext cx="0" cy="6486525"/>
          </a:xfrm>
          <a:prstGeom prst="line">
            <a:avLst/>
          </a:prstGeom>
          <a:noFill/>
          <a:ln w="9525">
            <a:solidFill>
              <a:srgbClr val="FFFFFF">
                <a:alpha val="50000"/>
              </a:srgbClr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35001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42" name="Line 18"/>
          <p:cNvSpPr>
            <a:spLocks noChangeShapeType="1"/>
          </p:cNvSpPr>
          <p:nvPr/>
        </p:nvSpPr>
        <p:spPr bwMode="gray">
          <a:xfrm>
            <a:off x="6286500" y="619125"/>
            <a:ext cx="0" cy="6256338"/>
          </a:xfrm>
          <a:prstGeom prst="line">
            <a:avLst/>
          </a:prstGeom>
          <a:noFill/>
          <a:ln w="9525">
            <a:solidFill>
              <a:srgbClr val="FFFFFF">
                <a:alpha val="50000"/>
              </a:srgbClr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35001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43" name="Line 19"/>
          <p:cNvSpPr>
            <a:spLocks noChangeShapeType="1"/>
          </p:cNvSpPr>
          <p:nvPr/>
        </p:nvSpPr>
        <p:spPr bwMode="gray">
          <a:xfrm>
            <a:off x="7439025" y="773113"/>
            <a:ext cx="0" cy="6102350"/>
          </a:xfrm>
          <a:prstGeom prst="line">
            <a:avLst/>
          </a:prstGeom>
          <a:noFill/>
          <a:ln w="9525">
            <a:solidFill>
              <a:srgbClr val="FFFFFF">
                <a:alpha val="50000"/>
              </a:srgbClr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35001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44" name="Line 20"/>
          <p:cNvSpPr>
            <a:spLocks noChangeShapeType="1"/>
          </p:cNvSpPr>
          <p:nvPr/>
        </p:nvSpPr>
        <p:spPr bwMode="gray">
          <a:xfrm>
            <a:off x="8591550" y="900113"/>
            <a:ext cx="0" cy="5975350"/>
          </a:xfrm>
          <a:prstGeom prst="line">
            <a:avLst/>
          </a:prstGeom>
          <a:noFill/>
          <a:ln w="9525">
            <a:solidFill>
              <a:srgbClr val="FFFFFF">
                <a:alpha val="50000"/>
              </a:srgbClr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35001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46" name="Line 22"/>
          <p:cNvSpPr>
            <a:spLocks noChangeShapeType="1"/>
          </p:cNvSpPr>
          <p:nvPr/>
        </p:nvSpPr>
        <p:spPr bwMode="gray">
          <a:xfrm rot="5400000">
            <a:off x="2595563" y="-2176463"/>
            <a:ext cx="0" cy="5191125"/>
          </a:xfrm>
          <a:prstGeom prst="line">
            <a:avLst/>
          </a:prstGeom>
          <a:noFill/>
          <a:ln w="9525">
            <a:solidFill>
              <a:srgbClr val="FFFFFF">
                <a:alpha val="50000"/>
              </a:srgbClr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35001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47" name="Line 23"/>
          <p:cNvSpPr>
            <a:spLocks noChangeShapeType="1"/>
          </p:cNvSpPr>
          <p:nvPr/>
        </p:nvSpPr>
        <p:spPr bwMode="gray">
          <a:xfrm rot="5400000">
            <a:off x="4578350" y="-3036887"/>
            <a:ext cx="0" cy="9156700"/>
          </a:xfrm>
          <a:prstGeom prst="line">
            <a:avLst/>
          </a:prstGeom>
          <a:noFill/>
          <a:ln w="9525">
            <a:solidFill>
              <a:srgbClr val="FFFFFF">
                <a:alpha val="50000"/>
              </a:srgbClr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35001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48" name="Line 24"/>
          <p:cNvSpPr>
            <a:spLocks noChangeShapeType="1"/>
          </p:cNvSpPr>
          <p:nvPr/>
        </p:nvSpPr>
        <p:spPr bwMode="gray">
          <a:xfrm rot="5400000">
            <a:off x="4578350" y="-1912937"/>
            <a:ext cx="0" cy="9156700"/>
          </a:xfrm>
          <a:prstGeom prst="line">
            <a:avLst/>
          </a:prstGeom>
          <a:noFill/>
          <a:ln w="9525">
            <a:solidFill>
              <a:srgbClr val="FFFFFF">
                <a:alpha val="50000"/>
              </a:srgbClr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35001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49" name="Line 25"/>
          <p:cNvSpPr>
            <a:spLocks noChangeShapeType="1"/>
          </p:cNvSpPr>
          <p:nvPr/>
        </p:nvSpPr>
        <p:spPr bwMode="gray">
          <a:xfrm rot="5400000">
            <a:off x="4579938" y="-788988"/>
            <a:ext cx="0" cy="9153525"/>
          </a:xfrm>
          <a:prstGeom prst="line">
            <a:avLst/>
          </a:prstGeom>
          <a:noFill/>
          <a:ln w="9525">
            <a:solidFill>
              <a:srgbClr val="FFFFFF">
                <a:alpha val="50000"/>
              </a:srgbClr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35001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50" name="Line 26"/>
          <p:cNvSpPr>
            <a:spLocks noChangeShapeType="1"/>
          </p:cNvSpPr>
          <p:nvPr/>
        </p:nvSpPr>
        <p:spPr bwMode="gray">
          <a:xfrm rot="5400000">
            <a:off x="4579938" y="334962"/>
            <a:ext cx="0" cy="9153525"/>
          </a:xfrm>
          <a:prstGeom prst="line">
            <a:avLst/>
          </a:prstGeom>
          <a:noFill/>
          <a:ln w="9525">
            <a:solidFill>
              <a:srgbClr val="FFFFFF">
                <a:alpha val="50000"/>
              </a:srgbClr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35001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51" name="Line 27"/>
          <p:cNvSpPr>
            <a:spLocks noChangeShapeType="1"/>
          </p:cNvSpPr>
          <p:nvPr/>
        </p:nvSpPr>
        <p:spPr bwMode="gray">
          <a:xfrm rot="5400000">
            <a:off x="4905376" y="1824037"/>
            <a:ext cx="0" cy="8423275"/>
          </a:xfrm>
          <a:prstGeom prst="line">
            <a:avLst/>
          </a:prstGeom>
          <a:noFill/>
          <a:ln w="9525">
            <a:solidFill>
              <a:srgbClr val="FFFFFF">
                <a:alpha val="50000"/>
              </a:srgbClr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35001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52" name="Rectangle 28"/>
          <p:cNvSpPr>
            <a:spLocks noChangeArrowheads="1"/>
          </p:cNvSpPr>
          <p:nvPr/>
        </p:nvSpPr>
        <p:spPr bwMode="gray">
          <a:xfrm>
            <a:off x="4005263" y="2692400"/>
            <a:ext cx="1128712" cy="1079500"/>
          </a:xfrm>
          <a:prstGeom prst="rect">
            <a:avLst/>
          </a:prstGeom>
          <a:solidFill>
            <a:srgbClr val="FFFFFF">
              <a:alpha val="25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53" name="Rectangle 29"/>
          <p:cNvSpPr>
            <a:spLocks noChangeArrowheads="1"/>
          </p:cNvSpPr>
          <p:nvPr/>
        </p:nvSpPr>
        <p:spPr bwMode="gray">
          <a:xfrm>
            <a:off x="7459663" y="4937125"/>
            <a:ext cx="1120775" cy="1079500"/>
          </a:xfrm>
          <a:prstGeom prst="rect">
            <a:avLst/>
          </a:prstGeom>
          <a:solidFill>
            <a:srgbClr val="FFFFFF">
              <a:alpha val="3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54" name="Rectangle 30"/>
          <p:cNvSpPr>
            <a:spLocks noChangeArrowheads="1"/>
          </p:cNvSpPr>
          <p:nvPr/>
        </p:nvSpPr>
        <p:spPr bwMode="gray">
          <a:xfrm>
            <a:off x="549275" y="3808413"/>
            <a:ext cx="1128713" cy="1079500"/>
          </a:xfrm>
          <a:prstGeom prst="rect">
            <a:avLst/>
          </a:prstGeom>
          <a:solidFill>
            <a:srgbClr val="FFFFFF">
              <a:alpha val="2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55" name="Rectangle 31"/>
          <p:cNvSpPr>
            <a:spLocks noChangeArrowheads="1"/>
          </p:cNvSpPr>
          <p:nvPr/>
        </p:nvSpPr>
        <p:spPr bwMode="gray">
          <a:xfrm>
            <a:off x="6307138" y="6064250"/>
            <a:ext cx="1128712" cy="796925"/>
          </a:xfrm>
          <a:prstGeom prst="rect">
            <a:avLst/>
          </a:prstGeom>
          <a:solidFill>
            <a:srgbClr val="FFFFFF">
              <a:alpha val="2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56" name="Rectangle 32"/>
          <p:cNvSpPr>
            <a:spLocks noChangeArrowheads="1"/>
          </p:cNvSpPr>
          <p:nvPr/>
        </p:nvSpPr>
        <p:spPr bwMode="gray">
          <a:xfrm>
            <a:off x="2846388" y="0"/>
            <a:ext cx="1128712" cy="404813"/>
          </a:xfrm>
          <a:prstGeom prst="rect">
            <a:avLst/>
          </a:prstGeom>
          <a:solidFill>
            <a:srgbClr val="FFFFFF">
              <a:alpha val="39999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57" name="Rectangle 33"/>
          <p:cNvSpPr>
            <a:spLocks noChangeArrowheads="1"/>
          </p:cNvSpPr>
          <p:nvPr/>
        </p:nvSpPr>
        <p:spPr bwMode="gray">
          <a:xfrm>
            <a:off x="2852738" y="4938713"/>
            <a:ext cx="1120775" cy="1079500"/>
          </a:xfrm>
          <a:prstGeom prst="rect">
            <a:avLst/>
          </a:prstGeom>
          <a:solidFill>
            <a:srgbClr val="FFFFFF">
              <a:alpha val="3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58" name="Rectangle 34"/>
          <p:cNvSpPr>
            <a:spLocks noChangeArrowheads="1"/>
          </p:cNvSpPr>
          <p:nvPr/>
        </p:nvSpPr>
        <p:spPr bwMode="gray">
          <a:xfrm>
            <a:off x="6300788" y="1566863"/>
            <a:ext cx="1120775" cy="1079500"/>
          </a:xfrm>
          <a:prstGeom prst="rect">
            <a:avLst/>
          </a:prstGeom>
          <a:solidFill>
            <a:srgbClr val="FFFFFF">
              <a:alpha val="3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gray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gray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/>
            </a:lvl1pPr>
          </a:lstStyle>
          <a:p>
            <a:endParaRPr lang="en-US" alt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gray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 alt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gray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DD348AF7-04F5-45B8-A7F5-0EC5593EC5D0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1060" name="Freeform 36"/>
          <p:cNvSpPr>
            <a:spLocks/>
          </p:cNvSpPr>
          <p:nvPr/>
        </p:nvSpPr>
        <p:spPr bwMode="gray">
          <a:xfrm>
            <a:off x="4041775" y="0"/>
            <a:ext cx="5105400" cy="739775"/>
          </a:xfrm>
          <a:custGeom>
            <a:avLst/>
            <a:gdLst>
              <a:gd name="T0" fmla="*/ 3130 w 3130"/>
              <a:gd name="T1" fmla="*/ 453 h 453"/>
              <a:gd name="T2" fmla="*/ 3130 w 3130"/>
              <a:gd name="T3" fmla="*/ 0 h 453"/>
              <a:gd name="T4" fmla="*/ 0 w 3130"/>
              <a:gd name="T5" fmla="*/ 0 h 453"/>
              <a:gd name="T6" fmla="*/ 3130 w 3130"/>
              <a:gd name="T7" fmla="*/ 453 h 4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130" h="453">
                <a:moveTo>
                  <a:pt x="3130" y="453"/>
                </a:moveTo>
                <a:cubicBezTo>
                  <a:pt x="3130" y="226"/>
                  <a:pt x="3130" y="0"/>
                  <a:pt x="3130" y="0"/>
                </a:cubicBezTo>
                <a:lnTo>
                  <a:pt x="0" y="0"/>
                </a:lnTo>
                <a:cubicBezTo>
                  <a:pt x="0" y="0"/>
                  <a:pt x="1298" y="389"/>
                  <a:pt x="3130" y="453"/>
                </a:cubicBezTo>
                <a:close/>
              </a:path>
            </a:pathLst>
          </a:custGeom>
          <a:solidFill>
            <a:schemeClr val="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black">
          <a:xfrm>
            <a:off x="457200" y="325438"/>
            <a:ext cx="8229600" cy="92710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FFFFFF"/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pic>
        <p:nvPicPr>
          <p:cNvPr id="1061" name="Picture 37" descr="water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2409" t="16374" b="27486"/>
          <a:stretch>
            <a:fillRect/>
          </a:stretch>
        </p:blipFill>
        <p:spPr bwMode="gray">
          <a:xfrm rot="786797">
            <a:off x="6629400" y="-381000"/>
            <a:ext cx="2417763" cy="1995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62" name="Picture 38" descr="3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gray">
          <a:xfrm rot="20740733" flipH="1">
            <a:off x="49213" y="5726113"/>
            <a:ext cx="1223962" cy="137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</p:sldLayoutIdLst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0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0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8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9" dur="1000" fill="hold"/>
                                        <p:tgtEl>
                                          <p:spTgt spid="106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20" dur="1000" fill="hold"/>
                                        <p:tgtEl>
                                          <p:spTgt spid="106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1" dur="1000" fill="hold"/>
                                        <p:tgtEl>
                                          <p:spTgt spid="106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mph" presetSubtype="2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animClr clrSpc="rgb" dir="cw">
                                      <p:cBhvr>
                                        <p:cTn id="23" dur="10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24" dur="10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" dur="10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33" grpId="0" animBg="1"/>
      <p:bldP spid="1060" grpId="0" animBg="1"/>
      <p:bldP spid="1026" grpId="0"/>
    </p:bldLst>
  </p:timing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6.bin"/><Relationship Id="rId5" Type="http://schemas.openxmlformats.org/officeDocument/2006/relationships/oleObject" Target="../embeddings/oleObject5.bin"/><Relationship Id="rId4" Type="http://schemas.openxmlformats.org/officeDocument/2006/relationships/oleObject" Target="../embeddings/oleObject4.bin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4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w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oleObject2.bin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-142908" y="785794"/>
            <a:ext cx="8715436" cy="1470025"/>
          </a:xfrm>
        </p:spPr>
        <p:txBody>
          <a:bodyPr/>
          <a:lstStyle/>
          <a:p>
            <a:pPr algn="ctr"/>
            <a:r>
              <a:rPr lang="en-US" sz="3600" dirty="0" smtClean="0"/>
              <a:t>Dr. </a:t>
            </a:r>
            <a:r>
              <a:rPr lang="en-US" sz="3600" dirty="0" err="1" smtClean="0"/>
              <a:t>Eman</a:t>
            </a:r>
            <a:r>
              <a:rPr lang="en-US" sz="3600" dirty="0" smtClean="0"/>
              <a:t> </a:t>
            </a:r>
            <a:r>
              <a:rPr lang="en-US" sz="3600" dirty="0" err="1" smtClean="0"/>
              <a:t>Shaat</a:t>
            </a:r>
            <a:r>
              <a:rPr lang="en-US" sz="4000" dirty="0" smtClean="0"/>
              <a:t/>
            </a:r>
            <a:br>
              <a:rPr lang="en-US" sz="4000" dirty="0" smtClean="0"/>
            </a:br>
            <a:r>
              <a:rPr lang="en-US" sz="2800" b="0" dirty="0" smtClean="0">
                <a:solidFill>
                  <a:srgbClr val="0070C0"/>
                </a:solidFill>
              </a:rPr>
              <a:t>Professor </a:t>
            </a:r>
            <a:br>
              <a:rPr lang="en-US" sz="2800" b="0" dirty="0" smtClean="0">
                <a:solidFill>
                  <a:srgbClr val="0070C0"/>
                </a:solidFill>
              </a:rPr>
            </a:br>
            <a:r>
              <a:rPr lang="en-US" sz="2800" b="0" dirty="0" smtClean="0">
                <a:solidFill>
                  <a:srgbClr val="0070C0"/>
                </a:solidFill>
              </a:rPr>
              <a:t>of Medical Biochemistry and Molecular Biology</a:t>
            </a:r>
            <a:endParaRPr lang="en-US" sz="2800" b="0" dirty="0">
              <a:solidFill>
                <a:srgbClr val="0070C0"/>
              </a:solidFill>
            </a:endParaRPr>
          </a:p>
        </p:txBody>
      </p:sp>
      <p:sp>
        <p:nvSpPr>
          <p:cNvPr id="4" name="Title 2"/>
          <p:cNvSpPr txBox="1">
            <a:spLocks/>
          </p:cNvSpPr>
          <p:nvPr/>
        </p:nvSpPr>
        <p:spPr bwMode="gray">
          <a:xfrm>
            <a:off x="485804" y="2959107"/>
            <a:ext cx="8229600" cy="1470025"/>
          </a:xfrm>
          <a:prstGeom prst="rect">
            <a:avLst/>
          </a:prstGeom>
          <a:noFill/>
          <a:ln>
            <a:noFill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Derived (Sterols) </a:t>
            </a:r>
            <a:r>
              <a:rPr kumimoji="0" 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and associated lipids (bile acids,</a:t>
            </a:r>
            <a:r>
              <a:rPr kumimoji="0" lang="en-US" sz="3200" b="1" i="0" u="none" strike="noStrike" kern="0" cap="none" spc="0" normalizeH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steroid hormones &amp; </a:t>
            </a:r>
            <a:r>
              <a:rPr kumimoji="0" lang="en-US" sz="3200" b="1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carotenoids</a:t>
            </a:r>
            <a:r>
              <a:rPr kumimoji="0" 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)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kern="0" dirty="0" smtClean="0">
                <a:solidFill>
                  <a:srgbClr val="000066"/>
                </a:solidFill>
                <a:latin typeface="+mj-lt"/>
                <a:ea typeface="+mj-ea"/>
                <a:cs typeface="+mj-cs"/>
              </a:rPr>
              <a:t>Lecture 4 (</a:t>
            </a:r>
            <a:r>
              <a:rPr lang="en-US" sz="3200" b="1" kern="0" dirty="0" smtClean="0">
                <a:solidFill>
                  <a:srgbClr val="000066"/>
                </a:solidFill>
                <a:latin typeface="+mj-lt"/>
                <a:ea typeface="+mj-ea"/>
                <a:cs typeface="+mj-cs"/>
              </a:rPr>
              <a:t>22 </a:t>
            </a:r>
            <a:r>
              <a:rPr lang="en-US" sz="3200" b="1" kern="0" dirty="0" smtClean="0">
                <a:solidFill>
                  <a:srgbClr val="000066"/>
                </a:solidFill>
                <a:latin typeface="+mj-lt"/>
                <a:ea typeface="+mj-ea"/>
                <a:cs typeface="+mj-cs"/>
              </a:rPr>
              <a:t>slides)</a:t>
            </a:r>
            <a:r>
              <a:rPr kumimoji="0" 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endParaRPr kumimoji="0" lang="en-US" sz="2800" b="1" i="0" u="none" strike="noStrike" kern="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9244A29-41BF-4B9B-B918-F4E10D6789E9}" type="slidenum">
              <a:rPr lang="en-US" altLang="en-US" smtClean="0"/>
              <a:pPr/>
              <a:t>1</a:t>
            </a:fld>
            <a:endParaRPr lang="en-US" altLang="en-US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053"/>
          <p:cNvGrpSpPr>
            <a:grpSpLocks/>
          </p:cNvGrpSpPr>
          <p:nvPr/>
        </p:nvGrpSpPr>
        <p:grpSpPr bwMode="auto">
          <a:xfrm>
            <a:off x="784460" y="1000108"/>
            <a:ext cx="7645192" cy="5643602"/>
            <a:chOff x="1347" y="675"/>
            <a:chExt cx="2743" cy="3217"/>
          </a:xfrm>
        </p:grpSpPr>
        <p:graphicFrame>
          <p:nvGraphicFramePr>
            <p:cNvPr id="2050" name="Object 1028"/>
            <p:cNvGraphicFramePr>
              <a:graphicFrameLocks noChangeAspect="1"/>
            </p:cNvGraphicFramePr>
            <p:nvPr/>
          </p:nvGraphicFramePr>
          <p:xfrm>
            <a:off x="2834" y="675"/>
            <a:ext cx="1256" cy="733"/>
          </p:xfrm>
          <a:graphic>
            <a:graphicData uri="http://schemas.openxmlformats.org/presentationml/2006/ole">
              <p:oleObj spid="_x0000_s921602" name="Image" r:id="rId3" imgW="29531945" imgH="16849982" progId="">
                <p:embed/>
              </p:oleObj>
            </a:graphicData>
          </a:graphic>
        </p:graphicFrame>
        <p:graphicFrame>
          <p:nvGraphicFramePr>
            <p:cNvPr id="2051" name="Object 1029"/>
            <p:cNvGraphicFramePr>
              <a:graphicFrameLocks noChangeAspect="1"/>
            </p:cNvGraphicFramePr>
            <p:nvPr/>
          </p:nvGraphicFramePr>
          <p:xfrm>
            <a:off x="1347" y="675"/>
            <a:ext cx="1255" cy="774"/>
          </p:xfrm>
          <a:graphic>
            <a:graphicData uri="http://schemas.openxmlformats.org/presentationml/2006/ole">
              <p:oleObj spid="_x0000_s921603" name="Image" r:id="rId4" imgW="29277797" imgH="16824568" progId="">
                <p:embed/>
              </p:oleObj>
            </a:graphicData>
          </a:graphic>
        </p:graphicFrame>
        <p:graphicFrame>
          <p:nvGraphicFramePr>
            <p:cNvPr id="2052" name="Object 1030"/>
            <p:cNvGraphicFramePr>
              <a:graphicFrameLocks noChangeAspect="1"/>
            </p:cNvGraphicFramePr>
            <p:nvPr/>
          </p:nvGraphicFramePr>
          <p:xfrm>
            <a:off x="1450" y="2883"/>
            <a:ext cx="1152" cy="660"/>
          </p:xfrm>
          <a:graphic>
            <a:graphicData uri="http://schemas.openxmlformats.org/presentationml/2006/ole">
              <p:oleObj spid="_x0000_s921604" name="Image" r:id="rId5" imgW="29430286" imgH="16900812" progId="">
                <p:embed/>
              </p:oleObj>
            </a:graphicData>
          </a:graphic>
        </p:graphicFrame>
        <p:graphicFrame>
          <p:nvGraphicFramePr>
            <p:cNvPr id="2053" name="Object 1031"/>
            <p:cNvGraphicFramePr>
              <a:graphicFrameLocks noChangeAspect="1"/>
            </p:cNvGraphicFramePr>
            <p:nvPr/>
          </p:nvGraphicFramePr>
          <p:xfrm>
            <a:off x="2938" y="2886"/>
            <a:ext cx="1152" cy="669"/>
          </p:xfrm>
          <a:graphic>
            <a:graphicData uri="http://schemas.openxmlformats.org/presentationml/2006/ole">
              <p:oleObj spid="_x0000_s921605" name="Image" r:id="rId6" imgW="29379456" imgH="17078715" progId="">
                <p:embed/>
              </p:oleObj>
            </a:graphicData>
          </a:graphic>
        </p:graphicFrame>
        <p:sp>
          <p:nvSpPr>
            <p:cNvPr id="2059" name="AutoShape 1032"/>
            <p:cNvSpPr>
              <a:spLocks noChangeArrowheads="1"/>
            </p:cNvSpPr>
            <p:nvPr/>
          </p:nvSpPr>
          <p:spPr bwMode="auto">
            <a:xfrm>
              <a:off x="2170" y="1827"/>
              <a:ext cx="1038" cy="365"/>
            </a:xfrm>
            <a:prstGeom prst="roundRect">
              <a:avLst>
                <a:gd name="adj" fmla="val 16667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sz="1400">
                  <a:latin typeface="Arial" charset="0"/>
                </a:rPr>
                <a:t>7-dehydroxylation</a:t>
              </a:r>
            </a:p>
            <a:p>
              <a:pPr algn="ctr" eaLnBrk="0" hangingPunct="0"/>
              <a:r>
                <a:rPr lang="en-US" sz="1400">
                  <a:latin typeface="Arial" charset="0"/>
                </a:rPr>
                <a:t>by gut bacteria</a:t>
              </a:r>
              <a:endParaRPr lang="en-US">
                <a:latin typeface="Arial" charset="0"/>
              </a:endParaRPr>
            </a:p>
          </p:txBody>
        </p:sp>
        <p:sp>
          <p:nvSpPr>
            <p:cNvPr id="2" name="Line 1033"/>
            <p:cNvSpPr>
              <a:spLocks noChangeShapeType="1"/>
            </p:cNvSpPr>
            <p:nvPr/>
          </p:nvSpPr>
          <p:spPr bwMode="auto">
            <a:xfrm>
              <a:off x="1930" y="1843"/>
              <a:ext cx="0" cy="62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latin typeface="Arial"/>
                <a:ea typeface="+mn-ea"/>
              </a:endParaRPr>
            </a:p>
          </p:txBody>
        </p:sp>
        <p:sp>
          <p:nvSpPr>
            <p:cNvPr id="3" name="Line 1034"/>
            <p:cNvSpPr>
              <a:spLocks noChangeShapeType="1"/>
            </p:cNvSpPr>
            <p:nvPr/>
          </p:nvSpPr>
          <p:spPr bwMode="auto">
            <a:xfrm>
              <a:off x="3418" y="1779"/>
              <a:ext cx="0" cy="62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latin typeface="Arial"/>
                <a:ea typeface="+mn-ea"/>
              </a:endParaRPr>
            </a:p>
          </p:txBody>
        </p:sp>
        <p:sp>
          <p:nvSpPr>
            <p:cNvPr id="2062" name="Text Box 1035"/>
            <p:cNvSpPr txBox="1">
              <a:spLocks noChangeArrowheads="1"/>
            </p:cNvSpPr>
            <p:nvPr/>
          </p:nvSpPr>
          <p:spPr bwMode="auto">
            <a:xfrm>
              <a:off x="1660" y="1441"/>
              <a:ext cx="533" cy="3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sz="1600" dirty="0" err="1">
                  <a:latin typeface="Arial" charset="0"/>
                </a:rPr>
                <a:t>Cholic</a:t>
              </a:r>
              <a:r>
                <a:rPr lang="en-US" sz="1600" dirty="0">
                  <a:latin typeface="Arial" charset="0"/>
                </a:rPr>
                <a:t> acid</a:t>
              </a:r>
            </a:p>
            <a:p>
              <a:pPr algn="ctr" eaLnBrk="0" hangingPunct="0"/>
              <a:r>
                <a:rPr lang="en-US" sz="1600" dirty="0">
                  <a:latin typeface="Arial" charset="0"/>
                </a:rPr>
                <a:t>(3 OH groups)</a:t>
              </a:r>
            </a:p>
          </p:txBody>
        </p:sp>
        <p:sp>
          <p:nvSpPr>
            <p:cNvPr id="2063" name="Text Box 1036"/>
            <p:cNvSpPr txBox="1">
              <a:spLocks noChangeArrowheads="1"/>
            </p:cNvSpPr>
            <p:nvPr/>
          </p:nvSpPr>
          <p:spPr bwMode="auto">
            <a:xfrm>
              <a:off x="2794" y="1444"/>
              <a:ext cx="1279" cy="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sz="1400" dirty="0" err="1">
                  <a:latin typeface="Arial" charset="0"/>
                </a:rPr>
                <a:t>Chenodeoxycholic</a:t>
              </a:r>
              <a:r>
                <a:rPr lang="en-US" sz="1400" dirty="0">
                  <a:latin typeface="Arial" charset="0"/>
                </a:rPr>
                <a:t> acid</a:t>
              </a:r>
            </a:p>
            <a:p>
              <a:pPr algn="ctr" eaLnBrk="0" hangingPunct="0"/>
              <a:r>
                <a:rPr lang="en-US" sz="1400" dirty="0">
                  <a:latin typeface="Arial" charset="0"/>
                </a:rPr>
                <a:t>(2 OH groups)</a:t>
              </a:r>
            </a:p>
          </p:txBody>
        </p:sp>
        <p:sp>
          <p:nvSpPr>
            <p:cNvPr id="2064" name="Text Box 1037"/>
            <p:cNvSpPr txBox="1">
              <a:spLocks noChangeArrowheads="1"/>
            </p:cNvSpPr>
            <p:nvPr/>
          </p:nvSpPr>
          <p:spPr bwMode="auto">
            <a:xfrm>
              <a:off x="1751" y="2520"/>
              <a:ext cx="2092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b="1" dirty="0">
                  <a:latin typeface="Arial" charset="0"/>
                </a:rPr>
                <a:t>Secondary Bile Acids</a:t>
              </a:r>
            </a:p>
          </p:txBody>
        </p:sp>
        <p:sp>
          <p:nvSpPr>
            <p:cNvPr id="2065" name="Text Box 1038"/>
            <p:cNvSpPr txBox="1">
              <a:spLocks noChangeArrowheads="1"/>
            </p:cNvSpPr>
            <p:nvPr/>
          </p:nvSpPr>
          <p:spPr bwMode="auto">
            <a:xfrm>
              <a:off x="1492" y="3555"/>
              <a:ext cx="965" cy="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sz="1400">
                  <a:latin typeface="Arial" charset="0"/>
                </a:rPr>
                <a:t>Deoxycholic acid</a:t>
              </a:r>
            </a:p>
            <a:p>
              <a:pPr algn="ctr" eaLnBrk="0" hangingPunct="0"/>
              <a:r>
                <a:rPr lang="en-US" sz="1400">
                  <a:latin typeface="Arial" charset="0"/>
                </a:rPr>
                <a:t>(2 OH groups)</a:t>
              </a:r>
            </a:p>
          </p:txBody>
        </p:sp>
        <p:sp>
          <p:nvSpPr>
            <p:cNvPr id="2066" name="Text Box 1039"/>
            <p:cNvSpPr txBox="1">
              <a:spLocks noChangeArrowheads="1"/>
            </p:cNvSpPr>
            <p:nvPr/>
          </p:nvSpPr>
          <p:spPr bwMode="auto">
            <a:xfrm>
              <a:off x="2986" y="3562"/>
              <a:ext cx="890" cy="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sz="1400">
                  <a:latin typeface="Arial" charset="0"/>
                </a:rPr>
                <a:t>Lithocholic acid</a:t>
              </a:r>
            </a:p>
            <a:p>
              <a:pPr algn="ctr" eaLnBrk="0" hangingPunct="0"/>
              <a:r>
                <a:rPr lang="en-US" sz="1400">
                  <a:latin typeface="Arial" charset="0"/>
                </a:rPr>
                <a:t>(1 OH group)</a:t>
              </a:r>
            </a:p>
          </p:txBody>
        </p:sp>
        <p:sp>
          <p:nvSpPr>
            <p:cNvPr id="2067" name="Text Box 1040"/>
            <p:cNvSpPr txBox="1">
              <a:spLocks noChangeArrowheads="1"/>
            </p:cNvSpPr>
            <p:nvPr/>
          </p:nvSpPr>
          <p:spPr bwMode="auto">
            <a:xfrm>
              <a:off x="3064" y="1152"/>
              <a:ext cx="152" cy="13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800">
                  <a:latin typeface="Arial" charset="0"/>
                </a:rPr>
                <a:t>3</a:t>
              </a:r>
              <a:endParaRPr lang="en-US" sz="1400">
                <a:latin typeface="Arial" charset="0"/>
              </a:endParaRPr>
            </a:p>
          </p:txBody>
        </p:sp>
        <p:sp>
          <p:nvSpPr>
            <p:cNvPr id="2068" name="Text Box 1041"/>
            <p:cNvSpPr txBox="1">
              <a:spLocks noChangeArrowheads="1"/>
            </p:cNvSpPr>
            <p:nvPr/>
          </p:nvSpPr>
          <p:spPr bwMode="auto">
            <a:xfrm>
              <a:off x="1584" y="1152"/>
              <a:ext cx="152" cy="13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800">
                  <a:latin typeface="Arial" charset="0"/>
                </a:rPr>
                <a:t>3</a:t>
              </a:r>
              <a:endParaRPr lang="en-US" sz="1400">
                <a:latin typeface="Arial" charset="0"/>
              </a:endParaRPr>
            </a:p>
          </p:txBody>
        </p:sp>
        <p:sp>
          <p:nvSpPr>
            <p:cNvPr id="2069" name="Text Box 1042"/>
            <p:cNvSpPr txBox="1">
              <a:spLocks noChangeArrowheads="1"/>
            </p:cNvSpPr>
            <p:nvPr/>
          </p:nvSpPr>
          <p:spPr bwMode="auto">
            <a:xfrm>
              <a:off x="1584" y="3360"/>
              <a:ext cx="152" cy="13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800">
                  <a:latin typeface="Arial" charset="0"/>
                </a:rPr>
                <a:t>3</a:t>
              </a:r>
              <a:endParaRPr lang="en-US" sz="1400">
                <a:latin typeface="Arial" charset="0"/>
              </a:endParaRPr>
            </a:p>
          </p:txBody>
        </p:sp>
        <p:sp>
          <p:nvSpPr>
            <p:cNvPr id="2070" name="Text Box 1043"/>
            <p:cNvSpPr txBox="1">
              <a:spLocks noChangeArrowheads="1"/>
            </p:cNvSpPr>
            <p:nvPr/>
          </p:nvSpPr>
          <p:spPr bwMode="auto">
            <a:xfrm>
              <a:off x="3072" y="3360"/>
              <a:ext cx="152" cy="13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800">
                  <a:latin typeface="Arial" charset="0"/>
                </a:rPr>
                <a:t>3</a:t>
              </a:r>
              <a:endParaRPr lang="en-US" sz="1400">
                <a:latin typeface="Arial" charset="0"/>
              </a:endParaRPr>
            </a:p>
          </p:txBody>
        </p:sp>
        <p:sp>
          <p:nvSpPr>
            <p:cNvPr id="2071" name="Text Box 1044"/>
            <p:cNvSpPr txBox="1">
              <a:spLocks noChangeArrowheads="1"/>
            </p:cNvSpPr>
            <p:nvPr/>
          </p:nvSpPr>
          <p:spPr bwMode="auto">
            <a:xfrm>
              <a:off x="1920" y="1152"/>
              <a:ext cx="152" cy="13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800">
                  <a:latin typeface="Arial" charset="0"/>
                </a:rPr>
                <a:t>7</a:t>
              </a:r>
              <a:endParaRPr lang="en-US" sz="1400">
                <a:latin typeface="Arial" charset="0"/>
              </a:endParaRPr>
            </a:p>
          </p:txBody>
        </p:sp>
        <p:sp>
          <p:nvSpPr>
            <p:cNvPr id="2072" name="Text Box 1045"/>
            <p:cNvSpPr txBox="1">
              <a:spLocks noChangeArrowheads="1"/>
            </p:cNvSpPr>
            <p:nvPr/>
          </p:nvSpPr>
          <p:spPr bwMode="auto">
            <a:xfrm>
              <a:off x="3408" y="1152"/>
              <a:ext cx="152" cy="13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800">
                  <a:latin typeface="Arial" charset="0"/>
                </a:rPr>
                <a:t>7</a:t>
              </a:r>
              <a:endParaRPr lang="en-US" sz="1400">
                <a:latin typeface="Arial" charset="0"/>
              </a:endParaRPr>
            </a:p>
          </p:txBody>
        </p:sp>
        <p:sp>
          <p:nvSpPr>
            <p:cNvPr id="2073" name="Text Box 1046"/>
            <p:cNvSpPr txBox="1">
              <a:spLocks noChangeArrowheads="1"/>
            </p:cNvSpPr>
            <p:nvPr/>
          </p:nvSpPr>
          <p:spPr bwMode="auto">
            <a:xfrm>
              <a:off x="1968" y="3072"/>
              <a:ext cx="188" cy="13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800">
                  <a:latin typeface="Arial" charset="0"/>
                </a:rPr>
                <a:t>12</a:t>
              </a:r>
              <a:endParaRPr lang="en-US" sz="1400">
                <a:latin typeface="Arial" charset="0"/>
              </a:endParaRPr>
            </a:p>
          </p:txBody>
        </p:sp>
        <p:sp>
          <p:nvSpPr>
            <p:cNvPr id="2074" name="Text Box 1047"/>
            <p:cNvSpPr txBox="1">
              <a:spLocks noChangeArrowheads="1"/>
            </p:cNvSpPr>
            <p:nvPr/>
          </p:nvSpPr>
          <p:spPr bwMode="auto">
            <a:xfrm>
              <a:off x="1968" y="864"/>
              <a:ext cx="188" cy="13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800">
                  <a:latin typeface="Arial" charset="0"/>
                </a:rPr>
                <a:t>12</a:t>
              </a:r>
              <a:endParaRPr lang="en-US" sz="1400">
                <a:latin typeface="Arial" charset="0"/>
              </a:endParaRPr>
            </a:p>
          </p:txBody>
        </p:sp>
        <p:sp>
          <p:nvSpPr>
            <p:cNvPr id="2075" name="Text Box 1048"/>
            <p:cNvSpPr txBox="1">
              <a:spLocks noChangeArrowheads="1"/>
            </p:cNvSpPr>
            <p:nvPr/>
          </p:nvSpPr>
          <p:spPr bwMode="auto">
            <a:xfrm>
              <a:off x="2400" y="873"/>
              <a:ext cx="188" cy="13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800">
                  <a:latin typeface="Arial" charset="0"/>
                </a:rPr>
                <a:t>24</a:t>
              </a:r>
              <a:endParaRPr lang="en-US" sz="1400">
                <a:latin typeface="Arial" charset="0"/>
              </a:endParaRPr>
            </a:p>
          </p:txBody>
        </p:sp>
        <p:sp>
          <p:nvSpPr>
            <p:cNvPr id="2076" name="Text Box 1049"/>
            <p:cNvSpPr txBox="1">
              <a:spLocks noChangeArrowheads="1"/>
            </p:cNvSpPr>
            <p:nvPr/>
          </p:nvSpPr>
          <p:spPr bwMode="auto">
            <a:xfrm>
              <a:off x="2400" y="3081"/>
              <a:ext cx="188" cy="13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800">
                  <a:latin typeface="Arial" charset="0"/>
                </a:rPr>
                <a:t>24</a:t>
              </a:r>
              <a:endParaRPr lang="en-US" sz="1400">
                <a:latin typeface="Arial" charset="0"/>
              </a:endParaRPr>
            </a:p>
          </p:txBody>
        </p:sp>
        <p:sp>
          <p:nvSpPr>
            <p:cNvPr id="2077" name="Text Box 1050"/>
            <p:cNvSpPr txBox="1">
              <a:spLocks noChangeArrowheads="1"/>
            </p:cNvSpPr>
            <p:nvPr/>
          </p:nvSpPr>
          <p:spPr bwMode="auto">
            <a:xfrm>
              <a:off x="3888" y="873"/>
              <a:ext cx="188" cy="13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800">
                  <a:latin typeface="Arial" charset="0"/>
                </a:rPr>
                <a:t>24</a:t>
              </a:r>
              <a:endParaRPr lang="en-US" sz="1400">
                <a:latin typeface="Arial" charset="0"/>
              </a:endParaRPr>
            </a:p>
          </p:txBody>
        </p:sp>
        <p:sp>
          <p:nvSpPr>
            <p:cNvPr id="2078" name="Text Box 1051"/>
            <p:cNvSpPr txBox="1">
              <a:spLocks noChangeArrowheads="1"/>
            </p:cNvSpPr>
            <p:nvPr/>
          </p:nvSpPr>
          <p:spPr bwMode="auto">
            <a:xfrm>
              <a:off x="3888" y="3081"/>
              <a:ext cx="188" cy="13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800">
                  <a:latin typeface="Arial" charset="0"/>
                </a:rPr>
                <a:t>24</a:t>
              </a:r>
              <a:endParaRPr lang="en-US" sz="1400">
                <a:latin typeface="Arial" charset="0"/>
              </a:endParaRPr>
            </a:p>
          </p:txBody>
        </p:sp>
      </p:grpSp>
      <p:sp>
        <p:nvSpPr>
          <p:cNvPr id="2055" name="Text Box 1052"/>
          <p:cNvSpPr txBox="1">
            <a:spLocks noChangeArrowheads="1"/>
          </p:cNvSpPr>
          <p:nvPr/>
        </p:nvSpPr>
        <p:spPr bwMode="auto">
          <a:xfrm>
            <a:off x="3395674" y="785794"/>
            <a:ext cx="28194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b="1" dirty="0">
                <a:latin typeface="Arial" charset="0"/>
              </a:rPr>
              <a:t>Primary Bile Acids</a:t>
            </a:r>
          </a:p>
        </p:txBody>
      </p:sp>
      <p:sp>
        <p:nvSpPr>
          <p:cNvPr id="28" name="Title 1"/>
          <p:cNvSpPr>
            <a:spLocks noGrp="1"/>
          </p:cNvSpPr>
          <p:nvPr>
            <p:ph type="title"/>
          </p:nvPr>
        </p:nvSpPr>
        <p:spPr>
          <a:xfrm>
            <a:off x="342928" y="-24"/>
            <a:ext cx="8229600" cy="927100"/>
          </a:xfrm>
        </p:spPr>
        <p:txBody>
          <a:bodyPr/>
          <a:lstStyle/>
          <a:p>
            <a:r>
              <a:rPr lang="en-US" sz="2800" dirty="0" smtClean="0"/>
              <a:t>Primary &amp; secondary bile </a:t>
            </a:r>
            <a:r>
              <a:rPr lang="en-US" sz="2800" dirty="0" smtClean="0"/>
              <a:t>acids</a:t>
            </a:r>
            <a:endParaRPr lang="en-US" sz="2800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D16A6A-D2C6-4561-AD7E-DB950003FB53}" type="slidenum">
              <a:rPr lang="en-US" altLang="en-US" smtClean="0"/>
              <a:pPr/>
              <a:t>10</a:t>
            </a:fld>
            <a:endParaRPr lang="en-US" altLang="en-US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143240" y="285728"/>
            <a:ext cx="1962397" cy="461665"/>
          </a:xfrm>
          <a:prstGeom prst="rect">
            <a:avLst/>
          </a:prstGeom>
          <a:solidFill>
            <a:srgbClr val="FFFF99"/>
          </a:solidFill>
          <a:ln>
            <a:solidFill>
              <a:schemeClr val="accent3">
                <a:lumMod val="10000"/>
              </a:schemeClr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Cholesterol </a:t>
            </a:r>
            <a:endParaRPr lang="en-US" sz="24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1608286" y="1071546"/>
            <a:ext cx="2249334" cy="461665"/>
          </a:xfrm>
          <a:prstGeom prst="rect">
            <a:avLst/>
          </a:prstGeom>
          <a:solidFill>
            <a:srgbClr val="66FFFF"/>
          </a:solidFill>
          <a:ln>
            <a:solidFill>
              <a:schemeClr val="accent3">
                <a:lumMod val="10000"/>
              </a:schemeClr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  </a:t>
            </a:r>
            <a:r>
              <a:rPr lang="en-US" sz="2400" b="1" dirty="0" err="1" smtClean="0"/>
              <a:t>Cholic</a:t>
            </a:r>
            <a:r>
              <a:rPr lang="en-US" sz="2400" b="1" dirty="0" smtClean="0"/>
              <a:t> acid   </a:t>
            </a:r>
            <a:endParaRPr lang="en-US" sz="24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4643438" y="1071546"/>
            <a:ext cx="3704860" cy="461665"/>
          </a:xfrm>
          <a:prstGeom prst="rect">
            <a:avLst/>
          </a:prstGeom>
          <a:solidFill>
            <a:srgbClr val="66FF99"/>
          </a:solidFill>
          <a:ln>
            <a:solidFill>
              <a:schemeClr val="accent3">
                <a:lumMod val="10000"/>
              </a:schemeClr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none" rtlCol="0">
            <a:spAutoFit/>
          </a:bodyPr>
          <a:lstStyle/>
          <a:p>
            <a:r>
              <a:rPr lang="en-US" sz="2400" b="1" dirty="0" err="1" smtClean="0"/>
              <a:t>Chenodeoxycholic</a:t>
            </a:r>
            <a:r>
              <a:rPr lang="en-US" sz="2400" b="1" dirty="0" smtClean="0"/>
              <a:t> acid </a:t>
            </a:r>
            <a:endParaRPr lang="en-US" sz="24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1357290" y="2643182"/>
            <a:ext cx="2885726" cy="461665"/>
          </a:xfrm>
          <a:prstGeom prst="rect">
            <a:avLst/>
          </a:prstGeom>
          <a:solidFill>
            <a:srgbClr val="99FFCC"/>
          </a:solidFill>
          <a:ln>
            <a:solidFill>
              <a:schemeClr val="accent3">
                <a:lumMod val="10000"/>
              </a:schemeClr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none" rtlCol="0">
            <a:spAutoFit/>
          </a:bodyPr>
          <a:lstStyle/>
          <a:p>
            <a:r>
              <a:rPr lang="en-US" sz="2400" b="1" dirty="0" err="1" smtClean="0"/>
              <a:t>Deoxy-cholic</a:t>
            </a:r>
            <a:r>
              <a:rPr lang="en-US" sz="2400" b="1" dirty="0" smtClean="0"/>
              <a:t> acid </a:t>
            </a:r>
            <a:endParaRPr lang="en-US" sz="24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5495210" y="2610145"/>
            <a:ext cx="2505814" cy="461665"/>
          </a:xfrm>
          <a:prstGeom prst="rect">
            <a:avLst/>
          </a:prstGeom>
          <a:solidFill>
            <a:srgbClr val="99FF66"/>
          </a:solidFill>
          <a:ln>
            <a:solidFill>
              <a:schemeClr val="accent3">
                <a:lumMod val="10000"/>
              </a:schemeClr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none" rtlCol="0">
            <a:spAutoFit/>
          </a:bodyPr>
          <a:lstStyle/>
          <a:p>
            <a:r>
              <a:rPr lang="en-US" sz="2400" b="1" dirty="0" err="1" smtClean="0"/>
              <a:t>lithocholic</a:t>
            </a:r>
            <a:r>
              <a:rPr lang="en-US" sz="2400" b="1" dirty="0" smtClean="0"/>
              <a:t> acid </a:t>
            </a:r>
            <a:endParaRPr lang="en-US" sz="2400" b="1" dirty="0"/>
          </a:p>
        </p:txBody>
      </p:sp>
      <p:sp>
        <p:nvSpPr>
          <p:cNvPr id="15" name="Down Arrow 14"/>
          <p:cNvSpPr/>
          <p:nvPr/>
        </p:nvSpPr>
        <p:spPr bwMode="auto">
          <a:xfrm>
            <a:off x="2571736" y="1643050"/>
            <a:ext cx="357190" cy="835532"/>
          </a:xfrm>
          <a:prstGeom prst="downArrow">
            <a:avLst/>
          </a:prstGeom>
          <a:solidFill>
            <a:schemeClr val="tx2">
              <a:lumMod val="60000"/>
              <a:lumOff val="4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6" name="Down Arrow 15"/>
          <p:cNvSpPr/>
          <p:nvPr/>
        </p:nvSpPr>
        <p:spPr bwMode="auto">
          <a:xfrm>
            <a:off x="6215074" y="1643050"/>
            <a:ext cx="357190" cy="835532"/>
          </a:xfrm>
          <a:prstGeom prst="downArrow">
            <a:avLst/>
          </a:prstGeom>
          <a:solidFill>
            <a:schemeClr val="tx2">
              <a:lumMod val="60000"/>
              <a:lumOff val="4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7" name="Left-Up Arrow 26"/>
          <p:cNvSpPr/>
          <p:nvPr/>
        </p:nvSpPr>
        <p:spPr bwMode="auto">
          <a:xfrm rot="13653262">
            <a:off x="5799484" y="3433714"/>
            <a:ext cx="1772876" cy="781186"/>
          </a:xfrm>
          <a:prstGeom prst="leftUp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4448870" y="3643314"/>
            <a:ext cx="2194832" cy="400110"/>
          </a:xfrm>
          <a:prstGeom prst="rect">
            <a:avLst/>
          </a:prstGeom>
          <a:solidFill>
            <a:srgbClr val="99FF66"/>
          </a:solidFill>
          <a:ln>
            <a:solidFill>
              <a:schemeClr val="accent3">
                <a:lumMod val="10000"/>
              </a:schemeClr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none" rtlCol="0">
            <a:spAutoFit/>
          </a:bodyPr>
          <a:lstStyle/>
          <a:p>
            <a:r>
              <a:rPr lang="en-US" sz="2000" dirty="0" err="1" smtClean="0"/>
              <a:t>Glyco-lithocholic</a:t>
            </a:r>
            <a:r>
              <a:rPr lang="en-US" sz="2000" dirty="0" smtClean="0"/>
              <a:t> </a:t>
            </a:r>
            <a:endParaRPr lang="en-US" sz="2000" dirty="0"/>
          </a:p>
        </p:txBody>
      </p:sp>
      <p:sp>
        <p:nvSpPr>
          <p:cNvPr id="30" name="TextBox 29"/>
          <p:cNvSpPr txBox="1"/>
          <p:nvPr/>
        </p:nvSpPr>
        <p:spPr>
          <a:xfrm>
            <a:off x="5572132" y="4429132"/>
            <a:ext cx="2180853" cy="400110"/>
          </a:xfrm>
          <a:prstGeom prst="rect">
            <a:avLst/>
          </a:prstGeom>
          <a:solidFill>
            <a:srgbClr val="99FF66"/>
          </a:solidFill>
          <a:ln>
            <a:solidFill>
              <a:schemeClr val="accent3">
                <a:lumMod val="10000"/>
              </a:schemeClr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none" rtlCol="0">
            <a:spAutoFit/>
          </a:bodyPr>
          <a:lstStyle/>
          <a:p>
            <a:r>
              <a:rPr lang="en-US" sz="2000" dirty="0" err="1" smtClean="0"/>
              <a:t>Tauro-lithocholic</a:t>
            </a:r>
            <a:r>
              <a:rPr lang="en-US" sz="2000" dirty="0" smtClean="0"/>
              <a:t> </a:t>
            </a:r>
            <a:endParaRPr lang="en-US" sz="2000" dirty="0"/>
          </a:p>
        </p:txBody>
      </p:sp>
      <p:sp>
        <p:nvSpPr>
          <p:cNvPr id="31" name="Left-Up Arrow 30"/>
          <p:cNvSpPr/>
          <p:nvPr/>
        </p:nvSpPr>
        <p:spPr bwMode="auto">
          <a:xfrm rot="13653262">
            <a:off x="2358286" y="3428350"/>
            <a:ext cx="1780616" cy="796613"/>
          </a:xfrm>
          <a:prstGeom prst="leftUp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2491856" y="4429132"/>
            <a:ext cx="2437334" cy="400110"/>
          </a:xfrm>
          <a:prstGeom prst="rect">
            <a:avLst/>
          </a:prstGeom>
          <a:solidFill>
            <a:srgbClr val="99FFCC"/>
          </a:solidFill>
          <a:ln>
            <a:solidFill>
              <a:schemeClr val="accent3">
                <a:lumMod val="10000"/>
              </a:schemeClr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none" rtlCol="0">
            <a:spAutoFit/>
          </a:bodyPr>
          <a:lstStyle/>
          <a:p>
            <a:r>
              <a:rPr lang="en-US" sz="2000" dirty="0" err="1" smtClean="0"/>
              <a:t>Tauro-Deoxycholic</a:t>
            </a:r>
            <a:r>
              <a:rPr lang="en-US" sz="2000" dirty="0" smtClean="0"/>
              <a:t>  </a:t>
            </a:r>
            <a:endParaRPr lang="en-US" sz="2000" dirty="0"/>
          </a:p>
        </p:txBody>
      </p:sp>
      <p:sp>
        <p:nvSpPr>
          <p:cNvPr id="39" name="Bent Arrow 38"/>
          <p:cNvSpPr/>
          <p:nvPr/>
        </p:nvSpPr>
        <p:spPr bwMode="auto">
          <a:xfrm rot="5400000" flipV="1">
            <a:off x="-1035883" y="2678901"/>
            <a:ext cx="4143404" cy="1214446"/>
          </a:xfrm>
          <a:prstGeom prst="bentArrow">
            <a:avLst>
              <a:gd name="adj1" fmla="val 9444"/>
              <a:gd name="adj2" fmla="val 19815"/>
              <a:gd name="adj3" fmla="val 30926"/>
              <a:gd name="adj4" fmla="val 42181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977680" y="3643314"/>
            <a:ext cx="2451312" cy="400110"/>
          </a:xfrm>
          <a:prstGeom prst="rect">
            <a:avLst/>
          </a:prstGeom>
          <a:solidFill>
            <a:srgbClr val="99FFCC"/>
          </a:solidFill>
          <a:ln>
            <a:solidFill>
              <a:schemeClr val="accent3">
                <a:lumMod val="10000"/>
              </a:schemeClr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none" rtlCol="0">
            <a:spAutoFit/>
          </a:bodyPr>
          <a:lstStyle/>
          <a:p>
            <a:r>
              <a:rPr lang="en-US" sz="2000" dirty="0" err="1" smtClean="0"/>
              <a:t>Glyco-Deoxycholic</a:t>
            </a:r>
            <a:r>
              <a:rPr lang="en-US" sz="2000" dirty="0" smtClean="0"/>
              <a:t> </a:t>
            </a:r>
            <a:endParaRPr lang="en-US" sz="2000" dirty="0"/>
          </a:p>
        </p:txBody>
      </p:sp>
      <p:sp>
        <p:nvSpPr>
          <p:cNvPr id="42" name="Bent Arrow 41"/>
          <p:cNvSpPr/>
          <p:nvPr/>
        </p:nvSpPr>
        <p:spPr bwMode="auto">
          <a:xfrm rot="16200000" flipH="1" flipV="1">
            <a:off x="6500826" y="3000372"/>
            <a:ext cx="4143404" cy="571504"/>
          </a:xfrm>
          <a:prstGeom prst="bentArrow">
            <a:avLst>
              <a:gd name="adj1" fmla="val 21888"/>
              <a:gd name="adj2" fmla="val 29444"/>
              <a:gd name="adj3" fmla="val 25000"/>
              <a:gd name="adj4" fmla="val 42181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583483" y="5539103"/>
            <a:ext cx="1947969" cy="461665"/>
          </a:xfrm>
          <a:prstGeom prst="rect">
            <a:avLst/>
          </a:prstGeom>
          <a:solidFill>
            <a:srgbClr val="002060"/>
          </a:solidFill>
          <a:ln>
            <a:solidFill>
              <a:schemeClr val="accent3">
                <a:lumMod val="10000"/>
              </a:schemeClr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none" rtlCol="0">
            <a:spAutoFit/>
          </a:bodyPr>
          <a:lstStyle/>
          <a:p>
            <a:r>
              <a:rPr lang="en-US" sz="2400" dirty="0" err="1" smtClean="0">
                <a:solidFill>
                  <a:schemeClr val="bg1">
                    <a:lumMod val="20000"/>
                    <a:lumOff val="80000"/>
                  </a:schemeClr>
                </a:solidFill>
              </a:rPr>
              <a:t>Glyco-cholic</a:t>
            </a:r>
            <a:r>
              <a:rPr lang="en-US" sz="2400" dirty="0" smtClean="0"/>
              <a:t> </a:t>
            </a:r>
            <a:endParaRPr lang="en-US" sz="2400" dirty="0"/>
          </a:p>
        </p:txBody>
      </p:sp>
      <p:sp>
        <p:nvSpPr>
          <p:cNvPr id="41" name="TextBox 40"/>
          <p:cNvSpPr txBox="1"/>
          <p:nvPr/>
        </p:nvSpPr>
        <p:spPr>
          <a:xfrm>
            <a:off x="1160532" y="6110607"/>
            <a:ext cx="1931491" cy="461665"/>
          </a:xfrm>
          <a:prstGeom prst="rect">
            <a:avLst/>
          </a:prstGeom>
          <a:solidFill>
            <a:srgbClr val="002060"/>
          </a:solidFill>
          <a:ln>
            <a:solidFill>
              <a:schemeClr val="accent3">
                <a:lumMod val="10000"/>
              </a:schemeClr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none" rtlCol="0">
            <a:spAutoFit/>
          </a:bodyPr>
          <a:lstStyle/>
          <a:p>
            <a:r>
              <a:rPr lang="en-US" sz="2400" dirty="0" err="1" smtClean="0">
                <a:solidFill>
                  <a:schemeClr val="bg1">
                    <a:lumMod val="20000"/>
                    <a:lumOff val="80000"/>
                  </a:schemeClr>
                </a:solidFill>
              </a:rPr>
              <a:t>Tauro-cholic</a:t>
            </a:r>
            <a:r>
              <a:rPr lang="en-US" sz="2400" dirty="0" smtClean="0">
                <a:solidFill>
                  <a:schemeClr val="bg1">
                    <a:lumMod val="20000"/>
                    <a:lumOff val="80000"/>
                  </a:schemeClr>
                </a:solidFill>
              </a:rPr>
              <a:t> 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5429256" y="5467665"/>
            <a:ext cx="3525325" cy="461665"/>
          </a:xfrm>
          <a:prstGeom prst="rect">
            <a:avLst/>
          </a:prstGeom>
          <a:solidFill>
            <a:srgbClr val="006600"/>
          </a:solidFill>
          <a:ln>
            <a:solidFill>
              <a:schemeClr val="accent3">
                <a:lumMod val="10000"/>
              </a:schemeClr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none" rtlCol="0">
            <a:spAutoFit/>
          </a:bodyPr>
          <a:lstStyle/>
          <a:p>
            <a:r>
              <a:rPr lang="en-US" sz="2400" dirty="0" err="1" smtClean="0">
                <a:solidFill>
                  <a:schemeClr val="bg1">
                    <a:lumMod val="20000"/>
                    <a:lumOff val="80000"/>
                  </a:schemeClr>
                </a:solidFill>
              </a:rPr>
              <a:t>Glyco-chenodeoxycholic</a:t>
            </a:r>
            <a:endParaRPr lang="en-US" sz="2400" dirty="0">
              <a:solidFill>
                <a:schemeClr val="bg1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5000628" y="6072206"/>
            <a:ext cx="3508846" cy="461665"/>
          </a:xfrm>
          <a:prstGeom prst="rect">
            <a:avLst/>
          </a:prstGeom>
          <a:solidFill>
            <a:srgbClr val="006600"/>
          </a:solidFill>
          <a:ln>
            <a:solidFill>
              <a:schemeClr val="accent3">
                <a:lumMod val="10000"/>
              </a:schemeClr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none" rtlCol="0">
            <a:spAutoFit/>
          </a:bodyPr>
          <a:lstStyle/>
          <a:p>
            <a:r>
              <a:rPr lang="en-US" sz="2400" dirty="0" err="1" smtClean="0">
                <a:solidFill>
                  <a:schemeClr val="bg1">
                    <a:lumMod val="20000"/>
                    <a:lumOff val="80000"/>
                  </a:schemeClr>
                </a:solidFill>
              </a:rPr>
              <a:t>Tauro-chenodeoxycholic</a:t>
            </a:r>
            <a:endParaRPr lang="en-US" sz="2400" dirty="0" smtClean="0">
              <a:solidFill>
                <a:schemeClr val="bg1">
                  <a:lumMod val="20000"/>
                  <a:lumOff val="80000"/>
                </a:schemeClr>
              </a:solidFill>
            </a:endParaRPr>
          </a:p>
        </p:txBody>
      </p:sp>
      <p:cxnSp>
        <p:nvCxnSpPr>
          <p:cNvPr id="47" name="Straight Arrow Connector 46"/>
          <p:cNvCxnSpPr>
            <a:stCxn id="4" idx="2"/>
          </p:cNvCxnSpPr>
          <p:nvPr/>
        </p:nvCxnSpPr>
        <p:spPr bwMode="auto">
          <a:xfrm rot="5400000">
            <a:off x="3364606" y="240276"/>
            <a:ext cx="252717" cy="1266951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9" name="Straight Arrow Connector 48"/>
          <p:cNvCxnSpPr>
            <a:stCxn id="4" idx="2"/>
          </p:cNvCxnSpPr>
          <p:nvPr/>
        </p:nvCxnSpPr>
        <p:spPr bwMode="auto">
          <a:xfrm rot="16200000" flipH="1">
            <a:off x="5043399" y="-171568"/>
            <a:ext cx="252715" cy="2090635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53" name="TextBox 52"/>
          <p:cNvSpPr txBox="1"/>
          <p:nvPr/>
        </p:nvSpPr>
        <p:spPr>
          <a:xfrm>
            <a:off x="5357818" y="1488032"/>
            <a:ext cx="9541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primary</a:t>
            </a:r>
            <a:endParaRPr lang="en-US" dirty="0"/>
          </a:p>
        </p:txBody>
      </p:sp>
      <p:sp>
        <p:nvSpPr>
          <p:cNvPr id="54" name="TextBox 53"/>
          <p:cNvSpPr txBox="1"/>
          <p:nvPr/>
        </p:nvSpPr>
        <p:spPr>
          <a:xfrm>
            <a:off x="2857488" y="1488032"/>
            <a:ext cx="9541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primary</a:t>
            </a:r>
            <a:endParaRPr lang="en-US" dirty="0"/>
          </a:p>
        </p:txBody>
      </p:sp>
      <p:sp>
        <p:nvSpPr>
          <p:cNvPr id="55" name="TextBox 54"/>
          <p:cNvSpPr txBox="1"/>
          <p:nvPr/>
        </p:nvSpPr>
        <p:spPr>
          <a:xfrm>
            <a:off x="4214810" y="2702478"/>
            <a:ext cx="13516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Secondary </a:t>
            </a:r>
            <a:endParaRPr lang="en-US" dirty="0"/>
          </a:p>
        </p:txBody>
      </p:sp>
      <p:sp>
        <p:nvSpPr>
          <p:cNvPr id="56" name="TextBox 55"/>
          <p:cNvSpPr txBox="1"/>
          <p:nvPr/>
        </p:nvSpPr>
        <p:spPr>
          <a:xfrm>
            <a:off x="3214678" y="5429264"/>
            <a:ext cx="163859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Conjugated  </a:t>
            </a:r>
            <a:endParaRPr lang="en-US" sz="2000" dirty="0"/>
          </a:p>
        </p:txBody>
      </p:sp>
      <p:sp>
        <p:nvSpPr>
          <p:cNvPr id="28" name="Slide Number Placeholder 2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D8CA9-64D2-4FE5-B011-C867C0EF31A8}" type="slidenum">
              <a:rPr lang="en-US" altLang="en-US" smtClean="0"/>
              <a:pPr/>
              <a:t>11</a:t>
            </a:fld>
            <a:endParaRPr lang="en-US" altLang="en-US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8596" y="358760"/>
            <a:ext cx="8229600" cy="927100"/>
          </a:xfrm>
          <a:solidFill>
            <a:schemeClr val="bg1">
              <a:lumMod val="40000"/>
              <a:lumOff val="60000"/>
            </a:schemeClr>
          </a:solidFill>
        </p:spPr>
        <p:txBody>
          <a:bodyPr/>
          <a:lstStyle/>
          <a:p>
            <a:r>
              <a:rPr lang="en-US" sz="2800" dirty="0" smtClean="0"/>
              <a:t>Biosynthesis of bile acids &amp; </a:t>
            </a:r>
            <a:r>
              <a:rPr lang="en-US" sz="2800" dirty="0" err="1" smtClean="0"/>
              <a:t>Enterohepatic</a:t>
            </a:r>
            <a:r>
              <a:rPr lang="en-US" sz="2800" dirty="0" smtClean="0"/>
              <a:t> circulation 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46243"/>
            <a:ext cx="8229600" cy="4525963"/>
          </a:xfrm>
        </p:spPr>
        <p:txBody>
          <a:bodyPr/>
          <a:lstStyle/>
          <a:p>
            <a:r>
              <a:rPr lang="en-US" sz="2200" dirty="0" smtClean="0"/>
              <a:t>Bile acid synthesis occurs in </a:t>
            </a:r>
            <a:r>
              <a:rPr lang="en-US" sz="2200" b="1" dirty="0" smtClean="0">
                <a:solidFill>
                  <a:srgbClr val="0070C0"/>
                </a:solidFill>
              </a:rPr>
              <a:t>liver cells</a:t>
            </a:r>
            <a:r>
              <a:rPr lang="en-US" sz="2200" dirty="0" smtClean="0"/>
              <a:t> which synthesize </a:t>
            </a:r>
            <a:r>
              <a:rPr lang="en-US" sz="2200" b="1" u="sng" dirty="0" smtClean="0"/>
              <a:t>primary bile acids</a:t>
            </a:r>
            <a:r>
              <a:rPr lang="en-US" sz="2200" dirty="0" smtClean="0"/>
              <a:t>  in humans from </a:t>
            </a:r>
            <a:r>
              <a:rPr lang="en-US" sz="2200" b="1" dirty="0" smtClean="0">
                <a:solidFill>
                  <a:srgbClr val="0070C0"/>
                </a:solidFill>
              </a:rPr>
              <a:t>cholesterol.</a:t>
            </a:r>
            <a:endParaRPr lang="en-US" sz="2200" dirty="0" smtClean="0"/>
          </a:p>
          <a:p>
            <a:r>
              <a:rPr lang="en-US" sz="2200" dirty="0" smtClean="0"/>
              <a:t>Bile acids are </a:t>
            </a:r>
            <a:r>
              <a:rPr lang="en-US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stored</a:t>
            </a:r>
            <a:r>
              <a:rPr lang="en-US" sz="2200" dirty="0" smtClean="0"/>
              <a:t> in the </a:t>
            </a:r>
            <a:r>
              <a:rPr lang="en-US" sz="2200" b="1" dirty="0" smtClean="0">
                <a:solidFill>
                  <a:srgbClr val="0070C0"/>
                </a:solidFill>
              </a:rPr>
              <a:t>gallbladder</a:t>
            </a:r>
            <a:r>
              <a:rPr lang="en-US" sz="2200" dirty="0" smtClean="0"/>
              <a:t> and are </a:t>
            </a:r>
            <a:r>
              <a:rPr lang="en-US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cycled</a:t>
            </a:r>
            <a:r>
              <a:rPr lang="en-US" sz="2200" dirty="0" smtClean="0"/>
              <a:t> between the intestines and liver via the </a:t>
            </a:r>
            <a:r>
              <a:rPr lang="en-US" sz="2200" dirty="0" err="1" smtClean="0"/>
              <a:t>enterohepatic</a:t>
            </a:r>
            <a:r>
              <a:rPr lang="en-US" sz="2200" dirty="0" smtClean="0"/>
              <a:t> circulation. </a:t>
            </a:r>
          </a:p>
          <a:p>
            <a:r>
              <a:rPr lang="en-US" sz="2200" dirty="0" smtClean="0"/>
              <a:t>When these bile acids are secreted into the lumen of the intestine, bacterial partial </a:t>
            </a:r>
            <a:r>
              <a:rPr lang="en-US" sz="2400" b="1" u="sng" dirty="0" err="1" smtClean="0"/>
              <a:t>dehydroxylation</a:t>
            </a:r>
            <a:r>
              <a:rPr lang="en-US" sz="2200" dirty="0" smtClean="0"/>
              <a:t> forms the </a:t>
            </a:r>
            <a:r>
              <a:rPr lang="en-US" sz="2200" b="1" dirty="0" smtClean="0"/>
              <a:t>secondary bile acids.</a:t>
            </a:r>
            <a:endParaRPr lang="en-US" sz="2200" dirty="0" smtClean="0"/>
          </a:p>
          <a:p>
            <a:r>
              <a:rPr lang="en-US" sz="2200" dirty="0" err="1" smtClean="0"/>
              <a:t>Cholic</a:t>
            </a:r>
            <a:r>
              <a:rPr lang="en-US" sz="2200" dirty="0" smtClean="0"/>
              <a:t> acid is converted into </a:t>
            </a:r>
            <a:r>
              <a:rPr lang="en-US" sz="2200" dirty="0" err="1" smtClean="0"/>
              <a:t>deoxycholic</a:t>
            </a:r>
            <a:r>
              <a:rPr lang="en-US" sz="2200" dirty="0" smtClean="0"/>
              <a:t> acid and </a:t>
            </a:r>
            <a:r>
              <a:rPr lang="en-US" sz="2200" dirty="0" err="1" smtClean="0"/>
              <a:t>chenodeoxycholic</a:t>
            </a:r>
            <a:r>
              <a:rPr lang="en-US" sz="2200" dirty="0" smtClean="0"/>
              <a:t> acid into </a:t>
            </a:r>
            <a:r>
              <a:rPr lang="en-US" sz="2200" dirty="0" err="1" smtClean="0"/>
              <a:t>lithocholic</a:t>
            </a:r>
            <a:r>
              <a:rPr lang="en-US" sz="2200" dirty="0" smtClean="0"/>
              <a:t> acid.</a:t>
            </a:r>
          </a:p>
          <a:p>
            <a:r>
              <a:rPr lang="en-US" sz="2200" dirty="0" smtClean="0"/>
              <a:t>All these bile acids can be taken back up into the blood stream (~ 95%), return to the liver, and be re-secreted in a process known as </a:t>
            </a:r>
            <a:r>
              <a:rPr lang="en-US" sz="2200" b="1" dirty="0" err="1" smtClean="0">
                <a:solidFill>
                  <a:srgbClr val="0070C0"/>
                </a:solidFill>
              </a:rPr>
              <a:t>enterohepatic</a:t>
            </a:r>
            <a:r>
              <a:rPr lang="en-US" sz="2200" b="1" dirty="0" smtClean="0">
                <a:solidFill>
                  <a:srgbClr val="0070C0"/>
                </a:solidFill>
              </a:rPr>
              <a:t> circulation. ~5% </a:t>
            </a:r>
            <a:r>
              <a:rPr lang="en-US" sz="2200" dirty="0" smtClean="0"/>
              <a:t>are excreted in </a:t>
            </a:r>
            <a:r>
              <a:rPr lang="en-US" sz="2200" dirty="0" err="1" smtClean="0"/>
              <a:t>faeces</a:t>
            </a:r>
            <a:r>
              <a:rPr lang="en-US" sz="2200" dirty="0" smtClean="0"/>
              <a:t>.</a:t>
            </a:r>
          </a:p>
          <a:p>
            <a:endParaRPr lang="en-US" sz="2200" b="1" dirty="0" smtClean="0">
              <a:solidFill>
                <a:srgbClr val="0070C0"/>
              </a:solidFill>
            </a:endParaRPr>
          </a:p>
          <a:p>
            <a:endParaRPr lang="en-US" sz="2200" dirty="0" smtClean="0"/>
          </a:p>
          <a:p>
            <a:endParaRPr lang="en-US" sz="2200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D8CA9-64D2-4FE5-B011-C867C0EF31A8}" type="slidenum">
              <a:rPr lang="en-US" altLang="en-US" smtClean="0"/>
              <a:pPr/>
              <a:t>12</a:t>
            </a:fld>
            <a:endParaRPr lang="en-US" altLang="en-US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ext Box 1"/>
          <p:cNvSpPr txBox="1">
            <a:spLocks noChangeArrowheads="1"/>
          </p:cNvSpPr>
          <p:nvPr/>
        </p:nvSpPr>
        <p:spPr bwMode="auto">
          <a:xfrm>
            <a:off x="285750" y="171450"/>
            <a:ext cx="8572500" cy="45577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28577" rIns="0" bIns="0"/>
          <a:lstStyle/>
          <a:p>
            <a:pPr>
              <a:tabLst>
                <a:tab pos="651510" algn="l"/>
                <a:tab pos="1303020" algn="l"/>
                <a:tab pos="1954530" algn="l"/>
                <a:tab pos="2606040" algn="l"/>
                <a:tab pos="3257550" algn="l"/>
                <a:tab pos="3909060" algn="l"/>
                <a:tab pos="4560570" algn="l"/>
                <a:tab pos="5212080" algn="l"/>
                <a:tab pos="5863590" algn="l"/>
                <a:tab pos="6515100" algn="l"/>
                <a:tab pos="7166610" algn="l"/>
                <a:tab pos="7818120" algn="l"/>
                <a:tab pos="8469630" algn="l"/>
              </a:tabLst>
            </a:pPr>
            <a:r>
              <a:rPr lang="en-US" sz="3600" dirty="0">
                <a:solidFill>
                  <a:schemeClr val="tx2"/>
                </a:solidFill>
              </a:rPr>
              <a:t>Bile acids undergo </a:t>
            </a:r>
            <a:r>
              <a:rPr lang="en-US" sz="3600" dirty="0" err="1">
                <a:solidFill>
                  <a:schemeClr val="tx2"/>
                </a:solidFill>
              </a:rPr>
              <a:t>enterohepatic</a:t>
            </a:r>
            <a:r>
              <a:rPr lang="en-US" sz="3600" dirty="0">
                <a:solidFill>
                  <a:schemeClr val="tx2"/>
                </a:solidFill>
              </a:rPr>
              <a:t> cycling </a:t>
            </a:r>
          </a:p>
        </p:txBody>
      </p:sp>
      <p:sp>
        <p:nvSpPr>
          <p:cNvPr id="25603" name="Text Box 2"/>
          <p:cNvSpPr txBox="1">
            <a:spLocks noChangeArrowheads="1"/>
          </p:cNvSpPr>
          <p:nvPr/>
        </p:nvSpPr>
        <p:spPr bwMode="auto">
          <a:xfrm>
            <a:off x="285750" y="3526155"/>
            <a:ext cx="8572500" cy="35433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82296" tIns="41148" rIns="82296" bIns="41148" anchor="ctr"/>
          <a:lstStyle/>
          <a:p>
            <a:endParaRPr lang="ar-JO"/>
          </a:p>
        </p:txBody>
      </p:sp>
      <p:pic>
        <p:nvPicPr>
          <p:cNvPr id="25604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43000" y="1097280"/>
            <a:ext cx="6858000" cy="521208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F50D81-DC5D-46D0-A88B-B7CB9CDDE7B9}" type="slidenum">
              <a:rPr lang="en-US" altLang="en-US" smtClean="0"/>
              <a:pPr/>
              <a:t>13</a:t>
            </a:fld>
            <a:endParaRPr lang="en-US" altLang="en-US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8596" y="214290"/>
            <a:ext cx="8229600" cy="927100"/>
          </a:xfrm>
        </p:spPr>
        <p:txBody>
          <a:bodyPr/>
          <a:lstStyle/>
          <a:p>
            <a:r>
              <a:rPr lang="en-US" sz="3200" dirty="0" smtClean="0"/>
              <a:t> Functions of bile acids/salts</a:t>
            </a:r>
            <a:br>
              <a:rPr lang="en-US" sz="3200" dirty="0" smtClean="0"/>
            </a:b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596" y="1000108"/>
            <a:ext cx="8401080" cy="4525963"/>
          </a:xfrm>
        </p:spPr>
        <p:txBody>
          <a:bodyPr/>
          <a:lstStyle/>
          <a:p>
            <a:pPr>
              <a:buNone/>
            </a:pPr>
            <a:r>
              <a:rPr lang="en-US" sz="2400" dirty="0" smtClean="0"/>
              <a:t>1.  The main function of bile acids is to act as </a:t>
            </a:r>
            <a:r>
              <a:rPr lang="en-US" sz="2400" b="1" dirty="0" smtClean="0">
                <a:solidFill>
                  <a:srgbClr val="0070C0"/>
                </a:solidFill>
              </a:rPr>
              <a:t>powerful detergents </a:t>
            </a:r>
            <a:r>
              <a:rPr lang="en-US" sz="2400" dirty="0" smtClean="0"/>
              <a:t>or </a:t>
            </a:r>
            <a:r>
              <a:rPr lang="en-US" sz="2400" b="1" dirty="0" smtClean="0">
                <a:solidFill>
                  <a:srgbClr val="0070C0"/>
                </a:solidFill>
              </a:rPr>
              <a:t>emulsifying agents </a:t>
            </a:r>
            <a:r>
              <a:rPr lang="en-US" sz="2400" dirty="0" smtClean="0"/>
              <a:t>in the intestines to aid the </a:t>
            </a:r>
            <a:r>
              <a:rPr lang="en-US" sz="2400" dirty="0" smtClean="0">
                <a:solidFill>
                  <a:srgbClr val="008000"/>
                </a:solidFill>
              </a:rPr>
              <a:t>digestion and absorption </a:t>
            </a:r>
            <a:r>
              <a:rPr lang="en-US" sz="2400" dirty="0" smtClean="0"/>
              <a:t>of </a:t>
            </a:r>
            <a:r>
              <a:rPr lang="en-US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fatty acids</a:t>
            </a:r>
            <a:r>
              <a:rPr lang="en-US" sz="2400" dirty="0" smtClean="0"/>
              <a:t>, </a:t>
            </a:r>
            <a:r>
              <a:rPr lang="en-US" sz="24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monoacylglycerols</a:t>
            </a:r>
            <a:r>
              <a:rPr lang="en-US" sz="2400" dirty="0" smtClean="0"/>
              <a:t>, </a:t>
            </a:r>
            <a:r>
              <a:rPr lang="en-US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fat-soluble vitamins </a:t>
            </a:r>
            <a:r>
              <a:rPr lang="en-US" sz="2400" dirty="0" smtClean="0"/>
              <a:t>and other fatty products. </a:t>
            </a:r>
          </a:p>
          <a:p>
            <a:pPr>
              <a:buFont typeface="Wingdings" pitchFamily="2" charset="2"/>
              <a:buChar char="Ø"/>
            </a:pPr>
            <a:r>
              <a:rPr lang="en-US" sz="2400" dirty="0" smtClean="0"/>
              <a:t>  As </a:t>
            </a:r>
            <a:r>
              <a:rPr lang="en-US" sz="2400" dirty="0" err="1" smtClean="0"/>
              <a:t>amphipathic</a:t>
            </a:r>
            <a:r>
              <a:rPr lang="en-US" sz="2400" dirty="0" smtClean="0"/>
              <a:t> molecules, conjugated bile salts sit at the lipid/water interface to form </a:t>
            </a:r>
            <a:r>
              <a:rPr lang="en-US" sz="2400" b="1" dirty="0" smtClean="0">
                <a:solidFill>
                  <a:srgbClr val="0070C0"/>
                </a:solidFill>
              </a:rPr>
              <a:t>micelles</a:t>
            </a:r>
            <a:r>
              <a:rPr lang="en-US" sz="2400" dirty="0" smtClean="0"/>
              <a:t> and can </a:t>
            </a:r>
            <a:r>
              <a:rPr lang="en-US" sz="2400" b="1" dirty="0" err="1" smtClean="0">
                <a:solidFill>
                  <a:srgbClr val="008000"/>
                </a:solidFill>
              </a:rPr>
              <a:t>solubilize</a:t>
            </a:r>
            <a:r>
              <a:rPr lang="en-US" sz="2400" b="1" dirty="0" smtClean="0">
                <a:solidFill>
                  <a:srgbClr val="008000"/>
                </a:solidFill>
              </a:rPr>
              <a:t> lipids</a:t>
            </a:r>
            <a:r>
              <a:rPr lang="en-US" sz="2400" dirty="0" smtClean="0"/>
              <a:t>.</a:t>
            </a:r>
          </a:p>
          <a:p>
            <a:pPr>
              <a:buFont typeface="Wingdings" pitchFamily="2" charset="2"/>
              <a:buChar char="Ø"/>
            </a:pPr>
            <a:r>
              <a:rPr lang="en-US" sz="2400" dirty="0" smtClean="0"/>
              <a:t>  Bile acid-containing micelles aid </a:t>
            </a:r>
            <a:r>
              <a:rPr lang="en-US" sz="2400" b="1" dirty="0" smtClean="0">
                <a:solidFill>
                  <a:srgbClr val="0070C0"/>
                </a:solidFill>
              </a:rPr>
              <a:t>lipases</a:t>
            </a:r>
            <a:r>
              <a:rPr lang="en-US" sz="2400" dirty="0" smtClean="0"/>
              <a:t> to digest lipids.</a:t>
            </a:r>
          </a:p>
          <a:p>
            <a:pPr>
              <a:buNone/>
            </a:pPr>
            <a:endParaRPr lang="en-US" sz="2400" dirty="0" smtClean="0"/>
          </a:p>
        </p:txBody>
      </p:sp>
      <p:pic>
        <p:nvPicPr>
          <p:cNvPr id="4" name="Picture 2" descr="C:\Documents and Settings\Administrator\Desktop\micell\Action-of-Bile-in-Lipid-Digestion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4714884"/>
            <a:ext cx="8143932" cy="1857388"/>
          </a:xfrm>
          <a:prstGeom prst="rect">
            <a:avLst/>
          </a:prstGeom>
          <a:noFill/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D8CA9-64D2-4FE5-B011-C867C0EF31A8}" type="slidenum">
              <a:rPr lang="en-US" altLang="en-US" smtClean="0"/>
              <a:pPr/>
              <a:t>14</a:t>
            </a:fld>
            <a:endParaRPr lang="en-US" altLang="en-US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0864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1000108"/>
            <a:ext cx="8001056" cy="5286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8596" y="214290"/>
            <a:ext cx="8229600" cy="927100"/>
          </a:xfrm>
        </p:spPr>
        <p:txBody>
          <a:bodyPr/>
          <a:lstStyle/>
          <a:p>
            <a:r>
              <a:rPr lang="en-US" sz="3200" dirty="0" smtClean="0"/>
              <a:t>Functions of bile acids/salts</a:t>
            </a:r>
            <a:br>
              <a:rPr lang="en-US" sz="3200" dirty="0" smtClean="0"/>
            </a:b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57232"/>
            <a:ext cx="8229600" cy="4525963"/>
          </a:xfrm>
        </p:spPr>
        <p:txBody>
          <a:bodyPr/>
          <a:lstStyle/>
          <a:p>
            <a:pPr>
              <a:buNone/>
            </a:pPr>
            <a:r>
              <a:rPr lang="en-US" sz="2400" b="1" dirty="0" smtClean="0">
                <a:solidFill>
                  <a:srgbClr val="0070C0"/>
                </a:solidFill>
              </a:rPr>
              <a:t>2. Prevent the precipitation of cholesterol </a:t>
            </a:r>
            <a:r>
              <a:rPr lang="en-US" sz="2400" dirty="0" smtClean="0"/>
              <a:t>in bile. </a:t>
            </a:r>
          </a:p>
          <a:p>
            <a:pPr>
              <a:buNone/>
            </a:pPr>
            <a:endParaRPr lang="en-US" sz="2400" dirty="0" smtClean="0"/>
          </a:p>
          <a:p>
            <a:pPr>
              <a:buNone/>
            </a:pPr>
            <a:r>
              <a:rPr lang="en-US" sz="2400" dirty="0" smtClean="0"/>
              <a:t>3. This is the major pathway for the </a:t>
            </a:r>
            <a:r>
              <a:rPr lang="en-US" sz="2400" b="1" dirty="0" smtClean="0">
                <a:solidFill>
                  <a:srgbClr val="0070C0"/>
                </a:solidFill>
              </a:rPr>
              <a:t>removal of cholesterol from the body</a:t>
            </a:r>
            <a:r>
              <a:rPr lang="en-US" sz="2400" dirty="0" smtClean="0"/>
              <a:t> as ~ 5% of bile acids is lost into the feces. </a:t>
            </a:r>
          </a:p>
          <a:p>
            <a:pPr>
              <a:buNone/>
            </a:pPr>
            <a:endParaRPr lang="en-US" sz="2400" dirty="0" smtClean="0"/>
          </a:p>
          <a:p>
            <a:pPr>
              <a:buNone/>
            </a:pPr>
            <a:r>
              <a:rPr lang="en-US" sz="2400" dirty="0" smtClean="0"/>
              <a:t>4. bile acids act as </a:t>
            </a:r>
            <a:r>
              <a:rPr lang="en-US" sz="2400" b="1" dirty="0" smtClean="0">
                <a:solidFill>
                  <a:srgbClr val="0070C0"/>
                </a:solidFill>
              </a:rPr>
              <a:t>signaling molecules</a:t>
            </a:r>
            <a:r>
              <a:rPr lang="en-US" sz="2400" dirty="0" smtClean="0"/>
              <a:t>. </a:t>
            </a:r>
          </a:p>
          <a:p>
            <a:r>
              <a:rPr lang="en-US" sz="2400" dirty="0" smtClean="0"/>
              <a:t>They have an influence on the metabolism of lipids and of glucose. </a:t>
            </a:r>
          </a:p>
          <a:p>
            <a:pPr>
              <a:buNone/>
            </a:pPr>
            <a:endParaRPr lang="en-US" sz="2400" dirty="0" smtClean="0"/>
          </a:p>
          <a:p>
            <a:pPr>
              <a:buNone/>
            </a:pPr>
            <a:r>
              <a:rPr lang="en-US" sz="2400" dirty="0" smtClean="0"/>
              <a:t>5. bile acid has </a:t>
            </a:r>
            <a:r>
              <a:rPr lang="en-US" sz="2400" b="1" dirty="0" smtClean="0">
                <a:solidFill>
                  <a:srgbClr val="0070C0"/>
                </a:solidFill>
              </a:rPr>
              <a:t>inhibitory effects upon apoptosis </a:t>
            </a:r>
            <a:r>
              <a:rPr lang="en-US" sz="2400" dirty="0" smtClean="0"/>
              <a:t>and is being study for potential beneficial effects in a number of disease states such as Alzheimer's.</a:t>
            </a:r>
          </a:p>
          <a:p>
            <a:pPr>
              <a:buNone/>
            </a:pPr>
            <a:endParaRPr lang="en-US" sz="2400" dirty="0" smtClean="0"/>
          </a:p>
          <a:p>
            <a:pPr>
              <a:buNone/>
            </a:pPr>
            <a:r>
              <a:rPr lang="en-US" sz="2400" dirty="0" smtClean="0"/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D8CA9-64D2-4FE5-B011-C867C0EF31A8}" type="slidenum">
              <a:rPr lang="en-US" altLang="en-US" smtClean="0"/>
              <a:pPr/>
              <a:t>16</a:t>
            </a:fld>
            <a:endParaRPr lang="en-US" altLang="en-US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8596" y="71414"/>
            <a:ext cx="8229600" cy="927100"/>
          </a:xfrm>
        </p:spPr>
        <p:txBody>
          <a:bodyPr/>
          <a:lstStyle/>
          <a:p>
            <a:r>
              <a:rPr lang="en-US" sz="3200" dirty="0" smtClean="0"/>
              <a:t>Clinical significance of bile salts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28670"/>
            <a:ext cx="8229600" cy="4525963"/>
          </a:xfrm>
        </p:spPr>
        <p:txBody>
          <a:bodyPr/>
          <a:lstStyle/>
          <a:p>
            <a:pPr>
              <a:buNone/>
            </a:pPr>
            <a:r>
              <a:rPr lang="en-US" sz="2400" b="1" u="sng" dirty="0" err="1" smtClean="0">
                <a:solidFill>
                  <a:srgbClr val="0070C0"/>
                </a:solidFill>
              </a:rPr>
              <a:t>Hyperlipidemia</a:t>
            </a:r>
            <a:r>
              <a:rPr lang="en-US" sz="2400" b="1" u="sng" dirty="0" smtClean="0">
                <a:solidFill>
                  <a:srgbClr val="0070C0"/>
                </a:solidFill>
              </a:rPr>
              <a:t>:</a:t>
            </a:r>
          </a:p>
          <a:p>
            <a:r>
              <a:rPr lang="en-US" sz="2400" dirty="0" smtClean="0"/>
              <a:t>As bile acids are made from endogenous cholesterol, disruption of the </a:t>
            </a:r>
            <a:r>
              <a:rPr lang="en-US" sz="2400" dirty="0" err="1" smtClean="0"/>
              <a:t>enterohepatic</a:t>
            </a:r>
            <a:r>
              <a:rPr lang="en-US" sz="2400" dirty="0" smtClean="0"/>
              <a:t> circulation of bile acids will lower cholesterol. </a:t>
            </a:r>
          </a:p>
          <a:p>
            <a:r>
              <a:rPr lang="en-US" sz="2400" b="1" dirty="0" smtClean="0">
                <a:solidFill>
                  <a:srgbClr val="008000"/>
                </a:solidFill>
              </a:rPr>
              <a:t>Bile acid </a:t>
            </a:r>
            <a:r>
              <a:rPr lang="en-US" sz="2400" b="1" dirty="0" err="1" smtClean="0">
                <a:solidFill>
                  <a:srgbClr val="008000"/>
                </a:solidFill>
              </a:rPr>
              <a:t>sequestrants</a:t>
            </a:r>
            <a:r>
              <a:rPr lang="en-US" sz="2400" dirty="0" smtClean="0"/>
              <a:t> bind bile acids in the gut, preventing </a:t>
            </a:r>
            <a:r>
              <a:rPr lang="en-US" sz="2400" dirty="0" err="1" smtClean="0"/>
              <a:t>reabsorption</a:t>
            </a:r>
            <a:r>
              <a:rPr lang="en-US" sz="2400" dirty="0" smtClean="0"/>
              <a:t>. In so doing, more endogenous cholesterol is shunted into the production of bile acids, thereby lowering cholesterol levels. The sequestered bile acids are then excreted in the feces.</a:t>
            </a:r>
          </a:p>
          <a:p>
            <a:pPr>
              <a:buNone/>
            </a:pPr>
            <a:r>
              <a:rPr lang="en-US" sz="2400" b="1" u="sng" dirty="0" err="1" smtClean="0">
                <a:solidFill>
                  <a:srgbClr val="0070C0"/>
                </a:solidFill>
              </a:rPr>
              <a:t>Cholestasis</a:t>
            </a:r>
            <a:endParaRPr lang="en-US" sz="2400" b="1" u="sng" dirty="0" smtClean="0">
              <a:solidFill>
                <a:srgbClr val="0070C0"/>
              </a:solidFill>
            </a:endParaRPr>
          </a:p>
          <a:p>
            <a:r>
              <a:rPr lang="en-US" sz="2000" dirty="0" smtClean="0"/>
              <a:t> </a:t>
            </a:r>
            <a:r>
              <a:rPr lang="en-US" sz="2400" dirty="0" smtClean="0"/>
              <a:t>Structural or functional abnormalities of the </a:t>
            </a:r>
            <a:r>
              <a:rPr lang="en-US" sz="2400" dirty="0" err="1" smtClean="0"/>
              <a:t>biliary</a:t>
            </a:r>
            <a:r>
              <a:rPr lang="en-US" sz="2400" dirty="0" smtClean="0"/>
              <a:t> system result in an 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increase in bile acids in the blood</a:t>
            </a:r>
            <a:r>
              <a:rPr lang="en-US" sz="2400" dirty="0" smtClean="0"/>
              <a:t>. Bile acids are related to the 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itching.</a:t>
            </a:r>
            <a:endParaRPr lang="en-US" sz="2400" dirty="0" smtClean="0"/>
          </a:p>
          <a:p>
            <a:endParaRPr lang="en-US" sz="2400" dirty="0" smtClean="0"/>
          </a:p>
          <a:p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D8CA9-64D2-4FE5-B011-C867C0EF31A8}" type="slidenum">
              <a:rPr lang="en-US" altLang="en-US" smtClean="0"/>
              <a:pPr/>
              <a:t>17</a:t>
            </a:fld>
            <a:endParaRPr lang="en-US" altLang="en-US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00108"/>
            <a:ext cx="8229600" cy="4525963"/>
          </a:xfrm>
        </p:spPr>
        <p:txBody>
          <a:bodyPr/>
          <a:lstStyle/>
          <a:p>
            <a:pPr>
              <a:buNone/>
            </a:pPr>
            <a:r>
              <a:rPr lang="en-US" sz="2400" b="1" u="sng" dirty="0" smtClean="0">
                <a:solidFill>
                  <a:srgbClr val="0070C0"/>
                </a:solidFill>
              </a:rPr>
              <a:t>Colon cancer</a:t>
            </a:r>
          </a:p>
          <a:p>
            <a:r>
              <a:rPr lang="en-US" sz="2400" dirty="0" smtClean="0"/>
              <a:t>At 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high concentrations</a:t>
            </a:r>
            <a:r>
              <a:rPr lang="en-US" sz="2400" dirty="0" smtClean="0"/>
              <a:t>, </a:t>
            </a:r>
            <a:r>
              <a:rPr lang="en-US" sz="2400" b="1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bile acids are toxic </a:t>
            </a:r>
            <a:r>
              <a:rPr lang="en-US" sz="2400" dirty="0" smtClean="0"/>
              <a:t>and their presence is relevant to colon cancer. </a:t>
            </a:r>
          </a:p>
          <a:p>
            <a:pPr>
              <a:buNone/>
            </a:pPr>
            <a:endParaRPr lang="en-US" sz="2800" b="1" u="sng" dirty="0" smtClean="0">
              <a:solidFill>
                <a:srgbClr val="0070C0"/>
              </a:solidFill>
            </a:endParaRPr>
          </a:p>
          <a:p>
            <a:pPr>
              <a:buNone/>
            </a:pPr>
            <a:r>
              <a:rPr lang="en-US" sz="2400" b="1" u="sng" dirty="0" smtClean="0">
                <a:solidFill>
                  <a:srgbClr val="0070C0"/>
                </a:solidFill>
              </a:rPr>
              <a:t>Gallstones:</a:t>
            </a:r>
          </a:p>
          <a:p>
            <a:r>
              <a:rPr lang="en-US" sz="2400" dirty="0" smtClean="0"/>
              <a:t>Gallstones may result from:</a:t>
            </a:r>
          </a:p>
          <a:p>
            <a:pPr>
              <a:buFont typeface="Wingdings" pitchFamily="2" charset="2"/>
              <a:buChar char="Ø"/>
            </a:pPr>
            <a:r>
              <a:rPr lang="en-US" sz="2400" dirty="0" smtClean="0">
                <a:solidFill>
                  <a:srgbClr val="008000"/>
                </a:solidFill>
              </a:rPr>
              <a:t> increased saturation of cholesterol .</a:t>
            </a:r>
          </a:p>
          <a:p>
            <a:pPr>
              <a:buFont typeface="Wingdings" pitchFamily="2" charset="2"/>
              <a:buChar char="Ø"/>
            </a:pPr>
            <a:r>
              <a:rPr lang="en-US" sz="2400" dirty="0" smtClean="0">
                <a:solidFill>
                  <a:srgbClr val="008000"/>
                </a:solidFill>
              </a:rPr>
              <a:t> bile stasis.</a:t>
            </a:r>
          </a:p>
          <a:p>
            <a:r>
              <a:rPr lang="en-US" sz="2400" dirty="0" smtClean="0"/>
              <a:t> 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Lower concentrations 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of </a:t>
            </a:r>
            <a:r>
              <a:rPr lang="en-US" sz="2400" b="1" u="sng" dirty="0" smtClean="0">
                <a:solidFill>
                  <a:srgbClr val="7030A0"/>
                </a:solidFill>
              </a:rPr>
              <a:t>Bile </a:t>
            </a:r>
            <a:r>
              <a:rPr lang="en-US" sz="2400" b="1" u="sng" dirty="0" smtClean="0">
                <a:solidFill>
                  <a:srgbClr val="7030A0"/>
                </a:solidFill>
              </a:rPr>
              <a:t>acids </a:t>
            </a:r>
            <a:r>
              <a:rPr lang="en-US" sz="2400" dirty="0" smtClean="0"/>
              <a:t>or </a:t>
            </a:r>
            <a:r>
              <a:rPr lang="en-US" sz="2400" b="1" u="sng" dirty="0" smtClean="0">
                <a:solidFill>
                  <a:srgbClr val="7030A0"/>
                </a:solidFill>
              </a:rPr>
              <a:t>Phospholipids</a:t>
            </a:r>
            <a:r>
              <a:rPr lang="en-US" sz="2400" b="1" dirty="0" smtClean="0">
                <a:solidFill>
                  <a:srgbClr val="7030A0"/>
                </a:solidFill>
              </a:rPr>
              <a:t> </a:t>
            </a:r>
            <a:r>
              <a:rPr lang="en-US" sz="2400" dirty="0" smtClean="0"/>
              <a:t>in bile reduce cholesterol solubility and lead to microcrystal formation. </a:t>
            </a:r>
          </a:p>
          <a:p>
            <a:r>
              <a:rPr lang="en-US" sz="2400" dirty="0" smtClean="0"/>
              <a:t>Oral therapy with </a:t>
            </a:r>
            <a:r>
              <a:rPr lang="en-US" sz="2400" dirty="0" err="1" smtClean="0"/>
              <a:t>chenodeoxycholic</a:t>
            </a:r>
            <a:r>
              <a:rPr lang="en-US" sz="2400" dirty="0" smtClean="0"/>
              <a:t> acid has been used to dissolve cholesterol gallstones.</a:t>
            </a:r>
            <a:r>
              <a:rPr lang="en-US" sz="2400" baseline="30000" dirty="0" smtClean="0"/>
              <a:t> </a:t>
            </a:r>
          </a:p>
          <a:p>
            <a:endParaRPr lang="en-US" sz="2400" dirty="0" smtClean="0"/>
          </a:p>
          <a:p>
            <a:endParaRPr lang="en-US" sz="2400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28596" y="-24"/>
            <a:ext cx="8229600" cy="927100"/>
          </a:xfrm>
        </p:spPr>
        <p:txBody>
          <a:bodyPr/>
          <a:lstStyle/>
          <a:p>
            <a:r>
              <a:rPr lang="en-US" sz="3200" dirty="0" smtClean="0"/>
              <a:t>Clinical significance of bile salts</a:t>
            </a:r>
            <a:endParaRPr lang="en-US" sz="32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D8CA9-64D2-4FE5-B011-C867C0EF31A8}" type="slidenum">
              <a:rPr lang="en-US" altLang="en-US" smtClean="0"/>
              <a:pPr/>
              <a:t>18</a:t>
            </a:fld>
            <a:endParaRPr lang="en-US" altLang="en-US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642910" y="71414"/>
            <a:ext cx="7772400" cy="838200"/>
          </a:xfrm>
        </p:spPr>
        <p:txBody>
          <a:bodyPr/>
          <a:lstStyle/>
          <a:p>
            <a:pPr eaLnBrk="1" hangingPunct="1"/>
            <a:r>
              <a:rPr lang="en-US" sz="4000" b="1" dirty="0" smtClean="0">
                <a:latin typeface="Arial" charset="0"/>
              </a:rPr>
              <a:t>C</a:t>
            </a:r>
            <a:r>
              <a:rPr lang="en-US" sz="4000" b="1" baseline="-25000" dirty="0" smtClean="0">
                <a:latin typeface="Arial" charset="0"/>
              </a:rPr>
              <a:t>21</a:t>
            </a:r>
            <a:r>
              <a:rPr lang="en-US" sz="4000" b="1" dirty="0" smtClean="0">
                <a:latin typeface="Arial" charset="0"/>
              </a:rPr>
              <a:t>, C</a:t>
            </a:r>
            <a:r>
              <a:rPr lang="en-US" sz="4000" b="1" baseline="-25000" dirty="0" smtClean="0">
                <a:latin typeface="Arial" charset="0"/>
              </a:rPr>
              <a:t>19</a:t>
            </a:r>
            <a:r>
              <a:rPr lang="en-US" sz="4000" b="1" dirty="0" smtClean="0">
                <a:latin typeface="Arial" charset="0"/>
              </a:rPr>
              <a:t> and C</a:t>
            </a:r>
            <a:r>
              <a:rPr lang="en-US" sz="4000" b="1" baseline="-25000" dirty="0" smtClean="0">
                <a:latin typeface="Arial" charset="0"/>
              </a:rPr>
              <a:t>18</a:t>
            </a:r>
          </a:p>
        </p:txBody>
      </p:sp>
      <p:pic>
        <p:nvPicPr>
          <p:cNvPr id="23555" name="Picture 3" descr="C:\DOCUME~1\TBanks\LOCALS~1\Temp\\msotw9_temp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2910" y="1468438"/>
            <a:ext cx="8043890" cy="271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6" name="Picture 4" descr="C:\DOCUME~1\TBanks\LOCALS~1\Temp\\msotw9_temp0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1472" y="4171950"/>
            <a:ext cx="7929618" cy="2471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7" name="Rectangle 5"/>
          <p:cNvSpPr>
            <a:spLocks noChangeArrowheads="1"/>
          </p:cNvSpPr>
          <p:nvPr/>
        </p:nvSpPr>
        <p:spPr bwMode="auto">
          <a:xfrm>
            <a:off x="304800" y="1142984"/>
            <a:ext cx="2767002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/>
            <a:r>
              <a:rPr lang="en-US" sz="2400" b="1" dirty="0" err="1" smtClean="0">
                <a:latin typeface="Arial" charset="0"/>
              </a:rPr>
              <a:t>Adrenocortical</a:t>
            </a:r>
            <a:endParaRPr lang="en-US" sz="2400" b="1" dirty="0" smtClean="0">
              <a:latin typeface="Arial" charset="0"/>
            </a:endParaRPr>
          </a:p>
          <a:p>
            <a:pPr eaLnBrk="0" hangingPunct="0"/>
            <a:r>
              <a:rPr lang="en-US" sz="2400" b="1" dirty="0" smtClean="0"/>
              <a:t> h</a:t>
            </a:r>
            <a:r>
              <a:rPr lang="en-US" sz="2400" b="1" dirty="0" smtClean="0">
                <a:latin typeface="Arial" charset="0"/>
              </a:rPr>
              <a:t>ormone (21 C)</a:t>
            </a:r>
            <a:endParaRPr lang="en-US" sz="2400" b="1" dirty="0">
              <a:latin typeface="Arial" charset="0"/>
            </a:endParaRPr>
          </a:p>
        </p:txBody>
      </p:sp>
      <p:sp>
        <p:nvSpPr>
          <p:cNvPr id="23558" name="Rectangle 6"/>
          <p:cNvSpPr>
            <a:spLocks noChangeArrowheads="1"/>
          </p:cNvSpPr>
          <p:nvPr/>
        </p:nvSpPr>
        <p:spPr bwMode="auto">
          <a:xfrm>
            <a:off x="228600" y="3886200"/>
            <a:ext cx="4116833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2600" b="1" dirty="0" smtClean="0">
                <a:latin typeface="Arial" charset="0"/>
              </a:rPr>
              <a:t>Male sex </a:t>
            </a:r>
            <a:r>
              <a:rPr lang="en-US" sz="2600" b="1" dirty="0" smtClean="0"/>
              <a:t>h</a:t>
            </a:r>
            <a:r>
              <a:rPr lang="en-US" sz="2600" b="1" dirty="0" smtClean="0">
                <a:latin typeface="Arial" charset="0"/>
              </a:rPr>
              <a:t>ormone (19 C)</a:t>
            </a:r>
            <a:endParaRPr lang="en-US" sz="2600" b="1" dirty="0">
              <a:latin typeface="Arial" charset="0"/>
            </a:endParaRPr>
          </a:p>
        </p:txBody>
      </p:sp>
      <p:sp>
        <p:nvSpPr>
          <p:cNvPr id="23560" name="Rectangle 8"/>
          <p:cNvSpPr>
            <a:spLocks noChangeArrowheads="1"/>
          </p:cNvSpPr>
          <p:nvPr/>
        </p:nvSpPr>
        <p:spPr bwMode="auto">
          <a:xfrm>
            <a:off x="5072066" y="3929066"/>
            <a:ext cx="3858749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2200" b="1" dirty="0" smtClean="0">
                <a:latin typeface="Arial" charset="0"/>
              </a:rPr>
              <a:t>Female sex hormone (18 C)</a:t>
            </a:r>
            <a:endParaRPr lang="en-US" sz="2200" b="1" dirty="0">
              <a:latin typeface="Arial" charset="0"/>
            </a:endParaRPr>
          </a:p>
        </p:txBody>
      </p:sp>
      <p:sp>
        <p:nvSpPr>
          <p:cNvPr id="9" name="Oval 8"/>
          <p:cNvSpPr/>
          <p:nvPr/>
        </p:nvSpPr>
        <p:spPr bwMode="auto">
          <a:xfrm>
            <a:off x="3000364" y="1500174"/>
            <a:ext cx="1000132" cy="1000132"/>
          </a:xfrm>
          <a:prstGeom prst="ellipse">
            <a:avLst/>
          </a:prstGeom>
          <a:noFill/>
          <a:ln w="3175" cap="flat" cmpd="sng" algn="ctr">
            <a:solidFill>
              <a:schemeClr val="accent1"/>
            </a:solidFill>
            <a:prstDash val="sys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1" name="Oval 10"/>
          <p:cNvSpPr/>
          <p:nvPr/>
        </p:nvSpPr>
        <p:spPr bwMode="auto">
          <a:xfrm>
            <a:off x="5643570" y="5286388"/>
            <a:ext cx="785818" cy="857256"/>
          </a:xfrm>
          <a:prstGeom prst="ellipse">
            <a:avLst/>
          </a:prstGeom>
          <a:noFill/>
          <a:ln w="3175" cap="flat" cmpd="sng" algn="ctr">
            <a:solidFill>
              <a:schemeClr val="accent1"/>
            </a:solidFill>
            <a:prstDash val="sys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3" name="Oval 12"/>
          <p:cNvSpPr/>
          <p:nvPr/>
        </p:nvSpPr>
        <p:spPr bwMode="auto">
          <a:xfrm>
            <a:off x="6929454" y="1643050"/>
            <a:ext cx="1000132" cy="785818"/>
          </a:xfrm>
          <a:prstGeom prst="ellipse">
            <a:avLst/>
          </a:prstGeom>
          <a:noFill/>
          <a:ln w="3175" cap="flat" cmpd="sng" algn="ctr">
            <a:solidFill>
              <a:schemeClr val="accent1"/>
            </a:solidFill>
            <a:prstDash val="sys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5" name="Explosion 1 14"/>
          <p:cNvSpPr/>
          <p:nvPr/>
        </p:nvSpPr>
        <p:spPr bwMode="auto">
          <a:xfrm>
            <a:off x="6215074" y="4929198"/>
            <a:ext cx="214314" cy="285752"/>
          </a:xfrm>
          <a:prstGeom prst="irregularSeal1">
            <a:avLst/>
          </a:prstGeom>
          <a:solidFill>
            <a:srgbClr val="66FFFF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1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ar-JO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6" name="Rectangle 8"/>
          <p:cNvSpPr>
            <a:spLocks noChangeArrowheads="1"/>
          </p:cNvSpPr>
          <p:nvPr/>
        </p:nvSpPr>
        <p:spPr bwMode="auto">
          <a:xfrm>
            <a:off x="5224466" y="1142984"/>
            <a:ext cx="3858749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2200" b="1" dirty="0" smtClean="0">
                <a:latin typeface="Arial" charset="0"/>
              </a:rPr>
              <a:t>Female sex hormone (21 C)</a:t>
            </a:r>
            <a:endParaRPr lang="en-US" sz="2200" b="1" dirty="0">
              <a:latin typeface="Arial" charset="0"/>
            </a:endParaRPr>
          </a:p>
        </p:txBody>
      </p:sp>
      <p:sp>
        <p:nvSpPr>
          <p:cNvPr id="17" name="Oval 16"/>
          <p:cNvSpPr/>
          <p:nvPr/>
        </p:nvSpPr>
        <p:spPr bwMode="auto">
          <a:xfrm>
            <a:off x="1714480" y="2143116"/>
            <a:ext cx="714380" cy="509590"/>
          </a:xfrm>
          <a:prstGeom prst="ellipse">
            <a:avLst/>
          </a:prstGeom>
          <a:noFill/>
          <a:ln w="3175" cap="flat" cmpd="sng" algn="ctr">
            <a:solidFill>
              <a:schemeClr val="accent1"/>
            </a:solidFill>
            <a:prstDash val="sys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D16A6A-D2C6-4561-AD7E-DB950003FB53}" type="slidenum">
              <a:rPr lang="en-US" altLang="en-US" smtClean="0"/>
              <a:pPr/>
              <a:t>19</a:t>
            </a:fld>
            <a:endParaRPr lang="en-US" altLang="en-US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472" y="214290"/>
            <a:ext cx="8286808" cy="5697559"/>
          </a:xfrm>
        </p:spPr>
        <p:txBody>
          <a:bodyPr/>
          <a:lstStyle/>
          <a:p>
            <a:pPr marL="571500" indent="-571500">
              <a:buAutoNum type="romanUcPeriod"/>
            </a:pPr>
            <a:r>
              <a:rPr lang="en-US" b="1" dirty="0" smtClean="0">
                <a:solidFill>
                  <a:schemeClr val="tx2"/>
                </a:solidFill>
              </a:rPr>
              <a:t>Bile acids/salts</a:t>
            </a:r>
          </a:p>
          <a:p>
            <a:pPr marL="571500" indent="-571500">
              <a:buNone/>
            </a:pPr>
            <a:r>
              <a:rPr lang="en-US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Classification of bile acids/salts</a:t>
            </a:r>
            <a:r>
              <a:rPr lang="en-US" sz="2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r>
              <a:rPr lang="en-US" sz="2400" dirty="0" smtClean="0"/>
              <a:t>Bile acids: primary &amp; secondary.</a:t>
            </a:r>
          </a:p>
          <a:p>
            <a:r>
              <a:rPr lang="en-US" sz="2400" dirty="0" smtClean="0"/>
              <a:t>Bile acids: conjugated &amp; non-conjugated.</a:t>
            </a:r>
          </a:p>
          <a:p>
            <a:r>
              <a:rPr lang="en-US" sz="2400" dirty="0" smtClean="0"/>
              <a:t>Bile salts: sodium &amp; potassium salts of bile acids.</a:t>
            </a:r>
          </a:p>
          <a:p>
            <a:pPr>
              <a:buNone/>
            </a:pPr>
            <a:r>
              <a:rPr lang="en-US" sz="2800" b="1" dirty="0" smtClean="0">
                <a:solidFill>
                  <a:srgbClr val="002060"/>
                </a:solidFill>
              </a:rPr>
              <a:t>Bile acids: </a:t>
            </a:r>
            <a:r>
              <a:rPr lang="en-US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structure</a:t>
            </a:r>
          </a:p>
          <a:p>
            <a:r>
              <a:rPr lang="en-US" sz="2400" dirty="0" smtClean="0"/>
              <a:t>Bile salts constitute a large family of molecules, composed of a </a:t>
            </a:r>
            <a:r>
              <a:rPr lang="en-US" sz="2400" b="1" dirty="0" smtClean="0">
                <a:solidFill>
                  <a:srgbClr val="000066"/>
                </a:solidFill>
              </a:rPr>
              <a:t>steroid structure </a:t>
            </a:r>
            <a:r>
              <a:rPr lang="en-US" sz="2400" dirty="0" smtClean="0"/>
              <a:t>with four rings, a side-chain terminating in a </a:t>
            </a:r>
            <a:r>
              <a:rPr lang="en-US" sz="2400" b="1" dirty="0" smtClean="0">
                <a:solidFill>
                  <a:srgbClr val="000066"/>
                </a:solidFill>
              </a:rPr>
              <a:t>carboxylic acid</a:t>
            </a:r>
            <a:r>
              <a:rPr lang="en-US" sz="2400" dirty="0" smtClean="0"/>
              <a:t>, and the presence of </a:t>
            </a:r>
            <a:r>
              <a:rPr lang="en-US" sz="2400" b="1" dirty="0" smtClean="0">
                <a:solidFill>
                  <a:srgbClr val="000066"/>
                </a:solidFill>
              </a:rPr>
              <a:t>different numbers of hydroxyl groups.</a:t>
            </a:r>
          </a:p>
          <a:p>
            <a:r>
              <a:rPr lang="en-US" sz="2400" dirty="0" smtClean="0"/>
              <a:t>All bile acids have a 3-hydroxyl group, derived from the parent molecule, </a:t>
            </a:r>
            <a:r>
              <a:rPr lang="en-US" sz="24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cholesterol.</a:t>
            </a:r>
            <a:r>
              <a:rPr lang="en-US" sz="2400" dirty="0" smtClean="0"/>
              <a:t> </a:t>
            </a:r>
          </a:p>
          <a:p>
            <a:pPr marL="0" indent="0">
              <a:lnSpc>
                <a:spcPct val="95000"/>
              </a:lnSpc>
              <a:spcBef>
                <a:spcPct val="0"/>
              </a:spcBef>
              <a:spcAft>
                <a:spcPct val="20000"/>
              </a:spcAft>
              <a:defRPr/>
            </a:pPr>
            <a:r>
              <a:rPr lang="en-US" sz="2400" b="1" dirty="0" smtClean="0">
                <a:solidFill>
                  <a:srgbClr val="000066"/>
                </a:solidFill>
                <a:cs typeface="Times New Roman" pitchFamily="18" charset="0"/>
              </a:rPr>
              <a:t>  Bile acids/salts </a:t>
            </a:r>
            <a:r>
              <a:rPr lang="en-US" sz="2400" dirty="0" smtClean="0">
                <a:cs typeface="Times New Roman" pitchFamily="18" charset="0"/>
              </a:rPr>
              <a:t>are polar derivatives of cholesterol.</a:t>
            </a:r>
            <a:endParaRPr lang="en-US" sz="2400" dirty="0" smtClean="0">
              <a:solidFill>
                <a:schemeClr val="bg1">
                  <a:lumMod val="50000"/>
                </a:schemeClr>
              </a:solidFill>
              <a:cs typeface="Times New Roman" pitchFamily="18" charset="0"/>
            </a:endParaRPr>
          </a:p>
          <a:p>
            <a:pPr marL="0" indent="0">
              <a:lnSpc>
                <a:spcPct val="95000"/>
              </a:lnSpc>
              <a:spcBef>
                <a:spcPct val="0"/>
              </a:spcBef>
              <a:spcAft>
                <a:spcPct val="20000"/>
              </a:spcAft>
              <a:defRPr/>
            </a:pPr>
            <a:r>
              <a:rPr lang="en-US" sz="2400" dirty="0" smtClean="0">
                <a:cs typeface="Times New Roman" pitchFamily="18" charset="0"/>
              </a:rPr>
              <a:t>  Bile acids are </a:t>
            </a:r>
            <a:r>
              <a:rPr lang="en-US" sz="2400" b="1" dirty="0" err="1" smtClean="0">
                <a:solidFill>
                  <a:srgbClr val="000099"/>
                </a:solidFill>
                <a:cs typeface="Times New Roman" pitchFamily="18" charset="0"/>
              </a:rPr>
              <a:t>amphipathic</a:t>
            </a:r>
            <a:r>
              <a:rPr lang="en-US" sz="2400" dirty="0" smtClean="0">
                <a:cs typeface="Times New Roman" pitchFamily="18" charset="0"/>
              </a:rPr>
              <a:t>. </a:t>
            </a:r>
          </a:p>
          <a:p>
            <a:endParaRPr lang="en-US" sz="2000" dirty="0" smtClean="0">
              <a:solidFill>
                <a:schemeClr val="bg1">
                  <a:lumMod val="50000"/>
                </a:schemeClr>
              </a:solidFill>
            </a:endParaRPr>
          </a:p>
          <a:p>
            <a:pPr>
              <a:buNone/>
            </a:pPr>
            <a:endParaRPr lang="en-US" b="1" dirty="0">
              <a:solidFill>
                <a:schemeClr val="tx2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D8CA9-64D2-4FE5-B011-C867C0EF31A8}" type="slidenum">
              <a:rPr lang="en-US" altLang="en-US" smtClean="0"/>
              <a:pPr/>
              <a:t>2</a:t>
            </a:fld>
            <a:endParaRPr lang="en-US" altLang="en-US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1414"/>
            <a:ext cx="8229600" cy="927100"/>
          </a:xfrm>
        </p:spPr>
        <p:txBody>
          <a:bodyPr/>
          <a:lstStyle/>
          <a:p>
            <a:r>
              <a:rPr lang="en-US" sz="3200" u="sng" dirty="0" smtClean="0"/>
              <a:t>Corticosteroids</a:t>
            </a:r>
            <a:r>
              <a:rPr lang="en-US" sz="3200" dirty="0" smtClean="0"/>
              <a:t>: ex. </a:t>
            </a:r>
            <a:r>
              <a:rPr lang="en-US" sz="3200" dirty="0" err="1" smtClean="0"/>
              <a:t>Cortisol</a:t>
            </a:r>
            <a:r>
              <a:rPr lang="en-US" sz="3200" dirty="0" smtClean="0"/>
              <a:t> 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28670"/>
            <a:ext cx="8686800" cy="4525963"/>
          </a:xfrm>
        </p:spPr>
        <p:txBody>
          <a:bodyPr/>
          <a:lstStyle/>
          <a:p>
            <a:r>
              <a:rPr lang="en-US" sz="2400" b="1" dirty="0" smtClean="0">
                <a:solidFill>
                  <a:srgbClr val="0070C0"/>
                </a:solidFill>
              </a:rPr>
              <a:t>21 C</a:t>
            </a:r>
            <a:r>
              <a:rPr lang="en-US" sz="2400" dirty="0" smtClean="0"/>
              <a:t> steroid hormone. They are formed in adrenal cortex.</a:t>
            </a:r>
          </a:p>
          <a:p>
            <a:r>
              <a:rPr lang="en-US" sz="2400" dirty="0" smtClean="0"/>
              <a:t>Corticosteroids are involved in:</a:t>
            </a:r>
          </a:p>
          <a:p>
            <a:pPr>
              <a:buFont typeface="Wingdings" pitchFamily="2" charset="2"/>
              <a:buChar char="Ø"/>
            </a:pPr>
            <a:r>
              <a:rPr lang="en-US" sz="2400" dirty="0" smtClean="0"/>
              <a:t> </a:t>
            </a:r>
            <a:r>
              <a:rPr lang="en-US" sz="2400" dirty="0" smtClean="0">
                <a:solidFill>
                  <a:srgbClr val="008000"/>
                </a:solidFill>
              </a:rPr>
              <a:t>maintaining electrolyte levels.</a:t>
            </a:r>
          </a:p>
          <a:p>
            <a:pPr>
              <a:buFont typeface="Wingdings" pitchFamily="2" charset="2"/>
              <a:buChar char="Ø"/>
            </a:pPr>
            <a:r>
              <a:rPr lang="en-US" sz="2400" dirty="0" smtClean="0">
                <a:solidFill>
                  <a:srgbClr val="008000"/>
                </a:solidFill>
              </a:rPr>
              <a:t>metabolism of carbohydrates.</a:t>
            </a:r>
          </a:p>
          <a:p>
            <a:pPr>
              <a:buFont typeface="Wingdings" pitchFamily="2" charset="2"/>
              <a:buChar char="Ø"/>
            </a:pPr>
            <a:r>
              <a:rPr lang="en-US" sz="2400" dirty="0" smtClean="0">
                <a:solidFill>
                  <a:srgbClr val="008000"/>
                </a:solidFill>
              </a:rPr>
              <a:t> mediating the allergic response. </a:t>
            </a:r>
            <a:r>
              <a:rPr lang="en-US" sz="2400" dirty="0" smtClean="0"/>
              <a:t>Released in response to stress.</a:t>
            </a:r>
          </a:p>
          <a:p>
            <a:r>
              <a:rPr lang="en-US" sz="2400" b="1" dirty="0" err="1" smtClean="0">
                <a:solidFill>
                  <a:srgbClr val="0070C0"/>
                </a:solidFill>
              </a:rPr>
              <a:t>Cortisol</a:t>
            </a:r>
            <a:r>
              <a:rPr lang="en-US" sz="2400" dirty="0" smtClean="0"/>
              <a:t> is the most abundant of the corticosteroids. </a:t>
            </a:r>
          </a:p>
          <a:p>
            <a:pPr>
              <a:buNone/>
            </a:pPr>
            <a:r>
              <a:rPr lang="en-US" b="1" u="sng" dirty="0" smtClean="0">
                <a:solidFill>
                  <a:schemeClr val="accent1">
                    <a:lumMod val="50000"/>
                  </a:schemeClr>
                </a:solidFill>
              </a:rPr>
              <a:t>Male sex hormones:</a:t>
            </a:r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b="1" dirty="0" err="1" smtClean="0">
                <a:solidFill>
                  <a:schemeClr val="accent1">
                    <a:lumMod val="50000"/>
                  </a:schemeClr>
                </a:solidFill>
              </a:rPr>
              <a:t>ex.Testosterone</a:t>
            </a:r>
            <a:endParaRPr lang="en-US" b="1" dirty="0" smtClean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en-US" sz="2400" b="1" dirty="0" smtClean="0">
                <a:solidFill>
                  <a:srgbClr val="0070C0"/>
                </a:solidFill>
              </a:rPr>
              <a:t>19 C </a:t>
            </a:r>
            <a:r>
              <a:rPr lang="en-US" sz="2400" dirty="0" smtClean="0"/>
              <a:t>steroid hormone.</a:t>
            </a:r>
          </a:p>
          <a:p>
            <a:r>
              <a:rPr lang="en-US" sz="2400" dirty="0" smtClean="0"/>
              <a:t>Testosterone is the </a:t>
            </a:r>
            <a:r>
              <a:rPr lang="en-US" sz="2400" b="1" dirty="0" smtClean="0">
                <a:solidFill>
                  <a:srgbClr val="0070C0"/>
                </a:solidFill>
              </a:rPr>
              <a:t>main</a:t>
            </a:r>
            <a:r>
              <a:rPr lang="en-US" sz="2400" dirty="0" smtClean="0"/>
              <a:t> male sex hormone.</a:t>
            </a:r>
          </a:p>
          <a:p>
            <a:r>
              <a:rPr lang="en-US" sz="2400" dirty="0" smtClean="0"/>
              <a:t>synthesized in the </a:t>
            </a:r>
            <a:r>
              <a:rPr lang="en-US" sz="2400" b="1" dirty="0" smtClean="0">
                <a:solidFill>
                  <a:srgbClr val="0070C0"/>
                </a:solidFill>
              </a:rPr>
              <a:t>testes</a:t>
            </a:r>
            <a:r>
              <a:rPr lang="en-US" sz="2400" dirty="0" smtClean="0"/>
              <a:t>.</a:t>
            </a:r>
          </a:p>
          <a:p>
            <a:r>
              <a:rPr lang="en-US" sz="2400" dirty="0" smtClean="0"/>
              <a:t>responsible for the development of male secondary sex characteristics</a:t>
            </a:r>
          </a:p>
          <a:p>
            <a:pPr>
              <a:buNone/>
            </a:pPr>
            <a:r>
              <a:rPr lang="en-US" dirty="0" smtClean="0">
                <a:solidFill>
                  <a:schemeClr val="tx2"/>
                </a:solidFill>
              </a:rPr>
              <a:t> </a:t>
            </a:r>
          </a:p>
          <a:p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D8CA9-64D2-4FE5-B011-C867C0EF31A8}" type="slidenum">
              <a:rPr lang="en-US" altLang="en-US" smtClean="0"/>
              <a:pPr/>
              <a:t>20</a:t>
            </a:fld>
            <a:endParaRPr lang="en-US" altLang="en-US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4446"/>
            <a:ext cx="8229600" cy="927100"/>
          </a:xfrm>
        </p:spPr>
        <p:txBody>
          <a:bodyPr/>
          <a:lstStyle/>
          <a:p>
            <a:r>
              <a:rPr lang="en-US" sz="3200" u="sng" dirty="0" smtClean="0"/>
              <a:t>Female sex hormones:</a:t>
            </a:r>
            <a:endParaRPr lang="en-US" sz="3200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60491"/>
            <a:ext cx="8229600" cy="4525963"/>
          </a:xfrm>
        </p:spPr>
        <p:txBody>
          <a:bodyPr/>
          <a:lstStyle/>
          <a:p>
            <a:pPr>
              <a:buNone/>
            </a:pPr>
            <a:r>
              <a:rPr lang="en-US" sz="2800" b="1" dirty="0" err="1" smtClean="0">
                <a:solidFill>
                  <a:schemeClr val="tx2"/>
                </a:solidFill>
              </a:rPr>
              <a:t>Estradiol</a:t>
            </a:r>
            <a:r>
              <a:rPr lang="en-US" sz="2800" b="1" dirty="0" smtClean="0">
                <a:solidFill>
                  <a:schemeClr val="tx2"/>
                </a:solidFill>
              </a:rPr>
              <a:t> (18C):</a:t>
            </a:r>
          </a:p>
          <a:p>
            <a:r>
              <a:rPr lang="en-US" sz="2400" dirty="0" smtClean="0"/>
              <a:t>synthesized in the 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ovaries.</a:t>
            </a:r>
          </a:p>
          <a:p>
            <a:r>
              <a:rPr lang="en-US" sz="2400" dirty="0" smtClean="0"/>
              <a:t>responsible for the development of female 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secondary sex characteristics </a:t>
            </a:r>
            <a:r>
              <a:rPr lang="en-US" sz="2400" dirty="0" smtClean="0"/>
              <a:t>and control of the 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menstrual cycle</a:t>
            </a:r>
            <a:r>
              <a:rPr lang="en-US" sz="2400" dirty="0" smtClean="0"/>
              <a:t>.</a:t>
            </a:r>
          </a:p>
          <a:p>
            <a:pPr>
              <a:buNone/>
            </a:pPr>
            <a:endParaRPr lang="en-US" sz="2400" dirty="0" smtClean="0"/>
          </a:p>
          <a:p>
            <a:pPr lvl="0">
              <a:buNone/>
            </a:pPr>
            <a:r>
              <a:rPr lang="en-US" sz="2800" b="1" dirty="0" smtClean="0">
                <a:solidFill>
                  <a:schemeClr val="tx2"/>
                </a:solidFill>
              </a:rPr>
              <a:t>Progesterone (21C)</a:t>
            </a:r>
          </a:p>
          <a:p>
            <a:r>
              <a:rPr lang="en-US" sz="2400" dirty="0" smtClean="0"/>
              <a:t>Suppresses ovulation during pregnancy. </a:t>
            </a:r>
          </a:p>
          <a:p>
            <a:r>
              <a:rPr lang="en-US" sz="2400" dirty="0" smtClean="0"/>
              <a:t>Pregnancy maintaining.</a:t>
            </a:r>
          </a:p>
          <a:p>
            <a:pPr>
              <a:buNone/>
            </a:pPr>
            <a:r>
              <a:rPr lang="en-US" sz="2800" dirty="0" smtClean="0"/>
              <a:t> </a:t>
            </a:r>
          </a:p>
          <a:p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D8CA9-64D2-4FE5-B011-C867C0EF31A8}" type="slidenum">
              <a:rPr lang="en-US" altLang="en-US" smtClean="0"/>
              <a:pPr/>
              <a:t>21</a:t>
            </a:fld>
            <a:endParaRPr lang="en-US" altLang="en-US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>
          <a:xfrm>
            <a:off x="714348" y="142852"/>
            <a:ext cx="6356350" cy="736600"/>
          </a:xfrm>
          <a:ln cap="flat"/>
        </p:spPr>
        <p:txBody>
          <a:bodyPr/>
          <a:lstStyle/>
          <a:p>
            <a:pPr>
              <a:defRPr/>
            </a:pPr>
            <a:r>
              <a:rPr lang="en-US" sz="4000" dirty="0" smtClean="0"/>
              <a:t>IV. </a:t>
            </a:r>
            <a:r>
              <a:rPr lang="en-US" sz="4000" dirty="0" err="1" smtClean="0"/>
              <a:t>Carotenoids</a:t>
            </a:r>
            <a:endParaRPr lang="en-US" sz="4000" dirty="0" smtClean="0"/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00034" y="1214422"/>
            <a:ext cx="8051829" cy="4221163"/>
          </a:xfrm>
        </p:spPr>
        <p:txBody>
          <a:bodyPr/>
          <a:lstStyle/>
          <a:p>
            <a:pPr marL="0" indent="0">
              <a:defRPr/>
            </a:pPr>
            <a:r>
              <a:rPr lang="en-US" sz="2400" dirty="0" err="1" smtClean="0"/>
              <a:t>Carotenoids</a:t>
            </a:r>
            <a:r>
              <a:rPr lang="en-US" sz="2400" dirty="0" smtClean="0"/>
              <a:t> are naturally occurring pigments.</a:t>
            </a:r>
          </a:p>
          <a:p>
            <a:pPr marL="0" indent="0">
              <a:defRPr/>
            </a:pPr>
            <a:r>
              <a:rPr lang="en-US" sz="2400" dirty="0" smtClean="0"/>
              <a:t>Structurally, </a:t>
            </a:r>
            <a:r>
              <a:rPr lang="en-US" sz="2400" dirty="0" err="1" smtClean="0"/>
              <a:t>carotenoids</a:t>
            </a:r>
            <a:r>
              <a:rPr lang="en-US" sz="2400" dirty="0" smtClean="0"/>
              <a:t> have 40 carbons.  Two C</a:t>
            </a:r>
            <a:r>
              <a:rPr lang="en-US" sz="2400" baseline="-25000" dirty="0" smtClean="0"/>
              <a:t>20</a:t>
            </a:r>
            <a:r>
              <a:rPr lang="en-US" sz="2400" dirty="0" smtClean="0"/>
              <a:t> units are linked in a tail-to-tail fashion.</a:t>
            </a:r>
          </a:p>
          <a:p>
            <a:pPr marL="0" indent="0">
              <a:defRPr/>
            </a:pPr>
            <a:r>
              <a:rPr lang="en-US" sz="2400" dirty="0" smtClean="0"/>
              <a:t>Example: </a:t>
            </a:r>
            <a:r>
              <a:rPr lang="en-US" sz="2400" b="1" dirty="0" smtClean="0">
                <a:solidFill>
                  <a:srgbClr val="0070C0"/>
                </a:solidFill>
                <a:latin typeface="Symbol" pitchFamily="18" charset="2"/>
              </a:rPr>
              <a:t>b</a:t>
            </a:r>
            <a:r>
              <a:rPr lang="en-US" sz="2400" b="1" dirty="0" smtClean="0">
                <a:solidFill>
                  <a:srgbClr val="0070C0"/>
                </a:solidFill>
              </a:rPr>
              <a:t>-carotene</a:t>
            </a:r>
            <a:r>
              <a:rPr lang="en-US" sz="2400" dirty="0" smtClean="0"/>
              <a:t>. 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Precursor of vitamin A</a:t>
            </a:r>
          </a:p>
          <a:p>
            <a:pPr marL="0" indent="0">
              <a:defRPr/>
            </a:pPr>
            <a:endParaRPr lang="en-US" sz="2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defRPr/>
            </a:pPr>
            <a:endParaRPr lang="en-US" sz="2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defRPr/>
            </a:pPr>
            <a:endParaRPr lang="en-US" sz="2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defRPr/>
            </a:pPr>
            <a:endParaRPr lang="en-US" sz="2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r">
              <a:buNone/>
              <a:defRPr/>
            </a:pPr>
            <a:endParaRPr lang="en-US" sz="3600" dirty="0" smtClean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rush Script MT" pitchFamily="66" charset="0"/>
            </a:endParaRPr>
          </a:p>
          <a:p>
            <a:pPr marL="0" indent="0" algn="r">
              <a:buNone/>
              <a:defRPr/>
            </a:pPr>
            <a:r>
              <a:rPr lang="en-US" sz="360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ush Script MT" pitchFamily="66" charset="0"/>
              </a:rPr>
              <a:t>Thank you &amp; Best wishes</a:t>
            </a:r>
          </a:p>
          <a:p>
            <a:pPr marL="0" indent="0" algn="r">
              <a:buNone/>
              <a:defRPr/>
            </a:pPr>
            <a:r>
              <a:rPr lang="en-US" sz="360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ush Script MT" pitchFamily="66" charset="0"/>
              </a:rPr>
              <a:t>Dr. </a:t>
            </a:r>
            <a:r>
              <a:rPr lang="en-US" sz="3600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ush Script MT" pitchFamily="66" charset="0"/>
              </a:rPr>
              <a:t>Eman</a:t>
            </a:r>
            <a:r>
              <a:rPr lang="en-US" sz="360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ush Script MT" pitchFamily="66" charset="0"/>
              </a:rPr>
              <a:t> </a:t>
            </a:r>
            <a:r>
              <a:rPr lang="en-US" sz="3600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ush Script MT" pitchFamily="66" charset="0"/>
              </a:rPr>
              <a:t>Shaat</a:t>
            </a:r>
            <a:endParaRPr lang="en-US" sz="3600" dirty="0" smtClean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rush Script MT" pitchFamily="66" charset="0"/>
            </a:endParaRPr>
          </a:p>
        </p:txBody>
      </p:sp>
      <p:pic>
        <p:nvPicPr>
          <p:cNvPr id="4" name="Picture 4"/>
          <p:cNvPicPr>
            <a:picLocks noChangeArrowheads="1"/>
          </p:cNvPicPr>
          <p:nvPr/>
        </p:nvPicPr>
        <p:blipFill>
          <a:blip r:embed="rId2">
            <a:duotone>
              <a:prstClr val="black"/>
              <a:schemeClr val="accent1">
                <a:lumMod val="75000"/>
                <a:tint val="45000"/>
                <a:satMod val="400000"/>
              </a:schemeClr>
            </a:duotone>
            <a:lum contrast="40000"/>
          </a:blip>
          <a:srcRect/>
          <a:stretch>
            <a:fillRect/>
          </a:stretch>
        </p:blipFill>
        <p:spPr bwMode="auto">
          <a:xfrm>
            <a:off x="928662" y="3143248"/>
            <a:ext cx="6864350" cy="136842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</p:pic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2155786" y="4714884"/>
            <a:ext cx="2630528" cy="39754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>
              <a:defRPr/>
            </a:pPr>
            <a:r>
              <a:rPr lang="en-US" sz="2000" b="1" dirty="0">
                <a:latin typeface="Symbol" pitchFamily="18" charset="2"/>
              </a:rPr>
              <a:t>b</a:t>
            </a:r>
            <a:r>
              <a:rPr lang="en-US" sz="2000" b="1" dirty="0">
                <a:latin typeface="Arial" pitchFamily="34" charset="0"/>
              </a:rPr>
              <a:t>-Carotene (carrots)</a:t>
            </a:r>
          </a:p>
        </p:txBody>
      </p:sp>
      <p:pic>
        <p:nvPicPr>
          <p:cNvPr id="6" name="Picture 2" descr="F:\images (1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786578" y="71438"/>
            <a:ext cx="2143140" cy="12144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D8CA9-64D2-4FE5-B011-C867C0EF31A8}" type="slidenum">
              <a:rPr lang="en-US" altLang="en-US" smtClean="0"/>
              <a:pPr/>
              <a:t>22</a:t>
            </a:fld>
            <a:endParaRPr lang="en-US" altLang="en-US"/>
          </a:p>
        </p:txBody>
      </p:sp>
      <p:sp>
        <p:nvSpPr>
          <p:cNvPr id="8" name="Down Arrow 7"/>
          <p:cNvSpPr/>
          <p:nvPr/>
        </p:nvSpPr>
        <p:spPr bwMode="auto">
          <a:xfrm flipH="1">
            <a:off x="4383405" y="3000372"/>
            <a:ext cx="45719" cy="692656"/>
          </a:xfrm>
          <a:prstGeom prst="down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Biosynthesis of bile acids</a:t>
            </a:r>
            <a:br>
              <a:rPr lang="en-US" sz="3600" dirty="0" smtClean="0"/>
            </a:br>
            <a:endParaRPr lang="en-US" sz="3600" dirty="0"/>
          </a:p>
        </p:txBody>
      </p:sp>
      <p:pic>
        <p:nvPicPr>
          <p:cNvPr id="942082" name="Picture 2" descr="Biosynthesis of bile acid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1142984"/>
            <a:ext cx="8358246" cy="5357851"/>
          </a:xfrm>
          <a:prstGeom prst="rect">
            <a:avLst/>
          </a:prstGeom>
          <a:noFill/>
        </p:spPr>
      </p:pic>
      <p:sp>
        <p:nvSpPr>
          <p:cNvPr id="4" name="Down Arrow 3"/>
          <p:cNvSpPr/>
          <p:nvPr/>
        </p:nvSpPr>
        <p:spPr bwMode="auto">
          <a:xfrm>
            <a:off x="3286116" y="1428736"/>
            <a:ext cx="142876" cy="785818"/>
          </a:xfrm>
          <a:prstGeom prst="downArrow">
            <a:avLst/>
          </a:prstGeom>
          <a:solidFill>
            <a:srgbClr val="66FF33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D8CA9-64D2-4FE5-B011-C867C0EF31A8}" type="slidenum">
              <a:rPr lang="en-US" altLang="en-US" smtClean="0"/>
              <a:pPr/>
              <a:t>3</a:t>
            </a:fld>
            <a:endParaRPr lang="en-US" altLang="en-US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357158" y="428604"/>
            <a:ext cx="8215370" cy="736600"/>
          </a:xfrm>
          <a:ln cap="flat"/>
        </p:spPr>
        <p:txBody>
          <a:bodyPr/>
          <a:lstStyle/>
          <a:p>
            <a:pPr>
              <a:defRPr/>
            </a:pPr>
            <a:r>
              <a:rPr lang="en-US" sz="3600" dirty="0" smtClean="0"/>
              <a:t>Bile acids/salts </a:t>
            </a:r>
          </a:p>
        </p:txBody>
      </p:sp>
      <p:grpSp>
        <p:nvGrpSpPr>
          <p:cNvPr id="2" name="Group 17"/>
          <p:cNvGrpSpPr>
            <a:grpSpLocks/>
          </p:cNvGrpSpPr>
          <p:nvPr/>
        </p:nvGrpSpPr>
        <p:grpSpPr bwMode="auto">
          <a:xfrm>
            <a:off x="415925" y="928670"/>
            <a:ext cx="7667965" cy="4122739"/>
            <a:chOff x="262" y="720"/>
            <a:chExt cx="4224" cy="2597"/>
          </a:xfrm>
        </p:grpSpPr>
        <p:pic>
          <p:nvPicPr>
            <p:cNvPr id="21509" name="Picture 4"/>
            <p:cNvPicPr>
              <a:picLocks noChangeArrowheads="1"/>
            </p:cNvPicPr>
            <p:nvPr/>
          </p:nvPicPr>
          <p:blipFill>
            <a:blip r:embed="rId2">
              <a:duotone>
                <a:prstClr val="black"/>
                <a:schemeClr val="accent1">
                  <a:lumMod val="75000"/>
                  <a:tint val="45000"/>
                  <a:satMod val="400000"/>
                </a:schemeClr>
              </a:duotone>
            </a:blip>
            <a:srcRect/>
            <a:stretch>
              <a:fillRect/>
            </a:stretch>
          </p:blipFill>
          <p:spPr bwMode="auto">
            <a:xfrm>
              <a:off x="550" y="927"/>
              <a:ext cx="3412" cy="2179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</p:pic>
        <p:sp>
          <p:nvSpPr>
            <p:cNvPr id="26629" name="Rectangle 5"/>
            <p:cNvSpPr>
              <a:spLocks noChangeArrowheads="1"/>
            </p:cNvSpPr>
            <p:nvPr/>
          </p:nvSpPr>
          <p:spPr bwMode="auto">
            <a:xfrm>
              <a:off x="262" y="2759"/>
              <a:ext cx="397" cy="328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>
                <a:defRPr/>
              </a:pPr>
              <a:r>
                <a:rPr lang="en-US" sz="2800" b="1" dirty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pitchFamily="34" charset="0"/>
                </a:rPr>
                <a:t>HO</a:t>
              </a:r>
            </a:p>
          </p:txBody>
        </p:sp>
        <p:sp>
          <p:nvSpPr>
            <p:cNvPr id="26630" name="Rectangle 6"/>
            <p:cNvSpPr>
              <a:spLocks noChangeArrowheads="1"/>
            </p:cNvSpPr>
            <p:nvPr/>
          </p:nvSpPr>
          <p:spPr bwMode="auto">
            <a:xfrm>
              <a:off x="1413" y="1791"/>
              <a:ext cx="409" cy="289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>
                <a:defRPr/>
              </a:pPr>
              <a:r>
                <a:rPr lang="en-US" sz="2400" dirty="0">
                  <a:solidFill>
                    <a:schemeClr val="bg1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pitchFamily="34" charset="0"/>
                </a:rPr>
                <a:t>CH</a:t>
              </a:r>
              <a:r>
                <a:rPr lang="en-US" sz="2400" baseline="-25000" dirty="0">
                  <a:solidFill>
                    <a:schemeClr val="bg1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pitchFamily="34" charset="0"/>
                </a:rPr>
                <a:t>3</a:t>
              </a:r>
            </a:p>
          </p:txBody>
        </p:sp>
        <p:sp>
          <p:nvSpPr>
            <p:cNvPr id="26631" name="Rectangle 7"/>
            <p:cNvSpPr>
              <a:spLocks noChangeArrowheads="1"/>
            </p:cNvSpPr>
            <p:nvPr/>
          </p:nvSpPr>
          <p:spPr bwMode="auto">
            <a:xfrm>
              <a:off x="1759" y="2472"/>
              <a:ext cx="223" cy="289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>
                <a:defRPr/>
              </a:pPr>
              <a:r>
                <a:rPr lang="en-US" sz="2400">
                  <a:solidFill>
                    <a:schemeClr val="bg1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pitchFamily="34" charset="0"/>
                </a:rPr>
                <a:t>H</a:t>
              </a:r>
            </a:p>
          </p:txBody>
        </p:sp>
        <p:sp>
          <p:nvSpPr>
            <p:cNvPr id="26632" name="Rectangle 8"/>
            <p:cNvSpPr>
              <a:spLocks noChangeArrowheads="1"/>
            </p:cNvSpPr>
            <p:nvPr/>
          </p:nvSpPr>
          <p:spPr bwMode="auto">
            <a:xfrm>
              <a:off x="2058" y="1800"/>
              <a:ext cx="223" cy="289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>
                <a:defRPr/>
              </a:pPr>
              <a:r>
                <a:rPr lang="en-US" sz="2400" dirty="0">
                  <a:solidFill>
                    <a:schemeClr val="bg1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pitchFamily="34" charset="0"/>
                </a:rPr>
                <a:t>H</a:t>
              </a:r>
            </a:p>
          </p:txBody>
        </p:sp>
        <p:sp>
          <p:nvSpPr>
            <p:cNvPr id="26633" name="Rectangle 9"/>
            <p:cNvSpPr>
              <a:spLocks noChangeArrowheads="1"/>
            </p:cNvSpPr>
            <p:nvPr/>
          </p:nvSpPr>
          <p:spPr bwMode="auto">
            <a:xfrm>
              <a:off x="2378" y="2484"/>
              <a:ext cx="223" cy="289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>
                <a:defRPr/>
              </a:pPr>
              <a:r>
                <a:rPr lang="en-US" sz="2400">
                  <a:solidFill>
                    <a:schemeClr val="bg1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pitchFamily="34" charset="0"/>
                </a:rPr>
                <a:t>H</a:t>
              </a:r>
            </a:p>
          </p:txBody>
        </p:sp>
        <p:sp>
          <p:nvSpPr>
            <p:cNvPr id="26634" name="Rectangle 10"/>
            <p:cNvSpPr>
              <a:spLocks noChangeArrowheads="1"/>
            </p:cNvSpPr>
            <p:nvPr/>
          </p:nvSpPr>
          <p:spPr bwMode="auto">
            <a:xfrm>
              <a:off x="2365" y="1269"/>
              <a:ext cx="409" cy="289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>
                <a:defRPr/>
              </a:pPr>
              <a:r>
                <a:rPr lang="en-US" sz="2400">
                  <a:solidFill>
                    <a:schemeClr val="bg1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pitchFamily="34" charset="0"/>
                </a:rPr>
                <a:t>CH</a:t>
              </a:r>
              <a:r>
                <a:rPr lang="en-US" sz="2400" baseline="-25000">
                  <a:solidFill>
                    <a:schemeClr val="bg1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pitchFamily="34" charset="0"/>
                </a:rPr>
                <a:t>3</a:t>
              </a:r>
            </a:p>
          </p:txBody>
        </p:sp>
        <p:sp>
          <p:nvSpPr>
            <p:cNvPr id="26635" name="Rectangle 11"/>
            <p:cNvSpPr>
              <a:spLocks noChangeArrowheads="1"/>
            </p:cNvSpPr>
            <p:nvPr/>
          </p:nvSpPr>
          <p:spPr bwMode="auto">
            <a:xfrm>
              <a:off x="2237" y="1034"/>
              <a:ext cx="409" cy="289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>
                <a:defRPr/>
              </a:pPr>
              <a:r>
                <a:rPr lang="en-US" sz="2400">
                  <a:solidFill>
                    <a:schemeClr val="bg1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pitchFamily="34" charset="0"/>
                </a:rPr>
                <a:t>CH</a:t>
              </a:r>
              <a:r>
                <a:rPr lang="en-US" sz="2400" baseline="-25000">
                  <a:solidFill>
                    <a:schemeClr val="bg1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pitchFamily="34" charset="0"/>
                </a:rPr>
                <a:t>3</a:t>
              </a:r>
            </a:p>
          </p:txBody>
        </p:sp>
        <p:sp>
          <p:nvSpPr>
            <p:cNvPr id="26636" name="Rectangle 12"/>
            <p:cNvSpPr>
              <a:spLocks noChangeArrowheads="1"/>
            </p:cNvSpPr>
            <p:nvPr/>
          </p:nvSpPr>
          <p:spPr bwMode="auto">
            <a:xfrm>
              <a:off x="1450" y="3028"/>
              <a:ext cx="223" cy="289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>
                <a:defRPr/>
              </a:pPr>
              <a:r>
                <a:rPr lang="en-US" sz="2400">
                  <a:solidFill>
                    <a:schemeClr val="bg1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pitchFamily="34" charset="0"/>
                </a:rPr>
                <a:t>H</a:t>
              </a:r>
            </a:p>
          </p:txBody>
        </p:sp>
        <p:sp>
          <p:nvSpPr>
            <p:cNvPr id="26637" name="Rectangle 13"/>
            <p:cNvSpPr>
              <a:spLocks noChangeArrowheads="1"/>
            </p:cNvSpPr>
            <p:nvPr/>
          </p:nvSpPr>
          <p:spPr bwMode="auto">
            <a:xfrm>
              <a:off x="2473" y="2822"/>
              <a:ext cx="397" cy="328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>
                <a:defRPr/>
              </a:pPr>
              <a:r>
                <a:rPr lang="en-US" sz="2800" b="1" dirty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pitchFamily="34" charset="0"/>
                </a:rPr>
                <a:t>OH</a:t>
              </a:r>
            </a:p>
          </p:txBody>
        </p:sp>
        <p:sp>
          <p:nvSpPr>
            <p:cNvPr id="26638" name="Rectangle 14"/>
            <p:cNvSpPr>
              <a:spLocks noChangeArrowheads="1"/>
            </p:cNvSpPr>
            <p:nvPr/>
          </p:nvSpPr>
          <p:spPr bwMode="auto">
            <a:xfrm>
              <a:off x="1894" y="1066"/>
              <a:ext cx="397" cy="328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>
                <a:defRPr/>
              </a:pPr>
              <a:r>
                <a:rPr lang="en-US" sz="2800" b="1" dirty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pitchFamily="34" charset="0"/>
                </a:rPr>
                <a:t>HO</a:t>
              </a:r>
            </a:p>
          </p:txBody>
        </p:sp>
        <p:sp>
          <p:nvSpPr>
            <p:cNvPr id="26639" name="Rectangle 15"/>
            <p:cNvSpPr>
              <a:spLocks noChangeArrowheads="1"/>
            </p:cNvSpPr>
            <p:nvPr/>
          </p:nvSpPr>
          <p:spPr bwMode="auto">
            <a:xfrm>
              <a:off x="3600" y="720"/>
              <a:ext cx="254" cy="328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>
                <a:defRPr/>
              </a:pPr>
              <a:r>
                <a:rPr lang="en-US" sz="2800" b="1" dirty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pitchFamily="34" charset="0"/>
                </a:rPr>
                <a:t>O</a:t>
              </a:r>
            </a:p>
          </p:txBody>
        </p:sp>
        <p:sp>
          <p:nvSpPr>
            <p:cNvPr id="26640" name="Rectangle 16"/>
            <p:cNvSpPr>
              <a:spLocks noChangeArrowheads="1"/>
            </p:cNvSpPr>
            <p:nvPr/>
          </p:nvSpPr>
          <p:spPr bwMode="auto">
            <a:xfrm>
              <a:off x="3947" y="1247"/>
              <a:ext cx="539" cy="367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>
                <a:defRPr/>
              </a:pPr>
              <a:r>
                <a:rPr lang="en-US" sz="2800" b="1" dirty="0" smtClean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pitchFamily="34" charset="0"/>
                </a:rPr>
                <a:t>O- </a:t>
              </a:r>
              <a:r>
                <a:rPr lang="en-US" sz="3200" b="1" dirty="0" smtClean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pitchFamily="34" charset="0"/>
                </a:rPr>
                <a:t>R</a:t>
              </a:r>
              <a:endParaRPr lang="en-US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endParaRPr>
            </a:p>
          </p:txBody>
        </p:sp>
      </p:grpSp>
      <p:sp>
        <p:nvSpPr>
          <p:cNvPr id="20" name="TextBox 19"/>
          <p:cNvSpPr txBox="1"/>
          <p:nvPr/>
        </p:nvSpPr>
        <p:spPr>
          <a:xfrm>
            <a:off x="6459454" y="1857364"/>
            <a:ext cx="47000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24</a:t>
            </a:r>
            <a:endParaRPr lang="en-US" sz="2000" b="1" dirty="0"/>
          </a:p>
        </p:txBody>
      </p:sp>
      <p:sp>
        <p:nvSpPr>
          <p:cNvPr id="22" name="TextBox 21"/>
          <p:cNvSpPr txBox="1"/>
          <p:nvPr/>
        </p:nvSpPr>
        <p:spPr>
          <a:xfrm>
            <a:off x="3571868" y="3786190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7</a:t>
            </a:r>
            <a:endParaRPr lang="en-US" sz="2000" b="1" dirty="0"/>
          </a:p>
        </p:txBody>
      </p:sp>
      <p:sp>
        <p:nvSpPr>
          <p:cNvPr id="23" name="TextBox 22"/>
          <p:cNvSpPr txBox="1"/>
          <p:nvPr/>
        </p:nvSpPr>
        <p:spPr>
          <a:xfrm>
            <a:off x="1643042" y="3786190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3</a:t>
            </a:r>
            <a:endParaRPr lang="en-US" sz="2000" b="1" dirty="0"/>
          </a:p>
        </p:txBody>
      </p:sp>
      <p:sp>
        <p:nvSpPr>
          <p:cNvPr id="24" name="TextBox 23"/>
          <p:cNvSpPr txBox="1"/>
          <p:nvPr/>
        </p:nvSpPr>
        <p:spPr>
          <a:xfrm>
            <a:off x="3601934" y="2143116"/>
            <a:ext cx="47000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12</a:t>
            </a:r>
            <a:endParaRPr lang="en-US" sz="2000" b="1" dirty="0"/>
          </a:p>
        </p:txBody>
      </p:sp>
      <p:sp>
        <p:nvSpPr>
          <p:cNvPr id="25" name="TextBox 24"/>
          <p:cNvSpPr txBox="1"/>
          <p:nvPr/>
        </p:nvSpPr>
        <p:spPr>
          <a:xfrm>
            <a:off x="923512" y="5072074"/>
            <a:ext cx="8220520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 b="1" dirty="0" smtClean="0">
                <a:solidFill>
                  <a:schemeClr val="accent1">
                    <a:lumMod val="50000"/>
                  </a:schemeClr>
                </a:solidFill>
              </a:rPr>
              <a:t>R</a:t>
            </a:r>
            <a:r>
              <a:rPr lang="en-US" sz="2400" dirty="0" smtClean="0"/>
              <a:t>= H in non-</a:t>
            </a:r>
            <a:r>
              <a:rPr lang="en-US" sz="2400" dirty="0" err="1" smtClean="0"/>
              <a:t>cojugated</a:t>
            </a:r>
            <a:r>
              <a:rPr lang="en-US" sz="2400" dirty="0" smtClean="0"/>
              <a:t> bile acids.</a:t>
            </a:r>
          </a:p>
          <a:p>
            <a:pPr algn="l"/>
            <a:r>
              <a:rPr lang="en-US" sz="2400" b="1" dirty="0" smtClean="0">
                <a:solidFill>
                  <a:schemeClr val="accent1">
                    <a:lumMod val="50000"/>
                  </a:schemeClr>
                </a:solidFill>
              </a:rPr>
              <a:t>R</a:t>
            </a:r>
            <a:r>
              <a:rPr lang="en-US" sz="2400" dirty="0" smtClean="0"/>
              <a:t>= Na+/K+ in non-</a:t>
            </a:r>
            <a:r>
              <a:rPr lang="en-US" sz="2400" dirty="0" err="1" smtClean="0"/>
              <a:t>cojugated</a:t>
            </a:r>
            <a:r>
              <a:rPr lang="en-US" sz="2400" dirty="0" smtClean="0"/>
              <a:t> bile  salts.</a:t>
            </a:r>
          </a:p>
          <a:p>
            <a:pPr algn="l"/>
            <a:r>
              <a:rPr lang="en-US" sz="2400" b="1" dirty="0" smtClean="0">
                <a:solidFill>
                  <a:schemeClr val="accent1">
                    <a:lumMod val="50000"/>
                  </a:schemeClr>
                </a:solidFill>
              </a:rPr>
              <a:t>R</a:t>
            </a:r>
            <a:r>
              <a:rPr lang="en-US" sz="2400" dirty="0" smtClean="0"/>
              <a:t>= </a:t>
            </a:r>
            <a:r>
              <a:rPr lang="en-US" sz="2400" dirty="0" err="1" smtClean="0"/>
              <a:t>glycine</a:t>
            </a:r>
            <a:r>
              <a:rPr lang="en-US" sz="2400" dirty="0" smtClean="0"/>
              <a:t>/</a:t>
            </a:r>
            <a:r>
              <a:rPr lang="en-US" sz="2400" dirty="0" err="1" smtClean="0"/>
              <a:t>taurine</a:t>
            </a:r>
            <a:r>
              <a:rPr lang="en-US" sz="2400" dirty="0" smtClean="0"/>
              <a:t> in conjugated bile acids.</a:t>
            </a:r>
          </a:p>
          <a:p>
            <a:pPr algn="l"/>
            <a:r>
              <a:rPr lang="en-US" sz="2400" b="1" dirty="0" smtClean="0">
                <a:solidFill>
                  <a:schemeClr val="accent1">
                    <a:lumMod val="50000"/>
                  </a:schemeClr>
                </a:solidFill>
              </a:rPr>
              <a:t>R</a:t>
            </a:r>
            <a:r>
              <a:rPr lang="en-US" sz="2400" dirty="0" smtClean="0"/>
              <a:t>= Na+/K+ salts of </a:t>
            </a:r>
            <a:r>
              <a:rPr lang="en-US" sz="2400" dirty="0" err="1" smtClean="0"/>
              <a:t>glycine</a:t>
            </a:r>
            <a:r>
              <a:rPr lang="en-US" sz="2400" dirty="0" smtClean="0"/>
              <a:t>/</a:t>
            </a:r>
            <a:r>
              <a:rPr lang="en-US" sz="2400" dirty="0" err="1" smtClean="0"/>
              <a:t>taurine</a:t>
            </a:r>
            <a:r>
              <a:rPr lang="en-US" sz="2400" dirty="0" smtClean="0"/>
              <a:t>  in conjugated bile salts.</a:t>
            </a:r>
            <a:endParaRPr lang="en-US" sz="2400" dirty="0"/>
          </a:p>
        </p:txBody>
      </p:sp>
      <p:sp>
        <p:nvSpPr>
          <p:cNvPr id="26" name="Rectangle 25"/>
          <p:cNvSpPr/>
          <p:nvPr/>
        </p:nvSpPr>
        <p:spPr bwMode="auto">
          <a:xfrm>
            <a:off x="7572396" y="1857364"/>
            <a:ext cx="642942" cy="500066"/>
          </a:xfrm>
          <a:prstGeom prst="rect">
            <a:avLst/>
          </a:prstGeom>
          <a:noFill/>
          <a:ln w="9525" cap="flat" cmpd="sng" algn="ctr">
            <a:solidFill>
              <a:schemeClr val="accent1"/>
            </a:solidFill>
            <a:prstDash val="sys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1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ar-JO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D8CA9-64D2-4FE5-B011-C867C0EF31A8}" type="slidenum">
              <a:rPr lang="en-US" altLang="en-US" smtClean="0"/>
              <a:pPr/>
              <a:t>4</a:t>
            </a:fld>
            <a:endParaRPr lang="en-US" altLang="en-US"/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428596" y="285728"/>
            <a:ext cx="8215370" cy="736600"/>
          </a:xfrm>
          <a:ln cap="flat"/>
        </p:spPr>
        <p:txBody>
          <a:bodyPr/>
          <a:lstStyle/>
          <a:p>
            <a:pPr>
              <a:defRPr/>
            </a:pPr>
            <a:r>
              <a:rPr lang="en-US" sz="3600" dirty="0" smtClean="0"/>
              <a:t>Bile acids: </a:t>
            </a:r>
            <a:r>
              <a:rPr lang="en-US" sz="3600" dirty="0" err="1" smtClean="0"/>
              <a:t>Cholic</a:t>
            </a:r>
            <a:r>
              <a:rPr lang="en-US" sz="3600" dirty="0" smtClean="0"/>
              <a:t> acid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55679" y="5254645"/>
            <a:ext cx="3187693" cy="1031875"/>
          </a:xfrm>
        </p:spPr>
        <p:txBody>
          <a:bodyPr/>
          <a:lstStyle/>
          <a:p>
            <a:pPr marL="0" indent="0">
              <a:buFontTx/>
              <a:buNone/>
              <a:defRPr/>
            </a:pPr>
            <a:r>
              <a:rPr lang="en-US" sz="2400" b="1" dirty="0" smtClean="0"/>
              <a:t>Polar groups are:</a:t>
            </a:r>
          </a:p>
          <a:p>
            <a:pPr marL="0" indent="0">
              <a:buFont typeface="Wingdings" pitchFamily="2" charset="2"/>
              <a:buChar char="Ø"/>
              <a:defRPr/>
            </a:pPr>
            <a:r>
              <a:rPr lang="en-US" sz="2400" dirty="0" smtClean="0"/>
              <a:t> OH groups</a:t>
            </a:r>
          </a:p>
          <a:p>
            <a:pPr marL="0" indent="0">
              <a:buFont typeface="Wingdings" pitchFamily="2" charset="2"/>
              <a:buChar char="Ø"/>
              <a:defRPr/>
            </a:pPr>
            <a:r>
              <a:rPr lang="en-US" sz="2400" dirty="0" smtClean="0"/>
              <a:t> COOH group</a:t>
            </a:r>
          </a:p>
        </p:txBody>
      </p:sp>
      <p:grpSp>
        <p:nvGrpSpPr>
          <p:cNvPr id="2" name="Group 17"/>
          <p:cNvGrpSpPr>
            <a:grpSpLocks/>
          </p:cNvGrpSpPr>
          <p:nvPr/>
        </p:nvGrpSpPr>
        <p:grpSpPr bwMode="auto">
          <a:xfrm>
            <a:off x="415925" y="1000108"/>
            <a:ext cx="7410187" cy="4122739"/>
            <a:chOff x="262" y="720"/>
            <a:chExt cx="4082" cy="2597"/>
          </a:xfrm>
        </p:grpSpPr>
        <p:pic>
          <p:nvPicPr>
            <p:cNvPr id="21509" name="Picture 4"/>
            <p:cNvPicPr>
              <a:picLocks noChangeArrowheads="1"/>
            </p:cNvPicPr>
            <p:nvPr/>
          </p:nvPicPr>
          <p:blipFill>
            <a:blip r:embed="rId2">
              <a:duotone>
                <a:prstClr val="black"/>
                <a:schemeClr val="accent1">
                  <a:lumMod val="75000"/>
                  <a:tint val="45000"/>
                  <a:satMod val="400000"/>
                </a:schemeClr>
              </a:duotone>
            </a:blip>
            <a:srcRect/>
            <a:stretch>
              <a:fillRect/>
            </a:stretch>
          </p:blipFill>
          <p:spPr bwMode="auto">
            <a:xfrm>
              <a:off x="550" y="927"/>
              <a:ext cx="3412" cy="2179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</p:pic>
        <p:sp>
          <p:nvSpPr>
            <p:cNvPr id="26629" name="Rectangle 5"/>
            <p:cNvSpPr>
              <a:spLocks noChangeArrowheads="1"/>
            </p:cNvSpPr>
            <p:nvPr/>
          </p:nvSpPr>
          <p:spPr bwMode="auto">
            <a:xfrm>
              <a:off x="262" y="2759"/>
              <a:ext cx="397" cy="328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>
                <a:defRPr/>
              </a:pPr>
              <a:r>
                <a:rPr lang="en-US" sz="2800" b="1" dirty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pitchFamily="34" charset="0"/>
                </a:rPr>
                <a:t>HO</a:t>
              </a:r>
            </a:p>
          </p:txBody>
        </p:sp>
        <p:sp>
          <p:nvSpPr>
            <p:cNvPr id="26630" name="Rectangle 6"/>
            <p:cNvSpPr>
              <a:spLocks noChangeArrowheads="1"/>
            </p:cNvSpPr>
            <p:nvPr/>
          </p:nvSpPr>
          <p:spPr bwMode="auto">
            <a:xfrm>
              <a:off x="1413" y="1791"/>
              <a:ext cx="409" cy="289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>
                <a:defRPr/>
              </a:pPr>
              <a:r>
                <a:rPr lang="en-US" sz="2400">
                  <a:solidFill>
                    <a:schemeClr val="bg1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pitchFamily="34" charset="0"/>
                </a:rPr>
                <a:t>CH</a:t>
              </a:r>
              <a:r>
                <a:rPr lang="en-US" sz="2400" baseline="-25000">
                  <a:solidFill>
                    <a:schemeClr val="bg1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pitchFamily="34" charset="0"/>
                </a:rPr>
                <a:t>3</a:t>
              </a:r>
            </a:p>
          </p:txBody>
        </p:sp>
        <p:sp>
          <p:nvSpPr>
            <p:cNvPr id="26631" name="Rectangle 7"/>
            <p:cNvSpPr>
              <a:spLocks noChangeArrowheads="1"/>
            </p:cNvSpPr>
            <p:nvPr/>
          </p:nvSpPr>
          <p:spPr bwMode="auto">
            <a:xfrm>
              <a:off x="1759" y="2472"/>
              <a:ext cx="223" cy="289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>
                <a:defRPr/>
              </a:pPr>
              <a:r>
                <a:rPr lang="en-US" sz="2400" dirty="0">
                  <a:solidFill>
                    <a:schemeClr val="bg1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pitchFamily="34" charset="0"/>
                </a:rPr>
                <a:t>H</a:t>
              </a:r>
            </a:p>
          </p:txBody>
        </p:sp>
        <p:sp>
          <p:nvSpPr>
            <p:cNvPr id="26632" name="Rectangle 8"/>
            <p:cNvSpPr>
              <a:spLocks noChangeArrowheads="1"/>
            </p:cNvSpPr>
            <p:nvPr/>
          </p:nvSpPr>
          <p:spPr bwMode="auto">
            <a:xfrm>
              <a:off x="2058" y="1800"/>
              <a:ext cx="223" cy="289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>
                <a:defRPr/>
              </a:pPr>
              <a:r>
                <a:rPr lang="en-US" sz="2400" dirty="0">
                  <a:solidFill>
                    <a:schemeClr val="bg1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pitchFamily="34" charset="0"/>
                </a:rPr>
                <a:t>H</a:t>
              </a:r>
            </a:p>
          </p:txBody>
        </p:sp>
        <p:sp>
          <p:nvSpPr>
            <p:cNvPr id="26633" name="Rectangle 9"/>
            <p:cNvSpPr>
              <a:spLocks noChangeArrowheads="1"/>
            </p:cNvSpPr>
            <p:nvPr/>
          </p:nvSpPr>
          <p:spPr bwMode="auto">
            <a:xfrm>
              <a:off x="2378" y="2484"/>
              <a:ext cx="223" cy="289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>
                <a:defRPr/>
              </a:pPr>
              <a:r>
                <a:rPr lang="en-US" sz="2400">
                  <a:solidFill>
                    <a:schemeClr val="bg1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pitchFamily="34" charset="0"/>
                </a:rPr>
                <a:t>H</a:t>
              </a:r>
            </a:p>
          </p:txBody>
        </p:sp>
        <p:sp>
          <p:nvSpPr>
            <p:cNvPr id="26634" name="Rectangle 10"/>
            <p:cNvSpPr>
              <a:spLocks noChangeArrowheads="1"/>
            </p:cNvSpPr>
            <p:nvPr/>
          </p:nvSpPr>
          <p:spPr bwMode="auto">
            <a:xfrm>
              <a:off x="2365" y="1269"/>
              <a:ext cx="409" cy="289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>
                <a:defRPr/>
              </a:pPr>
              <a:r>
                <a:rPr lang="en-US" sz="2400">
                  <a:solidFill>
                    <a:schemeClr val="bg1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pitchFamily="34" charset="0"/>
                </a:rPr>
                <a:t>CH</a:t>
              </a:r>
              <a:r>
                <a:rPr lang="en-US" sz="2400" baseline="-25000">
                  <a:solidFill>
                    <a:schemeClr val="bg1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pitchFamily="34" charset="0"/>
                </a:rPr>
                <a:t>3</a:t>
              </a:r>
            </a:p>
          </p:txBody>
        </p:sp>
        <p:sp>
          <p:nvSpPr>
            <p:cNvPr id="26635" name="Rectangle 11"/>
            <p:cNvSpPr>
              <a:spLocks noChangeArrowheads="1"/>
            </p:cNvSpPr>
            <p:nvPr/>
          </p:nvSpPr>
          <p:spPr bwMode="auto">
            <a:xfrm>
              <a:off x="2237" y="1034"/>
              <a:ext cx="409" cy="289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>
                <a:defRPr/>
              </a:pPr>
              <a:r>
                <a:rPr lang="en-US" sz="2400">
                  <a:solidFill>
                    <a:schemeClr val="bg1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pitchFamily="34" charset="0"/>
                </a:rPr>
                <a:t>CH</a:t>
              </a:r>
              <a:r>
                <a:rPr lang="en-US" sz="2400" baseline="-25000">
                  <a:solidFill>
                    <a:schemeClr val="bg1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pitchFamily="34" charset="0"/>
                </a:rPr>
                <a:t>3</a:t>
              </a:r>
            </a:p>
          </p:txBody>
        </p:sp>
        <p:sp>
          <p:nvSpPr>
            <p:cNvPr id="26636" name="Rectangle 12"/>
            <p:cNvSpPr>
              <a:spLocks noChangeArrowheads="1"/>
            </p:cNvSpPr>
            <p:nvPr/>
          </p:nvSpPr>
          <p:spPr bwMode="auto">
            <a:xfrm>
              <a:off x="1450" y="3028"/>
              <a:ext cx="223" cy="289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>
                <a:defRPr/>
              </a:pPr>
              <a:r>
                <a:rPr lang="en-US" sz="2400">
                  <a:solidFill>
                    <a:schemeClr val="bg1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pitchFamily="34" charset="0"/>
                </a:rPr>
                <a:t>H</a:t>
              </a:r>
            </a:p>
          </p:txBody>
        </p:sp>
        <p:sp>
          <p:nvSpPr>
            <p:cNvPr id="26637" name="Rectangle 13"/>
            <p:cNvSpPr>
              <a:spLocks noChangeArrowheads="1"/>
            </p:cNvSpPr>
            <p:nvPr/>
          </p:nvSpPr>
          <p:spPr bwMode="auto">
            <a:xfrm>
              <a:off x="2473" y="2822"/>
              <a:ext cx="397" cy="328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>
                <a:defRPr/>
              </a:pPr>
              <a:r>
                <a:rPr lang="en-US" sz="2800" b="1" dirty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pitchFamily="34" charset="0"/>
                </a:rPr>
                <a:t>OH</a:t>
              </a:r>
            </a:p>
          </p:txBody>
        </p:sp>
        <p:sp>
          <p:nvSpPr>
            <p:cNvPr id="26638" name="Rectangle 14"/>
            <p:cNvSpPr>
              <a:spLocks noChangeArrowheads="1"/>
            </p:cNvSpPr>
            <p:nvPr/>
          </p:nvSpPr>
          <p:spPr bwMode="auto">
            <a:xfrm>
              <a:off x="1894" y="1066"/>
              <a:ext cx="397" cy="328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>
                <a:defRPr/>
              </a:pPr>
              <a:r>
                <a:rPr lang="en-US" sz="2800" b="1" dirty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pitchFamily="34" charset="0"/>
                </a:rPr>
                <a:t>HO</a:t>
              </a:r>
            </a:p>
          </p:txBody>
        </p:sp>
        <p:sp>
          <p:nvSpPr>
            <p:cNvPr id="26639" name="Rectangle 15"/>
            <p:cNvSpPr>
              <a:spLocks noChangeArrowheads="1"/>
            </p:cNvSpPr>
            <p:nvPr/>
          </p:nvSpPr>
          <p:spPr bwMode="auto">
            <a:xfrm>
              <a:off x="3600" y="720"/>
              <a:ext cx="254" cy="328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>
                <a:defRPr/>
              </a:pPr>
              <a:r>
                <a:rPr lang="en-US" sz="2800" b="1" dirty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pitchFamily="34" charset="0"/>
                </a:rPr>
                <a:t>O</a:t>
              </a:r>
            </a:p>
          </p:txBody>
        </p:sp>
        <p:sp>
          <p:nvSpPr>
            <p:cNvPr id="26640" name="Rectangle 16"/>
            <p:cNvSpPr>
              <a:spLocks noChangeArrowheads="1"/>
            </p:cNvSpPr>
            <p:nvPr/>
          </p:nvSpPr>
          <p:spPr bwMode="auto">
            <a:xfrm>
              <a:off x="3947" y="1247"/>
              <a:ext cx="397" cy="328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>
                <a:defRPr/>
              </a:pPr>
              <a:r>
                <a:rPr lang="en-US" sz="2800" b="1" dirty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pitchFamily="34" charset="0"/>
                </a:rPr>
                <a:t>OH</a:t>
              </a:r>
            </a:p>
          </p:txBody>
        </p:sp>
      </p:grpSp>
      <p:sp>
        <p:nvSpPr>
          <p:cNvPr id="18" name="Rectangle 14"/>
          <p:cNvSpPr txBox="1">
            <a:spLocks noChangeArrowheads="1"/>
          </p:cNvSpPr>
          <p:nvPr/>
        </p:nvSpPr>
        <p:spPr bwMode="gray">
          <a:xfrm>
            <a:off x="4714876" y="5357826"/>
            <a:ext cx="4286280" cy="10715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 err="1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Cholic</a:t>
            </a: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acid </a:t>
            </a:r>
            <a:r>
              <a:rPr kumimoji="0" lang="en-US" sz="240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is the most common bile acid. </a:t>
            </a:r>
            <a:r>
              <a:rPr lang="en-US" sz="2400" kern="0" dirty="0" smtClean="0">
                <a:latin typeface="+mn-lt"/>
              </a:rPr>
              <a:t>It contains 3 OH groups at 3, 7, 12. </a:t>
            </a:r>
            <a:endParaRPr kumimoji="0" lang="en-US" sz="24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429388" y="1928802"/>
            <a:ext cx="47000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24</a:t>
            </a:r>
            <a:endParaRPr lang="en-US" sz="2000" b="1" dirty="0"/>
          </a:p>
        </p:txBody>
      </p:sp>
      <p:cxnSp>
        <p:nvCxnSpPr>
          <p:cNvPr id="22" name="Straight Arrow Connector 21"/>
          <p:cNvCxnSpPr/>
          <p:nvPr/>
        </p:nvCxnSpPr>
        <p:spPr bwMode="auto">
          <a:xfrm rot="5400000">
            <a:off x="3600844" y="1256887"/>
            <a:ext cx="727869" cy="71436"/>
          </a:xfrm>
          <a:prstGeom prst="straightConnector1">
            <a:avLst/>
          </a:prstGeom>
          <a:solidFill>
            <a:schemeClr val="accent1"/>
          </a:solidFill>
          <a:ln w="57150" cap="flat" cmpd="sng" algn="ctr">
            <a:solidFill>
              <a:srgbClr val="7030A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3" name="Straight Arrow Connector 22"/>
          <p:cNvCxnSpPr/>
          <p:nvPr/>
        </p:nvCxnSpPr>
        <p:spPr bwMode="auto">
          <a:xfrm rot="10800000" flipV="1">
            <a:off x="938187" y="3214686"/>
            <a:ext cx="152955" cy="1013622"/>
          </a:xfrm>
          <a:prstGeom prst="straightConnector1">
            <a:avLst/>
          </a:prstGeom>
          <a:solidFill>
            <a:schemeClr val="accent1"/>
          </a:solidFill>
          <a:ln w="57150" cap="flat" cmpd="sng" algn="ctr">
            <a:solidFill>
              <a:srgbClr val="7030A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4" name="Straight Arrow Connector 23"/>
          <p:cNvCxnSpPr/>
          <p:nvPr/>
        </p:nvCxnSpPr>
        <p:spPr bwMode="auto">
          <a:xfrm rot="10800000" flipV="1">
            <a:off x="5286381" y="4500569"/>
            <a:ext cx="1153088" cy="142876"/>
          </a:xfrm>
          <a:prstGeom prst="straightConnector1">
            <a:avLst/>
          </a:prstGeom>
          <a:solidFill>
            <a:schemeClr val="accent1"/>
          </a:solidFill>
          <a:ln w="57150" cap="flat" cmpd="sng" algn="ctr">
            <a:solidFill>
              <a:srgbClr val="7030A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7" name="Straight Arrow Connector 26"/>
          <p:cNvCxnSpPr/>
          <p:nvPr/>
        </p:nvCxnSpPr>
        <p:spPr bwMode="auto">
          <a:xfrm rot="5400000">
            <a:off x="7386693" y="1293827"/>
            <a:ext cx="693737" cy="392050"/>
          </a:xfrm>
          <a:prstGeom prst="straightConnector1">
            <a:avLst/>
          </a:prstGeom>
          <a:solidFill>
            <a:schemeClr val="accent1"/>
          </a:solidFill>
          <a:ln w="57150" cap="flat" cmpd="sng" algn="ctr">
            <a:solidFill>
              <a:srgbClr val="00800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1" name="Rectangle 14"/>
          <p:cNvSpPr txBox="1">
            <a:spLocks noChangeArrowheads="1"/>
          </p:cNvSpPr>
          <p:nvPr/>
        </p:nvSpPr>
        <p:spPr bwMode="gray">
          <a:xfrm>
            <a:off x="6215074" y="2857496"/>
            <a:ext cx="2428892" cy="6429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i="0" u="none" strike="noStrike" kern="0" cap="none" spc="0" normalizeH="0" baseline="0" noProof="0" dirty="0" smtClean="0">
                <a:ln>
                  <a:noFill/>
                </a:ln>
                <a:uLnTx/>
                <a:uFillTx/>
                <a:latin typeface="+mn-lt"/>
                <a:ea typeface="+mn-ea"/>
                <a:cs typeface="+mn-cs"/>
              </a:rPr>
              <a:t>Conjugation site</a:t>
            </a:r>
            <a:endParaRPr kumimoji="0" lang="en-US" sz="240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3643306" y="2457386"/>
            <a:ext cx="47000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12</a:t>
            </a:r>
            <a:endParaRPr lang="en-US" sz="2000" b="1" dirty="0"/>
          </a:p>
        </p:txBody>
      </p:sp>
      <p:sp>
        <p:nvSpPr>
          <p:cNvPr id="28" name="TextBox 27"/>
          <p:cNvSpPr txBox="1"/>
          <p:nvPr/>
        </p:nvSpPr>
        <p:spPr>
          <a:xfrm>
            <a:off x="3601725" y="3857628"/>
            <a:ext cx="32733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7</a:t>
            </a:r>
            <a:endParaRPr lang="en-US" sz="2000" b="1" dirty="0"/>
          </a:p>
        </p:txBody>
      </p:sp>
      <p:sp>
        <p:nvSpPr>
          <p:cNvPr id="29" name="TextBox 28"/>
          <p:cNvSpPr txBox="1"/>
          <p:nvPr/>
        </p:nvSpPr>
        <p:spPr>
          <a:xfrm>
            <a:off x="1643042" y="3857628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3</a:t>
            </a:r>
            <a:endParaRPr lang="en-US" sz="2000" b="1" dirty="0"/>
          </a:p>
        </p:txBody>
      </p:sp>
      <p:sp>
        <p:nvSpPr>
          <p:cNvPr id="30" name="Oval 29"/>
          <p:cNvSpPr/>
          <p:nvPr/>
        </p:nvSpPr>
        <p:spPr bwMode="auto">
          <a:xfrm>
            <a:off x="6215074" y="928670"/>
            <a:ext cx="1785950" cy="1714512"/>
          </a:xfrm>
          <a:prstGeom prst="ellipse">
            <a:avLst/>
          </a:prstGeom>
          <a:noFill/>
          <a:ln w="6350" cap="flat" cmpd="sng" algn="ctr">
            <a:solidFill>
              <a:srgbClr val="002060"/>
            </a:solidFill>
            <a:prstDash val="sys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2" name="Slide Number Placeholder 3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D8CA9-64D2-4FE5-B011-C867C0EF31A8}" type="slidenum">
              <a:rPr lang="en-US" altLang="en-US" smtClean="0"/>
              <a:pPr/>
              <a:t>5</a:t>
            </a:fld>
            <a:endParaRPr lang="en-US" altLang="en-US"/>
          </a:p>
        </p:txBody>
      </p:sp>
      <p:sp>
        <p:nvSpPr>
          <p:cNvPr id="33" name="Rectangle 32"/>
          <p:cNvSpPr/>
          <p:nvPr/>
        </p:nvSpPr>
        <p:spPr>
          <a:xfrm>
            <a:off x="392583" y="1142984"/>
            <a:ext cx="303640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 smtClean="0">
                <a:solidFill>
                  <a:srgbClr val="002060"/>
                </a:solidFill>
              </a:rPr>
              <a:t>non-conjugated </a:t>
            </a:r>
            <a:r>
              <a:rPr lang="en-US" sz="2000" dirty="0" smtClean="0">
                <a:solidFill>
                  <a:srgbClr val="002060"/>
                </a:solidFill>
              </a:rPr>
              <a:t>bile </a:t>
            </a:r>
            <a:r>
              <a:rPr lang="en-US" sz="2000" dirty="0" smtClean="0">
                <a:solidFill>
                  <a:srgbClr val="002060"/>
                </a:solidFill>
              </a:rPr>
              <a:t>acid</a:t>
            </a:r>
            <a:r>
              <a:rPr lang="en-US" sz="2000" dirty="0" smtClean="0"/>
              <a:t> </a:t>
            </a:r>
            <a:endParaRPr lang="en-US" sz="2000" dirty="0"/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30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500034" y="460375"/>
            <a:ext cx="8215370" cy="736600"/>
          </a:xfrm>
          <a:ln cap="flat"/>
        </p:spPr>
        <p:txBody>
          <a:bodyPr/>
          <a:lstStyle/>
          <a:p>
            <a:pPr>
              <a:defRPr/>
            </a:pPr>
            <a:r>
              <a:rPr lang="en-US" sz="3600" dirty="0" smtClean="0"/>
              <a:t>Bile salts: Sodium </a:t>
            </a:r>
            <a:r>
              <a:rPr lang="en-US" sz="3600" dirty="0" err="1" smtClean="0"/>
              <a:t>cholate</a:t>
            </a:r>
            <a:r>
              <a:rPr lang="en-US" sz="3600" dirty="0" smtClean="0"/>
              <a:t/>
            </a:r>
            <a:br>
              <a:rPr lang="en-US" sz="3600" dirty="0" smtClean="0"/>
            </a:br>
            <a:r>
              <a:rPr lang="en-US" sz="3600" dirty="0" smtClean="0">
                <a:solidFill>
                  <a:srgbClr val="002060"/>
                </a:solidFill>
              </a:rPr>
              <a:t> </a:t>
            </a:r>
            <a:r>
              <a:rPr lang="en-US" sz="2400" dirty="0" smtClean="0">
                <a:solidFill>
                  <a:srgbClr val="002060"/>
                </a:solidFill>
              </a:rPr>
              <a:t>(non-conjugated bile salt)</a:t>
            </a:r>
            <a:r>
              <a:rPr lang="en-US" sz="2400" dirty="0" smtClean="0"/>
              <a:t> </a:t>
            </a:r>
            <a:endParaRPr lang="en-US" sz="3600" dirty="0" smtClean="0"/>
          </a:p>
        </p:txBody>
      </p:sp>
      <p:grpSp>
        <p:nvGrpSpPr>
          <p:cNvPr id="2" name="Group 17"/>
          <p:cNvGrpSpPr>
            <a:grpSpLocks/>
          </p:cNvGrpSpPr>
          <p:nvPr/>
        </p:nvGrpSpPr>
        <p:grpSpPr bwMode="auto">
          <a:xfrm>
            <a:off x="415925" y="1143001"/>
            <a:ext cx="8040108" cy="4117976"/>
            <a:chOff x="262" y="720"/>
            <a:chExt cx="4429" cy="2594"/>
          </a:xfrm>
        </p:grpSpPr>
        <p:pic>
          <p:nvPicPr>
            <p:cNvPr id="21509" name="Picture 4"/>
            <p:cNvPicPr>
              <a:picLocks noChangeArrowheads="1"/>
            </p:cNvPicPr>
            <p:nvPr/>
          </p:nvPicPr>
          <p:blipFill>
            <a:blip r:embed="rId2">
              <a:duotone>
                <a:prstClr val="black"/>
                <a:schemeClr val="accent1">
                  <a:lumMod val="75000"/>
                  <a:tint val="45000"/>
                  <a:satMod val="400000"/>
                </a:schemeClr>
              </a:duotone>
            </a:blip>
            <a:srcRect/>
            <a:stretch>
              <a:fillRect/>
            </a:stretch>
          </p:blipFill>
          <p:spPr bwMode="auto">
            <a:xfrm>
              <a:off x="550" y="927"/>
              <a:ext cx="3412" cy="2179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</p:pic>
        <p:sp>
          <p:nvSpPr>
            <p:cNvPr id="26629" name="Rectangle 5"/>
            <p:cNvSpPr>
              <a:spLocks noChangeArrowheads="1"/>
            </p:cNvSpPr>
            <p:nvPr/>
          </p:nvSpPr>
          <p:spPr bwMode="auto">
            <a:xfrm>
              <a:off x="262" y="2759"/>
              <a:ext cx="454" cy="328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>
                <a:defRPr/>
              </a:pPr>
              <a:r>
                <a:rPr lang="en-US" sz="2800" b="1" dirty="0">
                  <a:solidFill>
                    <a:srgbClr val="7030A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pitchFamily="34" charset="0"/>
                </a:rPr>
                <a:t>HO</a:t>
              </a:r>
            </a:p>
          </p:txBody>
        </p:sp>
        <p:sp>
          <p:nvSpPr>
            <p:cNvPr id="26630" name="Rectangle 6"/>
            <p:cNvSpPr>
              <a:spLocks noChangeArrowheads="1"/>
            </p:cNvSpPr>
            <p:nvPr/>
          </p:nvSpPr>
          <p:spPr bwMode="auto">
            <a:xfrm>
              <a:off x="1413" y="1791"/>
              <a:ext cx="463" cy="286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>
                <a:defRPr/>
              </a:pPr>
              <a:r>
                <a:rPr lang="en-US" sz="2400"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pitchFamily="34" charset="0"/>
                </a:rPr>
                <a:t>CH</a:t>
              </a:r>
              <a:r>
                <a:rPr lang="en-US" sz="2400" baseline="-25000"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pitchFamily="34" charset="0"/>
                </a:rPr>
                <a:t>3</a:t>
              </a:r>
            </a:p>
          </p:txBody>
        </p:sp>
        <p:sp>
          <p:nvSpPr>
            <p:cNvPr id="26631" name="Rectangle 7"/>
            <p:cNvSpPr>
              <a:spLocks noChangeArrowheads="1"/>
            </p:cNvSpPr>
            <p:nvPr/>
          </p:nvSpPr>
          <p:spPr bwMode="auto">
            <a:xfrm>
              <a:off x="1759" y="2472"/>
              <a:ext cx="253" cy="286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>
                <a:defRPr/>
              </a:pPr>
              <a:r>
                <a:rPr lang="en-US" sz="2400"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pitchFamily="34" charset="0"/>
                </a:rPr>
                <a:t>H</a:t>
              </a:r>
            </a:p>
          </p:txBody>
        </p:sp>
        <p:sp>
          <p:nvSpPr>
            <p:cNvPr id="26632" name="Rectangle 8"/>
            <p:cNvSpPr>
              <a:spLocks noChangeArrowheads="1"/>
            </p:cNvSpPr>
            <p:nvPr/>
          </p:nvSpPr>
          <p:spPr bwMode="auto">
            <a:xfrm>
              <a:off x="2058" y="1800"/>
              <a:ext cx="253" cy="286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>
                <a:defRPr/>
              </a:pPr>
              <a:r>
                <a:rPr lang="en-US" sz="2400" dirty="0"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pitchFamily="34" charset="0"/>
                </a:rPr>
                <a:t>H</a:t>
              </a:r>
            </a:p>
          </p:txBody>
        </p:sp>
        <p:sp>
          <p:nvSpPr>
            <p:cNvPr id="26633" name="Rectangle 9"/>
            <p:cNvSpPr>
              <a:spLocks noChangeArrowheads="1"/>
            </p:cNvSpPr>
            <p:nvPr/>
          </p:nvSpPr>
          <p:spPr bwMode="auto">
            <a:xfrm>
              <a:off x="2378" y="2484"/>
              <a:ext cx="253" cy="286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>
                <a:defRPr/>
              </a:pPr>
              <a:r>
                <a:rPr lang="en-US" sz="2400"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pitchFamily="34" charset="0"/>
                </a:rPr>
                <a:t>H</a:t>
              </a:r>
            </a:p>
          </p:txBody>
        </p:sp>
        <p:sp>
          <p:nvSpPr>
            <p:cNvPr id="26634" name="Rectangle 10"/>
            <p:cNvSpPr>
              <a:spLocks noChangeArrowheads="1"/>
            </p:cNvSpPr>
            <p:nvPr/>
          </p:nvSpPr>
          <p:spPr bwMode="auto">
            <a:xfrm>
              <a:off x="2365" y="1269"/>
              <a:ext cx="463" cy="286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>
                <a:defRPr/>
              </a:pPr>
              <a:r>
                <a:rPr lang="en-US" sz="2400"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pitchFamily="34" charset="0"/>
                </a:rPr>
                <a:t>CH</a:t>
              </a:r>
              <a:r>
                <a:rPr lang="en-US" sz="2400" baseline="-25000"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pitchFamily="34" charset="0"/>
                </a:rPr>
                <a:t>3</a:t>
              </a:r>
            </a:p>
          </p:txBody>
        </p:sp>
        <p:sp>
          <p:nvSpPr>
            <p:cNvPr id="26635" name="Rectangle 11"/>
            <p:cNvSpPr>
              <a:spLocks noChangeArrowheads="1"/>
            </p:cNvSpPr>
            <p:nvPr/>
          </p:nvSpPr>
          <p:spPr bwMode="auto">
            <a:xfrm>
              <a:off x="2237" y="1034"/>
              <a:ext cx="463" cy="286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>
                <a:defRPr/>
              </a:pPr>
              <a:r>
                <a:rPr lang="en-US" sz="2400"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pitchFamily="34" charset="0"/>
                </a:rPr>
                <a:t>CH</a:t>
              </a:r>
              <a:r>
                <a:rPr lang="en-US" sz="2400" baseline="-25000"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pitchFamily="34" charset="0"/>
                </a:rPr>
                <a:t>3</a:t>
              </a:r>
            </a:p>
          </p:txBody>
        </p:sp>
        <p:sp>
          <p:nvSpPr>
            <p:cNvPr id="26636" name="Rectangle 12"/>
            <p:cNvSpPr>
              <a:spLocks noChangeArrowheads="1"/>
            </p:cNvSpPr>
            <p:nvPr/>
          </p:nvSpPr>
          <p:spPr bwMode="auto">
            <a:xfrm>
              <a:off x="1450" y="3028"/>
              <a:ext cx="253" cy="286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>
                <a:defRPr/>
              </a:pPr>
              <a:r>
                <a:rPr lang="en-US" sz="2400"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pitchFamily="34" charset="0"/>
                </a:rPr>
                <a:t>H</a:t>
              </a:r>
            </a:p>
          </p:txBody>
        </p:sp>
        <p:sp>
          <p:nvSpPr>
            <p:cNvPr id="26637" name="Rectangle 13"/>
            <p:cNvSpPr>
              <a:spLocks noChangeArrowheads="1"/>
            </p:cNvSpPr>
            <p:nvPr/>
          </p:nvSpPr>
          <p:spPr bwMode="auto">
            <a:xfrm>
              <a:off x="2473" y="2822"/>
              <a:ext cx="454" cy="328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>
                <a:defRPr/>
              </a:pPr>
              <a:r>
                <a:rPr lang="en-US" sz="2800" b="1" dirty="0">
                  <a:solidFill>
                    <a:srgbClr val="7030A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pitchFamily="34" charset="0"/>
                </a:rPr>
                <a:t>OH</a:t>
              </a:r>
            </a:p>
          </p:txBody>
        </p:sp>
        <p:sp>
          <p:nvSpPr>
            <p:cNvPr id="26638" name="Rectangle 14"/>
            <p:cNvSpPr>
              <a:spLocks noChangeArrowheads="1"/>
            </p:cNvSpPr>
            <p:nvPr/>
          </p:nvSpPr>
          <p:spPr bwMode="auto">
            <a:xfrm>
              <a:off x="1894" y="1066"/>
              <a:ext cx="454" cy="328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>
                <a:defRPr/>
              </a:pPr>
              <a:r>
                <a:rPr lang="en-US" sz="2800" b="1" dirty="0">
                  <a:solidFill>
                    <a:srgbClr val="7030A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pitchFamily="34" charset="0"/>
                </a:rPr>
                <a:t>HO</a:t>
              </a:r>
            </a:p>
          </p:txBody>
        </p:sp>
        <p:sp>
          <p:nvSpPr>
            <p:cNvPr id="26639" name="Rectangle 15"/>
            <p:cNvSpPr>
              <a:spLocks noChangeArrowheads="1"/>
            </p:cNvSpPr>
            <p:nvPr/>
          </p:nvSpPr>
          <p:spPr bwMode="auto">
            <a:xfrm>
              <a:off x="3600" y="720"/>
              <a:ext cx="291" cy="328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>
                <a:defRPr/>
              </a:pPr>
              <a:r>
                <a:rPr lang="en-US" sz="2800" b="1" dirty="0">
                  <a:solidFill>
                    <a:srgbClr val="008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pitchFamily="34" charset="0"/>
                </a:rPr>
                <a:t>O</a:t>
              </a:r>
            </a:p>
          </p:txBody>
        </p:sp>
        <p:sp>
          <p:nvSpPr>
            <p:cNvPr id="26640" name="Rectangle 16"/>
            <p:cNvSpPr>
              <a:spLocks noChangeArrowheads="1"/>
            </p:cNvSpPr>
            <p:nvPr/>
          </p:nvSpPr>
          <p:spPr bwMode="auto">
            <a:xfrm>
              <a:off x="3947" y="1247"/>
              <a:ext cx="744" cy="328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>
                <a:defRPr/>
              </a:pPr>
              <a:r>
                <a:rPr lang="en-US" sz="2800" b="1" dirty="0" smtClean="0">
                  <a:solidFill>
                    <a:srgbClr val="008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pitchFamily="34" charset="0"/>
                </a:rPr>
                <a:t>O- Na+</a:t>
              </a:r>
              <a:endParaRPr lang="en-US" sz="28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endParaRPr>
            </a:p>
          </p:txBody>
        </p:sp>
      </p:grpSp>
      <p:sp>
        <p:nvSpPr>
          <p:cNvPr id="19" name="Rectangle 18"/>
          <p:cNvSpPr/>
          <p:nvPr/>
        </p:nvSpPr>
        <p:spPr bwMode="auto">
          <a:xfrm>
            <a:off x="7643834" y="2000240"/>
            <a:ext cx="857256" cy="714380"/>
          </a:xfrm>
          <a:prstGeom prst="rect">
            <a:avLst/>
          </a:prstGeom>
          <a:noFill/>
          <a:ln w="38100" cap="flat" cmpd="sng" algn="ctr">
            <a:solidFill>
              <a:schemeClr val="accent1"/>
            </a:solidFill>
            <a:prstDash val="sys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500826" y="2143116"/>
            <a:ext cx="47000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24</a:t>
            </a:r>
            <a:endParaRPr lang="en-US" sz="2000" b="1" dirty="0"/>
          </a:p>
        </p:txBody>
      </p:sp>
      <p:sp>
        <p:nvSpPr>
          <p:cNvPr id="22" name="TextBox 21"/>
          <p:cNvSpPr txBox="1"/>
          <p:nvPr/>
        </p:nvSpPr>
        <p:spPr>
          <a:xfrm>
            <a:off x="3571868" y="4071942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7</a:t>
            </a:r>
            <a:endParaRPr lang="en-US" sz="2000" b="1" dirty="0"/>
          </a:p>
        </p:txBody>
      </p:sp>
      <p:sp>
        <p:nvSpPr>
          <p:cNvPr id="23" name="TextBox 22"/>
          <p:cNvSpPr txBox="1"/>
          <p:nvPr/>
        </p:nvSpPr>
        <p:spPr>
          <a:xfrm>
            <a:off x="1673108" y="4000504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3</a:t>
            </a:r>
            <a:endParaRPr lang="en-US" sz="2000" b="1" dirty="0"/>
          </a:p>
        </p:txBody>
      </p:sp>
      <p:sp>
        <p:nvSpPr>
          <p:cNvPr id="24" name="TextBox 23"/>
          <p:cNvSpPr txBox="1"/>
          <p:nvPr/>
        </p:nvSpPr>
        <p:spPr>
          <a:xfrm>
            <a:off x="3643306" y="1428736"/>
            <a:ext cx="47000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12</a:t>
            </a:r>
            <a:endParaRPr lang="en-US" sz="2000" b="1" dirty="0"/>
          </a:p>
        </p:txBody>
      </p:sp>
      <p:sp>
        <p:nvSpPr>
          <p:cNvPr id="25" name="Slide Number Placeholder 2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D8CA9-64D2-4FE5-B011-C867C0EF31A8}" type="slidenum">
              <a:rPr lang="en-US" altLang="en-US" smtClean="0"/>
              <a:pPr/>
              <a:t>6</a:t>
            </a:fld>
            <a:endParaRPr lang="en-US" altLang="en-US"/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60491"/>
            <a:ext cx="8229600" cy="4525963"/>
          </a:xfrm>
        </p:spPr>
        <p:txBody>
          <a:bodyPr/>
          <a:lstStyle/>
          <a:p>
            <a:r>
              <a:rPr lang="en-US" sz="2400" dirty="0" smtClean="0"/>
              <a:t>Prior to secreting any of the four bile acids, 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liver cells</a:t>
            </a:r>
            <a:r>
              <a:rPr lang="en-US" sz="2400" dirty="0" smtClean="0"/>
              <a:t> conjugate them with one of two amino acids, </a:t>
            </a:r>
            <a:r>
              <a:rPr lang="en-US" sz="2400" b="1" dirty="0" err="1" smtClean="0">
                <a:solidFill>
                  <a:srgbClr val="0070C0"/>
                </a:solidFill>
              </a:rPr>
              <a:t>glycine</a:t>
            </a:r>
            <a:r>
              <a:rPr lang="en-US" sz="2400" dirty="0" smtClean="0"/>
              <a:t> or </a:t>
            </a:r>
            <a:r>
              <a:rPr lang="en-US" sz="2400" b="1" dirty="0" err="1" smtClean="0">
                <a:solidFill>
                  <a:srgbClr val="0070C0"/>
                </a:solidFill>
              </a:rPr>
              <a:t>taurine</a:t>
            </a:r>
            <a:r>
              <a:rPr lang="en-US" sz="2400" dirty="0" smtClean="0"/>
              <a:t>, to form a total of 8 possible </a:t>
            </a:r>
            <a:r>
              <a:rPr lang="en-US" sz="2400" b="1" dirty="0" smtClean="0"/>
              <a:t>conjugated bile acids</a:t>
            </a:r>
            <a:r>
              <a:rPr lang="en-US" sz="2400" dirty="0" smtClean="0"/>
              <a:t>. </a:t>
            </a:r>
          </a:p>
          <a:p>
            <a:pPr>
              <a:buFont typeface="Wingdings" pitchFamily="2" charset="2"/>
              <a:buChar char="Ø"/>
            </a:pPr>
            <a:r>
              <a:rPr lang="en-US" sz="2400" b="1" dirty="0" err="1" smtClean="0">
                <a:solidFill>
                  <a:srgbClr val="7030A0"/>
                </a:solidFill>
                <a:latin typeface="Arial" charset="0"/>
              </a:rPr>
              <a:t>Glycine</a:t>
            </a:r>
            <a:r>
              <a:rPr lang="en-US" sz="2400" b="1" dirty="0" smtClean="0">
                <a:solidFill>
                  <a:srgbClr val="7030A0"/>
                </a:solidFill>
                <a:latin typeface="Arial" charset="0"/>
              </a:rPr>
              <a:t>=  NH2-CH2-COO-</a:t>
            </a:r>
          </a:p>
          <a:p>
            <a:pPr>
              <a:buFont typeface="Wingdings" pitchFamily="2" charset="2"/>
              <a:buChar char="Ø"/>
            </a:pPr>
            <a:r>
              <a:rPr lang="en-US" sz="2400" b="1" dirty="0" err="1" smtClean="0">
                <a:solidFill>
                  <a:srgbClr val="7030A0"/>
                </a:solidFill>
              </a:rPr>
              <a:t>Taurine</a:t>
            </a:r>
            <a:r>
              <a:rPr lang="en-US" sz="2400" b="1" dirty="0" smtClean="0">
                <a:solidFill>
                  <a:srgbClr val="7030A0"/>
                </a:solidFill>
              </a:rPr>
              <a:t> =  NH2-CH2-CH2-SO3-</a:t>
            </a:r>
          </a:p>
          <a:p>
            <a:r>
              <a:rPr lang="en-US" sz="2400" dirty="0" smtClean="0"/>
              <a:t>conjugated bile acids are almost always in their </a:t>
            </a:r>
            <a:r>
              <a:rPr lang="en-US" sz="2400" dirty="0" err="1" smtClean="0"/>
              <a:t>deprotonated</a:t>
            </a:r>
            <a:r>
              <a:rPr lang="en-US" sz="2400" dirty="0" smtClean="0"/>
              <a:t> (A-) form in the duodenum, which makes them much more water soluble thus, able to emulsify fats.</a:t>
            </a:r>
          </a:p>
          <a:p>
            <a:pPr>
              <a:buNone/>
            </a:pPr>
            <a:endParaRPr lang="en-US" sz="2400" dirty="0" smtClean="0"/>
          </a:p>
          <a:p>
            <a:endParaRPr lang="en-US" sz="2400" dirty="0" smtClean="0"/>
          </a:p>
          <a:p>
            <a:endParaRPr lang="en-US" sz="2400" dirty="0" smtClean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215884"/>
            <a:ext cx="8229600" cy="927100"/>
          </a:xfrm>
        </p:spPr>
        <p:txBody>
          <a:bodyPr/>
          <a:lstStyle/>
          <a:p>
            <a:r>
              <a:rPr lang="en-US" sz="3600" dirty="0" smtClean="0"/>
              <a:t>Conjugation </a:t>
            </a:r>
            <a:endParaRPr lang="en-US" sz="36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D8CA9-64D2-4FE5-B011-C867C0EF31A8}" type="slidenum">
              <a:rPr lang="en-US" altLang="en-US" smtClean="0"/>
              <a:pPr/>
              <a:t>7</a:t>
            </a:fld>
            <a:endParaRPr lang="en-US" altLang="en-US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074" name="Object 4"/>
          <p:cNvGraphicFramePr>
            <a:graphicFrameLocks noChangeAspect="1"/>
          </p:cNvGraphicFramePr>
          <p:nvPr/>
        </p:nvGraphicFramePr>
        <p:xfrm>
          <a:off x="1551972" y="928670"/>
          <a:ext cx="5234606" cy="1643074"/>
        </p:xfrm>
        <a:graphic>
          <a:graphicData uri="http://schemas.openxmlformats.org/presentationml/2006/ole">
            <p:oleObj spid="_x0000_s926722" name="Image" r:id="rId3" imgW="29277797" imgH="16824568" progId="">
              <p:embed/>
            </p:oleObj>
          </a:graphicData>
        </a:graphic>
      </p:graphicFrame>
      <p:sp>
        <p:nvSpPr>
          <p:cNvPr id="3084" name="Text Box 5"/>
          <p:cNvSpPr txBox="1">
            <a:spLocks noChangeArrowheads="1"/>
          </p:cNvSpPr>
          <p:nvPr/>
        </p:nvSpPr>
        <p:spPr bwMode="auto">
          <a:xfrm>
            <a:off x="5690400" y="2357430"/>
            <a:ext cx="1453368" cy="4000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2000" b="1" dirty="0" err="1">
                <a:latin typeface="Arial" charset="0"/>
              </a:rPr>
              <a:t>Cholic</a:t>
            </a:r>
            <a:r>
              <a:rPr lang="en-US" sz="2000" b="1" dirty="0">
                <a:latin typeface="Arial" charset="0"/>
              </a:rPr>
              <a:t> acid</a:t>
            </a:r>
          </a:p>
        </p:txBody>
      </p:sp>
      <p:sp>
        <p:nvSpPr>
          <p:cNvPr id="3085" name="Text Box 6"/>
          <p:cNvSpPr txBox="1">
            <a:spLocks noChangeArrowheads="1"/>
          </p:cNvSpPr>
          <p:nvPr/>
        </p:nvSpPr>
        <p:spPr bwMode="auto">
          <a:xfrm>
            <a:off x="1983770" y="6215082"/>
            <a:ext cx="5525607" cy="3686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/>
            <a:r>
              <a:rPr lang="en-US" sz="1800" b="1" dirty="0" err="1">
                <a:latin typeface="Arial" charset="0"/>
              </a:rPr>
              <a:t>Glycocholic</a:t>
            </a:r>
            <a:r>
              <a:rPr lang="en-US" sz="1800" b="1" dirty="0">
                <a:latin typeface="Arial" charset="0"/>
              </a:rPr>
              <a:t> </a:t>
            </a:r>
            <a:r>
              <a:rPr lang="en-US" sz="1800" b="1" dirty="0" smtClean="0">
                <a:latin typeface="Arial" charset="0"/>
              </a:rPr>
              <a:t>acid Or </a:t>
            </a:r>
            <a:r>
              <a:rPr lang="en-US" sz="1800" b="1" dirty="0" err="1" smtClean="0">
                <a:latin typeface="Arial" charset="0"/>
              </a:rPr>
              <a:t>Taurocholic</a:t>
            </a:r>
            <a:r>
              <a:rPr lang="en-US" sz="1800" b="1" dirty="0" smtClean="0">
                <a:latin typeface="Arial" charset="0"/>
              </a:rPr>
              <a:t> </a:t>
            </a:r>
            <a:r>
              <a:rPr lang="en-US" sz="1800" b="1" dirty="0">
                <a:latin typeface="Arial" charset="0"/>
              </a:rPr>
              <a:t>acid</a:t>
            </a:r>
          </a:p>
        </p:txBody>
      </p:sp>
      <p:sp>
        <p:nvSpPr>
          <p:cNvPr id="2" name="Line 7"/>
          <p:cNvSpPr>
            <a:spLocks noChangeShapeType="1"/>
          </p:cNvSpPr>
          <p:nvPr/>
        </p:nvSpPr>
        <p:spPr bwMode="auto">
          <a:xfrm>
            <a:off x="3419584" y="2724533"/>
            <a:ext cx="45719" cy="120453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pPr>
              <a:defRPr/>
            </a:pPr>
            <a:endParaRPr lang="en-US" dirty="0">
              <a:latin typeface="Arial"/>
              <a:ea typeface="+mn-ea"/>
            </a:endParaRPr>
          </a:p>
        </p:txBody>
      </p:sp>
      <p:sp>
        <p:nvSpPr>
          <p:cNvPr id="3087" name="Text Box 10"/>
          <p:cNvSpPr txBox="1">
            <a:spLocks noChangeArrowheads="1"/>
          </p:cNvSpPr>
          <p:nvPr/>
        </p:nvSpPr>
        <p:spPr bwMode="auto">
          <a:xfrm>
            <a:off x="4346370" y="3643314"/>
            <a:ext cx="856004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600" dirty="0" err="1"/>
              <a:t>Taurine</a:t>
            </a:r>
            <a:endParaRPr lang="en-US" sz="1600" dirty="0"/>
          </a:p>
        </p:txBody>
      </p:sp>
      <p:sp>
        <p:nvSpPr>
          <p:cNvPr id="3088" name="Text Box 11"/>
          <p:cNvSpPr txBox="1">
            <a:spLocks noChangeArrowheads="1"/>
          </p:cNvSpPr>
          <p:nvPr/>
        </p:nvSpPr>
        <p:spPr bwMode="auto">
          <a:xfrm>
            <a:off x="4325307" y="3000372"/>
            <a:ext cx="867545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600" dirty="0" err="1">
                <a:latin typeface="Arial" charset="0"/>
              </a:rPr>
              <a:t>Glycine</a:t>
            </a:r>
            <a:endParaRPr lang="en-US" dirty="0">
              <a:latin typeface="Arial" charset="0"/>
            </a:endParaRPr>
          </a:p>
        </p:txBody>
      </p:sp>
      <p:sp>
        <p:nvSpPr>
          <p:cNvPr id="3089" name="AutoShape 12"/>
          <p:cNvSpPr>
            <a:spLocks noChangeArrowheads="1"/>
          </p:cNvSpPr>
          <p:nvPr/>
        </p:nvSpPr>
        <p:spPr bwMode="auto">
          <a:xfrm>
            <a:off x="923722" y="3356929"/>
            <a:ext cx="1219386" cy="408623"/>
          </a:xfrm>
          <a:prstGeom prst="roundRect">
            <a:avLst>
              <a:gd name="adj" fmla="val 16667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dirty="0">
                <a:latin typeface="Arial" charset="0"/>
              </a:rPr>
              <a:t>Bile Acids</a:t>
            </a:r>
          </a:p>
        </p:txBody>
      </p:sp>
      <p:graphicFrame>
        <p:nvGraphicFramePr>
          <p:cNvPr id="3077" name="Object 13"/>
          <p:cNvGraphicFramePr>
            <a:graphicFrameLocks noChangeAspect="1"/>
          </p:cNvGraphicFramePr>
          <p:nvPr/>
        </p:nvGraphicFramePr>
        <p:xfrm>
          <a:off x="1214959" y="4286256"/>
          <a:ext cx="6928941" cy="1705541"/>
        </p:xfrm>
        <a:graphic>
          <a:graphicData uri="http://schemas.openxmlformats.org/presentationml/2006/ole">
            <p:oleObj spid="_x0000_s926723" name="Image" r:id="rId4" imgW="38122132" imgH="17002471" progId="">
              <p:embed/>
            </p:oleObj>
          </a:graphicData>
        </a:graphic>
      </p:graphicFrame>
      <p:sp>
        <p:nvSpPr>
          <p:cNvPr id="3090" name="Text Box 14"/>
          <p:cNvSpPr txBox="1">
            <a:spLocks noChangeArrowheads="1"/>
          </p:cNvSpPr>
          <p:nvPr/>
        </p:nvSpPr>
        <p:spPr bwMode="auto">
          <a:xfrm>
            <a:off x="5947182" y="4834847"/>
            <a:ext cx="702110" cy="2183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700">
                <a:latin typeface="Arial" charset="0"/>
              </a:rPr>
              <a:t>OR</a:t>
            </a:r>
            <a:endParaRPr lang="en-US" sz="1400">
              <a:latin typeface="Arial" charset="0"/>
            </a:endParaRPr>
          </a:p>
        </p:txBody>
      </p:sp>
      <p:sp>
        <p:nvSpPr>
          <p:cNvPr id="3091" name="Text Box 15"/>
          <p:cNvSpPr txBox="1">
            <a:spLocks noChangeArrowheads="1"/>
          </p:cNvSpPr>
          <p:nvPr/>
        </p:nvSpPr>
        <p:spPr bwMode="auto">
          <a:xfrm>
            <a:off x="3405543" y="3194462"/>
            <a:ext cx="719663" cy="4070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800" dirty="0">
                <a:latin typeface="Arial" charset="0"/>
              </a:rPr>
              <a:t>+</a:t>
            </a:r>
            <a:endParaRPr lang="en-US" sz="1400" dirty="0">
              <a:latin typeface="Arial" charset="0"/>
            </a:endParaRPr>
          </a:p>
        </p:txBody>
      </p:sp>
      <p:sp>
        <p:nvSpPr>
          <p:cNvPr id="3092" name="Text Box 16"/>
          <p:cNvSpPr txBox="1">
            <a:spLocks noChangeArrowheads="1"/>
          </p:cNvSpPr>
          <p:nvPr/>
        </p:nvSpPr>
        <p:spPr bwMode="auto">
          <a:xfrm>
            <a:off x="4525409" y="3290545"/>
            <a:ext cx="492444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600" dirty="0">
                <a:latin typeface="Arial" charset="0"/>
              </a:rPr>
              <a:t>OR</a:t>
            </a:r>
            <a:endParaRPr lang="en-US" dirty="0">
              <a:latin typeface="Arial" charset="0"/>
            </a:endParaRPr>
          </a:p>
        </p:txBody>
      </p:sp>
      <p:sp>
        <p:nvSpPr>
          <p:cNvPr id="3079" name="Text Box 17"/>
          <p:cNvSpPr txBox="1">
            <a:spLocks noChangeArrowheads="1"/>
          </p:cNvSpPr>
          <p:nvPr/>
        </p:nvSpPr>
        <p:spPr bwMode="auto">
          <a:xfrm>
            <a:off x="4786314" y="2374653"/>
            <a:ext cx="4286248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/>
            <a:endParaRPr lang="en-US" sz="2000" dirty="0" smtClean="0"/>
          </a:p>
          <a:p>
            <a:pPr algn="l"/>
            <a:endParaRPr lang="en-US" sz="2000" dirty="0">
              <a:latin typeface="Arial" charset="0"/>
            </a:endParaRPr>
          </a:p>
        </p:txBody>
      </p:sp>
      <p:sp>
        <p:nvSpPr>
          <p:cNvPr id="3080" name="Text Box 20"/>
          <p:cNvSpPr txBox="1">
            <a:spLocks noChangeArrowheads="1"/>
          </p:cNvSpPr>
          <p:nvPr/>
        </p:nvSpPr>
        <p:spPr bwMode="auto">
          <a:xfrm>
            <a:off x="285720" y="142852"/>
            <a:ext cx="7715304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3200" b="1" dirty="0">
                <a:solidFill>
                  <a:schemeClr val="tx2"/>
                </a:solidFill>
                <a:latin typeface="Arial" charset="0"/>
              </a:rPr>
              <a:t>Bile </a:t>
            </a:r>
            <a:r>
              <a:rPr lang="en-US" sz="3200" b="1" dirty="0" smtClean="0">
                <a:solidFill>
                  <a:schemeClr val="tx2"/>
                </a:solidFill>
                <a:latin typeface="Arial" charset="0"/>
              </a:rPr>
              <a:t>Acid Conjugation</a:t>
            </a:r>
            <a:endParaRPr lang="en-US" sz="3200" b="1" dirty="0">
              <a:solidFill>
                <a:schemeClr val="tx2"/>
              </a:solidFill>
              <a:latin typeface="Arial" charset="0"/>
            </a:endParaRPr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D16A6A-D2C6-4561-AD7E-DB950003FB53}" type="slidenum">
              <a:rPr lang="en-US" altLang="en-US" smtClean="0"/>
              <a:pPr/>
              <a:t>8</a:t>
            </a:fld>
            <a:endParaRPr lang="en-US" altLang="en-US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309587" y="428604"/>
            <a:ext cx="8405817" cy="736600"/>
          </a:xfrm>
          <a:ln cap="flat"/>
        </p:spPr>
        <p:txBody>
          <a:bodyPr/>
          <a:lstStyle/>
          <a:p>
            <a:pPr>
              <a:defRPr/>
            </a:pPr>
            <a:r>
              <a:rPr lang="en-US" sz="3600" dirty="0" smtClean="0"/>
              <a:t>Bile salts: Sodium </a:t>
            </a:r>
            <a:r>
              <a:rPr lang="en-US" sz="3600" dirty="0" err="1" smtClean="0"/>
              <a:t>taurocholate</a:t>
            </a:r>
            <a:r>
              <a:rPr lang="en-US" sz="3600" dirty="0" smtClean="0"/>
              <a:t/>
            </a:r>
            <a:br>
              <a:rPr lang="en-US" sz="3600" dirty="0" smtClean="0"/>
            </a:br>
            <a:r>
              <a:rPr lang="en-US" sz="2400" dirty="0" smtClean="0">
                <a:solidFill>
                  <a:srgbClr val="002060"/>
                </a:solidFill>
              </a:rPr>
              <a:t>(conjugated bile salt)</a:t>
            </a:r>
            <a:endParaRPr lang="en-US" sz="3600" dirty="0" smtClean="0">
              <a:solidFill>
                <a:srgbClr val="002060"/>
              </a:solidFill>
            </a:endParaRPr>
          </a:p>
        </p:txBody>
      </p:sp>
      <p:grpSp>
        <p:nvGrpSpPr>
          <p:cNvPr id="2" name="Group 16"/>
          <p:cNvGrpSpPr>
            <a:grpSpLocks/>
          </p:cNvGrpSpPr>
          <p:nvPr/>
        </p:nvGrpSpPr>
        <p:grpSpPr bwMode="auto">
          <a:xfrm>
            <a:off x="493712" y="1525602"/>
            <a:ext cx="8349578" cy="4122739"/>
            <a:chOff x="311" y="720"/>
            <a:chExt cx="5419" cy="2597"/>
          </a:xfrm>
        </p:grpSpPr>
        <p:pic>
          <p:nvPicPr>
            <p:cNvPr id="22532" name="Picture 3"/>
            <p:cNvPicPr>
              <a:picLocks noChangeArrowheads="1"/>
            </p:cNvPicPr>
            <p:nvPr/>
          </p:nvPicPr>
          <p:blipFill>
            <a:blip r:embed="rId2">
              <a:duotone>
                <a:prstClr val="black"/>
                <a:schemeClr val="accent1">
                  <a:lumMod val="75000"/>
                  <a:tint val="45000"/>
                  <a:satMod val="400000"/>
                </a:schemeClr>
              </a:duotone>
            </a:blip>
            <a:srcRect/>
            <a:stretch>
              <a:fillRect/>
            </a:stretch>
          </p:blipFill>
          <p:spPr bwMode="auto">
            <a:xfrm>
              <a:off x="550" y="927"/>
              <a:ext cx="3412" cy="2179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</p:pic>
        <p:sp>
          <p:nvSpPr>
            <p:cNvPr id="27652" name="Rectangle 4"/>
            <p:cNvSpPr>
              <a:spLocks noChangeArrowheads="1"/>
            </p:cNvSpPr>
            <p:nvPr/>
          </p:nvSpPr>
          <p:spPr bwMode="auto">
            <a:xfrm>
              <a:off x="311" y="2745"/>
              <a:ext cx="468" cy="328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>
                <a:defRPr/>
              </a:pPr>
              <a:r>
                <a:rPr lang="en-US" sz="2800" b="1" dirty="0">
                  <a:solidFill>
                    <a:srgbClr val="000066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pitchFamily="34" charset="0"/>
                </a:rPr>
                <a:t>HO</a:t>
              </a:r>
            </a:p>
          </p:txBody>
        </p:sp>
        <p:sp>
          <p:nvSpPr>
            <p:cNvPr id="27653" name="Rectangle 5"/>
            <p:cNvSpPr>
              <a:spLocks noChangeArrowheads="1"/>
            </p:cNvSpPr>
            <p:nvPr/>
          </p:nvSpPr>
          <p:spPr bwMode="auto">
            <a:xfrm>
              <a:off x="1413" y="1791"/>
              <a:ext cx="482" cy="289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>
                <a:defRPr/>
              </a:pPr>
              <a:r>
                <a:rPr lang="en-US" sz="2400">
                  <a:solidFill>
                    <a:schemeClr val="bg1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pitchFamily="34" charset="0"/>
                </a:rPr>
                <a:t>CH</a:t>
              </a:r>
              <a:r>
                <a:rPr lang="en-US" sz="2400" baseline="-25000">
                  <a:solidFill>
                    <a:schemeClr val="bg1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pitchFamily="34" charset="0"/>
                </a:rPr>
                <a:t>3</a:t>
              </a:r>
            </a:p>
          </p:txBody>
        </p:sp>
        <p:sp>
          <p:nvSpPr>
            <p:cNvPr id="27654" name="Rectangle 6"/>
            <p:cNvSpPr>
              <a:spLocks noChangeArrowheads="1"/>
            </p:cNvSpPr>
            <p:nvPr/>
          </p:nvSpPr>
          <p:spPr bwMode="auto">
            <a:xfrm>
              <a:off x="1759" y="2472"/>
              <a:ext cx="263" cy="289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>
                <a:defRPr/>
              </a:pPr>
              <a:r>
                <a:rPr lang="en-US" sz="2400">
                  <a:solidFill>
                    <a:schemeClr val="bg1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pitchFamily="34" charset="0"/>
                </a:rPr>
                <a:t>H</a:t>
              </a:r>
            </a:p>
          </p:txBody>
        </p:sp>
        <p:sp>
          <p:nvSpPr>
            <p:cNvPr id="27655" name="Rectangle 7"/>
            <p:cNvSpPr>
              <a:spLocks noChangeArrowheads="1"/>
            </p:cNvSpPr>
            <p:nvPr/>
          </p:nvSpPr>
          <p:spPr bwMode="auto">
            <a:xfrm>
              <a:off x="2058" y="1800"/>
              <a:ext cx="263" cy="289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>
                <a:defRPr/>
              </a:pPr>
              <a:r>
                <a:rPr lang="en-US" sz="2400" dirty="0">
                  <a:solidFill>
                    <a:schemeClr val="bg1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pitchFamily="34" charset="0"/>
                </a:rPr>
                <a:t>H</a:t>
              </a:r>
            </a:p>
          </p:txBody>
        </p:sp>
        <p:sp>
          <p:nvSpPr>
            <p:cNvPr id="27656" name="Rectangle 8"/>
            <p:cNvSpPr>
              <a:spLocks noChangeArrowheads="1"/>
            </p:cNvSpPr>
            <p:nvPr/>
          </p:nvSpPr>
          <p:spPr bwMode="auto">
            <a:xfrm>
              <a:off x="2378" y="2484"/>
              <a:ext cx="263" cy="289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>
                <a:defRPr/>
              </a:pPr>
              <a:r>
                <a:rPr lang="en-US" sz="2400">
                  <a:solidFill>
                    <a:schemeClr val="bg1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pitchFamily="34" charset="0"/>
                </a:rPr>
                <a:t>H</a:t>
              </a:r>
            </a:p>
          </p:txBody>
        </p:sp>
        <p:sp>
          <p:nvSpPr>
            <p:cNvPr id="27657" name="Rectangle 9"/>
            <p:cNvSpPr>
              <a:spLocks noChangeArrowheads="1"/>
            </p:cNvSpPr>
            <p:nvPr/>
          </p:nvSpPr>
          <p:spPr bwMode="auto">
            <a:xfrm>
              <a:off x="2365" y="1269"/>
              <a:ext cx="482" cy="289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>
                <a:defRPr/>
              </a:pPr>
              <a:r>
                <a:rPr lang="en-US" sz="2400">
                  <a:solidFill>
                    <a:schemeClr val="bg1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pitchFamily="34" charset="0"/>
                </a:rPr>
                <a:t>CH</a:t>
              </a:r>
              <a:r>
                <a:rPr lang="en-US" sz="2400" baseline="-25000">
                  <a:solidFill>
                    <a:schemeClr val="bg1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pitchFamily="34" charset="0"/>
                </a:rPr>
                <a:t>3</a:t>
              </a:r>
            </a:p>
          </p:txBody>
        </p:sp>
        <p:sp>
          <p:nvSpPr>
            <p:cNvPr id="27658" name="Rectangle 10"/>
            <p:cNvSpPr>
              <a:spLocks noChangeArrowheads="1"/>
            </p:cNvSpPr>
            <p:nvPr/>
          </p:nvSpPr>
          <p:spPr bwMode="auto">
            <a:xfrm>
              <a:off x="2237" y="1034"/>
              <a:ext cx="482" cy="289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>
                <a:defRPr/>
              </a:pPr>
              <a:r>
                <a:rPr lang="en-US" sz="2400">
                  <a:solidFill>
                    <a:schemeClr val="bg1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pitchFamily="34" charset="0"/>
                </a:rPr>
                <a:t>CH</a:t>
              </a:r>
              <a:r>
                <a:rPr lang="en-US" sz="2400" baseline="-25000">
                  <a:solidFill>
                    <a:schemeClr val="bg1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pitchFamily="34" charset="0"/>
                </a:rPr>
                <a:t>3</a:t>
              </a:r>
            </a:p>
          </p:txBody>
        </p:sp>
        <p:sp>
          <p:nvSpPr>
            <p:cNvPr id="27659" name="Rectangle 11"/>
            <p:cNvSpPr>
              <a:spLocks noChangeArrowheads="1"/>
            </p:cNvSpPr>
            <p:nvPr/>
          </p:nvSpPr>
          <p:spPr bwMode="auto">
            <a:xfrm>
              <a:off x="1450" y="3028"/>
              <a:ext cx="263" cy="289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>
                <a:defRPr/>
              </a:pPr>
              <a:r>
                <a:rPr lang="en-US" sz="2400">
                  <a:solidFill>
                    <a:schemeClr val="bg1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pitchFamily="34" charset="0"/>
                </a:rPr>
                <a:t>H</a:t>
              </a:r>
            </a:p>
          </p:txBody>
        </p:sp>
        <p:sp>
          <p:nvSpPr>
            <p:cNvPr id="27660" name="Rectangle 12"/>
            <p:cNvSpPr>
              <a:spLocks noChangeArrowheads="1"/>
            </p:cNvSpPr>
            <p:nvPr/>
          </p:nvSpPr>
          <p:spPr bwMode="auto">
            <a:xfrm>
              <a:off x="2385" y="2794"/>
              <a:ext cx="468" cy="328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>
                <a:defRPr/>
              </a:pPr>
              <a:r>
                <a:rPr lang="en-US" sz="2800" b="1" dirty="0">
                  <a:solidFill>
                    <a:srgbClr val="000066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pitchFamily="34" charset="0"/>
                </a:rPr>
                <a:t>OH</a:t>
              </a:r>
            </a:p>
          </p:txBody>
        </p:sp>
        <p:sp>
          <p:nvSpPr>
            <p:cNvPr id="27661" name="Rectangle 13"/>
            <p:cNvSpPr>
              <a:spLocks noChangeArrowheads="1"/>
            </p:cNvSpPr>
            <p:nvPr/>
          </p:nvSpPr>
          <p:spPr bwMode="auto">
            <a:xfrm>
              <a:off x="1894" y="1157"/>
              <a:ext cx="468" cy="328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>
                <a:defRPr/>
              </a:pPr>
              <a:r>
                <a:rPr lang="en-US" sz="2800" b="1" dirty="0">
                  <a:solidFill>
                    <a:srgbClr val="000066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pitchFamily="34" charset="0"/>
                </a:rPr>
                <a:t>HO</a:t>
              </a:r>
            </a:p>
          </p:txBody>
        </p:sp>
        <p:sp>
          <p:nvSpPr>
            <p:cNvPr id="27662" name="Rectangle 14"/>
            <p:cNvSpPr>
              <a:spLocks noChangeArrowheads="1"/>
            </p:cNvSpPr>
            <p:nvPr/>
          </p:nvSpPr>
          <p:spPr bwMode="auto">
            <a:xfrm>
              <a:off x="3579" y="720"/>
              <a:ext cx="300" cy="328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>
                <a:defRPr/>
              </a:pPr>
              <a:r>
                <a:rPr lang="en-US" sz="2800" b="1" dirty="0">
                  <a:solidFill>
                    <a:srgbClr val="000066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pitchFamily="34" charset="0"/>
                </a:rPr>
                <a:t>O</a:t>
              </a:r>
            </a:p>
          </p:txBody>
        </p:sp>
        <p:sp>
          <p:nvSpPr>
            <p:cNvPr id="27663" name="Rectangle 15"/>
            <p:cNvSpPr>
              <a:spLocks noChangeArrowheads="1"/>
            </p:cNvSpPr>
            <p:nvPr/>
          </p:nvSpPr>
          <p:spPr bwMode="auto">
            <a:xfrm>
              <a:off x="3978" y="1225"/>
              <a:ext cx="1752" cy="289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>
                <a:defRPr/>
              </a:pPr>
              <a:r>
                <a:rPr lang="en-US" sz="2400" b="1" dirty="0">
                  <a:solidFill>
                    <a:srgbClr val="008000"/>
                  </a:solidFill>
                  <a:latin typeface="Arial" pitchFamily="34" charset="0"/>
                </a:rPr>
                <a:t>NHCH</a:t>
              </a:r>
              <a:r>
                <a:rPr lang="en-US" sz="2400" b="1" baseline="-25000" dirty="0">
                  <a:solidFill>
                    <a:srgbClr val="008000"/>
                  </a:solidFill>
                  <a:latin typeface="Arial" pitchFamily="34" charset="0"/>
                </a:rPr>
                <a:t>2</a:t>
              </a:r>
              <a:r>
                <a:rPr lang="en-US" sz="2400" b="1" dirty="0">
                  <a:solidFill>
                    <a:srgbClr val="008000"/>
                  </a:solidFill>
                  <a:latin typeface="Arial" pitchFamily="34" charset="0"/>
                </a:rPr>
                <a:t>CH</a:t>
              </a:r>
              <a:r>
                <a:rPr lang="en-US" sz="2400" b="1" baseline="-25000" dirty="0">
                  <a:solidFill>
                    <a:srgbClr val="008000"/>
                  </a:solidFill>
                  <a:latin typeface="Arial" pitchFamily="34" charset="0"/>
                </a:rPr>
                <a:t>2</a:t>
              </a:r>
              <a:r>
                <a:rPr lang="en-US" sz="2400" b="1" dirty="0">
                  <a:solidFill>
                    <a:srgbClr val="008000"/>
                  </a:solidFill>
                  <a:latin typeface="Arial" pitchFamily="34" charset="0"/>
                </a:rPr>
                <a:t>SO</a:t>
              </a:r>
              <a:r>
                <a:rPr lang="en-US" sz="2400" b="1" baseline="-25000" dirty="0">
                  <a:solidFill>
                    <a:srgbClr val="008000"/>
                  </a:solidFill>
                  <a:latin typeface="Arial" pitchFamily="34" charset="0"/>
                </a:rPr>
                <a:t>3</a:t>
              </a:r>
              <a:r>
                <a:rPr lang="en-US" sz="2400" b="1" dirty="0">
                  <a:solidFill>
                    <a:srgbClr val="008000"/>
                  </a:solidFill>
                  <a:latin typeface="Arial" pitchFamily="34" charset="0"/>
                </a:rPr>
                <a:t>Na</a:t>
              </a:r>
            </a:p>
          </p:txBody>
        </p:sp>
      </p:grpSp>
      <p:sp>
        <p:nvSpPr>
          <p:cNvPr id="17" name="Rectangle 15"/>
          <p:cNvSpPr>
            <a:spLocks noChangeArrowheads="1"/>
          </p:cNvSpPr>
          <p:nvPr/>
        </p:nvSpPr>
        <p:spPr bwMode="auto">
          <a:xfrm>
            <a:off x="5643570" y="3588558"/>
            <a:ext cx="3180359" cy="1197764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>
              <a:defRPr/>
            </a:pPr>
            <a:r>
              <a:rPr lang="en-US" sz="2400" b="1" dirty="0" smtClean="0">
                <a:solidFill>
                  <a:srgbClr val="008000"/>
                </a:solidFill>
                <a:latin typeface="Arial" pitchFamily="34" charset="0"/>
              </a:rPr>
              <a:t> or</a:t>
            </a:r>
          </a:p>
          <a:p>
            <a:pPr>
              <a:defRPr/>
            </a:pPr>
            <a:r>
              <a:rPr lang="en-US" sz="2400" b="1" dirty="0" smtClean="0">
                <a:solidFill>
                  <a:srgbClr val="008000"/>
                </a:solidFill>
                <a:latin typeface="Arial" pitchFamily="34" charset="0"/>
              </a:rPr>
              <a:t>NH-CH2-COO-Na</a:t>
            </a:r>
          </a:p>
          <a:p>
            <a:pPr>
              <a:defRPr/>
            </a:pPr>
            <a:r>
              <a:rPr lang="en-US" sz="2400" dirty="0" smtClean="0">
                <a:solidFill>
                  <a:srgbClr val="008000"/>
                </a:solidFill>
                <a:latin typeface="Arial" pitchFamily="34" charset="0"/>
              </a:rPr>
              <a:t>(sodium </a:t>
            </a:r>
            <a:r>
              <a:rPr lang="en-US" sz="2400" dirty="0" err="1" smtClean="0">
                <a:solidFill>
                  <a:srgbClr val="008000"/>
                </a:solidFill>
                <a:latin typeface="Arial" pitchFamily="34" charset="0"/>
              </a:rPr>
              <a:t>glycocholate</a:t>
            </a:r>
            <a:r>
              <a:rPr lang="en-US" sz="2400" dirty="0" smtClean="0">
                <a:solidFill>
                  <a:srgbClr val="008000"/>
                </a:solidFill>
                <a:latin typeface="Arial" pitchFamily="34" charset="0"/>
              </a:rPr>
              <a:t>)</a:t>
            </a:r>
            <a:endParaRPr lang="en-US" sz="2400" dirty="0">
              <a:solidFill>
                <a:srgbClr val="008000"/>
              </a:solidFill>
              <a:latin typeface="Arial" pitchFamily="34" charset="0"/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D8CA9-64D2-4FE5-B011-C867C0EF31A8}" type="slidenum">
              <a:rPr lang="en-US" altLang="en-US" smtClean="0"/>
              <a:pPr/>
              <a:t>9</a:t>
            </a:fld>
            <a:endParaRPr lang="en-US" altLang="en-US"/>
          </a:p>
        </p:txBody>
      </p:sp>
      <p:sp>
        <p:nvSpPr>
          <p:cNvPr id="19" name="Rectangle 14"/>
          <p:cNvSpPr>
            <a:spLocks noChangeArrowheads="1"/>
          </p:cNvSpPr>
          <p:nvPr/>
        </p:nvSpPr>
        <p:spPr bwMode="auto">
          <a:xfrm>
            <a:off x="5824273" y="2326958"/>
            <a:ext cx="421591" cy="4591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>
              <a:defRPr/>
            </a:pPr>
            <a:r>
              <a:rPr lang="en-US" sz="2400" b="1" dirty="0">
                <a:solidFill>
                  <a:srgbClr val="00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O</a:t>
            </a:r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580TGp_general_light_ani">
  <a:themeElements>
    <a:clrScheme name="Default Design 1">
      <a:dk1>
        <a:srgbClr val="000000"/>
      </a:dk1>
      <a:lt1>
        <a:srgbClr val="FDF58D"/>
      </a:lt1>
      <a:dk2>
        <a:srgbClr val="CC3300"/>
      </a:dk2>
      <a:lt2>
        <a:srgbClr val="808080"/>
      </a:lt2>
      <a:accent1>
        <a:srgbClr val="FF6161"/>
      </a:accent1>
      <a:accent2>
        <a:srgbClr val="FFC319"/>
      </a:accent2>
      <a:accent3>
        <a:srgbClr val="FEF9C5"/>
      </a:accent3>
      <a:accent4>
        <a:srgbClr val="000000"/>
      </a:accent4>
      <a:accent5>
        <a:srgbClr val="FFB7B7"/>
      </a:accent5>
      <a:accent6>
        <a:srgbClr val="E7B016"/>
      </a:accent6>
      <a:hlink>
        <a:srgbClr val="A8D02A"/>
      </a:hlink>
      <a:folHlink>
        <a:srgbClr val="5CB1FE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DF58D"/>
        </a:lt1>
        <a:dk2>
          <a:srgbClr val="CC3300"/>
        </a:dk2>
        <a:lt2>
          <a:srgbClr val="808080"/>
        </a:lt2>
        <a:accent1>
          <a:srgbClr val="FF6161"/>
        </a:accent1>
        <a:accent2>
          <a:srgbClr val="FFC319"/>
        </a:accent2>
        <a:accent3>
          <a:srgbClr val="FEF9C5"/>
        </a:accent3>
        <a:accent4>
          <a:srgbClr val="000000"/>
        </a:accent4>
        <a:accent5>
          <a:srgbClr val="FFB7B7"/>
        </a:accent5>
        <a:accent6>
          <a:srgbClr val="E7B016"/>
        </a:accent6>
        <a:hlink>
          <a:srgbClr val="A8D02A"/>
        </a:hlink>
        <a:folHlink>
          <a:srgbClr val="5CB1F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E1F4D8"/>
        </a:lt1>
        <a:dk2>
          <a:srgbClr val="003366"/>
        </a:dk2>
        <a:lt2>
          <a:srgbClr val="808080"/>
        </a:lt2>
        <a:accent1>
          <a:srgbClr val="FFC319"/>
        </a:accent1>
        <a:accent2>
          <a:srgbClr val="A8D02A"/>
        </a:accent2>
        <a:accent3>
          <a:srgbClr val="EEF8E9"/>
        </a:accent3>
        <a:accent4>
          <a:srgbClr val="000000"/>
        </a:accent4>
        <a:accent5>
          <a:srgbClr val="FFDEAB"/>
        </a:accent5>
        <a:accent6>
          <a:srgbClr val="98BC25"/>
        </a:accent6>
        <a:hlink>
          <a:srgbClr val="5CB1FE"/>
        </a:hlink>
        <a:folHlink>
          <a:srgbClr val="FF616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EE9DE"/>
        </a:lt1>
        <a:dk2>
          <a:srgbClr val="000066"/>
        </a:dk2>
        <a:lt2>
          <a:srgbClr val="808080"/>
        </a:lt2>
        <a:accent1>
          <a:srgbClr val="5CB1FE"/>
        </a:accent1>
        <a:accent2>
          <a:srgbClr val="FF7575"/>
        </a:accent2>
        <a:accent3>
          <a:srgbClr val="FEF2EC"/>
        </a:accent3>
        <a:accent4>
          <a:srgbClr val="000000"/>
        </a:accent4>
        <a:accent5>
          <a:srgbClr val="B5D5FE"/>
        </a:accent5>
        <a:accent6>
          <a:srgbClr val="E76969"/>
        </a:accent6>
        <a:hlink>
          <a:srgbClr val="FFC319"/>
        </a:hlink>
        <a:folHlink>
          <a:srgbClr val="A8D02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6051</TotalTime>
  <Words>859</Words>
  <Application>Microsoft Office PowerPoint</Application>
  <PresentationFormat>On-screen Show (4:3)</PresentationFormat>
  <Paragraphs>250</Paragraphs>
  <Slides>22</Slides>
  <Notes>2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4" baseType="lpstr">
      <vt:lpstr>580TGp_general_light_ani</vt:lpstr>
      <vt:lpstr>Image</vt:lpstr>
      <vt:lpstr>Dr. Eman Shaat Professor  of Medical Biochemistry and Molecular Biology</vt:lpstr>
      <vt:lpstr>Slide 2</vt:lpstr>
      <vt:lpstr>Biosynthesis of bile acids </vt:lpstr>
      <vt:lpstr>Bile acids/salts </vt:lpstr>
      <vt:lpstr>Bile acids: Cholic acid</vt:lpstr>
      <vt:lpstr>Bile salts: Sodium cholate  (non-conjugated bile salt) </vt:lpstr>
      <vt:lpstr>Conjugation </vt:lpstr>
      <vt:lpstr>Slide 8</vt:lpstr>
      <vt:lpstr>Bile salts: Sodium taurocholate (conjugated bile salt)</vt:lpstr>
      <vt:lpstr>Primary &amp; secondary bile acids</vt:lpstr>
      <vt:lpstr>Slide 11</vt:lpstr>
      <vt:lpstr>Biosynthesis of bile acids &amp; Enterohepatic circulation </vt:lpstr>
      <vt:lpstr>Slide 13</vt:lpstr>
      <vt:lpstr> Functions of bile acids/salts </vt:lpstr>
      <vt:lpstr>Slide 15</vt:lpstr>
      <vt:lpstr>Functions of bile acids/salts </vt:lpstr>
      <vt:lpstr>Clinical significance of bile salts</vt:lpstr>
      <vt:lpstr>Clinical significance of bile salts</vt:lpstr>
      <vt:lpstr>C21, C19 and C18</vt:lpstr>
      <vt:lpstr>Corticosteroids: ex. Cortisol </vt:lpstr>
      <vt:lpstr>Female sex hormones:</vt:lpstr>
      <vt:lpstr>IV. Carotenoids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</dc:title>
  <dc:creator>SONY</dc:creator>
  <cp:lastModifiedBy>emans</cp:lastModifiedBy>
  <cp:revision>1149</cp:revision>
  <dcterms:created xsi:type="dcterms:W3CDTF">2013-11-26T13:19:47Z</dcterms:created>
  <dcterms:modified xsi:type="dcterms:W3CDTF">2018-10-28T18:24:01Z</dcterms:modified>
</cp:coreProperties>
</file>