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478" r:id="rId3"/>
    <p:sldId id="456" r:id="rId4"/>
    <p:sldId id="457" r:id="rId5"/>
    <p:sldId id="458" r:id="rId6"/>
    <p:sldId id="259" r:id="rId7"/>
    <p:sldId id="485" r:id="rId8"/>
    <p:sldId id="491" r:id="rId9"/>
    <p:sldId id="487" r:id="rId10"/>
    <p:sldId id="466" r:id="rId11"/>
    <p:sldId id="467" r:id="rId12"/>
    <p:sldId id="468" r:id="rId13"/>
    <p:sldId id="500" r:id="rId14"/>
    <p:sldId id="498" r:id="rId15"/>
    <p:sldId id="510" r:id="rId16"/>
    <p:sldId id="509" r:id="rId17"/>
    <p:sldId id="499" r:id="rId18"/>
    <p:sldId id="506" r:id="rId19"/>
    <p:sldId id="507" r:id="rId20"/>
    <p:sldId id="508" r:id="rId21"/>
    <p:sldId id="502" r:id="rId22"/>
    <p:sldId id="503" r:id="rId23"/>
    <p:sldId id="504" r:id="rId24"/>
    <p:sldId id="505" r:id="rId25"/>
    <p:sldId id="4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88889" autoAdjust="0"/>
  </p:normalViewPr>
  <p:slideViewPr>
    <p:cSldViewPr snapToGrid="0">
      <p:cViewPr>
        <p:scale>
          <a:sx n="66" d="100"/>
          <a:sy n="66" d="100"/>
        </p:scale>
        <p:origin x="-1128" y="-258"/>
      </p:cViewPr>
      <p:guideLst>
        <p:guide orient="horz" pos="2160"/>
        <p:guide pos="3840"/>
      </p:guideLst>
    </p:cSldViewPr>
  </p:slideViewPr>
  <p:outlineViewPr>
    <p:cViewPr>
      <p:scale>
        <a:sx n="33" d="100"/>
        <a:sy n="33" d="100"/>
      </p:scale>
      <p:origin x="0" y="-189162"/>
    </p:cViewPr>
  </p:outlineViewPr>
  <p:notesTextViewPr>
    <p:cViewPr>
      <p:scale>
        <a:sx n="1" d="1"/>
        <a:sy n="1" d="1"/>
      </p:scale>
      <p:origin x="0" y="0"/>
    </p:cViewPr>
  </p:notesTextViewPr>
  <p:sorterViewPr>
    <p:cViewPr>
      <p:scale>
        <a:sx n="100" d="100"/>
        <a:sy n="100" d="100"/>
      </p:scale>
      <p:origin x="0" y="-262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C4EDB-3098-4741-9577-64D9E63A3D58}" type="datetimeFigureOut">
              <a:rPr lang="en-US" smtClean="0"/>
              <a:pPr/>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9D25F-9B04-406A-88BA-CF8C238D7E1D}" type="slidenum">
              <a:rPr lang="en-US" smtClean="0"/>
              <a:pPr/>
              <a:t>‹#›</a:t>
            </a:fld>
            <a:endParaRPr lang="en-US"/>
          </a:p>
        </p:txBody>
      </p:sp>
    </p:spTree>
    <p:extLst>
      <p:ext uri="{BB962C8B-B14F-4D97-AF65-F5344CB8AC3E}">
        <p14:creationId xmlns="" xmlns:p14="http://schemas.microsoft.com/office/powerpoint/2010/main" val="25022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due to hypersplenism due to destruction of RBC, bleeding from varices, dysentery , and liver defect due to liver inability to produce clotting factors.</a:t>
            </a:r>
          </a:p>
        </p:txBody>
      </p:sp>
      <p:sp>
        <p:nvSpPr>
          <p:cNvPr id="4" name="Slide Number Placeholder 3"/>
          <p:cNvSpPr>
            <a:spLocks noGrp="1"/>
          </p:cNvSpPr>
          <p:nvPr>
            <p:ph type="sldNum" sz="quarter" idx="5"/>
          </p:nvPr>
        </p:nvSpPr>
        <p:spPr/>
        <p:txBody>
          <a:bodyPr/>
          <a:lstStyle/>
          <a:p>
            <a:fld id="{A5F9D25F-9B04-406A-88BA-CF8C238D7E1D}" type="slidenum">
              <a:rPr lang="en-US" smtClean="0"/>
              <a:pPr/>
              <a:t>15</a:t>
            </a:fld>
            <a:endParaRPr lang="en-US"/>
          </a:p>
        </p:txBody>
      </p:sp>
    </p:spTree>
    <p:extLst>
      <p:ext uri="{BB962C8B-B14F-4D97-AF65-F5344CB8AC3E}">
        <p14:creationId xmlns="" xmlns:p14="http://schemas.microsoft.com/office/powerpoint/2010/main" val="70971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due to hypersplenism due to destruction of RBC, bleeding from varices, dysentery , and liver defect due to liver inability to produce clotting factors.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Collateral </a:t>
            </a:r>
            <a:r>
              <a:rPr lang="en-US" dirty="0" err="1"/>
              <a:t>circulationatients</a:t>
            </a:r>
            <a:r>
              <a:rPr lang="en-US" dirty="0"/>
              <a:t> infected with a large load of parasites are more likely to produce disease in the liver. The  eggs of the parasite tend to migrate and settle in the portal vein, causing inflammation and obstruction of the passage of blood by fibrosis. As all the blood coming from gastrointestinal system passes through the portal vein to the liver before going to the rest of the body, an obstruction in this region causes a huge "traffic jam" of blood, which leads to portal hypertension. If no blood reaches the liver, it has to find other ways to get to the rest of the body, forming a collateral circulation. Portal hypertension is responsible for complications of hepatosplenic schistosomiasis, among them, ascites, splenomegaly (enlarged spleen) and esophageal varices. The esophageal varices are a feared complication of portal hypertension, as they may rupture causing severe gastrointestinal bleeding and bloody vomiting</a:t>
            </a:r>
          </a:p>
          <a:p>
            <a:endParaRPr lang="en-US" dirty="0"/>
          </a:p>
        </p:txBody>
      </p:sp>
      <p:sp>
        <p:nvSpPr>
          <p:cNvPr id="4" name="Slide Number Placeholder 3"/>
          <p:cNvSpPr>
            <a:spLocks noGrp="1"/>
          </p:cNvSpPr>
          <p:nvPr>
            <p:ph type="sldNum" sz="quarter" idx="5"/>
          </p:nvPr>
        </p:nvSpPr>
        <p:spPr/>
        <p:txBody>
          <a:bodyPr/>
          <a:lstStyle/>
          <a:p>
            <a:fld id="{A5F9D25F-9B04-406A-88BA-CF8C238D7E1D}" type="slidenum">
              <a:rPr lang="en-US" smtClean="0"/>
              <a:pPr/>
              <a:t>19</a:t>
            </a:fld>
            <a:endParaRPr lang="en-US"/>
          </a:p>
        </p:txBody>
      </p:sp>
    </p:spTree>
    <p:extLst>
      <p:ext uri="{BB962C8B-B14F-4D97-AF65-F5344CB8AC3E}">
        <p14:creationId xmlns="" xmlns:p14="http://schemas.microsoft.com/office/powerpoint/2010/main" val="126283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due to hypersplenism due to destruction of RBC, bleeding from varices, dysentery , and liver defect due to liver inability to produce clotting factors.</a:t>
            </a:r>
          </a:p>
        </p:txBody>
      </p:sp>
      <p:sp>
        <p:nvSpPr>
          <p:cNvPr id="4" name="Slide Number Placeholder 3"/>
          <p:cNvSpPr>
            <a:spLocks noGrp="1"/>
          </p:cNvSpPr>
          <p:nvPr>
            <p:ph type="sldNum" sz="quarter" idx="5"/>
          </p:nvPr>
        </p:nvSpPr>
        <p:spPr/>
        <p:txBody>
          <a:bodyPr/>
          <a:lstStyle/>
          <a:p>
            <a:fld id="{A5F9D25F-9B04-406A-88BA-CF8C238D7E1D}" type="slidenum">
              <a:rPr lang="en-US" smtClean="0"/>
              <a:pPr/>
              <a:t>20</a:t>
            </a:fld>
            <a:endParaRPr lang="en-US"/>
          </a:p>
        </p:txBody>
      </p:sp>
    </p:spTree>
    <p:extLst>
      <p:ext uri="{BB962C8B-B14F-4D97-AF65-F5344CB8AC3E}">
        <p14:creationId xmlns="" xmlns:p14="http://schemas.microsoft.com/office/powerpoint/2010/main" val="408701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7DC302-155A-4ECB-A90D-C3A3EC370B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DE386F6-6582-4A44-8531-4B596885F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3DA9103-2F5D-48F7-9743-735AF2258562}"/>
              </a:ext>
            </a:extLst>
          </p:cNvPr>
          <p:cNvSpPr>
            <a:spLocks noGrp="1"/>
          </p:cNvSpPr>
          <p:nvPr>
            <p:ph type="dt" sz="half" idx="10"/>
          </p:nvPr>
        </p:nvSpPr>
        <p:spPr/>
        <p:txBody>
          <a:bodyPr/>
          <a:lstStyle/>
          <a:p>
            <a:fld id="{A2799253-0FB1-4DC3-B315-0FAC76B78DC3}" type="datetime1">
              <a:rPr lang="en-US" smtClean="0"/>
              <a:pPr/>
              <a:t>4/25/2021</a:t>
            </a:fld>
            <a:endParaRPr lang="en-US"/>
          </a:p>
        </p:txBody>
      </p:sp>
      <p:sp>
        <p:nvSpPr>
          <p:cNvPr id="5" name="Footer Placeholder 4">
            <a:extLst>
              <a:ext uri="{FF2B5EF4-FFF2-40B4-BE49-F238E27FC236}">
                <a16:creationId xmlns="" xmlns:a16="http://schemas.microsoft.com/office/drawing/2014/main" id="{972B9FC8-C2CE-4C12-B595-F300211AB37F}"/>
              </a:ext>
            </a:extLst>
          </p:cNvPr>
          <p:cNvSpPr>
            <a:spLocks noGrp="1"/>
          </p:cNvSpPr>
          <p:nvPr>
            <p:ph type="ftr" sz="quarter" idx="11"/>
          </p:nvPr>
        </p:nvSpPr>
        <p:spPr/>
        <p:txBody>
          <a:bodyPr/>
          <a:lstStyle/>
          <a:p>
            <a:r>
              <a:rPr lang="en-US"/>
              <a:t>Dr. Mona El Sobky</a:t>
            </a:r>
          </a:p>
        </p:txBody>
      </p:sp>
      <p:sp>
        <p:nvSpPr>
          <p:cNvPr id="6" name="Slide Number Placeholder 5">
            <a:extLst>
              <a:ext uri="{FF2B5EF4-FFF2-40B4-BE49-F238E27FC236}">
                <a16:creationId xmlns="" xmlns:a16="http://schemas.microsoft.com/office/drawing/2014/main" id="{2B76E955-0307-4C04-8167-F23B580D5573}"/>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172805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98419C-3A32-4E81-9A20-670A278C2A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3CBCD1B-99BC-4147-8621-0B2270B33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94E4A52-37C1-41A7-903E-F6DCC200B906}"/>
              </a:ext>
            </a:extLst>
          </p:cNvPr>
          <p:cNvSpPr>
            <a:spLocks noGrp="1"/>
          </p:cNvSpPr>
          <p:nvPr>
            <p:ph type="dt" sz="half" idx="10"/>
          </p:nvPr>
        </p:nvSpPr>
        <p:spPr/>
        <p:txBody>
          <a:bodyPr/>
          <a:lstStyle/>
          <a:p>
            <a:fld id="{CDBEE27A-BBEA-4F5E-A0F1-FC94459165DC}" type="datetime1">
              <a:rPr lang="en-US" smtClean="0"/>
              <a:pPr/>
              <a:t>4/25/2021</a:t>
            </a:fld>
            <a:endParaRPr lang="en-US"/>
          </a:p>
        </p:txBody>
      </p:sp>
      <p:sp>
        <p:nvSpPr>
          <p:cNvPr id="5" name="Footer Placeholder 4">
            <a:extLst>
              <a:ext uri="{FF2B5EF4-FFF2-40B4-BE49-F238E27FC236}">
                <a16:creationId xmlns="" xmlns:a16="http://schemas.microsoft.com/office/drawing/2014/main" id="{A7B8C4E8-5EA9-4F69-887B-6B4FAC058DE8}"/>
              </a:ext>
            </a:extLst>
          </p:cNvPr>
          <p:cNvSpPr>
            <a:spLocks noGrp="1"/>
          </p:cNvSpPr>
          <p:nvPr>
            <p:ph type="ftr" sz="quarter" idx="11"/>
          </p:nvPr>
        </p:nvSpPr>
        <p:spPr/>
        <p:txBody>
          <a:bodyPr/>
          <a:lstStyle/>
          <a:p>
            <a:r>
              <a:rPr lang="en-US"/>
              <a:t>Dr. Mona El Sobky</a:t>
            </a:r>
          </a:p>
        </p:txBody>
      </p:sp>
      <p:sp>
        <p:nvSpPr>
          <p:cNvPr id="6" name="Slide Number Placeholder 5">
            <a:extLst>
              <a:ext uri="{FF2B5EF4-FFF2-40B4-BE49-F238E27FC236}">
                <a16:creationId xmlns="" xmlns:a16="http://schemas.microsoft.com/office/drawing/2014/main" id="{B1582039-CAA8-4891-99FB-F34DF18CAF98}"/>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417540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BA0987D-5DF3-4DA8-B106-BF04A9503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37061D5-5E3B-4FC7-B6B5-02689419FB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699F9AC-02B6-455A-B460-BB81F9085D3F}"/>
              </a:ext>
            </a:extLst>
          </p:cNvPr>
          <p:cNvSpPr>
            <a:spLocks noGrp="1"/>
          </p:cNvSpPr>
          <p:nvPr>
            <p:ph type="dt" sz="half" idx="10"/>
          </p:nvPr>
        </p:nvSpPr>
        <p:spPr/>
        <p:txBody>
          <a:bodyPr/>
          <a:lstStyle/>
          <a:p>
            <a:fld id="{8B7B56FB-E4A8-4F9C-B218-9252AF59E4C8}" type="datetime1">
              <a:rPr lang="en-US" smtClean="0"/>
              <a:pPr/>
              <a:t>4/25/2021</a:t>
            </a:fld>
            <a:endParaRPr lang="en-US"/>
          </a:p>
        </p:txBody>
      </p:sp>
      <p:sp>
        <p:nvSpPr>
          <p:cNvPr id="5" name="Footer Placeholder 4">
            <a:extLst>
              <a:ext uri="{FF2B5EF4-FFF2-40B4-BE49-F238E27FC236}">
                <a16:creationId xmlns="" xmlns:a16="http://schemas.microsoft.com/office/drawing/2014/main" id="{CEA68F9D-DBF1-4913-A3E0-A5A85EDD33B8}"/>
              </a:ext>
            </a:extLst>
          </p:cNvPr>
          <p:cNvSpPr>
            <a:spLocks noGrp="1"/>
          </p:cNvSpPr>
          <p:nvPr>
            <p:ph type="ftr" sz="quarter" idx="11"/>
          </p:nvPr>
        </p:nvSpPr>
        <p:spPr/>
        <p:txBody>
          <a:bodyPr/>
          <a:lstStyle/>
          <a:p>
            <a:r>
              <a:rPr lang="en-US"/>
              <a:t>Dr. Mona El Sobky</a:t>
            </a:r>
          </a:p>
        </p:txBody>
      </p:sp>
      <p:sp>
        <p:nvSpPr>
          <p:cNvPr id="6" name="Slide Number Placeholder 5">
            <a:extLst>
              <a:ext uri="{FF2B5EF4-FFF2-40B4-BE49-F238E27FC236}">
                <a16:creationId xmlns="" xmlns:a16="http://schemas.microsoft.com/office/drawing/2014/main" id="{4B4FEB15-9BE5-4654-8965-8A3F61D7694C}"/>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344741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16426E-604B-4CC9-8552-382B1048D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E14768D-340C-4EE9-93F5-D5FCD16BD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010A6F0-25C1-416D-9672-4E91511BE47A}"/>
              </a:ext>
            </a:extLst>
          </p:cNvPr>
          <p:cNvSpPr>
            <a:spLocks noGrp="1"/>
          </p:cNvSpPr>
          <p:nvPr>
            <p:ph type="dt" sz="half" idx="10"/>
          </p:nvPr>
        </p:nvSpPr>
        <p:spPr/>
        <p:txBody>
          <a:bodyPr/>
          <a:lstStyle/>
          <a:p>
            <a:fld id="{BCB48F30-D4E5-4B87-BFEA-3FF82FBC8545}" type="datetime1">
              <a:rPr lang="en-US" smtClean="0"/>
              <a:pPr/>
              <a:t>4/25/2021</a:t>
            </a:fld>
            <a:endParaRPr lang="en-US"/>
          </a:p>
        </p:txBody>
      </p:sp>
      <p:sp>
        <p:nvSpPr>
          <p:cNvPr id="5" name="Footer Placeholder 4">
            <a:extLst>
              <a:ext uri="{FF2B5EF4-FFF2-40B4-BE49-F238E27FC236}">
                <a16:creationId xmlns="" xmlns:a16="http://schemas.microsoft.com/office/drawing/2014/main" id="{11155A19-0C28-4B01-B3D2-1A41374CEC5E}"/>
              </a:ext>
            </a:extLst>
          </p:cNvPr>
          <p:cNvSpPr>
            <a:spLocks noGrp="1"/>
          </p:cNvSpPr>
          <p:nvPr>
            <p:ph type="ftr" sz="quarter" idx="11"/>
          </p:nvPr>
        </p:nvSpPr>
        <p:spPr/>
        <p:txBody>
          <a:bodyPr/>
          <a:lstStyle/>
          <a:p>
            <a:r>
              <a:rPr lang="en-US"/>
              <a:t>Dr. Mona El Sobky</a:t>
            </a:r>
          </a:p>
        </p:txBody>
      </p:sp>
      <p:sp>
        <p:nvSpPr>
          <p:cNvPr id="6" name="Slide Number Placeholder 5">
            <a:extLst>
              <a:ext uri="{FF2B5EF4-FFF2-40B4-BE49-F238E27FC236}">
                <a16:creationId xmlns="" xmlns:a16="http://schemas.microsoft.com/office/drawing/2014/main" id="{777C035E-254E-40AD-AAB9-5BC960E03D09}"/>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171399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E8FF04-17C6-4233-9206-60810C7221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27A5BF5-F174-4311-947A-891547470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A04CED5-077F-440A-A0FD-2D72F4E7B2F5}"/>
              </a:ext>
            </a:extLst>
          </p:cNvPr>
          <p:cNvSpPr>
            <a:spLocks noGrp="1"/>
          </p:cNvSpPr>
          <p:nvPr>
            <p:ph type="dt" sz="half" idx="10"/>
          </p:nvPr>
        </p:nvSpPr>
        <p:spPr/>
        <p:txBody>
          <a:bodyPr/>
          <a:lstStyle/>
          <a:p>
            <a:fld id="{E83EB79C-FCF4-4C3A-9230-740F858D22FB}" type="datetime1">
              <a:rPr lang="en-US" smtClean="0"/>
              <a:pPr/>
              <a:t>4/25/2021</a:t>
            </a:fld>
            <a:endParaRPr lang="en-US"/>
          </a:p>
        </p:txBody>
      </p:sp>
      <p:sp>
        <p:nvSpPr>
          <p:cNvPr id="5" name="Footer Placeholder 4">
            <a:extLst>
              <a:ext uri="{FF2B5EF4-FFF2-40B4-BE49-F238E27FC236}">
                <a16:creationId xmlns="" xmlns:a16="http://schemas.microsoft.com/office/drawing/2014/main" id="{450BD8FB-1800-4953-B117-4B444AD28ED2}"/>
              </a:ext>
            </a:extLst>
          </p:cNvPr>
          <p:cNvSpPr>
            <a:spLocks noGrp="1"/>
          </p:cNvSpPr>
          <p:nvPr>
            <p:ph type="ftr" sz="quarter" idx="11"/>
          </p:nvPr>
        </p:nvSpPr>
        <p:spPr/>
        <p:txBody>
          <a:bodyPr/>
          <a:lstStyle/>
          <a:p>
            <a:r>
              <a:rPr lang="en-US"/>
              <a:t>Dr. Mona El Sobky</a:t>
            </a:r>
          </a:p>
        </p:txBody>
      </p:sp>
      <p:sp>
        <p:nvSpPr>
          <p:cNvPr id="6" name="Slide Number Placeholder 5">
            <a:extLst>
              <a:ext uri="{FF2B5EF4-FFF2-40B4-BE49-F238E27FC236}">
                <a16:creationId xmlns="" xmlns:a16="http://schemas.microsoft.com/office/drawing/2014/main" id="{697C9210-560A-4826-B401-6C69AA0F727D}"/>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4139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F260C-CAE1-4D47-9973-6B537CD54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CFA9D2-3C55-46BC-B39D-DF8045253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6C0EEA3-4C98-44B8-BC24-955CD76E89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CAE40D5-F645-4B1E-B7D7-3A4936F3AE04}"/>
              </a:ext>
            </a:extLst>
          </p:cNvPr>
          <p:cNvSpPr>
            <a:spLocks noGrp="1"/>
          </p:cNvSpPr>
          <p:nvPr>
            <p:ph type="dt" sz="half" idx="10"/>
          </p:nvPr>
        </p:nvSpPr>
        <p:spPr/>
        <p:txBody>
          <a:bodyPr/>
          <a:lstStyle/>
          <a:p>
            <a:fld id="{8A70F60E-BB43-48D5-8FED-B74D306665B9}" type="datetime1">
              <a:rPr lang="en-US" smtClean="0"/>
              <a:pPr/>
              <a:t>4/25/2021</a:t>
            </a:fld>
            <a:endParaRPr lang="en-US"/>
          </a:p>
        </p:txBody>
      </p:sp>
      <p:sp>
        <p:nvSpPr>
          <p:cNvPr id="6" name="Footer Placeholder 5">
            <a:extLst>
              <a:ext uri="{FF2B5EF4-FFF2-40B4-BE49-F238E27FC236}">
                <a16:creationId xmlns="" xmlns:a16="http://schemas.microsoft.com/office/drawing/2014/main" id="{39A4CC41-9020-45BC-AF80-F545059C5459}"/>
              </a:ext>
            </a:extLst>
          </p:cNvPr>
          <p:cNvSpPr>
            <a:spLocks noGrp="1"/>
          </p:cNvSpPr>
          <p:nvPr>
            <p:ph type="ftr" sz="quarter" idx="11"/>
          </p:nvPr>
        </p:nvSpPr>
        <p:spPr/>
        <p:txBody>
          <a:bodyPr/>
          <a:lstStyle/>
          <a:p>
            <a:r>
              <a:rPr lang="en-US"/>
              <a:t>Dr. Mona El Sobky</a:t>
            </a:r>
          </a:p>
        </p:txBody>
      </p:sp>
      <p:sp>
        <p:nvSpPr>
          <p:cNvPr id="7" name="Slide Number Placeholder 6">
            <a:extLst>
              <a:ext uri="{FF2B5EF4-FFF2-40B4-BE49-F238E27FC236}">
                <a16:creationId xmlns="" xmlns:a16="http://schemas.microsoft.com/office/drawing/2014/main" id="{20B56995-5E81-4AB9-A66A-0E7E1D2493F2}"/>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30423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64981E-E9F0-4300-A6B2-CA860E1FEB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10A635-CBCC-4A78-B4CA-9F90A86DB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34F746D-3CC1-4CAE-8E4E-383E1BC51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9984E18-2E31-4F10-8363-5577300AD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D18B6CB-8C02-43C8-9D8E-E2E43D52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DFFD9A-6FF4-4F9C-BDB5-386D73E0427A}"/>
              </a:ext>
            </a:extLst>
          </p:cNvPr>
          <p:cNvSpPr>
            <a:spLocks noGrp="1"/>
          </p:cNvSpPr>
          <p:nvPr>
            <p:ph type="dt" sz="half" idx="10"/>
          </p:nvPr>
        </p:nvSpPr>
        <p:spPr/>
        <p:txBody>
          <a:bodyPr/>
          <a:lstStyle/>
          <a:p>
            <a:fld id="{AB9AFCC6-8291-47C2-BE09-3678D379F130}" type="datetime1">
              <a:rPr lang="en-US" smtClean="0"/>
              <a:pPr/>
              <a:t>4/25/2021</a:t>
            </a:fld>
            <a:endParaRPr lang="en-US"/>
          </a:p>
        </p:txBody>
      </p:sp>
      <p:sp>
        <p:nvSpPr>
          <p:cNvPr id="8" name="Footer Placeholder 7">
            <a:extLst>
              <a:ext uri="{FF2B5EF4-FFF2-40B4-BE49-F238E27FC236}">
                <a16:creationId xmlns="" xmlns:a16="http://schemas.microsoft.com/office/drawing/2014/main" id="{BB22DA6A-A79A-4C9C-8204-4A83C9DCAE23}"/>
              </a:ext>
            </a:extLst>
          </p:cNvPr>
          <p:cNvSpPr>
            <a:spLocks noGrp="1"/>
          </p:cNvSpPr>
          <p:nvPr>
            <p:ph type="ftr" sz="quarter" idx="11"/>
          </p:nvPr>
        </p:nvSpPr>
        <p:spPr/>
        <p:txBody>
          <a:bodyPr/>
          <a:lstStyle/>
          <a:p>
            <a:r>
              <a:rPr lang="en-US"/>
              <a:t>Dr. Mona El Sobky</a:t>
            </a:r>
          </a:p>
        </p:txBody>
      </p:sp>
      <p:sp>
        <p:nvSpPr>
          <p:cNvPr id="9" name="Slide Number Placeholder 8">
            <a:extLst>
              <a:ext uri="{FF2B5EF4-FFF2-40B4-BE49-F238E27FC236}">
                <a16:creationId xmlns="" xmlns:a16="http://schemas.microsoft.com/office/drawing/2014/main" id="{70D06C8F-4228-4064-89C6-8DEB4D7378B4}"/>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297887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55D901-C98D-40D4-86CD-97D37CD0C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4058BA-235B-47F3-9159-E2BC1055CB0B}"/>
              </a:ext>
            </a:extLst>
          </p:cNvPr>
          <p:cNvSpPr>
            <a:spLocks noGrp="1"/>
          </p:cNvSpPr>
          <p:nvPr>
            <p:ph type="dt" sz="half" idx="10"/>
          </p:nvPr>
        </p:nvSpPr>
        <p:spPr/>
        <p:txBody>
          <a:bodyPr/>
          <a:lstStyle/>
          <a:p>
            <a:fld id="{A4A3891F-17FD-4C41-B371-7158431E1124}" type="datetime1">
              <a:rPr lang="en-US" smtClean="0"/>
              <a:pPr/>
              <a:t>4/25/2021</a:t>
            </a:fld>
            <a:endParaRPr lang="en-US"/>
          </a:p>
        </p:txBody>
      </p:sp>
      <p:sp>
        <p:nvSpPr>
          <p:cNvPr id="4" name="Footer Placeholder 3">
            <a:extLst>
              <a:ext uri="{FF2B5EF4-FFF2-40B4-BE49-F238E27FC236}">
                <a16:creationId xmlns="" xmlns:a16="http://schemas.microsoft.com/office/drawing/2014/main" id="{B8F1479B-E764-4FC6-AAB5-D09DBC406694}"/>
              </a:ext>
            </a:extLst>
          </p:cNvPr>
          <p:cNvSpPr>
            <a:spLocks noGrp="1"/>
          </p:cNvSpPr>
          <p:nvPr>
            <p:ph type="ftr" sz="quarter" idx="11"/>
          </p:nvPr>
        </p:nvSpPr>
        <p:spPr/>
        <p:txBody>
          <a:bodyPr/>
          <a:lstStyle/>
          <a:p>
            <a:r>
              <a:rPr lang="en-US"/>
              <a:t>Dr. Mona El Sobky</a:t>
            </a:r>
          </a:p>
        </p:txBody>
      </p:sp>
      <p:sp>
        <p:nvSpPr>
          <p:cNvPr id="5" name="Slide Number Placeholder 4">
            <a:extLst>
              <a:ext uri="{FF2B5EF4-FFF2-40B4-BE49-F238E27FC236}">
                <a16:creationId xmlns="" xmlns:a16="http://schemas.microsoft.com/office/drawing/2014/main" id="{42A3C8D7-E0BB-4335-871A-30E971655332}"/>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333509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D69771F-6AF2-4377-9AC0-B9452667E460}"/>
              </a:ext>
            </a:extLst>
          </p:cNvPr>
          <p:cNvSpPr>
            <a:spLocks noGrp="1"/>
          </p:cNvSpPr>
          <p:nvPr>
            <p:ph type="dt" sz="half" idx="10"/>
          </p:nvPr>
        </p:nvSpPr>
        <p:spPr/>
        <p:txBody>
          <a:bodyPr/>
          <a:lstStyle/>
          <a:p>
            <a:fld id="{B3E26F79-ECB5-42B3-95C7-F1E8A270B98F}" type="datetime1">
              <a:rPr lang="en-US" smtClean="0"/>
              <a:pPr/>
              <a:t>4/25/2021</a:t>
            </a:fld>
            <a:endParaRPr lang="en-US"/>
          </a:p>
        </p:txBody>
      </p:sp>
      <p:sp>
        <p:nvSpPr>
          <p:cNvPr id="3" name="Footer Placeholder 2">
            <a:extLst>
              <a:ext uri="{FF2B5EF4-FFF2-40B4-BE49-F238E27FC236}">
                <a16:creationId xmlns="" xmlns:a16="http://schemas.microsoft.com/office/drawing/2014/main" id="{A36FFD24-6705-4007-BCB0-91971DDBEA35}"/>
              </a:ext>
            </a:extLst>
          </p:cNvPr>
          <p:cNvSpPr>
            <a:spLocks noGrp="1"/>
          </p:cNvSpPr>
          <p:nvPr>
            <p:ph type="ftr" sz="quarter" idx="11"/>
          </p:nvPr>
        </p:nvSpPr>
        <p:spPr/>
        <p:txBody>
          <a:bodyPr/>
          <a:lstStyle/>
          <a:p>
            <a:r>
              <a:rPr lang="en-US"/>
              <a:t>Dr. Mona El Sobky</a:t>
            </a:r>
          </a:p>
        </p:txBody>
      </p:sp>
      <p:sp>
        <p:nvSpPr>
          <p:cNvPr id="4" name="Slide Number Placeholder 3">
            <a:extLst>
              <a:ext uri="{FF2B5EF4-FFF2-40B4-BE49-F238E27FC236}">
                <a16:creationId xmlns="" xmlns:a16="http://schemas.microsoft.com/office/drawing/2014/main" id="{92756434-1AE5-4A57-829E-04A34105727B}"/>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374821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62731A-C78E-4CB3-B95F-C510C25BD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028089E-2559-481A-AC1F-368653C15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2A329E8-152B-4ADB-85A0-86A239CC5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AA08847-8559-4093-9F3C-B23290B35F2C}"/>
              </a:ext>
            </a:extLst>
          </p:cNvPr>
          <p:cNvSpPr>
            <a:spLocks noGrp="1"/>
          </p:cNvSpPr>
          <p:nvPr>
            <p:ph type="dt" sz="half" idx="10"/>
          </p:nvPr>
        </p:nvSpPr>
        <p:spPr/>
        <p:txBody>
          <a:bodyPr/>
          <a:lstStyle/>
          <a:p>
            <a:fld id="{4A2D75EE-BFCF-4542-A83E-39102200C0AA}" type="datetime1">
              <a:rPr lang="en-US" smtClean="0"/>
              <a:pPr/>
              <a:t>4/25/2021</a:t>
            </a:fld>
            <a:endParaRPr lang="en-US"/>
          </a:p>
        </p:txBody>
      </p:sp>
      <p:sp>
        <p:nvSpPr>
          <p:cNvPr id="6" name="Footer Placeholder 5">
            <a:extLst>
              <a:ext uri="{FF2B5EF4-FFF2-40B4-BE49-F238E27FC236}">
                <a16:creationId xmlns="" xmlns:a16="http://schemas.microsoft.com/office/drawing/2014/main" id="{7A710C70-93C1-4A92-B5E9-FA0D9255B4D6}"/>
              </a:ext>
            </a:extLst>
          </p:cNvPr>
          <p:cNvSpPr>
            <a:spLocks noGrp="1"/>
          </p:cNvSpPr>
          <p:nvPr>
            <p:ph type="ftr" sz="quarter" idx="11"/>
          </p:nvPr>
        </p:nvSpPr>
        <p:spPr/>
        <p:txBody>
          <a:bodyPr/>
          <a:lstStyle/>
          <a:p>
            <a:r>
              <a:rPr lang="en-US"/>
              <a:t>Dr. Mona El Sobky</a:t>
            </a:r>
          </a:p>
        </p:txBody>
      </p:sp>
      <p:sp>
        <p:nvSpPr>
          <p:cNvPr id="7" name="Slide Number Placeholder 6">
            <a:extLst>
              <a:ext uri="{FF2B5EF4-FFF2-40B4-BE49-F238E27FC236}">
                <a16:creationId xmlns="" xmlns:a16="http://schemas.microsoft.com/office/drawing/2014/main" id="{28332770-7CD1-4DB1-BB5F-F180EC03920C}"/>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307219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47DFDC-4ECC-47F4-A782-EB56BD55D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3F9B4CA-5B1B-45ED-B62D-0294B641E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F2A3C44-A6EC-4399-9EDB-E77ECB7F8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9807AF3-2140-49D8-AE88-8A3C0A67D29C}"/>
              </a:ext>
            </a:extLst>
          </p:cNvPr>
          <p:cNvSpPr>
            <a:spLocks noGrp="1"/>
          </p:cNvSpPr>
          <p:nvPr>
            <p:ph type="dt" sz="half" idx="10"/>
          </p:nvPr>
        </p:nvSpPr>
        <p:spPr/>
        <p:txBody>
          <a:bodyPr/>
          <a:lstStyle/>
          <a:p>
            <a:fld id="{D7EEE106-CDDF-41CC-8B6A-C909E79957EA}" type="datetime1">
              <a:rPr lang="en-US" smtClean="0"/>
              <a:pPr/>
              <a:t>4/25/2021</a:t>
            </a:fld>
            <a:endParaRPr lang="en-US"/>
          </a:p>
        </p:txBody>
      </p:sp>
      <p:sp>
        <p:nvSpPr>
          <p:cNvPr id="6" name="Footer Placeholder 5">
            <a:extLst>
              <a:ext uri="{FF2B5EF4-FFF2-40B4-BE49-F238E27FC236}">
                <a16:creationId xmlns="" xmlns:a16="http://schemas.microsoft.com/office/drawing/2014/main" id="{957C1AD7-F771-4083-BC59-EF2B4372DA6D}"/>
              </a:ext>
            </a:extLst>
          </p:cNvPr>
          <p:cNvSpPr>
            <a:spLocks noGrp="1"/>
          </p:cNvSpPr>
          <p:nvPr>
            <p:ph type="ftr" sz="quarter" idx="11"/>
          </p:nvPr>
        </p:nvSpPr>
        <p:spPr/>
        <p:txBody>
          <a:bodyPr/>
          <a:lstStyle/>
          <a:p>
            <a:r>
              <a:rPr lang="en-US"/>
              <a:t>Dr. Mona El Sobky</a:t>
            </a:r>
          </a:p>
        </p:txBody>
      </p:sp>
      <p:sp>
        <p:nvSpPr>
          <p:cNvPr id="7" name="Slide Number Placeholder 6">
            <a:extLst>
              <a:ext uri="{FF2B5EF4-FFF2-40B4-BE49-F238E27FC236}">
                <a16:creationId xmlns="" xmlns:a16="http://schemas.microsoft.com/office/drawing/2014/main" id="{CB2E45BF-56F7-4844-894F-A25A12BEDA69}"/>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273052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502812A-07A2-4A10-BFF4-0DE015B8B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B2EA4C0-E8AC-4DB3-931B-0EBF78547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86A234-0B57-4D66-9F09-9112FCE18F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26368-C59B-46CE-86F4-D27889512BA4}" type="datetime1">
              <a:rPr lang="en-US" smtClean="0"/>
              <a:pPr/>
              <a:t>4/25/2021</a:t>
            </a:fld>
            <a:endParaRPr lang="en-US"/>
          </a:p>
        </p:txBody>
      </p:sp>
      <p:sp>
        <p:nvSpPr>
          <p:cNvPr id="5" name="Footer Placeholder 4">
            <a:extLst>
              <a:ext uri="{FF2B5EF4-FFF2-40B4-BE49-F238E27FC236}">
                <a16:creationId xmlns="" xmlns:a16="http://schemas.microsoft.com/office/drawing/2014/main" id="{8F3FF3A4-DE1B-482F-9AFF-0503CFE67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Mona El Sobky</a:t>
            </a:r>
          </a:p>
        </p:txBody>
      </p:sp>
      <p:sp>
        <p:nvSpPr>
          <p:cNvPr id="6" name="Slide Number Placeholder 5">
            <a:extLst>
              <a:ext uri="{FF2B5EF4-FFF2-40B4-BE49-F238E27FC236}">
                <a16:creationId xmlns="" xmlns:a16="http://schemas.microsoft.com/office/drawing/2014/main" id="{698E2ECB-FE8D-42C4-93CB-C5708E830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D0132-D2FB-4B6D-9549-D6CDAA869EB7}" type="slidenum">
              <a:rPr lang="en-US" smtClean="0"/>
              <a:pPr/>
              <a:t>‹#›</a:t>
            </a:fld>
            <a:endParaRPr lang="en-US"/>
          </a:p>
        </p:txBody>
      </p:sp>
    </p:spTree>
    <p:extLst>
      <p:ext uri="{BB962C8B-B14F-4D97-AF65-F5344CB8AC3E}">
        <p14:creationId xmlns="" xmlns:p14="http://schemas.microsoft.com/office/powerpoint/2010/main" val="224315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7.png"/><Relationship Id="rId7"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 xmlns:a16="http://schemas.microsoft.com/office/drawing/2014/main" id="{95D293D6-516E-4572-B73C-3498CF015B78}"/>
              </a:ext>
            </a:extLst>
          </p:cNvPr>
          <p:cNvSpPr>
            <a:spLocks noGrp="1"/>
          </p:cNvSpPr>
          <p:nvPr>
            <p:ph type="ctrTitle"/>
          </p:nvPr>
        </p:nvSpPr>
        <p:spPr>
          <a:xfrm>
            <a:off x="1040506" y="1736989"/>
            <a:ext cx="10581081" cy="1470025"/>
          </a:xfrm>
        </p:spPr>
        <p:txBody>
          <a:bodyPr>
            <a:noAutofit/>
          </a:bodyPr>
          <a:lstStyle/>
          <a:p>
            <a:r>
              <a:rPr lang="fr-FR" altLang="ar-JO" sz="4800" b="1" dirty="0"/>
              <a:t>UGT Module </a:t>
            </a:r>
            <a:br>
              <a:rPr lang="fr-FR" altLang="ar-JO" sz="4800" b="1" dirty="0"/>
            </a:br>
            <a:r>
              <a:rPr lang="fr-FR" altLang="ar-JO" sz="4800" b="1" dirty="0"/>
              <a:t>2020-2021 </a:t>
            </a:r>
            <a:br>
              <a:rPr lang="fr-FR" altLang="ar-JO" sz="4800" b="1" dirty="0"/>
            </a:br>
            <a:r>
              <a:rPr lang="en-US" altLang="en-US" sz="4000" b="1" dirty="0" err="1"/>
              <a:t>Schistosomiasis</a:t>
            </a:r>
            <a:endParaRPr lang="en-US" altLang="ar-JO" sz="4800" b="1" dirty="0"/>
          </a:p>
        </p:txBody>
      </p:sp>
      <p:sp>
        <p:nvSpPr>
          <p:cNvPr id="4" name="TextBox 3">
            <a:extLst>
              <a:ext uri="{FF2B5EF4-FFF2-40B4-BE49-F238E27FC236}">
                <a16:creationId xmlns="" xmlns:a16="http://schemas.microsoft.com/office/drawing/2014/main" id="{B9AD781B-E1DF-4249-8F04-5A816E0AAC2B}"/>
              </a:ext>
            </a:extLst>
          </p:cNvPr>
          <p:cNvSpPr txBox="1"/>
          <p:nvPr/>
        </p:nvSpPr>
        <p:spPr>
          <a:xfrm>
            <a:off x="4074223" y="4049485"/>
            <a:ext cx="5335587" cy="1631950"/>
          </a:xfrm>
          <a:prstGeom prst="rect">
            <a:avLst/>
          </a:prstGeom>
          <a:noFill/>
          <a:effectLst/>
        </p:spPr>
        <p:txBody>
          <a:bodyPr wrap="none">
            <a:spAutoFit/>
          </a:bodyPr>
          <a:lstStyle/>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Dr. Mohammad </a:t>
            </a:r>
            <a:r>
              <a:rPr lang="en-US" sz="2000" dirty="0" err="1">
                <a:effectLst>
                  <a:outerShdw blurRad="38100" dist="38100" dir="2700000" algn="tl">
                    <a:srgbClr val="000000">
                      <a:alpha val="43137"/>
                    </a:srgbClr>
                  </a:outerShdw>
                </a:effectLst>
                <a:latin typeface="Century Schoolbook" pitchFamily="18" charset="0"/>
                <a:cs typeface="Arial" charset="0"/>
              </a:rPr>
              <a:t>Odaibat</a:t>
            </a: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Department of Microbiology and Pathology </a:t>
            </a: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Faculty of Medicine, </a:t>
            </a:r>
            <a:r>
              <a:rPr lang="en-US" sz="2000" dirty="0" err="1">
                <a:effectLst>
                  <a:outerShdw blurRad="38100" dist="38100" dir="2700000" algn="tl">
                    <a:srgbClr val="000000">
                      <a:alpha val="43137"/>
                    </a:srgbClr>
                  </a:outerShdw>
                </a:effectLst>
                <a:latin typeface="Century Schoolbook" pitchFamily="18" charset="0"/>
                <a:cs typeface="Arial" charset="0"/>
              </a:rPr>
              <a:t>Mu’tah</a:t>
            </a:r>
            <a:r>
              <a:rPr lang="en-US" sz="2000" dirty="0">
                <a:effectLst>
                  <a:outerShdw blurRad="38100" dist="38100" dir="2700000" algn="tl">
                    <a:srgbClr val="000000">
                      <a:alpha val="43137"/>
                    </a:srgbClr>
                  </a:outerShdw>
                </a:effectLst>
                <a:latin typeface="Century Schoolbook" pitchFamily="18" charset="0"/>
                <a:cs typeface="Arial" charset="0"/>
              </a:rPr>
              <a:t> University </a:t>
            </a: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887C8EDE-6DCF-49E1-8ECE-7D764BB5159F}"/>
              </a:ext>
            </a:extLst>
          </p:cNvPr>
          <p:cNvSpPr txBox="1"/>
          <p:nvPr/>
        </p:nvSpPr>
        <p:spPr>
          <a:xfrm>
            <a:off x="627337" y="1405596"/>
            <a:ext cx="3643313" cy="523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2800" b="1" dirty="0">
                <a:solidFill>
                  <a:srgbClr val="C00000"/>
                </a:solidFill>
                <a:latin typeface="Arial" pitchFamily="34" charset="0"/>
                <a:cs typeface="Arial" pitchFamily="34" charset="0"/>
              </a:rPr>
              <a:t>1- Stage of invasion</a:t>
            </a:r>
            <a:endParaRPr lang="en-US" sz="2800" dirty="0">
              <a:solidFill>
                <a:srgbClr val="C00000"/>
              </a:solidFill>
            </a:endParaRPr>
          </a:p>
        </p:txBody>
      </p:sp>
      <p:sp>
        <p:nvSpPr>
          <p:cNvPr id="40964" name="TextBox 9">
            <a:extLst>
              <a:ext uri="{FF2B5EF4-FFF2-40B4-BE49-F238E27FC236}">
                <a16:creationId xmlns="" xmlns:a16="http://schemas.microsoft.com/office/drawing/2014/main" id="{EE047488-A1A1-4893-B079-64CFB47EA1E7}"/>
              </a:ext>
            </a:extLst>
          </p:cNvPr>
          <p:cNvSpPr txBox="1">
            <a:spLocks noChangeArrowheads="1"/>
          </p:cNvSpPr>
          <p:nvPr/>
        </p:nvSpPr>
        <p:spPr bwMode="auto">
          <a:xfrm>
            <a:off x="832288" y="2821043"/>
            <a:ext cx="6388319"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buClr>
                <a:srgbClr val="C00000"/>
              </a:buClr>
              <a:buFont typeface="Wingdings" panose="05000000000000000000" pitchFamily="2" charset="2"/>
              <a:buChar char="v"/>
            </a:pPr>
            <a:r>
              <a:rPr lang="en-US" altLang="en-US" sz="2400" b="1" dirty="0">
                <a:solidFill>
                  <a:srgbClr val="002060"/>
                </a:solidFill>
              </a:rPr>
              <a:t>Skin lesion due to </a:t>
            </a:r>
            <a:r>
              <a:rPr lang="en-US" altLang="en-US" sz="2400" b="1" dirty="0" err="1">
                <a:solidFill>
                  <a:srgbClr val="002060"/>
                </a:solidFill>
              </a:rPr>
              <a:t>cercarial</a:t>
            </a:r>
            <a:r>
              <a:rPr lang="en-US" altLang="en-US" sz="2400" b="1" dirty="0">
                <a:solidFill>
                  <a:srgbClr val="002060"/>
                </a:solidFill>
              </a:rPr>
              <a:t> penetration.</a:t>
            </a:r>
          </a:p>
          <a:p>
            <a:pPr>
              <a:lnSpc>
                <a:spcPct val="200000"/>
              </a:lnSpc>
              <a:buClr>
                <a:srgbClr val="C00000"/>
              </a:buClr>
              <a:buFont typeface="Wingdings" panose="05000000000000000000" pitchFamily="2" charset="2"/>
              <a:buChar char="v"/>
            </a:pPr>
            <a:r>
              <a:rPr lang="en-US" altLang="en-US" sz="2400" b="1" dirty="0">
                <a:solidFill>
                  <a:srgbClr val="002060"/>
                </a:solidFill>
              </a:rPr>
              <a:t>Local dermatitis, irritation, itching and </a:t>
            </a:r>
            <a:r>
              <a:rPr lang="en-US" altLang="en-US" sz="2400" b="1" dirty="0" err="1">
                <a:solidFill>
                  <a:srgbClr val="002060"/>
                </a:solidFill>
              </a:rPr>
              <a:t>papular</a:t>
            </a:r>
            <a:r>
              <a:rPr lang="en-US" altLang="en-US" sz="2400" b="1" dirty="0">
                <a:solidFill>
                  <a:srgbClr val="002060"/>
                </a:solidFill>
              </a:rPr>
              <a:t> rash. </a:t>
            </a:r>
          </a:p>
          <a:p>
            <a:endParaRPr lang="en-US" altLang="en-US" sz="1600" dirty="0"/>
          </a:p>
        </p:txBody>
      </p:sp>
      <p:pic>
        <p:nvPicPr>
          <p:cNvPr id="40965" name="Content Placeholder 3" descr="c3.gif">
            <a:extLst>
              <a:ext uri="{FF2B5EF4-FFF2-40B4-BE49-F238E27FC236}">
                <a16:creationId xmlns="" xmlns:a16="http://schemas.microsoft.com/office/drawing/2014/main" id="{6D9DFE54-66F7-4139-8C1A-09ED118184A6}"/>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7538544" y="1058753"/>
            <a:ext cx="4427483" cy="5357812"/>
          </a:xfrm>
        </p:spPr>
      </p:pic>
      <p:sp>
        <p:nvSpPr>
          <p:cNvPr id="7" name="TextBox 6">
            <a:extLst>
              <a:ext uri="{FF2B5EF4-FFF2-40B4-BE49-F238E27FC236}">
                <a16:creationId xmlns="" xmlns:a16="http://schemas.microsoft.com/office/drawing/2014/main" id="{401F80D4-62FA-448D-A080-A01B6366BFE5}"/>
              </a:ext>
            </a:extLst>
          </p:cNvPr>
          <p:cNvSpPr txBox="1"/>
          <p:nvPr/>
        </p:nvSpPr>
        <p:spPr>
          <a:xfrm>
            <a:off x="595334" y="704543"/>
            <a:ext cx="377913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Stages of disease</a:t>
            </a:r>
          </a:p>
        </p:txBody>
      </p:sp>
      <p:sp>
        <p:nvSpPr>
          <p:cNvPr id="8" name="مستطيل 7"/>
          <p:cNvSpPr/>
          <p:nvPr/>
        </p:nvSpPr>
        <p:spPr>
          <a:xfrm>
            <a:off x="1080191" y="2230329"/>
            <a:ext cx="2704587" cy="523220"/>
          </a:xfrm>
          <a:prstGeom prst="rect">
            <a:avLst/>
          </a:prstGeom>
        </p:spPr>
        <p:txBody>
          <a:bodyPr wrap="none">
            <a:spAutoFit/>
          </a:bodyPr>
          <a:lstStyle/>
          <a:p>
            <a:r>
              <a:rPr lang="en-US" sz="2800" b="1" dirty="0">
                <a:solidFill>
                  <a:srgbClr val="C00000"/>
                </a:solidFill>
                <a:latin typeface="Arial" pitchFamily="34" charset="0"/>
                <a:cs typeface="Arial" pitchFamily="34" charset="0"/>
              </a:rPr>
              <a:t>Manifestations</a:t>
            </a:r>
            <a:endParaRPr lang="ar-SA" b="1" dirty="0"/>
          </a:p>
        </p:txBody>
      </p:sp>
      <p:sp>
        <p:nvSpPr>
          <p:cNvPr id="11" name="TextBox 3">
            <a:extLst>
              <a:ext uri="{FF2B5EF4-FFF2-40B4-BE49-F238E27FC236}">
                <a16:creationId xmlns="" xmlns:a16="http://schemas.microsoft.com/office/drawing/2014/main" id="{D9E6A938-F980-4B63-90D8-36DF3870E7D3}"/>
              </a:ext>
            </a:extLst>
          </p:cNvPr>
          <p:cNvSpPr txBox="1"/>
          <p:nvPr/>
        </p:nvSpPr>
        <p:spPr>
          <a:xfrm>
            <a:off x="630881" y="4729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Urinary </a:t>
            </a:r>
            <a:r>
              <a:rPr lang="en-US" sz="3200" b="1" dirty="0" err="1">
                <a:solidFill>
                  <a:srgbClr val="7030A0"/>
                </a:solidFill>
                <a:latin typeface="Arial" pitchFamily="34" charset="0"/>
                <a:cs typeface="Arial" pitchFamily="34" charset="0"/>
              </a:rPr>
              <a:t>Schistosomiasis</a:t>
            </a:r>
            <a:r>
              <a:rPr lang="en-US" sz="3200" b="1" dirty="0">
                <a:solidFill>
                  <a:srgbClr val="7030A0"/>
                </a:solidFill>
                <a:latin typeface="Arial" pitchFamily="34" charset="0"/>
                <a:cs typeface="Arial" pitchFamily="34" charset="0"/>
              </a:rPr>
              <a:t> (Bilharziasis)</a:t>
            </a:r>
          </a:p>
        </p:txBody>
      </p:sp>
    </p:spTree>
    <p:extLst>
      <p:ext uri="{BB962C8B-B14F-4D97-AF65-F5344CB8AC3E}">
        <p14:creationId xmlns="" xmlns:p14="http://schemas.microsoft.com/office/powerpoint/2010/main" val="26305162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0964">
                                            <p:txEl>
                                              <p:pRg st="0" end="0"/>
                                            </p:txEl>
                                          </p:spTgt>
                                        </p:tgtEl>
                                        <p:attrNameLst>
                                          <p:attrName>style.visibility</p:attrName>
                                        </p:attrNameLst>
                                      </p:cBhvr>
                                      <p:to>
                                        <p:strVal val="visible"/>
                                      </p:to>
                                    </p:set>
                                    <p:animEffect transition="in" filter="strips(downLeft)">
                                      <p:cBhvr>
                                        <p:cTn id="22" dur="500"/>
                                        <p:tgtEl>
                                          <p:spTgt spid="4096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0965"/>
                                        </p:tgtEl>
                                        <p:attrNameLst>
                                          <p:attrName>style.visibility</p:attrName>
                                        </p:attrNameLst>
                                      </p:cBhvr>
                                      <p:to>
                                        <p:strVal val="visible"/>
                                      </p:to>
                                    </p:set>
                                    <p:animEffect transition="in" filter="strips(downLeft)">
                                      <p:cBhvr>
                                        <p:cTn id="27" dur="500"/>
                                        <p:tgtEl>
                                          <p:spTgt spid="4096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0964">
                                            <p:txEl>
                                              <p:pRg st="1" end="1"/>
                                            </p:txEl>
                                          </p:spTgt>
                                        </p:tgtEl>
                                        <p:attrNameLst>
                                          <p:attrName>style.visibility</p:attrName>
                                        </p:attrNameLst>
                                      </p:cBhvr>
                                      <p:to>
                                        <p:strVal val="visible"/>
                                      </p:to>
                                    </p:set>
                                    <p:animEffect transition="in" filter="strips(downLeft)">
                                      <p:cBhvr>
                                        <p:cTn id="32" dur="500"/>
                                        <p:tgtEl>
                                          <p:spTgt spid="40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CCF9B87-340C-4ECE-8939-E333BB159D26}"/>
              </a:ext>
            </a:extLst>
          </p:cNvPr>
          <p:cNvSpPr txBox="1"/>
          <p:nvPr/>
        </p:nvSpPr>
        <p:spPr>
          <a:xfrm>
            <a:off x="656891" y="1437638"/>
            <a:ext cx="3786188" cy="5238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800" b="1" dirty="0">
                <a:solidFill>
                  <a:srgbClr val="C00000"/>
                </a:solidFill>
                <a:latin typeface="Arial" pitchFamily="34" charset="0"/>
                <a:cs typeface="Arial" pitchFamily="34" charset="0"/>
              </a:rPr>
              <a:t>2- Stage of migration </a:t>
            </a:r>
            <a:endParaRPr lang="en-US" dirty="0"/>
          </a:p>
        </p:txBody>
      </p:sp>
      <p:sp>
        <p:nvSpPr>
          <p:cNvPr id="41987" name="TextBox 4">
            <a:extLst>
              <a:ext uri="{FF2B5EF4-FFF2-40B4-BE49-F238E27FC236}">
                <a16:creationId xmlns="" xmlns:a16="http://schemas.microsoft.com/office/drawing/2014/main" id="{32843954-BE86-40F9-94CC-693133E0DD77}"/>
              </a:ext>
            </a:extLst>
          </p:cNvPr>
          <p:cNvSpPr txBox="1">
            <a:spLocks noChangeArrowheads="1"/>
          </p:cNvSpPr>
          <p:nvPr/>
        </p:nvSpPr>
        <p:spPr bwMode="auto">
          <a:xfrm>
            <a:off x="666257" y="2207693"/>
            <a:ext cx="10921398"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Font typeface="Wingdings" panose="05000000000000000000" pitchFamily="2" charset="2"/>
              <a:buChar char="v"/>
            </a:pPr>
            <a:r>
              <a:rPr lang="en-US" altLang="en-US" sz="2600" b="1" dirty="0">
                <a:solidFill>
                  <a:srgbClr val="C00000"/>
                </a:solidFill>
              </a:rPr>
              <a:t>Lung :</a:t>
            </a:r>
            <a:r>
              <a:rPr lang="en-US" altLang="en-US" sz="2600" b="1" dirty="0"/>
              <a:t> </a:t>
            </a:r>
            <a:r>
              <a:rPr lang="en-US" altLang="en-US" sz="2600" b="1" dirty="0">
                <a:solidFill>
                  <a:srgbClr val="002060"/>
                </a:solidFill>
              </a:rPr>
              <a:t>Irritation due to passage of schistosomulum causing minute </a:t>
            </a:r>
            <a:r>
              <a:rPr lang="en-US" altLang="en-US" sz="2600" b="1" dirty="0" err="1">
                <a:solidFill>
                  <a:srgbClr val="002060"/>
                </a:solidFill>
              </a:rPr>
              <a:t>haemorrhage</a:t>
            </a:r>
            <a:r>
              <a:rPr lang="en-US" altLang="en-US" sz="2600" b="1" dirty="0">
                <a:solidFill>
                  <a:srgbClr val="002060"/>
                </a:solidFill>
              </a:rPr>
              <a:t>, cough, sputum, dyspnea and eosinophilia, and p</a:t>
            </a:r>
            <a:r>
              <a:rPr lang="en-US" sz="2600" b="1" dirty="0">
                <a:solidFill>
                  <a:srgbClr val="002060"/>
                </a:solidFill>
              </a:rPr>
              <a:t>neumonitis.</a:t>
            </a:r>
            <a:endParaRPr lang="en-US" altLang="en-US" sz="2600" b="1" dirty="0">
              <a:solidFill>
                <a:srgbClr val="002060"/>
              </a:solidFill>
            </a:endParaRPr>
          </a:p>
          <a:p>
            <a:pPr algn="just">
              <a:lnSpc>
                <a:spcPct val="150000"/>
              </a:lnSpc>
              <a:buFont typeface="Wingdings" panose="05000000000000000000" pitchFamily="2" charset="2"/>
              <a:buChar char="v"/>
            </a:pPr>
            <a:r>
              <a:rPr lang="en-US" altLang="en-US" sz="2600" b="1" dirty="0">
                <a:solidFill>
                  <a:srgbClr val="C00000"/>
                </a:solidFill>
              </a:rPr>
              <a:t>Liver : </a:t>
            </a:r>
            <a:r>
              <a:rPr lang="en-US" altLang="en-US" sz="2600" b="1" dirty="0">
                <a:solidFill>
                  <a:srgbClr val="002060"/>
                </a:solidFill>
              </a:rPr>
              <a:t>Enlarged tender liver and spleen. </a:t>
            </a:r>
          </a:p>
          <a:p>
            <a:pPr algn="just">
              <a:lnSpc>
                <a:spcPct val="150000"/>
              </a:lnSpc>
              <a:buFont typeface="Wingdings" panose="05000000000000000000" pitchFamily="2" charset="2"/>
              <a:buChar char="v"/>
            </a:pPr>
            <a:r>
              <a:rPr lang="en-US" altLang="en-US" sz="2600" b="1" dirty="0">
                <a:solidFill>
                  <a:srgbClr val="C00000"/>
                </a:solidFill>
              </a:rPr>
              <a:t>Toxic symptoms: </a:t>
            </a:r>
            <a:r>
              <a:rPr lang="en-US" altLang="en-US" sz="2600" b="1" dirty="0">
                <a:solidFill>
                  <a:srgbClr val="002060"/>
                </a:solidFill>
              </a:rPr>
              <a:t>Due to metabolic products of maturing parasites causing fever, anorexia, headache, malaise and muscle pain.</a:t>
            </a:r>
          </a:p>
        </p:txBody>
      </p:sp>
      <p:sp>
        <p:nvSpPr>
          <p:cNvPr id="5" name="TextBox 6">
            <a:extLst>
              <a:ext uri="{FF2B5EF4-FFF2-40B4-BE49-F238E27FC236}">
                <a16:creationId xmlns="" xmlns:a16="http://schemas.microsoft.com/office/drawing/2014/main" id="{401F80D4-62FA-448D-A080-A01B6366BFE5}"/>
              </a:ext>
            </a:extLst>
          </p:cNvPr>
          <p:cNvSpPr txBox="1"/>
          <p:nvPr/>
        </p:nvSpPr>
        <p:spPr>
          <a:xfrm>
            <a:off x="611100" y="704543"/>
            <a:ext cx="377913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Stages of disease</a:t>
            </a:r>
          </a:p>
        </p:txBody>
      </p:sp>
      <p:sp>
        <p:nvSpPr>
          <p:cNvPr id="6" name="TextBox 3">
            <a:extLst>
              <a:ext uri="{FF2B5EF4-FFF2-40B4-BE49-F238E27FC236}">
                <a16:creationId xmlns="" xmlns:a16="http://schemas.microsoft.com/office/drawing/2014/main" id="{D9E6A938-F980-4B63-90D8-36DF3870E7D3}"/>
              </a:ext>
            </a:extLst>
          </p:cNvPr>
          <p:cNvSpPr txBox="1"/>
          <p:nvPr/>
        </p:nvSpPr>
        <p:spPr>
          <a:xfrm>
            <a:off x="630881" y="4729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Urinary </a:t>
            </a:r>
            <a:r>
              <a:rPr lang="en-US" sz="3200" b="1" dirty="0" err="1">
                <a:solidFill>
                  <a:srgbClr val="7030A0"/>
                </a:solidFill>
                <a:latin typeface="Arial" pitchFamily="34" charset="0"/>
                <a:cs typeface="Arial" pitchFamily="34" charset="0"/>
              </a:rPr>
              <a:t>Schistosomiasis</a:t>
            </a:r>
            <a:r>
              <a:rPr lang="en-US" sz="3200" b="1" dirty="0">
                <a:solidFill>
                  <a:srgbClr val="7030A0"/>
                </a:solidFill>
                <a:latin typeface="Arial" pitchFamily="34" charset="0"/>
                <a:cs typeface="Arial" pitchFamily="34" charset="0"/>
              </a:rPr>
              <a:t> (Bilharziasis)</a:t>
            </a:r>
          </a:p>
        </p:txBody>
      </p:sp>
    </p:spTree>
    <p:extLst>
      <p:ext uri="{BB962C8B-B14F-4D97-AF65-F5344CB8AC3E}">
        <p14:creationId xmlns="" xmlns:p14="http://schemas.microsoft.com/office/powerpoint/2010/main" val="390686737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down)">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wipe(down)">
                                      <p:cBhvr>
                                        <p:cTn id="17" dur="500"/>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wipe(down)">
                                      <p:cBhvr>
                                        <p:cTn id="22"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9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 xmlns:a16="http://schemas.microsoft.com/office/drawing/2014/main" id="{AAC11CF5-1AD0-4E13-A43C-BD576A436FB4}"/>
              </a:ext>
            </a:extLst>
          </p:cNvPr>
          <p:cNvSpPr>
            <a:spLocks noGrp="1"/>
          </p:cNvSpPr>
          <p:nvPr>
            <p:ph idx="1"/>
          </p:nvPr>
        </p:nvSpPr>
        <p:spPr>
          <a:xfrm>
            <a:off x="611100" y="1816513"/>
            <a:ext cx="11580900" cy="4838290"/>
          </a:xfrm>
        </p:spPr>
        <p:txBody>
          <a:bodyPr>
            <a:normAutofit fontScale="70000" lnSpcReduction="20000"/>
          </a:bodyPr>
          <a:lstStyle/>
          <a:p>
            <a:pPr algn="just">
              <a:lnSpc>
                <a:spcPct val="170000"/>
              </a:lnSpc>
            </a:pPr>
            <a:r>
              <a:rPr lang="en-US" altLang="en-US" b="1" dirty="0">
                <a:solidFill>
                  <a:srgbClr val="002060"/>
                </a:solidFill>
                <a:latin typeface="Arial" pitchFamily="34" charset="0"/>
                <a:cs typeface="Arial" pitchFamily="34" charset="0"/>
              </a:rPr>
              <a:t>The development of </a:t>
            </a:r>
            <a:r>
              <a:rPr lang="en-US" altLang="en-US" b="1" dirty="0" err="1">
                <a:solidFill>
                  <a:srgbClr val="002060"/>
                </a:solidFill>
                <a:latin typeface="Arial" pitchFamily="34" charset="0"/>
                <a:cs typeface="Arial" pitchFamily="34" charset="0"/>
              </a:rPr>
              <a:t>schistosomes</a:t>
            </a:r>
            <a:r>
              <a:rPr lang="en-US" altLang="en-US" b="1" dirty="0">
                <a:solidFill>
                  <a:srgbClr val="002060"/>
                </a:solidFill>
                <a:latin typeface="Arial" pitchFamily="34" charset="0"/>
                <a:cs typeface="Arial" pitchFamily="34" charset="0"/>
              </a:rPr>
              <a:t> into sexually mature, egg-producing adults occurs within the portal vein (∼3–5 weeks post infection).</a:t>
            </a:r>
          </a:p>
          <a:p>
            <a:pPr algn="just">
              <a:lnSpc>
                <a:spcPct val="170000"/>
              </a:lnSpc>
            </a:pPr>
            <a:r>
              <a:rPr lang="en-US" altLang="en-US" b="1" dirty="0">
                <a:solidFill>
                  <a:srgbClr val="002060"/>
                </a:solidFill>
                <a:latin typeface="Arial" pitchFamily="34" charset="0"/>
                <a:cs typeface="Arial" pitchFamily="34" charset="0"/>
              </a:rPr>
              <a:t>Once sexual maturity is reached, worm pairs migrate toward the </a:t>
            </a:r>
            <a:r>
              <a:rPr lang="en-US" altLang="en-US" b="1" dirty="0" err="1">
                <a:solidFill>
                  <a:srgbClr val="002060"/>
                </a:solidFill>
                <a:latin typeface="Arial" pitchFamily="34" charset="0"/>
                <a:cs typeface="Arial" pitchFamily="34" charset="0"/>
              </a:rPr>
              <a:t>urogenital</a:t>
            </a:r>
            <a:r>
              <a:rPr lang="en-US" altLang="en-US" b="1" dirty="0">
                <a:solidFill>
                  <a:srgbClr val="002060"/>
                </a:solidFill>
                <a:latin typeface="Arial" pitchFamily="34" charset="0"/>
                <a:cs typeface="Arial" pitchFamily="34" charset="0"/>
              </a:rPr>
              <a:t>  veins.</a:t>
            </a:r>
          </a:p>
          <a:p>
            <a:pPr algn="just">
              <a:lnSpc>
                <a:spcPct val="170000"/>
              </a:lnSpc>
            </a:pPr>
            <a:r>
              <a:rPr lang="en-US" altLang="en-US" b="1" dirty="0">
                <a:solidFill>
                  <a:srgbClr val="002060"/>
                </a:solidFill>
                <a:latin typeface="Arial" pitchFamily="34" charset="0"/>
                <a:cs typeface="Arial" pitchFamily="34" charset="0"/>
              </a:rPr>
              <a:t>Adult  worms reside deep within the veins.</a:t>
            </a:r>
          </a:p>
          <a:p>
            <a:pPr lvl="0">
              <a:lnSpc>
                <a:spcPct val="150000"/>
              </a:lnSpc>
              <a:buClr>
                <a:srgbClr val="C00000"/>
              </a:buClr>
              <a:buFont typeface="Wingdings" pitchFamily="2" charset="2"/>
              <a:buChar char="v"/>
            </a:pPr>
            <a:r>
              <a:rPr lang="en-US" sz="3100" b="1" dirty="0">
                <a:solidFill>
                  <a:srgbClr val="C00000"/>
                </a:solidFill>
                <a:latin typeface="Arial" pitchFamily="34" charset="0"/>
                <a:cs typeface="Arial" pitchFamily="34" charset="0"/>
              </a:rPr>
              <a:t>Active escape of eggs in urine produce tissue damage and manifested by :- </a:t>
            </a:r>
          </a:p>
          <a:p>
            <a:pPr lvl="0">
              <a:lnSpc>
                <a:spcPct val="150000"/>
              </a:lnSpc>
              <a:buClr>
                <a:srgbClr val="C00000"/>
              </a:buClr>
              <a:buFont typeface="Wingdings" pitchFamily="2" charset="2"/>
              <a:buChar char="Ø"/>
            </a:pPr>
            <a:r>
              <a:rPr lang="en-US" sz="2400" dirty="0" smtClean="0"/>
              <a:t> </a:t>
            </a:r>
            <a:r>
              <a:rPr lang="en-US" sz="2900" b="1" dirty="0" smtClean="0">
                <a:solidFill>
                  <a:srgbClr val="002060"/>
                </a:solidFill>
                <a:latin typeface="Arial" pitchFamily="34" charset="0"/>
                <a:cs typeface="Arial" pitchFamily="34" charset="0"/>
              </a:rPr>
              <a:t>Painful or burning urination due to inflammation (irritation).</a:t>
            </a:r>
          </a:p>
          <a:p>
            <a:pPr lvl="0">
              <a:lnSpc>
                <a:spcPct val="150000"/>
              </a:lnSpc>
              <a:buClr>
                <a:srgbClr val="C00000"/>
              </a:buClr>
              <a:buFont typeface="Wingdings" pitchFamily="2" charset="2"/>
              <a:buChar char="Ø"/>
            </a:pPr>
            <a:r>
              <a:rPr lang="en-US" sz="2900" b="1" dirty="0" smtClean="0">
                <a:solidFill>
                  <a:srgbClr val="002060"/>
                </a:solidFill>
                <a:latin typeface="Arial" pitchFamily="34" charset="0"/>
                <a:cs typeface="Arial" pitchFamily="34" charset="0"/>
              </a:rPr>
              <a:t>This lead to frequency of urination.</a:t>
            </a:r>
          </a:p>
          <a:p>
            <a:pPr lvl="0">
              <a:lnSpc>
                <a:spcPct val="150000"/>
              </a:lnSpc>
              <a:buClr>
                <a:srgbClr val="C00000"/>
              </a:buClr>
              <a:buFont typeface="Wingdings" pitchFamily="2" charset="2"/>
              <a:buChar char="Ø"/>
            </a:pPr>
            <a:r>
              <a:rPr lang="en-US" b="1" dirty="0" smtClean="0">
                <a:solidFill>
                  <a:srgbClr val="002060"/>
                </a:solidFill>
                <a:latin typeface="Arial" pitchFamily="34" charset="0"/>
                <a:cs typeface="Arial" pitchFamily="34" charset="0"/>
              </a:rPr>
              <a:t>Terminal </a:t>
            </a:r>
            <a:r>
              <a:rPr lang="en-US" b="1" dirty="0" err="1">
                <a:solidFill>
                  <a:srgbClr val="002060"/>
                </a:solidFill>
                <a:latin typeface="Arial" pitchFamily="34" charset="0"/>
                <a:cs typeface="Arial" pitchFamily="34" charset="0"/>
              </a:rPr>
              <a:t>haematuria</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iron deficiency </a:t>
            </a:r>
            <a:r>
              <a:rPr lang="en-US" b="1" dirty="0" err="1">
                <a:solidFill>
                  <a:srgbClr val="002060"/>
                </a:solidFill>
                <a:latin typeface="Arial" pitchFamily="34" charset="0"/>
                <a:cs typeface="Arial" pitchFamily="34" charset="0"/>
              </a:rPr>
              <a:t>anaemia</a:t>
            </a:r>
            <a:r>
              <a:rPr lang="en-US" b="1" dirty="0">
                <a:solidFill>
                  <a:srgbClr val="002060"/>
                </a:solidFill>
                <a:latin typeface="Arial" pitchFamily="34" charset="0"/>
                <a:cs typeface="Arial" pitchFamily="34" charset="0"/>
              </a:rPr>
              <a:t>.</a:t>
            </a:r>
          </a:p>
          <a:p>
            <a:pPr lvl="0">
              <a:lnSpc>
                <a:spcPct val="150000"/>
              </a:lnSpc>
              <a:buClr>
                <a:srgbClr val="C00000"/>
              </a:buClr>
              <a:buFont typeface="Wingdings" pitchFamily="2" charset="2"/>
              <a:buChar char="Ø"/>
            </a:pPr>
            <a:r>
              <a:rPr lang="en-US" b="1" dirty="0">
                <a:solidFill>
                  <a:srgbClr val="002060"/>
                </a:solidFill>
                <a:latin typeface="Arial" pitchFamily="34" charset="0"/>
                <a:cs typeface="Arial" pitchFamily="34" charset="0"/>
              </a:rPr>
              <a:t>Dull pain in the loin and supra pelvic region (urinary bladder).</a:t>
            </a:r>
            <a:endParaRPr lang="en-US" altLang="en-US" dirty="0"/>
          </a:p>
        </p:txBody>
      </p:sp>
      <p:sp>
        <p:nvSpPr>
          <p:cNvPr id="4" name="TextBox 3">
            <a:extLst>
              <a:ext uri="{FF2B5EF4-FFF2-40B4-BE49-F238E27FC236}">
                <a16:creationId xmlns="" xmlns:a16="http://schemas.microsoft.com/office/drawing/2014/main" id="{426492DC-D0C9-43DE-95BE-E21F4F2D9D0F}"/>
              </a:ext>
            </a:extLst>
          </p:cNvPr>
          <p:cNvSpPr txBox="1"/>
          <p:nvPr/>
        </p:nvSpPr>
        <p:spPr>
          <a:xfrm>
            <a:off x="635708" y="1301896"/>
            <a:ext cx="8715375" cy="5080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700" b="1" dirty="0">
                <a:solidFill>
                  <a:srgbClr val="C00000"/>
                </a:solidFill>
                <a:latin typeface="Arial" pitchFamily="34" charset="0"/>
                <a:cs typeface="Arial" pitchFamily="34" charset="0"/>
              </a:rPr>
              <a:t>3- Stage of egg deposition  (acute schistosomiasis) </a:t>
            </a:r>
            <a:endParaRPr lang="en-US" sz="2700" dirty="0">
              <a:solidFill>
                <a:srgbClr val="C00000"/>
              </a:solidFill>
            </a:endParaRPr>
          </a:p>
        </p:txBody>
      </p:sp>
      <p:sp>
        <p:nvSpPr>
          <p:cNvPr id="5" name="TextBox 6">
            <a:extLst>
              <a:ext uri="{FF2B5EF4-FFF2-40B4-BE49-F238E27FC236}">
                <a16:creationId xmlns="" xmlns:a16="http://schemas.microsoft.com/office/drawing/2014/main" id="{401F80D4-62FA-448D-A080-A01B6366BFE5}"/>
              </a:ext>
            </a:extLst>
          </p:cNvPr>
          <p:cNvSpPr txBox="1"/>
          <p:nvPr/>
        </p:nvSpPr>
        <p:spPr>
          <a:xfrm>
            <a:off x="611100" y="690029"/>
            <a:ext cx="377913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Stages of disease</a:t>
            </a:r>
          </a:p>
        </p:txBody>
      </p:sp>
      <p:sp>
        <p:nvSpPr>
          <p:cNvPr id="6" name="TextBox 3">
            <a:extLst>
              <a:ext uri="{FF2B5EF4-FFF2-40B4-BE49-F238E27FC236}">
                <a16:creationId xmlns="" xmlns:a16="http://schemas.microsoft.com/office/drawing/2014/main" id="{D9E6A938-F980-4B63-90D8-36DF3870E7D3}"/>
              </a:ext>
            </a:extLst>
          </p:cNvPr>
          <p:cNvSpPr txBox="1"/>
          <p:nvPr/>
        </p:nvSpPr>
        <p:spPr>
          <a:xfrm>
            <a:off x="630881" y="4729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Urinary </a:t>
            </a:r>
            <a:r>
              <a:rPr lang="en-US" sz="3200" b="1" dirty="0" err="1">
                <a:solidFill>
                  <a:srgbClr val="7030A0"/>
                </a:solidFill>
                <a:latin typeface="Arial" pitchFamily="34" charset="0"/>
                <a:cs typeface="Arial" pitchFamily="34" charset="0"/>
              </a:rPr>
              <a:t>Schistosomiasis</a:t>
            </a:r>
            <a:r>
              <a:rPr lang="en-US" sz="3200" b="1" dirty="0">
                <a:solidFill>
                  <a:srgbClr val="7030A0"/>
                </a:solidFill>
                <a:latin typeface="Arial" pitchFamily="34" charset="0"/>
                <a:cs typeface="Arial" pitchFamily="34" charset="0"/>
              </a:rPr>
              <a:t> (Bilharziasis)</a:t>
            </a:r>
          </a:p>
        </p:txBody>
      </p:sp>
    </p:spTree>
    <p:extLst>
      <p:ext uri="{BB962C8B-B14F-4D97-AF65-F5344CB8AC3E}">
        <p14:creationId xmlns="" xmlns:p14="http://schemas.microsoft.com/office/powerpoint/2010/main" val="3469327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 xmlns:a16="http://schemas.microsoft.com/office/drawing/2014/main" id="{3A4F6189-A7EC-4D2E-988D-27B8A599B8C9}"/>
              </a:ext>
            </a:extLst>
          </p:cNvPr>
          <p:cNvSpPr/>
          <p:nvPr/>
        </p:nvSpPr>
        <p:spPr>
          <a:xfrm>
            <a:off x="5791420" y="3080476"/>
            <a:ext cx="240631" cy="721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 xmlns:a16="http://schemas.microsoft.com/office/drawing/2014/main" id="{7361CFB2-ADA7-4164-81BD-BAEE54B65E37}"/>
              </a:ext>
            </a:extLst>
          </p:cNvPr>
          <p:cNvCxnSpPr>
            <a:cxnSpLocks/>
          </p:cNvCxnSpPr>
          <p:nvPr/>
        </p:nvCxnSpPr>
        <p:spPr>
          <a:xfrm flipV="1">
            <a:off x="5911735" y="2379754"/>
            <a:ext cx="1334651" cy="715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8C5B3F17-7DE8-43C1-8249-F897F5532E36}"/>
              </a:ext>
            </a:extLst>
          </p:cNvPr>
          <p:cNvCxnSpPr>
            <a:cxnSpLocks/>
          </p:cNvCxnSpPr>
          <p:nvPr/>
        </p:nvCxnSpPr>
        <p:spPr>
          <a:xfrm flipV="1">
            <a:off x="5971893" y="3080477"/>
            <a:ext cx="1334651" cy="715318"/>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 xmlns:a16="http://schemas.microsoft.com/office/drawing/2014/main" id="{4EE3ECF3-1ABF-4D53-A20B-3E36C433CA1C}"/>
              </a:ext>
            </a:extLst>
          </p:cNvPr>
          <p:cNvSpPr/>
          <p:nvPr/>
        </p:nvSpPr>
        <p:spPr>
          <a:xfrm>
            <a:off x="7164172" y="2136883"/>
            <a:ext cx="202529" cy="1184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 xmlns:a16="http://schemas.microsoft.com/office/drawing/2014/main" id="{726CBCB2-3FF5-445B-B6B5-236C110B6A24}"/>
              </a:ext>
            </a:extLst>
          </p:cNvPr>
          <p:cNvCxnSpPr>
            <a:cxnSpLocks/>
          </p:cNvCxnSpPr>
          <p:nvPr/>
        </p:nvCxnSpPr>
        <p:spPr>
          <a:xfrm flipV="1">
            <a:off x="7267294" y="1454046"/>
            <a:ext cx="1385932" cy="679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1767F937-4810-42D3-8FF9-0E57599874F4}"/>
              </a:ext>
            </a:extLst>
          </p:cNvPr>
          <p:cNvCxnSpPr>
            <a:cxnSpLocks/>
          </p:cNvCxnSpPr>
          <p:nvPr/>
        </p:nvCxnSpPr>
        <p:spPr>
          <a:xfrm flipV="1">
            <a:off x="7346649" y="2523735"/>
            <a:ext cx="1334651" cy="71531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3FD621A2-4A2C-4265-9F84-7534D20768D9}"/>
              </a:ext>
            </a:extLst>
          </p:cNvPr>
          <p:cNvSpPr txBox="1"/>
          <p:nvPr/>
        </p:nvSpPr>
        <p:spPr>
          <a:xfrm rot="20142267">
            <a:off x="6479011" y="3490462"/>
            <a:ext cx="1699183" cy="400110"/>
          </a:xfrm>
          <a:prstGeom prst="rect">
            <a:avLst/>
          </a:prstGeom>
          <a:noFill/>
        </p:spPr>
        <p:txBody>
          <a:bodyPr wrap="none" rtlCol="0">
            <a:spAutoFit/>
          </a:bodyPr>
          <a:lstStyle/>
          <a:p>
            <a:r>
              <a:rPr lang="en-US" sz="2000" b="1" dirty="0">
                <a:solidFill>
                  <a:srgbClr val="0070C0"/>
                </a:solidFill>
              </a:rPr>
              <a:t>Venous blood </a:t>
            </a:r>
          </a:p>
        </p:txBody>
      </p:sp>
      <p:sp>
        <p:nvSpPr>
          <p:cNvPr id="43" name="Oval 42">
            <a:extLst>
              <a:ext uri="{FF2B5EF4-FFF2-40B4-BE49-F238E27FC236}">
                <a16:creationId xmlns="" xmlns:a16="http://schemas.microsoft.com/office/drawing/2014/main" id="{FB594B87-5FB8-4A43-BD8E-983B539DD505}"/>
              </a:ext>
            </a:extLst>
          </p:cNvPr>
          <p:cNvSpPr/>
          <p:nvPr/>
        </p:nvSpPr>
        <p:spPr>
          <a:xfrm rot="14396185">
            <a:off x="3027231" y="3102272"/>
            <a:ext cx="198314" cy="6883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 xmlns:a16="http://schemas.microsoft.com/office/drawing/2014/main" id="{05AC070D-1D51-4B1F-8609-4BA2A23EC683}"/>
              </a:ext>
            </a:extLst>
          </p:cNvPr>
          <p:cNvCxnSpPr>
            <a:cxnSpLocks/>
          </p:cNvCxnSpPr>
          <p:nvPr/>
        </p:nvCxnSpPr>
        <p:spPr>
          <a:xfrm rot="14396185" flipV="1">
            <a:off x="1719913" y="2965723"/>
            <a:ext cx="1099939" cy="682085"/>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9519167-211B-45BC-AF4E-832C50BDCE07}"/>
              </a:ext>
            </a:extLst>
          </p:cNvPr>
          <p:cNvCxnSpPr>
            <a:cxnSpLocks/>
          </p:cNvCxnSpPr>
          <p:nvPr/>
        </p:nvCxnSpPr>
        <p:spPr>
          <a:xfrm rot="14396185" flipV="1">
            <a:off x="2273355" y="2588088"/>
            <a:ext cx="1099939" cy="682085"/>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 xmlns:a16="http://schemas.microsoft.com/office/drawing/2014/main" id="{16ECFD82-F09E-4DCB-B755-8B059A839848}"/>
              </a:ext>
            </a:extLst>
          </p:cNvPr>
          <p:cNvSpPr/>
          <p:nvPr/>
        </p:nvSpPr>
        <p:spPr>
          <a:xfrm rot="14396185">
            <a:off x="1896101" y="2256613"/>
            <a:ext cx="166912" cy="1129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 xmlns:a16="http://schemas.microsoft.com/office/drawing/2014/main" id="{BAB50464-8FE8-4F2D-ADC5-AF634037325D}"/>
              </a:ext>
            </a:extLst>
          </p:cNvPr>
          <p:cNvCxnSpPr>
            <a:cxnSpLocks/>
          </p:cNvCxnSpPr>
          <p:nvPr/>
        </p:nvCxnSpPr>
        <p:spPr>
          <a:xfrm rot="14396185" flipV="1">
            <a:off x="349991" y="2448068"/>
            <a:ext cx="1142202" cy="648355"/>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2A568AD0-E6A0-48B1-9472-1821CF624856}"/>
              </a:ext>
            </a:extLst>
          </p:cNvPr>
          <p:cNvCxnSpPr>
            <a:cxnSpLocks/>
          </p:cNvCxnSpPr>
          <p:nvPr/>
        </p:nvCxnSpPr>
        <p:spPr>
          <a:xfrm flipH="1" flipV="1">
            <a:off x="1055755" y="1802724"/>
            <a:ext cx="1311205" cy="716918"/>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13E454A5-ABB1-4846-84D6-1FBB2C13ECFF}"/>
              </a:ext>
            </a:extLst>
          </p:cNvPr>
          <p:cNvSpPr txBox="1"/>
          <p:nvPr/>
        </p:nvSpPr>
        <p:spPr>
          <a:xfrm rot="1629644">
            <a:off x="276245" y="3296025"/>
            <a:ext cx="2024337" cy="461665"/>
          </a:xfrm>
          <a:prstGeom prst="rect">
            <a:avLst/>
          </a:prstGeom>
          <a:noFill/>
        </p:spPr>
        <p:txBody>
          <a:bodyPr wrap="none" rtlCol="0">
            <a:spAutoFit/>
          </a:bodyPr>
          <a:lstStyle/>
          <a:p>
            <a:r>
              <a:rPr lang="en-US" sz="2400" b="1" dirty="0">
                <a:solidFill>
                  <a:srgbClr val="FF0000"/>
                </a:solidFill>
              </a:rPr>
              <a:t>Arterial blood </a:t>
            </a:r>
          </a:p>
        </p:txBody>
      </p:sp>
      <p:sp>
        <p:nvSpPr>
          <p:cNvPr id="2052" name="Freeform: Shape 2051">
            <a:extLst>
              <a:ext uri="{FF2B5EF4-FFF2-40B4-BE49-F238E27FC236}">
                <a16:creationId xmlns="" xmlns:a16="http://schemas.microsoft.com/office/drawing/2014/main" id="{C683955D-B0A5-4698-9BCF-6C0F40212C32}"/>
              </a:ext>
            </a:extLst>
          </p:cNvPr>
          <p:cNvSpPr/>
          <p:nvPr/>
        </p:nvSpPr>
        <p:spPr>
          <a:xfrm>
            <a:off x="10029465" y="431364"/>
            <a:ext cx="1090864" cy="1250887"/>
          </a:xfrm>
          <a:custGeom>
            <a:avLst/>
            <a:gdLst>
              <a:gd name="connsiteX0" fmla="*/ 1491916 w 1909011"/>
              <a:gd name="connsiteY0" fmla="*/ 0 h 2085474"/>
              <a:gd name="connsiteX1" fmla="*/ 1540042 w 1909011"/>
              <a:gd name="connsiteY1" fmla="*/ 80211 h 2085474"/>
              <a:gd name="connsiteX2" fmla="*/ 1459832 w 1909011"/>
              <a:gd name="connsiteY2" fmla="*/ 144379 h 2085474"/>
              <a:gd name="connsiteX3" fmla="*/ 1411705 w 1909011"/>
              <a:gd name="connsiteY3" fmla="*/ 16042 h 2085474"/>
              <a:gd name="connsiteX4" fmla="*/ 1524000 w 1909011"/>
              <a:gd name="connsiteY4" fmla="*/ 48126 h 2085474"/>
              <a:gd name="connsiteX5" fmla="*/ 1507958 w 1909011"/>
              <a:gd name="connsiteY5" fmla="*/ 176463 h 2085474"/>
              <a:gd name="connsiteX6" fmla="*/ 1395663 w 1909011"/>
              <a:gd name="connsiteY6" fmla="*/ 192505 h 2085474"/>
              <a:gd name="connsiteX7" fmla="*/ 1379621 w 1909011"/>
              <a:gd name="connsiteY7" fmla="*/ 272716 h 2085474"/>
              <a:gd name="connsiteX8" fmla="*/ 1363579 w 1909011"/>
              <a:gd name="connsiteY8" fmla="*/ 320842 h 2085474"/>
              <a:gd name="connsiteX9" fmla="*/ 1347537 w 1909011"/>
              <a:gd name="connsiteY9" fmla="*/ 417095 h 2085474"/>
              <a:gd name="connsiteX10" fmla="*/ 1219200 w 1909011"/>
              <a:gd name="connsiteY10" fmla="*/ 385011 h 2085474"/>
              <a:gd name="connsiteX11" fmla="*/ 1171074 w 1909011"/>
              <a:gd name="connsiteY11" fmla="*/ 368969 h 2085474"/>
              <a:gd name="connsiteX12" fmla="*/ 1187116 w 1909011"/>
              <a:gd name="connsiteY12" fmla="*/ 545432 h 2085474"/>
              <a:gd name="connsiteX13" fmla="*/ 1251284 w 1909011"/>
              <a:gd name="connsiteY13" fmla="*/ 529390 h 2085474"/>
              <a:gd name="connsiteX14" fmla="*/ 1283369 w 1909011"/>
              <a:gd name="connsiteY14" fmla="*/ 433137 h 2085474"/>
              <a:gd name="connsiteX15" fmla="*/ 1267327 w 1909011"/>
              <a:gd name="connsiteY15" fmla="*/ 481263 h 2085474"/>
              <a:gd name="connsiteX16" fmla="*/ 1427748 w 1909011"/>
              <a:gd name="connsiteY16" fmla="*/ 577516 h 2085474"/>
              <a:gd name="connsiteX17" fmla="*/ 1443790 w 1909011"/>
              <a:gd name="connsiteY17" fmla="*/ 657726 h 2085474"/>
              <a:gd name="connsiteX18" fmla="*/ 1491916 w 1909011"/>
              <a:gd name="connsiteY18" fmla="*/ 753979 h 2085474"/>
              <a:gd name="connsiteX19" fmla="*/ 1524000 w 1909011"/>
              <a:gd name="connsiteY19" fmla="*/ 850232 h 2085474"/>
              <a:gd name="connsiteX20" fmla="*/ 1540042 w 1909011"/>
              <a:gd name="connsiteY20" fmla="*/ 898358 h 2085474"/>
              <a:gd name="connsiteX21" fmla="*/ 1588169 w 1909011"/>
              <a:gd name="connsiteY21" fmla="*/ 1042737 h 2085474"/>
              <a:gd name="connsiteX22" fmla="*/ 1604211 w 1909011"/>
              <a:gd name="connsiteY22" fmla="*/ 1090863 h 2085474"/>
              <a:gd name="connsiteX23" fmla="*/ 1588169 w 1909011"/>
              <a:gd name="connsiteY23" fmla="*/ 1331495 h 2085474"/>
              <a:gd name="connsiteX24" fmla="*/ 1572127 w 1909011"/>
              <a:gd name="connsiteY24" fmla="*/ 1395663 h 2085474"/>
              <a:gd name="connsiteX25" fmla="*/ 1540042 w 1909011"/>
              <a:gd name="connsiteY25" fmla="*/ 1491916 h 2085474"/>
              <a:gd name="connsiteX26" fmla="*/ 1524000 w 1909011"/>
              <a:gd name="connsiteY26" fmla="*/ 1540042 h 2085474"/>
              <a:gd name="connsiteX27" fmla="*/ 1507958 w 1909011"/>
              <a:gd name="connsiteY27" fmla="*/ 1588169 h 2085474"/>
              <a:gd name="connsiteX28" fmla="*/ 1427748 w 1909011"/>
              <a:gd name="connsiteY28" fmla="*/ 1732548 h 2085474"/>
              <a:gd name="connsiteX29" fmla="*/ 1395663 w 1909011"/>
              <a:gd name="connsiteY29" fmla="*/ 1764632 h 2085474"/>
              <a:gd name="connsiteX30" fmla="*/ 1347537 w 1909011"/>
              <a:gd name="connsiteY30" fmla="*/ 1780674 h 2085474"/>
              <a:gd name="connsiteX31" fmla="*/ 1299411 w 1909011"/>
              <a:gd name="connsiteY31" fmla="*/ 1812758 h 2085474"/>
              <a:gd name="connsiteX32" fmla="*/ 705853 w 1909011"/>
              <a:gd name="connsiteY32" fmla="*/ 1796716 h 2085474"/>
              <a:gd name="connsiteX33" fmla="*/ 625642 w 1909011"/>
              <a:gd name="connsiteY33" fmla="*/ 1732548 h 2085474"/>
              <a:gd name="connsiteX34" fmla="*/ 577516 w 1909011"/>
              <a:gd name="connsiteY34" fmla="*/ 1700463 h 2085474"/>
              <a:gd name="connsiteX35" fmla="*/ 513348 w 1909011"/>
              <a:gd name="connsiteY35" fmla="*/ 1684421 h 2085474"/>
              <a:gd name="connsiteX36" fmla="*/ 417095 w 1909011"/>
              <a:gd name="connsiteY36" fmla="*/ 1652337 h 2085474"/>
              <a:gd name="connsiteX37" fmla="*/ 368969 w 1909011"/>
              <a:gd name="connsiteY37" fmla="*/ 1604211 h 2085474"/>
              <a:gd name="connsiteX38" fmla="*/ 160421 w 1909011"/>
              <a:gd name="connsiteY38" fmla="*/ 1636295 h 2085474"/>
              <a:gd name="connsiteX39" fmla="*/ 112295 w 1909011"/>
              <a:gd name="connsiteY39" fmla="*/ 1668379 h 2085474"/>
              <a:gd name="connsiteX40" fmla="*/ 48127 w 1909011"/>
              <a:gd name="connsiteY40" fmla="*/ 1812758 h 2085474"/>
              <a:gd name="connsiteX41" fmla="*/ 32084 w 1909011"/>
              <a:gd name="connsiteY41" fmla="*/ 1860884 h 2085474"/>
              <a:gd name="connsiteX42" fmla="*/ 16042 w 1909011"/>
              <a:gd name="connsiteY42" fmla="*/ 1909011 h 2085474"/>
              <a:gd name="connsiteX43" fmla="*/ 0 w 1909011"/>
              <a:gd name="connsiteY43" fmla="*/ 1957137 h 2085474"/>
              <a:gd name="connsiteX44" fmla="*/ 16042 w 1909011"/>
              <a:gd name="connsiteY44" fmla="*/ 2037348 h 2085474"/>
              <a:gd name="connsiteX45" fmla="*/ 48127 w 1909011"/>
              <a:gd name="connsiteY45" fmla="*/ 2005263 h 2085474"/>
              <a:gd name="connsiteX46" fmla="*/ 192505 w 1909011"/>
              <a:gd name="connsiteY46" fmla="*/ 1925053 h 2085474"/>
              <a:gd name="connsiteX47" fmla="*/ 385011 w 1909011"/>
              <a:gd name="connsiteY47" fmla="*/ 1909011 h 2085474"/>
              <a:gd name="connsiteX48" fmla="*/ 481263 w 1909011"/>
              <a:gd name="connsiteY48" fmla="*/ 1957137 h 2085474"/>
              <a:gd name="connsiteX49" fmla="*/ 529390 w 1909011"/>
              <a:gd name="connsiteY49" fmla="*/ 1973179 h 2085474"/>
              <a:gd name="connsiteX50" fmla="*/ 609600 w 1909011"/>
              <a:gd name="connsiteY50" fmla="*/ 2005263 h 2085474"/>
              <a:gd name="connsiteX51" fmla="*/ 657727 w 1909011"/>
              <a:gd name="connsiteY51" fmla="*/ 2037348 h 2085474"/>
              <a:gd name="connsiteX52" fmla="*/ 737937 w 1909011"/>
              <a:gd name="connsiteY52" fmla="*/ 2053390 h 2085474"/>
              <a:gd name="connsiteX53" fmla="*/ 850232 w 1909011"/>
              <a:gd name="connsiteY53" fmla="*/ 2085474 h 2085474"/>
              <a:gd name="connsiteX54" fmla="*/ 1459832 w 1909011"/>
              <a:gd name="connsiteY54" fmla="*/ 2069432 h 2085474"/>
              <a:gd name="connsiteX55" fmla="*/ 1572127 w 1909011"/>
              <a:gd name="connsiteY55" fmla="*/ 2037348 h 2085474"/>
              <a:gd name="connsiteX56" fmla="*/ 1668379 w 1909011"/>
              <a:gd name="connsiteY56" fmla="*/ 1989221 h 2085474"/>
              <a:gd name="connsiteX57" fmla="*/ 1748590 w 1909011"/>
              <a:gd name="connsiteY57" fmla="*/ 1909011 h 2085474"/>
              <a:gd name="connsiteX58" fmla="*/ 1764632 w 1909011"/>
              <a:gd name="connsiteY58" fmla="*/ 1860884 h 2085474"/>
              <a:gd name="connsiteX59" fmla="*/ 1796716 w 1909011"/>
              <a:gd name="connsiteY59" fmla="*/ 1812758 h 2085474"/>
              <a:gd name="connsiteX60" fmla="*/ 1828800 w 1909011"/>
              <a:gd name="connsiteY60" fmla="*/ 1652337 h 2085474"/>
              <a:gd name="connsiteX61" fmla="*/ 1876927 w 1909011"/>
              <a:gd name="connsiteY61" fmla="*/ 1507958 h 2085474"/>
              <a:gd name="connsiteX62" fmla="*/ 1892969 w 1909011"/>
              <a:gd name="connsiteY62" fmla="*/ 1459832 h 2085474"/>
              <a:gd name="connsiteX63" fmla="*/ 1909011 w 1909011"/>
              <a:gd name="connsiteY63" fmla="*/ 1203158 h 2085474"/>
              <a:gd name="connsiteX64" fmla="*/ 1892969 w 1909011"/>
              <a:gd name="connsiteY64" fmla="*/ 850232 h 2085474"/>
              <a:gd name="connsiteX65" fmla="*/ 1876927 w 1909011"/>
              <a:gd name="connsiteY65" fmla="*/ 770021 h 2085474"/>
              <a:gd name="connsiteX66" fmla="*/ 1828800 w 1909011"/>
              <a:gd name="connsiteY66" fmla="*/ 673769 h 2085474"/>
              <a:gd name="connsiteX67" fmla="*/ 1748590 w 1909011"/>
              <a:gd name="connsiteY67" fmla="*/ 593558 h 2085474"/>
              <a:gd name="connsiteX68" fmla="*/ 1700463 w 1909011"/>
              <a:gd name="connsiteY68" fmla="*/ 577516 h 2085474"/>
              <a:gd name="connsiteX69" fmla="*/ 1652337 w 1909011"/>
              <a:gd name="connsiteY69" fmla="*/ 529390 h 2085474"/>
              <a:gd name="connsiteX70" fmla="*/ 1588169 w 1909011"/>
              <a:gd name="connsiteY70" fmla="*/ 513348 h 2085474"/>
              <a:gd name="connsiteX71" fmla="*/ 1540042 w 1909011"/>
              <a:gd name="connsiteY71" fmla="*/ 497305 h 2085474"/>
              <a:gd name="connsiteX72" fmla="*/ 1475874 w 1909011"/>
              <a:gd name="connsiteY72" fmla="*/ 401053 h 2085474"/>
              <a:gd name="connsiteX73" fmla="*/ 1491916 w 1909011"/>
              <a:gd name="connsiteY73" fmla="*/ 128337 h 20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9011" h="2085474">
                <a:moveTo>
                  <a:pt x="1491916" y="0"/>
                </a:moveTo>
                <a:cubicBezTo>
                  <a:pt x="1507958" y="26737"/>
                  <a:pt x="1536175" y="49271"/>
                  <a:pt x="1540042" y="80211"/>
                </a:cubicBezTo>
                <a:cubicBezTo>
                  <a:pt x="1545847" y="126651"/>
                  <a:pt x="1484791" y="136059"/>
                  <a:pt x="1459832" y="144379"/>
                </a:cubicBezTo>
                <a:cubicBezTo>
                  <a:pt x="1403670" y="130339"/>
                  <a:pt x="1315904" y="131003"/>
                  <a:pt x="1411705" y="16042"/>
                </a:cubicBezTo>
                <a:cubicBezTo>
                  <a:pt x="1416084" y="10787"/>
                  <a:pt x="1513395" y="44591"/>
                  <a:pt x="1524000" y="48126"/>
                </a:cubicBezTo>
                <a:cubicBezTo>
                  <a:pt x="1547316" y="118076"/>
                  <a:pt x="1592698" y="151041"/>
                  <a:pt x="1507958" y="176463"/>
                </a:cubicBezTo>
                <a:cubicBezTo>
                  <a:pt x="1471741" y="187328"/>
                  <a:pt x="1433095" y="187158"/>
                  <a:pt x="1395663" y="192505"/>
                </a:cubicBezTo>
                <a:cubicBezTo>
                  <a:pt x="1390316" y="219242"/>
                  <a:pt x="1386234" y="246264"/>
                  <a:pt x="1379621" y="272716"/>
                </a:cubicBezTo>
                <a:cubicBezTo>
                  <a:pt x="1375520" y="289121"/>
                  <a:pt x="1367247" y="304335"/>
                  <a:pt x="1363579" y="320842"/>
                </a:cubicBezTo>
                <a:cubicBezTo>
                  <a:pt x="1356523" y="352594"/>
                  <a:pt x="1352884" y="385011"/>
                  <a:pt x="1347537" y="417095"/>
                </a:cubicBezTo>
                <a:cubicBezTo>
                  <a:pt x="1237528" y="380425"/>
                  <a:pt x="1374067" y="423727"/>
                  <a:pt x="1219200" y="385011"/>
                </a:cubicBezTo>
                <a:cubicBezTo>
                  <a:pt x="1202795" y="380910"/>
                  <a:pt x="1187116" y="374316"/>
                  <a:pt x="1171074" y="368969"/>
                </a:cubicBezTo>
                <a:cubicBezTo>
                  <a:pt x="1164016" y="411316"/>
                  <a:pt x="1130807" y="507892"/>
                  <a:pt x="1187116" y="545432"/>
                </a:cubicBezTo>
                <a:cubicBezTo>
                  <a:pt x="1205461" y="557662"/>
                  <a:pt x="1229895" y="534737"/>
                  <a:pt x="1251284" y="529390"/>
                </a:cubicBezTo>
                <a:lnTo>
                  <a:pt x="1283369" y="433137"/>
                </a:lnTo>
                <a:lnTo>
                  <a:pt x="1267327" y="481263"/>
                </a:lnTo>
                <a:cubicBezTo>
                  <a:pt x="1303594" y="662600"/>
                  <a:pt x="1237216" y="463198"/>
                  <a:pt x="1427748" y="577516"/>
                </a:cubicBezTo>
                <a:cubicBezTo>
                  <a:pt x="1451129" y="591544"/>
                  <a:pt x="1437177" y="631274"/>
                  <a:pt x="1443790" y="657726"/>
                </a:cubicBezTo>
                <a:cubicBezTo>
                  <a:pt x="1468865" y="758025"/>
                  <a:pt x="1447105" y="653153"/>
                  <a:pt x="1491916" y="753979"/>
                </a:cubicBezTo>
                <a:cubicBezTo>
                  <a:pt x="1505651" y="784884"/>
                  <a:pt x="1513305" y="818148"/>
                  <a:pt x="1524000" y="850232"/>
                </a:cubicBezTo>
                <a:lnTo>
                  <a:pt x="1540042" y="898358"/>
                </a:lnTo>
                <a:lnTo>
                  <a:pt x="1588169" y="1042737"/>
                </a:lnTo>
                <a:lnTo>
                  <a:pt x="1604211" y="1090863"/>
                </a:lnTo>
                <a:cubicBezTo>
                  <a:pt x="1598864" y="1171074"/>
                  <a:pt x="1596584" y="1251548"/>
                  <a:pt x="1588169" y="1331495"/>
                </a:cubicBezTo>
                <a:cubicBezTo>
                  <a:pt x="1585861" y="1353421"/>
                  <a:pt x="1578462" y="1374545"/>
                  <a:pt x="1572127" y="1395663"/>
                </a:cubicBezTo>
                <a:cubicBezTo>
                  <a:pt x="1562409" y="1428057"/>
                  <a:pt x="1550737" y="1459832"/>
                  <a:pt x="1540042" y="1491916"/>
                </a:cubicBezTo>
                <a:lnTo>
                  <a:pt x="1524000" y="1540042"/>
                </a:lnTo>
                <a:lnTo>
                  <a:pt x="1507958" y="1588169"/>
                </a:lnTo>
                <a:cubicBezTo>
                  <a:pt x="1487786" y="1648685"/>
                  <a:pt x="1482907" y="1677391"/>
                  <a:pt x="1427748" y="1732548"/>
                </a:cubicBezTo>
                <a:cubicBezTo>
                  <a:pt x="1417053" y="1743243"/>
                  <a:pt x="1408632" y="1756850"/>
                  <a:pt x="1395663" y="1764632"/>
                </a:cubicBezTo>
                <a:cubicBezTo>
                  <a:pt x="1381163" y="1773332"/>
                  <a:pt x="1362662" y="1773112"/>
                  <a:pt x="1347537" y="1780674"/>
                </a:cubicBezTo>
                <a:cubicBezTo>
                  <a:pt x="1330292" y="1789296"/>
                  <a:pt x="1315453" y="1802063"/>
                  <a:pt x="1299411" y="1812758"/>
                </a:cubicBezTo>
                <a:cubicBezTo>
                  <a:pt x="1101558" y="1807411"/>
                  <a:pt x="903531" y="1806600"/>
                  <a:pt x="705853" y="1796716"/>
                </a:cubicBezTo>
                <a:cubicBezTo>
                  <a:pt x="640106" y="1793429"/>
                  <a:pt x="666343" y="1773249"/>
                  <a:pt x="625642" y="1732548"/>
                </a:cubicBezTo>
                <a:cubicBezTo>
                  <a:pt x="612009" y="1718915"/>
                  <a:pt x="595237" y="1708058"/>
                  <a:pt x="577516" y="1700463"/>
                </a:cubicBezTo>
                <a:cubicBezTo>
                  <a:pt x="557251" y="1691778"/>
                  <a:pt x="534466" y="1690756"/>
                  <a:pt x="513348" y="1684421"/>
                </a:cubicBezTo>
                <a:cubicBezTo>
                  <a:pt x="480954" y="1674703"/>
                  <a:pt x="417095" y="1652337"/>
                  <a:pt x="417095" y="1652337"/>
                </a:cubicBezTo>
                <a:cubicBezTo>
                  <a:pt x="401053" y="1636295"/>
                  <a:pt x="391392" y="1607661"/>
                  <a:pt x="368969" y="1604211"/>
                </a:cubicBezTo>
                <a:cubicBezTo>
                  <a:pt x="284078" y="1591151"/>
                  <a:pt x="230470" y="1612946"/>
                  <a:pt x="160421" y="1636295"/>
                </a:cubicBezTo>
                <a:cubicBezTo>
                  <a:pt x="144379" y="1646990"/>
                  <a:pt x="125928" y="1654746"/>
                  <a:pt x="112295" y="1668379"/>
                </a:cubicBezTo>
                <a:cubicBezTo>
                  <a:pt x="74162" y="1706512"/>
                  <a:pt x="64012" y="1765104"/>
                  <a:pt x="48127" y="1812758"/>
                </a:cubicBezTo>
                <a:lnTo>
                  <a:pt x="32084" y="1860884"/>
                </a:lnTo>
                <a:lnTo>
                  <a:pt x="16042" y="1909011"/>
                </a:lnTo>
                <a:lnTo>
                  <a:pt x="0" y="1957137"/>
                </a:lnTo>
                <a:cubicBezTo>
                  <a:pt x="5347" y="1983874"/>
                  <a:pt x="-3239" y="2018068"/>
                  <a:pt x="16042" y="2037348"/>
                </a:cubicBezTo>
                <a:cubicBezTo>
                  <a:pt x="26737" y="2048043"/>
                  <a:pt x="36027" y="2014338"/>
                  <a:pt x="48127" y="2005263"/>
                </a:cubicBezTo>
                <a:cubicBezTo>
                  <a:pt x="136384" y="1939070"/>
                  <a:pt x="117474" y="1950063"/>
                  <a:pt x="192505" y="1925053"/>
                </a:cubicBezTo>
                <a:cubicBezTo>
                  <a:pt x="260286" y="1857274"/>
                  <a:pt x="217729" y="1883275"/>
                  <a:pt x="385011" y="1909011"/>
                </a:cubicBezTo>
                <a:cubicBezTo>
                  <a:pt x="443254" y="1917971"/>
                  <a:pt x="428386" y="1930699"/>
                  <a:pt x="481263" y="1957137"/>
                </a:cubicBezTo>
                <a:cubicBezTo>
                  <a:pt x="496388" y="1964699"/>
                  <a:pt x="513557" y="1967242"/>
                  <a:pt x="529390" y="1973179"/>
                </a:cubicBezTo>
                <a:cubicBezTo>
                  <a:pt x="556353" y="1983290"/>
                  <a:pt x="583844" y="1992385"/>
                  <a:pt x="609600" y="2005263"/>
                </a:cubicBezTo>
                <a:cubicBezTo>
                  <a:pt x="626845" y="2013886"/>
                  <a:pt x="639674" y="2030578"/>
                  <a:pt x="657727" y="2037348"/>
                </a:cubicBezTo>
                <a:cubicBezTo>
                  <a:pt x="683257" y="2046922"/>
                  <a:pt x="711320" y="2047475"/>
                  <a:pt x="737937" y="2053390"/>
                </a:cubicBezTo>
                <a:cubicBezTo>
                  <a:pt x="798366" y="2066819"/>
                  <a:pt x="796639" y="2067610"/>
                  <a:pt x="850232" y="2085474"/>
                </a:cubicBezTo>
                <a:cubicBezTo>
                  <a:pt x="1053432" y="2080127"/>
                  <a:pt x="1257012" y="2082953"/>
                  <a:pt x="1459832" y="2069432"/>
                </a:cubicBezTo>
                <a:cubicBezTo>
                  <a:pt x="1498675" y="2066842"/>
                  <a:pt x="1534839" y="2048534"/>
                  <a:pt x="1572127" y="2037348"/>
                </a:cubicBezTo>
                <a:cubicBezTo>
                  <a:pt x="1614927" y="2024508"/>
                  <a:pt x="1633110" y="2020081"/>
                  <a:pt x="1668379" y="1989221"/>
                </a:cubicBezTo>
                <a:cubicBezTo>
                  <a:pt x="1696835" y="1964322"/>
                  <a:pt x="1748590" y="1909011"/>
                  <a:pt x="1748590" y="1909011"/>
                </a:cubicBezTo>
                <a:cubicBezTo>
                  <a:pt x="1753937" y="1892969"/>
                  <a:pt x="1757070" y="1876009"/>
                  <a:pt x="1764632" y="1860884"/>
                </a:cubicBezTo>
                <a:cubicBezTo>
                  <a:pt x="1773254" y="1843639"/>
                  <a:pt x="1789121" y="1830479"/>
                  <a:pt x="1796716" y="1812758"/>
                </a:cubicBezTo>
                <a:cubicBezTo>
                  <a:pt x="1812713" y="1775432"/>
                  <a:pt x="1820838" y="1684184"/>
                  <a:pt x="1828800" y="1652337"/>
                </a:cubicBezTo>
                <a:cubicBezTo>
                  <a:pt x="1828810" y="1652298"/>
                  <a:pt x="1868899" y="1532040"/>
                  <a:pt x="1876927" y="1507958"/>
                </a:cubicBezTo>
                <a:lnTo>
                  <a:pt x="1892969" y="1459832"/>
                </a:lnTo>
                <a:cubicBezTo>
                  <a:pt x="1898316" y="1374274"/>
                  <a:pt x="1909011" y="1288883"/>
                  <a:pt x="1909011" y="1203158"/>
                </a:cubicBezTo>
                <a:cubicBezTo>
                  <a:pt x="1909011" y="1085395"/>
                  <a:pt x="1901668" y="967674"/>
                  <a:pt x="1892969" y="850232"/>
                </a:cubicBezTo>
                <a:cubicBezTo>
                  <a:pt x="1890955" y="823040"/>
                  <a:pt x="1883540" y="796473"/>
                  <a:pt x="1876927" y="770021"/>
                </a:cubicBezTo>
                <a:cubicBezTo>
                  <a:pt x="1867083" y="730645"/>
                  <a:pt x="1856244" y="705134"/>
                  <a:pt x="1828800" y="673769"/>
                </a:cubicBezTo>
                <a:cubicBezTo>
                  <a:pt x="1803901" y="645313"/>
                  <a:pt x="1784461" y="605515"/>
                  <a:pt x="1748590" y="593558"/>
                </a:cubicBezTo>
                <a:lnTo>
                  <a:pt x="1700463" y="577516"/>
                </a:lnTo>
                <a:cubicBezTo>
                  <a:pt x="1684421" y="561474"/>
                  <a:pt x="1672035" y="540646"/>
                  <a:pt x="1652337" y="529390"/>
                </a:cubicBezTo>
                <a:cubicBezTo>
                  <a:pt x="1633194" y="518451"/>
                  <a:pt x="1609368" y="519405"/>
                  <a:pt x="1588169" y="513348"/>
                </a:cubicBezTo>
                <a:cubicBezTo>
                  <a:pt x="1571909" y="508702"/>
                  <a:pt x="1556084" y="502653"/>
                  <a:pt x="1540042" y="497305"/>
                </a:cubicBezTo>
                <a:cubicBezTo>
                  <a:pt x="1518653" y="465221"/>
                  <a:pt x="1472917" y="439500"/>
                  <a:pt x="1475874" y="401053"/>
                </a:cubicBezTo>
                <a:cubicBezTo>
                  <a:pt x="1493556" y="171179"/>
                  <a:pt x="1491916" y="262226"/>
                  <a:pt x="1491916" y="1283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Shape 2052">
            <a:extLst>
              <a:ext uri="{FF2B5EF4-FFF2-40B4-BE49-F238E27FC236}">
                <a16:creationId xmlns="" xmlns:a16="http://schemas.microsoft.com/office/drawing/2014/main" id="{F0E76C2A-E073-4206-8D9E-AA5E9527DF6C}"/>
              </a:ext>
            </a:extLst>
          </p:cNvPr>
          <p:cNvSpPr/>
          <p:nvPr/>
        </p:nvSpPr>
        <p:spPr>
          <a:xfrm>
            <a:off x="10189773" y="990410"/>
            <a:ext cx="862072" cy="715594"/>
          </a:xfrm>
          <a:custGeom>
            <a:avLst/>
            <a:gdLst>
              <a:gd name="connsiteX0" fmla="*/ 834857 w 1508625"/>
              <a:gd name="connsiteY0" fmla="*/ 3357 h 1193035"/>
              <a:gd name="connsiteX1" fmla="*/ 1155699 w 1508625"/>
              <a:gd name="connsiteY1" fmla="*/ 19399 h 1193035"/>
              <a:gd name="connsiteX2" fmla="*/ 1235910 w 1508625"/>
              <a:gd name="connsiteY2" fmla="*/ 67525 h 1193035"/>
              <a:gd name="connsiteX3" fmla="*/ 1332162 w 1508625"/>
              <a:gd name="connsiteY3" fmla="*/ 131693 h 1193035"/>
              <a:gd name="connsiteX4" fmla="*/ 1364247 w 1508625"/>
              <a:gd name="connsiteY4" fmla="*/ 163778 h 1193035"/>
              <a:gd name="connsiteX5" fmla="*/ 1396331 w 1508625"/>
              <a:gd name="connsiteY5" fmla="*/ 211904 h 1193035"/>
              <a:gd name="connsiteX6" fmla="*/ 1444457 w 1508625"/>
              <a:gd name="connsiteY6" fmla="*/ 243988 h 1193035"/>
              <a:gd name="connsiteX7" fmla="*/ 1460499 w 1508625"/>
              <a:gd name="connsiteY7" fmla="*/ 308157 h 1193035"/>
              <a:gd name="connsiteX8" fmla="*/ 1508625 w 1508625"/>
              <a:gd name="connsiteY8" fmla="*/ 420451 h 1193035"/>
              <a:gd name="connsiteX9" fmla="*/ 1492583 w 1508625"/>
              <a:gd name="connsiteY9" fmla="*/ 757335 h 1193035"/>
              <a:gd name="connsiteX10" fmla="*/ 1476541 w 1508625"/>
              <a:gd name="connsiteY10" fmla="*/ 805462 h 1193035"/>
              <a:gd name="connsiteX11" fmla="*/ 1444457 w 1508625"/>
              <a:gd name="connsiteY11" fmla="*/ 853588 h 1193035"/>
              <a:gd name="connsiteX12" fmla="*/ 1348204 w 1508625"/>
              <a:gd name="connsiteY12" fmla="*/ 901714 h 1193035"/>
              <a:gd name="connsiteX13" fmla="*/ 1316120 w 1508625"/>
              <a:gd name="connsiteY13" fmla="*/ 933799 h 1193035"/>
              <a:gd name="connsiteX14" fmla="*/ 1251952 w 1508625"/>
              <a:gd name="connsiteY14" fmla="*/ 949841 h 1193035"/>
              <a:gd name="connsiteX15" fmla="*/ 770689 w 1508625"/>
              <a:gd name="connsiteY15" fmla="*/ 965883 h 1193035"/>
              <a:gd name="connsiteX16" fmla="*/ 738604 w 1508625"/>
              <a:gd name="connsiteY16" fmla="*/ 997967 h 1193035"/>
              <a:gd name="connsiteX17" fmla="*/ 690478 w 1508625"/>
              <a:gd name="connsiteY17" fmla="*/ 1094220 h 1193035"/>
              <a:gd name="connsiteX18" fmla="*/ 594225 w 1508625"/>
              <a:gd name="connsiteY18" fmla="*/ 1142346 h 1193035"/>
              <a:gd name="connsiteX19" fmla="*/ 546099 w 1508625"/>
              <a:gd name="connsiteY19" fmla="*/ 1174430 h 1193035"/>
              <a:gd name="connsiteX20" fmla="*/ 321510 w 1508625"/>
              <a:gd name="connsiteY20" fmla="*/ 1174430 h 1193035"/>
              <a:gd name="connsiteX21" fmla="*/ 289425 w 1508625"/>
              <a:gd name="connsiteY21" fmla="*/ 1142346 h 1193035"/>
              <a:gd name="connsiteX22" fmla="*/ 241299 w 1508625"/>
              <a:gd name="connsiteY22" fmla="*/ 1062135 h 1193035"/>
              <a:gd name="connsiteX23" fmla="*/ 161089 w 1508625"/>
              <a:gd name="connsiteY23" fmla="*/ 917757 h 1193035"/>
              <a:gd name="connsiteX24" fmla="*/ 129004 w 1508625"/>
              <a:gd name="connsiteY24" fmla="*/ 885672 h 1193035"/>
              <a:gd name="connsiteX25" fmla="*/ 32752 w 1508625"/>
              <a:gd name="connsiteY25" fmla="*/ 757335 h 1193035"/>
              <a:gd name="connsiteX26" fmla="*/ 16710 w 1508625"/>
              <a:gd name="connsiteY26" fmla="*/ 612957 h 1193035"/>
              <a:gd name="connsiteX27" fmla="*/ 112962 w 1508625"/>
              <a:gd name="connsiteY27" fmla="*/ 677125 h 1193035"/>
              <a:gd name="connsiteX28" fmla="*/ 161089 w 1508625"/>
              <a:gd name="connsiteY28" fmla="*/ 757335 h 1193035"/>
              <a:gd name="connsiteX29" fmla="*/ 177131 w 1508625"/>
              <a:gd name="connsiteY29" fmla="*/ 805462 h 1193035"/>
              <a:gd name="connsiteX30" fmla="*/ 305468 w 1508625"/>
              <a:gd name="connsiteY30" fmla="*/ 965883 h 1193035"/>
              <a:gd name="connsiteX31" fmla="*/ 353594 w 1508625"/>
              <a:gd name="connsiteY31" fmla="*/ 997967 h 1193035"/>
              <a:gd name="connsiteX32" fmla="*/ 465889 w 1508625"/>
              <a:gd name="connsiteY32" fmla="*/ 1030051 h 1193035"/>
              <a:gd name="connsiteX33" fmla="*/ 626310 w 1508625"/>
              <a:gd name="connsiteY33" fmla="*/ 1014009 h 1193035"/>
              <a:gd name="connsiteX34" fmla="*/ 642352 w 1508625"/>
              <a:gd name="connsiteY34" fmla="*/ 917757 h 1193035"/>
              <a:gd name="connsiteX35" fmla="*/ 674436 w 1508625"/>
              <a:gd name="connsiteY35" fmla="*/ 885672 h 1193035"/>
              <a:gd name="connsiteX36" fmla="*/ 882983 w 1508625"/>
              <a:gd name="connsiteY36" fmla="*/ 837546 h 1193035"/>
              <a:gd name="connsiteX37" fmla="*/ 1011320 w 1508625"/>
              <a:gd name="connsiteY37" fmla="*/ 805462 h 1193035"/>
              <a:gd name="connsiteX38" fmla="*/ 1107573 w 1508625"/>
              <a:gd name="connsiteY38" fmla="*/ 789420 h 1193035"/>
              <a:gd name="connsiteX39" fmla="*/ 1155699 w 1508625"/>
              <a:gd name="connsiteY39" fmla="*/ 773378 h 1193035"/>
              <a:gd name="connsiteX40" fmla="*/ 1267994 w 1508625"/>
              <a:gd name="connsiteY40" fmla="*/ 757335 h 1193035"/>
              <a:gd name="connsiteX41" fmla="*/ 1348204 w 1508625"/>
              <a:gd name="connsiteY41" fmla="*/ 741293 h 1193035"/>
              <a:gd name="connsiteX42" fmla="*/ 1380289 w 1508625"/>
              <a:gd name="connsiteY42" fmla="*/ 709209 h 1193035"/>
              <a:gd name="connsiteX43" fmla="*/ 1396331 w 1508625"/>
              <a:gd name="connsiteY43" fmla="*/ 661083 h 1193035"/>
              <a:gd name="connsiteX44" fmla="*/ 1428415 w 1508625"/>
              <a:gd name="connsiteY44" fmla="*/ 612957 h 1193035"/>
              <a:gd name="connsiteX45" fmla="*/ 1380289 w 1508625"/>
              <a:gd name="connsiteY45" fmla="*/ 500662 h 1193035"/>
              <a:gd name="connsiteX46" fmla="*/ 1316120 w 1508625"/>
              <a:gd name="connsiteY46" fmla="*/ 436493 h 1193035"/>
              <a:gd name="connsiteX47" fmla="*/ 1267994 w 1508625"/>
              <a:gd name="connsiteY47" fmla="*/ 388367 h 1193035"/>
              <a:gd name="connsiteX48" fmla="*/ 1203825 w 1508625"/>
              <a:gd name="connsiteY48" fmla="*/ 292114 h 1193035"/>
              <a:gd name="connsiteX49" fmla="*/ 1171741 w 1508625"/>
              <a:gd name="connsiteY49" fmla="*/ 243988 h 1193035"/>
              <a:gd name="connsiteX50" fmla="*/ 1155699 w 1508625"/>
              <a:gd name="connsiteY50" fmla="*/ 195862 h 1193035"/>
              <a:gd name="connsiteX51" fmla="*/ 1107573 w 1508625"/>
              <a:gd name="connsiteY51" fmla="*/ 163778 h 1193035"/>
              <a:gd name="connsiteX52" fmla="*/ 1075489 w 1508625"/>
              <a:gd name="connsiteY52" fmla="*/ 131693 h 1193035"/>
              <a:gd name="connsiteX53" fmla="*/ 915068 w 1508625"/>
              <a:gd name="connsiteY53" fmla="*/ 83567 h 1193035"/>
              <a:gd name="connsiteX54" fmla="*/ 834857 w 1508625"/>
              <a:gd name="connsiteY54" fmla="*/ 3357 h 119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08625" h="1193035">
                <a:moveTo>
                  <a:pt x="834857" y="3357"/>
                </a:moveTo>
                <a:cubicBezTo>
                  <a:pt x="874962" y="-7338"/>
                  <a:pt x="1049021" y="10123"/>
                  <a:pt x="1155699" y="19399"/>
                </a:cubicBezTo>
                <a:cubicBezTo>
                  <a:pt x="1213523" y="24427"/>
                  <a:pt x="1196028" y="37613"/>
                  <a:pt x="1235910" y="67525"/>
                </a:cubicBezTo>
                <a:cubicBezTo>
                  <a:pt x="1266758" y="90661"/>
                  <a:pt x="1304896" y="104427"/>
                  <a:pt x="1332162" y="131693"/>
                </a:cubicBezTo>
                <a:cubicBezTo>
                  <a:pt x="1342857" y="142388"/>
                  <a:pt x="1354798" y="151967"/>
                  <a:pt x="1364247" y="163778"/>
                </a:cubicBezTo>
                <a:cubicBezTo>
                  <a:pt x="1376291" y="178833"/>
                  <a:pt x="1382698" y="198271"/>
                  <a:pt x="1396331" y="211904"/>
                </a:cubicBezTo>
                <a:cubicBezTo>
                  <a:pt x="1409964" y="225537"/>
                  <a:pt x="1428415" y="233293"/>
                  <a:pt x="1444457" y="243988"/>
                </a:cubicBezTo>
                <a:cubicBezTo>
                  <a:pt x="1449804" y="265378"/>
                  <a:pt x="1451814" y="287892"/>
                  <a:pt x="1460499" y="308157"/>
                </a:cubicBezTo>
                <a:cubicBezTo>
                  <a:pt x="1526971" y="463259"/>
                  <a:pt x="1462569" y="236225"/>
                  <a:pt x="1508625" y="420451"/>
                </a:cubicBezTo>
                <a:cubicBezTo>
                  <a:pt x="1503278" y="532746"/>
                  <a:pt x="1501919" y="645301"/>
                  <a:pt x="1492583" y="757335"/>
                </a:cubicBezTo>
                <a:cubicBezTo>
                  <a:pt x="1491179" y="774187"/>
                  <a:pt x="1484103" y="790337"/>
                  <a:pt x="1476541" y="805462"/>
                </a:cubicBezTo>
                <a:cubicBezTo>
                  <a:pt x="1467919" y="822707"/>
                  <a:pt x="1458090" y="839955"/>
                  <a:pt x="1444457" y="853588"/>
                </a:cubicBezTo>
                <a:cubicBezTo>
                  <a:pt x="1413359" y="884686"/>
                  <a:pt x="1387347" y="888667"/>
                  <a:pt x="1348204" y="901714"/>
                </a:cubicBezTo>
                <a:cubicBezTo>
                  <a:pt x="1337509" y="912409"/>
                  <a:pt x="1329648" y="927035"/>
                  <a:pt x="1316120" y="933799"/>
                </a:cubicBezTo>
                <a:cubicBezTo>
                  <a:pt x="1296400" y="943659"/>
                  <a:pt x="1273962" y="948546"/>
                  <a:pt x="1251952" y="949841"/>
                </a:cubicBezTo>
                <a:cubicBezTo>
                  <a:pt x="1091719" y="959266"/>
                  <a:pt x="931110" y="960536"/>
                  <a:pt x="770689" y="965883"/>
                </a:cubicBezTo>
                <a:cubicBezTo>
                  <a:pt x="759994" y="976578"/>
                  <a:pt x="746386" y="984998"/>
                  <a:pt x="738604" y="997967"/>
                </a:cubicBezTo>
                <a:cubicBezTo>
                  <a:pt x="699460" y="1063206"/>
                  <a:pt x="751331" y="1033366"/>
                  <a:pt x="690478" y="1094220"/>
                </a:cubicBezTo>
                <a:cubicBezTo>
                  <a:pt x="659380" y="1125318"/>
                  <a:pt x="633367" y="1129299"/>
                  <a:pt x="594225" y="1142346"/>
                </a:cubicBezTo>
                <a:cubicBezTo>
                  <a:pt x="578183" y="1153041"/>
                  <a:pt x="563344" y="1165808"/>
                  <a:pt x="546099" y="1174430"/>
                </a:cubicBezTo>
                <a:cubicBezTo>
                  <a:pt x="471318" y="1211820"/>
                  <a:pt x="412199" y="1182674"/>
                  <a:pt x="321510" y="1174430"/>
                </a:cubicBezTo>
                <a:cubicBezTo>
                  <a:pt x="310815" y="1163735"/>
                  <a:pt x="297207" y="1155315"/>
                  <a:pt x="289425" y="1142346"/>
                </a:cubicBezTo>
                <a:cubicBezTo>
                  <a:pt x="226945" y="1038215"/>
                  <a:pt x="322598" y="1143436"/>
                  <a:pt x="241299" y="1062135"/>
                </a:cubicBezTo>
                <a:cubicBezTo>
                  <a:pt x="221126" y="1001617"/>
                  <a:pt x="216250" y="972918"/>
                  <a:pt x="161089" y="917757"/>
                </a:cubicBezTo>
                <a:cubicBezTo>
                  <a:pt x="150394" y="907062"/>
                  <a:pt x="138079" y="897772"/>
                  <a:pt x="129004" y="885672"/>
                </a:cubicBezTo>
                <a:cubicBezTo>
                  <a:pt x="20163" y="740551"/>
                  <a:pt x="106333" y="830919"/>
                  <a:pt x="32752" y="757335"/>
                </a:cubicBezTo>
                <a:cubicBezTo>
                  <a:pt x="-4679" y="645041"/>
                  <a:pt x="-10027" y="693167"/>
                  <a:pt x="16710" y="612957"/>
                </a:cubicBezTo>
                <a:cubicBezTo>
                  <a:pt x="67166" y="629776"/>
                  <a:pt x="78629" y="625625"/>
                  <a:pt x="112962" y="677125"/>
                </a:cubicBezTo>
                <a:cubicBezTo>
                  <a:pt x="196258" y="802068"/>
                  <a:pt x="61170" y="657420"/>
                  <a:pt x="161089" y="757335"/>
                </a:cubicBezTo>
                <a:cubicBezTo>
                  <a:pt x="166436" y="773377"/>
                  <a:pt x="168919" y="790680"/>
                  <a:pt x="177131" y="805462"/>
                </a:cubicBezTo>
                <a:cubicBezTo>
                  <a:pt x="202370" y="850892"/>
                  <a:pt x="257735" y="934061"/>
                  <a:pt x="305468" y="965883"/>
                </a:cubicBezTo>
                <a:cubicBezTo>
                  <a:pt x="321510" y="976578"/>
                  <a:pt x="336349" y="989345"/>
                  <a:pt x="353594" y="997967"/>
                </a:cubicBezTo>
                <a:cubicBezTo>
                  <a:pt x="376609" y="1009474"/>
                  <a:pt x="445329" y="1024911"/>
                  <a:pt x="465889" y="1030051"/>
                </a:cubicBezTo>
                <a:cubicBezTo>
                  <a:pt x="519363" y="1024704"/>
                  <a:pt x="580971" y="1042861"/>
                  <a:pt x="626310" y="1014009"/>
                </a:cubicBezTo>
                <a:cubicBezTo>
                  <a:pt x="653751" y="996546"/>
                  <a:pt x="630931" y="948213"/>
                  <a:pt x="642352" y="917757"/>
                </a:cubicBezTo>
                <a:cubicBezTo>
                  <a:pt x="647663" y="903595"/>
                  <a:pt x="660908" y="892436"/>
                  <a:pt x="674436" y="885672"/>
                </a:cubicBezTo>
                <a:cubicBezTo>
                  <a:pt x="757990" y="843895"/>
                  <a:pt x="791511" y="855840"/>
                  <a:pt x="882983" y="837546"/>
                </a:cubicBezTo>
                <a:cubicBezTo>
                  <a:pt x="926222" y="828898"/>
                  <a:pt x="967824" y="812711"/>
                  <a:pt x="1011320" y="805462"/>
                </a:cubicBezTo>
                <a:lnTo>
                  <a:pt x="1107573" y="789420"/>
                </a:lnTo>
                <a:cubicBezTo>
                  <a:pt x="1123615" y="784073"/>
                  <a:pt x="1139118" y="776694"/>
                  <a:pt x="1155699" y="773378"/>
                </a:cubicBezTo>
                <a:cubicBezTo>
                  <a:pt x="1192776" y="765962"/>
                  <a:pt x="1230697" y="763551"/>
                  <a:pt x="1267994" y="757335"/>
                </a:cubicBezTo>
                <a:cubicBezTo>
                  <a:pt x="1294889" y="752852"/>
                  <a:pt x="1321467" y="746640"/>
                  <a:pt x="1348204" y="741293"/>
                </a:cubicBezTo>
                <a:cubicBezTo>
                  <a:pt x="1358899" y="730598"/>
                  <a:pt x="1372507" y="722178"/>
                  <a:pt x="1380289" y="709209"/>
                </a:cubicBezTo>
                <a:cubicBezTo>
                  <a:pt x="1388989" y="694709"/>
                  <a:pt x="1388769" y="676208"/>
                  <a:pt x="1396331" y="661083"/>
                </a:cubicBezTo>
                <a:cubicBezTo>
                  <a:pt x="1404953" y="643838"/>
                  <a:pt x="1417720" y="628999"/>
                  <a:pt x="1428415" y="612957"/>
                </a:cubicBezTo>
                <a:cubicBezTo>
                  <a:pt x="1413659" y="553931"/>
                  <a:pt x="1419390" y="546279"/>
                  <a:pt x="1380289" y="500662"/>
                </a:cubicBezTo>
                <a:cubicBezTo>
                  <a:pt x="1360603" y="477695"/>
                  <a:pt x="1337510" y="457883"/>
                  <a:pt x="1316120" y="436493"/>
                </a:cubicBezTo>
                <a:cubicBezTo>
                  <a:pt x="1300078" y="420451"/>
                  <a:pt x="1280578" y="407244"/>
                  <a:pt x="1267994" y="388367"/>
                </a:cubicBezTo>
                <a:lnTo>
                  <a:pt x="1203825" y="292114"/>
                </a:lnTo>
                <a:cubicBezTo>
                  <a:pt x="1193130" y="276072"/>
                  <a:pt x="1177838" y="262279"/>
                  <a:pt x="1171741" y="243988"/>
                </a:cubicBezTo>
                <a:cubicBezTo>
                  <a:pt x="1166394" y="227946"/>
                  <a:pt x="1166262" y="209066"/>
                  <a:pt x="1155699" y="195862"/>
                </a:cubicBezTo>
                <a:cubicBezTo>
                  <a:pt x="1143655" y="180807"/>
                  <a:pt x="1122628" y="175822"/>
                  <a:pt x="1107573" y="163778"/>
                </a:cubicBezTo>
                <a:cubicBezTo>
                  <a:pt x="1095763" y="154330"/>
                  <a:pt x="1089017" y="138457"/>
                  <a:pt x="1075489" y="131693"/>
                </a:cubicBezTo>
                <a:cubicBezTo>
                  <a:pt x="1036435" y="112166"/>
                  <a:pt x="961122" y="95080"/>
                  <a:pt x="915068" y="83567"/>
                </a:cubicBezTo>
                <a:cubicBezTo>
                  <a:pt x="860649" y="47288"/>
                  <a:pt x="794752" y="14052"/>
                  <a:pt x="834857" y="3357"/>
                </a:cubicBez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816BCF41-5210-44EF-8498-3A634DCF19B1}"/>
              </a:ext>
            </a:extLst>
          </p:cNvPr>
          <p:cNvSpPr txBox="1"/>
          <p:nvPr/>
        </p:nvSpPr>
        <p:spPr>
          <a:xfrm rot="20022212">
            <a:off x="7416364" y="1374662"/>
            <a:ext cx="722086" cy="400110"/>
          </a:xfrm>
          <a:prstGeom prst="rect">
            <a:avLst/>
          </a:prstGeom>
          <a:noFill/>
        </p:spPr>
        <p:txBody>
          <a:bodyPr wrap="square" rtlCol="0">
            <a:spAutoFit/>
          </a:bodyPr>
          <a:lstStyle/>
          <a:p>
            <a:r>
              <a:rPr lang="en-US" sz="2000" b="1" dirty="0">
                <a:solidFill>
                  <a:srgbClr val="0070C0"/>
                </a:solidFill>
              </a:rPr>
              <a:t>Vein</a:t>
            </a:r>
          </a:p>
        </p:txBody>
      </p:sp>
      <p:sp>
        <p:nvSpPr>
          <p:cNvPr id="23" name="TextBox 22">
            <a:extLst>
              <a:ext uri="{FF2B5EF4-FFF2-40B4-BE49-F238E27FC236}">
                <a16:creationId xmlns="" xmlns:a16="http://schemas.microsoft.com/office/drawing/2014/main" id="{6B98576D-E251-4959-95BA-C497882ABA00}"/>
              </a:ext>
            </a:extLst>
          </p:cNvPr>
          <p:cNvSpPr txBox="1"/>
          <p:nvPr/>
        </p:nvSpPr>
        <p:spPr>
          <a:xfrm rot="20022212">
            <a:off x="6118674" y="2299410"/>
            <a:ext cx="1086011" cy="400110"/>
          </a:xfrm>
          <a:prstGeom prst="rect">
            <a:avLst/>
          </a:prstGeom>
          <a:noFill/>
        </p:spPr>
        <p:txBody>
          <a:bodyPr wrap="square" rtlCol="0">
            <a:spAutoFit/>
          </a:bodyPr>
          <a:lstStyle/>
          <a:p>
            <a:r>
              <a:rPr lang="en-US" sz="2000" b="1" dirty="0">
                <a:solidFill>
                  <a:srgbClr val="0070C0"/>
                </a:solidFill>
              </a:rPr>
              <a:t>Venule</a:t>
            </a:r>
          </a:p>
        </p:txBody>
      </p:sp>
      <p:sp>
        <p:nvSpPr>
          <p:cNvPr id="3" name="Rectangle 2">
            <a:extLst>
              <a:ext uri="{FF2B5EF4-FFF2-40B4-BE49-F238E27FC236}">
                <a16:creationId xmlns="" xmlns:a16="http://schemas.microsoft.com/office/drawing/2014/main" id="{68C4C806-C53E-49D4-8A17-0E6117632D88}"/>
              </a:ext>
            </a:extLst>
          </p:cNvPr>
          <p:cNvSpPr/>
          <p:nvPr/>
        </p:nvSpPr>
        <p:spPr>
          <a:xfrm rot="1880570">
            <a:off x="1562914" y="1785245"/>
            <a:ext cx="860748" cy="400110"/>
          </a:xfrm>
          <a:prstGeom prst="rect">
            <a:avLst/>
          </a:prstGeom>
        </p:spPr>
        <p:txBody>
          <a:bodyPr wrap="none">
            <a:spAutoFit/>
          </a:bodyPr>
          <a:lstStyle/>
          <a:p>
            <a:r>
              <a:rPr lang="en-US" sz="2000" b="1" dirty="0">
                <a:solidFill>
                  <a:srgbClr val="FF0000"/>
                </a:solidFill>
              </a:rPr>
              <a:t>Artery</a:t>
            </a:r>
            <a:endParaRPr lang="en-US" sz="2000" dirty="0"/>
          </a:p>
        </p:txBody>
      </p:sp>
      <p:sp>
        <p:nvSpPr>
          <p:cNvPr id="25" name="Rectangle 24">
            <a:extLst>
              <a:ext uri="{FF2B5EF4-FFF2-40B4-BE49-F238E27FC236}">
                <a16:creationId xmlns="" xmlns:a16="http://schemas.microsoft.com/office/drawing/2014/main" id="{2314BECA-70C0-4EED-A139-8B4A410E42AD}"/>
              </a:ext>
            </a:extLst>
          </p:cNvPr>
          <p:cNvSpPr/>
          <p:nvPr/>
        </p:nvSpPr>
        <p:spPr>
          <a:xfrm rot="1795404">
            <a:off x="2488116" y="2587390"/>
            <a:ext cx="1130502" cy="400110"/>
          </a:xfrm>
          <a:prstGeom prst="rect">
            <a:avLst/>
          </a:prstGeom>
        </p:spPr>
        <p:txBody>
          <a:bodyPr wrap="none">
            <a:spAutoFit/>
          </a:bodyPr>
          <a:lstStyle/>
          <a:p>
            <a:r>
              <a:rPr lang="en-US" sz="2000" b="1" dirty="0">
                <a:solidFill>
                  <a:srgbClr val="FF0000"/>
                </a:solidFill>
              </a:rPr>
              <a:t>Arteriole</a:t>
            </a:r>
            <a:endParaRPr lang="en-US" sz="2000" dirty="0"/>
          </a:p>
        </p:txBody>
      </p:sp>
      <p:cxnSp>
        <p:nvCxnSpPr>
          <p:cNvPr id="5" name="Straight Arrow Connector 4">
            <a:extLst>
              <a:ext uri="{FF2B5EF4-FFF2-40B4-BE49-F238E27FC236}">
                <a16:creationId xmlns="" xmlns:a16="http://schemas.microsoft.com/office/drawing/2014/main" id="{2F0F2BD3-C3C4-4806-A0B9-357202F46C46}"/>
              </a:ext>
            </a:extLst>
          </p:cNvPr>
          <p:cNvCxnSpPr>
            <a:cxnSpLocks/>
          </p:cNvCxnSpPr>
          <p:nvPr/>
        </p:nvCxnSpPr>
        <p:spPr>
          <a:xfrm>
            <a:off x="1242911" y="989432"/>
            <a:ext cx="2549289" cy="159117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636C6537-BCE3-491E-ACA2-A489F861ECCB}"/>
              </a:ext>
            </a:extLst>
          </p:cNvPr>
          <p:cNvCxnSpPr>
            <a:cxnSpLocks/>
          </p:cNvCxnSpPr>
          <p:nvPr/>
        </p:nvCxnSpPr>
        <p:spPr>
          <a:xfrm flipV="1">
            <a:off x="5636816" y="753980"/>
            <a:ext cx="2807817" cy="1531828"/>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6" name="شكل بيضاوي 55"/>
          <p:cNvSpPr/>
          <p:nvPr/>
        </p:nvSpPr>
        <p:spPr>
          <a:xfrm rot="19485792">
            <a:off x="5883255" y="3007838"/>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شكل بيضاوي 55">
            <a:extLst>
              <a:ext uri="{FF2B5EF4-FFF2-40B4-BE49-F238E27FC236}">
                <a16:creationId xmlns="" xmlns:a16="http://schemas.microsoft.com/office/drawing/2014/main" id="{51712653-58D5-4FEE-85E9-C6082AB1E9E7}"/>
              </a:ext>
            </a:extLst>
          </p:cNvPr>
          <p:cNvSpPr/>
          <p:nvPr/>
        </p:nvSpPr>
        <p:spPr>
          <a:xfrm rot="19485792">
            <a:off x="6177199" y="3060762"/>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شكل بيضاوي 55">
            <a:extLst>
              <a:ext uri="{FF2B5EF4-FFF2-40B4-BE49-F238E27FC236}">
                <a16:creationId xmlns="" xmlns:a16="http://schemas.microsoft.com/office/drawing/2014/main" id="{2901A41A-9CA5-418B-9F83-058969905E77}"/>
              </a:ext>
            </a:extLst>
          </p:cNvPr>
          <p:cNvSpPr/>
          <p:nvPr/>
        </p:nvSpPr>
        <p:spPr>
          <a:xfrm rot="19485792">
            <a:off x="5941661" y="3199307"/>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شكل بيضاوي 55">
            <a:extLst>
              <a:ext uri="{FF2B5EF4-FFF2-40B4-BE49-F238E27FC236}">
                <a16:creationId xmlns="" xmlns:a16="http://schemas.microsoft.com/office/drawing/2014/main" id="{DE62A5BB-33C9-4033-BA7F-20C0AA03DAF6}"/>
              </a:ext>
            </a:extLst>
          </p:cNvPr>
          <p:cNvSpPr/>
          <p:nvPr/>
        </p:nvSpPr>
        <p:spPr>
          <a:xfrm rot="19485792">
            <a:off x="6163336" y="3365562"/>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شكل بيضاوي 55">
            <a:extLst>
              <a:ext uri="{FF2B5EF4-FFF2-40B4-BE49-F238E27FC236}">
                <a16:creationId xmlns="" xmlns:a16="http://schemas.microsoft.com/office/drawing/2014/main" id="{7B6AD070-B167-4E6C-B6D7-83C00525AC2B}"/>
              </a:ext>
            </a:extLst>
          </p:cNvPr>
          <p:cNvSpPr/>
          <p:nvPr/>
        </p:nvSpPr>
        <p:spPr>
          <a:xfrm rot="19485792">
            <a:off x="6343446" y="3240862"/>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شكل بيضاوي 55">
            <a:extLst>
              <a:ext uri="{FF2B5EF4-FFF2-40B4-BE49-F238E27FC236}">
                <a16:creationId xmlns="" xmlns:a16="http://schemas.microsoft.com/office/drawing/2014/main" id="{E1F72B5D-6574-4F87-8AC2-849C25010763}"/>
              </a:ext>
            </a:extLst>
          </p:cNvPr>
          <p:cNvSpPr/>
          <p:nvPr/>
        </p:nvSpPr>
        <p:spPr>
          <a:xfrm rot="19485792">
            <a:off x="6385006" y="3005330"/>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TextBox 3">
            <a:extLst>
              <a:ext uri="{FF2B5EF4-FFF2-40B4-BE49-F238E27FC236}">
                <a16:creationId xmlns="" xmlns:a16="http://schemas.microsoft.com/office/drawing/2014/main" id="{260AF396-BD4B-42F4-B1DE-0F84F294A21E}"/>
              </a:ext>
            </a:extLst>
          </p:cNvPr>
          <p:cNvSpPr txBox="1"/>
          <p:nvPr/>
        </p:nvSpPr>
        <p:spPr>
          <a:xfrm>
            <a:off x="256420" y="4335653"/>
            <a:ext cx="6405637" cy="2308324"/>
          </a:xfrm>
          <a:prstGeom prst="rect">
            <a:avLst/>
          </a:prstGeom>
          <a:noFill/>
        </p:spPr>
        <p:txBody>
          <a:bodyPr wrap="square" rtlCol="0">
            <a:spAutoFit/>
          </a:bodyPr>
          <a:lstStyle/>
          <a:p>
            <a:r>
              <a:rPr lang="en-US" b="1" u="sng" dirty="0">
                <a:solidFill>
                  <a:srgbClr val="7030A0"/>
                </a:solidFill>
              </a:rPr>
              <a:t>The eggs have three destinations:</a:t>
            </a:r>
          </a:p>
          <a:p>
            <a:r>
              <a:rPr lang="en-US" dirty="0"/>
              <a:t>1- Pass through the wall to the bladder lumen, or</a:t>
            </a:r>
          </a:p>
          <a:p>
            <a:r>
              <a:rPr lang="en-US" dirty="0"/>
              <a:t>2- Trapped in the wall which leads to granuloma, fibrosis, or</a:t>
            </a:r>
          </a:p>
          <a:p>
            <a:r>
              <a:rPr lang="en-US" dirty="0"/>
              <a:t>3- Eggs  moved with the venous circulation forming embolism.</a:t>
            </a:r>
          </a:p>
          <a:p>
            <a:r>
              <a:rPr lang="en-US" dirty="0"/>
              <a:t>(Liver, lung, CNS, skin, ….)</a:t>
            </a:r>
          </a:p>
          <a:p>
            <a:r>
              <a:rPr lang="en-US" b="1" u="sng" dirty="0">
                <a:solidFill>
                  <a:srgbClr val="7030A0"/>
                </a:solidFill>
              </a:rPr>
              <a:t>Eggs can reach the bladder lumen by: </a:t>
            </a:r>
          </a:p>
          <a:p>
            <a:r>
              <a:rPr lang="en-US" dirty="0"/>
              <a:t>1- Egg spin.</a:t>
            </a:r>
          </a:p>
          <a:p>
            <a:r>
              <a:rPr lang="en-US" dirty="0"/>
              <a:t>2- Proteolytic </a:t>
            </a:r>
            <a:r>
              <a:rPr lang="en-US" dirty="0" smtClean="0"/>
              <a:t>enzymes released by the </a:t>
            </a:r>
            <a:r>
              <a:rPr lang="en-US" dirty="0" err="1" smtClean="0"/>
              <a:t>miracidium</a:t>
            </a:r>
            <a:r>
              <a:rPr lang="en-US" dirty="0" smtClean="0"/>
              <a:t> inside the egg.</a:t>
            </a:r>
            <a:endParaRPr lang="en-US" dirty="0"/>
          </a:p>
        </p:txBody>
      </p:sp>
      <p:sp>
        <p:nvSpPr>
          <p:cNvPr id="53" name="TextBox 3">
            <a:extLst>
              <a:ext uri="{FF2B5EF4-FFF2-40B4-BE49-F238E27FC236}">
                <a16:creationId xmlns="" xmlns:a16="http://schemas.microsoft.com/office/drawing/2014/main" id="{426492DC-D0C9-43DE-95BE-E21F4F2D9D0F}"/>
              </a:ext>
            </a:extLst>
          </p:cNvPr>
          <p:cNvSpPr txBox="1"/>
          <p:nvPr/>
        </p:nvSpPr>
        <p:spPr>
          <a:xfrm>
            <a:off x="1770845" y="94596"/>
            <a:ext cx="4109694"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400" b="1" dirty="0">
                <a:solidFill>
                  <a:srgbClr val="C00000"/>
                </a:solidFill>
                <a:latin typeface="Arial" pitchFamily="34" charset="0"/>
                <a:cs typeface="Arial" pitchFamily="34" charset="0"/>
              </a:rPr>
              <a:t>3- Stage of egg deposition </a:t>
            </a:r>
            <a:endParaRPr lang="en-US" sz="2400" dirty="0">
              <a:solidFill>
                <a:srgbClr val="C00000"/>
              </a:solidFill>
            </a:endParaRPr>
          </a:p>
        </p:txBody>
      </p:sp>
      <p:pic>
        <p:nvPicPr>
          <p:cNvPr id="6" name="Picture 5">
            <a:extLst>
              <a:ext uri="{FF2B5EF4-FFF2-40B4-BE49-F238E27FC236}">
                <a16:creationId xmlns="" xmlns:a16="http://schemas.microsoft.com/office/drawing/2014/main" id="{C6886974-CD17-4AAF-BBC6-D2291DD95939}"/>
              </a:ext>
            </a:extLst>
          </p:cNvPr>
          <p:cNvPicPr>
            <a:picLocks noChangeAspect="1"/>
          </p:cNvPicPr>
          <p:nvPr/>
        </p:nvPicPr>
        <p:blipFill>
          <a:blip r:embed="rId2" cstate="print"/>
          <a:stretch>
            <a:fillRect/>
          </a:stretch>
        </p:blipFill>
        <p:spPr>
          <a:xfrm>
            <a:off x="3901058" y="2407980"/>
            <a:ext cx="1889902" cy="2133285"/>
          </a:xfrm>
          <a:prstGeom prst="rect">
            <a:avLst/>
          </a:prstGeom>
        </p:spPr>
      </p:pic>
      <p:sp>
        <p:nvSpPr>
          <p:cNvPr id="54" name="شكل بيضاوي 55">
            <a:extLst>
              <a:ext uri="{FF2B5EF4-FFF2-40B4-BE49-F238E27FC236}">
                <a16:creationId xmlns="" xmlns:a16="http://schemas.microsoft.com/office/drawing/2014/main" id="{A7E79CCC-E8F8-497F-AE62-F1CBCCB563AB}"/>
              </a:ext>
            </a:extLst>
          </p:cNvPr>
          <p:cNvSpPr/>
          <p:nvPr/>
        </p:nvSpPr>
        <p:spPr>
          <a:xfrm rot="19485792">
            <a:off x="5488361" y="3167098"/>
            <a:ext cx="152400" cy="1714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5">
            <a:extLst>
              <a:ext uri="{FF2B5EF4-FFF2-40B4-BE49-F238E27FC236}">
                <a16:creationId xmlns="" xmlns:a16="http://schemas.microsoft.com/office/drawing/2014/main" id="{B7B6F099-F02C-4A53-A077-503E5C5CD4FA}"/>
              </a:ext>
            </a:extLst>
          </p:cNvPr>
          <p:cNvSpPr/>
          <p:nvPr/>
        </p:nvSpPr>
        <p:spPr>
          <a:xfrm rot="19485792">
            <a:off x="4992323" y="3376255"/>
            <a:ext cx="152400" cy="1714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شكل بيضاوي 55">
            <a:extLst>
              <a:ext uri="{FF2B5EF4-FFF2-40B4-BE49-F238E27FC236}">
                <a16:creationId xmlns="" xmlns:a16="http://schemas.microsoft.com/office/drawing/2014/main" id="{F5D288DD-0AA1-493D-8D65-48E272F90DA8}"/>
              </a:ext>
            </a:extLst>
          </p:cNvPr>
          <p:cNvSpPr/>
          <p:nvPr/>
        </p:nvSpPr>
        <p:spPr>
          <a:xfrm rot="19485792">
            <a:off x="4768926" y="4041813"/>
            <a:ext cx="152400" cy="1714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076" name="Picture 4" descr="Schistosomiasis - Microscopy Findings">
            <a:extLst>
              <a:ext uri="{FF2B5EF4-FFF2-40B4-BE49-F238E27FC236}">
                <a16:creationId xmlns="" xmlns:a16="http://schemas.microsoft.com/office/drawing/2014/main" id="{E2768D80-A09B-4FB8-915E-4C33E394B50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6336631">
            <a:off x="8950510" y="4113960"/>
            <a:ext cx="2750042" cy="15278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Arrow Connector 7">
            <a:extLst>
              <a:ext uri="{FF2B5EF4-FFF2-40B4-BE49-F238E27FC236}">
                <a16:creationId xmlns="" xmlns:a16="http://schemas.microsoft.com/office/drawing/2014/main" id="{5A764D5F-39CA-4C69-807E-63A81538E4AD}"/>
              </a:ext>
            </a:extLst>
          </p:cNvPr>
          <p:cNvCxnSpPr/>
          <p:nvPr/>
        </p:nvCxnSpPr>
        <p:spPr>
          <a:xfrm flipH="1" flipV="1">
            <a:off x="10146231" y="6139543"/>
            <a:ext cx="385124" cy="432417"/>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250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2052"/>
                                        </p:tgtEl>
                                        <p:attrNameLst>
                                          <p:attrName>style.visibility</p:attrName>
                                        </p:attrNameLst>
                                      </p:cBhvr>
                                      <p:to>
                                        <p:strVal val="visible"/>
                                      </p:to>
                                    </p:set>
                                    <p:animEffect transition="in" filter="strips(downLeft)">
                                      <p:cBhvr>
                                        <p:cTn id="80" dur="500"/>
                                        <p:tgtEl>
                                          <p:spTgt spid="2052"/>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2053"/>
                                        </p:tgtEl>
                                        <p:attrNameLst>
                                          <p:attrName>style.visibility</p:attrName>
                                        </p:attrNameLst>
                                      </p:cBhvr>
                                      <p:to>
                                        <p:strVal val="visible"/>
                                      </p:to>
                                    </p:set>
                                    <p:animEffect transition="in" filter="strips(downLeft)">
                                      <p:cBhvr>
                                        <p:cTn id="83" dur="500"/>
                                        <p:tgtEl>
                                          <p:spTgt spid="2053"/>
                                        </p:tgtEl>
                                      </p:cBhvr>
                                    </p:animEffect>
                                  </p:childTnLst>
                                </p:cTn>
                              </p:par>
                            </p:childTnLst>
                          </p:cTn>
                        </p:par>
                      </p:childTnLst>
                    </p:cTn>
                  </p:par>
                  <p:par>
                    <p:cTn id="84" fill="hold">
                      <p:stCondLst>
                        <p:cond delay="indefinite"/>
                      </p:stCondLst>
                      <p:childTnLst>
                        <p:par>
                          <p:cTn id="85" fill="hold">
                            <p:stCondLst>
                              <p:cond delay="0"/>
                            </p:stCondLst>
                            <p:childTnLst>
                              <p:par>
                                <p:cTn id="86" presetID="64" presetClass="path" presetSubtype="0" accel="50000" decel="50000" fill="hold" grpId="1" nodeType="clickEffect">
                                  <p:stCondLst>
                                    <p:cond delay="0"/>
                                  </p:stCondLst>
                                  <p:childTnLst>
                                    <p:animMotion origin="layout" path="M 2.70833E-6 1.48148E-6 L -0.1875 0.14444 " pathEditMode="relative" rAng="0" ptsTypes="AA">
                                      <p:cBhvr>
                                        <p:cTn id="87" dur="2000" fill="hold"/>
                                        <p:tgtEl>
                                          <p:spTgt spid="2052"/>
                                        </p:tgtEl>
                                        <p:attrNameLst>
                                          <p:attrName>ppt_x</p:attrName>
                                          <p:attrName>ppt_y</p:attrName>
                                        </p:attrNameLst>
                                      </p:cBhvr>
                                      <p:rCtr x="-9400" y="7200"/>
                                    </p:animMotion>
                                  </p:childTnLst>
                                </p:cTn>
                              </p:par>
                              <p:par>
                                <p:cTn id="88" presetID="64" presetClass="path" presetSubtype="0" accel="50000" decel="50000" fill="hold" grpId="1" nodeType="withEffect">
                                  <p:stCondLst>
                                    <p:cond delay="0"/>
                                  </p:stCondLst>
                                  <p:childTnLst>
                                    <p:animMotion origin="layout" path="M -2.29167E-6 2.59259E-6 L -0.18125 0.14444 " pathEditMode="relative" rAng="0" ptsTypes="AA">
                                      <p:cBhvr>
                                        <p:cTn id="89" dur="2000" fill="hold"/>
                                        <p:tgtEl>
                                          <p:spTgt spid="2053"/>
                                        </p:tgtEl>
                                        <p:attrNameLst>
                                          <p:attrName>ppt_x</p:attrName>
                                          <p:attrName>ppt_y</p:attrName>
                                        </p:attrNameLst>
                                      </p:cBhvr>
                                      <p:rCtr x="-9100" y="7200"/>
                                    </p:animMotion>
                                  </p:childTnLst>
                                </p:cTn>
                              </p:par>
                            </p:childTnLst>
                          </p:cTn>
                        </p:par>
                      </p:childTnLst>
                    </p:cTn>
                  </p:par>
                  <p:par>
                    <p:cTn id="90" fill="hold">
                      <p:stCondLst>
                        <p:cond delay="indefinite"/>
                      </p:stCondLst>
                      <p:childTnLst>
                        <p:par>
                          <p:cTn id="91" fill="hold">
                            <p:stCondLst>
                              <p:cond delay="0"/>
                            </p:stCondLst>
                            <p:childTnLst>
                              <p:par>
                                <p:cTn id="92" presetID="4" presetClass="exit" presetSubtype="16" fill="hold" grpId="2" nodeType="clickEffect">
                                  <p:stCondLst>
                                    <p:cond delay="0"/>
                                  </p:stCondLst>
                                  <p:childTnLst>
                                    <p:animEffect transition="out" filter="box(in)">
                                      <p:cBhvr>
                                        <p:cTn id="93" dur="500"/>
                                        <p:tgtEl>
                                          <p:spTgt spid="2053"/>
                                        </p:tgtEl>
                                      </p:cBhvr>
                                    </p:animEffect>
                                    <p:set>
                                      <p:cBhvr>
                                        <p:cTn id="94" dur="1" fill="hold">
                                          <p:stCondLst>
                                            <p:cond delay="499"/>
                                          </p:stCondLst>
                                        </p:cTn>
                                        <p:tgtEl>
                                          <p:spTgt spid="205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63" presetClass="path" presetSubtype="0" accel="50000" decel="50000" fill="hold" grpId="3" nodeType="clickEffect">
                                  <p:stCondLst>
                                    <p:cond delay="0"/>
                                  </p:stCondLst>
                                  <p:childTnLst>
                                    <p:animMotion origin="layout" path="M -2.29167E-6 2.59259E-6 L -0.3151 0.23055 " pathEditMode="relative" rAng="0" ptsTypes="AA">
                                      <p:cBhvr>
                                        <p:cTn id="98" dur="2000" fill="hold"/>
                                        <p:tgtEl>
                                          <p:spTgt spid="2053"/>
                                        </p:tgtEl>
                                        <p:attrNameLst>
                                          <p:attrName>ppt_x</p:attrName>
                                          <p:attrName>ppt_y</p:attrName>
                                        </p:attrNameLst>
                                      </p:cBhvr>
                                      <p:rCtr x="-15755" y="11528"/>
                                    </p:animMotion>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grpId="4" nodeType="clickEffect">
                                  <p:stCondLst>
                                    <p:cond delay="0"/>
                                  </p:stCondLst>
                                  <p:childTnLst>
                                    <p:set>
                                      <p:cBhvr>
                                        <p:cTn id="102" dur="1" fill="hold">
                                          <p:stCondLst>
                                            <p:cond delay="0"/>
                                          </p:stCondLst>
                                        </p:cTn>
                                        <p:tgtEl>
                                          <p:spTgt spid="2053"/>
                                        </p:tgtEl>
                                        <p:attrNameLst>
                                          <p:attrName>style.visibility</p:attrName>
                                        </p:attrNameLst>
                                      </p:cBhvr>
                                      <p:to>
                                        <p:strVal val="visible"/>
                                      </p:to>
                                    </p:set>
                                    <p:animEffect transition="in" filter="strips(downLeft)">
                                      <p:cBhvr>
                                        <p:cTn id="103" dur="500"/>
                                        <p:tgtEl>
                                          <p:spTgt spid="2053"/>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5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4">
                                            <p:txEl>
                                              <p:pRg st="2" end="2"/>
                                            </p:txEl>
                                          </p:spTgt>
                                        </p:tgtEl>
                                        <p:attrNameLst>
                                          <p:attrName>style.visibility</p:attrName>
                                        </p:attrNameLst>
                                      </p:cBhvr>
                                      <p:to>
                                        <p:strVal val="visible"/>
                                      </p:to>
                                    </p:set>
                                    <p:animEffect transition="in" filter="fade">
                                      <p:cBhvr>
                                        <p:cTn id="148" dur="500"/>
                                        <p:tgtEl>
                                          <p:spTgt spid="4">
                                            <p:txEl>
                                              <p:pRg st="2" end="2"/>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5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4">
                                            <p:txEl>
                                              <p:pRg st="3" end="3"/>
                                            </p:txEl>
                                          </p:spTgt>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3076"/>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41" grpId="0"/>
      <p:bldP spid="43" grpId="0" animBg="1"/>
      <p:bldP spid="46" grpId="0" animBg="1"/>
      <p:bldP spid="49" grpId="0"/>
      <p:bldP spid="2052" grpId="0" animBg="1"/>
      <p:bldP spid="2052" grpId="1" animBg="1"/>
      <p:bldP spid="2053" grpId="0" animBg="1"/>
      <p:bldP spid="2053" grpId="1" animBg="1"/>
      <p:bldP spid="2053" grpId="2" animBg="1"/>
      <p:bldP spid="2053" grpId="3" animBg="1"/>
      <p:bldP spid="2053" grpId="4" animBg="1"/>
      <p:bldP spid="2" grpId="0"/>
      <p:bldP spid="23" grpId="0"/>
      <p:bldP spid="3" grpId="0"/>
      <p:bldP spid="25" grpId="0"/>
      <p:bldP spid="56" grpId="0" animBg="1"/>
      <p:bldP spid="31" grpId="0" animBg="1"/>
      <p:bldP spid="32" grpId="0" animBg="1"/>
      <p:bldP spid="33" grpId="0" animBg="1"/>
      <p:bldP spid="34" grpId="0" animBg="1"/>
      <p:bldP spid="42" grpId="0" animBg="1"/>
      <p:bldP spid="54" grpId="0" animBg="1"/>
      <p:bldP spid="55"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4971" y="214291"/>
            <a:ext cx="8096307"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C00000"/>
                </a:solidFill>
                <a:latin typeface="Arial" pitchFamily="34" charset="0"/>
                <a:cs typeface="Arial" pitchFamily="34" charset="0"/>
              </a:rPr>
              <a:t>4- Stage of tissue reaction, repair and fibrosis (chronic or late stage) </a:t>
            </a:r>
          </a:p>
        </p:txBody>
      </p:sp>
      <p:sp>
        <p:nvSpPr>
          <p:cNvPr id="5" name="TextBox 4"/>
          <p:cNvSpPr txBox="1"/>
          <p:nvPr/>
        </p:nvSpPr>
        <p:spPr>
          <a:xfrm>
            <a:off x="380960" y="1285860"/>
            <a:ext cx="11239579" cy="1200329"/>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buClr>
                <a:srgbClr val="C00000"/>
              </a:buClr>
              <a:buFont typeface="Wingdings" pitchFamily="2" charset="2"/>
              <a:buChar char="v"/>
            </a:pPr>
            <a:r>
              <a:rPr lang="en-US" sz="2400" b="1" dirty="0">
                <a:solidFill>
                  <a:srgbClr val="002060"/>
                </a:solidFill>
                <a:latin typeface="Arial" pitchFamily="34" charset="0"/>
                <a:cs typeface="Arial" pitchFamily="34" charset="0"/>
              </a:rPr>
              <a:t>Granuloma formation around egg is the main pathogenic lesion </a:t>
            </a:r>
            <a:r>
              <a:rPr lang="en-US" sz="2400" b="1" dirty="0">
                <a:solidFill>
                  <a:srgbClr val="002060"/>
                </a:solidFill>
                <a:latin typeface="Arial" pitchFamily="34" charset="0"/>
                <a:cs typeface="Arial" pitchFamily="34" charset="0"/>
                <a:sym typeface="Wingdings"/>
              </a:rPr>
              <a:t></a:t>
            </a:r>
            <a:r>
              <a:rPr lang="en-US" sz="2400" b="1" dirty="0">
                <a:solidFill>
                  <a:srgbClr val="002060"/>
                </a:solidFill>
                <a:latin typeface="Arial" pitchFamily="34" charset="0"/>
                <a:cs typeface="Arial" pitchFamily="34" charset="0"/>
              </a:rPr>
              <a:t> fibrosis </a:t>
            </a:r>
            <a:r>
              <a:rPr lang="en-US" sz="2400" dirty="0">
                <a:solidFill>
                  <a:srgbClr val="002060"/>
                </a:solidFill>
                <a:sym typeface="Wingdings"/>
              </a:rPr>
              <a:t></a:t>
            </a:r>
            <a:r>
              <a:rPr lang="en-US" sz="2400" dirty="0">
                <a:sym typeface="Wingdings"/>
              </a:rPr>
              <a:t> </a:t>
            </a:r>
            <a:r>
              <a:rPr lang="en-US" sz="2400" b="1" dirty="0">
                <a:solidFill>
                  <a:srgbClr val="002060"/>
                </a:solidFill>
                <a:latin typeface="Arial" pitchFamily="34" charset="0"/>
                <a:cs typeface="Arial" pitchFamily="34" charset="0"/>
              </a:rPr>
              <a:t>bilharzial nodules, papillomata, sandy patches and </a:t>
            </a:r>
            <a:r>
              <a:rPr lang="en-US" sz="2400" b="1" dirty="0">
                <a:solidFill>
                  <a:srgbClr val="C00000"/>
                </a:solidFill>
                <a:latin typeface="Arial" pitchFamily="34" charset="0"/>
                <a:cs typeface="Arial" pitchFamily="34" charset="0"/>
              </a:rPr>
              <a:t>reduced egg output</a:t>
            </a:r>
            <a:r>
              <a:rPr lang="en-US" sz="2400" b="1" dirty="0">
                <a:solidFill>
                  <a:srgbClr val="002060"/>
                </a:solidFill>
                <a:latin typeface="Arial" pitchFamily="34" charset="0"/>
                <a:cs typeface="Arial" pitchFamily="34" charset="0"/>
              </a:rPr>
              <a:t>.</a:t>
            </a:r>
          </a:p>
        </p:txBody>
      </p:sp>
      <p:cxnSp>
        <p:nvCxnSpPr>
          <p:cNvPr id="9" name="Straight Connector 8"/>
          <p:cNvCxnSpPr/>
          <p:nvPr/>
        </p:nvCxnSpPr>
        <p:spPr>
          <a:xfrm rot="5400000">
            <a:off x="5536402" y="3321579"/>
            <a:ext cx="357190" cy="21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809720" y="3500438"/>
            <a:ext cx="3905277"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4997" y="3500438"/>
            <a:ext cx="4381531"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666844" y="3643050"/>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525423" y="3642256"/>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191383" y="3643050"/>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9953652" y="3643050"/>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47715" y="3857628"/>
            <a:ext cx="171451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000" b="1" dirty="0">
                <a:solidFill>
                  <a:srgbClr val="C00000"/>
                </a:solidFill>
                <a:latin typeface="Arial" pitchFamily="34" charset="0"/>
                <a:cs typeface="Arial" pitchFamily="34" charset="0"/>
              </a:rPr>
              <a:t>Bladder</a:t>
            </a:r>
            <a:endParaRPr lang="ar-EG" sz="2000" b="1" dirty="0">
              <a:solidFill>
                <a:srgbClr val="C00000"/>
              </a:solidFill>
              <a:latin typeface="Arial" pitchFamily="34" charset="0"/>
              <a:cs typeface="Arial" pitchFamily="34" charset="0"/>
            </a:endParaRPr>
          </a:p>
        </p:txBody>
      </p:sp>
      <p:sp>
        <p:nvSpPr>
          <p:cNvPr id="24" name="TextBox 23"/>
          <p:cNvSpPr txBox="1"/>
          <p:nvPr/>
        </p:nvSpPr>
        <p:spPr>
          <a:xfrm>
            <a:off x="3905235" y="3857628"/>
            <a:ext cx="142876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000" b="1" dirty="0" err="1">
                <a:solidFill>
                  <a:srgbClr val="C00000"/>
                </a:solidFill>
                <a:latin typeface="Arial" pitchFamily="34" charset="0"/>
                <a:cs typeface="Arial" pitchFamily="34" charset="0"/>
              </a:rPr>
              <a:t>Ureter</a:t>
            </a:r>
            <a:endParaRPr lang="ar-EG" sz="2000" b="1" dirty="0">
              <a:solidFill>
                <a:srgbClr val="C00000"/>
              </a:solidFill>
              <a:latin typeface="Arial" pitchFamily="34" charset="0"/>
              <a:cs typeface="Arial" pitchFamily="34" charset="0"/>
            </a:endParaRPr>
          </a:p>
        </p:txBody>
      </p:sp>
      <p:sp>
        <p:nvSpPr>
          <p:cNvPr id="25" name="TextBox 24"/>
          <p:cNvSpPr txBox="1"/>
          <p:nvPr/>
        </p:nvSpPr>
        <p:spPr>
          <a:xfrm>
            <a:off x="6667504" y="3857628"/>
            <a:ext cx="161926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000" b="1" dirty="0">
                <a:solidFill>
                  <a:srgbClr val="C00000"/>
                </a:solidFill>
                <a:latin typeface="Arial" pitchFamily="34" charset="0"/>
                <a:cs typeface="Arial" pitchFamily="34" charset="0"/>
              </a:rPr>
              <a:t>Urethra</a:t>
            </a:r>
            <a:endParaRPr lang="ar-EG" sz="2000" b="1" dirty="0">
              <a:solidFill>
                <a:srgbClr val="C00000"/>
              </a:solidFill>
              <a:latin typeface="Arial" pitchFamily="34" charset="0"/>
              <a:cs typeface="Arial" pitchFamily="34" charset="0"/>
            </a:endParaRPr>
          </a:p>
        </p:txBody>
      </p:sp>
      <p:sp>
        <p:nvSpPr>
          <p:cNvPr id="26" name="TextBox 25"/>
          <p:cNvSpPr txBox="1"/>
          <p:nvPr/>
        </p:nvSpPr>
        <p:spPr>
          <a:xfrm>
            <a:off x="8858270" y="3857628"/>
            <a:ext cx="2476517"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000" b="1" dirty="0">
                <a:solidFill>
                  <a:srgbClr val="C00000"/>
                </a:solidFill>
                <a:latin typeface="Arial" pitchFamily="34" charset="0"/>
                <a:cs typeface="Arial" pitchFamily="34" charset="0"/>
              </a:rPr>
              <a:t>Genital organs</a:t>
            </a:r>
            <a:endParaRPr lang="ar-EG" sz="2000" b="1" dirty="0">
              <a:solidFill>
                <a:srgbClr val="C00000"/>
              </a:solidFill>
              <a:latin typeface="Arial" pitchFamily="34" charset="0"/>
              <a:cs typeface="Arial" pitchFamily="34" charset="0"/>
            </a:endParaRPr>
          </a:p>
        </p:txBody>
      </p:sp>
      <p:sp>
        <p:nvSpPr>
          <p:cNvPr id="27" name="TextBox 26"/>
          <p:cNvSpPr txBox="1"/>
          <p:nvPr/>
        </p:nvSpPr>
        <p:spPr>
          <a:xfrm>
            <a:off x="571462" y="4357694"/>
            <a:ext cx="2476517" cy="163121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lvl="0" algn="just"/>
            <a:r>
              <a:rPr lang="en-US" sz="2000" b="1" dirty="0">
                <a:solidFill>
                  <a:srgbClr val="002060"/>
                </a:solidFill>
                <a:latin typeface="Arial" pitchFamily="34" charset="0"/>
                <a:cs typeface="Arial" pitchFamily="34" charset="0"/>
              </a:rPr>
              <a:t>Fibrosis, 2ry bacterial infection, stones, sandy patches</a:t>
            </a:r>
            <a:r>
              <a:rPr lang="en-US" sz="2000" dirty="0">
                <a:solidFill>
                  <a:srgbClr val="002060"/>
                </a:solidFill>
                <a:sym typeface="Wingdings"/>
              </a:rPr>
              <a:t> </a:t>
            </a:r>
            <a:r>
              <a:rPr lang="en-US" sz="2000" b="1" dirty="0">
                <a:solidFill>
                  <a:srgbClr val="002060"/>
                </a:solidFill>
                <a:latin typeface="Arial" pitchFamily="34" charset="0"/>
                <a:cs typeface="Arial" pitchFamily="34" charset="0"/>
              </a:rPr>
              <a:t> malignancy.</a:t>
            </a:r>
            <a:endParaRPr lang="ar-EG" dirty="0">
              <a:solidFill>
                <a:srgbClr val="002060"/>
              </a:solidFill>
            </a:endParaRPr>
          </a:p>
        </p:txBody>
      </p:sp>
      <p:sp>
        <p:nvSpPr>
          <p:cNvPr id="28" name="TextBox 27"/>
          <p:cNvSpPr txBox="1"/>
          <p:nvPr/>
        </p:nvSpPr>
        <p:spPr>
          <a:xfrm>
            <a:off x="3238480" y="4357694"/>
            <a:ext cx="2857520" cy="163121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lvl="0" algn="just"/>
            <a:r>
              <a:rPr lang="en-US" sz="2000" b="1" dirty="0">
                <a:solidFill>
                  <a:srgbClr val="002060"/>
                </a:solidFill>
                <a:latin typeface="Arial" pitchFamily="34" charset="0"/>
                <a:cs typeface="Arial" pitchFamily="34" charset="0"/>
              </a:rPr>
              <a:t>Stenosis, hydroureter, hydronephrosis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2ry bacterial infection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renal failure. </a:t>
            </a:r>
            <a:endParaRPr lang="ar-EG" sz="2000" b="1" dirty="0">
              <a:solidFill>
                <a:srgbClr val="002060"/>
              </a:solidFill>
              <a:latin typeface="Arial" pitchFamily="34" charset="0"/>
              <a:cs typeface="Arial" pitchFamily="34" charset="0"/>
            </a:endParaRPr>
          </a:p>
        </p:txBody>
      </p:sp>
      <p:sp>
        <p:nvSpPr>
          <p:cNvPr id="29" name="TextBox 28"/>
          <p:cNvSpPr txBox="1"/>
          <p:nvPr/>
        </p:nvSpPr>
        <p:spPr>
          <a:xfrm>
            <a:off x="6477003" y="4429132"/>
            <a:ext cx="2000264" cy="40011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en-US" sz="2000" b="1" dirty="0">
                <a:solidFill>
                  <a:srgbClr val="002060"/>
                </a:solidFill>
                <a:latin typeface="Arial" pitchFamily="34" charset="0"/>
                <a:cs typeface="Arial" pitchFamily="34" charset="0"/>
              </a:rPr>
              <a:t>Stenosis</a:t>
            </a:r>
            <a:endParaRPr lang="ar-EG" sz="2000" b="1" dirty="0">
              <a:solidFill>
                <a:srgbClr val="002060"/>
              </a:solidFill>
              <a:latin typeface="Arial" pitchFamily="34" charset="0"/>
              <a:cs typeface="Arial" pitchFamily="34" charset="0"/>
            </a:endParaRPr>
          </a:p>
        </p:txBody>
      </p:sp>
      <p:sp>
        <p:nvSpPr>
          <p:cNvPr id="30" name="TextBox 29"/>
          <p:cNvSpPr txBox="1"/>
          <p:nvPr/>
        </p:nvSpPr>
        <p:spPr>
          <a:xfrm>
            <a:off x="8858269" y="4357695"/>
            <a:ext cx="2952771" cy="163121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lvl="0" algn="just"/>
            <a:r>
              <a:rPr lang="en-US" sz="2000" b="1" dirty="0">
                <a:solidFill>
                  <a:srgbClr val="002060"/>
                </a:solidFill>
                <a:latin typeface="Arial" pitchFamily="34" charset="0"/>
                <a:cs typeface="Arial" pitchFamily="34" charset="0"/>
              </a:rPr>
              <a:t>Affection of prostate and testes and spermatic cord in male and vagina and vulva in female.</a:t>
            </a:r>
            <a:endParaRPr lang="ar-EG"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A39DD48-300A-4886-A3FE-435FA6427579}"/>
              </a:ext>
            </a:extLst>
          </p:cNvPr>
          <p:cNvSpPr txBox="1"/>
          <p:nvPr/>
        </p:nvSpPr>
        <p:spPr>
          <a:xfrm>
            <a:off x="1666875" y="142875"/>
            <a:ext cx="8572500" cy="9540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800" b="1" dirty="0">
                <a:solidFill>
                  <a:srgbClr val="C00000"/>
                </a:solidFill>
                <a:latin typeface="Arial" pitchFamily="34" charset="0"/>
                <a:cs typeface="Arial" pitchFamily="34" charset="0"/>
              </a:rPr>
              <a:t>4- Stage of tissue reaction, repair and fibrosis (chronic or late stage) </a:t>
            </a:r>
          </a:p>
        </p:txBody>
      </p:sp>
      <p:sp>
        <p:nvSpPr>
          <p:cNvPr id="17" name="Oval 1">
            <a:extLst>
              <a:ext uri="{FF2B5EF4-FFF2-40B4-BE49-F238E27FC236}">
                <a16:creationId xmlns="" xmlns:a16="http://schemas.microsoft.com/office/drawing/2014/main" id="{6996C2A2-0A93-4D32-8089-1778B49FBA39}"/>
              </a:ext>
            </a:extLst>
          </p:cNvPr>
          <p:cNvSpPr/>
          <p:nvPr/>
        </p:nvSpPr>
        <p:spPr>
          <a:xfrm>
            <a:off x="749909" y="5554023"/>
            <a:ext cx="295120" cy="266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8" name="TextBox 2">
            <a:extLst>
              <a:ext uri="{FF2B5EF4-FFF2-40B4-BE49-F238E27FC236}">
                <a16:creationId xmlns="" xmlns:a16="http://schemas.microsoft.com/office/drawing/2014/main" id="{67248226-A4F7-44EA-BB35-1A2BCAB3E769}"/>
              </a:ext>
            </a:extLst>
          </p:cNvPr>
          <p:cNvSpPr txBox="1"/>
          <p:nvPr/>
        </p:nvSpPr>
        <p:spPr>
          <a:xfrm>
            <a:off x="345164" y="5869782"/>
            <a:ext cx="1112805" cy="461665"/>
          </a:xfrm>
          <a:prstGeom prst="rect">
            <a:avLst/>
          </a:prstGeom>
          <a:noFill/>
        </p:spPr>
        <p:txBody>
          <a:bodyPr wrap="none" rtlCol="0">
            <a:spAutoFit/>
          </a:bodyPr>
          <a:lstStyle/>
          <a:p>
            <a:r>
              <a:rPr lang="en-US" sz="2400" b="1" dirty="0"/>
              <a:t>Nodule</a:t>
            </a:r>
          </a:p>
        </p:txBody>
      </p:sp>
      <p:sp>
        <p:nvSpPr>
          <p:cNvPr id="19" name="Oval 7">
            <a:extLst>
              <a:ext uri="{FF2B5EF4-FFF2-40B4-BE49-F238E27FC236}">
                <a16:creationId xmlns="" xmlns:a16="http://schemas.microsoft.com/office/drawing/2014/main" id="{F97186F5-B75A-4C2D-BBD3-D97580EE453A}"/>
              </a:ext>
            </a:extLst>
          </p:cNvPr>
          <p:cNvSpPr/>
          <p:nvPr/>
        </p:nvSpPr>
        <p:spPr>
          <a:xfrm>
            <a:off x="2693421" y="5457371"/>
            <a:ext cx="644864" cy="470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0" name="TextBox 8">
            <a:extLst>
              <a:ext uri="{FF2B5EF4-FFF2-40B4-BE49-F238E27FC236}">
                <a16:creationId xmlns="" xmlns:a16="http://schemas.microsoft.com/office/drawing/2014/main" id="{DC6E59B1-1422-4125-BF9D-1D80898623A4}"/>
              </a:ext>
            </a:extLst>
          </p:cNvPr>
          <p:cNvSpPr txBox="1"/>
          <p:nvPr/>
        </p:nvSpPr>
        <p:spPr>
          <a:xfrm>
            <a:off x="2562166" y="6048616"/>
            <a:ext cx="901209" cy="461665"/>
          </a:xfrm>
          <a:prstGeom prst="rect">
            <a:avLst/>
          </a:prstGeom>
          <a:noFill/>
        </p:spPr>
        <p:txBody>
          <a:bodyPr wrap="none" rtlCol="0">
            <a:spAutoFit/>
          </a:bodyPr>
          <a:lstStyle/>
          <a:p>
            <a:r>
              <a:rPr lang="en-US" sz="2400" b="1" dirty="0"/>
              <a:t>polyp</a:t>
            </a:r>
          </a:p>
        </p:txBody>
      </p:sp>
      <p:sp>
        <p:nvSpPr>
          <p:cNvPr id="21" name="Block Arc 5">
            <a:extLst>
              <a:ext uri="{FF2B5EF4-FFF2-40B4-BE49-F238E27FC236}">
                <a16:creationId xmlns="" xmlns:a16="http://schemas.microsoft.com/office/drawing/2014/main" id="{D1585DFC-D432-449E-8010-2E4CFAF43538}"/>
              </a:ext>
            </a:extLst>
          </p:cNvPr>
          <p:cNvSpPr/>
          <p:nvPr/>
        </p:nvSpPr>
        <p:spPr>
          <a:xfrm rot="14130155">
            <a:off x="4880290" y="5559060"/>
            <a:ext cx="722083" cy="57235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6">
            <a:extLst>
              <a:ext uri="{FF2B5EF4-FFF2-40B4-BE49-F238E27FC236}">
                <a16:creationId xmlns="" xmlns:a16="http://schemas.microsoft.com/office/drawing/2014/main" id="{C44A03E7-871A-475B-A9EE-624DBF559F49}"/>
              </a:ext>
            </a:extLst>
          </p:cNvPr>
          <p:cNvSpPr/>
          <p:nvPr/>
        </p:nvSpPr>
        <p:spPr>
          <a:xfrm>
            <a:off x="5166682" y="5660572"/>
            <a:ext cx="1556836" cy="369332"/>
          </a:xfrm>
          <a:prstGeom prst="rect">
            <a:avLst/>
          </a:prstGeom>
        </p:spPr>
        <p:txBody>
          <a:bodyPr wrap="none">
            <a:spAutoFit/>
          </a:bodyPr>
          <a:lstStyle/>
          <a:p>
            <a:r>
              <a:rPr lang="en-US" b="1" dirty="0">
                <a:solidFill>
                  <a:srgbClr val="5F6368"/>
                </a:solidFill>
                <a:latin typeface="arial" panose="020B0604020202020204" pitchFamily="34" charset="0"/>
              </a:rPr>
              <a:t>Sandy patch</a:t>
            </a:r>
            <a:endParaRPr lang="en-US" dirty="0"/>
          </a:p>
        </p:txBody>
      </p:sp>
      <p:pic>
        <p:nvPicPr>
          <p:cNvPr id="44034" name="Picture 2"/>
          <p:cNvPicPr>
            <a:picLocks noChangeAspect="1" noChangeArrowheads="1"/>
          </p:cNvPicPr>
          <p:nvPr/>
        </p:nvPicPr>
        <p:blipFill>
          <a:blip r:embed="rId3" cstate="print"/>
          <a:srcRect/>
          <a:stretch>
            <a:fillRect/>
          </a:stretch>
        </p:blipFill>
        <p:spPr bwMode="auto">
          <a:xfrm>
            <a:off x="5500006" y="1905453"/>
            <a:ext cx="5911802" cy="2129520"/>
          </a:xfrm>
          <a:prstGeom prst="rect">
            <a:avLst/>
          </a:prstGeom>
          <a:noFill/>
          <a:ln w="9525">
            <a:noFill/>
            <a:miter lim="800000"/>
            <a:headEnd/>
            <a:tailEnd/>
          </a:ln>
        </p:spPr>
      </p:pic>
      <p:pic>
        <p:nvPicPr>
          <p:cNvPr id="44035" name="Picture 3"/>
          <p:cNvPicPr>
            <a:picLocks noChangeAspect="1" noChangeArrowheads="1"/>
          </p:cNvPicPr>
          <p:nvPr/>
        </p:nvPicPr>
        <p:blipFill>
          <a:blip r:embed="rId4" cstate="print"/>
          <a:srcRect/>
          <a:stretch>
            <a:fillRect/>
          </a:stretch>
        </p:blipFill>
        <p:spPr bwMode="auto">
          <a:xfrm>
            <a:off x="174172" y="1284660"/>
            <a:ext cx="4080920" cy="3766311"/>
          </a:xfrm>
          <a:prstGeom prst="rect">
            <a:avLst/>
          </a:prstGeom>
          <a:noFill/>
          <a:ln w="9525">
            <a:noFill/>
            <a:miter lim="800000"/>
            <a:headEnd/>
            <a:tailEnd/>
          </a:ln>
        </p:spPr>
      </p:pic>
      <p:cxnSp>
        <p:nvCxnSpPr>
          <p:cNvPr id="23" name="Straight Arrow Connector 15">
            <a:extLst>
              <a:ext uri="{FF2B5EF4-FFF2-40B4-BE49-F238E27FC236}">
                <a16:creationId xmlns="" xmlns:a16="http://schemas.microsoft.com/office/drawing/2014/main" id="{99E94610-4AAA-4CFE-8FE7-ED764610626A}"/>
              </a:ext>
            </a:extLst>
          </p:cNvPr>
          <p:cNvCxnSpPr>
            <a:cxnSpLocks/>
          </p:cNvCxnSpPr>
          <p:nvPr/>
        </p:nvCxnSpPr>
        <p:spPr>
          <a:xfrm>
            <a:off x="1436914" y="5805715"/>
            <a:ext cx="1016000"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15">
            <a:extLst>
              <a:ext uri="{FF2B5EF4-FFF2-40B4-BE49-F238E27FC236}">
                <a16:creationId xmlns="" xmlns:a16="http://schemas.microsoft.com/office/drawing/2014/main" id="{99E94610-4AAA-4CFE-8FE7-ED764610626A}"/>
              </a:ext>
            </a:extLst>
          </p:cNvPr>
          <p:cNvCxnSpPr>
            <a:cxnSpLocks/>
          </p:cNvCxnSpPr>
          <p:nvPr/>
        </p:nvCxnSpPr>
        <p:spPr>
          <a:xfrm>
            <a:off x="3526971" y="5762172"/>
            <a:ext cx="1016000"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15">
            <a:extLst>
              <a:ext uri="{FF2B5EF4-FFF2-40B4-BE49-F238E27FC236}">
                <a16:creationId xmlns="" xmlns:a16="http://schemas.microsoft.com/office/drawing/2014/main" id="{99E94610-4AAA-4CFE-8FE7-ED764610626A}"/>
              </a:ext>
            </a:extLst>
          </p:cNvPr>
          <p:cNvCxnSpPr>
            <a:cxnSpLocks/>
          </p:cNvCxnSpPr>
          <p:nvPr/>
        </p:nvCxnSpPr>
        <p:spPr>
          <a:xfrm>
            <a:off x="4412342" y="3120572"/>
            <a:ext cx="1016000"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4448472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trips(downLeft)">
                                      <p:cBhvr>
                                        <p:cTn id="15" dur="500"/>
                                        <p:tgtEl>
                                          <p:spTgt spid="19"/>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strips(downLeft)">
                                      <p:cBhvr>
                                        <p:cTn id="18" dur="500"/>
                                        <p:tgtEl>
                                          <p:spTgt spid="20"/>
                                        </p:tgtEl>
                                      </p:cBhvr>
                                    </p:animEffect>
                                  </p:childTnLst>
                                </p:cTn>
                              </p:par>
                              <p:par>
                                <p:cTn id="19" presetID="18" presetClass="entr" presetSubtype="12"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4035"/>
                                        </p:tgtEl>
                                        <p:attrNameLst>
                                          <p:attrName>style.visibility</p:attrName>
                                        </p:attrNameLst>
                                      </p:cBhvr>
                                      <p:to>
                                        <p:strVal val="visible"/>
                                      </p:to>
                                    </p:set>
                                    <p:animEffect transition="in" filter="strips(downLeft)">
                                      <p:cBhvr>
                                        <p:cTn id="26" dur="500"/>
                                        <p:tgtEl>
                                          <p:spTgt spid="4403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trips(downLeft)">
                                      <p:cBhvr>
                                        <p:cTn id="31" dur="500"/>
                                        <p:tgtEl>
                                          <p:spTgt spid="21"/>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trips(downLeft)">
                                      <p:cBhvr>
                                        <p:cTn id="34" dur="500"/>
                                        <p:tgtEl>
                                          <p:spTgt spid="22"/>
                                        </p:tgtEl>
                                      </p:cBhvr>
                                    </p:animEffect>
                                  </p:childTnLst>
                                </p:cTn>
                              </p:par>
                              <p:par>
                                <p:cTn id="35" presetID="18" presetClass="entr" presetSubtype="1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trips(down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strips(downLeft)">
                                      <p:cBhvr>
                                        <p:cTn id="42" dur="500"/>
                                        <p:tgtEl>
                                          <p:spTgt spid="29"/>
                                        </p:tgtEl>
                                      </p:cBhvr>
                                    </p:animEffect>
                                  </p:childTnLst>
                                </p:cTn>
                              </p:par>
                              <p:par>
                                <p:cTn id="43" presetID="18" presetClass="entr" presetSubtype="12" fill="hold" nodeType="withEffect">
                                  <p:stCondLst>
                                    <p:cond delay="0"/>
                                  </p:stCondLst>
                                  <p:childTnLst>
                                    <p:set>
                                      <p:cBhvr>
                                        <p:cTn id="44" dur="1" fill="hold">
                                          <p:stCondLst>
                                            <p:cond delay="0"/>
                                          </p:stCondLst>
                                        </p:cTn>
                                        <p:tgtEl>
                                          <p:spTgt spid="44034"/>
                                        </p:tgtEl>
                                        <p:attrNameLst>
                                          <p:attrName>style.visibility</p:attrName>
                                        </p:attrNameLst>
                                      </p:cBhvr>
                                      <p:to>
                                        <p:strVal val="visible"/>
                                      </p:to>
                                    </p:set>
                                    <p:animEffect transition="in" filter="strips(downLeft)">
                                      <p:cBhvr>
                                        <p:cTn id="45"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1F5ACCD-136A-41AC-B525-9C9AA3E32C6C}"/>
              </a:ext>
            </a:extLst>
          </p:cNvPr>
          <p:cNvPicPr>
            <a:picLocks noChangeAspect="1"/>
          </p:cNvPicPr>
          <p:nvPr/>
        </p:nvPicPr>
        <p:blipFill>
          <a:blip r:embed="rId2" cstate="print"/>
          <a:stretch>
            <a:fillRect/>
          </a:stretch>
        </p:blipFill>
        <p:spPr>
          <a:xfrm>
            <a:off x="130496" y="1260782"/>
            <a:ext cx="2888344" cy="4716124"/>
          </a:xfrm>
          <a:prstGeom prst="rect">
            <a:avLst/>
          </a:prstGeom>
        </p:spPr>
      </p:pic>
      <p:sp>
        <p:nvSpPr>
          <p:cNvPr id="6" name="TextBox 5">
            <a:extLst>
              <a:ext uri="{FF2B5EF4-FFF2-40B4-BE49-F238E27FC236}">
                <a16:creationId xmlns="" xmlns:a16="http://schemas.microsoft.com/office/drawing/2014/main" id="{41B08D1E-6B9F-4675-97F6-F3F1E408592A}"/>
              </a:ext>
            </a:extLst>
          </p:cNvPr>
          <p:cNvSpPr txBox="1"/>
          <p:nvPr/>
        </p:nvSpPr>
        <p:spPr>
          <a:xfrm>
            <a:off x="1904971" y="214291"/>
            <a:ext cx="8096307"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C00000"/>
                </a:solidFill>
                <a:latin typeface="Arial" pitchFamily="34" charset="0"/>
                <a:cs typeface="Arial" pitchFamily="34" charset="0"/>
              </a:rPr>
              <a:t>4- Stage of tissue reaction, repair and fibrosis (chronic or late stage) </a:t>
            </a:r>
          </a:p>
        </p:txBody>
      </p:sp>
      <p:sp>
        <p:nvSpPr>
          <p:cNvPr id="5" name="TextBox 4">
            <a:extLst>
              <a:ext uri="{FF2B5EF4-FFF2-40B4-BE49-F238E27FC236}">
                <a16:creationId xmlns="" xmlns:a16="http://schemas.microsoft.com/office/drawing/2014/main" id="{431F0856-0AF8-4D6E-B3CE-9D90B6CDB73A}"/>
              </a:ext>
            </a:extLst>
          </p:cNvPr>
          <p:cNvSpPr txBox="1"/>
          <p:nvPr/>
        </p:nvSpPr>
        <p:spPr>
          <a:xfrm>
            <a:off x="3084921" y="1416720"/>
            <a:ext cx="1238734" cy="923330"/>
          </a:xfrm>
          <a:prstGeom prst="rect">
            <a:avLst/>
          </a:prstGeom>
          <a:noFill/>
        </p:spPr>
        <p:txBody>
          <a:bodyPr wrap="square" rtlCol="0">
            <a:spAutoFit/>
          </a:bodyPr>
          <a:lstStyle/>
          <a:p>
            <a:pPr algn="ctr"/>
            <a:r>
              <a:rPr lang="en-US" b="1" dirty="0" smtClean="0"/>
              <a:t>Fibrosis</a:t>
            </a:r>
          </a:p>
          <a:p>
            <a:pPr algn="ctr"/>
            <a:r>
              <a:rPr lang="en-US" b="1" dirty="0" smtClean="0"/>
              <a:t>due to granuloma </a:t>
            </a:r>
            <a:endParaRPr lang="en-US" b="1" dirty="0"/>
          </a:p>
        </p:txBody>
      </p:sp>
      <p:sp>
        <p:nvSpPr>
          <p:cNvPr id="8" name="TextBox 7">
            <a:extLst>
              <a:ext uri="{FF2B5EF4-FFF2-40B4-BE49-F238E27FC236}">
                <a16:creationId xmlns="" xmlns:a16="http://schemas.microsoft.com/office/drawing/2014/main" id="{3FEFBC1C-06F2-4A75-B962-4588412F21FD}"/>
              </a:ext>
            </a:extLst>
          </p:cNvPr>
          <p:cNvSpPr txBox="1"/>
          <p:nvPr/>
        </p:nvSpPr>
        <p:spPr>
          <a:xfrm>
            <a:off x="5089399" y="1489905"/>
            <a:ext cx="2046514" cy="646331"/>
          </a:xfrm>
          <a:prstGeom prst="rect">
            <a:avLst/>
          </a:prstGeom>
          <a:noFill/>
        </p:spPr>
        <p:txBody>
          <a:bodyPr wrap="square" rtlCol="0">
            <a:spAutoFit/>
          </a:bodyPr>
          <a:lstStyle/>
          <a:p>
            <a:pPr algn="ctr"/>
            <a:r>
              <a:rPr lang="en-US" b="1" dirty="0"/>
              <a:t>Loss of contraction ability</a:t>
            </a:r>
          </a:p>
        </p:txBody>
      </p:sp>
      <p:sp>
        <p:nvSpPr>
          <p:cNvPr id="9" name="TextBox 8">
            <a:extLst>
              <a:ext uri="{FF2B5EF4-FFF2-40B4-BE49-F238E27FC236}">
                <a16:creationId xmlns="" xmlns:a16="http://schemas.microsoft.com/office/drawing/2014/main" id="{5F750C15-5ADE-43BA-9FD6-7D357F89820C}"/>
              </a:ext>
            </a:extLst>
          </p:cNvPr>
          <p:cNvSpPr txBox="1"/>
          <p:nvPr/>
        </p:nvSpPr>
        <p:spPr>
          <a:xfrm>
            <a:off x="7895168" y="1489905"/>
            <a:ext cx="895886" cy="369332"/>
          </a:xfrm>
          <a:prstGeom prst="rect">
            <a:avLst/>
          </a:prstGeom>
          <a:noFill/>
        </p:spPr>
        <p:txBody>
          <a:bodyPr wrap="square" rtlCol="0">
            <a:spAutoFit/>
          </a:bodyPr>
          <a:lstStyle/>
          <a:p>
            <a:r>
              <a:rPr lang="en-US" b="1" dirty="0"/>
              <a:t>Stasis</a:t>
            </a:r>
          </a:p>
        </p:txBody>
      </p:sp>
      <p:sp>
        <p:nvSpPr>
          <p:cNvPr id="10" name="TextBox 9">
            <a:extLst>
              <a:ext uri="{FF2B5EF4-FFF2-40B4-BE49-F238E27FC236}">
                <a16:creationId xmlns="" xmlns:a16="http://schemas.microsoft.com/office/drawing/2014/main" id="{B6FBE283-2522-43DE-815A-36E3C5EEEEE3}"/>
              </a:ext>
            </a:extLst>
          </p:cNvPr>
          <p:cNvSpPr txBox="1"/>
          <p:nvPr/>
        </p:nvSpPr>
        <p:spPr>
          <a:xfrm>
            <a:off x="9015955" y="2325689"/>
            <a:ext cx="2743004" cy="1754326"/>
          </a:xfrm>
          <a:prstGeom prst="rect">
            <a:avLst/>
          </a:prstGeom>
          <a:solidFill>
            <a:schemeClr val="bg1"/>
          </a:solidFill>
          <a:ln>
            <a:noFill/>
          </a:ln>
        </p:spPr>
        <p:txBody>
          <a:bodyPr wrap="square" rtlCol="0">
            <a:spAutoFit/>
          </a:bodyPr>
          <a:lstStyle/>
          <a:p>
            <a:pPr algn="ctr"/>
            <a:r>
              <a:rPr lang="en-US" b="1" dirty="0"/>
              <a:t>The inflammation and the irritation by the stones will cause transitional epithelial cell metaplasia into squamous epithelial cells.</a:t>
            </a:r>
          </a:p>
        </p:txBody>
      </p:sp>
      <p:cxnSp>
        <p:nvCxnSpPr>
          <p:cNvPr id="11" name="Straight Arrow Connector 10">
            <a:extLst>
              <a:ext uri="{FF2B5EF4-FFF2-40B4-BE49-F238E27FC236}">
                <a16:creationId xmlns="" xmlns:a16="http://schemas.microsoft.com/office/drawing/2014/main" id="{AFB3AE8D-D539-4DDC-A5BA-1D3A57B5B2AC}"/>
              </a:ext>
            </a:extLst>
          </p:cNvPr>
          <p:cNvCxnSpPr>
            <a:cxnSpLocks/>
          </p:cNvCxnSpPr>
          <p:nvPr/>
        </p:nvCxnSpPr>
        <p:spPr>
          <a:xfrm>
            <a:off x="8619881" y="1674571"/>
            <a:ext cx="577059"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E5DA71B4-151C-429B-89DA-E195BD966CB0}"/>
              </a:ext>
            </a:extLst>
          </p:cNvPr>
          <p:cNvCxnSpPr>
            <a:cxnSpLocks/>
          </p:cNvCxnSpPr>
          <p:nvPr/>
        </p:nvCxnSpPr>
        <p:spPr>
          <a:xfrm>
            <a:off x="7318109" y="1674571"/>
            <a:ext cx="577059"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99E94610-4AAA-4CFE-8FE7-ED764610626A}"/>
              </a:ext>
            </a:extLst>
          </p:cNvPr>
          <p:cNvCxnSpPr>
            <a:cxnSpLocks/>
          </p:cNvCxnSpPr>
          <p:nvPr/>
        </p:nvCxnSpPr>
        <p:spPr>
          <a:xfrm>
            <a:off x="4304268" y="1674571"/>
            <a:ext cx="577059"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DCE4C923-414B-4DCE-B7A1-B33E4B0A8052}"/>
              </a:ext>
            </a:extLst>
          </p:cNvPr>
          <p:cNvSpPr txBox="1"/>
          <p:nvPr/>
        </p:nvSpPr>
        <p:spPr>
          <a:xfrm>
            <a:off x="9318501" y="1487728"/>
            <a:ext cx="2293509" cy="369332"/>
          </a:xfrm>
          <a:prstGeom prst="rect">
            <a:avLst/>
          </a:prstGeom>
          <a:noFill/>
        </p:spPr>
        <p:txBody>
          <a:bodyPr wrap="square" rtlCol="0">
            <a:spAutoFit/>
          </a:bodyPr>
          <a:lstStyle/>
          <a:p>
            <a:r>
              <a:rPr lang="en-US" b="1" dirty="0"/>
              <a:t>Salt precipitation</a:t>
            </a:r>
          </a:p>
        </p:txBody>
      </p:sp>
      <p:cxnSp>
        <p:nvCxnSpPr>
          <p:cNvPr id="18" name="Straight Arrow Connector 17">
            <a:extLst>
              <a:ext uri="{FF2B5EF4-FFF2-40B4-BE49-F238E27FC236}">
                <a16:creationId xmlns="" xmlns:a16="http://schemas.microsoft.com/office/drawing/2014/main" id="{C0C8EBE9-34E2-4CF6-B91B-65A2525C0AD7}"/>
              </a:ext>
            </a:extLst>
          </p:cNvPr>
          <p:cNvCxnSpPr>
            <a:cxnSpLocks/>
          </p:cNvCxnSpPr>
          <p:nvPr/>
        </p:nvCxnSpPr>
        <p:spPr>
          <a:xfrm>
            <a:off x="3809395" y="2891867"/>
            <a:ext cx="577059"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D5F48229-E924-48AE-9BBB-4101E59F6B1B}"/>
              </a:ext>
            </a:extLst>
          </p:cNvPr>
          <p:cNvSpPr txBox="1"/>
          <p:nvPr/>
        </p:nvSpPr>
        <p:spPr>
          <a:xfrm>
            <a:off x="4504328" y="2695021"/>
            <a:ext cx="1781285" cy="369332"/>
          </a:xfrm>
          <a:prstGeom prst="rect">
            <a:avLst/>
          </a:prstGeom>
          <a:noFill/>
        </p:spPr>
        <p:txBody>
          <a:bodyPr wrap="square" rtlCol="0">
            <a:spAutoFit/>
          </a:bodyPr>
          <a:lstStyle/>
          <a:p>
            <a:r>
              <a:rPr lang="en-US" b="1" dirty="0"/>
              <a:t>stones</a:t>
            </a:r>
          </a:p>
        </p:txBody>
      </p:sp>
      <p:cxnSp>
        <p:nvCxnSpPr>
          <p:cNvPr id="20" name="Straight Arrow Connector 19">
            <a:extLst>
              <a:ext uri="{FF2B5EF4-FFF2-40B4-BE49-F238E27FC236}">
                <a16:creationId xmlns="" xmlns:a16="http://schemas.microsoft.com/office/drawing/2014/main" id="{001E99AE-E724-45A8-947F-1350B76BBBB4}"/>
              </a:ext>
            </a:extLst>
          </p:cNvPr>
          <p:cNvCxnSpPr>
            <a:cxnSpLocks/>
          </p:cNvCxnSpPr>
          <p:nvPr/>
        </p:nvCxnSpPr>
        <p:spPr>
          <a:xfrm>
            <a:off x="5489678" y="2891867"/>
            <a:ext cx="491503"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8BF35A87-3C02-441C-ADF0-CDD65739D0EF}"/>
              </a:ext>
            </a:extLst>
          </p:cNvPr>
          <p:cNvCxnSpPr>
            <a:cxnSpLocks/>
          </p:cNvCxnSpPr>
          <p:nvPr/>
        </p:nvCxnSpPr>
        <p:spPr>
          <a:xfrm>
            <a:off x="8299551" y="2873302"/>
            <a:ext cx="491503"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378AFC53-8523-49A4-8B85-8F021AE4DB62}"/>
              </a:ext>
            </a:extLst>
          </p:cNvPr>
          <p:cNvSpPr txBox="1"/>
          <p:nvPr/>
        </p:nvSpPr>
        <p:spPr>
          <a:xfrm>
            <a:off x="5969547" y="2662553"/>
            <a:ext cx="2345901" cy="646331"/>
          </a:xfrm>
          <a:prstGeom prst="rect">
            <a:avLst/>
          </a:prstGeom>
          <a:solidFill>
            <a:schemeClr val="bg1"/>
          </a:solidFill>
          <a:ln>
            <a:noFill/>
          </a:ln>
        </p:spPr>
        <p:txBody>
          <a:bodyPr wrap="square" rtlCol="0">
            <a:spAutoFit/>
          </a:bodyPr>
          <a:lstStyle/>
          <a:p>
            <a:pPr algn="ctr"/>
            <a:r>
              <a:rPr lang="en-US" b="1" dirty="0"/>
              <a:t>Facilitate bacterial</a:t>
            </a:r>
          </a:p>
          <a:p>
            <a:pPr algn="ctr"/>
            <a:r>
              <a:rPr lang="en-US" b="1" dirty="0"/>
              <a:t> growth and infection</a:t>
            </a:r>
          </a:p>
        </p:txBody>
      </p:sp>
      <p:cxnSp>
        <p:nvCxnSpPr>
          <p:cNvPr id="24" name="Straight Arrow Connector 23">
            <a:extLst>
              <a:ext uri="{FF2B5EF4-FFF2-40B4-BE49-F238E27FC236}">
                <a16:creationId xmlns="" xmlns:a16="http://schemas.microsoft.com/office/drawing/2014/main" id="{66F3AC75-F8F2-4ECE-BA2B-B3FE0212B5BC}"/>
              </a:ext>
            </a:extLst>
          </p:cNvPr>
          <p:cNvCxnSpPr>
            <a:cxnSpLocks/>
          </p:cNvCxnSpPr>
          <p:nvPr/>
        </p:nvCxnSpPr>
        <p:spPr>
          <a:xfrm>
            <a:off x="3606421" y="4881674"/>
            <a:ext cx="491503"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98630FB-45C8-4476-871D-63D2842208DF}"/>
              </a:ext>
            </a:extLst>
          </p:cNvPr>
          <p:cNvSpPr txBox="1"/>
          <p:nvPr/>
        </p:nvSpPr>
        <p:spPr>
          <a:xfrm>
            <a:off x="4167038" y="4590397"/>
            <a:ext cx="1679580" cy="646331"/>
          </a:xfrm>
          <a:prstGeom prst="rect">
            <a:avLst/>
          </a:prstGeom>
          <a:solidFill>
            <a:schemeClr val="bg1"/>
          </a:solidFill>
          <a:ln>
            <a:noFill/>
          </a:ln>
        </p:spPr>
        <p:txBody>
          <a:bodyPr wrap="square" rtlCol="0">
            <a:spAutoFit/>
          </a:bodyPr>
          <a:lstStyle/>
          <a:p>
            <a:pPr algn="ctr"/>
            <a:r>
              <a:rPr lang="en-US" b="1" dirty="0"/>
              <a:t>Squamous cell carcinoma.</a:t>
            </a:r>
          </a:p>
        </p:txBody>
      </p:sp>
      <p:cxnSp>
        <p:nvCxnSpPr>
          <p:cNvPr id="26" name="Straight Arrow Connector 25">
            <a:extLst>
              <a:ext uri="{FF2B5EF4-FFF2-40B4-BE49-F238E27FC236}">
                <a16:creationId xmlns="" xmlns:a16="http://schemas.microsoft.com/office/drawing/2014/main" id="{F129E184-1D37-417E-8B75-C3724D4EACF0}"/>
              </a:ext>
            </a:extLst>
          </p:cNvPr>
          <p:cNvCxnSpPr>
            <a:cxnSpLocks/>
          </p:cNvCxnSpPr>
          <p:nvPr/>
        </p:nvCxnSpPr>
        <p:spPr>
          <a:xfrm>
            <a:off x="5981181" y="4881674"/>
            <a:ext cx="491503"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2DA321E9-2BF9-4E7E-BB10-77F884AE2AD1}"/>
              </a:ext>
            </a:extLst>
          </p:cNvPr>
          <p:cNvSpPr txBox="1"/>
          <p:nvPr/>
        </p:nvSpPr>
        <p:spPr>
          <a:xfrm>
            <a:off x="6528355" y="4434030"/>
            <a:ext cx="1888552" cy="1200329"/>
          </a:xfrm>
          <a:prstGeom prst="rect">
            <a:avLst/>
          </a:prstGeom>
          <a:solidFill>
            <a:schemeClr val="bg1"/>
          </a:solidFill>
          <a:ln>
            <a:noFill/>
          </a:ln>
        </p:spPr>
        <p:txBody>
          <a:bodyPr wrap="square" rtlCol="0">
            <a:spAutoFit/>
          </a:bodyPr>
          <a:lstStyle/>
          <a:p>
            <a:pPr algn="ctr"/>
            <a:r>
              <a:rPr lang="en-US" b="1" dirty="0"/>
              <a:t>Carcinoma and fibrosis causes hydroureter and hydronephrosis</a:t>
            </a:r>
          </a:p>
        </p:txBody>
      </p:sp>
      <p:cxnSp>
        <p:nvCxnSpPr>
          <p:cNvPr id="28" name="Straight Arrow Connector 27">
            <a:extLst>
              <a:ext uri="{FF2B5EF4-FFF2-40B4-BE49-F238E27FC236}">
                <a16:creationId xmlns="" xmlns:a16="http://schemas.microsoft.com/office/drawing/2014/main" id="{A1E66F77-F1AE-4D9D-A1B2-748F72C631A5}"/>
              </a:ext>
            </a:extLst>
          </p:cNvPr>
          <p:cNvCxnSpPr>
            <a:cxnSpLocks/>
          </p:cNvCxnSpPr>
          <p:nvPr/>
        </p:nvCxnSpPr>
        <p:spPr>
          <a:xfrm>
            <a:off x="8416907" y="4935810"/>
            <a:ext cx="491503"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C7DC90DF-62E3-4597-96A3-765AC943A7FB}"/>
              </a:ext>
            </a:extLst>
          </p:cNvPr>
          <p:cNvSpPr txBox="1"/>
          <p:nvPr/>
        </p:nvSpPr>
        <p:spPr>
          <a:xfrm>
            <a:off x="9196940" y="4572627"/>
            <a:ext cx="2688211" cy="1200329"/>
          </a:xfrm>
          <a:prstGeom prst="rect">
            <a:avLst/>
          </a:prstGeom>
          <a:solidFill>
            <a:schemeClr val="bg1"/>
          </a:solidFill>
          <a:ln>
            <a:noFill/>
          </a:ln>
        </p:spPr>
        <p:txBody>
          <a:bodyPr wrap="square" rtlCol="0">
            <a:spAutoFit/>
          </a:bodyPr>
          <a:lstStyle/>
          <a:p>
            <a:pPr algn="ctr"/>
            <a:r>
              <a:rPr lang="en-US" b="1" dirty="0"/>
              <a:t>The accumulation of urine in the kidneys causes pressure on the kidney cells causing </a:t>
            </a:r>
          </a:p>
        </p:txBody>
      </p:sp>
      <p:cxnSp>
        <p:nvCxnSpPr>
          <p:cNvPr id="30" name="Straight Arrow Connector 29">
            <a:extLst>
              <a:ext uri="{FF2B5EF4-FFF2-40B4-BE49-F238E27FC236}">
                <a16:creationId xmlns="" xmlns:a16="http://schemas.microsoft.com/office/drawing/2014/main" id="{B5D2D4FF-1334-460C-8370-DD6E249577FB}"/>
              </a:ext>
            </a:extLst>
          </p:cNvPr>
          <p:cNvCxnSpPr>
            <a:cxnSpLocks/>
          </p:cNvCxnSpPr>
          <p:nvPr/>
        </p:nvCxnSpPr>
        <p:spPr>
          <a:xfrm flipV="1">
            <a:off x="1248229" y="5976906"/>
            <a:ext cx="174170" cy="405363"/>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6F749651-84C8-40AF-BB4F-2D7E28B4E475}"/>
              </a:ext>
            </a:extLst>
          </p:cNvPr>
          <p:cNvSpPr txBox="1"/>
          <p:nvPr/>
        </p:nvSpPr>
        <p:spPr>
          <a:xfrm>
            <a:off x="929410" y="6347088"/>
            <a:ext cx="1679580" cy="369332"/>
          </a:xfrm>
          <a:prstGeom prst="rect">
            <a:avLst/>
          </a:prstGeom>
          <a:solidFill>
            <a:schemeClr val="bg1"/>
          </a:solidFill>
          <a:ln>
            <a:noFill/>
          </a:ln>
        </p:spPr>
        <p:txBody>
          <a:bodyPr wrap="square" rtlCol="0">
            <a:spAutoFit/>
          </a:bodyPr>
          <a:lstStyle/>
          <a:p>
            <a:pPr algn="ctr"/>
            <a:r>
              <a:rPr lang="en-US" b="1" dirty="0"/>
              <a:t>Ureter fibrosis</a:t>
            </a:r>
          </a:p>
        </p:txBody>
      </p:sp>
      <p:cxnSp>
        <p:nvCxnSpPr>
          <p:cNvPr id="36" name="Straight Arrow Connector 35">
            <a:extLst>
              <a:ext uri="{FF2B5EF4-FFF2-40B4-BE49-F238E27FC236}">
                <a16:creationId xmlns="" xmlns:a16="http://schemas.microsoft.com/office/drawing/2014/main" id="{FC8501A3-FEA0-4FEE-9153-6E666AD14798}"/>
              </a:ext>
            </a:extLst>
          </p:cNvPr>
          <p:cNvCxnSpPr>
            <a:cxnSpLocks/>
          </p:cNvCxnSpPr>
          <p:nvPr/>
        </p:nvCxnSpPr>
        <p:spPr>
          <a:xfrm flipV="1">
            <a:off x="2475538" y="6579553"/>
            <a:ext cx="586976" cy="1"/>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 xmlns:a16="http://schemas.microsoft.com/office/drawing/2014/main" id="{16618A43-14E5-47D7-8540-3F57CA54DE7F}"/>
              </a:ext>
            </a:extLst>
          </p:cNvPr>
          <p:cNvSpPr txBox="1"/>
          <p:nvPr/>
        </p:nvSpPr>
        <p:spPr>
          <a:xfrm>
            <a:off x="3062514" y="6371688"/>
            <a:ext cx="2310838" cy="369332"/>
          </a:xfrm>
          <a:prstGeom prst="rect">
            <a:avLst/>
          </a:prstGeom>
          <a:solidFill>
            <a:schemeClr val="bg1"/>
          </a:solidFill>
          <a:ln>
            <a:noFill/>
          </a:ln>
        </p:spPr>
        <p:txBody>
          <a:bodyPr wrap="square" rtlCol="0">
            <a:spAutoFit/>
          </a:bodyPr>
          <a:lstStyle/>
          <a:p>
            <a:pPr algn="ctr"/>
            <a:r>
              <a:rPr lang="en-US" b="1" dirty="0"/>
              <a:t>Fistulas (with vagina)</a:t>
            </a:r>
          </a:p>
        </p:txBody>
      </p:sp>
      <p:cxnSp>
        <p:nvCxnSpPr>
          <p:cNvPr id="31" name="Straight Arrow Connector 30">
            <a:extLst>
              <a:ext uri="{FF2B5EF4-FFF2-40B4-BE49-F238E27FC236}">
                <a16:creationId xmlns="" xmlns:a16="http://schemas.microsoft.com/office/drawing/2014/main" id="{221B6D3D-00C2-452B-AF29-68DA9E5895B3}"/>
              </a:ext>
            </a:extLst>
          </p:cNvPr>
          <p:cNvCxnSpPr>
            <a:cxnSpLocks/>
          </p:cNvCxnSpPr>
          <p:nvPr/>
        </p:nvCxnSpPr>
        <p:spPr>
          <a:xfrm>
            <a:off x="8521078" y="6284017"/>
            <a:ext cx="491503" cy="0"/>
          </a:xfrm>
          <a:prstGeom prst="straightConnector1">
            <a:avLst/>
          </a:prstGeom>
          <a:ln w="44450">
            <a:solidFill>
              <a:srgbClr val="FF0000">
                <a:alpha val="87000"/>
              </a:srgb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 xmlns:a16="http://schemas.microsoft.com/office/drawing/2014/main" id="{B243E9EC-BF14-4E9C-91F3-CF69BF6B0A38}"/>
              </a:ext>
            </a:extLst>
          </p:cNvPr>
          <p:cNvSpPr/>
          <p:nvPr/>
        </p:nvSpPr>
        <p:spPr>
          <a:xfrm>
            <a:off x="9186332" y="6070324"/>
            <a:ext cx="2572627" cy="369332"/>
          </a:xfrm>
          <a:prstGeom prst="rect">
            <a:avLst/>
          </a:prstGeom>
        </p:spPr>
        <p:txBody>
          <a:bodyPr wrap="none">
            <a:spAutoFit/>
          </a:bodyPr>
          <a:lstStyle/>
          <a:p>
            <a:r>
              <a:rPr lang="en-US" b="1" dirty="0"/>
              <a:t>Atrophy and renal failure</a:t>
            </a:r>
          </a:p>
        </p:txBody>
      </p:sp>
    </p:spTree>
    <p:extLst>
      <p:ext uri="{BB962C8B-B14F-4D97-AF65-F5344CB8AC3E}">
        <p14:creationId xmlns="" xmlns:p14="http://schemas.microsoft.com/office/powerpoint/2010/main" val="318261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P spid="9" grpId="0"/>
      <p:bldP spid="10" grpId="0" animBg="1"/>
      <p:bldP spid="17" grpId="0"/>
      <p:bldP spid="19" grpId="0"/>
      <p:bldP spid="23" grpId="0" animBg="1"/>
      <p:bldP spid="25" grpId="0" animBg="1"/>
      <p:bldP spid="27" grpId="0" animBg="1"/>
      <p:bldP spid="29" grpId="0" animBg="1"/>
      <p:bldP spid="32" grpId="0" animBg="1"/>
      <p:bldP spid="40"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9483" y="1201258"/>
            <a:ext cx="4191029"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C00000"/>
                </a:solidFill>
                <a:latin typeface="Arial" pitchFamily="34" charset="0"/>
                <a:cs typeface="Arial" pitchFamily="34" charset="0"/>
              </a:rPr>
              <a:t>Embolic lesions </a:t>
            </a:r>
          </a:p>
        </p:txBody>
      </p:sp>
      <p:sp>
        <p:nvSpPr>
          <p:cNvPr id="5" name="TextBox 4"/>
          <p:cNvSpPr txBox="1"/>
          <p:nvPr/>
        </p:nvSpPr>
        <p:spPr>
          <a:xfrm>
            <a:off x="666669" y="1915638"/>
            <a:ext cx="11525331"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a:solidFill>
                  <a:srgbClr val="002060"/>
                </a:solidFill>
                <a:latin typeface="Arial" pitchFamily="34" charset="0"/>
                <a:cs typeface="Arial" pitchFamily="34" charset="0"/>
              </a:rPr>
              <a:t>Some eggs are swept back into the blood stream to different organs</a:t>
            </a:r>
          </a:p>
          <a:p>
            <a:r>
              <a:rPr lang="en-US" sz="2000" b="1" dirty="0">
                <a:solidFill>
                  <a:srgbClr val="C00000"/>
                </a:solidFill>
                <a:latin typeface="Arial" pitchFamily="34" charset="0"/>
                <a:cs typeface="Arial" pitchFamily="34" charset="0"/>
              </a:rPr>
              <a:t>(Less common with </a:t>
            </a:r>
            <a:r>
              <a:rPr lang="en-US" sz="2000" b="1" i="1" dirty="0">
                <a:solidFill>
                  <a:srgbClr val="C00000"/>
                </a:solidFill>
                <a:latin typeface="Arial" pitchFamily="34" charset="0"/>
                <a:cs typeface="Arial" pitchFamily="34" charset="0"/>
              </a:rPr>
              <a:t>S. </a:t>
            </a:r>
            <a:r>
              <a:rPr lang="en-US" sz="2000" b="1" i="1" dirty="0" err="1">
                <a:solidFill>
                  <a:srgbClr val="C00000"/>
                </a:solidFill>
                <a:latin typeface="Arial" pitchFamily="34" charset="0"/>
                <a:cs typeface="Arial" pitchFamily="34" charset="0"/>
              </a:rPr>
              <a:t>haematobium</a:t>
            </a:r>
            <a:r>
              <a:rPr lang="en-US" sz="2000" b="1" i="1" dirty="0">
                <a:solidFill>
                  <a:srgbClr val="C00000"/>
                </a:solidFill>
                <a:latin typeface="Arial" pitchFamily="34" charset="0"/>
                <a:cs typeface="Arial" pitchFamily="34" charset="0"/>
              </a:rPr>
              <a:t> </a:t>
            </a:r>
            <a:r>
              <a:rPr lang="en-US" sz="2000" b="1" dirty="0">
                <a:solidFill>
                  <a:srgbClr val="C00000"/>
                </a:solidFill>
                <a:latin typeface="Arial" pitchFamily="34" charset="0"/>
                <a:cs typeface="Arial" pitchFamily="34" charset="0"/>
              </a:rPr>
              <a:t>than </a:t>
            </a:r>
            <a:r>
              <a:rPr lang="en-US" sz="2000" b="1" i="1" dirty="0">
                <a:solidFill>
                  <a:srgbClr val="C00000"/>
                </a:solidFill>
                <a:latin typeface="Arial" pitchFamily="34" charset="0"/>
                <a:cs typeface="Arial" pitchFamily="34" charset="0"/>
              </a:rPr>
              <a:t>S. </a:t>
            </a:r>
            <a:r>
              <a:rPr lang="en-US" sz="2000" b="1" i="1" dirty="0" err="1">
                <a:solidFill>
                  <a:srgbClr val="C00000"/>
                </a:solidFill>
                <a:latin typeface="Arial" pitchFamily="34" charset="0"/>
                <a:cs typeface="Arial" pitchFamily="34" charset="0"/>
              </a:rPr>
              <a:t>mansoni</a:t>
            </a:r>
            <a:r>
              <a:rPr lang="en-US" sz="2000" b="1" i="1" dirty="0">
                <a:solidFill>
                  <a:srgbClr val="C00000"/>
                </a:solidFill>
                <a:latin typeface="Arial" pitchFamily="34" charset="0"/>
                <a:cs typeface="Arial" pitchFamily="34" charset="0"/>
              </a:rPr>
              <a:t> </a:t>
            </a:r>
            <a:r>
              <a:rPr lang="en-US" sz="2000" b="1" dirty="0">
                <a:solidFill>
                  <a:srgbClr val="C00000"/>
                </a:solidFill>
                <a:latin typeface="Arial" pitchFamily="34" charset="0"/>
                <a:cs typeface="Arial" pitchFamily="34" charset="0"/>
              </a:rPr>
              <a:t>&amp; </a:t>
            </a:r>
            <a:r>
              <a:rPr lang="en-US" sz="2000" b="1" i="1" dirty="0" err="1">
                <a:solidFill>
                  <a:srgbClr val="C00000"/>
                </a:solidFill>
                <a:latin typeface="Arial" pitchFamily="34" charset="0"/>
                <a:cs typeface="Arial" pitchFamily="34" charset="0"/>
              </a:rPr>
              <a:t>jabonicum</a:t>
            </a:r>
            <a:r>
              <a:rPr lang="en-US" sz="2000" b="1" dirty="0">
                <a:solidFill>
                  <a:srgbClr val="C00000"/>
                </a:solidFill>
                <a:latin typeface="Arial" pitchFamily="34" charset="0"/>
                <a:cs typeface="Arial" pitchFamily="34" charset="0"/>
              </a:rPr>
              <a:t>).</a:t>
            </a:r>
          </a:p>
        </p:txBody>
      </p:sp>
      <p:cxnSp>
        <p:nvCxnSpPr>
          <p:cNvPr id="7" name="Straight Connector 6"/>
          <p:cNvCxnSpPr/>
          <p:nvPr/>
        </p:nvCxnSpPr>
        <p:spPr>
          <a:xfrm rot="5400000">
            <a:off x="5192177" y="2771835"/>
            <a:ext cx="285752" cy="21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809720" y="2915770"/>
            <a:ext cx="3524275"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3493" y="2915770"/>
            <a:ext cx="5524539"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667903" y="3057587"/>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5192045" y="3058514"/>
            <a:ext cx="284958" cy="105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7859196" y="3057587"/>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38216" y="3344399"/>
            <a:ext cx="133350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C00000"/>
                </a:solidFill>
                <a:latin typeface="Arial" pitchFamily="34" charset="0"/>
                <a:cs typeface="Arial" pitchFamily="34" charset="0"/>
              </a:rPr>
              <a:t>Liver</a:t>
            </a:r>
          </a:p>
        </p:txBody>
      </p:sp>
      <p:sp>
        <p:nvSpPr>
          <p:cNvPr id="21" name="TextBox 20"/>
          <p:cNvSpPr txBox="1"/>
          <p:nvPr/>
        </p:nvSpPr>
        <p:spPr>
          <a:xfrm>
            <a:off x="4571990" y="3272961"/>
            <a:ext cx="133350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C00000"/>
                </a:solidFill>
                <a:latin typeface="Arial" pitchFamily="34" charset="0"/>
                <a:cs typeface="Arial" pitchFamily="34" charset="0"/>
              </a:rPr>
              <a:t>Lung</a:t>
            </a:r>
          </a:p>
        </p:txBody>
      </p:sp>
      <p:sp>
        <p:nvSpPr>
          <p:cNvPr id="22" name="TextBox 21"/>
          <p:cNvSpPr txBox="1"/>
          <p:nvPr/>
        </p:nvSpPr>
        <p:spPr>
          <a:xfrm>
            <a:off x="7334259" y="3272961"/>
            <a:ext cx="133350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C00000"/>
                </a:solidFill>
                <a:latin typeface="Arial" pitchFamily="34" charset="0"/>
                <a:cs typeface="Arial" pitchFamily="34" charset="0"/>
              </a:rPr>
              <a:t>Brain</a:t>
            </a:r>
          </a:p>
        </p:txBody>
      </p:sp>
      <p:sp>
        <p:nvSpPr>
          <p:cNvPr id="23" name="TextBox 22"/>
          <p:cNvSpPr txBox="1"/>
          <p:nvPr/>
        </p:nvSpPr>
        <p:spPr>
          <a:xfrm>
            <a:off x="285709" y="4058779"/>
            <a:ext cx="3429024" cy="13388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nSpc>
                <a:spcPct val="150000"/>
              </a:lnSpc>
            </a:pPr>
            <a:r>
              <a:rPr lang="en-US" b="1" dirty="0" err="1">
                <a:solidFill>
                  <a:srgbClr val="002060"/>
                </a:solidFill>
              </a:rPr>
              <a:t>Periportal</a:t>
            </a:r>
            <a:r>
              <a:rPr lang="en-US" b="1" dirty="0">
                <a:solidFill>
                  <a:srgbClr val="002060"/>
                </a:solidFill>
              </a:rPr>
              <a:t> fibrosis </a:t>
            </a:r>
            <a:r>
              <a:rPr lang="en-US" b="1" dirty="0">
                <a:solidFill>
                  <a:srgbClr val="002060"/>
                </a:solidFill>
                <a:sym typeface="Wingdings"/>
              </a:rPr>
              <a:t></a:t>
            </a:r>
            <a:r>
              <a:rPr lang="en-US" b="1" dirty="0">
                <a:solidFill>
                  <a:srgbClr val="002060"/>
                </a:solidFill>
              </a:rPr>
              <a:t>portal hypertension</a:t>
            </a:r>
            <a:r>
              <a:rPr lang="en-US" b="1" dirty="0">
                <a:solidFill>
                  <a:srgbClr val="002060"/>
                </a:solidFill>
                <a:sym typeface="Wingdings"/>
              </a:rPr>
              <a:t> </a:t>
            </a:r>
            <a:r>
              <a:rPr lang="en-US" b="1" dirty="0" err="1">
                <a:solidFill>
                  <a:srgbClr val="002060"/>
                </a:solidFill>
              </a:rPr>
              <a:t>hepatosplenomegaly</a:t>
            </a:r>
            <a:r>
              <a:rPr lang="en-US" b="1" dirty="0">
                <a:solidFill>
                  <a:srgbClr val="002060"/>
                </a:solidFill>
              </a:rPr>
              <a:t> ,</a:t>
            </a:r>
            <a:r>
              <a:rPr lang="en-US" b="1" dirty="0" err="1">
                <a:solidFill>
                  <a:srgbClr val="002060"/>
                </a:solidFill>
              </a:rPr>
              <a:t>ascitis</a:t>
            </a:r>
            <a:r>
              <a:rPr lang="en-US" b="1" dirty="0">
                <a:solidFill>
                  <a:srgbClr val="002060"/>
                </a:solidFill>
              </a:rPr>
              <a:t>.</a:t>
            </a:r>
            <a:endParaRPr lang="en-US" dirty="0"/>
          </a:p>
        </p:txBody>
      </p:sp>
      <p:sp>
        <p:nvSpPr>
          <p:cNvPr id="24" name="TextBox 23"/>
          <p:cNvSpPr txBox="1"/>
          <p:nvPr/>
        </p:nvSpPr>
        <p:spPr>
          <a:xfrm>
            <a:off x="4000485" y="3987340"/>
            <a:ext cx="2381267"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en-US" sz="2000" b="1" dirty="0" err="1">
                <a:solidFill>
                  <a:srgbClr val="C00000"/>
                </a:solidFill>
              </a:rPr>
              <a:t>Biharzial</a:t>
            </a:r>
            <a:r>
              <a:rPr lang="en-US" sz="2000" b="1" dirty="0">
                <a:solidFill>
                  <a:srgbClr val="C00000"/>
                </a:solidFill>
              </a:rPr>
              <a:t> </a:t>
            </a:r>
            <a:r>
              <a:rPr lang="en-US" sz="2000" b="1" dirty="0" err="1">
                <a:solidFill>
                  <a:srgbClr val="C00000"/>
                </a:solidFill>
              </a:rPr>
              <a:t>corpulmonal</a:t>
            </a:r>
            <a:endParaRPr lang="en-US" sz="2000" dirty="0">
              <a:solidFill>
                <a:srgbClr val="C00000"/>
              </a:solidFill>
            </a:endParaRPr>
          </a:p>
        </p:txBody>
      </p:sp>
      <p:sp>
        <p:nvSpPr>
          <p:cNvPr id="25" name="TextBox 24"/>
          <p:cNvSpPr txBox="1"/>
          <p:nvPr/>
        </p:nvSpPr>
        <p:spPr>
          <a:xfrm>
            <a:off x="6572253" y="3844465"/>
            <a:ext cx="3143272"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lnSpc>
                <a:spcPct val="150000"/>
              </a:lnSpc>
            </a:pPr>
            <a:r>
              <a:rPr lang="en-US" sz="2000" b="1" dirty="0">
                <a:solidFill>
                  <a:srgbClr val="002060"/>
                </a:solidFill>
                <a:latin typeface="Arial" pitchFamily="34" charset="0"/>
                <a:cs typeface="Arial" pitchFamily="34" charset="0"/>
              </a:rPr>
              <a:t>Cerebral </a:t>
            </a:r>
            <a:r>
              <a:rPr lang="en-US" sz="2000" b="1" dirty="0" err="1">
                <a:solidFill>
                  <a:srgbClr val="002060"/>
                </a:solidFill>
                <a:latin typeface="Arial" pitchFamily="34" charset="0"/>
                <a:cs typeface="Arial" pitchFamily="34" charset="0"/>
              </a:rPr>
              <a:t>schistosomiasis</a:t>
            </a:r>
            <a:r>
              <a:rPr lang="en-US" sz="2000" b="1" dirty="0">
                <a:solidFill>
                  <a:srgbClr val="002060"/>
                </a:solidFill>
                <a:latin typeface="Arial" pitchFamily="34" charset="0"/>
                <a:cs typeface="Arial" pitchFamily="34" charset="0"/>
              </a:rPr>
              <a:t> (more common with </a:t>
            </a:r>
            <a:r>
              <a:rPr lang="en-US" sz="2000" b="1" i="1" dirty="0">
                <a:solidFill>
                  <a:srgbClr val="002060"/>
                </a:solidFill>
                <a:latin typeface="Arial" pitchFamily="34" charset="0"/>
                <a:cs typeface="Arial" pitchFamily="34" charset="0"/>
              </a:rPr>
              <a:t>S. </a:t>
            </a:r>
            <a:r>
              <a:rPr lang="en-US" sz="2000" b="1" i="1" dirty="0" err="1">
                <a:solidFill>
                  <a:srgbClr val="002060"/>
                </a:solidFill>
                <a:latin typeface="Arial" pitchFamily="34" charset="0"/>
                <a:cs typeface="Arial" pitchFamily="34" charset="0"/>
              </a:rPr>
              <a:t>japonicum</a:t>
            </a:r>
            <a:r>
              <a:rPr lang="en-US" sz="2000" b="1" dirty="0">
                <a:solidFill>
                  <a:srgbClr val="002060"/>
                </a:solidFill>
                <a:latin typeface="Arial" pitchFamily="34" charset="0"/>
                <a:cs typeface="Arial" pitchFamily="34" charset="0"/>
              </a:rPr>
              <a:t> than </a:t>
            </a:r>
            <a:r>
              <a:rPr lang="en-US" sz="2000" b="1" i="1" dirty="0" err="1">
                <a:solidFill>
                  <a:srgbClr val="002060"/>
                </a:solidFill>
                <a:latin typeface="Arial" pitchFamily="34" charset="0"/>
                <a:cs typeface="Arial" pitchFamily="34" charset="0"/>
              </a:rPr>
              <a:t>S.mansoni</a:t>
            </a:r>
            <a:r>
              <a:rPr lang="en-US" sz="2000" b="1" dirty="0">
                <a:solidFill>
                  <a:srgbClr val="002060"/>
                </a:solidFill>
                <a:latin typeface="Arial" pitchFamily="34" charset="0"/>
                <a:cs typeface="Arial" pitchFamily="34" charset="0"/>
              </a:rPr>
              <a:t> and </a:t>
            </a:r>
            <a:r>
              <a:rPr lang="en-US" sz="2000" b="1" i="1" dirty="0" err="1">
                <a:solidFill>
                  <a:srgbClr val="002060"/>
                </a:solidFill>
                <a:latin typeface="Arial" pitchFamily="34" charset="0"/>
                <a:cs typeface="Arial" pitchFamily="34" charset="0"/>
              </a:rPr>
              <a:t>hematobium</a:t>
            </a:r>
            <a:r>
              <a:rPr lang="en-US" sz="2000" b="1" dirty="0">
                <a:solidFill>
                  <a:srgbClr val="002060"/>
                </a:solidFill>
                <a:latin typeface="Arial" pitchFamily="34" charset="0"/>
                <a:cs typeface="Arial" pitchFamily="34" charset="0"/>
              </a:rPr>
              <a:t>)</a:t>
            </a:r>
          </a:p>
        </p:txBody>
      </p:sp>
      <p:cxnSp>
        <p:nvCxnSpPr>
          <p:cNvPr id="28" name="Straight Arrow Connector 27"/>
          <p:cNvCxnSpPr/>
          <p:nvPr/>
        </p:nvCxnSpPr>
        <p:spPr>
          <a:xfrm rot="5400000">
            <a:off x="10526082" y="3057720"/>
            <a:ext cx="284958" cy="105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810776" y="3272961"/>
            <a:ext cx="200026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C00000"/>
                </a:solidFill>
                <a:latin typeface="Arial" pitchFamily="34" charset="0"/>
                <a:cs typeface="Arial" pitchFamily="34" charset="0"/>
              </a:rPr>
              <a:t>Skin and kidney</a:t>
            </a:r>
          </a:p>
        </p:txBody>
      </p:sp>
      <p:cxnSp>
        <p:nvCxnSpPr>
          <p:cNvPr id="38" name="Straight Arrow Connector 37"/>
          <p:cNvCxnSpPr/>
          <p:nvPr/>
        </p:nvCxnSpPr>
        <p:spPr>
          <a:xfrm rot="5400000">
            <a:off x="4965825" y="5236579"/>
            <a:ext cx="356396" cy="105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00486" y="5630415"/>
            <a:ext cx="2476517"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srgbClr val="002060"/>
                </a:solidFill>
                <a:latin typeface="Arial" pitchFamily="34" charset="0"/>
                <a:cs typeface="Arial" pitchFamily="34" charset="0"/>
              </a:rPr>
              <a:t>Pulmonary hypertension &amp; Rt. side heart failure</a:t>
            </a:r>
          </a:p>
        </p:txBody>
      </p:sp>
      <p:sp>
        <p:nvSpPr>
          <p:cNvPr id="26" name="Title 1">
            <a:extLst>
              <a:ext uri="{FF2B5EF4-FFF2-40B4-BE49-F238E27FC236}">
                <a16:creationId xmlns="" xmlns:a16="http://schemas.microsoft.com/office/drawing/2014/main" id="{4B775CCC-8A7C-4439-9207-E3927FC4F198}"/>
              </a:ext>
            </a:extLst>
          </p:cNvPr>
          <p:cNvSpPr>
            <a:spLocks noGrp="1"/>
          </p:cNvSpPr>
          <p:nvPr>
            <p:ph type="title"/>
          </p:nvPr>
        </p:nvSpPr>
        <p:spPr>
          <a:xfrm>
            <a:off x="283779" y="0"/>
            <a:ext cx="6479628" cy="590931"/>
          </a:xfr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600" b="1" dirty="0">
                <a:solidFill>
                  <a:srgbClr val="C00000"/>
                </a:solidFill>
                <a:latin typeface="Arial" pitchFamily="34" charset="0"/>
                <a:cs typeface="Arial" pitchFamily="34" charset="0"/>
              </a:rPr>
              <a:t>EGGS THAT FAIL</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animBg="1"/>
      <p:bldP spid="21" grpId="0" animBg="1"/>
      <p:bldP spid="22" grpId="0" animBg="1"/>
      <p:bldP spid="23" grpId="0" animBg="1"/>
      <p:bldP spid="24" grpId="0" animBg="1"/>
      <p:bldP spid="25" grpId="0" animBg="1"/>
      <p:bldP spid="29" grpId="0" animBg="1"/>
      <p:bldP spid="39"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4CB59-0406-4FBB-BB53-A164CFCCE608}"/>
              </a:ext>
            </a:extLst>
          </p:cNvPr>
          <p:cNvSpPr>
            <a:spLocks noGrp="1"/>
          </p:cNvSpPr>
          <p:nvPr>
            <p:ph type="title"/>
          </p:nvPr>
        </p:nvSpPr>
        <p:spPr/>
        <p:txBody>
          <a:bodyPr>
            <a:normAutofit/>
          </a:bodyPr>
          <a:lstStyle/>
          <a:p>
            <a:r>
              <a:rPr lang="en-US" sz="5400" b="1" dirty="0">
                <a:solidFill>
                  <a:srgbClr val="FF0000"/>
                </a:solidFill>
              </a:rPr>
              <a:t>Portal Circulation</a:t>
            </a:r>
          </a:p>
        </p:txBody>
      </p:sp>
      <p:pic>
        <p:nvPicPr>
          <p:cNvPr id="4" name="Picture 3">
            <a:extLst>
              <a:ext uri="{FF2B5EF4-FFF2-40B4-BE49-F238E27FC236}">
                <a16:creationId xmlns="" xmlns:a16="http://schemas.microsoft.com/office/drawing/2014/main" id="{17B3DC69-7708-41F4-BFD8-9CE4FFBE9653}"/>
              </a:ext>
            </a:extLst>
          </p:cNvPr>
          <p:cNvPicPr>
            <a:picLocks noChangeAspect="1"/>
          </p:cNvPicPr>
          <p:nvPr/>
        </p:nvPicPr>
        <p:blipFill>
          <a:blip r:embed="rId2" cstate="print"/>
          <a:stretch>
            <a:fillRect/>
          </a:stretch>
        </p:blipFill>
        <p:spPr>
          <a:xfrm>
            <a:off x="3819091" y="1509339"/>
            <a:ext cx="5089381" cy="4983536"/>
          </a:xfrm>
          <a:prstGeom prst="rect">
            <a:avLst/>
          </a:prstGeom>
        </p:spPr>
      </p:pic>
    </p:spTree>
    <p:extLst>
      <p:ext uri="{BB962C8B-B14F-4D97-AF65-F5344CB8AC3E}">
        <p14:creationId xmlns="" xmlns:p14="http://schemas.microsoft.com/office/powerpoint/2010/main" val="132436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084334E0-D01D-4122-9F5B-AC09EDF66933}"/>
              </a:ext>
            </a:extLst>
          </p:cNvPr>
          <p:cNvPicPr>
            <a:picLocks noChangeAspect="1"/>
          </p:cNvPicPr>
          <p:nvPr/>
        </p:nvPicPr>
        <p:blipFill>
          <a:blip r:embed="rId3" cstate="print"/>
          <a:stretch>
            <a:fillRect/>
          </a:stretch>
        </p:blipFill>
        <p:spPr>
          <a:xfrm>
            <a:off x="75405" y="2606811"/>
            <a:ext cx="3213953" cy="2926886"/>
          </a:xfrm>
          <a:prstGeom prst="rect">
            <a:avLst/>
          </a:prstGeom>
        </p:spPr>
      </p:pic>
      <p:sp>
        <p:nvSpPr>
          <p:cNvPr id="18" name="TextBox 17">
            <a:extLst>
              <a:ext uri="{FF2B5EF4-FFF2-40B4-BE49-F238E27FC236}">
                <a16:creationId xmlns="" xmlns:a16="http://schemas.microsoft.com/office/drawing/2014/main" id="{A6A1414F-C8B5-4A17-9889-628C5200C65E}"/>
              </a:ext>
            </a:extLst>
          </p:cNvPr>
          <p:cNvSpPr txBox="1"/>
          <p:nvPr/>
        </p:nvSpPr>
        <p:spPr>
          <a:xfrm>
            <a:off x="436159" y="1786971"/>
            <a:ext cx="1663148" cy="400110"/>
          </a:xfrm>
          <a:prstGeom prst="rect">
            <a:avLst/>
          </a:prstGeom>
          <a:noFill/>
        </p:spPr>
        <p:txBody>
          <a:bodyPr wrap="none" rtlCol="0">
            <a:spAutoFit/>
          </a:bodyPr>
          <a:lstStyle/>
          <a:p>
            <a:r>
              <a:rPr lang="en-US" sz="2000" b="1" dirty="0">
                <a:solidFill>
                  <a:srgbClr val="0070C0"/>
                </a:solidFill>
              </a:rPr>
              <a:t>Egg embolism</a:t>
            </a:r>
          </a:p>
        </p:txBody>
      </p:sp>
      <p:sp>
        <p:nvSpPr>
          <p:cNvPr id="22" name="Oval 21">
            <a:extLst>
              <a:ext uri="{FF2B5EF4-FFF2-40B4-BE49-F238E27FC236}">
                <a16:creationId xmlns="" xmlns:a16="http://schemas.microsoft.com/office/drawing/2014/main" id="{7881963D-39D7-4FD6-942D-62784F56DAFF}"/>
              </a:ext>
            </a:extLst>
          </p:cNvPr>
          <p:cNvSpPr/>
          <p:nvPr/>
        </p:nvSpPr>
        <p:spPr>
          <a:xfrm>
            <a:off x="902128" y="3802985"/>
            <a:ext cx="278717" cy="2171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2AAD3744-AA6D-4D09-9EC5-8441B84F9563}"/>
              </a:ext>
            </a:extLst>
          </p:cNvPr>
          <p:cNvSpPr/>
          <p:nvPr/>
        </p:nvSpPr>
        <p:spPr>
          <a:xfrm>
            <a:off x="687913" y="3636741"/>
            <a:ext cx="707149" cy="549628"/>
          </a:xfrm>
          <a:prstGeom prst="ellipse">
            <a:avLst/>
          </a:prstGeom>
          <a:noFill/>
          <a:ln w="41275">
            <a:solidFill>
              <a:schemeClr val="accent1">
                <a:shade val="5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8672CA87-2404-4835-952F-44CAFFFA8080}"/>
              </a:ext>
            </a:extLst>
          </p:cNvPr>
          <p:cNvSpPr/>
          <p:nvPr/>
        </p:nvSpPr>
        <p:spPr>
          <a:xfrm>
            <a:off x="499227" y="3507828"/>
            <a:ext cx="1045027" cy="805150"/>
          </a:xfrm>
          <a:prstGeom prst="ellipse">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176C6928-9B57-446F-B594-07F36545D7DA}"/>
              </a:ext>
            </a:extLst>
          </p:cNvPr>
          <p:cNvSpPr txBox="1"/>
          <p:nvPr/>
        </p:nvSpPr>
        <p:spPr>
          <a:xfrm>
            <a:off x="3086540" y="3474535"/>
            <a:ext cx="1543371" cy="369332"/>
          </a:xfrm>
          <a:prstGeom prst="rect">
            <a:avLst/>
          </a:prstGeom>
          <a:noFill/>
        </p:spPr>
        <p:txBody>
          <a:bodyPr wrap="none" rtlCol="0">
            <a:spAutoFit/>
          </a:bodyPr>
          <a:lstStyle/>
          <a:p>
            <a:r>
              <a:rPr lang="en-US" dirty="0"/>
              <a:t>Hepatomegaly</a:t>
            </a:r>
          </a:p>
        </p:txBody>
      </p:sp>
      <p:sp>
        <p:nvSpPr>
          <p:cNvPr id="32" name="TextBox 31">
            <a:extLst>
              <a:ext uri="{FF2B5EF4-FFF2-40B4-BE49-F238E27FC236}">
                <a16:creationId xmlns="" xmlns:a16="http://schemas.microsoft.com/office/drawing/2014/main" id="{C2952548-7CEB-40A6-A9F2-0929830D69FD}"/>
              </a:ext>
            </a:extLst>
          </p:cNvPr>
          <p:cNvSpPr txBox="1"/>
          <p:nvPr/>
        </p:nvSpPr>
        <p:spPr>
          <a:xfrm>
            <a:off x="3967917" y="4569226"/>
            <a:ext cx="1574470" cy="338554"/>
          </a:xfrm>
          <a:prstGeom prst="rect">
            <a:avLst/>
          </a:prstGeom>
          <a:noFill/>
        </p:spPr>
        <p:txBody>
          <a:bodyPr wrap="none" rtlCol="0">
            <a:spAutoFit/>
          </a:bodyPr>
          <a:lstStyle/>
          <a:p>
            <a:r>
              <a:rPr lang="en-US" sz="1600" b="1" dirty="0" err="1">
                <a:solidFill>
                  <a:srgbClr val="202124"/>
                </a:solidFill>
                <a:latin typeface="arial" panose="020B0604020202020204" pitchFamily="34" charset="0"/>
              </a:rPr>
              <a:t>Splenomegaly</a:t>
            </a:r>
            <a:endParaRPr lang="en-US" sz="1600" b="1" dirty="0">
              <a:solidFill>
                <a:srgbClr val="202124"/>
              </a:solidFill>
              <a:latin typeface="arial" panose="020B0604020202020204" pitchFamily="34" charset="0"/>
            </a:endParaRPr>
          </a:p>
        </p:txBody>
      </p:sp>
      <p:grpSp>
        <p:nvGrpSpPr>
          <p:cNvPr id="2" name="Group 35">
            <a:extLst>
              <a:ext uri="{FF2B5EF4-FFF2-40B4-BE49-F238E27FC236}">
                <a16:creationId xmlns="" xmlns:a16="http://schemas.microsoft.com/office/drawing/2014/main" id="{4BFC12D0-6B87-444B-B6AD-7B5CF873033D}"/>
              </a:ext>
            </a:extLst>
          </p:cNvPr>
          <p:cNvGrpSpPr/>
          <p:nvPr/>
        </p:nvGrpSpPr>
        <p:grpSpPr>
          <a:xfrm rot="7279693">
            <a:off x="3229185" y="3877291"/>
            <a:ext cx="253998" cy="1146745"/>
            <a:chOff x="6737845" y="1388493"/>
            <a:chExt cx="253998" cy="1146745"/>
          </a:xfrm>
        </p:grpSpPr>
        <p:cxnSp>
          <p:nvCxnSpPr>
            <p:cNvPr id="37" name="Straight Connector 36">
              <a:extLst>
                <a:ext uri="{FF2B5EF4-FFF2-40B4-BE49-F238E27FC236}">
                  <a16:creationId xmlns="" xmlns:a16="http://schemas.microsoft.com/office/drawing/2014/main" id="{B1938E7E-5B73-495D-996A-815D08FECF2C}"/>
                </a:ext>
              </a:extLst>
            </p:cNvPr>
            <p:cNvCxnSpPr/>
            <p:nvPr/>
          </p:nvCxnSpPr>
          <p:spPr>
            <a:xfrm flipV="1">
              <a:off x="6991843" y="1388493"/>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6CD8927B-A96C-42B0-BBAD-7DA0E169BB3B}"/>
                </a:ext>
              </a:extLst>
            </p:cNvPr>
            <p:cNvCxnSpPr/>
            <p:nvPr/>
          </p:nvCxnSpPr>
          <p:spPr>
            <a:xfrm flipV="1">
              <a:off x="6737845" y="1395747"/>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grpSp>
      <p:grpSp>
        <p:nvGrpSpPr>
          <p:cNvPr id="3" name="Group 38">
            <a:extLst>
              <a:ext uri="{FF2B5EF4-FFF2-40B4-BE49-F238E27FC236}">
                <a16:creationId xmlns="" xmlns:a16="http://schemas.microsoft.com/office/drawing/2014/main" id="{3A2B736F-445F-4BE0-8A82-141D1E09D0DF}"/>
              </a:ext>
            </a:extLst>
          </p:cNvPr>
          <p:cNvGrpSpPr/>
          <p:nvPr/>
        </p:nvGrpSpPr>
        <p:grpSpPr>
          <a:xfrm rot="7279693">
            <a:off x="2669485" y="4477497"/>
            <a:ext cx="253998" cy="1146745"/>
            <a:chOff x="6737845" y="1388493"/>
            <a:chExt cx="253998" cy="1146745"/>
          </a:xfrm>
        </p:grpSpPr>
        <p:cxnSp>
          <p:nvCxnSpPr>
            <p:cNvPr id="40" name="Straight Connector 39">
              <a:extLst>
                <a:ext uri="{FF2B5EF4-FFF2-40B4-BE49-F238E27FC236}">
                  <a16:creationId xmlns="" xmlns:a16="http://schemas.microsoft.com/office/drawing/2014/main" id="{D6AC439D-7EEC-4880-89B5-1AF703A03175}"/>
                </a:ext>
              </a:extLst>
            </p:cNvPr>
            <p:cNvCxnSpPr/>
            <p:nvPr/>
          </p:nvCxnSpPr>
          <p:spPr>
            <a:xfrm flipV="1">
              <a:off x="6991843" y="1388493"/>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F5BC1A30-1789-4DD1-9C0F-55BF16FBD364}"/>
                </a:ext>
              </a:extLst>
            </p:cNvPr>
            <p:cNvCxnSpPr/>
            <p:nvPr/>
          </p:nvCxnSpPr>
          <p:spPr>
            <a:xfrm flipV="1">
              <a:off x="6737845" y="1395747"/>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grpSp>
      <p:grpSp>
        <p:nvGrpSpPr>
          <p:cNvPr id="4" name="Group 41">
            <a:extLst>
              <a:ext uri="{FF2B5EF4-FFF2-40B4-BE49-F238E27FC236}">
                <a16:creationId xmlns="" xmlns:a16="http://schemas.microsoft.com/office/drawing/2014/main" id="{4DB727CA-16F6-48CA-88E6-D99A5ACC9039}"/>
              </a:ext>
            </a:extLst>
          </p:cNvPr>
          <p:cNvGrpSpPr/>
          <p:nvPr/>
        </p:nvGrpSpPr>
        <p:grpSpPr>
          <a:xfrm rot="7279693">
            <a:off x="1808584" y="5093404"/>
            <a:ext cx="253998" cy="1146745"/>
            <a:chOff x="6737845" y="1388493"/>
            <a:chExt cx="253998" cy="1146745"/>
          </a:xfrm>
        </p:grpSpPr>
        <p:cxnSp>
          <p:nvCxnSpPr>
            <p:cNvPr id="43" name="Straight Connector 42">
              <a:extLst>
                <a:ext uri="{FF2B5EF4-FFF2-40B4-BE49-F238E27FC236}">
                  <a16:creationId xmlns="" xmlns:a16="http://schemas.microsoft.com/office/drawing/2014/main" id="{3ACF59A3-3CDB-4A3E-979A-30C369E8FBED}"/>
                </a:ext>
              </a:extLst>
            </p:cNvPr>
            <p:cNvCxnSpPr/>
            <p:nvPr/>
          </p:nvCxnSpPr>
          <p:spPr>
            <a:xfrm flipV="1">
              <a:off x="6991843" y="1388493"/>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E197C7C-4DD2-4AFD-8648-69D570D0B6DB}"/>
                </a:ext>
              </a:extLst>
            </p:cNvPr>
            <p:cNvCxnSpPr/>
            <p:nvPr/>
          </p:nvCxnSpPr>
          <p:spPr>
            <a:xfrm flipV="1">
              <a:off x="6737845" y="1395747"/>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 xmlns:a16="http://schemas.microsoft.com/office/drawing/2014/main" id="{00C15275-1829-4751-9EF5-0F5A034F485C}"/>
              </a:ext>
            </a:extLst>
          </p:cNvPr>
          <p:cNvSpPr/>
          <p:nvPr/>
        </p:nvSpPr>
        <p:spPr>
          <a:xfrm>
            <a:off x="3289357" y="5359710"/>
            <a:ext cx="2339102" cy="369332"/>
          </a:xfrm>
          <a:prstGeom prst="rect">
            <a:avLst/>
          </a:prstGeom>
        </p:spPr>
        <p:txBody>
          <a:bodyPr wrap="none">
            <a:spAutoFit/>
          </a:bodyPr>
          <a:lstStyle/>
          <a:p>
            <a:r>
              <a:rPr lang="en-US" b="1" dirty="0">
                <a:solidFill>
                  <a:srgbClr val="202124"/>
                </a:solidFill>
                <a:latin typeface="arial" panose="020B0604020202020204" pitchFamily="34" charset="0"/>
              </a:rPr>
              <a:t>Esophageal varices</a:t>
            </a:r>
            <a:endParaRPr lang="en-US" dirty="0"/>
          </a:p>
        </p:txBody>
      </p:sp>
      <p:sp>
        <p:nvSpPr>
          <p:cNvPr id="35" name="TextBox 34">
            <a:extLst>
              <a:ext uri="{FF2B5EF4-FFF2-40B4-BE49-F238E27FC236}">
                <a16:creationId xmlns="" xmlns:a16="http://schemas.microsoft.com/office/drawing/2014/main" id="{1A3EDBC6-998C-4A66-9BBF-EF5C53F1EF99}"/>
              </a:ext>
            </a:extLst>
          </p:cNvPr>
          <p:cNvSpPr txBox="1"/>
          <p:nvPr/>
        </p:nvSpPr>
        <p:spPr>
          <a:xfrm>
            <a:off x="2455358" y="5984437"/>
            <a:ext cx="1005403" cy="369332"/>
          </a:xfrm>
          <a:prstGeom prst="rect">
            <a:avLst/>
          </a:prstGeom>
          <a:noFill/>
        </p:spPr>
        <p:txBody>
          <a:bodyPr wrap="none" rtlCol="0">
            <a:spAutoFit/>
          </a:bodyPr>
          <a:lstStyle/>
          <a:p>
            <a:r>
              <a:rPr lang="en-US" b="1" dirty="0">
                <a:solidFill>
                  <a:srgbClr val="202124"/>
                </a:solidFill>
                <a:latin typeface="arial" panose="020B0604020202020204" pitchFamily="34" charset="0"/>
              </a:rPr>
              <a:t>Ascites</a:t>
            </a:r>
          </a:p>
        </p:txBody>
      </p:sp>
      <p:cxnSp>
        <p:nvCxnSpPr>
          <p:cNvPr id="46" name="Straight Arrow Connector 45">
            <a:extLst>
              <a:ext uri="{FF2B5EF4-FFF2-40B4-BE49-F238E27FC236}">
                <a16:creationId xmlns="" xmlns:a16="http://schemas.microsoft.com/office/drawing/2014/main" id="{76A796E6-FF36-49A9-BC99-6A0931112624}"/>
              </a:ext>
            </a:extLst>
          </p:cNvPr>
          <p:cNvCxnSpPr>
            <a:cxnSpLocks/>
          </p:cNvCxnSpPr>
          <p:nvPr/>
        </p:nvCxnSpPr>
        <p:spPr>
          <a:xfrm>
            <a:off x="1240830" y="2156303"/>
            <a:ext cx="0" cy="31871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 xmlns:a16="http://schemas.microsoft.com/office/drawing/2014/main" id="{57A7EF75-7139-4D36-87EA-30082344208D}"/>
              </a:ext>
            </a:extLst>
          </p:cNvPr>
          <p:cNvSpPr txBox="1"/>
          <p:nvPr/>
        </p:nvSpPr>
        <p:spPr>
          <a:xfrm>
            <a:off x="3042126" y="4022657"/>
            <a:ext cx="478016" cy="769441"/>
          </a:xfrm>
          <a:prstGeom prst="rect">
            <a:avLst/>
          </a:prstGeom>
          <a:noFill/>
        </p:spPr>
        <p:txBody>
          <a:bodyPr wrap="none" rtlCol="0">
            <a:spAutoFit/>
          </a:bodyPr>
          <a:lstStyle/>
          <a:p>
            <a:r>
              <a:rPr lang="en-US" sz="4400" dirty="0">
                <a:solidFill>
                  <a:srgbClr val="FF0000"/>
                </a:solidFill>
              </a:rPr>
              <a:t>X</a:t>
            </a:r>
          </a:p>
        </p:txBody>
      </p:sp>
      <p:sp>
        <p:nvSpPr>
          <p:cNvPr id="50" name="TextBox 49">
            <a:extLst>
              <a:ext uri="{FF2B5EF4-FFF2-40B4-BE49-F238E27FC236}">
                <a16:creationId xmlns="" xmlns:a16="http://schemas.microsoft.com/office/drawing/2014/main" id="{405378F0-AFD7-4A32-99A0-72367C6EF524}"/>
              </a:ext>
            </a:extLst>
          </p:cNvPr>
          <p:cNvSpPr txBox="1"/>
          <p:nvPr/>
        </p:nvSpPr>
        <p:spPr>
          <a:xfrm>
            <a:off x="2454423" y="4569270"/>
            <a:ext cx="478016" cy="769441"/>
          </a:xfrm>
          <a:prstGeom prst="rect">
            <a:avLst/>
          </a:prstGeom>
          <a:noFill/>
        </p:spPr>
        <p:txBody>
          <a:bodyPr wrap="none" rtlCol="0">
            <a:spAutoFit/>
          </a:bodyPr>
          <a:lstStyle/>
          <a:p>
            <a:r>
              <a:rPr lang="en-US" sz="4400" dirty="0">
                <a:solidFill>
                  <a:srgbClr val="FF0000"/>
                </a:solidFill>
              </a:rPr>
              <a:t>X</a:t>
            </a:r>
          </a:p>
        </p:txBody>
      </p:sp>
      <p:sp>
        <p:nvSpPr>
          <p:cNvPr id="51" name="TextBox 50">
            <a:extLst>
              <a:ext uri="{FF2B5EF4-FFF2-40B4-BE49-F238E27FC236}">
                <a16:creationId xmlns="" xmlns:a16="http://schemas.microsoft.com/office/drawing/2014/main" id="{98F448EF-D733-4EBF-84D9-BA1E8FE57C26}"/>
              </a:ext>
            </a:extLst>
          </p:cNvPr>
          <p:cNvSpPr txBox="1"/>
          <p:nvPr/>
        </p:nvSpPr>
        <p:spPr>
          <a:xfrm>
            <a:off x="1705921" y="5280772"/>
            <a:ext cx="478016" cy="769441"/>
          </a:xfrm>
          <a:prstGeom prst="rect">
            <a:avLst/>
          </a:prstGeom>
          <a:noFill/>
        </p:spPr>
        <p:txBody>
          <a:bodyPr wrap="none" rtlCol="0">
            <a:spAutoFit/>
          </a:bodyPr>
          <a:lstStyle/>
          <a:p>
            <a:r>
              <a:rPr lang="en-US" sz="4400" dirty="0">
                <a:solidFill>
                  <a:srgbClr val="FF0000"/>
                </a:solidFill>
              </a:rPr>
              <a:t>X</a:t>
            </a:r>
          </a:p>
        </p:txBody>
      </p:sp>
      <p:sp>
        <p:nvSpPr>
          <p:cNvPr id="36" name="Title 1">
            <a:extLst>
              <a:ext uri="{FF2B5EF4-FFF2-40B4-BE49-F238E27FC236}">
                <a16:creationId xmlns="" xmlns:a16="http://schemas.microsoft.com/office/drawing/2014/main" id="{74628043-3BCB-4B9A-B504-FD19176D9900}"/>
              </a:ext>
            </a:extLst>
          </p:cNvPr>
          <p:cNvSpPr>
            <a:spLocks noGrp="1"/>
          </p:cNvSpPr>
          <p:nvPr>
            <p:ph type="title"/>
          </p:nvPr>
        </p:nvSpPr>
        <p:spPr>
          <a:xfrm>
            <a:off x="283779" y="0"/>
            <a:ext cx="6479628" cy="590931"/>
          </a:xfr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600" b="1" dirty="0">
                <a:solidFill>
                  <a:srgbClr val="C00000"/>
                </a:solidFill>
                <a:latin typeface="Arial" pitchFamily="34" charset="0"/>
                <a:cs typeface="Arial" pitchFamily="34" charset="0"/>
              </a:rPr>
              <a:t>EGGS THAT FAIL</a:t>
            </a:r>
          </a:p>
        </p:txBody>
      </p:sp>
      <p:pic>
        <p:nvPicPr>
          <p:cNvPr id="39" name="Picture 5" descr="fimmu-04-00089-g001.jpg">
            <a:extLst>
              <a:ext uri="{FF2B5EF4-FFF2-40B4-BE49-F238E27FC236}">
                <a16:creationId xmlns="" xmlns:a16="http://schemas.microsoft.com/office/drawing/2014/main" id="{05B6F620-50B3-448E-95D7-652CE8544DC9}"/>
              </a:ext>
            </a:extLst>
          </p:cNvPr>
          <p:cNvPicPr>
            <a:picLocks noChangeAspect="1"/>
          </p:cNvPicPr>
          <p:nvPr/>
        </p:nvPicPr>
        <p:blipFill>
          <a:blip r:embed="rId4" cstate="print">
            <a:extLst>
              <a:ext uri="{28A0092B-C50C-407E-A947-70E740481C1C}">
                <a14:useLocalDpi xmlns="" xmlns:a14="http://schemas.microsoft.com/office/drawing/2010/main" val="0"/>
              </a:ext>
            </a:extLst>
          </a:blip>
          <a:srcRect l="50000" t="9677"/>
          <a:stretch>
            <a:fillRect/>
          </a:stretch>
        </p:blipFill>
        <p:spPr bwMode="auto">
          <a:xfrm>
            <a:off x="3811457" y="772502"/>
            <a:ext cx="2579339" cy="1631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3" descr="8PggPqWQWCgjevn6rv2Wkg.jpg">
            <a:extLst>
              <a:ext uri="{FF2B5EF4-FFF2-40B4-BE49-F238E27FC236}">
                <a16:creationId xmlns="" xmlns:a16="http://schemas.microsoft.com/office/drawing/2014/main" id="{C2C71BE6-D056-46C5-B130-BEE90F7EFE6A}"/>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46008" y="742449"/>
            <a:ext cx="2352447" cy="1716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3" descr="Hep">
            <a:extLst>
              <a:ext uri="{FF2B5EF4-FFF2-40B4-BE49-F238E27FC236}">
                <a16:creationId xmlns="" xmlns:a16="http://schemas.microsoft.com/office/drawing/2014/main" id="{BCB76F88-F6BD-4B7C-94D5-930197662672}"/>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405282" y="3496990"/>
            <a:ext cx="2500312" cy="271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TextBox 14">
            <a:extLst>
              <a:ext uri="{FF2B5EF4-FFF2-40B4-BE49-F238E27FC236}">
                <a16:creationId xmlns="" xmlns:a16="http://schemas.microsoft.com/office/drawing/2014/main" id="{EB47F55E-7797-4E24-883A-453E4B51A8D6}"/>
              </a:ext>
            </a:extLst>
          </p:cNvPr>
          <p:cNvSpPr txBox="1">
            <a:spLocks noChangeArrowheads="1"/>
          </p:cNvSpPr>
          <p:nvPr/>
        </p:nvSpPr>
        <p:spPr bwMode="auto">
          <a:xfrm>
            <a:off x="9698421" y="6251521"/>
            <a:ext cx="2000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err="1"/>
              <a:t>Ascites</a:t>
            </a:r>
            <a:endParaRPr lang="en-US" altLang="en-US" dirty="0"/>
          </a:p>
        </p:txBody>
      </p:sp>
      <p:sp>
        <p:nvSpPr>
          <p:cNvPr id="49" name="TextBox 16">
            <a:extLst>
              <a:ext uri="{FF2B5EF4-FFF2-40B4-BE49-F238E27FC236}">
                <a16:creationId xmlns="" xmlns:a16="http://schemas.microsoft.com/office/drawing/2014/main" id="{9CD58612-5106-4691-B4A3-582F903189B5}"/>
              </a:ext>
            </a:extLst>
          </p:cNvPr>
          <p:cNvSpPr txBox="1">
            <a:spLocks noChangeArrowheads="1"/>
          </p:cNvSpPr>
          <p:nvPr/>
        </p:nvSpPr>
        <p:spPr bwMode="auto">
          <a:xfrm>
            <a:off x="3932167" y="2337726"/>
            <a:ext cx="2286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t>Hepatic granuloma</a:t>
            </a:r>
          </a:p>
        </p:txBody>
      </p:sp>
      <p:sp>
        <p:nvSpPr>
          <p:cNvPr id="52" name="TextBox 18">
            <a:extLst>
              <a:ext uri="{FF2B5EF4-FFF2-40B4-BE49-F238E27FC236}">
                <a16:creationId xmlns="" xmlns:a16="http://schemas.microsoft.com/office/drawing/2014/main" id="{9A51271C-1C22-4E40-99BF-60C758DDBB3B}"/>
              </a:ext>
            </a:extLst>
          </p:cNvPr>
          <p:cNvSpPr txBox="1">
            <a:spLocks noChangeArrowheads="1"/>
          </p:cNvSpPr>
          <p:nvPr/>
        </p:nvSpPr>
        <p:spPr bwMode="auto">
          <a:xfrm>
            <a:off x="6703616" y="2392410"/>
            <a:ext cx="18573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err="1"/>
              <a:t>Fibrosed</a:t>
            </a:r>
            <a:r>
              <a:rPr lang="en-US" altLang="en-US" dirty="0"/>
              <a:t> liver</a:t>
            </a:r>
          </a:p>
        </p:txBody>
      </p:sp>
      <p:pic>
        <p:nvPicPr>
          <p:cNvPr id="53" name="Picture 40" descr="nic_k271_461">
            <a:extLst>
              <a:ext uri="{FF2B5EF4-FFF2-40B4-BE49-F238E27FC236}">
                <a16:creationId xmlns="" xmlns:a16="http://schemas.microsoft.com/office/drawing/2014/main" id="{4F9CEEA1-5202-48A9-BDEC-A1E58B582F5A}"/>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817476" y="3486121"/>
            <a:ext cx="3468413" cy="2678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TextBox 11">
            <a:extLst>
              <a:ext uri="{FF2B5EF4-FFF2-40B4-BE49-F238E27FC236}">
                <a16:creationId xmlns="" xmlns:a16="http://schemas.microsoft.com/office/drawing/2014/main" id="{BD353738-F69E-4EEE-AFD1-AF72C5D2FAE2}"/>
              </a:ext>
            </a:extLst>
          </p:cNvPr>
          <p:cNvSpPr txBox="1"/>
          <p:nvPr/>
        </p:nvSpPr>
        <p:spPr>
          <a:xfrm>
            <a:off x="6633508" y="6214570"/>
            <a:ext cx="1659154"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1">
            <a:spAutoFit/>
          </a:bodyPr>
          <a:lstStyle/>
          <a:p>
            <a:pPr>
              <a:defRPr/>
            </a:pPr>
            <a:r>
              <a:rPr lang="en-US" altLang="en-US" dirty="0" err="1">
                <a:solidFill>
                  <a:schemeClr val="tx1"/>
                </a:solidFill>
                <a:latin typeface="Arial" panose="020B0604020202020204" pitchFamily="34" charset="0"/>
                <a:cs typeface="Arial" panose="020B0604020202020204" pitchFamily="34" charset="0"/>
              </a:rPr>
              <a:t>splenomegaly</a:t>
            </a:r>
            <a:endParaRPr lang="ar-EG" altLang="en-US" dirty="0">
              <a:solidFill>
                <a:schemeClr val="tx1"/>
              </a:solidFill>
              <a:latin typeface="Arial" panose="020B0604020202020204" pitchFamily="34" charset="0"/>
              <a:cs typeface="Arial" panose="020B0604020202020204" pitchFamily="34" charset="0"/>
            </a:endParaRPr>
          </a:p>
        </p:txBody>
      </p:sp>
      <p:sp>
        <p:nvSpPr>
          <p:cNvPr id="55" name="TextBox 13">
            <a:extLst>
              <a:ext uri="{FF2B5EF4-FFF2-40B4-BE49-F238E27FC236}">
                <a16:creationId xmlns="" xmlns:a16="http://schemas.microsoft.com/office/drawing/2014/main" id="{14CCBB63-4AFE-46B9-AEC0-C7F54A072E2E}"/>
              </a:ext>
            </a:extLst>
          </p:cNvPr>
          <p:cNvSpPr txBox="1"/>
          <p:nvPr/>
        </p:nvSpPr>
        <p:spPr>
          <a:xfrm>
            <a:off x="9070023" y="2722017"/>
            <a:ext cx="2580688"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defRPr/>
            </a:pPr>
            <a:r>
              <a:rPr lang="en-US" b="1" dirty="0"/>
              <a:t>Esophageal </a:t>
            </a:r>
            <a:r>
              <a:rPr lang="en-US" b="1" dirty="0" err="1"/>
              <a:t>varices</a:t>
            </a:r>
            <a:endParaRPr lang="ar-EG" dirty="0"/>
          </a:p>
        </p:txBody>
      </p:sp>
      <p:grpSp>
        <p:nvGrpSpPr>
          <p:cNvPr id="5" name="مجموعة 55"/>
          <p:cNvGrpSpPr/>
          <p:nvPr/>
        </p:nvGrpSpPr>
        <p:grpSpPr>
          <a:xfrm>
            <a:off x="8847653" y="504488"/>
            <a:ext cx="2874578" cy="2207172"/>
            <a:chOff x="1524001" y="0"/>
            <a:chExt cx="4714875" cy="2571750"/>
          </a:xfrm>
        </p:grpSpPr>
        <p:pic>
          <p:nvPicPr>
            <p:cNvPr id="57" name="Picture 16" descr="Esophageal_varices_-_wale">
              <a:extLst>
                <a:ext uri="{FF2B5EF4-FFF2-40B4-BE49-F238E27FC236}">
                  <a16:creationId xmlns="" xmlns:a16="http://schemas.microsoft.com/office/drawing/2014/main" id="{61D2874C-4701-441C-A8C2-FEC3C9A6D801}"/>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524001" y="0"/>
              <a:ext cx="4714875"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8" name="Straight Arrow Connector 18">
              <a:extLst>
                <a:ext uri="{FF2B5EF4-FFF2-40B4-BE49-F238E27FC236}">
                  <a16:creationId xmlns="" xmlns:a16="http://schemas.microsoft.com/office/drawing/2014/main" id="{5F0F07BC-D793-412A-A44E-27415FD14790}"/>
                </a:ext>
              </a:extLst>
            </p:cNvPr>
            <p:cNvCxnSpPr/>
            <p:nvPr/>
          </p:nvCxnSpPr>
          <p:spPr>
            <a:xfrm rot="16200000" flipH="1">
              <a:off x="4881563" y="642938"/>
              <a:ext cx="571500" cy="1428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20">
              <a:extLst>
                <a:ext uri="{FF2B5EF4-FFF2-40B4-BE49-F238E27FC236}">
                  <a16:creationId xmlns="" xmlns:a16="http://schemas.microsoft.com/office/drawing/2014/main" id="{39D50EA8-30B0-45DA-A7F2-053FCEE426A9}"/>
                </a:ext>
              </a:extLst>
            </p:cNvPr>
            <p:cNvCxnSpPr/>
            <p:nvPr/>
          </p:nvCxnSpPr>
          <p:spPr>
            <a:xfrm rot="16200000" flipH="1">
              <a:off x="4131470" y="1464470"/>
              <a:ext cx="642937" cy="1428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22">
              <a:extLst>
                <a:ext uri="{FF2B5EF4-FFF2-40B4-BE49-F238E27FC236}">
                  <a16:creationId xmlns="" xmlns:a16="http://schemas.microsoft.com/office/drawing/2014/main" id="{04D38B6E-47B0-4AC4-B53C-00F0CD3147EA}"/>
                </a:ext>
              </a:extLst>
            </p:cNvPr>
            <p:cNvCxnSpPr/>
            <p:nvPr/>
          </p:nvCxnSpPr>
          <p:spPr>
            <a:xfrm rot="5400000">
              <a:off x="3344863" y="1820863"/>
              <a:ext cx="78581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a:extLst>
              <a:ext uri="{FF2B5EF4-FFF2-40B4-BE49-F238E27FC236}">
                <a16:creationId xmlns="" xmlns:a16="http://schemas.microsoft.com/office/drawing/2014/main" id="{4E6344E1-5932-4E4F-80DE-144F3DF20D0B}"/>
              </a:ext>
            </a:extLst>
          </p:cNvPr>
          <p:cNvCxnSpPr>
            <a:cxnSpLocks/>
          </p:cNvCxnSpPr>
          <p:nvPr/>
        </p:nvCxnSpPr>
        <p:spPr>
          <a:xfrm flipV="1">
            <a:off x="428126" y="4033125"/>
            <a:ext cx="292246" cy="463348"/>
          </a:xfrm>
          <a:prstGeom prst="straightConnector1">
            <a:avLst/>
          </a:prstGeom>
          <a:ln w="44450">
            <a:solidFill>
              <a:schemeClr val="bg1">
                <a:alpha val="8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 xmlns:a16="http://schemas.microsoft.com/office/drawing/2014/main" id="{0529E1D5-D9FA-43F1-BFA2-E5CB1C5B41CA}"/>
              </a:ext>
            </a:extLst>
          </p:cNvPr>
          <p:cNvCxnSpPr>
            <a:cxnSpLocks/>
          </p:cNvCxnSpPr>
          <p:nvPr/>
        </p:nvCxnSpPr>
        <p:spPr>
          <a:xfrm flipV="1">
            <a:off x="986190" y="4306674"/>
            <a:ext cx="194655" cy="485424"/>
          </a:xfrm>
          <a:prstGeom prst="straightConnector1">
            <a:avLst/>
          </a:prstGeom>
          <a:ln w="44450">
            <a:solidFill>
              <a:schemeClr val="bg1">
                <a:alpha val="87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D5E85D39-243B-4B98-89D8-2CA949DBC4E3}"/>
              </a:ext>
            </a:extLst>
          </p:cNvPr>
          <p:cNvSpPr/>
          <p:nvPr/>
        </p:nvSpPr>
        <p:spPr>
          <a:xfrm>
            <a:off x="217452" y="4731537"/>
            <a:ext cx="879151" cy="369332"/>
          </a:xfrm>
          <a:prstGeom prst="rect">
            <a:avLst/>
          </a:prstGeom>
        </p:spPr>
        <p:txBody>
          <a:bodyPr wrap="none">
            <a:spAutoFit/>
          </a:bodyPr>
          <a:lstStyle/>
          <a:p>
            <a:r>
              <a:rPr lang="en-US" b="1" dirty="0">
                <a:solidFill>
                  <a:schemeClr val="bg1"/>
                </a:solidFill>
              </a:rPr>
              <a:t>fibrosis</a:t>
            </a:r>
            <a:endParaRPr lang="en-US" dirty="0">
              <a:solidFill>
                <a:schemeClr val="bg1"/>
              </a:solidFill>
            </a:endParaRPr>
          </a:p>
        </p:txBody>
      </p:sp>
      <p:sp>
        <p:nvSpPr>
          <p:cNvPr id="62" name="Rectangle 61">
            <a:extLst>
              <a:ext uri="{FF2B5EF4-FFF2-40B4-BE49-F238E27FC236}">
                <a16:creationId xmlns="" xmlns:a16="http://schemas.microsoft.com/office/drawing/2014/main" id="{7AAD0A52-A443-46AF-80B0-F0257F63F9BB}"/>
              </a:ext>
            </a:extLst>
          </p:cNvPr>
          <p:cNvSpPr/>
          <p:nvPr/>
        </p:nvSpPr>
        <p:spPr>
          <a:xfrm>
            <a:off x="61768" y="4451039"/>
            <a:ext cx="1014252" cy="307777"/>
          </a:xfrm>
          <a:prstGeom prst="rect">
            <a:avLst/>
          </a:prstGeom>
        </p:spPr>
        <p:txBody>
          <a:bodyPr wrap="none">
            <a:spAutoFit/>
          </a:bodyPr>
          <a:lstStyle/>
          <a:p>
            <a:r>
              <a:rPr lang="en-US" sz="1400" b="1" dirty="0">
                <a:solidFill>
                  <a:schemeClr val="bg1"/>
                </a:solidFill>
              </a:rPr>
              <a:t>Granuloma</a:t>
            </a:r>
            <a:endParaRPr lang="en-US" sz="1400" dirty="0">
              <a:solidFill>
                <a:schemeClr val="bg1"/>
              </a:solidFill>
            </a:endParaRPr>
          </a:p>
        </p:txBody>
      </p:sp>
    </p:spTree>
    <p:extLst>
      <p:ext uri="{BB962C8B-B14F-4D97-AF65-F5344CB8AC3E}">
        <p14:creationId xmlns="" xmlns:p14="http://schemas.microsoft.com/office/powerpoint/2010/main" val="37004645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strips(downLeft)">
                                      <p:cBhvr>
                                        <p:cTn id="12" dur="500"/>
                                        <p:tgtEl>
                                          <p:spTgt spid="4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down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trips(down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Left)">
                                      <p:cBhvr>
                                        <p:cTn id="35" dur="500"/>
                                        <p:tgtEl>
                                          <p:spTgt spid="39"/>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strips(downLeft)">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strips(downLeft)">
                                      <p:cBhvr>
                                        <p:cTn id="43" dur="500"/>
                                        <p:tgtEl>
                                          <p:spTgt spid="52"/>
                                        </p:tgtEl>
                                      </p:cBhvr>
                                    </p:animEffect>
                                  </p:childTnLst>
                                </p:cTn>
                              </p:par>
                              <p:par>
                                <p:cTn id="44" presetID="18" presetClass="entr" presetSubtype="12"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trips(downLeft)">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trips(down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strips(downLeft)">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strips(downLeft)">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strips(downLeft)">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strips(downLeft)">
                                      <p:cBhvr>
                                        <p:cTn id="71" dur="500"/>
                                        <p:tgtEl>
                                          <p:spTgt spid="53"/>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strips(downLeft)">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strips(downLeft)">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strips(downLeft)">
                                      <p:cBhvr>
                                        <p:cTn id="84" dur="500"/>
                                        <p:tgtEl>
                                          <p:spTgt spid="50"/>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strips(downLeft)">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strips(downLeft)">
                                      <p:cBhvr>
                                        <p:cTn id="94" dur="500"/>
                                        <p:tgtEl>
                                          <p:spTgt spid="55"/>
                                        </p:tgtEl>
                                      </p:cBhvr>
                                    </p:animEffect>
                                  </p:childTnLst>
                                </p:cTn>
                              </p:par>
                              <p:par>
                                <p:cTn id="95" presetID="18" presetClass="entr" presetSubtype="12"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strips(downLeft)">
                                      <p:cBhvr>
                                        <p:cTn id="97" dur="5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strips(downLeft)">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strips(downLeft)">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strips(downLeft)">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12" fill="hold"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strips(downLeft)">
                                      <p:cBhvr>
                                        <p:cTn id="117" dur="500"/>
                                        <p:tgtEl>
                                          <p:spTgt spid="45"/>
                                        </p:tgtEl>
                                      </p:cBhvr>
                                    </p:animEffect>
                                  </p:childTnLst>
                                </p:cTn>
                              </p:par>
                              <p:par>
                                <p:cTn id="118" presetID="18" presetClass="entr" presetSubtype="12"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strips(downLeft)">
                                      <p:cBhvr>
                                        <p:cTn id="120" dur="5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500"/>
                                        <p:tgtEl>
                                          <p:spTgt spid="61"/>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8"/>
                                        </p:tgtEl>
                                        <p:attrNameLst>
                                          <p:attrName>style.visibility</p:attrName>
                                        </p:attrNameLst>
                                      </p:cBhvr>
                                      <p:to>
                                        <p:strVal val="visible"/>
                                      </p:to>
                                    </p:set>
                                    <p:animEffect transition="in" filter="fade">
                                      <p:cBhvr>
                                        <p:cTn id="1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0" grpId="0" animBg="1"/>
      <p:bldP spid="24" grpId="0" animBg="1"/>
      <p:bldP spid="25" grpId="0"/>
      <p:bldP spid="32" grpId="0"/>
      <p:bldP spid="34" grpId="0"/>
      <p:bldP spid="35" grpId="0"/>
      <p:bldP spid="47" grpId="0"/>
      <p:bldP spid="50" grpId="0"/>
      <p:bldP spid="51" grpId="0"/>
      <p:bldP spid="48" grpId="0"/>
      <p:bldP spid="49" grpId="0"/>
      <p:bldP spid="52" grpId="0"/>
      <p:bldP spid="54" grpId="0" animBg="1"/>
      <p:bldP spid="55" grpId="0" animBg="1"/>
      <p:bldP spid="8"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0114" y="250315"/>
            <a:ext cx="6183086" cy="838200"/>
          </a:xfrm>
        </p:spPr>
        <p:txBody>
          <a:bodyPr>
            <a:normAutofit/>
          </a:bodyPr>
          <a:lstStyle/>
          <a:p>
            <a:r>
              <a:rPr lang="en-US" b="1" u="sng" dirty="0">
                <a:solidFill>
                  <a:srgbClr val="FF0000"/>
                </a:solidFill>
              </a:rPr>
              <a:t>Classification of parasites </a:t>
            </a:r>
            <a:endParaRPr lang="ar-SA" b="1" u="sng" dirty="0">
              <a:solidFill>
                <a:srgbClr val="FF0000"/>
              </a:solidFill>
            </a:endParaRPr>
          </a:p>
        </p:txBody>
      </p:sp>
      <p:sp>
        <p:nvSpPr>
          <p:cNvPr id="1026" name="AutoShape 2" descr="image"/>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2" cstate="print"/>
          <a:srcRect/>
          <a:stretch>
            <a:fillRect/>
          </a:stretch>
        </p:blipFill>
        <p:spPr bwMode="auto">
          <a:xfrm>
            <a:off x="6553201" y="1122948"/>
            <a:ext cx="1729541" cy="55345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181601" y="1676400"/>
            <a:ext cx="4495800" cy="43815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8686801" y="2133601"/>
            <a:ext cx="1729539" cy="66875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343400" y="2133600"/>
            <a:ext cx="1752600" cy="530392"/>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1981200" y="2716130"/>
            <a:ext cx="6400800" cy="484271"/>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1600200" y="3124201"/>
            <a:ext cx="1706480" cy="645695"/>
          </a:xfrm>
          <a:prstGeom prst="rect">
            <a:avLst/>
          </a:prstGeom>
          <a:noFill/>
          <a:ln w="9525">
            <a:noFill/>
            <a:miter lim="800000"/>
            <a:headEnd/>
            <a:tailEnd/>
          </a:ln>
        </p:spPr>
      </p:pic>
      <p:pic>
        <p:nvPicPr>
          <p:cNvPr id="1033" name="Picture 9"/>
          <p:cNvPicPr>
            <a:picLocks noChangeAspect="1" noChangeArrowheads="1"/>
          </p:cNvPicPr>
          <p:nvPr/>
        </p:nvPicPr>
        <p:blipFill>
          <a:blip r:embed="rId8" cstate="print"/>
          <a:srcRect/>
          <a:stretch>
            <a:fillRect/>
          </a:stretch>
        </p:blipFill>
        <p:spPr bwMode="auto">
          <a:xfrm>
            <a:off x="3429000" y="3124201"/>
            <a:ext cx="1718010" cy="645695"/>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5414714" y="3124200"/>
            <a:ext cx="1671887" cy="634164"/>
          </a:xfrm>
          <a:prstGeom prst="rect">
            <a:avLst/>
          </a:prstGeom>
          <a:noFill/>
          <a:ln w="9525">
            <a:noFill/>
            <a:miter lim="800000"/>
            <a:headEnd/>
            <a:tailEnd/>
          </a:ln>
        </p:spPr>
      </p:pic>
      <p:pic>
        <p:nvPicPr>
          <p:cNvPr id="1035" name="Picture 11"/>
          <p:cNvPicPr>
            <a:picLocks noChangeAspect="1" noChangeArrowheads="1"/>
          </p:cNvPicPr>
          <p:nvPr/>
        </p:nvPicPr>
        <p:blipFill>
          <a:blip r:embed="rId10" cstate="print"/>
          <a:srcRect/>
          <a:stretch>
            <a:fillRect/>
          </a:stretch>
        </p:blipFill>
        <p:spPr bwMode="auto">
          <a:xfrm>
            <a:off x="7425990" y="3124201"/>
            <a:ext cx="1718010" cy="645695"/>
          </a:xfrm>
          <a:prstGeom prst="rect">
            <a:avLst/>
          </a:prstGeom>
          <a:noFill/>
          <a:ln w="9525">
            <a:noFill/>
            <a:miter lim="800000"/>
            <a:headEnd/>
            <a:tailEnd/>
          </a:ln>
        </p:spPr>
      </p:pic>
      <p:pic>
        <p:nvPicPr>
          <p:cNvPr id="1036" name="Picture 12"/>
          <p:cNvPicPr>
            <a:picLocks noChangeAspect="1" noChangeArrowheads="1"/>
          </p:cNvPicPr>
          <p:nvPr/>
        </p:nvPicPr>
        <p:blipFill>
          <a:blip r:embed="rId11" cstate="print"/>
          <a:srcRect/>
          <a:stretch>
            <a:fillRect/>
          </a:stretch>
        </p:blipFill>
        <p:spPr bwMode="auto">
          <a:xfrm>
            <a:off x="9522996" y="2809876"/>
            <a:ext cx="230605" cy="1533525"/>
          </a:xfrm>
          <a:prstGeom prst="rect">
            <a:avLst/>
          </a:prstGeom>
          <a:noFill/>
          <a:ln w="9525">
            <a:noFill/>
            <a:miter lim="800000"/>
            <a:headEnd/>
            <a:tailEnd/>
          </a:ln>
        </p:spPr>
      </p:pic>
      <p:pic>
        <p:nvPicPr>
          <p:cNvPr id="1037" name="Picture 13"/>
          <p:cNvPicPr>
            <a:picLocks noChangeAspect="1" noChangeArrowheads="1"/>
          </p:cNvPicPr>
          <p:nvPr/>
        </p:nvPicPr>
        <p:blipFill>
          <a:blip r:embed="rId12" cstate="print"/>
          <a:srcRect/>
          <a:stretch>
            <a:fillRect/>
          </a:stretch>
        </p:blipFill>
        <p:spPr bwMode="auto">
          <a:xfrm>
            <a:off x="8550944" y="4343400"/>
            <a:ext cx="2040856" cy="622634"/>
          </a:xfrm>
          <a:prstGeom prst="rect">
            <a:avLst/>
          </a:prstGeom>
          <a:noFill/>
          <a:ln w="9525">
            <a:noFill/>
            <a:miter lim="800000"/>
            <a:headEnd/>
            <a:tailEnd/>
          </a:ln>
        </p:spPr>
      </p:pic>
      <p:pic>
        <p:nvPicPr>
          <p:cNvPr id="1038" name="Picture 14"/>
          <p:cNvPicPr>
            <a:picLocks noChangeAspect="1" noChangeArrowheads="1"/>
          </p:cNvPicPr>
          <p:nvPr/>
        </p:nvPicPr>
        <p:blipFill>
          <a:blip r:embed="rId13" cstate="print"/>
          <a:srcRect/>
          <a:stretch>
            <a:fillRect/>
          </a:stretch>
        </p:blipFill>
        <p:spPr bwMode="auto">
          <a:xfrm>
            <a:off x="4267200" y="4572001"/>
            <a:ext cx="4267200" cy="304801"/>
          </a:xfrm>
          <a:prstGeom prst="rect">
            <a:avLst/>
          </a:prstGeom>
          <a:noFill/>
          <a:ln w="9525">
            <a:noFill/>
            <a:miter lim="800000"/>
            <a:headEnd/>
            <a:tailEnd/>
          </a:ln>
        </p:spPr>
      </p:pic>
      <p:pic>
        <p:nvPicPr>
          <p:cNvPr id="1039" name="Picture 15"/>
          <p:cNvPicPr>
            <a:picLocks noChangeAspect="1" noChangeArrowheads="1"/>
          </p:cNvPicPr>
          <p:nvPr/>
        </p:nvPicPr>
        <p:blipFill>
          <a:blip r:embed="rId14" cstate="print"/>
          <a:srcRect/>
          <a:stretch>
            <a:fillRect/>
          </a:stretch>
        </p:blipFill>
        <p:spPr bwMode="auto">
          <a:xfrm>
            <a:off x="3200401" y="4926430"/>
            <a:ext cx="2110039" cy="645695"/>
          </a:xfrm>
          <a:prstGeom prst="rect">
            <a:avLst/>
          </a:prstGeom>
          <a:noFill/>
          <a:ln w="9525">
            <a:noFill/>
            <a:miter lim="800000"/>
            <a:headEnd/>
            <a:tailEnd/>
          </a:ln>
        </p:spPr>
      </p:pic>
      <p:pic>
        <p:nvPicPr>
          <p:cNvPr id="1040" name="Picture 16"/>
          <p:cNvPicPr>
            <a:picLocks noChangeAspect="1" noChangeArrowheads="1"/>
          </p:cNvPicPr>
          <p:nvPr/>
        </p:nvPicPr>
        <p:blipFill>
          <a:blip r:embed="rId15" cstate="print"/>
          <a:srcRect/>
          <a:stretch>
            <a:fillRect/>
          </a:stretch>
        </p:blipFill>
        <p:spPr bwMode="auto">
          <a:xfrm>
            <a:off x="2708108" y="5581650"/>
            <a:ext cx="3159292" cy="438150"/>
          </a:xfrm>
          <a:prstGeom prst="rect">
            <a:avLst/>
          </a:prstGeom>
          <a:noFill/>
          <a:ln w="9525">
            <a:noFill/>
            <a:miter lim="800000"/>
            <a:headEnd/>
            <a:tailEnd/>
          </a:ln>
        </p:spPr>
      </p:pic>
      <p:pic>
        <p:nvPicPr>
          <p:cNvPr id="1041" name="Picture 17"/>
          <p:cNvPicPr>
            <a:picLocks noChangeAspect="1" noChangeArrowheads="1"/>
          </p:cNvPicPr>
          <p:nvPr/>
        </p:nvPicPr>
        <p:blipFill>
          <a:blip r:embed="rId16" cstate="print"/>
          <a:srcRect/>
          <a:stretch>
            <a:fillRect/>
          </a:stretch>
        </p:blipFill>
        <p:spPr bwMode="auto">
          <a:xfrm>
            <a:off x="1997244" y="5995236"/>
            <a:ext cx="1660357" cy="634164"/>
          </a:xfrm>
          <a:prstGeom prst="rect">
            <a:avLst/>
          </a:prstGeom>
          <a:noFill/>
          <a:ln w="9525">
            <a:noFill/>
            <a:miter lim="800000"/>
            <a:headEnd/>
            <a:tailEnd/>
          </a:ln>
        </p:spPr>
      </p:pic>
      <p:pic>
        <p:nvPicPr>
          <p:cNvPr id="1042" name="Picture 18"/>
          <p:cNvPicPr>
            <a:picLocks noChangeAspect="1" noChangeArrowheads="1"/>
          </p:cNvPicPr>
          <p:nvPr/>
        </p:nvPicPr>
        <p:blipFill>
          <a:blip r:embed="rId17" cstate="print"/>
          <a:srcRect/>
          <a:stretch>
            <a:fillRect/>
          </a:stretch>
        </p:blipFill>
        <p:spPr bwMode="auto">
          <a:xfrm>
            <a:off x="4869782" y="6019801"/>
            <a:ext cx="1683418" cy="657225"/>
          </a:xfrm>
          <a:prstGeom prst="rect">
            <a:avLst/>
          </a:prstGeom>
          <a:noFill/>
          <a:ln w="9525">
            <a:noFill/>
            <a:miter lim="800000"/>
            <a:headEnd/>
            <a:tailEnd/>
          </a:ln>
        </p:spPr>
      </p:pic>
      <p:sp>
        <p:nvSpPr>
          <p:cNvPr id="22" name="مستطيل 21"/>
          <p:cNvSpPr/>
          <p:nvPr/>
        </p:nvSpPr>
        <p:spPr>
          <a:xfrm>
            <a:off x="1905000" y="6019800"/>
            <a:ext cx="1905000" cy="609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 xmlns:p14="http://schemas.microsoft.com/office/powerpoint/2010/main" val="32531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strips(down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strips(downLeft)">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strips(downLeft)">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ox(in)">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strips(downLeft)">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strips(downLeft)">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strips(downLeft)">
                                      <p:cBhvr>
                                        <p:cTn id="42" dur="500"/>
                                        <p:tgtEl>
                                          <p:spTgt spid="103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strips(downLeft)">
                                      <p:cBhvr>
                                        <p:cTn id="47" dur="5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Effect transition="in" filter="strips(downLeft)">
                                      <p:cBhvr>
                                        <p:cTn id="52" dur="500"/>
                                        <p:tgtEl>
                                          <p:spTgt spid="103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036"/>
                                        </p:tgtEl>
                                        <p:attrNameLst>
                                          <p:attrName>style.visibility</p:attrName>
                                        </p:attrNameLst>
                                      </p:cBhvr>
                                      <p:to>
                                        <p:strVal val="visible"/>
                                      </p:to>
                                    </p:set>
                                    <p:animEffect transition="in" filter="strips(downLeft)">
                                      <p:cBhvr>
                                        <p:cTn id="57" dur="500"/>
                                        <p:tgtEl>
                                          <p:spTgt spid="103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037"/>
                                        </p:tgtEl>
                                        <p:attrNameLst>
                                          <p:attrName>style.visibility</p:attrName>
                                        </p:attrNameLst>
                                      </p:cBhvr>
                                      <p:to>
                                        <p:strVal val="visible"/>
                                      </p:to>
                                    </p:set>
                                    <p:animEffect transition="in" filter="strips(downLeft)">
                                      <p:cBhvr>
                                        <p:cTn id="62" dur="500"/>
                                        <p:tgtEl>
                                          <p:spTgt spid="103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animEffect transition="in" filter="strips(downLeft)">
                                      <p:cBhvr>
                                        <p:cTn id="67" dur="500"/>
                                        <p:tgtEl>
                                          <p:spTgt spid="1038"/>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039"/>
                                        </p:tgtEl>
                                        <p:attrNameLst>
                                          <p:attrName>style.visibility</p:attrName>
                                        </p:attrNameLst>
                                      </p:cBhvr>
                                      <p:to>
                                        <p:strVal val="visible"/>
                                      </p:to>
                                    </p:set>
                                    <p:animEffect transition="in" filter="strips(downLeft)">
                                      <p:cBhvr>
                                        <p:cTn id="72" dur="500"/>
                                        <p:tgtEl>
                                          <p:spTgt spid="1039"/>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040"/>
                                        </p:tgtEl>
                                        <p:attrNameLst>
                                          <p:attrName>style.visibility</p:attrName>
                                        </p:attrNameLst>
                                      </p:cBhvr>
                                      <p:to>
                                        <p:strVal val="visible"/>
                                      </p:to>
                                    </p:set>
                                    <p:animEffect transition="in" filter="strips(downLeft)">
                                      <p:cBhvr>
                                        <p:cTn id="77" dur="500"/>
                                        <p:tgtEl>
                                          <p:spTgt spid="1040"/>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1041"/>
                                        </p:tgtEl>
                                        <p:attrNameLst>
                                          <p:attrName>style.visibility</p:attrName>
                                        </p:attrNameLst>
                                      </p:cBhvr>
                                      <p:to>
                                        <p:strVal val="visible"/>
                                      </p:to>
                                    </p:set>
                                    <p:animEffect transition="in" filter="strips(downLeft)">
                                      <p:cBhvr>
                                        <p:cTn id="82" dur="500"/>
                                        <p:tgtEl>
                                          <p:spTgt spid="1041"/>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1042"/>
                                        </p:tgtEl>
                                        <p:attrNameLst>
                                          <p:attrName>style.visibility</p:attrName>
                                        </p:attrNameLst>
                                      </p:cBhvr>
                                      <p:to>
                                        <p:strVal val="visible"/>
                                      </p:to>
                                    </p:set>
                                    <p:animEffect transition="in" filter="strips(downLeft)">
                                      <p:cBhvr>
                                        <p:cTn id="87" dur="500"/>
                                        <p:tgtEl>
                                          <p:spTgt spid="104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B1C0B06-9509-4A41-818E-7903E95A4992}"/>
              </a:ext>
            </a:extLst>
          </p:cNvPr>
          <p:cNvPicPr>
            <a:picLocks noChangeAspect="1"/>
          </p:cNvPicPr>
          <p:nvPr/>
        </p:nvPicPr>
        <p:blipFill>
          <a:blip r:embed="rId3" cstate="print"/>
          <a:stretch>
            <a:fillRect/>
          </a:stretch>
        </p:blipFill>
        <p:spPr>
          <a:xfrm>
            <a:off x="7844383" y="861207"/>
            <a:ext cx="3247798" cy="3105558"/>
          </a:xfrm>
          <a:prstGeom prst="rect">
            <a:avLst/>
          </a:prstGeom>
        </p:spPr>
      </p:pic>
      <p:sp>
        <p:nvSpPr>
          <p:cNvPr id="45" name="Oval 44">
            <a:extLst>
              <a:ext uri="{FF2B5EF4-FFF2-40B4-BE49-F238E27FC236}">
                <a16:creationId xmlns="" xmlns:a16="http://schemas.microsoft.com/office/drawing/2014/main" id="{21E8E129-F1B2-42AE-B19D-4753C4FCE090}"/>
              </a:ext>
            </a:extLst>
          </p:cNvPr>
          <p:cNvSpPr/>
          <p:nvPr/>
        </p:nvSpPr>
        <p:spPr>
          <a:xfrm>
            <a:off x="8505138" y="2403460"/>
            <a:ext cx="278717" cy="2171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 xmlns:a16="http://schemas.microsoft.com/office/drawing/2014/main" id="{A6DC1CE2-F7B0-4A55-A48E-F36537C6E6F8}"/>
              </a:ext>
            </a:extLst>
          </p:cNvPr>
          <p:cNvSpPr/>
          <p:nvPr/>
        </p:nvSpPr>
        <p:spPr>
          <a:xfrm>
            <a:off x="8290923" y="2237216"/>
            <a:ext cx="707149" cy="549628"/>
          </a:xfrm>
          <a:prstGeom prst="ellipse">
            <a:avLst/>
          </a:prstGeom>
          <a:noFill/>
          <a:ln w="41275">
            <a:solidFill>
              <a:schemeClr val="accent1">
                <a:shade val="5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 xmlns:a16="http://schemas.microsoft.com/office/drawing/2014/main" id="{863DC8FD-CC39-4FA1-80B7-35CF65393FA3}"/>
              </a:ext>
            </a:extLst>
          </p:cNvPr>
          <p:cNvSpPr/>
          <p:nvPr/>
        </p:nvSpPr>
        <p:spPr>
          <a:xfrm>
            <a:off x="8102237" y="2108303"/>
            <a:ext cx="1045027" cy="805150"/>
          </a:xfrm>
          <a:prstGeom prst="ellipse">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he Truth About Your Heart">
            <a:extLst>
              <a:ext uri="{FF2B5EF4-FFF2-40B4-BE49-F238E27FC236}">
                <a16:creationId xmlns="" xmlns:a16="http://schemas.microsoft.com/office/drawing/2014/main" id="{A6575A42-9CF2-4AF4-8E88-22496B9D82A5}"/>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2384" y="1273250"/>
            <a:ext cx="4405366" cy="2475256"/>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921DD854-0380-4E85-B937-D05BB0A3C7B9}"/>
              </a:ext>
            </a:extLst>
          </p:cNvPr>
          <p:cNvSpPr txBox="1"/>
          <p:nvPr/>
        </p:nvSpPr>
        <p:spPr>
          <a:xfrm>
            <a:off x="530431" y="3914750"/>
            <a:ext cx="10234551" cy="2246769"/>
          </a:xfrm>
          <a:prstGeom prst="rect">
            <a:avLst/>
          </a:prstGeom>
          <a:noFill/>
        </p:spPr>
        <p:txBody>
          <a:bodyPr wrap="square" rtlCol="0">
            <a:spAutoFit/>
          </a:bodyPr>
          <a:lstStyle/>
          <a:p>
            <a:pPr marL="457200" indent="-457200">
              <a:buFont typeface="Wingdings" panose="05000000000000000000" pitchFamily="2" charset="2"/>
              <a:buChar char="§"/>
            </a:pPr>
            <a:r>
              <a:rPr lang="en-US" sz="2800" dirty="0"/>
              <a:t>The embolism goes and blocks the lung arterioles</a:t>
            </a:r>
          </a:p>
          <a:p>
            <a:pPr marL="457200" indent="-457200">
              <a:buFont typeface="Wingdings" panose="05000000000000000000" pitchFamily="2" charset="2"/>
              <a:buChar char="§"/>
            </a:pPr>
            <a:r>
              <a:rPr lang="en-US" sz="2800" dirty="0"/>
              <a:t>This will cause granuloma and fibrosis </a:t>
            </a:r>
          </a:p>
          <a:p>
            <a:pPr marL="457200" indent="-457200">
              <a:buFont typeface="Wingdings" panose="05000000000000000000" pitchFamily="2" charset="2"/>
              <a:buChar char="§"/>
            </a:pPr>
            <a:r>
              <a:rPr lang="en-US" sz="2800" dirty="0"/>
              <a:t>This will cause back pressure in the heart leading to congestive right sided heart failure (called </a:t>
            </a:r>
            <a:r>
              <a:rPr lang="en-US" sz="2800" b="1" dirty="0"/>
              <a:t>Cor pulmonale)</a:t>
            </a:r>
            <a:r>
              <a:rPr lang="en-US" sz="2800" dirty="0"/>
              <a:t>.</a:t>
            </a:r>
          </a:p>
          <a:p>
            <a:pPr marL="457200" indent="-457200">
              <a:buFont typeface="Wingdings" panose="05000000000000000000" pitchFamily="2" charset="2"/>
              <a:buChar char="§"/>
            </a:pPr>
            <a:r>
              <a:rPr lang="en-US" sz="2800" dirty="0"/>
              <a:t>This lead to body edema </a:t>
            </a:r>
          </a:p>
        </p:txBody>
      </p:sp>
      <p:sp>
        <p:nvSpPr>
          <p:cNvPr id="9" name="Title 1">
            <a:extLst>
              <a:ext uri="{FF2B5EF4-FFF2-40B4-BE49-F238E27FC236}">
                <a16:creationId xmlns="" xmlns:a16="http://schemas.microsoft.com/office/drawing/2014/main" id="{74628043-3BCB-4B9A-B504-FD19176D9900}"/>
              </a:ext>
            </a:extLst>
          </p:cNvPr>
          <p:cNvSpPr>
            <a:spLocks noGrp="1"/>
          </p:cNvSpPr>
          <p:nvPr>
            <p:ph type="title"/>
          </p:nvPr>
        </p:nvSpPr>
        <p:spPr>
          <a:xfrm>
            <a:off x="311488" y="284931"/>
            <a:ext cx="6479628" cy="590931"/>
          </a:xfr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600" b="1" dirty="0">
                <a:solidFill>
                  <a:srgbClr val="C00000"/>
                </a:solidFill>
                <a:latin typeface="Arial" pitchFamily="34" charset="0"/>
                <a:cs typeface="Arial" pitchFamily="34" charset="0"/>
              </a:rPr>
              <a:t>EGGS THAT FAIL</a:t>
            </a:r>
          </a:p>
        </p:txBody>
      </p:sp>
    </p:spTree>
    <p:extLst>
      <p:ext uri="{BB962C8B-B14F-4D97-AF65-F5344CB8AC3E}">
        <p14:creationId xmlns="" xmlns:p14="http://schemas.microsoft.com/office/powerpoint/2010/main" val="226799575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9"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203421" y="2844115"/>
            <a:ext cx="2667019" cy="461665"/>
          </a:xfrm>
          <a:prstGeom prst="rect">
            <a:avLst/>
          </a:prstGeom>
          <a:noFill/>
        </p:spPr>
        <p:txBody>
          <a:bodyPr wrap="square" rtlCol="0">
            <a:spAutoFit/>
          </a:bodyPr>
          <a:lstStyle/>
          <a:p>
            <a:r>
              <a:rPr lang="en-US" sz="2400" b="1" dirty="0"/>
              <a:t>Sandy patches</a:t>
            </a:r>
          </a:p>
        </p:txBody>
      </p:sp>
      <p:pic>
        <p:nvPicPr>
          <p:cNvPr id="26" name="Picture 4" descr="V66rTCIKSqLyYeaKNB7eug.jpg"/>
          <p:cNvPicPr>
            <a:picLocks noChangeAspect="1"/>
          </p:cNvPicPr>
          <p:nvPr/>
        </p:nvPicPr>
        <p:blipFill>
          <a:blip r:embed="rId2" cstate="print"/>
          <a:srcRect/>
          <a:stretch>
            <a:fillRect/>
          </a:stretch>
        </p:blipFill>
        <p:spPr bwMode="auto">
          <a:xfrm>
            <a:off x="747450" y="43542"/>
            <a:ext cx="4492208" cy="2786082"/>
          </a:xfrm>
          <a:prstGeom prst="rect">
            <a:avLst/>
          </a:prstGeom>
          <a:noFill/>
          <a:ln w="9525">
            <a:noFill/>
            <a:miter lim="800000"/>
            <a:headEnd/>
            <a:tailEnd/>
          </a:ln>
        </p:spPr>
      </p:pic>
      <p:pic>
        <p:nvPicPr>
          <p:cNvPr id="28" name="Picture 3" descr="pIwsMDWcQ9TdoEpy9YyL-g.jpg"/>
          <p:cNvPicPr>
            <a:picLocks noChangeAspect="1"/>
          </p:cNvPicPr>
          <p:nvPr/>
        </p:nvPicPr>
        <p:blipFill>
          <a:blip r:embed="rId3" cstate="print"/>
          <a:srcRect/>
          <a:stretch>
            <a:fillRect/>
          </a:stretch>
        </p:blipFill>
        <p:spPr bwMode="auto">
          <a:xfrm>
            <a:off x="6557739" y="43542"/>
            <a:ext cx="5143536" cy="2786058"/>
          </a:xfrm>
          <a:prstGeom prst="rect">
            <a:avLst/>
          </a:prstGeom>
          <a:noFill/>
          <a:ln w="9525">
            <a:solidFill>
              <a:srgbClr val="002060"/>
            </a:solidFill>
            <a:miter lim="800000"/>
            <a:headEnd/>
            <a:tailEnd/>
          </a:ln>
        </p:spPr>
      </p:pic>
      <p:pic>
        <p:nvPicPr>
          <p:cNvPr id="29" name="Content Placeholder 5" descr="QFe6DRriFUjY58TbZPBJgg.jpg"/>
          <p:cNvPicPr>
            <a:picLocks noGrp="1" noChangeAspect="1"/>
          </p:cNvPicPr>
          <p:nvPr>
            <p:ph idx="1"/>
          </p:nvPr>
        </p:nvPicPr>
        <p:blipFill>
          <a:blip r:embed="rId4" cstate="print"/>
          <a:srcRect l="5172"/>
          <a:stretch>
            <a:fillRect/>
          </a:stretch>
        </p:blipFill>
        <p:spPr>
          <a:xfrm>
            <a:off x="6572253" y="3429001"/>
            <a:ext cx="5238787" cy="2714623"/>
          </a:xfrm>
          <a:ln>
            <a:solidFill>
              <a:srgbClr val="002060"/>
            </a:solidFill>
          </a:ln>
        </p:spPr>
      </p:pic>
      <p:pic>
        <p:nvPicPr>
          <p:cNvPr id="30" name="Content Placeholder 3" descr="dscn0946.jpg"/>
          <p:cNvPicPr>
            <a:picLocks noChangeAspect="1"/>
          </p:cNvPicPr>
          <p:nvPr/>
        </p:nvPicPr>
        <p:blipFill>
          <a:blip r:embed="rId5" cstate="print"/>
          <a:srcRect/>
          <a:stretch>
            <a:fillRect/>
          </a:stretch>
        </p:blipFill>
        <p:spPr>
          <a:xfrm>
            <a:off x="476211" y="3429001"/>
            <a:ext cx="5619789" cy="2786081"/>
          </a:xfrm>
          <a:prstGeom prst="rect">
            <a:avLst/>
          </a:prstGeom>
          <a:ln>
            <a:solidFill>
              <a:srgbClr val="002060"/>
            </a:solidFill>
          </a:ln>
        </p:spPr>
      </p:pic>
      <p:sp>
        <p:nvSpPr>
          <p:cNvPr id="31" name="TextBox 30"/>
          <p:cNvSpPr txBox="1"/>
          <p:nvPr/>
        </p:nvSpPr>
        <p:spPr>
          <a:xfrm>
            <a:off x="2777643" y="6286520"/>
            <a:ext cx="1619261" cy="461665"/>
          </a:xfrm>
          <a:prstGeom prst="rect">
            <a:avLst/>
          </a:prstGeom>
          <a:noFill/>
        </p:spPr>
        <p:txBody>
          <a:bodyPr wrap="square" rtlCol="1">
            <a:spAutoFit/>
          </a:bodyPr>
          <a:lstStyle/>
          <a:p>
            <a:r>
              <a:rPr lang="en-US" sz="2400" b="1" dirty="0">
                <a:cs typeface="Arial" pitchFamily="34" charset="0"/>
              </a:rPr>
              <a:t>Cystitis</a:t>
            </a:r>
            <a:endParaRPr lang="ar-EG" sz="2400" b="1" dirty="0">
              <a:cs typeface="Arial" pitchFamily="34" charset="0"/>
            </a:endParaRPr>
          </a:p>
        </p:txBody>
      </p:sp>
      <p:sp>
        <p:nvSpPr>
          <p:cNvPr id="32" name="TextBox 31"/>
          <p:cNvSpPr txBox="1"/>
          <p:nvPr/>
        </p:nvSpPr>
        <p:spPr>
          <a:xfrm>
            <a:off x="7715261" y="6286520"/>
            <a:ext cx="2857520" cy="461665"/>
          </a:xfrm>
          <a:prstGeom prst="rect">
            <a:avLst/>
          </a:prstGeom>
          <a:noFill/>
        </p:spPr>
        <p:txBody>
          <a:bodyPr wrap="square" rtlCol="1">
            <a:spAutoFit/>
          </a:bodyPr>
          <a:lstStyle/>
          <a:p>
            <a:pPr algn="ctr"/>
            <a:r>
              <a:rPr lang="en-US" sz="2400" b="1" dirty="0">
                <a:cs typeface="Arial" pitchFamily="34" charset="0"/>
              </a:rPr>
              <a:t>Cancer bladder</a:t>
            </a:r>
            <a:endParaRPr lang="ar-EG" sz="2400" b="1" dirty="0">
              <a:cs typeface="Arial" pitchFamily="34" charset="0"/>
            </a:endParaRPr>
          </a:p>
        </p:txBody>
      </p:sp>
      <p:sp>
        <p:nvSpPr>
          <p:cNvPr id="33" name="TextBox 32"/>
          <p:cNvSpPr txBox="1"/>
          <p:nvPr/>
        </p:nvSpPr>
        <p:spPr>
          <a:xfrm>
            <a:off x="8337560" y="2928934"/>
            <a:ext cx="2571768" cy="461665"/>
          </a:xfrm>
          <a:prstGeom prst="rect">
            <a:avLst/>
          </a:prstGeom>
          <a:noFill/>
        </p:spPr>
        <p:txBody>
          <a:bodyPr wrap="square" rtlCol="1">
            <a:spAutoFit/>
          </a:bodyPr>
          <a:lstStyle/>
          <a:p>
            <a:r>
              <a:rPr lang="en-US" sz="2400" b="1" dirty="0"/>
              <a:t>Bladder Polyps </a:t>
            </a:r>
            <a:endParaRPr lang="ar-EG" sz="24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par>
                                <p:cTn id="8" presetID="18" presetClass="entr" presetSubtype="1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strips(down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strips(downLeft)">
                                      <p:cBhvr>
                                        <p:cTn id="23" dur="500"/>
                                        <p:tgtEl>
                                          <p:spTgt spid="3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trips(down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trips(downLeft)">
                                      <p:cBhvr>
                                        <p:cTn id="31" dur="500"/>
                                        <p:tgtEl>
                                          <p:spTgt spid="29"/>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strips(down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3" descr="nic_k271_453"/>
          <p:cNvPicPr>
            <a:picLocks noChangeAspect="1" noChangeArrowheads="1"/>
          </p:cNvPicPr>
          <p:nvPr/>
        </p:nvPicPr>
        <p:blipFill>
          <a:blip r:embed="rId2" cstate="print"/>
          <a:srcRect/>
          <a:stretch>
            <a:fillRect/>
          </a:stretch>
        </p:blipFill>
        <p:spPr bwMode="auto">
          <a:xfrm>
            <a:off x="476211" y="714356"/>
            <a:ext cx="5619789" cy="2143164"/>
          </a:xfrm>
          <a:prstGeom prst="rect">
            <a:avLst/>
          </a:prstGeom>
          <a:noFill/>
          <a:ln>
            <a:solidFill>
              <a:srgbClr val="002060"/>
            </a:solidFill>
          </a:ln>
        </p:spPr>
      </p:pic>
      <p:pic>
        <p:nvPicPr>
          <p:cNvPr id="7" name="Picture 5" descr="fimmu-04-00089-g001.jpg"/>
          <p:cNvPicPr>
            <a:picLocks noChangeAspect="1"/>
          </p:cNvPicPr>
          <p:nvPr/>
        </p:nvPicPr>
        <p:blipFill>
          <a:blip r:embed="rId3" cstate="print"/>
          <a:srcRect l="50000" t="9677"/>
          <a:stretch>
            <a:fillRect/>
          </a:stretch>
        </p:blipFill>
        <p:spPr bwMode="auto">
          <a:xfrm>
            <a:off x="6572253" y="642918"/>
            <a:ext cx="5333995" cy="2214578"/>
          </a:xfrm>
          <a:prstGeom prst="rect">
            <a:avLst/>
          </a:prstGeom>
          <a:noFill/>
          <a:ln w="9525">
            <a:solidFill>
              <a:srgbClr val="002060"/>
            </a:solidFill>
            <a:miter lim="800000"/>
            <a:headEnd/>
            <a:tailEnd/>
          </a:ln>
        </p:spPr>
      </p:pic>
      <p:pic>
        <p:nvPicPr>
          <p:cNvPr id="8" name="Picture 96" descr="996090-999469-1220"/>
          <p:cNvPicPr>
            <a:picLocks noChangeAspect="1" noChangeArrowheads="1"/>
          </p:cNvPicPr>
          <p:nvPr/>
        </p:nvPicPr>
        <p:blipFill>
          <a:blip r:embed="rId4" cstate="print"/>
          <a:srcRect/>
          <a:stretch>
            <a:fillRect/>
          </a:stretch>
        </p:blipFill>
        <p:spPr bwMode="auto">
          <a:xfrm>
            <a:off x="3238480" y="3643314"/>
            <a:ext cx="5048285" cy="2500330"/>
          </a:xfrm>
          <a:prstGeom prst="rect">
            <a:avLst/>
          </a:prstGeom>
          <a:noFill/>
          <a:ln>
            <a:solidFill>
              <a:srgbClr val="002060"/>
            </a:solidFill>
          </a:ln>
        </p:spPr>
      </p:pic>
      <p:sp>
        <p:nvSpPr>
          <p:cNvPr id="10" name="TextBox 9"/>
          <p:cNvSpPr txBox="1"/>
          <p:nvPr/>
        </p:nvSpPr>
        <p:spPr>
          <a:xfrm>
            <a:off x="1142965" y="3000372"/>
            <a:ext cx="3810027"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r>
              <a:rPr lang="en-US" b="1" dirty="0" err="1"/>
              <a:t>Bilharzial</a:t>
            </a:r>
            <a:r>
              <a:rPr lang="en-US" b="1" dirty="0"/>
              <a:t> </a:t>
            </a:r>
            <a:r>
              <a:rPr lang="en-US" b="1" dirty="0" err="1"/>
              <a:t>cor-pulmonal</a:t>
            </a:r>
            <a:endParaRPr lang="ar-EG" dirty="0"/>
          </a:p>
        </p:txBody>
      </p:sp>
      <p:sp>
        <p:nvSpPr>
          <p:cNvPr id="11" name="TextBox 10"/>
          <p:cNvSpPr txBox="1"/>
          <p:nvPr/>
        </p:nvSpPr>
        <p:spPr>
          <a:xfrm>
            <a:off x="7620011" y="2928934"/>
            <a:ext cx="3238523"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b="1" dirty="0"/>
              <a:t>Hepatic </a:t>
            </a:r>
            <a:r>
              <a:rPr lang="en-US" b="1" dirty="0" err="1"/>
              <a:t>granuloma</a:t>
            </a:r>
            <a:endParaRPr lang="ar-EG" b="1" dirty="0"/>
          </a:p>
        </p:txBody>
      </p:sp>
      <p:sp>
        <p:nvSpPr>
          <p:cNvPr id="12" name="TextBox 11"/>
          <p:cNvSpPr txBox="1"/>
          <p:nvPr/>
        </p:nvSpPr>
        <p:spPr>
          <a:xfrm>
            <a:off x="4476739" y="6143644"/>
            <a:ext cx="257176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r>
              <a:rPr lang="en-US" b="1" dirty="0"/>
              <a:t>Cerebral lesion</a:t>
            </a:r>
            <a:endParaRPr lang="ar-EG" b="1" dirty="0"/>
          </a:p>
        </p:txBody>
      </p:sp>
      <p:sp>
        <p:nvSpPr>
          <p:cNvPr id="13" name="TextBox 12"/>
          <p:cNvSpPr txBox="1"/>
          <p:nvPr/>
        </p:nvSpPr>
        <p:spPr>
          <a:xfrm>
            <a:off x="4000485" y="0"/>
            <a:ext cx="4095779"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C00000"/>
                </a:solidFill>
              </a:rPr>
              <a:t>Embolic lesions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480" y="214290"/>
            <a:ext cx="5238787"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C00000"/>
                </a:solidFill>
                <a:latin typeface="Arial" pitchFamily="34" charset="0"/>
                <a:cs typeface="Arial" pitchFamily="34" charset="0"/>
              </a:rPr>
              <a:t>Laboratory diagnosis</a:t>
            </a:r>
          </a:p>
        </p:txBody>
      </p:sp>
      <p:cxnSp>
        <p:nvCxnSpPr>
          <p:cNvPr id="6" name="Straight Connector 5"/>
          <p:cNvCxnSpPr/>
          <p:nvPr/>
        </p:nvCxnSpPr>
        <p:spPr>
          <a:xfrm rot="5400000">
            <a:off x="5477003" y="857100"/>
            <a:ext cx="286546" cy="105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19747" y="1000108"/>
            <a:ext cx="400052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2190723" y="1000108"/>
            <a:ext cx="342902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048372" y="1142459"/>
            <a:ext cx="285754" cy="105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9478457" y="1141926"/>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3968" y="1285860"/>
            <a:ext cx="142876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rgbClr val="C00000"/>
                </a:solidFill>
                <a:latin typeface="Arial" pitchFamily="34" charset="0"/>
                <a:cs typeface="Arial" pitchFamily="34" charset="0"/>
              </a:rPr>
              <a:t>Direct</a:t>
            </a:r>
          </a:p>
        </p:txBody>
      </p:sp>
      <p:sp>
        <p:nvSpPr>
          <p:cNvPr id="20" name="TextBox 19"/>
          <p:cNvSpPr txBox="1"/>
          <p:nvPr/>
        </p:nvSpPr>
        <p:spPr>
          <a:xfrm>
            <a:off x="8858269" y="1357298"/>
            <a:ext cx="171451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rgbClr val="C00000"/>
                </a:solidFill>
                <a:latin typeface="Arial" pitchFamily="34" charset="0"/>
                <a:cs typeface="Arial" pitchFamily="34" charset="0"/>
              </a:rPr>
              <a:t>Indirect</a:t>
            </a:r>
          </a:p>
        </p:txBody>
      </p:sp>
      <p:cxnSp>
        <p:nvCxnSpPr>
          <p:cNvPr id="22" name="Straight Arrow Connector 21"/>
          <p:cNvCxnSpPr/>
          <p:nvPr/>
        </p:nvCxnSpPr>
        <p:spPr>
          <a:xfrm rot="5400000">
            <a:off x="9478456" y="1856307"/>
            <a:ext cx="285754"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1953655" y="1784867"/>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6211" y="2071678"/>
            <a:ext cx="4286280" cy="23436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gn="just">
              <a:lnSpc>
                <a:spcPct val="150000"/>
              </a:lnSpc>
              <a:buAutoNum type="arabicParenR"/>
            </a:pPr>
            <a:r>
              <a:rPr lang="en-US" sz="2000" b="1" dirty="0">
                <a:solidFill>
                  <a:srgbClr val="002060"/>
                </a:solidFill>
                <a:latin typeface="Arial" pitchFamily="34" charset="0"/>
                <a:cs typeface="Arial" pitchFamily="34" charset="0"/>
              </a:rPr>
              <a:t>Detection of </a:t>
            </a:r>
            <a:r>
              <a:rPr lang="en-US" sz="2000" b="1" dirty="0">
                <a:solidFill>
                  <a:srgbClr val="C00000"/>
                </a:solidFill>
                <a:latin typeface="Arial" pitchFamily="34" charset="0"/>
                <a:cs typeface="Arial" pitchFamily="34" charset="0"/>
              </a:rPr>
              <a:t>eggs in the urine</a:t>
            </a:r>
            <a:r>
              <a:rPr lang="en-US" sz="2000" b="1" dirty="0">
                <a:solidFill>
                  <a:srgbClr val="002060"/>
                </a:solidFill>
                <a:latin typeface="Arial" pitchFamily="34" charset="0"/>
                <a:cs typeface="Arial" pitchFamily="34" charset="0"/>
              </a:rPr>
              <a:t> by direct smear or concentration.</a:t>
            </a:r>
          </a:p>
          <a:p>
            <a:pPr marL="457200" indent="-457200" algn="just">
              <a:lnSpc>
                <a:spcPct val="150000"/>
              </a:lnSpc>
              <a:buAutoNum type="arabicParenR"/>
            </a:pPr>
            <a:r>
              <a:rPr lang="en-US" sz="2000" b="1" dirty="0">
                <a:solidFill>
                  <a:srgbClr val="002060"/>
                </a:solidFill>
                <a:latin typeface="Arial" pitchFamily="34" charset="0"/>
                <a:cs typeface="Arial" pitchFamily="34" charset="0"/>
              </a:rPr>
              <a:t>Bladder </a:t>
            </a:r>
            <a:r>
              <a:rPr lang="en-US" sz="2000" b="1" dirty="0" err="1">
                <a:solidFill>
                  <a:srgbClr val="002060"/>
                </a:solidFill>
                <a:latin typeface="Arial" pitchFamily="34" charset="0"/>
                <a:cs typeface="Arial" pitchFamily="34" charset="0"/>
              </a:rPr>
              <a:t>biobsy</a:t>
            </a:r>
            <a:r>
              <a:rPr lang="en-US" sz="2000" b="1" dirty="0">
                <a:solidFill>
                  <a:srgbClr val="002060"/>
                </a:solidFill>
                <a:latin typeface="Arial" pitchFamily="34" charset="0"/>
                <a:cs typeface="Arial" pitchFamily="34" charset="0"/>
              </a:rPr>
              <a:t> by </a:t>
            </a:r>
            <a:r>
              <a:rPr lang="en-US" sz="2000" b="1" dirty="0" err="1">
                <a:solidFill>
                  <a:srgbClr val="002060"/>
                </a:solidFill>
                <a:latin typeface="Arial" pitchFamily="34" charset="0"/>
                <a:cs typeface="Arial" pitchFamily="34" charset="0"/>
              </a:rPr>
              <a:t>cystoscopy</a:t>
            </a:r>
            <a:r>
              <a:rPr lang="en-US" sz="2000" b="1" dirty="0">
                <a:solidFill>
                  <a:srgbClr val="002060"/>
                </a:solidFill>
                <a:latin typeface="Arial" pitchFamily="34" charset="0"/>
                <a:cs typeface="Arial" pitchFamily="34" charset="0"/>
              </a:rPr>
              <a:t>.</a:t>
            </a:r>
          </a:p>
        </p:txBody>
      </p:sp>
      <p:sp>
        <p:nvSpPr>
          <p:cNvPr id="31" name="TextBox 30"/>
          <p:cNvSpPr txBox="1"/>
          <p:nvPr/>
        </p:nvSpPr>
        <p:spPr>
          <a:xfrm>
            <a:off x="4952992" y="2000241"/>
            <a:ext cx="6953299" cy="38318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b="1" dirty="0">
                <a:solidFill>
                  <a:srgbClr val="C00000"/>
                </a:solidFill>
                <a:latin typeface="Arial" pitchFamily="34" charset="0"/>
                <a:cs typeface="Arial" pitchFamily="34" charset="0"/>
              </a:rPr>
              <a:t>1)</a:t>
            </a:r>
            <a:r>
              <a:rPr lang="en-US" b="1" dirty="0">
                <a:solidFill>
                  <a:srgbClr val="002060"/>
                </a:solidFill>
                <a:latin typeface="Arial" pitchFamily="34" charset="0"/>
                <a:cs typeface="Arial" pitchFamily="34" charset="0"/>
              </a:rPr>
              <a:t> </a:t>
            </a:r>
            <a:r>
              <a:rPr lang="en-US" b="1" dirty="0" err="1">
                <a:solidFill>
                  <a:srgbClr val="C00000"/>
                </a:solidFill>
                <a:latin typeface="Arial" pitchFamily="34" charset="0"/>
                <a:cs typeface="Arial" pitchFamily="34" charset="0"/>
              </a:rPr>
              <a:t>Intradermal</a:t>
            </a:r>
            <a:r>
              <a:rPr lang="en-US" b="1" dirty="0">
                <a:solidFill>
                  <a:srgbClr val="C00000"/>
                </a:solidFill>
                <a:latin typeface="Arial" pitchFamily="34" charset="0"/>
                <a:cs typeface="Arial" pitchFamily="34" charset="0"/>
              </a:rPr>
              <a:t> test.</a:t>
            </a:r>
          </a:p>
          <a:p>
            <a:pPr algn="just">
              <a:lnSpc>
                <a:spcPct val="150000"/>
              </a:lnSpc>
            </a:pPr>
            <a:r>
              <a:rPr lang="en-US" b="1" dirty="0">
                <a:solidFill>
                  <a:srgbClr val="C00000"/>
                </a:solidFill>
                <a:latin typeface="Arial" pitchFamily="34" charset="0"/>
                <a:cs typeface="Arial" pitchFamily="34" charset="0"/>
              </a:rPr>
              <a:t>2)</a:t>
            </a:r>
            <a:r>
              <a:rPr lang="en-US" b="1" dirty="0">
                <a:solidFill>
                  <a:srgbClr val="002060"/>
                </a:solidFill>
                <a:latin typeface="Arial" pitchFamily="34" charset="0"/>
                <a:cs typeface="Arial" pitchFamily="34" charset="0"/>
              </a:rPr>
              <a:t> </a:t>
            </a:r>
            <a:r>
              <a:rPr lang="en-US" b="1" dirty="0">
                <a:solidFill>
                  <a:srgbClr val="C00000"/>
                </a:solidFill>
                <a:latin typeface="Arial" pitchFamily="34" charset="0"/>
                <a:cs typeface="Arial" pitchFamily="34" charset="0"/>
              </a:rPr>
              <a:t>Serological tests :</a:t>
            </a:r>
          </a:p>
          <a:p>
            <a:pPr algn="just">
              <a:lnSpc>
                <a:spcPct val="150000"/>
              </a:lnSpc>
            </a:pPr>
            <a:r>
              <a:rPr lang="en-US" b="1" dirty="0">
                <a:solidFill>
                  <a:srgbClr val="002060"/>
                </a:solidFill>
                <a:latin typeface="Arial" pitchFamily="34" charset="0"/>
                <a:cs typeface="Arial" pitchFamily="34" charset="0"/>
              </a:rPr>
              <a:t>IHAT, CFT, IFAT and ELISA.</a:t>
            </a:r>
          </a:p>
          <a:p>
            <a:pPr algn="just">
              <a:lnSpc>
                <a:spcPct val="150000"/>
              </a:lnSpc>
            </a:pPr>
            <a:r>
              <a:rPr lang="en-US" b="1" dirty="0">
                <a:solidFill>
                  <a:srgbClr val="C00000"/>
                </a:solidFill>
                <a:latin typeface="Arial" pitchFamily="34" charset="0"/>
                <a:cs typeface="Arial" pitchFamily="34" charset="0"/>
              </a:rPr>
              <a:t>3)</a:t>
            </a:r>
            <a:r>
              <a:rPr lang="en-US" b="1" dirty="0">
                <a:solidFill>
                  <a:srgbClr val="002060"/>
                </a:solidFill>
                <a:latin typeface="Arial" pitchFamily="34" charset="0"/>
                <a:cs typeface="Arial" pitchFamily="34" charset="0"/>
              </a:rPr>
              <a:t> </a:t>
            </a:r>
            <a:r>
              <a:rPr lang="en-US" b="1" dirty="0">
                <a:solidFill>
                  <a:srgbClr val="C00000"/>
                </a:solidFill>
                <a:latin typeface="Arial" pitchFamily="34" charset="0"/>
                <a:cs typeface="Arial" pitchFamily="34" charset="0"/>
              </a:rPr>
              <a:t>Circum oval precipitin test .</a:t>
            </a:r>
          </a:p>
          <a:p>
            <a:pPr algn="just">
              <a:lnSpc>
                <a:spcPct val="150000"/>
              </a:lnSpc>
            </a:pPr>
            <a:r>
              <a:rPr lang="en-US" b="1" dirty="0">
                <a:solidFill>
                  <a:srgbClr val="C00000"/>
                </a:solidFill>
                <a:latin typeface="Arial" pitchFamily="34" charset="0"/>
                <a:cs typeface="Arial" pitchFamily="34" charset="0"/>
              </a:rPr>
              <a:t>4) Recently: </a:t>
            </a:r>
            <a:r>
              <a:rPr lang="en-US" b="1" dirty="0">
                <a:solidFill>
                  <a:srgbClr val="002060"/>
                </a:solidFill>
                <a:latin typeface="Arial" pitchFamily="34" charset="0"/>
                <a:cs typeface="Arial" pitchFamily="34" charset="0"/>
              </a:rPr>
              <a:t>Detection of circulating </a:t>
            </a:r>
            <a:r>
              <a:rPr lang="en-US" b="1" i="1" dirty="0" err="1">
                <a:solidFill>
                  <a:srgbClr val="002060"/>
                </a:solidFill>
                <a:latin typeface="Arial" pitchFamily="34" charset="0"/>
                <a:cs typeface="Arial" pitchFamily="34" charset="0"/>
              </a:rPr>
              <a:t>Schistosoma</a:t>
            </a:r>
            <a:r>
              <a:rPr lang="en-US" b="1" dirty="0">
                <a:solidFill>
                  <a:srgbClr val="002060"/>
                </a:solidFill>
                <a:latin typeface="Arial" pitchFamily="34" charset="0"/>
                <a:cs typeface="Arial" pitchFamily="34" charset="0"/>
              </a:rPr>
              <a:t> antigens by using of monoclonal antibodies </a:t>
            </a:r>
          </a:p>
          <a:p>
            <a:pPr lvl="0">
              <a:lnSpc>
                <a:spcPct val="150000"/>
              </a:lnSpc>
            </a:pPr>
            <a:r>
              <a:rPr lang="en-US" b="1" dirty="0">
                <a:solidFill>
                  <a:srgbClr val="C00000"/>
                </a:solidFill>
                <a:latin typeface="Arial" pitchFamily="34" charset="0"/>
                <a:cs typeface="Arial" pitchFamily="34" charset="0"/>
              </a:rPr>
              <a:t>5) </a:t>
            </a:r>
            <a:r>
              <a:rPr lang="en-US" b="1" dirty="0" err="1">
                <a:solidFill>
                  <a:srgbClr val="C00000"/>
                </a:solidFill>
                <a:latin typeface="Arial" pitchFamily="34" charset="0"/>
                <a:cs typeface="Arial" pitchFamily="34" charset="0"/>
              </a:rPr>
              <a:t>Anaemia</a:t>
            </a:r>
            <a:r>
              <a:rPr lang="en-US" b="1" dirty="0">
                <a:solidFill>
                  <a:srgbClr val="C00000"/>
                </a:solidFill>
                <a:latin typeface="Arial" pitchFamily="34" charset="0"/>
                <a:cs typeface="Arial" pitchFamily="34" charset="0"/>
              </a:rPr>
              <a:t>:-</a:t>
            </a:r>
          </a:p>
          <a:p>
            <a:pPr lvl="0">
              <a:lnSpc>
                <a:spcPct val="150000"/>
              </a:lnSpc>
              <a:buClr>
                <a:srgbClr val="C00000"/>
              </a:buClr>
              <a:buFont typeface="Wingdings" pitchFamily="2" charset="2"/>
              <a:buChar char="Ø"/>
            </a:pPr>
            <a:r>
              <a:rPr lang="en-US" b="1" dirty="0">
                <a:solidFill>
                  <a:srgbClr val="002060"/>
                </a:solidFill>
                <a:latin typeface="Arial" pitchFamily="34" charset="0"/>
                <a:cs typeface="Arial" pitchFamily="34" charset="0"/>
              </a:rPr>
              <a:t>Iron deficiency </a:t>
            </a:r>
            <a:r>
              <a:rPr lang="en-US" b="1" dirty="0" err="1">
                <a:solidFill>
                  <a:srgbClr val="002060"/>
                </a:solidFill>
                <a:latin typeface="Arial" pitchFamily="34" charset="0"/>
                <a:cs typeface="Arial" pitchFamily="34" charset="0"/>
              </a:rPr>
              <a:t>anaemia</a:t>
            </a:r>
            <a:r>
              <a:rPr lang="en-US" b="1" dirty="0">
                <a:solidFill>
                  <a:srgbClr val="002060"/>
                </a:solidFill>
                <a:latin typeface="Arial" pitchFamily="34" charset="0"/>
                <a:cs typeface="Arial" pitchFamily="34" charset="0"/>
              </a:rPr>
              <a:t> due to blood loss.</a:t>
            </a:r>
          </a:p>
          <a:p>
            <a:pPr lvl="0">
              <a:lnSpc>
                <a:spcPct val="150000"/>
              </a:lnSpc>
            </a:pPr>
            <a:r>
              <a:rPr lang="en-US" b="1" dirty="0">
                <a:solidFill>
                  <a:srgbClr val="C00000"/>
                </a:solidFill>
                <a:latin typeface="Arial" pitchFamily="34" charset="0"/>
                <a:cs typeface="Arial" pitchFamily="34" charset="0"/>
              </a:rPr>
              <a:t>6) </a:t>
            </a:r>
            <a:r>
              <a:rPr lang="en-US" b="1" dirty="0" err="1">
                <a:solidFill>
                  <a:srgbClr val="C00000"/>
                </a:solidFill>
                <a:latin typeface="Arial" pitchFamily="34" charset="0"/>
                <a:cs typeface="Arial" pitchFamily="34" charset="0"/>
              </a:rPr>
              <a:t>Eosinophilia</a:t>
            </a:r>
            <a:r>
              <a:rPr lang="en-US" b="1" dirty="0">
                <a:solidFill>
                  <a:srgbClr val="C00000"/>
                </a:solidFill>
                <a:latin typeface="Arial" pitchFamily="34" charset="0"/>
                <a:cs typeface="Arial" pitchFamily="34" charset="0"/>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par>
                                <p:cTn id="19" presetID="18" presetClass="entr" presetSubtype="12"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8" presetClass="entr" presetSubtype="1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trips(downLeft)">
                                      <p:cBhvr>
                                        <p:cTn id="24" dur="500"/>
                                        <p:tgtEl>
                                          <p:spTgt spid="17"/>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Left)">
                                      <p:cBhvr>
                                        <p:cTn id="27" dur="500"/>
                                        <p:tgtEl>
                                          <p:spTgt spid="1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strips(downLeft)">
                                      <p:cBhvr>
                                        <p:cTn id="30" dur="500"/>
                                        <p:tgtEl>
                                          <p:spTgt spid="20"/>
                                        </p:tgtEl>
                                      </p:cBhvr>
                                    </p:animEffect>
                                  </p:childTnLst>
                                </p:cTn>
                              </p:par>
                              <p:par>
                                <p:cTn id="31" presetID="18" presetClass="entr" presetSubtype="12"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par>
                                <p:cTn id="34" presetID="18" presetClass="entr" presetSubtype="1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strips(down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strips(down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strips(downLeft)">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9"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5736" y="428604"/>
            <a:ext cx="2762269"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dirty="0">
                <a:solidFill>
                  <a:srgbClr val="C00000"/>
                </a:solidFill>
                <a:latin typeface="Arial" pitchFamily="34" charset="0"/>
                <a:cs typeface="Arial" pitchFamily="34" charset="0"/>
              </a:rPr>
              <a:t>Treatment</a:t>
            </a:r>
          </a:p>
        </p:txBody>
      </p:sp>
      <p:cxnSp>
        <p:nvCxnSpPr>
          <p:cNvPr id="6" name="Straight Connector 5"/>
          <p:cNvCxnSpPr/>
          <p:nvPr/>
        </p:nvCxnSpPr>
        <p:spPr>
          <a:xfrm rot="5400000">
            <a:off x="5083962" y="1321315"/>
            <a:ext cx="500066" cy="21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3995" y="1571612"/>
            <a:ext cx="400052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904971" y="1571612"/>
            <a:ext cx="342902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763153" y="1713430"/>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9191647" y="1714224"/>
            <a:ext cx="285752"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47715" y="2000241"/>
            <a:ext cx="1905013"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C00000"/>
                </a:solidFill>
                <a:latin typeface="Arial" pitchFamily="34" charset="0"/>
                <a:cs typeface="Arial" pitchFamily="34" charset="0"/>
              </a:rPr>
              <a:t>Medical</a:t>
            </a:r>
          </a:p>
        </p:txBody>
      </p:sp>
      <p:sp>
        <p:nvSpPr>
          <p:cNvPr id="17" name="TextBox 16"/>
          <p:cNvSpPr txBox="1"/>
          <p:nvPr/>
        </p:nvSpPr>
        <p:spPr>
          <a:xfrm>
            <a:off x="8382016" y="2000241"/>
            <a:ext cx="1905013"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C00000"/>
                </a:solidFill>
                <a:latin typeface="Arial" pitchFamily="34" charset="0"/>
                <a:cs typeface="Arial" pitchFamily="34" charset="0"/>
              </a:rPr>
              <a:t>Surgical</a:t>
            </a:r>
          </a:p>
        </p:txBody>
      </p:sp>
      <p:cxnSp>
        <p:nvCxnSpPr>
          <p:cNvPr id="19" name="Straight Arrow Connector 18"/>
          <p:cNvCxnSpPr/>
          <p:nvPr/>
        </p:nvCxnSpPr>
        <p:spPr>
          <a:xfrm rot="5400000">
            <a:off x="1654938" y="2892951"/>
            <a:ext cx="500066"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9024958" y="2857232"/>
            <a:ext cx="428628" cy="21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39008" y="3500438"/>
            <a:ext cx="381002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rgbClr val="002060"/>
                </a:solidFill>
                <a:latin typeface="Arial" pitchFamily="34" charset="0"/>
                <a:cs typeface="Arial" pitchFamily="34" charset="0"/>
              </a:rPr>
              <a:t>For complications</a:t>
            </a:r>
          </a:p>
        </p:txBody>
      </p:sp>
      <p:sp>
        <p:nvSpPr>
          <p:cNvPr id="23" name="TextBox 22"/>
          <p:cNvSpPr txBox="1"/>
          <p:nvPr/>
        </p:nvSpPr>
        <p:spPr>
          <a:xfrm>
            <a:off x="666712" y="3500438"/>
            <a:ext cx="285752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ctr"/>
            <a:r>
              <a:rPr lang="en-US" sz="2400" b="1" dirty="0" err="1">
                <a:solidFill>
                  <a:srgbClr val="002060"/>
                </a:solidFill>
                <a:latin typeface="Arial" pitchFamily="34" charset="0"/>
                <a:cs typeface="Arial" pitchFamily="34" charset="0"/>
              </a:rPr>
              <a:t>Parziquantel</a:t>
            </a:r>
            <a:r>
              <a:rPr lang="en-US" sz="2400" b="1" dirty="0">
                <a:solidFill>
                  <a:srgbClr val="002060"/>
                </a:solidFill>
                <a:latin typeface="Arial" pitchFamily="34" charset="0"/>
                <a:cs typeface="Arial" pitchFamily="34" charset="0"/>
              </a:rPr>
              <a:t> </a:t>
            </a: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extLst>
              <a:ext uri="{FF2B5EF4-FFF2-40B4-BE49-F238E27FC236}">
                <a16:creationId xmlns="" xmlns:a16="http://schemas.microsoft.com/office/drawing/2014/main" id="{0D6A661F-47A4-4B4C-8D7A-FBAF87715E93}"/>
              </a:ext>
            </a:extLst>
          </p:cNvPr>
          <p:cNvGraphicFramePr>
            <a:graphicFrameLocks noChangeAspect="1"/>
          </p:cNvGraphicFramePr>
          <p:nvPr/>
        </p:nvGraphicFramePr>
        <p:xfrm>
          <a:off x="7391400" y="533400"/>
          <a:ext cx="3048000" cy="5475288"/>
        </p:xfrm>
        <a:graphic>
          <a:graphicData uri="http://schemas.openxmlformats.org/presentationml/2006/ole">
            <p:oleObj spid="_x0000_s2084" name="Clip" r:id="rId3" imgW="20802600" imgH="30108525" progId="">
              <p:embed/>
            </p:oleObj>
          </a:graphicData>
        </a:graphic>
      </p:graphicFrame>
      <p:sp>
        <p:nvSpPr>
          <p:cNvPr id="43011" name="WordArt 3">
            <a:extLst>
              <a:ext uri="{FF2B5EF4-FFF2-40B4-BE49-F238E27FC236}">
                <a16:creationId xmlns="" xmlns:a16="http://schemas.microsoft.com/office/drawing/2014/main" id="{6625DAF9-7AF0-4CA2-A187-195FBE7EB300}"/>
              </a:ext>
            </a:extLst>
          </p:cNvPr>
          <p:cNvSpPr>
            <a:spLocks noChangeArrowheads="1" noChangeShapeType="1" noTextEdit="1"/>
          </p:cNvSpPr>
          <p:nvPr/>
        </p:nvSpPr>
        <p:spPr bwMode="auto">
          <a:xfrm>
            <a:off x="2209801" y="1600200"/>
            <a:ext cx="5387975" cy="2971800"/>
          </a:xfrm>
          <a:prstGeom prst="rect">
            <a:avLst/>
          </a:prstGeom>
        </p:spPr>
        <p:txBody>
          <a:bodyPr wrap="none" fromWordArt="1">
            <a:prstTxWarp prst="textCascadeUp">
              <a:avLst>
                <a:gd name="adj" fmla="val 61699"/>
              </a:avLst>
            </a:prstTxWarp>
            <a:scene3d>
              <a:camera prst="legacyPerspectiveFront">
                <a:rot lat="20519984"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rPr>
              <a:t>THANK    YOU</a:t>
            </a:r>
          </a:p>
        </p:txBody>
      </p:sp>
    </p:spTree>
    <p:extLst>
      <p:ext uri="{BB962C8B-B14F-4D97-AF65-F5344CB8AC3E}">
        <p14:creationId xmlns="" xmlns:p14="http://schemas.microsoft.com/office/powerpoint/2010/main" val="380762585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0" fill="hold"/>
                                        <p:tgtEl>
                                          <p:spTgt spid="43011"/>
                                        </p:tgtEl>
                                        <p:attrNameLst>
                                          <p:attrName>ppt_w</p:attrName>
                                        </p:attrNameLst>
                                      </p:cBhvr>
                                      <p:tavLst>
                                        <p:tav tm="0" fmla="#ppt_w*sin(2.5*pi*$)">
                                          <p:val>
                                            <p:fltVal val="0"/>
                                          </p:val>
                                        </p:tav>
                                        <p:tav tm="100000">
                                          <p:val>
                                            <p:fltVal val="1"/>
                                          </p:val>
                                        </p:tav>
                                      </p:tavLst>
                                    </p:anim>
                                    <p:anim calcmode="lin" valueType="num">
                                      <p:cBhvr>
                                        <p:cTn id="8" dur="5000" fill="hold"/>
                                        <p:tgtEl>
                                          <p:spTgt spid="430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5ACA9C1-10D0-4CAA-8751-9C4C65AA08C4}"/>
              </a:ext>
            </a:extLst>
          </p:cNvPr>
          <p:cNvSpPr txBox="1"/>
          <p:nvPr/>
        </p:nvSpPr>
        <p:spPr>
          <a:xfrm>
            <a:off x="4167188" y="132600"/>
            <a:ext cx="3071812" cy="646112"/>
          </a:xfrm>
          <a:prstGeom prst="rect">
            <a:avLst/>
          </a:prstGeom>
          <a:ln w="28575"/>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3600" b="1" dirty="0">
                <a:solidFill>
                  <a:schemeClr val="tx2">
                    <a:lumMod val="50000"/>
                  </a:schemeClr>
                </a:solidFill>
                <a:latin typeface="Arial" pitchFamily="34" charset="0"/>
                <a:cs typeface="Arial" pitchFamily="34" charset="0"/>
              </a:rPr>
              <a:t>Introduction</a:t>
            </a:r>
            <a:endParaRPr lang="en-US" dirty="0">
              <a:solidFill>
                <a:schemeClr val="tx2">
                  <a:lumMod val="50000"/>
                </a:schemeClr>
              </a:solidFill>
            </a:endParaRPr>
          </a:p>
        </p:txBody>
      </p:sp>
      <p:sp>
        <p:nvSpPr>
          <p:cNvPr id="3076" name="TextBox 5">
            <a:extLst>
              <a:ext uri="{FF2B5EF4-FFF2-40B4-BE49-F238E27FC236}">
                <a16:creationId xmlns="" xmlns:a16="http://schemas.microsoft.com/office/drawing/2014/main" id="{03A68B3D-DC40-4277-8829-E35A53C29EE2}"/>
              </a:ext>
            </a:extLst>
          </p:cNvPr>
          <p:cNvSpPr txBox="1">
            <a:spLocks noChangeArrowheads="1"/>
          </p:cNvSpPr>
          <p:nvPr/>
        </p:nvSpPr>
        <p:spPr bwMode="auto">
          <a:xfrm>
            <a:off x="10191750" y="1426535"/>
            <a:ext cx="20002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latin typeface="Constantia" panose="02030602050306030303" pitchFamily="18" charset="0"/>
              </a:rPr>
              <a:t>Theodor </a:t>
            </a:r>
            <a:r>
              <a:rPr lang="en-US" altLang="en-US" b="1" dirty="0" err="1">
                <a:latin typeface="Constantia" panose="02030602050306030303" pitchFamily="18" charset="0"/>
              </a:rPr>
              <a:t>Bilharz</a:t>
            </a:r>
            <a:endParaRPr lang="en-US" altLang="en-US" b="1" dirty="0">
              <a:latin typeface="Constantia" panose="02030602050306030303" pitchFamily="18" charset="0"/>
            </a:endParaRPr>
          </a:p>
        </p:txBody>
      </p:sp>
      <p:sp>
        <p:nvSpPr>
          <p:cNvPr id="3077" name="TextBox 6">
            <a:extLst>
              <a:ext uri="{FF2B5EF4-FFF2-40B4-BE49-F238E27FC236}">
                <a16:creationId xmlns="" xmlns:a16="http://schemas.microsoft.com/office/drawing/2014/main" id="{E44BF952-54E4-41DA-B633-C467B04CE37A}"/>
              </a:ext>
            </a:extLst>
          </p:cNvPr>
          <p:cNvSpPr txBox="1">
            <a:spLocks noChangeArrowheads="1"/>
          </p:cNvSpPr>
          <p:nvPr/>
        </p:nvSpPr>
        <p:spPr bwMode="auto">
          <a:xfrm>
            <a:off x="252330" y="838621"/>
            <a:ext cx="6072188" cy="584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lnSpc>
                <a:spcPct val="150000"/>
              </a:lnSpc>
              <a:buFontTx/>
              <a:buChar char="-"/>
            </a:pPr>
            <a:r>
              <a:rPr lang="en-US" altLang="en-US" sz="2100" dirty="0"/>
              <a:t>Schistosomiasis is one of mankind’s oldest and most pernicious parasitic infections, currently still affecting more than 200 million people worldwide.</a:t>
            </a:r>
          </a:p>
          <a:p>
            <a:pPr marL="342900" indent="-342900" algn="just">
              <a:lnSpc>
                <a:spcPct val="150000"/>
              </a:lnSpc>
              <a:buFontTx/>
              <a:buChar char="-"/>
            </a:pPr>
            <a:r>
              <a:rPr lang="en-US" sz="2100" dirty="0"/>
              <a:t>Disease was named after German Theodor </a:t>
            </a:r>
            <a:r>
              <a:rPr lang="en-US" sz="2100" dirty="0" err="1"/>
              <a:t>Bilharz</a:t>
            </a:r>
            <a:r>
              <a:rPr lang="en-US" sz="2100" dirty="0"/>
              <a:t> who identified adult parasite in the 1851.</a:t>
            </a:r>
          </a:p>
          <a:p>
            <a:pPr marL="342900" indent="-342900" algn="just">
              <a:lnSpc>
                <a:spcPct val="150000"/>
              </a:lnSpc>
              <a:buFontTx/>
              <a:buChar char="-"/>
            </a:pPr>
            <a:r>
              <a:rPr lang="en-US" altLang="en-US" sz="2100" b="1" dirty="0">
                <a:solidFill>
                  <a:schemeClr val="tx2"/>
                </a:solidFill>
              </a:rPr>
              <a:t>Theodor </a:t>
            </a:r>
            <a:r>
              <a:rPr lang="en-US" altLang="en-US" sz="2100" b="1" dirty="0" err="1">
                <a:solidFill>
                  <a:schemeClr val="tx2"/>
                </a:solidFill>
              </a:rPr>
              <a:t>Bilharz</a:t>
            </a:r>
            <a:r>
              <a:rPr lang="en-US" altLang="en-US" sz="2100" dirty="0"/>
              <a:t>, a German physician and pathologist, who worked in various hospitals, noticed the worm in white bumps on the mucous membranes of the bladder, ureters, seminal glands and intestine</a:t>
            </a:r>
          </a:p>
        </p:txBody>
      </p:sp>
      <p:sp>
        <p:nvSpPr>
          <p:cNvPr id="2" name="AutoShape 2" descr="Theodor Bilharz Research Institute - TBRI">
            <a:extLst>
              <a:ext uri="{FF2B5EF4-FFF2-40B4-BE49-F238E27FC236}">
                <a16:creationId xmlns="" xmlns:a16="http://schemas.microsoft.com/office/drawing/2014/main" id="{78CE06AC-E08D-45E9-8AEE-8A92307D94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Theodor Bilharz Research Institute - TBRI">
            <a:extLst>
              <a:ext uri="{FF2B5EF4-FFF2-40B4-BE49-F238E27FC236}">
                <a16:creationId xmlns="" xmlns:a16="http://schemas.microsoft.com/office/drawing/2014/main" id="{E51A9905-7339-4384-B7AD-37E8329323E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0997" y="3279208"/>
            <a:ext cx="5464791" cy="356275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A3FB61B2-E822-48AB-9B14-5A3084F02C5A}"/>
              </a:ext>
            </a:extLst>
          </p:cNvPr>
          <p:cNvPicPr>
            <a:picLocks noChangeAspect="1"/>
          </p:cNvPicPr>
          <p:nvPr/>
        </p:nvPicPr>
        <p:blipFill>
          <a:blip r:embed="rId3" cstate="print"/>
          <a:stretch>
            <a:fillRect/>
          </a:stretch>
        </p:blipFill>
        <p:spPr>
          <a:xfrm>
            <a:off x="8160169" y="16042"/>
            <a:ext cx="2066925" cy="319087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76" grpId="0"/>
      <p:bldP spid="30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3CE176-CE87-44C4-973C-03012BFA6BC0}"/>
              </a:ext>
            </a:extLst>
          </p:cNvPr>
          <p:cNvSpPr>
            <a:spLocks noGrp="1"/>
          </p:cNvSpPr>
          <p:nvPr>
            <p:ph type="title"/>
          </p:nvPr>
        </p:nvSpPr>
        <p:spPr>
          <a:xfrm>
            <a:off x="1981200" y="167210"/>
            <a:ext cx="8229600" cy="535531"/>
          </a:xfrm>
          <a:solidFill>
            <a:schemeClr val="accent2">
              <a:lumMod val="20000"/>
              <a:lumOff val="80000"/>
            </a:schemeClr>
          </a:solidFill>
          <a:ln w="28575"/>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3200" b="1" dirty="0">
                <a:solidFill>
                  <a:schemeClr val="tx1"/>
                </a:solidFill>
                <a:latin typeface="Arial" pitchFamily="34" charset="0"/>
                <a:cs typeface="Arial" pitchFamily="34" charset="0"/>
              </a:rPr>
              <a:t>Definition </a:t>
            </a:r>
          </a:p>
        </p:txBody>
      </p:sp>
      <p:sp>
        <p:nvSpPr>
          <p:cNvPr id="5" name="عنصر نائب للمحتوى 2">
            <a:extLst>
              <a:ext uri="{FF2B5EF4-FFF2-40B4-BE49-F238E27FC236}">
                <a16:creationId xmlns="" xmlns:a16="http://schemas.microsoft.com/office/drawing/2014/main" id="{09B2844A-16FA-4C1A-A96D-31AB08634350}"/>
              </a:ext>
            </a:extLst>
          </p:cNvPr>
          <p:cNvSpPr>
            <a:spLocks noGrp="1"/>
          </p:cNvSpPr>
          <p:nvPr>
            <p:ph idx="1"/>
          </p:nvPr>
        </p:nvSpPr>
        <p:spPr>
          <a:xfrm>
            <a:off x="312824" y="1071563"/>
            <a:ext cx="11333744" cy="4525962"/>
          </a:xfrm>
        </p:spPr>
        <p:txBody>
          <a:bodyPr>
            <a:noAutofit/>
          </a:bodyPr>
          <a:lstStyle/>
          <a:p>
            <a:pPr algn="just"/>
            <a:r>
              <a:rPr lang="en-US" altLang="en-US" sz="4400" dirty="0"/>
              <a:t>Schistosomiasis is a chronic and potentially lethal tropical disease, mainly caused by the parasitic blood flukes.</a:t>
            </a:r>
          </a:p>
          <a:p>
            <a:pPr algn="just"/>
            <a:r>
              <a:rPr lang="en-US" altLang="en-US" sz="4400" dirty="0"/>
              <a:t>Schistosomes have evolved to develop and thrive in their infected hosts, with untreated infections generally persisting for 3–10 years and a minority of infected individuals developing life-threatening pathology . </a:t>
            </a:r>
            <a:endParaRPr lang="ar-SA"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E672ED34-525D-49C5-9806-FF3C9657D237}"/>
              </a:ext>
            </a:extLst>
          </p:cNvPr>
          <p:cNvSpPr/>
          <p:nvPr/>
        </p:nvSpPr>
        <p:spPr>
          <a:xfrm>
            <a:off x="3952876" y="202459"/>
            <a:ext cx="3857625" cy="271462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400" b="1" i="1" dirty="0">
                <a:solidFill>
                  <a:schemeClr val="tx1"/>
                </a:solidFill>
                <a:latin typeface="Arial" pitchFamily="34" charset="0"/>
                <a:cs typeface="Arial" pitchFamily="34" charset="0"/>
              </a:rPr>
              <a:t>S. </a:t>
            </a:r>
            <a:r>
              <a:rPr lang="en-US" sz="2400" b="1" i="1" dirty="0" err="1">
                <a:solidFill>
                  <a:schemeClr val="tx1"/>
                </a:solidFill>
                <a:latin typeface="Arial" pitchFamily="34" charset="0"/>
                <a:cs typeface="Arial" pitchFamily="34" charset="0"/>
              </a:rPr>
              <a:t>haematobium</a:t>
            </a:r>
            <a:endParaRPr lang="en-US" sz="2400" b="1" i="1" dirty="0">
              <a:solidFill>
                <a:schemeClr val="tx1"/>
              </a:solidFill>
              <a:latin typeface="Arial" pitchFamily="34" charset="0"/>
              <a:cs typeface="Arial" pitchFamily="34" charset="0"/>
            </a:endParaRPr>
          </a:p>
          <a:p>
            <a:pPr algn="ctr">
              <a:lnSpc>
                <a:spcPct val="150000"/>
              </a:lnSpc>
              <a:defRPr/>
            </a:pPr>
            <a:r>
              <a:rPr lang="en-US" sz="2000" b="1" dirty="0">
                <a:solidFill>
                  <a:schemeClr val="tx1"/>
                </a:solidFill>
                <a:latin typeface="Arial" pitchFamily="34" charset="0"/>
                <a:cs typeface="Arial" pitchFamily="34" charset="0"/>
              </a:rPr>
              <a:t>Inhabits urogenital  veins</a:t>
            </a:r>
          </a:p>
          <a:p>
            <a:pPr algn="ctr">
              <a:defRPr/>
            </a:pPr>
            <a:endParaRPr lang="en-US" b="1" i="1" dirty="0">
              <a:solidFill>
                <a:schemeClr val="tx1"/>
              </a:solidFill>
            </a:endParaRPr>
          </a:p>
        </p:txBody>
      </p:sp>
      <p:sp>
        <p:nvSpPr>
          <p:cNvPr id="32771" name="TextBox 5">
            <a:extLst>
              <a:ext uri="{FF2B5EF4-FFF2-40B4-BE49-F238E27FC236}">
                <a16:creationId xmlns="" xmlns:a16="http://schemas.microsoft.com/office/drawing/2014/main" id="{AFBEEE76-E275-4EC2-92C9-0BC600DE12DF}"/>
              </a:ext>
            </a:extLst>
          </p:cNvPr>
          <p:cNvSpPr txBox="1">
            <a:spLocks noChangeArrowheads="1"/>
          </p:cNvSpPr>
          <p:nvPr/>
        </p:nvSpPr>
        <p:spPr bwMode="auto">
          <a:xfrm>
            <a:off x="3951373" y="3126937"/>
            <a:ext cx="38576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i="1" dirty="0">
                <a:solidFill>
                  <a:srgbClr val="C00000"/>
                </a:solidFill>
              </a:rPr>
              <a:t>Schistosoma</a:t>
            </a:r>
            <a:r>
              <a:rPr lang="en-US" altLang="en-US" sz="2800" b="1" dirty="0">
                <a:solidFill>
                  <a:srgbClr val="C00000"/>
                </a:solidFill>
              </a:rPr>
              <a:t> species</a:t>
            </a:r>
          </a:p>
        </p:txBody>
      </p:sp>
      <p:sp>
        <p:nvSpPr>
          <p:cNvPr id="7" name="Oval 6">
            <a:extLst>
              <a:ext uri="{FF2B5EF4-FFF2-40B4-BE49-F238E27FC236}">
                <a16:creationId xmlns="" xmlns:a16="http://schemas.microsoft.com/office/drawing/2014/main" id="{AF87123E-5DBF-4884-B3F1-E869D78704A1}"/>
              </a:ext>
            </a:extLst>
          </p:cNvPr>
          <p:cNvSpPr/>
          <p:nvPr/>
        </p:nvSpPr>
        <p:spPr>
          <a:xfrm>
            <a:off x="1809750" y="3805542"/>
            <a:ext cx="4000500" cy="292893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400" b="1" i="1" dirty="0">
                <a:solidFill>
                  <a:schemeClr val="tx1"/>
                </a:solidFill>
                <a:latin typeface="Arial" pitchFamily="34" charset="0"/>
                <a:cs typeface="Arial" pitchFamily="34" charset="0"/>
              </a:rPr>
              <a:t>S. </a:t>
            </a:r>
            <a:r>
              <a:rPr lang="en-US" sz="2400" b="1" i="1" dirty="0" err="1">
                <a:solidFill>
                  <a:schemeClr val="tx1"/>
                </a:solidFill>
                <a:latin typeface="Arial" pitchFamily="34" charset="0"/>
                <a:cs typeface="Arial" pitchFamily="34" charset="0"/>
              </a:rPr>
              <a:t>mansoni</a:t>
            </a:r>
            <a:endParaRPr lang="en-US" sz="2400" b="1" i="1" dirty="0">
              <a:solidFill>
                <a:schemeClr val="tx1"/>
              </a:solidFill>
              <a:latin typeface="Arial" pitchFamily="34" charset="0"/>
              <a:cs typeface="Arial" pitchFamily="34" charset="0"/>
            </a:endParaRPr>
          </a:p>
          <a:p>
            <a:pPr algn="ctr">
              <a:lnSpc>
                <a:spcPct val="150000"/>
              </a:lnSpc>
              <a:defRPr/>
            </a:pPr>
            <a:r>
              <a:rPr lang="en-US" sz="2000" b="1" dirty="0">
                <a:solidFill>
                  <a:schemeClr val="tx1"/>
                </a:solidFill>
                <a:latin typeface="Arial" pitchFamily="34" charset="0"/>
                <a:cs typeface="Arial" pitchFamily="34" charset="0"/>
              </a:rPr>
              <a:t>Inhabits inferior mesenteric vein (large intestine)</a:t>
            </a:r>
          </a:p>
        </p:txBody>
      </p:sp>
      <p:sp>
        <p:nvSpPr>
          <p:cNvPr id="8" name="Oval 7">
            <a:extLst>
              <a:ext uri="{FF2B5EF4-FFF2-40B4-BE49-F238E27FC236}">
                <a16:creationId xmlns="" xmlns:a16="http://schemas.microsoft.com/office/drawing/2014/main" id="{71609D22-18E9-4DDD-957A-ABE4CDB551EE}"/>
              </a:ext>
            </a:extLst>
          </p:cNvPr>
          <p:cNvSpPr/>
          <p:nvPr/>
        </p:nvSpPr>
        <p:spPr>
          <a:xfrm>
            <a:off x="6524625" y="3805541"/>
            <a:ext cx="3786188" cy="28575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400" b="1" i="1" dirty="0">
                <a:solidFill>
                  <a:schemeClr val="tx1"/>
                </a:solidFill>
                <a:latin typeface="Arial" pitchFamily="34" charset="0"/>
                <a:cs typeface="Arial" pitchFamily="34" charset="0"/>
              </a:rPr>
              <a:t>S. </a:t>
            </a:r>
            <a:r>
              <a:rPr lang="en-US" sz="2400" b="1" i="1" dirty="0" err="1">
                <a:solidFill>
                  <a:schemeClr val="tx1"/>
                </a:solidFill>
                <a:latin typeface="Arial" pitchFamily="34" charset="0"/>
                <a:cs typeface="Arial" pitchFamily="34" charset="0"/>
              </a:rPr>
              <a:t>Japonicum</a:t>
            </a:r>
            <a:endParaRPr lang="en-US" sz="2400" b="1" i="1" dirty="0">
              <a:solidFill>
                <a:schemeClr val="tx1"/>
              </a:solidFill>
              <a:latin typeface="Arial" pitchFamily="34" charset="0"/>
              <a:cs typeface="Arial" pitchFamily="34" charset="0"/>
            </a:endParaRPr>
          </a:p>
          <a:p>
            <a:pPr algn="ctr">
              <a:lnSpc>
                <a:spcPct val="150000"/>
              </a:lnSpc>
              <a:defRPr/>
            </a:pPr>
            <a:r>
              <a:rPr lang="en-US" sz="2000" b="1" dirty="0">
                <a:solidFill>
                  <a:schemeClr val="tx1"/>
                </a:solidFill>
                <a:latin typeface="Arial" pitchFamily="34" charset="0"/>
                <a:cs typeface="Arial" pitchFamily="34" charset="0"/>
              </a:rPr>
              <a:t>Inhabits superior &amp; inferior mesenteric veins (small and large intestine)</a:t>
            </a:r>
            <a:endParaRPr lang="en-US" sz="2000" b="1" i="1" dirty="0">
              <a:solidFill>
                <a:schemeClr val="tx1"/>
              </a:solidFill>
              <a:latin typeface="Arial" pitchFamily="34" charset="0"/>
              <a:cs typeface="Arial" pitchFamily="34" charset="0"/>
            </a:endParaRPr>
          </a:p>
        </p:txBody>
      </p:sp>
      <p:sp>
        <p:nvSpPr>
          <p:cNvPr id="9" name="Rectangle 8">
            <a:extLst>
              <a:ext uri="{FF2B5EF4-FFF2-40B4-BE49-F238E27FC236}">
                <a16:creationId xmlns="" xmlns:a16="http://schemas.microsoft.com/office/drawing/2014/main" id="{809990F0-8119-4651-B792-76F010AED235}"/>
              </a:ext>
            </a:extLst>
          </p:cNvPr>
          <p:cNvSpPr/>
          <p:nvPr/>
        </p:nvSpPr>
        <p:spPr>
          <a:xfrm>
            <a:off x="3097161" y="117985"/>
            <a:ext cx="5368414" cy="2905432"/>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linds(horizontal)">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771"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1"/>
          </p:nvPr>
        </p:nvSpPr>
        <p:spPr>
          <a:xfrm>
            <a:off x="588909" y="228600"/>
            <a:ext cx="7772400" cy="685800"/>
          </a:xfrm>
        </p:spPr>
        <p:txBody>
          <a:bodyPr>
            <a:noAutofit/>
          </a:bodyPr>
          <a:lstStyle/>
          <a:p>
            <a:pPr algn="l" rtl="0">
              <a:buNone/>
            </a:pPr>
            <a:r>
              <a:rPr lang="en-US" sz="4000" b="1" u="sng" dirty="0">
                <a:solidFill>
                  <a:srgbClr val="FF0000"/>
                </a:solidFill>
                <a:latin typeface="+mj-lt"/>
                <a:ea typeface="+mj-ea"/>
                <a:cs typeface="+mj-cs"/>
              </a:rPr>
              <a:t>Trematodes (Flukes)</a:t>
            </a:r>
            <a:endParaRPr lang="ar-SA" sz="4000" b="1" u="sng" dirty="0">
              <a:solidFill>
                <a:srgbClr val="FF0000"/>
              </a:solidFill>
              <a:latin typeface="+mj-lt"/>
              <a:ea typeface="+mj-ea"/>
              <a:cs typeface="+mj-cs"/>
            </a:endParaRPr>
          </a:p>
        </p:txBody>
      </p:sp>
      <p:graphicFrame>
        <p:nvGraphicFramePr>
          <p:cNvPr id="8" name="جدول 7"/>
          <p:cNvGraphicFramePr>
            <a:graphicFrameLocks noGrp="1"/>
          </p:cNvGraphicFramePr>
          <p:nvPr>
            <p:extLst>
              <p:ext uri="{D42A27DB-BD31-4B8C-83A1-F6EECF244321}">
                <p14:modId xmlns="" xmlns:p14="http://schemas.microsoft.com/office/powerpoint/2010/main" val="3371657975"/>
              </p:ext>
            </p:extLst>
          </p:nvPr>
        </p:nvGraphicFramePr>
        <p:xfrm>
          <a:off x="2209800" y="3172715"/>
          <a:ext cx="2667000" cy="3398518"/>
        </p:xfrm>
        <a:graphic>
          <a:graphicData uri="http://schemas.openxmlformats.org/drawingml/2006/table">
            <a:tbl>
              <a:tblPr rtl="1" firstRow="1" bandRow="1">
                <a:tableStyleId>{5940675A-B579-460E-94D1-54222C63F5DA}</a:tableStyleId>
              </a:tblPr>
              <a:tblGrid>
                <a:gridCol w="2667000">
                  <a:extLst>
                    <a:ext uri="{9D8B030D-6E8A-4147-A177-3AD203B41FA5}">
                      <a16:colId xmlns="" xmlns:a16="http://schemas.microsoft.com/office/drawing/2014/main" val="20000"/>
                    </a:ext>
                  </a:extLst>
                </a:gridCol>
              </a:tblGrid>
              <a:tr h="759244">
                <a:tc>
                  <a:txBody>
                    <a:bodyPr/>
                    <a:lstStyle/>
                    <a:p>
                      <a:pPr rtl="1"/>
                      <a:endParaRPr lang="en-US" dirty="0">
                        <a:solidFill>
                          <a:schemeClr val="accent2">
                            <a:lumMod val="50000"/>
                          </a:schemeClr>
                        </a:solidFill>
                      </a:endParaRPr>
                    </a:p>
                    <a:p>
                      <a:pPr rtl="1"/>
                      <a:endParaRPr lang="ar-SA" dirty="0">
                        <a:solidFill>
                          <a:schemeClr val="accent2">
                            <a:lumMod val="50000"/>
                          </a:schemeClr>
                        </a:solidFill>
                      </a:endParaRPr>
                    </a:p>
                  </a:txBody>
                  <a:tcPr/>
                </a:tc>
                <a:extLst>
                  <a:ext uri="{0D108BD9-81ED-4DB2-BD59-A6C34878D82A}">
                    <a16:rowId xmlns="" xmlns:a16="http://schemas.microsoft.com/office/drawing/2014/main" val="10000"/>
                  </a:ext>
                </a:extLst>
              </a:tr>
              <a:tr h="439879">
                <a:tc>
                  <a:txBody>
                    <a:bodyPr/>
                    <a:lstStyle/>
                    <a:p>
                      <a:pPr rtl="1"/>
                      <a:endParaRPr lang="ar-SA">
                        <a:solidFill>
                          <a:schemeClr val="accent2">
                            <a:lumMod val="50000"/>
                          </a:schemeClr>
                        </a:solidFill>
                      </a:endParaRPr>
                    </a:p>
                  </a:txBody>
                  <a:tcPr/>
                </a:tc>
                <a:extLst>
                  <a:ext uri="{0D108BD9-81ED-4DB2-BD59-A6C34878D82A}">
                    <a16:rowId xmlns="" xmlns:a16="http://schemas.microsoft.com/office/drawing/2014/main" val="10001"/>
                  </a:ext>
                </a:extLst>
              </a:tr>
              <a:tr h="439879">
                <a:tc>
                  <a:txBody>
                    <a:bodyPr/>
                    <a:lstStyle/>
                    <a:p>
                      <a:pPr rtl="1"/>
                      <a:endParaRPr lang="ar-SA" dirty="0">
                        <a:solidFill>
                          <a:schemeClr val="accent2">
                            <a:lumMod val="50000"/>
                          </a:schemeClr>
                        </a:solidFill>
                      </a:endParaRPr>
                    </a:p>
                  </a:txBody>
                  <a:tcPr/>
                </a:tc>
                <a:extLst>
                  <a:ext uri="{0D108BD9-81ED-4DB2-BD59-A6C34878D82A}">
                    <a16:rowId xmlns="" xmlns:a16="http://schemas.microsoft.com/office/drawing/2014/main" val="10002"/>
                  </a:ext>
                </a:extLst>
              </a:tr>
              <a:tr h="439879">
                <a:tc>
                  <a:txBody>
                    <a:bodyPr/>
                    <a:lstStyle/>
                    <a:p>
                      <a:pPr rtl="1"/>
                      <a:endParaRPr lang="ar-SA" dirty="0">
                        <a:solidFill>
                          <a:schemeClr val="accent2">
                            <a:lumMod val="50000"/>
                          </a:schemeClr>
                        </a:solidFill>
                      </a:endParaRPr>
                    </a:p>
                  </a:txBody>
                  <a:tcPr/>
                </a:tc>
                <a:extLst>
                  <a:ext uri="{0D108BD9-81ED-4DB2-BD59-A6C34878D82A}">
                    <a16:rowId xmlns="" xmlns:a16="http://schemas.microsoft.com/office/drawing/2014/main" val="10003"/>
                  </a:ext>
                </a:extLst>
              </a:tr>
              <a:tr h="439879">
                <a:tc>
                  <a:txBody>
                    <a:bodyPr/>
                    <a:lstStyle/>
                    <a:p>
                      <a:pPr rtl="1"/>
                      <a:endParaRPr lang="ar-SA" dirty="0">
                        <a:solidFill>
                          <a:schemeClr val="accent2">
                            <a:lumMod val="50000"/>
                          </a:schemeClr>
                        </a:solidFill>
                      </a:endParaRPr>
                    </a:p>
                  </a:txBody>
                  <a:tcPr/>
                </a:tc>
                <a:extLst>
                  <a:ext uri="{0D108BD9-81ED-4DB2-BD59-A6C34878D82A}">
                    <a16:rowId xmlns="" xmlns:a16="http://schemas.microsoft.com/office/drawing/2014/main" val="10004"/>
                  </a:ext>
                </a:extLst>
              </a:tr>
              <a:tr h="439879">
                <a:tc>
                  <a:txBody>
                    <a:bodyPr/>
                    <a:lstStyle/>
                    <a:p>
                      <a:pPr rtl="1"/>
                      <a:endParaRPr lang="ar-SA" dirty="0">
                        <a:solidFill>
                          <a:schemeClr val="accent2">
                            <a:lumMod val="50000"/>
                          </a:schemeClr>
                        </a:solidFill>
                      </a:endParaRPr>
                    </a:p>
                  </a:txBody>
                  <a:tcPr/>
                </a:tc>
                <a:extLst>
                  <a:ext uri="{0D108BD9-81ED-4DB2-BD59-A6C34878D82A}">
                    <a16:rowId xmlns="" xmlns:a16="http://schemas.microsoft.com/office/drawing/2014/main" val="10005"/>
                  </a:ext>
                </a:extLst>
              </a:tr>
              <a:tr h="439879">
                <a:tc>
                  <a:txBody>
                    <a:bodyPr/>
                    <a:lstStyle/>
                    <a:p>
                      <a:pPr rtl="1"/>
                      <a:endParaRPr lang="ar-SA" dirty="0">
                        <a:solidFill>
                          <a:schemeClr val="accent2">
                            <a:lumMod val="50000"/>
                          </a:schemeClr>
                        </a:solidFill>
                      </a:endParaRPr>
                    </a:p>
                  </a:txBody>
                  <a:tcPr/>
                </a:tc>
                <a:extLst>
                  <a:ext uri="{0D108BD9-81ED-4DB2-BD59-A6C34878D82A}">
                    <a16:rowId xmlns="" xmlns:a16="http://schemas.microsoft.com/office/drawing/2014/main" val="10006"/>
                  </a:ext>
                </a:extLst>
              </a:tr>
            </a:tbl>
          </a:graphicData>
        </a:graphic>
      </p:graphicFrame>
      <p:graphicFrame>
        <p:nvGraphicFramePr>
          <p:cNvPr id="9" name="جدول 8"/>
          <p:cNvGraphicFramePr>
            <a:graphicFrameLocks noGrp="1"/>
          </p:cNvGraphicFramePr>
          <p:nvPr>
            <p:extLst>
              <p:ext uri="{D42A27DB-BD31-4B8C-83A1-F6EECF244321}">
                <p14:modId xmlns="" xmlns:p14="http://schemas.microsoft.com/office/powerpoint/2010/main" val="4110643460"/>
              </p:ext>
            </p:extLst>
          </p:nvPr>
        </p:nvGraphicFramePr>
        <p:xfrm>
          <a:off x="4876800" y="3172715"/>
          <a:ext cx="2667000" cy="3398518"/>
        </p:xfrm>
        <a:graphic>
          <a:graphicData uri="http://schemas.openxmlformats.org/drawingml/2006/table">
            <a:tbl>
              <a:tblPr rtl="1" firstRow="1" bandRow="1">
                <a:tableStyleId>{5940675A-B579-460E-94D1-54222C63F5DA}</a:tableStyleId>
              </a:tblPr>
              <a:tblGrid>
                <a:gridCol w="2667000">
                  <a:extLst>
                    <a:ext uri="{9D8B030D-6E8A-4147-A177-3AD203B41FA5}">
                      <a16:colId xmlns="" xmlns:a16="http://schemas.microsoft.com/office/drawing/2014/main" val="20000"/>
                    </a:ext>
                  </a:extLst>
                </a:gridCol>
              </a:tblGrid>
              <a:tr h="759244">
                <a:tc>
                  <a:txBody>
                    <a:bodyPr/>
                    <a:lstStyle/>
                    <a:p>
                      <a:pPr rtl="1"/>
                      <a:endParaRPr lang="en-US" dirty="0"/>
                    </a:p>
                    <a:p>
                      <a:pPr rtl="1"/>
                      <a:endParaRPr lang="ar-SA" dirty="0"/>
                    </a:p>
                  </a:txBody>
                  <a:tcPr/>
                </a:tc>
                <a:extLst>
                  <a:ext uri="{0D108BD9-81ED-4DB2-BD59-A6C34878D82A}">
                    <a16:rowId xmlns="" xmlns:a16="http://schemas.microsoft.com/office/drawing/2014/main" val="10000"/>
                  </a:ext>
                </a:extLst>
              </a:tr>
              <a:tr h="439879">
                <a:tc>
                  <a:txBody>
                    <a:bodyPr/>
                    <a:lstStyle/>
                    <a:p>
                      <a:pPr rtl="1"/>
                      <a:endParaRPr lang="ar-SA"/>
                    </a:p>
                  </a:txBody>
                  <a:tcPr/>
                </a:tc>
                <a:extLst>
                  <a:ext uri="{0D108BD9-81ED-4DB2-BD59-A6C34878D82A}">
                    <a16:rowId xmlns="" xmlns:a16="http://schemas.microsoft.com/office/drawing/2014/main" val="10001"/>
                  </a:ext>
                </a:extLst>
              </a:tr>
              <a:tr h="439879">
                <a:tc>
                  <a:txBody>
                    <a:bodyPr/>
                    <a:lstStyle/>
                    <a:p>
                      <a:pPr rtl="1"/>
                      <a:endParaRPr lang="ar-SA"/>
                    </a:p>
                  </a:txBody>
                  <a:tcPr/>
                </a:tc>
                <a:extLst>
                  <a:ext uri="{0D108BD9-81ED-4DB2-BD59-A6C34878D82A}">
                    <a16:rowId xmlns="" xmlns:a16="http://schemas.microsoft.com/office/drawing/2014/main" val="10002"/>
                  </a:ext>
                </a:extLst>
              </a:tr>
              <a:tr h="439879">
                <a:tc>
                  <a:txBody>
                    <a:bodyPr/>
                    <a:lstStyle/>
                    <a:p>
                      <a:pPr rtl="1"/>
                      <a:endParaRPr lang="ar-SA"/>
                    </a:p>
                  </a:txBody>
                  <a:tcPr/>
                </a:tc>
                <a:extLst>
                  <a:ext uri="{0D108BD9-81ED-4DB2-BD59-A6C34878D82A}">
                    <a16:rowId xmlns="" xmlns:a16="http://schemas.microsoft.com/office/drawing/2014/main" val="10003"/>
                  </a:ext>
                </a:extLst>
              </a:tr>
              <a:tr h="439879">
                <a:tc>
                  <a:txBody>
                    <a:bodyPr/>
                    <a:lstStyle/>
                    <a:p>
                      <a:pPr rtl="1"/>
                      <a:endParaRPr lang="ar-SA"/>
                    </a:p>
                  </a:txBody>
                  <a:tcPr/>
                </a:tc>
                <a:extLst>
                  <a:ext uri="{0D108BD9-81ED-4DB2-BD59-A6C34878D82A}">
                    <a16:rowId xmlns="" xmlns:a16="http://schemas.microsoft.com/office/drawing/2014/main" val="10004"/>
                  </a:ext>
                </a:extLst>
              </a:tr>
              <a:tr h="439879">
                <a:tc>
                  <a:txBody>
                    <a:bodyPr/>
                    <a:lstStyle/>
                    <a:p>
                      <a:pPr rtl="1"/>
                      <a:endParaRPr lang="ar-SA"/>
                    </a:p>
                  </a:txBody>
                  <a:tcPr/>
                </a:tc>
                <a:extLst>
                  <a:ext uri="{0D108BD9-81ED-4DB2-BD59-A6C34878D82A}">
                    <a16:rowId xmlns="" xmlns:a16="http://schemas.microsoft.com/office/drawing/2014/main" val="10005"/>
                  </a:ext>
                </a:extLst>
              </a:tr>
              <a:tr h="439879">
                <a:tc>
                  <a:txBody>
                    <a:bodyPr/>
                    <a:lstStyle/>
                    <a:p>
                      <a:pPr rtl="1"/>
                      <a:endParaRPr lang="ar-SA" dirty="0"/>
                    </a:p>
                  </a:txBody>
                  <a:tcPr/>
                </a:tc>
                <a:extLst>
                  <a:ext uri="{0D108BD9-81ED-4DB2-BD59-A6C34878D82A}">
                    <a16:rowId xmlns="" xmlns:a16="http://schemas.microsoft.com/office/drawing/2014/main" val="10006"/>
                  </a:ext>
                </a:extLst>
              </a:tr>
            </a:tbl>
          </a:graphicData>
        </a:graphic>
      </p:graphicFrame>
      <p:graphicFrame>
        <p:nvGraphicFramePr>
          <p:cNvPr id="10" name="جدول 9"/>
          <p:cNvGraphicFramePr>
            <a:graphicFrameLocks noGrp="1"/>
          </p:cNvGraphicFramePr>
          <p:nvPr>
            <p:extLst>
              <p:ext uri="{D42A27DB-BD31-4B8C-83A1-F6EECF244321}">
                <p14:modId xmlns="" xmlns:p14="http://schemas.microsoft.com/office/powerpoint/2010/main" val="1652899788"/>
              </p:ext>
            </p:extLst>
          </p:nvPr>
        </p:nvGraphicFramePr>
        <p:xfrm>
          <a:off x="7543800" y="3172715"/>
          <a:ext cx="2895600" cy="3398518"/>
        </p:xfrm>
        <a:graphic>
          <a:graphicData uri="http://schemas.openxmlformats.org/drawingml/2006/table">
            <a:tbl>
              <a:tblPr rtl="1" firstRow="1" bandRow="1">
                <a:tableStyleId>{5940675A-B579-460E-94D1-54222C63F5DA}</a:tableStyleId>
              </a:tblPr>
              <a:tblGrid>
                <a:gridCol w="2895600">
                  <a:extLst>
                    <a:ext uri="{9D8B030D-6E8A-4147-A177-3AD203B41FA5}">
                      <a16:colId xmlns="" xmlns:a16="http://schemas.microsoft.com/office/drawing/2014/main" val="20000"/>
                    </a:ext>
                  </a:extLst>
                </a:gridCol>
              </a:tblGrid>
              <a:tr h="759244">
                <a:tc>
                  <a:txBody>
                    <a:bodyPr/>
                    <a:lstStyle/>
                    <a:p>
                      <a:pPr rtl="1"/>
                      <a:endParaRPr lang="en-US" dirty="0"/>
                    </a:p>
                    <a:p>
                      <a:pPr rtl="1"/>
                      <a:endParaRPr lang="ar-SA" dirty="0"/>
                    </a:p>
                  </a:txBody>
                  <a:tcPr/>
                </a:tc>
                <a:extLst>
                  <a:ext uri="{0D108BD9-81ED-4DB2-BD59-A6C34878D82A}">
                    <a16:rowId xmlns="" xmlns:a16="http://schemas.microsoft.com/office/drawing/2014/main" val="10000"/>
                  </a:ext>
                </a:extLst>
              </a:tr>
              <a:tr h="439879">
                <a:tc>
                  <a:txBody>
                    <a:bodyPr/>
                    <a:lstStyle/>
                    <a:p>
                      <a:pPr rtl="1"/>
                      <a:endParaRPr lang="ar-SA"/>
                    </a:p>
                  </a:txBody>
                  <a:tcPr/>
                </a:tc>
                <a:extLst>
                  <a:ext uri="{0D108BD9-81ED-4DB2-BD59-A6C34878D82A}">
                    <a16:rowId xmlns="" xmlns:a16="http://schemas.microsoft.com/office/drawing/2014/main" val="10001"/>
                  </a:ext>
                </a:extLst>
              </a:tr>
              <a:tr h="439879">
                <a:tc>
                  <a:txBody>
                    <a:bodyPr/>
                    <a:lstStyle/>
                    <a:p>
                      <a:pPr rtl="1"/>
                      <a:endParaRPr lang="ar-SA" dirty="0"/>
                    </a:p>
                  </a:txBody>
                  <a:tcPr/>
                </a:tc>
                <a:extLst>
                  <a:ext uri="{0D108BD9-81ED-4DB2-BD59-A6C34878D82A}">
                    <a16:rowId xmlns="" xmlns:a16="http://schemas.microsoft.com/office/drawing/2014/main" val="10002"/>
                  </a:ext>
                </a:extLst>
              </a:tr>
              <a:tr h="439879">
                <a:tc>
                  <a:txBody>
                    <a:bodyPr/>
                    <a:lstStyle/>
                    <a:p>
                      <a:pPr rtl="1"/>
                      <a:endParaRPr lang="ar-SA"/>
                    </a:p>
                  </a:txBody>
                  <a:tcPr/>
                </a:tc>
                <a:extLst>
                  <a:ext uri="{0D108BD9-81ED-4DB2-BD59-A6C34878D82A}">
                    <a16:rowId xmlns="" xmlns:a16="http://schemas.microsoft.com/office/drawing/2014/main" val="10003"/>
                  </a:ext>
                </a:extLst>
              </a:tr>
              <a:tr h="439879">
                <a:tc>
                  <a:txBody>
                    <a:bodyPr/>
                    <a:lstStyle/>
                    <a:p>
                      <a:pPr rtl="1"/>
                      <a:endParaRPr lang="ar-SA" dirty="0"/>
                    </a:p>
                  </a:txBody>
                  <a:tcPr/>
                </a:tc>
                <a:extLst>
                  <a:ext uri="{0D108BD9-81ED-4DB2-BD59-A6C34878D82A}">
                    <a16:rowId xmlns="" xmlns:a16="http://schemas.microsoft.com/office/drawing/2014/main" val="10004"/>
                  </a:ext>
                </a:extLst>
              </a:tr>
              <a:tr h="439879">
                <a:tc>
                  <a:txBody>
                    <a:bodyPr/>
                    <a:lstStyle/>
                    <a:p>
                      <a:pPr rtl="1"/>
                      <a:endParaRPr lang="ar-SA"/>
                    </a:p>
                  </a:txBody>
                  <a:tcPr/>
                </a:tc>
                <a:extLst>
                  <a:ext uri="{0D108BD9-81ED-4DB2-BD59-A6C34878D82A}">
                    <a16:rowId xmlns="" xmlns:a16="http://schemas.microsoft.com/office/drawing/2014/main" val="10005"/>
                  </a:ext>
                </a:extLst>
              </a:tr>
              <a:tr h="439879">
                <a:tc>
                  <a:txBody>
                    <a:bodyPr/>
                    <a:lstStyle/>
                    <a:p>
                      <a:pPr rtl="1"/>
                      <a:endParaRPr lang="ar-SA" dirty="0"/>
                    </a:p>
                  </a:txBody>
                  <a:tcPr/>
                </a:tc>
                <a:extLst>
                  <a:ext uri="{0D108BD9-81ED-4DB2-BD59-A6C34878D82A}">
                    <a16:rowId xmlns="" xmlns:a16="http://schemas.microsoft.com/office/drawing/2014/main" val="10006"/>
                  </a:ext>
                </a:extLst>
              </a:tr>
            </a:tbl>
          </a:graphicData>
        </a:graphic>
      </p:graphicFrame>
      <p:sp>
        <p:nvSpPr>
          <p:cNvPr id="11" name="مستطيل 10"/>
          <p:cNvSpPr/>
          <p:nvPr/>
        </p:nvSpPr>
        <p:spPr>
          <a:xfrm>
            <a:off x="2968696" y="3934716"/>
            <a:ext cx="1037463" cy="461665"/>
          </a:xfrm>
          <a:prstGeom prst="rect">
            <a:avLst/>
          </a:prstGeom>
        </p:spPr>
        <p:txBody>
          <a:bodyPr wrap="none">
            <a:spAutoFit/>
          </a:bodyPr>
          <a:lstStyle/>
          <a:p>
            <a:r>
              <a:rPr lang="en-US" sz="2400" b="1" dirty="0">
                <a:solidFill>
                  <a:schemeClr val="accent2">
                    <a:lumMod val="50000"/>
                  </a:schemeClr>
                </a:solidFill>
              </a:rPr>
              <a:t>Shape </a:t>
            </a:r>
            <a:endParaRPr lang="ar-SA" sz="2400" b="1" dirty="0">
              <a:solidFill>
                <a:schemeClr val="accent2">
                  <a:lumMod val="50000"/>
                </a:schemeClr>
              </a:solidFill>
            </a:endParaRPr>
          </a:p>
        </p:txBody>
      </p:sp>
      <p:sp>
        <p:nvSpPr>
          <p:cNvPr id="12" name="مستطيل 11"/>
          <p:cNvSpPr/>
          <p:nvPr/>
        </p:nvSpPr>
        <p:spPr>
          <a:xfrm>
            <a:off x="5004632" y="4007195"/>
            <a:ext cx="2310569" cy="384721"/>
          </a:xfrm>
          <a:prstGeom prst="rect">
            <a:avLst/>
          </a:prstGeom>
        </p:spPr>
        <p:txBody>
          <a:bodyPr wrap="none">
            <a:spAutoFit/>
          </a:bodyPr>
          <a:lstStyle/>
          <a:p>
            <a:r>
              <a:rPr lang="en-US" sz="1900" b="1" dirty="0">
                <a:solidFill>
                  <a:schemeClr val="accent2">
                    <a:lumMod val="50000"/>
                  </a:schemeClr>
                </a:solidFill>
              </a:rPr>
              <a:t>Flat and leaf-shaped </a:t>
            </a:r>
            <a:endParaRPr lang="ar-SA" sz="1900" b="1" dirty="0">
              <a:solidFill>
                <a:schemeClr val="accent2">
                  <a:lumMod val="50000"/>
                </a:schemeClr>
              </a:solidFill>
            </a:endParaRPr>
          </a:p>
        </p:txBody>
      </p:sp>
      <p:sp>
        <p:nvSpPr>
          <p:cNvPr id="13" name="مستطيل 12"/>
          <p:cNvSpPr/>
          <p:nvPr/>
        </p:nvSpPr>
        <p:spPr>
          <a:xfrm>
            <a:off x="7615639" y="4010916"/>
            <a:ext cx="2764346" cy="384721"/>
          </a:xfrm>
          <a:prstGeom prst="rect">
            <a:avLst/>
          </a:prstGeom>
        </p:spPr>
        <p:txBody>
          <a:bodyPr wrap="none">
            <a:spAutoFit/>
          </a:bodyPr>
          <a:lstStyle/>
          <a:p>
            <a:r>
              <a:rPr lang="en-US" sz="1900" b="1" dirty="0">
                <a:solidFill>
                  <a:schemeClr val="accent2">
                    <a:lumMod val="50000"/>
                  </a:schemeClr>
                </a:solidFill>
              </a:rPr>
              <a:t>Elongated and cylindrical </a:t>
            </a:r>
            <a:endParaRPr lang="ar-SA" sz="1900" b="1" dirty="0">
              <a:solidFill>
                <a:schemeClr val="accent2">
                  <a:lumMod val="50000"/>
                </a:schemeClr>
              </a:solidFill>
            </a:endParaRPr>
          </a:p>
        </p:txBody>
      </p:sp>
      <p:sp>
        <p:nvSpPr>
          <p:cNvPr id="14" name="مستطيل 13"/>
          <p:cNvSpPr/>
          <p:nvPr/>
        </p:nvSpPr>
        <p:spPr>
          <a:xfrm>
            <a:off x="3065158" y="4391916"/>
            <a:ext cx="956159" cy="461665"/>
          </a:xfrm>
          <a:prstGeom prst="rect">
            <a:avLst/>
          </a:prstGeom>
        </p:spPr>
        <p:txBody>
          <a:bodyPr wrap="none">
            <a:spAutoFit/>
          </a:bodyPr>
          <a:lstStyle/>
          <a:p>
            <a:r>
              <a:rPr lang="en-US" sz="2400" b="1" dirty="0">
                <a:solidFill>
                  <a:schemeClr val="accent2">
                    <a:lumMod val="50000"/>
                  </a:schemeClr>
                </a:solidFill>
              </a:rPr>
              <a:t>Sexes </a:t>
            </a:r>
            <a:endParaRPr lang="ar-SA" sz="2400" b="1" dirty="0">
              <a:solidFill>
                <a:schemeClr val="accent2">
                  <a:lumMod val="50000"/>
                </a:schemeClr>
              </a:solidFill>
            </a:endParaRPr>
          </a:p>
        </p:txBody>
      </p:sp>
      <p:sp>
        <p:nvSpPr>
          <p:cNvPr id="15" name="مستطيل 14"/>
          <p:cNvSpPr/>
          <p:nvPr/>
        </p:nvSpPr>
        <p:spPr>
          <a:xfrm>
            <a:off x="5329927" y="4391916"/>
            <a:ext cx="1760675" cy="384721"/>
          </a:xfrm>
          <a:prstGeom prst="rect">
            <a:avLst/>
          </a:prstGeom>
        </p:spPr>
        <p:txBody>
          <a:bodyPr wrap="none">
            <a:spAutoFit/>
          </a:bodyPr>
          <a:lstStyle/>
          <a:p>
            <a:r>
              <a:rPr lang="en-US" sz="1900" b="1" dirty="0">
                <a:solidFill>
                  <a:prstClr val="black"/>
                </a:solidFill>
              </a:rPr>
              <a:t>hermaphroditic</a:t>
            </a:r>
            <a:endParaRPr lang="ar-SA" sz="1900" b="1" dirty="0"/>
          </a:p>
        </p:txBody>
      </p:sp>
      <p:sp>
        <p:nvSpPr>
          <p:cNvPr id="16" name="مستطيل 15"/>
          <p:cNvSpPr/>
          <p:nvPr/>
        </p:nvSpPr>
        <p:spPr>
          <a:xfrm>
            <a:off x="8117473" y="4391916"/>
            <a:ext cx="1733873" cy="384721"/>
          </a:xfrm>
          <a:prstGeom prst="rect">
            <a:avLst/>
          </a:prstGeom>
        </p:spPr>
        <p:txBody>
          <a:bodyPr wrap="none">
            <a:spAutoFit/>
          </a:bodyPr>
          <a:lstStyle/>
          <a:p>
            <a:r>
              <a:rPr lang="en-US" sz="1900" b="1" dirty="0">
                <a:solidFill>
                  <a:prstClr val="black"/>
                </a:solidFill>
              </a:rPr>
              <a:t>Separate sexes </a:t>
            </a:r>
            <a:endParaRPr lang="ar-SA" sz="1900" b="1" dirty="0"/>
          </a:p>
        </p:txBody>
      </p:sp>
      <p:sp>
        <p:nvSpPr>
          <p:cNvPr id="17" name="مستطيل 16"/>
          <p:cNvSpPr/>
          <p:nvPr/>
        </p:nvSpPr>
        <p:spPr>
          <a:xfrm>
            <a:off x="3188435" y="4849116"/>
            <a:ext cx="724878" cy="461665"/>
          </a:xfrm>
          <a:prstGeom prst="rect">
            <a:avLst/>
          </a:prstGeom>
        </p:spPr>
        <p:txBody>
          <a:bodyPr wrap="none">
            <a:spAutoFit/>
          </a:bodyPr>
          <a:lstStyle/>
          <a:p>
            <a:r>
              <a:rPr lang="en-US" sz="2400" b="1" dirty="0">
                <a:solidFill>
                  <a:schemeClr val="accent2">
                    <a:lumMod val="50000"/>
                  </a:schemeClr>
                </a:solidFill>
              </a:rPr>
              <a:t>Egg </a:t>
            </a:r>
            <a:endParaRPr lang="ar-SA" sz="2400" b="1" dirty="0">
              <a:solidFill>
                <a:schemeClr val="accent2">
                  <a:lumMod val="50000"/>
                </a:schemeClr>
              </a:solidFill>
            </a:endParaRPr>
          </a:p>
        </p:txBody>
      </p:sp>
      <p:sp>
        <p:nvSpPr>
          <p:cNvPr id="18" name="مستطيل 17"/>
          <p:cNvSpPr/>
          <p:nvPr/>
        </p:nvSpPr>
        <p:spPr>
          <a:xfrm>
            <a:off x="5594654" y="4849116"/>
            <a:ext cx="1491947" cy="384721"/>
          </a:xfrm>
          <a:prstGeom prst="rect">
            <a:avLst/>
          </a:prstGeom>
        </p:spPr>
        <p:txBody>
          <a:bodyPr wrap="none">
            <a:spAutoFit/>
          </a:bodyPr>
          <a:lstStyle/>
          <a:p>
            <a:r>
              <a:rPr lang="en-US" sz="1900" b="1" dirty="0" err="1">
                <a:solidFill>
                  <a:prstClr val="black"/>
                </a:solidFill>
              </a:rPr>
              <a:t>operculated</a:t>
            </a:r>
            <a:r>
              <a:rPr lang="en-US" sz="1900" b="1" dirty="0">
                <a:solidFill>
                  <a:prstClr val="black"/>
                </a:solidFill>
              </a:rPr>
              <a:t> </a:t>
            </a:r>
            <a:endParaRPr lang="ar-SA" sz="1900" b="1" dirty="0"/>
          </a:p>
        </p:txBody>
      </p:sp>
      <p:sp>
        <p:nvSpPr>
          <p:cNvPr id="19" name="مستطيل 18"/>
          <p:cNvSpPr/>
          <p:nvPr/>
        </p:nvSpPr>
        <p:spPr>
          <a:xfrm>
            <a:off x="8135246" y="4849116"/>
            <a:ext cx="1923155" cy="384721"/>
          </a:xfrm>
          <a:prstGeom prst="rect">
            <a:avLst/>
          </a:prstGeom>
        </p:spPr>
        <p:txBody>
          <a:bodyPr wrap="none">
            <a:spAutoFit/>
          </a:bodyPr>
          <a:lstStyle/>
          <a:p>
            <a:r>
              <a:rPr lang="en-US" sz="1900" b="1" dirty="0" err="1">
                <a:solidFill>
                  <a:prstClr val="black"/>
                </a:solidFill>
              </a:rPr>
              <a:t>Nonoperculated</a:t>
            </a:r>
            <a:r>
              <a:rPr lang="en-US" sz="1900" b="1" dirty="0">
                <a:solidFill>
                  <a:prstClr val="black"/>
                </a:solidFill>
              </a:rPr>
              <a:t> </a:t>
            </a:r>
            <a:endParaRPr lang="ar-SA" sz="1900" b="1" dirty="0"/>
          </a:p>
        </p:txBody>
      </p:sp>
      <p:sp>
        <p:nvSpPr>
          <p:cNvPr id="20" name="مستطيل 19"/>
          <p:cNvSpPr/>
          <p:nvPr/>
        </p:nvSpPr>
        <p:spPr>
          <a:xfrm>
            <a:off x="2530922" y="5230116"/>
            <a:ext cx="1944187" cy="461665"/>
          </a:xfrm>
          <a:prstGeom prst="rect">
            <a:avLst/>
          </a:prstGeom>
        </p:spPr>
        <p:txBody>
          <a:bodyPr wrap="none">
            <a:spAutoFit/>
          </a:bodyPr>
          <a:lstStyle/>
          <a:p>
            <a:r>
              <a:rPr lang="en-US" sz="2400" b="1" dirty="0">
                <a:solidFill>
                  <a:schemeClr val="accent2">
                    <a:lumMod val="50000"/>
                  </a:schemeClr>
                </a:solidFill>
              </a:rPr>
              <a:t>Transmission </a:t>
            </a:r>
            <a:endParaRPr lang="ar-SA" sz="2400" b="1" dirty="0">
              <a:solidFill>
                <a:schemeClr val="accent2">
                  <a:lumMod val="50000"/>
                </a:schemeClr>
              </a:solidFill>
            </a:endParaRPr>
          </a:p>
        </p:txBody>
      </p:sp>
      <p:sp>
        <p:nvSpPr>
          <p:cNvPr id="21" name="مستطيل 20"/>
          <p:cNvSpPr/>
          <p:nvPr/>
        </p:nvSpPr>
        <p:spPr>
          <a:xfrm>
            <a:off x="5812636" y="5306316"/>
            <a:ext cx="1197764" cy="384721"/>
          </a:xfrm>
          <a:prstGeom prst="rect">
            <a:avLst/>
          </a:prstGeom>
        </p:spPr>
        <p:txBody>
          <a:bodyPr wrap="none">
            <a:spAutoFit/>
          </a:bodyPr>
          <a:lstStyle/>
          <a:p>
            <a:r>
              <a:rPr lang="en-US" sz="1900" b="1" dirty="0">
                <a:solidFill>
                  <a:prstClr val="black"/>
                </a:solidFill>
              </a:rPr>
              <a:t>ingestion </a:t>
            </a:r>
            <a:endParaRPr lang="ar-SA" sz="1900" b="1" dirty="0"/>
          </a:p>
        </p:txBody>
      </p:sp>
      <p:sp>
        <p:nvSpPr>
          <p:cNvPr id="22" name="مستطيل 21"/>
          <p:cNvSpPr/>
          <p:nvPr/>
        </p:nvSpPr>
        <p:spPr>
          <a:xfrm>
            <a:off x="8140054" y="5302595"/>
            <a:ext cx="1918346" cy="384721"/>
          </a:xfrm>
          <a:prstGeom prst="rect">
            <a:avLst/>
          </a:prstGeom>
        </p:spPr>
        <p:txBody>
          <a:bodyPr wrap="none">
            <a:spAutoFit/>
          </a:bodyPr>
          <a:lstStyle/>
          <a:p>
            <a:r>
              <a:rPr lang="en-US" sz="1900" b="1" dirty="0">
                <a:solidFill>
                  <a:prstClr val="black"/>
                </a:solidFill>
              </a:rPr>
              <a:t>Skin penetration</a:t>
            </a:r>
            <a:endParaRPr lang="ar-SA" sz="1900" b="1" dirty="0"/>
          </a:p>
        </p:txBody>
      </p:sp>
      <p:sp>
        <p:nvSpPr>
          <p:cNvPr id="23" name="مستطيل 22"/>
          <p:cNvSpPr/>
          <p:nvPr/>
        </p:nvSpPr>
        <p:spPr>
          <a:xfrm>
            <a:off x="2493283" y="5687316"/>
            <a:ext cx="2066976" cy="461665"/>
          </a:xfrm>
          <a:prstGeom prst="rect">
            <a:avLst/>
          </a:prstGeom>
        </p:spPr>
        <p:txBody>
          <a:bodyPr wrap="none">
            <a:spAutoFit/>
          </a:bodyPr>
          <a:lstStyle/>
          <a:p>
            <a:r>
              <a:rPr lang="en-US" sz="2400" b="1" dirty="0">
                <a:solidFill>
                  <a:schemeClr val="accent2">
                    <a:lumMod val="50000"/>
                  </a:schemeClr>
                </a:solidFill>
              </a:rPr>
              <a:t>Infective stage</a:t>
            </a:r>
            <a:endParaRPr lang="ar-SA" sz="2400" b="1" dirty="0">
              <a:solidFill>
                <a:schemeClr val="accent2">
                  <a:lumMod val="50000"/>
                </a:schemeClr>
              </a:solidFill>
            </a:endParaRPr>
          </a:p>
        </p:txBody>
      </p:sp>
      <p:sp>
        <p:nvSpPr>
          <p:cNvPr id="24" name="مستطيل 23"/>
          <p:cNvSpPr/>
          <p:nvPr/>
        </p:nvSpPr>
        <p:spPr>
          <a:xfrm>
            <a:off x="5555462" y="5687316"/>
            <a:ext cx="1683538" cy="384721"/>
          </a:xfrm>
          <a:prstGeom prst="rect">
            <a:avLst/>
          </a:prstGeom>
        </p:spPr>
        <p:txBody>
          <a:bodyPr wrap="none">
            <a:spAutoFit/>
          </a:bodyPr>
          <a:lstStyle/>
          <a:p>
            <a:r>
              <a:rPr lang="en-US" sz="1900" b="1" dirty="0" err="1">
                <a:solidFill>
                  <a:prstClr val="black"/>
                </a:solidFill>
              </a:rPr>
              <a:t>metarcercaria</a:t>
            </a:r>
            <a:r>
              <a:rPr lang="en-US" sz="1900" b="1" dirty="0">
                <a:solidFill>
                  <a:prstClr val="black"/>
                </a:solidFill>
              </a:rPr>
              <a:t> </a:t>
            </a:r>
            <a:endParaRPr lang="ar-SA" sz="1900" b="1" dirty="0"/>
          </a:p>
        </p:txBody>
      </p:sp>
      <p:sp>
        <p:nvSpPr>
          <p:cNvPr id="25" name="مستطيل 24"/>
          <p:cNvSpPr/>
          <p:nvPr/>
        </p:nvSpPr>
        <p:spPr>
          <a:xfrm>
            <a:off x="8539627" y="5687316"/>
            <a:ext cx="1006942" cy="384721"/>
          </a:xfrm>
          <a:prstGeom prst="rect">
            <a:avLst/>
          </a:prstGeom>
        </p:spPr>
        <p:txBody>
          <a:bodyPr wrap="none">
            <a:spAutoFit/>
          </a:bodyPr>
          <a:lstStyle/>
          <a:p>
            <a:r>
              <a:rPr lang="en-US" sz="1900" b="1" dirty="0" err="1">
                <a:solidFill>
                  <a:prstClr val="black"/>
                </a:solidFill>
              </a:rPr>
              <a:t>Cercaria</a:t>
            </a:r>
            <a:endParaRPr lang="ar-SA" sz="1900" b="1" dirty="0"/>
          </a:p>
        </p:txBody>
      </p:sp>
      <p:sp>
        <p:nvSpPr>
          <p:cNvPr id="26" name="مربع نص 25"/>
          <p:cNvSpPr txBox="1"/>
          <p:nvPr/>
        </p:nvSpPr>
        <p:spPr>
          <a:xfrm>
            <a:off x="2274204" y="6140051"/>
            <a:ext cx="2526397" cy="461665"/>
          </a:xfrm>
          <a:prstGeom prst="rect">
            <a:avLst/>
          </a:prstGeom>
          <a:noFill/>
        </p:spPr>
        <p:txBody>
          <a:bodyPr wrap="none" rtlCol="1">
            <a:spAutoFit/>
          </a:bodyPr>
          <a:lstStyle/>
          <a:p>
            <a:r>
              <a:rPr lang="en-US" sz="2400" b="1" dirty="0">
                <a:solidFill>
                  <a:schemeClr val="accent2">
                    <a:lumMod val="50000"/>
                  </a:schemeClr>
                </a:solidFill>
              </a:rPr>
              <a:t>Intermediate host</a:t>
            </a:r>
            <a:endParaRPr lang="ar-SA" sz="2400" b="1" dirty="0">
              <a:solidFill>
                <a:schemeClr val="accent2">
                  <a:lumMod val="50000"/>
                </a:schemeClr>
              </a:solidFill>
            </a:endParaRPr>
          </a:p>
        </p:txBody>
      </p:sp>
      <p:sp>
        <p:nvSpPr>
          <p:cNvPr id="27" name="مربع نص 26"/>
          <p:cNvSpPr txBox="1"/>
          <p:nvPr/>
        </p:nvSpPr>
        <p:spPr>
          <a:xfrm>
            <a:off x="6180123" y="6144516"/>
            <a:ext cx="308098" cy="384721"/>
          </a:xfrm>
          <a:prstGeom prst="rect">
            <a:avLst/>
          </a:prstGeom>
          <a:noFill/>
        </p:spPr>
        <p:txBody>
          <a:bodyPr wrap="none" rtlCol="1">
            <a:spAutoFit/>
          </a:bodyPr>
          <a:lstStyle/>
          <a:p>
            <a:r>
              <a:rPr lang="en-US" sz="1900" b="1" dirty="0"/>
              <a:t>2</a:t>
            </a:r>
            <a:endParaRPr lang="ar-SA" sz="1900" b="1" dirty="0"/>
          </a:p>
        </p:txBody>
      </p:sp>
      <p:sp>
        <p:nvSpPr>
          <p:cNvPr id="28" name="مربع نص 27"/>
          <p:cNvSpPr txBox="1"/>
          <p:nvPr/>
        </p:nvSpPr>
        <p:spPr>
          <a:xfrm>
            <a:off x="8999523" y="6144516"/>
            <a:ext cx="308098" cy="384721"/>
          </a:xfrm>
          <a:prstGeom prst="rect">
            <a:avLst/>
          </a:prstGeom>
          <a:noFill/>
        </p:spPr>
        <p:txBody>
          <a:bodyPr wrap="none" rtlCol="1">
            <a:spAutoFit/>
          </a:bodyPr>
          <a:lstStyle/>
          <a:p>
            <a:r>
              <a:rPr lang="en-US" sz="1900" b="1" dirty="0"/>
              <a:t>1</a:t>
            </a:r>
            <a:endParaRPr lang="ar-SA" sz="1900" b="1" dirty="0"/>
          </a:p>
        </p:txBody>
      </p:sp>
      <p:sp>
        <p:nvSpPr>
          <p:cNvPr id="29" name="مربع نص 28"/>
          <p:cNvSpPr txBox="1"/>
          <p:nvPr/>
        </p:nvSpPr>
        <p:spPr>
          <a:xfrm>
            <a:off x="5638801" y="3325116"/>
            <a:ext cx="984180" cy="461665"/>
          </a:xfrm>
          <a:prstGeom prst="rect">
            <a:avLst/>
          </a:prstGeom>
          <a:noFill/>
        </p:spPr>
        <p:txBody>
          <a:bodyPr wrap="none" rtlCol="1">
            <a:spAutoFit/>
          </a:bodyPr>
          <a:lstStyle/>
          <a:p>
            <a:r>
              <a:rPr lang="en-US" sz="2400" b="1" dirty="0">
                <a:solidFill>
                  <a:schemeClr val="accent2">
                    <a:lumMod val="50000"/>
                  </a:schemeClr>
                </a:solidFill>
              </a:rPr>
              <a:t>Flukes</a:t>
            </a:r>
            <a:endParaRPr lang="ar-SA" sz="2400" b="1" dirty="0">
              <a:solidFill>
                <a:schemeClr val="accent2">
                  <a:lumMod val="50000"/>
                </a:schemeClr>
              </a:solidFill>
            </a:endParaRPr>
          </a:p>
        </p:txBody>
      </p:sp>
      <p:sp>
        <p:nvSpPr>
          <p:cNvPr id="30" name="مربع نص 29"/>
          <p:cNvSpPr txBox="1"/>
          <p:nvPr/>
        </p:nvSpPr>
        <p:spPr>
          <a:xfrm>
            <a:off x="7777522" y="3325116"/>
            <a:ext cx="1899879" cy="461665"/>
          </a:xfrm>
          <a:prstGeom prst="rect">
            <a:avLst/>
          </a:prstGeom>
          <a:noFill/>
        </p:spPr>
        <p:txBody>
          <a:bodyPr wrap="none" rtlCol="1">
            <a:spAutoFit/>
          </a:bodyPr>
          <a:lstStyle/>
          <a:p>
            <a:r>
              <a:rPr lang="en-US" sz="2400" b="1" dirty="0">
                <a:solidFill>
                  <a:schemeClr val="accent2">
                    <a:lumMod val="50000"/>
                  </a:schemeClr>
                </a:solidFill>
              </a:rPr>
              <a:t>Schistosomes</a:t>
            </a:r>
            <a:endParaRPr lang="ar-SA" sz="2400" b="1" dirty="0">
              <a:solidFill>
                <a:schemeClr val="accent2">
                  <a:lumMod val="50000"/>
                </a:schemeClr>
              </a:solidFill>
            </a:endParaRPr>
          </a:p>
        </p:txBody>
      </p:sp>
      <p:pic>
        <p:nvPicPr>
          <p:cNvPr id="33" name="Picture 2" descr="Schistosoma mansoni - Adults - Servier Medical Art">
            <a:extLst>
              <a:ext uri="{FF2B5EF4-FFF2-40B4-BE49-F238E27FC236}">
                <a16:creationId xmlns="" xmlns:a16="http://schemas.microsoft.com/office/drawing/2014/main" id="{A7063007-5EBA-47D1-9B26-4557D00EF399}"/>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42308" y="257785"/>
            <a:ext cx="2314429" cy="2796735"/>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Infection Landscapes: Liver Flukes Part 1: Clonorchis sinensis">
            <a:extLst>
              <a:ext uri="{FF2B5EF4-FFF2-40B4-BE49-F238E27FC236}">
                <a16:creationId xmlns="" xmlns:a16="http://schemas.microsoft.com/office/drawing/2014/main" id="{FA85327E-E006-4B0B-884A-2A2E87DCD66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15033" y="328764"/>
            <a:ext cx="1287498" cy="26847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660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down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trips(down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strips(down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trips(down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strips(downLef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strips(downLeft)">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trips(downLeft)">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12"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trips(downLeft)">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strips(downLeft)">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strips(downLeft)">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strips(downLeft)">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strips(downLeft)">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trips(downLeft)">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12"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strips(downLeft)">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18" presetClass="entr" presetSubtype="12"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strips(downLeft)">
                                      <p:cBhvr>
                                        <p:cTn id="113" dur="500"/>
                                        <p:tgtEl>
                                          <p:spTgt spid="27"/>
                                        </p:tgtEl>
                                      </p:cBhvr>
                                    </p:animEffect>
                                  </p:childTnLst>
                                </p:cTn>
                              </p:par>
                            </p:childTnLst>
                          </p:cTn>
                        </p:par>
                      </p:childTnLst>
                    </p:cTn>
                  </p:par>
                  <p:par>
                    <p:cTn id="114" fill="hold">
                      <p:stCondLst>
                        <p:cond delay="indefinite"/>
                      </p:stCondLst>
                      <p:childTnLst>
                        <p:par>
                          <p:cTn id="115" fill="hold">
                            <p:stCondLst>
                              <p:cond delay="0"/>
                            </p:stCondLst>
                            <p:childTnLst>
                              <p:par>
                                <p:cTn id="116" presetID="18" presetClass="entr" presetSubtype="12"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strips(downLeft)">
                                      <p:cBhvr>
                                        <p:cTn id="1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1B6E883-DB9A-4094-8422-6D0763E4A669}"/>
              </a:ext>
            </a:extLst>
          </p:cNvPr>
          <p:cNvPicPr>
            <a:picLocks noChangeAspect="1"/>
          </p:cNvPicPr>
          <p:nvPr/>
        </p:nvPicPr>
        <p:blipFill>
          <a:blip r:embed="rId2" cstate="print"/>
          <a:stretch>
            <a:fillRect/>
          </a:stretch>
        </p:blipFill>
        <p:spPr>
          <a:xfrm>
            <a:off x="917373" y="1166648"/>
            <a:ext cx="10838004" cy="5691352"/>
          </a:xfrm>
          <a:prstGeom prst="rect">
            <a:avLst/>
          </a:prstGeom>
        </p:spPr>
      </p:pic>
      <p:sp>
        <p:nvSpPr>
          <p:cNvPr id="7" name="Title 1">
            <a:extLst>
              <a:ext uri="{FF2B5EF4-FFF2-40B4-BE49-F238E27FC236}">
                <a16:creationId xmlns="" xmlns:a16="http://schemas.microsoft.com/office/drawing/2014/main" id="{747403E0-4FEE-4BBE-899B-585A4F26E13A}"/>
              </a:ext>
            </a:extLst>
          </p:cNvPr>
          <p:cNvSpPr txBox="1">
            <a:spLocks/>
          </p:cNvSpPr>
          <p:nvPr/>
        </p:nvSpPr>
        <p:spPr>
          <a:xfrm>
            <a:off x="268014" y="457200"/>
            <a:ext cx="29507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Life  Cycle</a:t>
            </a:r>
          </a:p>
        </p:txBody>
      </p:sp>
      <p:sp>
        <p:nvSpPr>
          <p:cNvPr id="4" name="TextBox 3">
            <a:extLst>
              <a:ext uri="{FF2B5EF4-FFF2-40B4-BE49-F238E27FC236}">
                <a16:creationId xmlns="" xmlns:a16="http://schemas.microsoft.com/office/drawing/2014/main" id="{D9E6A938-F980-4B63-90D8-36DF3870E7D3}"/>
              </a:ext>
            </a:extLst>
          </p:cNvPr>
          <p:cNvSpPr txBox="1"/>
          <p:nvPr/>
        </p:nvSpPr>
        <p:spPr>
          <a:xfrm>
            <a:off x="615115" y="6863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solidFill>
                  <a:srgbClr val="7030A0"/>
                </a:solidFill>
                <a:latin typeface="Arial" pitchFamily="34" charset="0"/>
                <a:cs typeface="Arial" pitchFamily="34" charset="0"/>
              </a:rPr>
              <a:t>Schistosomiasis</a:t>
            </a:r>
            <a:r>
              <a:rPr lang="en-US" sz="3200" b="1" dirty="0">
                <a:solidFill>
                  <a:srgbClr val="7030A0"/>
                </a:solidFill>
                <a:latin typeface="Arial" pitchFamily="34" charset="0"/>
                <a:cs typeface="Arial" pitchFamily="34" charset="0"/>
              </a:rPr>
              <a:t> (Bilharziasis)</a:t>
            </a:r>
          </a:p>
        </p:txBody>
      </p:sp>
    </p:spTree>
    <p:extLst>
      <p:ext uri="{BB962C8B-B14F-4D97-AF65-F5344CB8AC3E}">
        <p14:creationId xmlns="" xmlns:p14="http://schemas.microsoft.com/office/powerpoint/2010/main" val="191445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water2">
            <a:extLst>
              <a:ext uri="{FF2B5EF4-FFF2-40B4-BE49-F238E27FC236}">
                <a16:creationId xmlns="" xmlns:a16="http://schemas.microsoft.com/office/drawing/2014/main" id="{BD62EB83-837C-481B-A48B-EEFCE8C31BA5}"/>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43326" y="1298689"/>
            <a:ext cx="7715250" cy="407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8A3E3664-1EA0-479F-9427-0E7ABFD5C445}"/>
              </a:ext>
            </a:extLst>
          </p:cNvPr>
          <p:cNvSpPr txBox="1"/>
          <p:nvPr/>
        </p:nvSpPr>
        <p:spPr>
          <a:xfrm>
            <a:off x="4444564" y="741971"/>
            <a:ext cx="3286125" cy="5238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800" b="1" dirty="0">
                <a:solidFill>
                  <a:srgbClr val="C00000"/>
                </a:solidFill>
                <a:latin typeface="Arial" pitchFamily="34" charset="0"/>
                <a:cs typeface="Arial" pitchFamily="34" charset="0"/>
              </a:rPr>
              <a:t>Mode of infection</a:t>
            </a:r>
          </a:p>
        </p:txBody>
      </p:sp>
      <p:sp>
        <p:nvSpPr>
          <p:cNvPr id="6" name="TextBox 5">
            <a:extLst>
              <a:ext uri="{FF2B5EF4-FFF2-40B4-BE49-F238E27FC236}">
                <a16:creationId xmlns="" xmlns:a16="http://schemas.microsoft.com/office/drawing/2014/main" id="{0E3BAA3D-78EC-4DE1-9098-8175BE4C0D50}"/>
              </a:ext>
            </a:extLst>
          </p:cNvPr>
          <p:cNvSpPr txBox="1"/>
          <p:nvPr/>
        </p:nvSpPr>
        <p:spPr>
          <a:xfrm>
            <a:off x="1135152" y="5482953"/>
            <a:ext cx="10562893"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2000" b="1" dirty="0">
                <a:solidFill>
                  <a:srgbClr val="002060"/>
                </a:solidFill>
                <a:latin typeface="Arial" pitchFamily="34" charset="0"/>
                <a:cs typeface="Arial" pitchFamily="34" charset="0"/>
              </a:rPr>
              <a:t>Man is infected by coming in contact with cercaria in polluted water of canals or drinking polluted canals water containing cercaria. The </a:t>
            </a:r>
            <a:r>
              <a:rPr lang="en-US" sz="2000" b="1" dirty="0" err="1">
                <a:solidFill>
                  <a:srgbClr val="002060"/>
                </a:solidFill>
                <a:latin typeface="Arial" pitchFamily="34" charset="0"/>
                <a:cs typeface="Arial" pitchFamily="34" charset="0"/>
              </a:rPr>
              <a:t>cercaria</a:t>
            </a:r>
            <a:r>
              <a:rPr lang="en-US" sz="2000" b="1" dirty="0">
                <a:solidFill>
                  <a:srgbClr val="002060"/>
                </a:solidFill>
                <a:latin typeface="Arial" pitchFamily="34" charset="0"/>
                <a:cs typeface="Arial" pitchFamily="34" charset="0"/>
              </a:rPr>
              <a:t> actively penetrates the skin or the mucous membrane through the action of penetration glands</a:t>
            </a:r>
          </a:p>
        </p:txBody>
      </p:sp>
      <p:sp>
        <p:nvSpPr>
          <p:cNvPr id="7" name="TextBox 3">
            <a:extLst>
              <a:ext uri="{FF2B5EF4-FFF2-40B4-BE49-F238E27FC236}">
                <a16:creationId xmlns="" xmlns:a16="http://schemas.microsoft.com/office/drawing/2014/main" id="{D9E6A938-F980-4B63-90D8-36DF3870E7D3}"/>
              </a:ext>
            </a:extLst>
          </p:cNvPr>
          <p:cNvSpPr txBox="1"/>
          <p:nvPr/>
        </p:nvSpPr>
        <p:spPr>
          <a:xfrm>
            <a:off x="615115" y="6863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solidFill>
                  <a:srgbClr val="7030A0"/>
                </a:solidFill>
                <a:latin typeface="Arial" pitchFamily="34" charset="0"/>
                <a:cs typeface="Arial" pitchFamily="34" charset="0"/>
              </a:rPr>
              <a:t>Schistosomiasis</a:t>
            </a:r>
            <a:r>
              <a:rPr lang="en-US" sz="3200" b="1" dirty="0">
                <a:solidFill>
                  <a:srgbClr val="7030A0"/>
                </a:solidFill>
                <a:latin typeface="Arial" pitchFamily="34" charset="0"/>
                <a:cs typeface="Arial" pitchFamily="34" charset="0"/>
              </a:rPr>
              <a:t> (Bilharziasis)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strips(downLeft)">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4A6B72A-8007-4818-9B14-34DC31630AA5}"/>
              </a:ext>
            </a:extLst>
          </p:cNvPr>
          <p:cNvSpPr txBox="1"/>
          <p:nvPr/>
        </p:nvSpPr>
        <p:spPr>
          <a:xfrm>
            <a:off x="59307" y="136985"/>
            <a:ext cx="3779132"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Stages of disease</a:t>
            </a:r>
          </a:p>
        </p:txBody>
      </p:sp>
      <p:pic>
        <p:nvPicPr>
          <p:cNvPr id="3" name="Picture 2">
            <a:extLst>
              <a:ext uri="{FF2B5EF4-FFF2-40B4-BE49-F238E27FC236}">
                <a16:creationId xmlns="" xmlns:a16="http://schemas.microsoft.com/office/drawing/2014/main" id="{B78197F4-5A7A-4CDC-B21E-75CF2ADEC63B}"/>
              </a:ext>
            </a:extLst>
          </p:cNvPr>
          <p:cNvPicPr>
            <a:picLocks noChangeAspect="1"/>
          </p:cNvPicPr>
          <p:nvPr/>
        </p:nvPicPr>
        <p:blipFill>
          <a:blip r:embed="rId2" cstate="print"/>
          <a:stretch>
            <a:fillRect/>
          </a:stretch>
        </p:blipFill>
        <p:spPr>
          <a:xfrm>
            <a:off x="10368779" y="2604106"/>
            <a:ext cx="1758446" cy="1320564"/>
          </a:xfrm>
          <a:prstGeom prst="rect">
            <a:avLst/>
          </a:prstGeom>
        </p:spPr>
      </p:pic>
      <p:pic>
        <p:nvPicPr>
          <p:cNvPr id="6" name="Picture 5">
            <a:extLst>
              <a:ext uri="{FF2B5EF4-FFF2-40B4-BE49-F238E27FC236}">
                <a16:creationId xmlns="" xmlns:a16="http://schemas.microsoft.com/office/drawing/2014/main" id="{CCC26D6F-3A6E-4C18-89DE-10DB7C0F1D04}"/>
              </a:ext>
            </a:extLst>
          </p:cNvPr>
          <p:cNvPicPr>
            <a:picLocks noChangeAspect="1"/>
          </p:cNvPicPr>
          <p:nvPr/>
        </p:nvPicPr>
        <p:blipFill>
          <a:blip r:embed="rId3" cstate="print"/>
          <a:stretch>
            <a:fillRect/>
          </a:stretch>
        </p:blipFill>
        <p:spPr>
          <a:xfrm>
            <a:off x="7439608" y="4854681"/>
            <a:ext cx="1880605" cy="1869969"/>
          </a:xfrm>
          <a:prstGeom prst="rect">
            <a:avLst/>
          </a:prstGeom>
        </p:spPr>
      </p:pic>
      <p:pic>
        <p:nvPicPr>
          <p:cNvPr id="9" name="Picture 8">
            <a:extLst>
              <a:ext uri="{FF2B5EF4-FFF2-40B4-BE49-F238E27FC236}">
                <a16:creationId xmlns="" xmlns:a16="http://schemas.microsoft.com/office/drawing/2014/main" id="{CA57B301-A22E-49DC-AC69-2282568B2A1E}"/>
              </a:ext>
            </a:extLst>
          </p:cNvPr>
          <p:cNvPicPr>
            <a:picLocks noChangeAspect="1"/>
          </p:cNvPicPr>
          <p:nvPr/>
        </p:nvPicPr>
        <p:blipFill>
          <a:blip r:embed="rId4" cstate="print"/>
          <a:stretch>
            <a:fillRect/>
          </a:stretch>
        </p:blipFill>
        <p:spPr>
          <a:xfrm>
            <a:off x="4287106" y="4697094"/>
            <a:ext cx="2230465" cy="2100719"/>
          </a:xfrm>
          <a:prstGeom prst="rect">
            <a:avLst/>
          </a:prstGeom>
        </p:spPr>
      </p:pic>
      <p:pic>
        <p:nvPicPr>
          <p:cNvPr id="21" name="Picture 20">
            <a:extLst>
              <a:ext uri="{FF2B5EF4-FFF2-40B4-BE49-F238E27FC236}">
                <a16:creationId xmlns="" xmlns:a16="http://schemas.microsoft.com/office/drawing/2014/main" id="{5698F8DB-3298-415E-AE2E-F0A58E4CC758}"/>
              </a:ext>
            </a:extLst>
          </p:cNvPr>
          <p:cNvPicPr>
            <a:picLocks noChangeAspect="1"/>
          </p:cNvPicPr>
          <p:nvPr/>
        </p:nvPicPr>
        <p:blipFill>
          <a:blip r:embed="rId5" cstate="print"/>
          <a:stretch>
            <a:fillRect/>
          </a:stretch>
        </p:blipFill>
        <p:spPr>
          <a:xfrm>
            <a:off x="1506624" y="3847329"/>
            <a:ext cx="2032633" cy="1834827"/>
          </a:xfrm>
          <a:prstGeom prst="rect">
            <a:avLst/>
          </a:prstGeom>
        </p:spPr>
      </p:pic>
      <p:pic>
        <p:nvPicPr>
          <p:cNvPr id="23" name="Picture 22">
            <a:extLst>
              <a:ext uri="{FF2B5EF4-FFF2-40B4-BE49-F238E27FC236}">
                <a16:creationId xmlns="" xmlns:a16="http://schemas.microsoft.com/office/drawing/2014/main" id="{C722BD9F-A6F5-4E18-ACD2-36BE245319B0}"/>
              </a:ext>
            </a:extLst>
          </p:cNvPr>
          <p:cNvPicPr>
            <a:picLocks noChangeAspect="1"/>
          </p:cNvPicPr>
          <p:nvPr/>
        </p:nvPicPr>
        <p:blipFill>
          <a:blip r:embed="rId6" cstate="print"/>
          <a:stretch>
            <a:fillRect/>
          </a:stretch>
        </p:blipFill>
        <p:spPr>
          <a:xfrm>
            <a:off x="2067336" y="2177851"/>
            <a:ext cx="1468404" cy="1367646"/>
          </a:xfrm>
          <a:prstGeom prst="rect">
            <a:avLst/>
          </a:prstGeom>
        </p:spPr>
      </p:pic>
      <p:cxnSp>
        <p:nvCxnSpPr>
          <p:cNvPr id="24" name="Straight Arrow Connector 23">
            <a:extLst>
              <a:ext uri="{FF2B5EF4-FFF2-40B4-BE49-F238E27FC236}">
                <a16:creationId xmlns="" xmlns:a16="http://schemas.microsoft.com/office/drawing/2014/main" id="{BD30E669-6B53-4D85-9B1D-BE1124A62A96}"/>
              </a:ext>
            </a:extLst>
          </p:cNvPr>
          <p:cNvCxnSpPr>
            <a:cxnSpLocks/>
          </p:cNvCxnSpPr>
          <p:nvPr/>
        </p:nvCxnSpPr>
        <p:spPr>
          <a:xfrm>
            <a:off x="11188849" y="2004396"/>
            <a:ext cx="0" cy="40613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391318B3-D2CE-4B4E-96B8-9EE58EAA2D86}"/>
              </a:ext>
            </a:extLst>
          </p:cNvPr>
          <p:cNvCxnSpPr>
            <a:cxnSpLocks/>
          </p:cNvCxnSpPr>
          <p:nvPr/>
        </p:nvCxnSpPr>
        <p:spPr>
          <a:xfrm>
            <a:off x="11188849" y="4175154"/>
            <a:ext cx="0" cy="35067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76FD1E52-D7F3-43E9-92CA-F534AB30E14D}"/>
              </a:ext>
            </a:extLst>
          </p:cNvPr>
          <p:cNvCxnSpPr>
            <a:cxnSpLocks/>
          </p:cNvCxnSpPr>
          <p:nvPr/>
        </p:nvCxnSpPr>
        <p:spPr>
          <a:xfrm flipH="1">
            <a:off x="6696293" y="5934340"/>
            <a:ext cx="51931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87868DF8-2076-4379-9EE0-1198BA3AE2ED}"/>
              </a:ext>
            </a:extLst>
          </p:cNvPr>
          <p:cNvSpPr txBox="1"/>
          <p:nvPr/>
        </p:nvSpPr>
        <p:spPr>
          <a:xfrm>
            <a:off x="2049611" y="5789665"/>
            <a:ext cx="1301959" cy="646331"/>
          </a:xfrm>
          <a:prstGeom prst="rect">
            <a:avLst/>
          </a:prstGeom>
          <a:noFill/>
        </p:spPr>
        <p:txBody>
          <a:bodyPr wrap="none" rtlCol="0">
            <a:spAutoFit/>
          </a:bodyPr>
          <a:lstStyle/>
          <a:p>
            <a:r>
              <a:rPr lang="en-US" sz="3600" b="1" dirty="0"/>
              <a:t>Blood</a:t>
            </a:r>
          </a:p>
        </p:txBody>
      </p:sp>
      <p:cxnSp>
        <p:nvCxnSpPr>
          <p:cNvPr id="31" name="Straight Arrow Connector 30">
            <a:extLst>
              <a:ext uri="{FF2B5EF4-FFF2-40B4-BE49-F238E27FC236}">
                <a16:creationId xmlns="" xmlns:a16="http://schemas.microsoft.com/office/drawing/2014/main" id="{DA67FB2B-C73D-4C5A-A6B3-2E42BB35ACB1}"/>
              </a:ext>
            </a:extLst>
          </p:cNvPr>
          <p:cNvCxnSpPr>
            <a:cxnSpLocks/>
          </p:cNvCxnSpPr>
          <p:nvPr/>
        </p:nvCxnSpPr>
        <p:spPr>
          <a:xfrm flipH="1">
            <a:off x="3578783" y="6121683"/>
            <a:ext cx="51931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218D234A-21BE-4C53-92AD-71775FA6044F}"/>
              </a:ext>
            </a:extLst>
          </p:cNvPr>
          <p:cNvCxnSpPr>
            <a:cxnSpLocks/>
          </p:cNvCxnSpPr>
          <p:nvPr/>
        </p:nvCxnSpPr>
        <p:spPr>
          <a:xfrm flipH="1" flipV="1">
            <a:off x="2714800" y="5456714"/>
            <a:ext cx="1" cy="47420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06AD07FD-48D1-484D-8372-EC7A52A76689}"/>
              </a:ext>
            </a:extLst>
          </p:cNvPr>
          <p:cNvCxnSpPr>
            <a:cxnSpLocks/>
          </p:cNvCxnSpPr>
          <p:nvPr/>
        </p:nvCxnSpPr>
        <p:spPr>
          <a:xfrm flipH="1" flipV="1">
            <a:off x="2685708" y="3436777"/>
            <a:ext cx="29764" cy="41999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D499DE73-3459-4CC4-82BF-9C3E7C1D960F}"/>
              </a:ext>
            </a:extLst>
          </p:cNvPr>
          <p:cNvCxnSpPr>
            <a:cxnSpLocks/>
          </p:cNvCxnSpPr>
          <p:nvPr/>
        </p:nvCxnSpPr>
        <p:spPr>
          <a:xfrm flipH="1">
            <a:off x="9465357" y="6031068"/>
            <a:ext cx="51931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DFE2B88B-DC1B-4925-90DA-9E0CD11B04BF}"/>
              </a:ext>
            </a:extLst>
          </p:cNvPr>
          <p:cNvSpPr txBox="1"/>
          <p:nvPr/>
        </p:nvSpPr>
        <p:spPr>
          <a:xfrm>
            <a:off x="4331543" y="4125153"/>
            <a:ext cx="2364750" cy="369332"/>
          </a:xfrm>
          <a:prstGeom prst="rect">
            <a:avLst/>
          </a:prstGeom>
          <a:noFill/>
        </p:spPr>
        <p:txBody>
          <a:bodyPr wrap="none" rtlCol="0">
            <a:spAutoFit/>
          </a:bodyPr>
          <a:lstStyle/>
          <a:p>
            <a:r>
              <a:rPr lang="en-US" b="1" u="sng" dirty="0">
                <a:solidFill>
                  <a:srgbClr val="FF0000"/>
                </a:solidFill>
                <a:latin typeface="Arial" pitchFamily="34" charset="0"/>
                <a:cs typeface="Arial" pitchFamily="34" charset="0"/>
              </a:rPr>
              <a:t>1- Stage of invasion</a:t>
            </a:r>
          </a:p>
        </p:txBody>
      </p:sp>
      <p:sp>
        <p:nvSpPr>
          <p:cNvPr id="8" name="Rectangle 7">
            <a:extLst>
              <a:ext uri="{FF2B5EF4-FFF2-40B4-BE49-F238E27FC236}">
                <a16:creationId xmlns="" xmlns:a16="http://schemas.microsoft.com/office/drawing/2014/main" id="{50A3D5C6-C345-472A-9921-5D8CE044DC48}"/>
              </a:ext>
            </a:extLst>
          </p:cNvPr>
          <p:cNvSpPr/>
          <p:nvPr/>
        </p:nvSpPr>
        <p:spPr>
          <a:xfrm>
            <a:off x="146381" y="1893660"/>
            <a:ext cx="2544286" cy="369332"/>
          </a:xfrm>
          <a:prstGeom prst="rect">
            <a:avLst/>
          </a:prstGeom>
        </p:spPr>
        <p:txBody>
          <a:bodyPr wrap="none">
            <a:spAutoFit/>
          </a:bodyPr>
          <a:lstStyle/>
          <a:p>
            <a:r>
              <a:rPr lang="en-US" b="1" u="sng" dirty="0">
                <a:solidFill>
                  <a:srgbClr val="FF0000"/>
                </a:solidFill>
                <a:latin typeface="Arial" pitchFamily="34" charset="0"/>
                <a:cs typeface="Arial" pitchFamily="34" charset="0"/>
              </a:rPr>
              <a:t>2- Stage of migration </a:t>
            </a:r>
            <a:endParaRPr lang="en-US" u="sng" dirty="0">
              <a:solidFill>
                <a:srgbClr val="FF0000"/>
              </a:solidFill>
            </a:endParaRPr>
          </a:p>
        </p:txBody>
      </p:sp>
      <p:sp>
        <p:nvSpPr>
          <p:cNvPr id="20" name="Rectangle 19">
            <a:extLst>
              <a:ext uri="{FF2B5EF4-FFF2-40B4-BE49-F238E27FC236}">
                <a16:creationId xmlns="" xmlns:a16="http://schemas.microsoft.com/office/drawing/2014/main" id="{E0BAB7A5-BEAF-4144-9A8E-A045DC7CB267}"/>
              </a:ext>
            </a:extLst>
          </p:cNvPr>
          <p:cNvSpPr/>
          <p:nvPr/>
        </p:nvSpPr>
        <p:spPr>
          <a:xfrm>
            <a:off x="114297" y="3560130"/>
            <a:ext cx="2544286" cy="369332"/>
          </a:xfrm>
          <a:prstGeom prst="rect">
            <a:avLst/>
          </a:prstGeom>
        </p:spPr>
        <p:txBody>
          <a:bodyPr wrap="none">
            <a:spAutoFit/>
          </a:bodyPr>
          <a:lstStyle/>
          <a:p>
            <a:r>
              <a:rPr lang="en-US" b="1" u="sng" dirty="0">
                <a:solidFill>
                  <a:srgbClr val="FF0000"/>
                </a:solidFill>
                <a:latin typeface="Arial" pitchFamily="34" charset="0"/>
                <a:cs typeface="Arial" pitchFamily="34" charset="0"/>
              </a:rPr>
              <a:t>2- Stage of migration </a:t>
            </a:r>
            <a:endParaRPr lang="en-US" u="sng" dirty="0">
              <a:solidFill>
                <a:srgbClr val="FF0000"/>
              </a:solidFill>
            </a:endParaRPr>
          </a:p>
        </p:txBody>
      </p:sp>
      <p:sp>
        <p:nvSpPr>
          <p:cNvPr id="12" name="Rectangle 11">
            <a:extLst>
              <a:ext uri="{FF2B5EF4-FFF2-40B4-BE49-F238E27FC236}">
                <a16:creationId xmlns="" xmlns:a16="http://schemas.microsoft.com/office/drawing/2014/main" id="{99498293-59E1-4907-B671-5A5B6FB5F993}"/>
              </a:ext>
            </a:extLst>
          </p:cNvPr>
          <p:cNvSpPr/>
          <p:nvPr/>
        </p:nvSpPr>
        <p:spPr>
          <a:xfrm>
            <a:off x="4160105" y="597963"/>
            <a:ext cx="3134191" cy="369332"/>
          </a:xfrm>
          <a:prstGeom prst="rect">
            <a:avLst/>
          </a:prstGeom>
        </p:spPr>
        <p:txBody>
          <a:bodyPr wrap="none">
            <a:spAutoFit/>
          </a:bodyPr>
          <a:lstStyle/>
          <a:p>
            <a:r>
              <a:rPr lang="en-US" b="1" u="sng" dirty="0">
                <a:solidFill>
                  <a:srgbClr val="FF0000"/>
                </a:solidFill>
                <a:latin typeface="Arial" pitchFamily="34" charset="0"/>
                <a:cs typeface="Arial" pitchFamily="34" charset="0"/>
              </a:rPr>
              <a:t>3- Stage of egg deposition </a:t>
            </a:r>
            <a:endParaRPr lang="en-US" u="sng" dirty="0">
              <a:solidFill>
                <a:srgbClr val="FF0000"/>
              </a:solidFill>
            </a:endParaRPr>
          </a:p>
        </p:txBody>
      </p:sp>
      <p:cxnSp>
        <p:nvCxnSpPr>
          <p:cNvPr id="29" name="Straight Arrow Connector 28">
            <a:extLst>
              <a:ext uri="{FF2B5EF4-FFF2-40B4-BE49-F238E27FC236}">
                <a16:creationId xmlns="" xmlns:a16="http://schemas.microsoft.com/office/drawing/2014/main" id="{0507281F-158E-4312-AE59-EBD57EB93BDD}"/>
              </a:ext>
            </a:extLst>
          </p:cNvPr>
          <p:cNvCxnSpPr>
            <a:cxnSpLocks/>
          </p:cNvCxnSpPr>
          <p:nvPr/>
        </p:nvCxnSpPr>
        <p:spPr>
          <a:xfrm flipV="1">
            <a:off x="3224462" y="967295"/>
            <a:ext cx="750669" cy="118535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B3D47BB9-1620-4731-9E50-84F990AF102D}"/>
              </a:ext>
            </a:extLst>
          </p:cNvPr>
          <p:cNvCxnSpPr>
            <a:cxnSpLocks/>
          </p:cNvCxnSpPr>
          <p:nvPr/>
        </p:nvCxnSpPr>
        <p:spPr>
          <a:xfrm>
            <a:off x="7346794" y="782629"/>
            <a:ext cx="925544" cy="55643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D26E90E3-027F-48B9-B2A0-A647B516069A}"/>
              </a:ext>
            </a:extLst>
          </p:cNvPr>
          <p:cNvSpPr/>
          <p:nvPr/>
        </p:nvSpPr>
        <p:spPr>
          <a:xfrm>
            <a:off x="7346794" y="1370040"/>
            <a:ext cx="2273277" cy="923330"/>
          </a:xfrm>
          <a:prstGeom prst="rect">
            <a:avLst/>
          </a:prstGeom>
        </p:spPr>
        <p:txBody>
          <a:bodyPr wrap="square">
            <a:spAutoFit/>
          </a:bodyPr>
          <a:lstStyle/>
          <a:p>
            <a:pPr algn="ctr">
              <a:defRPr/>
            </a:pPr>
            <a:r>
              <a:rPr lang="en-US" b="1" u="sng" dirty="0">
                <a:solidFill>
                  <a:srgbClr val="FF0000"/>
                </a:solidFill>
                <a:latin typeface="Arial" pitchFamily="34" charset="0"/>
                <a:cs typeface="Arial" pitchFamily="34" charset="0"/>
              </a:rPr>
              <a:t>4- Stage of tissue reaction, repair and fibrosis </a:t>
            </a:r>
          </a:p>
        </p:txBody>
      </p:sp>
      <p:pic>
        <p:nvPicPr>
          <p:cNvPr id="30721" name="Picture 1"/>
          <p:cNvPicPr>
            <a:picLocks noChangeAspect="1" noChangeArrowheads="1"/>
          </p:cNvPicPr>
          <p:nvPr/>
        </p:nvPicPr>
        <p:blipFill>
          <a:blip r:embed="rId7" cstate="print"/>
          <a:srcRect/>
          <a:stretch>
            <a:fillRect/>
          </a:stretch>
        </p:blipFill>
        <p:spPr bwMode="auto">
          <a:xfrm>
            <a:off x="4918166" y="992231"/>
            <a:ext cx="1408990" cy="1620339"/>
          </a:xfrm>
          <a:prstGeom prst="rect">
            <a:avLst/>
          </a:prstGeom>
          <a:noFill/>
          <a:ln w="9525">
            <a:noFill/>
            <a:miter lim="800000"/>
            <a:headEnd/>
            <a:tailEnd/>
          </a:ln>
        </p:spPr>
      </p:pic>
      <p:sp>
        <p:nvSpPr>
          <p:cNvPr id="33" name="مربع نص 32"/>
          <p:cNvSpPr txBox="1"/>
          <p:nvPr/>
        </p:nvSpPr>
        <p:spPr>
          <a:xfrm>
            <a:off x="4794069" y="2534194"/>
            <a:ext cx="1672046" cy="307777"/>
          </a:xfrm>
          <a:prstGeom prst="rect">
            <a:avLst/>
          </a:prstGeom>
          <a:noFill/>
        </p:spPr>
        <p:txBody>
          <a:bodyPr wrap="square" rtlCol="1">
            <a:spAutoFit/>
          </a:bodyPr>
          <a:lstStyle/>
          <a:p>
            <a:r>
              <a:rPr lang="en-US" sz="1400" b="1" dirty="0" err="1">
                <a:latin typeface="Arial" pitchFamily="34" charset="0"/>
                <a:cs typeface="Arial" pitchFamily="34" charset="0"/>
              </a:rPr>
              <a:t>Urogenital</a:t>
            </a:r>
            <a:r>
              <a:rPr lang="en-US" sz="1400" b="1" dirty="0">
                <a:latin typeface="Arial" pitchFamily="34" charset="0"/>
                <a:cs typeface="Arial" pitchFamily="34" charset="0"/>
              </a:rPr>
              <a:t>  veins</a:t>
            </a:r>
            <a:endParaRPr lang="ar-SA" sz="1400" b="1" dirty="0"/>
          </a:p>
        </p:txBody>
      </p:sp>
      <p:pic>
        <p:nvPicPr>
          <p:cNvPr id="10" name="Picture 9">
            <a:extLst>
              <a:ext uri="{FF2B5EF4-FFF2-40B4-BE49-F238E27FC236}">
                <a16:creationId xmlns="" xmlns:a16="http://schemas.microsoft.com/office/drawing/2014/main" id="{2E9085DF-EF17-448F-8E02-9915B86F9C01}"/>
              </a:ext>
            </a:extLst>
          </p:cNvPr>
          <p:cNvPicPr>
            <a:picLocks noChangeAspect="1"/>
          </p:cNvPicPr>
          <p:nvPr/>
        </p:nvPicPr>
        <p:blipFill>
          <a:blip r:embed="rId8" cstate="print"/>
          <a:stretch>
            <a:fillRect/>
          </a:stretch>
        </p:blipFill>
        <p:spPr>
          <a:xfrm>
            <a:off x="10142389" y="4928303"/>
            <a:ext cx="1724025" cy="1638300"/>
          </a:xfrm>
          <a:prstGeom prst="rect">
            <a:avLst/>
          </a:prstGeom>
        </p:spPr>
      </p:pic>
      <p:pic>
        <p:nvPicPr>
          <p:cNvPr id="21505" name="Picture 1"/>
          <p:cNvPicPr>
            <a:picLocks noChangeAspect="1" noChangeArrowheads="1"/>
          </p:cNvPicPr>
          <p:nvPr/>
        </p:nvPicPr>
        <p:blipFill>
          <a:blip r:embed="rId9" cstate="print"/>
          <a:srcRect/>
          <a:stretch>
            <a:fillRect/>
          </a:stretch>
        </p:blipFill>
        <p:spPr bwMode="auto">
          <a:xfrm>
            <a:off x="9939338" y="381681"/>
            <a:ext cx="2066925" cy="1304925"/>
          </a:xfrm>
          <a:prstGeom prst="rect">
            <a:avLst/>
          </a:prstGeom>
          <a:noFill/>
          <a:ln w="9525">
            <a:noFill/>
            <a:miter lim="800000"/>
            <a:headEnd/>
            <a:tailEnd/>
          </a:ln>
        </p:spPr>
      </p:pic>
    </p:spTree>
    <p:extLst>
      <p:ext uri="{BB962C8B-B14F-4D97-AF65-F5344CB8AC3E}">
        <p14:creationId xmlns="" xmlns:p14="http://schemas.microsoft.com/office/powerpoint/2010/main" val="253353868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0721"/>
                                        </p:tgtEl>
                                        <p:attrNameLst>
                                          <p:attrName>style.visibility</p:attrName>
                                        </p:attrNameLst>
                                      </p:cBhvr>
                                      <p:to>
                                        <p:strVal val="visible"/>
                                      </p:to>
                                    </p:set>
                                    <p:animEffect transition="in" filter="fade">
                                      <p:cBhvr>
                                        <p:cTn id="76" dur="500"/>
                                        <p:tgtEl>
                                          <p:spTgt spid="307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7" grpId="0"/>
      <p:bldP spid="8" grpId="0"/>
      <p:bldP spid="20" grpId="0"/>
      <p:bldP spid="12" grpId="0"/>
      <p:bldP spid="11"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7F43C3424F14B9B09E11064185262" ma:contentTypeVersion="2" ma:contentTypeDescription="Create a new document." ma:contentTypeScope="" ma:versionID="8778982535be8039c0c0b016c741dd98">
  <xsd:schema xmlns:xsd="http://www.w3.org/2001/XMLSchema" xmlns:xs="http://www.w3.org/2001/XMLSchema" xmlns:p="http://schemas.microsoft.com/office/2006/metadata/properties" xmlns:ns2="cfb739ad-8775-4f5f-a2cf-07c24ded535e" targetNamespace="http://schemas.microsoft.com/office/2006/metadata/properties" ma:root="true" ma:fieldsID="38f23c1e3c74877df0cf7dbc76035582" ns2:_="">
    <xsd:import namespace="cfb739ad-8775-4f5f-a2cf-07c24ded535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b739ad-8775-4f5f-a2cf-07c24ded5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F99662-327D-4B5E-B8F7-DB59D4743ED3}"/>
</file>

<file path=customXml/itemProps2.xml><?xml version="1.0" encoding="utf-8"?>
<ds:datastoreItem xmlns:ds="http://schemas.openxmlformats.org/officeDocument/2006/customXml" ds:itemID="{3FA8A012-296D-427D-A535-D1645520DEB1}"/>
</file>

<file path=customXml/itemProps3.xml><?xml version="1.0" encoding="utf-8"?>
<ds:datastoreItem xmlns:ds="http://schemas.openxmlformats.org/officeDocument/2006/customXml" ds:itemID="{9B825FFB-3F23-4961-BEA0-2C87B8070CB4}"/>
</file>

<file path=docProps/app.xml><?xml version="1.0" encoding="utf-8"?>
<Properties xmlns="http://schemas.openxmlformats.org/officeDocument/2006/extended-properties" xmlns:vt="http://schemas.openxmlformats.org/officeDocument/2006/docPropsVTypes">
  <TotalTime>1197</TotalTime>
  <Words>1232</Words>
  <Application>Microsoft Office PowerPoint</Application>
  <PresentationFormat>مخصص</PresentationFormat>
  <Paragraphs>191</Paragraphs>
  <Slides>25</Slides>
  <Notes>3</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25</vt:i4>
      </vt:variant>
    </vt:vector>
  </HeadingPairs>
  <TitlesOfParts>
    <vt:vector size="27" baseType="lpstr">
      <vt:lpstr>Office Theme</vt:lpstr>
      <vt:lpstr>Clip</vt:lpstr>
      <vt:lpstr>UGT Module  2020-2021  Schistosomiasis</vt:lpstr>
      <vt:lpstr>Classification of parasites </vt:lpstr>
      <vt:lpstr>الشريحة 3</vt:lpstr>
      <vt:lpstr>Definition </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EGGS THAT FAIL</vt:lpstr>
      <vt:lpstr>Portal Circulation</vt:lpstr>
      <vt:lpstr>EGGS THAT FAIL</vt:lpstr>
      <vt:lpstr>EGGS THAT FAIL</vt:lpstr>
      <vt:lpstr>الشريحة 21</vt:lpstr>
      <vt:lpstr>الشريحة 22</vt:lpstr>
      <vt:lpstr>الشريحة 23</vt:lpstr>
      <vt:lpstr>الشريحة 24</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mohammad</cp:lastModifiedBy>
  <cp:revision>172</cp:revision>
  <dcterms:created xsi:type="dcterms:W3CDTF">2021-03-23T04:45:46Z</dcterms:created>
  <dcterms:modified xsi:type="dcterms:W3CDTF">2021-04-25T08:50:14Z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0x0101007B27F43C3424F14B9B09E11064185262</vt:lpwstr>
  </property>
</Properties>
</file>