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0" r:id="rId17"/>
    <p:sldId id="279" r:id="rId18"/>
    <p:sldId id="272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75" d="100"/>
          <a:sy n="75" d="100"/>
        </p:scale>
        <p:origin x="28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AD688-B3B1-45C6-AA1D-D8CCFF42B753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A879F-CB64-4863-98CB-CADC7BC3486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1005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AD688-B3B1-45C6-AA1D-D8CCFF42B753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A879F-CB64-4863-98CB-CADC7BC34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710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AD688-B3B1-45C6-AA1D-D8CCFF42B753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A879F-CB64-4863-98CB-CADC7BC34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454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AD688-B3B1-45C6-AA1D-D8CCFF42B753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A879F-CB64-4863-98CB-CADC7BC34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448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AD688-B3B1-45C6-AA1D-D8CCFF42B753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A879F-CB64-4863-98CB-CADC7BC3486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5065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AD688-B3B1-45C6-AA1D-D8CCFF42B753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A879F-CB64-4863-98CB-CADC7BC34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591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AD688-B3B1-45C6-AA1D-D8CCFF42B753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A879F-CB64-4863-98CB-CADC7BC34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594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AD688-B3B1-45C6-AA1D-D8CCFF42B753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A879F-CB64-4863-98CB-CADC7BC34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616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AD688-B3B1-45C6-AA1D-D8CCFF42B753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A879F-CB64-4863-98CB-CADC7BC34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820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9DAD688-B3B1-45C6-AA1D-D8CCFF42B753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03A879F-CB64-4863-98CB-CADC7BC34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982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AD688-B3B1-45C6-AA1D-D8CCFF42B753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A879F-CB64-4863-98CB-CADC7BC34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602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9DAD688-B3B1-45C6-AA1D-D8CCFF42B753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03A879F-CB64-4863-98CB-CADC7BC3486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8312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E1EEC-D89D-9103-254C-89ECD6087D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ALCOHOL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C6D936-32CE-04E9-085C-FFD2E06069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BY: </a:t>
            </a:r>
            <a:r>
              <a:rPr lang="en-US" dirty="0" err="1"/>
              <a:t>sanad</a:t>
            </a:r>
            <a:r>
              <a:rPr lang="en-US" dirty="0"/>
              <a:t> al </a:t>
            </a:r>
            <a:r>
              <a:rPr lang="en-US" dirty="0" err="1"/>
              <a:t>hashki</a:t>
            </a:r>
            <a:r>
              <a:rPr lang="en-US" dirty="0"/>
              <a:t> , </a:t>
            </a:r>
            <a:r>
              <a:rPr lang="en-US" dirty="0" err="1"/>
              <a:t>ahmad</a:t>
            </a:r>
            <a:r>
              <a:rPr lang="en-US" dirty="0"/>
              <a:t> al </a:t>
            </a:r>
            <a:r>
              <a:rPr lang="en-US" dirty="0" err="1"/>
              <a:t>mahadin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411002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171A1-A3E8-D519-0675-614C81627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0" i="0" u="none" strike="noStrike" baseline="0" dirty="0">
                <a:solidFill>
                  <a:srgbClr val="675E46"/>
                </a:solidFill>
                <a:latin typeface="Cambria" panose="02040503050406030204" pitchFamily="18" charset="0"/>
              </a:rPr>
              <a:t>Alcohol Hallucinosis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075E8-84B7-C888-CC66-09808A6F44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24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sz="24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12 to 48 hours after last drink </a:t>
            </a:r>
            <a:endParaRPr lang="en-US" sz="2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24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sz="24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Often </a:t>
            </a:r>
            <a:r>
              <a:rPr lang="en-US" sz="2400" b="1" i="0" u="none" strike="noStrike" baseline="0" dirty="0">
                <a:solidFill>
                  <a:srgbClr val="001F5F"/>
                </a:solidFill>
                <a:latin typeface="Cambria" panose="02040503050406030204" pitchFamily="18" charset="0"/>
              </a:rPr>
              <a:t>visual </a:t>
            </a:r>
            <a:r>
              <a:rPr lang="en-US" sz="24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hallucinations </a:t>
            </a:r>
            <a:endParaRPr lang="en-US" sz="2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24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sz="24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Seeing insects or animals </a:t>
            </a:r>
            <a:endParaRPr lang="en-US" sz="2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24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sz="24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Hearing voices </a:t>
            </a:r>
            <a:endParaRPr lang="en-US" sz="2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24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sz="24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Tactile sensations </a:t>
            </a:r>
            <a:endParaRPr lang="en-US" sz="2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8483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0BB21-7A73-7C04-AC0E-0EA54A01D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0" i="0" u="none" strike="noStrike" baseline="0" dirty="0">
                <a:solidFill>
                  <a:srgbClr val="675E46"/>
                </a:solidFill>
                <a:latin typeface="Cambria" panose="02040503050406030204" pitchFamily="18" charset="0"/>
              </a:rPr>
              <a:t>Delirium Tremens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32461C-876A-CF51-9544-D1CE6FCA31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• 72 and 96 hours after last drink</a:t>
            </a:r>
          </a:p>
          <a:p>
            <a:r>
              <a:rPr lang="en-US" sz="2800" dirty="0"/>
              <a:t>• Most severe withdrawal manifestation</a:t>
            </a:r>
          </a:p>
          <a:p>
            <a:r>
              <a:rPr lang="en-US" sz="2800" dirty="0"/>
              <a:t>• 20% mortality in some studies</a:t>
            </a:r>
          </a:p>
        </p:txBody>
      </p:sp>
    </p:spTree>
    <p:extLst>
      <p:ext uri="{BB962C8B-B14F-4D97-AF65-F5344CB8AC3E}">
        <p14:creationId xmlns:p14="http://schemas.microsoft.com/office/powerpoint/2010/main" val="34362938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20FFF-8185-F7E8-4ABA-AD38D5890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0" i="0" u="none" strike="noStrike" baseline="0" dirty="0">
                <a:solidFill>
                  <a:srgbClr val="675E46"/>
                </a:solidFill>
                <a:latin typeface="Cambria" panose="02040503050406030204" pitchFamily="18" charset="0"/>
              </a:rPr>
              <a:t>Alcohol Withdrawal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3721-ECA1-6C7D-19DC-67A46E5502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b="0" i="0" u="none" strike="noStrike" baseline="0" dirty="0">
                <a:solidFill>
                  <a:srgbClr val="675E46"/>
                </a:solidFill>
                <a:latin typeface="Cambria" panose="02040503050406030204" pitchFamily="18" charset="0"/>
              </a:rPr>
              <a:t>Treatment </a:t>
            </a:r>
          </a:p>
          <a:p>
            <a:r>
              <a:rPr lang="en-US" sz="18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Benzodiazepines </a:t>
            </a:r>
          </a:p>
          <a:p>
            <a:r>
              <a:rPr lang="en-US" sz="18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sz="1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Improve agitation </a:t>
            </a:r>
            <a:endParaRPr lang="en-US" sz="1800" b="0" i="0" u="none" strike="noStrike" baseline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r>
              <a:rPr lang="en-US" sz="18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sz="1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Prevent progression </a:t>
            </a:r>
            <a:endParaRPr lang="en-US" sz="1800" b="0" i="0" u="none" strike="noStrike" baseline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r>
              <a:rPr lang="en-US" sz="18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sz="1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Symptom-triggered therapy </a:t>
            </a:r>
          </a:p>
          <a:p>
            <a:r>
              <a:rPr lang="en-US" sz="1800" b="0" i="0" u="none" strike="noStrike" baseline="0" dirty="0">
                <a:solidFill>
                  <a:srgbClr val="9CBDBC"/>
                </a:solidFill>
                <a:latin typeface="Arial" panose="020B0604020202020204" pitchFamily="34" charset="0"/>
              </a:rPr>
              <a:t>• </a:t>
            </a:r>
            <a:r>
              <a:rPr lang="en-US" sz="1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Clinical Institute Withdrawal Assessment for Alcohol </a:t>
            </a:r>
            <a:endParaRPr lang="en-US" sz="1800" b="0" i="0" u="none" strike="noStrike" baseline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r>
              <a:rPr lang="en-US" sz="1800" b="0" i="0" u="none" strike="noStrike" baseline="0" dirty="0">
                <a:solidFill>
                  <a:srgbClr val="9CBDBC"/>
                </a:solidFill>
                <a:latin typeface="Arial" panose="020B0604020202020204" pitchFamily="34" charset="0"/>
              </a:rPr>
              <a:t>• </a:t>
            </a:r>
            <a:r>
              <a:rPr lang="en-US" sz="1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Point system for assessing withdrawal symptoms </a:t>
            </a:r>
            <a:endParaRPr lang="en-US" sz="1800" b="0" i="0" u="none" strike="noStrike" baseline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r>
              <a:rPr lang="en-US" sz="1800" b="0" i="0" u="none" strike="noStrike" baseline="0" dirty="0">
                <a:solidFill>
                  <a:srgbClr val="9CBDBC"/>
                </a:solidFill>
                <a:latin typeface="Arial" panose="020B0604020202020204" pitchFamily="34" charset="0"/>
              </a:rPr>
              <a:t>• </a:t>
            </a:r>
            <a:r>
              <a:rPr lang="en-US" sz="1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Regular assessment of patent </a:t>
            </a:r>
            <a:endParaRPr lang="en-US" sz="1800" b="0" i="0" u="none" strike="noStrike" baseline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r>
              <a:rPr lang="en-US" sz="1800" b="0" i="0" u="none" strike="noStrike" baseline="0" dirty="0">
                <a:solidFill>
                  <a:srgbClr val="9CBDBC"/>
                </a:solidFill>
                <a:latin typeface="Arial" panose="020B0604020202020204" pitchFamily="34" charset="0"/>
              </a:rPr>
              <a:t>• </a:t>
            </a:r>
            <a:r>
              <a:rPr lang="en-US" sz="1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Benzodiazepine given if score is high </a:t>
            </a:r>
            <a:endParaRPr lang="en-US" sz="1800" b="0" i="0" u="none" strike="noStrike" baseline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endParaRPr lang="en-US" sz="1800" b="0" i="0" u="none" strike="noStrike" baseline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6212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7CA19-F943-CFBE-0C2B-9C8AE4FA4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0" i="0" u="none" strike="noStrike" baseline="0" dirty="0">
                <a:solidFill>
                  <a:srgbClr val="675E46"/>
                </a:solidFill>
                <a:latin typeface="Cambria" panose="02040503050406030204" pitchFamily="18" charset="0"/>
              </a:rPr>
              <a:t>Alcoholism Therapy </a:t>
            </a:r>
            <a:br>
              <a:rPr lang="en-US" sz="4800" b="0" i="0" u="none" strike="noStrike" baseline="0" dirty="0">
                <a:solidFill>
                  <a:srgbClr val="675E46"/>
                </a:solidFill>
                <a:latin typeface="Cambria" panose="020405030504060302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71D064-53AE-C1F7-D7B0-D4D591C3F9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11867"/>
            <a:ext cx="10058400" cy="4057227"/>
          </a:xfrm>
        </p:spPr>
        <p:txBody>
          <a:bodyPr>
            <a:normAutofit/>
          </a:bodyPr>
          <a:lstStyle/>
          <a:p>
            <a:r>
              <a:rPr lang="en-US" sz="18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sz="1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Support groups (Alcoholics Anonymous) </a:t>
            </a:r>
            <a:endParaRPr lang="en-US" sz="1800" b="0" i="0" u="none" strike="noStrike" baseline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r>
              <a:rPr lang="en-US" sz="18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sz="1800" b="1" i="0" u="none" strike="noStrike" baseline="0" dirty="0">
                <a:solidFill>
                  <a:srgbClr val="327C55"/>
                </a:solidFill>
                <a:latin typeface="Cambria" panose="02040503050406030204" pitchFamily="18" charset="0"/>
              </a:rPr>
              <a:t>Three FDA approved drugs</a:t>
            </a:r>
          </a:p>
          <a:p>
            <a:r>
              <a:rPr lang="en-US" sz="1800" b="1" i="0" u="none" strike="noStrike" baseline="0" dirty="0">
                <a:solidFill>
                  <a:srgbClr val="327C55"/>
                </a:solidFill>
                <a:latin typeface="Cambria" panose="02040503050406030204" pitchFamily="18" charset="0"/>
              </a:rPr>
              <a:t> </a:t>
            </a:r>
            <a:r>
              <a:rPr lang="en-US" sz="1800" b="0" i="0" u="none" strike="noStrike" baseline="0" dirty="0">
                <a:solidFill>
                  <a:srgbClr val="9CBDBC"/>
                </a:solidFill>
                <a:latin typeface="Arial" panose="020B0604020202020204" pitchFamily="34" charset="0"/>
              </a:rPr>
              <a:t>• </a:t>
            </a:r>
            <a:r>
              <a:rPr lang="en-US" sz="1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Reduce risk of relapse </a:t>
            </a:r>
            <a:endParaRPr lang="en-US" sz="1800" b="0" i="0" u="none" strike="noStrike" baseline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endParaRPr lang="en-US" sz="1800" b="0" i="0" u="none" strike="noStrike" baseline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r>
              <a:rPr lang="en-US" sz="18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sz="1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Disulfiram (Antabuse) </a:t>
            </a:r>
            <a:endParaRPr lang="en-US" sz="1800" b="0" i="0" u="none" strike="noStrike" baseline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r>
              <a:rPr lang="en-US" sz="18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Naltrexone </a:t>
            </a:r>
          </a:p>
          <a:p>
            <a:endParaRPr lang="en-US" sz="1800" b="0" i="0" u="none" strike="noStrike" baseline="0" dirty="0">
              <a:solidFill>
                <a:srgbClr val="A9A47B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46500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4456F-4338-F446-F25C-20625D725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63527"/>
            <a:ext cx="10058400" cy="1450757"/>
          </a:xfrm>
        </p:spPr>
        <p:txBody>
          <a:bodyPr/>
          <a:lstStyle/>
          <a:p>
            <a:r>
              <a:rPr lang="en-US" sz="4800" b="0" i="0" u="none" strike="noStrike" baseline="0" dirty="0">
                <a:solidFill>
                  <a:srgbClr val="675E46"/>
                </a:solidFill>
                <a:latin typeface="Cambria" panose="02040503050406030204" pitchFamily="18" charset="0"/>
              </a:rPr>
              <a:t>Disulfiram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777355-4A52-014F-D1EC-8EDB38D253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0" i="0" u="none" strike="noStrike" baseline="0" dirty="0" err="1">
                <a:solidFill>
                  <a:srgbClr val="675E46"/>
                </a:solidFill>
                <a:latin typeface="Cambria" panose="02040503050406030204" pitchFamily="18" charset="0"/>
              </a:rPr>
              <a:t>Anatabuse</a:t>
            </a:r>
            <a:r>
              <a:rPr lang="en-US" sz="2800" b="0" i="0" u="none" strike="noStrike" baseline="0" dirty="0">
                <a:solidFill>
                  <a:srgbClr val="675E46"/>
                </a:solidFill>
                <a:latin typeface="Cambria" panose="02040503050406030204" pitchFamily="18" charset="0"/>
              </a:rPr>
              <a:t> </a:t>
            </a:r>
          </a:p>
          <a:p>
            <a:r>
              <a:rPr lang="en-US" sz="28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sz="2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Inhibits aldehyde dehydrogenase </a:t>
            </a:r>
            <a:endParaRPr lang="en-US" sz="2800" b="0" i="0" u="none" strike="noStrike" baseline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r>
              <a:rPr lang="en-US" sz="28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sz="2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Acetaldehyde accumulates </a:t>
            </a:r>
            <a:endParaRPr lang="en-US" sz="2800" b="0" i="0" u="none" strike="noStrike" baseline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r>
              <a:rPr lang="en-US" sz="28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sz="2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Triggers catecholamine release </a:t>
            </a:r>
            <a:endParaRPr lang="en-US" sz="2800" b="0" i="0" u="none" strike="noStrike" baseline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r>
              <a:rPr lang="en-US" sz="28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sz="2800" b="1" i="0" u="none" strike="noStrike" baseline="0" dirty="0">
                <a:solidFill>
                  <a:srgbClr val="C00000"/>
                </a:solidFill>
                <a:latin typeface="Cambria" panose="02040503050406030204" pitchFamily="18" charset="0"/>
              </a:rPr>
              <a:t>Sweating, flushing</a:t>
            </a:r>
            <a:r>
              <a:rPr lang="en-US" sz="2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, palpitations, nausea, vomiting </a:t>
            </a:r>
            <a:endParaRPr lang="en-US" sz="2800" b="0" i="0" u="none" strike="noStrike" baseline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2940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183FA-4F21-E242-2F2A-D1114BC42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013BF72-A837-0EA1-DBFC-EDC8B92B54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41558" y="1846263"/>
            <a:ext cx="4769210" cy="402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8616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9163E-E88B-B700-F92A-A0874678A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0" i="0" u="none" strike="noStrike" baseline="0" dirty="0">
                <a:solidFill>
                  <a:srgbClr val="675E46"/>
                </a:solidFill>
                <a:latin typeface="Cambria" panose="02040503050406030204" pitchFamily="18" charset="0"/>
              </a:rPr>
              <a:t>Naltrexone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DB1DA-34C7-B22E-51E4-F04404104C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28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sz="2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Long acting </a:t>
            </a:r>
            <a:r>
              <a:rPr lang="en-US" sz="2800" b="1" i="0" u="none" strike="noStrike" baseline="0" dirty="0">
                <a:solidFill>
                  <a:srgbClr val="327C55"/>
                </a:solidFill>
                <a:latin typeface="Cambria" panose="02040503050406030204" pitchFamily="18" charset="0"/>
              </a:rPr>
              <a:t>opioid antagonist </a:t>
            </a:r>
            <a:endParaRPr lang="en-US" sz="2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28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sz="2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Endogenous opioids reinforce alcohol effects </a:t>
            </a:r>
            <a:endParaRPr lang="en-US" sz="2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28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sz="2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Given orally to prevent relapse </a:t>
            </a:r>
            <a:endParaRPr lang="en-US" sz="2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28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sz="2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Also used in opioid abuse </a:t>
            </a:r>
            <a:endParaRPr lang="en-US" sz="2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1015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2CC7C-5502-E8C4-EBD8-26D495608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0" i="0" u="none" strike="noStrike" baseline="0" dirty="0">
                <a:solidFill>
                  <a:srgbClr val="675E46"/>
                </a:solidFill>
                <a:latin typeface="Cambria" panose="02040503050406030204" pitchFamily="18" charset="0"/>
              </a:rPr>
              <a:t>Acamprosate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647393-F514-BC9A-4287-43D6279A1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18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sz="1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Mechanism incompletely understood </a:t>
            </a:r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18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sz="1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Modulates NMDA receptors</a:t>
            </a:r>
          </a:p>
          <a:p>
            <a:r>
              <a:rPr lang="en-US" sz="1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 </a:t>
            </a:r>
            <a:r>
              <a:rPr lang="en-US" sz="1800" b="0" i="0" u="none" strike="noStrike" baseline="0" dirty="0">
                <a:solidFill>
                  <a:srgbClr val="9CBDBC"/>
                </a:solidFill>
                <a:latin typeface="Arial" panose="020B0604020202020204" pitchFamily="34" charset="0"/>
              </a:rPr>
              <a:t>• </a:t>
            </a:r>
            <a:r>
              <a:rPr lang="en-US" sz="1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Alcohol disrupts CNS equilibrium </a:t>
            </a:r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1800" b="0" i="0" u="none" strike="noStrike" baseline="0" dirty="0">
                <a:solidFill>
                  <a:srgbClr val="9CBDBC"/>
                </a:solidFill>
                <a:latin typeface="Arial" panose="020B0604020202020204" pitchFamily="34" charset="0"/>
              </a:rPr>
              <a:t>• </a:t>
            </a:r>
            <a:r>
              <a:rPr lang="en-US" sz="1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Excitatory glutamate activity (NMDA receptor) </a:t>
            </a:r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1800" b="0" i="0" u="none" strike="noStrike" baseline="0" dirty="0">
                <a:solidFill>
                  <a:srgbClr val="9CBDBC"/>
                </a:solidFill>
                <a:latin typeface="Arial" panose="020B0604020202020204" pitchFamily="34" charset="0"/>
              </a:rPr>
              <a:t>• </a:t>
            </a:r>
            <a:r>
              <a:rPr lang="en-US" sz="1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Inhibitory GABA activity </a:t>
            </a:r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18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sz="1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Common side effect (~15%): </a:t>
            </a:r>
            <a:r>
              <a:rPr lang="en-US" sz="1800" b="1" i="0" u="none" strike="noStrike" baseline="0" dirty="0">
                <a:solidFill>
                  <a:srgbClr val="327C55"/>
                </a:solidFill>
                <a:latin typeface="Cambria" panose="02040503050406030204" pitchFamily="18" charset="0"/>
              </a:rPr>
              <a:t>diarrhea </a:t>
            </a:r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5899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E7EC0-B24E-D4BB-B717-4A898C850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0" i="0" u="none" strike="noStrike" baseline="0" dirty="0">
                <a:solidFill>
                  <a:srgbClr val="675E46"/>
                </a:solidFill>
                <a:latin typeface="Cambria" panose="02040503050406030204" pitchFamily="18" charset="0"/>
              </a:rPr>
              <a:t>Barbiturates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3D61D5-4C1F-B52C-609D-E82C266D46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endParaRPr lang="en-US" sz="1800" b="0" i="0" u="none" strike="noStrike" baseline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r>
              <a:rPr lang="en-US" sz="18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sz="1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Anti-seizure drugs </a:t>
            </a:r>
          </a:p>
          <a:p>
            <a:r>
              <a:rPr lang="en-US" sz="18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sz="1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GABA activators </a:t>
            </a:r>
          </a:p>
          <a:p>
            <a:r>
              <a:rPr lang="en-US" sz="18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sz="1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Used as sedatives in past </a:t>
            </a:r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18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sz="1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Now largely replaced benzodiazepines </a:t>
            </a:r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18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sz="1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Similar effects to alcohol (CNS depressants) </a:t>
            </a:r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18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sz="1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Narrow therapeutic index </a:t>
            </a:r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18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sz="1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Dangerous used </a:t>
            </a:r>
            <a:r>
              <a:rPr lang="en-US" sz="1800" b="1" i="0" u="none" strike="noStrike" baseline="0" dirty="0">
                <a:solidFill>
                  <a:srgbClr val="327C55"/>
                </a:solidFill>
                <a:latin typeface="Cambria" panose="02040503050406030204" pitchFamily="18" charset="0"/>
              </a:rPr>
              <a:t>together with alcohol </a:t>
            </a:r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US" sz="1800" b="0" i="0" u="none" strike="noStrike" baseline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endParaRPr lang="en-US" sz="1800" b="0" i="0" u="none" strike="noStrike" baseline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endParaRPr lang="en-US" sz="1800" b="0" i="0" u="none" strike="noStrike" baseline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endParaRPr lang="en-US" sz="1800" b="0" i="0" u="none" strike="noStrike" baseline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7564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F56FA-7400-51C7-7BBC-BD94B379B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0" i="0" u="none" strike="noStrike" baseline="0" dirty="0">
                <a:solidFill>
                  <a:srgbClr val="675E46"/>
                </a:solidFill>
                <a:latin typeface="Cambria" panose="02040503050406030204" pitchFamily="18" charset="0"/>
              </a:rPr>
              <a:t>Barbiturates </a:t>
            </a:r>
            <a:br>
              <a:rPr lang="en-US" sz="4800" b="0" i="0" u="none" strike="noStrike" baseline="0" dirty="0">
                <a:solidFill>
                  <a:srgbClr val="675E46"/>
                </a:solidFill>
                <a:latin typeface="Cambria" panose="020405030504060302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CDBD94-E403-6A02-E639-8D4102128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1800" b="0" i="0" u="none" strike="noStrike" baseline="0" dirty="0">
                <a:solidFill>
                  <a:srgbClr val="675E46"/>
                </a:solidFill>
                <a:latin typeface="Cambria" panose="02040503050406030204" pitchFamily="18" charset="0"/>
              </a:rPr>
              <a:t>Phenobarbital, pentobarbital </a:t>
            </a:r>
          </a:p>
          <a:p>
            <a:r>
              <a:rPr lang="en-US" sz="18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sz="1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Overdose: </a:t>
            </a:r>
            <a:r>
              <a:rPr lang="en-US" sz="1800" b="1" i="0" u="none" strike="noStrike" baseline="0" dirty="0">
                <a:solidFill>
                  <a:srgbClr val="C00000"/>
                </a:solidFill>
                <a:latin typeface="Cambria" panose="02040503050406030204" pitchFamily="18" charset="0"/>
              </a:rPr>
              <a:t>respiratory depression </a:t>
            </a:r>
          </a:p>
          <a:p>
            <a:r>
              <a:rPr lang="en-US" sz="1800" b="0" i="0" u="none" strike="noStrike" baseline="0" dirty="0">
                <a:solidFill>
                  <a:srgbClr val="9CBDBC"/>
                </a:solidFill>
                <a:latin typeface="Arial" panose="020B0604020202020204" pitchFamily="34" charset="0"/>
              </a:rPr>
              <a:t>• No antidote </a:t>
            </a:r>
          </a:p>
          <a:p>
            <a:r>
              <a:rPr lang="en-US" sz="1800" b="0" i="0" u="none" strike="noStrike" baseline="0" dirty="0">
                <a:solidFill>
                  <a:srgbClr val="9CBDBC"/>
                </a:solidFill>
                <a:latin typeface="Arial" panose="020B0604020202020204" pitchFamily="34" charset="0"/>
              </a:rPr>
              <a:t>• </a:t>
            </a:r>
            <a:r>
              <a:rPr lang="en-US" sz="1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Supportive care </a:t>
            </a:r>
            <a:endParaRPr lang="en-US" sz="1800" b="0" i="0" u="none" strike="noStrike" baseline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r>
              <a:rPr lang="en-US" sz="18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sz="1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Heavy users must be weaned </a:t>
            </a:r>
            <a:endParaRPr lang="en-US" sz="1800" b="0" i="0" u="none" strike="noStrike" baseline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r>
              <a:rPr lang="en-US" sz="18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sz="1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Abrupt withdrawal:</a:t>
            </a:r>
          </a:p>
          <a:p>
            <a:r>
              <a:rPr lang="en-US" sz="1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 </a:t>
            </a:r>
            <a:r>
              <a:rPr lang="en-US" sz="1800" b="0" i="0" u="none" strike="noStrike" baseline="0" dirty="0">
                <a:solidFill>
                  <a:srgbClr val="9CBDBC"/>
                </a:solidFill>
                <a:latin typeface="Arial" panose="020B0604020202020204" pitchFamily="34" charset="0"/>
              </a:rPr>
              <a:t>• Delirium </a:t>
            </a:r>
          </a:p>
          <a:p>
            <a:r>
              <a:rPr lang="en-US" sz="1800" b="0" i="0" u="none" strike="noStrike" baseline="0" dirty="0">
                <a:solidFill>
                  <a:srgbClr val="9CBDBC"/>
                </a:solidFill>
                <a:latin typeface="Arial" panose="020B0604020202020204" pitchFamily="34" charset="0"/>
              </a:rPr>
              <a:t>• Hallucinations </a:t>
            </a:r>
          </a:p>
          <a:p>
            <a:r>
              <a:rPr lang="en-US" sz="1800" b="0" i="0" u="none" strike="noStrike" baseline="0" dirty="0">
                <a:solidFill>
                  <a:srgbClr val="9CBDBC"/>
                </a:solidFill>
                <a:latin typeface="Arial" panose="020B0604020202020204" pitchFamily="34" charset="0"/>
              </a:rPr>
              <a:t>• Seizures </a:t>
            </a:r>
          </a:p>
          <a:p>
            <a:r>
              <a:rPr lang="en-US" sz="1800" b="0" i="0" u="none" strike="noStrike" baseline="0" dirty="0">
                <a:solidFill>
                  <a:srgbClr val="9CBDBC"/>
                </a:solidFill>
                <a:latin typeface="Arial" panose="020B0604020202020204" pitchFamily="34" charset="0"/>
              </a:rPr>
              <a:t>• </a:t>
            </a:r>
            <a:r>
              <a:rPr lang="en-US" sz="1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Cardiovascular collapse </a:t>
            </a:r>
            <a:r>
              <a:rPr lang="en-US" sz="1800" b="0" i="0" u="none" strike="noStrike" baseline="0" dirty="0">
                <a:solidFill>
                  <a:srgbClr val="2E2B1F"/>
                </a:solidFill>
                <a:latin typeface="Wingdings" panose="05000000000000000000" pitchFamily="2" charset="2"/>
              </a:rPr>
              <a:t>→ </a:t>
            </a:r>
            <a:r>
              <a:rPr lang="en-US" sz="1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death </a:t>
            </a:r>
            <a:endParaRPr lang="en-US" sz="1800" b="0" i="0" u="none" strike="noStrike" baseline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endParaRPr lang="en-US" sz="1800" b="0" i="0" u="none" strike="noStrike" baseline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662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ECD56-923F-D16E-4E9F-1DA01E918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A6938D-48B7-DEDC-56A9-F17E9524F6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Alcohol is a potent drug that cause both acute and chronic changes in almost all neurochemical systems. </a:t>
            </a:r>
          </a:p>
          <a:p>
            <a:pPr marL="0" indent="0" algn="l" rtl="0" fontAlgn="base">
              <a:buNone/>
            </a:pPr>
            <a:r>
              <a:rPr lang="en-US" dirty="0"/>
              <a:t>Thus alcohol abuse can produce serious temporary psychological symptoms including depression, anxiety, and psychosis. </a:t>
            </a:r>
          </a:p>
          <a:p>
            <a:pPr marL="0" indent="0" algn="l" rtl="0" fontAlgn="base">
              <a:buNone/>
            </a:pPr>
            <a:r>
              <a:rPr lang="en-US" dirty="0"/>
              <a:t>Long-term, effects can produce tolerance as well as such intense adaptation of the body that cessation of use can precipitate 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8738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8BB5F-424E-665B-F96C-03DA29227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0" i="0" u="none" strike="noStrike" baseline="0" dirty="0">
                <a:solidFill>
                  <a:srgbClr val="675E46"/>
                </a:solidFill>
                <a:latin typeface="Cambria" panose="02040503050406030204" pitchFamily="18" charset="0"/>
              </a:rPr>
              <a:t>Benzodiazepines </a:t>
            </a:r>
            <a:br>
              <a:rPr lang="en-US" sz="4800" b="0" i="0" u="none" strike="noStrike" baseline="0" dirty="0">
                <a:solidFill>
                  <a:srgbClr val="675E46"/>
                </a:solidFill>
                <a:latin typeface="Cambria" panose="020405030504060302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D3B9D0-22B2-259D-BA49-7BB83B62D3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0" i="0" u="none" strike="noStrike" baseline="0" dirty="0">
                <a:solidFill>
                  <a:srgbClr val="675E46"/>
                </a:solidFill>
                <a:latin typeface="Cambria" panose="02040503050406030204" pitchFamily="18" charset="0"/>
              </a:rPr>
              <a:t>Diazepam, oxazepam, lorazepam </a:t>
            </a:r>
            <a:endParaRPr lang="en-US" sz="1800" b="0" i="0" u="none" strike="noStrike" baseline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r>
              <a:rPr lang="en-US" sz="18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sz="1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Many medical uses (anxiety, alcohol withdrawal) </a:t>
            </a:r>
            <a:endParaRPr lang="en-US" sz="1800" b="0" i="0" u="none" strike="noStrike" baseline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r>
              <a:rPr lang="en-US" sz="18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sz="1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Classic overdose presentation:</a:t>
            </a:r>
          </a:p>
          <a:p>
            <a:r>
              <a:rPr lang="en-US" sz="1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 </a:t>
            </a:r>
            <a:r>
              <a:rPr lang="en-US" sz="1800" b="0" i="0" u="none" strike="noStrike" baseline="0" dirty="0">
                <a:solidFill>
                  <a:srgbClr val="9CBDBC"/>
                </a:solidFill>
                <a:latin typeface="Arial" panose="020B0604020202020204" pitchFamily="34" charset="0"/>
              </a:rPr>
              <a:t>• </a:t>
            </a:r>
            <a:r>
              <a:rPr lang="en-US" sz="1800" b="1" i="0" u="none" strike="noStrike" baseline="0" dirty="0">
                <a:solidFill>
                  <a:srgbClr val="C00000"/>
                </a:solidFill>
                <a:latin typeface="Cambria" panose="02040503050406030204" pitchFamily="18" charset="0"/>
              </a:rPr>
              <a:t>CNS depression with normal vitals </a:t>
            </a:r>
            <a:endParaRPr lang="en-US" sz="1800" b="0" i="0" u="none" strike="noStrike" baseline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r>
              <a:rPr lang="en-US" sz="1800" b="0" i="0" u="none" strike="noStrike" baseline="0" dirty="0">
                <a:solidFill>
                  <a:srgbClr val="9CBDBC"/>
                </a:solidFill>
                <a:latin typeface="Arial" panose="020B0604020202020204" pitchFamily="34" charset="0"/>
              </a:rPr>
              <a:t>• </a:t>
            </a:r>
            <a:r>
              <a:rPr lang="en-US" sz="1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Altered mental status </a:t>
            </a:r>
            <a:endParaRPr lang="en-US" sz="1800" b="0" i="0" u="none" strike="noStrike" baseline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r>
              <a:rPr lang="en-US" sz="1800" b="0" i="0" u="none" strike="noStrike" baseline="0" dirty="0">
                <a:solidFill>
                  <a:srgbClr val="9CBDBC"/>
                </a:solidFill>
                <a:latin typeface="Arial" panose="020B0604020202020204" pitchFamily="34" charset="0"/>
              </a:rPr>
              <a:t>• </a:t>
            </a:r>
            <a:r>
              <a:rPr lang="en-US" sz="1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Slurred speech </a:t>
            </a:r>
            <a:endParaRPr lang="en-US" sz="1800" b="0" i="0" u="none" strike="noStrike" baseline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r>
              <a:rPr lang="en-US" sz="1800" b="0" i="0" u="none" strike="noStrike" baseline="0" dirty="0">
                <a:solidFill>
                  <a:srgbClr val="9CBDBC"/>
                </a:solidFill>
                <a:latin typeface="Arial" panose="020B0604020202020204" pitchFamily="34" charset="0"/>
              </a:rPr>
              <a:t>• Ataxia </a:t>
            </a:r>
          </a:p>
          <a:p>
            <a:endParaRPr lang="en-US" sz="1800" b="0" i="0" u="none" strike="noStrike" baseline="0" dirty="0">
              <a:solidFill>
                <a:srgbClr val="9CBDBC"/>
              </a:solidFill>
              <a:latin typeface="Arial" panose="020B0604020202020204" pitchFamily="34" charset="0"/>
            </a:endParaRPr>
          </a:p>
          <a:p>
            <a:r>
              <a:rPr lang="en-US" sz="18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sz="1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Rarely cause respiratory depression (safer drugs) </a:t>
            </a:r>
            <a:endParaRPr lang="en-US" sz="1800" b="0" i="0" u="none" strike="noStrike" baseline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6963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9CBFF-22B1-7697-8A18-929558BF7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0" i="0" u="none" strike="noStrike" baseline="0" dirty="0">
                <a:solidFill>
                  <a:srgbClr val="675E46"/>
                </a:solidFill>
                <a:latin typeface="Cambria" panose="02040503050406030204" pitchFamily="18" charset="0"/>
              </a:rPr>
              <a:t>Flumazenil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280E4D-3E77-68D8-538E-6549F3C2FB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24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sz="2400" b="1" i="0" u="none" strike="noStrike" baseline="0" dirty="0">
                <a:solidFill>
                  <a:srgbClr val="C00000"/>
                </a:solidFill>
                <a:latin typeface="Cambria" panose="02040503050406030204" pitchFamily="18" charset="0"/>
              </a:rPr>
              <a:t>Antagonist </a:t>
            </a:r>
            <a:r>
              <a:rPr lang="en-US" sz="24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of benzodiazepine receptor </a:t>
            </a:r>
            <a:endParaRPr lang="en-US" sz="2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24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sz="24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Use to treat overdose controversial </a:t>
            </a:r>
            <a:endParaRPr lang="en-US" sz="2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24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sz="24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Overdose has low mortality rate </a:t>
            </a:r>
            <a:endParaRPr lang="en-US" sz="2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24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sz="24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Flumazenil may cause withdrawal seizures </a:t>
            </a:r>
            <a:endParaRPr lang="en-US" sz="2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US" sz="2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6094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C71F7-0723-1A9C-A0C6-713C06DAD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0" i="0" u="none" strike="noStrike" baseline="0" dirty="0">
                <a:solidFill>
                  <a:srgbClr val="675E46"/>
                </a:solidFill>
                <a:latin typeface="Cambria" panose="02040503050406030204" pitchFamily="18" charset="0"/>
              </a:rPr>
              <a:t>Benzodiazepine Withdrawal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A1ADA5-7CFB-FDD3-B707-12291098E4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/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18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sz="1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Occurs with abrupt cessation in chronic user</a:t>
            </a:r>
          </a:p>
          <a:p>
            <a:r>
              <a:rPr lang="en-US" sz="1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 </a:t>
            </a:r>
            <a:r>
              <a:rPr lang="en-US" sz="1800" b="0" i="0" u="none" strike="noStrike" baseline="0" dirty="0">
                <a:solidFill>
                  <a:srgbClr val="9CBDBC"/>
                </a:solidFill>
                <a:latin typeface="Arial" panose="020B0604020202020204" pitchFamily="34" charset="0"/>
              </a:rPr>
              <a:t>• </a:t>
            </a:r>
            <a:r>
              <a:rPr lang="en-US" sz="1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Timing depends on drug </a:t>
            </a:r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1800" b="0" i="0" u="none" strike="noStrike" baseline="0" dirty="0">
                <a:solidFill>
                  <a:srgbClr val="9CBDBC"/>
                </a:solidFill>
                <a:latin typeface="Arial" panose="020B0604020202020204" pitchFamily="34" charset="0"/>
              </a:rPr>
              <a:t>• </a:t>
            </a:r>
            <a:r>
              <a:rPr lang="en-US" sz="1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Long acting BZD -</a:t>
            </a:r>
            <a:r>
              <a:rPr lang="en-US" sz="1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  <a:sym typeface="Wingdings" panose="05000000000000000000" pitchFamily="2" charset="2"/>
              </a:rPr>
              <a:t></a:t>
            </a:r>
            <a:r>
              <a:rPr lang="en-US" sz="1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longer washout </a:t>
            </a:r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Tremors </a:t>
            </a:r>
          </a:p>
          <a:p>
            <a:r>
              <a:rPr lang="en-US" sz="18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Anxiety </a:t>
            </a:r>
          </a:p>
          <a:p>
            <a:r>
              <a:rPr lang="en-US" sz="18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sz="1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Depressed mood (“dysphoria”) </a:t>
            </a:r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18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sz="1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Hypersensitivity to sensations (noise, touch) </a:t>
            </a:r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18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Psychosis </a:t>
            </a:r>
          </a:p>
          <a:p>
            <a:r>
              <a:rPr lang="en-US" sz="18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Seizures </a:t>
            </a:r>
          </a:p>
          <a:p>
            <a:r>
              <a:rPr lang="en-US" sz="18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sz="1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Can be life-threatening </a:t>
            </a:r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18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sz="1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Treatment: benzodiazepines </a:t>
            </a:r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0373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9AE99-F7A9-D273-88D9-0EBFF848B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114477-7259-786E-F11E-53AEAFD904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8666" y="3259666"/>
            <a:ext cx="7007013" cy="2609427"/>
          </a:xfrm>
        </p:spPr>
        <p:txBody>
          <a:bodyPr>
            <a:normAutofit/>
          </a:bodyPr>
          <a:lstStyle/>
          <a:p>
            <a:r>
              <a:rPr lang="en-US" sz="4800" dirty="0"/>
              <a:t>THANK YOU </a:t>
            </a:r>
          </a:p>
        </p:txBody>
      </p:sp>
    </p:spTree>
    <p:extLst>
      <p:ext uri="{BB962C8B-B14F-4D97-AF65-F5344CB8AC3E}">
        <p14:creationId xmlns:p14="http://schemas.microsoft.com/office/powerpoint/2010/main" val="3848331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BAA18-7AAB-794E-2541-FB409E4CC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DSM-V: Two or more during 12 month period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8102AD-C0C5-4FC1-A087-CBA34A16F0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37420"/>
            <a:ext cx="10058400" cy="4330623"/>
          </a:xfrm>
        </p:spPr>
        <p:txBody>
          <a:bodyPr>
            <a:normAutofit fontScale="25000" lnSpcReduction="20000"/>
          </a:bodyPr>
          <a:lstStyle/>
          <a:p>
            <a:pPr algn="l"/>
            <a:endParaRPr lang="en-US" sz="1800" b="0" i="0" u="none" strike="noStrike" baseline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r>
              <a:rPr lang="en-US" sz="6400" b="0" i="0" u="none" strike="noStrike" baseline="0" dirty="0">
                <a:solidFill>
                  <a:srgbClr val="9CBDBC"/>
                </a:solidFill>
                <a:latin typeface="Arial" panose="020B0604020202020204" pitchFamily="34" charset="0"/>
              </a:rPr>
              <a:t>• Tolerance </a:t>
            </a:r>
          </a:p>
          <a:p>
            <a:r>
              <a:rPr lang="en-US" sz="6400" b="0" i="0" u="none" strike="noStrike" baseline="0" dirty="0">
                <a:solidFill>
                  <a:srgbClr val="9CBDBC"/>
                </a:solidFill>
                <a:latin typeface="Arial" panose="020B0604020202020204" pitchFamily="34" charset="0"/>
              </a:rPr>
              <a:t>• Withdrawal </a:t>
            </a:r>
          </a:p>
          <a:p>
            <a:r>
              <a:rPr lang="en-US" sz="6400" b="0" i="0" u="none" strike="noStrike" baseline="0" dirty="0">
                <a:solidFill>
                  <a:srgbClr val="9CBDBC"/>
                </a:solidFill>
                <a:latin typeface="Arial" panose="020B0604020202020204" pitchFamily="34" charset="0"/>
              </a:rPr>
              <a:t>• </a:t>
            </a:r>
            <a:r>
              <a:rPr lang="en-US" sz="64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Taken in larger amounts or over a longer period </a:t>
            </a:r>
            <a:endParaRPr lang="en-US" sz="6400" b="0" i="0" u="none" strike="noStrike" baseline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r>
              <a:rPr lang="en-US" sz="6400" b="0" i="0" u="none" strike="noStrike" baseline="0" dirty="0">
                <a:solidFill>
                  <a:srgbClr val="9CBDBC"/>
                </a:solidFill>
                <a:latin typeface="Arial" panose="020B0604020202020204" pitchFamily="34" charset="0"/>
              </a:rPr>
              <a:t>• </a:t>
            </a:r>
            <a:r>
              <a:rPr lang="en-US" sz="64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Unsuccessful efforts to cut down or control use </a:t>
            </a:r>
            <a:endParaRPr lang="en-US" sz="6400" b="0" i="0" u="none" strike="noStrike" baseline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r>
              <a:rPr lang="en-US" sz="6400" b="0" i="0" u="none" strike="noStrike" baseline="0" dirty="0">
                <a:solidFill>
                  <a:srgbClr val="9CBDBC"/>
                </a:solidFill>
                <a:latin typeface="Arial" panose="020B0604020202020204" pitchFamily="34" charset="0"/>
              </a:rPr>
              <a:t>• </a:t>
            </a:r>
            <a:r>
              <a:rPr lang="en-US" sz="64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Lots of time spent to obtain, use, or recover from </a:t>
            </a:r>
            <a:endParaRPr lang="en-US" sz="6400" b="0" i="0" u="none" strike="noStrike" baseline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r>
              <a:rPr lang="en-US" sz="6400" b="0" i="0" u="none" strike="noStrike" baseline="0" dirty="0">
                <a:solidFill>
                  <a:srgbClr val="9CBDBC"/>
                </a:solidFill>
                <a:latin typeface="Arial" panose="020B0604020202020204" pitchFamily="34" charset="0"/>
              </a:rPr>
              <a:t>• </a:t>
            </a:r>
            <a:r>
              <a:rPr lang="en-US" sz="64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Craving or a strong desire or urge to use </a:t>
            </a:r>
            <a:endParaRPr lang="en-US" sz="6400" b="0" i="0" u="none" strike="noStrike" baseline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r>
              <a:rPr lang="en-US" sz="6400" b="0" i="0" u="none" strike="noStrike" baseline="0" dirty="0">
                <a:solidFill>
                  <a:srgbClr val="9CBDBC"/>
                </a:solidFill>
                <a:latin typeface="Arial" panose="020B0604020202020204" pitchFamily="34" charset="0"/>
              </a:rPr>
              <a:t>• </a:t>
            </a:r>
            <a:r>
              <a:rPr lang="en-US" sz="64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Failure to fulfill obligations at work, school, home </a:t>
            </a:r>
            <a:endParaRPr lang="en-US" sz="6400" b="0" i="0" u="none" strike="noStrike" baseline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r>
              <a:rPr lang="en-US" sz="6400" b="0" i="0" u="none" strike="noStrike" baseline="0" dirty="0">
                <a:solidFill>
                  <a:srgbClr val="9CBDBC"/>
                </a:solidFill>
                <a:latin typeface="Arial" panose="020B0604020202020204" pitchFamily="34" charset="0"/>
              </a:rPr>
              <a:t>• </a:t>
            </a:r>
            <a:r>
              <a:rPr lang="en-US" sz="64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Continued use despite social or interpersonal problems </a:t>
            </a:r>
            <a:endParaRPr lang="en-US" sz="6400" b="0" i="0" u="none" strike="noStrike" baseline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r>
              <a:rPr lang="en-US" sz="6400" b="0" i="0" u="none" strike="noStrike" baseline="0" dirty="0">
                <a:solidFill>
                  <a:srgbClr val="9CBDBC"/>
                </a:solidFill>
                <a:latin typeface="Arial" panose="020B0604020202020204" pitchFamily="34" charset="0"/>
              </a:rPr>
              <a:t>• </a:t>
            </a:r>
            <a:r>
              <a:rPr lang="en-US" sz="64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Social/occupational activities given up or reduced </a:t>
            </a:r>
            <a:endParaRPr lang="en-US" sz="6400" b="0" i="0" u="none" strike="noStrike" baseline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r>
              <a:rPr lang="en-US" sz="6400" b="0" i="0" u="none" strike="noStrike" baseline="0" dirty="0">
                <a:solidFill>
                  <a:srgbClr val="9CBDBC"/>
                </a:solidFill>
                <a:latin typeface="Arial" panose="020B0604020202020204" pitchFamily="34" charset="0"/>
              </a:rPr>
              <a:t>• </a:t>
            </a:r>
            <a:r>
              <a:rPr lang="en-US" sz="64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Use in situations in which it is physically hazardous </a:t>
            </a:r>
            <a:endParaRPr lang="en-US" sz="6400" b="0" i="0" u="none" strike="noStrike" baseline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r>
              <a:rPr lang="en-US" sz="6400" b="0" i="0" u="none" strike="noStrike" baseline="0" dirty="0">
                <a:solidFill>
                  <a:srgbClr val="9CBDBC"/>
                </a:solidFill>
                <a:latin typeface="Arial" panose="020B0604020202020204" pitchFamily="34" charset="0"/>
              </a:rPr>
              <a:t>• </a:t>
            </a:r>
            <a:r>
              <a:rPr lang="en-US" sz="64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Use despite knowledge of having a problem </a:t>
            </a:r>
            <a:endParaRPr lang="en-US" sz="6400" b="0" i="0" u="none" strike="noStrike" baseline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endParaRPr lang="en-US" sz="1800" b="0" i="0" u="none" strike="noStrike" baseline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endParaRPr lang="en-US" sz="1800" b="0" i="0" u="none" strike="noStrike" baseline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073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56D7B-9AF1-B267-56C6-C7AD2D632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3E57514-66CC-7A1F-5CE9-539AF2D088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94667" y="1986263"/>
            <a:ext cx="3984739" cy="3391209"/>
          </a:xfrm>
        </p:spPr>
      </p:pic>
    </p:spTree>
    <p:extLst>
      <p:ext uri="{BB962C8B-B14F-4D97-AF65-F5344CB8AC3E}">
        <p14:creationId xmlns:p14="http://schemas.microsoft.com/office/powerpoint/2010/main" val="2379553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A83D7-22D7-5F10-BE48-649BD6C4D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ADEB41-AC5F-DAC7-B605-8FC7327A1C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l"/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64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Precontemplation </a:t>
            </a:r>
            <a:r>
              <a:rPr lang="en-US" sz="6400" b="0" i="0" u="none" strike="noStrike" baseline="0" dirty="0">
                <a:solidFill>
                  <a:srgbClr val="9CBDBC"/>
                </a:solidFill>
                <a:latin typeface="Arial" panose="020B0604020202020204" pitchFamily="34" charset="0"/>
              </a:rPr>
              <a:t>• </a:t>
            </a:r>
          </a:p>
          <a:p>
            <a:r>
              <a:rPr lang="en-US" sz="64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No intention of behavior change </a:t>
            </a:r>
            <a:endParaRPr lang="en-US" sz="6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6400" b="0" i="0" u="none" strike="noStrike" baseline="0" dirty="0">
                <a:solidFill>
                  <a:srgbClr val="9CBDBC"/>
                </a:solidFill>
                <a:latin typeface="Arial" panose="020B0604020202020204" pitchFamily="34" charset="0"/>
              </a:rPr>
              <a:t>• </a:t>
            </a:r>
            <a:r>
              <a:rPr lang="en-US" sz="64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May not recognize/acknowledge problem </a:t>
            </a:r>
            <a:endParaRPr lang="en-US" sz="6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64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Contemplation</a:t>
            </a:r>
          </a:p>
          <a:p>
            <a:r>
              <a:rPr lang="en-US" sz="64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 </a:t>
            </a:r>
            <a:r>
              <a:rPr lang="en-US" sz="6400" b="0" i="0" u="none" strike="noStrike" baseline="0" dirty="0">
                <a:solidFill>
                  <a:srgbClr val="9CBDBC"/>
                </a:solidFill>
                <a:latin typeface="Arial" panose="020B0604020202020204" pitchFamily="34" charset="0"/>
              </a:rPr>
              <a:t>• </a:t>
            </a:r>
            <a:r>
              <a:rPr lang="en-US" sz="64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Aware problem exists </a:t>
            </a:r>
            <a:endParaRPr lang="en-US" sz="6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6400" b="0" i="0" u="none" strike="noStrike" baseline="0" dirty="0">
                <a:solidFill>
                  <a:srgbClr val="9CBDBC"/>
                </a:solidFill>
                <a:latin typeface="Arial" panose="020B0604020202020204" pitchFamily="34" charset="0"/>
              </a:rPr>
              <a:t>• Not yet willing to change </a:t>
            </a:r>
          </a:p>
          <a:p>
            <a:r>
              <a:rPr lang="en-US" sz="64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Preparation </a:t>
            </a:r>
          </a:p>
          <a:p>
            <a:pPr marL="0" indent="0">
              <a:buNone/>
            </a:pPr>
            <a:r>
              <a:rPr lang="en-US" sz="6400" b="0" i="0" u="none" strike="noStrike" baseline="0" dirty="0">
                <a:solidFill>
                  <a:srgbClr val="9CBDBC"/>
                </a:solidFill>
                <a:latin typeface="Arial" panose="020B0604020202020204" pitchFamily="34" charset="0"/>
              </a:rPr>
              <a:t>• </a:t>
            </a:r>
            <a:r>
              <a:rPr lang="en-US" sz="64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Intending to take action </a:t>
            </a:r>
            <a:endParaRPr lang="en-US" sz="6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64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Action </a:t>
            </a:r>
          </a:p>
          <a:p>
            <a:r>
              <a:rPr lang="en-US" sz="64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Maintenance </a:t>
            </a:r>
          </a:p>
          <a:p>
            <a:r>
              <a:rPr lang="en-US" sz="64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Relapse </a:t>
            </a:r>
          </a:p>
          <a:p>
            <a:endParaRPr lang="en-US" sz="6400" b="0" i="0" u="none" strike="noStrike" baseline="0" dirty="0">
              <a:solidFill>
                <a:srgbClr val="A9A47B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4916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8541F-E90A-4C8F-B0EB-D6390AF3F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Alcohol intoxication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EEA284-E9C9-B9F8-DA0E-04BAB42B6E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2400" b="0" i="0" u="none" strike="noStrike" baseline="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• </a:t>
            </a:r>
            <a:r>
              <a:rPr lang="en-US" sz="2400" b="0" i="0" u="none" strike="noStrike" baseline="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CNS depressant </a:t>
            </a:r>
            <a:endParaRPr lang="en-US" sz="2400" b="0" i="0" u="none" strike="noStrike" baseline="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sz="2400" b="0" i="0" u="none" strike="noStrike" baseline="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• </a:t>
            </a:r>
            <a:r>
              <a:rPr lang="en-US" sz="2400" b="0" i="0" u="none" strike="noStrike" baseline="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Slurred speech </a:t>
            </a:r>
            <a:endParaRPr lang="en-US" sz="2400" b="0" i="0" u="none" strike="noStrike" baseline="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sz="2400" b="0" i="0" u="none" strike="noStrike" baseline="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• Incoordination </a:t>
            </a:r>
          </a:p>
          <a:p>
            <a:r>
              <a:rPr lang="en-US" sz="2400" b="0" i="0" u="none" strike="noStrike" baseline="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• </a:t>
            </a:r>
            <a:r>
              <a:rPr lang="en-US" sz="2400" b="0" i="0" u="none" strike="noStrike" baseline="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Unsteady gait </a:t>
            </a:r>
            <a:endParaRPr lang="en-US" sz="2400" b="0" i="0" u="none" strike="noStrike" baseline="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</a:endParaRPr>
          </a:p>
          <a:p>
            <a:r>
              <a:rPr lang="en-US" sz="2400" b="0" i="0" u="none" strike="noStrike" baseline="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• Stupor </a:t>
            </a:r>
          </a:p>
          <a:p>
            <a:r>
              <a:rPr lang="en-US" sz="2400" b="0" i="0" u="none" strike="noStrike" baseline="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• Coma </a:t>
            </a:r>
          </a:p>
          <a:p>
            <a:endParaRPr lang="en-US" sz="1800" b="0" i="0" u="none" strike="noStrike" baseline="0" dirty="0">
              <a:solidFill>
                <a:srgbClr val="A9A47B"/>
              </a:solidFill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812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6CC15-5DF6-61C8-E004-F8DF2AD3D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0" i="0" u="none" strike="noStrike" baseline="0" dirty="0">
                <a:solidFill>
                  <a:srgbClr val="675E46"/>
                </a:solidFill>
                <a:latin typeface="Cambria" panose="02040503050406030204" pitchFamily="18" charset="0"/>
              </a:rPr>
              <a:t>Alcohol Poisoning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079D18-F411-DE2C-B6D5-B4AA384047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0" i="0" u="none" strike="noStrike" baseline="0" dirty="0">
                <a:solidFill>
                  <a:srgbClr val="675E46"/>
                </a:solidFill>
                <a:latin typeface="Cambria" panose="02040503050406030204" pitchFamily="18" charset="0"/>
              </a:rPr>
              <a:t>Alcohol Poisoning </a:t>
            </a:r>
          </a:p>
          <a:p>
            <a:r>
              <a:rPr lang="en-US" sz="24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sz="24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Very high BAC causes respiratory depression </a:t>
            </a:r>
            <a:endParaRPr lang="en-US" sz="2400" b="0" i="0" u="none" strike="noStrike" baseline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r>
              <a:rPr lang="en-US" sz="24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sz="24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Can be fatal </a:t>
            </a:r>
            <a:endParaRPr lang="en-US" sz="2400" b="0" i="0" u="none" strike="noStrike" baseline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r>
              <a:rPr lang="en-US" sz="24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sz="24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Treatment is supportive </a:t>
            </a:r>
            <a:endParaRPr lang="en-US" sz="2400" b="0" i="0" u="none" strike="noStrike" baseline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r>
              <a:rPr lang="en-US" sz="24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sz="24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May require ICU care </a:t>
            </a:r>
            <a:endParaRPr lang="en-US" sz="2400" b="0" i="0" u="none" strike="noStrike" baseline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302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18EFA-9DD9-A125-30D1-70597141E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Alcohol </a:t>
            </a:r>
            <a:r>
              <a:rPr lang="en-US" dirty="0" err="1"/>
              <a:t>withdrawl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D3F7D2-2BDA-E506-517A-6F31BE1B93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/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Heavy drinkers after abrupt cessation </a:t>
            </a:r>
            <a:endParaRPr lang="en-US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6 to 24 hours after last drink</a:t>
            </a:r>
          </a:p>
          <a:p>
            <a:r>
              <a:rPr lang="en-US" sz="1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 </a:t>
            </a:r>
            <a:r>
              <a:rPr lang="en-US" sz="1800" b="0" i="0" u="none" strike="noStrike" baseline="0" dirty="0">
                <a:solidFill>
                  <a:srgbClr val="9CBDBC"/>
                </a:solidFill>
                <a:latin typeface="Arial" panose="020B0604020202020204" pitchFamily="34" charset="0"/>
              </a:rPr>
              <a:t>• Tremors </a:t>
            </a:r>
          </a:p>
          <a:p>
            <a:r>
              <a:rPr lang="en-US" sz="1800" b="0" i="0" u="none" strike="noStrike" baseline="0" dirty="0">
                <a:solidFill>
                  <a:srgbClr val="9CBDBC"/>
                </a:solidFill>
                <a:latin typeface="Arial" panose="020B0604020202020204" pitchFamily="34" charset="0"/>
              </a:rPr>
              <a:t>• Anxiety </a:t>
            </a:r>
          </a:p>
          <a:p>
            <a:r>
              <a:rPr lang="en-US" sz="1800" b="0" i="0" u="none" strike="noStrike" baseline="0" dirty="0">
                <a:solidFill>
                  <a:srgbClr val="9CBDBC"/>
                </a:solidFill>
                <a:latin typeface="Arial" panose="020B0604020202020204" pitchFamily="34" charset="0"/>
              </a:rPr>
              <a:t>• GI upset </a:t>
            </a:r>
          </a:p>
          <a:p>
            <a:r>
              <a:rPr lang="en-US" sz="1800" b="0" i="0" u="none" strike="noStrike" baseline="0" dirty="0">
                <a:solidFill>
                  <a:srgbClr val="9CBDBC"/>
                </a:solidFill>
                <a:latin typeface="Arial" panose="020B0604020202020204" pitchFamily="34" charset="0"/>
              </a:rPr>
              <a:t>• Headache </a:t>
            </a:r>
          </a:p>
          <a:p>
            <a:r>
              <a:rPr lang="en-US" sz="1800" b="0" i="0" u="none" strike="noStrike" baseline="0" dirty="0">
                <a:solidFill>
                  <a:srgbClr val="9CBDBC"/>
                </a:solidFill>
                <a:latin typeface="Arial" panose="020B0604020202020204" pitchFamily="34" charset="0"/>
              </a:rPr>
              <a:t>• Sweating </a:t>
            </a:r>
          </a:p>
          <a:p>
            <a:r>
              <a:rPr lang="en-US" sz="1800" b="0" i="0" u="none" strike="noStrike" baseline="0" dirty="0">
                <a:solidFill>
                  <a:srgbClr val="9CBDBC"/>
                </a:solidFill>
                <a:latin typeface="Arial" panose="020B0604020202020204" pitchFamily="34" charset="0"/>
              </a:rPr>
              <a:t>• Palpitations </a:t>
            </a:r>
          </a:p>
          <a:p>
            <a:r>
              <a:rPr lang="en-US" sz="1800" b="0" i="0" u="none" strike="noStrike" baseline="0" dirty="0">
                <a:solidFill>
                  <a:srgbClr val="9CBDBC"/>
                </a:solidFill>
                <a:latin typeface="Arial" panose="020B0604020202020204" pitchFamily="34" charset="0"/>
              </a:rPr>
              <a:t>• </a:t>
            </a:r>
            <a:r>
              <a:rPr lang="en-US" sz="1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Mental status intact </a:t>
            </a:r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0707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41795-1419-7106-D4B9-DDAD55FC9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0" i="0" u="none" strike="noStrike" baseline="0" dirty="0">
                <a:solidFill>
                  <a:srgbClr val="675E46"/>
                </a:solidFill>
                <a:latin typeface="Cambria" panose="02040503050406030204" pitchFamily="18" charset="0"/>
              </a:rPr>
              <a:t>Alcohol Seizures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43BC2D-7AC4-00BB-AAC7-0FF11EC6E2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28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sz="2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6 to 48 hours after last drink </a:t>
            </a:r>
            <a:endParaRPr lang="en-US" sz="2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28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sz="2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Generalized tonic-</a:t>
            </a:r>
            <a:r>
              <a:rPr lang="en-US" sz="2800" b="0" i="0" u="none" strike="noStrike" baseline="0" dirty="0" err="1">
                <a:solidFill>
                  <a:srgbClr val="2E2B1F"/>
                </a:solidFill>
                <a:latin typeface="Cambria" panose="02040503050406030204" pitchFamily="18" charset="0"/>
              </a:rPr>
              <a:t>clonic</a:t>
            </a:r>
            <a:r>
              <a:rPr lang="en-US" sz="2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 seizures </a:t>
            </a:r>
            <a:endParaRPr lang="en-US" sz="2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2800" b="0" i="0" u="none" strike="noStrike" baseline="0" dirty="0">
                <a:solidFill>
                  <a:srgbClr val="A9A47B"/>
                </a:solidFill>
                <a:latin typeface="Arial" panose="020B0604020202020204" pitchFamily="34" charset="0"/>
              </a:rPr>
              <a:t>• </a:t>
            </a:r>
            <a:r>
              <a:rPr lang="en-US" sz="2800" b="0" i="0" u="none" strike="noStrike" baseline="0" dirty="0">
                <a:solidFill>
                  <a:srgbClr val="2E2B1F"/>
                </a:solidFill>
                <a:latin typeface="Cambria" panose="02040503050406030204" pitchFamily="18" charset="0"/>
              </a:rPr>
              <a:t>Single or in clusters of two to three </a:t>
            </a:r>
            <a:endParaRPr lang="en-US" sz="2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83549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TM02900769[[fn=Retrospect]]</Template>
  <TotalTime>142</TotalTime>
  <Words>708</Words>
  <Application>Microsoft Office PowerPoint</Application>
  <PresentationFormat>Widescreen</PresentationFormat>
  <Paragraphs>166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Calibri Light</vt:lpstr>
      <vt:lpstr>Cambria</vt:lpstr>
      <vt:lpstr>Wingdings</vt:lpstr>
      <vt:lpstr>Retrospect</vt:lpstr>
      <vt:lpstr>ALCOHOL</vt:lpstr>
      <vt:lpstr>DEFINITION </vt:lpstr>
      <vt:lpstr>DSM-V: Two or more during 12 month period</vt:lpstr>
      <vt:lpstr>PowerPoint Presentation</vt:lpstr>
      <vt:lpstr>PowerPoint Presentation</vt:lpstr>
      <vt:lpstr>Alcohol intoxication </vt:lpstr>
      <vt:lpstr>Alcohol Poisoning </vt:lpstr>
      <vt:lpstr>Alcohol withdrawl </vt:lpstr>
      <vt:lpstr>Alcohol Seizures </vt:lpstr>
      <vt:lpstr>Alcohol Hallucinosis </vt:lpstr>
      <vt:lpstr>Delirium Tremens </vt:lpstr>
      <vt:lpstr>Alcohol Withdrawal</vt:lpstr>
      <vt:lpstr>Alcoholism Therapy  </vt:lpstr>
      <vt:lpstr>Disulfiram</vt:lpstr>
      <vt:lpstr>PowerPoint Presentation</vt:lpstr>
      <vt:lpstr>Naltrexone</vt:lpstr>
      <vt:lpstr>Acamprosate </vt:lpstr>
      <vt:lpstr>Barbiturates</vt:lpstr>
      <vt:lpstr>Barbiturates  </vt:lpstr>
      <vt:lpstr>Benzodiazepines  </vt:lpstr>
      <vt:lpstr>Flumazenil </vt:lpstr>
      <vt:lpstr>Benzodiazepine Withdrawal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ALCOHOL</dc:title>
  <dc:creator>TARIQ AZIZ ABDALLAH AL-MAHADIN</dc:creator>
  <cp:lastModifiedBy>TARIQ AZIZ ABDALLAH AL-MAHADIN</cp:lastModifiedBy>
  <cp:revision>1</cp:revision>
  <dcterms:created xsi:type="dcterms:W3CDTF">2022-08-22T19:49:33Z</dcterms:created>
  <dcterms:modified xsi:type="dcterms:W3CDTF">2022-08-22T22:11:48Z</dcterms:modified>
</cp:coreProperties>
</file>