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40"/>
  </p:notesMasterIdLst>
  <p:sldIdLst>
    <p:sldId id="256" r:id="rId2"/>
    <p:sldId id="257" r:id="rId3"/>
    <p:sldId id="258" r:id="rId4"/>
    <p:sldId id="279" r:id="rId5"/>
    <p:sldId id="259" r:id="rId6"/>
    <p:sldId id="261" r:id="rId7"/>
    <p:sldId id="292" r:id="rId8"/>
    <p:sldId id="297" r:id="rId9"/>
    <p:sldId id="262" r:id="rId10"/>
    <p:sldId id="276" r:id="rId11"/>
    <p:sldId id="293" r:id="rId12"/>
    <p:sldId id="263" r:id="rId13"/>
    <p:sldId id="264" r:id="rId14"/>
    <p:sldId id="265" r:id="rId15"/>
    <p:sldId id="266" r:id="rId16"/>
    <p:sldId id="281" r:id="rId17"/>
    <p:sldId id="282" r:id="rId18"/>
    <p:sldId id="283" r:id="rId19"/>
    <p:sldId id="295" r:id="rId20"/>
    <p:sldId id="267" r:id="rId21"/>
    <p:sldId id="296" r:id="rId22"/>
    <p:sldId id="268" r:id="rId23"/>
    <p:sldId id="277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8" r:id="rId32"/>
    <p:sldId id="284" r:id="rId33"/>
    <p:sldId id="285" r:id="rId34"/>
    <p:sldId id="286" r:id="rId35"/>
    <p:sldId id="287" r:id="rId36"/>
    <p:sldId id="288" r:id="rId37"/>
    <p:sldId id="289" r:id="rId38"/>
    <p:sldId id="290" r:id="rId39"/>
  </p:sldIdLst>
  <p:sldSz cx="9144000" cy="6858000" type="screen4x3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3950" autoAdjust="0"/>
  </p:normalViewPr>
  <p:slideViewPr>
    <p:cSldViewPr>
      <p:cViewPr>
        <p:scale>
          <a:sx n="64" d="100"/>
          <a:sy n="64" d="100"/>
        </p:scale>
        <p:origin x="-1482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DB657D-8F9E-4D73-A313-826FB2C9A1D6}" type="doc">
      <dgm:prSet loTypeId="urn:microsoft.com/office/officeart/2005/8/layout/chevron2" loCatId="process" qsTypeId="urn:microsoft.com/office/officeart/2005/8/quickstyle/simple2" qsCatId="simple" csTypeId="urn:microsoft.com/office/officeart/2005/8/colors/accent2_1" csCatId="accent2" phldr="1"/>
      <dgm:spPr/>
    </dgm:pt>
    <dgm:pt modelId="{03A59217-A26A-446C-9C02-CE49B2989C7A}">
      <dgm:prSet phldrT="[Text]" custT="1"/>
      <dgm:spPr>
        <a:solidFill>
          <a:schemeClr val="accent2"/>
        </a:solidFill>
      </dgm:spPr>
      <dgm:t>
        <a:bodyPr/>
        <a:lstStyle/>
        <a:p>
          <a:endParaRPr lang="en-US" sz="2800" dirty="0"/>
        </a:p>
      </dgm:t>
    </dgm:pt>
    <dgm:pt modelId="{4A2BFD57-B249-47CB-9754-8857C09E9108}" type="parTrans" cxnId="{6DEDD45E-0903-44B6-AB49-A3299DD27399}">
      <dgm:prSet/>
      <dgm:spPr/>
      <dgm:t>
        <a:bodyPr/>
        <a:lstStyle/>
        <a:p>
          <a:endParaRPr lang="en-US"/>
        </a:p>
      </dgm:t>
    </dgm:pt>
    <dgm:pt modelId="{2A4A6B5A-DA70-4D51-8F5D-6B3AE545975E}" type="sibTrans" cxnId="{6DEDD45E-0903-44B6-AB49-A3299DD27399}">
      <dgm:prSet/>
      <dgm:spPr/>
      <dgm:t>
        <a:bodyPr/>
        <a:lstStyle/>
        <a:p>
          <a:endParaRPr lang="en-US"/>
        </a:p>
      </dgm:t>
    </dgm:pt>
    <dgm:pt modelId="{2ECFFC55-A93C-4A05-9B9D-D5FD3C66B967}">
      <dgm:prSet phldrT="[Text]" custT="1"/>
      <dgm:spPr>
        <a:solidFill>
          <a:schemeClr val="accent2"/>
        </a:solidFill>
      </dgm:spPr>
      <dgm:t>
        <a:bodyPr/>
        <a:lstStyle/>
        <a:p>
          <a:endParaRPr lang="en-US" sz="1800" dirty="0"/>
        </a:p>
      </dgm:t>
    </dgm:pt>
    <dgm:pt modelId="{EC8AB018-EA82-4F22-9EF6-F7EBDAAE2A6B}" type="parTrans" cxnId="{5A7B141A-7EC8-49EE-A2B4-B6994171989F}">
      <dgm:prSet/>
      <dgm:spPr/>
      <dgm:t>
        <a:bodyPr/>
        <a:lstStyle/>
        <a:p>
          <a:endParaRPr lang="en-US"/>
        </a:p>
      </dgm:t>
    </dgm:pt>
    <dgm:pt modelId="{D447F476-7168-4987-8844-07B086935D11}" type="sibTrans" cxnId="{5A7B141A-7EC8-49EE-A2B4-B6994171989F}">
      <dgm:prSet/>
      <dgm:spPr/>
      <dgm:t>
        <a:bodyPr/>
        <a:lstStyle/>
        <a:p>
          <a:endParaRPr lang="en-US"/>
        </a:p>
      </dgm:t>
    </dgm:pt>
    <dgm:pt modelId="{766DD4A3-B1FF-468A-9662-946D6D2A4F7A}">
      <dgm:prSet phldrT="[Text]" custT="1"/>
      <dgm:spPr>
        <a:solidFill>
          <a:schemeClr val="accent2"/>
        </a:solidFill>
      </dgm:spPr>
      <dgm:t>
        <a:bodyPr/>
        <a:lstStyle/>
        <a:p>
          <a:endParaRPr lang="en-US" sz="1400" dirty="0"/>
        </a:p>
      </dgm:t>
    </dgm:pt>
    <dgm:pt modelId="{BF241BC2-7D68-44DF-B272-8981D2417E94}" type="parTrans" cxnId="{4B3CB63C-9644-4BC4-94F3-11DD1E84E249}">
      <dgm:prSet/>
      <dgm:spPr/>
      <dgm:t>
        <a:bodyPr/>
        <a:lstStyle/>
        <a:p>
          <a:endParaRPr lang="en-US"/>
        </a:p>
      </dgm:t>
    </dgm:pt>
    <dgm:pt modelId="{5041BC5D-E301-4552-988D-A31C21670951}" type="sibTrans" cxnId="{4B3CB63C-9644-4BC4-94F3-11DD1E84E249}">
      <dgm:prSet/>
      <dgm:spPr/>
      <dgm:t>
        <a:bodyPr/>
        <a:lstStyle/>
        <a:p>
          <a:endParaRPr lang="en-US"/>
        </a:p>
      </dgm:t>
    </dgm:pt>
    <dgm:pt modelId="{D78C62D1-CB2C-4F40-8BED-38EF43D8FE01}">
      <dgm:prSet custT="1"/>
      <dgm:spPr>
        <a:solidFill>
          <a:schemeClr val="accent2"/>
        </a:solidFill>
      </dgm:spPr>
      <dgm:t>
        <a:bodyPr/>
        <a:lstStyle/>
        <a:p>
          <a:endParaRPr lang="en-US" sz="1400" dirty="0"/>
        </a:p>
      </dgm:t>
    </dgm:pt>
    <dgm:pt modelId="{96F29BB5-CBBD-4E00-9358-826A39648480}" type="parTrans" cxnId="{7D0F226D-CF87-4B49-9AB7-9752A38B358C}">
      <dgm:prSet/>
      <dgm:spPr/>
      <dgm:t>
        <a:bodyPr/>
        <a:lstStyle/>
        <a:p>
          <a:endParaRPr lang="en-US"/>
        </a:p>
      </dgm:t>
    </dgm:pt>
    <dgm:pt modelId="{258E7133-E5DD-4FF7-874E-F42950438009}" type="sibTrans" cxnId="{7D0F226D-CF87-4B49-9AB7-9752A38B358C}">
      <dgm:prSet/>
      <dgm:spPr/>
      <dgm:t>
        <a:bodyPr/>
        <a:lstStyle/>
        <a:p>
          <a:endParaRPr lang="en-US"/>
        </a:p>
      </dgm:t>
    </dgm:pt>
    <dgm:pt modelId="{C295BFCC-0E8F-44E0-A20C-C609D622DEB0}">
      <dgm:prSet custT="1"/>
      <dgm:spPr/>
      <dgm:t>
        <a:bodyPr/>
        <a:lstStyle/>
        <a:p>
          <a:r>
            <a:rPr lang="en-US" sz="2800" b="1" dirty="0" smtClean="0">
              <a:latin typeface="Arial" pitchFamily="34" charset="0"/>
              <a:cs typeface="Arial" pitchFamily="34" charset="0"/>
            </a:rPr>
            <a:t>Oral iron therapy</a:t>
          </a:r>
          <a:endParaRPr lang="en-US" sz="2800" b="1" dirty="0">
            <a:latin typeface="Arial" pitchFamily="34" charset="0"/>
            <a:cs typeface="Arial" pitchFamily="34" charset="0"/>
          </a:endParaRPr>
        </a:p>
      </dgm:t>
    </dgm:pt>
    <dgm:pt modelId="{2B97187F-7D60-4007-A8C2-4EDB300B983A}" type="parTrans" cxnId="{8A17C469-0765-427C-8AA2-9BF1C0C643DF}">
      <dgm:prSet/>
      <dgm:spPr/>
      <dgm:t>
        <a:bodyPr/>
        <a:lstStyle/>
        <a:p>
          <a:endParaRPr lang="en-US"/>
        </a:p>
      </dgm:t>
    </dgm:pt>
    <dgm:pt modelId="{F9AD021E-D5AE-4BA2-B37A-50A8F8D72515}" type="sibTrans" cxnId="{8A17C469-0765-427C-8AA2-9BF1C0C643DF}">
      <dgm:prSet/>
      <dgm:spPr/>
      <dgm:t>
        <a:bodyPr/>
        <a:lstStyle/>
        <a:p>
          <a:endParaRPr lang="en-US"/>
        </a:p>
      </dgm:t>
    </dgm:pt>
    <dgm:pt modelId="{FAD39073-FACA-4D78-835A-9BF47171BC0F}">
      <dgm:prSet custT="1"/>
      <dgm:spPr/>
      <dgm:t>
        <a:bodyPr/>
        <a:lstStyle/>
        <a:p>
          <a:r>
            <a:rPr lang="en-US" sz="2800" b="1" dirty="0" smtClean="0">
              <a:latin typeface="Arial" pitchFamily="34" charset="0"/>
              <a:cs typeface="Arial" pitchFamily="34" charset="0"/>
            </a:rPr>
            <a:t>Increase in reticulocytes in 5 – 10 days</a:t>
          </a:r>
          <a:endParaRPr lang="en-US" sz="2800" b="1" dirty="0">
            <a:latin typeface="Arial" pitchFamily="34" charset="0"/>
            <a:cs typeface="Arial" pitchFamily="34" charset="0"/>
          </a:endParaRPr>
        </a:p>
      </dgm:t>
    </dgm:pt>
    <dgm:pt modelId="{7123CD22-3F27-41DB-8AB3-5614621876D2}" type="parTrans" cxnId="{9DB2EC35-31B9-4998-BDE0-61AF5CE9C0A4}">
      <dgm:prSet/>
      <dgm:spPr/>
      <dgm:t>
        <a:bodyPr/>
        <a:lstStyle/>
        <a:p>
          <a:endParaRPr lang="en-US"/>
        </a:p>
      </dgm:t>
    </dgm:pt>
    <dgm:pt modelId="{C242E3D3-031D-4D6E-886D-C7829D4C5BA4}" type="sibTrans" cxnId="{9DB2EC35-31B9-4998-BDE0-61AF5CE9C0A4}">
      <dgm:prSet/>
      <dgm:spPr/>
      <dgm:t>
        <a:bodyPr/>
        <a:lstStyle/>
        <a:p>
          <a:endParaRPr lang="en-US"/>
        </a:p>
      </dgm:t>
    </dgm:pt>
    <dgm:pt modelId="{4106C4BA-5FDE-416D-90ED-0C2745A2910D}">
      <dgm:prSet custT="1"/>
      <dgm:spPr/>
      <dgm:t>
        <a:bodyPr/>
        <a:lstStyle/>
        <a:p>
          <a:r>
            <a:rPr lang="en-US" sz="2800" b="1" dirty="0" smtClean="0">
              <a:latin typeface="Arial" pitchFamily="34" charset="0"/>
              <a:cs typeface="Arial" pitchFamily="34" charset="0"/>
            </a:rPr>
            <a:t>Rise in Hb at a rate of 0.8 gm/dl every 2-3 weeks till normal</a:t>
          </a:r>
          <a:endParaRPr lang="en-US" sz="2800" b="1" dirty="0">
            <a:latin typeface="Arial" pitchFamily="34" charset="0"/>
            <a:cs typeface="Arial" pitchFamily="34" charset="0"/>
          </a:endParaRPr>
        </a:p>
      </dgm:t>
    </dgm:pt>
    <dgm:pt modelId="{A6FD9032-42DE-4753-886F-D801A268AD4C}" type="parTrans" cxnId="{48D45645-392F-44FF-B2C4-0D36C5694C14}">
      <dgm:prSet/>
      <dgm:spPr/>
      <dgm:t>
        <a:bodyPr/>
        <a:lstStyle/>
        <a:p>
          <a:endParaRPr lang="en-US"/>
        </a:p>
      </dgm:t>
    </dgm:pt>
    <dgm:pt modelId="{EEEFEAFA-1C4C-4E7F-82D3-63CD07C93CEB}" type="sibTrans" cxnId="{48D45645-392F-44FF-B2C4-0D36C5694C14}">
      <dgm:prSet/>
      <dgm:spPr/>
      <dgm:t>
        <a:bodyPr/>
        <a:lstStyle/>
        <a:p>
          <a:endParaRPr lang="en-US"/>
        </a:p>
      </dgm:t>
    </dgm:pt>
    <dgm:pt modelId="{6E9593E1-B322-4101-A400-1E9B337D7922}">
      <dgm:prSet custT="1"/>
      <dgm:spPr/>
      <dgm:t>
        <a:bodyPr/>
        <a:lstStyle/>
        <a:p>
          <a:r>
            <a:rPr lang="en-US" sz="2800" b="1" dirty="0" smtClean="0">
              <a:latin typeface="Arial" pitchFamily="34" charset="0"/>
              <a:cs typeface="Arial" pitchFamily="34" charset="0"/>
            </a:rPr>
            <a:t>If no response or incomplete response, do additional tests</a:t>
          </a:r>
          <a:endParaRPr lang="en-US" sz="2800" b="1" dirty="0">
            <a:latin typeface="Arial" pitchFamily="34" charset="0"/>
            <a:cs typeface="Arial" pitchFamily="34" charset="0"/>
          </a:endParaRPr>
        </a:p>
      </dgm:t>
    </dgm:pt>
    <dgm:pt modelId="{B5E7D79B-D529-44A3-9088-3D953EBAF65A}" type="parTrans" cxnId="{1D4DC755-FF96-4750-AFFB-3F2DD3899FE0}">
      <dgm:prSet/>
      <dgm:spPr/>
      <dgm:t>
        <a:bodyPr/>
        <a:lstStyle/>
        <a:p>
          <a:endParaRPr lang="en-US"/>
        </a:p>
      </dgm:t>
    </dgm:pt>
    <dgm:pt modelId="{D1375C70-AEC9-462C-B010-CDE1546BECEF}" type="sibTrans" cxnId="{1D4DC755-FF96-4750-AFFB-3F2DD3899FE0}">
      <dgm:prSet/>
      <dgm:spPr/>
      <dgm:t>
        <a:bodyPr/>
        <a:lstStyle/>
        <a:p>
          <a:endParaRPr lang="en-US"/>
        </a:p>
      </dgm:t>
    </dgm:pt>
    <dgm:pt modelId="{E9784FF8-57D2-44FB-ABCD-1F6BCABC69D6}" type="pres">
      <dgm:prSet presAssocID="{51DB657D-8F9E-4D73-A313-826FB2C9A1D6}" presName="linearFlow" presStyleCnt="0">
        <dgm:presLayoutVars>
          <dgm:dir/>
          <dgm:animLvl val="lvl"/>
          <dgm:resizeHandles val="exact"/>
        </dgm:presLayoutVars>
      </dgm:prSet>
      <dgm:spPr/>
    </dgm:pt>
    <dgm:pt modelId="{DB11733A-F020-4177-B7EC-76E07B447B37}" type="pres">
      <dgm:prSet presAssocID="{03A59217-A26A-446C-9C02-CE49B2989C7A}" presName="composite" presStyleCnt="0"/>
      <dgm:spPr/>
    </dgm:pt>
    <dgm:pt modelId="{B0CC255E-FAB5-435D-A8F7-CEA6A7A76CEB}" type="pres">
      <dgm:prSet presAssocID="{03A59217-A26A-446C-9C02-CE49B2989C7A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B5E008-231B-4F00-BB4C-4B7F3E3F7235}" type="pres">
      <dgm:prSet presAssocID="{03A59217-A26A-446C-9C02-CE49B2989C7A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BC57C9-F8A7-49B8-A618-D0BAC8A5D17D}" type="pres">
      <dgm:prSet presAssocID="{2A4A6B5A-DA70-4D51-8F5D-6B3AE545975E}" presName="sp" presStyleCnt="0"/>
      <dgm:spPr/>
    </dgm:pt>
    <dgm:pt modelId="{1F519F75-D4E6-4ACF-BF63-B12B46302537}" type="pres">
      <dgm:prSet presAssocID="{2ECFFC55-A93C-4A05-9B9D-D5FD3C66B967}" presName="composite" presStyleCnt="0"/>
      <dgm:spPr/>
    </dgm:pt>
    <dgm:pt modelId="{E0CE94A1-1C19-4DB4-9ABB-3B7D46A39293}" type="pres">
      <dgm:prSet presAssocID="{2ECFFC55-A93C-4A05-9B9D-D5FD3C66B967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1E0D5F-63EF-43F0-8080-F41268E100C5}" type="pres">
      <dgm:prSet presAssocID="{2ECFFC55-A93C-4A05-9B9D-D5FD3C66B967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5F6337-442D-495C-A635-B3B63473D238}" type="pres">
      <dgm:prSet presAssocID="{D447F476-7168-4987-8844-07B086935D11}" presName="sp" presStyleCnt="0"/>
      <dgm:spPr/>
    </dgm:pt>
    <dgm:pt modelId="{1E4E2799-4EF5-4EA2-876D-2BE9348725A2}" type="pres">
      <dgm:prSet presAssocID="{766DD4A3-B1FF-468A-9662-946D6D2A4F7A}" presName="composite" presStyleCnt="0"/>
      <dgm:spPr/>
    </dgm:pt>
    <dgm:pt modelId="{69E45FB9-147E-471A-BAEF-68F618B7520B}" type="pres">
      <dgm:prSet presAssocID="{766DD4A3-B1FF-468A-9662-946D6D2A4F7A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984E15-2F91-4FD1-A21F-F86F4ECCE883}" type="pres">
      <dgm:prSet presAssocID="{766DD4A3-B1FF-468A-9662-946D6D2A4F7A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E4979E-04C6-4DB3-A1BE-F8D16365E4B8}" type="pres">
      <dgm:prSet presAssocID="{5041BC5D-E301-4552-988D-A31C21670951}" presName="sp" presStyleCnt="0"/>
      <dgm:spPr/>
    </dgm:pt>
    <dgm:pt modelId="{CE9CEB8A-7947-49C1-998E-777D156FE28B}" type="pres">
      <dgm:prSet presAssocID="{D78C62D1-CB2C-4F40-8BED-38EF43D8FE01}" presName="composite" presStyleCnt="0"/>
      <dgm:spPr/>
    </dgm:pt>
    <dgm:pt modelId="{E25E1871-DD04-44D9-A7F5-FAE7445DD94B}" type="pres">
      <dgm:prSet presAssocID="{D78C62D1-CB2C-4F40-8BED-38EF43D8FE01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3415C0-2636-498E-8F2C-AB5E3CBA4358}" type="pres">
      <dgm:prSet presAssocID="{D78C62D1-CB2C-4F40-8BED-38EF43D8FE01}" presName="descendantText" presStyleLbl="alignAcc1" presStyleIdx="3" presStyleCnt="4" custLinFactNeighborX="160" custLinFactNeighborY="-4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4DD0BF-80AC-4DB2-AD89-C2ADDE95DA75}" type="presOf" srcId="{2ECFFC55-A93C-4A05-9B9D-D5FD3C66B967}" destId="{E0CE94A1-1C19-4DB4-9ABB-3B7D46A39293}" srcOrd="0" destOrd="0" presId="urn:microsoft.com/office/officeart/2005/8/layout/chevron2"/>
    <dgm:cxn modelId="{7D0F226D-CF87-4B49-9AB7-9752A38B358C}" srcId="{51DB657D-8F9E-4D73-A313-826FB2C9A1D6}" destId="{D78C62D1-CB2C-4F40-8BED-38EF43D8FE01}" srcOrd="3" destOrd="0" parTransId="{96F29BB5-CBBD-4E00-9358-826A39648480}" sibTransId="{258E7133-E5DD-4FF7-874E-F42950438009}"/>
    <dgm:cxn modelId="{6DEDD45E-0903-44B6-AB49-A3299DD27399}" srcId="{51DB657D-8F9E-4D73-A313-826FB2C9A1D6}" destId="{03A59217-A26A-446C-9C02-CE49B2989C7A}" srcOrd="0" destOrd="0" parTransId="{4A2BFD57-B249-47CB-9754-8857C09E9108}" sibTransId="{2A4A6B5A-DA70-4D51-8F5D-6B3AE545975E}"/>
    <dgm:cxn modelId="{4D2152B4-1068-46FC-B3DD-7A16EC477009}" type="presOf" srcId="{03A59217-A26A-446C-9C02-CE49B2989C7A}" destId="{B0CC255E-FAB5-435D-A8F7-CEA6A7A76CEB}" srcOrd="0" destOrd="0" presId="urn:microsoft.com/office/officeart/2005/8/layout/chevron2"/>
    <dgm:cxn modelId="{06C4170D-596E-4EC8-8A7B-CC75E8EAB754}" type="presOf" srcId="{766DD4A3-B1FF-468A-9662-946D6D2A4F7A}" destId="{69E45FB9-147E-471A-BAEF-68F618B7520B}" srcOrd="0" destOrd="0" presId="urn:microsoft.com/office/officeart/2005/8/layout/chevron2"/>
    <dgm:cxn modelId="{684F3E36-46D1-40F4-89AE-5E439379D285}" type="presOf" srcId="{51DB657D-8F9E-4D73-A313-826FB2C9A1D6}" destId="{E9784FF8-57D2-44FB-ABCD-1F6BCABC69D6}" srcOrd="0" destOrd="0" presId="urn:microsoft.com/office/officeart/2005/8/layout/chevron2"/>
    <dgm:cxn modelId="{5A7B141A-7EC8-49EE-A2B4-B6994171989F}" srcId="{51DB657D-8F9E-4D73-A313-826FB2C9A1D6}" destId="{2ECFFC55-A93C-4A05-9B9D-D5FD3C66B967}" srcOrd="1" destOrd="0" parTransId="{EC8AB018-EA82-4F22-9EF6-F7EBDAAE2A6B}" sibTransId="{D447F476-7168-4987-8844-07B086935D11}"/>
    <dgm:cxn modelId="{B72B54BE-F315-49C3-9549-A0E6C807CF21}" type="presOf" srcId="{D78C62D1-CB2C-4F40-8BED-38EF43D8FE01}" destId="{E25E1871-DD04-44D9-A7F5-FAE7445DD94B}" srcOrd="0" destOrd="0" presId="urn:microsoft.com/office/officeart/2005/8/layout/chevron2"/>
    <dgm:cxn modelId="{1D4DC755-FF96-4750-AFFB-3F2DD3899FE0}" srcId="{D78C62D1-CB2C-4F40-8BED-38EF43D8FE01}" destId="{6E9593E1-B322-4101-A400-1E9B337D7922}" srcOrd="0" destOrd="0" parTransId="{B5E7D79B-D529-44A3-9088-3D953EBAF65A}" sibTransId="{D1375C70-AEC9-462C-B010-CDE1546BECEF}"/>
    <dgm:cxn modelId="{4B3CB63C-9644-4BC4-94F3-11DD1E84E249}" srcId="{51DB657D-8F9E-4D73-A313-826FB2C9A1D6}" destId="{766DD4A3-B1FF-468A-9662-946D6D2A4F7A}" srcOrd="2" destOrd="0" parTransId="{BF241BC2-7D68-44DF-B272-8981D2417E94}" sibTransId="{5041BC5D-E301-4552-988D-A31C21670951}"/>
    <dgm:cxn modelId="{9A5706BF-A92C-40DC-81D9-07C666E8CE95}" type="presOf" srcId="{FAD39073-FACA-4D78-835A-9BF47171BC0F}" destId="{901E0D5F-63EF-43F0-8080-F41268E100C5}" srcOrd="0" destOrd="0" presId="urn:microsoft.com/office/officeart/2005/8/layout/chevron2"/>
    <dgm:cxn modelId="{9DB2EC35-31B9-4998-BDE0-61AF5CE9C0A4}" srcId="{2ECFFC55-A93C-4A05-9B9D-D5FD3C66B967}" destId="{FAD39073-FACA-4D78-835A-9BF47171BC0F}" srcOrd="0" destOrd="0" parTransId="{7123CD22-3F27-41DB-8AB3-5614621876D2}" sibTransId="{C242E3D3-031D-4D6E-886D-C7829D4C5BA4}"/>
    <dgm:cxn modelId="{3594AE23-9969-4E9F-8738-DA764BF8A4B6}" type="presOf" srcId="{4106C4BA-5FDE-416D-90ED-0C2745A2910D}" destId="{21984E15-2F91-4FD1-A21F-F86F4ECCE883}" srcOrd="0" destOrd="0" presId="urn:microsoft.com/office/officeart/2005/8/layout/chevron2"/>
    <dgm:cxn modelId="{0C7B222C-98AA-4943-9D18-B3EEFF716CB8}" type="presOf" srcId="{6E9593E1-B322-4101-A400-1E9B337D7922}" destId="{E23415C0-2636-498E-8F2C-AB5E3CBA4358}" srcOrd="0" destOrd="0" presId="urn:microsoft.com/office/officeart/2005/8/layout/chevron2"/>
    <dgm:cxn modelId="{8A17C469-0765-427C-8AA2-9BF1C0C643DF}" srcId="{03A59217-A26A-446C-9C02-CE49B2989C7A}" destId="{C295BFCC-0E8F-44E0-A20C-C609D622DEB0}" srcOrd="0" destOrd="0" parTransId="{2B97187F-7D60-4007-A8C2-4EDB300B983A}" sibTransId="{F9AD021E-D5AE-4BA2-B37A-50A8F8D72515}"/>
    <dgm:cxn modelId="{618EEC46-DAAA-4BF9-894D-04FF95CFCA95}" type="presOf" srcId="{C295BFCC-0E8F-44E0-A20C-C609D622DEB0}" destId="{D1B5E008-231B-4F00-BB4C-4B7F3E3F7235}" srcOrd="0" destOrd="0" presId="urn:microsoft.com/office/officeart/2005/8/layout/chevron2"/>
    <dgm:cxn modelId="{48D45645-392F-44FF-B2C4-0D36C5694C14}" srcId="{766DD4A3-B1FF-468A-9662-946D6D2A4F7A}" destId="{4106C4BA-5FDE-416D-90ED-0C2745A2910D}" srcOrd="0" destOrd="0" parTransId="{A6FD9032-42DE-4753-886F-D801A268AD4C}" sibTransId="{EEEFEAFA-1C4C-4E7F-82D3-63CD07C93CEB}"/>
    <dgm:cxn modelId="{E3CF42D0-3E3E-46F8-B7EE-1421C8DBA10C}" type="presParOf" srcId="{E9784FF8-57D2-44FB-ABCD-1F6BCABC69D6}" destId="{DB11733A-F020-4177-B7EC-76E07B447B37}" srcOrd="0" destOrd="0" presId="urn:microsoft.com/office/officeart/2005/8/layout/chevron2"/>
    <dgm:cxn modelId="{4AABF0B1-C2B2-4CC1-B8C3-1E67C7CD93B3}" type="presParOf" srcId="{DB11733A-F020-4177-B7EC-76E07B447B37}" destId="{B0CC255E-FAB5-435D-A8F7-CEA6A7A76CEB}" srcOrd="0" destOrd="0" presId="urn:microsoft.com/office/officeart/2005/8/layout/chevron2"/>
    <dgm:cxn modelId="{FAB04564-351A-4DC1-8896-B396B93BC77B}" type="presParOf" srcId="{DB11733A-F020-4177-B7EC-76E07B447B37}" destId="{D1B5E008-231B-4F00-BB4C-4B7F3E3F7235}" srcOrd="1" destOrd="0" presId="urn:microsoft.com/office/officeart/2005/8/layout/chevron2"/>
    <dgm:cxn modelId="{CC0BBDF8-B137-4C99-AFED-7C20DD2CECB8}" type="presParOf" srcId="{E9784FF8-57D2-44FB-ABCD-1F6BCABC69D6}" destId="{EEBC57C9-F8A7-49B8-A618-D0BAC8A5D17D}" srcOrd="1" destOrd="0" presId="urn:microsoft.com/office/officeart/2005/8/layout/chevron2"/>
    <dgm:cxn modelId="{C42D7985-1AC6-4C52-9939-72B66B399D0F}" type="presParOf" srcId="{E9784FF8-57D2-44FB-ABCD-1F6BCABC69D6}" destId="{1F519F75-D4E6-4ACF-BF63-B12B46302537}" srcOrd="2" destOrd="0" presId="urn:microsoft.com/office/officeart/2005/8/layout/chevron2"/>
    <dgm:cxn modelId="{444D5BBB-A63A-41DD-8D3E-3DB88DA48D7D}" type="presParOf" srcId="{1F519F75-D4E6-4ACF-BF63-B12B46302537}" destId="{E0CE94A1-1C19-4DB4-9ABB-3B7D46A39293}" srcOrd="0" destOrd="0" presId="urn:microsoft.com/office/officeart/2005/8/layout/chevron2"/>
    <dgm:cxn modelId="{0D4BE8CC-3481-46D2-8A87-106B547B6173}" type="presParOf" srcId="{1F519F75-D4E6-4ACF-BF63-B12B46302537}" destId="{901E0D5F-63EF-43F0-8080-F41268E100C5}" srcOrd="1" destOrd="0" presId="urn:microsoft.com/office/officeart/2005/8/layout/chevron2"/>
    <dgm:cxn modelId="{3D3CD9CF-F80C-49F1-8305-8E15B1F74CB5}" type="presParOf" srcId="{E9784FF8-57D2-44FB-ABCD-1F6BCABC69D6}" destId="{5C5F6337-442D-495C-A635-B3B63473D238}" srcOrd="3" destOrd="0" presId="urn:microsoft.com/office/officeart/2005/8/layout/chevron2"/>
    <dgm:cxn modelId="{3A4DD9A8-092B-4F0B-B430-E35970098885}" type="presParOf" srcId="{E9784FF8-57D2-44FB-ABCD-1F6BCABC69D6}" destId="{1E4E2799-4EF5-4EA2-876D-2BE9348725A2}" srcOrd="4" destOrd="0" presId="urn:microsoft.com/office/officeart/2005/8/layout/chevron2"/>
    <dgm:cxn modelId="{84080F68-DCA2-4F9C-B895-DF0CD9B49EA7}" type="presParOf" srcId="{1E4E2799-4EF5-4EA2-876D-2BE9348725A2}" destId="{69E45FB9-147E-471A-BAEF-68F618B7520B}" srcOrd="0" destOrd="0" presId="urn:microsoft.com/office/officeart/2005/8/layout/chevron2"/>
    <dgm:cxn modelId="{5C664E39-0E23-48A5-9F97-D660698DAC2C}" type="presParOf" srcId="{1E4E2799-4EF5-4EA2-876D-2BE9348725A2}" destId="{21984E15-2F91-4FD1-A21F-F86F4ECCE883}" srcOrd="1" destOrd="0" presId="urn:microsoft.com/office/officeart/2005/8/layout/chevron2"/>
    <dgm:cxn modelId="{523C7F37-A67D-4855-A501-311CB2174E11}" type="presParOf" srcId="{E9784FF8-57D2-44FB-ABCD-1F6BCABC69D6}" destId="{85E4979E-04C6-4DB3-A1BE-F8D16365E4B8}" srcOrd="5" destOrd="0" presId="urn:microsoft.com/office/officeart/2005/8/layout/chevron2"/>
    <dgm:cxn modelId="{298CBD5C-9ED7-4BA5-B88A-1FCBA34124DC}" type="presParOf" srcId="{E9784FF8-57D2-44FB-ABCD-1F6BCABC69D6}" destId="{CE9CEB8A-7947-49C1-998E-777D156FE28B}" srcOrd="6" destOrd="0" presId="urn:microsoft.com/office/officeart/2005/8/layout/chevron2"/>
    <dgm:cxn modelId="{6B785650-70E8-46E8-919C-B43F8E82B8FC}" type="presParOf" srcId="{CE9CEB8A-7947-49C1-998E-777D156FE28B}" destId="{E25E1871-DD04-44D9-A7F5-FAE7445DD94B}" srcOrd="0" destOrd="0" presId="urn:microsoft.com/office/officeart/2005/8/layout/chevron2"/>
    <dgm:cxn modelId="{3F5E6F21-2007-40DD-B69F-60FBF1E11EE5}" type="presParOf" srcId="{CE9CEB8A-7947-49C1-998E-777D156FE28B}" destId="{E23415C0-2636-498E-8F2C-AB5E3CBA435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488CD-1F6A-455B-BA2A-3467B31517D9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829B1-4929-473D-98CC-50DE60834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01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 caused by blood loss, insufficient dietary intake, or poor absorption of iron from food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829B1-4929-473D-98CC-50DE608343D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Anaphylaxis which can include difficulty breathing, itching, and rash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829B1-4929-473D-98CC-50DE608343D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615D67C-9047-4DFB-92EE-F58204414961}" type="datetimeFigureOut">
              <a:rPr lang="ar-JO" smtClean="0"/>
              <a:pPr/>
              <a:t>01/02/1443</a:t>
            </a:fld>
            <a:endParaRPr lang="ar-JO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ar-JO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D0A71E7-C477-44EE-967E-A042A40520D0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15D67C-9047-4DFB-92EE-F58204414961}" type="datetimeFigureOut">
              <a:rPr lang="ar-JO" smtClean="0"/>
              <a:pPr/>
              <a:t>01/02/1443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0A71E7-C477-44EE-967E-A042A40520D0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15D67C-9047-4DFB-92EE-F58204414961}" type="datetimeFigureOut">
              <a:rPr lang="ar-JO" smtClean="0"/>
              <a:pPr/>
              <a:t>01/02/1443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0A71E7-C477-44EE-967E-A042A40520D0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15D67C-9047-4DFB-92EE-F58204414961}" type="datetimeFigureOut">
              <a:rPr lang="ar-JO" smtClean="0"/>
              <a:pPr/>
              <a:t>01/02/1443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0A71E7-C477-44EE-967E-A042A40520D0}" type="slidenum">
              <a:rPr lang="ar-JO" smtClean="0"/>
              <a:pPr/>
              <a:t>‹#›</a:t>
            </a:fld>
            <a:endParaRPr lang="ar-JO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15D67C-9047-4DFB-92EE-F58204414961}" type="datetimeFigureOut">
              <a:rPr lang="ar-JO" smtClean="0"/>
              <a:pPr/>
              <a:t>01/02/1443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0A71E7-C477-44EE-967E-A042A40520D0}" type="slidenum">
              <a:rPr lang="ar-JO" smtClean="0"/>
              <a:pPr/>
              <a:t>‹#›</a:t>
            </a:fld>
            <a:endParaRPr lang="ar-JO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15D67C-9047-4DFB-92EE-F58204414961}" type="datetimeFigureOut">
              <a:rPr lang="ar-JO" smtClean="0"/>
              <a:pPr/>
              <a:t>01/02/1443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0A71E7-C477-44EE-967E-A042A40520D0}" type="slidenum">
              <a:rPr lang="ar-JO" smtClean="0"/>
              <a:pPr/>
              <a:t>‹#›</a:t>
            </a:fld>
            <a:endParaRPr lang="ar-JO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15D67C-9047-4DFB-92EE-F58204414961}" type="datetimeFigureOut">
              <a:rPr lang="ar-JO" smtClean="0"/>
              <a:pPr/>
              <a:t>01/02/1443</a:t>
            </a:fld>
            <a:endParaRPr lang="ar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0A71E7-C477-44EE-967E-A042A40520D0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15D67C-9047-4DFB-92EE-F58204414961}" type="datetimeFigureOut">
              <a:rPr lang="ar-JO" smtClean="0"/>
              <a:pPr/>
              <a:t>01/02/1443</a:t>
            </a:fld>
            <a:endParaRPr lang="ar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0A71E7-C477-44EE-967E-A042A40520D0}" type="slidenum">
              <a:rPr lang="ar-JO" smtClean="0"/>
              <a:pPr/>
              <a:t>‹#›</a:t>
            </a:fld>
            <a:endParaRPr lang="ar-JO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15D67C-9047-4DFB-92EE-F58204414961}" type="datetimeFigureOut">
              <a:rPr lang="ar-JO" smtClean="0"/>
              <a:pPr/>
              <a:t>01/02/1443</a:t>
            </a:fld>
            <a:endParaRPr lang="ar-J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0A71E7-C477-44EE-967E-A042A40520D0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615D67C-9047-4DFB-92EE-F58204414961}" type="datetimeFigureOut">
              <a:rPr lang="ar-JO" smtClean="0"/>
              <a:pPr/>
              <a:t>01/02/1443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0A71E7-C477-44EE-967E-A042A40520D0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615D67C-9047-4DFB-92EE-F58204414961}" type="datetimeFigureOut">
              <a:rPr lang="ar-JO" smtClean="0"/>
              <a:pPr/>
              <a:t>01/02/1443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D0A71E7-C477-44EE-967E-A042A40520D0}" type="slidenum">
              <a:rPr lang="ar-JO" smtClean="0"/>
              <a:pPr/>
              <a:t>‹#›</a:t>
            </a:fld>
            <a:endParaRPr lang="ar-J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615D67C-9047-4DFB-92EE-F58204414961}" type="datetimeFigureOut">
              <a:rPr lang="ar-JO" smtClean="0"/>
              <a:pPr/>
              <a:t>01/02/1443</a:t>
            </a:fld>
            <a:endParaRPr lang="ar-JO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ar-JO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D0A71E7-C477-44EE-967E-A042A40520D0}" type="slidenum">
              <a:rPr lang="ar-JO" smtClean="0"/>
              <a:pPr/>
              <a:t>‹#›</a:t>
            </a:fld>
            <a:endParaRPr 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google.jo/url?sa=i&amp;rct=j&amp;q=&amp;esrc=s&amp;source=images&amp;cd=&amp;cad=rja&amp;uact=8&amp;ved=0ahUKEwjaufCB3vfJAhWFVxoKHd4EDyIQjRwIBw&amp;url=https://www.mutah.edu.jo/National-sec/index.htm&amp;psig=AFQjCNF9gqZMCJ2L1WCSX58F8SAdyG2nUw&amp;ust=1451157741830854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Autofit/>
          </a:bodyPr>
          <a:lstStyle/>
          <a:p>
            <a:pPr algn="l" rtl="0"/>
            <a:r>
              <a:rPr lang="en-US" b="1" dirty="0" smtClean="0">
                <a:latin typeface="Arial" pitchFamily="34" charset="0"/>
                <a:cs typeface="Arial" pitchFamily="34" charset="0"/>
              </a:rPr>
              <a:t>Anemia with pregnancy</a:t>
            </a:r>
            <a:endParaRPr lang="ar-JO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317812"/>
            <a:ext cx="7772400" cy="1199704"/>
          </a:xfrm>
        </p:spPr>
        <p:txBody>
          <a:bodyPr/>
          <a:lstStyle/>
          <a:p>
            <a:pPr algn="l" rtl="0"/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Dr.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Ahlam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Al-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Kharabsheh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 rtl="0"/>
            <a:endParaRPr lang="ar-JO" dirty="0"/>
          </a:p>
        </p:txBody>
      </p:sp>
      <p:pic>
        <p:nvPicPr>
          <p:cNvPr id="4" name="Picture 9" descr="https://www.mutah.edu.jo/National-sec/images/mutahlogo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0"/>
            <a:ext cx="1371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0" y="2819400"/>
            <a:ext cx="9144000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Edited By : Noor Al-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huda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Esam Al-Karaki</a:t>
            </a:r>
          </a:p>
          <a:p>
            <a:pPr algn="l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Doctor's notes were  added in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dark purple color 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OBS &amp; GYN Department 2021 </a:t>
            </a:r>
          </a:p>
        </p:txBody>
      </p:sp>
    </p:spTree>
    <p:extLst>
      <p:ext uri="{BB962C8B-B14F-4D97-AF65-F5344CB8AC3E}">
        <p14:creationId xmlns:p14="http://schemas.microsoft.com/office/powerpoint/2010/main" val="390572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Oral 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iron </a:t>
            </a:r>
            <a:endParaRPr lang="en-U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l" rtl="0"/>
            <a:endParaRPr lang="en-US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▪ If </a:t>
            </a:r>
            <a:r>
              <a:rPr lang="en-US" dirty="0">
                <a:latin typeface="Arial" pitchFamily="34" charset="0"/>
                <a:cs typeface="Arial" pitchFamily="34" charset="0"/>
              </a:rPr>
              <a:t>there is enough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time, oral </a:t>
            </a:r>
            <a:r>
              <a:rPr lang="en-US" dirty="0">
                <a:latin typeface="Arial" pitchFamily="34" charset="0"/>
                <a:cs typeface="Arial" pitchFamily="34" charset="0"/>
              </a:rPr>
              <a:t>iron is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first line treatment </a:t>
            </a:r>
            <a:r>
              <a:rPr lang="en-US" dirty="0">
                <a:latin typeface="Arial" pitchFamily="34" charset="0"/>
                <a:cs typeface="Arial" pitchFamily="34" charset="0"/>
              </a:rPr>
              <a:t>(ferrous salts = elemental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   iron).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▪ </a:t>
            </a:r>
            <a:r>
              <a:rPr lang="en-US" dirty="0">
                <a:latin typeface="Arial" pitchFamily="34" charset="0"/>
                <a:cs typeface="Arial" pitchFamily="34" charset="0"/>
              </a:rPr>
              <a:t>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he </a:t>
            </a:r>
            <a:r>
              <a:rPr lang="en-US" dirty="0">
                <a:latin typeface="Arial" pitchFamily="34" charset="0"/>
                <a:cs typeface="Arial" pitchFamily="34" charset="0"/>
              </a:rPr>
              <a:t>recommended dose is </a:t>
            </a:r>
            <a:r>
              <a:rPr lang="en-US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120-240 mg of elemental iron per </a:t>
            </a:r>
            <a:r>
              <a:rPr lang="en-US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day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 </a:t>
            </a:r>
            <a:r>
              <a:rPr lang="en-US" dirty="0">
                <a:latin typeface="Arial" pitchFamily="34" charset="0"/>
                <a:cs typeface="Arial" pitchFamily="34" charset="0"/>
              </a:rPr>
              <a:t>maximum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    increase </a:t>
            </a:r>
            <a:r>
              <a:rPr lang="en-US" dirty="0">
                <a:latin typeface="Arial" pitchFamily="34" charset="0"/>
                <a:cs typeface="Arial" pitchFamily="34" charset="0"/>
              </a:rPr>
              <a:t>in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Hb</a:t>
            </a:r>
            <a:r>
              <a:rPr lang="en-US" dirty="0">
                <a:latin typeface="Arial" pitchFamily="34" charset="0"/>
                <a:cs typeface="Arial" pitchFamily="34" charset="0"/>
              </a:rPr>
              <a:t> is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0.8 </a:t>
            </a:r>
            <a:r>
              <a:rPr lang="en-US" dirty="0">
                <a:latin typeface="Arial" pitchFamily="34" charset="0"/>
                <a:cs typeface="Arial" pitchFamily="34" charset="0"/>
              </a:rPr>
              <a:t>g/dl per week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algn="l" rtl="0"/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▪ </a:t>
            </a:r>
            <a:r>
              <a:rPr lang="en-US" b="1" u="sng" dirty="0">
                <a:latin typeface="Arial" pitchFamily="34" charset="0"/>
                <a:cs typeface="Arial" pitchFamily="34" charset="0"/>
              </a:rPr>
              <a:t>S</a:t>
            </a:r>
            <a:r>
              <a:rPr lang="en-US" b="1" u="sng" dirty="0" smtClean="0">
                <a:latin typeface="Arial" pitchFamily="34" charset="0"/>
                <a:cs typeface="Arial" pitchFamily="34" charset="0"/>
              </a:rPr>
              <a:t>ide </a:t>
            </a:r>
            <a:r>
              <a:rPr lang="en-US" b="1" u="sng" dirty="0">
                <a:latin typeface="Arial" pitchFamily="34" charset="0"/>
                <a:cs typeface="Arial" pitchFamily="34" charset="0"/>
              </a:rPr>
              <a:t>effects </a:t>
            </a:r>
            <a:r>
              <a:rPr lang="en-US" dirty="0">
                <a:latin typeface="Arial" pitchFamily="34" charset="0"/>
                <a:cs typeface="Arial" pitchFamily="34" charset="0"/>
              </a:rPr>
              <a:t>of oral iron are related to the amount of elemental iron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contained. 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                         There </a:t>
            </a:r>
            <a:r>
              <a:rPr lang="en-US" dirty="0">
                <a:latin typeface="Arial" pitchFamily="34" charset="0"/>
                <a:cs typeface="Arial" pitchFamily="34" charset="0"/>
              </a:rPr>
              <a:t>is  a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40 % risk </a:t>
            </a:r>
            <a:r>
              <a:rPr lang="en-US" dirty="0">
                <a:latin typeface="Arial" pitchFamily="34" charset="0"/>
                <a:cs typeface="Arial" pitchFamily="34" charset="0"/>
              </a:rPr>
              <a:t>of side effects with oral iron preparations, mainly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                          gastrointestinal </a:t>
            </a:r>
            <a:r>
              <a:rPr lang="en-US" dirty="0">
                <a:latin typeface="Arial" pitchFamily="34" charset="0"/>
                <a:cs typeface="Arial" pitchFamily="34" charset="0"/>
              </a:rPr>
              <a:t>, and this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can </a:t>
            </a:r>
            <a:r>
              <a:rPr lang="en-US" dirty="0">
                <a:latin typeface="Arial" pitchFamily="34" charset="0"/>
                <a:cs typeface="Arial" pitchFamily="34" charset="0"/>
              </a:rPr>
              <a:t>have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 direct </a:t>
            </a:r>
            <a:r>
              <a:rPr lang="en-US" dirty="0">
                <a:latin typeface="Arial" pitchFamily="34" charset="0"/>
                <a:cs typeface="Arial" pitchFamily="34" charset="0"/>
              </a:rPr>
              <a:t>effect on tolerance and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                         compliance.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 GI upset and constipation, vomiting , epigastric pain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Divide the doses several times, with lunch, or reduce the dose 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 rtl="0"/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▪ </a:t>
            </a:r>
            <a:r>
              <a:rPr lang="en-US" u="sng" dirty="0">
                <a:latin typeface="Arial" pitchFamily="34" charset="0"/>
                <a:cs typeface="Arial" pitchFamily="34" charset="0"/>
              </a:rPr>
              <a:t>V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itamin </a:t>
            </a:r>
            <a:r>
              <a:rPr lang="en-US" u="sng" dirty="0">
                <a:latin typeface="Arial" pitchFamily="34" charset="0"/>
                <a:cs typeface="Arial" pitchFamily="34" charset="0"/>
              </a:rPr>
              <a:t>C</a:t>
            </a:r>
            <a:r>
              <a:rPr lang="en-US" dirty="0">
                <a:latin typeface="Arial" pitchFamily="34" charset="0"/>
                <a:cs typeface="Arial" pitchFamily="34" charset="0"/>
              </a:rPr>
              <a:t> taken simultaneously aids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absoption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hence </a:t>
            </a:r>
            <a:r>
              <a:rPr lang="en-US" dirty="0">
                <a:latin typeface="Arial" pitchFamily="34" charset="0"/>
                <a:cs typeface="Arial" pitchFamily="34" charset="0"/>
              </a:rPr>
              <a:t>common advice to take iron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   with </a:t>
            </a:r>
            <a:r>
              <a:rPr lang="en-US" dirty="0">
                <a:latin typeface="Arial" pitchFamily="34" charset="0"/>
                <a:cs typeface="Arial" pitchFamily="34" charset="0"/>
              </a:rPr>
              <a:t>fresh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orange juice.</a:t>
            </a:r>
          </a:p>
          <a:p>
            <a:pPr algn="l" rtl="0"/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▪ </a:t>
            </a:r>
            <a:r>
              <a:rPr lang="en-US" b="1" u="sng" dirty="0" smtClean="0">
                <a:latin typeface="Arial" pitchFamily="34" charset="0"/>
                <a:cs typeface="Arial" pitchFamily="34" charset="0"/>
              </a:rPr>
              <a:t>Avoid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consuming tea and coffee during or shortly after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medication, preferably  taken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dirty="0">
                <a:latin typeface="Arial" pitchFamily="34" charset="0"/>
                <a:cs typeface="Arial" pitchFamily="34" charset="0"/>
              </a:rPr>
              <a:t>on an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empty </a:t>
            </a:r>
            <a:r>
              <a:rPr lang="en-US" dirty="0">
                <a:latin typeface="Arial" pitchFamily="34" charset="0"/>
                <a:cs typeface="Arial" pitchFamily="34" charset="0"/>
              </a:rPr>
              <a:t>stomach one hour before meals. Iron should be given two hours before,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   or </a:t>
            </a:r>
            <a:r>
              <a:rPr lang="en-US" dirty="0">
                <a:latin typeface="Arial" pitchFamily="34" charset="0"/>
                <a:cs typeface="Arial" pitchFamily="34" charset="0"/>
              </a:rPr>
              <a:t>four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hours after</a:t>
            </a:r>
            <a:r>
              <a:rPr lang="en-US" dirty="0">
                <a:latin typeface="Arial" pitchFamily="34" charset="0"/>
                <a:cs typeface="Arial" pitchFamily="34" charset="0"/>
              </a:rPr>
              <a:t>, ingestion of antacids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l" rtl="0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Avoid calcium and milk . </a:t>
            </a:r>
          </a:p>
          <a:p>
            <a:pPr algn="l" rtl="0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رابط بشكل مرفق 3"/>
          <p:cNvCxnSpPr/>
          <p:nvPr/>
        </p:nvCxnSpPr>
        <p:spPr>
          <a:xfrm rot="5400000">
            <a:off x="304800" y="2667000"/>
            <a:ext cx="685800" cy="5334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799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358775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Therapeutic Trial of Iron</a:t>
            </a:r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4710727"/>
              </p:ext>
            </p:extLst>
          </p:nvPr>
        </p:nvGraphicFramePr>
        <p:xfrm>
          <a:off x="381000" y="1371600"/>
          <a:ext cx="82296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2261" y="0"/>
            <a:ext cx="9156261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/>
              <a:t> </a:t>
            </a:r>
            <a:endParaRPr lang="en-US" dirty="0" smtClean="0"/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▪ Choice of preparation :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The most appropriate oral iron therapy is use of a tablet</a:t>
            </a:r>
          </a:p>
          <a:p>
            <a:pPr algn="l" rtl="0"/>
            <a:r>
              <a:rPr lang="en-US" sz="1600" dirty="0" smtClean="0">
                <a:latin typeface="Arial" pitchFamily="34" charset="0"/>
                <a:cs typeface="Arial" pitchFamily="34" charset="0"/>
              </a:rPr>
              <a:t>   containing ferrous salts, such as :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                       ●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Ferrous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fumarate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– 106 mg elemental iron/tablet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                       ●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Ferrous sulfate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– 65 mg elemental iron/tablet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                       ●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Ferrous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gluconate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– 28 to 36 mg iron/tablet</a:t>
            </a:r>
          </a:p>
          <a:p>
            <a:pPr algn="l" rtl="0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▪ Follow up :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Re-check </a:t>
            </a:r>
            <a:r>
              <a:rPr lang="en-US" dirty="0">
                <a:latin typeface="Arial" pitchFamily="34" charset="0"/>
                <a:cs typeface="Arial" pitchFamily="34" charset="0"/>
              </a:rPr>
              <a:t>complete blood picture every 4 weeks. Once the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Hb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]  is </a:t>
            </a:r>
            <a:r>
              <a:rPr lang="en-US" dirty="0">
                <a:latin typeface="Arial" pitchFamily="34" charset="0"/>
                <a:cs typeface="Arial" pitchFamily="34" charset="0"/>
              </a:rPr>
              <a:t>in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the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dirty="0">
                <a:latin typeface="Arial" pitchFamily="34" charset="0"/>
                <a:cs typeface="Arial" pitchFamily="34" charset="0"/>
              </a:rPr>
              <a:t>normal range, continue oral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iron treatment until </a:t>
            </a:r>
            <a:r>
              <a:rPr lang="en-US" dirty="0">
                <a:latin typeface="Arial" pitchFamily="34" charset="0"/>
                <a:cs typeface="Arial" pitchFamily="34" charset="0"/>
              </a:rPr>
              <a:t>completion of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breastfeeding 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   (with lower dose).</a:t>
            </a:r>
          </a:p>
          <a:p>
            <a:pPr algn="l" rtl="0"/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Parenteral 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iron 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 IM 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&amp; IV 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as outpatient 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▪ Indication : For those can not be managed with oral therapy because of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lack of 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                    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compliance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severe gastrointestinal side effects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u="sng" dirty="0" err="1" smtClean="0">
                <a:latin typeface="Arial" pitchFamily="34" charset="0"/>
                <a:cs typeface="Arial" pitchFamily="34" charset="0"/>
              </a:rPr>
              <a:t>malabsorption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           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▪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isk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of anaphylactic-type reactions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( with old preparation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dirty="0">
                <a:latin typeface="Arial" pitchFamily="34" charset="0"/>
                <a:cs typeface="Arial" pitchFamily="34" charset="0"/>
              </a:rPr>
              <a:t>So the recommendation that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resuscitation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dirty="0">
                <a:latin typeface="Arial" pitchFamily="34" charset="0"/>
                <a:cs typeface="Arial" pitchFamily="34" charset="0"/>
              </a:rPr>
              <a:t>equipment and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personnel </a:t>
            </a:r>
            <a:r>
              <a:rPr lang="en-US" dirty="0">
                <a:latin typeface="Arial" pitchFamily="34" charset="0"/>
                <a:cs typeface="Arial" pitchFamily="34" charset="0"/>
              </a:rPr>
              <a:t>trained in the detection and treatment of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anaphylactic-type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dirty="0">
                <a:latin typeface="Arial" pitchFamily="34" charset="0"/>
                <a:cs typeface="Arial" pitchFamily="34" charset="0"/>
              </a:rPr>
              <a:t>reactions be readily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available </a:t>
            </a:r>
            <a:r>
              <a:rPr lang="en-US" dirty="0">
                <a:latin typeface="Arial" pitchFamily="34" charset="0"/>
                <a:cs typeface="Arial" pitchFamily="34" charset="0"/>
              </a:rPr>
              <a:t>during administration of all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parenteral iron preparations.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-12261" y="557075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u="sng" dirty="0"/>
              <a:t>Anaphylaxis which can include difficulty breathing, itching, and rash</a:t>
            </a:r>
          </a:p>
        </p:txBody>
      </p:sp>
    </p:spTree>
    <p:extLst>
      <p:ext uri="{BB962C8B-B14F-4D97-AF65-F5344CB8AC3E}">
        <p14:creationId xmlns:p14="http://schemas.microsoft.com/office/powerpoint/2010/main" val="73408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"/>
            <a:ext cx="84582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5698012"/>
            <a:ext cx="4876800" cy="1200329"/>
          </a:xfrm>
          <a:prstGeom prst="rect">
            <a:avLst/>
          </a:prstGeom>
          <a:solidFill>
            <a:srgbClr val="FF0000"/>
          </a:solidFill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Total iron deficit = Body weight [kg] x (Target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Hb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– Actual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Hb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) [g/l] x 2.4 + Iron stores [mg]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-85165" y="822067"/>
            <a:ext cx="11817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Anaphylactic </a:t>
            </a:r>
          </a:p>
        </p:txBody>
      </p:sp>
      <p:cxnSp>
        <p:nvCxnSpPr>
          <p:cNvPr id="6" name="رابط بشكل مرفق 5"/>
          <p:cNvCxnSpPr>
            <a:stCxn id="4" idx="2"/>
          </p:cNvCxnSpPr>
          <p:nvPr/>
        </p:nvCxnSpPr>
        <p:spPr>
          <a:xfrm rot="16200000" flipH="1">
            <a:off x="741068" y="863699"/>
            <a:ext cx="120134" cy="590867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مربع نص 6"/>
          <p:cNvSpPr txBox="1"/>
          <p:nvPr/>
        </p:nvSpPr>
        <p:spPr>
          <a:xfrm>
            <a:off x="-85165" y="2849325"/>
            <a:ext cx="12192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 smtClean="0"/>
              <a:t>The best </a:t>
            </a:r>
            <a:endParaRPr lang="ar-JO" sz="1600" dirty="0"/>
          </a:p>
        </p:txBody>
      </p:sp>
      <p:cxnSp>
        <p:nvCxnSpPr>
          <p:cNvPr id="9" name="رابط بشكل مرفق 8"/>
          <p:cNvCxnSpPr/>
          <p:nvPr/>
        </p:nvCxnSpPr>
        <p:spPr>
          <a:xfrm>
            <a:off x="267333" y="3128809"/>
            <a:ext cx="770965" cy="299244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939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726 0.00231 L 0.61893 0.002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60153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endParaRPr lang="en-US" dirty="0" smtClean="0"/>
          </a:p>
          <a:p>
            <a:pPr algn="l" rtl="0"/>
            <a:endParaRPr lang="en-US" sz="2800" b="1" dirty="0" smtClean="0"/>
          </a:p>
          <a:p>
            <a:pPr algn="l" rtl="0"/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Blood transfusion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● Indications:</a:t>
            </a:r>
          </a:p>
          <a:p>
            <a:pPr algn="l" rtl="0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1-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Towards the end of pregnancy,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no time to achieve reasonable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Hb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concentration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     before delivery using iron therapy (oral &amp; parenteral).</a:t>
            </a:r>
          </a:p>
          <a:p>
            <a:pPr algn="l" rtl="0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2-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For </a:t>
            </a:r>
            <a:r>
              <a:rPr lang="en-US" dirty="0">
                <a:latin typeface="Arial" pitchFamily="34" charset="0"/>
                <a:cs typeface="Arial" pitchFamily="34" charset="0"/>
              </a:rPr>
              <a:t>the patient who is </a:t>
            </a:r>
            <a:r>
              <a:rPr lang="en-US" u="sng" dirty="0" err="1">
                <a:latin typeface="Arial" pitchFamily="34" charset="0"/>
                <a:cs typeface="Arial" pitchFamily="34" charset="0"/>
              </a:rPr>
              <a:t>hemodynamically</a:t>
            </a:r>
            <a:r>
              <a:rPr lang="en-US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unstable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l" rtl="0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3-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Severe iron deficiency anemia (Hb &lt; 7 g/dl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).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In the third trimester </a:t>
            </a:r>
          </a:p>
          <a:p>
            <a:pPr algn="l" rtl="0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● Transfusion is the </a:t>
            </a:r>
            <a:r>
              <a:rPr lang="en-US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most rapid way to increase </a:t>
            </a:r>
            <a:r>
              <a:rPr lang="en-US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Hb</a:t>
            </a:r>
            <a:r>
              <a:rPr lang="en-US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concentration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but is a relatively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slow way to</a:t>
            </a:r>
            <a:r>
              <a:rPr lang="en-US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increase iron stores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l" rtl="0"/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● Each </a:t>
            </a:r>
            <a:r>
              <a:rPr lang="en-US" dirty="0">
                <a:latin typeface="Arial" pitchFamily="34" charset="0"/>
                <a:cs typeface="Arial" pitchFamily="34" charset="0"/>
              </a:rPr>
              <a:t>unit of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packed RBCs with </a:t>
            </a:r>
            <a:r>
              <a:rPr lang="en-US" dirty="0">
                <a:latin typeface="Arial" pitchFamily="34" charset="0"/>
                <a:cs typeface="Arial" pitchFamily="34" charset="0"/>
              </a:rPr>
              <a:t>a volume of 300 mL contains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approximately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dirty="0">
                <a:latin typeface="Arial" pitchFamily="34" charset="0"/>
                <a:cs typeface="Arial" pitchFamily="34" charset="0"/>
              </a:rPr>
              <a:t>200 mL of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red </a:t>
            </a:r>
            <a:r>
              <a:rPr lang="en-US" dirty="0">
                <a:latin typeface="Arial" pitchFamily="34" charset="0"/>
                <a:cs typeface="Arial" pitchFamily="34" charset="0"/>
              </a:rPr>
              <a:t>cells and 200 mg of iron in the form of hemoglobin heme.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rtl="0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   Transfusion of one unit of packed RBCs to an </a:t>
            </a:r>
            <a:r>
              <a:rPr lang="en-US" dirty="0">
                <a:latin typeface="Arial" pitchFamily="34" charset="0"/>
                <a:cs typeface="Arial" pitchFamily="34" charset="0"/>
              </a:rPr>
              <a:t>adult will raise the hematocrit by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    roughly </a:t>
            </a:r>
            <a:r>
              <a:rPr lang="en-US" dirty="0">
                <a:latin typeface="Arial" pitchFamily="34" charset="0"/>
                <a:cs typeface="Arial" pitchFamily="34" charset="0"/>
              </a:rPr>
              <a:t>3 percentage points (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and the </a:t>
            </a:r>
            <a:r>
              <a:rPr lang="en-US" dirty="0">
                <a:latin typeface="Arial" pitchFamily="34" charset="0"/>
                <a:cs typeface="Arial" pitchFamily="34" charset="0"/>
              </a:rPr>
              <a:t>hemoglobin by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approximately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g/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algn="l" rtl="0"/>
            <a:endParaRPr lang="en-US" dirty="0"/>
          </a:p>
          <a:p>
            <a:pPr algn="l" rtl="0"/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24217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7861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Folate deficiency 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● </a:t>
            </a:r>
            <a:r>
              <a:rPr lang="en-US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Aetiology</a:t>
            </a:r>
            <a:r>
              <a:rPr lang="en-US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: 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 ▪ There is a significant increase in folate requirements during pregnancy because of the 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    increased cell replication that is taking place in the fetus , uterus and bone marrow (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    increase in red cell mass ). Plasma folate concentrations decrease throughout 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    pregnancy , reaching half  the non-pregnant levels by term.</a:t>
            </a:r>
          </a:p>
          <a:p>
            <a:pPr algn="l" rtl="0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 ▪ The incidence is higher in multiple pregnancies and closely spaced successive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     pregnancies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  ** Daily requirement is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800ug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●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Consequences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:</a:t>
            </a:r>
          </a:p>
          <a:p>
            <a:pPr marL="342900" indent="-342900" algn="l" rtl="0">
              <a:buAutoNum type="arabicParenR"/>
            </a:pP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Neural tube defects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there are a clear links between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periconceptional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folate deficiency and neural tube defects, hence the advice that all women planning pregnancy should take 400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ug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/day of folic acid and continue this for the first 12 weeks of pregnancy until the neural tube is closed.</a:t>
            </a:r>
          </a:p>
          <a:p>
            <a:pPr marL="342900" indent="-342900" algn="l" rtl="0">
              <a:buAutoNum type="arabicParenR"/>
            </a:pP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Cleft lip and palate.</a:t>
            </a:r>
          </a:p>
          <a:p>
            <a:pPr marL="342900" indent="-342900" algn="l" rtl="0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3) Megaloblastic anemia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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Folate deficiency is the most common cause during pregnancy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●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Treatment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: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 mg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folic acid  per day and continue throughout the pregnancy.</a:t>
            </a:r>
          </a:p>
          <a:p>
            <a:pPr algn="l" rtl="0"/>
            <a:endParaRPr lang="ar-JO" dirty="0"/>
          </a:p>
        </p:txBody>
      </p:sp>
      <p:sp>
        <p:nvSpPr>
          <p:cNvPr id="3" name="مستطيل 2"/>
          <p:cNvSpPr/>
          <p:nvPr/>
        </p:nvSpPr>
        <p:spPr>
          <a:xfrm>
            <a:off x="-13448" y="6211669"/>
            <a:ext cx="915744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diagnosis ? RBC folate level more accurate than serum folate ( it's affected after meals )</a:t>
            </a:r>
            <a:endParaRPr lang="ar-JO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-13448" y="5573396"/>
            <a:ext cx="915744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400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ug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/day 3 months before conception - first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trimester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 female without deficiency  </a:t>
            </a:r>
            <a:endParaRPr lang="ar-JO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1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7772400" cy="914400"/>
          </a:xfrm>
        </p:spPr>
        <p:txBody>
          <a:bodyPr>
            <a:normAutofit/>
          </a:bodyPr>
          <a:lstStyle/>
          <a:p>
            <a:pPr algn="l"/>
            <a:r>
              <a:rPr lang="en-US" sz="2400" b="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Conditions that require folate supplements:</a:t>
            </a:r>
            <a:endParaRPr lang="en-US" sz="2400" b="0" dirty="0"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295400"/>
            <a:ext cx="8686800" cy="5334000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>
                <a:latin typeface="Arial" pitchFamily="34" charset="0"/>
                <a:cs typeface="Arial" pitchFamily="34" charset="0"/>
              </a:rPr>
              <a:t>1- All pregnant epileptic women who take anti-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convulsants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000" dirty="0" smtClean="0">
                <a:latin typeface="Arial" pitchFamily="34" charset="0"/>
                <a:cs typeface="Arial" pitchFamily="34" charset="0"/>
              </a:rPr>
              <a:t>2- Women with hemolytic anemia, such as hemoglobinopathies ( thalassemia ) , red cell</a:t>
            </a:r>
          </a:p>
          <a:p>
            <a:pPr algn="l"/>
            <a:r>
              <a:rPr lang="en-US" sz="2000" dirty="0" smtClean="0">
                <a:latin typeface="Arial" pitchFamily="34" charset="0"/>
                <a:cs typeface="Arial" pitchFamily="34" charset="0"/>
              </a:rPr>
              <a:t>    membrane and enzyme disorders.</a:t>
            </a:r>
          </a:p>
          <a:p>
            <a:pPr algn="l"/>
            <a:r>
              <a:rPr lang="en-US" sz="2000" dirty="0" smtClean="0">
                <a:latin typeface="Arial" pitchFamily="34" charset="0"/>
                <a:cs typeface="Arial" pitchFamily="34" charset="0"/>
              </a:rPr>
              <a:t>3- Lactating mothers?</a:t>
            </a:r>
            <a:r>
              <a:rPr lang="en-US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they lose folic acid with breast milk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Red cell and serum Vitamin B12 concentrations decrease during pregnancy,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due to increase tissue uptake under the influence of estrogen and preferential transport to the fetus.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Adult stores are 300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or more and these are affected by pregnancy as minimal amount is required for fetal development, so fetal risks are rare.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It is rare</a:t>
            </a:r>
          </a:p>
          <a:p>
            <a:pPr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Occurs in patients with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gastrectomy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, ileitis, distal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illeal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resection, pernicious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anaemia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 intestinal parasites 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diphilobothrium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latum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Crohn’s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disease. Dietary deficiency is seen in strict vegetarian.</a:t>
            </a:r>
            <a:endParaRPr lang="en-US" sz="2000" dirty="0" smtClean="0"/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Clinical manifestations: numbness &amp;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paresthesia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of the fingers &amp; toes, followed by weakness, ataxia and poor concentration. Changes in mental status may occur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with extreme deficiency .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Diagnosis:</a:t>
            </a:r>
            <a:endParaRPr lang="en-US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Peripheral smear (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hypersegmented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neutrophils, oval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macrocytes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buNone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    Howell-Jolly bodies </a:t>
            </a:r>
          </a:p>
          <a:p>
            <a:pPr marL="630936" lvl="2" indent="0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Vitamin B12 level &lt; 80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pico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g/ml.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Vitamin B12 deficiency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228601"/>
            <a:ext cx="8534400" cy="838200"/>
          </a:xfrm>
        </p:spPr>
        <p:txBody>
          <a:bodyPr>
            <a:normAutofit/>
          </a:bodyPr>
          <a:lstStyle/>
          <a:p>
            <a:pPr algn="l"/>
            <a:r>
              <a:rPr lang="en-US" sz="2400" b="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Diagnosis</a:t>
            </a:r>
            <a:r>
              <a:rPr lang="en-US" sz="24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in pregnancy: if suspected, look for the etiology. </a:t>
            </a:r>
            <a:endParaRPr lang="en-US" sz="2400" b="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81000" y="533400"/>
            <a:ext cx="8077200" cy="4277911"/>
          </a:xfrm>
        </p:spPr>
        <p:txBody>
          <a:bodyPr>
            <a:normAutofit/>
          </a:bodyPr>
          <a:lstStyle/>
          <a:p>
            <a:pPr algn="l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Treatment of </a:t>
            </a:r>
            <a:r>
              <a:rPr lang="en-US" sz="24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vit. B12 Deficiency:</a:t>
            </a:r>
            <a:r>
              <a:rPr lang="en-US" sz="2000" u="sng" dirty="0" smtClean="0"/>
              <a:t/>
            </a:r>
            <a:br>
              <a:rPr lang="en-US" sz="2000" u="sng" dirty="0" smtClean="0"/>
            </a:b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Cyanocobalamin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or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hydroxycobalmin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1mg, 3 times a week for 2 weeks and then every 3 months.  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monitoring by b12 level 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342" y="3048000"/>
            <a:ext cx="915296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Normal Hb by Electrophoresis</a:t>
            </a:r>
            <a:r>
              <a:rPr kumimoji="0" lang="en-US" sz="41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/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Normal </a:t>
            </a:r>
            <a:r>
              <a:rPr kumimoji="0" lang="en-US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Hb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composed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96-97% </a:t>
            </a:r>
            <a:r>
              <a:rPr kumimoji="0" lang="en-US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Hb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2-3% </a:t>
            </a:r>
            <a:r>
              <a:rPr kumimoji="0" lang="en-US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Hb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A2 hemoglobin alpha 2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Less than 1% fetal hemoglobin </a:t>
            </a:r>
          </a:p>
          <a:p>
            <a:pPr marL="13716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9458" y="0"/>
            <a:ext cx="9173457" cy="59093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●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Anemia: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 pathological condition in which the oxygen –carrying capacity of red blood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                    cells is insufficient to meet the body’s needs.</a:t>
            </a:r>
          </a:p>
          <a:p>
            <a:pPr algn="l" rtl="0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▪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World health organization( WHO )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Hb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&lt; 11 g/dl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l" rtl="0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▪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Centers for disease control and prevention of North America (CDC)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according to trimester</a:t>
            </a:r>
            <a:r>
              <a:rPr lang="en-US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algn="l" rtl="0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Hb &lt; 11 g/dl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in the first and third trimesters and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Hb &lt; 10.5 g/dl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in the second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            trimester. Postpartum anemia is a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Hb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&lt; 10 g /dl.</a:t>
            </a:r>
          </a:p>
          <a:p>
            <a:pPr algn="l" rtl="0"/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● Anemia is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most common medical disorder of pregnancy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Around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30-50%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of </a:t>
            </a:r>
          </a:p>
          <a:p>
            <a:pPr algn="l" rtl="0"/>
            <a:r>
              <a:rPr lang="en-US" sz="1400" dirty="0" smtClean="0">
                <a:latin typeface="Arial" pitchFamily="34" charset="0"/>
                <a:cs typeface="Arial" pitchFamily="34" charset="0"/>
              </a:rPr>
              <a:t>    women become anemic during pregnancy,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with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iron deficiency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being responsible in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     more than 90% of cases. The incidence of 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folate deficiency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is around 5%.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Rare types include :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vitamin B12 deficiency, sickle cell disease, thalassemia and others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 RBC enzymes deficiency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 .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/>
          </a:p>
          <a:p>
            <a:pPr algn="l" rtl="0"/>
            <a:endParaRPr lang="ar-JO" dirty="0"/>
          </a:p>
        </p:txBody>
      </p:sp>
      <p:sp>
        <p:nvSpPr>
          <p:cNvPr id="2" name="مربع نص 1"/>
          <p:cNvSpPr txBox="1"/>
          <p:nvPr/>
        </p:nvSpPr>
        <p:spPr>
          <a:xfrm>
            <a:off x="-29459" y="2590800"/>
            <a:ext cx="917345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/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First trimester : Conception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 13 W+6 days </a:t>
            </a:r>
          </a:p>
          <a:p>
            <a:pPr algn="l"/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Second : 14weeks  26 weeks </a:t>
            </a:r>
          </a:p>
          <a:p>
            <a:pPr algn="l"/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Third : 27 weeks  40 weeks 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-29460" y="5029200"/>
            <a:ext cx="91734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1-increase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in demand </a:t>
            </a:r>
          </a:p>
          <a:p>
            <a:pPr algn="l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2-non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pregnant female loses her blood monthly , it affects the iron store and with pregnancy the anemia becomes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overt. </a:t>
            </a:r>
            <a:endParaRPr lang="ar-JO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12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Pregnancy 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 women with sickle cell 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disease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(SCD)</a:t>
            </a:r>
          </a:p>
          <a:p>
            <a:pPr algn="l" rtl="0"/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 ● SCD </a:t>
            </a:r>
            <a:r>
              <a:rPr lang="en-US" dirty="0">
                <a:latin typeface="Arial" pitchFamily="34" charset="0"/>
                <a:cs typeface="Arial" pitchFamily="34" charset="0"/>
              </a:rPr>
              <a:t>is a group of inherited single-gene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autosomal recessive disorders </a:t>
            </a:r>
            <a:r>
              <a:rPr lang="en-US" dirty="0">
                <a:latin typeface="Arial" pitchFamily="34" charset="0"/>
                <a:cs typeface="Arial" pitchFamily="34" charset="0"/>
              </a:rPr>
              <a:t>caused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by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dirty="0">
                <a:latin typeface="Arial" pitchFamily="34" charset="0"/>
                <a:cs typeface="Arial" pitchFamily="34" charset="0"/>
              </a:rPr>
              <a:t>the ‘sickle’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gene</a:t>
            </a:r>
            <a:r>
              <a:rPr lang="en-US" dirty="0">
                <a:latin typeface="Arial" pitchFamily="34" charset="0"/>
                <a:cs typeface="Arial" pitchFamily="34" charset="0"/>
              </a:rPr>
              <a:t>, which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affects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haemoglobin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structure.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SCD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has its origins in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sub-</a:t>
            </a:r>
          </a:p>
          <a:p>
            <a:pPr algn="l" rtl="0"/>
            <a:r>
              <a:rPr lang="en-US" sz="1400" dirty="0" smtClean="0">
                <a:latin typeface="Arial" pitchFamily="34" charset="0"/>
                <a:cs typeface="Arial" pitchFamily="34" charset="0"/>
              </a:rPr>
              <a:t>     Saharan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Africa and the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Middle East,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hence it is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most prevalent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in individuals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of  African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descent as well 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sz="1400" dirty="0" smtClean="0">
                <a:latin typeface="Arial" pitchFamily="34" charset="0"/>
                <a:cs typeface="Arial" pitchFamily="34" charset="0"/>
              </a:rPr>
              <a:t>      as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in the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Caribbean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, Middle East, parts of India and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the Mediterranean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, and South and Central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America.</a:t>
            </a:r>
          </a:p>
          <a:p>
            <a:pPr algn="l" rtl="0"/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● SCD </a:t>
            </a:r>
            <a:r>
              <a:rPr lang="en-US" dirty="0">
                <a:latin typeface="Arial" pitchFamily="34" charset="0"/>
                <a:cs typeface="Arial" pitchFamily="34" charset="0"/>
              </a:rPr>
              <a:t>is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most common inherited condition worldwide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About 300 000 children 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sz="1400" dirty="0" smtClean="0">
                <a:latin typeface="Arial" pitchFamily="34" charset="0"/>
                <a:cs typeface="Arial" pitchFamily="34" charset="0"/>
              </a:rPr>
              <a:t>     with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SCD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are born each year; two-thirds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of these births are in Africa.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algn="l" rtl="0"/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 ● Although </a:t>
            </a:r>
            <a:r>
              <a:rPr lang="en-US" dirty="0">
                <a:latin typeface="Arial" pitchFamily="34" charset="0"/>
                <a:cs typeface="Arial" pitchFamily="34" charset="0"/>
              </a:rPr>
              <a:t>most pregnancies complicated by maternal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SCD are likely to result </a:t>
            </a:r>
            <a:r>
              <a:rPr lang="en-US" dirty="0">
                <a:latin typeface="Arial" pitchFamily="34" charset="0"/>
                <a:cs typeface="Arial" pitchFamily="34" charset="0"/>
              </a:rPr>
              <a:t>in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live 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    birth</a:t>
            </a:r>
            <a:r>
              <a:rPr lang="en-US" dirty="0">
                <a:latin typeface="Arial" pitchFamily="34" charset="0"/>
                <a:cs typeface="Arial" pitchFamily="34" charset="0"/>
              </a:rPr>
              <a:t>, these pregnancies are at increased risk of </a:t>
            </a:r>
            <a:r>
              <a:rPr lang="en-US" u="sng" dirty="0">
                <a:latin typeface="Arial" pitchFamily="34" charset="0"/>
                <a:cs typeface="Arial" pitchFamily="34" charset="0"/>
              </a:rPr>
              <a:t>obstetrical</a:t>
            </a:r>
            <a:r>
              <a:rPr lang="en-US" dirty="0">
                <a:latin typeface="Arial" pitchFamily="34" charset="0"/>
                <a:cs typeface="Arial" pitchFamily="34" charset="0"/>
              </a:rPr>
              <a:t> and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fetal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complications,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dirty="0">
                <a:latin typeface="Arial" pitchFamily="34" charset="0"/>
                <a:cs typeface="Arial" pitchFamily="34" charset="0"/>
              </a:rPr>
              <a:t>as well as </a:t>
            </a:r>
            <a:r>
              <a:rPr lang="en-US" u="sng" dirty="0">
                <a:latin typeface="Arial" pitchFamily="34" charset="0"/>
                <a:cs typeface="Arial" pitchFamily="34" charset="0"/>
              </a:rPr>
              <a:t>medical</a:t>
            </a:r>
            <a:r>
              <a:rPr lang="en-US" dirty="0">
                <a:latin typeface="Arial" pitchFamily="34" charset="0"/>
                <a:cs typeface="Arial" pitchFamily="34" charset="0"/>
              </a:rPr>
              <a:t> complications of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SCD. </a:t>
            </a:r>
            <a:r>
              <a:rPr lang="en-US" dirty="0">
                <a:latin typeface="Arial" pitchFamily="34" charset="0"/>
                <a:cs typeface="Arial" pitchFamily="34" charset="0"/>
              </a:rPr>
              <a:t>These risks are due,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at least </a:t>
            </a:r>
            <a:r>
              <a:rPr lang="en-US" dirty="0">
                <a:latin typeface="Arial" pitchFamily="34" charset="0"/>
                <a:cs typeface="Arial" pitchFamily="34" charset="0"/>
              </a:rPr>
              <a:t>in part, to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the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metabolic demands, hypercoagulable state, and vascular </a:t>
            </a:r>
            <a:r>
              <a:rPr lang="en-US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stasis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pressure on 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pelvis 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venous system 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associated </a:t>
            </a:r>
            <a:r>
              <a:rPr lang="en-US" dirty="0">
                <a:latin typeface="Arial" pitchFamily="34" charset="0"/>
                <a:cs typeface="Arial" pitchFamily="34" charset="0"/>
              </a:rPr>
              <a:t>with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pregnancy .</a:t>
            </a:r>
          </a:p>
          <a:p>
            <a:pPr algn="l" rtl="0"/>
            <a:endParaRPr lang="en-US" dirty="0"/>
          </a:p>
          <a:p>
            <a:pPr algn="l" rtl="0"/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06778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Diagnosis 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1219200"/>
            <a:ext cx="9144000" cy="4800600"/>
          </a:xfrm>
          <a:prstGeom prst="rect">
            <a:avLst/>
          </a:prstGeom>
        </p:spPr>
        <p:txBody>
          <a:bodyPr/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Normocytic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normochromic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anemia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</a:t>
            </a:r>
            <a:r>
              <a:rPr kumimoji="0" lang="en-US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reticulocyte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count </a:t>
            </a:r>
            <a:r>
              <a:rPr kumimoji="0" lang="en-US" sz="27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increased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3-15 %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Lactate </a:t>
            </a:r>
            <a:r>
              <a:rPr kumimoji="0" lang="en-US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dehydrogenase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27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elevated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Hepatoglobin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is </a:t>
            </a:r>
            <a:r>
              <a:rPr kumimoji="0" lang="en-US" sz="27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decreased due to high consumption  with</a:t>
            </a:r>
            <a:r>
              <a:rPr kumimoji="0" lang="en-US" sz="2700" b="1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hemolysis </a:t>
            </a:r>
            <a:endParaRPr kumimoji="0" lang="en-US" sz="27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Peripheral blood :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sickle cell, target cell ,Howell-Jolly bodies</a:t>
            </a:r>
            <a:r>
              <a:rPr kumimoji="0" lang="en-US" sz="27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13716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27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***</a:t>
            </a:r>
            <a:r>
              <a:rPr kumimoji="0" lang="en-US" sz="2700" b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Screening and diagnosis by </a:t>
            </a:r>
            <a:r>
              <a:rPr kumimoji="0" lang="en-US" sz="2700" b="1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hb</a:t>
            </a:r>
            <a:r>
              <a:rPr kumimoji="0" lang="en-US" sz="2700" b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electrophoresis </a:t>
            </a:r>
            <a:r>
              <a:rPr kumimoji="0" lang="en-US" sz="27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000" dirty="0"/>
              <a:t> </a:t>
            </a:r>
            <a:r>
              <a:rPr lang="en-US" sz="2000" dirty="0" smtClean="0"/>
              <a:t>Disease : 90% </a:t>
            </a:r>
            <a:r>
              <a:rPr lang="en-US" sz="2000" dirty="0" err="1" smtClean="0"/>
              <a:t>Hbs</a:t>
            </a:r>
            <a:r>
              <a:rPr lang="en-US" sz="2000" dirty="0" smtClean="0"/>
              <a:t> , 8% </a:t>
            </a:r>
            <a:r>
              <a:rPr lang="en-US" sz="2000" dirty="0" err="1" smtClean="0"/>
              <a:t>HbF</a:t>
            </a:r>
            <a:r>
              <a:rPr lang="en-US" sz="2000" dirty="0" smtClean="0"/>
              <a:t> , 2% HbA2 , 0% </a:t>
            </a:r>
            <a:r>
              <a:rPr lang="en-US" sz="2000" dirty="0" err="1" smtClean="0"/>
              <a:t>HbA</a:t>
            </a:r>
            <a:r>
              <a:rPr lang="en-US" sz="2000" dirty="0" smtClean="0"/>
              <a:t> ) ( Trait  usually associated with good pregnancy outcome : 55% </a:t>
            </a:r>
            <a:r>
              <a:rPr lang="en-US" sz="2000" dirty="0" err="1" smtClean="0"/>
              <a:t>HbA</a:t>
            </a:r>
            <a:r>
              <a:rPr lang="en-US" sz="2000" dirty="0" smtClean="0"/>
              <a:t> , 43% </a:t>
            </a:r>
            <a:r>
              <a:rPr lang="en-US" sz="2000" dirty="0" err="1" smtClean="0"/>
              <a:t>HbS</a:t>
            </a:r>
            <a:r>
              <a:rPr lang="en-US" sz="2000" dirty="0" smtClean="0"/>
              <a:t> , 2% HbA2 ) 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0" y="0"/>
            <a:ext cx="914231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endParaRPr lang="en-US" dirty="0" smtClean="0"/>
          </a:p>
          <a:p>
            <a:pPr algn="l" rtl="0"/>
            <a:endParaRPr lang="en-US" dirty="0"/>
          </a:p>
          <a:p>
            <a:pPr algn="l" rtl="0"/>
            <a:endParaRPr lang="en-US" dirty="0" smtClean="0"/>
          </a:p>
          <a:p>
            <a:pPr algn="l" rtl="0"/>
            <a:endParaRPr lang="en-US" dirty="0"/>
          </a:p>
          <a:p>
            <a:pPr algn="ctr" rtl="0"/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Preconception care</a:t>
            </a:r>
          </a:p>
          <a:p>
            <a:pPr marL="342900" indent="-342900" algn="l" rtl="0">
              <a:buAutoNum type="arabicParenR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l" rtl="0">
              <a:buAutoNum type="arabicParenR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342900" indent="-342900" algn="l" rtl="0">
              <a:buAutoNum type="arabicParenR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Detailed evaluation of patient </a:t>
            </a:r>
          </a:p>
          <a:p>
            <a:pPr marL="342900" indent="-342900" algn="l" rtl="0">
              <a:buAutoNum type="arabicParenR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Genetic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counseling</a:t>
            </a:r>
          </a:p>
          <a:p>
            <a:pPr marL="342900" indent="-342900" algn="l" rtl="0">
              <a:buAutoNum type="arabicParenR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Management of medications and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immunization</a:t>
            </a:r>
          </a:p>
          <a:p>
            <a:pPr marL="342900" indent="-342900" algn="l" rtl="0">
              <a:buAutoNum type="arabicParenR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Counseling about medical, obstetrical, and infant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outcomes</a:t>
            </a:r>
          </a:p>
          <a:p>
            <a:pPr algn="l" rtl="0"/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83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endParaRPr lang="en-US" dirty="0" smtClean="0"/>
          </a:p>
          <a:p>
            <a:pPr algn="l" rtl="0"/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Detailed 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evaluation of 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patient with past obstetric history 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1-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Detailed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history and full clinical examination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.( history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of pain events and 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sz="1600" dirty="0" smtClean="0">
                <a:latin typeface="Arial" pitchFamily="34" charset="0"/>
                <a:cs typeface="Arial" pitchFamily="34" charset="0"/>
              </a:rPr>
              <a:t>     hospitalizations, Measurement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of baseline blood pressure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( to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rule out hypertension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algn="l" rtl="0"/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2-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Retinal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evaluation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to detect early proliferative sickle retinopathy, which may worsen 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sz="1600" dirty="0" smtClean="0">
                <a:latin typeface="Arial" pitchFamily="34" charset="0"/>
                <a:cs typeface="Arial" pitchFamily="34" charset="0"/>
              </a:rPr>
              <a:t>    during pregnancy.</a:t>
            </a:r>
          </a:p>
          <a:p>
            <a:pPr algn="l" rtl="0"/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3-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Chemistry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panel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urinalysis</a:t>
            </a:r>
            <a:r>
              <a:rPr lang="en-US" dirty="0">
                <a:latin typeface="Arial" pitchFamily="34" charset="0"/>
                <a:cs typeface="Arial" pitchFamily="34" charset="0"/>
              </a:rPr>
              <a:t>, and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24-hour protein excretion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to determine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baseline</a:t>
            </a:r>
          </a:p>
          <a:p>
            <a:pPr algn="l" rtl="0"/>
            <a:r>
              <a:rPr lang="en-US" sz="16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organ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function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particularly sickle nephropathy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l" rtl="0"/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4-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Hemoglobin/hematocrit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and ferritin level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Women with SCD often have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excessive</a:t>
            </a:r>
          </a:p>
          <a:p>
            <a:pPr algn="l" rtl="0"/>
            <a:r>
              <a:rPr lang="en-US" sz="16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iron stores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but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a small proportion is iron deficient. Women with excessive iron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stores</a:t>
            </a:r>
          </a:p>
          <a:p>
            <a:pPr algn="l" rtl="0"/>
            <a:r>
              <a:rPr lang="en-US" sz="16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should not receive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prenatal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vitamins with iron and should consider delaying 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sz="1600" dirty="0" smtClean="0">
                <a:latin typeface="Arial" pitchFamily="34" charset="0"/>
                <a:cs typeface="Arial" pitchFamily="34" charset="0"/>
              </a:rPr>
              <a:t>     pregnancy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until they have been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treated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with iron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chelators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which are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contraindicated</a:t>
            </a:r>
          </a:p>
          <a:p>
            <a:pPr algn="l" rtl="0"/>
            <a:r>
              <a:rPr lang="en-US" sz="16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in pregnancy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l" rtl="0"/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5-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Baseline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urine culture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because of the increased frequency of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asymptomatic</a:t>
            </a:r>
          </a:p>
          <a:p>
            <a:pPr algn="l" rtl="0"/>
            <a:r>
              <a:rPr lang="en-US" sz="16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bacteriuria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Urinary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tract infections are more common in sickle cell disease and 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sz="1600" dirty="0" smtClean="0">
                <a:latin typeface="Arial" pitchFamily="34" charset="0"/>
                <a:cs typeface="Arial" pitchFamily="34" charset="0"/>
              </a:rPr>
              <a:t>    more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difficult to treat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because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of underlying renal papillary necrosis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l" rtl="0">
              <a:buFont typeface="Wingdings" pitchFamily="2" charset="2"/>
              <a:buChar char="à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even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if it negative at first visit , repeat if with each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visit</a:t>
            </a:r>
          </a:p>
          <a:p>
            <a:pPr marL="285750" indent="-285750" algn="l" rtl="0">
              <a:buFont typeface="Wingdings" pitchFamily="2" charset="2"/>
              <a:buChar char="à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high risk  of UTI and Pyelonephritis 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02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4736"/>
            <a:ext cx="9144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6-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Baseline pulmonary function tests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>
                <a:latin typeface="Arial" pitchFamily="34" charset="0"/>
                <a:cs typeface="Arial" pitchFamily="34" charset="0"/>
              </a:rPr>
              <a:t>including pulse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oximetry</a:t>
            </a:r>
            <a:r>
              <a:rPr lang="en-US" dirty="0">
                <a:latin typeface="Arial" pitchFamily="34" charset="0"/>
                <a:cs typeface="Arial" pitchFamily="34" charset="0"/>
              </a:rPr>
              <a:t>, are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recommended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dirty="0">
                <a:latin typeface="Arial" pitchFamily="34" charset="0"/>
                <a:cs typeface="Arial" pitchFamily="34" charset="0"/>
              </a:rPr>
              <a:t>because of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dirty="0">
                <a:latin typeface="Arial" pitchFamily="34" charset="0"/>
                <a:cs typeface="Arial" pitchFamily="34" charset="0"/>
              </a:rPr>
              <a:t>increased risk of pulmonary embolism, acute chest syndrome,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and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broncho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-reactive </a:t>
            </a:r>
            <a:r>
              <a:rPr lang="en-US" dirty="0">
                <a:latin typeface="Arial" pitchFamily="34" charset="0"/>
                <a:cs typeface="Arial" pitchFamily="34" charset="0"/>
              </a:rPr>
              <a:t>lung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disease </a:t>
            </a:r>
            <a:r>
              <a:rPr lang="en-US" dirty="0">
                <a:latin typeface="Arial" pitchFamily="34" charset="0"/>
                <a:cs typeface="Arial" pitchFamily="34" charset="0"/>
              </a:rPr>
              <a:t>in pregnancy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l" rtl="0"/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sz="2000" dirty="0" smtClean="0">
                <a:latin typeface="Arial" pitchFamily="34" charset="0"/>
                <a:cs typeface="Arial" pitchFamily="34" charset="0"/>
              </a:rPr>
              <a:t>7-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Hepatitis B and C screening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to assess risk of perinatal transmission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And to protect yourself as a doctor </a:t>
            </a:r>
          </a:p>
          <a:p>
            <a:pPr algn="l" rtl="0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sz="2000" dirty="0" smtClean="0">
                <a:latin typeface="Arial" pitchFamily="34" charset="0"/>
                <a:cs typeface="Arial" pitchFamily="34" charset="0"/>
              </a:rPr>
              <a:t>8-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Echocardiogram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as a screening test for pulmonary hypertension and early cardiac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     dysfunction</a:t>
            </a:r>
            <a:r>
              <a:rPr lang="en-US" dirty="0">
                <a:latin typeface="Arial" pitchFamily="34" charset="0"/>
                <a:cs typeface="Arial" pitchFamily="34" charset="0"/>
              </a:rPr>
              <a:t>, which are associated with increased mortality in SCD and pregnancy.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rtl="0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sz="2000" dirty="0" smtClean="0">
                <a:latin typeface="Arial" pitchFamily="34" charset="0"/>
                <a:cs typeface="Arial" pitchFamily="34" charset="0"/>
              </a:rPr>
              <a:t>9-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Serologic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red cell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phenotyping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and screening for red cell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alloimmunization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to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     identify patients </a:t>
            </a:r>
            <a:r>
              <a:rPr lang="en-US" dirty="0">
                <a:latin typeface="Arial" pitchFamily="34" charset="0"/>
                <a:cs typeface="Arial" pitchFamily="34" charset="0"/>
              </a:rPr>
              <a:t>with multiple red cell alloantibodies who may be difficult to match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     for </a:t>
            </a:r>
            <a:r>
              <a:rPr lang="en-US" dirty="0">
                <a:latin typeface="Arial" pitchFamily="34" charset="0"/>
                <a:cs typeface="Arial" pitchFamily="34" charset="0"/>
              </a:rPr>
              <a:t>transfusion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dirty="0">
                <a:latin typeface="Arial" pitchFamily="34" charset="0"/>
                <a:cs typeface="Arial" pitchFamily="34" charset="0"/>
              </a:rPr>
              <a:t>may be at risk for hemolytic disease of the fetus and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newborn.</a:t>
            </a:r>
          </a:p>
          <a:p>
            <a:pPr algn="l" rtl="0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Due to multiple transfusions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-Ask about transfusion history. </a:t>
            </a:r>
          </a:p>
          <a:p>
            <a:pPr algn="l" rtl="0"/>
            <a:r>
              <a:rPr lang="en-US" sz="2000" dirty="0" smtClean="0">
                <a:latin typeface="Arial" pitchFamily="34" charset="0"/>
                <a:cs typeface="Arial" pitchFamily="34" charset="0"/>
              </a:rPr>
              <a:t>10-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Testing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partner for 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hemoglobinopathy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>
                <a:latin typeface="Arial" pitchFamily="34" charset="0"/>
                <a:cs typeface="Arial" pitchFamily="34" charset="0"/>
              </a:rPr>
              <a:t>The risk of SCD in offspring is 50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% if </a:t>
            </a:r>
            <a:r>
              <a:rPr lang="en-US" dirty="0">
                <a:latin typeface="Arial" pitchFamily="34" charset="0"/>
                <a:cs typeface="Arial" pitchFamily="34" charset="0"/>
              </a:rPr>
              <a:t>the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       biologic </a:t>
            </a:r>
            <a:r>
              <a:rPr lang="en-US" dirty="0">
                <a:latin typeface="Arial" pitchFamily="34" charset="0"/>
                <a:cs typeface="Arial" pitchFamily="34" charset="0"/>
              </a:rPr>
              <a:t>father is heterozygous; the risk is 100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% if </a:t>
            </a:r>
            <a:r>
              <a:rPr lang="en-US" dirty="0">
                <a:latin typeface="Arial" pitchFamily="34" charset="0"/>
                <a:cs typeface="Arial" pitchFamily="34" charset="0"/>
              </a:rPr>
              <a:t>he is homozygous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l" rtl="0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sz="2000" dirty="0" smtClean="0">
                <a:latin typeface="Arial" pitchFamily="34" charset="0"/>
                <a:cs typeface="Arial" pitchFamily="34" charset="0"/>
              </a:rPr>
              <a:t>11-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LFT: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Elevated bilirubin may indicate hemolysis, or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chololithasis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as a result of chronic hemolysis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or chronic hepatitis.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High bilirubin level </a:t>
            </a:r>
          </a:p>
          <a:p>
            <a:pPr algn="l" rtl="0"/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rtl="0"/>
            <a:endParaRPr lang="ar-JO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20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Genetic counseling</a:t>
            </a:r>
          </a:p>
          <a:p>
            <a:pPr algn="l" rtl="0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●Discuss </a:t>
            </a:r>
            <a:r>
              <a:rPr lang="en-US" dirty="0">
                <a:latin typeface="Arial" pitchFamily="34" charset="0"/>
                <a:cs typeface="Arial" pitchFamily="34" charset="0"/>
              </a:rPr>
              <a:t>the type and risk of inherited disease in offspring, and the variability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of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   phenotype.</a:t>
            </a:r>
          </a:p>
          <a:p>
            <a:pPr algn="l" rtl="0"/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●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Discuss </a:t>
            </a:r>
            <a:r>
              <a:rPr lang="en-US" u="sng" dirty="0">
                <a:latin typeface="Arial" pitchFamily="34" charset="0"/>
                <a:cs typeface="Arial" pitchFamily="34" charset="0"/>
              </a:rPr>
              <a:t>the range of pregnancy options, as appropriate, including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**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Pre-implantation </a:t>
            </a:r>
            <a:r>
              <a:rPr lang="en-US" dirty="0">
                <a:latin typeface="Arial" pitchFamily="34" charset="0"/>
                <a:cs typeface="Arial" pitchFamily="34" charset="0"/>
              </a:rPr>
              <a:t>genetic diagnosis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(PGD)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for </a:t>
            </a:r>
            <a:r>
              <a:rPr lang="en-US" sz="1500" dirty="0">
                <a:latin typeface="Arial" pitchFamily="34" charset="0"/>
                <a:cs typeface="Arial" pitchFamily="34" charset="0"/>
              </a:rPr>
              <a:t>selection of embryos 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without SCD </a:t>
            </a:r>
            <a:r>
              <a:rPr lang="en-US" sz="15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IVF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**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Prenatal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diagnosis.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**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A gestational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surrogate pregnancy </a:t>
            </a:r>
            <a:r>
              <a:rPr lang="en-US" sz="1500" dirty="0">
                <a:latin typeface="Arial" pitchFamily="34" charset="0"/>
                <a:cs typeface="Arial" pitchFamily="34" charset="0"/>
              </a:rPr>
              <a:t>allows the patient to 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avoid </a:t>
            </a:r>
            <a:r>
              <a:rPr lang="en-US" sz="1500" dirty="0">
                <a:latin typeface="Arial" pitchFamily="34" charset="0"/>
                <a:cs typeface="Arial" pitchFamily="34" charset="0"/>
              </a:rPr>
              <a:t>both the maternal </a:t>
            </a:r>
            <a:endParaRPr lang="en-US" sz="1500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sz="1500" dirty="0" smtClean="0">
                <a:latin typeface="Arial" pitchFamily="34" charset="0"/>
                <a:cs typeface="Arial" pitchFamily="34" charset="0"/>
              </a:rPr>
              <a:t>      and </a:t>
            </a:r>
            <a:r>
              <a:rPr lang="en-US" sz="1500" dirty="0">
                <a:latin typeface="Arial" pitchFamily="34" charset="0"/>
                <a:cs typeface="Arial" pitchFamily="34" charset="0"/>
              </a:rPr>
              <a:t>fetal risks 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associated with </a:t>
            </a:r>
            <a:r>
              <a:rPr lang="en-US" sz="1500" dirty="0">
                <a:latin typeface="Arial" pitchFamily="34" charset="0"/>
                <a:cs typeface="Arial" pitchFamily="34" charset="0"/>
              </a:rPr>
              <a:t>pregnancy complicated by 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SCD.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**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Use of donor sperm from a male without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hemoglobinopathy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**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Adoption.</a:t>
            </a:r>
            <a:endParaRPr lang="ar-JO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0" y="3733800"/>
            <a:ext cx="9144000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female with trait and healthy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husband : good outcome , healthy newborn or trait . </a:t>
            </a:r>
          </a:p>
          <a:p>
            <a:pPr algn="l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with affected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husband : 100% affected newborn </a:t>
            </a:r>
            <a:endParaRPr lang="ar-JO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0" y="4727523"/>
            <a:ext cx="9144000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in case of painful crisis or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vaso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-occlusive one and before 30 weeks ? indomethacin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( tocolysis , we use it with preterm labor ) .</a:t>
            </a:r>
          </a:p>
          <a:p>
            <a:pPr algn="l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after that ? Pethidine ( increase risk of seizure ) , morphine</a:t>
            </a:r>
            <a:endParaRPr lang="ar-JO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28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4736"/>
            <a:ext cx="914400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endParaRPr lang="en-US" dirty="0" smtClean="0"/>
          </a:p>
          <a:p>
            <a:pPr algn="l" rtl="0"/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Management 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of medications and 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immunization</a:t>
            </a:r>
          </a:p>
          <a:p>
            <a:pPr algn="l" rtl="0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1-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Immunization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Polyvalent pneumococcal,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Hemophilus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influenza type B, and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                               meningococcal </a:t>
            </a:r>
            <a:r>
              <a:rPr lang="en-US" dirty="0">
                <a:latin typeface="Arial" pitchFamily="34" charset="0"/>
                <a:cs typeface="Arial" pitchFamily="34" charset="0"/>
              </a:rPr>
              <a:t>vaccines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are recommended </a:t>
            </a:r>
            <a:r>
              <a:rPr lang="en-US" dirty="0">
                <a:latin typeface="Arial" pitchFamily="34" charset="0"/>
                <a:cs typeface="Arial" pitchFamily="34" charset="0"/>
              </a:rPr>
              <a:t>for pregnant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patients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                               </a:t>
            </a:r>
            <a:r>
              <a:rPr lang="en-US" dirty="0">
                <a:latin typeface="Arial" pitchFamily="34" charset="0"/>
                <a:cs typeface="Arial" pitchFamily="34" charset="0"/>
              </a:rPr>
              <a:t>with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SCD. 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                              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Pregnancy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should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be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avoided for at least four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weeks after administration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of a live 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sz="1400" dirty="0" smtClean="0">
                <a:latin typeface="Arial" pitchFamily="34" charset="0"/>
                <a:cs typeface="Arial" pitchFamily="34" charset="0"/>
              </a:rPr>
              <a:t>                                        vaccine.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2-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Folic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acid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supplementation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( 5 mg / day ). Full dose </a:t>
            </a:r>
          </a:p>
          <a:p>
            <a:pPr algn="l" rtl="0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3- 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ydroxyurea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An increase in major congenital defects has been reported in animal</a:t>
            </a:r>
          </a:p>
          <a:p>
            <a:pPr algn="l" rtl="0"/>
            <a:r>
              <a:rPr lang="en-US" sz="1500" dirty="0" smtClean="0">
                <a:latin typeface="Arial" pitchFamily="34" charset="0"/>
                <a:cs typeface="Arial" pitchFamily="34" charset="0"/>
              </a:rPr>
              <a:t>                                   studies. it is prudent to discontinue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hydroxyurea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three months before</a:t>
            </a:r>
          </a:p>
          <a:p>
            <a:pPr algn="l" rtl="0"/>
            <a:r>
              <a:rPr lang="en-US" sz="1500" dirty="0" smtClean="0">
                <a:latin typeface="Arial" pitchFamily="34" charset="0"/>
                <a:cs typeface="Arial" pitchFamily="34" charset="0"/>
              </a:rPr>
              <a:t>                                  conception.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4-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Iron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chelators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Deferoxamine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Teratogenic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it should be discontinued. 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It is associated with</a:t>
            </a:r>
          </a:p>
          <a:p>
            <a:pPr algn="l" rtl="0"/>
            <a:r>
              <a:rPr lang="en-US" sz="1500" dirty="0" smtClean="0">
                <a:latin typeface="Arial" pitchFamily="34" charset="0"/>
                <a:cs typeface="Arial" pitchFamily="34" charset="0"/>
              </a:rPr>
              <a:t>                                                 congenital anomalies </a:t>
            </a:r>
            <a:r>
              <a:rPr lang="en-US" sz="1500" dirty="0">
                <a:latin typeface="Arial" pitchFamily="34" charset="0"/>
                <a:cs typeface="Arial" pitchFamily="34" charset="0"/>
              </a:rPr>
              <a:t>in 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some animal studies. </a:t>
            </a:r>
            <a:r>
              <a:rPr lang="en-US" sz="1500" dirty="0">
                <a:latin typeface="Arial" pitchFamily="34" charset="0"/>
                <a:cs typeface="Arial" pitchFamily="34" charset="0"/>
              </a:rPr>
              <a:t>Data from exposure in </a:t>
            </a:r>
            <a:endParaRPr lang="en-US" sz="1500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sz="1500" dirty="0" smtClean="0">
                <a:latin typeface="Arial" pitchFamily="34" charset="0"/>
                <a:cs typeface="Arial" pitchFamily="34" charset="0"/>
              </a:rPr>
              <a:t>                                                 humans </a:t>
            </a:r>
            <a:r>
              <a:rPr lang="en-US" sz="1500" dirty="0">
                <a:latin typeface="Arial" pitchFamily="34" charset="0"/>
                <a:cs typeface="Arial" pitchFamily="34" charset="0"/>
              </a:rPr>
              <a:t>are 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limited. Delay pregnancy if on treatment for excessive iron </a:t>
            </a:r>
          </a:p>
          <a:p>
            <a:pPr algn="l" rtl="0"/>
            <a:r>
              <a:rPr lang="en-US" sz="1500" dirty="0" smtClean="0">
                <a:latin typeface="Arial" pitchFamily="34" charset="0"/>
                <a:cs typeface="Arial" pitchFamily="34" charset="0"/>
              </a:rPr>
              <a:t>                                                  stores.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5-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ACE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inhibitors and ARBs </a:t>
            </a:r>
            <a:r>
              <a:rPr lang="en-US" dirty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teratogenic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6-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Prophylactic penicillin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It may </a:t>
            </a:r>
            <a:r>
              <a:rPr lang="en-US" dirty="0">
                <a:latin typeface="Arial" pitchFamily="34" charset="0"/>
                <a:cs typeface="Arial" pitchFamily="34" charset="0"/>
              </a:rPr>
              <a:t>be continued during pregnancy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High risk of encapsulated micro-organism infection  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                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7-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Analgesia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NSAIDs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are generally avoided after 30 weeks of gestation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because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of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the risk of</a:t>
            </a:r>
          </a:p>
          <a:p>
            <a:pPr algn="l" rtl="0"/>
            <a:r>
              <a:rPr lang="en-US" sz="1600" dirty="0" smtClean="0">
                <a:latin typeface="Arial" pitchFamily="34" charset="0"/>
                <a:cs typeface="Arial" pitchFamily="34" charset="0"/>
              </a:rPr>
              <a:t>                                            premature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narrowing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or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closure of the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ductus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arteriosus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.</a:t>
            </a:r>
            <a:endParaRPr lang="ar-JO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0" y="1447800"/>
            <a:ext cx="19812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Due to auto-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spleenectomy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ar-JO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0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0014" y="0"/>
            <a:ext cx="916401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Counseling 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about medical, obstetrical, and infant 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outcomes</a:t>
            </a:r>
          </a:p>
          <a:p>
            <a:pPr algn="l" rtl="0"/>
            <a:r>
              <a:rPr lang="en-US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SCD </a:t>
            </a:r>
            <a:r>
              <a:rPr lang="en-US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course during </a:t>
            </a:r>
            <a:r>
              <a:rPr lang="en-US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pregnancy </a:t>
            </a:r>
            <a:endParaRPr lang="en-US" sz="2000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There is consistent evidence that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>
                <a:latin typeface="Arial" pitchFamily="34" charset="0"/>
                <a:cs typeface="Arial" pitchFamily="34" charset="0"/>
              </a:rPr>
              <a:t>anemia</a:t>
            </a:r>
            <a:r>
              <a:rPr lang="en-US" dirty="0">
                <a:latin typeface="Arial" pitchFamily="34" charset="0"/>
                <a:cs typeface="Arial" pitchFamily="34" charset="0"/>
              </a:rPr>
              <a:t> and </a:t>
            </a:r>
            <a:r>
              <a:rPr lang="en-US" u="sng" dirty="0" err="1">
                <a:latin typeface="Arial" pitchFamily="34" charset="0"/>
                <a:cs typeface="Arial" pitchFamily="34" charset="0"/>
              </a:rPr>
              <a:t>vasoocclusive</a:t>
            </a:r>
            <a:r>
              <a:rPr lang="en-US" u="sng" dirty="0">
                <a:latin typeface="Arial" pitchFamily="34" charset="0"/>
                <a:cs typeface="Arial" pitchFamily="34" charset="0"/>
              </a:rPr>
              <a:t> or acute painful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episodes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    occur more </a:t>
            </a:r>
            <a:r>
              <a:rPr lang="en-US" dirty="0">
                <a:latin typeface="Arial" pitchFamily="34" charset="0"/>
                <a:cs typeface="Arial" pitchFamily="34" charset="0"/>
              </a:rPr>
              <a:t>often in pregnancy and are </a:t>
            </a:r>
            <a:r>
              <a:rPr lang="en-US" u="sng" dirty="0">
                <a:latin typeface="Arial" pitchFamily="34" charset="0"/>
                <a:cs typeface="Arial" pitchFamily="34" charset="0"/>
              </a:rPr>
              <a:t>the most common</a:t>
            </a:r>
            <a:r>
              <a:rPr lang="en-US" dirty="0">
                <a:latin typeface="Arial" pitchFamily="34" charset="0"/>
                <a:cs typeface="Arial" pitchFamily="34" charset="0"/>
              </a:rPr>
              <a:t> maternal SCD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    complications </a:t>
            </a:r>
            <a:r>
              <a:rPr lang="en-US" dirty="0">
                <a:latin typeface="Arial" pitchFamily="34" charset="0"/>
                <a:cs typeface="Arial" pitchFamily="34" charset="0"/>
              </a:rPr>
              <a:t>associated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with </a:t>
            </a:r>
            <a:r>
              <a:rPr lang="en-US" dirty="0">
                <a:latin typeface="Arial" pitchFamily="34" charset="0"/>
                <a:cs typeface="Arial" pitchFamily="34" charset="0"/>
              </a:rPr>
              <a:t>pregnancy, occurring in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over 50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%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of </a:t>
            </a:r>
            <a:r>
              <a:rPr lang="en-US" dirty="0">
                <a:latin typeface="Arial" pitchFamily="34" charset="0"/>
                <a:cs typeface="Arial" pitchFamily="34" charset="0"/>
              </a:rPr>
              <a:t>pregnant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women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dirty="0">
                <a:latin typeface="Arial" pitchFamily="34" charset="0"/>
                <a:cs typeface="Arial" pitchFamily="34" charset="0"/>
              </a:rPr>
              <a:t>with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SCD. 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    Painful </a:t>
            </a:r>
            <a:r>
              <a:rPr lang="en-US" dirty="0">
                <a:latin typeface="Arial" pitchFamily="34" charset="0"/>
                <a:cs typeface="Arial" pitchFamily="34" charset="0"/>
              </a:rPr>
              <a:t>episodes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are </a:t>
            </a:r>
            <a:r>
              <a:rPr lang="en-US" dirty="0">
                <a:latin typeface="Arial" pitchFamily="34" charset="0"/>
                <a:cs typeface="Arial" pitchFamily="34" charset="0"/>
              </a:rPr>
              <a:t>more common with advancing pregnancy and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postpartum.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b="1" u="sng" dirty="0" smtClean="0">
                <a:latin typeface="Arial" pitchFamily="34" charset="0"/>
                <a:cs typeface="Arial" pitchFamily="34" charset="0"/>
              </a:rPr>
              <a:t>Increased </a:t>
            </a:r>
            <a:r>
              <a:rPr lang="en-US" b="1" u="sng" dirty="0">
                <a:latin typeface="Arial" pitchFamily="34" charset="0"/>
                <a:cs typeface="Arial" pitchFamily="34" charset="0"/>
              </a:rPr>
              <a:t>maternal mortality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72 deaths per 100,000 deliveries versus 12.7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deaths per 100,000 </a:t>
            </a:r>
          </a:p>
          <a:p>
            <a:pPr algn="l" rtl="0"/>
            <a:r>
              <a:rPr lang="en-US" sz="1400" dirty="0" smtClean="0">
                <a:latin typeface="Arial" pitchFamily="34" charset="0"/>
                <a:cs typeface="Arial" pitchFamily="34" charset="0"/>
              </a:rPr>
              <a:t>                                                                    deliveries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in women without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SCD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-Increased </a:t>
            </a:r>
            <a:r>
              <a:rPr lang="en-US" dirty="0">
                <a:latin typeface="Arial" pitchFamily="34" charset="0"/>
                <a:cs typeface="Arial" pitchFamily="34" charset="0"/>
              </a:rPr>
              <a:t>risk of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transfusion and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its complications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u="sng" dirty="0">
                <a:latin typeface="Arial" pitchFamily="34" charset="0"/>
                <a:cs typeface="Arial" pitchFamily="34" charset="0"/>
              </a:rPr>
              <a:t>Systemic inflammatory response syndrome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u="sng" dirty="0">
                <a:latin typeface="Arial" pitchFamily="34" charset="0"/>
                <a:cs typeface="Arial" pitchFamily="34" charset="0"/>
              </a:rPr>
              <a:t>Pneumonia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sepsis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Genitourinary </a:t>
            </a:r>
            <a:r>
              <a:rPr lang="en-US" u="sng" dirty="0">
                <a:latin typeface="Arial" pitchFamily="34" charset="0"/>
                <a:cs typeface="Arial" pitchFamily="34" charset="0"/>
              </a:rPr>
              <a:t>tract infection 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u="sng" dirty="0">
                <a:latin typeface="Arial" pitchFamily="34" charset="0"/>
                <a:cs typeface="Arial" pitchFamily="34" charset="0"/>
              </a:rPr>
              <a:t>Cerebral vein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thrombosis ( stroke )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u="sng" dirty="0">
                <a:latin typeface="Arial" pitchFamily="34" charset="0"/>
                <a:cs typeface="Arial" pitchFamily="34" charset="0"/>
              </a:rPr>
              <a:t>Deep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vein thrombosis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l" rtl="0"/>
            <a:r>
              <a:rPr lang="en-US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Pregnancy </a:t>
            </a:r>
            <a:r>
              <a:rPr lang="en-US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outcome </a:t>
            </a:r>
            <a:endParaRPr lang="en-US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>
                <a:latin typeface="Arial" pitchFamily="34" charset="0"/>
                <a:cs typeface="Arial" pitchFamily="34" charset="0"/>
              </a:rPr>
              <a:t>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ncreased </a:t>
            </a:r>
            <a:r>
              <a:rPr lang="en-US" dirty="0">
                <a:latin typeface="Arial" pitchFamily="34" charset="0"/>
                <a:cs typeface="Arial" pitchFamily="34" charset="0"/>
              </a:rPr>
              <a:t>risk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of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Miscarriages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IUGR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u="sng" dirty="0" err="1" smtClean="0">
                <a:latin typeface="Arial" pitchFamily="34" charset="0"/>
                <a:cs typeface="Arial" pitchFamily="34" charset="0"/>
              </a:rPr>
              <a:t>Eclampsia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,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Gestational </a:t>
            </a:r>
            <a:r>
              <a:rPr lang="en-US" u="sng" dirty="0">
                <a:latin typeface="Arial" pitchFamily="34" charset="0"/>
                <a:cs typeface="Arial" pitchFamily="34" charset="0"/>
              </a:rPr>
              <a:t>hypertension </a:t>
            </a:r>
            <a:r>
              <a:rPr lang="en-US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preeclampsia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,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Preterm labor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Postpartum </a:t>
            </a:r>
            <a:r>
              <a:rPr lang="en-US" u="sng" dirty="0">
                <a:latin typeface="Arial" pitchFamily="34" charset="0"/>
                <a:cs typeface="Arial" pitchFamily="34" charset="0"/>
              </a:rPr>
              <a:t>infection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Abruption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u="sng" dirty="0" err="1" smtClean="0">
                <a:latin typeface="Arial" pitchFamily="34" charset="0"/>
                <a:cs typeface="Arial" pitchFamily="34" charset="0"/>
              </a:rPr>
              <a:t>Antepartum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 bleeding.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                           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Perinatal Mortality: 1-8%.</a:t>
            </a:r>
            <a:r>
              <a:rPr lang="en-US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due to prematurity and IUGR 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 rtl="0"/>
            <a:endParaRPr lang="ar-JO" dirty="0"/>
          </a:p>
        </p:txBody>
      </p:sp>
      <p:sp>
        <p:nvSpPr>
          <p:cNvPr id="3" name="مستطيل 2"/>
          <p:cNvSpPr/>
          <p:nvPr/>
        </p:nvSpPr>
        <p:spPr>
          <a:xfrm>
            <a:off x="17929" y="5484730"/>
            <a:ext cx="9126071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1- at first trimester , there is a high risk of hyperemesis gravidarum : so we have to avoid dehydration --&gt; admission , iv fluid , antiemetic</a:t>
            </a:r>
          </a:p>
          <a:p>
            <a:pPr algn="l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2-high risk of anemia --&gt; increase the transfusion </a:t>
            </a:r>
          </a:p>
          <a:p>
            <a:pPr algn="l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3- Stress and pain --&gt; epidural analgesia </a:t>
            </a:r>
            <a:endParaRPr lang="ar-JO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7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Management during pregnancy</a:t>
            </a:r>
          </a:p>
          <a:p>
            <a:pPr algn="l" rtl="0"/>
            <a:endParaRPr lang="en-US" sz="2000" u="sng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sz="2000" b="1" u="sng" dirty="0">
                <a:latin typeface="Arial" pitchFamily="34" charset="0"/>
                <a:cs typeface="Arial" pitchFamily="34" charset="0"/>
              </a:rPr>
              <a:t>Prenatal </a:t>
            </a:r>
            <a:r>
              <a:rPr lang="en-US" sz="2000" b="1" u="sng" dirty="0" smtClean="0">
                <a:latin typeface="Arial" pitchFamily="34" charset="0"/>
                <a:cs typeface="Arial" pitchFamily="34" charset="0"/>
              </a:rPr>
              <a:t>care </a:t>
            </a:r>
            <a:endParaRPr lang="en-US" sz="2000" u="sng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>
                <a:latin typeface="Arial" pitchFamily="34" charset="0"/>
                <a:cs typeface="Arial" pitchFamily="34" charset="0"/>
              </a:rPr>
              <a:t>1-Ideally, prenatal,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intrapartum</a:t>
            </a:r>
            <a:r>
              <a:rPr lang="en-US" dirty="0">
                <a:latin typeface="Arial" pitchFamily="34" charset="0"/>
                <a:cs typeface="Arial" pitchFamily="34" charset="0"/>
              </a:rPr>
              <a:t>, and postpartum care are provided by a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multidisciplinary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team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experienced </a:t>
            </a:r>
            <a:r>
              <a:rPr lang="en-US" dirty="0">
                <a:latin typeface="Arial" pitchFamily="34" charset="0"/>
                <a:cs typeface="Arial" pitchFamily="34" charset="0"/>
              </a:rPr>
              <a:t>in caring for women and pregnancies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   complicated </a:t>
            </a:r>
            <a:r>
              <a:rPr lang="en-US" dirty="0">
                <a:latin typeface="Arial" pitchFamily="34" charset="0"/>
                <a:cs typeface="Arial" pitchFamily="34" charset="0"/>
              </a:rPr>
              <a:t>by SCD.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rtl="0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>
                <a:latin typeface="Arial" pitchFamily="34" charset="0"/>
                <a:cs typeface="Arial" pitchFamily="34" charset="0"/>
              </a:rPr>
              <a:t>2-If some or all of the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baseline evaluation </a:t>
            </a:r>
            <a:r>
              <a:rPr lang="en-US" dirty="0">
                <a:latin typeface="Arial" pitchFamily="34" charset="0"/>
                <a:cs typeface="Arial" pitchFamily="34" charset="0"/>
              </a:rPr>
              <a:t>was omitted pre-pregnancy, the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missing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dirty="0">
                <a:latin typeface="Arial" pitchFamily="34" charset="0"/>
                <a:cs typeface="Arial" pitchFamily="34" charset="0"/>
              </a:rPr>
              <a:t>assessments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should </a:t>
            </a:r>
            <a:r>
              <a:rPr lang="en-US" dirty="0">
                <a:latin typeface="Arial" pitchFamily="34" charset="0"/>
                <a:cs typeface="Arial" pitchFamily="34" charset="0"/>
              </a:rPr>
              <a:t>be performed in early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pregnancy.</a:t>
            </a:r>
          </a:p>
          <a:p>
            <a:pPr algn="l" rtl="0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3-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Monthly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determination of hemoglobin level and chemistry panel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l" rtl="0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>
                <a:latin typeface="Arial" pitchFamily="34" charset="0"/>
                <a:cs typeface="Arial" pitchFamily="34" charset="0"/>
              </a:rPr>
              <a:t>4-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Iron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supplementation is avoided </a:t>
            </a:r>
            <a:r>
              <a:rPr lang="en-US" dirty="0">
                <a:latin typeface="Arial" pitchFamily="34" charset="0"/>
                <a:cs typeface="Arial" pitchFamily="34" charset="0"/>
              </a:rPr>
              <a:t>unless iron deficiency is documented by a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low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dirty="0">
                <a:latin typeface="Arial" pitchFamily="34" charset="0"/>
                <a:cs typeface="Arial" pitchFamily="34" charset="0"/>
              </a:rPr>
              <a:t>serum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ferritin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level.</a:t>
            </a:r>
          </a:p>
          <a:p>
            <a:pPr algn="l" rtl="0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>
                <a:latin typeface="Arial" pitchFamily="34" charset="0"/>
                <a:cs typeface="Arial" pitchFamily="34" charset="0"/>
              </a:rPr>
              <a:t>5-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Folic acid supplementation </a:t>
            </a:r>
            <a:r>
              <a:rPr lang="en-US" dirty="0">
                <a:latin typeface="Arial" pitchFamily="34" charset="0"/>
                <a:cs typeface="Arial" pitchFamily="34" charset="0"/>
              </a:rPr>
              <a:t>should be continued during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pregnancy ( 5 mg/day).</a:t>
            </a:r>
          </a:p>
          <a:p>
            <a:pPr algn="l" rtl="0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>
                <a:latin typeface="Arial" pitchFamily="34" charset="0"/>
                <a:cs typeface="Arial" pitchFamily="34" charset="0"/>
              </a:rPr>
              <a:t>6-Nausea and vomiting of pregnancy is common in all pregnant women.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Control of </a:t>
            </a:r>
            <a:endParaRPr lang="en-US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symptoms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especially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prevention of dehydration </a:t>
            </a:r>
            <a:r>
              <a:rPr lang="en-US" dirty="0">
                <a:latin typeface="Arial" pitchFamily="34" charset="0"/>
                <a:cs typeface="Arial" pitchFamily="34" charset="0"/>
              </a:rPr>
              <a:t>from anorexia or vomiting,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may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dirty="0">
                <a:latin typeface="Arial" pitchFamily="34" charset="0"/>
                <a:cs typeface="Arial" pitchFamily="34" charset="0"/>
              </a:rPr>
              <a:t>help to decrease the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incidence </a:t>
            </a:r>
            <a:r>
              <a:rPr lang="en-US" dirty="0">
                <a:latin typeface="Arial" pitchFamily="34" charset="0"/>
                <a:cs typeface="Arial" pitchFamily="34" charset="0"/>
              </a:rPr>
              <a:t>of acute painful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episodes.</a:t>
            </a:r>
          </a:p>
          <a:p>
            <a:pPr algn="l" rtl="0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7-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Baseline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and serial screening with urinalysis and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culture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499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0008" y="0"/>
            <a:ext cx="915400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8-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Close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monitoring for development of preeclampsia</a:t>
            </a:r>
            <a:r>
              <a:rPr lang="en-US" dirty="0">
                <a:latin typeface="Arial" pitchFamily="34" charset="0"/>
                <a:cs typeface="Arial" pitchFamily="34" charset="0"/>
              </a:rPr>
              <a:t>. Some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suggest daily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dirty="0">
                <a:latin typeface="Arial" pitchFamily="34" charset="0"/>
                <a:cs typeface="Arial" pitchFamily="34" charset="0"/>
              </a:rPr>
              <a:t>use of low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dose </a:t>
            </a:r>
            <a:r>
              <a:rPr lang="en-US" dirty="0">
                <a:latin typeface="Arial" pitchFamily="34" charset="0"/>
                <a:cs typeface="Arial" pitchFamily="34" charset="0"/>
              </a:rPr>
              <a:t>(75 mg) aspirin to reduce this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risk.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Start from the beginning of 2</a:t>
            </a:r>
            <a:r>
              <a:rPr lang="en-US" sz="1400" baseline="30000" dirty="0" smtClean="0">
                <a:latin typeface="Arial" pitchFamily="34" charset="0"/>
                <a:cs typeface="Arial" pitchFamily="34" charset="0"/>
              </a:rPr>
              <a:t>nd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trimester </a:t>
            </a:r>
          </a:p>
          <a:p>
            <a:pPr algn="l" rtl="0"/>
            <a:r>
              <a:rPr lang="en-US" sz="1400" dirty="0" smtClean="0">
                <a:latin typeface="Arial" pitchFamily="34" charset="0"/>
                <a:cs typeface="Arial" pitchFamily="34" charset="0"/>
              </a:rPr>
              <a:t>     13 weeks  till -10 days before expected day of delivery.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l" rtl="0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9-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Monitoring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fetal growth with ultrasound and fetal well-being</a:t>
            </a:r>
            <a:r>
              <a:rPr lang="en-US" dirty="0">
                <a:latin typeface="Arial" pitchFamily="34" charset="0"/>
                <a:cs typeface="Arial" pitchFamily="34" charset="0"/>
              </a:rPr>
              <a:t> with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NST or BPP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    scoring </a:t>
            </a:r>
            <a:r>
              <a:rPr lang="en-US" dirty="0">
                <a:latin typeface="Arial" pitchFamily="34" charset="0"/>
                <a:cs typeface="Arial" pitchFamily="34" charset="0"/>
              </a:rPr>
              <a:t>is reasonable during the third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trimester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after 28 weeks 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Due to chronic anemia -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IUGR  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rtl="0"/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10-Dehydration</a:t>
            </a:r>
            <a:r>
              <a:rPr lang="en-US" dirty="0">
                <a:latin typeface="Arial" pitchFamily="34" charset="0"/>
                <a:cs typeface="Arial" pitchFamily="34" charset="0"/>
              </a:rPr>
              <a:t>, hypoxia, acidosis, infection, and cold may precipitate painful crisis;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therefore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these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conditions should be avoided, if possible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l" rtl="0"/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>
                <a:latin typeface="Arial" pitchFamily="34" charset="0"/>
                <a:cs typeface="Arial" pitchFamily="34" charset="0"/>
              </a:rPr>
              <a:t>11-Prenatal diagnosis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>
                <a:latin typeface="Arial" pitchFamily="34" charset="0"/>
                <a:cs typeface="Arial" pitchFamily="34" charset="0"/>
              </a:rPr>
              <a:t>Evaluation of the fetus for sickle hemoglobin, as well as other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      hemoglobinopathies</a:t>
            </a:r>
            <a:r>
              <a:rPr lang="en-US" dirty="0">
                <a:latin typeface="Arial" pitchFamily="34" charset="0"/>
                <a:cs typeface="Arial" pitchFamily="34" charset="0"/>
              </a:rPr>
              <a:t>, can be performed in at-risk pregnancies using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invasive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n-US" dirty="0">
                <a:latin typeface="Arial" pitchFamily="34" charset="0"/>
                <a:cs typeface="Arial" pitchFamily="34" charset="0"/>
              </a:rPr>
              <a:t>techniques,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such </a:t>
            </a:r>
            <a:r>
              <a:rPr lang="en-US" dirty="0">
                <a:latin typeface="Arial" pitchFamily="34" charset="0"/>
                <a:cs typeface="Arial" pitchFamily="34" charset="0"/>
              </a:rPr>
              <a:t>as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CVS at </a:t>
            </a:r>
            <a:r>
              <a:rPr lang="en-US" dirty="0">
                <a:latin typeface="Arial" pitchFamily="34" charset="0"/>
                <a:cs typeface="Arial" pitchFamily="34" charset="0"/>
              </a:rPr>
              <a:t>11 to 14 weeks of gestation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or amniocentesis </a:t>
            </a:r>
            <a:r>
              <a:rPr lang="en-US" dirty="0">
                <a:latin typeface="Arial" pitchFamily="34" charset="0"/>
                <a:cs typeface="Arial" pitchFamily="34" charset="0"/>
              </a:rPr>
              <a:t>as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early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n-US" dirty="0">
                <a:latin typeface="Arial" pitchFamily="34" charset="0"/>
                <a:cs typeface="Arial" pitchFamily="34" charset="0"/>
              </a:rPr>
              <a:t>as 15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to </a:t>
            </a:r>
            <a:r>
              <a:rPr lang="en-US" dirty="0">
                <a:latin typeface="Arial" pitchFamily="34" charset="0"/>
                <a:cs typeface="Arial" pitchFamily="34" charset="0"/>
              </a:rPr>
              <a:t>16 weeks.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12-All </a:t>
            </a:r>
            <a:r>
              <a:rPr lang="en-US" dirty="0">
                <a:latin typeface="Arial" pitchFamily="34" charset="0"/>
                <a:cs typeface="Arial" pitchFamily="34" charset="0"/>
              </a:rPr>
              <a:t>patients with SCD should receive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venous thromboembolism (VTE)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prophylaxis</a:t>
            </a:r>
          </a:p>
          <a:p>
            <a:pPr algn="l" rtl="0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dirty="0">
                <a:latin typeface="Arial" pitchFamily="34" charset="0"/>
                <a:cs typeface="Arial" pitchFamily="34" charset="0"/>
              </a:rPr>
              <a:t>with a low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molecular </a:t>
            </a:r>
            <a:r>
              <a:rPr lang="en-US" dirty="0">
                <a:latin typeface="Arial" pitchFamily="34" charset="0"/>
                <a:cs typeface="Arial" pitchFamily="34" charset="0"/>
              </a:rPr>
              <a:t>weight heparin or unfractionated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heparin.</a:t>
            </a:r>
          </a:p>
          <a:p>
            <a:pPr algn="l" rtl="0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-10009" y="4724400"/>
            <a:ext cx="91540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/>
              <a:t>13</a:t>
            </a:r>
            <a:r>
              <a:rPr lang="en-US" b="1" dirty="0">
                <a:solidFill>
                  <a:srgbClr val="FF0000"/>
                </a:solidFill>
              </a:rPr>
              <a:t>- RBC antibody screen</a:t>
            </a:r>
            <a:r>
              <a:rPr lang="en-US" dirty="0"/>
              <a:t>, in 1st prenatal visit, if negative, repeat test at 24-28</a:t>
            </a:r>
          </a:p>
          <a:p>
            <a:pPr algn="l"/>
            <a:r>
              <a:rPr lang="en-US" dirty="0"/>
              <a:t>                 </a:t>
            </a:r>
            <a:r>
              <a:rPr lang="en-US" dirty="0" smtClean="0"/>
              <a:t>weeks.</a:t>
            </a:r>
          </a:p>
          <a:p>
            <a:pPr algn="l"/>
            <a:r>
              <a:rPr lang="en-US" dirty="0" smtClean="0"/>
              <a:t>14-</a:t>
            </a:r>
            <a:r>
              <a:rPr lang="en-US" b="1" dirty="0" smtClean="0">
                <a:solidFill>
                  <a:srgbClr val="FF0000"/>
                </a:solidFill>
              </a:rPr>
              <a:t>  </a:t>
            </a:r>
            <a:r>
              <a:rPr lang="en-US" b="1" dirty="0">
                <a:solidFill>
                  <a:srgbClr val="FF0000"/>
                </a:solidFill>
              </a:rPr>
              <a:t>Anti-D</a:t>
            </a:r>
            <a:r>
              <a:rPr lang="en-US" dirty="0"/>
              <a:t> : same </a:t>
            </a:r>
            <a:r>
              <a:rPr lang="en-US" dirty="0" smtClean="0"/>
              <a:t>recommendation.</a:t>
            </a:r>
          </a:p>
          <a:p>
            <a:pPr algn="l"/>
            <a:r>
              <a:rPr lang="en-US" dirty="0" smtClean="0"/>
              <a:t>15- </a:t>
            </a:r>
            <a:r>
              <a:rPr lang="en-US" b="1" dirty="0">
                <a:solidFill>
                  <a:srgbClr val="FF0000"/>
                </a:solidFill>
              </a:rPr>
              <a:t>Influenza vaccine: </a:t>
            </a:r>
            <a:r>
              <a:rPr lang="en-US" dirty="0"/>
              <a:t>should be recommended if it has not been </a:t>
            </a:r>
            <a:r>
              <a:rPr lang="en-US" dirty="0" smtClean="0"/>
              <a:t>administered. killed one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34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1376" y="-69542"/>
            <a:ext cx="9144000" cy="60631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Physiological changes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▪ Plasma volume increases by 50%.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▪ Red cell mass increases by up to 25%.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increase renal blood flow , increase erythropoiesis</a:t>
            </a:r>
            <a:r>
              <a:rPr lang="en-US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,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increase reticulocytes count 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▪ There is a consequent fall in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Hb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concentration,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hematocrit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and red cell count because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   of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hemodilution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▪ Mean cell volume (MCV) increases secondary to erythropoiesis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within normal range 80-100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l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.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▪ Mean cell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Hb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concentration (MCHC) remains stable.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▪ Serum iron and ferritin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concentartion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decreases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secondary to increased utilization.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▪ Total iron binding capacity increases.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▪ Iron requirements increase(due to expanding red cell mass and fetal requirements )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   from 2.5 mg/day in the first trimester to 6.6 mg/day in the third trimester (700-1400mg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    total pregnancy).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▪ There is a moderate increase in iron absorption.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▪ Folate requirements increase in pregnancy ( due to the fetus,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placenta,uterus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and 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   expanded maternal red cell mass).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cell division 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▪ There is no major effect on B12 stores, although levels decrease (preferential active 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   transport to the fetus).</a:t>
            </a:r>
          </a:p>
          <a:p>
            <a:pPr marL="285750" indent="-285750" algn="l" rtl="0"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Increase o2 carrying capacity of RBC  .</a:t>
            </a:r>
          </a:p>
          <a:p>
            <a:pPr algn="l" rtl="0"/>
            <a:endParaRPr lang="ar-JO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-22412" y="5934670"/>
            <a:ext cx="9166412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*oral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iron -&gt; absorbed 10% from form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diet</a:t>
            </a:r>
          </a:p>
          <a:p>
            <a:pPr algn="l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*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all these changes to accommodate the pregnancy demand and blood loss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uring delivery</a:t>
            </a:r>
            <a:endParaRPr lang="ar-JO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4540624" y="5303727"/>
            <a:ext cx="45720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b12 deficiency no major effect on development except in severe deficiency</a:t>
            </a:r>
            <a:endParaRPr lang="ar-JO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57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Labor 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and vaginal 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delivery</a:t>
            </a:r>
          </a:p>
          <a:p>
            <a:pPr algn="l" rtl="0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dirty="0">
                <a:latin typeface="Arial" pitchFamily="34" charset="0"/>
                <a:cs typeface="Arial" pitchFamily="34" charset="0"/>
              </a:rPr>
              <a:t>There are no medical contraindications to vaginal delivery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l" rtl="0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>
                <a:latin typeface="Arial" pitchFamily="34" charset="0"/>
                <a:cs typeface="Arial" pitchFamily="34" charset="0"/>
              </a:rPr>
              <a:t>-Induction of labor and cesarean delivery are performed only for the usual obstetrical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  indications.</a:t>
            </a:r>
          </a:p>
          <a:p>
            <a:pPr algn="l" rtl="0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>
                <a:latin typeface="Arial" pitchFamily="34" charset="0"/>
                <a:cs typeface="Arial" pitchFamily="34" charset="0"/>
              </a:rPr>
              <a:t>-During labor and delivery the parturient should be kept </a:t>
            </a:r>
            <a:r>
              <a:rPr lang="en-US" u="sng" dirty="0">
                <a:latin typeface="Arial" pitchFamily="34" charset="0"/>
                <a:cs typeface="Arial" pitchFamily="34" charset="0"/>
              </a:rPr>
              <a:t>well oxygenated (O2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saturation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>
                <a:latin typeface="Arial" pitchFamily="34" charset="0"/>
                <a:cs typeface="Arial" pitchFamily="34" charset="0"/>
              </a:rPr>
              <a:t>≥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95 percent</a:t>
            </a:r>
            <a:r>
              <a:rPr lang="en-US" dirty="0">
                <a:latin typeface="Arial" pitchFamily="34" charset="0"/>
                <a:cs typeface="Arial" pitchFamily="34" charset="0"/>
              </a:rPr>
              <a:t>), </a:t>
            </a:r>
            <a:r>
              <a:rPr lang="en-US" u="sng" dirty="0">
                <a:latin typeface="Arial" pitchFamily="34" charset="0"/>
                <a:cs typeface="Arial" pitchFamily="34" charset="0"/>
              </a:rPr>
              <a:t>warm</a:t>
            </a:r>
            <a:r>
              <a:rPr lang="en-US" dirty="0">
                <a:latin typeface="Arial" pitchFamily="34" charset="0"/>
                <a:cs typeface="Arial" pitchFamily="34" charset="0"/>
              </a:rPr>
              <a:t>, and </a:t>
            </a:r>
            <a:r>
              <a:rPr lang="en-US" u="sng" dirty="0">
                <a:latin typeface="Arial" pitchFamily="34" charset="0"/>
                <a:cs typeface="Arial" pitchFamily="34" charset="0"/>
              </a:rPr>
              <a:t>hydrated</a:t>
            </a:r>
            <a:r>
              <a:rPr lang="en-US" dirty="0">
                <a:latin typeface="Arial" pitchFamily="34" charset="0"/>
                <a:cs typeface="Arial" pitchFamily="34" charset="0"/>
              </a:rPr>
              <a:t> to prevent sickling.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ontinuous </a:t>
            </a:r>
            <a:r>
              <a:rPr lang="en-US" u="sng" dirty="0">
                <a:latin typeface="Arial" pitchFamily="34" charset="0"/>
                <a:cs typeface="Arial" pitchFamily="34" charset="0"/>
              </a:rPr>
              <a:t>fetal </a:t>
            </a:r>
            <a:endParaRPr lang="en-US" u="sng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 heart rate monitorin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g </a:t>
            </a:r>
            <a:r>
              <a:rPr lang="en-US" dirty="0">
                <a:latin typeface="Arial" pitchFamily="34" charset="0"/>
                <a:cs typeface="Arial" pitchFamily="34" charset="0"/>
              </a:rPr>
              <a:t>since these pregnancies are at higher risk of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complications.</a:t>
            </a:r>
          </a:p>
          <a:p>
            <a:pPr algn="l" rtl="0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>
                <a:latin typeface="Arial" pitchFamily="34" charset="0"/>
                <a:cs typeface="Arial" pitchFamily="34" charset="0"/>
              </a:rPr>
              <a:t>-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Neuraxial</a:t>
            </a:r>
            <a:r>
              <a:rPr lang="en-US" dirty="0">
                <a:latin typeface="Arial" pitchFamily="34" charset="0"/>
                <a:cs typeface="Arial" pitchFamily="34" charset="0"/>
              </a:rPr>
              <a:t> anesthesia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 epidural ) is </a:t>
            </a:r>
            <a:r>
              <a:rPr lang="en-US" dirty="0">
                <a:latin typeface="Arial" pitchFamily="34" charset="0"/>
                <a:cs typeface="Arial" pitchFamily="34" charset="0"/>
              </a:rPr>
              <a:t>useful to reduce maternal cardiac demands secondary to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labor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dirty="0">
                <a:latin typeface="Arial" pitchFamily="34" charset="0"/>
                <a:cs typeface="Arial" pitchFamily="34" charset="0"/>
              </a:rPr>
              <a:t>pain and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anxiety.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59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Postpartum management</a:t>
            </a:r>
          </a:p>
          <a:p>
            <a:pPr algn="l" rtl="0"/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>
                <a:latin typeface="Arial" pitchFamily="34" charset="0"/>
                <a:cs typeface="Arial" pitchFamily="34" charset="0"/>
              </a:rPr>
              <a:t>-</a:t>
            </a:r>
            <a:r>
              <a:rPr lang="en-US" u="sng" dirty="0">
                <a:latin typeface="Arial" pitchFamily="34" charset="0"/>
                <a:cs typeface="Arial" pitchFamily="34" charset="0"/>
              </a:rPr>
              <a:t>Antibiotic prophylaxis </a:t>
            </a:r>
            <a:r>
              <a:rPr lang="en-US" dirty="0">
                <a:latin typeface="Arial" pitchFamily="34" charset="0"/>
                <a:cs typeface="Arial" pitchFamily="34" charset="0"/>
              </a:rPr>
              <a:t>per local standards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in case of prolonged ROM , meconium passage during labor , but with aseptic technique no need for antibiotic 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 rtl="0"/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>
                <a:latin typeface="Arial" pitchFamily="34" charset="0"/>
                <a:cs typeface="Arial" pitchFamily="34" charset="0"/>
              </a:rPr>
              <a:t>-</a:t>
            </a:r>
            <a:r>
              <a:rPr lang="en-US" u="sng" dirty="0">
                <a:latin typeface="Arial" pitchFamily="34" charset="0"/>
                <a:cs typeface="Arial" pitchFamily="34" charset="0"/>
              </a:rPr>
              <a:t>Adequate fluid intake </a:t>
            </a:r>
            <a:r>
              <a:rPr lang="en-US" dirty="0">
                <a:latin typeface="Arial" pitchFamily="34" charset="0"/>
                <a:cs typeface="Arial" pitchFamily="34" charset="0"/>
              </a:rPr>
              <a:t>so the mother is well hydrated.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This may necessitate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IV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fluid 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sz="1400" dirty="0" smtClean="0">
                <a:latin typeface="Arial" pitchFamily="34" charset="0"/>
                <a:cs typeface="Arial" pitchFamily="34" charset="0"/>
              </a:rPr>
              <a:t>  administration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and anti-emetic therapy until oral intake is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adequate.</a:t>
            </a:r>
          </a:p>
          <a:p>
            <a:pPr algn="l" rtl="0"/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>
                <a:latin typeface="Arial" pitchFamily="34" charset="0"/>
                <a:cs typeface="Arial" pitchFamily="34" charset="0"/>
              </a:rPr>
              <a:t>-</a:t>
            </a:r>
            <a:r>
              <a:rPr lang="en-US" u="sng" dirty="0">
                <a:latin typeface="Arial" pitchFamily="34" charset="0"/>
                <a:cs typeface="Arial" pitchFamily="34" charset="0"/>
              </a:rPr>
              <a:t>Adequate oxygenation (O2 saturation ≥95 percent</a:t>
            </a:r>
            <a:r>
              <a:rPr lang="en-US" dirty="0">
                <a:latin typeface="Arial" pitchFamily="34" charset="0"/>
                <a:cs typeface="Arial" pitchFamily="34" charset="0"/>
              </a:rPr>
              <a:t>).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Supplemental oxygen should be 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sz="1400" dirty="0" smtClean="0">
                <a:latin typeface="Arial" pitchFamily="34" charset="0"/>
                <a:cs typeface="Arial" pitchFamily="34" charset="0"/>
              </a:rPr>
              <a:t>  given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, as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needed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. Continuous positive airway pressure (CPAP) should be considered 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sz="1400" dirty="0" smtClean="0">
                <a:latin typeface="Arial" pitchFamily="34" charset="0"/>
                <a:cs typeface="Arial" pitchFamily="34" charset="0"/>
              </a:rPr>
              <a:t>  if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chest signs and/or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symptoms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develop, or oxygen saturation falls below 92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percent.</a:t>
            </a:r>
          </a:p>
          <a:p>
            <a:pPr algn="l" rtl="0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>
                <a:latin typeface="Arial" pitchFamily="34" charset="0"/>
                <a:cs typeface="Arial" pitchFamily="34" charset="0"/>
              </a:rPr>
              <a:t>-</a:t>
            </a:r>
            <a:r>
              <a:rPr lang="en-US" u="sng" dirty="0">
                <a:latin typeface="Arial" pitchFamily="34" charset="0"/>
                <a:cs typeface="Arial" pitchFamily="34" charset="0"/>
              </a:rPr>
              <a:t>Early ambulation and thromboembolism prophylaxis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l" rtl="0"/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>
                <a:latin typeface="Arial" pitchFamily="34" charset="0"/>
                <a:cs typeface="Arial" pitchFamily="34" charset="0"/>
              </a:rPr>
              <a:t>-</a:t>
            </a:r>
            <a:r>
              <a:rPr lang="en-US" u="sng" dirty="0">
                <a:latin typeface="Arial" pitchFamily="34" charset="0"/>
                <a:cs typeface="Arial" pitchFamily="34" charset="0"/>
              </a:rPr>
              <a:t>Breastfeeding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Hemoglobinopathy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is not a contraindication to breastfeeding,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which should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be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encouraged</a:t>
            </a:r>
          </a:p>
          <a:p>
            <a:pPr algn="l" rtl="0"/>
            <a:r>
              <a:rPr lang="en-US" sz="1400" dirty="0" smtClean="0">
                <a:latin typeface="Arial" pitchFamily="34" charset="0"/>
                <a:cs typeface="Arial" pitchFamily="34" charset="0"/>
              </a:rPr>
              <a:t>                                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for its maternal and infant health benefits, except in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mothers  taking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medications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that are</a:t>
            </a:r>
          </a:p>
          <a:p>
            <a:pPr algn="l" rtl="0"/>
            <a:r>
              <a:rPr lang="en-US" sz="1400" dirty="0" smtClean="0">
                <a:latin typeface="Arial" pitchFamily="34" charset="0"/>
                <a:cs typeface="Arial" pitchFamily="34" charset="0"/>
              </a:rPr>
              <a:t>                                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transferred into breast milk and considered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potentially harmful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to the infant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hydroxyurea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algn="l" rtl="0"/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>
                <a:latin typeface="Arial" pitchFamily="34" charset="0"/>
                <a:cs typeface="Arial" pitchFamily="34" charset="0"/>
              </a:rPr>
              <a:t>-</a:t>
            </a:r>
            <a:r>
              <a:rPr lang="en-US" u="sng" dirty="0">
                <a:latin typeface="Arial" pitchFamily="34" charset="0"/>
                <a:cs typeface="Arial" pitchFamily="34" charset="0"/>
              </a:rPr>
              <a:t>Contraception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ll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methods of combined (estrogen-progestin) and progestin-only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hormonal contraception and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the copper-releasing IUD safe and effective for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women with SCD.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0" y="6196506"/>
            <a:ext cx="912158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use of DMPA ( progesterone only injection ) reduces the frequency of acute painful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episodes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 no solid evidence </a:t>
            </a:r>
            <a:endParaRPr lang="ar-JO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5" name="رابط بشكل مرفق 4"/>
          <p:cNvCxnSpPr/>
          <p:nvPr/>
        </p:nvCxnSpPr>
        <p:spPr>
          <a:xfrm>
            <a:off x="484094" y="5416868"/>
            <a:ext cx="762000" cy="172045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مربع نص 5"/>
          <p:cNvSpPr txBox="1"/>
          <p:nvPr/>
        </p:nvSpPr>
        <p:spPr>
          <a:xfrm>
            <a:off x="1246094" y="5416868"/>
            <a:ext cx="7696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Should be assessed : history of thrombosis ? Avoid OCP</a:t>
            </a:r>
            <a:endParaRPr lang="ar-JO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25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965"/>
            <a:ext cx="7772400" cy="685799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Thalassemia:</a:t>
            </a:r>
            <a:endParaRPr lang="en-US" sz="3600" dirty="0"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38200"/>
            <a:ext cx="9144000" cy="6019800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>
                <a:latin typeface="Arial" pitchFamily="34" charset="0"/>
                <a:cs typeface="Arial" pitchFamily="34" charset="0"/>
              </a:rPr>
              <a:t>**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Quantitative disorders of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globin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chain production that affect either alpha or </a:t>
            </a:r>
          </a:p>
          <a:p>
            <a:pPr algn="l"/>
            <a:r>
              <a:rPr lang="en-US" sz="1800" dirty="0" smtClean="0">
                <a:latin typeface="Arial" pitchFamily="34" charset="0"/>
                <a:cs typeface="Arial" pitchFamily="34" charset="0"/>
              </a:rPr>
              <a:t>      Beta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globin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chains.</a:t>
            </a:r>
          </a:p>
          <a:p>
            <a:pPr algn="l"/>
            <a:r>
              <a:rPr lang="en-US" sz="20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Alpha thalassemia:</a:t>
            </a:r>
          </a:p>
          <a:p>
            <a:pPr algn="l"/>
            <a:r>
              <a:rPr lang="en-US" sz="1600" dirty="0" smtClean="0">
                <a:latin typeface="Arial" pitchFamily="34" charset="0"/>
                <a:cs typeface="Arial" pitchFamily="34" charset="0"/>
              </a:rPr>
              <a:t>There are normally two pairs (four) of functional α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globin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genes on chromosome 16.</a:t>
            </a:r>
          </a:p>
          <a:p>
            <a:pPr algn="l"/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000" dirty="0" smtClean="0">
                <a:latin typeface="Arial" pitchFamily="34" charset="0"/>
                <a:cs typeface="Arial" pitchFamily="34" charset="0"/>
              </a:rPr>
              <a:t>If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one or two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are missing           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α-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thalassemia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trait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l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1600" dirty="0" smtClean="0">
                <a:latin typeface="Arial" pitchFamily="34" charset="0"/>
                <a:cs typeface="Arial" pitchFamily="34" charset="0"/>
              </a:rPr>
              <a:t>These traits are not detected on hemoglobin electrophoresis because no abnormal hemoglobin is made. In addition, there is neither excess nor lack of any normal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hemoglobins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1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no effect on pregnancy 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Deletion of three genes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    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hemoglobin H (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HbH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disease.</a:t>
            </a:r>
          </a:p>
          <a:p>
            <a:pPr algn="l"/>
            <a:endParaRPr lang="en-US" sz="2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Chronic hemolytic anemia, with moderate anemia,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hypochromia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and marked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microcytosis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and normal life expectancy. </a:t>
            </a:r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On hemoglobin electrophoresis, </a:t>
            </a:r>
            <a:r>
              <a:rPr lang="en-US" sz="1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HbH</a:t>
            </a:r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peak appears on the high-performance liquid chromatography trace and the presence of </a:t>
            </a:r>
            <a:r>
              <a:rPr lang="en-US" sz="1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HbH</a:t>
            </a:r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inclusion bodies in the red cell that appear like “golf ball” cells on </a:t>
            </a:r>
            <a:r>
              <a:rPr lang="en-US" sz="1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supravital</a:t>
            </a:r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staining.</a:t>
            </a:r>
            <a:endParaRPr lang="en-US" sz="1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895600" y="2449606"/>
            <a:ext cx="685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2743200" y="3810000"/>
            <a:ext cx="685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رابط بشكل مرفق 6"/>
          <p:cNvCxnSpPr/>
          <p:nvPr/>
        </p:nvCxnSpPr>
        <p:spPr>
          <a:xfrm>
            <a:off x="457200" y="2716306"/>
            <a:ext cx="533400" cy="2667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مربع نص 7"/>
          <p:cNvSpPr txBox="1"/>
          <p:nvPr/>
        </p:nvSpPr>
        <p:spPr>
          <a:xfrm>
            <a:off x="737347" y="2849656"/>
            <a:ext cx="3581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 smtClean="0"/>
              <a:t>Trans alpha trait </a:t>
            </a:r>
            <a:endParaRPr lang="ar-JO" dirty="0"/>
          </a:p>
        </p:txBody>
      </p:sp>
      <p:sp>
        <p:nvSpPr>
          <p:cNvPr id="9" name="مربع نص 8"/>
          <p:cNvSpPr txBox="1"/>
          <p:nvPr/>
        </p:nvSpPr>
        <p:spPr>
          <a:xfrm>
            <a:off x="2019300" y="2138545"/>
            <a:ext cx="2438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 smtClean="0"/>
              <a:t>Cis alpha trait  </a:t>
            </a:r>
            <a:endParaRPr lang="ar-JO" dirty="0"/>
          </a:p>
        </p:txBody>
      </p:sp>
      <p:cxnSp>
        <p:nvCxnSpPr>
          <p:cNvPr id="11" name="رابط بشكل مرفق 10"/>
          <p:cNvCxnSpPr/>
          <p:nvPr/>
        </p:nvCxnSpPr>
        <p:spPr>
          <a:xfrm flipV="1">
            <a:off x="1219200" y="2323211"/>
            <a:ext cx="800100" cy="393095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مربع نص 11"/>
          <p:cNvSpPr txBox="1"/>
          <p:nvPr/>
        </p:nvSpPr>
        <p:spPr>
          <a:xfrm>
            <a:off x="876300" y="4521342"/>
            <a:ext cx="4724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 smtClean="0"/>
              <a:t>Female is cis and the husband is trans </a:t>
            </a:r>
            <a:endParaRPr lang="ar-JO" dirty="0"/>
          </a:p>
        </p:txBody>
      </p:sp>
      <p:cxnSp>
        <p:nvCxnSpPr>
          <p:cNvPr id="14" name="رابط بشكل مرفق 13"/>
          <p:cNvCxnSpPr/>
          <p:nvPr/>
        </p:nvCxnSpPr>
        <p:spPr>
          <a:xfrm>
            <a:off x="228600" y="4343400"/>
            <a:ext cx="508747" cy="373814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4800"/>
            <a:ext cx="8229600" cy="1470025"/>
          </a:xfrm>
        </p:spPr>
        <p:txBody>
          <a:bodyPr>
            <a:noAutofit/>
          </a:bodyPr>
          <a:lstStyle/>
          <a:p>
            <a:pPr algn="l"/>
            <a:r>
              <a:rPr lang="el-G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α-</a:t>
            </a: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thalassemia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major          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no α chain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production,tetramers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of fetal gamma chains (γ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),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hemoglobin 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Barts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133600"/>
            <a:ext cx="9144000" cy="4724400"/>
          </a:xfrm>
        </p:spPr>
        <p:txBody>
          <a:bodyPr>
            <a:normAutofit/>
          </a:bodyPr>
          <a:lstStyle/>
          <a:p>
            <a:pPr algn="l"/>
            <a:r>
              <a:rPr lang="en-US" sz="20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Characterized by: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Severe anemia, failure of oxygen delivery to tissues, cardiac failure, and abnormal organogenesis. The condition is incompatible with life and causes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intrauterine hydrops. 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Serious obstetric complications often occur, including preeclampsia and delivery difficulties  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because of the large fetus and placenta. </a:t>
            </a:r>
          </a:p>
          <a:p>
            <a:pPr algn="l"/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--Antenatal screening for α-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thalassemia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is directed at preventing hemoglobin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Barts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hydrops.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590800" y="1066800"/>
            <a:ext cx="685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ربع نص 4"/>
          <p:cNvSpPr txBox="1"/>
          <p:nvPr/>
        </p:nvSpPr>
        <p:spPr>
          <a:xfrm>
            <a:off x="138953" y="697468"/>
            <a:ext cx="2438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 smtClean="0"/>
              <a:t>Both are cis </a:t>
            </a:r>
            <a:endParaRPr lang="ar-JO" dirty="0"/>
          </a:p>
        </p:txBody>
      </p:sp>
      <p:cxnSp>
        <p:nvCxnSpPr>
          <p:cNvPr id="7" name="رابط بشكل مرفق 6"/>
          <p:cNvCxnSpPr/>
          <p:nvPr/>
        </p:nvCxnSpPr>
        <p:spPr>
          <a:xfrm rot="16200000" flipH="1">
            <a:off x="1469767" y="1012567"/>
            <a:ext cx="413266" cy="1524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مربع نص 8"/>
          <p:cNvSpPr txBox="1"/>
          <p:nvPr/>
        </p:nvSpPr>
        <p:spPr>
          <a:xfrm>
            <a:off x="3429000" y="2819400"/>
            <a:ext cx="3505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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Non immune hydrops </a:t>
            </a:r>
            <a:endParaRPr lang="ar-JO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Pre-pregnancy</a:t>
            </a:r>
          </a:p>
          <a:p>
            <a:pPr>
              <a:buNone/>
            </a:pP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Women who have α-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thalassemia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trait should be identified before pregnancy so that they can be alerted to the one in four chance of having a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hydropic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fetus if their partner carries the same trait.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Women with </a:t>
            </a:r>
            <a:r>
              <a:rPr lang="en-US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HbH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disease should be encouraged to </a:t>
            </a: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take regular folate supplementation outside of pregnancy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to meet the demands of increased bone marrow turnover.</a:t>
            </a:r>
          </a:p>
          <a:p>
            <a:pPr>
              <a:buNone/>
            </a:pPr>
            <a:r>
              <a:rPr lang="en-US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Prenatal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At-risk couples should be counseled about the risks and offered antenatal diagnosis with CVS or amniocentesis.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Oral iron supplements should not be prescribed on the basis of red cell indices alone (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hypochromia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microcytosis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). </a:t>
            </a: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They are indicated when </a:t>
            </a:r>
            <a:r>
              <a:rPr lang="en-US" sz="2000" u="sng" dirty="0" err="1" smtClean="0">
                <a:latin typeface="Arial" pitchFamily="34" charset="0"/>
                <a:cs typeface="Arial" pitchFamily="34" charset="0"/>
              </a:rPr>
              <a:t>ferritin</a:t>
            </a: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 levels are reduced.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HbH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disease, folate supplementation (5 mg daily) is recommended, and transfusion may be needed for women with severe symptomatic anemia or early signs of fetal compromise.</a:t>
            </a:r>
          </a:p>
          <a:p>
            <a:pPr>
              <a:buNone/>
            </a:pPr>
            <a:r>
              <a:rPr lang="en-US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Labor and Delivery and Postpartum</a:t>
            </a:r>
          </a:p>
          <a:p>
            <a:pPr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no specific management recommendations.</a:t>
            </a:r>
            <a:endParaRPr lang="en-US" sz="2000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Diagnosis and Management Options: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β-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Thalassemia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trait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or heterozygote state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is important to detect for antenatal screening purposes. 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Racial groups at greatest risk include those of Mediterranean origin and some Asian populations,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but it can occur in any racial group.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Partner screening should be performed to determine the risk of having a child affected with a major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hemoglobinopathy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physiologic stress of pregnancy may exacerbate symptoms of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thalassemia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The transfusion regimen needs careful monitoring because blood requirements tend to increase in pregnancy. Iron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chelation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therapy also needs to be reviewed.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β-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Thalassemia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on chromosome 11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-21236" y="0"/>
            <a:ext cx="8305800" cy="8382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Diagnosis and Management Options: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838200"/>
            <a:ext cx="9144000" cy="57150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β-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Thalassemia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trait is indicated by: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**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Hypochromic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microcytic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red cell indices.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** Finding of increased hemoglobin A</a:t>
            </a:r>
            <a:r>
              <a:rPr lang="en-US" sz="20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on hemoglobin electrophoresis.</a:t>
            </a:r>
          </a:p>
          <a:p>
            <a:pPr algn="l"/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β-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thalassemia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major: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Patients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are often small in stature, and affected women have small pelvic bones. This finding might be the reason for the increased rate of cesarean delivery reported in these women.</a:t>
            </a:r>
            <a:r>
              <a:rPr lang="en-US" sz="20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i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 fetus risks: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Fetal hypoxia may occur and has been associated with: IUGR, pregnancy loss, and preterm labor. These complications do not occur when maternal anemia is managed well.</a:t>
            </a:r>
            <a:b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Women with iron overload are at increased risk for maternal diabetes, which can lead to an increased risk of birth defects and prenatal and maternal complications.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0" y="3255364"/>
            <a:ext cx="91127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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Transfusion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dependent : increase iron deposition </a:t>
            </a:r>
            <a:endParaRPr lang="ar-JO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4778070" y="2892491"/>
            <a:ext cx="2460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high risk of CPD ,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cs</a:t>
            </a:r>
            <a:endParaRPr lang="ar-JO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200" dirty="0" smtClean="0">
                <a:latin typeface="Arial" pitchFamily="34" charset="0"/>
                <a:cs typeface="Arial" pitchFamily="34" charset="0"/>
              </a:rPr>
            </a:br>
            <a:r>
              <a:rPr lang="en-US" sz="2200" dirty="0">
                <a:latin typeface="Arial" pitchFamily="34" charset="0"/>
                <a:cs typeface="Arial" pitchFamily="34" charset="0"/>
              </a:rPr>
              <a:t/>
            </a:r>
            <a:br>
              <a:rPr lang="en-US" sz="2200" dirty="0"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200" dirty="0" smtClean="0">
                <a:latin typeface="Arial" pitchFamily="34" charset="0"/>
                <a:cs typeface="Arial" pitchFamily="34" charset="0"/>
              </a:rPr>
            </a:br>
            <a:r>
              <a:rPr lang="en-US" sz="2200" dirty="0">
                <a:latin typeface="Arial" pitchFamily="34" charset="0"/>
                <a:cs typeface="Arial" pitchFamily="34" charset="0"/>
              </a:rPr>
              <a:t/>
            </a:r>
            <a:br>
              <a:rPr lang="en-US" sz="2200" dirty="0"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200" dirty="0" smtClean="0">
                <a:latin typeface="Arial" pitchFamily="34" charset="0"/>
                <a:cs typeface="Arial" pitchFamily="34" charset="0"/>
              </a:rPr>
            </a:br>
            <a:r>
              <a:rPr lang="en-US" sz="2200" dirty="0">
                <a:latin typeface="Arial" pitchFamily="34" charset="0"/>
                <a:cs typeface="Arial" pitchFamily="34" charset="0"/>
              </a:rPr>
              <a:t/>
            </a:r>
            <a:br>
              <a:rPr lang="en-US" sz="2200" dirty="0"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200" dirty="0" smtClean="0">
                <a:latin typeface="Arial" pitchFamily="34" charset="0"/>
                <a:cs typeface="Arial" pitchFamily="34" charset="0"/>
              </a:rPr>
            </a:br>
            <a:r>
              <a:rPr lang="en-US" sz="2200" dirty="0">
                <a:latin typeface="Arial" pitchFamily="34" charset="0"/>
                <a:cs typeface="Arial" pitchFamily="34" charset="0"/>
              </a:rPr>
              <a:t/>
            </a:r>
            <a:br>
              <a:rPr lang="en-US" sz="2200" dirty="0"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200" dirty="0" smtClean="0">
                <a:latin typeface="Arial" pitchFamily="34" charset="0"/>
                <a:cs typeface="Arial" pitchFamily="34" charset="0"/>
              </a:rPr>
            </a:br>
            <a:r>
              <a:rPr lang="en-US" sz="2200" dirty="0">
                <a:latin typeface="Arial" pitchFamily="34" charset="0"/>
                <a:cs typeface="Arial" pitchFamily="34" charset="0"/>
              </a:rPr>
              <a:t/>
            </a:r>
            <a:br>
              <a:rPr lang="en-US" sz="2200" dirty="0"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200" dirty="0" smtClean="0">
                <a:latin typeface="Arial" pitchFamily="34" charset="0"/>
                <a:cs typeface="Arial" pitchFamily="34" charset="0"/>
              </a:rPr>
            </a:br>
            <a:r>
              <a:rPr lang="en-US" sz="2200" dirty="0">
                <a:latin typeface="Arial" pitchFamily="34" charset="0"/>
                <a:cs typeface="Arial" pitchFamily="34" charset="0"/>
              </a:rPr>
              <a:t/>
            </a:r>
            <a:br>
              <a:rPr lang="en-US" sz="2200" dirty="0"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200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457200"/>
            <a:ext cx="86868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Arial" pitchFamily="34" charset="0"/>
                <a:cs typeface="Arial" pitchFamily="34" charset="0"/>
              </a:rPr>
              <a:t>**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Fertility is often reduced in women with transfusion-dependent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thalassemia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major owing to iron overload and central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hypogonadism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but pregnancy is possible for some. 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000" dirty="0" smtClean="0">
                <a:latin typeface="Arial" pitchFamily="34" charset="0"/>
                <a:cs typeface="Arial" pitchFamily="34" charset="0"/>
              </a:rPr>
              <a:t>**Many require regular transfusion programs and iron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chelation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therapy. Unnecessary iron loading should be avoided. Oral and intravenous iron supplements are contraindicated. If possible, iron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chelation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therapy should be optimized prior to pregnancy and then discontinued during pregnancy. Iron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chelation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can be restarted after delivery.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Desferrioxamine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is safe to use if breast-feeding.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l"/>
            <a:r>
              <a:rPr lang="en-US" sz="2000" dirty="0" smtClean="0">
                <a:latin typeface="Arial" pitchFamily="34" charset="0"/>
                <a:cs typeface="Arial" pitchFamily="34" charset="0"/>
              </a:rPr>
              <a:t>**Assessment of the function of organs affected by iron overload (heart, liver, and endocrine system) should be carried out regularly throughout medical follow-up.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Assessment includes evaluation of cardiac status, liver function tests, thyroid and parathyroid function tests, and glucose testing</a:t>
            </a:r>
            <a:r>
              <a:rPr lang="en-US" sz="2000" dirty="0" smtClean="0"/>
              <a:t>. </a:t>
            </a:r>
            <a:r>
              <a:rPr lang="en-US" sz="2400" b="1" dirty="0" smtClean="0">
                <a:sym typeface="Wingdings" pitchFamily="2" charset="2"/>
              </a:rPr>
              <a:t> check for iron overload 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6354762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**Bone problems with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osteopenia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osteoporosis often occur in transfusion-dependent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thalassemics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and these can worsen during pregnancy. Vitamin D and calcium supplements are advisable if bone density is reduced, but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bisphosphonates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should be discontinued. </a:t>
            </a:r>
            <a:b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**Transfusion requirements tend to increase in pregnancy.</a:t>
            </a:r>
            <a:b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Labor and Delivery and Postpartum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solidFill>
                  <a:schemeClr val="tx1"/>
                </a:solidFill>
              </a:rPr>
              <a:t/>
            </a:r>
            <a:br>
              <a:rPr lang="en-US" sz="2000" b="1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There are no specific management recommendations.</a:t>
            </a:r>
            <a:br>
              <a:rPr lang="en-US" sz="2000" dirty="0" smtClean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ood_volume_in_pregnanc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2763972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-26894" y="2763973"/>
            <a:ext cx="9170894" cy="40626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6 weeks of gestation the </a:t>
            </a:r>
            <a:r>
              <a:rPr lang="en-US" sz="2000" b="1" u="sng" dirty="0">
                <a:solidFill>
                  <a:schemeClr val="accent6">
                    <a:lumMod val="75000"/>
                  </a:schemeClr>
                </a:solidFill>
              </a:rPr>
              <a:t>plasma volume starts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to increase ( 6-12 weeks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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10-15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% above non pregnant level )</a:t>
            </a:r>
          </a:p>
          <a:p>
            <a:pPr algn="l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*peak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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28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-34 weeks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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40-50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% above non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pregnant (1.1-1.6L)</a:t>
            </a:r>
          </a:p>
          <a:p>
            <a:pPr algn="l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Then slight decrease toward term but still above non-pregnant level </a:t>
            </a:r>
          </a:p>
          <a:p>
            <a:pPr algn="l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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increase in </a:t>
            </a:r>
            <a:r>
              <a:rPr lang="en-US" sz="2000" b="1" u="sng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RBC volume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and expansion in constant manner depends on the iron store : if it enough : 25-30% above non pregnant </a:t>
            </a:r>
          </a:p>
          <a:p>
            <a:pPr algn="l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Deficient ?15-20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%</a:t>
            </a:r>
          </a:p>
          <a:p>
            <a:pPr marL="285750" indent="-285750" algn="l">
              <a:buFont typeface="Wingdings" pitchFamily="2" charset="2"/>
              <a:buChar char="à"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 So toward term , slight decrease in plasma volume and constant increase in RBC volume  normalize the Hb  &gt;11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g/dl. </a:t>
            </a:r>
            <a:endParaRPr lang="en-US" sz="2000" b="1" dirty="0" smtClean="0">
              <a:solidFill>
                <a:schemeClr val="accent6">
                  <a:lumMod val="75000"/>
                </a:schemeClr>
              </a:solidFill>
              <a:sym typeface="Wingdings" pitchFamily="2" charset="2"/>
            </a:endParaRPr>
          </a:p>
          <a:p>
            <a:pPr marL="285750" indent="-285750" algn="l">
              <a:buFont typeface="Wingdings" pitchFamily="2" charset="2"/>
              <a:buChar char="à"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 and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constant increase in RBC volume at same time of sharp increase ( peak ) of plasma volume at 28-34 weeks ? --&gt; Dilution of RBC , physiologic anemia , decreased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Hb, hemodilution .  </a:t>
            </a:r>
          </a:p>
          <a:p>
            <a:pPr algn="l"/>
            <a:r>
              <a:rPr lang="en-US" dirty="0" smtClean="0">
                <a:sym typeface="Wingdings" pitchFamily="2" charset="2"/>
              </a:rPr>
              <a:t> </a:t>
            </a: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6894" y="0"/>
            <a:ext cx="9144000" cy="430887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Severe chronic anemia is associated with :</a:t>
            </a:r>
          </a:p>
          <a:p>
            <a:pPr algn="l" rtl="0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Fetal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1-Increased risk of preterm delivery.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2-Fetal growth restriction(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FGR)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and low birth weight.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3-Intrauterine fetal death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(IUFD).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4-Increased risk of spontaneous abortion.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5-Increased risk of perinatal mortality.</a:t>
            </a:r>
          </a:p>
          <a:p>
            <a:pPr algn="l" rtl="0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Maternal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1-Increased risk of infection.( sepsis ) </a:t>
            </a:r>
            <a:r>
              <a:rPr lang="en-US" dirty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even during pregnancy or after delivery ( CS)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2-Poor tolerance to blood loss at time of delivery</a:t>
            </a:r>
            <a:r>
              <a:rPr lang="en-US" dirty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in case of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Endometritis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(PPH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)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3-Cardiovascular stress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vascular collapse  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4-Increased risk of postnatal depression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high risk with anemic female 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5-Increased risk of maternal mortality.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0" y="4308872"/>
            <a:ext cx="9157447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rgbClr val="FF0000"/>
                </a:solidFill>
              </a:rPr>
              <a:t>Scr</a:t>
            </a:r>
            <a:r>
              <a:rPr lang="en-US" sz="2800" b="1" dirty="0">
                <a:solidFill>
                  <a:srgbClr val="FF0000"/>
                </a:solidFill>
              </a:rPr>
              <a:t>eening</a:t>
            </a:r>
          </a:p>
          <a:p>
            <a:pPr algn="l"/>
            <a:r>
              <a:rPr lang="en-US" sz="2000" b="1" u="sng" dirty="0" smtClean="0"/>
              <a:t>All </a:t>
            </a:r>
            <a:r>
              <a:rPr lang="en-US" sz="2000" b="1" u="sng" dirty="0"/>
              <a:t>pregnant women </a:t>
            </a:r>
            <a:r>
              <a:rPr lang="en-US" sz="2000" dirty="0"/>
              <a:t>should be offered screening for </a:t>
            </a:r>
            <a:r>
              <a:rPr lang="en-US" sz="2000" dirty="0" smtClean="0"/>
              <a:t>anemia, </a:t>
            </a:r>
            <a:r>
              <a:rPr lang="en-US" sz="2000" dirty="0"/>
              <a:t>by estimating the Hb concentration by means of a full blood count (CBC) :</a:t>
            </a:r>
          </a:p>
          <a:p>
            <a:pPr algn="l"/>
            <a:r>
              <a:rPr lang="en-US" sz="2000" dirty="0" smtClean="0"/>
              <a:t>● </a:t>
            </a:r>
            <a:r>
              <a:rPr lang="en-US" sz="2000" dirty="0"/>
              <a:t>In first trimester (or at booking)</a:t>
            </a:r>
          </a:p>
          <a:p>
            <a:pPr algn="l"/>
            <a:r>
              <a:rPr lang="en-US" sz="2000" dirty="0" smtClean="0"/>
              <a:t>● </a:t>
            </a:r>
            <a:r>
              <a:rPr lang="en-US" sz="2000" dirty="0"/>
              <a:t>With the next screening bloods (usually performed between 28-32 weeks</a:t>
            </a:r>
            <a:r>
              <a:rPr lang="en-US" sz="2000" dirty="0" smtClean="0"/>
              <a:t>)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time of Hb drop </a:t>
            </a:r>
            <a:r>
              <a:rPr lang="en-US" sz="2000" dirty="0" smtClean="0">
                <a:sym typeface="Wingdings" pitchFamily="2" charset="2"/>
              </a:rPr>
              <a:t>.</a:t>
            </a:r>
            <a:endParaRPr lang="en-US" sz="2000" dirty="0"/>
          </a:p>
          <a:p>
            <a:pPr algn="l"/>
            <a:r>
              <a:rPr lang="en-US" sz="2000" dirty="0" smtClean="0"/>
              <a:t>● </a:t>
            </a:r>
            <a:r>
              <a:rPr lang="en-US" sz="2000" dirty="0"/>
              <a:t>And at 36 weeks gestation</a:t>
            </a:r>
            <a:r>
              <a:rPr lang="en-US" sz="2000" dirty="0" smtClean="0"/>
              <a:t>.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before delivery to estimate blood loss </a:t>
            </a:r>
            <a:r>
              <a:rPr lang="en-US" sz="2000" dirty="0">
                <a:sym typeface="Wingdings" pitchFamily="2" charset="2"/>
              </a:rPr>
              <a:t>a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nd if there is any need of transfusion</a:t>
            </a:r>
            <a:r>
              <a:rPr lang="en-US" sz="2000" dirty="0">
                <a:sym typeface="Wingdings" pitchFamily="2" charset="2"/>
              </a:rPr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6157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3709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Iron deficiency anemia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(IDA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 :Is caused by blood loss, insufficient dietary intake, or poor absorption of iron from food</a:t>
            </a:r>
          </a:p>
          <a:p>
            <a:pPr algn="l" rtl="0"/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● </a:t>
            </a:r>
            <a:r>
              <a:rPr lang="en-US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iagnosis</a:t>
            </a:r>
            <a:r>
              <a:rPr lang="en-US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: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 ▪ IDA is classically described as microcytic , hypochromic anemia 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because of reduced MCV and MCHC.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But the diagnosis should still be confirmed.</a:t>
            </a:r>
          </a:p>
          <a:p>
            <a:pPr algn="l" rtl="0"/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 ▪ The diagnostic test for iron deficiency is a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serum ferritin concentration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This is not</a:t>
            </a:r>
          </a:p>
          <a:p>
            <a:pPr algn="l" rtl="0"/>
            <a:r>
              <a:rPr lang="en-US" sz="1400" dirty="0" smtClean="0">
                <a:latin typeface="Arial" pitchFamily="34" charset="0"/>
                <a:cs typeface="Arial" pitchFamily="34" charset="0"/>
              </a:rPr>
              <a:t>    affected by recent ingestion of iron,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and a concentration of </a:t>
            </a:r>
            <a:r>
              <a:rPr lang="en-US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 12 mcg/L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is diagnostic.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(the</a:t>
            </a:r>
          </a:p>
          <a:p>
            <a:pPr algn="l" rtl="0"/>
            <a:r>
              <a:rPr lang="en-US" sz="1400" dirty="0" smtClean="0">
                <a:latin typeface="Arial" pitchFamily="34" charset="0"/>
                <a:cs typeface="Arial" pitchFamily="34" charset="0"/>
              </a:rPr>
              <a:t>     greatest sensitivity and specificity </a:t>
            </a:r>
          </a:p>
          <a:p>
            <a:pPr algn="l" rtl="0"/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b="1" dirty="0" smtClean="0">
                <a:latin typeface="Arial" pitchFamily="34" charset="0"/>
                <a:cs typeface="Arial" pitchFamily="34" charset="0"/>
              </a:rPr>
              <a:t>→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Iron def. can be present in the absence of anemia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( low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Hb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is a late event of iron</a:t>
            </a:r>
          </a:p>
          <a:p>
            <a:pPr algn="l" rtl="0"/>
            <a:r>
              <a:rPr lang="en-US" sz="1400" dirty="0" smtClean="0">
                <a:latin typeface="Arial" pitchFamily="34" charset="0"/>
                <a:cs typeface="Arial" pitchFamily="34" charset="0"/>
              </a:rPr>
              <a:t>     deficiency )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and other parameters of the full blood count that usually give a clue to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     this ( reduced MCV,MCH and MCHC ) are not as accurate during pregnancy </a:t>
            </a:r>
            <a:r>
              <a:rPr lang="en-US" dirty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due to slight increase in mcv , may be combined anemia with folate deficiency , give us normocytic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● </a:t>
            </a:r>
            <a:r>
              <a:rPr lang="en-US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Prevention</a:t>
            </a:r>
            <a:r>
              <a:rPr lang="en-US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: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 ▪ CDC  </a:t>
            </a:r>
            <a:r>
              <a:rPr lang="en-US" dirty="0">
                <a:latin typeface="Arial" pitchFamily="34" charset="0"/>
                <a:cs typeface="Arial" pitchFamily="34" charset="0"/>
              </a:rPr>
              <a:t>guidelines : Pregnant women should begin taking low dose (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 mg/day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the lady needs 4.4mg with 10% absorption ? So this dose gives her the minimum of need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   elemental oral iron </a:t>
            </a:r>
            <a:r>
              <a:rPr lang="en-US" dirty="0">
                <a:latin typeface="Arial" pitchFamily="34" charset="0"/>
                <a:cs typeface="Arial" pitchFamily="34" charset="0"/>
              </a:rPr>
              <a:t>at the first prenatal visit as primary prevention of iron deficiency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▪ Education about the diet.▪ Treatment of hook worm infestations in non-industrialized countries.</a:t>
            </a:r>
            <a:endParaRPr lang="ar-JO" dirty="0"/>
          </a:p>
        </p:txBody>
      </p:sp>
      <p:sp>
        <p:nvSpPr>
          <p:cNvPr id="3" name="مستطيل 2"/>
          <p:cNvSpPr/>
          <p:nvPr/>
        </p:nvSpPr>
        <p:spPr>
          <a:xfrm>
            <a:off x="-40341" y="6482841"/>
            <a:ext cx="917089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nowadays , the cut off point  of ferritin level is 30 mcg/L </a:t>
            </a:r>
            <a:endParaRPr lang="ar-JO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74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52482" y="1028700"/>
            <a:ext cx="7620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Lab test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-79376" y="1586752"/>
            <a:ext cx="9223376" cy="5271247"/>
          </a:xfrm>
          <a:prstGeom prst="rect">
            <a:avLst/>
          </a:prstGeom>
        </p:spPr>
        <p:txBody>
          <a:bodyPr/>
          <a:lstStyle/>
          <a:p>
            <a:pPr marL="13716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Parameters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↓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ferritin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hemoglobin, mean corpuscular volume, mean corpuscular hemoglobin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↑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total iron-binding capacity, </a:t>
            </a:r>
            <a:r>
              <a:rPr kumimoji="0" lang="en-US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transferrin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red blood cell distribution width 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6" y="0"/>
            <a:ext cx="9223376" cy="1203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743200" y="1028700"/>
            <a:ext cx="6400800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Ferritin is an acute phase reactant, so it increases with inflammation , to get an accurate diagnosis for IDA we use transferrin saturation ( &gt;20% --&gt; anemia ) , the lady should be overnight fasting  without any meal with iron , cause they increase its level </a:t>
            </a:r>
            <a:endParaRPr lang="ar-JO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0" y="5544653"/>
            <a:ext cx="89916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the most important differential diagnosis of IDA is Thalassemia ,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so to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differentiate between them : by Hb electrophoresis and RDW ( normal with thalassemia , high with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IDA)</a:t>
            </a:r>
            <a:endParaRPr lang="ar-JO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9089"/>
            <a:ext cx="9121588" cy="5103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0" y="4763"/>
            <a:ext cx="9121588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More than 4g/dl : according to gestational age </a:t>
            </a:r>
          </a:p>
          <a:p>
            <a:pPr algn="l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Less than 4 ? SEVERE ANEMIA</a:t>
            </a:r>
          </a:p>
          <a:p>
            <a:pPr algn="l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n-US" b="1" baseline="30000" dirty="0" smtClean="0">
                <a:solidFill>
                  <a:schemeClr val="accent6">
                    <a:lumMod val="75000"/>
                  </a:schemeClr>
                </a:solidFill>
              </a:rPr>
              <a:t>st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trimester : ORAL </a:t>
            </a:r>
          </a:p>
          <a:p>
            <a:pPr algn="l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b="1" baseline="30000" dirty="0" smtClean="0">
                <a:solidFill>
                  <a:schemeClr val="accent6">
                    <a:lumMod val="75000"/>
                  </a:schemeClr>
                </a:solidFill>
              </a:rPr>
              <a:t>nd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: less than 7 ? Parenteral </a:t>
            </a:r>
          </a:p>
          <a:p>
            <a:pPr algn="l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Third : before 34 weeks ? Parenteral </a:t>
            </a:r>
          </a:p>
          <a:p>
            <a:pPr algn="l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More than 36weeks and less than 7g/dl ? Blood transfusion </a:t>
            </a:r>
            <a:endParaRPr lang="ar-JO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087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46"/>
            <a:ext cx="9144000" cy="21852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●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Treatment</a:t>
            </a:r>
          </a:p>
          <a:p>
            <a:pPr algn="l" rtl="0"/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l" rtl="0"/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                  </a:t>
            </a:r>
            <a:r>
              <a:rPr lang="en-US" b="1" u="sng" dirty="0" smtClean="0">
                <a:latin typeface="Arial" pitchFamily="34" charset="0"/>
                <a:cs typeface="Arial" pitchFamily="34" charset="0"/>
              </a:rPr>
              <a:t>Oral iron</a:t>
            </a:r>
          </a:p>
          <a:p>
            <a:pPr algn="l" rtl="0"/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                  </a:t>
            </a:r>
            <a:r>
              <a:rPr lang="en-US" b="1" u="sng" dirty="0" smtClean="0">
                <a:latin typeface="Arial" pitchFamily="34" charset="0"/>
                <a:cs typeface="Arial" pitchFamily="34" charset="0"/>
              </a:rPr>
              <a:t>Parenteral </a:t>
            </a:r>
            <a:r>
              <a:rPr lang="en-US" b="1" u="sng" dirty="0">
                <a:latin typeface="Arial" pitchFamily="34" charset="0"/>
                <a:cs typeface="Arial" pitchFamily="34" charset="0"/>
              </a:rPr>
              <a:t>iron </a:t>
            </a:r>
            <a:r>
              <a:rPr lang="en-US" b="1" u="sng" dirty="0" smtClean="0">
                <a:latin typeface="Arial" pitchFamily="34" charset="0"/>
                <a:cs typeface="Arial" pitchFamily="34" charset="0"/>
              </a:rPr>
              <a:t>(IM &amp; IV )</a:t>
            </a:r>
          </a:p>
          <a:p>
            <a:pPr algn="l" rtl="0"/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                  </a:t>
            </a:r>
            <a:r>
              <a:rPr lang="en-US" b="1" u="sng" dirty="0" smtClean="0">
                <a:latin typeface="Arial" pitchFamily="34" charset="0"/>
                <a:cs typeface="Arial" pitchFamily="34" charset="0"/>
              </a:rPr>
              <a:t>Blood transfusion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4" y="3657600"/>
            <a:ext cx="2908393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099420"/>
            <a:ext cx="2925669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13" y="946"/>
            <a:ext cx="2859087" cy="285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75" y="3943350"/>
            <a:ext cx="2206625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287" y="4805736"/>
            <a:ext cx="3273425" cy="202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قوس كبير أيمن 3"/>
          <p:cNvSpPr/>
          <p:nvPr/>
        </p:nvSpPr>
        <p:spPr>
          <a:xfrm>
            <a:off x="4038600" y="381000"/>
            <a:ext cx="304800" cy="17184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5" name="مربع نص 4"/>
          <p:cNvSpPr txBox="1"/>
          <p:nvPr/>
        </p:nvSpPr>
        <p:spPr>
          <a:xfrm>
            <a:off x="4472733" y="493388"/>
            <a:ext cx="2057401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According to GA and hemodynamic stability </a:t>
            </a:r>
            <a:endParaRPr lang="ar-JO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467100" y="6248400"/>
            <a:ext cx="11430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The best </a:t>
            </a:r>
            <a:endParaRPr lang="ar-JO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69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2873</TotalTime>
  <Words>4670</Words>
  <Application>Microsoft Office PowerPoint</Application>
  <PresentationFormat>عرض على الشاشة (3:4)‏</PresentationFormat>
  <Paragraphs>485</Paragraphs>
  <Slides>38</Slides>
  <Notes>2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38</vt:i4>
      </vt:variant>
    </vt:vector>
  </HeadingPairs>
  <TitlesOfParts>
    <vt:vector size="39" baseType="lpstr">
      <vt:lpstr>Concourse</vt:lpstr>
      <vt:lpstr>Anemia with pregnancy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Conditions that require folate supplements:</vt:lpstr>
      <vt:lpstr>Vitamin B12 deficiency</vt:lpstr>
      <vt:lpstr>Diagnosis in pregnancy: if suspected, look for the etiology.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Thalassemia:</vt:lpstr>
      <vt:lpstr>α-thalassemia major            no α chain production,tetramers of fetal gamma chains (γ4), hemoglobin Barts. </vt:lpstr>
      <vt:lpstr>Diagnosis and Management Options:</vt:lpstr>
      <vt:lpstr>β-Thalassemia  on chromosome 11</vt:lpstr>
      <vt:lpstr>Diagnosis and Management Options:</vt:lpstr>
      <vt:lpstr>                      </vt:lpstr>
      <vt:lpstr>**Bone problems with osteopenia and osteoporosis often occur in transfusion-dependent thalassemics, and these can worsen during pregnancy. Vitamin D and calcium supplements are advisable if bone density is reduced, but bisphosphonates should be discontinued.   **Transfusion requirements tend to increase in pregnancy.  Labor and Delivery and Postpartum  There are no specific management recommendations.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257</cp:revision>
  <dcterms:created xsi:type="dcterms:W3CDTF">2015-06-28T20:53:09Z</dcterms:created>
  <dcterms:modified xsi:type="dcterms:W3CDTF">2021-09-08T19:25:53Z</dcterms:modified>
</cp:coreProperties>
</file>