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75" r:id="rId3"/>
    <p:sldId id="278" r:id="rId4"/>
    <p:sldId id="279" r:id="rId5"/>
    <p:sldId id="259" r:id="rId6"/>
    <p:sldId id="274" r:id="rId7"/>
    <p:sldId id="277" r:id="rId8"/>
    <p:sldId id="283" r:id="rId9"/>
    <p:sldId id="260" r:id="rId10"/>
    <p:sldId id="280" r:id="rId11"/>
    <p:sldId id="261" r:id="rId12"/>
    <p:sldId id="282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DF22AB4-8B6E-4AF2-9B3C-19FF1570611B}" type="datetimeFigureOut">
              <a:rPr lang="ar-EG" smtClean="0"/>
              <a:t>23/10/1443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062B4CB-0928-476E-AC60-FD6FCF88E531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8489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429000"/>
            <a:ext cx="6324600" cy="3276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 ARCHES OF THE FOOT</a:t>
            </a:r>
            <a:endParaRPr lang="ar-E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0425" y="1295400"/>
            <a:ext cx="4498975" cy="2819400"/>
          </a:xfrm>
        </p:spPr>
        <p:txBody>
          <a:bodyPr/>
          <a:lstStyle/>
          <a:p>
            <a:pPr marL="82296" indent="0" algn="ctr">
              <a:buNone/>
            </a:pP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By</a:t>
            </a:r>
          </a:p>
          <a:p>
            <a:pPr marL="82296" indent="0" algn="ctr">
              <a:buNone/>
            </a:pP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Dr Abulmaaty Mohamed</a:t>
            </a:r>
            <a:b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Assistant professor Anatomy &amp; Embryology </a:t>
            </a:r>
            <a:b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Algerian" panose="04020705040A02060702" pitchFamily="82" charset="0"/>
                <a:ea typeface="Verdana" panose="020B0604030504040204" pitchFamily="34" charset="0"/>
                <a:cs typeface="Verdana" panose="020B0604030504040204" pitchFamily="34" charset="0"/>
              </a:rPr>
              <a:t>Mutah University</a:t>
            </a:r>
            <a:endParaRPr lang="ar-SA" dirty="0">
              <a:latin typeface="Algerian" panose="04020705040A02060702" pitchFamily="82" charset="0"/>
              <a:ea typeface="Verdana" panose="020B0604030504040204" pitchFamily="34" charset="0"/>
              <a:cs typeface="Andalus" panose="02020603050405020304" pitchFamily="18" charset="-78"/>
            </a:endParaRPr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9787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468914"/>
            <a:ext cx="761999" cy="23222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8" y="5410200"/>
            <a:ext cx="3098801" cy="1447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981200"/>
            <a:ext cx="3959679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2</a:t>
            </a:r>
            <a:r>
              <a:rPr lang="en-US" dirty="0" smtClean="0">
                <a:latin typeface="Algerian" panose="04020705040A02060702" pitchFamily="82" charset="0"/>
              </a:rPr>
              <a:t>- lateral longitudinal </a:t>
            </a:r>
            <a:r>
              <a:rPr lang="en-US" dirty="0">
                <a:latin typeface="Algerian" panose="04020705040A02060702" pitchFamily="82" charset="0"/>
              </a:rPr>
              <a:t>arch :</a:t>
            </a:r>
            <a:br>
              <a:rPr lang="en-US" dirty="0">
                <a:latin typeface="Algerian" panose="04020705040A02060702" pitchFamily="82" charset="0"/>
              </a:rPr>
            </a:b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85344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maintaining the arch 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1-Bony factor 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bones are wedge shaped.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inter-segmental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Ligaments 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 :short plantar ligament</a:t>
            </a:r>
          </a:p>
          <a:p>
            <a:pPr marL="0" lv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long plantar ligament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interosseous ligaments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3-tie beams: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Ligaments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e.g. Plantar aponeurosis                     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Muscles: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 abd. Digiti minimi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flexor digiti minimi brevis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slings :-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Muscles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peroneus longus</a:t>
            </a:r>
          </a:p>
          <a:p>
            <a:pPr marL="0" lv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peroneus brevis.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peroneus tertius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483428"/>
            <a:ext cx="120196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267200"/>
            <a:ext cx="2035629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86106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3-transverse arches</a:t>
            </a:r>
            <a:r>
              <a:rPr lang="en-US" dirty="0">
                <a:latin typeface="Algerian" panose="04020705040A02060702" pitchFamily="82" charset="0"/>
              </a:rPr>
              <a:t/>
            </a:r>
            <a:br>
              <a:rPr lang="en-US" dirty="0">
                <a:latin typeface="Algerian" panose="04020705040A02060702" pitchFamily="82" charset="0"/>
              </a:rPr>
            </a:b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533400"/>
            <a:ext cx="66294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Formed by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metatarsal bones , cuboid , the 3 cuneiform bones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maintaining the arch 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1-Bony factor 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bones are wedge shaped.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inter-segmental ties: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Ligaments: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deep transverse metatarsal ligament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muscles 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: interossei muscles .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3-tie beams: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Ligaments 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e.g. Plantar aponeurosis                       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Adductor hallucis 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slings :- </a:t>
            </a:r>
          </a:p>
          <a:p>
            <a:pPr marL="0" lv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 Peroneus longus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tibialis Post</a:t>
            </a: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52400"/>
            <a:ext cx="962436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057400"/>
            <a:ext cx="1752600" cy="220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429000"/>
            <a:ext cx="175028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4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868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Functions of </a:t>
            </a:r>
            <a:r>
              <a:rPr lang="en-US" dirty="0">
                <a:latin typeface="Algerian" panose="04020705040A02060702" pitchFamily="82" charset="0"/>
              </a:rPr>
              <a:t>the </a:t>
            </a:r>
            <a:r>
              <a:rPr lang="en-US" dirty="0" smtClean="0">
                <a:latin typeface="Algerian" panose="04020705040A02060702" pitchFamily="82" charset="0"/>
              </a:rPr>
              <a:t>arches</a:t>
            </a:r>
            <a:r>
              <a:rPr lang="en-US" dirty="0">
                <a:latin typeface="Algerian" panose="04020705040A02060702" pitchFamily="82" charset="0"/>
              </a:rPr>
              <a:t/>
            </a:r>
            <a:br>
              <a:rPr lang="en-US" dirty="0">
                <a:latin typeface="Algerian" panose="04020705040A02060702" pitchFamily="82" charset="0"/>
              </a:rPr>
            </a:b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914400"/>
            <a:ext cx="8077200" cy="57912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Distribution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body weight to weight bearing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areas:</a:t>
            </a:r>
          </a:p>
          <a:p>
            <a:pPr marL="0" lv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weight reaching the talus is distributed as follows</a:t>
            </a:r>
          </a:p>
          <a:p>
            <a:pPr marL="0" lv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ar-E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the weight is delivered backwards to calcaneus</a:t>
            </a:r>
          </a:p>
          <a:p>
            <a:pPr marL="0" lv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While the other ½ is delivered anteriorly to heads of metatarsal bones   </a:t>
            </a:r>
          </a:p>
          <a:p>
            <a:pPr marL="0" lv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The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concavity of the arches protect the soft tissue of sole.</a:t>
            </a:r>
          </a:p>
          <a:p>
            <a:pPr marL="0" lv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3-Shock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absorbers as in jumping.</a:t>
            </a:r>
          </a:p>
          <a:p>
            <a:pPr marL="0" lv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4-Act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spring which helps in walking and running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419600"/>
            <a:ext cx="54864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00"/>
            <a:ext cx="36576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3886200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>THANQ</a:t>
            </a:r>
            <a:r>
              <a:rPr lang="ar-SA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  <a:t/>
            </a:r>
            <a:br>
              <a:rPr lang="ar-SA" sz="9600" dirty="0">
                <a:solidFill>
                  <a:srgbClr val="00B050"/>
                </a:solidFill>
                <a:latin typeface="Algerian" panose="04020705040A02060702" pitchFamily="82" charset="0"/>
                <a:cs typeface="Andalus" panose="02020603050405020304" pitchFamily="18" charset="-78"/>
              </a:rPr>
            </a:br>
            <a:endParaRPr lang="ar-EG" sz="9600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42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105399"/>
            <a:ext cx="5334000" cy="16836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685800"/>
            <a:ext cx="3124200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gerian" panose="04020705040A02060702" pitchFamily="82" charset="0"/>
              </a:rPr>
              <a:t>Important ligaments of the SOLE</a:t>
            </a: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762000"/>
            <a:ext cx="76962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spring ligament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short plantar ligament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(plantar calcaneo cuboid)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Extends from the anterior part of  calcaneus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to the cuboid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3-long plantar ligament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-strongest in the sole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-Extended from posterior part of the calcaneus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to bases of 2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,3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4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metatarsal bones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-Crosses the plantar surface of cuboid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converting its groove into a tunnel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peroneus longus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20000" y="3809999"/>
            <a:ext cx="1066800" cy="2316163"/>
          </a:xfrm>
        </p:spPr>
        <p:txBody>
          <a:bodyPr/>
          <a:lstStyle/>
          <a:p>
            <a:endParaRPr lang="en-US" dirty="0" smtClean="0"/>
          </a:p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72507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</p:spPr>
      </p:pic>
    </p:spTree>
    <p:extLst>
      <p:ext uri="{BB962C8B-B14F-4D97-AF65-F5344CB8AC3E}">
        <p14:creationId xmlns:p14="http://schemas.microsoft.com/office/powerpoint/2010/main" val="96149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9671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838200"/>
            <a:ext cx="4622800" cy="586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CLASSIFICATION of Arches </a:t>
            </a:r>
            <a:r>
              <a:rPr lang="en-US" dirty="0">
                <a:latin typeface="Algerian" panose="04020705040A02060702" pitchFamily="82" charset="0"/>
              </a:rPr>
              <a:t>of foot </a:t>
            </a:r>
            <a:br>
              <a:rPr lang="en-US" dirty="0">
                <a:latin typeface="Algerian" panose="04020705040A02060702" pitchFamily="82" charset="0"/>
              </a:rPr>
            </a:b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143000"/>
            <a:ext cx="6324600" cy="5715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1-Medial longitudinal arch:-</a:t>
            </a:r>
          </a:p>
          <a:p>
            <a:pPr marL="0" lv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than the lateral one</a:t>
            </a:r>
          </a:p>
          <a:p>
            <a:pPr marL="0" lv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lateral longitudinal arch :- </a:t>
            </a:r>
          </a:p>
          <a:p>
            <a:pPr marL="0" lv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3-Transverse arch </a:t>
            </a:r>
          </a:p>
        </p:txBody>
      </p:sp>
    </p:spTree>
    <p:extLst>
      <p:ext uri="{BB962C8B-B14F-4D97-AF65-F5344CB8AC3E}">
        <p14:creationId xmlns:p14="http://schemas.microsoft.com/office/powerpoint/2010/main" val="82632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1-Medial longitudinal arch </a:t>
            </a:r>
            <a:br>
              <a:rPr lang="en-US" dirty="0">
                <a:latin typeface="Algerian" panose="04020705040A02060702" pitchFamily="82" charset="0"/>
              </a:rPr>
            </a:b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838200"/>
            <a:ext cx="8534400" cy="60198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Construction:-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Calcaneus,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talus, navicular, 3 cuneiforms and med, 3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metatarsals</a:t>
            </a:r>
          </a:p>
          <a:p>
            <a:pPr marL="0" lv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pillars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Ant. pillar: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Heads of med. 3 metatarsal bones.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Post. pillar: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calcaneus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stone: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talus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57600"/>
            <a:ext cx="8229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2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429000"/>
            <a:ext cx="1524000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057400"/>
            <a:ext cx="36576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1-Medial longitudinal arch :</a:t>
            </a:r>
            <a:br>
              <a:rPr lang="en-US" dirty="0">
                <a:latin typeface="Algerian" panose="04020705040A02060702" pitchFamily="82" charset="0"/>
              </a:rPr>
            </a:b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89154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maintaining the arch 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1-Bony factor 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bones are wedge shaped.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inter-segmental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ties: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different segments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arch)</a:t>
            </a:r>
            <a:endParaRPr lang="en-US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Ligaments 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 :Spring ligament</a:t>
            </a:r>
          </a:p>
          <a:p>
            <a:pPr marL="0" lv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interosseous ligaments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3-tie beams: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(connecting the ends of the arch)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Ligaments 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e.g. Plantar aponeurosis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Muscles: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 abd. Hallucis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flexor hallucis brevis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flexor digitorum brevis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flexor digitorum longus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429000"/>
            <a:ext cx="1143000" cy="3276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474354"/>
            <a:ext cx="1371600" cy="3383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200400"/>
            <a:ext cx="6868016" cy="35388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09601"/>
            <a:ext cx="4201016" cy="182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6868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Algerian" panose="04020705040A02060702" pitchFamily="82" charset="0"/>
              </a:rPr>
              <a:t>1-Medial longitudinal arch :</a:t>
            </a:r>
            <a:br>
              <a:rPr lang="en-US" dirty="0">
                <a:latin typeface="Algerian" panose="04020705040A02060702" pitchFamily="82" charset="0"/>
              </a:rPr>
            </a:b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8534400" cy="6172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Factors maintaining the arch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slings :-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(maintain the key stone  pulled upwards)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Ligaments 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e.g. deltoid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ligament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Muscles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Tibialis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ant. </a:t>
            </a:r>
          </a:p>
          <a:p>
            <a:pPr marL="0" lv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Tibialis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posterior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flexor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hallucis longus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ar-E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200400"/>
            <a:ext cx="7848601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6868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lgerian" panose="04020705040A02060702" pitchFamily="82" charset="0"/>
              </a:rPr>
              <a:t>2- Lateral </a:t>
            </a:r>
            <a:r>
              <a:rPr lang="en-US" dirty="0">
                <a:latin typeface="Algerian" panose="04020705040A02060702" pitchFamily="82" charset="0"/>
              </a:rPr>
              <a:t>longitudinal arch </a:t>
            </a:r>
            <a:br>
              <a:rPr lang="en-US" dirty="0">
                <a:latin typeface="Algerian" panose="04020705040A02060702" pitchFamily="82" charset="0"/>
              </a:rPr>
            </a:b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685800"/>
            <a:ext cx="8077200" cy="6096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:- Formed by 4 bones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calcaneus,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cuboid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metatarsal bones.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pillars: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Ant. pillar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heads of 4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5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metatarsal bones.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Post.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pillar;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calcaneus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stone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cuboid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9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15FC3DA3B5A84C98D063CC93D5288C" ma:contentTypeVersion="2" ma:contentTypeDescription="Create a new document." ma:contentTypeScope="" ma:versionID="19588d8c9e5349cd2397ca94ef0040dc">
  <xsd:schema xmlns:xsd="http://www.w3.org/2001/XMLSchema" xmlns:xs="http://www.w3.org/2001/XMLSchema" xmlns:p="http://schemas.microsoft.com/office/2006/metadata/properties" xmlns:ns2="49cb9aad-4183-42c3-b5ee-49debc39f86e" targetNamespace="http://schemas.microsoft.com/office/2006/metadata/properties" ma:root="true" ma:fieldsID="bc45c3a0b2cc8f9262d2026bc716c549" ns2:_="">
    <xsd:import namespace="49cb9aad-4183-42c3-b5ee-49debc39f8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cb9aad-4183-42c3-b5ee-49debc39f8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105400-1E60-4449-9C14-C7843AD4F5F0}"/>
</file>

<file path=customXml/itemProps2.xml><?xml version="1.0" encoding="utf-8"?>
<ds:datastoreItem xmlns:ds="http://schemas.openxmlformats.org/officeDocument/2006/customXml" ds:itemID="{EA69BA9A-4A9D-4AA8-9910-4026D34B8923}"/>
</file>

<file path=customXml/itemProps3.xml><?xml version="1.0" encoding="utf-8"?>
<ds:datastoreItem xmlns:ds="http://schemas.openxmlformats.org/officeDocument/2006/customXml" ds:itemID="{34299626-3E9C-4996-AC0F-0DD995BF957F}"/>
</file>

<file path=docProps/app.xml><?xml version="1.0" encoding="utf-8"?>
<Properties xmlns="http://schemas.openxmlformats.org/officeDocument/2006/extended-properties" xmlns:vt="http://schemas.openxmlformats.org/officeDocument/2006/docPropsVTypes">
  <TotalTime>1934</TotalTime>
  <Words>451</Words>
  <Application>Microsoft Office PowerPoint</Application>
  <PresentationFormat>On-screen Show (4:3)</PresentationFormat>
  <Paragraphs>104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ARCHES OF THE FOOT</vt:lpstr>
      <vt:lpstr>Important ligaments of the SOLE</vt:lpstr>
      <vt:lpstr>PowerPoint Presentation</vt:lpstr>
      <vt:lpstr>PowerPoint Presentation</vt:lpstr>
      <vt:lpstr>CLASSIFICATION of Arches of foot  </vt:lpstr>
      <vt:lpstr>1-Medial longitudinal arch  </vt:lpstr>
      <vt:lpstr>1-Medial longitudinal arch : </vt:lpstr>
      <vt:lpstr>1-Medial longitudinal arch : </vt:lpstr>
      <vt:lpstr>2- Lateral longitudinal arch  </vt:lpstr>
      <vt:lpstr>2- lateral longitudinal arch : </vt:lpstr>
      <vt:lpstr>3-transverse arches </vt:lpstr>
      <vt:lpstr>Functions of the arches </vt:lpstr>
      <vt:lpstr> THANQ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ANKLE JOINT &amp; JOINTS OF FOOT</dc:title>
  <dc:creator>A SDF</dc:creator>
  <cp:lastModifiedBy>A SDF</cp:lastModifiedBy>
  <cp:revision>94</cp:revision>
  <dcterms:created xsi:type="dcterms:W3CDTF">2006-08-16T00:00:00Z</dcterms:created>
  <dcterms:modified xsi:type="dcterms:W3CDTF">2022-05-24T00:08:22Z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0x0101008215FC3DA3B5A84C98D063CC93D5288C</vt:lpwstr>
  </property>
</Properties>
</file>