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15.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notesSlides/notesSlide16.xml" ContentType="application/vnd.openxmlformats-officedocument.presentationml.notesSlide+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6.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8.xml" ContentType="application/vnd.openxmlformats-officedocument.presentationml.tags+xml"/>
  <Override PartName="/ppt/tags/tag7.xml" ContentType="application/vnd.openxmlformats-officedocument.presentationml.tags+xml"/>
  <Override PartName="/ppt/tags/tag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7" r:id="rId2"/>
    <p:sldId id="303" r:id="rId3"/>
    <p:sldId id="304" r:id="rId4"/>
    <p:sldId id="327" r:id="rId5"/>
    <p:sldId id="329" r:id="rId6"/>
    <p:sldId id="342" r:id="rId7"/>
    <p:sldId id="343" r:id="rId8"/>
    <p:sldId id="311" r:id="rId9"/>
    <p:sldId id="344" r:id="rId10"/>
    <p:sldId id="300" r:id="rId11"/>
    <p:sldId id="305" r:id="rId12"/>
    <p:sldId id="306" r:id="rId13"/>
    <p:sldId id="307" r:id="rId14"/>
    <p:sldId id="333" r:id="rId15"/>
    <p:sldId id="334" r:id="rId16"/>
    <p:sldId id="335" r:id="rId17"/>
    <p:sldId id="336" r:id="rId18"/>
    <p:sldId id="337" r:id="rId19"/>
    <p:sldId id="338" r:id="rId20"/>
    <p:sldId id="339" r:id="rId21"/>
    <p:sldId id="340" r:id="rId22"/>
    <p:sldId id="34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41"/>
    <p:restoredTop sz="94681"/>
  </p:normalViewPr>
  <p:slideViewPr>
    <p:cSldViewPr snapToGrid="0" snapToObjects="1">
      <p:cViewPr varScale="1">
        <p:scale>
          <a:sx n="93" d="100"/>
          <a:sy n="93" d="100"/>
        </p:scale>
        <p:origin x="9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94AEE-2514-0048-8E83-53BA733C804D}" type="datetimeFigureOut">
              <a:rPr lang="en-GB" smtClean="0"/>
              <a:t>09/05/2022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84317-C0B8-1949-8271-957E25BCD0A1}" type="slidenum">
              <a:rPr lang="en-GB" smtClean="0"/>
              <a:t>‹#›</a:t>
            </a:fld>
            <a:endParaRPr lang="en-GB"/>
          </a:p>
        </p:txBody>
      </p:sp>
    </p:spTree>
    <p:extLst>
      <p:ext uri="{BB962C8B-B14F-4D97-AF65-F5344CB8AC3E}">
        <p14:creationId xmlns:p14="http://schemas.microsoft.com/office/powerpoint/2010/main" val="171927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427470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12</a:t>
            </a:fld>
            <a:endParaRPr lang="ar-JO"/>
          </a:p>
        </p:txBody>
      </p:sp>
    </p:spTree>
    <p:extLst>
      <p:ext uri="{BB962C8B-B14F-4D97-AF65-F5344CB8AC3E}">
        <p14:creationId xmlns:p14="http://schemas.microsoft.com/office/powerpoint/2010/main" val="3090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13</a:t>
            </a:fld>
            <a:endParaRPr lang="ar-JO"/>
          </a:p>
        </p:txBody>
      </p:sp>
    </p:spTree>
    <p:extLst>
      <p:ext uri="{BB962C8B-B14F-4D97-AF65-F5344CB8AC3E}">
        <p14:creationId xmlns:p14="http://schemas.microsoft.com/office/powerpoint/2010/main" val="151197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14</a:t>
            </a:fld>
            <a:endParaRPr lang="ar-JO"/>
          </a:p>
        </p:txBody>
      </p:sp>
    </p:spTree>
    <p:extLst>
      <p:ext uri="{BB962C8B-B14F-4D97-AF65-F5344CB8AC3E}">
        <p14:creationId xmlns:p14="http://schemas.microsoft.com/office/powerpoint/2010/main" val="384880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15</a:t>
            </a:fld>
            <a:endParaRPr lang="ar-JO"/>
          </a:p>
        </p:txBody>
      </p:sp>
    </p:spTree>
    <p:extLst>
      <p:ext uri="{BB962C8B-B14F-4D97-AF65-F5344CB8AC3E}">
        <p14:creationId xmlns:p14="http://schemas.microsoft.com/office/powerpoint/2010/main" val="28168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16</a:t>
            </a:fld>
            <a:endParaRPr lang="ar-JO"/>
          </a:p>
        </p:txBody>
      </p:sp>
    </p:spTree>
    <p:extLst>
      <p:ext uri="{BB962C8B-B14F-4D97-AF65-F5344CB8AC3E}">
        <p14:creationId xmlns:p14="http://schemas.microsoft.com/office/powerpoint/2010/main" val="2589356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17</a:t>
            </a:fld>
            <a:endParaRPr lang="ar-JO"/>
          </a:p>
        </p:txBody>
      </p:sp>
    </p:spTree>
    <p:extLst>
      <p:ext uri="{BB962C8B-B14F-4D97-AF65-F5344CB8AC3E}">
        <p14:creationId xmlns:p14="http://schemas.microsoft.com/office/powerpoint/2010/main" val="662946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18</a:t>
            </a:fld>
            <a:endParaRPr lang="ar-JO"/>
          </a:p>
        </p:txBody>
      </p:sp>
    </p:spTree>
    <p:extLst>
      <p:ext uri="{BB962C8B-B14F-4D97-AF65-F5344CB8AC3E}">
        <p14:creationId xmlns:p14="http://schemas.microsoft.com/office/powerpoint/2010/main" val="2127601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19</a:t>
            </a:fld>
            <a:endParaRPr lang="ar-JO"/>
          </a:p>
        </p:txBody>
      </p:sp>
    </p:spTree>
    <p:extLst>
      <p:ext uri="{BB962C8B-B14F-4D97-AF65-F5344CB8AC3E}">
        <p14:creationId xmlns:p14="http://schemas.microsoft.com/office/powerpoint/2010/main" val="4188454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20</a:t>
            </a:fld>
            <a:endParaRPr lang="ar-JO"/>
          </a:p>
        </p:txBody>
      </p:sp>
    </p:spTree>
    <p:extLst>
      <p:ext uri="{BB962C8B-B14F-4D97-AF65-F5344CB8AC3E}">
        <p14:creationId xmlns:p14="http://schemas.microsoft.com/office/powerpoint/2010/main" val="3210285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21</a:t>
            </a:fld>
            <a:endParaRPr lang="ar-JO"/>
          </a:p>
        </p:txBody>
      </p:sp>
    </p:spTree>
    <p:extLst>
      <p:ext uri="{BB962C8B-B14F-4D97-AF65-F5344CB8AC3E}">
        <p14:creationId xmlns:p14="http://schemas.microsoft.com/office/powerpoint/2010/main" val="251031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a:t>
            </a:fld>
            <a:endParaRPr lang="ar-JO"/>
          </a:p>
        </p:txBody>
      </p:sp>
    </p:spTree>
    <p:extLst>
      <p:ext uri="{BB962C8B-B14F-4D97-AF65-F5344CB8AC3E}">
        <p14:creationId xmlns:p14="http://schemas.microsoft.com/office/powerpoint/2010/main" val="3985271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22</a:t>
            </a:fld>
            <a:endParaRPr lang="ar-JO"/>
          </a:p>
        </p:txBody>
      </p:sp>
    </p:spTree>
    <p:extLst>
      <p:ext uri="{BB962C8B-B14F-4D97-AF65-F5344CB8AC3E}">
        <p14:creationId xmlns:p14="http://schemas.microsoft.com/office/powerpoint/2010/main" val="316059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3</a:t>
            </a:fld>
            <a:endParaRPr lang="ar-JO"/>
          </a:p>
        </p:txBody>
      </p:sp>
    </p:spTree>
    <p:extLst>
      <p:ext uri="{BB962C8B-B14F-4D97-AF65-F5344CB8AC3E}">
        <p14:creationId xmlns:p14="http://schemas.microsoft.com/office/powerpoint/2010/main" val="3270543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4</a:t>
            </a:fld>
            <a:endParaRPr lang="ar-JO"/>
          </a:p>
        </p:txBody>
      </p:sp>
    </p:spTree>
    <p:extLst>
      <p:ext uri="{BB962C8B-B14F-4D97-AF65-F5344CB8AC3E}">
        <p14:creationId xmlns:p14="http://schemas.microsoft.com/office/powerpoint/2010/main" val="188871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5</a:t>
            </a:fld>
            <a:endParaRPr lang="ar-JO"/>
          </a:p>
        </p:txBody>
      </p:sp>
    </p:spTree>
    <p:extLst>
      <p:ext uri="{BB962C8B-B14F-4D97-AF65-F5344CB8AC3E}">
        <p14:creationId xmlns:p14="http://schemas.microsoft.com/office/powerpoint/2010/main" val="372807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GB" dirty="0"/>
          </a:p>
        </p:txBody>
      </p:sp>
      <p:sp>
        <p:nvSpPr>
          <p:cNvPr id="4" name="Slide Number Placeholder 3"/>
          <p:cNvSpPr>
            <a:spLocks noGrp="1"/>
          </p:cNvSpPr>
          <p:nvPr>
            <p:ph type="sldNum" sz="quarter" idx="5"/>
          </p:nvPr>
        </p:nvSpPr>
        <p:spPr/>
        <p:txBody>
          <a:bodyPr/>
          <a:lstStyle/>
          <a:p>
            <a:fld id="{AA490BD6-D73F-4073-BD0D-8E5DF38D2D6E}" type="slidenum">
              <a:rPr lang="ar-JO" smtClean="0"/>
              <a:pPr/>
              <a:t>6</a:t>
            </a:fld>
            <a:endParaRPr lang="ar-JO"/>
          </a:p>
        </p:txBody>
      </p:sp>
    </p:spTree>
    <p:extLst>
      <p:ext uri="{BB962C8B-B14F-4D97-AF65-F5344CB8AC3E}">
        <p14:creationId xmlns:p14="http://schemas.microsoft.com/office/powerpoint/2010/main" val="158718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8</a:t>
            </a:fld>
            <a:endParaRPr lang="ar-JO"/>
          </a:p>
        </p:txBody>
      </p:sp>
    </p:spTree>
    <p:extLst>
      <p:ext uri="{BB962C8B-B14F-4D97-AF65-F5344CB8AC3E}">
        <p14:creationId xmlns:p14="http://schemas.microsoft.com/office/powerpoint/2010/main" val="283971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GB" dirty="0"/>
          </a:p>
        </p:txBody>
      </p:sp>
      <p:sp>
        <p:nvSpPr>
          <p:cNvPr id="4" name="Slide Number Placeholder 3"/>
          <p:cNvSpPr>
            <a:spLocks noGrp="1"/>
          </p:cNvSpPr>
          <p:nvPr>
            <p:ph type="sldNum" sz="quarter" idx="5"/>
          </p:nvPr>
        </p:nvSpPr>
        <p:spPr/>
        <p:txBody>
          <a:bodyPr/>
          <a:lstStyle/>
          <a:p>
            <a:fld id="{AA490BD6-D73F-4073-BD0D-8E5DF38D2D6E}" type="slidenum">
              <a:rPr lang="ar-JO" smtClean="0"/>
              <a:pPr/>
              <a:t>9</a:t>
            </a:fld>
            <a:endParaRPr lang="ar-JO"/>
          </a:p>
        </p:txBody>
      </p:sp>
    </p:spTree>
    <p:extLst>
      <p:ext uri="{BB962C8B-B14F-4D97-AF65-F5344CB8AC3E}">
        <p14:creationId xmlns:p14="http://schemas.microsoft.com/office/powerpoint/2010/main" val="136176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11</a:t>
            </a:fld>
            <a:endParaRPr lang="ar-JO"/>
          </a:p>
        </p:txBody>
      </p:sp>
    </p:spTree>
    <p:extLst>
      <p:ext uri="{BB962C8B-B14F-4D97-AF65-F5344CB8AC3E}">
        <p14:creationId xmlns:p14="http://schemas.microsoft.com/office/powerpoint/2010/main" val="66037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E46136-61A6-C045-98D5-557F38BDE919}"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384763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46136-61A6-C045-98D5-557F38BDE919}"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2705664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46136-61A6-C045-98D5-557F38BDE919}"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123283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46136-61A6-C045-98D5-557F38BDE919}"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364021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E46136-61A6-C045-98D5-557F38BDE919}"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28278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E46136-61A6-C045-98D5-557F38BDE919}"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31129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E46136-61A6-C045-98D5-557F38BDE919}" type="datetimeFigureOut">
              <a:rPr lang="en-GB" smtClean="0"/>
              <a:t>09/05/2022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393945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E46136-61A6-C045-98D5-557F38BDE919}" type="datetimeFigureOut">
              <a:rPr lang="en-GB" smtClean="0"/>
              <a:t>09/05/2022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2210104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46136-61A6-C045-98D5-557F38BDE919}" type="datetimeFigureOut">
              <a:rPr lang="en-GB" smtClean="0"/>
              <a:t>09/05/2022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1892423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E46136-61A6-C045-98D5-557F38BDE919}"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3741263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E46136-61A6-C045-98D5-557F38BDE919}"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4BBE1-D498-E540-8A98-86B4672E00EC}" type="slidenum">
              <a:rPr lang="en-GB" smtClean="0"/>
              <a:t>‹#›</a:t>
            </a:fld>
            <a:endParaRPr lang="en-GB"/>
          </a:p>
        </p:txBody>
      </p:sp>
    </p:spTree>
    <p:extLst>
      <p:ext uri="{BB962C8B-B14F-4D97-AF65-F5344CB8AC3E}">
        <p14:creationId xmlns:p14="http://schemas.microsoft.com/office/powerpoint/2010/main" val="974686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46136-61A6-C045-98D5-557F38BDE919}" type="datetimeFigureOut">
              <a:rPr lang="en-GB" smtClean="0"/>
              <a:t>09/05/2022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4BBE1-D498-E540-8A98-86B4672E00EC}" type="slidenum">
              <a:rPr lang="en-GB" smtClean="0"/>
              <a:t>‹#›</a:t>
            </a:fld>
            <a:endParaRPr lang="en-GB"/>
          </a:p>
        </p:txBody>
      </p:sp>
    </p:spTree>
    <p:extLst>
      <p:ext uri="{BB962C8B-B14F-4D97-AF65-F5344CB8AC3E}">
        <p14:creationId xmlns:p14="http://schemas.microsoft.com/office/powerpoint/2010/main" val="127964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0.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0.jpeg"/><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4.jpeg"/><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gif"/><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gif"/></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jpg"/><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jpg"/><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052736"/>
            <a:ext cx="7772400" cy="1470025"/>
          </a:xfrm>
        </p:spPr>
        <p:txBody>
          <a:bodyPr>
            <a:normAutofit/>
          </a:bodyPr>
          <a:lstStyle/>
          <a:p>
            <a:pPr rtl="0"/>
            <a:r>
              <a:rPr lang="en-GB" sz="6000">
                <a:solidFill>
                  <a:srgbClr val="C00000"/>
                </a:solidFill>
              </a:rPr>
              <a:t>Glycolysis </a:t>
            </a:r>
            <a:r>
              <a:rPr lang="en-GB" sz="6000" dirty="0">
                <a:solidFill>
                  <a:srgbClr val="C00000"/>
                </a:solidFill>
              </a:rPr>
              <a:t>II</a:t>
            </a:r>
            <a:endParaRPr lang="ar-JO" sz="6000" dirty="0">
              <a:solidFill>
                <a:srgbClr val="C00000"/>
              </a:solidFill>
            </a:endParaRPr>
          </a:p>
        </p:txBody>
      </p:sp>
      <p:sp>
        <p:nvSpPr>
          <p:cNvPr id="3" name="عنوان فرعي 2"/>
          <p:cNvSpPr>
            <a:spLocks noGrp="1"/>
          </p:cNvSpPr>
          <p:nvPr>
            <p:ph type="subTitle" idx="1"/>
          </p:nvPr>
        </p:nvSpPr>
        <p:spPr>
          <a:xfrm>
            <a:off x="467544" y="5085184"/>
            <a:ext cx="8643966" cy="1609724"/>
          </a:xfrm>
        </p:spPr>
        <p:txBody>
          <a:bodyPr>
            <a:normAutofit/>
          </a:bodyPr>
          <a:lstStyle/>
          <a:p>
            <a:pPr rtl="0"/>
            <a:r>
              <a:rPr lang="en-US" sz="2800" dirty="0">
                <a:solidFill>
                  <a:schemeClr val="tx1"/>
                </a:solidFill>
                <a:latin typeface="Arial" pitchFamily="34" charset="0"/>
                <a:cs typeface="Arial" pitchFamily="34" charset="0"/>
              </a:rPr>
              <a:t>Dr. Nesrin Mwafi</a:t>
            </a: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Mutah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800" y="2564904"/>
            <a:ext cx="3454400" cy="2349500"/>
          </a:xfrm>
          <a:prstGeom prst="rect">
            <a:avLst/>
          </a:prstGeom>
        </p:spPr>
      </p:pic>
    </p:spTree>
    <p:extLst>
      <p:ext uri="{BB962C8B-B14F-4D97-AF65-F5344CB8AC3E}">
        <p14:creationId xmlns:p14="http://schemas.microsoft.com/office/powerpoint/2010/main" val="2981693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algn="ctr" rtl="0"/>
            <a:r>
              <a:rPr lang="en-US" sz="4800" dirty="0">
                <a:solidFill>
                  <a:srgbClr val="C00000"/>
                </a:solidFill>
              </a:rPr>
              <a:t>Metabolic Fates of Pyruvate</a:t>
            </a:r>
            <a:endParaRPr lang="ar-JO" sz="54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395536" y="1192502"/>
            <a:ext cx="8748464" cy="5744134"/>
          </a:xfrm>
        </p:spPr>
        <p:txBody>
          <a:bodyPr>
            <a:normAutofit/>
          </a:bodyPr>
          <a:lstStyle/>
          <a:p>
            <a:pPr marL="514350" indent="-514350" algn="l" rtl="0">
              <a:buClr>
                <a:srgbClr val="C00000"/>
              </a:buClr>
              <a:buFont typeface="+mj-lt"/>
              <a:buAutoNum type="arabicPeriod"/>
            </a:pPr>
            <a:r>
              <a:rPr lang="en-GB" sz="2600" dirty="0">
                <a:latin typeface="Arial" charset="0"/>
                <a:ea typeface="Arial" charset="0"/>
                <a:cs typeface="Arial" charset="0"/>
              </a:rPr>
              <a:t>In aerobic conditions, pyruvate is converted to acetyl CoA which enters the citric acid cycle for further oxidation to CO</a:t>
            </a:r>
            <a:r>
              <a:rPr lang="en-GB" sz="2600" baseline="-25000" dirty="0">
                <a:latin typeface="Arial" charset="0"/>
                <a:ea typeface="Arial" charset="0"/>
                <a:cs typeface="Arial" charset="0"/>
              </a:rPr>
              <a:t>2</a:t>
            </a:r>
            <a:r>
              <a:rPr lang="en-GB" sz="2600" dirty="0">
                <a:latin typeface="Arial" charset="0"/>
                <a:ea typeface="Arial" charset="0"/>
                <a:cs typeface="Arial" charset="0"/>
              </a:rPr>
              <a:t> followed by oxidative phosphorylation  </a:t>
            </a:r>
          </a:p>
          <a:p>
            <a:pPr marL="514350" indent="-514350" algn="l" rtl="0">
              <a:buClr>
                <a:srgbClr val="C00000"/>
              </a:buClr>
              <a:buFont typeface="+mj-lt"/>
              <a:buAutoNum type="arabicPeriod"/>
            </a:pPr>
            <a:r>
              <a:rPr lang="en-GB" sz="2600" dirty="0">
                <a:latin typeface="Arial" charset="0"/>
                <a:ea typeface="Arial" charset="0"/>
                <a:cs typeface="Arial" charset="0"/>
              </a:rPr>
              <a:t>In anaerobic conditions like in lactic acid bacteria and some human cells </a:t>
            </a:r>
            <a:r>
              <a:rPr lang="en-GB" sz="2600" dirty="0">
                <a:solidFill>
                  <a:srgbClr val="C00000"/>
                </a:solidFill>
                <a:latin typeface="Arial" charset="0"/>
                <a:ea typeface="Arial" charset="0"/>
                <a:cs typeface="Arial" charset="0"/>
              </a:rPr>
              <a:t>(e.g. RBCs and O</a:t>
            </a:r>
            <a:r>
              <a:rPr lang="en-GB" sz="2600" baseline="-25000" dirty="0">
                <a:solidFill>
                  <a:srgbClr val="C00000"/>
                </a:solidFill>
                <a:latin typeface="Arial" charset="0"/>
                <a:ea typeface="Arial" charset="0"/>
                <a:cs typeface="Arial" charset="0"/>
              </a:rPr>
              <a:t>2</a:t>
            </a:r>
            <a:r>
              <a:rPr lang="en-GB" sz="2600" dirty="0">
                <a:solidFill>
                  <a:srgbClr val="C00000"/>
                </a:solidFill>
                <a:latin typeface="Arial" charset="0"/>
                <a:ea typeface="Arial" charset="0"/>
                <a:cs typeface="Arial" charset="0"/>
              </a:rPr>
              <a:t>-starved muscle cells)</a:t>
            </a:r>
            <a:r>
              <a:rPr lang="en-GB" sz="2600" dirty="0">
                <a:latin typeface="Arial" charset="0"/>
                <a:ea typeface="Arial" charset="0"/>
                <a:cs typeface="Arial" charset="0"/>
              </a:rPr>
              <a:t>, pyruvate is reduced to lactic acid with the concomitant oxidation of NADH to NAD</a:t>
            </a:r>
            <a:r>
              <a:rPr lang="en-GB" sz="2600" baseline="30000" dirty="0">
                <a:latin typeface="Arial" charset="0"/>
                <a:ea typeface="Arial" charset="0"/>
                <a:cs typeface="Arial" charset="0"/>
              </a:rPr>
              <a:t>+ </a:t>
            </a:r>
            <a:r>
              <a:rPr lang="en-GB" sz="2600" dirty="0">
                <a:latin typeface="Arial" charset="0"/>
                <a:ea typeface="Arial" charset="0"/>
                <a:cs typeface="Arial" charset="0"/>
              </a:rPr>
              <a:t>(lactic acid fermentation) </a:t>
            </a:r>
            <a:endParaRPr lang="en-GB" sz="2600" baseline="30000" dirty="0">
              <a:latin typeface="Arial" charset="0"/>
              <a:ea typeface="Arial" charset="0"/>
              <a:cs typeface="Arial" charset="0"/>
            </a:endParaRPr>
          </a:p>
          <a:p>
            <a:pPr marL="514350" indent="-514350" algn="l" rtl="0">
              <a:buClr>
                <a:srgbClr val="C00000"/>
              </a:buClr>
              <a:buFont typeface="+mj-lt"/>
              <a:buAutoNum type="arabicPeriod"/>
            </a:pPr>
            <a:r>
              <a:rPr lang="en-GB" sz="2600" dirty="0">
                <a:latin typeface="Arial" charset="0"/>
                <a:ea typeface="Arial" charset="0"/>
                <a:cs typeface="Arial" charset="0"/>
              </a:rPr>
              <a:t>In anaerobic conditions like in some M.O’s (e.g. yeast), pyruvate is converted to ethanol</a:t>
            </a:r>
          </a:p>
          <a:p>
            <a:pPr marL="514350" indent="-514350" algn="l" rtl="0">
              <a:buClr>
                <a:srgbClr val="C00000"/>
              </a:buClr>
              <a:buFont typeface="+mj-lt"/>
              <a:buAutoNum type="arabicPeriod"/>
            </a:pPr>
            <a:r>
              <a:rPr lang="en-GB" sz="2600" dirty="0">
                <a:latin typeface="Arial" charset="0"/>
                <a:ea typeface="Arial" charset="0"/>
                <a:cs typeface="Arial" charset="0"/>
              </a:rPr>
              <a:t>Amino acid biosynthesis: pyruvate is a precursor of some amino acids like alanine</a:t>
            </a:r>
          </a:p>
          <a:p>
            <a:pPr marL="0" indent="0" algn="l" rtl="0">
              <a:buNone/>
            </a:pPr>
            <a:r>
              <a:rPr lang="en-GB" sz="2600" dirty="0">
                <a:solidFill>
                  <a:srgbClr val="C00000"/>
                </a:solidFill>
                <a:latin typeface="Arial" charset="0"/>
                <a:ea typeface="Arial" charset="0"/>
                <a:cs typeface="Arial" charset="0"/>
              </a:rPr>
              <a:t>5. &amp; 6. </a:t>
            </a:r>
            <a:r>
              <a:rPr lang="en-GB" sz="2600" dirty="0">
                <a:latin typeface="Arial" charset="0"/>
                <a:ea typeface="Arial" charset="0"/>
                <a:cs typeface="Arial" charset="0"/>
              </a:rPr>
              <a:t>Pyruvate can be used for synthesis of oxaloacetate     </a:t>
            </a:r>
          </a:p>
          <a:p>
            <a:pPr marL="0" indent="0" algn="l" rtl="0">
              <a:buNone/>
            </a:pPr>
            <a:r>
              <a:rPr lang="en-GB" sz="2600" dirty="0">
                <a:latin typeface="Arial" charset="0"/>
                <a:ea typeface="Arial" charset="0"/>
                <a:cs typeface="Arial" charset="0"/>
              </a:rPr>
              <a:t>           or malate (both are TCA cycle intermediates)</a:t>
            </a:r>
          </a:p>
        </p:txBody>
      </p:sp>
    </p:spTree>
    <p:extLst>
      <p:ext uri="{BB962C8B-B14F-4D97-AF65-F5344CB8AC3E}">
        <p14:creationId xmlns:p14="http://schemas.microsoft.com/office/powerpoint/2010/main" val="1667475271"/>
      </p:ext>
    </p:extLst>
  </p:cSld>
  <p:clrMapOvr>
    <a:masterClrMapping/>
  </p:clrMapOvr>
  <mc:AlternateContent xmlns:mc="http://schemas.openxmlformats.org/markup-compatibility/2006" xmlns:p14="http://schemas.microsoft.com/office/powerpoint/2010/main">
    <mc:Choice Requires="p14">
      <p:transition spd="slow" p14:dur="2000" advTm="34997"/>
    </mc:Choice>
    <mc:Fallback xmlns="">
      <p:transition spd="slow" advTm="3499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Glycolysis as Anabolic Pathway </a:t>
            </a:r>
            <a:endParaRPr lang="ar-JO" sz="4000" b="1" dirty="0">
              <a:solidFill>
                <a:srgbClr val="C00000"/>
              </a:solidFill>
            </a:endParaRPr>
          </a:p>
        </p:txBody>
      </p:sp>
      <p:sp>
        <p:nvSpPr>
          <p:cNvPr id="3" name="عنصر نائب للمحتوى 2"/>
          <p:cNvSpPr>
            <a:spLocks noGrp="1"/>
          </p:cNvSpPr>
          <p:nvPr>
            <p:ph idx="1"/>
          </p:nvPr>
        </p:nvSpPr>
        <p:spPr>
          <a:xfrm>
            <a:off x="460468" y="1124744"/>
            <a:ext cx="8678386" cy="5733256"/>
          </a:xfrm>
        </p:spPr>
        <p:txBody>
          <a:bodyPr>
            <a:normAutofit/>
          </a:bodyPr>
          <a:lstStyle/>
          <a:p>
            <a:pPr algn="l" rtl="0"/>
            <a:r>
              <a:rPr lang="en-US" sz="2800" dirty="0">
                <a:latin typeface="Arial" charset="0"/>
                <a:ea typeface="Arial" charset="0"/>
                <a:cs typeface="Arial" charset="0"/>
              </a:rPr>
              <a:t>Glycolysis acts as catabolic as well as anabolic pathway. Therefore, glycolysis is very important central metabolic pathway</a:t>
            </a:r>
          </a:p>
          <a:p>
            <a:pPr algn="l" rtl="0"/>
            <a:r>
              <a:rPr lang="en-US" sz="2800" dirty="0">
                <a:latin typeface="Arial" charset="0"/>
                <a:ea typeface="Arial" charset="0"/>
                <a:cs typeface="Arial" charset="0"/>
              </a:rPr>
              <a:t>Glycolysis intermediates with biosynthetic roles:</a:t>
            </a:r>
          </a:p>
          <a:p>
            <a:pPr marL="514350" indent="-514350" algn="l" rtl="0">
              <a:buFont typeface="+mj-lt"/>
              <a:buAutoNum type="arabicPeriod"/>
            </a:pPr>
            <a:r>
              <a:rPr lang="en-US" sz="2600" dirty="0">
                <a:latin typeface="Arial" charset="0"/>
                <a:ea typeface="Arial" charset="0"/>
                <a:cs typeface="Arial" charset="0"/>
              </a:rPr>
              <a:t>Nucleotides biosynthesis: G6P is an initial substrate in pentose phosphate pathway (metabolic pathway which generates pentoses)</a:t>
            </a:r>
          </a:p>
          <a:p>
            <a:pPr marL="514350" indent="-514350" algn="l" rtl="0">
              <a:buFont typeface="+mj-lt"/>
              <a:buAutoNum type="arabicPeriod"/>
            </a:pPr>
            <a:r>
              <a:rPr lang="en-US" sz="2600" dirty="0">
                <a:latin typeface="Arial" charset="0"/>
                <a:ea typeface="Arial" charset="0"/>
                <a:cs typeface="Arial" charset="0"/>
              </a:rPr>
              <a:t>Glycogenesis via G6P</a:t>
            </a:r>
          </a:p>
          <a:p>
            <a:pPr marL="514350" indent="-514350" algn="l" rtl="0">
              <a:buFont typeface="+mj-lt"/>
              <a:buAutoNum type="arabicPeriod"/>
            </a:pPr>
            <a:r>
              <a:rPr lang="en-US" sz="2600" dirty="0">
                <a:latin typeface="Arial" charset="0"/>
                <a:ea typeface="Arial" charset="0"/>
                <a:cs typeface="Arial" charset="0"/>
              </a:rPr>
              <a:t>Lipids biosynthesis: DHAP is converted to glycerol</a:t>
            </a:r>
          </a:p>
          <a:p>
            <a:pPr marL="514350" indent="-514350" algn="l" rtl="0">
              <a:buFont typeface="+mj-lt"/>
              <a:buAutoNum type="arabicPeriod"/>
            </a:pPr>
            <a:r>
              <a:rPr lang="en-US" sz="2600" dirty="0">
                <a:latin typeface="Arial" charset="0"/>
                <a:ea typeface="Arial" charset="0"/>
                <a:cs typeface="Arial" charset="0"/>
              </a:rPr>
              <a:t>Amino acids biosynthesis: pyruvate as precursor of alanine </a:t>
            </a:r>
            <a:r>
              <a:rPr lang="en-US" sz="2800" dirty="0">
                <a:latin typeface="Arial" charset="0"/>
                <a:ea typeface="Arial" charset="0"/>
                <a:cs typeface="Arial" charset="0"/>
              </a:rPr>
              <a:t> </a:t>
            </a:r>
          </a:p>
          <a:p>
            <a:pPr algn="l" rtl="0"/>
            <a:endParaRPr lang="en-US" sz="6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283644615"/>
      </p:ext>
    </p:extLst>
  </p:cSld>
  <p:clrMapOvr>
    <a:masterClrMapping/>
  </p:clrMapOvr>
  <mc:AlternateContent xmlns:mc="http://schemas.openxmlformats.org/markup-compatibility/2006" xmlns:p14="http://schemas.microsoft.com/office/powerpoint/2010/main">
    <mc:Choice Requires="p14">
      <p:transition spd="slow" p14:dur="2000" advTm="39123"/>
    </mc:Choice>
    <mc:Fallback xmlns="">
      <p:transition spd="slow" advTm="391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vertical)">
                                      <p:cBhvr>
                                        <p:cTn id="12" dur="500"/>
                                        <p:tgtEl>
                                          <p:spTgt spid="3">
                                            <p:txEl>
                                              <p:pRg st="2" end="2"/>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vertical)">
                                      <p:cBhvr>
                                        <p:cTn id="15" dur="500"/>
                                        <p:tgtEl>
                                          <p:spTgt spid="3">
                                            <p:txEl>
                                              <p:pRg st="3" end="3"/>
                                            </p:txEl>
                                          </p:spTgt>
                                        </p:tgtEl>
                                      </p:cBhvr>
                                    </p:animEffect>
                                  </p:childTnLst>
                                </p:cTn>
                              </p:par>
                              <p:par>
                                <p:cTn id="16" presetID="3" presetClass="entr" presetSubtype="5"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vertical)">
                                      <p:cBhvr>
                                        <p:cTn id="18" dur="500"/>
                                        <p:tgtEl>
                                          <p:spTgt spid="3">
                                            <p:txEl>
                                              <p:pRg st="4" end="4"/>
                                            </p:txEl>
                                          </p:spTgt>
                                        </p:tgtEl>
                                      </p:cBhvr>
                                    </p:animEffect>
                                  </p:childTnLst>
                                </p:cTn>
                              </p:par>
                              <p:par>
                                <p:cTn id="19" presetID="3" presetClass="entr" presetSubtype="5"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vertic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Glycolysis as Anabolic Pathway </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20402" t="529" b="92122"/>
          <a:stretch/>
        </p:blipFill>
        <p:spPr>
          <a:xfrm rot="16200000">
            <a:off x="-77752" y="3398232"/>
            <a:ext cx="3898903" cy="504056"/>
          </a:xfrm>
          <a:prstGeom prst="rect">
            <a:avLst/>
          </a:prstGeom>
          <a:ln>
            <a:solidFill>
              <a:schemeClr val="tx1"/>
            </a:solidFill>
          </a:ln>
          <a:effectLst>
            <a:outerShdw blurRad="50800" dist="76200" dir="2700000" algn="tl" rotWithShape="0">
              <a:prstClr val="black">
                <a:alpha val="40000"/>
              </a:prstClr>
            </a:outerShdw>
            <a:softEdge rad="12700"/>
          </a:effectLst>
        </p:spPr>
      </p:pic>
      <p:grpSp>
        <p:nvGrpSpPr>
          <p:cNvPr id="18" name="Group 17"/>
          <p:cNvGrpSpPr/>
          <p:nvPr/>
        </p:nvGrpSpPr>
        <p:grpSpPr>
          <a:xfrm>
            <a:off x="2627784" y="1124744"/>
            <a:ext cx="4032448" cy="5087181"/>
            <a:chOff x="2627784" y="1124744"/>
            <a:chExt cx="4032448" cy="5087181"/>
          </a:xfrm>
        </p:grpSpPr>
        <p:pic>
          <p:nvPicPr>
            <p:cNvPr id="7" name="Picture 6"/>
            <p:cNvPicPr>
              <a:picLocks noChangeAspect="1"/>
            </p:cNvPicPr>
            <p:nvPr/>
          </p:nvPicPr>
          <p:blipFill rotWithShape="1">
            <a:blip r:embed="rId7">
              <a:alphaModFix/>
              <a:duotone>
                <a:prstClr val="black"/>
                <a:srgbClr val="D9C3A5">
                  <a:tint val="50000"/>
                  <a:satMod val="180000"/>
                </a:srgbClr>
              </a:duotone>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8280" b="3746"/>
            <a:stretch/>
          </p:blipFill>
          <p:spPr>
            <a:xfrm>
              <a:off x="2627784" y="1124744"/>
              <a:ext cx="4032448" cy="5087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Arrow Connector 15"/>
            <p:cNvCxnSpPr/>
            <p:nvPr/>
          </p:nvCxnSpPr>
          <p:spPr>
            <a:xfrm flipH="1">
              <a:off x="2987824" y="1772816"/>
              <a:ext cx="360040"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173792" y="1703813"/>
              <a:ext cx="1309975" cy="307777"/>
            </a:xfrm>
            <a:prstGeom prst="rect">
              <a:avLst/>
            </a:prstGeom>
            <a:solidFill>
              <a:schemeClr val="accent5">
                <a:lumMod val="20000"/>
                <a:lumOff val="8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lumMod val="50000"/>
                      <a:lumOff val="50000"/>
                    </a:schemeClr>
                  </a:solidFill>
                  <a:latin typeface="Arial" charset="0"/>
                  <a:ea typeface="Arial" charset="0"/>
                  <a:cs typeface="Arial" charset="0"/>
                </a:rPr>
                <a:t>Glycogenesis </a:t>
              </a:r>
              <a:endParaRPr lang="en-US" sz="1600" dirty="0">
                <a:solidFill>
                  <a:schemeClr val="tx1">
                    <a:lumMod val="50000"/>
                    <a:lumOff val="50000"/>
                  </a:schemeClr>
                </a:solidFill>
                <a:latin typeface="Arial" charset="0"/>
                <a:ea typeface="Arial" charset="0"/>
                <a:cs typeface="Arial" charset="0"/>
              </a:endParaRPr>
            </a:p>
          </p:txBody>
        </p:sp>
      </p:grpSp>
      <p:sp>
        <p:nvSpPr>
          <p:cNvPr id="19" name="TextBox 18"/>
          <p:cNvSpPr txBox="1"/>
          <p:nvPr/>
        </p:nvSpPr>
        <p:spPr>
          <a:xfrm>
            <a:off x="3995936" y="1484784"/>
            <a:ext cx="301686" cy="369332"/>
          </a:xfrm>
          <a:prstGeom prst="rect">
            <a:avLst/>
          </a:prstGeom>
          <a:noFill/>
        </p:spPr>
        <p:txBody>
          <a:bodyPr wrap="none" rtlCol="0">
            <a:spAutoFit/>
          </a:bodyPr>
          <a:lstStyle/>
          <a:p>
            <a:r>
              <a:rPr lang="en-US" b="1" dirty="0">
                <a:solidFill>
                  <a:srgbClr val="C00000"/>
                </a:solidFill>
              </a:rPr>
              <a:t>1</a:t>
            </a:r>
          </a:p>
        </p:txBody>
      </p:sp>
      <p:sp>
        <p:nvSpPr>
          <p:cNvPr id="20" name="TextBox 19"/>
          <p:cNvSpPr txBox="1"/>
          <p:nvPr/>
        </p:nvSpPr>
        <p:spPr>
          <a:xfrm>
            <a:off x="3059832" y="1484784"/>
            <a:ext cx="301686" cy="369332"/>
          </a:xfrm>
          <a:prstGeom prst="rect">
            <a:avLst/>
          </a:prstGeom>
          <a:noFill/>
        </p:spPr>
        <p:txBody>
          <a:bodyPr wrap="none" rtlCol="0">
            <a:spAutoFit/>
          </a:bodyPr>
          <a:lstStyle/>
          <a:p>
            <a:r>
              <a:rPr lang="en-US" b="1" dirty="0">
                <a:solidFill>
                  <a:srgbClr val="C00000"/>
                </a:solidFill>
              </a:rPr>
              <a:t>2</a:t>
            </a:r>
          </a:p>
        </p:txBody>
      </p:sp>
      <p:sp>
        <p:nvSpPr>
          <p:cNvPr id="21" name="TextBox 20"/>
          <p:cNvSpPr txBox="1"/>
          <p:nvPr/>
        </p:nvSpPr>
        <p:spPr>
          <a:xfrm>
            <a:off x="4774370" y="3140968"/>
            <a:ext cx="301686" cy="369332"/>
          </a:xfrm>
          <a:prstGeom prst="rect">
            <a:avLst/>
          </a:prstGeom>
          <a:noFill/>
        </p:spPr>
        <p:txBody>
          <a:bodyPr wrap="none" rtlCol="0">
            <a:spAutoFit/>
          </a:bodyPr>
          <a:lstStyle/>
          <a:p>
            <a:r>
              <a:rPr lang="en-US" b="1" dirty="0">
                <a:solidFill>
                  <a:srgbClr val="C00000"/>
                </a:solidFill>
              </a:rPr>
              <a:t>3</a:t>
            </a:r>
          </a:p>
        </p:txBody>
      </p:sp>
      <p:sp>
        <p:nvSpPr>
          <p:cNvPr id="22" name="TextBox 21"/>
          <p:cNvSpPr txBox="1"/>
          <p:nvPr/>
        </p:nvSpPr>
        <p:spPr>
          <a:xfrm>
            <a:off x="3995936" y="5733256"/>
            <a:ext cx="301686" cy="369332"/>
          </a:xfrm>
          <a:prstGeom prst="rect">
            <a:avLst/>
          </a:prstGeom>
          <a:noFill/>
        </p:spPr>
        <p:txBody>
          <a:bodyPr wrap="none" rtlCol="0">
            <a:spAutoFit/>
          </a:bodyPr>
          <a:lstStyle/>
          <a:p>
            <a:r>
              <a:rPr lang="en-US" b="1" dirty="0">
                <a:solidFill>
                  <a:srgbClr val="C00000"/>
                </a:solidFill>
              </a:rPr>
              <a:t>4</a:t>
            </a:r>
          </a:p>
        </p:txBody>
      </p:sp>
    </p:spTree>
    <p:custDataLst>
      <p:tags r:id="rId1"/>
    </p:custDataLst>
    <p:extLst>
      <p:ext uri="{BB962C8B-B14F-4D97-AF65-F5344CB8AC3E}">
        <p14:creationId xmlns:p14="http://schemas.microsoft.com/office/powerpoint/2010/main" val="3477867110"/>
      </p:ext>
    </p:extLst>
  </p:cSld>
  <p:clrMapOvr>
    <a:masterClrMapping/>
  </p:clrMapOvr>
  <mc:AlternateContent xmlns:mc="http://schemas.openxmlformats.org/markup-compatibility/2006" xmlns:p14="http://schemas.microsoft.com/office/powerpoint/2010/main">
    <mc:Choice Requires="p14">
      <p:transition spd="slow" p14:dur="2000" advTm="82780"/>
    </mc:Choice>
    <mc:Fallback xmlns="">
      <p:transition spd="slow" advTm="82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Other substrates enter Glycolysis</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3419872" y="1584508"/>
            <a:ext cx="2808312" cy="4724812"/>
            <a:chOff x="2987824" y="1440493"/>
            <a:chExt cx="2808312" cy="4724812"/>
          </a:xfrm>
        </p:grpSpPr>
        <p:sp>
          <p:nvSpPr>
            <p:cNvPr id="8" name="Rounded Rectangle 7"/>
            <p:cNvSpPr/>
            <p:nvPr/>
          </p:nvSpPr>
          <p:spPr>
            <a:xfrm>
              <a:off x="3563888" y="1440493"/>
              <a:ext cx="1728192" cy="404331"/>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Glucose</a:t>
              </a:r>
            </a:p>
          </p:txBody>
        </p:sp>
        <p:sp>
          <p:nvSpPr>
            <p:cNvPr id="9" name="Rounded Rectangle 8"/>
            <p:cNvSpPr/>
            <p:nvPr/>
          </p:nvSpPr>
          <p:spPr>
            <a:xfrm>
              <a:off x="3563888" y="2448605"/>
              <a:ext cx="1728192" cy="404331"/>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G6P</a:t>
              </a:r>
            </a:p>
          </p:txBody>
        </p:sp>
        <p:sp>
          <p:nvSpPr>
            <p:cNvPr id="10" name="Rounded Rectangle 9"/>
            <p:cNvSpPr/>
            <p:nvPr/>
          </p:nvSpPr>
          <p:spPr>
            <a:xfrm>
              <a:off x="3563888" y="3528725"/>
              <a:ext cx="1728192" cy="404331"/>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F6P</a:t>
              </a:r>
            </a:p>
          </p:txBody>
        </p:sp>
        <p:cxnSp>
          <p:nvCxnSpPr>
            <p:cNvPr id="12" name="Straight Arrow Connector 11"/>
            <p:cNvCxnSpPr/>
            <p:nvPr/>
          </p:nvCxnSpPr>
          <p:spPr>
            <a:xfrm>
              <a:off x="4427984" y="1946545"/>
              <a:ext cx="0" cy="387757"/>
            </a:xfrm>
            <a:prstGeom prst="straightConnector1">
              <a:avLst/>
            </a:prstGeom>
            <a:ln w="28575">
              <a:solidFill>
                <a:schemeClr val="accent4"/>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27984" y="2996952"/>
              <a:ext cx="0" cy="387757"/>
            </a:xfrm>
            <a:prstGeom prst="straightConnector1">
              <a:avLst/>
            </a:prstGeom>
            <a:ln w="28575">
              <a:solidFill>
                <a:schemeClr val="accent4"/>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563888" y="4536837"/>
              <a:ext cx="1728192" cy="404331"/>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F</a:t>
              </a:r>
              <a:r>
                <a:rPr lang="en-US" dirty="0">
                  <a:solidFill>
                    <a:sysClr val="windowText" lastClr="000000"/>
                  </a:solidFill>
                </a:rPr>
                <a:t>B</a:t>
              </a:r>
              <a:r>
                <a:rPr lang="en-US">
                  <a:solidFill>
                    <a:sysClr val="windowText" lastClr="000000"/>
                  </a:solidFill>
                </a:rPr>
                <a:t>P</a:t>
              </a:r>
              <a:endParaRPr lang="en-US" dirty="0">
                <a:solidFill>
                  <a:sysClr val="windowText" lastClr="000000"/>
                </a:solidFill>
              </a:endParaRPr>
            </a:p>
          </p:txBody>
        </p:sp>
        <p:sp>
          <p:nvSpPr>
            <p:cNvPr id="16" name="Rounded Rectangle 15"/>
            <p:cNvSpPr/>
            <p:nvPr/>
          </p:nvSpPr>
          <p:spPr>
            <a:xfrm>
              <a:off x="4644008" y="5733257"/>
              <a:ext cx="1152128" cy="432048"/>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G3P</a:t>
              </a:r>
              <a:endParaRPr lang="en-US" dirty="0">
                <a:solidFill>
                  <a:sysClr val="windowText" lastClr="000000"/>
                </a:solidFill>
              </a:endParaRPr>
            </a:p>
          </p:txBody>
        </p:sp>
        <p:sp>
          <p:nvSpPr>
            <p:cNvPr id="19" name="Rounded Rectangle 18"/>
            <p:cNvSpPr/>
            <p:nvPr/>
          </p:nvSpPr>
          <p:spPr>
            <a:xfrm>
              <a:off x="2987824" y="5733256"/>
              <a:ext cx="1152128" cy="432048"/>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DHAP</a:t>
              </a:r>
            </a:p>
          </p:txBody>
        </p:sp>
        <p:cxnSp>
          <p:nvCxnSpPr>
            <p:cNvPr id="20" name="Straight Arrow Connector 19"/>
            <p:cNvCxnSpPr/>
            <p:nvPr/>
          </p:nvCxnSpPr>
          <p:spPr>
            <a:xfrm>
              <a:off x="4427984" y="3977347"/>
              <a:ext cx="0" cy="387757"/>
            </a:xfrm>
            <a:prstGeom prst="straightConnector1">
              <a:avLst/>
            </a:prstGeom>
            <a:ln w="28575">
              <a:solidFill>
                <a:schemeClr val="accent4"/>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563888" y="5057467"/>
              <a:ext cx="656456" cy="531773"/>
            </a:xfrm>
            <a:prstGeom prst="straightConnector1">
              <a:avLst/>
            </a:prstGeom>
            <a:ln w="28575">
              <a:solidFill>
                <a:schemeClr val="accent4"/>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644008" y="5096572"/>
              <a:ext cx="792088" cy="476339"/>
            </a:xfrm>
            <a:prstGeom prst="straightConnector1">
              <a:avLst/>
            </a:prstGeom>
            <a:ln w="28575">
              <a:solidFill>
                <a:schemeClr val="accent4"/>
              </a:solidFill>
              <a:tailEnd type="triangle"/>
            </a:ln>
            <a:effectLst>
              <a:outerShdw blurRad="50800" dist="762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172610" y="5949280"/>
              <a:ext cx="440432" cy="0"/>
            </a:xfrm>
            <a:prstGeom prst="straightConnector1">
              <a:avLst/>
            </a:prstGeom>
            <a:ln w="28575">
              <a:solidFill>
                <a:schemeClr val="accent4"/>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5677" y="2639857"/>
            <a:ext cx="3482572" cy="345246"/>
            <a:chOff x="385677" y="2639857"/>
            <a:chExt cx="3482572" cy="345246"/>
          </a:xfrm>
        </p:grpSpPr>
        <p:grpSp>
          <p:nvGrpSpPr>
            <p:cNvPr id="57" name="Group 56"/>
            <p:cNvGrpSpPr/>
            <p:nvPr/>
          </p:nvGrpSpPr>
          <p:grpSpPr>
            <a:xfrm>
              <a:off x="385677" y="2639857"/>
              <a:ext cx="2818171" cy="345246"/>
              <a:chOff x="320361" y="2541883"/>
              <a:chExt cx="2818171" cy="345246"/>
            </a:xfrm>
          </p:grpSpPr>
          <p:sp>
            <p:nvSpPr>
              <p:cNvPr id="47" name="TextBox 46"/>
              <p:cNvSpPr txBox="1"/>
              <p:nvPr/>
            </p:nvSpPr>
            <p:spPr>
              <a:xfrm>
                <a:off x="320361" y="2545159"/>
                <a:ext cx="1017971" cy="338554"/>
              </a:xfrm>
              <a:prstGeom prst="rect">
                <a:avLst/>
              </a:prstGeom>
              <a:noFill/>
            </p:spPr>
            <p:txBody>
              <a:bodyPr wrap="none" rtlCol="0">
                <a:spAutoFit/>
              </a:bodyPr>
              <a:lstStyle/>
              <a:p>
                <a:r>
                  <a:rPr lang="en-US" sz="1600" b="1" dirty="0">
                    <a:effectLst>
                      <a:glow rad="63500">
                        <a:schemeClr val="accent3">
                          <a:satMod val="175000"/>
                          <a:alpha val="40000"/>
                        </a:schemeClr>
                      </a:glow>
                    </a:effectLst>
                  </a:rPr>
                  <a:t>Galactose</a:t>
                </a:r>
                <a:endParaRPr lang="en-US" b="1" dirty="0">
                  <a:effectLst>
                    <a:glow rad="63500">
                      <a:schemeClr val="accent3">
                        <a:satMod val="175000"/>
                        <a:alpha val="40000"/>
                      </a:schemeClr>
                    </a:glow>
                  </a:effectLst>
                </a:endParaRPr>
              </a:p>
            </p:txBody>
          </p:sp>
          <p:sp>
            <p:nvSpPr>
              <p:cNvPr id="54" name="TextBox 53"/>
              <p:cNvSpPr txBox="1"/>
              <p:nvPr/>
            </p:nvSpPr>
            <p:spPr>
              <a:xfrm>
                <a:off x="1580911" y="2548575"/>
                <a:ext cx="742512" cy="338554"/>
              </a:xfrm>
              <a:prstGeom prst="rect">
                <a:avLst/>
              </a:prstGeom>
              <a:noFill/>
            </p:spPr>
            <p:txBody>
              <a:bodyPr wrap="none" rtlCol="0">
                <a:spAutoFit/>
              </a:bodyPr>
              <a:lstStyle/>
              <a:p>
                <a:r>
                  <a:rPr lang="en-US" sz="1600" b="1" dirty="0">
                    <a:effectLst>
                      <a:glow rad="63500">
                        <a:schemeClr val="accent3">
                          <a:satMod val="175000"/>
                          <a:alpha val="40000"/>
                        </a:schemeClr>
                      </a:glow>
                    </a:effectLst>
                  </a:rPr>
                  <a:t>Gal-1P</a:t>
                </a:r>
                <a:endParaRPr lang="en-US" sz="2000" b="1" dirty="0">
                  <a:effectLst>
                    <a:glow rad="63500">
                      <a:schemeClr val="accent3">
                        <a:satMod val="175000"/>
                        <a:alpha val="40000"/>
                      </a:schemeClr>
                    </a:glow>
                  </a:effectLst>
                </a:endParaRPr>
              </a:p>
            </p:txBody>
          </p:sp>
          <p:sp>
            <p:nvSpPr>
              <p:cNvPr id="56" name="TextBox 55"/>
              <p:cNvSpPr txBox="1"/>
              <p:nvPr/>
            </p:nvSpPr>
            <p:spPr>
              <a:xfrm>
                <a:off x="2609220" y="2541883"/>
                <a:ext cx="529312" cy="338554"/>
              </a:xfrm>
              <a:prstGeom prst="rect">
                <a:avLst/>
              </a:prstGeom>
              <a:noFill/>
            </p:spPr>
            <p:txBody>
              <a:bodyPr wrap="none" rtlCol="0">
                <a:spAutoFit/>
              </a:bodyPr>
              <a:lstStyle/>
              <a:p>
                <a:r>
                  <a:rPr lang="en-US" sz="1600" b="1" dirty="0">
                    <a:effectLst>
                      <a:glow rad="63500">
                        <a:schemeClr val="accent3">
                          <a:satMod val="175000"/>
                          <a:alpha val="40000"/>
                        </a:schemeClr>
                      </a:glow>
                    </a:effectLst>
                  </a:rPr>
                  <a:t>G1P</a:t>
                </a:r>
                <a:endParaRPr lang="en-US" b="1" dirty="0">
                  <a:effectLst>
                    <a:glow rad="63500">
                      <a:schemeClr val="accent3">
                        <a:satMod val="175000"/>
                        <a:alpha val="40000"/>
                      </a:schemeClr>
                    </a:glow>
                  </a:effectLst>
                </a:endParaRPr>
              </a:p>
            </p:txBody>
          </p:sp>
        </p:grpSp>
        <p:cxnSp>
          <p:nvCxnSpPr>
            <p:cNvPr id="68" name="Straight Arrow Connector 67"/>
            <p:cNvCxnSpPr/>
            <p:nvPr/>
          </p:nvCxnSpPr>
          <p:spPr>
            <a:xfrm>
              <a:off x="3182449" y="2829915"/>
              <a:ext cx="685800" cy="0"/>
            </a:xfrm>
            <a:prstGeom prst="straightConnector1">
              <a:avLst/>
            </a:prstGeom>
            <a:ln w="28575">
              <a:solidFill>
                <a:schemeClr val="accent3">
                  <a:lumMod val="50000"/>
                </a:schemeClr>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54" idx="3"/>
              <a:endCxn id="56" idx="1"/>
            </p:cNvCxnSpPr>
            <p:nvPr/>
          </p:nvCxnSpPr>
          <p:spPr>
            <a:xfrm flipV="1">
              <a:off x="2388739" y="2809134"/>
              <a:ext cx="285797" cy="6692"/>
            </a:xfrm>
            <a:prstGeom prst="straightConnector1">
              <a:avLst/>
            </a:prstGeom>
            <a:ln w="28575">
              <a:solidFill>
                <a:schemeClr val="accent3">
                  <a:lumMod val="50000"/>
                </a:schemeClr>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1341277" y="2829915"/>
              <a:ext cx="334784" cy="6692"/>
            </a:xfrm>
            <a:prstGeom prst="straightConnector1">
              <a:avLst/>
            </a:prstGeom>
            <a:ln w="28575">
              <a:solidFill>
                <a:schemeClr val="accent3">
                  <a:lumMod val="50000"/>
                </a:schemeClr>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113" name="Straight Arrow Connector 112"/>
          <p:cNvCxnSpPr/>
          <p:nvPr/>
        </p:nvCxnSpPr>
        <p:spPr>
          <a:xfrm>
            <a:off x="1877448" y="6139338"/>
            <a:ext cx="1477108" cy="0"/>
          </a:xfrm>
          <a:prstGeom prst="straightConnector1">
            <a:avLst/>
          </a:prstGeom>
          <a:ln w="28575">
            <a:solidFill>
              <a:schemeClr val="accent6"/>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a:off x="2179736" y="5267845"/>
            <a:ext cx="3256360" cy="969467"/>
            <a:chOff x="2179736" y="5229200"/>
            <a:chExt cx="3256360" cy="969467"/>
          </a:xfrm>
        </p:grpSpPr>
        <p:cxnSp>
          <p:nvCxnSpPr>
            <p:cNvPr id="103" name="Curved Connector 102"/>
            <p:cNvCxnSpPr/>
            <p:nvPr/>
          </p:nvCxnSpPr>
          <p:spPr>
            <a:xfrm flipV="1">
              <a:off x="2426915" y="5733255"/>
              <a:ext cx="494270" cy="351109"/>
            </a:xfrm>
            <a:prstGeom prst="curvedConnector3">
              <a:avLst/>
            </a:prstGeom>
            <a:ln w="28575">
              <a:solidFill>
                <a:schemeClr val="accent6"/>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179736" y="5229200"/>
              <a:ext cx="1499257" cy="338554"/>
            </a:xfrm>
            <a:prstGeom prst="rect">
              <a:avLst/>
            </a:prstGeom>
            <a:noFill/>
          </p:spPr>
          <p:txBody>
            <a:bodyPr wrap="none" rtlCol="0">
              <a:spAutoFit/>
            </a:bodyPr>
            <a:lstStyle/>
            <a:p>
              <a:r>
                <a:rPr lang="en-US" sz="1600" b="1" dirty="0">
                  <a:effectLst>
                    <a:glow rad="101600">
                      <a:schemeClr val="accent6">
                        <a:satMod val="175000"/>
                        <a:alpha val="40000"/>
                      </a:schemeClr>
                    </a:glow>
                  </a:effectLst>
                </a:rPr>
                <a:t>Glyceraldehyde</a:t>
              </a:r>
              <a:endParaRPr lang="en-US" b="1" dirty="0">
                <a:effectLst>
                  <a:glow rad="101600">
                    <a:schemeClr val="accent6">
                      <a:satMod val="175000"/>
                      <a:alpha val="40000"/>
                    </a:schemeClr>
                  </a:glow>
                </a:effectLst>
              </a:endParaRPr>
            </a:p>
          </p:txBody>
        </p:sp>
        <p:grpSp>
          <p:nvGrpSpPr>
            <p:cNvPr id="125" name="Group 124"/>
            <p:cNvGrpSpPr/>
            <p:nvPr/>
          </p:nvGrpSpPr>
          <p:grpSpPr>
            <a:xfrm>
              <a:off x="3354556" y="5517232"/>
              <a:ext cx="2081540" cy="681435"/>
              <a:chOff x="3354556" y="5517232"/>
              <a:chExt cx="2081540" cy="681435"/>
            </a:xfrm>
          </p:grpSpPr>
          <p:cxnSp>
            <p:nvCxnSpPr>
              <p:cNvPr id="118" name="Elbow Connector 117"/>
              <p:cNvCxnSpPr/>
              <p:nvPr/>
            </p:nvCxnSpPr>
            <p:spPr>
              <a:xfrm>
                <a:off x="3354556" y="5775551"/>
                <a:ext cx="2081540" cy="423116"/>
              </a:xfrm>
              <a:prstGeom prst="bentConnector3">
                <a:avLst>
                  <a:gd name="adj1" fmla="val 64904"/>
                </a:avLst>
              </a:prstGeom>
              <a:ln w="28575">
                <a:solidFill>
                  <a:schemeClr val="accent6"/>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3370885" y="5517232"/>
                <a:ext cx="0" cy="25832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cxnSp>
        <p:nvCxnSpPr>
          <p:cNvPr id="51" name="Straight Arrow Connector 50"/>
          <p:cNvCxnSpPr/>
          <p:nvPr/>
        </p:nvCxnSpPr>
        <p:spPr>
          <a:xfrm flipH="1">
            <a:off x="6169820" y="2836607"/>
            <a:ext cx="2376263" cy="1024441"/>
          </a:xfrm>
          <a:prstGeom prst="straightConnector1">
            <a:avLst/>
          </a:prstGeom>
          <a:ln w="38100">
            <a:solidFill>
              <a:srgbClr val="C00000"/>
            </a:solidFill>
            <a:tailEnd type="triangle"/>
          </a:ln>
          <a:effectLst>
            <a:outerShdw blurRad="50800" dist="76200" dir="2700000" algn="tl" rotWithShape="0">
              <a:prstClr val="black">
                <a:alpha val="40000"/>
              </a:prstClr>
            </a:outerShdw>
          </a:effectLst>
          <a:scene3d>
            <a:camera prst="orthographicFront">
              <a:rot lat="1799973" lon="11099993" rev="27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868144" y="2922494"/>
            <a:ext cx="2558680" cy="1028492"/>
          </a:xfrm>
          <a:prstGeom prst="straightConnector1">
            <a:avLst/>
          </a:prstGeom>
          <a:ln w="508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5821650" y="1860322"/>
            <a:ext cx="2926814" cy="2082750"/>
            <a:chOff x="5821650" y="1860322"/>
            <a:chExt cx="2926814" cy="2082750"/>
          </a:xfrm>
        </p:grpSpPr>
        <p:sp>
          <p:nvSpPr>
            <p:cNvPr id="7" name="TextBox 6"/>
            <p:cNvSpPr txBox="1"/>
            <p:nvPr/>
          </p:nvSpPr>
          <p:spPr>
            <a:xfrm>
              <a:off x="7092280" y="2298358"/>
              <a:ext cx="1138902" cy="338554"/>
            </a:xfrm>
            <a:prstGeom prst="rect">
              <a:avLst/>
            </a:prstGeom>
            <a:noFill/>
          </p:spPr>
          <p:txBody>
            <a:bodyPr wrap="none" rtlCol="0">
              <a:spAutoFit/>
            </a:bodyPr>
            <a:lstStyle/>
            <a:p>
              <a:r>
                <a:rPr lang="en-US" sz="1600" b="1" dirty="0"/>
                <a:t>hexokinase</a:t>
              </a:r>
            </a:p>
          </p:txBody>
        </p:sp>
        <p:sp>
          <p:nvSpPr>
            <p:cNvPr id="58" name="TextBox 57"/>
            <p:cNvSpPr txBox="1"/>
            <p:nvPr/>
          </p:nvSpPr>
          <p:spPr>
            <a:xfrm rot="20163144">
              <a:off x="6467690" y="3035773"/>
              <a:ext cx="1050800" cy="338554"/>
            </a:xfrm>
            <a:prstGeom prst="rect">
              <a:avLst/>
            </a:prstGeom>
            <a:noFill/>
          </p:spPr>
          <p:txBody>
            <a:bodyPr wrap="none" rtlCol="0">
              <a:spAutoFit/>
            </a:bodyPr>
            <a:lstStyle/>
            <a:p>
              <a:r>
                <a:rPr lang="en-US" sz="1600" b="1" dirty="0"/>
                <a:t>isomerase</a:t>
              </a:r>
            </a:p>
          </p:txBody>
        </p:sp>
        <p:grpSp>
          <p:nvGrpSpPr>
            <p:cNvPr id="35" name="Group 34"/>
            <p:cNvGrpSpPr/>
            <p:nvPr/>
          </p:nvGrpSpPr>
          <p:grpSpPr>
            <a:xfrm>
              <a:off x="5821650" y="1860322"/>
              <a:ext cx="2926814" cy="2082750"/>
              <a:chOff x="5821650" y="1860322"/>
              <a:chExt cx="2926814" cy="2082750"/>
            </a:xfrm>
          </p:grpSpPr>
          <p:grpSp>
            <p:nvGrpSpPr>
              <p:cNvPr id="46" name="Group 45"/>
              <p:cNvGrpSpPr/>
              <p:nvPr/>
            </p:nvGrpSpPr>
            <p:grpSpPr>
              <a:xfrm>
                <a:off x="5821650" y="1860322"/>
                <a:ext cx="2926814" cy="2021706"/>
                <a:chOff x="5821650" y="1772816"/>
                <a:chExt cx="2926814" cy="2021706"/>
              </a:xfrm>
            </p:grpSpPr>
            <p:sp>
              <p:nvSpPr>
                <p:cNvPr id="36" name="TextBox 35"/>
                <p:cNvSpPr txBox="1"/>
                <p:nvPr/>
              </p:nvSpPr>
              <p:spPr>
                <a:xfrm>
                  <a:off x="7585966" y="2580402"/>
                  <a:ext cx="1162498" cy="307777"/>
                </a:xfrm>
                <a:prstGeom prst="rect">
                  <a:avLst/>
                </a:prstGeom>
                <a:noFill/>
              </p:spPr>
              <p:txBody>
                <a:bodyPr wrap="none" rtlCol="0">
                  <a:spAutoFit/>
                </a:bodyPr>
                <a:lstStyle/>
                <a:p>
                  <a:r>
                    <a:rPr lang="en-US" sz="1400" b="1" dirty="0">
                      <a:effectLst>
                        <a:glow rad="63500">
                          <a:schemeClr val="accent2">
                            <a:satMod val="175000"/>
                            <a:alpha val="40000"/>
                          </a:schemeClr>
                        </a:glow>
                      </a:effectLst>
                    </a:rPr>
                    <a:t>Mannose-6p</a:t>
                  </a:r>
                  <a:endParaRPr lang="en-US" b="1" dirty="0">
                    <a:effectLst>
                      <a:glow rad="63500">
                        <a:schemeClr val="accent2">
                          <a:satMod val="175000"/>
                          <a:alpha val="40000"/>
                        </a:schemeClr>
                      </a:glow>
                    </a:effectLst>
                  </a:endParaRPr>
                </a:p>
              </p:txBody>
            </p:sp>
            <p:cxnSp>
              <p:nvCxnSpPr>
                <p:cNvPr id="37" name="Straight Arrow Connector 36"/>
                <p:cNvCxnSpPr/>
                <p:nvPr/>
              </p:nvCxnSpPr>
              <p:spPr>
                <a:xfrm>
                  <a:off x="8171324" y="2188026"/>
                  <a:ext cx="1076" cy="507628"/>
                </a:xfrm>
                <a:prstGeom prst="straightConnector1">
                  <a:avLst/>
                </a:prstGeom>
                <a:ln w="28575">
                  <a:solidFill>
                    <a:srgbClr val="C00000"/>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724079" y="1772816"/>
                  <a:ext cx="880369" cy="307777"/>
                </a:xfrm>
                <a:prstGeom prst="rect">
                  <a:avLst/>
                </a:prstGeom>
                <a:noFill/>
              </p:spPr>
              <p:txBody>
                <a:bodyPr wrap="none" rtlCol="0">
                  <a:spAutoFit/>
                </a:bodyPr>
                <a:lstStyle/>
                <a:p>
                  <a:r>
                    <a:rPr lang="en-US" sz="1400" b="1" dirty="0">
                      <a:effectLst>
                        <a:glow rad="63500">
                          <a:schemeClr val="accent2">
                            <a:satMod val="175000"/>
                            <a:alpha val="40000"/>
                          </a:schemeClr>
                        </a:glow>
                      </a:effectLst>
                    </a:rPr>
                    <a:t>Mannose</a:t>
                  </a:r>
                  <a:endParaRPr lang="en-US" b="1" dirty="0">
                    <a:effectLst>
                      <a:glow rad="63500">
                        <a:schemeClr val="accent2">
                          <a:satMod val="175000"/>
                          <a:alpha val="40000"/>
                        </a:schemeClr>
                      </a:glow>
                    </a:effectLst>
                  </a:endParaRPr>
                </a:p>
              </p:txBody>
            </p:sp>
            <p:cxnSp>
              <p:nvCxnSpPr>
                <p:cNvPr id="42" name="Straight Arrow Connector 41"/>
                <p:cNvCxnSpPr/>
                <p:nvPr/>
              </p:nvCxnSpPr>
              <p:spPr>
                <a:xfrm flipH="1">
                  <a:off x="5821650" y="2858418"/>
                  <a:ext cx="2299071" cy="936104"/>
                </a:xfrm>
                <a:prstGeom prst="straightConnector1">
                  <a:avLst/>
                </a:prstGeom>
                <a:ln w="38100">
                  <a:solidFill>
                    <a:srgbClr val="C00000"/>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65" name="Straight Arrow Connector 64"/>
              <p:cNvCxnSpPr/>
              <p:nvPr/>
            </p:nvCxnSpPr>
            <p:spPr>
              <a:xfrm flipV="1">
                <a:off x="5925423" y="2960456"/>
                <a:ext cx="2381669" cy="982616"/>
              </a:xfrm>
              <a:prstGeom prst="straightConnector1">
                <a:avLst/>
              </a:prstGeom>
              <a:ln w="38100">
                <a:solidFill>
                  <a:srgbClr val="C00000"/>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1331640" y="3337828"/>
            <a:ext cx="2545794" cy="735828"/>
            <a:chOff x="1331640" y="3337828"/>
            <a:chExt cx="2545794" cy="735828"/>
          </a:xfrm>
        </p:grpSpPr>
        <p:grpSp>
          <p:nvGrpSpPr>
            <p:cNvPr id="40" name="Group 39"/>
            <p:cNvGrpSpPr/>
            <p:nvPr/>
          </p:nvGrpSpPr>
          <p:grpSpPr>
            <a:xfrm>
              <a:off x="1331640" y="3735102"/>
              <a:ext cx="2413212" cy="338554"/>
              <a:chOff x="1331640" y="3735102"/>
              <a:chExt cx="2413212" cy="338554"/>
            </a:xfrm>
          </p:grpSpPr>
          <p:sp>
            <p:nvSpPr>
              <p:cNvPr id="90" name="TextBox 89"/>
              <p:cNvSpPr txBox="1"/>
              <p:nvPr/>
            </p:nvSpPr>
            <p:spPr>
              <a:xfrm>
                <a:off x="1331640" y="3735102"/>
                <a:ext cx="913776" cy="338554"/>
              </a:xfrm>
              <a:prstGeom prst="rect">
                <a:avLst/>
              </a:prstGeom>
              <a:noFill/>
            </p:spPr>
            <p:txBody>
              <a:bodyPr wrap="none" rtlCol="0">
                <a:spAutoFit/>
              </a:bodyPr>
              <a:lstStyle/>
              <a:p>
                <a:r>
                  <a:rPr lang="en-US" sz="1600" b="1" dirty="0">
                    <a:effectLst>
                      <a:glow rad="101600">
                        <a:schemeClr val="accent6">
                          <a:satMod val="175000"/>
                          <a:alpha val="40000"/>
                        </a:schemeClr>
                      </a:glow>
                    </a:effectLst>
                  </a:rPr>
                  <a:t>Fructose</a:t>
                </a:r>
                <a:endParaRPr lang="en-US" b="1" dirty="0">
                  <a:effectLst>
                    <a:glow rad="101600">
                      <a:schemeClr val="accent6">
                        <a:satMod val="175000"/>
                        <a:alpha val="40000"/>
                      </a:schemeClr>
                    </a:glow>
                  </a:effectLst>
                </a:endParaRPr>
              </a:p>
            </p:txBody>
          </p:sp>
          <p:cxnSp>
            <p:nvCxnSpPr>
              <p:cNvPr id="114" name="Straight Arrow Connector 113"/>
              <p:cNvCxnSpPr/>
              <p:nvPr/>
            </p:nvCxnSpPr>
            <p:spPr>
              <a:xfrm>
                <a:off x="2267744" y="3933056"/>
                <a:ext cx="1477108" cy="0"/>
              </a:xfrm>
              <a:prstGeom prst="straightConnector1">
                <a:avLst/>
              </a:prstGeom>
              <a:ln w="28575">
                <a:solidFill>
                  <a:schemeClr val="accent6"/>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2099448" y="3337828"/>
              <a:ext cx="1777986" cy="523220"/>
            </a:xfrm>
            <a:prstGeom prst="rect">
              <a:avLst/>
            </a:prstGeom>
            <a:noFill/>
          </p:spPr>
          <p:txBody>
            <a:bodyPr wrap="none" rtlCol="0">
              <a:spAutoFit/>
            </a:bodyPr>
            <a:lstStyle/>
            <a:p>
              <a:pPr algn="ctr"/>
              <a:r>
                <a:rPr lang="en-US" sz="1400" b="1" dirty="0"/>
                <a:t>Hexokinase</a:t>
              </a:r>
            </a:p>
            <a:p>
              <a:r>
                <a:rPr lang="en-US" sz="1400" b="1" dirty="0"/>
                <a:t>(extrahepatic tissues)</a:t>
              </a:r>
            </a:p>
          </p:txBody>
        </p:sp>
      </p:grpSp>
      <p:grpSp>
        <p:nvGrpSpPr>
          <p:cNvPr id="44" name="Group 43"/>
          <p:cNvGrpSpPr/>
          <p:nvPr/>
        </p:nvGrpSpPr>
        <p:grpSpPr>
          <a:xfrm>
            <a:off x="1296616" y="4033164"/>
            <a:ext cx="671483" cy="2204148"/>
            <a:chOff x="1296616" y="4033164"/>
            <a:chExt cx="671483" cy="2204148"/>
          </a:xfrm>
        </p:grpSpPr>
        <p:grpSp>
          <p:nvGrpSpPr>
            <p:cNvPr id="43" name="Group 42"/>
            <p:cNvGrpSpPr/>
            <p:nvPr/>
          </p:nvGrpSpPr>
          <p:grpSpPr>
            <a:xfrm>
              <a:off x="1475656" y="4033164"/>
              <a:ext cx="492443" cy="2204148"/>
              <a:chOff x="1475656" y="4033164"/>
              <a:chExt cx="492443" cy="2204148"/>
            </a:xfrm>
          </p:grpSpPr>
          <p:cxnSp>
            <p:nvCxnSpPr>
              <p:cNvPr id="93" name="Straight Arrow Connector 92"/>
              <p:cNvCxnSpPr/>
              <p:nvPr/>
            </p:nvCxnSpPr>
            <p:spPr>
              <a:xfrm flipH="1">
                <a:off x="1691680" y="4033164"/>
                <a:ext cx="4868" cy="1873019"/>
              </a:xfrm>
              <a:prstGeom prst="straightConnector1">
                <a:avLst/>
              </a:prstGeom>
              <a:ln w="28575">
                <a:solidFill>
                  <a:schemeClr val="accent6"/>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1475656" y="5898758"/>
                <a:ext cx="492443" cy="338554"/>
              </a:xfrm>
              <a:prstGeom prst="rect">
                <a:avLst/>
              </a:prstGeom>
              <a:noFill/>
            </p:spPr>
            <p:txBody>
              <a:bodyPr wrap="none" rtlCol="0">
                <a:spAutoFit/>
              </a:bodyPr>
              <a:lstStyle/>
              <a:p>
                <a:r>
                  <a:rPr lang="en-US" sz="1600" b="1" dirty="0">
                    <a:effectLst>
                      <a:glow rad="101600">
                        <a:schemeClr val="accent6">
                          <a:satMod val="175000"/>
                          <a:alpha val="40000"/>
                        </a:schemeClr>
                      </a:glow>
                    </a:effectLst>
                  </a:rPr>
                  <a:t>F1P</a:t>
                </a:r>
                <a:endParaRPr lang="en-US" b="1" dirty="0">
                  <a:effectLst>
                    <a:glow rad="101600">
                      <a:schemeClr val="accent6">
                        <a:satMod val="175000"/>
                        <a:alpha val="40000"/>
                      </a:schemeClr>
                    </a:glow>
                  </a:effectLst>
                </a:endParaRPr>
              </a:p>
            </p:txBody>
          </p:sp>
        </p:grpSp>
        <p:sp>
          <p:nvSpPr>
            <p:cNvPr id="80" name="TextBox 79"/>
            <p:cNvSpPr txBox="1"/>
            <p:nvPr/>
          </p:nvSpPr>
          <p:spPr>
            <a:xfrm rot="16200000">
              <a:off x="1084346" y="4778504"/>
              <a:ext cx="763094" cy="338554"/>
            </a:xfrm>
            <a:prstGeom prst="rect">
              <a:avLst/>
            </a:prstGeom>
            <a:noFill/>
          </p:spPr>
          <p:txBody>
            <a:bodyPr wrap="none" rtlCol="0">
              <a:spAutoFit/>
            </a:bodyPr>
            <a:lstStyle/>
            <a:p>
              <a:r>
                <a:rPr lang="en-US" sz="1600" b="1" dirty="0"/>
                <a:t>in liver</a:t>
              </a:r>
            </a:p>
          </p:txBody>
        </p:sp>
      </p:grpSp>
      <p:grpSp>
        <p:nvGrpSpPr>
          <p:cNvPr id="24" name="Group 23"/>
          <p:cNvGrpSpPr/>
          <p:nvPr/>
        </p:nvGrpSpPr>
        <p:grpSpPr>
          <a:xfrm>
            <a:off x="660623" y="1143374"/>
            <a:ext cx="2924752" cy="1433698"/>
            <a:chOff x="660623" y="1143374"/>
            <a:chExt cx="2924752" cy="1433698"/>
          </a:xfrm>
        </p:grpSpPr>
        <p:grpSp>
          <p:nvGrpSpPr>
            <p:cNvPr id="17" name="Group 16"/>
            <p:cNvGrpSpPr/>
            <p:nvPr/>
          </p:nvGrpSpPr>
          <p:grpSpPr>
            <a:xfrm>
              <a:off x="660623" y="1143374"/>
              <a:ext cx="2924752" cy="1433698"/>
              <a:chOff x="477421" y="853179"/>
              <a:chExt cx="2924752" cy="1433698"/>
            </a:xfrm>
          </p:grpSpPr>
          <p:pic>
            <p:nvPicPr>
              <p:cNvPr id="63" name="Picture 62"/>
              <p:cNvPicPr>
                <a:picLocks noChangeAspect="1"/>
              </p:cNvPicPr>
              <p:nvPr/>
            </p:nvPicPr>
            <p:blipFill rotWithShape="1">
              <a:blip r:embed="rId4">
                <a:extLst>
                  <a:ext uri="{28A0092B-C50C-407E-A947-70E740481C1C}">
                    <a14:useLocalDpi xmlns:a14="http://schemas.microsoft.com/office/drawing/2010/main" val="0"/>
                  </a:ext>
                </a:extLst>
              </a:blip>
              <a:srcRect l="41418" r="11831" b="73130"/>
              <a:stretch/>
            </p:blipFill>
            <p:spPr>
              <a:xfrm>
                <a:off x="477421" y="853179"/>
                <a:ext cx="1267625" cy="701450"/>
              </a:xfrm>
              <a:prstGeom prst="rect">
                <a:avLst/>
              </a:prstGeom>
            </p:spPr>
          </p:pic>
          <p:pic>
            <p:nvPicPr>
              <p:cNvPr id="64" name="Picture 63"/>
              <p:cNvPicPr>
                <a:picLocks noChangeAspect="1"/>
              </p:cNvPicPr>
              <p:nvPr/>
            </p:nvPicPr>
            <p:blipFill rotWithShape="1">
              <a:blip r:embed="rId4">
                <a:extLst>
                  <a:ext uri="{28A0092B-C50C-407E-A947-70E740481C1C}">
                    <a14:useLocalDpi xmlns:a14="http://schemas.microsoft.com/office/drawing/2010/main" val="0"/>
                  </a:ext>
                </a:extLst>
              </a:blip>
              <a:srcRect l="45983" t="61149"/>
              <a:stretch/>
            </p:blipFill>
            <p:spPr>
              <a:xfrm>
                <a:off x="2073286" y="1390859"/>
                <a:ext cx="1328887" cy="896018"/>
              </a:xfrm>
              <a:prstGeom prst="rect">
                <a:avLst/>
              </a:prstGeom>
            </p:spPr>
          </p:pic>
          <p:cxnSp>
            <p:nvCxnSpPr>
              <p:cNvPr id="66" name="Straight Arrow Connector 65"/>
              <p:cNvCxnSpPr/>
              <p:nvPr/>
            </p:nvCxnSpPr>
            <p:spPr>
              <a:xfrm flipV="1">
                <a:off x="1763688" y="1429923"/>
                <a:ext cx="287124" cy="69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cxnSp>
          <p:nvCxnSpPr>
            <p:cNvPr id="22" name="Straight Arrow Connector 21"/>
            <p:cNvCxnSpPr/>
            <p:nvPr/>
          </p:nvCxnSpPr>
          <p:spPr>
            <a:xfrm flipV="1">
              <a:off x="2627784" y="1815796"/>
              <a:ext cx="0" cy="633493"/>
            </a:xfrm>
            <a:prstGeom prst="straightConnector1">
              <a:avLst/>
            </a:prstGeom>
            <a:ln w="3175">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32" name="Group 31"/>
          <p:cNvGrpSpPr/>
          <p:nvPr/>
        </p:nvGrpSpPr>
        <p:grpSpPr>
          <a:xfrm>
            <a:off x="627652" y="6325649"/>
            <a:ext cx="4995440" cy="415719"/>
            <a:chOff x="627652" y="6307439"/>
            <a:chExt cx="4995440" cy="415719"/>
          </a:xfrm>
        </p:grpSpPr>
        <p:grpSp>
          <p:nvGrpSpPr>
            <p:cNvPr id="84" name="Group 83"/>
            <p:cNvGrpSpPr/>
            <p:nvPr/>
          </p:nvGrpSpPr>
          <p:grpSpPr>
            <a:xfrm>
              <a:off x="627652" y="6358306"/>
              <a:ext cx="3368284" cy="364852"/>
              <a:chOff x="627652" y="6358306"/>
              <a:chExt cx="3368284" cy="364852"/>
            </a:xfrm>
          </p:grpSpPr>
          <p:grpSp>
            <p:nvGrpSpPr>
              <p:cNvPr id="73" name="Group 72"/>
              <p:cNvGrpSpPr/>
              <p:nvPr/>
            </p:nvGrpSpPr>
            <p:grpSpPr>
              <a:xfrm>
                <a:off x="627652" y="6381328"/>
                <a:ext cx="2576196" cy="341830"/>
                <a:chOff x="475252" y="2639857"/>
                <a:chExt cx="2576196" cy="341830"/>
              </a:xfrm>
            </p:grpSpPr>
            <p:grpSp>
              <p:nvGrpSpPr>
                <p:cNvPr id="74" name="Group 73"/>
                <p:cNvGrpSpPr/>
                <p:nvPr/>
              </p:nvGrpSpPr>
              <p:grpSpPr>
                <a:xfrm>
                  <a:off x="475252" y="2639857"/>
                  <a:ext cx="2576196" cy="341830"/>
                  <a:chOff x="409936" y="2541883"/>
                  <a:chExt cx="2576196" cy="341830"/>
                </a:xfrm>
              </p:grpSpPr>
              <p:sp>
                <p:nvSpPr>
                  <p:cNvPr id="78" name="TextBox 77"/>
                  <p:cNvSpPr txBox="1"/>
                  <p:nvPr/>
                </p:nvSpPr>
                <p:spPr>
                  <a:xfrm>
                    <a:off x="409936" y="2545159"/>
                    <a:ext cx="928396" cy="338554"/>
                  </a:xfrm>
                  <a:prstGeom prst="rect">
                    <a:avLst/>
                  </a:prstGeom>
                  <a:noFill/>
                </p:spPr>
                <p:txBody>
                  <a:bodyPr wrap="none" rtlCol="0">
                    <a:spAutoFit/>
                  </a:bodyPr>
                  <a:lstStyle/>
                  <a:p>
                    <a:r>
                      <a:rPr lang="en-US" sz="1600" b="1" dirty="0">
                        <a:effectLst>
                          <a:glow rad="63500">
                            <a:schemeClr val="accent5">
                              <a:satMod val="175000"/>
                              <a:alpha val="40000"/>
                            </a:schemeClr>
                          </a:glow>
                        </a:effectLst>
                      </a:rPr>
                      <a:t>Glycerol </a:t>
                    </a:r>
                    <a:endParaRPr lang="en-US" b="1" dirty="0">
                      <a:effectLst>
                        <a:glow rad="63500">
                          <a:schemeClr val="accent5">
                            <a:satMod val="175000"/>
                            <a:alpha val="40000"/>
                          </a:schemeClr>
                        </a:glow>
                      </a:effectLst>
                    </a:endParaRPr>
                  </a:p>
                </p:txBody>
              </p:sp>
              <p:sp>
                <p:nvSpPr>
                  <p:cNvPr id="79" name="TextBox 78"/>
                  <p:cNvSpPr txBox="1"/>
                  <p:nvPr/>
                </p:nvSpPr>
                <p:spPr>
                  <a:xfrm>
                    <a:off x="1765991" y="2541883"/>
                    <a:ext cx="1220141" cy="338554"/>
                  </a:xfrm>
                  <a:prstGeom prst="rect">
                    <a:avLst/>
                  </a:prstGeom>
                  <a:noFill/>
                  <a:effectLst>
                    <a:outerShdw blurRad="50800" dist="76200" dir="2700000" algn="tl" rotWithShape="0">
                      <a:prstClr val="black">
                        <a:alpha val="40000"/>
                      </a:prstClr>
                    </a:outerShdw>
                  </a:effectLst>
                </p:spPr>
                <p:txBody>
                  <a:bodyPr wrap="none" rtlCol="0">
                    <a:spAutoFit/>
                  </a:bodyPr>
                  <a:lstStyle/>
                  <a:p>
                    <a:r>
                      <a:rPr lang="en-US" sz="1600" b="1" dirty="0">
                        <a:effectLst>
                          <a:glow rad="63500">
                            <a:schemeClr val="accent5">
                              <a:satMod val="175000"/>
                              <a:alpha val="40000"/>
                            </a:schemeClr>
                          </a:glow>
                        </a:effectLst>
                      </a:rPr>
                      <a:t>Glycerol-3-P</a:t>
                    </a:r>
                    <a:endParaRPr lang="en-US" sz="1400" b="1" dirty="0">
                      <a:effectLst>
                        <a:glow rad="63500">
                          <a:schemeClr val="accent5">
                            <a:satMod val="175000"/>
                            <a:alpha val="40000"/>
                          </a:schemeClr>
                        </a:glow>
                      </a:effectLst>
                    </a:endParaRPr>
                  </a:p>
                </p:txBody>
              </p:sp>
            </p:grpSp>
            <p:cxnSp>
              <p:nvCxnSpPr>
                <p:cNvPr id="77" name="Straight Arrow Connector 76"/>
                <p:cNvCxnSpPr/>
                <p:nvPr/>
              </p:nvCxnSpPr>
              <p:spPr>
                <a:xfrm flipV="1">
                  <a:off x="1455580" y="2829915"/>
                  <a:ext cx="334784" cy="6692"/>
                </a:xfrm>
                <a:prstGeom prst="straightConnector1">
                  <a:avLst/>
                </a:prstGeom>
                <a:ln w="28575">
                  <a:solidFill>
                    <a:schemeClr val="accent1"/>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82" name="Elbow Connector 81"/>
              <p:cNvCxnSpPr/>
              <p:nvPr/>
            </p:nvCxnSpPr>
            <p:spPr>
              <a:xfrm flipV="1">
                <a:off x="3203848" y="6358306"/>
                <a:ext cx="792088" cy="241286"/>
              </a:xfrm>
              <a:prstGeom prst="bentConnector2">
                <a:avLst/>
              </a:prstGeom>
              <a:ln w="28575">
                <a:solidFill>
                  <a:schemeClr val="accent1"/>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193674" y="6307439"/>
              <a:ext cx="2429418" cy="397929"/>
              <a:chOff x="3193674" y="6307439"/>
              <a:chExt cx="2429418" cy="397929"/>
            </a:xfrm>
          </p:grpSpPr>
          <p:cxnSp>
            <p:nvCxnSpPr>
              <p:cNvPr id="76" name="Elbow Connector 75"/>
              <p:cNvCxnSpPr/>
              <p:nvPr/>
            </p:nvCxnSpPr>
            <p:spPr>
              <a:xfrm rot="10800000" flipV="1">
                <a:off x="3193674" y="6366814"/>
                <a:ext cx="1807874" cy="338554"/>
              </a:xfrm>
              <a:prstGeom prst="bentConnector3">
                <a:avLst>
                  <a:gd name="adj1" fmla="val 50000"/>
                </a:avLst>
              </a:prstGeom>
              <a:ln w="28575">
                <a:solidFill>
                  <a:schemeClr val="accent1"/>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110924" y="6307439"/>
                <a:ext cx="1512168" cy="1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81" name="Straight Arrow Connector 80"/>
          <p:cNvCxnSpPr/>
          <p:nvPr/>
        </p:nvCxnSpPr>
        <p:spPr>
          <a:xfrm flipH="1">
            <a:off x="3132403" y="2922494"/>
            <a:ext cx="721332" cy="1765"/>
          </a:xfrm>
          <a:prstGeom prst="straightConnector1">
            <a:avLst/>
          </a:prstGeom>
          <a:ln w="28575">
            <a:solidFill>
              <a:schemeClr val="accent3">
                <a:lumMod val="50000"/>
              </a:schemeClr>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398803" y="6355147"/>
            <a:ext cx="623889" cy="523220"/>
          </a:xfrm>
          <a:prstGeom prst="rect">
            <a:avLst/>
          </a:prstGeom>
          <a:noFill/>
        </p:spPr>
        <p:txBody>
          <a:bodyPr wrap="none" rtlCol="0">
            <a:spAutoFit/>
          </a:bodyPr>
          <a:lstStyle/>
          <a:p>
            <a:r>
              <a:rPr lang="en-US" sz="1050" b="1" dirty="0"/>
              <a:t>glycerol</a:t>
            </a:r>
          </a:p>
          <a:p>
            <a:r>
              <a:rPr lang="en-US" sz="600" b="1" dirty="0"/>
              <a:t> </a:t>
            </a:r>
            <a:endParaRPr lang="en-US" sz="300" b="1" dirty="0"/>
          </a:p>
          <a:p>
            <a:pPr algn="ctr"/>
            <a:r>
              <a:rPr lang="en-US" sz="1050" b="1" dirty="0"/>
              <a:t>kinase</a:t>
            </a:r>
          </a:p>
        </p:txBody>
      </p:sp>
    </p:spTree>
    <p:extLst>
      <p:ext uri="{BB962C8B-B14F-4D97-AF65-F5344CB8AC3E}">
        <p14:creationId xmlns:p14="http://schemas.microsoft.com/office/powerpoint/2010/main" val="91751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1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circle(in)">
                                      <p:cBhvr>
                                        <p:cTn id="12" dur="1000"/>
                                        <p:tgtEl>
                                          <p:spTgt spid="72"/>
                                        </p:tgtEl>
                                      </p:cBhvr>
                                    </p:animEffect>
                                  </p:childTnLst>
                                </p:cTn>
                              </p:par>
                              <p:par>
                                <p:cTn id="13" presetID="3" presetClass="entr" presetSubtype="1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linds(horizontal)">
                                      <p:cBhvr>
                                        <p:cTn id="15" dur="500"/>
                                        <p:tgtEl>
                                          <p:spTgt spid="81"/>
                                        </p:tgtEl>
                                      </p:cBhvr>
                                    </p:animEffect>
                                  </p:childTnLst>
                                </p:cTn>
                              </p:par>
                              <p:par>
                                <p:cTn id="16" presetID="6" presetClass="entr" presetSubtype="16"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1000"/>
                                        <p:tgtEl>
                                          <p:spTgt spid="3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in)">
                                      <p:cBhvr>
                                        <p:cTn id="26" dur="1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linds(vertic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linds(horizontal)">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blinds(horizontal)">
                                      <p:cBhvr>
                                        <p:cTn id="41" dur="500"/>
                                        <p:tgtEl>
                                          <p:spTgt spid="113"/>
                                        </p:tgtEl>
                                      </p:cBhvr>
                                    </p:animEffect>
                                  </p:childTnLst>
                                </p:cTn>
                              </p:par>
                              <p:par>
                                <p:cTn id="42" presetID="6" presetClass="entr" presetSubtype="16" fill="hold" nodeType="withEffect">
                                  <p:stCondLst>
                                    <p:cond delay="0"/>
                                  </p:stCondLst>
                                  <p:childTnLst>
                                    <p:set>
                                      <p:cBhvr>
                                        <p:cTn id="43" dur="1" fill="hold">
                                          <p:stCondLst>
                                            <p:cond delay="0"/>
                                          </p:stCondLst>
                                        </p:cTn>
                                        <p:tgtEl>
                                          <p:spTgt spid="127"/>
                                        </p:tgtEl>
                                        <p:attrNameLst>
                                          <p:attrName>style.visibility</p:attrName>
                                        </p:attrNameLst>
                                      </p:cBhvr>
                                      <p:to>
                                        <p:strVal val="visible"/>
                                      </p:to>
                                    </p:set>
                                    <p:animEffect transition="in" filter="circle(in)">
                                      <p:cBhvr>
                                        <p:cTn id="44"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       Acetyl CoA Formation </a:t>
            </a:r>
            <a:endParaRPr lang="ar-JO" sz="4000" b="1" dirty="0">
              <a:solidFill>
                <a:srgbClr val="C00000"/>
              </a:solidFill>
            </a:endParaRPr>
          </a:p>
        </p:txBody>
      </p:sp>
      <p:sp>
        <p:nvSpPr>
          <p:cNvPr id="3" name="عنصر نائب للمحتوى 2"/>
          <p:cNvSpPr>
            <a:spLocks noGrp="1"/>
          </p:cNvSpPr>
          <p:nvPr>
            <p:ph idx="1"/>
          </p:nvPr>
        </p:nvSpPr>
        <p:spPr>
          <a:xfrm>
            <a:off x="394208" y="1152128"/>
            <a:ext cx="8678386" cy="2675143"/>
          </a:xfrm>
        </p:spPr>
        <p:txBody>
          <a:bodyPr>
            <a:normAutofit/>
          </a:bodyPr>
          <a:lstStyle/>
          <a:p>
            <a:pPr algn="l" rtl="0"/>
            <a:r>
              <a:rPr lang="en-US" sz="2700" dirty="0">
                <a:latin typeface="Arial" charset="0"/>
                <a:ea typeface="Arial" charset="0"/>
                <a:cs typeface="Arial" charset="0"/>
              </a:rPr>
              <a:t>In aerobic respiration, pyruvate (3C) joins the citric acid cycle after its conversion to acetyl CoA (2C)</a:t>
            </a:r>
          </a:p>
          <a:p>
            <a:pPr algn="l" rtl="0"/>
            <a:r>
              <a:rPr lang="en-US" sz="2700" dirty="0">
                <a:latin typeface="Arial" charset="0"/>
                <a:ea typeface="Arial" charset="0"/>
                <a:cs typeface="Arial" charset="0"/>
              </a:rPr>
              <a:t>Citric acid cycle occurs in the mitochondrial matrix. Shuttling of pyruvate from the cytosol is facilitated by a  transporter protein embedded in the inner mitochondrial membrane called </a:t>
            </a:r>
            <a:r>
              <a:rPr lang="en-US" sz="2700" dirty="0">
                <a:solidFill>
                  <a:srgbClr val="C00000"/>
                </a:solidFill>
                <a:latin typeface="Arial" charset="0"/>
                <a:ea typeface="Arial" charset="0"/>
                <a:cs typeface="Arial" charset="0"/>
              </a:rPr>
              <a:t>pyruvate translocase  </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156176" y="5373216"/>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4AB1DE4-7234-034F-B144-65A127926383}"/>
              </a:ext>
            </a:extLst>
          </p:cNvPr>
          <p:cNvGrpSpPr/>
          <p:nvPr/>
        </p:nvGrpSpPr>
        <p:grpSpPr>
          <a:xfrm>
            <a:off x="2051720" y="4039334"/>
            <a:ext cx="5118661" cy="2702034"/>
            <a:chOff x="2311541" y="3854655"/>
            <a:chExt cx="5118661" cy="2702034"/>
          </a:xfrm>
        </p:grpSpPr>
        <p:pic>
          <p:nvPicPr>
            <p:cNvPr id="9" name="Picture 8">
              <a:extLst>
                <a:ext uri="{FF2B5EF4-FFF2-40B4-BE49-F238E27FC236}">
                  <a16:creationId xmlns:a16="http://schemas.microsoft.com/office/drawing/2014/main" id="{EEB21F17-99A2-3D4D-920B-428641BC9DA2}"/>
                </a:ext>
              </a:extLst>
            </p:cNvPr>
            <p:cNvPicPr>
              <a:picLocks noChangeAspect="1"/>
            </p:cNvPicPr>
            <p:nvPr/>
          </p:nvPicPr>
          <p:blipFill rotWithShape="1">
            <a:blip r:embed="rId5">
              <a:extLst>
                <a:ext uri="{28A0092B-C50C-407E-A947-70E740481C1C}">
                  <a14:useLocalDpi xmlns:a14="http://schemas.microsoft.com/office/drawing/2010/main" val="0"/>
                </a:ext>
              </a:extLst>
            </a:blip>
            <a:srcRect l="48425" t="6760" r="4326" b="7672"/>
            <a:stretch/>
          </p:blipFill>
          <p:spPr>
            <a:xfrm>
              <a:off x="4882150" y="3854655"/>
              <a:ext cx="2548052" cy="2489675"/>
            </a:xfrm>
            <a:prstGeom prst="rect">
              <a:avLst/>
            </a:prstGeom>
          </p:spPr>
        </p:pic>
        <p:pic>
          <p:nvPicPr>
            <p:cNvPr id="14" name="Picture 13">
              <a:extLst>
                <a:ext uri="{FF2B5EF4-FFF2-40B4-BE49-F238E27FC236}">
                  <a16:creationId xmlns:a16="http://schemas.microsoft.com/office/drawing/2014/main" id="{0E7AF810-0F4C-234C-8B5D-ED33EFA1C899}"/>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52362"/>
            <a:stretch/>
          </p:blipFill>
          <p:spPr>
            <a:xfrm>
              <a:off x="2311541" y="5101911"/>
              <a:ext cx="2568986" cy="1454778"/>
            </a:xfrm>
            <a:prstGeom prst="rect">
              <a:avLst/>
            </a:prstGeom>
          </p:spPr>
        </p:pic>
      </p:grpSp>
    </p:spTree>
    <p:custDataLst>
      <p:tags r:id="rId1"/>
    </p:custDataLst>
    <p:extLst>
      <p:ext uri="{BB962C8B-B14F-4D97-AF65-F5344CB8AC3E}">
        <p14:creationId xmlns:p14="http://schemas.microsoft.com/office/powerpoint/2010/main" val="3346552756"/>
      </p:ext>
    </p:extLst>
  </p:cSld>
  <p:clrMapOvr>
    <a:masterClrMapping/>
  </p:clrMapOvr>
  <mc:AlternateContent xmlns:mc="http://schemas.openxmlformats.org/markup-compatibility/2006" xmlns:p14="http://schemas.microsoft.com/office/powerpoint/2010/main">
    <mc:Choice Requires="p14">
      <p:transition spd="slow" p14:dur="2000" advTm="300026"/>
    </mc:Choice>
    <mc:Fallback xmlns="">
      <p:transition spd="slow" advTm="30002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       Acetyl CoA Formation </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156176" y="5373216"/>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2846"/>
          <a:stretch/>
        </p:blipFill>
        <p:spPr>
          <a:xfrm>
            <a:off x="524376" y="1594192"/>
            <a:ext cx="8368104" cy="4499104"/>
          </a:xfrm>
          <a:prstGeom prst="rect">
            <a:avLst/>
          </a:prstGeom>
        </p:spPr>
      </p:pic>
      <p:sp>
        <p:nvSpPr>
          <p:cNvPr id="11" name="TextBox 10"/>
          <p:cNvSpPr txBox="1"/>
          <p:nvPr/>
        </p:nvSpPr>
        <p:spPr>
          <a:xfrm>
            <a:off x="3468196" y="3645024"/>
            <a:ext cx="2687980" cy="307777"/>
          </a:xfrm>
          <a:prstGeom prst="rect">
            <a:avLst/>
          </a:prstGeom>
          <a:noFill/>
        </p:spPr>
        <p:txBody>
          <a:bodyPr wrap="none" rtlCol="0">
            <a:spAutoFit/>
          </a:bodyPr>
          <a:lstStyle/>
          <a:p>
            <a:r>
              <a:rPr lang="en-US" sz="1400" b="1" dirty="0">
                <a:solidFill>
                  <a:srgbClr val="C00000"/>
                </a:solidFill>
              </a:rPr>
              <a:t>Pyruvate dehydrogenase complex</a:t>
            </a:r>
          </a:p>
        </p:txBody>
      </p:sp>
    </p:spTree>
    <p:custDataLst>
      <p:tags r:id="rId1"/>
    </p:custDataLst>
    <p:extLst>
      <p:ext uri="{BB962C8B-B14F-4D97-AF65-F5344CB8AC3E}">
        <p14:creationId xmlns:p14="http://schemas.microsoft.com/office/powerpoint/2010/main" val="904721653"/>
      </p:ext>
    </p:extLst>
  </p:cSld>
  <p:clrMapOvr>
    <a:masterClrMapping/>
  </p:clrMapOvr>
  <mc:AlternateContent xmlns:mc="http://schemas.openxmlformats.org/markup-compatibility/2006" xmlns:p14="http://schemas.microsoft.com/office/powerpoint/2010/main">
    <mc:Choice Requires="p14">
      <p:transition spd="slow" p14:dur="2000" advTm="466065"/>
    </mc:Choice>
    <mc:Fallback xmlns="">
      <p:transition spd="slow" advTm="466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       Acetyl CoA Formation </a:t>
            </a:r>
            <a:endParaRPr lang="ar-JO" sz="4000" b="1" dirty="0">
              <a:solidFill>
                <a:srgbClr val="C00000"/>
              </a:solidFill>
            </a:endParaRPr>
          </a:p>
        </p:txBody>
      </p:sp>
      <p:sp>
        <p:nvSpPr>
          <p:cNvPr id="3" name="عنصر نائب للمحتوى 2"/>
          <p:cNvSpPr>
            <a:spLocks noGrp="1"/>
          </p:cNvSpPr>
          <p:nvPr>
            <p:ph idx="1"/>
          </p:nvPr>
        </p:nvSpPr>
        <p:spPr>
          <a:xfrm>
            <a:off x="394208" y="1152128"/>
            <a:ext cx="8678386" cy="5705872"/>
          </a:xfrm>
        </p:spPr>
        <p:txBody>
          <a:bodyPr>
            <a:normAutofit/>
          </a:bodyPr>
          <a:lstStyle/>
          <a:p>
            <a:pPr algn="l" rtl="0"/>
            <a:r>
              <a:rPr lang="en-US" sz="2700" dirty="0">
                <a:latin typeface="Arial" charset="0"/>
                <a:ea typeface="Arial" charset="0"/>
                <a:cs typeface="Arial" charset="0"/>
              </a:rPr>
              <a:t>Pyruvate dehydrogenase complex (PDC) catalyzes the </a:t>
            </a:r>
            <a:r>
              <a:rPr lang="en-US" sz="2700" b="1" dirty="0">
                <a:solidFill>
                  <a:srgbClr val="C00000"/>
                </a:solidFill>
                <a:latin typeface="Arial" charset="0"/>
                <a:ea typeface="Arial" charset="0"/>
                <a:cs typeface="Arial" charset="0"/>
              </a:rPr>
              <a:t>irreversible</a:t>
            </a:r>
            <a:r>
              <a:rPr lang="en-US" sz="2700" dirty="0">
                <a:latin typeface="Arial" charset="0"/>
                <a:ea typeface="Arial" charset="0"/>
                <a:cs typeface="Arial" charset="0"/>
              </a:rPr>
              <a:t> oxidative decarboxylation of pyruvate into Acetyl CoA with the release of CO</a:t>
            </a:r>
            <a:r>
              <a:rPr lang="en-US" sz="2700" baseline="-25000" dirty="0">
                <a:latin typeface="Arial" charset="0"/>
                <a:ea typeface="Arial" charset="0"/>
                <a:cs typeface="Arial" charset="0"/>
              </a:rPr>
              <a:t>2</a:t>
            </a:r>
            <a:r>
              <a:rPr lang="en-US" sz="2700" dirty="0">
                <a:latin typeface="Arial" charset="0"/>
                <a:ea typeface="Arial" charset="0"/>
                <a:cs typeface="Arial" charset="0"/>
              </a:rPr>
              <a:t> </a:t>
            </a:r>
          </a:p>
          <a:p>
            <a:pPr algn="l" rtl="0"/>
            <a:r>
              <a:rPr lang="en-US" sz="2700" dirty="0">
                <a:latin typeface="Arial" charset="0"/>
                <a:ea typeface="Arial" charset="0"/>
                <a:cs typeface="Arial" charset="0"/>
              </a:rPr>
              <a:t>Energy-rich molecule “NADH” is also produced</a:t>
            </a:r>
          </a:p>
          <a:p>
            <a:pPr algn="l" rtl="0"/>
            <a:r>
              <a:rPr lang="en-US" sz="2700" dirty="0">
                <a:latin typeface="Arial" charset="0"/>
                <a:ea typeface="Arial" charset="0"/>
                <a:cs typeface="Arial" charset="0"/>
              </a:rPr>
              <a:t>Coenzyme A (CoA) acts as acetyl group carrier due to its free sulfhydryl (–SH) end capable of forming thioester bond</a:t>
            </a:r>
          </a:p>
          <a:p>
            <a:pPr algn="l" rtl="0"/>
            <a:r>
              <a:rPr lang="en-US" sz="2700" dirty="0">
                <a:latin typeface="Arial" charset="0"/>
                <a:ea typeface="Arial" charset="0"/>
                <a:cs typeface="Arial" charset="0"/>
              </a:rPr>
              <a:t>PDC is a multi-enzyme system consists of three catalytic enzymes and five coenzymes (three of them are prosthetic groups as they are tightly bound to their corresponding enzymes)</a:t>
            </a:r>
          </a:p>
          <a:p>
            <a:pPr algn="l" rtl="0"/>
            <a:endParaRPr lang="en-US" sz="27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228903691"/>
      </p:ext>
    </p:extLst>
  </p:cSld>
  <p:clrMapOvr>
    <a:masterClrMapping/>
  </p:clrMapOvr>
  <mc:AlternateContent xmlns:mc="http://schemas.openxmlformats.org/markup-compatibility/2006" xmlns:p14="http://schemas.microsoft.com/office/powerpoint/2010/main">
    <mc:Choice Requires="p14">
      <p:transition spd="slow" p14:dur="2000" advTm="164365"/>
    </mc:Choice>
    <mc:Fallback xmlns="">
      <p:transition spd="slow" advTm="1643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vertic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18256"/>
            <a:ext cx="8229600" cy="1143000"/>
          </a:xfrm>
        </p:spPr>
        <p:txBody>
          <a:bodyPr>
            <a:normAutofit/>
          </a:bodyPr>
          <a:lstStyle/>
          <a:p>
            <a:pPr algn="ctr"/>
            <a:r>
              <a:rPr lang="en-US" sz="3600" dirty="0">
                <a:solidFill>
                  <a:srgbClr val="C00000"/>
                </a:solidFill>
                <a:latin typeface="Arial" charset="0"/>
                <a:ea typeface="Arial" charset="0"/>
                <a:cs typeface="Arial" charset="0"/>
              </a:rPr>
              <a:t>Pyruvate Dehydrogenase Complex</a:t>
            </a:r>
            <a:endParaRPr lang="ar-JO" sz="3600" b="1" dirty="0">
              <a:solidFill>
                <a:srgbClr val="C00000"/>
              </a:solidFill>
            </a:endParaRPr>
          </a:p>
        </p:txBody>
      </p:sp>
      <p:sp>
        <p:nvSpPr>
          <p:cNvPr id="3" name="عنصر نائب للمحتوى 2"/>
          <p:cNvSpPr>
            <a:spLocks noGrp="1"/>
          </p:cNvSpPr>
          <p:nvPr>
            <p:ph idx="1"/>
          </p:nvPr>
        </p:nvSpPr>
        <p:spPr>
          <a:xfrm>
            <a:off x="394208" y="1152128"/>
            <a:ext cx="8714296" cy="5705872"/>
          </a:xfrm>
        </p:spPr>
        <p:txBody>
          <a:bodyPr>
            <a:normAutofit/>
          </a:bodyPr>
          <a:lstStyle/>
          <a:p>
            <a:pPr algn="l" rtl="0"/>
            <a:r>
              <a:rPr lang="en-US" sz="2400" b="1" dirty="0">
                <a:solidFill>
                  <a:schemeClr val="accent1"/>
                </a:solidFill>
                <a:latin typeface="Arial" charset="0"/>
                <a:ea typeface="Arial" charset="0"/>
                <a:cs typeface="Arial" charset="0"/>
              </a:rPr>
              <a:t>E1: pyruvate dehydrogenase</a:t>
            </a:r>
          </a:p>
          <a:p>
            <a:pPr algn="l" rtl="0"/>
            <a:r>
              <a:rPr lang="en-US" sz="2400" b="1" dirty="0">
                <a:solidFill>
                  <a:schemeClr val="bg1">
                    <a:lumMod val="50000"/>
                  </a:schemeClr>
                </a:solidFill>
                <a:latin typeface="Arial" charset="0"/>
                <a:ea typeface="Arial" charset="0"/>
                <a:cs typeface="Arial" charset="0"/>
              </a:rPr>
              <a:t>E2: dihydrolipoamide transacetylase  </a:t>
            </a:r>
          </a:p>
          <a:p>
            <a:pPr algn="l" rtl="0"/>
            <a:r>
              <a:rPr lang="en-US" sz="2400" b="1" dirty="0">
                <a:solidFill>
                  <a:srgbClr val="00B050"/>
                </a:solidFill>
                <a:latin typeface="Arial" charset="0"/>
                <a:ea typeface="Arial" charset="0"/>
                <a:cs typeface="Arial" charset="0"/>
              </a:rPr>
              <a:t>E3: dihydrolipoamide dehydrogenase</a:t>
            </a:r>
          </a:p>
          <a:p>
            <a:pPr marL="0" indent="0" algn="l" rtl="0">
              <a:buNone/>
            </a:pPr>
            <a:endParaRPr lang="en-US" sz="1200" b="1" dirty="0">
              <a:solidFill>
                <a:srgbClr val="00B050"/>
              </a:solidFill>
              <a:latin typeface="Arial" charset="0"/>
              <a:ea typeface="Arial" charset="0"/>
              <a:cs typeface="Arial" charset="0"/>
            </a:endParaRPr>
          </a:p>
          <a:p>
            <a:pPr marL="0" indent="0" algn="l" rtl="0">
              <a:buNone/>
            </a:pPr>
            <a:r>
              <a:rPr lang="en-US" sz="2400" dirty="0">
                <a:latin typeface="Arial" charset="0"/>
                <a:ea typeface="Arial" charset="0"/>
                <a:cs typeface="Arial" charset="0"/>
              </a:rPr>
              <a:t>                                  </a:t>
            </a:r>
            <a:r>
              <a:rPr lang="en-US" u="sng" dirty="0">
                <a:solidFill>
                  <a:srgbClr val="C00000"/>
                </a:solidFill>
                <a:latin typeface="Arial" charset="0"/>
                <a:ea typeface="Arial" charset="0"/>
                <a:cs typeface="Arial" charset="0"/>
              </a:rPr>
              <a:t>Coenzymes</a:t>
            </a:r>
            <a:endParaRPr lang="en-US" sz="2400" u="sng" dirty="0">
              <a:solidFill>
                <a:srgbClr val="C00000"/>
              </a:solidFill>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algn="l" rtl="0"/>
            <a:r>
              <a:rPr lang="en-US" sz="2400" dirty="0">
                <a:latin typeface="Arial" charset="0"/>
                <a:ea typeface="Arial" charset="0"/>
                <a:cs typeface="Arial" charset="0"/>
              </a:rPr>
              <a:t>Thiamine pyrophosphate  (TPP) a prosthetic group of </a:t>
            </a:r>
            <a:r>
              <a:rPr lang="en-US" sz="2400" b="1" dirty="0">
                <a:solidFill>
                  <a:schemeClr val="accent1"/>
                </a:solidFill>
                <a:latin typeface="Arial" charset="0"/>
                <a:ea typeface="Arial" charset="0"/>
                <a:cs typeface="Arial" charset="0"/>
              </a:rPr>
              <a:t>E1</a:t>
            </a:r>
          </a:p>
          <a:p>
            <a:pPr algn="l" rtl="0"/>
            <a:r>
              <a:rPr lang="en-US" sz="2400" dirty="0">
                <a:latin typeface="Arial" charset="0"/>
                <a:ea typeface="Arial" charset="0"/>
                <a:cs typeface="Arial" charset="0"/>
              </a:rPr>
              <a:t>Lipoic acid (lipoamide) a prosthetic group of </a:t>
            </a:r>
            <a:r>
              <a:rPr lang="en-US" sz="2400" b="1" dirty="0">
                <a:solidFill>
                  <a:schemeClr val="bg1">
                    <a:lumMod val="50000"/>
                  </a:schemeClr>
                </a:solidFill>
                <a:latin typeface="Arial" charset="0"/>
                <a:ea typeface="Arial" charset="0"/>
                <a:cs typeface="Arial" charset="0"/>
              </a:rPr>
              <a:t>E2</a:t>
            </a:r>
          </a:p>
          <a:p>
            <a:pPr algn="l" rtl="0"/>
            <a:r>
              <a:rPr lang="en-US" sz="2400" dirty="0">
                <a:latin typeface="Arial" charset="0"/>
                <a:ea typeface="Arial" charset="0"/>
                <a:cs typeface="Arial" charset="0"/>
              </a:rPr>
              <a:t>Flavin adenine dinucleotide (FAD) a prosthetic group of </a:t>
            </a:r>
            <a:r>
              <a:rPr lang="en-US" sz="2400" b="1" dirty="0">
                <a:solidFill>
                  <a:srgbClr val="00B050"/>
                </a:solidFill>
                <a:latin typeface="Arial" charset="0"/>
                <a:ea typeface="Arial" charset="0"/>
                <a:cs typeface="Arial" charset="0"/>
              </a:rPr>
              <a:t>E3</a:t>
            </a:r>
          </a:p>
          <a:p>
            <a:pPr algn="l" rtl="0"/>
            <a:r>
              <a:rPr lang="en-US" sz="2400" dirty="0">
                <a:latin typeface="Arial" charset="0"/>
                <a:ea typeface="Arial" charset="0"/>
                <a:cs typeface="Arial" charset="0"/>
              </a:rPr>
              <a:t>Coenzyme A (CoA or CoA</a:t>
            </a:r>
            <a:r>
              <a:rPr lang="en-US" sz="2400" dirty="0">
                <a:solidFill>
                  <a:srgbClr val="C00000"/>
                </a:solidFill>
                <a:latin typeface="Arial" charset="0"/>
                <a:ea typeface="Arial" charset="0"/>
                <a:cs typeface="Arial" charset="0"/>
              </a:rPr>
              <a:t>-SH</a:t>
            </a:r>
            <a:r>
              <a:rPr lang="en-US" sz="2400" dirty="0">
                <a:latin typeface="Arial" charset="0"/>
                <a:ea typeface="Arial" charset="0"/>
                <a:cs typeface="Arial" charset="0"/>
              </a:rPr>
              <a:t>)</a:t>
            </a:r>
          </a:p>
          <a:p>
            <a:pPr algn="l" rtl="0"/>
            <a:r>
              <a:rPr lang="en-US" sz="2400" dirty="0">
                <a:latin typeface="Arial" charset="0"/>
                <a:ea typeface="Arial" charset="0"/>
                <a:cs typeface="Arial" charset="0"/>
              </a:rPr>
              <a:t>Nicotinamide adenine dinucleotide (NAD</a:t>
            </a:r>
            <a:r>
              <a:rPr lang="en-US" sz="2400" baseline="30000" dirty="0">
                <a:solidFill>
                  <a:srgbClr val="C00000"/>
                </a:solidFill>
                <a:latin typeface="Arial" charset="0"/>
                <a:ea typeface="Arial" charset="0"/>
                <a:cs typeface="Arial" charset="0"/>
              </a:rPr>
              <a:t>+</a:t>
            </a:r>
            <a:r>
              <a:rPr lang="en-US" sz="2400" dirty="0">
                <a:latin typeface="Arial" charset="0"/>
                <a:ea typeface="Arial" charset="0"/>
                <a:cs typeface="Arial" charset="0"/>
              </a:rPr>
              <a:t>)</a:t>
            </a: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1941" b="19193"/>
          <a:stretch/>
        </p:blipFill>
        <p:spPr>
          <a:xfrm>
            <a:off x="6588224" y="1224270"/>
            <a:ext cx="2226370" cy="2132722"/>
          </a:xfrm>
          <a:prstGeom prst="rect">
            <a:avLst/>
          </a:prstGeom>
        </p:spPr>
      </p:pic>
      <p:pic>
        <p:nvPicPr>
          <p:cNvPr id="5" name="Picture 2" descr="http://www.mutah.edu.jo/images/banners/medi-sign.gif"/>
          <p:cNvPicPr>
            <a:picLocks noChangeAspect="1" noChangeArrowheads="1"/>
          </p:cNvPicPr>
          <p:nvPr/>
        </p:nvPicPr>
        <p:blipFill>
          <a:blip r:embed="rId5"/>
          <a:srcRect/>
          <a:stretch>
            <a:fillRect/>
          </a:stretch>
        </p:blipFill>
        <p:spPr bwMode="auto">
          <a:xfrm>
            <a:off x="7965496" y="326"/>
            <a:ext cx="1143008" cy="1295410"/>
          </a:xfrm>
          <a:prstGeom prst="rect">
            <a:avLst/>
          </a:prstGeom>
          <a:noFill/>
        </p:spPr>
      </p:pic>
      <p:sp>
        <p:nvSpPr>
          <p:cNvPr id="7" name="عنصر نائب للمحتوى 2"/>
          <p:cNvSpPr txBox="1">
            <a:spLocks/>
          </p:cNvSpPr>
          <p:nvPr/>
        </p:nvSpPr>
        <p:spPr>
          <a:xfrm>
            <a:off x="395536" y="2636912"/>
            <a:ext cx="8748464" cy="42210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2400"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3190588667"/>
      </p:ext>
    </p:extLst>
  </p:cSld>
  <p:clrMapOvr>
    <a:masterClrMapping/>
  </p:clrMapOvr>
  <mc:AlternateContent xmlns:mc="http://schemas.openxmlformats.org/markup-compatibility/2006" xmlns:p14="http://schemas.microsoft.com/office/powerpoint/2010/main">
    <mc:Choice Requires="p14">
      <p:transition spd="slow" p14:dur="2000" advTm="220487"/>
    </mc:Choice>
    <mc:Fallback xmlns="">
      <p:transition spd="slow" advTm="220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vertical)">
                                      <p:cBhvr>
                                        <p:cTn id="7" dur="500"/>
                                        <p:tgtEl>
                                          <p:spTgt spid="3">
                                            <p:txEl>
                                              <p:pRg st="4" end="4"/>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linds(vertical)">
                                      <p:cBhvr>
                                        <p:cTn id="10" dur="500"/>
                                        <p:tgtEl>
                                          <p:spTgt spid="3">
                                            <p:txEl>
                                              <p:pRg st="6" end="6"/>
                                            </p:txEl>
                                          </p:spTgt>
                                        </p:tgtEl>
                                      </p:cBhvr>
                                    </p:animEffect>
                                  </p:childTnLst>
                                </p:cTn>
                              </p:par>
                              <p:par>
                                <p:cTn id="11" presetID="3" presetClass="entr" presetSubtype="5"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linds(vertical)">
                                      <p:cBhvr>
                                        <p:cTn id="13" dur="500"/>
                                        <p:tgtEl>
                                          <p:spTgt spid="3">
                                            <p:txEl>
                                              <p:pRg st="7" end="7"/>
                                            </p:txEl>
                                          </p:spTgt>
                                        </p:tgtEl>
                                      </p:cBhvr>
                                    </p:animEffect>
                                  </p:childTnLst>
                                </p:cTn>
                              </p:par>
                              <p:par>
                                <p:cTn id="14" presetID="3" presetClass="entr" presetSubtype="5"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blinds(vertical)">
                                      <p:cBhvr>
                                        <p:cTn id="16" dur="500"/>
                                        <p:tgtEl>
                                          <p:spTgt spid="3">
                                            <p:txEl>
                                              <p:pRg st="8" end="8"/>
                                            </p:txEl>
                                          </p:spTgt>
                                        </p:tgtEl>
                                      </p:cBhvr>
                                    </p:animEffect>
                                  </p:childTnLst>
                                </p:cTn>
                              </p:par>
                              <p:par>
                                <p:cTn id="17" presetID="3" presetClass="entr" presetSubtype="5"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blinds(vertical)">
                                      <p:cBhvr>
                                        <p:cTn id="19" dur="500"/>
                                        <p:tgtEl>
                                          <p:spTgt spid="3">
                                            <p:txEl>
                                              <p:pRg st="9" end="9"/>
                                            </p:txEl>
                                          </p:spTgt>
                                        </p:tgtEl>
                                      </p:cBhvr>
                                    </p:animEffect>
                                  </p:childTnLst>
                                </p:cTn>
                              </p:par>
                              <p:par>
                                <p:cTn id="20" presetID="3" presetClass="entr" presetSubtype="5"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vertic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487" t="57102" r="3978" b="14490"/>
          <a:stretch/>
        </p:blipFill>
        <p:spPr>
          <a:xfrm>
            <a:off x="1115616" y="5085184"/>
            <a:ext cx="7416824" cy="1728192"/>
          </a:xfrm>
          <a:prstGeom prst="rect">
            <a:avLst/>
          </a:prstGeom>
        </p:spPr>
      </p:pic>
      <p:sp>
        <p:nvSpPr>
          <p:cNvPr id="2" name="عنوان 1"/>
          <p:cNvSpPr>
            <a:spLocks noGrp="1"/>
          </p:cNvSpPr>
          <p:nvPr>
            <p:ph type="title"/>
          </p:nvPr>
        </p:nvSpPr>
        <p:spPr>
          <a:xfrm>
            <a:off x="230832" y="-99392"/>
            <a:ext cx="8229600" cy="1143000"/>
          </a:xfrm>
        </p:spPr>
        <p:txBody>
          <a:bodyPr>
            <a:normAutofit/>
          </a:bodyPr>
          <a:lstStyle/>
          <a:p>
            <a:pPr algn="ctr"/>
            <a:r>
              <a:rPr lang="en-GB" sz="4000" dirty="0">
                <a:solidFill>
                  <a:srgbClr val="C00000"/>
                </a:solidFill>
              </a:rPr>
              <a:t>Coenzymes Structure </a:t>
            </a:r>
            <a:endParaRPr lang="ar-JO" sz="4000" dirty="0">
              <a:solidFill>
                <a:srgbClr val="C00000"/>
              </a:solidFill>
            </a:endParaRPr>
          </a:p>
        </p:txBody>
      </p:sp>
      <p:sp>
        <p:nvSpPr>
          <p:cNvPr id="3" name="عنصر نائب للمحتوى 2"/>
          <p:cNvSpPr>
            <a:spLocks noGrp="1"/>
          </p:cNvSpPr>
          <p:nvPr>
            <p:ph idx="1"/>
          </p:nvPr>
        </p:nvSpPr>
        <p:spPr>
          <a:xfrm>
            <a:off x="394208" y="1152128"/>
            <a:ext cx="8714296" cy="5705872"/>
          </a:xfrm>
        </p:spPr>
        <p:txBody>
          <a:bodyPr>
            <a:normAutofit/>
          </a:bodyPr>
          <a:lstStyle/>
          <a:p>
            <a:pPr marL="0" indent="0" algn="l" rtl="0">
              <a:buNone/>
            </a:pPr>
            <a:endParaRPr lang="en-US" sz="1200" b="1" dirty="0">
              <a:solidFill>
                <a:srgbClr val="00B050"/>
              </a:solidFill>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7" name="عنصر نائب للمحتوى 2"/>
          <p:cNvSpPr txBox="1">
            <a:spLocks/>
          </p:cNvSpPr>
          <p:nvPr/>
        </p:nvSpPr>
        <p:spPr>
          <a:xfrm>
            <a:off x="395536" y="2636912"/>
            <a:ext cx="8748464" cy="42210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2400" b="1" dirty="0">
              <a:latin typeface="Arial" charset="0"/>
              <a:ea typeface="Arial" charset="0"/>
              <a:cs typeface="Arial"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72" y="3385382"/>
            <a:ext cx="5976664" cy="20598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5736" y="1505092"/>
            <a:ext cx="4656718" cy="2211940"/>
          </a:xfrm>
          <a:prstGeom prst="rect">
            <a:avLst/>
          </a:prstGeom>
        </p:spPr>
      </p:pic>
      <p:grpSp>
        <p:nvGrpSpPr>
          <p:cNvPr id="23" name="Group 22"/>
          <p:cNvGrpSpPr/>
          <p:nvPr/>
        </p:nvGrpSpPr>
        <p:grpSpPr>
          <a:xfrm>
            <a:off x="4571438" y="707210"/>
            <a:ext cx="1210184" cy="1065606"/>
            <a:chOff x="4571438" y="707210"/>
            <a:chExt cx="1210184" cy="1065606"/>
          </a:xfrm>
        </p:grpSpPr>
        <p:grpSp>
          <p:nvGrpSpPr>
            <p:cNvPr id="20" name="Group 19"/>
            <p:cNvGrpSpPr/>
            <p:nvPr/>
          </p:nvGrpSpPr>
          <p:grpSpPr>
            <a:xfrm>
              <a:off x="4571438" y="707210"/>
              <a:ext cx="1210184" cy="1065606"/>
              <a:chOff x="4571438" y="707210"/>
              <a:chExt cx="1210184" cy="1065606"/>
            </a:xfrm>
          </p:grpSpPr>
          <p:grpSp>
            <p:nvGrpSpPr>
              <p:cNvPr id="17" name="Group 16"/>
              <p:cNvGrpSpPr/>
              <p:nvPr/>
            </p:nvGrpSpPr>
            <p:grpSpPr>
              <a:xfrm>
                <a:off x="4571438" y="707210"/>
                <a:ext cx="1210184" cy="1065606"/>
                <a:chOff x="6602738" y="1168286"/>
                <a:chExt cx="1210184" cy="1065606"/>
              </a:xfrm>
            </p:grpSpPr>
            <p:grpSp>
              <p:nvGrpSpPr>
                <p:cNvPr id="15" name="Group 14"/>
                <p:cNvGrpSpPr/>
                <p:nvPr/>
              </p:nvGrpSpPr>
              <p:grpSpPr>
                <a:xfrm>
                  <a:off x="6786689" y="1295736"/>
                  <a:ext cx="852627" cy="831311"/>
                  <a:chOff x="6777640" y="1295736"/>
                  <a:chExt cx="852627" cy="831311"/>
                </a:xfrm>
              </p:grpSpPr>
              <p:pic>
                <p:nvPicPr>
                  <p:cNvPr id="4" name="Picture 3"/>
                  <p:cNvPicPr>
                    <a:picLocks noChangeAspect="1"/>
                  </p:cNvPicPr>
                  <p:nvPr/>
                </p:nvPicPr>
                <p:blipFill>
                  <a:blip r:embed="rId7"/>
                  <a:stretch>
                    <a:fillRect/>
                  </a:stretch>
                </p:blipFill>
                <p:spPr>
                  <a:xfrm>
                    <a:off x="6777640" y="1295736"/>
                    <a:ext cx="852627" cy="831311"/>
                  </a:xfrm>
                  <a:prstGeom prst="rect">
                    <a:avLst/>
                  </a:prstGeom>
                </p:spPr>
              </p:pic>
              <p:sp>
                <p:nvSpPr>
                  <p:cNvPr id="14" name="TextBox 13"/>
                  <p:cNvSpPr txBox="1"/>
                  <p:nvPr/>
                </p:nvSpPr>
                <p:spPr>
                  <a:xfrm>
                    <a:off x="6876256" y="1314607"/>
                    <a:ext cx="367408" cy="575542"/>
                  </a:xfrm>
                  <a:prstGeom prst="rect">
                    <a:avLst/>
                  </a:prstGeom>
                  <a:noFill/>
                </p:spPr>
                <p:txBody>
                  <a:bodyPr wrap="none" rtlCol="0">
                    <a:spAutoFit/>
                  </a:bodyPr>
                  <a:lstStyle/>
                  <a:p>
                    <a:r>
                      <a:rPr lang="en-US" sz="2800" dirty="0">
                        <a:solidFill>
                          <a:srgbClr val="C00000"/>
                        </a:solidFill>
                      </a:rPr>
                      <a:t>..</a:t>
                    </a:r>
                  </a:p>
                </p:txBody>
              </p:sp>
            </p:grpSp>
            <p:grpSp>
              <p:nvGrpSpPr>
                <p:cNvPr id="11" name="Group 10"/>
                <p:cNvGrpSpPr/>
                <p:nvPr/>
              </p:nvGrpSpPr>
              <p:grpSpPr>
                <a:xfrm>
                  <a:off x="6602738" y="1168286"/>
                  <a:ext cx="1210184" cy="1065606"/>
                  <a:chOff x="6602738" y="1168286"/>
                  <a:chExt cx="1210184" cy="1065606"/>
                </a:xfrm>
              </p:grpSpPr>
              <p:sp>
                <p:nvSpPr>
                  <p:cNvPr id="10" name="Rounded Rectangle 9"/>
                  <p:cNvSpPr/>
                  <p:nvPr/>
                </p:nvSpPr>
                <p:spPr>
                  <a:xfrm>
                    <a:off x="7023933" y="1168286"/>
                    <a:ext cx="360040" cy="358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452882" y="1875592"/>
                    <a:ext cx="360040" cy="358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602738" y="1844824"/>
                    <a:ext cx="360040" cy="358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ounded Rectangle 17"/>
              <p:cNvSpPr/>
              <p:nvPr/>
            </p:nvSpPr>
            <p:spPr>
              <a:xfrm>
                <a:off x="4571438" y="853531"/>
                <a:ext cx="1210184" cy="81244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249100" y="1186854"/>
                <a:ext cx="360040" cy="1521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5166343" y="822760"/>
              <a:ext cx="341761" cy="707886"/>
            </a:xfrm>
            <a:prstGeom prst="rect">
              <a:avLst/>
            </a:prstGeom>
            <a:noFill/>
          </p:spPr>
          <p:txBody>
            <a:bodyPr wrap="none" rtlCol="0">
              <a:spAutoFit/>
            </a:bodyPr>
            <a:lstStyle/>
            <a:p>
              <a:r>
                <a:rPr lang="en-US" sz="4000" dirty="0">
                  <a:solidFill>
                    <a:srgbClr val="0000FF"/>
                  </a:solidFill>
                </a:rPr>
                <a:t>-</a:t>
              </a:r>
              <a:endParaRPr lang="en-US" sz="3600" dirty="0">
                <a:solidFill>
                  <a:srgbClr val="0000FF"/>
                </a:solidFill>
              </a:endParaRPr>
            </a:p>
          </p:txBody>
        </p:sp>
      </p:grpSp>
    </p:spTree>
    <p:extLst>
      <p:ext uri="{BB962C8B-B14F-4D97-AF65-F5344CB8AC3E}">
        <p14:creationId xmlns:p14="http://schemas.microsoft.com/office/powerpoint/2010/main" val="1567252715"/>
      </p:ext>
    </p:extLst>
  </p:cSld>
  <p:clrMapOvr>
    <a:masterClrMapping/>
  </p:clrMapOvr>
  <mc:AlternateContent xmlns:mc="http://schemas.openxmlformats.org/markup-compatibility/2006" xmlns:p14="http://schemas.microsoft.com/office/powerpoint/2010/main">
    <mc:Choice Requires="p14">
      <p:transition spd="slow" p14:dur="2000" advTm="2454"/>
    </mc:Choice>
    <mc:Fallback xmlns="">
      <p:transition spd="slow" advTm="245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18256"/>
            <a:ext cx="8229600" cy="1143000"/>
          </a:xfrm>
        </p:spPr>
        <p:txBody>
          <a:bodyPr>
            <a:normAutofit/>
          </a:bodyPr>
          <a:lstStyle/>
          <a:p>
            <a:pPr algn="ctr"/>
            <a:r>
              <a:rPr lang="en-GB" sz="4000" dirty="0">
                <a:solidFill>
                  <a:srgbClr val="C00000"/>
                </a:solidFill>
              </a:rPr>
              <a:t>Coenzymes Structure </a:t>
            </a:r>
            <a:endParaRPr lang="ar-JO" sz="4000" dirty="0">
              <a:solidFill>
                <a:srgbClr val="C00000"/>
              </a:solidFill>
            </a:endParaRPr>
          </a:p>
        </p:txBody>
      </p:sp>
      <p:sp>
        <p:nvSpPr>
          <p:cNvPr id="3" name="عنصر نائب للمحتوى 2"/>
          <p:cNvSpPr>
            <a:spLocks noGrp="1"/>
          </p:cNvSpPr>
          <p:nvPr>
            <p:ph idx="1"/>
          </p:nvPr>
        </p:nvSpPr>
        <p:spPr>
          <a:xfrm>
            <a:off x="394208" y="1152128"/>
            <a:ext cx="8714296" cy="5705872"/>
          </a:xfrm>
        </p:spPr>
        <p:txBody>
          <a:bodyPr>
            <a:normAutofit/>
          </a:bodyPr>
          <a:lstStyle/>
          <a:p>
            <a:pPr marL="0" indent="0" algn="l" rtl="0">
              <a:buNone/>
            </a:pPr>
            <a:endParaRPr lang="en-US" sz="1200" b="1" dirty="0">
              <a:solidFill>
                <a:srgbClr val="00B050"/>
              </a:solidFill>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7" name="عنصر نائب للمحتوى 2"/>
          <p:cNvSpPr txBox="1">
            <a:spLocks/>
          </p:cNvSpPr>
          <p:nvPr/>
        </p:nvSpPr>
        <p:spPr>
          <a:xfrm>
            <a:off x="395536" y="2636912"/>
            <a:ext cx="8748464" cy="42210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2400" b="1" dirty="0">
              <a:latin typeface="Arial" charset="0"/>
              <a:ea typeface="Arial" charset="0"/>
              <a:cs typeface="Arial" charset="0"/>
            </a:endParaRPr>
          </a:p>
        </p:txBody>
      </p:sp>
      <p:grpSp>
        <p:nvGrpSpPr>
          <p:cNvPr id="17" name="Group 16"/>
          <p:cNvGrpSpPr/>
          <p:nvPr/>
        </p:nvGrpSpPr>
        <p:grpSpPr>
          <a:xfrm>
            <a:off x="683568" y="1412776"/>
            <a:ext cx="4810240" cy="3779106"/>
            <a:chOff x="640721" y="970758"/>
            <a:chExt cx="4392488" cy="333226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842" r="1950"/>
            <a:stretch/>
          </p:blipFill>
          <p:spPr>
            <a:xfrm>
              <a:off x="640721" y="970758"/>
              <a:ext cx="4392488" cy="3332260"/>
            </a:xfrm>
            <a:prstGeom prst="rect">
              <a:avLst/>
            </a:prstGeom>
          </p:spPr>
        </p:pic>
        <p:sp>
          <p:nvSpPr>
            <p:cNvPr id="16" name="Rectangle 15"/>
            <p:cNvSpPr/>
            <p:nvPr/>
          </p:nvSpPr>
          <p:spPr>
            <a:xfrm>
              <a:off x="4345632" y="2996952"/>
              <a:ext cx="58640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696833" y="1747275"/>
            <a:ext cx="3267655" cy="4057989"/>
            <a:chOff x="5774925" y="1556792"/>
            <a:chExt cx="3267655" cy="4057989"/>
          </a:xfrm>
        </p:grpSpPr>
        <p:grpSp>
          <p:nvGrpSpPr>
            <p:cNvPr id="20" name="Group 19"/>
            <p:cNvGrpSpPr/>
            <p:nvPr/>
          </p:nvGrpSpPr>
          <p:grpSpPr>
            <a:xfrm>
              <a:off x="5774925" y="1658511"/>
              <a:ext cx="3267655" cy="3956270"/>
              <a:chOff x="5774925" y="1658511"/>
              <a:chExt cx="3267655" cy="3956270"/>
            </a:xfrm>
          </p:grpSpPr>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15538" t="54040" r="14205"/>
              <a:stretch/>
            </p:blipFill>
            <p:spPr>
              <a:xfrm>
                <a:off x="5774925" y="1658511"/>
                <a:ext cx="3267655" cy="1236069"/>
              </a:xfrm>
              <a:prstGeom prst="rect">
                <a:avLst/>
              </a:prstGeom>
              <a:ln>
                <a:noFill/>
              </a:ln>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60950" b="60906"/>
              <a:stretch/>
            </p:blipFill>
            <p:spPr>
              <a:xfrm>
                <a:off x="6503653" y="4294105"/>
                <a:ext cx="2281312" cy="1320676"/>
              </a:xfrm>
              <a:prstGeom prst="rect">
                <a:avLst/>
              </a:prstGeom>
              <a:ln>
                <a:noFill/>
              </a:ln>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r="59563" b="60906"/>
              <a:stretch/>
            </p:blipFill>
            <p:spPr>
              <a:xfrm>
                <a:off x="6503653" y="2947345"/>
                <a:ext cx="2362353" cy="1320676"/>
              </a:xfrm>
              <a:prstGeom prst="rect">
                <a:avLst/>
              </a:prstGeom>
              <a:ln>
                <a:noFill/>
              </a:ln>
            </p:spPr>
          </p:pic>
        </p:grpSp>
        <p:sp>
          <p:nvSpPr>
            <p:cNvPr id="21" name="Rectangle 20"/>
            <p:cNvSpPr/>
            <p:nvPr/>
          </p:nvSpPr>
          <p:spPr>
            <a:xfrm>
              <a:off x="5796136" y="1556792"/>
              <a:ext cx="3167465" cy="403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0232812"/>
      </p:ext>
    </p:extLst>
  </p:cSld>
  <p:clrMapOvr>
    <a:masterClrMapping/>
  </p:clrMapOvr>
  <mc:AlternateContent xmlns:mc="http://schemas.openxmlformats.org/markup-compatibility/2006" xmlns:p14="http://schemas.microsoft.com/office/powerpoint/2010/main">
    <mc:Choice Requires="p14">
      <p:transition spd="slow" p14:dur="2000" advTm="3248"/>
    </mc:Choice>
    <mc:Fallback xmlns="">
      <p:transition spd="slow" advTm="324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99392"/>
            <a:ext cx="8229600" cy="1143000"/>
          </a:xfrm>
        </p:spPr>
        <p:txBody>
          <a:bodyPr>
            <a:normAutofit/>
          </a:bodyPr>
          <a:lstStyle/>
          <a:p>
            <a:pPr algn="ctr"/>
            <a:r>
              <a:rPr lang="en-GB" sz="4000" dirty="0">
                <a:solidFill>
                  <a:srgbClr val="C00000"/>
                </a:solidFill>
              </a:rPr>
              <a:t>Glycolysis</a:t>
            </a:r>
            <a:r>
              <a:rPr lang="en-GB" sz="4000" b="1" dirty="0">
                <a:solidFill>
                  <a:srgbClr val="C00000"/>
                </a:solidFill>
              </a:rPr>
              <a:t> </a:t>
            </a:r>
            <a:r>
              <a:rPr lang="en-GB" sz="4000" dirty="0">
                <a:solidFill>
                  <a:srgbClr val="C00000"/>
                </a:solidFill>
              </a:rPr>
              <a:t>Regulation</a:t>
            </a:r>
            <a:r>
              <a:rPr lang="en-GB" sz="4000" b="1" dirty="0">
                <a:solidFill>
                  <a:srgbClr val="C00000"/>
                </a:solidFill>
              </a:rPr>
              <a:t> </a:t>
            </a:r>
            <a:endParaRPr lang="ar-JO" sz="4000" b="1" dirty="0">
              <a:solidFill>
                <a:srgbClr val="C00000"/>
              </a:solidFill>
            </a:endParaRPr>
          </a:p>
        </p:txBody>
      </p:sp>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4259800" y="764704"/>
            <a:ext cx="4272640" cy="5544616"/>
            <a:chOff x="2531608" y="980728"/>
            <a:chExt cx="4272640" cy="5544616"/>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724" t="7485" b="8454"/>
            <a:stretch/>
          </p:blipFill>
          <p:spPr>
            <a:xfrm>
              <a:off x="2531608" y="980728"/>
              <a:ext cx="4272640" cy="5544616"/>
            </a:xfrm>
            <a:prstGeom prst="rect">
              <a:avLst/>
            </a:prstGeom>
          </p:spPr>
        </p:pic>
        <p:sp>
          <p:nvSpPr>
            <p:cNvPr id="8" name="TextBox 7"/>
            <p:cNvSpPr txBox="1"/>
            <p:nvPr/>
          </p:nvSpPr>
          <p:spPr>
            <a:xfrm>
              <a:off x="4031869" y="1240286"/>
              <a:ext cx="323439" cy="553998"/>
            </a:xfrm>
            <a:prstGeom prst="rect">
              <a:avLst/>
            </a:prstGeom>
            <a:noFill/>
          </p:spPr>
          <p:txBody>
            <a:bodyPr wrap="square" rtlCol="0">
              <a:spAutoFit/>
            </a:bodyPr>
            <a:lstStyle/>
            <a:p>
              <a:r>
                <a:rPr lang="en-US" sz="1400" dirty="0"/>
                <a:t>	</a:t>
              </a:r>
              <a:r>
                <a:rPr lang="en-US" sz="1600" b="1" dirty="0">
                  <a:solidFill>
                    <a:srgbClr val="C00000"/>
                  </a:solidFill>
                </a:rPr>
                <a:t>1</a:t>
              </a:r>
              <a:endParaRPr lang="en-US" sz="1400" b="1" dirty="0">
                <a:solidFill>
                  <a:srgbClr val="C00000"/>
                </a:solidFill>
              </a:endParaRPr>
            </a:p>
          </p:txBody>
        </p:sp>
        <p:sp>
          <p:nvSpPr>
            <p:cNvPr id="9" name="TextBox 8"/>
            <p:cNvSpPr txBox="1"/>
            <p:nvPr/>
          </p:nvSpPr>
          <p:spPr>
            <a:xfrm>
              <a:off x="3748764" y="2978091"/>
              <a:ext cx="323439" cy="338554"/>
            </a:xfrm>
            <a:prstGeom prst="rect">
              <a:avLst/>
            </a:prstGeom>
            <a:noFill/>
          </p:spPr>
          <p:txBody>
            <a:bodyPr wrap="square" rtlCol="0">
              <a:spAutoFit/>
            </a:bodyPr>
            <a:lstStyle/>
            <a:p>
              <a:r>
                <a:rPr lang="en-US" sz="1600" b="1" dirty="0">
                  <a:solidFill>
                    <a:srgbClr val="C00000"/>
                  </a:solidFill>
                </a:rPr>
                <a:t>3</a:t>
              </a:r>
            </a:p>
          </p:txBody>
        </p:sp>
        <p:sp>
          <p:nvSpPr>
            <p:cNvPr id="10" name="TextBox 9"/>
            <p:cNvSpPr txBox="1"/>
            <p:nvPr/>
          </p:nvSpPr>
          <p:spPr>
            <a:xfrm>
              <a:off x="3861641" y="5704782"/>
              <a:ext cx="827495" cy="584775"/>
            </a:xfrm>
            <a:prstGeom prst="rect">
              <a:avLst/>
            </a:prstGeom>
            <a:noFill/>
          </p:spPr>
          <p:txBody>
            <a:bodyPr wrap="square" rtlCol="0">
              <a:spAutoFit/>
            </a:bodyPr>
            <a:lstStyle/>
            <a:p>
              <a:r>
                <a:rPr lang="en-US" sz="1600" dirty="0"/>
                <a:t>	</a:t>
              </a:r>
              <a:r>
                <a:rPr lang="en-US" sz="1600" b="1" dirty="0">
                  <a:solidFill>
                    <a:srgbClr val="C00000"/>
                  </a:solidFill>
                </a:rPr>
                <a:t>10</a:t>
              </a:r>
            </a:p>
          </p:txBody>
        </p:sp>
      </p:grpSp>
      <p:grpSp>
        <p:nvGrpSpPr>
          <p:cNvPr id="27" name="Group 26"/>
          <p:cNvGrpSpPr/>
          <p:nvPr/>
        </p:nvGrpSpPr>
        <p:grpSpPr>
          <a:xfrm>
            <a:off x="4021796" y="1107422"/>
            <a:ext cx="1270284" cy="421298"/>
            <a:chOff x="4021796" y="1323446"/>
            <a:chExt cx="1270284" cy="421298"/>
          </a:xfrm>
        </p:grpSpPr>
        <p:cxnSp>
          <p:nvCxnSpPr>
            <p:cNvPr id="16" name="Straight Arrow Connector 15"/>
            <p:cNvCxnSpPr/>
            <p:nvPr/>
          </p:nvCxnSpPr>
          <p:spPr>
            <a:xfrm flipV="1">
              <a:off x="5292080" y="1323446"/>
              <a:ext cx="0" cy="421298"/>
            </a:xfrm>
            <a:prstGeom prst="straightConnector1">
              <a:avLst/>
            </a:prstGeom>
            <a:ln w="28575" cmpd="dbl">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021796" y="1340768"/>
              <a:ext cx="1270284" cy="276999"/>
            </a:xfrm>
            <a:prstGeom prst="rect">
              <a:avLst/>
            </a:prstGeom>
            <a:noFill/>
          </p:spPr>
          <p:txBody>
            <a:bodyPr wrap="none" rtlCol="0">
              <a:spAutoFit/>
            </a:bodyPr>
            <a:lstStyle/>
            <a:p>
              <a:r>
                <a:rPr lang="en-US" sz="1200" b="1" dirty="0">
                  <a:solidFill>
                    <a:sysClr val="windowText" lastClr="000000"/>
                  </a:solidFill>
                  <a:effectLst>
                    <a:glow rad="101600">
                      <a:schemeClr val="accent6">
                        <a:satMod val="175000"/>
                        <a:alpha val="40000"/>
                      </a:schemeClr>
                    </a:glow>
                    <a:reflection blurRad="6350" stA="55000" endA="300" endPos="45500" dir="5400000" sy="-100000" algn="bl" rotWithShape="0"/>
                  </a:effectLst>
                </a:rPr>
                <a:t>G-6-phosphatase</a:t>
              </a:r>
              <a:endParaRPr lang="en-US" b="1" dirty="0">
                <a:solidFill>
                  <a:sysClr val="windowText" lastClr="000000"/>
                </a:solidFill>
                <a:effectLst>
                  <a:glow rad="101600">
                    <a:schemeClr val="accent6">
                      <a:satMod val="175000"/>
                      <a:alpha val="40000"/>
                    </a:schemeClr>
                  </a:glow>
                  <a:reflection blurRad="6350" stA="55000" endA="300" endPos="45500" dir="5400000" sy="-100000" algn="bl" rotWithShape="0"/>
                </a:effectLst>
              </a:endParaRPr>
            </a:p>
          </p:txBody>
        </p:sp>
      </p:gr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28036"/>
            <a:ext cx="1143008" cy="1295410"/>
          </a:xfrm>
          <a:prstGeom prst="rect">
            <a:avLst/>
          </a:prstGeom>
          <a:noFill/>
        </p:spPr>
      </p:pic>
      <p:sp>
        <p:nvSpPr>
          <p:cNvPr id="24" name="Rectangle 23"/>
          <p:cNvSpPr/>
          <p:nvPr/>
        </p:nvSpPr>
        <p:spPr>
          <a:xfrm>
            <a:off x="4055662" y="1823589"/>
            <a:ext cx="414737" cy="186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7722315" y="4167953"/>
            <a:ext cx="1099404" cy="338554"/>
          </a:xfrm>
          <a:prstGeom prst="rect">
            <a:avLst/>
          </a:prstGeom>
          <a:noFill/>
        </p:spPr>
        <p:txBody>
          <a:bodyPr wrap="none" rtlCol="0">
            <a:spAutoFit/>
          </a:bodyPr>
          <a:lstStyle/>
          <a:p>
            <a:r>
              <a:rPr lang="en-US" sz="1600" b="1" dirty="0"/>
              <a:t>and citrate</a:t>
            </a:r>
          </a:p>
        </p:txBody>
      </p:sp>
      <p:grpSp>
        <p:nvGrpSpPr>
          <p:cNvPr id="83" name="Group 82"/>
          <p:cNvGrpSpPr/>
          <p:nvPr/>
        </p:nvGrpSpPr>
        <p:grpSpPr>
          <a:xfrm>
            <a:off x="6368421" y="2185119"/>
            <a:ext cx="2596067" cy="646857"/>
            <a:chOff x="6368421" y="2401143"/>
            <a:chExt cx="2596067" cy="646857"/>
          </a:xfrm>
        </p:grpSpPr>
        <p:grpSp>
          <p:nvGrpSpPr>
            <p:cNvPr id="51" name="Group 50"/>
            <p:cNvGrpSpPr/>
            <p:nvPr/>
          </p:nvGrpSpPr>
          <p:grpSpPr>
            <a:xfrm>
              <a:off x="6368421" y="2526762"/>
              <a:ext cx="2596067" cy="521238"/>
              <a:chOff x="6440429" y="2526762"/>
              <a:chExt cx="2596067" cy="521238"/>
            </a:xfrm>
          </p:grpSpPr>
          <p:grpSp>
            <p:nvGrpSpPr>
              <p:cNvPr id="32" name="Group 31"/>
              <p:cNvGrpSpPr/>
              <p:nvPr/>
            </p:nvGrpSpPr>
            <p:grpSpPr>
              <a:xfrm>
                <a:off x="6440429" y="2526762"/>
                <a:ext cx="2596067" cy="276999"/>
                <a:chOff x="6440429" y="2594494"/>
                <a:chExt cx="2596067" cy="276999"/>
              </a:xfrm>
            </p:grpSpPr>
            <p:cxnSp>
              <p:nvCxnSpPr>
                <p:cNvPr id="77" name="Straight Arrow Connector 76"/>
                <p:cNvCxnSpPr/>
                <p:nvPr/>
              </p:nvCxnSpPr>
              <p:spPr>
                <a:xfrm flipV="1">
                  <a:off x="6440429" y="2760132"/>
                  <a:ext cx="795867" cy="1"/>
                </a:xfrm>
                <a:prstGeom prst="straightConnector1">
                  <a:avLst/>
                </a:prstGeom>
                <a:ln w="31750" cmpd="dbl">
                  <a:solidFill>
                    <a:srgbClr val="7030A0"/>
                  </a:solidFill>
                  <a:tailEnd type="triangle"/>
                </a:ln>
                <a:effectLst>
                  <a:glow rad="101600">
                    <a:schemeClr val="accent4">
                      <a:satMod val="175000"/>
                      <a:alpha val="40000"/>
                    </a:schemeClr>
                  </a:glow>
                </a:effectLst>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165343" y="2594494"/>
                  <a:ext cx="1871153" cy="276999"/>
                </a:xfrm>
                <a:prstGeom prst="rect">
                  <a:avLst/>
                </a:prstGeom>
                <a:noFill/>
              </p:spPr>
              <p:txBody>
                <a:bodyPr wrap="none" rtlCol="0">
                  <a:spAutoFit/>
                </a:bodyPr>
                <a:lstStyle/>
                <a:p>
                  <a:r>
                    <a:rPr lang="en-US" sz="1200" b="1" dirty="0">
                      <a:solidFill>
                        <a:sysClr val="windowText" lastClr="000000"/>
                      </a:solidFill>
                      <a:effectLst>
                        <a:glow rad="139700">
                          <a:schemeClr val="accent4">
                            <a:satMod val="175000"/>
                            <a:alpha val="40000"/>
                          </a:schemeClr>
                        </a:glow>
                        <a:reflection blurRad="6350" stA="55000" endA="300" endPos="45500" dir="5400000" sy="-100000" algn="bl" rotWithShape="0"/>
                      </a:effectLst>
                    </a:rPr>
                    <a:t>Fructose 2,6-bisphosphate</a:t>
                  </a:r>
                  <a:endParaRPr lang="en-US" b="1" dirty="0">
                    <a:solidFill>
                      <a:sysClr val="windowText" lastClr="000000"/>
                    </a:solidFill>
                    <a:effectLst>
                      <a:glow rad="139700">
                        <a:schemeClr val="accent4">
                          <a:satMod val="175000"/>
                          <a:alpha val="40000"/>
                        </a:schemeClr>
                      </a:glow>
                      <a:reflection blurRad="6350" stA="55000" endA="300" endPos="45500" dir="5400000" sy="-100000" algn="bl" rotWithShape="0"/>
                    </a:effectLst>
                  </a:endParaRPr>
                </a:p>
              </p:txBody>
            </p:sp>
          </p:grpSp>
          <p:sp>
            <p:nvSpPr>
              <p:cNvPr id="36" name="Freeform 35"/>
              <p:cNvSpPr/>
              <p:nvPr/>
            </p:nvSpPr>
            <p:spPr>
              <a:xfrm>
                <a:off x="6519333" y="2777067"/>
                <a:ext cx="1016000" cy="270933"/>
              </a:xfrm>
              <a:custGeom>
                <a:avLst/>
                <a:gdLst>
                  <a:gd name="connsiteX0" fmla="*/ 0 w 1016000"/>
                  <a:gd name="connsiteY0" fmla="*/ 270933 h 270933"/>
                  <a:gd name="connsiteX1" fmla="*/ 762000 w 1016000"/>
                  <a:gd name="connsiteY1" fmla="*/ 169333 h 270933"/>
                  <a:gd name="connsiteX2" fmla="*/ 1016000 w 1016000"/>
                  <a:gd name="connsiteY2" fmla="*/ 0 h 270933"/>
                </a:gdLst>
                <a:ahLst/>
                <a:cxnLst>
                  <a:cxn ang="0">
                    <a:pos x="connsiteX0" y="connsiteY0"/>
                  </a:cxn>
                  <a:cxn ang="0">
                    <a:pos x="connsiteX1" y="connsiteY1"/>
                  </a:cxn>
                  <a:cxn ang="0">
                    <a:pos x="connsiteX2" y="connsiteY2"/>
                  </a:cxn>
                </a:cxnLst>
                <a:rect l="l" t="t" r="r" b="b"/>
                <a:pathLst>
                  <a:path w="1016000" h="270933">
                    <a:moveTo>
                      <a:pt x="0" y="270933"/>
                    </a:moveTo>
                    <a:cubicBezTo>
                      <a:pt x="296333" y="242710"/>
                      <a:pt x="592667" y="214488"/>
                      <a:pt x="762000" y="169333"/>
                    </a:cubicBezTo>
                    <a:cubicBezTo>
                      <a:pt x="931333" y="124177"/>
                      <a:pt x="1016000" y="0"/>
                      <a:pt x="1016000" y="0"/>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700792" y="2745276"/>
                <a:ext cx="289123" cy="2196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a:t>
                </a:r>
                <a:endParaRPr lang="en-US" b="1" dirty="0">
                  <a:solidFill>
                    <a:sysClr val="windowText" lastClr="000000"/>
                  </a:solidFill>
                </a:endParaRPr>
              </a:p>
            </p:txBody>
          </p:sp>
        </p:grpSp>
        <p:sp>
          <p:nvSpPr>
            <p:cNvPr id="80" name="TextBox 79"/>
            <p:cNvSpPr txBox="1"/>
            <p:nvPr/>
          </p:nvSpPr>
          <p:spPr>
            <a:xfrm>
              <a:off x="6475587" y="2401143"/>
              <a:ext cx="797909" cy="307777"/>
            </a:xfrm>
            <a:prstGeom prst="rect">
              <a:avLst/>
            </a:prstGeom>
            <a:noFill/>
          </p:spPr>
          <p:txBody>
            <a:bodyPr wrap="square" rtlCol="0">
              <a:spAutoFit/>
            </a:bodyPr>
            <a:lstStyle/>
            <a:p>
              <a:r>
                <a:rPr lang="en-US" sz="1400" b="1" dirty="0">
                  <a:solidFill>
                    <a:schemeClr val="accent1">
                      <a:lumMod val="75000"/>
                    </a:schemeClr>
                  </a:solidFill>
                </a:rPr>
                <a:t>PFK-2</a:t>
              </a:r>
              <a:endParaRPr lang="en-US" sz="1200" b="1" dirty="0">
                <a:solidFill>
                  <a:schemeClr val="accent1">
                    <a:lumMod val="75000"/>
                  </a:schemeClr>
                </a:solidFill>
              </a:endParaRPr>
            </a:p>
          </p:txBody>
        </p:sp>
      </p:grpSp>
      <p:sp>
        <p:nvSpPr>
          <p:cNvPr id="81" name="Rectangle 80"/>
          <p:cNvSpPr/>
          <p:nvPr/>
        </p:nvSpPr>
        <p:spPr>
          <a:xfrm>
            <a:off x="5453407" y="2691987"/>
            <a:ext cx="377467" cy="16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354171" y="2615872"/>
            <a:ext cx="797909" cy="307777"/>
          </a:xfrm>
          <a:prstGeom prst="rect">
            <a:avLst/>
          </a:prstGeom>
          <a:noFill/>
        </p:spPr>
        <p:txBody>
          <a:bodyPr wrap="square" rtlCol="0">
            <a:spAutoFit/>
          </a:bodyPr>
          <a:lstStyle/>
          <a:p>
            <a:r>
              <a:rPr lang="en-US" sz="1400" b="1" dirty="0">
                <a:solidFill>
                  <a:schemeClr val="accent1">
                    <a:lumMod val="75000"/>
                  </a:schemeClr>
                </a:solidFill>
              </a:rPr>
              <a:t>PFK-1</a:t>
            </a:r>
            <a:endParaRPr lang="en-US" sz="1200" b="1" dirty="0">
              <a:solidFill>
                <a:schemeClr val="accent1">
                  <a:lumMod val="75000"/>
                </a:schemeClr>
              </a:solidFill>
            </a:endParaRPr>
          </a:p>
        </p:txBody>
      </p:sp>
      <p:sp>
        <p:nvSpPr>
          <p:cNvPr id="3" name="Rectangle 2"/>
          <p:cNvSpPr/>
          <p:nvPr/>
        </p:nvSpPr>
        <p:spPr>
          <a:xfrm>
            <a:off x="4521201" y="5462157"/>
            <a:ext cx="983008" cy="60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3">
            <a:extLst>
              <a:ext uri="{28A0092B-C50C-407E-A947-70E740481C1C}">
                <a14:useLocalDpi xmlns:a14="http://schemas.microsoft.com/office/drawing/2010/main" val="0"/>
              </a:ext>
            </a:extLst>
          </a:blip>
          <a:srcRect l="42259" t="10633" r="55136" b="79541"/>
          <a:stretch/>
        </p:blipFill>
        <p:spPr>
          <a:xfrm>
            <a:off x="5367047" y="5530060"/>
            <a:ext cx="119848" cy="539316"/>
          </a:xfrm>
          <a:prstGeom prst="rect">
            <a:avLst/>
          </a:prstGeom>
        </p:spPr>
      </p:pic>
      <p:grpSp>
        <p:nvGrpSpPr>
          <p:cNvPr id="38" name="Group 37"/>
          <p:cNvGrpSpPr/>
          <p:nvPr/>
        </p:nvGrpSpPr>
        <p:grpSpPr>
          <a:xfrm>
            <a:off x="4993482" y="6309320"/>
            <a:ext cx="2674862" cy="523801"/>
            <a:chOff x="4993482" y="6309320"/>
            <a:chExt cx="2674862" cy="523801"/>
          </a:xfrm>
        </p:grpSpPr>
        <p:sp>
          <p:nvSpPr>
            <p:cNvPr id="46" name="TextBox 45"/>
            <p:cNvSpPr txBox="1"/>
            <p:nvPr/>
          </p:nvSpPr>
          <p:spPr>
            <a:xfrm>
              <a:off x="4993482" y="6542277"/>
              <a:ext cx="874662" cy="276999"/>
            </a:xfrm>
            <a:prstGeom prst="rect">
              <a:avLst/>
            </a:prstGeom>
            <a:noFill/>
          </p:spPr>
          <p:txBody>
            <a:bodyPr wrap="none" rtlCol="0">
              <a:spAutoFit/>
            </a:bodyPr>
            <a:lstStyle/>
            <a:p>
              <a:r>
                <a:rPr lang="en-US" sz="1200" b="1" dirty="0">
                  <a:effectLst>
                    <a:glow rad="63500">
                      <a:schemeClr val="accent3">
                        <a:satMod val="175000"/>
                        <a:alpha val="40000"/>
                      </a:schemeClr>
                    </a:glow>
                  </a:effectLst>
                </a:rPr>
                <a:t>Acetyl CoA</a:t>
              </a:r>
              <a:endParaRPr lang="en-US" sz="1600" b="1" dirty="0">
                <a:effectLst>
                  <a:glow rad="63500">
                    <a:schemeClr val="accent3">
                      <a:satMod val="175000"/>
                      <a:alpha val="40000"/>
                    </a:schemeClr>
                  </a:glow>
                </a:effectLst>
              </a:endParaRPr>
            </a:p>
          </p:txBody>
        </p:sp>
        <p:pic>
          <p:nvPicPr>
            <p:cNvPr id="68" name="Picture 67"/>
            <p:cNvPicPr>
              <a:picLocks noChangeAspect="1"/>
            </p:cNvPicPr>
            <p:nvPr/>
          </p:nvPicPr>
          <p:blipFill rotWithShape="1">
            <a:blip r:embed="rId3">
              <a:extLst>
                <a:ext uri="{28A0092B-C50C-407E-A947-70E740481C1C}">
                  <a14:useLocalDpi xmlns:a14="http://schemas.microsoft.com/office/drawing/2010/main" val="0"/>
                </a:ext>
              </a:extLst>
            </a:blip>
            <a:srcRect l="41298" t="14442" r="55136" b="79541"/>
            <a:stretch/>
          </p:blipFill>
          <p:spPr>
            <a:xfrm flipH="1">
              <a:off x="5356935" y="6309320"/>
              <a:ext cx="151169" cy="304340"/>
            </a:xfrm>
            <a:prstGeom prst="rect">
              <a:avLst/>
            </a:prstGeom>
          </p:spPr>
        </p:pic>
        <p:cxnSp>
          <p:nvCxnSpPr>
            <p:cNvPr id="70" name="Straight Arrow Connector 69"/>
            <p:cNvCxnSpPr/>
            <p:nvPr/>
          </p:nvCxnSpPr>
          <p:spPr>
            <a:xfrm flipV="1">
              <a:off x="5842734" y="6704136"/>
              <a:ext cx="529466" cy="690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344519" y="6525344"/>
              <a:ext cx="1323825" cy="307777"/>
            </a:xfrm>
            <a:prstGeom prst="rect">
              <a:avLst/>
            </a:prstGeom>
            <a:noFill/>
          </p:spPr>
          <p:txBody>
            <a:bodyPr wrap="none" rtlCol="0">
              <a:spAutoFit/>
            </a:bodyPr>
            <a:lstStyle/>
            <a:p>
              <a:r>
                <a:rPr lang="en-US" sz="1400" b="1" dirty="0"/>
                <a:t>Citric acid cycle</a:t>
              </a:r>
            </a:p>
          </p:txBody>
        </p:sp>
      </p:grpSp>
      <p:grpSp>
        <p:nvGrpSpPr>
          <p:cNvPr id="96" name="Group 95"/>
          <p:cNvGrpSpPr/>
          <p:nvPr/>
        </p:nvGrpSpPr>
        <p:grpSpPr>
          <a:xfrm>
            <a:off x="4644008" y="5589240"/>
            <a:ext cx="1088625" cy="1140524"/>
            <a:chOff x="4602846" y="5589240"/>
            <a:chExt cx="1088625" cy="1140524"/>
          </a:xfrm>
        </p:grpSpPr>
        <p:grpSp>
          <p:nvGrpSpPr>
            <p:cNvPr id="93" name="Group 92"/>
            <p:cNvGrpSpPr/>
            <p:nvPr/>
          </p:nvGrpSpPr>
          <p:grpSpPr>
            <a:xfrm>
              <a:off x="4789367" y="5589240"/>
              <a:ext cx="902104" cy="1059314"/>
              <a:chOff x="4871012" y="5605569"/>
              <a:chExt cx="902104" cy="1059314"/>
            </a:xfrm>
          </p:grpSpPr>
          <p:pic>
            <p:nvPicPr>
              <p:cNvPr id="66" name="Picture 65"/>
              <p:cNvPicPr>
                <a:picLocks noChangeAspect="1"/>
              </p:cNvPicPr>
              <p:nvPr/>
            </p:nvPicPr>
            <p:blipFill rotWithShape="1">
              <a:blip r:embed="rId3">
                <a:extLst>
                  <a:ext uri="{28A0092B-C50C-407E-A947-70E740481C1C}">
                    <a14:useLocalDpi xmlns:a14="http://schemas.microsoft.com/office/drawing/2010/main" val="0"/>
                  </a:ext>
                </a:extLst>
              </a:blip>
              <a:srcRect l="67162" t="11165" r="27199" b="85383"/>
              <a:stretch/>
            </p:blipFill>
            <p:spPr>
              <a:xfrm rot="10800000">
                <a:off x="4984129" y="5605569"/>
                <a:ext cx="324280" cy="236828"/>
              </a:xfrm>
              <a:prstGeom prst="rect">
                <a:avLst/>
              </a:prstGeom>
            </p:spPr>
          </p:pic>
          <p:cxnSp>
            <p:nvCxnSpPr>
              <p:cNvPr id="88" name="Curved Connector 87"/>
              <p:cNvCxnSpPr/>
              <p:nvPr/>
            </p:nvCxnSpPr>
            <p:spPr>
              <a:xfrm rot="10800000" flipH="1" flipV="1">
                <a:off x="4871012" y="5827359"/>
                <a:ext cx="902104" cy="837524"/>
              </a:xfrm>
              <a:prstGeom prst="curvedConnector3">
                <a:avLst>
                  <a:gd name="adj1" fmla="val -173725"/>
                </a:avLst>
              </a:prstGeom>
              <a:ln w="28575" cap="flat">
                <a:solidFill>
                  <a:srgbClr val="F587D8"/>
                </a:solidFill>
                <a:prstDash val="sysDash"/>
                <a:round/>
                <a:tailEnd type="triangle"/>
              </a:ln>
              <a:scene3d>
                <a:camera prst="orthographicFront">
                  <a:rot lat="0" lon="7799997" rev="10799999"/>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p:nvCxnSpPr>
          <p:spPr>
            <a:xfrm flipH="1" flipV="1">
              <a:off x="4602846" y="6728219"/>
              <a:ext cx="472281" cy="1545"/>
            </a:xfrm>
            <a:prstGeom prst="line">
              <a:avLst/>
            </a:prstGeom>
            <a:ln w="28575">
              <a:solidFill>
                <a:srgbClr val="F587D8"/>
              </a:solidFill>
              <a:prstDash val="sysDot"/>
            </a:ln>
          </p:spPr>
          <p:style>
            <a:lnRef idx="1">
              <a:schemeClr val="accent1"/>
            </a:lnRef>
            <a:fillRef idx="0">
              <a:schemeClr val="accent1"/>
            </a:fillRef>
            <a:effectRef idx="0">
              <a:schemeClr val="accent1"/>
            </a:effectRef>
            <a:fontRef idx="minor">
              <a:schemeClr val="tx1"/>
            </a:fontRef>
          </p:style>
        </p:cxnSp>
      </p:grpSp>
      <p:sp>
        <p:nvSpPr>
          <p:cNvPr id="101" name="Rectangle 100"/>
          <p:cNvSpPr/>
          <p:nvPr/>
        </p:nvSpPr>
        <p:spPr>
          <a:xfrm>
            <a:off x="3516984" y="1556792"/>
            <a:ext cx="983008" cy="60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454843" y="1092086"/>
            <a:ext cx="4053657" cy="1075157"/>
            <a:chOff x="416745" y="1353425"/>
            <a:chExt cx="4053657" cy="1075157"/>
          </a:xfrm>
        </p:grpSpPr>
        <p:grpSp>
          <p:nvGrpSpPr>
            <p:cNvPr id="103" name="Group 102"/>
            <p:cNvGrpSpPr/>
            <p:nvPr/>
          </p:nvGrpSpPr>
          <p:grpSpPr>
            <a:xfrm>
              <a:off x="416745" y="1353425"/>
              <a:ext cx="3939231" cy="1075157"/>
              <a:chOff x="416745" y="1353425"/>
              <a:chExt cx="3930854" cy="1075157"/>
            </a:xfrm>
          </p:grpSpPr>
          <p:grpSp>
            <p:nvGrpSpPr>
              <p:cNvPr id="107" name="Group 106"/>
              <p:cNvGrpSpPr/>
              <p:nvPr/>
            </p:nvGrpSpPr>
            <p:grpSpPr>
              <a:xfrm>
                <a:off x="416745" y="1628800"/>
                <a:ext cx="3930854" cy="577772"/>
                <a:chOff x="416745" y="1628800"/>
                <a:chExt cx="3930854" cy="577772"/>
              </a:xfrm>
            </p:grpSpPr>
            <p:grpSp>
              <p:nvGrpSpPr>
                <p:cNvPr id="110" name="Group 109"/>
                <p:cNvGrpSpPr/>
                <p:nvPr/>
              </p:nvGrpSpPr>
              <p:grpSpPr>
                <a:xfrm>
                  <a:off x="416745" y="1662916"/>
                  <a:ext cx="3930854" cy="410813"/>
                  <a:chOff x="378648" y="1650035"/>
                  <a:chExt cx="3930854" cy="410813"/>
                </a:xfrm>
              </p:grpSpPr>
              <p:grpSp>
                <p:nvGrpSpPr>
                  <p:cNvPr id="113" name="Group 112"/>
                  <p:cNvGrpSpPr/>
                  <p:nvPr/>
                </p:nvGrpSpPr>
                <p:grpSpPr>
                  <a:xfrm>
                    <a:off x="378648" y="1731863"/>
                    <a:ext cx="2430923" cy="328985"/>
                    <a:chOff x="353248" y="2511251"/>
                    <a:chExt cx="2430923" cy="328985"/>
                  </a:xfrm>
                </p:grpSpPr>
                <p:sp>
                  <p:nvSpPr>
                    <p:cNvPr id="115" name="TextBox 114"/>
                    <p:cNvSpPr txBox="1"/>
                    <p:nvPr/>
                  </p:nvSpPr>
                  <p:spPr>
                    <a:xfrm>
                      <a:off x="1729780" y="2532459"/>
                      <a:ext cx="1054391" cy="307777"/>
                    </a:xfrm>
                    <a:prstGeom prst="rect">
                      <a:avLst/>
                    </a:prstGeom>
                    <a:noFill/>
                  </p:spPr>
                  <p:txBody>
                    <a:bodyPr wrap="none" rtlCol="0">
                      <a:spAutoFit/>
                    </a:bodyPr>
                    <a:lstStyle/>
                    <a:p>
                      <a:r>
                        <a:rPr lang="en-US" sz="1400" b="1" dirty="0"/>
                        <a:t>Glucose 1-p</a:t>
                      </a:r>
                      <a:endParaRPr lang="en-US" b="1" dirty="0"/>
                    </a:p>
                  </p:txBody>
                </p:sp>
                <p:sp>
                  <p:nvSpPr>
                    <p:cNvPr id="116" name="TextBox 115"/>
                    <p:cNvSpPr txBox="1"/>
                    <p:nvPr/>
                  </p:nvSpPr>
                  <p:spPr>
                    <a:xfrm>
                      <a:off x="353248" y="2511251"/>
                      <a:ext cx="919162" cy="307777"/>
                    </a:xfrm>
                    <a:prstGeom prst="rect">
                      <a:avLst/>
                    </a:prstGeom>
                    <a:noFill/>
                  </p:spPr>
                  <p:txBody>
                    <a:bodyPr wrap="none" rtlCol="0">
                      <a:spAutoFit/>
                    </a:bodyPr>
                    <a:lstStyle/>
                    <a:p>
                      <a:r>
                        <a:rPr lang="en-US" sz="1400" b="1" dirty="0"/>
                        <a:t>Glycogen </a:t>
                      </a:r>
                      <a:endParaRPr lang="en-US" b="1" dirty="0"/>
                    </a:p>
                  </p:txBody>
                </p:sp>
              </p:grpSp>
              <p:sp>
                <p:nvSpPr>
                  <p:cNvPr id="114" name="TextBox 113"/>
                  <p:cNvSpPr txBox="1"/>
                  <p:nvPr/>
                </p:nvSpPr>
                <p:spPr>
                  <a:xfrm>
                    <a:off x="2924186" y="1650035"/>
                    <a:ext cx="1385316" cy="253916"/>
                  </a:xfrm>
                  <a:prstGeom prst="rect">
                    <a:avLst/>
                  </a:prstGeom>
                  <a:noFill/>
                </p:spPr>
                <p:txBody>
                  <a:bodyPr wrap="none" rtlCol="0">
                    <a:spAutoFit/>
                    <a:scene3d>
                      <a:camera prst="orthographicFront"/>
                      <a:lightRig rig="threePt" dir="t"/>
                    </a:scene3d>
                    <a:sp3d extrusionH="57150">
                      <a:bevelT w="38100" h="38100"/>
                    </a:sp3d>
                  </a:bodyPr>
                  <a:lstStyle/>
                  <a:p>
                    <a:r>
                      <a:rPr lang="en-US" sz="1050" b="1" dirty="0">
                        <a:solidFill>
                          <a:sysClr val="windowText" lastClr="000000"/>
                        </a:solidFill>
                        <a:effectLst>
                          <a:glow rad="101600">
                            <a:schemeClr val="accent2">
                              <a:satMod val="175000"/>
                              <a:alpha val="40000"/>
                            </a:schemeClr>
                          </a:glow>
                        </a:effectLst>
                      </a:rPr>
                      <a:t>phosphoglucomutase</a:t>
                    </a:r>
                    <a:endParaRPr lang="en-US" b="1" dirty="0">
                      <a:solidFill>
                        <a:sysClr val="windowText" lastClr="000000"/>
                      </a:solidFill>
                      <a:effectLst>
                        <a:glow rad="101600">
                          <a:schemeClr val="accent2">
                            <a:satMod val="175000"/>
                            <a:alpha val="40000"/>
                          </a:schemeClr>
                        </a:glow>
                      </a:effectLst>
                    </a:endParaRPr>
                  </a:p>
                </p:txBody>
              </p:sp>
            </p:grpSp>
            <p:pic>
              <p:nvPicPr>
                <p:cNvPr id="111" name="Picture 110"/>
                <p:cNvPicPr>
                  <a:picLocks noChangeAspect="1"/>
                </p:cNvPicPr>
                <p:nvPr/>
              </p:nvPicPr>
              <p:blipFill rotWithShape="1">
                <a:blip r:embed="rId5">
                  <a:extLst>
                    <a:ext uri="{28A0092B-C50C-407E-A947-70E740481C1C}">
                      <a14:useLocalDpi xmlns:a14="http://schemas.microsoft.com/office/drawing/2010/main" val="0"/>
                    </a:ext>
                  </a:extLst>
                </a:blip>
                <a:srcRect l="15686" t="34209" r="50836" b="58234"/>
                <a:stretch/>
              </p:blipFill>
              <p:spPr>
                <a:xfrm>
                  <a:off x="1158443" y="1628800"/>
                  <a:ext cx="787403" cy="144016"/>
                </a:xfrm>
                <a:prstGeom prst="rect">
                  <a:avLst/>
                </a:prstGeom>
              </p:spPr>
            </p:pic>
            <p:pic>
              <p:nvPicPr>
                <p:cNvPr id="112" name="Picture 111"/>
                <p:cNvPicPr>
                  <a:picLocks noChangeAspect="1"/>
                </p:cNvPicPr>
                <p:nvPr/>
              </p:nvPicPr>
              <p:blipFill rotWithShape="1">
                <a:blip r:embed="rId5">
                  <a:extLst>
                    <a:ext uri="{28A0092B-C50C-407E-A947-70E740481C1C}">
                      <a14:useLocalDpi xmlns:a14="http://schemas.microsoft.com/office/drawing/2010/main" val="0"/>
                    </a:ext>
                  </a:extLst>
                </a:blip>
                <a:srcRect l="15686" t="46568" r="50836" b="43120"/>
                <a:stretch/>
              </p:blipFill>
              <p:spPr>
                <a:xfrm>
                  <a:off x="1155079" y="2010049"/>
                  <a:ext cx="787403" cy="196523"/>
                </a:xfrm>
                <a:prstGeom prst="rect">
                  <a:avLst/>
                </a:prstGeom>
              </p:spPr>
            </p:pic>
          </p:grpSp>
          <p:sp>
            <p:nvSpPr>
              <p:cNvPr id="108" name="TextBox 107"/>
              <p:cNvSpPr txBox="1"/>
              <p:nvPr/>
            </p:nvSpPr>
            <p:spPr>
              <a:xfrm>
                <a:off x="1013505" y="2166972"/>
                <a:ext cx="918488" cy="261610"/>
              </a:xfrm>
              <a:prstGeom prst="rect">
                <a:avLst/>
              </a:prstGeom>
              <a:noFill/>
            </p:spPr>
            <p:txBody>
              <a:bodyPr wrap="none" rtlCol="0">
                <a:spAutoFit/>
              </a:bodyPr>
              <a:lstStyle/>
              <a:p>
                <a:r>
                  <a:rPr lang="en-US" sz="1100" b="1" dirty="0">
                    <a:solidFill>
                      <a:sysClr val="windowText" lastClr="000000"/>
                    </a:solidFill>
                    <a:effectLst>
                      <a:glow rad="139700">
                        <a:schemeClr val="accent2">
                          <a:satMod val="175000"/>
                          <a:alpha val="40000"/>
                        </a:schemeClr>
                      </a:glow>
                    </a:effectLst>
                  </a:rPr>
                  <a:t>glycogenesis</a:t>
                </a:r>
                <a:endParaRPr lang="en-US" b="1" dirty="0">
                  <a:solidFill>
                    <a:sysClr val="windowText" lastClr="000000"/>
                  </a:solidFill>
                  <a:effectLst>
                    <a:glow rad="139700">
                      <a:schemeClr val="accent2">
                        <a:satMod val="175000"/>
                        <a:alpha val="40000"/>
                      </a:schemeClr>
                    </a:glow>
                  </a:effectLst>
                </a:endParaRPr>
              </a:p>
            </p:txBody>
          </p:sp>
          <p:sp>
            <p:nvSpPr>
              <p:cNvPr id="109" name="TextBox 108"/>
              <p:cNvSpPr txBox="1"/>
              <p:nvPr/>
            </p:nvSpPr>
            <p:spPr>
              <a:xfrm>
                <a:off x="970986" y="1353425"/>
                <a:ext cx="1025659" cy="261610"/>
              </a:xfrm>
              <a:prstGeom prst="rect">
                <a:avLst/>
              </a:prstGeom>
              <a:noFill/>
            </p:spPr>
            <p:txBody>
              <a:bodyPr wrap="none" rtlCol="0">
                <a:spAutoFit/>
              </a:bodyPr>
              <a:lstStyle/>
              <a:p>
                <a:r>
                  <a:rPr lang="en-US" sz="1100" b="1" dirty="0">
                    <a:solidFill>
                      <a:sysClr val="windowText" lastClr="000000"/>
                    </a:solidFill>
                    <a:effectLst>
                      <a:glow rad="139700">
                        <a:schemeClr val="accent2">
                          <a:satMod val="175000"/>
                          <a:alpha val="40000"/>
                        </a:schemeClr>
                      </a:glow>
                    </a:effectLst>
                  </a:rPr>
                  <a:t>glycogenolysis</a:t>
                </a:r>
                <a:endParaRPr lang="en-US" b="1" dirty="0">
                  <a:solidFill>
                    <a:sysClr val="windowText" lastClr="000000"/>
                  </a:solidFill>
                  <a:effectLst>
                    <a:glow rad="139700">
                      <a:schemeClr val="accent2">
                        <a:satMod val="175000"/>
                        <a:alpha val="40000"/>
                      </a:schemeClr>
                    </a:glow>
                  </a:effectLst>
                </a:endParaRPr>
              </a:p>
            </p:txBody>
          </p:sp>
        </p:grpSp>
        <p:grpSp>
          <p:nvGrpSpPr>
            <p:cNvPr id="104" name="Group 103"/>
            <p:cNvGrpSpPr/>
            <p:nvPr/>
          </p:nvGrpSpPr>
          <p:grpSpPr>
            <a:xfrm>
              <a:off x="2832016" y="1915922"/>
              <a:ext cx="1638386" cy="77839"/>
              <a:chOff x="2832016" y="1915922"/>
              <a:chExt cx="1638386" cy="77839"/>
            </a:xfrm>
          </p:grpSpPr>
          <p:cxnSp>
            <p:nvCxnSpPr>
              <p:cNvPr id="105" name="Straight Arrow Connector 104"/>
              <p:cNvCxnSpPr/>
              <p:nvPr/>
            </p:nvCxnSpPr>
            <p:spPr>
              <a:xfrm>
                <a:off x="2836098" y="1915922"/>
                <a:ext cx="1634304" cy="9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2832016" y="1988840"/>
                <a:ext cx="1604520" cy="4921"/>
              </a:xfrm>
              <a:prstGeom prst="straightConnector1">
                <a:avLst/>
              </a:prstGeom>
              <a:ln w="19050">
                <a:tailEnd type="triangle"/>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grpSp>
      </p:grpSp>
      <p:sp>
        <p:nvSpPr>
          <p:cNvPr id="4" name="Rounded Rectangle 3"/>
          <p:cNvSpPr/>
          <p:nvPr/>
        </p:nvSpPr>
        <p:spPr>
          <a:xfrm>
            <a:off x="7020272" y="1209246"/>
            <a:ext cx="1209296" cy="58193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8" name="Group 17"/>
          <p:cNvGrpSpPr/>
          <p:nvPr/>
        </p:nvGrpSpPr>
        <p:grpSpPr>
          <a:xfrm>
            <a:off x="6444208" y="1619072"/>
            <a:ext cx="2772454" cy="261610"/>
            <a:chOff x="6444208" y="1619072"/>
            <a:chExt cx="2772454" cy="261610"/>
          </a:xfrm>
        </p:grpSpPr>
        <p:cxnSp>
          <p:nvCxnSpPr>
            <p:cNvPr id="69" name="Straight Arrow Connector 68"/>
            <p:cNvCxnSpPr/>
            <p:nvPr/>
          </p:nvCxnSpPr>
          <p:spPr>
            <a:xfrm flipV="1">
              <a:off x="6444208" y="1754107"/>
              <a:ext cx="926306" cy="29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361667" y="1619072"/>
              <a:ext cx="1854995" cy="261610"/>
            </a:xfrm>
            <a:prstGeom prst="rect">
              <a:avLst/>
            </a:prstGeom>
            <a:noFill/>
          </p:spPr>
          <p:txBody>
            <a:bodyPr wrap="none" rtlCol="0">
              <a:spAutoFit/>
            </a:bodyPr>
            <a:lstStyle/>
            <a:p>
              <a:r>
                <a:rPr lang="en-US" sz="1100" b="1" dirty="0">
                  <a:solidFill>
                    <a:sysClr val="windowText" lastClr="000000"/>
                  </a:solidFill>
                  <a:effectLst>
                    <a:glow rad="101600">
                      <a:schemeClr val="accent1">
                        <a:satMod val="175000"/>
                        <a:alpha val="40000"/>
                      </a:schemeClr>
                    </a:glow>
                  </a:effectLst>
                </a:rPr>
                <a:t>Pentose </a:t>
              </a:r>
              <a:r>
                <a:rPr lang="en-US" sz="1100" b="1">
                  <a:solidFill>
                    <a:sysClr val="windowText" lastClr="000000"/>
                  </a:solidFill>
                  <a:effectLst>
                    <a:glow rad="101600">
                      <a:schemeClr val="accent1">
                        <a:satMod val="175000"/>
                        <a:alpha val="40000"/>
                      </a:schemeClr>
                    </a:glow>
                  </a:effectLst>
                </a:rPr>
                <a:t>phosphate pathway</a:t>
              </a:r>
              <a:endParaRPr lang="en-US" b="1" dirty="0">
                <a:solidFill>
                  <a:sysClr val="windowText" lastClr="000000"/>
                </a:solidFill>
                <a:effectLst>
                  <a:glow rad="101600">
                    <a:schemeClr val="accent1">
                      <a:satMod val="175000"/>
                      <a:alpha val="40000"/>
                    </a:schemeClr>
                  </a:glow>
                </a:effectLst>
              </a:endParaRPr>
            </a:p>
          </p:txBody>
        </p:sp>
      </p:grpSp>
      <p:grpSp>
        <p:nvGrpSpPr>
          <p:cNvPr id="23" name="Group 22"/>
          <p:cNvGrpSpPr/>
          <p:nvPr/>
        </p:nvGrpSpPr>
        <p:grpSpPr>
          <a:xfrm>
            <a:off x="5854614" y="6021288"/>
            <a:ext cx="1309674" cy="520989"/>
            <a:chOff x="5854614" y="6021288"/>
            <a:chExt cx="1309674" cy="520989"/>
          </a:xfrm>
        </p:grpSpPr>
        <p:sp>
          <p:nvSpPr>
            <p:cNvPr id="99" name="TextBox 98"/>
            <p:cNvSpPr txBox="1"/>
            <p:nvPr/>
          </p:nvSpPr>
          <p:spPr>
            <a:xfrm>
              <a:off x="6270325" y="6021288"/>
              <a:ext cx="893963" cy="461665"/>
            </a:xfrm>
            <a:prstGeom prst="rect">
              <a:avLst/>
            </a:prstGeom>
            <a:noFill/>
          </p:spPr>
          <p:txBody>
            <a:bodyPr wrap="none" rtlCol="0">
              <a:spAutoFit/>
            </a:bodyPr>
            <a:lstStyle/>
            <a:p>
              <a:r>
                <a:rPr lang="en-US" sz="1200" b="1" dirty="0">
                  <a:effectLst>
                    <a:glow rad="139700">
                      <a:schemeClr val="accent3">
                        <a:satMod val="175000"/>
                        <a:alpha val="40000"/>
                      </a:schemeClr>
                    </a:glow>
                  </a:effectLst>
                </a:rPr>
                <a:t>Fatty acids </a:t>
              </a:r>
            </a:p>
            <a:p>
              <a:pPr algn="ctr"/>
              <a:r>
                <a:rPr lang="en-US" sz="1200" b="1" dirty="0">
                  <a:effectLst>
                    <a:glow rad="139700">
                      <a:schemeClr val="accent3">
                        <a:satMod val="175000"/>
                        <a:alpha val="40000"/>
                      </a:schemeClr>
                    </a:glow>
                  </a:effectLst>
                </a:rPr>
                <a:t>oxidation</a:t>
              </a:r>
              <a:endParaRPr lang="en-US" sz="1600" b="1" dirty="0">
                <a:effectLst>
                  <a:glow rad="139700">
                    <a:schemeClr val="accent3">
                      <a:satMod val="175000"/>
                      <a:alpha val="40000"/>
                    </a:schemeClr>
                  </a:glow>
                </a:effectLst>
              </a:endParaRPr>
            </a:p>
          </p:txBody>
        </p:sp>
        <p:cxnSp>
          <p:nvCxnSpPr>
            <p:cNvPr id="74" name="Straight Arrow Connector 73"/>
            <p:cNvCxnSpPr/>
            <p:nvPr/>
          </p:nvCxnSpPr>
          <p:spPr>
            <a:xfrm flipV="1">
              <a:off x="5854614" y="6237313"/>
              <a:ext cx="427941" cy="24564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5868144" y="6309320"/>
              <a:ext cx="427942" cy="232957"/>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04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1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circle(in)">
                                      <p:cBhvr>
                                        <p:cTn id="22" dur="10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circle(in)">
                                      <p:cBhvr>
                                        <p:cTn id="27" dur="1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circle(in)">
                                      <p:cBhvr>
                                        <p:cTn id="37"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18256"/>
            <a:ext cx="8229600" cy="1143000"/>
          </a:xfrm>
        </p:spPr>
        <p:txBody>
          <a:bodyPr>
            <a:normAutofit/>
          </a:bodyPr>
          <a:lstStyle/>
          <a:p>
            <a:pPr algn="ctr"/>
            <a:r>
              <a:rPr lang="en-US" sz="3600" dirty="0">
                <a:solidFill>
                  <a:srgbClr val="C00000"/>
                </a:solidFill>
                <a:latin typeface="Arial" charset="0"/>
                <a:ea typeface="Arial" charset="0"/>
                <a:cs typeface="Arial" charset="0"/>
              </a:rPr>
              <a:t>Pyruvate Dehydrogenase Complex</a:t>
            </a:r>
            <a:endParaRPr lang="ar-JO" sz="3600" dirty="0">
              <a:solidFill>
                <a:srgbClr val="C00000"/>
              </a:solidFill>
            </a:endParaRPr>
          </a:p>
        </p:txBody>
      </p:sp>
      <p:sp>
        <p:nvSpPr>
          <p:cNvPr id="3" name="عنصر نائب للمحتوى 2"/>
          <p:cNvSpPr>
            <a:spLocks noGrp="1"/>
          </p:cNvSpPr>
          <p:nvPr>
            <p:ph idx="1"/>
          </p:nvPr>
        </p:nvSpPr>
        <p:spPr>
          <a:xfrm>
            <a:off x="394208" y="1484784"/>
            <a:ext cx="8354256" cy="5373216"/>
          </a:xfrm>
        </p:spPr>
        <p:txBody>
          <a:bodyPr>
            <a:normAutofit/>
          </a:bodyPr>
          <a:lstStyle/>
          <a:p>
            <a:pPr marL="0" indent="0" algn="l" rtl="0">
              <a:buNone/>
            </a:pPr>
            <a:endParaRPr lang="en-US" sz="1200" b="1" dirty="0">
              <a:solidFill>
                <a:srgbClr val="00B050"/>
              </a:solidFill>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7" name="عنصر نائب للمحتوى 2"/>
          <p:cNvSpPr txBox="1">
            <a:spLocks/>
          </p:cNvSpPr>
          <p:nvPr/>
        </p:nvSpPr>
        <p:spPr>
          <a:xfrm>
            <a:off x="395536" y="2636912"/>
            <a:ext cx="8748464" cy="42210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2400" b="1" dirty="0">
              <a:latin typeface="Arial" charset="0"/>
              <a:ea typeface="Arial" charset="0"/>
              <a:cs typeface="Arial" charset="0"/>
            </a:endParaRPr>
          </a:p>
        </p:txBody>
      </p:sp>
      <p:grpSp>
        <p:nvGrpSpPr>
          <p:cNvPr id="12" name="Group 11"/>
          <p:cNvGrpSpPr/>
          <p:nvPr/>
        </p:nvGrpSpPr>
        <p:grpSpPr>
          <a:xfrm>
            <a:off x="744108" y="1292446"/>
            <a:ext cx="7716324" cy="5565554"/>
            <a:chOff x="744108" y="1292446"/>
            <a:chExt cx="7716324" cy="5565554"/>
          </a:xfrm>
        </p:grpSpPr>
        <p:grpSp>
          <p:nvGrpSpPr>
            <p:cNvPr id="11" name="Group 10"/>
            <p:cNvGrpSpPr/>
            <p:nvPr/>
          </p:nvGrpSpPr>
          <p:grpSpPr>
            <a:xfrm>
              <a:off x="744108" y="1292446"/>
              <a:ext cx="7716324" cy="5565554"/>
              <a:chOff x="744108" y="1292446"/>
              <a:chExt cx="7716324" cy="5565554"/>
            </a:xfrm>
          </p:grpSpPr>
          <p:pic>
            <p:nvPicPr>
              <p:cNvPr id="9" name="Picture 8"/>
              <p:cNvPicPr>
                <a:picLocks noChangeAspect="1"/>
              </p:cNvPicPr>
              <p:nvPr/>
            </p:nvPicPr>
            <p:blipFill rotWithShape="1">
              <a:blip r:embed="rId4"/>
              <a:srcRect t="6077"/>
              <a:stretch/>
            </p:blipFill>
            <p:spPr>
              <a:xfrm>
                <a:off x="744108" y="1292446"/>
                <a:ext cx="7716324" cy="5565554"/>
              </a:xfrm>
              <a:prstGeom prst="rect">
                <a:avLst/>
              </a:prstGeom>
            </p:spPr>
          </p:pic>
          <p:sp>
            <p:nvSpPr>
              <p:cNvPr id="10" name="TextBox 9"/>
              <p:cNvSpPr txBox="1"/>
              <p:nvPr/>
            </p:nvSpPr>
            <p:spPr>
              <a:xfrm rot="20841763">
                <a:off x="4543118" y="2504079"/>
                <a:ext cx="770384" cy="369332"/>
              </a:xfrm>
              <a:prstGeom prst="rect">
                <a:avLst/>
              </a:prstGeom>
              <a:noFill/>
            </p:spPr>
            <p:txBody>
              <a:bodyPr wrap="square" rtlCol="0">
                <a:spAutoFit/>
              </a:bodyPr>
              <a:lstStyle/>
              <a:p>
                <a:r>
                  <a:rPr lang="en-US" b="1" dirty="0">
                    <a:solidFill>
                      <a:srgbClr val="F32BF4"/>
                    </a:solidFill>
                  </a:rPr>
                  <a:t>-</a:t>
                </a:r>
                <a:r>
                  <a:rPr lang="en-US" sz="1400" b="1" dirty="0">
                    <a:solidFill>
                      <a:srgbClr val="F32BF4"/>
                    </a:solidFill>
                  </a:rPr>
                  <a:t>H</a:t>
                </a:r>
                <a:endParaRPr lang="en-US" b="1" dirty="0">
                  <a:solidFill>
                    <a:srgbClr val="F32BF4"/>
                  </a:solidFill>
                </a:endParaRPr>
              </a:p>
            </p:txBody>
          </p:sp>
        </p:grpSp>
        <p:sp>
          <p:nvSpPr>
            <p:cNvPr id="25" name="TextBox 24"/>
            <p:cNvSpPr txBox="1"/>
            <p:nvPr/>
          </p:nvSpPr>
          <p:spPr>
            <a:xfrm>
              <a:off x="3563888" y="3212976"/>
              <a:ext cx="1914462" cy="338554"/>
            </a:xfrm>
            <a:prstGeom prst="rect">
              <a:avLst/>
            </a:prstGeom>
            <a:noFill/>
          </p:spPr>
          <p:txBody>
            <a:bodyPr wrap="square" rtlCol="0">
              <a:spAutoFit/>
            </a:bodyPr>
            <a:lstStyle/>
            <a:p>
              <a:r>
                <a:rPr lang="en-US" sz="1600" b="1" dirty="0"/>
                <a:t>Hydroxyethyl-TPP</a:t>
              </a:r>
            </a:p>
          </p:txBody>
        </p:sp>
      </p:grpSp>
      <p:sp>
        <p:nvSpPr>
          <p:cNvPr id="13" name="TextBox 12"/>
          <p:cNvSpPr txBox="1"/>
          <p:nvPr/>
        </p:nvSpPr>
        <p:spPr>
          <a:xfrm>
            <a:off x="2771800" y="2483604"/>
            <a:ext cx="770384" cy="369332"/>
          </a:xfrm>
          <a:prstGeom prst="rect">
            <a:avLst/>
          </a:prstGeom>
          <a:noFill/>
        </p:spPr>
        <p:txBody>
          <a:bodyPr wrap="square" rtlCol="0">
            <a:spAutoFit/>
          </a:bodyPr>
          <a:lstStyle/>
          <a:p>
            <a:r>
              <a:rPr lang="en-US" b="1">
                <a:solidFill>
                  <a:srgbClr val="F32BF4"/>
                </a:solidFill>
              </a:rPr>
              <a:t>1</a:t>
            </a:r>
            <a:endParaRPr lang="en-US" b="1" dirty="0">
              <a:solidFill>
                <a:srgbClr val="F32BF4"/>
              </a:solidFill>
            </a:endParaRPr>
          </a:p>
        </p:txBody>
      </p:sp>
      <p:sp>
        <p:nvSpPr>
          <p:cNvPr id="14" name="TextBox 13"/>
          <p:cNvSpPr txBox="1"/>
          <p:nvPr/>
        </p:nvSpPr>
        <p:spPr>
          <a:xfrm>
            <a:off x="6465912" y="2204864"/>
            <a:ext cx="770384" cy="369332"/>
          </a:xfrm>
          <a:prstGeom prst="rect">
            <a:avLst/>
          </a:prstGeom>
          <a:noFill/>
        </p:spPr>
        <p:txBody>
          <a:bodyPr wrap="square" rtlCol="0">
            <a:spAutoFit/>
          </a:bodyPr>
          <a:lstStyle/>
          <a:p>
            <a:r>
              <a:rPr lang="en-US" b="1">
                <a:solidFill>
                  <a:srgbClr val="F32BF4"/>
                </a:solidFill>
              </a:rPr>
              <a:t>2</a:t>
            </a:r>
            <a:endParaRPr lang="en-US" b="1" dirty="0">
              <a:solidFill>
                <a:srgbClr val="F32BF4"/>
              </a:solidFill>
            </a:endParaRPr>
          </a:p>
        </p:txBody>
      </p:sp>
      <p:sp>
        <p:nvSpPr>
          <p:cNvPr id="15" name="TextBox 14"/>
          <p:cNvSpPr txBox="1"/>
          <p:nvPr/>
        </p:nvSpPr>
        <p:spPr>
          <a:xfrm>
            <a:off x="6372200" y="5219908"/>
            <a:ext cx="770384" cy="369332"/>
          </a:xfrm>
          <a:prstGeom prst="rect">
            <a:avLst/>
          </a:prstGeom>
          <a:noFill/>
        </p:spPr>
        <p:txBody>
          <a:bodyPr wrap="square" rtlCol="0">
            <a:spAutoFit/>
          </a:bodyPr>
          <a:lstStyle/>
          <a:p>
            <a:r>
              <a:rPr lang="en-US" b="1" dirty="0">
                <a:solidFill>
                  <a:srgbClr val="F32BF4"/>
                </a:solidFill>
              </a:rPr>
              <a:t>3</a:t>
            </a:r>
          </a:p>
        </p:txBody>
      </p:sp>
      <p:sp>
        <p:nvSpPr>
          <p:cNvPr id="16" name="TextBox 15"/>
          <p:cNvSpPr txBox="1"/>
          <p:nvPr/>
        </p:nvSpPr>
        <p:spPr>
          <a:xfrm>
            <a:off x="2915816" y="5507940"/>
            <a:ext cx="770384" cy="369332"/>
          </a:xfrm>
          <a:prstGeom prst="rect">
            <a:avLst/>
          </a:prstGeom>
          <a:noFill/>
        </p:spPr>
        <p:txBody>
          <a:bodyPr wrap="square" rtlCol="0">
            <a:spAutoFit/>
          </a:bodyPr>
          <a:lstStyle/>
          <a:p>
            <a:r>
              <a:rPr lang="en-US" b="1" dirty="0">
                <a:solidFill>
                  <a:srgbClr val="F32BF4"/>
                </a:solidFill>
              </a:rPr>
              <a:t>4</a:t>
            </a:r>
          </a:p>
        </p:txBody>
      </p:sp>
      <p:sp>
        <p:nvSpPr>
          <p:cNvPr id="17" name="TextBox 16"/>
          <p:cNvSpPr txBox="1"/>
          <p:nvPr/>
        </p:nvSpPr>
        <p:spPr>
          <a:xfrm>
            <a:off x="1497360" y="3789040"/>
            <a:ext cx="770384" cy="369332"/>
          </a:xfrm>
          <a:prstGeom prst="rect">
            <a:avLst/>
          </a:prstGeom>
          <a:noFill/>
        </p:spPr>
        <p:txBody>
          <a:bodyPr wrap="square" rtlCol="0">
            <a:spAutoFit/>
          </a:bodyPr>
          <a:lstStyle/>
          <a:p>
            <a:r>
              <a:rPr lang="en-US" b="1" dirty="0">
                <a:solidFill>
                  <a:srgbClr val="F32BF4"/>
                </a:solidFill>
              </a:rPr>
              <a:t>5</a:t>
            </a:r>
          </a:p>
        </p:txBody>
      </p:sp>
    </p:spTree>
    <p:extLst>
      <p:ext uri="{BB962C8B-B14F-4D97-AF65-F5344CB8AC3E}">
        <p14:creationId xmlns:p14="http://schemas.microsoft.com/office/powerpoint/2010/main" val="1793151109"/>
      </p:ext>
    </p:extLst>
  </p:cSld>
  <p:clrMapOvr>
    <a:masterClrMapping/>
  </p:clrMapOvr>
  <mc:AlternateContent xmlns:mc="http://schemas.openxmlformats.org/markup-compatibility/2006" xmlns:p14="http://schemas.microsoft.com/office/powerpoint/2010/main">
    <mc:Choice Requires="p14">
      <p:transition spd="slow" p14:dur="2000" advTm="3820"/>
    </mc:Choice>
    <mc:Fallback xmlns="">
      <p:transition spd="slow" advTm="382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800" dirty="0">
                <a:solidFill>
                  <a:srgbClr val="C00000"/>
                </a:solidFill>
              </a:rPr>
              <a:t> Mechanism of PDC </a:t>
            </a:r>
            <a:endParaRPr lang="ar-JO" sz="4800" b="1" dirty="0">
              <a:solidFill>
                <a:srgbClr val="C00000"/>
              </a:solidFill>
            </a:endParaRPr>
          </a:p>
        </p:txBody>
      </p:sp>
      <p:sp>
        <p:nvSpPr>
          <p:cNvPr id="3" name="عنصر نائب للمحتوى 2"/>
          <p:cNvSpPr>
            <a:spLocks noGrp="1"/>
          </p:cNvSpPr>
          <p:nvPr>
            <p:ph idx="1"/>
          </p:nvPr>
        </p:nvSpPr>
        <p:spPr>
          <a:xfrm>
            <a:off x="394208" y="1152128"/>
            <a:ext cx="8678386" cy="6597352"/>
          </a:xfrm>
        </p:spPr>
        <p:txBody>
          <a:bodyPr>
            <a:normAutofit/>
          </a:bodyPr>
          <a:lstStyle/>
          <a:p>
            <a:pPr algn="l" rtl="0"/>
            <a:r>
              <a:rPr lang="en-US" sz="2800" dirty="0">
                <a:latin typeface="Arial" charset="0"/>
                <a:ea typeface="Arial" charset="0"/>
                <a:cs typeface="Arial" charset="0"/>
              </a:rPr>
              <a:t>The mechanism by which this complex catalyzes the reaction is complicated but the main processes involve (5 steps):</a:t>
            </a:r>
          </a:p>
          <a:p>
            <a:pPr algn="l" rtl="0">
              <a:buFont typeface="+mj-lt"/>
              <a:buAutoNum type="arabicPeriod"/>
            </a:pPr>
            <a:r>
              <a:rPr lang="en-US" sz="2400" dirty="0">
                <a:latin typeface="Arial" charset="0"/>
                <a:ea typeface="Arial" charset="0"/>
                <a:cs typeface="Arial" charset="0"/>
              </a:rPr>
              <a:t>Decarboxylation of pyruvate and the release of CO</a:t>
            </a:r>
            <a:r>
              <a:rPr lang="en-US" sz="2400" baseline="-25000" dirty="0">
                <a:latin typeface="Arial" charset="0"/>
                <a:ea typeface="Arial" charset="0"/>
                <a:cs typeface="Arial" charset="0"/>
              </a:rPr>
              <a:t>2</a:t>
            </a:r>
            <a:r>
              <a:rPr lang="en-US" sz="2400" dirty="0">
                <a:latin typeface="Arial" charset="0"/>
                <a:ea typeface="Arial" charset="0"/>
                <a:cs typeface="Arial" charset="0"/>
              </a:rPr>
              <a:t> a reaction catalyzed by E1-TPP. The product of this reaction “Hydroxyethyl moiety” is a substrate for the next reaction </a:t>
            </a:r>
          </a:p>
          <a:p>
            <a:pPr algn="l" rtl="0">
              <a:buFont typeface="+mj-lt"/>
              <a:buAutoNum type="arabicPeriod"/>
            </a:pPr>
            <a:r>
              <a:rPr lang="en-US" sz="2400" dirty="0">
                <a:latin typeface="Arial" charset="0"/>
                <a:ea typeface="Arial" charset="0"/>
                <a:cs typeface="Arial" charset="0"/>
              </a:rPr>
              <a:t>The transfer of Hydroxyethyl moiety from TPP of E1 to lipoic acid of E2. This step is mediated by an oxidation of Hydroxyethyl to acetyl group coupled with reduction of disulfide bond</a:t>
            </a:r>
          </a:p>
          <a:p>
            <a:pPr algn="l" rtl="0">
              <a:buFont typeface="+mj-lt"/>
              <a:buAutoNum type="arabicPeriod"/>
            </a:pPr>
            <a:r>
              <a:rPr lang="en-US" sz="2400" dirty="0">
                <a:latin typeface="Arial" charset="0"/>
                <a:ea typeface="Arial" charset="0"/>
                <a:cs typeface="Arial" charset="0"/>
              </a:rPr>
              <a:t>Transfer of acetyl group from lipoamide to CoA forming thioester bond and consequently Acetyl CoA  is produced</a:t>
            </a:r>
            <a:endParaRPr lang="en-US" sz="27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6961262"/>
      </p:ext>
    </p:extLst>
  </p:cSld>
  <p:clrMapOvr>
    <a:masterClrMapping/>
  </p:clrMapOvr>
  <mc:AlternateContent xmlns:mc="http://schemas.openxmlformats.org/markup-compatibility/2006" xmlns:p14="http://schemas.microsoft.com/office/powerpoint/2010/main">
    <mc:Choice Requires="p14">
      <p:transition spd="slow" p14:dur="2000" advTm="3662"/>
    </mc:Choice>
    <mc:Fallback xmlns="">
      <p:transition spd="slow" advTm="366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800" dirty="0">
                <a:solidFill>
                  <a:srgbClr val="C00000"/>
                </a:solidFill>
              </a:rPr>
              <a:t> Mechanism of PDC </a:t>
            </a:r>
            <a:endParaRPr lang="ar-JO" sz="4800" b="1" dirty="0">
              <a:solidFill>
                <a:srgbClr val="C00000"/>
              </a:solidFill>
            </a:endParaRPr>
          </a:p>
        </p:txBody>
      </p:sp>
      <p:sp>
        <p:nvSpPr>
          <p:cNvPr id="3" name="عنصر نائب للمحتوى 2"/>
          <p:cNvSpPr>
            <a:spLocks noGrp="1"/>
          </p:cNvSpPr>
          <p:nvPr>
            <p:ph idx="1"/>
          </p:nvPr>
        </p:nvSpPr>
        <p:spPr>
          <a:xfrm>
            <a:off x="394208" y="1368152"/>
            <a:ext cx="8678386" cy="3068960"/>
          </a:xfrm>
        </p:spPr>
        <p:txBody>
          <a:bodyPr>
            <a:normAutofit/>
          </a:bodyPr>
          <a:lstStyle/>
          <a:p>
            <a:pPr marL="514350" indent="-514350" algn="l" rtl="0">
              <a:buFont typeface="+mj-lt"/>
              <a:buAutoNum type="arabicPeriod" startAt="4"/>
            </a:pPr>
            <a:r>
              <a:rPr lang="en-US" sz="2400" dirty="0">
                <a:latin typeface="Arial" charset="0"/>
                <a:ea typeface="Arial" charset="0"/>
                <a:cs typeface="Arial" charset="0"/>
              </a:rPr>
              <a:t>Regeneration of disulfide bond of lipoamide via FAD ( E3 prosthetic group) which is reduced to FADH2</a:t>
            </a:r>
          </a:p>
          <a:p>
            <a:pPr marL="514350" indent="-514350" algn="l" rtl="0">
              <a:buFont typeface="+mj-lt"/>
              <a:buAutoNum type="arabicPeriod" startAt="4"/>
            </a:pPr>
            <a:r>
              <a:rPr lang="en-US" sz="2400" dirty="0">
                <a:latin typeface="Arial" charset="0"/>
                <a:ea typeface="Arial" charset="0"/>
                <a:cs typeface="Arial" charset="0"/>
              </a:rPr>
              <a:t>Regeneration of FAD by NAD</a:t>
            </a:r>
            <a:r>
              <a:rPr lang="en-US" sz="2400" baseline="30000" dirty="0">
                <a:latin typeface="Arial" charset="0"/>
                <a:ea typeface="Arial" charset="0"/>
                <a:cs typeface="Arial" charset="0"/>
              </a:rPr>
              <a:t>+  </a:t>
            </a:r>
            <a:r>
              <a:rPr lang="en-US" sz="2400" dirty="0">
                <a:latin typeface="Arial" charset="0"/>
                <a:ea typeface="Arial" charset="0"/>
                <a:cs typeface="Arial" charset="0"/>
              </a:rPr>
              <a:t>which is reduced to NADH with the electrons transferred during the reaction (originally from Hydroxyethyl oxidation) </a:t>
            </a:r>
            <a:endParaRPr lang="en-US" sz="2000" baseline="30000" dirty="0">
              <a:latin typeface="Arial" charset="0"/>
              <a:ea typeface="Arial" charset="0"/>
              <a:cs typeface="Arial" charset="0"/>
            </a:endParaRPr>
          </a:p>
          <a:p>
            <a:pPr marL="0" indent="0" algn="l" rtl="0">
              <a:buNone/>
            </a:pPr>
            <a:endParaRPr lang="en-US" sz="27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837287"/>
      </p:ext>
    </p:extLst>
  </p:cSld>
  <p:clrMapOvr>
    <a:masterClrMapping/>
  </p:clrMapOvr>
  <mc:AlternateContent xmlns:mc="http://schemas.openxmlformats.org/markup-compatibility/2006" xmlns:p14="http://schemas.microsoft.com/office/powerpoint/2010/main">
    <mc:Choice Requires="p14">
      <p:transition spd="slow" p14:dur="2000" advTm="5606"/>
    </mc:Choice>
    <mc:Fallback xmlns="">
      <p:transition spd="slow" advTm="560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Glycolysis</a:t>
            </a:r>
            <a:r>
              <a:rPr lang="en-GB" sz="4000" b="1" dirty="0">
                <a:solidFill>
                  <a:srgbClr val="C00000"/>
                </a:solidFill>
              </a:rPr>
              <a:t> </a:t>
            </a:r>
            <a:r>
              <a:rPr lang="en-GB" sz="4000" dirty="0">
                <a:solidFill>
                  <a:srgbClr val="C00000"/>
                </a:solidFill>
              </a:rPr>
              <a:t>Regulation</a:t>
            </a:r>
            <a:r>
              <a:rPr lang="en-GB" sz="4000" b="1" dirty="0">
                <a:solidFill>
                  <a:srgbClr val="C00000"/>
                </a:solidFill>
              </a:rPr>
              <a:t> </a:t>
            </a:r>
            <a:endParaRPr lang="ar-JO" sz="4000" b="1" dirty="0">
              <a:solidFill>
                <a:srgbClr val="C00000"/>
              </a:solidFill>
            </a:endParaRPr>
          </a:p>
        </p:txBody>
      </p:sp>
      <p:sp>
        <p:nvSpPr>
          <p:cNvPr id="3" name="عنصر نائب للمحتوى 2"/>
          <p:cNvSpPr>
            <a:spLocks noGrp="1"/>
          </p:cNvSpPr>
          <p:nvPr>
            <p:ph idx="1"/>
          </p:nvPr>
        </p:nvSpPr>
        <p:spPr>
          <a:xfrm>
            <a:off x="394208" y="952824"/>
            <a:ext cx="8678386" cy="6336704"/>
          </a:xfrm>
        </p:spPr>
        <p:txBody>
          <a:bodyPr>
            <a:normAutofit/>
          </a:bodyPr>
          <a:lstStyle/>
          <a:p>
            <a:pPr algn="l" rtl="0"/>
            <a:r>
              <a:rPr lang="en-US" sz="2400" dirty="0">
                <a:latin typeface="Arial" charset="0"/>
                <a:ea typeface="Arial" charset="0"/>
                <a:cs typeface="Arial" charset="0"/>
              </a:rPr>
              <a:t>Glycolysis can be controlled at 3 points:</a:t>
            </a:r>
          </a:p>
          <a:p>
            <a:pPr algn="l" rtl="0"/>
            <a:endParaRPr lang="en-US" sz="600" dirty="0">
              <a:latin typeface="Arial" charset="0"/>
              <a:ea typeface="Arial" charset="0"/>
              <a:cs typeface="Arial" charset="0"/>
            </a:endParaRPr>
          </a:p>
          <a:p>
            <a:pPr marL="457200" indent="-457200" algn="l" rtl="0">
              <a:buFont typeface="+mj-lt"/>
              <a:buAutoNum type="arabicPeriod"/>
            </a:pPr>
            <a:r>
              <a:rPr lang="en-US" sz="2400" dirty="0">
                <a:solidFill>
                  <a:srgbClr val="C00000"/>
                </a:solidFill>
                <a:latin typeface="Arial" charset="0"/>
                <a:ea typeface="Arial" charset="0"/>
                <a:cs typeface="Arial" charset="0"/>
              </a:rPr>
              <a:t>Step 1 </a:t>
            </a:r>
            <a:r>
              <a:rPr lang="en-US" sz="2400" dirty="0">
                <a:latin typeface="Arial" charset="0"/>
                <a:ea typeface="Arial" charset="0"/>
                <a:cs typeface="Arial" charset="0"/>
              </a:rPr>
              <a:t>which is catalyzed by hexokinase enzyme (allosteric enzyme). Hexokinase isoforms (except glucokinase) are allosterically inhibited by excess G6P</a:t>
            </a:r>
          </a:p>
          <a:p>
            <a:pPr marL="457200" indent="-457200" algn="l" rtl="0">
              <a:buFont typeface="+mj-lt"/>
              <a:buAutoNum type="arabicPeriod"/>
            </a:pPr>
            <a:r>
              <a:rPr lang="en-US" sz="2400" dirty="0">
                <a:solidFill>
                  <a:srgbClr val="C00000"/>
                </a:solidFill>
                <a:latin typeface="Arial" charset="0"/>
                <a:ea typeface="Arial" charset="0"/>
                <a:cs typeface="Arial" charset="0"/>
              </a:rPr>
              <a:t>Step 3</a:t>
            </a:r>
            <a:r>
              <a:rPr lang="en-US" sz="2400" dirty="0">
                <a:latin typeface="Arial" charset="0"/>
                <a:ea typeface="Arial" charset="0"/>
                <a:cs typeface="Arial" charset="0"/>
              </a:rPr>
              <a:t> which is catalyzed by phosphofructokinase-1 enzyme. It is an allosteric enzyme. Two inhibitors are citrate and ATP whereas AMP and recently fructose 2,6-biphosphate (in liver) are activators.  Actually this is the most important control point and it is considered as the main </a:t>
            </a:r>
            <a:r>
              <a:rPr lang="en-US" sz="2400" b="1" dirty="0">
                <a:solidFill>
                  <a:srgbClr val="C00000"/>
                </a:solidFill>
                <a:latin typeface="Arial" charset="0"/>
                <a:ea typeface="Arial" charset="0"/>
                <a:cs typeface="Arial" charset="0"/>
              </a:rPr>
              <a:t>rate-limiting step </a:t>
            </a:r>
            <a:r>
              <a:rPr lang="en-US" sz="2400" dirty="0">
                <a:latin typeface="Arial" charset="0"/>
                <a:ea typeface="Arial" charset="0"/>
                <a:cs typeface="Arial" charset="0"/>
              </a:rPr>
              <a:t>in glycolysis</a:t>
            </a:r>
          </a:p>
          <a:p>
            <a:pPr marL="457200" indent="-457200" algn="l" rtl="0">
              <a:buFont typeface="+mj-lt"/>
              <a:buAutoNum type="arabicPeriod"/>
            </a:pPr>
            <a:r>
              <a:rPr lang="en-US" sz="2400" dirty="0">
                <a:solidFill>
                  <a:srgbClr val="C00000"/>
                </a:solidFill>
                <a:latin typeface="Arial" charset="0"/>
                <a:ea typeface="Arial" charset="0"/>
                <a:cs typeface="Arial" charset="0"/>
              </a:rPr>
              <a:t>Step 10 </a:t>
            </a:r>
            <a:r>
              <a:rPr lang="en-US" sz="2400" dirty="0">
                <a:latin typeface="Arial" charset="0"/>
                <a:ea typeface="Arial" charset="0"/>
                <a:cs typeface="Arial" charset="0"/>
              </a:rPr>
              <a:t>which is catalyzed by pyruvate kinase enzyme. It is controlled by the level of ATP and Acetyl CoA (both are allosteric inhibitors). </a:t>
            </a:r>
            <a:r>
              <a:rPr lang="en-US" sz="2400" b="1" dirty="0">
                <a:solidFill>
                  <a:srgbClr val="0070C0"/>
                </a:solidFill>
                <a:latin typeface="Arial" charset="0"/>
                <a:ea typeface="Arial" charset="0"/>
                <a:cs typeface="Arial" charset="0"/>
              </a:rPr>
              <a:t>Accumulated Acetyl CoA in the cytosol </a:t>
            </a:r>
            <a:r>
              <a:rPr lang="en-US" sz="2400" dirty="0">
                <a:latin typeface="Arial" charset="0"/>
                <a:ea typeface="Arial" charset="0"/>
                <a:cs typeface="Arial" charset="0"/>
              </a:rPr>
              <a:t>is an indicator that the energy is now available from fat breakdown so no need to proceed in glycolysis  </a:t>
            </a: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485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Fluoride as Inhibitor of Enolase</a:t>
            </a:r>
            <a:endParaRPr lang="ar-JO" sz="4000" b="1" dirty="0">
              <a:solidFill>
                <a:srgbClr val="C00000"/>
              </a:solidFill>
            </a:endParaRPr>
          </a:p>
        </p:txBody>
      </p:sp>
      <p:sp>
        <p:nvSpPr>
          <p:cNvPr id="3" name="عنصر نائب للمحتوى 2"/>
          <p:cNvSpPr>
            <a:spLocks noGrp="1"/>
          </p:cNvSpPr>
          <p:nvPr>
            <p:ph idx="1"/>
          </p:nvPr>
        </p:nvSpPr>
        <p:spPr>
          <a:xfrm>
            <a:off x="394208" y="1124744"/>
            <a:ext cx="8642288" cy="5733256"/>
          </a:xfrm>
        </p:spPr>
        <p:txBody>
          <a:bodyPr>
            <a:normAutofit/>
          </a:bodyPr>
          <a:lstStyle/>
          <a:p>
            <a:pPr algn="l" rtl="0"/>
            <a:r>
              <a:rPr lang="en-US" dirty="0">
                <a:latin typeface="Arial" charset="0"/>
                <a:ea typeface="Arial" charset="0"/>
                <a:cs typeface="Arial" charset="0"/>
              </a:rPr>
              <a:t>Oral bacteria depends on the food debris or dietary sugars found on the tooth surface as a primary source of energy. </a:t>
            </a:r>
            <a:r>
              <a:rPr lang="en-US" dirty="0">
                <a:solidFill>
                  <a:srgbClr val="C00000"/>
                </a:solidFill>
                <a:latin typeface="Arial" charset="0"/>
                <a:ea typeface="Arial" charset="0"/>
                <a:cs typeface="Arial" charset="0"/>
              </a:rPr>
              <a:t>Acids</a:t>
            </a:r>
            <a:r>
              <a:rPr lang="en-US" dirty="0">
                <a:latin typeface="Arial" charset="0"/>
                <a:ea typeface="Arial" charset="0"/>
                <a:cs typeface="Arial" charset="0"/>
              </a:rPr>
              <a:t> are produced through fermentation process (harmful) </a:t>
            </a:r>
          </a:p>
          <a:p>
            <a:r>
              <a:rPr lang="en-US" dirty="0">
                <a:latin typeface="Arial" charset="0"/>
                <a:ea typeface="Arial" charset="0"/>
                <a:cs typeface="Arial" charset="0"/>
              </a:rPr>
              <a:t>Fluoride is a competitive inhibitor of enolase enzyme catalyzing Step 9</a:t>
            </a:r>
          </a:p>
          <a:p>
            <a:pPr algn="l" rtl="0"/>
            <a:r>
              <a:rPr lang="en-US" dirty="0">
                <a:latin typeface="Arial" charset="0"/>
                <a:ea typeface="Arial" charset="0"/>
                <a:cs typeface="Arial" charset="0"/>
              </a:rPr>
              <a:t>Drinking fluoridated water or using a toothpaste containing fluoride inhibit the oral bacteria       enolase activity. Consequently, this disrupts         the bacteria glycolytic pathway and prevents formation of </a:t>
            </a:r>
            <a:r>
              <a:rPr lang="en-US" dirty="0">
                <a:solidFill>
                  <a:srgbClr val="C00000"/>
                </a:solidFill>
                <a:latin typeface="Arial" charset="0"/>
                <a:ea typeface="Arial" charset="0"/>
                <a:cs typeface="Arial" charset="0"/>
              </a:rPr>
              <a:t>dental caries  </a:t>
            </a: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047" y="4053370"/>
            <a:ext cx="1283351" cy="2564903"/>
          </a:xfrm>
          <a:prstGeom prst="rect">
            <a:avLst/>
          </a:prstGeom>
        </p:spPr>
      </p:pic>
    </p:spTree>
    <p:extLst>
      <p:ext uri="{BB962C8B-B14F-4D97-AF65-F5344CB8AC3E}">
        <p14:creationId xmlns:p14="http://schemas.microsoft.com/office/powerpoint/2010/main" val="33685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Fluoride as Inhibitor of Enolase</a:t>
            </a:r>
            <a:endParaRPr lang="ar-JO" sz="4000" b="1" dirty="0">
              <a:solidFill>
                <a:srgbClr val="C00000"/>
              </a:solidFill>
            </a:endParaRPr>
          </a:p>
        </p:txBody>
      </p:sp>
      <p:sp>
        <p:nvSpPr>
          <p:cNvPr id="3" name="عنصر نائب للمحتوى 2"/>
          <p:cNvSpPr>
            <a:spLocks noGrp="1"/>
          </p:cNvSpPr>
          <p:nvPr>
            <p:ph idx="1"/>
          </p:nvPr>
        </p:nvSpPr>
        <p:spPr>
          <a:xfrm>
            <a:off x="394208" y="1124744"/>
            <a:ext cx="8714296" cy="5733256"/>
          </a:xfrm>
        </p:spPr>
        <p:txBody>
          <a:bodyPr>
            <a:normAutofit/>
          </a:bodyPr>
          <a:lstStyle/>
          <a:p>
            <a:pPr algn="l" rtl="0"/>
            <a:r>
              <a:rPr lang="en-US" sz="2400" dirty="0">
                <a:latin typeface="Arial" charset="0"/>
                <a:ea typeface="Arial" charset="0"/>
                <a:cs typeface="Arial" charset="0"/>
              </a:rPr>
              <a:t>Sodium fluoride is known to have antiglycolytic effect that inhibits glycolysis by erythrocytes</a:t>
            </a:r>
          </a:p>
          <a:p>
            <a:pPr algn="l" rtl="0"/>
            <a:r>
              <a:rPr lang="en-US" sz="2400" dirty="0">
                <a:latin typeface="Arial" charset="0"/>
                <a:ea typeface="Arial" charset="0"/>
                <a:cs typeface="Arial" charset="0"/>
              </a:rPr>
              <a:t>NaF tubes </a:t>
            </a:r>
            <a:r>
              <a:rPr lang="en-US" sz="2400" dirty="0">
                <a:solidFill>
                  <a:srgbClr val="C00000"/>
                </a:solidFill>
                <a:latin typeface="Arial" charset="0"/>
                <a:ea typeface="Arial" charset="0"/>
                <a:cs typeface="Arial" charset="0"/>
              </a:rPr>
              <a:t>(gray top) </a:t>
            </a:r>
            <a:r>
              <a:rPr lang="en-US" sz="2400" dirty="0">
                <a:latin typeface="Arial" charset="0"/>
                <a:ea typeface="Arial" charset="0"/>
                <a:cs typeface="Arial" charset="0"/>
              </a:rPr>
              <a:t>are widely used for blood collection for glucose measurement</a:t>
            </a:r>
          </a:p>
          <a:p>
            <a:pPr algn="l" rtl="0"/>
            <a:r>
              <a:rPr lang="en-US" sz="2400" dirty="0">
                <a:latin typeface="Arial" charset="0"/>
                <a:ea typeface="Arial" charset="0"/>
                <a:cs typeface="Arial" charset="0"/>
              </a:rPr>
              <a:t>Fluoride-containing tubes are suitable for blood collection if there is a </a:t>
            </a:r>
            <a:r>
              <a:rPr lang="en-US" sz="2400" dirty="0">
                <a:solidFill>
                  <a:srgbClr val="C00000"/>
                </a:solidFill>
                <a:latin typeface="Arial" charset="0"/>
                <a:ea typeface="Arial" charset="0"/>
                <a:cs typeface="Arial" charset="0"/>
              </a:rPr>
              <a:t>long delay </a:t>
            </a:r>
            <a:r>
              <a:rPr lang="en-US" sz="2400" dirty="0">
                <a:latin typeface="Arial" charset="0"/>
                <a:ea typeface="Arial" charset="0"/>
                <a:cs typeface="Arial" charset="0"/>
              </a:rPr>
              <a:t>in blood separation following collection (false negative result) </a:t>
            </a: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000" y="3868536"/>
            <a:ext cx="5300712" cy="2944840"/>
          </a:xfrm>
          <a:prstGeom prst="rect">
            <a:avLst/>
          </a:prstGeom>
        </p:spPr>
      </p:pic>
      <p:sp>
        <p:nvSpPr>
          <p:cNvPr id="8" name="Rounded Rectangle 7"/>
          <p:cNvSpPr/>
          <p:nvPr/>
        </p:nvSpPr>
        <p:spPr>
          <a:xfrm>
            <a:off x="6588224" y="3861048"/>
            <a:ext cx="813488" cy="29448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16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5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algn="ctr" rtl="0"/>
            <a:r>
              <a:rPr lang="en-US" sz="4800" dirty="0">
                <a:solidFill>
                  <a:srgbClr val="C00000"/>
                </a:solidFill>
              </a:rPr>
              <a:t>Metabolic Fates of Pyruvate</a:t>
            </a:r>
            <a:endParaRPr lang="ar-JO" sz="54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grpSp>
        <p:nvGrpSpPr>
          <p:cNvPr id="25" name="Group 24"/>
          <p:cNvGrpSpPr/>
          <p:nvPr/>
        </p:nvGrpSpPr>
        <p:grpSpPr>
          <a:xfrm>
            <a:off x="6300192" y="1556792"/>
            <a:ext cx="2909451" cy="4711578"/>
            <a:chOff x="5076056" y="2172065"/>
            <a:chExt cx="2909451" cy="4711578"/>
          </a:xfrm>
        </p:grpSpPr>
        <p:grpSp>
          <p:nvGrpSpPr>
            <p:cNvPr id="20" name="Group 19"/>
            <p:cNvGrpSpPr/>
            <p:nvPr/>
          </p:nvGrpSpPr>
          <p:grpSpPr>
            <a:xfrm>
              <a:off x="5076056" y="2433316"/>
              <a:ext cx="2909451" cy="4450327"/>
              <a:chOff x="5508104" y="2505324"/>
              <a:chExt cx="2909451" cy="4450327"/>
            </a:xfrm>
          </p:grpSpPr>
          <p:sp>
            <p:nvSpPr>
              <p:cNvPr id="7" name="TextBox 6"/>
              <p:cNvSpPr txBox="1"/>
              <p:nvPr/>
            </p:nvSpPr>
            <p:spPr>
              <a:xfrm>
                <a:off x="5862368" y="6309320"/>
                <a:ext cx="2555187" cy="646331"/>
              </a:xfrm>
              <a:prstGeom prst="rect">
                <a:avLst/>
              </a:prstGeom>
              <a:noFill/>
            </p:spPr>
            <p:txBody>
              <a:bodyPr wrap="none" rtlCol="0">
                <a:spAutoFit/>
              </a:bodyPr>
              <a:lstStyle/>
              <a:p>
                <a:pPr algn="ctr"/>
                <a:r>
                  <a:rPr lang="en-US" dirty="0">
                    <a:solidFill>
                      <a:srgbClr val="0000FF"/>
                    </a:solidFill>
                  </a:rPr>
                  <a:t>and</a:t>
                </a:r>
              </a:p>
              <a:p>
                <a:r>
                  <a:rPr lang="en-US" dirty="0">
                    <a:solidFill>
                      <a:srgbClr val="0000FF"/>
                    </a:solidFill>
                  </a:rPr>
                  <a:t> electron transport chain </a:t>
                </a:r>
              </a:p>
            </p:txBody>
          </p:sp>
          <p:grpSp>
            <p:nvGrpSpPr>
              <p:cNvPr id="19" name="Group 18"/>
              <p:cNvGrpSpPr/>
              <p:nvPr/>
            </p:nvGrpSpPr>
            <p:grpSpPr>
              <a:xfrm>
                <a:off x="5508104" y="2505324"/>
                <a:ext cx="2838584" cy="3912077"/>
                <a:chOff x="6735994" y="2672618"/>
                <a:chExt cx="2838584" cy="3912077"/>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67053" t="11800" b="11541"/>
                <a:stretch/>
              </p:blipFill>
              <p:spPr>
                <a:xfrm>
                  <a:off x="7332789" y="2672618"/>
                  <a:ext cx="2241789" cy="3912077"/>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67053" t="11800" r="24176" b="80796"/>
                <a:stretch/>
              </p:blipFill>
              <p:spPr>
                <a:xfrm>
                  <a:off x="6735994" y="2672618"/>
                  <a:ext cx="596795" cy="377848"/>
                </a:xfrm>
                <a:prstGeom prst="rect">
                  <a:avLst/>
                </a:prstGeom>
              </p:spPr>
            </p:pic>
          </p:grpSp>
        </p:grpSp>
        <p:sp>
          <p:nvSpPr>
            <p:cNvPr id="22" name="Oval 21"/>
            <p:cNvSpPr/>
            <p:nvPr/>
          </p:nvSpPr>
          <p:spPr>
            <a:xfrm>
              <a:off x="6322296" y="2172065"/>
              <a:ext cx="409944" cy="3928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1</a:t>
              </a:r>
              <a:endParaRPr lang="en-US" sz="2800" b="1" dirty="0">
                <a:solidFill>
                  <a:srgbClr val="C00000"/>
                </a:solidFill>
              </a:endParaRPr>
            </a:p>
          </p:txBody>
        </p:sp>
      </p:grpSp>
      <p:grpSp>
        <p:nvGrpSpPr>
          <p:cNvPr id="26" name="Group 25"/>
          <p:cNvGrpSpPr/>
          <p:nvPr/>
        </p:nvGrpSpPr>
        <p:grpSpPr>
          <a:xfrm>
            <a:off x="5292080" y="2420888"/>
            <a:ext cx="1944216" cy="1584176"/>
            <a:chOff x="3424352" y="2908011"/>
            <a:chExt cx="1944216" cy="1584176"/>
          </a:xfrm>
        </p:grpSpPr>
        <p:sp>
          <p:nvSpPr>
            <p:cNvPr id="23" name="Oval 22"/>
            <p:cNvSpPr/>
            <p:nvPr/>
          </p:nvSpPr>
          <p:spPr>
            <a:xfrm>
              <a:off x="3544625" y="3108044"/>
              <a:ext cx="423776" cy="4294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2</a:t>
              </a:r>
              <a:endParaRPr lang="en-US" sz="2800" b="1" dirty="0">
                <a:solidFill>
                  <a:srgbClr val="C0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8834" t="20542" r="32593" b="48415"/>
            <a:stretch/>
          </p:blipFill>
          <p:spPr>
            <a:xfrm>
              <a:off x="3424352" y="2908011"/>
              <a:ext cx="1944216" cy="1584176"/>
            </a:xfrm>
            <a:prstGeom prst="rect">
              <a:avLst/>
            </a:prstGeom>
          </p:spPr>
        </p:pic>
      </p:grpSp>
      <p:grpSp>
        <p:nvGrpSpPr>
          <p:cNvPr id="31" name="Group 30"/>
          <p:cNvGrpSpPr/>
          <p:nvPr/>
        </p:nvGrpSpPr>
        <p:grpSpPr>
          <a:xfrm>
            <a:off x="467544" y="1878690"/>
            <a:ext cx="2808312" cy="3487502"/>
            <a:chOff x="395536" y="1878690"/>
            <a:chExt cx="2808312" cy="3487502"/>
          </a:xfrm>
        </p:grpSpPr>
        <p:grpSp>
          <p:nvGrpSpPr>
            <p:cNvPr id="27" name="Group 26"/>
            <p:cNvGrpSpPr/>
            <p:nvPr/>
          </p:nvGrpSpPr>
          <p:grpSpPr>
            <a:xfrm>
              <a:off x="395536" y="1974326"/>
              <a:ext cx="2304256" cy="3391866"/>
              <a:chOff x="1115616" y="2542900"/>
              <a:chExt cx="2304256" cy="3391866"/>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764" t="13780" r="61371" b="19755"/>
              <a:stretch/>
            </p:blipFill>
            <p:spPr>
              <a:xfrm>
                <a:off x="1115616" y="2542900"/>
                <a:ext cx="2304256" cy="3391866"/>
              </a:xfrm>
              <a:prstGeom prst="rect">
                <a:avLst/>
              </a:prstGeom>
            </p:spPr>
          </p:pic>
          <p:sp>
            <p:nvSpPr>
              <p:cNvPr id="24" name="Oval 23"/>
              <p:cNvSpPr/>
              <p:nvPr/>
            </p:nvSpPr>
            <p:spPr>
              <a:xfrm>
                <a:off x="1259632" y="4605943"/>
                <a:ext cx="465076" cy="3442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3</a:t>
                </a:r>
              </a:p>
            </p:txBody>
          </p:sp>
        </p:grpSp>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67053" t="11800" r="24176" b="80796"/>
            <a:stretch/>
          </p:blipFill>
          <p:spPr>
            <a:xfrm>
              <a:off x="2607053" y="1878690"/>
              <a:ext cx="596795" cy="377848"/>
            </a:xfrm>
            <a:prstGeom prst="rect">
              <a:avLst/>
            </a:prstGeom>
          </p:spPr>
        </p:pic>
      </p:grpSp>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2843808" y="1628800"/>
            <a:ext cx="3982311" cy="79208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Fates of Pyruvate</a:t>
            </a:r>
            <a:endParaRPr lang="en-US" sz="1600" dirty="0">
              <a:solidFill>
                <a:schemeClr val="tx1"/>
              </a:solidFill>
            </a:endParaRPr>
          </a:p>
        </p:txBody>
      </p:sp>
      <p:grpSp>
        <p:nvGrpSpPr>
          <p:cNvPr id="37" name="Group 36"/>
          <p:cNvGrpSpPr/>
          <p:nvPr/>
        </p:nvGrpSpPr>
        <p:grpSpPr>
          <a:xfrm>
            <a:off x="4427984" y="2445905"/>
            <a:ext cx="1629874" cy="2495263"/>
            <a:chOff x="3131840" y="2445905"/>
            <a:chExt cx="1629874" cy="2495263"/>
          </a:xfrm>
        </p:grpSpPr>
        <p:sp>
          <p:nvSpPr>
            <p:cNvPr id="28" name="Rounded Rectangle 27"/>
            <p:cNvSpPr/>
            <p:nvPr/>
          </p:nvSpPr>
          <p:spPr>
            <a:xfrm>
              <a:off x="3131840" y="4437112"/>
              <a:ext cx="1629874" cy="504056"/>
            </a:xfrm>
            <a:prstGeom prst="roundRect">
              <a:avLst/>
            </a:prstGeom>
            <a:solidFill>
              <a:srgbClr val="FFFF00">
                <a:alpha val="43000"/>
              </a:srgb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tx1"/>
                  </a:solidFill>
                </a:rPr>
                <a:t>Biosynthesis of amino acids</a:t>
              </a:r>
            </a:p>
          </p:txBody>
        </p:sp>
        <p:grpSp>
          <p:nvGrpSpPr>
            <p:cNvPr id="35" name="Group 34"/>
            <p:cNvGrpSpPr/>
            <p:nvPr/>
          </p:nvGrpSpPr>
          <p:grpSpPr>
            <a:xfrm>
              <a:off x="3707903" y="2445905"/>
              <a:ext cx="339309" cy="1991207"/>
              <a:chOff x="3152571" y="3717032"/>
              <a:chExt cx="339309" cy="1991207"/>
            </a:xfrm>
          </p:grpSpPr>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81867" t="49150" r="13900" b="32506"/>
              <a:stretch/>
            </p:blipFill>
            <p:spPr>
              <a:xfrm>
                <a:off x="3152571" y="4772135"/>
                <a:ext cx="288033" cy="936104"/>
              </a:xfrm>
              <a:prstGeom prst="rect">
                <a:avLst/>
              </a:prstGeom>
            </p:spPr>
          </p:pic>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81867" t="49150" r="14959" b="38044"/>
              <a:stretch/>
            </p:blipFill>
            <p:spPr>
              <a:xfrm>
                <a:off x="3152571" y="4262653"/>
                <a:ext cx="216025" cy="653497"/>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81867" t="49150" r="13147" b="38965"/>
              <a:stretch/>
            </p:blipFill>
            <p:spPr>
              <a:xfrm>
                <a:off x="3152571" y="3717032"/>
                <a:ext cx="339309" cy="606506"/>
              </a:xfrm>
              <a:prstGeom prst="rect">
                <a:avLst/>
              </a:prstGeom>
            </p:spPr>
          </p:pic>
        </p:grpSp>
        <p:sp>
          <p:nvSpPr>
            <p:cNvPr id="36" name="Oval 35"/>
            <p:cNvSpPr/>
            <p:nvPr/>
          </p:nvSpPr>
          <p:spPr>
            <a:xfrm>
              <a:off x="3291582" y="3140968"/>
              <a:ext cx="511584" cy="378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4</a:t>
              </a:r>
            </a:p>
          </p:txBody>
        </p:sp>
      </p:grpSp>
      <p:grpSp>
        <p:nvGrpSpPr>
          <p:cNvPr id="38" name="Group 37"/>
          <p:cNvGrpSpPr/>
          <p:nvPr/>
        </p:nvGrpSpPr>
        <p:grpSpPr>
          <a:xfrm>
            <a:off x="3302166" y="2456746"/>
            <a:ext cx="1629874" cy="1764342"/>
            <a:chOff x="3131840" y="2481763"/>
            <a:chExt cx="1629874" cy="1764342"/>
          </a:xfrm>
        </p:grpSpPr>
        <p:sp>
          <p:nvSpPr>
            <p:cNvPr id="39" name="Rounded Rectangle 38"/>
            <p:cNvSpPr/>
            <p:nvPr/>
          </p:nvSpPr>
          <p:spPr>
            <a:xfrm>
              <a:off x="3131840" y="3742049"/>
              <a:ext cx="1629874" cy="504056"/>
            </a:xfrm>
            <a:prstGeom prst="roundRect">
              <a:avLst/>
            </a:prstGeom>
            <a:solidFill>
              <a:srgbClr val="FFFF00">
                <a:alpha val="42000"/>
              </a:srgb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tx1"/>
                  </a:solidFill>
                </a:rPr>
                <a:t>Oxaloacetate </a:t>
              </a:r>
            </a:p>
          </p:txBody>
        </p:sp>
        <p:grpSp>
          <p:nvGrpSpPr>
            <p:cNvPr id="40" name="Group 39"/>
            <p:cNvGrpSpPr/>
            <p:nvPr/>
          </p:nvGrpSpPr>
          <p:grpSpPr>
            <a:xfrm>
              <a:off x="3707903" y="2481763"/>
              <a:ext cx="360041" cy="1226885"/>
              <a:chOff x="3152571" y="3752890"/>
              <a:chExt cx="360041" cy="1226885"/>
            </a:xfrm>
          </p:grpSpPr>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l="82539" t="54037" r="12842" b="32506"/>
              <a:stretch/>
            </p:blipFill>
            <p:spPr>
              <a:xfrm>
                <a:off x="3198270" y="4293096"/>
                <a:ext cx="314342" cy="686679"/>
              </a:xfrm>
              <a:prstGeom prst="rect">
                <a:avLst/>
              </a:prstGeom>
            </p:spPr>
          </p:pic>
          <p:pic>
            <p:nvPicPr>
              <p:cNvPr id="44" name="Picture 43"/>
              <p:cNvPicPr>
                <a:picLocks noChangeAspect="1"/>
              </p:cNvPicPr>
              <p:nvPr/>
            </p:nvPicPr>
            <p:blipFill rotWithShape="1">
              <a:blip r:embed="rId5">
                <a:extLst>
                  <a:ext uri="{28A0092B-C50C-407E-A947-70E740481C1C}">
                    <a14:useLocalDpi xmlns:a14="http://schemas.microsoft.com/office/drawing/2010/main" val="0"/>
                  </a:ext>
                </a:extLst>
              </a:blip>
              <a:srcRect l="81867" t="49150" r="13147" b="38965"/>
              <a:stretch/>
            </p:blipFill>
            <p:spPr>
              <a:xfrm>
                <a:off x="3152571" y="3752890"/>
                <a:ext cx="339309" cy="606506"/>
              </a:xfrm>
              <a:prstGeom prst="rect">
                <a:avLst/>
              </a:prstGeom>
            </p:spPr>
          </p:pic>
        </p:grpSp>
        <p:sp>
          <p:nvSpPr>
            <p:cNvPr id="41" name="Oval 40"/>
            <p:cNvSpPr/>
            <p:nvPr/>
          </p:nvSpPr>
          <p:spPr>
            <a:xfrm>
              <a:off x="3291582" y="3021969"/>
              <a:ext cx="511584" cy="378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5</a:t>
              </a:r>
            </a:p>
          </p:txBody>
        </p:sp>
      </p:grpSp>
      <p:sp>
        <p:nvSpPr>
          <p:cNvPr id="45" name="Oval 44"/>
          <p:cNvSpPr/>
          <p:nvPr/>
        </p:nvSpPr>
        <p:spPr>
          <a:xfrm>
            <a:off x="5580112" y="2564904"/>
            <a:ext cx="409944" cy="3928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2</a:t>
            </a:r>
            <a:endParaRPr lang="en-US" sz="2800" b="1" dirty="0">
              <a:solidFill>
                <a:srgbClr val="C00000"/>
              </a:solidFill>
            </a:endParaRPr>
          </a:p>
        </p:txBody>
      </p:sp>
      <p:grpSp>
        <p:nvGrpSpPr>
          <p:cNvPr id="46" name="Group 45"/>
          <p:cNvGrpSpPr/>
          <p:nvPr/>
        </p:nvGrpSpPr>
        <p:grpSpPr>
          <a:xfrm>
            <a:off x="2411760" y="2492896"/>
            <a:ext cx="1629874" cy="3024336"/>
            <a:chOff x="3131840" y="2445905"/>
            <a:chExt cx="1629874" cy="3024336"/>
          </a:xfrm>
        </p:grpSpPr>
        <p:sp>
          <p:nvSpPr>
            <p:cNvPr id="47" name="Rounded Rectangle 46"/>
            <p:cNvSpPr/>
            <p:nvPr/>
          </p:nvSpPr>
          <p:spPr>
            <a:xfrm>
              <a:off x="3131840" y="4966185"/>
              <a:ext cx="1629874" cy="504056"/>
            </a:xfrm>
            <a:prstGeom prst="roundRect">
              <a:avLst/>
            </a:prstGeom>
            <a:solidFill>
              <a:srgbClr val="FFFF00">
                <a:alpha val="45000"/>
              </a:srgb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tx1"/>
                  </a:solidFill>
                </a:rPr>
                <a:t>Malate </a:t>
              </a:r>
            </a:p>
          </p:txBody>
        </p:sp>
        <p:grpSp>
          <p:nvGrpSpPr>
            <p:cNvPr id="48" name="Group 47"/>
            <p:cNvGrpSpPr/>
            <p:nvPr/>
          </p:nvGrpSpPr>
          <p:grpSpPr>
            <a:xfrm>
              <a:off x="3707903" y="2445905"/>
              <a:ext cx="339309" cy="2482760"/>
              <a:chOff x="3152571" y="3717032"/>
              <a:chExt cx="339309" cy="2482760"/>
            </a:xfrm>
          </p:grpSpPr>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81867" t="49150" r="13900" b="32506"/>
              <a:stretch/>
            </p:blipFill>
            <p:spPr>
              <a:xfrm>
                <a:off x="3152571" y="5263688"/>
                <a:ext cx="288033" cy="936104"/>
              </a:xfrm>
              <a:prstGeom prst="rect">
                <a:avLst/>
              </a:prstGeom>
            </p:spPr>
          </p:pic>
          <p:pic>
            <p:nvPicPr>
              <p:cNvPr id="51" name="Picture 50"/>
              <p:cNvPicPr>
                <a:picLocks noChangeAspect="1"/>
              </p:cNvPicPr>
              <p:nvPr/>
            </p:nvPicPr>
            <p:blipFill rotWithShape="1">
              <a:blip r:embed="rId5">
                <a:extLst>
                  <a:ext uri="{28A0092B-C50C-407E-A947-70E740481C1C}">
                    <a14:useLocalDpi xmlns:a14="http://schemas.microsoft.com/office/drawing/2010/main" val="0"/>
                  </a:ext>
                </a:extLst>
              </a:blip>
              <a:srcRect l="81867" t="49150" r="14959" b="38044"/>
              <a:stretch/>
            </p:blipFill>
            <p:spPr>
              <a:xfrm>
                <a:off x="3152571" y="4262653"/>
                <a:ext cx="216025" cy="653497"/>
              </a:xfrm>
              <a:prstGeom prst="rect">
                <a:avLst/>
              </a:prstGeom>
            </p:spPr>
          </p:pic>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l="81867" t="49150" r="13147" b="38965"/>
              <a:stretch/>
            </p:blipFill>
            <p:spPr>
              <a:xfrm>
                <a:off x="3152571" y="3717032"/>
                <a:ext cx="339309" cy="606506"/>
              </a:xfrm>
              <a:prstGeom prst="rect">
                <a:avLst/>
              </a:prstGeom>
            </p:spPr>
          </p:pic>
        </p:grpSp>
        <p:sp>
          <p:nvSpPr>
            <p:cNvPr id="49" name="Oval 48"/>
            <p:cNvSpPr/>
            <p:nvPr/>
          </p:nvSpPr>
          <p:spPr>
            <a:xfrm>
              <a:off x="3291582" y="3140968"/>
              <a:ext cx="511584" cy="378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6</a:t>
              </a:r>
            </a:p>
          </p:txBody>
        </p:sp>
      </p:grpSp>
      <p:pic>
        <p:nvPicPr>
          <p:cNvPr id="53" name="Picture 52"/>
          <p:cNvPicPr>
            <a:picLocks noChangeAspect="1"/>
          </p:cNvPicPr>
          <p:nvPr/>
        </p:nvPicPr>
        <p:blipFill rotWithShape="1">
          <a:blip r:embed="rId5">
            <a:extLst>
              <a:ext uri="{28A0092B-C50C-407E-A947-70E740481C1C}">
                <a14:useLocalDpi xmlns:a14="http://schemas.microsoft.com/office/drawing/2010/main" val="0"/>
              </a:ext>
            </a:extLst>
          </a:blip>
          <a:srcRect l="81867" t="49150" r="14959" b="38044"/>
          <a:stretch/>
        </p:blipFill>
        <p:spPr>
          <a:xfrm>
            <a:off x="2987824" y="3687875"/>
            <a:ext cx="216025" cy="653497"/>
          </a:xfrm>
          <a:prstGeom prst="rect">
            <a:avLst/>
          </a:prstGeom>
        </p:spPr>
      </p:pic>
    </p:spTree>
    <p:custDataLst>
      <p:tags r:id="rId1"/>
    </p:custDataLst>
    <p:extLst>
      <p:ext uri="{BB962C8B-B14F-4D97-AF65-F5344CB8AC3E}">
        <p14:creationId xmlns:p14="http://schemas.microsoft.com/office/powerpoint/2010/main" val="2204823033"/>
      </p:ext>
    </p:extLst>
  </p:cSld>
  <p:clrMapOvr>
    <a:masterClrMapping/>
  </p:clrMapOvr>
  <mc:AlternateContent xmlns:mc="http://schemas.openxmlformats.org/markup-compatibility/2006" xmlns:p14="http://schemas.microsoft.com/office/powerpoint/2010/main">
    <mc:Choice Requires="p14">
      <p:transition spd="slow" p14:dur="2000" advTm="117171"/>
    </mc:Choice>
    <mc:Fallback xmlns="">
      <p:transition spd="slow" advTm="1171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par>
                                <p:cTn id="11" presetID="3"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par>
                                <p:cTn id="14" presetID="3" presetClass="entr" presetSubtype="1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par>
                                <p:cTn id="17" presetID="3" presetClass="entr" presetSubtype="1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linds(horizontal)">
                                      <p:cBhvr>
                                        <p:cTn id="19" dur="500"/>
                                        <p:tgtEl>
                                          <p:spTgt spid="46"/>
                                        </p:tgtEl>
                                      </p:cBhvr>
                                    </p:animEffect>
                                  </p:childTnLst>
                                </p:cTn>
                              </p:par>
                              <p:par>
                                <p:cTn id="20" presetID="3" presetClass="entr" presetSubtype="5"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linds(vertical)">
                                      <p:cBhvr>
                                        <p:cTn id="22" dur="500"/>
                                        <p:tgtEl>
                                          <p:spTgt spid="53"/>
                                        </p:tgtEl>
                                      </p:cBhvr>
                                    </p:animEffect>
                                  </p:childTnLst>
                                </p:cTn>
                              </p:par>
                              <p:par>
                                <p:cTn id="23" presetID="3" presetClass="entr" presetSubtype="1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5" fill="hold" nodeType="clickEffect">
                                  <p:stCondLst>
                                    <p:cond delay="0"/>
                                  </p:stCondLst>
                                  <p:childTnLst>
                                    <p:animEffect transition="out" filter="blinds(vertical)">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3" presetClass="exit" presetSubtype="5" fill="hold" nodeType="withEffect">
                                  <p:stCondLst>
                                    <p:cond delay="0"/>
                                  </p:stCondLst>
                                  <p:childTnLst>
                                    <p:animEffect transition="out" filter="blinds(vertical)">
                                      <p:cBhvr>
                                        <p:cTn id="32" dur="500"/>
                                        <p:tgtEl>
                                          <p:spTgt spid="37"/>
                                        </p:tgtEl>
                                      </p:cBhvr>
                                    </p:animEffect>
                                    <p:set>
                                      <p:cBhvr>
                                        <p:cTn id="33" dur="1" fill="hold">
                                          <p:stCondLst>
                                            <p:cond delay="499"/>
                                          </p:stCondLst>
                                        </p:cTn>
                                        <p:tgtEl>
                                          <p:spTgt spid="37"/>
                                        </p:tgtEl>
                                        <p:attrNameLst>
                                          <p:attrName>style.visibility</p:attrName>
                                        </p:attrNameLst>
                                      </p:cBhvr>
                                      <p:to>
                                        <p:strVal val="hidden"/>
                                      </p:to>
                                    </p:set>
                                  </p:childTnLst>
                                </p:cTn>
                              </p:par>
                              <p:par>
                                <p:cTn id="34" presetID="3" presetClass="exit" presetSubtype="5" fill="hold" nodeType="withEffect">
                                  <p:stCondLst>
                                    <p:cond delay="0"/>
                                  </p:stCondLst>
                                  <p:childTnLst>
                                    <p:animEffect transition="out" filter="blinds(vertical)">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par>
                                <p:cTn id="37" presetID="3" presetClass="exit" presetSubtype="5" fill="hold" nodeType="withEffect">
                                  <p:stCondLst>
                                    <p:cond delay="0"/>
                                  </p:stCondLst>
                                  <p:childTnLst>
                                    <p:animEffect transition="out" filter="blinds(vertical)">
                                      <p:cBhvr>
                                        <p:cTn id="38" dur="500"/>
                                        <p:tgtEl>
                                          <p:spTgt spid="53"/>
                                        </p:tgtEl>
                                      </p:cBhvr>
                                    </p:animEffect>
                                    <p:set>
                                      <p:cBhvr>
                                        <p:cTn id="39" dur="1" fill="hold">
                                          <p:stCondLst>
                                            <p:cond delay="499"/>
                                          </p:stCondLst>
                                        </p:cTn>
                                        <p:tgtEl>
                                          <p:spTgt spid="53"/>
                                        </p:tgtEl>
                                        <p:attrNameLst>
                                          <p:attrName>style.visibility</p:attrName>
                                        </p:attrNameLst>
                                      </p:cBhvr>
                                      <p:to>
                                        <p:strVal val="hidden"/>
                                      </p:to>
                                    </p:set>
                                  </p:childTnLst>
                                </p:cTn>
                              </p:par>
                              <p:par>
                                <p:cTn id="40" presetID="3" presetClass="exit" presetSubtype="5" fill="hold" nodeType="withEffect">
                                  <p:stCondLst>
                                    <p:cond delay="0"/>
                                  </p:stCondLst>
                                  <p:childTnLst>
                                    <p:animEffect transition="out" filter="blinds(vertical)">
                                      <p:cBhvr>
                                        <p:cTn id="41" dur="500"/>
                                        <p:tgtEl>
                                          <p:spTgt spid="46"/>
                                        </p:tgtEl>
                                      </p:cBhvr>
                                    </p:animEffect>
                                    <p:set>
                                      <p:cBhvr>
                                        <p:cTn id="42" dur="1" fill="hold">
                                          <p:stCondLst>
                                            <p:cond delay="499"/>
                                          </p:stCondLst>
                                        </p:cTn>
                                        <p:tgtEl>
                                          <p:spTgt spid="46"/>
                                        </p:tgtEl>
                                        <p:attrNameLst>
                                          <p:attrName>style.visibility</p:attrName>
                                        </p:attrNameLst>
                                      </p:cBhvr>
                                      <p:to>
                                        <p:strVal val="hidden"/>
                                      </p:to>
                                    </p:set>
                                  </p:childTnLst>
                                </p:cTn>
                              </p:par>
                              <p:par>
                                <p:cTn id="43" presetID="3" presetClass="exit" presetSubtype="5" fill="hold" nodeType="withEffect">
                                  <p:stCondLst>
                                    <p:cond delay="0"/>
                                  </p:stCondLst>
                                  <p:childTnLst>
                                    <p:animEffect transition="out" filter="blinds(vertical)">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1000"/>
                                        <p:tgtEl>
                                          <p:spTgt spid="26"/>
                                        </p:tgtEl>
                                      </p:cBhvr>
                                    </p:animEffect>
                                  </p:childTnLst>
                                </p:cTn>
                              </p:par>
                              <p:par>
                                <p:cTn id="51" presetID="3" presetClass="entr" presetSubtype="5"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blinds(vertical)">
                                      <p:cBhvr>
                                        <p:cTn id="5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algn="ctr" rtl="0"/>
            <a:r>
              <a:rPr lang="en-US" sz="4800" dirty="0">
                <a:solidFill>
                  <a:srgbClr val="C00000"/>
                </a:solidFill>
              </a:rPr>
              <a:t>Metabolic Fates of Pyruvate</a:t>
            </a:r>
            <a:endParaRPr lang="ar-JO" sz="54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523" t="12679" r="3571" b="10915"/>
          <a:stretch/>
        </p:blipFill>
        <p:spPr>
          <a:xfrm>
            <a:off x="1187624" y="2492896"/>
            <a:ext cx="7008779" cy="2016224"/>
          </a:xfrm>
          <a:prstGeom prst="rect">
            <a:avLst/>
          </a:prstGeom>
          <a:ln w="57150">
            <a:solidFill>
              <a:schemeClr val="accent3">
                <a:lumMod val="75000"/>
              </a:schemeClr>
            </a:solidFill>
          </a:ln>
        </p:spPr>
      </p:pic>
      <p:sp>
        <p:nvSpPr>
          <p:cNvPr id="4" name="TextBox 3"/>
          <p:cNvSpPr txBox="1"/>
          <p:nvPr/>
        </p:nvSpPr>
        <p:spPr>
          <a:xfrm>
            <a:off x="539552" y="1527175"/>
            <a:ext cx="8533042" cy="461665"/>
          </a:xfrm>
          <a:prstGeom prst="rect">
            <a:avLst/>
          </a:prstGeom>
          <a:noFill/>
        </p:spPr>
        <p:txBody>
          <a:bodyPr wrap="square" rtlCol="0">
            <a:spAutoFit/>
          </a:bodyPr>
          <a:lstStyle/>
          <a:p>
            <a:pPr algn="l"/>
            <a:r>
              <a:rPr lang="en-US" sz="2400" b="1" dirty="0">
                <a:solidFill>
                  <a:srgbClr val="C00000"/>
                </a:solidFill>
              </a:rPr>
              <a:t>2. Lactic Acid Fermentation: </a:t>
            </a:r>
            <a:r>
              <a:rPr lang="en-US" sz="2000" b="1" dirty="0"/>
              <a:t>bacteria</a:t>
            </a:r>
            <a:r>
              <a:rPr lang="en-US" b="1" dirty="0"/>
              <a:t>, </a:t>
            </a:r>
            <a:r>
              <a:rPr lang="en-US" sz="2000" b="1" dirty="0"/>
              <a:t>RBCs</a:t>
            </a:r>
            <a:r>
              <a:rPr lang="en-US" b="1" dirty="0"/>
              <a:t> </a:t>
            </a:r>
            <a:r>
              <a:rPr lang="en-US" sz="2000" b="1" dirty="0"/>
              <a:t>and O</a:t>
            </a:r>
            <a:r>
              <a:rPr lang="en-US" sz="2000" b="1" baseline="-25000" dirty="0"/>
              <a:t>2</a:t>
            </a:r>
            <a:r>
              <a:rPr lang="en-US" sz="2000" b="1" dirty="0"/>
              <a:t>-starved muscle cells</a:t>
            </a:r>
            <a:endParaRPr lang="en-US" sz="2400" b="1" dirty="0">
              <a:solidFill>
                <a:srgbClr val="C00000"/>
              </a:solidFill>
            </a:endParaRPr>
          </a:p>
        </p:txBody>
      </p:sp>
    </p:spTree>
    <p:extLst>
      <p:ext uri="{BB962C8B-B14F-4D97-AF65-F5344CB8AC3E}">
        <p14:creationId xmlns:p14="http://schemas.microsoft.com/office/powerpoint/2010/main" val="833159365"/>
      </p:ext>
    </p:extLst>
  </p:cSld>
  <p:clrMapOvr>
    <a:masterClrMapping/>
  </p:clrMapOvr>
  <mc:AlternateContent xmlns:mc="http://schemas.openxmlformats.org/markup-compatibility/2006" xmlns:p14="http://schemas.microsoft.com/office/powerpoint/2010/main">
    <mc:Choice Requires="p14">
      <p:transition spd="slow" p14:dur="2000" advTm="61494"/>
    </mc:Choice>
    <mc:Fallback xmlns="">
      <p:transition spd="slow" advTm="614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pPr algn="ctr"/>
            <a:r>
              <a:rPr lang="en-GB" sz="4000" dirty="0">
                <a:solidFill>
                  <a:srgbClr val="C00000"/>
                </a:solidFill>
              </a:rPr>
              <a:t>       Cori Cycle </a:t>
            </a:r>
            <a:endParaRPr lang="ar-JO" sz="4000" b="1" dirty="0">
              <a:solidFill>
                <a:srgbClr val="C00000"/>
              </a:solidFill>
            </a:endParaRPr>
          </a:p>
        </p:txBody>
      </p:sp>
      <p:sp>
        <p:nvSpPr>
          <p:cNvPr id="3" name="عنصر نائب للمحتوى 2"/>
          <p:cNvSpPr>
            <a:spLocks noGrp="1"/>
          </p:cNvSpPr>
          <p:nvPr>
            <p:ph idx="1"/>
          </p:nvPr>
        </p:nvSpPr>
        <p:spPr>
          <a:xfrm>
            <a:off x="394208" y="1152128"/>
            <a:ext cx="8678386" cy="5589240"/>
          </a:xfrm>
        </p:spPr>
        <p:txBody>
          <a:bodyPr>
            <a:normAutofit/>
          </a:bodyPr>
          <a:lstStyle/>
          <a:p>
            <a:pPr algn="l" rtl="0"/>
            <a:r>
              <a:rPr lang="en-US" sz="2600" dirty="0">
                <a:latin typeface="Arial" charset="0"/>
                <a:ea typeface="Arial" charset="0"/>
                <a:cs typeface="Arial" charset="0"/>
              </a:rPr>
              <a:t>Cori cycle </a:t>
            </a:r>
            <a:r>
              <a:rPr lang="en-US" sz="2600" dirty="0">
                <a:solidFill>
                  <a:srgbClr val="0000FF"/>
                </a:solidFill>
                <a:latin typeface="Arial" charset="0"/>
                <a:ea typeface="Arial" charset="0"/>
                <a:cs typeface="Arial" charset="0"/>
              </a:rPr>
              <a:t>“lactic acid cycle”</a:t>
            </a:r>
            <a:r>
              <a:rPr lang="en-US" sz="2600" dirty="0">
                <a:latin typeface="Arial" charset="0"/>
                <a:ea typeface="Arial" charset="0"/>
                <a:cs typeface="Arial" charset="0"/>
              </a:rPr>
              <a:t> is the metabolic pathway in which lactic acid produced in muscles during the time of oxygen depletion is converted back to glucose in the liver by                                                                                         gluconeogenesis                                                      process</a:t>
            </a: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156176" y="5373216"/>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433726" y="2564904"/>
            <a:ext cx="5636119" cy="4033100"/>
            <a:chOff x="3433726" y="2564904"/>
            <a:chExt cx="5636119" cy="403310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691"/>
            <a:stretch/>
          </p:blipFill>
          <p:spPr>
            <a:xfrm>
              <a:off x="3433726" y="2564904"/>
              <a:ext cx="5636119" cy="4033100"/>
            </a:xfrm>
            <a:prstGeom prst="rect">
              <a:avLst/>
            </a:prstGeom>
          </p:spPr>
        </p:pic>
        <p:sp>
          <p:nvSpPr>
            <p:cNvPr id="8" name="Rectangle 7"/>
            <p:cNvSpPr/>
            <p:nvPr/>
          </p:nvSpPr>
          <p:spPr>
            <a:xfrm>
              <a:off x="3433726" y="6381328"/>
              <a:ext cx="1570322" cy="216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765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algn="ctr" rtl="0"/>
            <a:r>
              <a:rPr lang="en-US" sz="4800" dirty="0">
                <a:solidFill>
                  <a:srgbClr val="C00000"/>
                </a:solidFill>
              </a:rPr>
              <a:t>Metabolic Fates of Pyruvate</a:t>
            </a:r>
            <a:endParaRPr lang="ar-JO" sz="54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grpSp>
        <p:nvGrpSpPr>
          <p:cNvPr id="25" name="Group 24"/>
          <p:cNvGrpSpPr/>
          <p:nvPr/>
        </p:nvGrpSpPr>
        <p:grpSpPr>
          <a:xfrm>
            <a:off x="6300192" y="1556792"/>
            <a:ext cx="2909451" cy="4711578"/>
            <a:chOff x="5076056" y="2172065"/>
            <a:chExt cx="2909451" cy="4711578"/>
          </a:xfrm>
        </p:grpSpPr>
        <p:grpSp>
          <p:nvGrpSpPr>
            <p:cNvPr id="20" name="Group 19"/>
            <p:cNvGrpSpPr/>
            <p:nvPr/>
          </p:nvGrpSpPr>
          <p:grpSpPr>
            <a:xfrm>
              <a:off x="5076056" y="2433316"/>
              <a:ext cx="2909451" cy="4450327"/>
              <a:chOff x="5508104" y="2505324"/>
              <a:chExt cx="2909451" cy="4450327"/>
            </a:xfrm>
          </p:grpSpPr>
          <p:sp>
            <p:nvSpPr>
              <p:cNvPr id="7" name="TextBox 6"/>
              <p:cNvSpPr txBox="1"/>
              <p:nvPr/>
            </p:nvSpPr>
            <p:spPr>
              <a:xfrm>
                <a:off x="5862368" y="6309320"/>
                <a:ext cx="2555187" cy="646331"/>
              </a:xfrm>
              <a:prstGeom prst="rect">
                <a:avLst/>
              </a:prstGeom>
              <a:noFill/>
            </p:spPr>
            <p:txBody>
              <a:bodyPr wrap="none" rtlCol="0">
                <a:spAutoFit/>
              </a:bodyPr>
              <a:lstStyle/>
              <a:p>
                <a:pPr algn="ctr"/>
                <a:r>
                  <a:rPr lang="en-US" dirty="0">
                    <a:solidFill>
                      <a:srgbClr val="0000FF"/>
                    </a:solidFill>
                  </a:rPr>
                  <a:t>and</a:t>
                </a:r>
              </a:p>
              <a:p>
                <a:r>
                  <a:rPr lang="en-US" dirty="0">
                    <a:solidFill>
                      <a:srgbClr val="0000FF"/>
                    </a:solidFill>
                  </a:rPr>
                  <a:t> electron transport chain </a:t>
                </a:r>
              </a:p>
            </p:txBody>
          </p:sp>
          <p:grpSp>
            <p:nvGrpSpPr>
              <p:cNvPr id="19" name="Group 18"/>
              <p:cNvGrpSpPr/>
              <p:nvPr/>
            </p:nvGrpSpPr>
            <p:grpSpPr>
              <a:xfrm>
                <a:off x="5508104" y="2505324"/>
                <a:ext cx="2838584" cy="3912077"/>
                <a:chOff x="6735994" y="2672618"/>
                <a:chExt cx="2838584" cy="3912077"/>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67053" t="11800" b="11541"/>
                <a:stretch/>
              </p:blipFill>
              <p:spPr>
                <a:xfrm>
                  <a:off x="7332789" y="2672618"/>
                  <a:ext cx="2241789" cy="3912077"/>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67053" t="11800" r="24176" b="80796"/>
                <a:stretch/>
              </p:blipFill>
              <p:spPr>
                <a:xfrm>
                  <a:off x="6735994" y="2672618"/>
                  <a:ext cx="596795" cy="377848"/>
                </a:xfrm>
                <a:prstGeom prst="rect">
                  <a:avLst/>
                </a:prstGeom>
              </p:spPr>
            </p:pic>
          </p:grpSp>
        </p:grpSp>
        <p:sp>
          <p:nvSpPr>
            <p:cNvPr id="22" name="Oval 21"/>
            <p:cNvSpPr/>
            <p:nvPr/>
          </p:nvSpPr>
          <p:spPr>
            <a:xfrm>
              <a:off x="6322296" y="2172065"/>
              <a:ext cx="409944" cy="3928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1</a:t>
              </a:r>
              <a:endParaRPr lang="en-US" sz="2800" b="1" dirty="0">
                <a:solidFill>
                  <a:srgbClr val="C00000"/>
                </a:solidFill>
              </a:endParaRPr>
            </a:p>
          </p:txBody>
        </p:sp>
      </p:grpSp>
      <p:grpSp>
        <p:nvGrpSpPr>
          <p:cNvPr id="26" name="Group 25"/>
          <p:cNvGrpSpPr/>
          <p:nvPr/>
        </p:nvGrpSpPr>
        <p:grpSpPr>
          <a:xfrm>
            <a:off x="5292080" y="2420888"/>
            <a:ext cx="1944216" cy="1584176"/>
            <a:chOff x="3424352" y="2908011"/>
            <a:chExt cx="1944216" cy="1584176"/>
          </a:xfrm>
        </p:grpSpPr>
        <p:sp>
          <p:nvSpPr>
            <p:cNvPr id="23" name="Oval 22"/>
            <p:cNvSpPr/>
            <p:nvPr/>
          </p:nvSpPr>
          <p:spPr>
            <a:xfrm>
              <a:off x="3544625" y="3108044"/>
              <a:ext cx="423776" cy="4294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2</a:t>
              </a:r>
              <a:endParaRPr lang="en-US" sz="2800" b="1" dirty="0">
                <a:solidFill>
                  <a:srgbClr val="C00000"/>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8834" t="20542" r="32593" b="48415"/>
            <a:stretch/>
          </p:blipFill>
          <p:spPr>
            <a:xfrm>
              <a:off x="3424352" y="2908011"/>
              <a:ext cx="1944216" cy="1584176"/>
            </a:xfrm>
            <a:prstGeom prst="rect">
              <a:avLst/>
            </a:prstGeom>
          </p:spPr>
        </p:pic>
      </p:grpSp>
      <p:grpSp>
        <p:nvGrpSpPr>
          <p:cNvPr id="31" name="Group 30"/>
          <p:cNvGrpSpPr/>
          <p:nvPr/>
        </p:nvGrpSpPr>
        <p:grpSpPr>
          <a:xfrm>
            <a:off x="467544" y="1878690"/>
            <a:ext cx="2808312" cy="3487502"/>
            <a:chOff x="395536" y="1878690"/>
            <a:chExt cx="2808312" cy="3487502"/>
          </a:xfrm>
        </p:grpSpPr>
        <p:grpSp>
          <p:nvGrpSpPr>
            <p:cNvPr id="27" name="Group 26"/>
            <p:cNvGrpSpPr/>
            <p:nvPr/>
          </p:nvGrpSpPr>
          <p:grpSpPr>
            <a:xfrm>
              <a:off x="395536" y="1974326"/>
              <a:ext cx="2304256" cy="3391866"/>
              <a:chOff x="1115616" y="2542900"/>
              <a:chExt cx="2304256" cy="3391866"/>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764" t="13780" r="61371" b="19755"/>
              <a:stretch/>
            </p:blipFill>
            <p:spPr>
              <a:xfrm>
                <a:off x="1115616" y="2542900"/>
                <a:ext cx="2304256" cy="3391866"/>
              </a:xfrm>
              <a:prstGeom prst="rect">
                <a:avLst/>
              </a:prstGeom>
            </p:spPr>
          </p:pic>
          <p:sp>
            <p:nvSpPr>
              <p:cNvPr id="24" name="Oval 23"/>
              <p:cNvSpPr/>
              <p:nvPr/>
            </p:nvSpPr>
            <p:spPr>
              <a:xfrm>
                <a:off x="1259632" y="4605943"/>
                <a:ext cx="465076" cy="3442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3</a:t>
                </a:r>
              </a:p>
            </p:txBody>
          </p:sp>
        </p:grpSp>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67053" t="11800" r="24176" b="80796"/>
            <a:stretch/>
          </p:blipFill>
          <p:spPr>
            <a:xfrm>
              <a:off x="2607053" y="1878690"/>
              <a:ext cx="596795" cy="377848"/>
            </a:xfrm>
            <a:prstGeom prst="rect">
              <a:avLst/>
            </a:prstGeom>
          </p:spPr>
        </p:pic>
      </p:grpSp>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2843808" y="1628800"/>
            <a:ext cx="3982311" cy="79208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Fates of Pyruvate</a:t>
            </a:r>
            <a:endParaRPr lang="en-US" sz="1600" dirty="0">
              <a:solidFill>
                <a:schemeClr val="tx1"/>
              </a:solidFill>
            </a:endParaRPr>
          </a:p>
        </p:txBody>
      </p:sp>
      <p:grpSp>
        <p:nvGrpSpPr>
          <p:cNvPr id="37" name="Group 36"/>
          <p:cNvGrpSpPr/>
          <p:nvPr/>
        </p:nvGrpSpPr>
        <p:grpSpPr>
          <a:xfrm>
            <a:off x="4427984" y="2445905"/>
            <a:ext cx="1629874" cy="2495263"/>
            <a:chOff x="3131840" y="2445905"/>
            <a:chExt cx="1629874" cy="2495263"/>
          </a:xfrm>
        </p:grpSpPr>
        <p:sp>
          <p:nvSpPr>
            <p:cNvPr id="28" name="Rounded Rectangle 27"/>
            <p:cNvSpPr/>
            <p:nvPr/>
          </p:nvSpPr>
          <p:spPr>
            <a:xfrm>
              <a:off x="3131840" y="4437112"/>
              <a:ext cx="1629874" cy="504056"/>
            </a:xfrm>
            <a:prstGeom prst="roundRect">
              <a:avLst/>
            </a:prstGeom>
            <a:solidFill>
              <a:srgbClr val="FFFF00">
                <a:alpha val="43000"/>
              </a:srgb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tx1"/>
                  </a:solidFill>
                </a:rPr>
                <a:t>Biosynthesis of amino acids</a:t>
              </a:r>
            </a:p>
          </p:txBody>
        </p:sp>
        <p:grpSp>
          <p:nvGrpSpPr>
            <p:cNvPr id="35" name="Group 34"/>
            <p:cNvGrpSpPr/>
            <p:nvPr/>
          </p:nvGrpSpPr>
          <p:grpSpPr>
            <a:xfrm>
              <a:off x="3707903" y="2445905"/>
              <a:ext cx="339309" cy="1991207"/>
              <a:chOff x="3152571" y="3717032"/>
              <a:chExt cx="339309" cy="1991207"/>
            </a:xfrm>
          </p:grpSpPr>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81867" t="49150" r="13900" b="32506"/>
              <a:stretch/>
            </p:blipFill>
            <p:spPr>
              <a:xfrm>
                <a:off x="3152571" y="4772135"/>
                <a:ext cx="288033" cy="936104"/>
              </a:xfrm>
              <a:prstGeom prst="rect">
                <a:avLst/>
              </a:prstGeom>
            </p:spPr>
          </p:pic>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81867" t="49150" r="14959" b="38044"/>
              <a:stretch/>
            </p:blipFill>
            <p:spPr>
              <a:xfrm>
                <a:off x="3152571" y="4262653"/>
                <a:ext cx="216025" cy="653497"/>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81867" t="49150" r="13147" b="38965"/>
              <a:stretch/>
            </p:blipFill>
            <p:spPr>
              <a:xfrm>
                <a:off x="3152571" y="3717032"/>
                <a:ext cx="339309" cy="606506"/>
              </a:xfrm>
              <a:prstGeom prst="rect">
                <a:avLst/>
              </a:prstGeom>
            </p:spPr>
          </p:pic>
        </p:grpSp>
        <p:sp>
          <p:nvSpPr>
            <p:cNvPr id="36" name="Oval 35"/>
            <p:cNvSpPr/>
            <p:nvPr/>
          </p:nvSpPr>
          <p:spPr>
            <a:xfrm>
              <a:off x="3291582" y="3140968"/>
              <a:ext cx="511584" cy="378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4</a:t>
              </a:r>
            </a:p>
          </p:txBody>
        </p:sp>
      </p:grpSp>
      <p:grpSp>
        <p:nvGrpSpPr>
          <p:cNvPr id="38" name="Group 37"/>
          <p:cNvGrpSpPr/>
          <p:nvPr/>
        </p:nvGrpSpPr>
        <p:grpSpPr>
          <a:xfrm>
            <a:off x="3302166" y="2456746"/>
            <a:ext cx="1629874" cy="1764342"/>
            <a:chOff x="3131840" y="2481763"/>
            <a:chExt cx="1629874" cy="1764342"/>
          </a:xfrm>
        </p:grpSpPr>
        <p:sp>
          <p:nvSpPr>
            <p:cNvPr id="39" name="Rounded Rectangle 38"/>
            <p:cNvSpPr/>
            <p:nvPr/>
          </p:nvSpPr>
          <p:spPr>
            <a:xfrm>
              <a:off x="3131840" y="3742049"/>
              <a:ext cx="1629874" cy="504056"/>
            </a:xfrm>
            <a:prstGeom prst="roundRect">
              <a:avLst/>
            </a:prstGeom>
            <a:solidFill>
              <a:srgbClr val="FFFF00">
                <a:alpha val="42000"/>
              </a:srgb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tx1"/>
                  </a:solidFill>
                </a:rPr>
                <a:t>Oxaloacetate </a:t>
              </a:r>
            </a:p>
          </p:txBody>
        </p:sp>
        <p:grpSp>
          <p:nvGrpSpPr>
            <p:cNvPr id="40" name="Group 39"/>
            <p:cNvGrpSpPr/>
            <p:nvPr/>
          </p:nvGrpSpPr>
          <p:grpSpPr>
            <a:xfrm>
              <a:off x="3707903" y="2481763"/>
              <a:ext cx="360041" cy="1226885"/>
              <a:chOff x="3152571" y="3752890"/>
              <a:chExt cx="360041" cy="1226885"/>
            </a:xfrm>
          </p:grpSpPr>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l="82539" t="54037" r="12842" b="32506"/>
              <a:stretch/>
            </p:blipFill>
            <p:spPr>
              <a:xfrm>
                <a:off x="3198270" y="4293096"/>
                <a:ext cx="314342" cy="686679"/>
              </a:xfrm>
              <a:prstGeom prst="rect">
                <a:avLst/>
              </a:prstGeom>
            </p:spPr>
          </p:pic>
          <p:pic>
            <p:nvPicPr>
              <p:cNvPr id="44" name="Picture 43"/>
              <p:cNvPicPr>
                <a:picLocks noChangeAspect="1"/>
              </p:cNvPicPr>
              <p:nvPr/>
            </p:nvPicPr>
            <p:blipFill rotWithShape="1">
              <a:blip r:embed="rId5">
                <a:extLst>
                  <a:ext uri="{28A0092B-C50C-407E-A947-70E740481C1C}">
                    <a14:useLocalDpi xmlns:a14="http://schemas.microsoft.com/office/drawing/2010/main" val="0"/>
                  </a:ext>
                </a:extLst>
              </a:blip>
              <a:srcRect l="81867" t="49150" r="13147" b="38965"/>
              <a:stretch/>
            </p:blipFill>
            <p:spPr>
              <a:xfrm>
                <a:off x="3152571" y="3752890"/>
                <a:ext cx="339309" cy="606506"/>
              </a:xfrm>
              <a:prstGeom prst="rect">
                <a:avLst/>
              </a:prstGeom>
            </p:spPr>
          </p:pic>
        </p:grpSp>
        <p:sp>
          <p:nvSpPr>
            <p:cNvPr id="41" name="Oval 40"/>
            <p:cNvSpPr/>
            <p:nvPr/>
          </p:nvSpPr>
          <p:spPr>
            <a:xfrm>
              <a:off x="3291582" y="3021969"/>
              <a:ext cx="511584" cy="378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5</a:t>
              </a:r>
            </a:p>
          </p:txBody>
        </p:sp>
      </p:grpSp>
      <p:sp>
        <p:nvSpPr>
          <p:cNvPr id="45" name="Oval 44"/>
          <p:cNvSpPr/>
          <p:nvPr/>
        </p:nvSpPr>
        <p:spPr>
          <a:xfrm>
            <a:off x="5580112" y="2564904"/>
            <a:ext cx="409944" cy="3928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2</a:t>
            </a:r>
            <a:endParaRPr lang="en-US" sz="2800" b="1" dirty="0">
              <a:solidFill>
                <a:srgbClr val="C00000"/>
              </a:solidFill>
            </a:endParaRPr>
          </a:p>
        </p:txBody>
      </p:sp>
      <p:grpSp>
        <p:nvGrpSpPr>
          <p:cNvPr id="46" name="Group 45"/>
          <p:cNvGrpSpPr/>
          <p:nvPr/>
        </p:nvGrpSpPr>
        <p:grpSpPr>
          <a:xfrm>
            <a:off x="2411760" y="2492896"/>
            <a:ext cx="1629874" cy="3024336"/>
            <a:chOff x="3131840" y="2445905"/>
            <a:chExt cx="1629874" cy="3024336"/>
          </a:xfrm>
        </p:grpSpPr>
        <p:sp>
          <p:nvSpPr>
            <p:cNvPr id="47" name="Rounded Rectangle 46"/>
            <p:cNvSpPr/>
            <p:nvPr/>
          </p:nvSpPr>
          <p:spPr>
            <a:xfrm>
              <a:off x="3131840" y="4966185"/>
              <a:ext cx="1629874" cy="504056"/>
            </a:xfrm>
            <a:prstGeom prst="roundRect">
              <a:avLst/>
            </a:prstGeom>
            <a:solidFill>
              <a:srgbClr val="FFFF00">
                <a:alpha val="45000"/>
              </a:srgb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tx1"/>
                  </a:solidFill>
                </a:rPr>
                <a:t>Malate </a:t>
              </a:r>
            </a:p>
          </p:txBody>
        </p:sp>
        <p:grpSp>
          <p:nvGrpSpPr>
            <p:cNvPr id="48" name="Group 47"/>
            <p:cNvGrpSpPr/>
            <p:nvPr/>
          </p:nvGrpSpPr>
          <p:grpSpPr>
            <a:xfrm>
              <a:off x="3707903" y="2445905"/>
              <a:ext cx="339309" cy="2482760"/>
              <a:chOff x="3152571" y="3717032"/>
              <a:chExt cx="339309" cy="2482760"/>
            </a:xfrm>
          </p:grpSpPr>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81867" t="49150" r="13900" b="32506"/>
              <a:stretch/>
            </p:blipFill>
            <p:spPr>
              <a:xfrm>
                <a:off x="3152571" y="5263688"/>
                <a:ext cx="288033" cy="936104"/>
              </a:xfrm>
              <a:prstGeom prst="rect">
                <a:avLst/>
              </a:prstGeom>
            </p:spPr>
          </p:pic>
          <p:pic>
            <p:nvPicPr>
              <p:cNvPr id="51" name="Picture 50"/>
              <p:cNvPicPr>
                <a:picLocks noChangeAspect="1"/>
              </p:cNvPicPr>
              <p:nvPr/>
            </p:nvPicPr>
            <p:blipFill rotWithShape="1">
              <a:blip r:embed="rId5">
                <a:extLst>
                  <a:ext uri="{28A0092B-C50C-407E-A947-70E740481C1C}">
                    <a14:useLocalDpi xmlns:a14="http://schemas.microsoft.com/office/drawing/2010/main" val="0"/>
                  </a:ext>
                </a:extLst>
              </a:blip>
              <a:srcRect l="81867" t="49150" r="14959" b="38044"/>
              <a:stretch/>
            </p:blipFill>
            <p:spPr>
              <a:xfrm>
                <a:off x="3152571" y="4262653"/>
                <a:ext cx="216025" cy="653497"/>
              </a:xfrm>
              <a:prstGeom prst="rect">
                <a:avLst/>
              </a:prstGeom>
            </p:spPr>
          </p:pic>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l="81867" t="49150" r="13147" b="38965"/>
              <a:stretch/>
            </p:blipFill>
            <p:spPr>
              <a:xfrm>
                <a:off x="3152571" y="3717032"/>
                <a:ext cx="339309" cy="606506"/>
              </a:xfrm>
              <a:prstGeom prst="rect">
                <a:avLst/>
              </a:prstGeom>
            </p:spPr>
          </p:pic>
        </p:grpSp>
        <p:sp>
          <p:nvSpPr>
            <p:cNvPr id="49" name="Oval 48"/>
            <p:cNvSpPr/>
            <p:nvPr/>
          </p:nvSpPr>
          <p:spPr>
            <a:xfrm>
              <a:off x="3291582" y="3140968"/>
              <a:ext cx="511584" cy="378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6</a:t>
              </a:r>
            </a:p>
          </p:txBody>
        </p:sp>
      </p:grpSp>
      <p:pic>
        <p:nvPicPr>
          <p:cNvPr id="53" name="Picture 52"/>
          <p:cNvPicPr>
            <a:picLocks noChangeAspect="1"/>
          </p:cNvPicPr>
          <p:nvPr/>
        </p:nvPicPr>
        <p:blipFill rotWithShape="1">
          <a:blip r:embed="rId5">
            <a:extLst>
              <a:ext uri="{28A0092B-C50C-407E-A947-70E740481C1C}">
                <a14:useLocalDpi xmlns:a14="http://schemas.microsoft.com/office/drawing/2010/main" val="0"/>
              </a:ext>
            </a:extLst>
          </a:blip>
          <a:srcRect l="81867" t="49150" r="14959" b="38044"/>
          <a:stretch/>
        </p:blipFill>
        <p:spPr>
          <a:xfrm>
            <a:off x="2987824" y="3687875"/>
            <a:ext cx="216025" cy="653497"/>
          </a:xfrm>
          <a:prstGeom prst="rect">
            <a:avLst/>
          </a:prstGeom>
        </p:spPr>
      </p:pic>
    </p:spTree>
    <p:custDataLst>
      <p:tags r:id="rId1"/>
    </p:custDataLst>
    <p:extLst>
      <p:ext uri="{BB962C8B-B14F-4D97-AF65-F5344CB8AC3E}">
        <p14:creationId xmlns:p14="http://schemas.microsoft.com/office/powerpoint/2010/main" val="2018249192"/>
      </p:ext>
    </p:extLst>
  </p:cSld>
  <p:clrMapOvr>
    <a:masterClrMapping/>
  </p:clrMapOvr>
  <mc:AlternateContent xmlns:mc="http://schemas.openxmlformats.org/markup-compatibility/2006" xmlns:p14="http://schemas.microsoft.com/office/powerpoint/2010/main">
    <mc:Choice Requires="p14">
      <p:transition spd="slow" p14:dur="2000" advTm="45494"/>
    </mc:Choice>
    <mc:Fallback xmlns="">
      <p:transition spd="slow" advTm="454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heckerboard(across)">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heckerboard(across)">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heckerboard(across)">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heckerboard(across)">
                                      <p:cBhvr>
                                        <p:cTn id="22" dur="500"/>
                                        <p:tgtEl>
                                          <p:spTgt spid="46"/>
                                        </p:tgtEl>
                                      </p:cBhvr>
                                    </p:animEffect>
                                  </p:childTnLst>
                                </p:cTn>
                              </p:par>
                              <p:par>
                                <p:cTn id="23" presetID="5" presetClass="entr" presetSubtype="1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checkerboard(across)">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2|15.6|43.9"/>
</p:tagLst>
</file>

<file path=ppt/tags/tag2.xml><?xml version="1.0" encoding="utf-8"?>
<p:tagLst xmlns:a="http://schemas.openxmlformats.org/drawingml/2006/main" xmlns:r="http://schemas.openxmlformats.org/officeDocument/2006/relationships" xmlns:p="http://schemas.openxmlformats.org/presentationml/2006/main">
  <p:tag name="TIMING" val="|5.2|16.6|8.1|5"/>
</p:tagLst>
</file>

<file path=ppt/tags/tag3.xml><?xml version="1.0" encoding="utf-8"?>
<p:tagLst xmlns:a="http://schemas.openxmlformats.org/drawingml/2006/main" xmlns:r="http://schemas.openxmlformats.org/officeDocument/2006/relationships" xmlns:p="http://schemas.openxmlformats.org/presentationml/2006/main">
  <p:tag name="TIMING" val="|33|5"/>
</p:tagLst>
</file>

<file path=ppt/tags/tag4.xml><?xml version="1.0" encoding="utf-8"?>
<p:tagLst xmlns:a="http://schemas.openxmlformats.org/drawingml/2006/main" xmlns:r="http://schemas.openxmlformats.org/officeDocument/2006/relationships" xmlns:p="http://schemas.openxmlformats.org/presentationml/2006/main">
  <p:tag name="TIMING" val="|10.7|17.6|14.4|24.2"/>
</p:tagLst>
</file>

<file path=ppt/tags/tag5.xml><?xml version="1.0" encoding="utf-8"?>
<p:tagLst xmlns:a="http://schemas.openxmlformats.org/drawingml/2006/main" xmlns:r="http://schemas.openxmlformats.org/officeDocument/2006/relationships" xmlns:p="http://schemas.openxmlformats.org/presentationml/2006/main">
  <p:tag name="TIMING" val="|196.4"/>
</p:tagLst>
</file>

<file path=ppt/tags/tag6.xml><?xml version="1.0" encoding="utf-8"?>
<p:tagLst xmlns:a="http://schemas.openxmlformats.org/drawingml/2006/main" xmlns:r="http://schemas.openxmlformats.org/officeDocument/2006/relationships" xmlns:p="http://schemas.openxmlformats.org/presentationml/2006/main">
  <p:tag name="TIMING" val="|287"/>
</p:tagLst>
</file>

<file path=ppt/tags/tag7.xml><?xml version="1.0" encoding="utf-8"?>
<p:tagLst xmlns:a="http://schemas.openxmlformats.org/drawingml/2006/main" xmlns:r="http://schemas.openxmlformats.org/officeDocument/2006/relationships" xmlns:p="http://schemas.openxmlformats.org/presentationml/2006/main">
  <p:tag name="TIMING" val="|2.8"/>
</p:tagLst>
</file>

<file path=ppt/tags/tag8.xml><?xml version="1.0" encoding="utf-8"?>
<p:tagLst xmlns:a="http://schemas.openxmlformats.org/drawingml/2006/main" xmlns:r="http://schemas.openxmlformats.org/officeDocument/2006/relationships" xmlns:p="http://schemas.openxmlformats.org/presentationml/2006/main">
  <p:tag name="TIMING" val="|67.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3C72521E4EE498250BCFC3588EAF8" ma:contentTypeVersion="2" ma:contentTypeDescription="Create a new document." ma:contentTypeScope="" ma:versionID="c7e59d027ddc58a84533aa9a3655f0aa">
  <xsd:schema xmlns:xsd="http://www.w3.org/2001/XMLSchema" xmlns:xs="http://www.w3.org/2001/XMLSchema" xmlns:p="http://schemas.microsoft.com/office/2006/metadata/properties" xmlns:ns2="c9a7a535-2d41-4ea0-b5d2-60f1eb7fbe30" targetNamespace="http://schemas.microsoft.com/office/2006/metadata/properties" ma:root="true" ma:fieldsID="1a9ab46d6cc50d6af445cf986f43da99" ns2:_="">
    <xsd:import namespace="c9a7a535-2d41-4ea0-b5d2-60f1eb7fbe3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7a535-2d41-4ea0-b5d2-60f1eb7fb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16EEB2-E03C-4A6E-B438-90F3D8150E34}"/>
</file>

<file path=customXml/itemProps2.xml><?xml version="1.0" encoding="utf-8"?>
<ds:datastoreItem xmlns:ds="http://schemas.openxmlformats.org/officeDocument/2006/customXml" ds:itemID="{BFDA45FA-F0C2-42DF-918C-92B33A24D3DF}"/>
</file>

<file path=customXml/itemProps3.xml><?xml version="1.0" encoding="utf-8"?>
<ds:datastoreItem xmlns:ds="http://schemas.openxmlformats.org/officeDocument/2006/customXml" ds:itemID="{64249218-DD3C-4BE7-B96F-088DD0BE4943}"/>
</file>

<file path=docProps/app.xml><?xml version="1.0" encoding="utf-8"?>
<Properties xmlns="http://schemas.openxmlformats.org/officeDocument/2006/extended-properties" xmlns:vt="http://schemas.openxmlformats.org/officeDocument/2006/docPropsVTypes">
  <Template>Office Theme</Template>
  <TotalTime>1801</TotalTime>
  <Words>1064</Words>
  <Application>Microsoft Macintosh PowerPoint</Application>
  <PresentationFormat>On-screen Show (4:3)</PresentationFormat>
  <Paragraphs>192</Paragraphs>
  <Slides>22</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Glycolysis II</vt:lpstr>
      <vt:lpstr>Glycolysis Regulation </vt:lpstr>
      <vt:lpstr>Glycolysis Regulation </vt:lpstr>
      <vt:lpstr>Fluoride as Inhibitor of Enolase</vt:lpstr>
      <vt:lpstr>Fluoride as Inhibitor of Enolase</vt:lpstr>
      <vt:lpstr>Metabolic Fates of Pyruvate</vt:lpstr>
      <vt:lpstr>Metabolic Fates of Pyruvate</vt:lpstr>
      <vt:lpstr>       Cori Cycle </vt:lpstr>
      <vt:lpstr>Metabolic Fates of Pyruvate</vt:lpstr>
      <vt:lpstr>Metabolic Fates of Pyruvate</vt:lpstr>
      <vt:lpstr>Glycolysis as Anabolic Pathway </vt:lpstr>
      <vt:lpstr>Glycolysis as Anabolic Pathway </vt:lpstr>
      <vt:lpstr>Other substrates enter Glycolysis</vt:lpstr>
      <vt:lpstr>       Acetyl CoA Formation </vt:lpstr>
      <vt:lpstr>       Acetyl CoA Formation </vt:lpstr>
      <vt:lpstr>       Acetyl CoA Formation </vt:lpstr>
      <vt:lpstr>Pyruvate Dehydrogenase Complex</vt:lpstr>
      <vt:lpstr>Coenzymes Structure </vt:lpstr>
      <vt:lpstr>Coenzymes Structure </vt:lpstr>
      <vt:lpstr>Pyruvate Dehydrogenase Complex</vt:lpstr>
      <vt:lpstr> Mechanism of PDC </vt:lpstr>
      <vt:lpstr> Mechanism of PDC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Nesrin Mwafi</dc:creator>
  <cp:lastModifiedBy>Nesrin Mwafi</cp:lastModifiedBy>
  <cp:revision>61</cp:revision>
  <dcterms:created xsi:type="dcterms:W3CDTF">2021-04-23T14:49:51Z</dcterms:created>
  <dcterms:modified xsi:type="dcterms:W3CDTF">2022-05-09T19:45:30Z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0x0101005753C72521E4EE498250BCFC3588EAF8</vt:lpwstr>
  </property>
</Properties>
</file>