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48" r:id="rId6"/>
    <p:sldMasterId id="2147483717" r:id="rId7"/>
  </p:sldMasterIdLst>
  <p:notesMasterIdLst>
    <p:notesMasterId r:id="rId32"/>
  </p:notesMasterIdLst>
  <p:sldIdLst>
    <p:sldId id="1013" r:id="rId8"/>
    <p:sldId id="977" r:id="rId9"/>
    <p:sldId id="325" r:id="rId10"/>
    <p:sldId id="326" r:id="rId11"/>
    <p:sldId id="277" r:id="rId12"/>
    <p:sldId id="328" r:id="rId13"/>
    <p:sldId id="306" r:id="rId14"/>
    <p:sldId id="308" r:id="rId15"/>
    <p:sldId id="278" r:id="rId16"/>
    <p:sldId id="305" r:id="rId17"/>
    <p:sldId id="978" r:id="rId18"/>
    <p:sldId id="313" r:id="rId19"/>
    <p:sldId id="320" r:id="rId20"/>
    <p:sldId id="314" r:id="rId21"/>
    <p:sldId id="315" r:id="rId22"/>
    <p:sldId id="981" r:id="rId23"/>
    <p:sldId id="976" r:id="rId24"/>
    <p:sldId id="310" r:id="rId25"/>
    <p:sldId id="979" r:id="rId26"/>
    <p:sldId id="982" r:id="rId27"/>
    <p:sldId id="321" r:id="rId28"/>
    <p:sldId id="983" r:id="rId29"/>
    <p:sldId id="984" r:id="rId30"/>
    <p:sldId id="105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slide" Target="slides/slide19.xml" /><Relationship Id="rId3" Type="http://schemas.openxmlformats.org/officeDocument/2006/relationships/customXml" Target="../customXml/item3.xml" /><Relationship Id="rId21" Type="http://schemas.openxmlformats.org/officeDocument/2006/relationships/slide" Target="slides/slide14.xml" /><Relationship Id="rId34" Type="http://schemas.openxmlformats.org/officeDocument/2006/relationships/viewProps" Target="viewProps.xml" /><Relationship Id="rId7" Type="http://schemas.openxmlformats.org/officeDocument/2006/relationships/slideMaster" Target="slideMasters/slideMaster4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slide" Target="slides/slide18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29" Type="http://schemas.openxmlformats.org/officeDocument/2006/relationships/slide" Target="slides/slide22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4.xml" /><Relationship Id="rId24" Type="http://schemas.openxmlformats.org/officeDocument/2006/relationships/slide" Target="slides/slide17.xml" /><Relationship Id="rId32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8.xml" /><Relationship Id="rId23" Type="http://schemas.openxmlformats.org/officeDocument/2006/relationships/slide" Target="slides/slide16.xml" /><Relationship Id="rId28" Type="http://schemas.openxmlformats.org/officeDocument/2006/relationships/slide" Target="slides/slide21.xml" /><Relationship Id="rId36" Type="http://schemas.openxmlformats.org/officeDocument/2006/relationships/tableStyles" Target="tableStyles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31" Type="http://schemas.openxmlformats.org/officeDocument/2006/relationships/slide" Target="slides/slide2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slide" Target="slides/slide15.xml" /><Relationship Id="rId27" Type="http://schemas.openxmlformats.org/officeDocument/2006/relationships/slide" Target="slides/slide20.xml" /><Relationship Id="rId30" Type="http://schemas.openxmlformats.org/officeDocument/2006/relationships/slide" Target="slides/slide23.xml" /><Relationship Id="rId35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E3AF6-BF95-41D1-B05F-4E7761B17DB4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92E8-4767-44D1-9A72-BB93FF00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10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face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9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4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5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4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EG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779AE-400D-4F2F-8403-4A903352599C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90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2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3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52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71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616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3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7533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3049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84591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249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47986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5652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888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424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0171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03883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5201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3988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9643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602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4675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2606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0429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663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50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25784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38186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1434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92756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4503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17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7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0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30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30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D8AC-2DAD-4DD1-A324-F9540145B850}" type="datetimeFigureOut">
              <a:rPr lang="ar-EG" smtClean="0"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BBDA-B72C-41F8-8BB0-7879889887BD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54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0E83-CB23-45E4-A549-EEC66CC38A25}" type="datetimeFigureOut">
              <a:rPr lang="ar-EG" smtClean="0"/>
              <a:pPr/>
              <a:t>27/07/1443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DCE09-1BE7-4613-8E13-376A984284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5970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8.xml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0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4.xml" /><Relationship Id="rId4" Type="http://schemas.openxmlformats.org/officeDocument/2006/relationships/image" Target="../media/image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slideLayout" Target="../slideLayouts/slideLayout24.xml" /><Relationship Id="rId1" Type="http://schemas.openxmlformats.org/officeDocument/2006/relationships/tags" Target="../tags/tag9.xml" /><Relationship Id="rId5" Type="http://schemas.openxmlformats.org/officeDocument/2006/relationships/image" Target="../media/image5.jpeg" /><Relationship Id="rId4" Type="http://schemas.openxmlformats.org/officeDocument/2006/relationships/image" Target="../media/image1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slideLayout" Target="../slideLayouts/slideLayout29.xml" /><Relationship Id="rId1" Type="http://schemas.openxmlformats.org/officeDocument/2006/relationships/tags" Target="../tags/tag10.xml" /><Relationship Id="rId5" Type="http://schemas.openxmlformats.org/officeDocument/2006/relationships/image" Target="../media/image5.jpeg" /><Relationship Id="rId4" Type="http://schemas.openxmlformats.org/officeDocument/2006/relationships/image" Target="../media/image17.jp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9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29.xml" /><Relationship Id="rId1" Type="http://schemas.openxmlformats.org/officeDocument/2006/relationships/tags" Target="../tags/tag11.xml" /><Relationship Id="rId6" Type="http://schemas.openxmlformats.org/officeDocument/2006/relationships/image" Target="../media/image9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 /><Relationship Id="rId2" Type="http://schemas.openxmlformats.org/officeDocument/2006/relationships/slideLayout" Target="../slideLayouts/slideLayout29.xml" /><Relationship Id="rId1" Type="http://schemas.openxmlformats.org/officeDocument/2006/relationships/tags" Target="../tags/tag12.xml" /><Relationship Id="rId5" Type="http://schemas.openxmlformats.org/officeDocument/2006/relationships/image" Target="../media/image19.png" /><Relationship Id="rId4" Type="http://schemas.openxmlformats.org/officeDocument/2006/relationships/image" Target="../media/image9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9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13.xml" /><Relationship Id="rId5" Type="http://schemas.openxmlformats.org/officeDocument/2006/relationships/image" Target="../media/image5.jpeg" /><Relationship Id="rId4" Type="http://schemas.openxmlformats.org/officeDocument/2006/relationships/image" Target="../media/image1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40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40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 /><Relationship Id="rId3" Type="http://schemas.openxmlformats.org/officeDocument/2006/relationships/notesSlide" Target="../notesSlides/notesSlide13.xml" /><Relationship Id="rId7" Type="http://schemas.openxmlformats.org/officeDocument/2006/relationships/oleObject" Target="../embeddings/oleObject3.bin" /><Relationship Id="rId2" Type="http://schemas.openxmlformats.org/officeDocument/2006/relationships/slideLayout" Target="../slideLayouts/slideLayout40.xml" /><Relationship Id="rId1" Type="http://schemas.openxmlformats.org/officeDocument/2006/relationships/vmlDrawing" Target="../drawings/vmlDrawing1.vml" /><Relationship Id="rId6" Type="http://schemas.openxmlformats.org/officeDocument/2006/relationships/oleObject" Target="../embeddings/oleObject2.bin" /><Relationship Id="rId11" Type="http://schemas.openxmlformats.org/officeDocument/2006/relationships/image" Target="../media/image5.jpeg" /><Relationship Id="rId5" Type="http://schemas.openxmlformats.org/officeDocument/2006/relationships/image" Target="../media/image22.wmf" /><Relationship Id="rId10" Type="http://schemas.openxmlformats.org/officeDocument/2006/relationships/oleObject" Target="../embeddings/oleObject6.bin" /><Relationship Id="rId4" Type="http://schemas.openxmlformats.org/officeDocument/2006/relationships/oleObject" Target="../embeddings/oleObject1.bin" /><Relationship Id="rId9" Type="http://schemas.openxmlformats.org/officeDocument/2006/relationships/oleObject" Target="../embeddings/oleObject5.bin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1.xml" /><Relationship Id="rId5" Type="http://schemas.openxmlformats.org/officeDocument/2006/relationships/image" Target="../media/image2.jp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18.xml" /><Relationship Id="rId1" Type="http://schemas.openxmlformats.org/officeDocument/2006/relationships/tags" Target="../tags/tag2.xml" /><Relationship Id="rId5" Type="http://schemas.openxmlformats.org/officeDocument/2006/relationships/image" Target="../media/image2.jp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3.xml" /><Relationship Id="rId5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4.xml" /><Relationship Id="rId6" Type="http://schemas.openxmlformats.org/officeDocument/2006/relationships/image" Target="../media/image5.jpe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5.xml" /><Relationship Id="rId5" Type="http://schemas.openxmlformats.org/officeDocument/2006/relationships/image" Target="../media/image5.jpeg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6.xml" /><Relationship Id="rId5" Type="http://schemas.openxmlformats.org/officeDocument/2006/relationships/image" Target="../media/image5.jpeg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 /><Relationship Id="rId2" Type="http://schemas.openxmlformats.org/officeDocument/2006/relationships/slideLayout" Target="../slideLayouts/slideLayout40.xml" /><Relationship Id="rId1" Type="http://schemas.openxmlformats.org/officeDocument/2006/relationships/tags" Target="../tags/tag7.xml" /><Relationship Id="rId5" Type="http://schemas.openxmlformats.org/officeDocument/2006/relationships/image" Target="../media/image5.jpe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104827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35909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دكتوراة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Prof. 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0104" y="166714"/>
            <a:ext cx="3441895" cy="44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8109FF-50D2-4BCA-9191-5C764FDCE1FB}"/>
              </a:ext>
            </a:extLst>
          </p:cNvPr>
          <p:cNvSpPr/>
          <p:nvPr/>
        </p:nvSpPr>
        <p:spPr>
          <a:xfrm>
            <a:off x="0" y="201148"/>
            <a:ext cx="8595359" cy="65119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maxillary processes continue to grow medially and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fused with the lateral nasal processes.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Later on; they fused with the margins of the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 nasal process to form the upper jaw.</a:t>
            </a:r>
            <a:endParaRPr lang="en-US" sz="2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horseshoe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labiogingival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groove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divides upper jaw into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Outer part forms upper lip.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Inner part forms gum.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**</a:t>
            </a:r>
            <a:r>
              <a:rPr lang="en-US" sz="2400" b="1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Development of the mandibular process</a:t>
            </a:r>
            <a:endParaRPr lang="en-US" sz="2400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They grow medially below the stomodeum and fused with each other in the midline forming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primitive lower jaw.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342900" algn="justLow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horseshoe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labiogingival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groove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divides lower jaw into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Outer part forms lower lip.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Inner part forms gum.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Development of the muscles of the face</a:t>
            </a:r>
            <a:endParaRPr lang="en-US" sz="2400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34290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They developed from the mesoderm of the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2400" b="1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pharyngeal arch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(supplied by the facial nerve).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3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1D88F29-308E-4BD1-AA17-81A5D74D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5" y="745114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Congenital anomalies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face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53769-23B5-4C7B-9769-269C49E83A44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861" y="299803"/>
            <a:ext cx="11877207" cy="1873771"/>
          </a:xfrm>
        </p:spPr>
        <p:txBody>
          <a:bodyPr>
            <a:normAutofit fontScale="92500"/>
          </a:bodyPr>
          <a:lstStyle/>
          <a:p>
            <a:pPr marL="571500" indent="-457200" algn="justLow" rtl="0">
              <a:lnSpc>
                <a:spcPct val="125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Oblique facial cleft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failure of fusion of the maxillary processes with the 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 nasal processes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along the line of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nasolacrimal canal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457200" algn="justLow" rtl="0">
              <a:lnSpc>
                <a:spcPct val="125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Atresia of the nasolacrimal canal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5790F2-9AC3-4C98-AD3D-D0919EED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86" y="1823355"/>
            <a:ext cx="4429155" cy="50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6AF568-EC82-4E08-B557-EDAEA47FE389}"/>
              </a:ext>
            </a:extLst>
          </p:cNvPr>
          <p:cNvSpPr/>
          <p:nvPr/>
        </p:nvSpPr>
        <p:spPr>
          <a:xfrm>
            <a:off x="5841553" y="2173574"/>
            <a:ext cx="5248020" cy="8296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9843" y="199872"/>
            <a:ext cx="11506680" cy="18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 indent="-342900" algn="ctr" rtl="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Harelip (cleft):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upper lip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 rtl="0">
              <a:lnSpc>
                <a:spcPct val="125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may be in the lip only or may be associated with the cleft palate.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0" indent="-342900" algn="ctr" rtl="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 harelip (cleft)</a:t>
            </a:r>
          </a:p>
          <a:p>
            <a:pPr marL="800100" lvl="0" indent="-342900" algn="justLow" rtl="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failure of fusion of the 2 medial nasal processes (No philtrum).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4" descr="median cleft lip">
            <a:extLst>
              <a:ext uri="{FF2B5EF4-FFF2-40B4-BE49-F238E27FC236}">
                <a16:creationId xmlns:a16="http://schemas.microsoft.com/office/drawing/2014/main" id="{70D6C0F0-7B7A-40FC-8ED7-EE232119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64" y="2616592"/>
            <a:ext cx="5000818" cy="40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C573382-1098-4165-9515-FF1CCBD8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818" y="2382608"/>
            <a:ext cx="2916763" cy="38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8FC177-C0C5-4938-B8DC-C237877E6AC8}"/>
              </a:ext>
            </a:extLst>
          </p:cNvPr>
          <p:cNvSpPr/>
          <p:nvPr/>
        </p:nvSpPr>
        <p:spPr>
          <a:xfrm>
            <a:off x="7953393" y="2382608"/>
            <a:ext cx="4238607" cy="89019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6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9843" y="126609"/>
            <a:ext cx="11788034" cy="189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4300" lvl="0" algn="ctr" rtl="0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Hare (cleft) lip</a:t>
            </a:r>
          </a:p>
          <a:p>
            <a:pPr marL="457200" lvl="0" indent="-342900" algn="justLow" rtl="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Unilateral harelip: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failure of fusion between the maxillary process and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 nasal process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(fissure between philtrum and lateral part of the upper lib)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one side.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91DD8-5EC1-4A2A-A290-A652DC01E720}"/>
              </a:ext>
            </a:extLst>
          </p:cNvPr>
          <p:cNvSpPr txBox="1"/>
          <p:nvPr/>
        </p:nvSpPr>
        <p:spPr>
          <a:xfrm>
            <a:off x="239843" y="6068370"/>
            <a:ext cx="256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>
                <a:solidFill>
                  <a:srgbClr val="000099"/>
                </a:solidFill>
              </a:rPr>
              <a:t>Unilateral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F6500-F0A7-4379-995D-2460A21DEE7E}"/>
              </a:ext>
            </a:extLst>
          </p:cNvPr>
          <p:cNvSpPr txBox="1"/>
          <p:nvPr/>
        </p:nvSpPr>
        <p:spPr>
          <a:xfrm>
            <a:off x="4572000" y="6072742"/>
            <a:ext cx="256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000" b="1" dirty="0">
                <a:solidFill>
                  <a:srgbClr val="000099"/>
                </a:solidFill>
              </a:rPr>
              <a:t>Bilateral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F14E421-DB17-43E2-9342-89F8E3FFB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59393"/>
          <a:stretch>
            <a:fillRect/>
          </a:stretch>
        </p:blipFill>
        <p:spPr bwMode="auto">
          <a:xfrm flipH="1">
            <a:off x="81819" y="3304114"/>
            <a:ext cx="3205186" cy="26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AD79100-8A76-4882-96A4-21FB4C580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7871" t="52814" r="59514" b="27469"/>
          <a:stretch/>
        </p:blipFill>
        <p:spPr bwMode="auto">
          <a:xfrm>
            <a:off x="3687769" y="3051668"/>
            <a:ext cx="3605887" cy="301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04B67-6D96-47FE-9C4B-38C0B8BE0A10}"/>
              </a:ext>
            </a:extLst>
          </p:cNvPr>
          <p:cNvSpPr txBox="1"/>
          <p:nvPr/>
        </p:nvSpPr>
        <p:spPr>
          <a:xfrm>
            <a:off x="195309" y="2020204"/>
            <a:ext cx="11756848" cy="970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42900" algn="justLow" rtl="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Bilateral harelip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due to failure of fusion between the maxillary processes with the median nasal processes,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both side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46DEA1-7B93-45BE-8D8B-621A17CED8C3}"/>
              </a:ext>
            </a:extLst>
          </p:cNvPr>
          <p:cNvSpPr/>
          <p:nvPr/>
        </p:nvSpPr>
        <p:spPr>
          <a:xfrm>
            <a:off x="7293656" y="2889289"/>
            <a:ext cx="4898344" cy="75424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05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86" y="1492385"/>
            <a:ext cx="5543702" cy="3192158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114300" lvl="0" indent="0" algn="justLow" rtl="0">
              <a:lnSpc>
                <a:spcPct val="125000"/>
              </a:lnSpc>
              <a:spcBef>
                <a:spcPts val="0"/>
              </a:spcBef>
              <a:buNone/>
              <a:defRPr/>
            </a:pPr>
            <a:r>
              <a:rPr lang="en-US" altLang="ar-EG" sz="4000" b="1" dirty="0">
                <a:solidFill>
                  <a:srgbClr val="FF3300"/>
                </a:solidFill>
                <a:latin typeface="Arial" panose="020B0604020202020204" pitchFamily="34" charset="0"/>
              </a:rPr>
              <a:t>Cleft lower lip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failure of fusion of </a:t>
            </a:r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mandibular processes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midline.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id="{8C09AC68-1AE2-4D19-A67E-9B438C336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88" y="403669"/>
            <a:ext cx="3669295" cy="4945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E28BB1-26FE-4CE9-AD74-1FB0DD5D7628}"/>
              </a:ext>
            </a:extLst>
          </p:cNvPr>
          <p:cNvSpPr/>
          <p:nvPr/>
        </p:nvSpPr>
        <p:spPr>
          <a:xfrm>
            <a:off x="562968" y="403669"/>
            <a:ext cx="5248020" cy="8296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7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823ECD-D0A4-4FFC-BEF6-353E446E143E}"/>
              </a:ext>
            </a:extLst>
          </p:cNvPr>
          <p:cNvSpPr txBox="1"/>
          <p:nvPr/>
        </p:nvSpPr>
        <p:spPr>
          <a:xfrm>
            <a:off x="145543" y="5331894"/>
            <a:ext cx="7417191" cy="14336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00050" marR="0" indent="-28575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Macrostomia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(wide mouth opening):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due to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incomplete fusion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maxillary and mandibular processes on each side.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baby with its mouth open&#10;&#10;Description automatically generated with low confidence">
            <a:extLst>
              <a:ext uri="{FF2B5EF4-FFF2-40B4-BE49-F238E27FC236}">
                <a16:creationId xmlns:a16="http://schemas.microsoft.com/office/drawing/2014/main" id="{1B069223-F746-44E7-A11D-BB36CA7158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28975" b="18359"/>
          <a:stretch/>
        </p:blipFill>
        <p:spPr>
          <a:xfrm>
            <a:off x="7720053" y="168812"/>
            <a:ext cx="3773251" cy="3910818"/>
          </a:xfrm>
          <a:prstGeom prst="rect">
            <a:avLst/>
          </a:prstGeom>
        </p:spPr>
      </p:pic>
      <p:pic>
        <p:nvPicPr>
          <p:cNvPr id="8" name="Picture 7" descr="A picture containing indoor, close, spectacles&#10;&#10;Description automatically generated">
            <a:extLst>
              <a:ext uri="{FF2B5EF4-FFF2-40B4-BE49-F238E27FC236}">
                <a16:creationId xmlns:a16="http://schemas.microsoft.com/office/drawing/2014/main" id="{47E211D7-CAA0-40BA-A4F4-A9B3B328F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4933" r="56756" b="5148"/>
          <a:stretch/>
        </p:blipFill>
        <p:spPr>
          <a:xfrm>
            <a:off x="1491175" y="92444"/>
            <a:ext cx="2869810" cy="3143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2ACBD9-1F82-441B-84CF-311EFDD3B1BC}"/>
              </a:ext>
            </a:extLst>
          </p:cNvPr>
          <p:cNvSpPr txBox="1"/>
          <p:nvPr/>
        </p:nvSpPr>
        <p:spPr>
          <a:xfrm>
            <a:off x="145543" y="3622432"/>
            <a:ext cx="7417191" cy="14336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00050" marR="0" indent="-28575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Microstomia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(narrow mouth opening):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due to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excessive fusion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maxillary and mandibular processes on each side.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D44EC1-6424-4E2C-ABEA-66140DF29C03}"/>
              </a:ext>
            </a:extLst>
          </p:cNvPr>
          <p:cNvSpPr/>
          <p:nvPr/>
        </p:nvSpPr>
        <p:spPr>
          <a:xfrm rot="19491274">
            <a:off x="4346744" y="1726398"/>
            <a:ext cx="3498513" cy="55257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9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1D88F29-308E-4BD1-AA17-81A5D74D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5" y="745114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palate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53769-23B5-4C7B-9769-269C49E83A44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8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529475" y="19004"/>
            <a:ext cx="2797334" cy="320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4509959" y="164732"/>
            <a:ext cx="3397492" cy="312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13947" y="19004"/>
            <a:ext cx="3428992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Palatine processes</a:t>
            </a:r>
            <a:endParaRPr lang="ar-SA" sz="2400" b="1" dirty="0">
              <a:ln w="1905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588456" y="480669"/>
            <a:ext cx="1392701" cy="1573214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036651" y="487177"/>
            <a:ext cx="1433693" cy="1791789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1816BF12-2188-4612-B62E-928B3F64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0000" contrast="30000"/>
          </a:blip>
          <a:srcRect/>
          <a:stretch>
            <a:fillRect/>
          </a:stretch>
        </p:blipFill>
        <p:spPr bwMode="auto">
          <a:xfrm>
            <a:off x="9151115" y="19004"/>
            <a:ext cx="2797335" cy="294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AABB4F-6C29-4B83-AAD7-C603B24D51EA}"/>
              </a:ext>
            </a:extLst>
          </p:cNvPr>
          <p:cNvSpPr txBox="1"/>
          <p:nvPr/>
        </p:nvSpPr>
        <p:spPr>
          <a:xfrm>
            <a:off x="2076" y="2969646"/>
            <a:ext cx="11946374" cy="25456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430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Hard palate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At first the </a:t>
            </a:r>
            <a:r>
              <a:rPr lang="en-U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nasal 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en-U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oral cavities 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are continuous with each other.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Later on, The 2 cavities are separated by the development of hard palate.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1) The P</a:t>
            </a:r>
            <a:r>
              <a:rPr lang="en-U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rimary palate 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a triangular bone developed from </a:t>
            </a:r>
            <a:r>
              <a:rPr lang="en-US" sz="2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 nasal process</a:t>
            </a:r>
            <a:r>
              <a:rPr lang="en-US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5D2D4-16C2-4F53-ABE9-067FEFE04F4E}"/>
              </a:ext>
            </a:extLst>
          </p:cNvPr>
          <p:cNvSpPr txBox="1"/>
          <p:nvPr/>
        </p:nvSpPr>
        <p:spPr>
          <a:xfrm>
            <a:off x="0" y="5452115"/>
            <a:ext cx="11946374" cy="971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The </a:t>
            </a: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secondary palate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arises as 2 bony shelves (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palatine processes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arise from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maxillary processes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grow horizontally and medially above tongue.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DD35DC9D-E30B-48A9-9680-1F832FBEC5CE}"/>
              </a:ext>
            </a:extLst>
          </p:cNvPr>
          <p:cNvSpPr>
            <a:spLocks/>
          </p:cNvSpPr>
          <p:nvPr/>
        </p:nvSpPr>
        <p:spPr bwMode="auto">
          <a:xfrm>
            <a:off x="7182223" y="133214"/>
            <a:ext cx="2508060" cy="500043"/>
          </a:xfrm>
          <a:prstGeom prst="callout2">
            <a:avLst>
              <a:gd name="adj1" fmla="val 111334"/>
              <a:gd name="adj2" fmla="val 72218"/>
              <a:gd name="adj3" fmla="val 95949"/>
              <a:gd name="adj4" fmla="val 96034"/>
              <a:gd name="adj5" fmla="val 146135"/>
              <a:gd name="adj6" fmla="val 128902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Pry palate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9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5460788" y="0"/>
            <a:ext cx="3899700" cy="41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207288" y="500043"/>
            <a:ext cx="4132151" cy="37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73901" y="0"/>
            <a:ext cx="7715272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palatine shelves </a:t>
            </a:r>
            <a:endParaRPr kumimoji="0" lang="ar-SA" sz="4000" b="1" i="0" u="none" strike="noStrike" kern="1200" cap="none" spc="0" normalizeH="0" baseline="0" noProof="0" dirty="0">
              <a:ln w="1905"/>
              <a:solidFill>
                <a:srgbClr val="FF3399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120200" y="546406"/>
            <a:ext cx="1425904" cy="2196794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546104" y="567508"/>
            <a:ext cx="2131612" cy="1840932"/>
          </a:xfrm>
          <a:prstGeom prst="straightConnector1">
            <a:avLst/>
          </a:prstGeom>
          <a:ln w="38100">
            <a:solidFill>
              <a:srgbClr val="66FF33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0">
            <a:extLst>
              <a:ext uri="{FF2B5EF4-FFF2-40B4-BE49-F238E27FC236}">
                <a16:creationId xmlns:a16="http://schemas.microsoft.com/office/drawing/2014/main" id="{13B6CC46-8319-40C9-8B90-718FC2404103}"/>
              </a:ext>
            </a:extLst>
          </p:cNvPr>
          <p:cNvSpPr>
            <a:spLocks/>
          </p:cNvSpPr>
          <p:nvPr/>
        </p:nvSpPr>
        <p:spPr bwMode="auto">
          <a:xfrm>
            <a:off x="9548189" y="79299"/>
            <a:ext cx="2508060" cy="500043"/>
          </a:xfrm>
          <a:prstGeom prst="callout2">
            <a:avLst>
              <a:gd name="adj1" fmla="val 49442"/>
              <a:gd name="adj2" fmla="val 11080"/>
              <a:gd name="adj3" fmla="val 81883"/>
              <a:gd name="adj4" fmla="val -13903"/>
              <a:gd name="adj5" fmla="val 253040"/>
              <a:gd name="adj6" fmla="val -81435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Pry palate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E20A251D-1EBD-428C-B428-1A8491C56C68}"/>
              </a:ext>
            </a:extLst>
          </p:cNvPr>
          <p:cNvSpPr>
            <a:spLocks/>
          </p:cNvSpPr>
          <p:nvPr/>
        </p:nvSpPr>
        <p:spPr bwMode="auto">
          <a:xfrm>
            <a:off x="8977290" y="890425"/>
            <a:ext cx="3214710" cy="857256"/>
          </a:xfrm>
          <a:prstGeom prst="callout2">
            <a:avLst>
              <a:gd name="adj1" fmla="val 40533"/>
              <a:gd name="adj2" fmla="val 5941"/>
              <a:gd name="adj3" fmla="val 66175"/>
              <a:gd name="adj4" fmla="val -16387"/>
              <a:gd name="adj5" fmla="val 102297"/>
              <a:gd name="adj6" fmla="val -49544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Incisive foramen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44E49764-F384-441C-BDEC-A7AC15EE6A87}"/>
              </a:ext>
            </a:extLst>
          </p:cNvPr>
          <p:cNvSpPr>
            <a:spLocks/>
          </p:cNvSpPr>
          <p:nvPr/>
        </p:nvSpPr>
        <p:spPr bwMode="auto">
          <a:xfrm>
            <a:off x="135751" y="116476"/>
            <a:ext cx="2346299" cy="662848"/>
          </a:xfrm>
          <a:prstGeom prst="callout2">
            <a:avLst>
              <a:gd name="adj1" fmla="val 61472"/>
              <a:gd name="adj2" fmla="val 40401"/>
              <a:gd name="adj3" fmla="val 117505"/>
              <a:gd name="adj4" fmla="val 44489"/>
              <a:gd name="adj5" fmla="val 371945"/>
              <a:gd name="adj6" fmla="val 89873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septum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4E94F-5A4F-4C33-9B68-5A3411C3E525}"/>
              </a:ext>
            </a:extLst>
          </p:cNvPr>
          <p:cNvSpPr txBox="1"/>
          <p:nvPr/>
        </p:nvSpPr>
        <p:spPr>
          <a:xfrm>
            <a:off x="135751" y="3973152"/>
            <a:ext cx="11920498" cy="267765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palatine shelves fuse with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a- Each other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midline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b- Lower end of the nasal septum. 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228600" algn="justLow"/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c- Primary palate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Anteriorly)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separated from it by incisive foramen.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Soft palate</a:t>
            </a:r>
          </a:p>
          <a:p>
            <a:pPr marL="457200" marR="0" indent="-342900" algn="justLow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arises as 2 folds from posterior edges of palatine processes (shelves).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They fused together.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DCF57285-B219-4C98-B02C-76758E51C93B}"/>
              </a:ext>
            </a:extLst>
          </p:cNvPr>
          <p:cNvSpPr>
            <a:spLocks/>
          </p:cNvSpPr>
          <p:nvPr/>
        </p:nvSpPr>
        <p:spPr bwMode="auto">
          <a:xfrm>
            <a:off x="9628315" y="1636335"/>
            <a:ext cx="2508060" cy="500043"/>
          </a:xfrm>
          <a:prstGeom prst="callout2">
            <a:avLst>
              <a:gd name="adj1" fmla="val 49442"/>
              <a:gd name="adj2" fmla="val 11080"/>
              <a:gd name="adj3" fmla="val 81883"/>
              <a:gd name="adj4" fmla="val -13903"/>
              <a:gd name="adj5" fmla="val 148948"/>
              <a:gd name="adj6" fmla="val -74704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2ry palate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7F250BE2-67D9-41C4-B1F2-92BD75B65229}"/>
              </a:ext>
            </a:extLst>
          </p:cNvPr>
          <p:cNvSpPr>
            <a:spLocks/>
          </p:cNvSpPr>
          <p:nvPr/>
        </p:nvSpPr>
        <p:spPr bwMode="auto">
          <a:xfrm>
            <a:off x="9476652" y="2384806"/>
            <a:ext cx="2508060" cy="500043"/>
          </a:xfrm>
          <a:prstGeom prst="callout2">
            <a:avLst>
              <a:gd name="adj1" fmla="val 49442"/>
              <a:gd name="adj2" fmla="val 11080"/>
              <a:gd name="adj3" fmla="val 81883"/>
              <a:gd name="adj4" fmla="val -13903"/>
              <a:gd name="adj5" fmla="val 236160"/>
              <a:gd name="adj6" fmla="val -76387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Soft palate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6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1D88F29-308E-4BD1-AA17-81A5D74D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5" y="745114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</a:t>
            </a:r>
            <a:r>
              <a:rPr lang="en-US" sz="6600" b="1" dirty="0">
                <a:solidFill>
                  <a:prstClr val="white"/>
                </a:solidFill>
                <a:latin typeface="Calibri"/>
              </a:rPr>
              <a:t>the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53769-23B5-4C7B-9769-269C49E83A44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61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1D88F29-308E-4BD1-AA17-81A5D74D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5" y="745114"/>
            <a:ext cx="9115865" cy="4691574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Congenital anomalies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palate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53769-23B5-4C7B-9769-269C49E83A44}"/>
              </a:ext>
            </a:extLst>
          </p:cNvPr>
          <p:cNvSpPr/>
          <p:nvPr/>
        </p:nvSpPr>
        <p:spPr>
          <a:xfrm>
            <a:off x="6780629" y="266339"/>
            <a:ext cx="5258972" cy="957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/>
          <a:srcRect l="53103" t="3248" b="69240"/>
          <a:stretch/>
        </p:blipFill>
        <p:spPr bwMode="auto">
          <a:xfrm>
            <a:off x="6859827" y="126609"/>
            <a:ext cx="5214942" cy="42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9490" y="4320385"/>
            <a:ext cx="8918916" cy="23552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457200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cleft palate: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Failure of formation of the two palatine processes of the maxilla.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indent="342900" algn="justLow">
              <a:lnSpc>
                <a:spcPct val="125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oral cavity continues with nasal cavity.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lvl="0" indent="342900" algn="justLow">
              <a:lnSpc>
                <a:spcPct val="125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commonly combined with cleft upper lip.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621062-2426-4765-A095-8B3A94128C6E}"/>
              </a:ext>
            </a:extLst>
          </p:cNvPr>
          <p:cNvCxnSpPr>
            <a:cxnSpLocks/>
          </p:cNvCxnSpPr>
          <p:nvPr/>
        </p:nvCxnSpPr>
        <p:spPr>
          <a:xfrm flipV="1">
            <a:off x="9495692" y="858129"/>
            <a:ext cx="675249" cy="8697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0FEFD4-0DA2-4BEC-8DDE-DA38A42E9F4B}"/>
              </a:ext>
            </a:extLst>
          </p:cNvPr>
          <p:cNvCxnSpPr>
            <a:cxnSpLocks/>
          </p:cNvCxnSpPr>
          <p:nvPr/>
        </p:nvCxnSpPr>
        <p:spPr>
          <a:xfrm flipH="1" flipV="1">
            <a:off x="8482818" y="956603"/>
            <a:ext cx="984481" cy="77131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B8CA0-CCA2-4455-9127-3073B00E0064}"/>
              </a:ext>
            </a:extLst>
          </p:cNvPr>
          <p:cNvSpPr/>
          <p:nvPr/>
        </p:nvSpPr>
        <p:spPr>
          <a:xfrm>
            <a:off x="309490" y="1308295"/>
            <a:ext cx="6447693" cy="14319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 cleft palate: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due to failure of fusion of the two palatine processes of the maxilla with each other in the midline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C3BAA-1A2B-4585-9858-6AD77D5D234F}"/>
              </a:ext>
            </a:extLst>
          </p:cNvPr>
          <p:cNvSpPr/>
          <p:nvPr/>
        </p:nvSpPr>
        <p:spPr>
          <a:xfrm>
            <a:off x="800312" y="252693"/>
            <a:ext cx="5248020" cy="82964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3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7663B7-1C61-4509-971B-C72B3B199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8" t="14231" r="7436" b="27821"/>
          <a:stretch/>
        </p:blipFill>
        <p:spPr>
          <a:xfrm>
            <a:off x="6203852" y="-6146"/>
            <a:ext cx="3685736" cy="4043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FCB2FF-3A4C-43B6-8443-1C443BBCE917}"/>
              </a:ext>
            </a:extLst>
          </p:cNvPr>
          <p:cNvSpPr txBox="1"/>
          <p:nvPr/>
        </p:nvSpPr>
        <p:spPr>
          <a:xfrm>
            <a:off x="253219" y="407963"/>
            <a:ext cx="5734930" cy="38116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00050" marR="0" indent="-28575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Unilateral cleft palate: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due to failure of fusion of the two palatine processes of the maxilla with each other in the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midline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the primary palate on one side, </a:t>
            </a:r>
            <a:r>
              <a:rPr 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associate with cleft upper lib. 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B80E3-CEE2-4677-80F4-87D27A0173AF}"/>
              </a:ext>
            </a:extLst>
          </p:cNvPr>
          <p:cNvSpPr/>
          <p:nvPr/>
        </p:nvSpPr>
        <p:spPr>
          <a:xfrm>
            <a:off x="253219" y="5355861"/>
            <a:ext cx="5248020" cy="8296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6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0A92864-500E-4DD7-9D96-F825E7C58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70352" r="64905" b="5202"/>
          <a:stretch/>
        </p:blipFill>
        <p:spPr>
          <a:xfrm>
            <a:off x="5867779" y="337625"/>
            <a:ext cx="5629459" cy="4164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55D2FC-64B3-480F-A859-EB1A7D905E9C}"/>
              </a:ext>
            </a:extLst>
          </p:cNvPr>
          <p:cNvSpPr txBox="1"/>
          <p:nvPr/>
        </p:nvSpPr>
        <p:spPr>
          <a:xfrm>
            <a:off x="320040" y="1753996"/>
            <a:ext cx="5433646" cy="45255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Bilateral cleft palate: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due to failure of fusion of the two palatine processes of the maxilla with each other in the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midline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the primary palate on both sides,</a:t>
            </a:r>
            <a:r>
              <a:rPr lang="en-US" sz="28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associate with cleft upper lib. 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35817C-87CF-471E-96EF-837B9617B3D2}"/>
              </a:ext>
            </a:extLst>
          </p:cNvPr>
          <p:cNvSpPr/>
          <p:nvPr/>
        </p:nvSpPr>
        <p:spPr>
          <a:xfrm>
            <a:off x="412853" y="295422"/>
            <a:ext cx="5248020" cy="8296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5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defTabSz="51435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E64215-5296-4863-9B03-0D84906B8E54}"/>
              </a:ext>
            </a:extLst>
          </p:cNvPr>
          <p:cNvSpPr/>
          <p:nvPr/>
        </p:nvSpPr>
        <p:spPr>
          <a:xfrm>
            <a:off x="6657479" y="207086"/>
            <a:ext cx="5248020" cy="829649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3263704" y="70311"/>
            <a:ext cx="5192175" cy="441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3"/>
          <p:cNvSpPr>
            <a:spLocks/>
          </p:cNvSpPr>
          <p:nvPr/>
        </p:nvSpPr>
        <p:spPr bwMode="auto">
          <a:xfrm>
            <a:off x="8623495" y="408520"/>
            <a:ext cx="2910743" cy="951494"/>
          </a:xfrm>
          <a:prstGeom prst="callout2">
            <a:avLst>
              <a:gd name="adj1" fmla="val 192631"/>
              <a:gd name="adj2" fmla="val -122504"/>
              <a:gd name="adj3" fmla="val 57229"/>
              <a:gd name="adj4" fmla="val 5096"/>
              <a:gd name="adj5" fmla="val 141108"/>
              <a:gd name="adj6" fmla="val -132479"/>
            </a:avLst>
          </a:pr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en-US" sz="3200" b="1" dirty="0">
                <a:solidFill>
                  <a:srgbClr val="C00000"/>
                </a:solidFill>
                <a:latin typeface="Calibri"/>
              </a:rPr>
              <a:t>First pharyngeal arch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1524000" y="1"/>
            <a:ext cx="2699792" cy="701675"/>
          </a:xfrm>
          <a:prstGeom prst="callout2">
            <a:avLst>
              <a:gd name="adj1" fmla="val 53804"/>
              <a:gd name="adj2" fmla="val 49814"/>
              <a:gd name="adj3" fmla="val 57078"/>
              <a:gd name="adj4" fmla="val 81879"/>
              <a:gd name="adj5" fmla="val 229396"/>
              <a:gd name="adj6" fmla="val 9218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Huge forebrain 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flipH="1">
            <a:off x="8982822" y="2727325"/>
            <a:ext cx="2665226" cy="951494"/>
          </a:xfrm>
          <a:prstGeom prst="callout2">
            <a:avLst>
              <a:gd name="adj1" fmla="val 53804"/>
              <a:gd name="adj2" fmla="val 94379"/>
              <a:gd name="adj3" fmla="val 57078"/>
              <a:gd name="adj4" fmla="val 106835"/>
              <a:gd name="adj5" fmla="val 60278"/>
              <a:gd name="adj6" fmla="val 23455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Cardiac prominence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2FDCD16E-6857-4F69-839C-3ABE860069D8}"/>
              </a:ext>
            </a:extLst>
          </p:cNvPr>
          <p:cNvSpPr>
            <a:spLocks/>
          </p:cNvSpPr>
          <p:nvPr/>
        </p:nvSpPr>
        <p:spPr bwMode="auto">
          <a:xfrm>
            <a:off x="1179976" y="3244320"/>
            <a:ext cx="2427752" cy="951494"/>
          </a:xfrm>
          <a:prstGeom prst="callout2">
            <a:avLst>
              <a:gd name="adj1" fmla="val -84623"/>
              <a:gd name="adj2" fmla="val 146787"/>
              <a:gd name="adj3" fmla="val 5404"/>
              <a:gd name="adj4" fmla="val 121185"/>
              <a:gd name="adj5" fmla="val 35396"/>
              <a:gd name="adj6" fmla="val 95163"/>
            </a:avLst>
          </a:prstGeom>
          <a:noFill/>
          <a:ln w="38100">
            <a:solidFill>
              <a:srgbClr val="0000FF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en-US" sz="3200" b="1" dirty="0">
                <a:solidFill>
                  <a:srgbClr val="C00000"/>
                </a:solidFill>
                <a:latin typeface="Calibri"/>
              </a:rPr>
              <a:t>Stomodeum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DE8FD-4C49-4B38-9797-EB496C259259}"/>
              </a:ext>
            </a:extLst>
          </p:cNvPr>
          <p:cNvSpPr txBox="1"/>
          <p:nvPr/>
        </p:nvSpPr>
        <p:spPr>
          <a:xfrm>
            <a:off x="168813" y="4480532"/>
            <a:ext cx="9622302" cy="19628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dominated by the appearance of the pharyngeal arches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Stomodeum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Primitive oral cavity that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by oral membrane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ectodermal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between the relatively huge forebrain and cardiac prominence 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0FCA59-285E-4E3B-A494-0894FC810A0C}"/>
              </a:ext>
            </a:extLst>
          </p:cNvPr>
          <p:cNvSpPr/>
          <p:nvPr/>
        </p:nvSpPr>
        <p:spPr>
          <a:xfrm>
            <a:off x="8787045" y="1788459"/>
            <a:ext cx="3056779" cy="74653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0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6" y="1"/>
            <a:ext cx="75438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3"/>
          <p:cNvSpPr>
            <a:spLocks/>
          </p:cNvSpPr>
          <p:nvPr/>
        </p:nvSpPr>
        <p:spPr bwMode="auto">
          <a:xfrm>
            <a:off x="1524000" y="357166"/>
            <a:ext cx="2427752" cy="951494"/>
          </a:xfrm>
          <a:prstGeom prst="callout2">
            <a:avLst>
              <a:gd name="adj1" fmla="val 120226"/>
              <a:gd name="adj2" fmla="val 190398"/>
              <a:gd name="adj3" fmla="val 66100"/>
              <a:gd name="adj4" fmla="val 98388"/>
              <a:gd name="adj5" fmla="val 60685"/>
              <a:gd name="adj6" fmla="val 88224"/>
            </a:avLst>
          </a:prstGeom>
          <a:noFill/>
          <a:ln w="381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frontonasal process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 flipH="1">
            <a:off x="8323001" y="1680950"/>
            <a:ext cx="2699792" cy="701675"/>
          </a:xfrm>
          <a:prstGeom prst="callout2">
            <a:avLst>
              <a:gd name="adj1" fmla="val 55809"/>
              <a:gd name="adj2" fmla="val 101153"/>
              <a:gd name="adj3" fmla="val 57078"/>
              <a:gd name="adj4" fmla="val 106835"/>
              <a:gd name="adj5" fmla="val 116226"/>
              <a:gd name="adj6" fmla="val 159919"/>
            </a:avLst>
          </a:prstGeom>
          <a:noFill/>
          <a:ln w="5715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Stomodeum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FACB1E04-9F18-4CB6-B7C0-EA1B9B0BDFD4}"/>
              </a:ext>
            </a:extLst>
          </p:cNvPr>
          <p:cNvSpPr>
            <a:spLocks/>
          </p:cNvSpPr>
          <p:nvPr/>
        </p:nvSpPr>
        <p:spPr bwMode="auto">
          <a:xfrm>
            <a:off x="975360" y="1556041"/>
            <a:ext cx="2427752" cy="951494"/>
          </a:xfrm>
          <a:prstGeom prst="callout2">
            <a:avLst>
              <a:gd name="adj1" fmla="val 40777"/>
              <a:gd name="adj2" fmla="val 152550"/>
              <a:gd name="adj3" fmla="val 66100"/>
              <a:gd name="adj4" fmla="val 98388"/>
              <a:gd name="adj5" fmla="val 54811"/>
              <a:gd name="adj6" fmla="val 264942"/>
            </a:avLst>
          </a:prstGeom>
          <a:noFill/>
          <a:ln w="381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/>
              </a:rPr>
              <a:t>Maxillary processes 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EC6331E3-6386-44D5-B6BF-7B3E1DBA1C34}"/>
              </a:ext>
            </a:extLst>
          </p:cNvPr>
          <p:cNvSpPr>
            <a:spLocks/>
          </p:cNvSpPr>
          <p:nvPr/>
        </p:nvSpPr>
        <p:spPr bwMode="auto">
          <a:xfrm>
            <a:off x="975360" y="2646783"/>
            <a:ext cx="2427752" cy="951494"/>
          </a:xfrm>
          <a:prstGeom prst="callout2">
            <a:avLst>
              <a:gd name="adj1" fmla="val 40777"/>
              <a:gd name="adj2" fmla="val 152550"/>
              <a:gd name="adj3" fmla="val 66100"/>
              <a:gd name="adj4" fmla="val 98388"/>
              <a:gd name="adj5" fmla="val 54811"/>
              <a:gd name="adj6" fmla="val 264942"/>
            </a:avLst>
          </a:prstGeom>
          <a:noFill/>
          <a:ln w="381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alibri"/>
              </a:rPr>
              <a:t>Mandibular processes 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29938-0C5D-4347-AC1E-33205250C7E1}"/>
              </a:ext>
            </a:extLst>
          </p:cNvPr>
          <p:cNvSpPr txBox="1"/>
          <p:nvPr/>
        </p:nvSpPr>
        <p:spPr>
          <a:xfrm>
            <a:off x="126610" y="3910819"/>
            <a:ext cx="12065390" cy="283712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face develops from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mesodermal swellings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which appear around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stomodeum</a:t>
            </a: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I. Frontonasal process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above the stomodeum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II. 2 maxillary swellings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(above and lateral to the stomodeum) from the 1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pharyngeal arch.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III. 2 mandibular swellings</a:t>
            </a:r>
            <a:r>
              <a:rPr lang="en-US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(below and lateral to the stomodeum) from the 1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pharyngeal arch.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F15F5-A4DD-42F3-B7EB-4509E2284169}"/>
              </a:ext>
            </a:extLst>
          </p:cNvPr>
          <p:cNvSpPr/>
          <p:nvPr/>
        </p:nvSpPr>
        <p:spPr>
          <a:xfrm>
            <a:off x="7582485" y="266339"/>
            <a:ext cx="4457115" cy="70167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9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6" y="1"/>
            <a:ext cx="75438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559" y="4362761"/>
            <a:ext cx="11690253" cy="235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114300" lvl="0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Development of the frontonasal process: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upper part forms the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frontal bone.</a:t>
            </a:r>
          </a:p>
          <a:p>
            <a:pPr marL="457200" lvl="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lower part forms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nasal process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3429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Nasal placodes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ectodermal swellings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 in lower border of nasal process.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1524000" y="500042"/>
            <a:ext cx="2427752" cy="951494"/>
          </a:xfrm>
          <a:prstGeom prst="callout2">
            <a:avLst>
              <a:gd name="adj1" fmla="val 105052"/>
              <a:gd name="adj2" fmla="val 233018"/>
              <a:gd name="adj3" fmla="val 48397"/>
              <a:gd name="adj4" fmla="val 77573"/>
              <a:gd name="adj5" fmla="val 116323"/>
              <a:gd name="adj6" fmla="val 137783"/>
            </a:avLst>
          </a:pr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Nasal placodes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7381884" y="3000372"/>
            <a:ext cx="3286116" cy="857256"/>
          </a:xfrm>
          <a:prstGeom prst="callout2">
            <a:avLst>
              <a:gd name="adj1" fmla="val 53804"/>
              <a:gd name="adj2" fmla="val 94379"/>
              <a:gd name="adj3" fmla="val 57078"/>
              <a:gd name="adj4" fmla="val 106835"/>
              <a:gd name="adj5" fmla="val -144738"/>
              <a:gd name="adj6" fmla="val 143106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Nasal process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65E5E8E9-F633-4BF8-93CD-B6C229D5A026}"/>
              </a:ext>
            </a:extLst>
          </p:cNvPr>
          <p:cNvSpPr>
            <a:spLocks/>
          </p:cNvSpPr>
          <p:nvPr/>
        </p:nvSpPr>
        <p:spPr bwMode="auto">
          <a:xfrm flipH="1">
            <a:off x="7900044" y="1098591"/>
            <a:ext cx="3286116" cy="857256"/>
          </a:xfrm>
          <a:prstGeom prst="callout2">
            <a:avLst>
              <a:gd name="adj1" fmla="val 53804"/>
              <a:gd name="adj2" fmla="val 94379"/>
              <a:gd name="adj3" fmla="val 17694"/>
              <a:gd name="adj4" fmla="val 104695"/>
              <a:gd name="adj5" fmla="val -62687"/>
              <a:gd name="adj6" fmla="val 155521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Frontal bone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B4FEE-7845-48D8-B067-9C6D029D6062}"/>
              </a:ext>
            </a:extLst>
          </p:cNvPr>
          <p:cNvSpPr/>
          <p:nvPr/>
        </p:nvSpPr>
        <p:spPr>
          <a:xfrm>
            <a:off x="236559" y="2329655"/>
            <a:ext cx="4025952" cy="85725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18" y="2"/>
            <a:ext cx="5072098" cy="457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6734" y="1"/>
            <a:ext cx="4203778" cy="44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8671" y="4558081"/>
            <a:ext cx="8173345" cy="177484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8572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nasal pits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(nostril) appear in the nasal placode divide the nasal process:</a:t>
            </a:r>
          </a:p>
          <a:p>
            <a:pPr marL="85725" algn="justLow" defTabSz="685800">
              <a:spcAft>
                <a:spcPts val="75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Two lateral nasal processes form the ala of the nose.</a:t>
            </a:r>
          </a:p>
          <a:p>
            <a:pPr marL="85725" algn="justLow" defTabSz="685800">
              <a:spcAft>
                <a:spcPts val="75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Two medial nasal processes</a:t>
            </a:r>
            <a:endParaRPr lang="en-US" sz="2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 flipH="1">
            <a:off x="8039678" y="285729"/>
            <a:ext cx="2699792" cy="701675"/>
          </a:xfrm>
          <a:prstGeom prst="callout2">
            <a:avLst>
              <a:gd name="adj1" fmla="val 53805"/>
              <a:gd name="adj2" fmla="val 96162"/>
              <a:gd name="adj3" fmla="val 57078"/>
              <a:gd name="adj4" fmla="val 106835"/>
              <a:gd name="adj5" fmla="val 267119"/>
              <a:gd name="adj6" fmla="val 153679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>
              <a:defRPr/>
            </a:pPr>
            <a:r>
              <a:rPr lang="en-US" sz="3600" b="1" dirty="0">
                <a:solidFill>
                  <a:srgbClr val="008000"/>
                </a:solidFill>
                <a:latin typeface="Calibri"/>
              </a:rPr>
              <a:t>Nasal pit 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733758" y="636566"/>
            <a:ext cx="2427752" cy="951494"/>
          </a:xfrm>
          <a:prstGeom prst="callout2">
            <a:avLst>
              <a:gd name="adj1" fmla="val 179405"/>
              <a:gd name="adj2" fmla="val 154197"/>
              <a:gd name="adj3" fmla="val 63571"/>
              <a:gd name="adj4" fmla="val 95414"/>
              <a:gd name="adj5" fmla="val 58156"/>
              <a:gd name="adj6" fmla="val 83269"/>
            </a:avLst>
          </a:pr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/>
              </a:rPr>
              <a:t>Lateral nasal process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8039678" y="2571744"/>
            <a:ext cx="3286116" cy="857256"/>
          </a:xfrm>
          <a:prstGeom prst="callout2">
            <a:avLst>
              <a:gd name="adj1" fmla="val 104330"/>
              <a:gd name="adj2" fmla="val 86324"/>
              <a:gd name="adj3" fmla="val 118832"/>
              <a:gd name="adj4" fmla="val 106102"/>
              <a:gd name="adj5" fmla="val -26239"/>
              <a:gd name="adj6" fmla="val 15442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Medial nasal process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F3F6C-B544-44FB-A8BF-7F4EDB3C7404}"/>
              </a:ext>
            </a:extLst>
          </p:cNvPr>
          <p:cNvSpPr/>
          <p:nvPr/>
        </p:nvSpPr>
        <p:spPr>
          <a:xfrm rot="19667081">
            <a:off x="8455468" y="1052504"/>
            <a:ext cx="3675899" cy="78031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4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1981121" y="54412"/>
            <a:ext cx="3511230" cy="463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6841" y="4833511"/>
            <a:ext cx="7870557" cy="165718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marL="685800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Two medial nasal processes unit with each other forming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median nasal process (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Intermaxillary segment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0" y="777539"/>
            <a:ext cx="2427752" cy="951494"/>
          </a:xfrm>
          <a:prstGeom prst="callout2">
            <a:avLst>
              <a:gd name="adj1" fmla="val 185436"/>
              <a:gd name="adj2" fmla="val 150340"/>
              <a:gd name="adj3" fmla="val 78356"/>
              <a:gd name="adj4" fmla="val 134817"/>
              <a:gd name="adj5" fmla="val 58156"/>
              <a:gd name="adj6" fmla="val 83269"/>
            </a:avLst>
          </a:pr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rtl="1"/>
            <a:r>
              <a:rPr lang="en-US" sz="3200" b="1" dirty="0">
                <a:solidFill>
                  <a:srgbClr val="FF0000"/>
                </a:solidFill>
                <a:latin typeface="Calibri"/>
              </a:rPr>
              <a:t>Median nasal process 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574816C5-4A12-45C0-A2CB-EC2140F9D810}"/>
              </a:ext>
            </a:extLst>
          </p:cNvPr>
          <p:cNvSpPr>
            <a:spLocks/>
          </p:cNvSpPr>
          <p:nvPr/>
        </p:nvSpPr>
        <p:spPr bwMode="auto">
          <a:xfrm flipH="1">
            <a:off x="5789065" y="511366"/>
            <a:ext cx="3286116" cy="857256"/>
          </a:xfrm>
          <a:prstGeom prst="callout2">
            <a:avLst>
              <a:gd name="adj1" fmla="val 56611"/>
              <a:gd name="adj2" fmla="val 91450"/>
              <a:gd name="adj3" fmla="val 65499"/>
              <a:gd name="adj4" fmla="val 111960"/>
              <a:gd name="adj5" fmla="val 214169"/>
              <a:gd name="adj6" fmla="val 132921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Lateral nasal process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A240D-E625-4ABD-AEAA-E2DEB3338AD5}"/>
              </a:ext>
            </a:extLst>
          </p:cNvPr>
          <p:cNvSpPr/>
          <p:nvPr/>
        </p:nvSpPr>
        <p:spPr>
          <a:xfrm rot="19611826">
            <a:off x="6699651" y="1856593"/>
            <a:ext cx="5248020" cy="82964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6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3071513" y="78105"/>
            <a:ext cx="475129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0"/>
          <p:cNvSpPr>
            <a:spLocks/>
          </p:cNvSpPr>
          <p:nvPr/>
        </p:nvSpPr>
        <p:spPr bwMode="auto">
          <a:xfrm>
            <a:off x="1103334" y="0"/>
            <a:ext cx="1968179" cy="857256"/>
          </a:xfrm>
          <a:prstGeom prst="callout2">
            <a:avLst>
              <a:gd name="adj1" fmla="val 53570"/>
              <a:gd name="adj2" fmla="val 92234"/>
              <a:gd name="adj3" fmla="val 36637"/>
              <a:gd name="adj4" fmla="val 178025"/>
              <a:gd name="adj5" fmla="val 95552"/>
              <a:gd name="adj6" fmla="val 229381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rtl="1">
              <a:defRPr/>
            </a:pPr>
            <a:r>
              <a:rPr lang="en-US" sz="36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Philtrum</a:t>
            </a: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703385" y="1293866"/>
            <a:ext cx="3286871" cy="857256"/>
          </a:xfrm>
          <a:prstGeom prst="callout2">
            <a:avLst>
              <a:gd name="adj1" fmla="val 55889"/>
              <a:gd name="adj2" fmla="val 89142"/>
              <a:gd name="adj3" fmla="val 2960"/>
              <a:gd name="adj4" fmla="val 106692"/>
              <a:gd name="adj5" fmla="val 6630"/>
              <a:gd name="adj6" fmla="val 142337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Premaxilla carries four incisor teeth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443987" y="3366883"/>
            <a:ext cx="3286871" cy="857256"/>
          </a:xfrm>
          <a:prstGeom prst="callout2">
            <a:avLst>
              <a:gd name="adj1" fmla="val 55889"/>
              <a:gd name="adj2" fmla="val 89142"/>
              <a:gd name="adj3" fmla="val -91024"/>
              <a:gd name="adj4" fmla="val 141244"/>
              <a:gd name="adj5" fmla="val -187741"/>
              <a:gd name="adj6" fmla="val 151961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Triangular primary palate</a:t>
            </a:r>
            <a:endParaRPr lang="en-US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EAD0C1A9-B44E-45C9-A6CC-F4D851A8D75F}"/>
              </a:ext>
            </a:extLst>
          </p:cNvPr>
          <p:cNvSpPr>
            <a:spLocks/>
          </p:cNvSpPr>
          <p:nvPr/>
        </p:nvSpPr>
        <p:spPr bwMode="auto">
          <a:xfrm flipH="1">
            <a:off x="7928843" y="225824"/>
            <a:ext cx="2786050" cy="857256"/>
          </a:xfrm>
          <a:prstGeom prst="callout2">
            <a:avLst>
              <a:gd name="adj1" fmla="val 48387"/>
              <a:gd name="adj2" fmla="val 99673"/>
              <a:gd name="adj3" fmla="val 125"/>
              <a:gd name="adj4" fmla="val 146096"/>
              <a:gd name="adj5" fmla="val 17479"/>
              <a:gd name="adj6" fmla="val 193444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Nasal septum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29654-BCBF-48CD-A7AF-5552125B088E}"/>
              </a:ext>
            </a:extLst>
          </p:cNvPr>
          <p:cNvSpPr txBox="1"/>
          <p:nvPr/>
        </p:nvSpPr>
        <p:spPr>
          <a:xfrm>
            <a:off x="196948" y="4266646"/>
            <a:ext cx="8665698" cy="23672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685800" lvl="0" indent="-342900" algn="justLow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Median nasal process gives rise to: </a:t>
            </a:r>
          </a:p>
          <a:p>
            <a:pPr marL="342900" lvl="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Part of the nasal septum. 		</a:t>
            </a:r>
          </a:p>
          <a:p>
            <a:pPr marL="342900" lvl="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Philtrum (middle) of the upper lib.</a:t>
            </a:r>
          </a:p>
          <a:p>
            <a:pPr marL="342900" lvl="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Premaxilla (upper jaw that carries 4 incisor teeth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 marL="342900" lvl="0" algn="justLow">
              <a:lnSpc>
                <a:spcPct val="125000"/>
              </a:lnSpc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Primary palate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722A09-4B14-41F3-BCF8-2F2211F1B4BA}"/>
              </a:ext>
            </a:extLst>
          </p:cNvPr>
          <p:cNvSpPr/>
          <p:nvPr/>
        </p:nvSpPr>
        <p:spPr>
          <a:xfrm rot="19543899">
            <a:off x="7166980" y="1629546"/>
            <a:ext cx="5248020" cy="82964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2995149" y="189393"/>
            <a:ext cx="2715720" cy="358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3"/>
          <p:cNvSpPr>
            <a:spLocks/>
          </p:cNvSpPr>
          <p:nvPr/>
        </p:nvSpPr>
        <p:spPr bwMode="auto">
          <a:xfrm>
            <a:off x="234463" y="387500"/>
            <a:ext cx="2427752" cy="951494"/>
          </a:xfrm>
          <a:prstGeom prst="callout2">
            <a:avLst>
              <a:gd name="adj1" fmla="val 173608"/>
              <a:gd name="adj2" fmla="val 169461"/>
              <a:gd name="adj3" fmla="val 68006"/>
              <a:gd name="adj4" fmla="val 130181"/>
              <a:gd name="adj5" fmla="val 58156"/>
              <a:gd name="adj6" fmla="val 83269"/>
            </a:avLst>
          </a:prstGeom>
          <a:noFill/>
          <a:ln w="381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Calibri"/>
              </a:rPr>
              <a:t>Median nasal process 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7367815" y="1607861"/>
            <a:ext cx="4012947" cy="744719"/>
          </a:xfrm>
          <a:prstGeom prst="callout2">
            <a:avLst>
              <a:gd name="adj1" fmla="val 68228"/>
              <a:gd name="adj2" fmla="val 98739"/>
              <a:gd name="adj3" fmla="val 118832"/>
              <a:gd name="adj4" fmla="val 106102"/>
              <a:gd name="adj5" fmla="val 105085"/>
              <a:gd name="adj6" fmla="val 151161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maxillary process 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3B6047D-A76C-4F73-B82F-B8048E7B3E36}"/>
              </a:ext>
            </a:extLst>
          </p:cNvPr>
          <p:cNvSpPr>
            <a:spLocks/>
          </p:cNvSpPr>
          <p:nvPr/>
        </p:nvSpPr>
        <p:spPr bwMode="auto">
          <a:xfrm flipH="1">
            <a:off x="7036746" y="910366"/>
            <a:ext cx="4218449" cy="857256"/>
          </a:xfrm>
          <a:prstGeom prst="callout2">
            <a:avLst>
              <a:gd name="adj1" fmla="val 56611"/>
              <a:gd name="adj2" fmla="val 91450"/>
              <a:gd name="adj3" fmla="val 65499"/>
              <a:gd name="adj4" fmla="val 111960"/>
              <a:gd name="adj5" fmla="val 133760"/>
              <a:gd name="adj6" fmla="val 140987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Nasolacrimal groove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574816C5-4A12-45C0-A2CB-EC2140F9D810}"/>
              </a:ext>
            </a:extLst>
          </p:cNvPr>
          <p:cNvSpPr>
            <a:spLocks/>
          </p:cNvSpPr>
          <p:nvPr/>
        </p:nvSpPr>
        <p:spPr bwMode="auto">
          <a:xfrm flipH="1">
            <a:off x="6760430" y="80026"/>
            <a:ext cx="4771083" cy="744719"/>
          </a:xfrm>
          <a:prstGeom prst="callout2">
            <a:avLst>
              <a:gd name="adj1" fmla="val 56611"/>
              <a:gd name="adj2" fmla="val 91450"/>
              <a:gd name="adj3" fmla="val 65499"/>
              <a:gd name="adj4" fmla="val 111960"/>
              <a:gd name="adj5" fmla="val 255654"/>
              <a:gd name="adj6" fmla="val 133990"/>
            </a:avLst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>
              <a:defRPr/>
            </a:pPr>
            <a:r>
              <a:rPr lang="en-US" sz="3600" b="1" dirty="0">
                <a:solidFill>
                  <a:srgbClr val="0000FF"/>
                </a:solidFill>
                <a:latin typeface="Calibri"/>
              </a:rPr>
              <a:t>Lateral nasal process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010AF-1B86-4457-A7E2-90F34ACF109F}"/>
              </a:ext>
            </a:extLst>
          </p:cNvPr>
          <p:cNvSpPr txBox="1"/>
          <p:nvPr/>
        </p:nvSpPr>
        <p:spPr>
          <a:xfrm>
            <a:off x="112542" y="3429000"/>
            <a:ext cx="8553156" cy="328032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14300" marR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Development of the maxillary process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2 maxillary processes grow medially above the stomodeum towards the lateral nasal processes but separated from them by a well developed ectodermal groove called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nasolacrimal groove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edges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nasolacrimal groove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fused forming a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solid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cord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Later on; canalized and forms the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nasolacrimal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canal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16D92F0D-6C54-45DF-990F-ADE7BA031F10}"/>
              </a:ext>
            </a:extLst>
          </p:cNvPr>
          <p:cNvSpPr>
            <a:spLocks/>
          </p:cNvSpPr>
          <p:nvPr/>
        </p:nvSpPr>
        <p:spPr bwMode="auto">
          <a:xfrm>
            <a:off x="236808" y="2122564"/>
            <a:ext cx="2427752" cy="951494"/>
          </a:xfrm>
          <a:prstGeom prst="callout2">
            <a:avLst>
              <a:gd name="adj1" fmla="val 28717"/>
              <a:gd name="adj2" fmla="val 170620"/>
              <a:gd name="adj3" fmla="val 63571"/>
              <a:gd name="adj4" fmla="val 95414"/>
              <a:gd name="adj5" fmla="val 58156"/>
              <a:gd name="adj6" fmla="val 83269"/>
            </a:avLst>
          </a:prstGeom>
          <a:noFill/>
          <a:ln w="381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Calibri"/>
              </a:rPr>
              <a:t>Stomodeum</a:t>
            </a:r>
            <a:endParaRPr lang="en-US" sz="3200" dirty="0">
              <a:ln w="18415" cmpd="sng">
                <a:solidFill>
                  <a:srgbClr val="C00000"/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511A8E-665D-4DFB-8762-F0741ECBA6E4}"/>
              </a:ext>
            </a:extLst>
          </p:cNvPr>
          <p:cNvSpPr/>
          <p:nvPr/>
        </p:nvSpPr>
        <p:spPr>
          <a:xfrm>
            <a:off x="6760430" y="2599351"/>
            <a:ext cx="5248020" cy="82964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0|3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2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3.1|26.9|9.7|3.6|9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0|8.4|1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9.6|3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2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15.3|14.2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5|5.1|29.1|2.1|5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1|30.9|2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"/>
</p:tagLst>
</file>

<file path=ppt/theme/theme1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0168F-D408-4F9F-9747-F825C50848E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customXml/itemProps2.xml><?xml version="1.0" encoding="utf-8"?>
<ds:datastoreItem xmlns:ds="http://schemas.openxmlformats.org/officeDocument/2006/customXml" ds:itemID="{C1C0BAE1-ED1F-407F-BC43-9F3ACD923FCC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D4DAD8E5-0192-4246-9ECC-174CD54E11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1036</Words>
  <Application>Microsoft Office PowerPoint</Application>
  <PresentationFormat>Widescreen</PresentationFormat>
  <Paragraphs>129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7_Office Theme</vt:lpstr>
      <vt:lpstr>8_Office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Sanabil Hassanat</cp:lastModifiedBy>
  <cp:revision>40</cp:revision>
  <dcterms:created xsi:type="dcterms:W3CDTF">2020-04-20T09:17:04Z</dcterms:created>
  <dcterms:modified xsi:type="dcterms:W3CDTF">2022-02-28T16:31:14Z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