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70" r:id="rId2"/>
    <p:sldId id="462" r:id="rId3"/>
    <p:sldId id="419" r:id="rId4"/>
    <p:sldId id="436" r:id="rId5"/>
    <p:sldId id="435" r:id="rId6"/>
    <p:sldId id="458" r:id="rId7"/>
    <p:sldId id="437" r:id="rId8"/>
    <p:sldId id="459" r:id="rId9"/>
    <p:sldId id="460" r:id="rId10"/>
    <p:sldId id="438" r:id="rId11"/>
    <p:sldId id="439" r:id="rId12"/>
    <p:sldId id="461" r:id="rId13"/>
    <p:sldId id="451" r:id="rId14"/>
    <p:sldId id="441" r:id="rId15"/>
    <p:sldId id="463" r:id="rId16"/>
    <p:sldId id="442" r:id="rId17"/>
    <p:sldId id="443" r:id="rId18"/>
    <p:sldId id="452" r:id="rId19"/>
    <p:sldId id="445" r:id="rId20"/>
    <p:sldId id="446" r:id="rId21"/>
    <p:sldId id="447" r:id="rId22"/>
    <p:sldId id="448" r:id="rId23"/>
    <p:sldId id="376"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113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72B2017-2D3A-4676-8400-5E2EB657C5BB}" type="datetimeFigureOut">
              <a:rPr lang="en-US"/>
              <a:pPr>
                <a:defRPr/>
              </a:pPr>
              <a:t>5/4/2021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98F0CB3-7AFA-4732-99D7-84AAD31A4A3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ar-SA"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9BD303-F4AE-43E5-A37A-5C494CCDF848}" type="slidenum">
              <a:rPr lang="en-US" smtClean="0">
                <a:latin typeface="Arial" pitchFamily="34" charset="0"/>
                <a:cs typeface="Arial" pitchFamily="34" charset="0"/>
              </a:rPr>
              <a:pPr/>
              <a:t>12</a:t>
            </a:fld>
            <a:endParaRPr lang="en-US"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15</a:t>
            </a:fld>
            <a:endParaRPr lang="en-GB"/>
          </a:p>
        </p:txBody>
      </p:sp>
    </p:spTree>
    <p:extLst>
      <p:ext uri="{BB962C8B-B14F-4D97-AF65-F5344CB8AC3E}">
        <p14:creationId xmlns:p14="http://schemas.microsoft.com/office/powerpoint/2010/main" val="376667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16</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18</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19</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20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3</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21</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22</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23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ar-SA"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C22F251-E5DB-4504-9607-CDCB56144857}" type="slidenum">
              <a:rPr lang="en-US" smtClean="0">
                <a:latin typeface="Arial" pitchFamily="34" charset="0"/>
                <a:cs typeface="Arial" pitchFamily="34" charset="0"/>
              </a:rPr>
              <a:pPr/>
              <a:t>6</a:t>
            </a:fld>
            <a:endParaRPr 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ar-SA"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3B637D-6B4D-41C4-A874-96682BE7CBD3}" type="slidenum">
              <a:rPr lang="en-US" smtClean="0">
                <a:latin typeface="Arial" pitchFamily="34" charset="0"/>
                <a:cs typeface="Arial" pitchFamily="34" charset="0"/>
              </a:rPr>
              <a:pPr/>
              <a:t>8</a:t>
            </a:fld>
            <a:endParaRPr lang="en-US"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6842104-684E-4B90-A874-859084436B6D}" type="slidenum">
              <a:rPr lang="en-US" smtClean="0">
                <a:latin typeface="Times New Roman" pitchFamily="18" charset="0"/>
                <a:cs typeface="Arial" pitchFamily="34" charset="0"/>
              </a:rPr>
              <a:pPr/>
              <a:t>9</a:t>
            </a:fld>
            <a:endParaRPr lang="en-US" smtClean="0">
              <a:latin typeface="Times New Roman" pitchFamily="18" charset="0"/>
              <a:cs typeface="Arial" pitchFamily="34" charset="0"/>
            </a:endParaRPr>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ar-SA" b="1"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98F0CB3-7AFA-4732-99D7-84AAD31A4A36}" type="slidenum">
              <a:rPr lang="en-GB" smtClean="0"/>
              <a:pPr>
                <a:defRPr/>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51470F0-D56C-4A40-B64B-372CCD7CEC36}" type="datetimeFigureOut">
              <a:rPr lang="en-US"/>
              <a:pPr>
                <a:defRPr/>
              </a:pPr>
              <a:t>5/4/2021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DF57F5A-11DB-4079-B546-5F62544B465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EF2210C-0D62-4DB0-BC3D-B8BD1316C6A5}" type="datetimeFigureOut">
              <a:rPr lang="en-US"/>
              <a:pPr>
                <a:defRPr/>
              </a:pPr>
              <a:t>5/4/2021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898E4C6-E0AE-4791-A83A-62B3E7FC910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69AD083-39D8-4988-9643-24313377D6BE}" type="datetimeFigureOut">
              <a:rPr lang="en-US"/>
              <a:pPr>
                <a:defRPr/>
              </a:pPr>
              <a:t>5/4/2021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58F787A-1BBE-48A8-9B39-F6940D6EE0B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8DBF371-A413-47C2-A5B3-787962313FA1}" type="datetimeFigureOut">
              <a:rPr lang="en-US"/>
              <a:pPr>
                <a:defRPr/>
              </a:pPr>
              <a:t>5/4/2021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09C2F2-DAD1-4A13-B66D-3695C771932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392D4FB-B8D6-4BBA-81B4-04838B427D2F}" type="datetimeFigureOut">
              <a:rPr lang="en-US"/>
              <a:pPr>
                <a:defRPr/>
              </a:pPr>
              <a:t>5/4/2021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D0040D4-1396-41A2-8C0F-F9D6D624F504}"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F8D9665-F71B-4B6F-9440-91AF917E925F}" type="datetimeFigureOut">
              <a:rPr lang="en-US"/>
              <a:pPr>
                <a:defRPr/>
              </a:pPr>
              <a:t>5/4/2021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21191AC-B0FD-4EDE-A6E5-F6BED5C626E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ED20B13E-3935-4F26-BEEF-E07BF5083003}" type="datetimeFigureOut">
              <a:rPr lang="en-US"/>
              <a:pPr>
                <a:defRPr/>
              </a:pPr>
              <a:t>5/4/2021</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124284C-CA44-4EAB-BA76-C7C02B1083E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21340E3D-1790-42EA-BF24-FA4DA7C5B3C8}" type="datetimeFigureOut">
              <a:rPr lang="en-US"/>
              <a:pPr>
                <a:defRPr/>
              </a:pPr>
              <a:t>5/4/2021</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94B190AA-66EC-4794-A890-6B8F17313E9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A6D066-717E-4EEB-AD4C-01827EE20555}" type="datetimeFigureOut">
              <a:rPr lang="en-US"/>
              <a:pPr>
                <a:defRPr/>
              </a:pPr>
              <a:t>5/4/2021</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F7603B1B-5CAB-4A65-A2F9-52EFA60B5ED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960C0B-68FD-4D5D-B83B-722C4B1F9D50}" type="datetimeFigureOut">
              <a:rPr lang="en-US"/>
              <a:pPr>
                <a:defRPr/>
              </a:pPr>
              <a:t>5/4/2021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E638565-2B27-4A20-9FCE-C754B61B699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1BEC82B-89ED-462D-9CC7-5FE94868B433}" type="datetimeFigureOut">
              <a:rPr lang="en-US"/>
              <a:pPr>
                <a:defRPr/>
              </a:pPr>
              <a:t>5/4/2021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409B2AA-1F3C-4F62-9E50-AE6B64D20930}"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11AE70F-B686-4D77-B110-71D9FEC6978D}" type="datetimeFigureOut">
              <a:rPr lang="en-US"/>
              <a:pPr>
                <a:defRPr/>
              </a:pPr>
              <a:t>5/4/2021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72C8C75-6C51-4E27-A234-A694D3F877F9}" type="slidenum">
              <a:rPr lang="en-GB"/>
              <a:pPr>
                <a:defRPr/>
              </a:pPr>
              <a:t>‹#›</a:t>
            </a:fld>
            <a:endParaRPr lang="en-GB"/>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395536" y="908720"/>
            <a:ext cx="8229600" cy="939800"/>
          </a:xfrm>
        </p:spPr>
        <p:txBody>
          <a:bodyPr/>
          <a:lstStyle/>
          <a:p>
            <a:r>
              <a:rPr lang="en-GB" sz="3600" dirty="0" err="1" smtClean="0"/>
              <a:t>Urogenital</a:t>
            </a:r>
            <a:r>
              <a:rPr lang="en-GB" sz="3600" dirty="0" smtClean="0"/>
              <a:t> Tract / 3</a:t>
            </a:r>
            <a:r>
              <a:rPr lang="en-GB" sz="3600" baseline="30000" dirty="0" smtClean="0"/>
              <a:t>rd</a:t>
            </a:r>
            <a:r>
              <a:rPr lang="en-GB" sz="3600" dirty="0" smtClean="0"/>
              <a:t> year</a:t>
            </a:r>
            <a:r>
              <a:rPr lang="en-GB" sz="3600" smtClean="0"/>
              <a:t/>
            </a:r>
            <a:br>
              <a:rPr lang="en-GB" sz="3600" smtClean="0"/>
            </a:br>
            <a:r>
              <a:rPr lang="en-GB" sz="3600" smtClean="0"/>
              <a:t>Gonorrhoea </a:t>
            </a:r>
            <a:endParaRPr lang="en-GB" sz="3600" dirty="0" smtClean="0"/>
          </a:p>
        </p:txBody>
      </p:sp>
      <p:sp>
        <p:nvSpPr>
          <p:cNvPr id="3" name="Content Placeholder 2"/>
          <p:cNvSpPr>
            <a:spLocks noGrp="1"/>
          </p:cNvSpPr>
          <p:nvPr>
            <p:ph idx="1"/>
          </p:nvPr>
        </p:nvSpPr>
        <p:spPr>
          <a:xfrm>
            <a:off x="395536" y="1988840"/>
            <a:ext cx="8334127" cy="4583410"/>
          </a:xfrm>
        </p:spPr>
        <p:txBody>
          <a:bodyPr rtlCol="0">
            <a:normAutofit/>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Dr </a:t>
            </a:r>
            <a:r>
              <a:rPr lang="en-GB" dirty="0" err="1" smtClean="0"/>
              <a:t>Hamed</a:t>
            </a:r>
            <a:r>
              <a:rPr lang="en-GB" dirty="0" smtClean="0"/>
              <a:t> Al-</a:t>
            </a:r>
            <a:r>
              <a:rPr lang="en-GB" dirty="0" err="1" smtClean="0"/>
              <a:t>Zoubi</a:t>
            </a:r>
            <a:endParaRPr lang="en-GB" dirty="0" smtClean="0"/>
          </a:p>
          <a:p>
            <a:pPr algn="ctr" fontAlgn="auto">
              <a:spcAft>
                <a:spcPts val="0"/>
              </a:spcAft>
              <a:buFont typeface="Arial" pitchFamily="34" charset="0"/>
              <a:buNone/>
              <a:defRPr/>
            </a:pPr>
            <a:r>
              <a:rPr lang="en-GB" dirty="0" err="1" smtClean="0"/>
              <a:t>Prof</a:t>
            </a:r>
            <a:r>
              <a:rPr lang="en-GB" dirty="0" err="1" smtClean="0"/>
              <a:t>.</a:t>
            </a:r>
            <a:r>
              <a:rPr lang="en-GB" dirty="0" smtClean="0"/>
              <a:t> / Department of Microbiology</a:t>
            </a:r>
          </a:p>
          <a:p>
            <a:pPr algn="ctr" fontAlgn="auto">
              <a:spcAft>
                <a:spcPts val="0"/>
              </a:spcAft>
              <a:buFont typeface="Arial" pitchFamily="34" charset="0"/>
              <a:buNone/>
              <a:defRPr/>
            </a:pPr>
            <a:r>
              <a:rPr lang="en-GB" dirty="0" smtClean="0"/>
              <a:t>Medicine </a:t>
            </a:r>
            <a:r>
              <a:rPr lang="en-GB" dirty="0" smtClean="0"/>
              <a:t>/ </a:t>
            </a:r>
            <a:r>
              <a:rPr lang="en-GB" dirty="0" err="1" smtClean="0"/>
              <a:t>Mu’tah</a:t>
            </a:r>
            <a:r>
              <a:rPr lang="en-GB" dirty="0" smtClean="0"/>
              <a:t> University</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r>
              <a:rPr lang="en-GB" sz="2800" b="1" dirty="0" smtClean="0">
                <a:solidFill>
                  <a:srgbClr val="FFFF00"/>
                </a:solidFill>
              </a:rPr>
              <a:t>Females:</a:t>
            </a:r>
          </a:p>
          <a:p>
            <a:endParaRPr lang="en-GB" sz="2800" dirty="0" smtClean="0"/>
          </a:p>
          <a:p>
            <a:pPr marL="0" indent="0">
              <a:buNone/>
            </a:pPr>
            <a:r>
              <a:rPr lang="en-GB" sz="2800" dirty="0" smtClean="0"/>
              <a:t>1- </a:t>
            </a:r>
            <a:r>
              <a:rPr lang="en-GB" sz="2800" dirty="0" err="1" smtClean="0">
                <a:solidFill>
                  <a:srgbClr val="FFFF00"/>
                </a:solidFill>
              </a:rPr>
              <a:t>Endocervical</a:t>
            </a:r>
            <a:r>
              <a:rPr lang="en-GB" sz="2800" dirty="0" smtClean="0"/>
              <a:t> infection is the most common form of uncomplicated gonorrhoea in women.</a:t>
            </a:r>
          </a:p>
          <a:p>
            <a:pPr>
              <a:buFont typeface="Wingdings" pitchFamily="2" charset="2"/>
              <a:buChar char="Ø"/>
            </a:pPr>
            <a:r>
              <a:rPr lang="en-GB" sz="2800" dirty="0" smtClean="0"/>
              <a:t> Such infections are usually characterized by vaginal discharge and sometimes by </a:t>
            </a:r>
            <a:r>
              <a:rPr lang="en-GB" sz="2800" dirty="0" err="1" smtClean="0"/>
              <a:t>dysuria</a:t>
            </a:r>
            <a:r>
              <a:rPr lang="en-GB" sz="2800" dirty="0" smtClean="0"/>
              <a:t>. </a:t>
            </a:r>
          </a:p>
          <a:p>
            <a:pPr>
              <a:buNone/>
            </a:pPr>
            <a:r>
              <a:rPr lang="en-GB" sz="2800" dirty="0" smtClean="0"/>
              <a:t> </a:t>
            </a:r>
          </a:p>
          <a:p>
            <a:r>
              <a:rPr lang="en-GB" sz="2800" dirty="0" smtClean="0"/>
              <a:t>The cervical </a:t>
            </a:r>
            <a:r>
              <a:rPr lang="en-GB" sz="2800" dirty="0" err="1" smtClean="0"/>
              <a:t>os</a:t>
            </a:r>
            <a:r>
              <a:rPr lang="en-GB" sz="2800" dirty="0" smtClean="0"/>
              <a:t> may be </a:t>
            </a:r>
            <a:r>
              <a:rPr lang="en-GB" sz="2800" dirty="0" err="1" smtClean="0"/>
              <a:t>erythematous</a:t>
            </a:r>
            <a:r>
              <a:rPr lang="en-GB" sz="2800" dirty="0" smtClean="0"/>
              <a:t> and friable, with a purulent </a:t>
            </a:r>
            <a:r>
              <a:rPr lang="en-GB" sz="2800" dirty="0" err="1" smtClean="0"/>
              <a:t>exudate</a:t>
            </a:r>
            <a:r>
              <a:rPr lang="en-GB" sz="2800" dirty="0" smtClean="0"/>
              <a:t>.</a:t>
            </a:r>
          </a:p>
          <a:p>
            <a:r>
              <a:rPr lang="en-GB" sz="2800" dirty="0" smtClean="0"/>
              <a:t> In women, around half may have symptoms of discharge and </a:t>
            </a:r>
            <a:r>
              <a:rPr lang="en-GB" sz="2800" dirty="0" err="1" smtClean="0"/>
              <a:t>dysuria</a:t>
            </a:r>
            <a:r>
              <a:rPr lang="en-GB" sz="2800" dirty="0" smtClean="0"/>
              <a:t>. </a:t>
            </a:r>
          </a:p>
          <a:p>
            <a:pPr>
              <a:buNone/>
            </a:pPr>
            <a:r>
              <a:rPr lang="en-GB" sz="2400"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smtClean="0"/>
              <a:t>Gonorrhoea </a:t>
            </a:r>
          </a:p>
        </p:txBody>
      </p:sp>
      <p:sp>
        <p:nvSpPr>
          <p:cNvPr id="3" name="Content Placeholder 2"/>
          <p:cNvSpPr>
            <a:spLocks noGrp="1"/>
          </p:cNvSpPr>
          <p:nvPr>
            <p:ph idx="1"/>
          </p:nvPr>
        </p:nvSpPr>
        <p:spPr>
          <a:xfrm>
            <a:off x="179512" y="908720"/>
            <a:ext cx="8712968" cy="5760640"/>
          </a:xfrm>
        </p:spPr>
        <p:txBody>
          <a:bodyPr rtlCol="0">
            <a:normAutofit/>
          </a:bodyPr>
          <a:lstStyle/>
          <a:p>
            <a:endParaRPr lang="en-GB" sz="2800" dirty="0" smtClean="0"/>
          </a:p>
          <a:p>
            <a:r>
              <a:rPr lang="en-GB" sz="2800" dirty="0" smtClean="0"/>
              <a:t>Most females seek attention because of their partner's symptoms, or as part of contact tracing or screening of high-risk individuals. </a:t>
            </a:r>
          </a:p>
          <a:p>
            <a:endParaRPr lang="en-GB" sz="2800" dirty="0" smtClean="0"/>
          </a:p>
          <a:p>
            <a:r>
              <a:rPr lang="en-GB" sz="2800" dirty="0" smtClean="0"/>
              <a:t>Local complications include abscesses in </a:t>
            </a:r>
            <a:r>
              <a:rPr lang="en-GB" sz="2800" b="1" dirty="0" err="1" smtClean="0"/>
              <a:t>Bartholin's</a:t>
            </a:r>
            <a:r>
              <a:rPr lang="en-GB" sz="2800" dirty="0" smtClean="0"/>
              <a:t> and </a:t>
            </a:r>
            <a:r>
              <a:rPr lang="en-GB" sz="2800" dirty="0" err="1" smtClean="0"/>
              <a:t>Skene's</a:t>
            </a:r>
            <a:r>
              <a:rPr lang="en-GB" sz="2800" dirty="0" smtClean="0"/>
              <a:t> glands</a:t>
            </a:r>
          </a:p>
          <a:p>
            <a:pPr>
              <a:buNone/>
            </a:pPr>
            <a:endParaRPr lang="en-GB" sz="2800" dirty="0" smtClean="0"/>
          </a:p>
          <a:p>
            <a:pPr marL="514350" indent="-514350" fontAlgn="auto">
              <a:spcAft>
                <a:spcPts val="0"/>
              </a:spcAft>
              <a:buNone/>
              <a:defRPr/>
            </a:pPr>
            <a:endParaRPr lang="en-GB" sz="2800" i="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0" y="1340768"/>
            <a:ext cx="4724400" cy="6248400"/>
          </a:xfrm>
        </p:spPr>
        <p:txBody>
          <a:bodyPr/>
          <a:lstStyle/>
          <a:p>
            <a:pPr marL="514350" indent="-514350" algn="just">
              <a:buFont typeface="Arial" charset="0"/>
              <a:buNone/>
              <a:defRPr/>
            </a:pPr>
            <a:r>
              <a:rPr lang="en-US" sz="2800" b="1" dirty="0" smtClean="0">
                <a:solidFill>
                  <a:srgbClr val="FFFF00"/>
                </a:solidFill>
              </a:rPr>
              <a:t> 2- </a:t>
            </a:r>
            <a:r>
              <a:rPr lang="en-US" sz="2400" b="1" dirty="0" smtClean="0">
                <a:solidFill>
                  <a:srgbClr val="FFFF00"/>
                </a:solidFill>
              </a:rPr>
              <a:t>Pelvic Inflammatory Disease  (PID)</a:t>
            </a:r>
          </a:p>
          <a:p>
            <a:pPr marL="0" indent="0" algn="just">
              <a:spcBef>
                <a:spcPts val="0"/>
              </a:spcBef>
              <a:buFont typeface="Wingdings" pitchFamily="2" charset="2"/>
              <a:buChar char="Ø"/>
              <a:defRPr/>
            </a:pPr>
            <a:r>
              <a:rPr lang="en-US" sz="2100" dirty="0" smtClean="0"/>
              <a:t>Is a term for inflammation of the uterus, fallopian tubes, and/or ovaries</a:t>
            </a:r>
          </a:p>
          <a:p>
            <a:pPr marL="0" indent="0" algn="just">
              <a:spcBef>
                <a:spcPts val="0"/>
              </a:spcBef>
              <a:buFont typeface="Wingdings" pitchFamily="2" charset="2"/>
              <a:buChar char="Ø"/>
              <a:defRPr/>
            </a:pPr>
            <a:r>
              <a:rPr lang="en-US" sz="2100" dirty="0" smtClean="0"/>
              <a:t>causes severe lower abdominal pain, especially during intercourse.</a:t>
            </a:r>
          </a:p>
          <a:p>
            <a:pPr marL="0" indent="0" algn="just">
              <a:spcBef>
                <a:spcPts val="0"/>
              </a:spcBef>
              <a:buFont typeface="Wingdings" pitchFamily="2" charset="2"/>
              <a:buChar char="Ø"/>
              <a:defRPr/>
            </a:pPr>
            <a:r>
              <a:rPr lang="en-US" sz="2100" dirty="0" smtClean="0"/>
              <a:t>PID infection itself may be cured but effects of the infection may be permanent (due to scarring inside the reproductive organs, which can later cause serious complications, including chronic pelvic pain, infertility, ectopic pregnancy)</a:t>
            </a:r>
          </a:p>
          <a:p>
            <a:pPr marL="0" indent="0" algn="just">
              <a:spcBef>
                <a:spcPts val="0"/>
              </a:spcBef>
              <a:buFont typeface="Wingdings" pitchFamily="2" charset="2"/>
              <a:buChar char="Ø"/>
              <a:defRPr/>
            </a:pPr>
            <a:r>
              <a:rPr lang="en-US" sz="2100" dirty="0" smtClean="0"/>
              <a:t>infection can spread to in the peritoneal cavity causing inflammation</a:t>
            </a:r>
          </a:p>
        </p:txBody>
      </p:sp>
      <p:pic>
        <p:nvPicPr>
          <p:cNvPr id="23558" name="Picture 6" descr="Pelvic Inflammatory Disease (PID)"/>
          <p:cNvPicPr>
            <a:picLocks noChangeAspect="1" noChangeArrowheads="1"/>
          </p:cNvPicPr>
          <p:nvPr/>
        </p:nvPicPr>
        <p:blipFill>
          <a:blip r:embed="rId3" cstate="print"/>
          <a:srcRect/>
          <a:stretch>
            <a:fillRect/>
          </a:stretch>
        </p:blipFill>
        <p:spPr bwMode="auto">
          <a:xfrm>
            <a:off x="4724400" y="1676400"/>
            <a:ext cx="4419600" cy="3535363"/>
          </a:xfrm>
          <a:prstGeom prst="rect">
            <a:avLst/>
          </a:prstGeom>
          <a:noFill/>
          <a:ln w="9525">
            <a:noFill/>
            <a:miter lim="800000"/>
            <a:headEnd/>
            <a:tailEnd/>
          </a:ln>
        </p:spPr>
      </p:pic>
      <p:sp>
        <p:nvSpPr>
          <p:cNvPr id="6" name="Title 1"/>
          <p:cNvSpPr>
            <a:spLocks noGrp="1"/>
          </p:cNvSpPr>
          <p:nvPr>
            <p:ph type="title"/>
          </p:nvPr>
        </p:nvSpPr>
        <p:spPr>
          <a:xfrm>
            <a:off x="-381000" y="0"/>
            <a:ext cx="9372600" cy="1143000"/>
          </a:xfrm>
        </p:spPr>
        <p:txBody>
          <a:bodyPr/>
          <a:lstStyle/>
          <a:p>
            <a:pPr algn="l">
              <a:defRPr/>
            </a:pPr>
            <a:r>
              <a:rPr lang="en-US" sz="3600" b="1" dirty="0" smtClean="0">
                <a:latin typeface="+mn-lt"/>
              </a:rPr>
              <a:t>                           Clinical manifestations</a:t>
            </a:r>
            <a:br>
              <a:rPr lang="en-US" sz="3600" b="1" dirty="0" smtClean="0">
                <a:latin typeface="+mn-lt"/>
              </a:rPr>
            </a:br>
            <a:endParaRPr lang="en-US" sz="3600" b="1" dirty="0" smtClean="0">
              <a:latin typeface="+mn-lt"/>
            </a:endParaRPr>
          </a:p>
        </p:txBody>
      </p:sp>
      <p:cxnSp>
        <p:nvCxnSpPr>
          <p:cNvPr id="8" name="Straight Connector 7"/>
          <p:cNvCxnSpPr/>
          <p:nvPr/>
        </p:nvCxnSpPr>
        <p:spPr>
          <a:xfrm>
            <a:off x="1143000" y="609600"/>
            <a:ext cx="6858000" cy="0"/>
          </a:xfrm>
          <a:prstGeom prst="line">
            <a:avLst/>
          </a:prstGeom>
          <a:ln w="34925">
            <a:prstDash val="lgDashDot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to="" calcmode="lin" valueType="num">
                                      <p:cBhvr>
                                        <p:cTn id="7" dur="1" fill="hold"/>
                                        <p:tgtEl>
                                          <p:spTgt spid="23554">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23558"/>
                                        </p:tgtEl>
                                        <p:attrNameLst>
                                          <p:attrName>style.visibility</p:attrName>
                                        </p:attrNameLst>
                                      </p:cBhvr>
                                      <p:to>
                                        <p:strVal val="visible"/>
                                      </p:to>
                                    </p:set>
                                    <p:anim to="" calcmode="lin" valueType="num">
                                      <p:cBhvr>
                                        <p:cTn id="12" dur="1" fill="hold"/>
                                        <p:tgtEl>
                                          <p:spTgt spid="23558"/>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23554">
                                            <p:txEl>
                                              <p:pRg st="1" end="1"/>
                                            </p:txEl>
                                          </p:spTgt>
                                        </p:tgtEl>
                                        <p:attrNameLst>
                                          <p:attrName>style.visibility</p:attrName>
                                        </p:attrNameLst>
                                      </p:cBhvr>
                                      <p:to>
                                        <p:strVal val="visible"/>
                                      </p:to>
                                    </p:set>
                                    <p:anim calcmode="lin" valueType="num">
                                      <p:cBhvr>
                                        <p:cTn id="17" dur="1000" fill="hold"/>
                                        <p:tgtEl>
                                          <p:spTgt spid="23554">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23554">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23554">
                                            <p:txEl>
                                              <p:pRg st="1" end="1"/>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23554">
                                            <p:txEl>
                                              <p:pRg st="2" end="2"/>
                                            </p:txEl>
                                          </p:spTgt>
                                        </p:tgtEl>
                                        <p:attrNameLst>
                                          <p:attrName>style.visibility</p:attrName>
                                        </p:attrNameLst>
                                      </p:cBhvr>
                                      <p:to>
                                        <p:strVal val="visible"/>
                                      </p:to>
                                    </p:set>
                                    <p:anim calcmode="lin" valueType="num">
                                      <p:cBhvr>
                                        <p:cTn id="22" dur="1000" fill="hold"/>
                                        <p:tgtEl>
                                          <p:spTgt spid="23554">
                                            <p:txEl>
                                              <p:pRg st="2" end="2"/>
                                            </p:txEl>
                                          </p:spTgt>
                                        </p:tgtEl>
                                        <p:attrNameLst>
                                          <p:attrName>ppt_w</p:attrName>
                                        </p:attrNameLst>
                                      </p:cBhvr>
                                      <p:tavLst>
                                        <p:tav tm="0">
                                          <p:val>
                                            <p:strVal val="#ppt_w*0.70"/>
                                          </p:val>
                                        </p:tav>
                                        <p:tav tm="100000">
                                          <p:val>
                                            <p:strVal val="#ppt_w"/>
                                          </p:val>
                                        </p:tav>
                                      </p:tavLst>
                                    </p:anim>
                                    <p:anim calcmode="lin" valueType="num">
                                      <p:cBhvr>
                                        <p:cTn id="23" dur="1000" fill="hold"/>
                                        <p:tgtEl>
                                          <p:spTgt spid="23554">
                                            <p:txEl>
                                              <p:pRg st="2" end="2"/>
                                            </p:txEl>
                                          </p:spTgt>
                                        </p:tgtEl>
                                        <p:attrNameLst>
                                          <p:attrName>ppt_h</p:attrName>
                                        </p:attrNameLst>
                                      </p:cBhvr>
                                      <p:tavLst>
                                        <p:tav tm="0">
                                          <p:val>
                                            <p:strVal val="#ppt_h"/>
                                          </p:val>
                                        </p:tav>
                                        <p:tav tm="100000">
                                          <p:val>
                                            <p:strVal val="#ppt_h"/>
                                          </p:val>
                                        </p:tav>
                                      </p:tavLst>
                                    </p:anim>
                                    <p:animEffect transition="in" filter="fade">
                                      <p:cBhvr>
                                        <p:cTn id="24" dur="1000"/>
                                        <p:tgtEl>
                                          <p:spTgt spid="23554">
                                            <p:txEl>
                                              <p:pRg st="2" end="2"/>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23554">
                                            <p:txEl>
                                              <p:pRg st="3" end="3"/>
                                            </p:txEl>
                                          </p:spTgt>
                                        </p:tgtEl>
                                        <p:attrNameLst>
                                          <p:attrName>style.visibility</p:attrName>
                                        </p:attrNameLst>
                                      </p:cBhvr>
                                      <p:to>
                                        <p:strVal val="visible"/>
                                      </p:to>
                                    </p:set>
                                    <p:anim calcmode="lin" valueType="num">
                                      <p:cBhvr>
                                        <p:cTn id="27" dur="1000" fill="hold"/>
                                        <p:tgtEl>
                                          <p:spTgt spid="23554">
                                            <p:txEl>
                                              <p:pRg st="3" end="3"/>
                                            </p:txEl>
                                          </p:spTgt>
                                        </p:tgtEl>
                                        <p:attrNameLst>
                                          <p:attrName>ppt_w</p:attrName>
                                        </p:attrNameLst>
                                      </p:cBhvr>
                                      <p:tavLst>
                                        <p:tav tm="0">
                                          <p:val>
                                            <p:strVal val="#ppt_w*0.70"/>
                                          </p:val>
                                        </p:tav>
                                        <p:tav tm="100000">
                                          <p:val>
                                            <p:strVal val="#ppt_w"/>
                                          </p:val>
                                        </p:tav>
                                      </p:tavLst>
                                    </p:anim>
                                    <p:anim calcmode="lin" valueType="num">
                                      <p:cBhvr>
                                        <p:cTn id="28" dur="1000" fill="hold"/>
                                        <p:tgtEl>
                                          <p:spTgt spid="23554">
                                            <p:txEl>
                                              <p:pRg st="3" end="3"/>
                                            </p:txEl>
                                          </p:spTgt>
                                        </p:tgtEl>
                                        <p:attrNameLst>
                                          <p:attrName>ppt_h</p:attrName>
                                        </p:attrNameLst>
                                      </p:cBhvr>
                                      <p:tavLst>
                                        <p:tav tm="0">
                                          <p:val>
                                            <p:strVal val="#ppt_h"/>
                                          </p:val>
                                        </p:tav>
                                        <p:tav tm="100000">
                                          <p:val>
                                            <p:strVal val="#ppt_h"/>
                                          </p:val>
                                        </p:tav>
                                      </p:tavLst>
                                    </p:anim>
                                    <p:animEffect transition="in" filter="fade">
                                      <p:cBhvr>
                                        <p:cTn id="29" dur="1000"/>
                                        <p:tgtEl>
                                          <p:spTgt spid="23554">
                                            <p:txEl>
                                              <p:pRg st="3" end="3"/>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23554">
                                            <p:txEl>
                                              <p:pRg st="4" end="4"/>
                                            </p:txEl>
                                          </p:spTgt>
                                        </p:tgtEl>
                                        <p:attrNameLst>
                                          <p:attrName>style.visibility</p:attrName>
                                        </p:attrNameLst>
                                      </p:cBhvr>
                                      <p:to>
                                        <p:strVal val="visible"/>
                                      </p:to>
                                    </p:set>
                                    <p:anim calcmode="lin" valueType="num">
                                      <p:cBhvr>
                                        <p:cTn id="32" dur="1000" fill="hold"/>
                                        <p:tgtEl>
                                          <p:spTgt spid="23554">
                                            <p:txEl>
                                              <p:pRg st="4" end="4"/>
                                            </p:txEl>
                                          </p:spTgt>
                                        </p:tgtEl>
                                        <p:attrNameLst>
                                          <p:attrName>ppt_w</p:attrName>
                                        </p:attrNameLst>
                                      </p:cBhvr>
                                      <p:tavLst>
                                        <p:tav tm="0">
                                          <p:val>
                                            <p:strVal val="#ppt_w*0.70"/>
                                          </p:val>
                                        </p:tav>
                                        <p:tav tm="100000">
                                          <p:val>
                                            <p:strVal val="#ppt_w"/>
                                          </p:val>
                                        </p:tav>
                                      </p:tavLst>
                                    </p:anim>
                                    <p:anim calcmode="lin" valueType="num">
                                      <p:cBhvr>
                                        <p:cTn id="33" dur="1000" fill="hold"/>
                                        <p:tgtEl>
                                          <p:spTgt spid="23554">
                                            <p:txEl>
                                              <p:pRg st="4" end="4"/>
                                            </p:txEl>
                                          </p:spTgt>
                                        </p:tgtEl>
                                        <p:attrNameLst>
                                          <p:attrName>ppt_h</p:attrName>
                                        </p:attrNameLst>
                                      </p:cBhvr>
                                      <p:tavLst>
                                        <p:tav tm="0">
                                          <p:val>
                                            <p:strVal val="#ppt_h"/>
                                          </p:val>
                                        </p:tav>
                                        <p:tav tm="100000">
                                          <p:val>
                                            <p:strVal val="#ppt_h"/>
                                          </p:val>
                                        </p:tav>
                                      </p:tavLst>
                                    </p:anim>
                                    <p:animEffect transition="in" filter="fade">
                                      <p:cBhvr>
                                        <p:cTn id="34" dur="1000"/>
                                        <p:tgtEl>
                                          <p:spTgt spid="235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r>
              <a:rPr lang="en-GB" sz="2800" dirty="0" smtClean="0">
                <a:solidFill>
                  <a:srgbClr val="FFFF00"/>
                </a:solidFill>
              </a:rPr>
              <a:t>3- Disseminated infection:</a:t>
            </a:r>
          </a:p>
          <a:p>
            <a:endParaRPr lang="en-GB" sz="2800" dirty="0" smtClean="0"/>
          </a:p>
          <a:p>
            <a:r>
              <a:rPr lang="en-GB" sz="2800" dirty="0" smtClean="0"/>
              <a:t>Seen more commonly in women, who may present with painful joints, fever and a few septic skin lesions on their extremities.</a:t>
            </a:r>
          </a:p>
          <a:p>
            <a:endParaRPr lang="en-GB" sz="2800" dirty="0" smtClean="0"/>
          </a:p>
          <a:p>
            <a:r>
              <a:rPr lang="en-GB" sz="2800" dirty="0" smtClean="0"/>
              <a:t>Rarely, disseminated </a:t>
            </a:r>
            <a:r>
              <a:rPr lang="en-GB" sz="2800" dirty="0" err="1" smtClean="0"/>
              <a:t>gonococcal</a:t>
            </a:r>
            <a:r>
              <a:rPr lang="en-GB" sz="2800" dirty="0" smtClean="0"/>
              <a:t> infection may present as endocarditis or meningitis.</a:t>
            </a:r>
          </a:p>
          <a:p>
            <a:endParaRPr lang="en-GB" sz="2400" i="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 neonates </a:t>
            </a:r>
          </a:p>
        </p:txBody>
      </p:sp>
      <p:sp>
        <p:nvSpPr>
          <p:cNvPr id="3" name="Content Placeholder 2"/>
          <p:cNvSpPr>
            <a:spLocks noGrp="1"/>
          </p:cNvSpPr>
          <p:nvPr>
            <p:ph idx="1"/>
          </p:nvPr>
        </p:nvSpPr>
        <p:spPr>
          <a:xfrm>
            <a:off x="179512" y="908720"/>
            <a:ext cx="8712968" cy="5760640"/>
          </a:xfrm>
        </p:spPr>
        <p:txBody>
          <a:bodyPr rtlCol="0">
            <a:normAutofit/>
          </a:bodyPr>
          <a:lstStyle/>
          <a:p>
            <a:r>
              <a:rPr lang="en-GB" sz="2800" dirty="0" smtClean="0"/>
              <a:t>Babies born to infected women may suffer </a:t>
            </a:r>
            <a:r>
              <a:rPr lang="en-GB" sz="2800" i="1" dirty="0" err="1" smtClean="0">
                <a:solidFill>
                  <a:srgbClr val="FFFF00"/>
                </a:solidFill>
              </a:rPr>
              <a:t>ophthalmia</a:t>
            </a:r>
            <a:r>
              <a:rPr lang="en-GB" sz="2800" i="1" dirty="0" smtClean="0">
                <a:solidFill>
                  <a:srgbClr val="FFFF00"/>
                </a:solidFill>
              </a:rPr>
              <a:t> </a:t>
            </a:r>
            <a:r>
              <a:rPr lang="en-GB" sz="2800" i="1" dirty="0" err="1" smtClean="0">
                <a:solidFill>
                  <a:srgbClr val="FFFF00"/>
                </a:solidFill>
              </a:rPr>
              <a:t>neonatorum</a:t>
            </a:r>
            <a:r>
              <a:rPr lang="en-GB" sz="2800" i="1" dirty="0" smtClean="0">
                <a:solidFill>
                  <a:srgbClr val="FFFF00"/>
                </a:solidFill>
              </a:rPr>
              <a:t>:</a:t>
            </a:r>
            <a:endParaRPr lang="en-GB" sz="2800" dirty="0" smtClean="0">
              <a:solidFill>
                <a:srgbClr val="FFFF00"/>
              </a:solidFill>
            </a:endParaRPr>
          </a:p>
          <a:p>
            <a:endParaRPr lang="en-GB" sz="2400" dirty="0" smtClean="0"/>
          </a:p>
          <a:p>
            <a:r>
              <a:rPr lang="en-GB" sz="2400" dirty="0" smtClean="0"/>
              <a:t>A severe purulent eye discharge with </a:t>
            </a:r>
            <a:r>
              <a:rPr lang="en-GB" sz="2400" dirty="0" err="1" smtClean="0"/>
              <a:t>peri</a:t>
            </a:r>
            <a:r>
              <a:rPr lang="en-GB" sz="2400" dirty="0" smtClean="0"/>
              <a:t>-orbital oedema occurs within a few days of birth.</a:t>
            </a:r>
          </a:p>
          <a:p>
            <a:endParaRPr lang="en-GB" sz="2400" dirty="0" smtClean="0"/>
          </a:p>
          <a:p>
            <a:r>
              <a:rPr lang="en-GB" sz="2400" dirty="0" smtClean="0"/>
              <a:t>If untreated, </a:t>
            </a:r>
            <a:r>
              <a:rPr lang="en-GB" sz="2400" dirty="0" err="1" smtClean="0"/>
              <a:t>ophthalmia</a:t>
            </a:r>
            <a:r>
              <a:rPr lang="en-GB" sz="2400" dirty="0" smtClean="0"/>
              <a:t> leads rapidly to </a:t>
            </a:r>
            <a:r>
              <a:rPr lang="en-GB" sz="2400" dirty="0" smtClean="0">
                <a:solidFill>
                  <a:srgbClr val="FFFF00"/>
                </a:solidFill>
              </a:rPr>
              <a:t>blindness</a:t>
            </a:r>
            <a:r>
              <a:rPr lang="en-GB" sz="2400" dirty="0" smtClean="0"/>
              <a:t>.</a:t>
            </a:r>
          </a:p>
          <a:p>
            <a:endParaRPr lang="en-GB" sz="2400" dirty="0" smtClean="0"/>
          </a:p>
        </p:txBody>
      </p:sp>
      <p:pic>
        <p:nvPicPr>
          <p:cNvPr id="6" name="Picture 5"/>
          <p:cNvPicPr>
            <a:picLocks noChangeAspect="1" noChangeArrowheads="1"/>
          </p:cNvPicPr>
          <p:nvPr/>
        </p:nvPicPr>
        <p:blipFill>
          <a:blip r:embed="rId3" cstate="print"/>
          <a:srcRect/>
          <a:stretch>
            <a:fillRect/>
          </a:stretch>
        </p:blipFill>
        <p:spPr bwMode="auto">
          <a:xfrm>
            <a:off x="5749951" y="4005360"/>
            <a:ext cx="3386898" cy="266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 neonates </a:t>
            </a:r>
          </a:p>
        </p:txBody>
      </p:sp>
      <p:sp>
        <p:nvSpPr>
          <p:cNvPr id="3" name="Content Placeholder 2"/>
          <p:cNvSpPr>
            <a:spLocks noGrp="1"/>
          </p:cNvSpPr>
          <p:nvPr>
            <p:ph idx="1"/>
          </p:nvPr>
        </p:nvSpPr>
        <p:spPr>
          <a:xfrm>
            <a:off x="179512" y="908720"/>
            <a:ext cx="8712968" cy="5760640"/>
          </a:xfrm>
        </p:spPr>
        <p:txBody>
          <a:bodyPr rtlCol="0">
            <a:normAutofit/>
          </a:bodyPr>
          <a:lstStyle/>
          <a:p>
            <a:endParaRPr lang="en-GB" sz="3600" dirty="0" smtClean="0"/>
          </a:p>
          <a:p>
            <a:r>
              <a:rPr lang="en-GB" sz="3600" dirty="0" smtClean="0"/>
              <a:t>It may be prevented in areas of high prevalence by the instillation of 1% aqueous silver nitrate in the eyes of </a:t>
            </a:r>
            <a:r>
              <a:rPr lang="en-GB" sz="3600" dirty="0" err="1" smtClean="0"/>
              <a:t>newborn</a:t>
            </a:r>
            <a:r>
              <a:rPr lang="en-GB" sz="3600" dirty="0" smtClean="0"/>
              <a:t> babies. </a:t>
            </a:r>
          </a:p>
          <a:p>
            <a:endParaRPr lang="en-GB" sz="3600" dirty="0" smtClean="0"/>
          </a:p>
          <a:p>
            <a:r>
              <a:rPr lang="en-GB" sz="3600" dirty="0" smtClean="0"/>
              <a:t>Alternatively, topical erythromycin can be used; this has the advantage of being active against chlamydia and less toxic</a:t>
            </a:r>
            <a:endParaRPr lang="en-GB" sz="3600" i="1" dirty="0" smtClean="0"/>
          </a:p>
        </p:txBody>
      </p:sp>
    </p:spTree>
    <p:extLst>
      <p:ext uri="{BB962C8B-B14F-4D97-AF65-F5344CB8AC3E}">
        <p14:creationId xmlns:p14="http://schemas.microsoft.com/office/powerpoint/2010/main" val="14033552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418058"/>
          </a:xfrm>
        </p:spPr>
        <p:txBody>
          <a:bodyPr/>
          <a:lstStyle/>
          <a:p>
            <a:r>
              <a:rPr lang="en-GB" sz="3600" dirty="0" smtClean="0"/>
              <a:t>Diagnosis:</a:t>
            </a:r>
          </a:p>
        </p:txBody>
      </p:sp>
      <p:sp>
        <p:nvSpPr>
          <p:cNvPr id="3" name="Content Placeholder 2"/>
          <p:cNvSpPr>
            <a:spLocks noGrp="1"/>
          </p:cNvSpPr>
          <p:nvPr>
            <p:ph idx="1"/>
          </p:nvPr>
        </p:nvSpPr>
        <p:spPr>
          <a:xfrm>
            <a:off x="179512" y="908720"/>
            <a:ext cx="8964488" cy="5760640"/>
          </a:xfrm>
        </p:spPr>
        <p:txBody>
          <a:bodyPr rtlCol="0">
            <a:noAutofit/>
          </a:bodyPr>
          <a:lstStyle/>
          <a:p>
            <a:r>
              <a:rPr lang="en-GB" sz="2800" dirty="0" smtClean="0"/>
              <a:t>Samples include Exudates, urine, cervical o r throat swabs.</a:t>
            </a:r>
          </a:p>
          <a:p>
            <a:r>
              <a:rPr lang="en-GB" sz="2800" i="1" dirty="0" smtClean="0"/>
              <a:t>N. </a:t>
            </a:r>
            <a:r>
              <a:rPr lang="en-GB" sz="2800" i="1" dirty="0" err="1" smtClean="0"/>
              <a:t>gonorrhoeae</a:t>
            </a:r>
            <a:r>
              <a:rPr lang="en-GB" sz="2800" dirty="0" smtClean="0"/>
              <a:t> is intolerant of drying and temperature changes; it readily undergoes autolysis.</a:t>
            </a:r>
          </a:p>
          <a:p>
            <a:pPr marL="0" indent="0">
              <a:buNone/>
            </a:pPr>
            <a:endParaRPr lang="en-GB" sz="2800" dirty="0" smtClean="0"/>
          </a:p>
          <a:p>
            <a:endParaRPr lang="en-GB" sz="2800" i="1" dirty="0" smtClean="0"/>
          </a:p>
          <a:p>
            <a:pPr marL="457200" indent="-457200">
              <a:buAutoNum type="arabicPeriod"/>
            </a:pPr>
            <a:r>
              <a:rPr lang="en-GB" sz="2800" b="1" dirty="0" smtClean="0">
                <a:solidFill>
                  <a:srgbClr val="FFFF00"/>
                </a:solidFill>
              </a:rPr>
              <a:t>Gram stain</a:t>
            </a:r>
            <a:r>
              <a:rPr lang="en-GB" sz="2800" dirty="0" smtClean="0"/>
              <a:t>: gram negative intracellular (within neutrophils) organism  sensitivity 70-95 %</a:t>
            </a:r>
          </a:p>
          <a:p>
            <a:pPr marL="457200" indent="-457200">
              <a:buFont typeface="Wingdings" pitchFamily="2" charset="2"/>
              <a:buChar char="Ø"/>
            </a:pPr>
            <a:r>
              <a:rPr lang="en-US" sz="2800" dirty="0" smtClean="0"/>
              <a:t> it should not be used as the sole source for diagnosis when the findings are unexpected or have social (divorce) or legal (rape, child abuse) implications.</a:t>
            </a:r>
          </a:p>
          <a:p>
            <a:pPr marL="457200" indent="-457200">
              <a:buAutoNum type="arabicPeriod"/>
            </a:pPr>
            <a:endParaRPr lang="en-GB" sz="2800" dirty="0" smtClean="0"/>
          </a:p>
          <a:p>
            <a:endParaRPr lang="en-GB"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964488" cy="5760640"/>
          </a:xfrm>
        </p:spPr>
        <p:txBody>
          <a:bodyPr rtlCol="0">
            <a:normAutofit/>
          </a:bodyPr>
          <a:lstStyle/>
          <a:p>
            <a:pPr>
              <a:buNone/>
            </a:pPr>
            <a:r>
              <a:rPr lang="en-GB" sz="2800" b="1" dirty="0" smtClean="0">
                <a:solidFill>
                  <a:srgbClr val="FFFF00"/>
                </a:solidFill>
              </a:rPr>
              <a:t>2. Culture:</a:t>
            </a:r>
          </a:p>
          <a:p>
            <a:r>
              <a:rPr lang="en-GB" sz="2800" dirty="0" smtClean="0"/>
              <a:t>Thayer-Martin medium or chocolate agar.</a:t>
            </a:r>
          </a:p>
          <a:p>
            <a:endParaRPr lang="en-GB" sz="2800" dirty="0" smtClean="0"/>
          </a:p>
          <a:p>
            <a:r>
              <a:rPr lang="en-GB" sz="2800" dirty="0" smtClean="0"/>
              <a:t>The gonococcus is a fastidious microbe, requiring humidity, 5-7% carbon dioxide and complex media for growth.</a:t>
            </a:r>
          </a:p>
          <a:p>
            <a:endParaRPr lang="en-GB" sz="2800" dirty="0" smtClean="0"/>
          </a:p>
          <a:p>
            <a:r>
              <a:rPr lang="en-GB" sz="2800" dirty="0" smtClean="0"/>
              <a:t>The combination of </a:t>
            </a:r>
            <a:r>
              <a:rPr lang="en-GB" sz="2800" dirty="0" err="1" smtClean="0"/>
              <a:t>oxidase</a:t>
            </a:r>
            <a:r>
              <a:rPr lang="en-GB" sz="2800" dirty="0" smtClean="0"/>
              <a:t>-positive colonies and Gram-negative </a:t>
            </a:r>
            <a:r>
              <a:rPr lang="en-GB" sz="2800" dirty="0" err="1" smtClean="0"/>
              <a:t>diplococci</a:t>
            </a:r>
            <a:r>
              <a:rPr lang="en-GB" sz="2800" dirty="0" smtClean="0"/>
              <a:t> provides a presumptive diagnosis.</a:t>
            </a:r>
          </a:p>
          <a:p>
            <a:endParaRPr lang="en-GB" sz="2400" dirty="0" smtClean="0"/>
          </a:p>
          <a:p>
            <a:pPr marL="514350" indent="-514350" fontAlgn="auto">
              <a:spcAft>
                <a:spcPts val="0"/>
              </a:spcAft>
              <a:buNone/>
              <a:defRPr/>
            </a:pPr>
            <a:endParaRPr lang="en-GB" sz="2400" i="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964488" cy="5760640"/>
          </a:xfrm>
        </p:spPr>
        <p:txBody>
          <a:bodyPr rtlCol="0">
            <a:noAutofit/>
          </a:bodyPr>
          <a:lstStyle/>
          <a:p>
            <a:endParaRPr lang="en-GB" sz="3600" dirty="0" smtClean="0"/>
          </a:p>
          <a:p>
            <a:pPr>
              <a:buNone/>
            </a:pPr>
            <a:r>
              <a:rPr lang="en-GB" sz="3600" dirty="0" smtClean="0">
                <a:solidFill>
                  <a:srgbClr val="FFFF00"/>
                </a:solidFill>
              </a:rPr>
              <a:t>3. Serotypes: </a:t>
            </a:r>
            <a:r>
              <a:rPr lang="en-GB" sz="3600" dirty="0" smtClean="0">
                <a:solidFill>
                  <a:schemeClr val="tx1">
                    <a:lumMod val="85000"/>
                  </a:schemeClr>
                </a:solidFill>
              </a:rPr>
              <a:t>Pili</a:t>
            </a:r>
          </a:p>
          <a:p>
            <a:pPr>
              <a:buNone/>
            </a:pPr>
            <a:endParaRPr lang="en-GB" sz="3600" dirty="0" smtClean="0">
              <a:solidFill>
                <a:schemeClr val="tx1">
                  <a:lumMod val="85000"/>
                </a:schemeClr>
              </a:solidFill>
            </a:endParaRPr>
          </a:p>
          <a:p>
            <a:pPr>
              <a:buNone/>
            </a:pPr>
            <a:r>
              <a:rPr lang="en-GB" sz="3600" dirty="0" smtClean="0">
                <a:solidFill>
                  <a:schemeClr val="tx1">
                    <a:lumMod val="85000"/>
                  </a:schemeClr>
                </a:solidFill>
              </a:rPr>
              <a:t>4. </a:t>
            </a:r>
            <a:r>
              <a:rPr lang="en-GB" sz="3600" dirty="0" err="1" smtClean="0">
                <a:solidFill>
                  <a:srgbClr val="FFFF00"/>
                </a:solidFill>
              </a:rPr>
              <a:t>Auxotypes</a:t>
            </a:r>
            <a:r>
              <a:rPr lang="en-GB" sz="3600" dirty="0" smtClean="0">
                <a:solidFill>
                  <a:srgbClr val="FFFF00"/>
                </a:solidFill>
              </a:rPr>
              <a:t>: </a:t>
            </a:r>
            <a:r>
              <a:rPr lang="en-GB" sz="3600" dirty="0" err="1" smtClean="0"/>
              <a:t>Arginine</a:t>
            </a:r>
            <a:r>
              <a:rPr lang="en-GB" sz="3600" dirty="0" smtClean="0"/>
              <a:t>, </a:t>
            </a:r>
            <a:r>
              <a:rPr lang="en-GB" sz="3600" dirty="0" err="1" smtClean="0"/>
              <a:t>Uracil</a:t>
            </a:r>
            <a:r>
              <a:rPr lang="en-GB" sz="3600" dirty="0" smtClean="0"/>
              <a:t> and Hypoxanthine requirements for growth </a:t>
            </a:r>
          </a:p>
          <a:p>
            <a:pPr>
              <a:buNone/>
            </a:pPr>
            <a:endParaRPr lang="en-GB" sz="3600" dirty="0" smtClean="0"/>
          </a:p>
          <a:p>
            <a:pPr>
              <a:buNone/>
            </a:pPr>
            <a:r>
              <a:rPr lang="en-GB" sz="3600" dirty="0" smtClean="0"/>
              <a:t>5. </a:t>
            </a:r>
            <a:r>
              <a:rPr lang="en-GB" sz="3600" dirty="0" smtClean="0">
                <a:solidFill>
                  <a:srgbClr val="FFFF00"/>
                </a:solidFill>
              </a:rPr>
              <a:t>DNA typing</a:t>
            </a:r>
          </a:p>
          <a:p>
            <a:pPr>
              <a:buNone/>
            </a:pPr>
            <a:endParaRPr lang="en-GB" sz="3600" dirty="0"/>
          </a:p>
          <a:p>
            <a:pPr algn="ctr">
              <a:buNone/>
            </a:pPr>
            <a:r>
              <a:rPr lang="en-GB" sz="3600" dirty="0" smtClean="0"/>
              <a:t>Test for other STD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r>
              <a:rPr lang="en-GB" dirty="0" smtClean="0">
                <a:solidFill>
                  <a:srgbClr val="FFFF00"/>
                </a:solidFill>
              </a:rPr>
              <a:t>Treatment :</a:t>
            </a:r>
          </a:p>
          <a:p>
            <a:pPr>
              <a:buNone/>
            </a:pPr>
            <a:r>
              <a:rPr lang="en-GB" sz="2800" dirty="0" smtClean="0"/>
              <a:t> </a:t>
            </a:r>
          </a:p>
          <a:p>
            <a:r>
              <a:rPr lang="en-GB" sz="2800" dirty="0" smtClean="0">
                <a:solidFill>
                  <a:srgbClr val="FFFF00"/>
                </a:solidFill>
              </a:rPr>
              <a:t>Treat both sides of the relation and contacts</a:t>
            </a:r>
          </a:p>
          <a:p>
            <a:endParaRPr lang="en-GB" sz="2800" dirty="0" smtClean="0"/>
          </a:p>
          <a:p>
            <a:r>
              <a:rPr lang="en-GB" sz="2800" dirty="0" smtClean="0"/>
              <a:t>Strains of </a:t>
            </a:r>
            <a:r>
              <a:rPr lang="en-GB" sz="2800" i="1" dirty="0" smtClean="0"/>
              <a:t>N. </a:t>
            </a:r>
            <a:r>
              <a:rPr lang="en-GB" sz="2800" i="1" dirty="0" err="1" smtClean="0"/>
              <a:t>gonorrhoeae</a:t>
            </a:r>
            <a:r>
              <a:rPr lang="en-GB" sz="2800" dirty="0" smtClean="0"/>
              <a:t> that are completely resistant to </a:t>
            </a:r>
            <a:r>
              <a:rPr lang="en-GB" sz="2800" dirty="0" err="1" smtClean="0"/>
              <a:t>penicillins</a:t>
            </a:r>
            <a:r>
              <a:rPr lang="en-GB" sz="2800" dirty="0" smtClean="0"/>
              <a:t> are now common throughout the world, although the prevalence varies from country to country.</a:t>
            </a:r>
          </a:p>
          <a:p>
            <a:endParaRPr lang="en-GB" sz="2800" dirty="0" smtClean="0"/>
          </a:p>
          <a:p>
            <a:r>
              <a:rPr lang="en-GB" sz="2800" dirty="0" smtClean="0"/>
              <a:t>These strains possess the gene coding for the TEM-type β-</a:t>
            </a:r>
            <a:r>
              <a:rPr lang="en-GB" sz="2800" dirty="0" err="1" smtClean="0"/>
              <a:t>lactamase</a:t>
            </a:r>
            <a:r>
              <a:rPr lang="en-GB" sz="2800" dirty="0" smtClean="0"/>
              <a:t> commonly found in </a:t>
            </a:r>
            <a:r>
              <a:rPr lang="en-GB" sz="2800" i="1" dirty="0" smtClean="0"/>
              <a:t>Escherichia coli</a:t>
            </a:r>
            <a:r>
              <a:rPr lang="en-GB" sz="2800" dirty="0" smtClean="0"/>
              <a:t>. </a:t>
            </a:r>
          </a:p>
          <a:p>
            <a:pPr marL="514350" indent="-514350" fontAlgn="auto">
              <a:spcAft>
                <a:spcPts val="0"/>
              </a:spcAft>
              <a:buNone/>
              <a:defRPr/>
            </a:pPr>
            <a:endParaRPr lang="en-GB" sz="2800" i="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defRPr/>
            </a:pPr>
            <a:r>
              <a:rPr lang="ar-JO" sz="4800" b="1" dirty="0">
                <a:solidFill>
                  <a:srgbClr val="FF0000"/>
                </a:solidFill>
              </a:rPr>
              <a:t>قال الله عزوجل :  “وَلاَ تَقْرَبُواْ الزِّنَى إِنَّهُ كَانَ فَاحِشَةً وَسَاء سَبِيلاً     </a:t>
            </a:r>
            <a:r>
              <a:rPr lang="ar-JO" sz="4800" b="1" dirty="0"/>
              <a:t>[الإسراء:32]</a:t>
            </a:r>
          </a:p>
        </p:txBody>
      </p:sp>
    </p:spTree>
    <p:extLst>
      <p:ext uri="{BB962C8B-B14F-4D97-AF65-F5344CB8AC3E}">
        <p14:creationId xmlns:p14="http://schemas.microsoft.com/office/powerpoint/2010/main" val="2510096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pPr marL="514350" indent="-514350" fontAlgn="auto">
              <a:spcAft>
                <a:spcPts val="0"/>
              </a:spcAft>
              <a:defRPr/>
            </a:pPr>
            <a:r>
              <a:rPr lang="en-GB" sz="2800" dirty="0" err="1" smtClean="0"/>
              <a:t>Ceftriaxone</a:t>
            </a:r>
            <a:r>
              <a:rPr lang="en-GB" sz="2800" dirty="0" smtClean="0"/>
              <a:t> or </a:t>
            </a:r>
            <a:r>
              <a:rPr lang="en-GB" sz="2800" dirty="0" err="1" smtClean="0"/>
              <a:t>cefixime</a:t>
            </a:r>
            <a:r>
              <a:rPr lang="en-GB" sz="2800" dirty="0" smtClean="0"/>
              <a:t> are recommended as first-line</a:t>
            </a:r>
          </a:p>
          <a:p>
            <a:pPr marL="514350" indent="-514350" fontAlgn="auto">
              <a:spcAft>
                <a:spcPts val="0"/>
              </a:spcAft>
              <a:buNone/>
              <a:defRPr/>
            </a:pPr>
            <a:r>
              <a:rPr lang="en-GB" sz="2800" dirty="0" smtClean="0"/>
              <a:t>therapy, but these drugs are expensive and may not be</a:t>
            </a:r>
          </a:p>
          <a:p>
            <a:pPr marL="514350" indent="-514350" fontAlgn="auto">
              <a:spcAft>
                <a:spcPts val="0"/>
              </a:spcAft>
              <a:buNone/>
              <a:defRPr/>
            </a:pPr>
            <a:r>
              <a:rPr lang="en-GB" sz="2800" dirty="0" smtClean="0"/>
              <a:t>affordable in developing countries.</a:t>
            </a:r>
          </a:p>
          <a:p>
            <a:pPr marL="514350" indent="-514350" fontAlgn="auto">
              <a:spcAft>
                <a:spcPts val="0"/>
              </a:spcAft>
              <a:buNone/>
              <a:defRPr/>
            </a:pPr>
            <a:endParaRPr lang="en-GB" sz="2800" dirty="0" smtClean="0"/>
          </a:p>
          <a:p>
            <a:pPr marL="514350" indent="-514350" fontAlgn="auto">
              <a:spcAft>
                <a:spcPts val="0"/>
              </a:spcAft>
              <a:defRPr/>
            </a:pPr>
            <a:r>
              <a:rPr lang="en-GB" sz="2800" dirty="0" smtClean="0"/>
              <a:t>Alternatives to </a:t>
            </a:r>
            <a:r>
              <a:rPr lang="en-GB" sz="2800" dirty="0" err="1" smtClean="0"/>
              <a:t>cephalosporins</a:t>
            </a:r>
            <a:r>
              <a:rPr lang="en-GB" sz="2800" dirty="0" smtClean="0"/>
              <a:t> and penicillin include </a:t>
            </a:r>
            <a:r>
              <a:rPr lang="en-GB" sz="2800" dirty="0" err="1" smtClean="0"/>
              <a:t>fluoroquinolones</a:t>
            </a:r>
            <a:r>
              <a:rPr lang="en-GB" sz="2800" dirty="0" smtClean="0"/>
              <a:t> (e.g. ciprofloxacin), </a:t>
            </a:r>
            <a:r>
              <a:rPr lang="en-GB" sz="2800" dirty="0" err="1" smtClean="0"/>
              <a:t>azithromycin</a:t>
            </a:r>
            <a:r>
              <a:rPr lang="en-GB" sz="2800" dirty="0" smtClean="0"/>
              <a:t>, </a:t>
            </a:r>
            <a:r>
              <a:rPr lang="en-GB" sz="2800" dirty="0" err="1" smtClean="0"/>
              <a:t>tetracyclines</a:t>
            </a:r>
            <a:r>
              <a:rPr lang="en-GB" sz="2800" dirty="0" smtClean="0"/>
              <a:t>, co-</a:t>
            </a:r>
            <a:r>
              <a:rPr lang="en-GB" sz="2800" dirty="0" err="1" smtClean="0"/>
              <a:t>amoxiclav</a:t>
            </a:r>
            <a:r>
              <a:rPr lang="en-GB" sz="2800" dirty="0" smtClean="0"/>
              <a:t> </a:t>
            </a:r>
          </a:p>
          <a:p>
            <a:pPr marL="514350" indent="-514350" fontAlgn="auto">
              <a:spcAft>
                <a:spcPts val="0"/>
              </a:spcAft>
              <a:defRPr/>
            </a:pPr>
            <a:endParaRPr lang="en-GB" sz="2800" dirty="0" smtClean="0"/>
          </a:p>
          <a:p>
            <a:pPr marL="514350" indent="-514350" fontAlgn="auto">
              <a:spcAft>
                <a:spcPts val="0"/>
              </a:spcAft>
              <a:defRPr/>
            </a:pPr>
            <a:r>
              <a:rPr lang="en-GB" sz="2800" dirty="0" smtClean="0"/>
              <a:t>Single-dose therapy appears adequate for uncomplicated cases of acute genital gonorrhoea in men and women. </a:t>
            </a:r>
          </a:p>
          <a:p>
            <a:pPr marL="514350" indent="-514350" fontAlgn="auto">
              <a:spcAft>
                <a:spcPts val="0"/>
              </a:spcAft>
              <a:defRPr/>
            </a:pPr>
            <a:endParaRPr lang="en-GB" sz="2800" dirty="0" smtClean="0"/>
          </a:p>
          <a:p>
            <a:pPr marL="514350" indent="-514350" fontAlgn="auto">
              <a:spcAft>
                <a:spcPts val="0"/>
              </a:spcAft>
              <a:buNone/>
              <a:defRPr/>
            </a:pPr>
            <a:endParaRPr lang="en-GB" sz="2800" i="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4000" b="1" i="1" dirty="0" err="1" smtClean="0"/>
              <a:t>Gonorrhoeae</a:t>
            </a:r>
            <a:r>
              <a:rPr lang="en-GB" sz="4000" b="1" i="1" dirty="0" smtClean="0"/>
              <a:t>: </a:t>
            </a:r>
            <a:r>
              <a:rPr lang="en-GB" sz="4000" b="1" i="1" dirty="0" smtClean="0"/>
              <a:t>treatment summary</a:t>
            </a:r>
            <a:r>
              <a:rPr lang="en-GB" sz="3400" b="1" i="1" dirty="0" smtClean="0"/>
              <a:t> </a:t>
            </a:r>
            <a:endParaRPr lang="en-GB" sz="3400" b="1" i="1" dirty="0" smtClean="0"/>
          </a:p>
        </p:txBody>
      </p:sp>
      <p:sp>
        <p:nvSpPr>
          <p:cNvPr id="3" name="Content Placeholder 2"/>
          <p:cNvSpPr>
            <a:spLocks noGrp="1"/>
          </p:cNvSpPr>
          <p:nvPr>
            <p:ph idx="1"/>
          </p:nvPr>
        </p:nvSpPr>
        <p:spPr>
          <a:xfrm>
            <a:off x="179512" y="908720"/>
            <a:ext cx="8712968" cy="5760640"/>
          </a:xfrm>
        </p:spPr>
        <p:txBody>
          <a:bodyPr rtlCol="0">
            <a:normAutofit/>
          </a:bodyPr>
          <a:lstStyle/>
          <a:p>
            <a:pPr marL="514350" indent="-514350" fontAlgn="auto">
              <a:spcAft>
                <a:spcPts val="0"/>
              </a:spcAft>
              <a:defRPr/>
            </a:pPr>
            <a:r>
              <a:rPr lang="en-GB" sz="4000" dirty="0" smtClean="0"/>
              <a:t>Si</a:t>
            </a:r>
            <a:r>
              <a:rPr lang="en-GB" sz="4000" dirty="0" smtClean="0"/>
              <a:t>ngle dose  of Ceftriaxone </a:t>
            </a:r>
            <a:r>
              <a:rPr lang="en-GB" sz="4000" dirty="0" smtClean="0"/>
              <a:t>+ Doxycycline or azithromycin  to cover for Chlamydia</a:t>
            </a:r>
          </a:p>
          <a:p>
            <a:pPr marL="514350" indent="-514350" fontAlgn="auto">
              <a:spcAft>
                <a:spcPts val="0"/>
              </a:spcAft>
              <a:defRPr/>
            </a:pPr>
            <a:endParaRPr lang="en-GB" sz="4000" dirty="0" smtClean="0"/>
          </a:p>
          <a:p>
            <a:pPr marL="514350" indent="-514350" fontAlgn="auto">
              <a:spcAft>
                <a:spcPts val="0"/>
              </a:spcAft>
              <a:defRPr/>
            </a:pPr>
            <a:r>
              <a:rPr lang="en-GB" sz="4000" dirty="0" smtClean="0"/>
              <a:t>In disseminated gonococcal disease and any complicated infection, treatment for 7-10 </a:t>
            </a:r>
            <a:r>
              <a:rPr lang="en-GB" sz="4000" dirty="0" smtClean="0"/>
              <a:t>days at least </a:t>
            </a:r>
            <a:r>
              <a:rPr lang="en-GB" sz="4000" dirty="0" smtClean="0"/>
              <a:t>is necessary. </a:t>
            </a:r>
          </a:p>
          <a:p>
            <a:pPr marL="514350" indent="-514350" fontAlgn="auto">
              <a:spcAft>
                <a:spcPts val="0"/>
              </a:spcAft>
              <a:defRPr/>
            </a:pPr>
            <a:endParaRPr lang="en-GB" sz="4000" i="1" dirty="0" smtClean="0"/>
          </a:p>
          <a:p>
            <a:pPr marL="514350" indent="-514350" fontAlgn="auto">
              <a:spcAft>
                <a:spcPts val="0"/>
              </a:spcAft>
              <a:defRPr/>
            </a:pPr>
            <a:endParaRPr lang="en-GB" sz="4000" i="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r>
              <a:rPr lang="en-GB" dirty="0" smtClean="0">
                <a:solidFill>
                  <a:srgbClr val="FFFF00"/>
                </a:solidFill>
              </a:rPr>
              <a:t>Prevention:</a:t>
            </a:r>
          </a:p>
          <a:p>
            <a:endParaRPr lang="en-GB" sz="2800" dirty="0" smtClean="0"/>
          </a:p>
          <a:p>
            <a:r>
              <a:rPr lang="en-GB" sz="2800" dirty="0" smtClean="0"/>
              <a:t>No vaccine / non-capsulated + antigenic variability</a:t>
            </a:r>
          </a:p>
          <a:p>
            <a:r>
              <a:rPr lang="en-GB" sz="2800" dirty="0" smtClean="0"/>
              <a:t>Sexually transmitted: ABC</a:t>
            </a:r>
          </a:p>
          <a:p>
            <a:r>
              <a:rPr lang="en-GB" sz="2800" dirty="0" smtClean="0"/>
              <a:t>Rapid diagnosis </a:t>
            </a:r>
          </a:p>
          <a:p>
            <a:r>
              <a:rPr lang="en-GB" sz="2800" dirty="0" smtClean="0"/>
              <a:t>Use of effective antibiotics</a:t>
            </a:r>
          </a:p>
          <a:p>
            <a:r>
              <a:rPr lang="en-GB" sz="2800" dirty="0" smtClean="0"/>
              <a:t>Tracing, examination and treatment of contacts </a:t>
            </a:r>
          </a:p>
          <a:p>
            <a:pPr>
              <a:buNone/>
            </a:pPr>
            <a:endParaRPr lang="en-GB" sz="2800" dirty="0" smtClean="0"/>
          </a:p>
          <a:p>
            <a:r>
              <a:rPr lang="en-GB" sz="2800" dirty="0" smtClean="0"/>
              <a:t>Neonates: erythromycin or silver nitrates </a:t>
            </a:r>
          </a:p>
          <a:p>
            <a:pPr marL="514350" indent="-514350" fontAlgn="auto">
              <a:spcAft>
                <a:spcPts val="0"/>
              </a:spcAft>
              <a:buNone/>
              <a:defRPr/>
            </a:pPr>
            <a:endParaRPr lang="en-GB" sz="2400" i="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endParaRPr lang="en-GB" sz="3400" dirty="0" smtClean="0"/>
          </a:p>
        </p:txBody>
      </p:sp>
      <p:sp>
        <p:nvSpPr>
          <p:cNvPr id="3" name="Content Placeholder 2"/>
          <p:cNvSpPr>
            <a:spLocks noGrp="1"/>
          </p:cNvSpPr>
          <p:nvPr>
            <p:ph idx="1"/>
          </p:nvPr>
        </p:nvSpPr>
        <p:spPr>
          <a:xfrm>
            <a:off x="179512" y="908720"/>
            <a:ext cx="8712968" cy="5760640"/>
          </a:xfrm>
        </p:spPr>
        <p:txBody>
          <a:bodyPr rtlCol="0">
            <a:normAutofit/>
          </a:bodyPr>
          <a:lstStyle/>
          <a:p>
            <a:pPr marL="514350" indent="-514350" algn="ctr" fontAlgn="auto">
              <a:spcAft>
                <a:spcPts val="0"/>
              </a:spcAft>
              <a:buNone/>
              <a:defRPr/>
            </a:pPr>
            <a:endParaRPr lang="en-GB" sz="6600" i="1" dirty="0" smtClean="0"/>
          </a:p>
          <a:p>
            <a:pPr marL="514350" indent="-514350" algn="ctr" fontAlgn="auto">
              <a:spcAft>
                <a:spcPts val="0"/>
              </a:spcAft>
              <a:buNone/>
              <a:defRPr/>
            </a:pPr>
            <a:endParaRPr lang="en-GB" sz="6600" i="1" smtClean="0"/>
          </a:p>
          <a:p>
            <a:pPr marL="514350" indent="-514350" algn="ctr" fontAlgn="auto">
              <a:spcAft>
                <a:spcPts val="0"/>
              </a:spcAft>
              <a:buNone/>
              <a:defRPr/>
            </a:pPr>
            <a:r>
              <a:rPr lang="en-GB" sz="6600" i="1" smtClean="0"/>
              <a:t>The </a:t>
            </a:r>
            <a:r>
              <a:rPr lang="en-GB" sz="6600" i="1" dirty="0" smtClean="0"/>
              <a:t>End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4" name="Content Placeholder 3"/>
          <p:cNvSpPr>
            <a:spLocks noGrp="1"/>
          </p:cNvSpPr>
          <p:nvPr>
            <p:ph idx="1"/>
          </p:nvPr>
        </p:nvSpPr>
        <p:spPr>
          <a:xfrm>
            <a:off x="467544" y="980728"/>
            <a:ext cx="8229600" cy="5544616"/>
          </a:xfrm>
        </p:spPr>
        <p:txBody>
          <a:bodyPr/>
          <a:lstStyle/>
          <a:p>
            <a:pPr>
              <a:buFont typeface="Wingdings" panose="05000000000000000000" pitchFamily="2" charset="2"/>
              <a:buChar char="q"/>
            </a:pPr>
            <a:r>
              <a:rPr lang="en-US" sz="3000" b="1" i="1" dirty="0" smtClean="0"/>
              <a:t>Caused by Neisseria gonorrhoeae (gonococcus)</a:t>
            </a:r>
            <a:r>
              <a:rPr lang="en-US" sz="3000" b="1" dirty="0" smtClean="0"/>
              <a:t> :</a:t>
            </a:r>
          </a:p>
          <a:p>
            <a:endParaRPr lang="en-GB" sz="3000" dirty="0" smtClean="0"/>
          </a:p>
          <a:p>
            <a:r>
              <a:rPr lang="en-GB" sz="2800" dirty="0" smtClean="0"/>
              <a:t>Gram negative diplococcic (kidney beans), oxidase positive non-capsulated</a:t>
            </a:r>
          </a:p>
          <a:p>
            <a:endParaRPr lang="en-GB" sz="2800" dirty="0" smtClean="0"/>
          </a:p>
          <a:p>
            <a:r>
              <a:rPr lang="en-GB" sz="2800" dirty="0" smtClean="0"/>
              <a:t>Sensitive to dehydration and cool conditions</a:t>
            </a:r>
          </a:p>
          <a:p>
            <a:endParaRPr lang="en-GB" sz="2800" dirty="0" smtClean="0"/>
          </a:p>
          <a:p>
            <a:r>
              <a:rPr lang="en-GB" sz="2800" dirty="0" smtClean="0"/>
              <a:t>Glucose </a:t>
            </a:r>
            <a:r>
              <a:rPr lang="en-GB" sz="2800" dirty="0" err="1" smtClean="0"/>
              <a:t>fermenter</a:t>
            </a:r>
            <a:r>
              <a:rPr lang="en-GB" sz="2800" dirty="0" smtClean="0"/>
              <a:t> but not maltose or lactose</a:t>
            </a:r>
          </a:p>
          <a:p>
            <a:endParaRPr lang="en-GB" sz="2800" dirty="0" smtClean="0"/>
          </a:p>
          <a:p>
            <a:r>
              <a:rPr lang="en-GB" sz="2800" dirty="0" smtClean="0"/>
              <a:t>Infects humans only but Not part of the normal flora (infection can be asymptomatic)</a:t>
            </a:r>
          </a:p>
          <a:p>
            <a:endParaRPr lang="en-GB" sz="3000" dirty="0" smtClean="0"/>
          </a:p>
          <a:p>
            <a:endParaRPr lang="en-GB" sz="3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fontScale="77500" lnSpcReduction="20000"/>
          </a:bodyPr>
          <a:lstStyle/>
          <a:p>
            <a:r>
              <a:rPr lang="en-GB" sz="3600" dirty="0" smtClean="0">
                <a:solidFill>
                  <a:srgbClr val="FFFF00"/>
                </a:solidFill>
              </a:rPr>
              <a:t>Virulence factors:</a:t>
            </a:r>
          </a:p>
          <a:p>
            <a:r>
              <a:rPr lang="en-GB" sz="3600" dirty="0" smtClean="0"/>
              <a:t>Pili and </a:t>
            </a:r>
            <a:r>
              <a:rPr lang="en-GB" sz="3600" dirty="0" err="1" smtClean="0"/>
              <a:t>IgA</a:t>
            </a:r>
            <a:r>
              <a:rPr lang="en-GB" sz="3600" dirty="0" smtClean="0"/>
              <a:t> protease</a:t>
            </a:r>
          </a:p>
          <a:p>
            <a:r>
              <a:rPr lang="en-GB" sz="3600" dirty="0" err="1" smtClean="0"/>
              <a:t>Endotoxin</a:t>
            </a:r>
            <a:r>
              <a:rPr lang="en-GB" sz="3600" dirty="0" smtClean="0"/>
              <a:t> (LOS) and outer membrane protein (OMP)</a:t>
            </a:r>
          </a:p>
          <a:p>
            <a:pPr marL="514350" indent="-514350" fontAlgn="auto">
              <a:spcAft>
                <a:spcPts val="0"/>
              </a:spcAft>
              <a:buNone/>
              <a:defRPr/>
            </a:pPr>
            <a:endParaRPr lang="en-GB" sz="3600" i="1" dirty="0" smtClean="0"/>
          </a:p>
          <a:p>
            <a:r>
              <a:rPr lang="en-GB" sz="3600" dirty="0" smtClean="0">
                <a:solidFill>
                  <a:srgbClr val="FFFF00"/>
                </a:solidFill>
              </a:rPr>
              <a:t>Immunity: </a:t>
            </a:r>
          </a:p>
          <a:p>
            <a:r>
              <a:rPr lang="en-GB" sz="3600" dirty="0" err="1" smtClean="0"/>
              <a:t>IgA</a:t>
            </a:r>
            <a:r>
              <a:rPr lang="en-GB" sz="3600" dirty="0" smtClean="0"/>
              <a:t>, </a:t>
            </a:r>
            <a:r>
              <a:rPr lang="en-GB" sz="3600" dirty="0" err="1" smtClean="0"/>
              <a:t>IgG</a:t>
            </a:r>
            <a:r>
              <a:rPr lang="en-GB" sz="3600" dirty="0" smtClean="0"/>
              <a:t>, complement and neutrophils</a:t>
            </a:r>
          </a:p>
          <a:p>
            <a:endParaRPr lang="en-GB" sz="3600" dirty="0" smtClean="0"/>
          </a:p>
          <a:p>
            <a:r>
              <a:rPr lang="en-GB" sz="3600" dirty="0" smtClean="0"/>
              <a:t>Repeated infections occur because of antigenic variability in Pili and OMP</a:t>
            </a:r>
          </a:p>
          <a:p>
            <a:endParaRPr lang="en-GB" sz="3600" dirty="0" smtClean="0"/>
          </a:p>
          <a:p>
            <a:r>
              <a:rPr lang="en-GB" sz="3600" dirty="0" smtClean="0"/>
              <a:t>Infects </a:t>
            </a:r>
            <a:r>
              <a:rPr lang="en-GB" sz="3600" dirty="0" smtClean="0"/>
              <a:t>mucosal surface such as urethra and vagina, cervix, rectum, pharynx and conjunctiva</a:t>
            </a:r>
          </a:p>
          <a:p>
            <a:pPr marL="514350" indent="-514350" fontAlgn="auto">
              <a:spcAft>
                <a:spcPts val="0"/>
              </a:spcAft>
              <a:buNone/>
              <a:defRPr/>
            </a:pPr>
            <a:endParaRPr lang="en-GB" sz="3000" i="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pPr marL="514350" indent="-514350" fontAlgn="auto">
              <a:spcAft>
                <a:spcPts val="0"/>
              </a:spcAft>
              <a:buNone/>
              <a:defRPr/>
            </a:pPr>
            <a:endParaRPr lang="en-GB" sz="2400" i="1" dirty="0" smtClean="0"/>
          </a:p>
        </p:txBody>
      </p:sp>
      <p:sp>
        <p:nvSpPr>
          <p:cNvPr id="5" name="Rectangle 4"/>
          <p:cNvSpPr/>
          <p:nvPr/>
        </p:nvSpPr>
        <p:spPr>
          <a:xfrm>
            <a:off x="467544" y="1196752"/>
            <a:ext cx="8280920" cy="547260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028" name="Picture 4"/>
          <p:cNvPicPr>
            <a:picLocks noChangeAspect="1" noChangeArrowheads="1"/>
          </p:cNvPicPr>
          <p:nvPr/>
        </p:nvPicPr>
        <p:blipFill>
          <a:blip r:embed="rId3" cstate="print"/>
          <a:srcRect/>
          <a:stretch>
            <a:fillRect/>
          </a:stretch>
        </p:blipFill>
        <p:spPr bwMode="auto">
          <a:xfrm>
            <a:off x="467544" y="1988840"/>
            <a:ext cx="4526280" cy="3204000"/>
          </a:xfrm>
          <a:prstGeom prst="rect">
            <a:avLst/>
          </a:prstGeom>
          <a:noFill/>
          <a:ln w="9525">
            <a:noFill/>
            <a:miter lim="800000"/>
            <a:headEnd/>
            <a:tailEnd/>
          </a:ln>
        </p:spPr>
      </p:pic>
      <p:pic>
        <p:nvPicPr>
          <p:cNvPr id="36865" name="Picture 1"/>
          <p:cNvPicPr>
            <a:picLocks noChangeAspect="1" noChangeArrowheads="1"/>
          </p:cNvPicPr>
          <p:nvPr/>
        </p:nvPicPr>
        <p:blipFill>
          <a:blip r:embed="rId4" cstate="print"/>
          <a:srcRect/>
          <a:stretch>
            <a:fillRect/>
          </a:stretch>
        </p:blipFill>
        <p:spPr bwMode="auto">
          <a:xfrm>
            <a:off x="5148064" y="2060848"/>
            <a:ext cx="3731277" cy="298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90488" y="5029200"/>
            <a:ext cx="3733800" cy="1828800"/>
          </a:xfrm>
        </p:spPr>
        <p:txBody>
          <a:bodyPr>
            <a:normAutofit/>
          </a:bodyPr>
          <a:lstStyle/>
          <a:p>
            <a:pPr marL="457200" indent="-457200" algn="just">
              <a:buFont typeface="Arial" charset="0"/>
              <a:buNone/>
              <a:defRPr/>
            </a:pPr>
            <a:r>
              <a:rPr lang="en-US" sz="1800" b="1" dirty="0" smtClean="0"/>
              <a:t>5.  Dissemination</a:t>
            </a:r>
            <a:endParaRPr lang="en-US" sz="1800" b="1" dirty="0"/>
          </a:p>
          <a:p>
            <a:pPr algn="just">
              <a:buFont typeface="Arial" charset="0"/>
              <a:buNone/>
              <a:defRPr/>
            </a:pPr>
            <a:r>
              <a:rPr lang="en-US" sz="1800" dirty="0"/>
              <a:t>In a small proportion of </a:t>
            </a:r>
            <a:r>
              <a:rPr lang="en-US" sz="1800" dirty="0" smtClean="0"/>
              <a:t>infections,</a:t>
            </a:r>
          </a:p>
          <a:p>
            <a:pPr algn="just">
              <a:buFont typeface="Arial" charset="0"/>
              <a:buNone/>
              <a:defRPr/>
            </a:pPr>
            <a:r>
              <a:rPr lang="en-US" sz="1800" dirty="0" smtClean="0"/>
              <a:t>organisms </a:t>
            </a:r>
            <a:r>
              <a:rPr lang="en-US" sz="1800" dirty="0"/>
              <a:t>reach </a:t>
            </a:r>
            <a:r>
              <a:rPr lang="en-US" sz="1800" dirty="0" smtClean="0"/>
              <a:t>the Bloodstream</a:t>
            </a:r>
          </a:p>
          <a:p>
            <a:pPr algn="just">
              <a:buFont typeface="Arial" charset="0"/>
              <a:buNone/>
              <a:defRPr/>
            </a:pPr>
            <a:r>
              <a:rPr lang="en-US" sz="1800" dirty="0" smtClean="0"/>
              <a:t>to produce disseminated Gonococcal </a:t>
            </a:r>
          </a:p>
          <a:p>
            <a:pPr algn="just">
              <a:buFont typeface="Arial" charset="0"/>
              <a:buNone/>
              <a:defRPr/>
            </a:pPr>
            <a:r>
              <a:rPr lang="en-US" sz="1800" dirty="0" smtClean="0"/>
              <a:t> </a:t>
            </a:r>
            <a:r>
              <a:rPr lang="en-US" sz="1800" dirty="0"/>
              <a:t>infection (DGI).</a:t>
            </a:r>
            <a:endParaRPr lang="en-US" sz="1800" b="1" dirty="0"/>
          </a:p>
          <a:p>
            <a:pPr marL="457200" indent="-457200" algn="just">
              <a:buFont typeface="Arial" charset="0"/>
              <a:buNone/>
              <a:defRPr/>
            </a:pPr>
            <a:endParaRPr lang="en-US" sz="1800" dirty="0"/>
          </a:p>
          <a:p>
            <a:pPr marL="514350" indent="-514350" algn="just">
              <a:buFont typeface="Arial" charset="0"/>
              <a:buNone/>
              <a:defRPr/>
            </a:pPr>
            <a:endParaRPr lang="en-US" sz="1800" b="1" dirty="0">
              <a:solidFill>
                <a:srgbClr val="FF0000"/>
              </a:solidFill>
            </a:endParaRPr>
          </a:p>
          <a:p>
            <a:pPr marL="514350" indent="-514350" algn="just">
              <a:buFont typeface="Arial" charset="0"/>
              <a:buNone/>
              <a:defRPr/>
            </a:pPr>
            <a:endParaRPr lang="en-US" sz="1800" dirty="0" smtClean="0"/>
          </a:p>
        </p:txBody>
      </p:sp>
      <p:sp>
        <p:nvSpPr>
          <p:cNvPr id="10243" name="Title 1"/>
          <p:cNvSpPr>
            <a:spLocks noGrp="1"/>
          </p:cNvSpPr>
          <p:nvPr>
            <p:ph type="title"/>
          </p:nvPr>
        </p:nvSpPr>
        <p:spPr>
          <a:xfrm>
            <a:off x="-685800" y="-228600"/>
            <a:ext cx="9372600" cy="1143000"/>
          </a:xfrm>
        </p:spPr>
        <p:txBody>
          <a:bodyPr/>
          <a:lstStyle/>
          <a:p>
            <a:pPr algn="l">
              <a:defRPr/>
            </a:pPr>
            <a:r>
              <a:rPr lang="en-US" sz="3600" b="1" dirty="0" smtClean="0">
                <a:solidFill>
                  <a:srgbClr val="C00000"/>
                </a:solidFill>
                <a:latin typeface="+mn-lt"/>
              </a:rPr>
              <a:t>                                      Pathogenesis </a:t>
            </a:r>
          </a:p>
        </p:txBody>
      </p:sp>
      <p:pic>
        <p:nvPicPr>
          <p:cNvPr id="14340" name="Picture 4"/>
          <p:cNvPicPr>
            <a:picLocks noChangeAspect="1" noChangeArrowheads="1"/>
          </p:cNvPicPr>
          <p:nvPr/>
        </p:nvPicPr>
        <p:blipFill>
          <a:blip r:embed="rId3" cstate="print"/>
          <a:srcRect/>
          <a:stretch>
            <a:fillRect/>
          </a:stretch>
        </p:blipFill>
        <p:spPr bwMode="auto">
          <a:xfrm>
            <a:off x="3733800" y="762000"/>
            <a:ext cx="5410200" cy="5029200"/>
          </a:xfrm>
          <a:prstGeom prst="rect">
            <a:avLst/>
          </a:prstGeom>
          <a:noFill/>
          <a:ln w="9525">
            <a:noFill/>
            <a:miter lim="800000"/>
            <a:headEnd/>
            <a:tailEnd/>
          </a:ln>
        </p:spPr>
      </p:pic>
      <p:sp>
        <p:nvSpPr>
          <p:cNvPr id="7" name="Oval 6"/>
          <p:cNvSpPr/>
          <p:nvPr/>
        </p:nvSpPr>
        <p:spPr>
          <a:xfrm>
            <a:off x="5486400" y="1447800"/>
            <a:ext cx="457200" cy="304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8" name="TextBox 7"/>
          <p:cNvSpPr txBox="1">
            <a:spLocks noChangeArrowheads="1"/>
          </p:cNvSpPr>
          <p:nvPr/>
        </p:nvSpPr>
        <p:spPr bwMode="auto">
          <a:xfrm>
            <a:off x="5562600" y="1447800"/>
            <a:ext cx="301625" cy="369888"/>
          </a:xfrm>
          <a:prstGeom prst="rect">
            <a:avLst/>
          </a:prstGeom>
          <a:noFill/>
          <a:ln w="9525">
            <a:noFill/>
            <a:miter lim="800000"/>
            <a:headEnd/>
            <a:tailEnd/>
          </a:ln>
        </p:spPr>
        <p:txBody>
          <a:bodyPr wrap="none">
            <a:spAutoFit/>
          </a:bodyPr>
          <a:lstStyle/>
          <a:p>
            <a:pPr>
              <a:defRPr/>
            </a:pPr>
            <a:r>
              <a:rPr lang="en-US" b="1">
                <a:solidFill>
                  <a:srgbClr val="FF0000"/>
                </a:solidFill>
                <a:latin typeface="+mn-lt"/>
                <a:cs typeface="Arial" charset="0"/>
              </a:rPr>
              <a:t>1</a:t>
            </a:r>
          </a:p>
        </p:txBody>
      </p:sp>
      <p:sp>
        <p:nvSpPr>
          <p:cNvPr id="13" name="Oval 12"/>
          <p:cNvSpPr/>
          <p:nvPr/>
        </p:nvSpPr>
        <p:spPr>
          <a:xfrm>
            <a:off x="5867400" y="2667000"/>
            <a:ext cx="457200" cy="304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14" name="TextBox 13"/>
          <p:cNvSpPr txBox="1">
            <a:spLocks noChangeArrowheads="1"/>
          </p:cNvSpPr>
          <p:nvPr/>
        </p:nvSpPr>
        <p:spPr bwMode="auto">
          <a:xfrm>
            <a:off x="5943600" y="2667000"/>
            <a:ext cx="301625" cy="369888"/>
          </a:xfrm>
          <a:prstGeom prst="rect">
            <a:avLst/>
          </a:prstGeom>
          <a:noFill/>
          <a:ln w="9525">
            <a:noFill/>
            <a:miter lim="800000"/>
            <a:headEnd/>
            <a:tailEnd/>
          </a:ln>
        </p:spPr>
        <p:txBody>
          <a:bodyPr wrap="none">
            <a:spAutoFit/>
          </a:bodyPr>
          <a:lstStyle/>
          <a:p>
            <a:pPr>
              <a:defRPr/>
            </a:pPr>
            <a:r>
              <a:rPr lang="en-US" b="1">
                <a:solidFill>
                  <a:srgbClr val="FF0000"/>
                </a:solidFill>
                <a:latin typeface="+mn-lt"/>
                <a:cs typeface="Arial" charset="0"/>
              </a:rPr>
              <a:t>2</a:t>
            </a:r>
          </a:p>
        </p:txBody>
      </p:sp>
      <p:sp>
        <p:nvSpPr>
          <p:cNvPr id="15" name="Oval 14"/>
          <p:cNvSpPr/>
          <p:nvPr/>
        </p:nvSpPr>
        <p:spPr>
          <a:xfrm>
            <a:off x="4876800" y="5029200"/>
            <a:ext cx="457200" cy="304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16" name="TextBox 15"/>
          <p:cNvSpPr txBox="1">
            <a:spLocks noChangeArrowheads="1"/>
          </p:cNvSpPr>
          <p:nvPr/>
        </p:nvSpPr>
        <p:spPr bwMode="auto">
          <a:xfrm>
            <a:off x="4953000" y="5029200"/>
            <a:ext cx="301625" cy="369888"/>
          </a:xfrm>
          <a:prstGeom prst="rect">
            <a:avLst/>
          </a:prstGeom>
          <a:noFill/>
          <a:ln w="9525">
            <a:noFill/>
            <a:miter lim="800000"/>
            <a:headEnd/>
            <a:tailEnd/>
          </a:ln>
        </p:spPr>
        <p:txBody>
          <a:bodyPr wrap="none">
            <a:spAutoFit/>
          </a:bodyPr>
          <a:lstStyle/>
          <a:p>
            <a:pPr>
              <a:defRPr/>
            </a:pPr>
            <a:r>
              <a:rPr lang="en-US" b="1">
                <a:solidFill>
                  <a:srgbClr val="FF0000"/>
                </a:solidFill>
                <a:latin typeface="+mn-lt"/>
                <a:cs typeface="Arial" charset="0"/>
              </a:rPr>
              <a:t>3</a:t>
            </a:r>
          </a:p>
        </p:txBody>
      </p:sp>
      <p:pic>
        <p:nvPicPr>
          <p:cNvPr id="14347" name="Picture 3"/>
          <p:cNvPicPr>
            <a:picLocks noChangeAspect="1" noChangeArrowheads="1"/>
          </p:cNvPicPr>
          <p:nvPr/>
        </p:nvPicPr>
        <p:blipFill>
          <a:blip r:embed="rId4" cstate="print"/>
          <a:srcRect/>
          <a:stretch>
            <a:fillRect/>
          </a:stretch>
        </p:blipFill>
        <p:spPr bwMode="auto">
          <a:xfrm>
            <a:off x="6381750" y="6019800"/>
            <a:ext cx="2762250" cy="838200"/>
          </a:xfrm>
          <a:prstGeom prst="rect">
            <a:avLst/>
          </a:prstGeom>
          <a:noFill/>
          <a:ln w="9525">
            <a:noFill/>
            <a:miter lim="800000"/>
            <a:headEnd/>
            <a:tailEnd/>
          </a:ln>
        </p:spPr>
      </p:pic>
      <p:sp>
        <p:nvSpPr>
          <p:cNvPr id="26" name="Oval 25"/>
          <p:cNvSpPr/>
          <p:nvPr/>
        </p:nvSpPr>
        <p:spPr>
          <a:xfrm>
            <a:off x="7315200" y="6324600"/>
            <a:ext cx="457200" cy="381000"/>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27" name="TextBox 26"/>
          <p:cNvSpPr txBox="1">
            <a:spLocks noChangeArrowheads="1"/>
          </p:cNvSpPr>
          <p:nvPr/>
        </p:nvSpPr>
        <p:spPr bwMode="auto">
          <a:xfrm>
            <a:off x="7391400" y="6321425"/>
            <a:ext cx="307975" cy="384175"/>
          </a:xfrm>
          <a:prstGeom prst="rect">
            <a:avLst/>
          </a:prstGeom>
          <a:noFill/>
          <a:ln w="9525">
            <a:noFill/>
            <a:miter lim="800000"/>
            <a:headEnd/>
            <a:tailEnd/>
          </a:ln>
        </p:spPr>
        <p:txBody>
          <a:bodyPr wrap="none">
            <a:spAutoFit/>
          </a:bodyPr>
          <a:lstStyle/>
          <a:p>
            <a:pPr>
              <a:defRPr/>
            </a:pPr>
            <a:r>
              <a:rPr lang="en-US" sz="1900" b="1">
                <a:latin typeface="+mn-lt"/>
                <a:cs typeface="Arial" charset="0"/>
              </a:rPr>
              <a:t>5</a:t>
            </a:r>
          </a:p>
        </p:txBody>
      </p:sp>
      <p:sp>
        <p:nvSpPr>
          <p:cNvPr id="17" name="Rectangle 16"/>
          <p:cNvSpPr/>
          <p:nvPr/>
        </p:nvSpPr>
        <p:spPr>
          <a:xfrm>
            <a:off x="152400" y="762000"/>
            <a:ext cx="2757488" cy="1033463"/>
          </a:xfrm>
          <a:prstGeom prst="rect">
            <a:avLst/>
          </a:prstGeom>
        </p:spPr>
        <p:txBody>
          <a:bodyPr>
            <a:spAutoFit/>
          </a:bodyPr>
          <a:lstStyle/>
          <a:p>
            <a:pPr marL="514350" indent="-514350" algn="just" eaLnBrk="0" hangingPunct="0">
              <a:spcBef>
                <a:spcPct val="20000"/>
              </a:spcBef>
              <a:defRPr/>
            </a:pPr>
            <a:r>
              <a:rPr lang="en-US" b="1" dirty="0">
                <a:latin typeface="+mn-lt"/>
                <a:cs typeface="+mn-cs"/>
              </a:rPr>
              <a:t>1.  Attachment:</a:t>
            </a:r>
          </a:p>
          <a:p>
            <a:pPr marL="514350" indent="-514350" algn="just" eaLnBrk="0" hangingPunct="0">
              <a:spcBef>
                <a:spcPct val="20000"/>
              </a:spcBef>
              <a:defRPr/>
            </a:pPr>
            <a:r>
              <a:rPr lang="en-US" dirty="0">
                <a:latin typeface="+mn-lt"/>
                <a:cs typeface="+mn-cs"/>
              </a:rPr>
              <a:t>Attachment is mediated</a:t>
            </a:r>
          </a:p>
          <a:p>
            <a:pPr marL="514350" indent="-514350" algn="just" eaLnBrk="0" hangingPunct="0">
              <a:spcBef>
                <a:spcPct val="20000"/>
              </a:spcBef>
              <a:defRPr/>
            </a:pPr>
            <a:r>
              <a:rPr lang="en-US" dirty="0">
                <a:latin typeface="+mn-lt"/>
                <a:cs typeface="+mn-cs"/>
              </a:rPr>
              <a:t>by Pili, Opa, and LOS</a:t>
            </a:r>
          </a:p>
        </p:txBody>
      </p:sp>
      <p:sp>
        <p:nvSpPr>
          <p:cNvPr id="18" name="Rectangle 17"/>
          <p:cNvSpPr/>
          <p:nvPr/>
        </p:nvSpPr>
        <p:spPr>
          <a:xfrm>
            <a:off x="128588" y="1812925"/>
            <a:ext cx="3543300" cy="1311275"/>
          </a:xfrm>
          <a:prstGeom prst="rect">
            <a:avLst/>
          </a:prstGeom>
        </p:spPr>
        <p:txBody>
          <a:bodyPr>
            <a:spAutoFit/>
          </a:bodyPr>
          <a:lstStyle/>
          <a:p>
            <a:pPr marL="514350" indent="-514350" eaLnBrk="0" hangingPunct="0">
              <a:spcBef>
                <a:spcPct val="20000"/>
              </a:spcBef>
              <a:defRPr/>
            </a:pPr>
            <a:r>
              <a:rPr lang="en-US" b="1" dirty="0">
                <a:latin typeface="+mn-lt"/>
                <a:cs typeface="+mn-cs"/>
              </a:rPr>
              <a:t>2.  Invasion:</a:t>
            </a:r>
          </a:p>
          <a:p>
            <a:pPr marL="514350" indent="-514350" eaLnBrk="0" hangingPunct="0">
              <a:spcBef>
                <a:spcPct val="20000"/>
              </a:spcBef>
              <a:defRPr/>
            </a:pPr>
            <a:r>
              <a:rPr lang="en-US" dirty="0">
                <a:latin typeface="+mn-lt"/>
                <a:cs typeface="+mn-cs"/>
              </a:rPr>
              <a:t>Opa &amp; protein 1A mediate the</a:t>
            </a:r>
          </a:p>
          <a:p>
            <a:pPr indent="-514350" eaLnBrk="0" hangingPunct="0">
              <a:spcBef>
                <a:spcPct val="20000"/>
              </a:spcBef>
              <a:defRPr/>
            </a:pPr>
            <a:r>
              <a:rPr lang="en-US" dirty="0">
                <a:latin typeface="+mn-lt"/>
                <a:cs typeface="+mn-cs"/>
              </a:rPr>
              <a:t> gonococci uptake by the epithelial cells</a:t>
            </a:r>
          </a:p>
        </p:txBody>
      </p:sp>
      <p:sp>
        <p:nvSpPr>
          <p:cNvPr id="19" name="Rectangle 18"/>
          <p:cNvSpPr/>
          <p:nvPr/>
        </p:nvSpPr>
        <p:spPr>
          <a:xfrm>
            <a:off x="76200" y="3184525"/>
            <a:ext cx="3986213" cy="701675"/>
          </a:xfrm>
          <a:prstGeom prst="rect">
            <a:avLst/>
          </a:prstGeom>
        </p:spPr>
        <p:txBody>
          <a:bodyPr>
            <a:spAutoFit/>
          </a:bodyPr>
          <a:lstStyle/>
          <a:p>
            <a:pPr marL="514350" indent="-514350" algn="just" eaLnBrk="0" hangingPunct="0">
              <a:spcBef>
                <a:spcPct val="20000"/>
              </a:spcBef>
              <a:defRPr/>
            </a:pPr>
            <a:r>
              <a:rPr lang="en-US" b="1" dirty="0">
                <a:latin typeface="+mn-lt"/>
                <a:cs typeface="+mn-cs"/>
              </a:rPr>
              <a:t>3.  Immune response  with local  tissue </a:t>
            </a:r>
          </a:p>
          <a:p>
            <a:pPr marL="514350" indent="-514350" algn="just" eaLnBrk="0" hangingPunct="0">
              <a:spcBef>
                <a:spcPct val="20000"/>
              </a:spcBef>
              <a:defRPr/>
            </a:pPr>
            <a:r>
              <a:rPr lang="en-US" b="1" dirty="0">
                <a:latin typeface="+mn-lt"/>
                <a:cs typeface="+mn-cs"/>
              </a:rPr>
              <a:t>      injury</a:t>
            </a:r>
          </a:p>
        </p:txBody>
      </p:sp>
      <p:sp>
        <p:nvSpPr>
          <p:cNvPr id="20" name="Rectangle 19"/>
          <p:cNvSpPr/>
          <p:nvPr/>
        </p:nvSpPr>
        <p:spPr>
          <a:xfrm>
            <a:off x="76200" y="3995738"/>
            <a:ext cx="4510088" cy="1033462"/>
          </a:xfrm>
          <a:prstGeom prst="rect">
            <a:avLst/>
          </a:prstGeom>
        </p:spPr>
        <p:txBody>
          <a:bodyPr>
            <a:spAutoFit/>
          </a:bodyPr>
          <a:lstStyle/>
          <a:p>
            <a:pPr marL="457200" indent="-457200" algn="just" eaLnBrk="0" hangingPunct="0">
              <a:spcBef>
                <a:spcPct val="20000"/>
              </a:spcBef>
              <a:defRPr/>
            </a:pPr>
            <a:r>
              <a:rPr lang="en-US" b="1" dirty="0">
                <a:latin typeface="+mn-lt"/>
                <a:cs typeface="+mn-cs"/>
              </a:rPr>
              <a:t>4.  Spread</a:t>
            </a:r>
          </a:p>
          <a:p>
            <a:pPr marL="457200" indent="-457200" algn="just" eaLnBrk="0" hangingPunct="0">
              <a:spcBef>
                <a:spcPct val="20000"/>
              </a:spcBef>
              <a:defRPr/>
            </a:pPr>
            <a:r>
              <a:rPr lang="en-US" dirty="0">
                <a:latin typeface="+mn-lt"/>
                <a:cs typeface="+mn-cs"/>
              </a:rPr>
              <a:t>Local spread is to </a:t>
            </a:r>
            <a:r>
              <a:rPr lang="en-US" dirty="0" err="1">
                <a:latin typeface="+mn-lt"/>
                <a:cs typeface="+mn-cs"/>
              </a:rPr>
              <a:t>epididymis</a:t>
            </a:r>
            <a:r>
              <a:rPr lang="en-US" dirty="0">
                <a:latin typeface="+mn-lt"/>
                <a:cs typeface="+mn-cs"/>
              </a:rPr>
              <a:t> and</a:t>
            </a:r>
          </a:p>
          <a:p>
            <a:pPr marL="457200" indent="-457200" algn="just" eaLnBrk="0" hangingPunct="0">
              <a:spcBef>
                <a:spcPct val="20000"/>
              </a:spcBef>
              <a:defRPr/>
            </a:pPr>
            <a:r>
              <a:rPr lang="en-US" dirty="0">
                <a:latin typeface="+mn-lt"/>
                <a:cs typeface="+mn-cs"/>
              </a:rPr>
              <a:t>fallopian tubes</a:t>
            </a:r>
          </a:p>
        </p:txBody>
      </p:sp>
      <p:cxnSp>
        <p:nvCxnSpPr>
          <p:cNvPr id="21" name="Straight Connector 20"/>
          <p:cNvCxnSpPr/>
          <p:nvPr/>
        </p:nvCxnSpPr>
        <p:spPr>
          <a:xfrm>
            <a:off x="1143000" y="609600"/>
            <a:ext cx="6858000" cy="0"/>
          </a:xfrm>
          <a:prstGeom prst="line">
            <a:avLst/>
          </a:prstGeom>
          <a:ln w="34925">
            <a:prstDash val="lgDashDot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1000" fill="hold"/>
                                        <p:tgtEl>
                                          <p:spTgt spid="18"/>
                                        </p:tgtEl>
                                        <p:attrNameLst>
                                          <p:attrName>ppt_x</p:attrName>
                                        </p:attrNameLst>
                                      </p:cBhvr>
                                      <p:tavLst>
                                        <p:tav tm="0">
                                          <p:val>
                                            <p:strVal val="#ppt_x"/>
                                          </p:val>
                                        </p:tav>
                                        <p:tav tm="100000">
                                          <p:val>
                                            <p:strVal val="#ppt_x"/>
                                          </p:val>
                                        </p:tav>
                                      </p:tavLst>
                                    </p:anim>
                                    <p:anim calcmode="lin" valueType="num">
                                      <p:cBhvr additive="base">
                                        <p:cTn id="23" dur="1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additive="base">
                                        <p:cTn id="28" dur="1000" fill="hold"/>
                                        <p:tgtEl>
                                          <p:spTgt spid="13"/>
                                        </p:tgtEl>
                                        <p:attrNameLst>
                                          <p:attrName>ppt_x</p:attrName>
                                        </p:attrNameLst>
                                      </p:cBhvr>
                                      <p:tavLst>
                                        <p:tav tm="0">
                                          <p:val>
                                            <p:strVal val="#ppt_x"/>
                                          </p:val>
                                        </p:tav>
                                        <p:tav tm="100000">
                                          <p:val>
                                            <p:strVal val="#ppt_x"/>
                                          </p:val>
                                        </p:tav>
                                      </p:tavLst>
                                    </p:anim>
                                    <p:anim calcmode="lin" valueType="num">
                                      <p:cBhvr additive="base">
                                        <p:cTn id="29"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1000" fill="hold"/>
                                        <p:tgtEl>
                                          <p:spTgt spid="14"/>
                                        </p:tgtEl>
                                        <p:attrNameLst>
                                          <p:attrName>ppt_x</p:attrName>
                                        </p:attrNameLst>
                                      </p:cBhvr>
                                      <p:tavLst>
                                        <p:tav tm="0">
                                          <p:val>
                                            <p:strVal val="#ppt_x"/>
                                          </p:val>
                                        </p:tav>
                                        <p:tav tm="100000">
                                          <p:val>
                                            <p:strVal val="#ppt_x"/>
                                          </p:val>
                                        </p:tav>
                                      </p:tavLst>
                                    </p:anim>
                                    <p:anim calcmode="lin" valueType="num">
                                      <p:cBhvr additive="base">
                                        <p:cTn id="35"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additive="base">
                                        <p:cTn id="40" dur="1000" fill="hold"/>
                                        <p:tgtEl>
                                          <p:spTgt spid="19"/>
                                        </p:tgtEl>
                                        <p:attrNameLst>
                                          <p:attrName>ppt_x</p:attrName>
                                        </p:attrNameLst>
                                      </p:cBhvr>
                                      <p:tavLst>
                                        <p:tav tm="0">
                                          <p:val>
                                            <p:strVal val="#ppt_x"/>
                                          </p:val>
                                        </p:tav>
                                        <p:tav tm="100000">
                                          <p:val>
                                            <p:strVal val="#ppt_x"/>
                                          </p:val>
                                        </p:tav>
                                      </p:tavLst>
                                    </p:anim>
                                    <p:anim calcmode="lin" valueType="num">
                                      <p:cBhvr additive="base">
                                        <p:cTn id="41"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1000" fill="hold"/>
                                        <p:tgtEl>
                                          <p:spTgt spid="16"/>
                                        </p:tgtEl>
                                        <p:attrNameLst>
                                          <p:attrName>ppt_x</p:attrName>
                                        </p:attrNameLst>
                                      </p:cBhvr>
                                      <p:tavLst>
                                        <p:tav tm="0">
                                          <p:val>
                                            <p:strVal val="#ppt_x"/>
                                          </p:val>
                                        </p:tav>
                                        <p:tav tm="100000">
                                          <p:val>
                                            <p:strVal val="#ppt_x"/>
                                          </p:val>
                                        </p:tav>
                                      </p:tavLst>
                                    </p:anim>
                                    <p:anim calcmode="lin" valueType="num">
                                      <p:cBhvr additive="base">
                                        <p:cTn id="47"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 calcmode="lin" valueType="num">
                                      <p:cBhvr additive="base">
                                        <p:cTn id="52" dur="1000" fill="hold"/>
                                        <p:tgtEl>
                                          <p:spTgt spid="15"/>
                                        </p:tgtEl>
                                        <p:attrNameLst>
                                          <p:attrName>ppt_x</p:attrName>
                                        </p:attrNameLst>
                                      </p:cBhvr>
                                      <p:tavLst>
                                        <p:tav tm="0">
                                          <p:val>
                                            <p:strVal val="#ppt_x"/>
                                          </p:val>
                                        </p:tav>
                                        <p:tav tm="100000">
                                          <p:val>
                                            <p:strVal val="#ppt_x"/>
                                          </p:val>
                                        </p:tav>
                                      </p:tavLst>
                                    </p:anim>
                                    <p:anim calcmode="lin" valueType="num">
                                      <p:cBhvr additive="base">
                                        <p:cTn id="53"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checkerboard(across)">
                                      <p:cBhvr>
                                        <p:cTn id="58" dur="10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3314">
                                            <p:txEl>
                                              <p:pRg st="0" end="0"/>
                                            </p:txEl>
                                          </p:spTgt>
                                        </p:tgtEl>
                                        <p:attrNameLst>
                                          <p:attrName>style.visibility</p:attrName>
                                        </p:attrNameLst>
                                      </p:cBhvr>
                                      <p:to>
                                        <p:strVal val="visible"/>
                                      </p:to>
                                    </p:set>
                                    <p:anim calcmode="lin" valueType="num">
                                      <p:cBhvr additive="base">
                                        <p:cTn id="63"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64" dur="1000" fill="hold"/>
                                        <p:tgtEl>
                                          <p:spTgt spid="133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3314">
                                            <p:txEl>
                                              <p:pRg st="1" end="1"/>
                                            </p:txEl>
                                          </p:spTgt>
                                        </p:tgtEl>
                                        <p:attrNameLst>
                                          <p:attrName>style.visibility</p:attrName>
                                        </p:attrNameLst>
                                      </p:cBhvr>
                                      <p:to>
                                        <p:strVal val="visible"/>
                                      </p:to>
                                    </p:set>
                                    <p:anim calcmode="lin" valueType="num">
                                      <p:cBhvr additive="base">
                                        <p:cTn id="69"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additive="base">
                                        <p:cTn id="70" dur="1000" fill="hold"/>
                                        <p:tgtEl>
                                          <p:spTgt spid="133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3314">
                                            <p:txEl>
                                              <p:pRg st="2" end="2"/>
                                            </p:txEl>
                                          </p:spTgt>
                                        </p:tgtEl>
                                        <p:attrNameLst>
                                          <p:attrName>style.visibility</p:attrName>
                                        </p:attrNameLst>
                                      </p:cBhvr>
                                      <p:to>
                                        <p:strVal val="visible"/>
                                      </p:to>
                                    </p:set>
                                    <p:anim calcmode="lin" valueType="num">
                                      <p:cBhvr additive="base">
                                        <p:cTn id="7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additive="base">
                                        <p:cTn id="76" dur="1000" fill="hold"/>
                                        <p:tgtEl>
                                          <p:spTgt spid="133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3314">
                                            <p:txEl>
                                              <p:pRg st="3" end="3"/>
                                            </p:txEl>
                                          </p:spTgt>
                                        </p:tgtEl>
                                        <p:attrNameLst>
                                          <p:attrName>style.visibility</p:attrName>
                                        </p:attrNameLst>
                                      </p:cBhvr>
                                      <p:to>
                                        <p:strVal val="visible"/>
                                      </p:to>
                                    </p:set>
                                    <p:anim calcmode="lin" valueType="num">
                                      <p:cBhvr additive="base">
                                        <p:cTn id="81"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additive="base">
                                        <p:cTn id="82" dur="1000" fill="hold"/>
                                        <p:tgtEl>
                                          <p:spTgt spid="133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3314">
                                            <p:txEl>
                                              <p:pRg st="4" end="4"/>
                                            </p:txEl>
                                          </p:spTgt>
                                        </p:tgtEl>
                                        <p:attrNameLst>
                                          <p:attrName>style.visibility</p:attrName>
                                        </p:attrNameLst>
                                      </p:cBhvr>
                                      <p:to>
                                        <p:strVal val="visible"/>
                                      </p:to>
                                    </p:set>
                                    <p:anim calcmode="lin" valueType="num">
                                      <p:cBhvr additive="base">
                                        <p:cTn id="87"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additive="base">
                                        <p:cTn id="88" dur="1000" fill="hold"/>
                                        <p:tgtEl>
                                          <p:spTgt spid="133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26"/>
                                        </p:tgtEl>
                                        <p:attrNameLst>
                                          <p:attrName>style.visibility</p:attrName>
                                        </p:attrNameLst>
                                      </p:cBhvr>
                                      <p:to>
                                        <p:strVal val="visible"/>
                                      </p:to>
                                    </p:set>
                                    <p:anim calcmode="lin" valueType="num">
                                      <p:cBhvr additive="base">
                                        <p:cTn id="93" dur="1000" fill="hold"/>
                                        <p:tgtEl>
                                          <p:spTgt spid="26"/>
                                        </p:tgtEl>
                                        <p:attrNameLst>
                                          <p:attrName>ppt_x</p:attrName>
                                        </p:attrNameLst>
                                      </p:cBhvr>
                                      <p:tavLst>
                                        <p:tav tm="0">
                                          <p:val>
                                            <p:strVal val="#ppt_x"/>
                                          </p:val>
                                        </p:tav>
                                        <p:tav tm="100000">
                                          <p:val>
                                            <p:strVal val="#ppt_x"/>
                                          </p:val>
                                        </p:tav>
                                      </p:tavLst>
                                    </p:anim>
                                    <p:anim calcmode="lin" valueType="num">
                                      <p:cBhvr additive="base">
                                        <p:cTn id="94" dur="10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27"/>
                                        </p:tgtEl>
                                        <p:attrNameLst>
                                          <p:attrName>style.visibility</p:attrName>
                                        </p:attrNameLst>
                                      </p:cBhvr>
                                      <p:to>
                                        <p:strVal val="visible"/>
                                      </p:to>
                                    </p:set>
                                    <p:anim calcmode="lin" valueType="num">
                                      <p:cBhvr additive="base">
                                        <p:cTn id="99" dur="1000" fill="hold"/>
                                        <p:tgtEl>
                                          <p:spTgt spid="27"/>
                                        </p:tgtEl>
                                        <p:attrNameLst>
                                          <p:attrName>ppt_x</p:attrName>
                                        </p:attrNameLst>
                                      </p:cBhvr>
                                      <p:tavLst>
                                        <p:tav tm="0">
                                          <p:val>
                                            <p:strVal val="#ppt_x"/>
                                          </p:val>
                                        </p:tav>
                                        <p:tav tm="100000">
                                          <p:val>
                                            <p:strVal val="#ppt_x"/>
                                          </p:val>
                                        </p:tav>
                                      </p:tavLst>
                                    </p:anim>
                                    <p:anim calcmode="lin" valueType="num">
                                      <p:cBhvr additive="base">
                                        <p:cTn id="100" dur="10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79512" y="274638"/>
            <a:ext cx="8712968" cy="634082"/>
          </a:xfrm>
        </p:spPr>
        <p:txBody>
          <a:bodyPr/>
          <a:lstStyle/>
          <a:p>
            <a:r>
              <a:rPr lang="en-GB" sz="3400" b="1" i="1" dirty="0" err="1" smtClean="0"/>
              <a:t>Gonorrhoeae</a:t>
            </a:r>
            <a:r>
              <a:rPr lang="en-GB" sz="3400" b="1" i="1" dirty="0" smtClean="0"/>
              <a:t> </a:t>
            </a:r>
          </a:p>
        </p:txBody>
      </p:sp>
      <p:sp>
        <p:nvSpPr>
          <p:cNvPr id="3" name="Content Placeholder 2"/>
          <p:cNvSpPr>
            <a:spLocks noGrp="1"/>
          </p:cNvSpPr>
          <p:nvPr>
            <p:ph idx="1"/>
          </p:nvPr>
        </p:nvSpPr>
        <p:spPr>
          <a:xfrm>
            <a:off x="179512" y="908720"/>
            <a:ext cx="8712968" cy="5760640"/>
          </a:xfrm>
        </p:spPr>
        <p:txBody>
          <a:bodyPr rtlCol="0">
            <a:normAutofit/>
          </a:bodyPr>
          <a:lstStyle/>
          <a:p>
            <a:r>
              <a:rPr lang="en-GB" sz="2800" dirty="0" smtClean="0">
                <a:solidFill>
                  <a:srgbClr val="FFFF00"/>
                </a:solidFill>
              </a:rPr>
              <a:t>Clinically</a:t>
            </a:r>
          </a:p>
          <a:p>
            <a:r>
              <a:rPr lang="en-GB" sz="2800" dirty="0" smtClean="0"/>
              <a:t>Transmitted sexually amongst adults and can be transmitted to newborns during birth (PERINATAL)</a:t>
            </a:r>
          </a:p>
          <a:p>
            <a:endParaRPr lang="en-GB" sz="2800" dirty="0" smtClean="0"/>
          </a:p>
          <a:p>
            <a:r>
              <a:rPr lang="en-GB" sz="2800" dirty="0" smtClean="0"/>
              <a:t>95% of men are symptomatic and 40% of women are symptomatic.</a:t>
            </a:r>
            <a:r>
              <a:rPr lang="en-GB" sz="2800" b="1" dirty="0" smtClean="0"/>
              <a:t> </a:t>
            </a:r>
          </a:p>
          <a:p>
            <a:r>
              <a:rPr lang="en-GB" sz="2800" dirty="0" smtClean="0"/>
              <a:t>I.P 2-5 days (up to 30 days)</a:t>
            </a:r>
          </a:p>
          <a:p>
            <a:endParaRPr lang="en-GB" sz="2800" b="1" dirty="0" smtClean="0"/>
          </a:p>
          <a:p>
            <a:r>
              <a:rPr lang="en-GB" sz="2800" b="1" dirty="0" smtClean="0">
                <a:solidFill>
                  <a:srgbClr val="FFFF00"/>
                </a:solidFill>
              </a:rPr>
              <a:t>Males: </a:t>
            </a:r>
          </a:p>
          <a:p>
            <a:r>
              <a:rPr lang="en-GB" sz="2800" dirty="0" smtClean="0"/>
              <a:t>Urethritis</a:t>
            </a:r>
          </a:p>
          <a:p>
            <a:r>
              <a:rPr lang="en-GB" sz="2800" dirty="0" err="1" smtClean="0"/>
              <a:t>Proctitis</a:t>
            </a:r>
            <a:r>
              <a:rPr lang="en-GB" sz="2800" dirty="0" smtClean="0"/>
              <a:t>, </a:t>
            </a:r>
            <a:r>
              <a:rPr lang="en-GB" sz="2800" dirty="0" err="1" smtClean="0"/>
              <a:t>epididymitis</a:t>
            </a:r>
            <a:r>
              <a:rPr lang="en-GB" sz="2800" dirty="0" smtClean="0"/>
              <a:t>  </a:t>
            </a:r>
          </a:p>
          <a:p>
            <a:endParaRPr lang="en-GB" sz="2800" dirty="0" smtClean="0"/>
          </a:p>
          <a:p>
            <a:pPr marL="514350" indent="-514350" fontAlgn="auto">
              <a:spcAft>
                <a:spcPts val="0"/>
              </a:spcAft>
              <a:buNone/>
              <a:defRPr/>
            </a:pPr>
            <a:endParaRPr lang="en-GB" sz="2400" i="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304800" y="762000"/>
            <a:ext cx="8839200" cy="6172200"/>
          </a:xfrm>
        </p:spPr>
        <p:txBody>
          <a:bodyPr/>
          <a:lstStyle/>
          <a:p>
            <a:pPr marL="514350" indent="-514350" algn="just">
              <a:buFont typeface="Arial" charset="0"/>
              <a:buNone/>
              <a:defRPr/>
            </a:pPr>
            <a:r>
              <a:rPr lang="en-US" sz="2800" b="1" dirty="0" smtClean="0"/>
              <a:t>1. Genital Infection</a:t>
            </a:r>
          </a:p>
          <a:p>
            <a:pPr marL="514350" indent="-514350" algn="just">
              <a:buFont typeface="Arial" charset="0"/>
              <a:buNone/>
              <a:defRPr/>
            </a:pPr>
            <a:r>
              <a:rPr lang="en-US" sz="2800" b="1" dirty="0" smtClean="0"/>
              <a:t>   </a:t>
            </a:r>
            <a:r>
              <a:rPr lang="en-US" sz="2800" b="1" u="sng" dirty="0" smtClean="0"/>
              <a:t>In men:</a:t>
            </a:r>
          </a:p>
          <a:p>
            <a:pPr marL="514350" indent="-514350" algn="just">
              <a:buFont typeface="Arial" charset="0"/>
              <a:buNone/>
              <a:defRPr/>
            </a:pPr>
            <a:r>
              <a:rPr lang="en-US" sz="2200" b="1" dirty="0" smtClean="0"/>
              <a:t>a- </a:t>
            </a:r>
            <a:r>
              <a:rPr lang="en-US" sz="2200" b="1" u="sng" dirty="0" err="1" smtClean="0"/>
              <a:t>Urethritis</a:t>
            </a:r>
            <a:r>
              <a:rPr lang="en-US" sz="2200" b="1" u="sng" dirty="0" smtClean="0"/>
              <a:t> </a:t>
            </a:r>
          </a:p>
          <a:p>
            <a:pPr algn="just">
              <a:buFont typeface="Wingdings" pitchFamily="2" charset="2"/>
              <a:buChar char="Ø"/>
              <a:defRPr/>
            </a:pPr>
            <a:r>
              <a:rPr lang="en-US" sz="2200" dirty="0" smtClean="0"/>
              <a:t> Urethra  is the primary infection site</a:t>
            </a:r>
          </a:p>
          <a:p>
            <a:pPr algn="just">
              <a:buFont typeface="Wingdings" pitchFamily="2" charset="2"/>
              <a:buChar char="Ø"/>
              <a:defRPr/>
            </a:pPr>
            <a:r>
              <a:rPr lang="en-US" sz="2200" dirty="0" smtClean="0"/>
              <a:t>2-7 days incubation period</a:t>
            </a:r>
          </a:p>
          <a:p>
            <a:pPr algn="just">
              <a:buFont typeface="Wingdings" pitchFamily="2" charset="2"/>
              <a:buChar char="Ø"/>
              <a:defRPr/>
            </a:pPr>
            <a:r>
              <a:rPr lang="en-US" sz="2200" dirty="0" smtClean="0"/>
              <a:t>Symptoms</a:t>
            </a:r>
          </a:p>
          <a:p>
            <a:pPr lvl="1" algn="just">
              <a:buFont typeface="Arial" charset="0"/>
              <a:buChar char="–"/>
              <a:defRPr/>
            </a:pPr>
            <a:r>
              <a:rPr lang="en-US" sz="2000" dirty="0" smtClean="0"/>
              <a:t>frequency, urgency, </a:t>
            </a:r>
            <a:r>
              <a:rPr lang="en-US" sz="2000" dirty="0" err="1" smtClean="0"/>
              <a:t>dysuria</a:t>
            </a:r>
            <a:r>
              <a:rPr lang="en-US" sz="2000" dirty="0" smtClean="0"/>
              <a:t> </a:t>
            </a:r>
          </a:p>
          <a:p>
            <a:pPr lvl="1" algn="just">
              <a:buFont typeface="Arial" charset="0"/>
              <a:buChar char="–"/>
              <a:defRPr/>
            </a:pPr>
            <a:r>
              <a:rPr lang="en-US" sz="2000" dirty="0" smtClean="0"/>
              <a:t>purulent urethral discharge</a:t>
            </a:r>
          </a:p>
          <a:p>
            <a:pPr lvl="1" algn="just">
              <a:buFont typeface="Arial" charset="0"/>
              <a:buChar char="–"/>
              <a:defRPr/>
            </a:pPr>
            <a:r>
              <a:rPr lang="en-US" sz="2000" dirty="0" smtClean="0"/>
              <a:t>blood in the semen or urine</a:t>
            </a:r>
          </a:p>
          <a:p>
            <a:pPr algn="just">
              <a:buFont typeface="Wingdings" pitchFamily="2" charset="2"/>
              <a:buChar char="Ø"/>
              <a:defRPr/>
            </a:pPr>
            <a:r>
              <a:rPr lang="en-US" sz="2200" dirty="0" smtClean="0"/>
              <a:t>Asymptomatic in 10% of cases</a:t>
            </a:r>
          </a:p>
          <a:p>
            <a:pPr algn="just">
              <a:buFont typeface="Wingdings" pitchFamily="2" charset="2"/>
              <a:buChar char="Ø"/>
              <a:defRPr/>
            </a:pPr>
            <a:r>
              <a:rPr lang="en-US" sz="2200" dirty="0" smtClean="0"/>
              <a:t>Male seeks treatment early preventing serious</a:t>
            </a:r>
          </a:p>
          <a:p>
            <a:pPr algn="just">
              <a:buFont typeface="Arial" charset="0"/>
              <a:buNone/>
              <a:defRPr/>
            </a:pPr>
            <a:r>
              <a:rPr lang="en-US" sz="2200" dirty="0" smtClean="0"/>
              <a:t>     complications, but not soon enough to prevent </a:t>
            </a:r>
          </a:p>
          <a:p>
            <a:pPr algn="just">
              <a:buFont typeface="Arial" charset="0"/>
              <a:buNone/>
              <a:defRPr/>
            </a:pPr>
            <a:r>
              <a:rPr lang="en-US" sz="2200" dirty="0" smtClean="0"/>
              <a:t>     transmission to other sex partners</a:t>
            </a:r>
          </a:p>
          <a:p>
            <a:pPr marL="514350" indent="-514350" algn="just">
              <a:buFont typeface="Arial" charset="0"/>
              <a:buNone/>
              <a:defRPr/>
            </a:pPr>
            <a:endParaRPr lang="en-US" sz="2200" b="1" u="sng" dirty="0" smtClean="0">
              <a:solidFill>
                <a:srgbClr val="FF0000"/>
              </a:solidFill>
            </a:endParaRPr>
          </a:p>
        </p:txBody>
      </p:sp>
      <p:pic>
        <p:nvPicPr>
          <p:cNvPr id="12293" name="Picture 11"/>
          <p:cNvPicPr preferRelativeResize="0">
            <a:picLocks noChangeArrowheads="1"/>
          </p:cNvPicPr>
          <p:nvPr/>
        </p:nvPicPr>
        <p:blipFill>
          <a:blip r:embed="rId3" cstate="print"/>
          <a:srcRect/>
          <a:stretch>
            <a:fillRect/>
          </a:stretch>
        </p:blipFill>
        <p:spPr bwMode="auto">
          <a:xfrm>
            <a:off x="5334000" y="1150938"/>
            <a:ext cx="3581400" cy="3116262"/>
          </a:xfrm>
          <a:prstGeom prst="rect">
            <a:avLst/>
          </a:prstGeom>
          <a:noFill/>
          <a:ln w="9525">
            <a:noFill/>
            <a:miter lim="800000"/>
            <a:headEnd/>
            <a:tailEnd/>
          </a:ln>
        </p:spPr>
      </p:pic>
      <p:sp>
        <p:nvSpPr>
          <p:cNvPr id="8" name="Title 1"/>
          <p:cNvSpPr>
            <a:spLocks noGrp="1"/>
          </p:cNvSpPr>
          <p:nvPr>
            <p:ph type="title"/>
          </p:nvPr>
        </p:nvSpPr>
        <p:spPr>
          <a:xfrm>
            <a:off x="-381000" y="0"/>
            <a:ext cx="9372600" cy="836712"/>
          </a:xfrm>
        </p:spPr>
        <p:txBody>
          <a:bodyPr/>
          <a:lstStyle/>
          <a:p>
            <a:pPr algn="l">
              <a:defRPr/>
            </a:pPr>
            <a:r>
              <a:rPr lang="en-US" sz="3600" b="1" dirty="0" smtClean="0">
                <a:latin typeface="+mn-lt"/>
              </a:rPr>
              <a:t>                           Clinical manifestations</a:t>
            </a:r>
            <a:br>
              <a:rPr lang="en-US" sz="3600" b="1" dirty="0" smtClean="0">
                <a:latin typeface="+mn-lt"/>
              </a:rPr>
            </a:br>
            <a:endParaRPr lang="en-US" sz="3600" b="1" dirty="0" smtClean="0">
              <a:latin typeface="+mn-lt"/>
            </a:endParaRPr>
          </a:p>
        </p:txBody>
      </p:sp>
      <p:cxnSp>
        <p:nvCxnSpPr>
          <p:cNvPr id="10" name="Straight Connector 9"/>
          <p:cNvCxnSpPr/>
          <p:nvPr/>
        </p:nvCxnSpPr>
        <p:spPr>
          <a:xfrm>
            <a:off x="1143000" y="609600"/>
            <a:ext cx="6858000" cy="0"/>
          </a:xfrm>
          <a:prstGeom prst="line">
            <a:avLst/>
          </a:prstGeom>
          <a:ln w="34925">
            <a:prstDash val="lgDashDotDot"/>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7446963" y="2895600"/>
            <a:ext cx="1233487" cy="1279525"/>
          </a:xfrm>
          <a:custGeom>
            <a:avLst/>
            <a:gdLst>
              <a:gd name="connsiteX0" fmla="*/ 1233996 w 1233996"/>
              <a:gd name="connsiteY0" fmla="*/ 1280160 h 1280160"/>
              <a:gd name="connsiteX1" fmla="*/ 1197420 w 1233996"/>
              <a:gd name="connsiteY1" fmla="*/ 1243584 h 1280160"/>
              <a:gd name="connsiteX2" fmla="*/ 1185228 w 1233996"/>
              <a:gd name="connsiteY2" fmla="*/ 1182624 h 1280160"/>
              <a:gd name="connsiteX3" fmla="*/ 1173036 w 1233996"/>
              <a:gd name="connsiteY3" fmla="*/ 1146048 h 1280160"/>
              <a:gd name="connsiteX4" fmla="*/ 1160844 w 1233996"/>
              <a:gd name="connsiteY4" fmla="*/ 1097280 h 1280160"/>
              <a:gd name="connsiteX5" fmla="*/ 1148652 w 1233996"/>
              <a:gd name="connsiteY5" fmla="*/ 1036320 h 1280160"/>
              <a:gd name="connsiteX6" fmla="*/ 1124268 w 1233996"/>
              <a:gd name="connsiteY6" fmla="*/ 963168 h 1280160"/>
              <a:gd name="connsiteX7" fmla="*/ 1112076 w 1233996"/>
              <a:gd name="connsiteY7" fmla="*/ 926592 h 1280160"/>
              <a:gd name="connsiteX8" fmla="*/ 1099884 w 1233996"/>
              <a:gd name="connsiteY8" fmla="*/ 890016 h 1280160"/>
              <a:gd name="connsiteX9" fmla="*/ 1087692 w 1233996"/>
              <a:gd name="connsiteY9" fmla="*/ 841248 h 1280160"/>
              <a:gd name="connsiteX10" fmla="*/ 1063308 w 1233996"/>
              <a:gd name="connsiteY10" fmla="*/ 731520 h 1280160"/>
              <a:gd name="connsiteX11" fmla="*/ 1014540 w 1233996"/>
              <a:gd name="connsiteY11" fmla="*/ 658368 h 1280160"/>
              <a:gd name="connsiteX12" fmla="*/ 953580 w 1233996"/>
              <a:gd name="connsiteY12" fmla="*/ 560832 h 1280160"/>
              <a:gd name="connsiteX13" fmla="*/ 929196 w 1233996"/>
              <a:gd name="connsiteY13" fmla="*/ 524256 h 1280160"/>
              <a:gd name="connsiteX14" fmla="*/ 904812 w 1233996"/>
              <a:gd name="connsiteY14" fmla="*/ 451104 h 1280160"/>
              <a:gd name="connsiteX15" fmla="*/ 868236 w 1233996"/>
              <a:gd name="connsiteY15" fmla="*/ 341376 h 1280160"/>
              <a:gd name="connsiteX16" fmla="*/ 843852 w 1233996"/>
              <a:gd name="connsiteY16" fmla="*/ 268224 h 1280160"/>
              <a:gd name="connsiteX17" fmla="*/ 831660 w 1233996"/>
              <a:gd name="connsiteY17" fmla="*/ 231648 h 1280160"/>
              <a:gd name="connsiteX18" fmla="*/ 795084 w 1233996"/>
              <a:gd name="connsiteY18" fmla="*/ 195072 h 1280160"/>
              <a:gd name="connsiteX19" fmla="*/ 782892 w 1233996"/>
              <a:gd name="connsiteY19" fmla="*/ 158496 h 1280160"/>
              <a:gd name="connsiteX20" fmla="*/ 709740 w 1233996"/>
              <a:gd name="connsiteY20" fmla="*/ 121920 h 1280160"/>
              <a:gd name="connsiteX21" fmla="*/ 636588 w 1233996"/>
              <a:gd name="connsiteY21" fmla="*/ 73152 h 1280160"/>
              <a:gd name="connsiteX22" fmla="*/ 514668 w 1233996"/>
              <a:gd name="connsiteY22" fmla="*/ 36576 h 1280160"/>
              <a:gd name="connsiteX23" fmla="*/ 478092 w 1233996"/>
              <a:gd name="connsiteY23" fmla="*/ 12192 h 1280160"/>
              <a:gd name="connsiteX24" fmla="*/ 246444 w 1233996"/>
              <a:gd name="connsiteY24" fmla="*/ 0 h 1280160"/>
              <a:gd name="connsiteX25" fmla="*/ 112332 w 1233996"/>
              <a:gd name="connsiteY25" fmla="*/ 12192 h 1280160"/>
              <a:gd name="connsiteX26" fmla="*/ 39180 w 1233996"/>
              <a:gd name="connsiteY26" fmla="*/ 24384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33996" h="1280160">
                <a:moveTo>
                  <a:pt x="1233996" y="1280160"/>
                </a:moveTo>
                <a:cubicBezTo>
                  <a:pt x="1221804" y="1267968"/>
                  <a:pt x="1205131" y="1259006"/>
                  <a:pt x="1197420" y="1243584"/>
                </a:cubicBezTo>
                <a:cubicBezTo>
                  <a:pt x="1188153" y="1225049"/>
                  <a:pt x="1190254" y="1202728"/>
                  <a:pt x="1185228" y="1182624"/>
                </a:cubicBezTo>
                <a:cubicBezTo>
                  <a:pt x="1182111" y="1170156"/>
                  <a:pt x="1176567" y="1158405"/>
                  <a:pt x="1173036" y="1146048"/>
                </a:cubicBezTo>
                <a:cubicBezTo>
                  <a:pt x="1168433" y="1129936"/>
                  <a:pt x="1164479" y="1113637"/>
                  <a:pt x="1160844" y="1097280"/>
                </a:cubicBezTo>
                <a:cubicBezTo>
                  <a:pt x="1156349" y="1077051"/>
                  <a:pt x="1154104" y="1056312"/>
                  <a:pt x="1148652" y="1036320"/>
                </a:cubicBezTo>
                <a:cubicBezTo>
                  <a:pt x="1141889" y="1011523"/>
                  <a:pt x="1132396" y="987552"/>
                  <a:pt x="1124268" y="963168"/>
                </a:cubicBezTo>
                <a:lnTo>
                  <a:pt x="1112076" y="926592"/>
                </a:lnTo>
                <a:cubicBezTo>
                  <a:pt x="1108012" y="914400"/>
                  <a:pt x="1103001" y="902484"/>
                  <a:pt x="1099884" y="890016"/>
                </a:cubicBezTo>
                <a:cubicBezTo>
                  <a:pt x="1095820" y="873760"/>
                  <a:pt x="1091327" y="857605"/>
                  <a:pt x="1087692" y="841248"/>
                </a:cubicBezTo>
                <a:cubicBezTo>
                  <a:pt x="1086153" y="834322"/>
                  <a:pt x="1069255" y="743413"/>
                  <a:pt x="1063308" y="731520"/>
                </a:cubicBezTo>
                <a:cubicBezTo>
                  <a:pt x="1050202" y="705308"/>
                  <a:pt x="1023807" y="686170"/>
                  <a:pt x="1014540" y="658368"/>
                </a:cubicBezTo>
                <a:cubicBezTo>
                  <a:pt x="985522" y="571315"/>
                  <a:pt x="1011542" y="599473"/>
                  <a:pt x="953580" y="560832"/>
                </a:cubicBezTo>
                <a:cubicBezTo>
                  <a:pt x="945452" y="548640"/>
                  <a:pt x="935147" y="537646"/>
                  <a:pt x="929196" y="524256"/>
                </a:cubicBezTo>
                <a:cubicBezTo>
                  <a:pt x="918757" y="500768"/>
                  <a:pt x="912940" y="475488"/>
                  <a:pt x="904812" y="451104"/>
                </a:cubicBezTo>
                <a:lnTo>
                  <a:pt x="868236" y="341376"/>
                </a:lnTo>
                <a:lnTo>
                  <a:pt x="843852" y="268224"/>
                </a:lnTo>
                <a:cubicBezTo>
                  <a:pt x="839788" y="256032"/>
                  <a:pt x="840747" y="240735"/>
                  <a:pt x="831660" y="231648"/>
                </a:cubicBezTo>
                <a:lnTo>
                  <a:pt x="795084" y="195072"/>
                </a:lnTo>
                <a:cubicBezTo>
                  <a:pt x="791020" y="182880"/>
                  <a:pt x="790920" y="168531"/>
                  <a:pt x="782892" y="158496"/>
                </a:cubicBezTo>
                <a:cubicBezTo>
                  <a:pt x="756912" y="126021"/>
                  <a:pt x="741545" y="139590"/>
                  <a:pt x="709740" y="121920"/>
                </a:cubicBezTo>
                <a:cubicBezTo>
                  <a:pt x="684122" y="107688"/>
                  <a:pt x="665019" y="80260"/>
                  <a:pt x="636588" y="73152"/>
                </a:cubicBezTo>
                <a:cubicBezTo>
                  <a:pt x="609326" y="66337"/>
                  <a:pt x="532478" y="48449"/>
                  <a:pt x="514668" y="36576"/>
                </a:cubicBezTo>
                <a:cubicBezTo>
                  <a:pt x="502476" y="28448"/>
                  <a:pt x="492611" y="14172"/>
                  <a:pt x="478092" y="12192"/>
                </a:cubicBezTo>
                <a:cubicBezTo>
                  <a:pt x="401478" y="1745"/>
                  <a:pt x="323660" y="4064"/>
                  <a:pt x="246444" y="0"/>
                </a:cubicBezTo>
                <a:cubicBezTo>
                  <a:pt x="201740" y="4064"/>
                  <a:pt x="156769" y="5844"/>
                  <a:pt x="112332" y="12192"/>
                </a:cubicBezTo>
                <a:cubicBezTo>
                  <a:pt x="0" y="28239"/>
                  <a:pt x="149503" y="24384"/>
                  <a:pt x="39180" y="24384"/>
                </a:cubicBezTo>
              </a:path>
            </a:pathLst>
          </a:custGeom>
          <a:ln w="793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 to="" calcmode="lin" valueType="num">
                                      <p:cBhvr>
                                        <p:cTn id="7" dur="1" fill="hold"/>
                                        <p:tgtEl>
                                          <p:spTgt spid="14338">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4338">
                                            <p:txEl>
                                              <p:pRg st="1" end="1"/>
                                            </p:txEl>
                                          </p:spTgt>
                                        </p:tgtEl>
                                        <p:attrNameLst>
                                          <p:attrName>style.visibility</p:attrName>
                                        </p:attrNameLst>
                                      </p:cBhvr>
                                      <p:to>
                                        <p:strVal val="visible"/>
                                      </p:to>
                                    </p:set>
                                    <p:anim to="" calcmode="lin" valueType="num">
                                      <p:cBhvr>
                                        <p:cTn id="12" dur="1" fill="hold"/>
                                        <p:tgtEl>
                                          <p:spTgt spid="14338">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4338">
                                            <p:txEl>
                                              <p:pRg st="2" end="2"/>
                                            </p:txEl>
                                          </p:spTgt>
                                        </p:tgtEl>
                                        <p:attrNameLst>
                                          <p:attrName>style.visibility</p:attrName>
                                        </p:attrNameLst>
                                      </p:cBhvr>
                                      <p:to>
                                        <p:strVal val="visible"/>
                                      </p:to>
                                    </p:set>
                                    <p:anim to="" calcmode="lin" valueType="num">
                                      <p:cBhvr>
                                        <p:cTn id="17" dur="1" fill="hold"/>
                                        <p:tgtEl>
                                          <p:spTgt spid="14338">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4338">
                                            <p:txEl>
                                              <p:pRg st="3" end="3"/>
                                            </p:txEl>
                                          </p:spTgt>
                                        </p:tgtEl>
                                        <p:attrNameLst>
                                          <p:attrName>style.visibility</p:attrName>
                                        </p:attrNameLst>
                                      </p:cBhvr>
                                      <p:to>
                                        <p:strVal val="visible"/>
                                      </p:to>
                                    </p:set>
                                    <p:anim to="" calcmode="lin" valueType="num">
                                      <p:cBhvr>
                                        <p:cTn id="22" dur="1" fill="hold"/>
                                        <p:tgtEl>
                                          <p:spTgt spid="14338">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14338">
                                            <p:txEl>
                                              <p:pRg st="4" end="4"/>
                                            </p:txEl>
                                          </p:spTgt>
                                        </p:tgtEl>
                                        <p:attrNameLst>
                                          <p:attrName>style.visibility</p:attrName>
                                        </p:attrNameLst>
                                      </p:cBhvr>
                                      <p:to>
                                        <p:strVal val="visible"/>
                                      </p:to>
                                    </p:set>
                                    <p:anim to="" calcmode="lin" valueType="num">
                                      <p:cBhvr>
                                        <p:cTn id="27" dur="1" fill="hold"/>
                                        <p:tgtEl>
                                          <p:spTgt spid="14338">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14338">
                                            <p:txEl>
                                              <p:pRg st="5" end="5"/>
                                            </p:txEl>
                                          </p:spTgt>
                                        </p:tgtEl>
                                        <p:attrNameLst>
                                          <p:attrName>style.visibility</p:attrName>
                                        </p:attrNameLst>
                                      </p:cBhvr>
                                      <p:to>
                                        <p:strVal val="visible"/>
                                      </p:to>
                                    </p:set>
                                    <p:anim to="" calcmode="lin" valueType="num">
                                      <p:cBhvr>
                                        <p:cTn id="32" dur="1" fill="hold"/>
                                        <p:tgtEl>
                                          <p:spTgt spid="14338">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14338">
                                            <p:txEl>
                                              <p:pRg st="6" end="6"/>
                                            </p:txEl>
                                          </p:spTgt>
                                        </p:tgtEl>
                                        <p:attrNameLst>
                                          <p:attrName>style.visibility</p:attrName>
                                        </p:attrNameLst>
                                      </p:cBhvr>
                                      <p:to>
                                        <p:strVal val="visible"/>
                                      </p:to>
                                    </p:set>
                                    <p:anim to="" calcmode="lin" valueType="num">
                                      <p:cBhvr>
                                        <p:cTn id="37" dur="1" fill="hold"/>
                                        <p:tgtEl>
                                          <p:spTgt spid="14338">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14338">
                                            <p:txEl>
                                              <p:pRg st="7" end="7"/>
                                            </p:txEl>
                                          </p:spTgt>
                                        </p:tgtEl>
                                        <p:attrNameLst>
                                          <p:attrName>style.visibility</p:attrName>
                                        </p:attrNameLst>
                                      </p:cBhvr>
                                      <p:to>
                                        <p:strVal val="visible"/>
                                      </p:to>
                                    </p:set>
                                    <p:anim to="" calcmode="lin" valueType="num">
                                      <p:cBhvr>
                                        <p:cTn id="42" dur="1" fill="hold"/>
                                        <p:tgtEl>
                                          <p:spTgt spid="14338">
                                            <p:txEl>
                                              <p:pRg st="7" end="7"/>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14338">
                                            <p:txEl>
                                              <p:pRg st="8" end="8"/>
                                            </p:txEl>
                                          </p:spTgt>
                                        </p:tgtEl>
                                        <p:attrNameLst>
                                          <p:attrName>style.visibility</p:attrName>
                                        </p:attrNameLst>
                                      </p:cBhvr>
                                      <p:to>
                                        <p:strVal val="visible"/>
                                      </p:to>
                                    </p:set>
                                    <p:anim to="" calcmode="lin" valueType="num">
                                      <p:cBhvr>
                                        <p:cTn id="47" dur="1" fill="hold"/>
                                        <p:tgtEl>
                                          <p:spTgt spid="14338">
                                            <p:txEl>
                                              <p:pRg st="8" end="8"/>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nodeType="clickEffect">
                                  <p:stCondLst>
                                    <p:cond delay="0"/>
                                  </p:stCondLst>
                                  <p:childTnLst>
                                    <p:set>
                                      <p:cBhvr>
                                        <p:cTn id="51" dur="1" fill="hold">
                                          <p:stCondLst>
                                            <p:cond delay="0"/>
                                          </p:stCondLst>
                                        </p:cTn>
                                        <p:tgtEl>
                                          <p:spTgt spid="14338">
                                            <p:txEl>
                                              <p:pRg st="9" end="9"/>
                                            </p:txEl>
                                          </p:spTgt>
                                        </p:tgtEl>
                                        <p:attrNameLst>
                                          <p:attrName>style.visibility</p:attrName>
                                        </p:attrNameLst>
                                      </p:cBhvr>
                                      <p:to>
                                        <p:strVal val="visible"/>
                                      </p:to>
                                    </p:set>
                                    <p:anim to="" calcmode="lin" valueType="num">
                                      <p:cBhvr>
                                        <p:cTn id="52" dur="1" fill="hold"/>
                                        <p:tgtEl>
                                          <p:spTgt spid="14338">
                                            <p:txEl>
                                              <p:pRg st="9" end="9"/>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nodeType="clickEffect">
                                  <p:stCondLst>
                                    <p:cond delay="0"/>
                                  </p:stCondLst>
                                  <p:childTnLst>
                                    <p:set>
                                      <p:cBhvr>
                                        <p:cTn id="56" dur="1" fill="hold">
                                          <p:stCondLst>
                                            <p:cond delay="0"/>
                                          </p:stCondLst>
                                        </p:cTn>
                                        <p:tgtEl>
                                          <p:spTgt spid="14338">
                                            <p:txEl>
                                              <p:pRg st="10" end="10"/>
                                            </p:txEl>
                                          </p:spTgt>
                                        </p:tgtEl>
                                        <p:attrNameLst>
                                          <p:attrName>style.visibility</p:attrName>
                                        </p:attrNameLst>
                                      </p:cBhvr>
                                      <p:to>
                                        <p:strVal val="visible"/>
                                      </p:to>
                                    </p:set>
                                    <p:anim to="" calcmode="lin" valueType="num">
                                      <p:cBhvr>
                                        <p:cTn id="57" dur="1" fill="hold"/>
                                        <p:tgtEl>
                                          <p:spTgt spid="14338">
                                            <p:txEl>
                                              <p:pRg st="10" end="10"/>
                                            </p:txEl>
                                          </p:spTgt>
                                        </p:tgtEl>
                                        <p:attrNameLst>
                                          <p:attrName/>
                                        </p:attrNameLst>
                                      </p:cBhvr>
                                    </p:anim>
                                  </p:childTnLst>
                                </p:cTn>
                              </p:par>
                              <p:par>
                                <p:cTn id="58" presetID="24" presetClass="entr" presetSubtype="0" fill="hold" nodeType="withEffect">
                                  <p:stCondLst>
                                    <p:cond delay="0"/>
                                  </p:stCondLst>
                                  <p:childTnLst>
                                    <p:set>
                                      <p:cBhvr>
                                        <p:cTn id="59" dur="1" fill="hold">
                                          <p:stCondLst>
                                            <p:cond delay="0"/>
                                          </p:stCondLst>
                                        </p:cTn>
                                        <p:tgtEl>
                                          <p:spTgt spid="14338">
                                            <p:txEl>
                                              <p:pRg st="11" end="11"/>
                                            </p:txEl>
                                          </p:spTgt>
                                        </p:tgtEl>
                                        <p:attrNameLst>
                                          <p:attrName>style.visibility</p:attrName>
                                        </p:attrNameLst>
                                      </p:cBhvr>
                                      <p:to>
                                        <p:strVal val="visible"/>
                                      </p:to>
                                    </p:set>
                                    <p:anim to="" calcmode="lin" valueType="num">
                                      <p:cBhvr>
                                        <p:cTn id="60" dur="1" fill="hold"/>
                                        <p:tgtEl>
                                          <p:spTgt spid="14338">
                                            <p:txEl>
                                              <p:pRg st="11" end="11"/>
                                            </p:txEl>
                                          </p:spTgt>
                                        </p:tgtEl>
                                        <p:attrNameLst>
                                          <p:attrName/>
                                        </p:attrNameLst>
                                      </p:cBhvr>
                                    </p:anim>
                                  </p:childTnLst>
                                </p:cTn>
                              </p:par>
                              <p:par>
                                <p:cTn id="61" presetID="24" presetClass="entr" presetSubtype="0" fill="hold" nodeType="withEffect">
                                  <p:stCondLst>
                                    <p:cond delay="0"/>
                                  </p:stCondLst>
                                  <p:childTnLst>
                                    <p:set>
                                      <p:cBhvr>
                                        <p:cTn id="62" dur="1" fill="hold">
                                          <p:stCondLst>
                                            <p:cond delay="0"/>
                                          </p:stCondLst>
                                        </p:cTn>
                                        <p:tgtEl>
                                          <p:spTgt spid="14338">
                                            <p:txEl>
                                              <p:pRg st="12" end="12"/>
                                            </p:txEl>
                                          </p:spTgt>
                                        </p:tgtEl>
                                        <p:attrNameLst>
                                          <p:attrName>style.visibility</p:attrName>
                                        </p:attrNameLst>
                                      </p:cBhvr>
                                      <p:to>
                                        <p:strVal val="visible"/>
                                      </p:to>
                                    </p:set>
                                    <p:anim to="" calcmode="lin" valueType="num">
                                      <p:cBhvr>
                                        <p:cTn id="63" dur="1" fill="hold"/>
                                        <p:tgtEl>
                                          <p:spTgt spid="14338">
                                            <p:txEl>
                                              <p:pRg st="12" end="12"/>
                                            </p:txEl>
                                          </p:spTgt>
                                        </p:tgtEl>
                                        <p:attrNameLst>
                                          <p:attrName/>
                                        </p:attrNameLst>
                                      </p:cBhvr>
                                    </p:anim>
                                  </p:childTnLst>
                                </p:cTn>
                              </p:par>
                            </p:childTnLst>
                          </p:cTn>
                        </p:par>
                      </p:childTnLst>
                    </p:cTn>
                  </p:par>
                  <p:par>
                    <p:cTn id="64" fill="hold">
                      <p:stCondLst>
                        <p:cond delay="indefinite"/>
                      </p:stCondLst>
                      <p:childTnLst>
                        <p:par>
                          <p:cTn id="65" fill="hold">
                            <p:stCondLst>
                              <p:cond delay="0"/>
                            </p:stCondLst>
                            <p:childTnLst>
                              <p:par>
                                <p:cTn id="66" presetID="24" presetClass="entr" presetSubtype="0" fill="hold" nodeType="clickEffect">
                                  <p:stCondLst>
                                    <p:cond delay="0"/>
                                  </p:stCondLst>
                                  <p:childTnLst>
                                    <p:set>
                                      <p:cBhvr>
                                        <p:cTn id="67" dur="1" fill="hold">
                                          <p:stCondLst>
                                            <p:cond delay="0"/>
                                          </p:stCondLst>
                                        </p:cTn>
                                        <p:tgtEl>
                                          <p:spTgt spid="12293"/>
                                        </p:tgtEl>
                                        <p:attrNameLst>
                                          <p:attrName>style.visibility</p:attrName>
                                        </p:attrNameLst>
                                      </p:cBhvr>
                                      <p:to>
                                        <p:strVal val="visible"/>
                                      </p:to>
                                    </p:set>
                                    <p:anim to="" calcmode="lin" valueType="num">
                                      <p:cBhvr>
                                        <p:cTn id="68" dur="1" fill="hold"/>
                                        <p:tgtEl>
                                          <p:spTgt spid="12293"/>
                                        </p:tgtEl>
                                        <p:attrNameLst>
                                          <p:attrName/>
                                        </p:attrNameLst>
                                      </p:cBhvr>
                                    </p:anim>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blinds(horizontal)">
                                      <p:cBhvr>
                                        <p:cTn id="73"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body" idx="1"/>
          </p:nvPr>
        </p:nvSpPr>
        <p:spPr>
          <a:xfrm>
            <a:off x="228600" y="685800"/>
            <a:ext cx="5943600" cy="4114800"/>
          </a:xfrm>
        </p:spPr>
        <p:txBody>
          <a:bodyPr/>
          <a:lstStyle/>
          <a:p>
            <a:pPr marL="514350" indent="-514350" algn="just">
              <a:buFont typeface="Arial" charset="0"/>
              <a:buNone/>
              <a:defRPr/>
            </a:pPr>
            <a:endParaRPr lang="en-US" sz="2800" b="1" dirty="0" smtClean="0">
              <a:solidFill>
                <a:srgbClr val="C00000"/>
              </a:solidFill>
            </a:endParaRPr>
          </a:p>
          <a:p>
            <a:pPr marL="514350" indent="-514350" algn="just">
              <a:buFont typeface="Arial" charset="0"/>
              <a:buNone/>
              <a:defRPr/>
            </a:pPr>
            <a:r>
              <a:rPr lang="en-US" sz="2400" b="1" dirty="0" smtClean="0">
                <a:solidFill>
                  <a:srgbClr val="C00000"/>
                </a:solidFill>
              </a:rPr>
              <a:t>     </a:t>
            </a:r>
            <a:r>
              <a:rPr lang="en-US" sz="2400" b="1" u="sng" dirty="0" smtClean="0">
                <a:solidFill>
                  <a:srgbClr val="C00000"/>
                </a:solidFill>
              </a:rPr>
              <a:t>In men:</a:t>
            </a:r>
            <a:endParaRPr lang="en-US" sz="2400" b="1" u="sng" dirty="0" smtClean="0"/>
          </a:p>
          <a:p>
            <a:pPr marL="514350" indent="-514350" algn="just">
              <a:buFont typeface="Arial" charset="0"/>
              <a:buNone/>
              <a:defRPr/>
            </a:pPr>
            <a:r>
              <a:rPr lang="en-US" sz="2400" b="1" dirty="0" smtClean="0"/>
              <a:t> b. </a:t>
            </a:r>
            <a:r>
              <a:rPr lang="en-US" sz="2400" b="1" u="sng" dirty="0" smtClean="0"/>
              <a:t>Epididymitis</a:t>
            </a:r>
          </a:p>
          <a:p>
            <a:pPr algn="just" eaLnBrk="1" hangingPunct="1">
              <a:buFont typeface="Wingdings" pitchFamily="2" charset="2"/>
              <a:buChar char="Ø"/>
              <a:defRPr/>
            </a:pPr>
            <a:r>
              <a:rPr lang="en-US" sz="2400" dirty="0" smtClean="0"/>
              <a:t>Signs and symptoms</a:t>
            </a:r>
          </a:p>
          <a:p>
            <a:pPr lvl="1" algn="just" eaLnBrk="1" hangingPunct="1">
              <a:buFont typeface="Arial" pitchFamily="34" charset="0"/>
              <a:buChar char="•"/>
              <a:defRPr/>
            </a:pPr>
            <a:r>
              <a:rPr lang="en-US" sz="2400" dirty="0" smtClean="0"/>
              <a:t>abdominal or lower back pain</a:t>
            </a:r>
          </a:p>
          <a:p>
            <a:pPr lvl="1" algn="just" eaLnBrk="1" hangingPunct="1">
              <a:buFont typeface="Arial" pitchFamily="34" charset="0"/>
              <a:buChar char="•"/>
              <a:defRPr/>
            </a:pPr>
            <a:r>
              <a:rPr lang="en-US" sz="2400" dirty="0" smtClean="0"/>
              <a:t>fever, nausea</a:t>
            </a:r>
          </a:p>
          <a:p>
            <a:pPr lvl="1" algn="just" eaLnBrk="1" hangingPunct="1">
              <a:buFont typeface="Arial" pitchFamily="34" charset="0"/>
              <a:buChar char="•"/>
              <a:defRPr/>
            </a:pPr>
            <a:r>
              <a:rPr lang="en-US" sz="2400" dirty="0" smtClean="0"/>
              <a:t>testicular pain and swelling</a:t>
            </a:r>
          </a:p>
          <a:p>
            <a:pPr lvl="1" algn="just" eaLnBrk="1" hangingPunct="1">
              <a:buFont typeface="Arial" pitchFamily="34" charset="0"/>
              <a:buChar char="•"/>
              <a:defRPr/>
            </a:pPr>
            <a:r>
              <a:rPr lang="en-US" sz="2400" dirty="0" smtClean="0"/>
              <a:t>discharge from the urethra</a:t>
            </a:r>
          </a:p>
          <a:p>
            <a:pPr lvl="1" algn="just" eaLnBrk="1" hangingPunct="1">
              <a:buFont typeface="Arial" pitchFamily="34" charset="0"/>
              <a:buChar char="•"/>
              <a:defRPr/>
            </a:pPr>
            <a:r>
              <a:rPr lang="en-US" sz="2400" dirty="0" smtClean="0"/>
              <a:t>pain on urination, occasionally</a:t>
            </a:r>
          </a:p>
          <a:p>
            <a:pPr lvl="1" algn="just" eaLnBrk="1" hangingPunct="1">
              <a:buFont typeface="Arial" charset="0"/>
              <a:buNone/>
              <a:defRPr/>
            </a:pPr>
            <a:r>
              <a:rPr lang="en-US" sz="2400" dirty="0" smtClean="0"/>
              <a:t>    blood in the urine</a:t>
            </a:r>
            <a:endParaRPr lang="en-US" sz="2400" b="1" dirty="0" smtClean="0"/>
          </a:p>
        </p:txBody>
      </p:sp>
      <p:sp>
        <p:nvSpPr>
          <p:cNvPr id="16" name="Title 1"/>
          <p:cNvSpPr>
            <a:spLocks noGrp="1"/>
          </p:cNvSpPr>
          <p:nvPr>
            <p:ph type="title"/>
          </p:nvPr>
        </p:nvSpPr>
        <p:spPr>
          <a:xfrm>
            <a:off x="-381000" y="0"/>
            <a:ext cx="9372600" cy="1143000"/>
          </a:xfrm>
        </p:spPr>
        <p:txBody>
          <a:bodyPr/>
          <a:lstStyle/>
          <a:p>
            <a:pPr algn="l">
              <a:defRPr/>
            </a:pPr>
            <a:r>
              <a:rPr lang="en-US" sz="3600" b="1" dirty="0" smtClean="0">
                <a:solidFill>
                  <a:srgbClr val="C00000"/>
                </a:solidFill>
                <a:latin typeface="+mn-lt"/>
              </a:rPr>
              <a:t>                           Clinical manifestations</a:t>
            </a:r>
            <a:br>
              <a:rPr lang="en-US" sz="3600" b="1" dirty="0" smtClean="0">
                <a:solidFill>
                  <a:srgbClr val="C00000"/>
                </a:solidFill>
                <a:latin typeface="+mn-lt"/>
              </a:rPr>
            </a:br>
            <a:endParaRPr lang="en-US" sz="3600" b="1" dirty="0" smtClean="0">
              <a:solidFill>
                <a:srgbClr val="C00000"/>
              </a:solidFill>
              <a:latin typeface="+mn-lt"/>
            </a:endParaRPr>
          </a:p>
        </p:txBody>
      </p:sp>
      <p:cxnSp>
        <p:nvCxnSpPr>
          <p:cNvPr id="17" name="Straight Connector 16"/>
          <p:cNvCxnSpPr/>
          <p:nvPr/>
        </p:nvCxnSpPr>
        <p:spPr>
          <a:xfrm>
            <a:off x="1143000" y="609600"/>
            <a:ext cx="6858000" cy="0"/>
          </a:xfrm>
          <a:prstGeom prst="line">
            <a:avLst/>
          </a:prstGeom>
          <a:ln w="34925">
            <a:prstDash val="lgDashDotDot"/>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bwMode="auto">
          <a:xfrm>
            <a:off x="304800" y="685800"/>
            <a:ext cx="8839200" cy="533400"/>
          </a:xfrm>
          <a:prstGeom prst="rect">
            <a:avLst/>
          </a:prstGeom>
          <a:noFill/>
          <a:ln w="9525">
            <a:noFill/>
            <a:miter lim="800000"/>
            <a:headEnd/>
            <a:tailEnd/>
          </a:ln>
        </p:spPr>
        <p:txBody>
          <a:bodyPr/>
          <a:lstStyle/>
          <a:p>
            <a:pPr marL="514350" indent="-514350" algn="just" eaLnBrk="0" hangingPunct="0">
              <a:spcBef>
                <a:spcPct val="20000"/>
              </a:spcBef>
              <a:buFont typeface="Arial" charset="0"/>
              <a:buNone/>
              <a:defRPr/>
            </a:pPr>
            <a:r>
              <a:rPr lang="en-US" sz="2800" b="1" dirty="0">
                <a:solidFill>
                  <a:srgbClr val="C00000"/>
                </a:solidFill>
                <a:latin typeface="+mn-lt"/>
                <a:cs typeface="+mn-cs"/>
              </a:rPr>
              <a:t>1. Genital Infection</a:t>
            </a:r>
          </a:p>
          <a:p>
            <a:pPr marL="514350" indent="-514350" algn="just" eaLnBrk="0" hangingPunct="0">
              <a:spcBef>
                <a:spcPct val="20000"/>
              </a:spcBef>
              <a:buFont typeface="Arial" charset="0"/>
              <a:buNone/>
              <a:defRPr/>
            </a:pPr>
            <a:r>
              <a:rPr lang="en-US" sz="2800" b="1" dirty="0">
                <a:latin typeface="+mn-lt"/>
                <a:cs typeface="+mn-cs"/>
              </a:rPr>
              <a:t>   </a:t>
            </a:r>
            <a:endParaRPr lang="en-US" sz="2800" b="1" u="sng" dirty="0">
              <a:latin typeface="+mn-lt"/>
              <a:cs typeface="+mn-cs"/>
            </a:endParaRPr>
          </a:p>
        </p:txBody>
      </p:sp>
      <p:pic>
        <p:nvPicPr>
          <p:cNvPr id="22" name="Picture 11"/>
          <p:cNvPicPr preferRelativeResize="0">
            <a:picLocks noChangeArrowheads="1"/>
          </p:cNvPicPr>
          <p:nvPr/>
        </p:nvPicPr>
        <p:blipFill>
          <a:blip r:embed="rId3" cstate="print"/>
          <a:srcRect/>
          <a:stretch>
            <a:fillRect/>
          </a:stretch>
        </p:blipFill>
        <p:spPr bwMode="auto">
          <a:xfrm>
            <a:off x="5334000" y="1150938"/>
            <a:ext cx="3581400" cy="3116262"/>
          </a:xfrm>
          <a:prstGeom prst="rect">
            <a:avLst/>
          </a:prstGeom>
          <a:noFill/>
          <a:ln w="9525">
            <a:noFill/>
            <a:miter lim="800000"/>
            <a:headEnd/>
            <a:tailEnd/>
          </a:ln>
        </p:spPr>
      </p:pic>
      <p:sp>
        <p:nvSpPr>
          <p:cNvPr id="23" name="Freeform 22"/>
          <p:cNvSpPr/>
          <p:nvPr/>
        </p:nvSpPr>
        <p:spPr>
          <a:xfrm>
            <a:off x="7446963" y="2889250"/>
            <a:ext cx="1233487" cy="1281113"/>
          </a:xfrm>
          <a:custGeom>
            <a:avLst/>
            <a:gdLst>
              <a:gd name="connsiteX0" fmla="*/ 1233996 w 1233996"/>
              <a:gd name="connsiteY0" fmla="*/ 1280160 h 1280160"/>
              <a:gd name="connsiteX1" fmla="*/ 1197420 w 1233996"/>
              <a:gd name="connsiteY1" fmla="*/ 1243584 h 1280160"/>
              <a:gd name="connsiteX2" fmla="*/ 1185228 w 1233996"/>
              <a:gd name="connsiteY2" fmla="*/ 1182624 h 1280160"/>
              <a:gd name="connsiteX3" fmla="*/ 1173036 w 1233996"/>
              <a:gd name="connsiteY3" fmla="*/ 1146048 h 1280160"/>
              <a:gd name="connsiteX4" fmla="*/ 1160844 w 1233996"/>
              <a:gd name="connsiteY4" fmla="*/ 1097280 h 1280160"/>
              <a:gd name="connsiteX5" fmla="*/ 1148652 w 1233996"/>
              <a:gd name="connsiteY5" fmla="*/ 1036320 h 1280160"/>
              <a:gd name="connsiteX6" fmla="*/ 1124268 w 1233996"/>
              <a:gd name="connsiteY6" fmla="*/ 963168 h 1280160"/>
              <a:gd name="connsiteX7" fmla="*/ 1112076 w 1233996"/>
              <a:gd name="connsiteY7" fmla="*/ 926592 h 1280160"/>
              <a:gd name="connsiteX8" fmla="*/ 1099884 w 1233996"/>
              <a:gd name="connsiteY8" fmla="*/ 890016 h 1280160"/>
              <a:gd name="connsiteX9" fmla="*/ 1087692 w 1233996"/>
              <a:gd name="connsiteY9" fmla="*/ 841248 h 1280160"/>
              <a:gd name="connsiteX10" fmla="*/ 1063308 w 1233996"/>
              <a:gd name="connsiteY10" fmla="*/ 731520 h 1280160"/>
              <a:gd name="connsiteX11" fmla="*/ 1014540 w 1233996"/>
              <a:gd name="connsiteY11" fmla="*/ 658368 h 1280160"/>
              <a:gd name="connsiteX12" fmla="*/ 953580 w 1233996"/>
              <a:gd name="connsiteY12" fmla="*/ 560832 h 1280160"/>
              <a:gd name="connsiteX13" fmla="*/ 929196 w 1233996"/>
              <a:gd name="connsiteY13" fmla="*/ 524256 h 1280160"/>
              <a:gd name="connsiteX14" fmla="*/ 904812 w 1233996"/>
              <a:gd name="connsiteY14" fmla="*/ 451104 h 1280160"/>
              <a:gd name="connsiteX15" fmla="*/ 868236 w 1233996"/>
              <a:gd name="connsiteY15" fmla="*/ 341376 h 1280160"/>
              <a:gd name="connsiteX16" fmla="*/ 843852 w 1233996"/>
              <a:gd name="connsiteY16" fmla="*/ 268224 h 1280160"/>
              <a:gd name="connsiteX17" fmla="*/ 831660 w 1233996"/>
              <a:gd name="connsiteY17" fmla="*/ 231648 h 1280160"/>
              <a:gd name="connsiteX18" fmla="*/ 795084 w 1233996"/>
              <a:gd name="connsiteY18" fmla="*/ 195072 h 1280160"/>
              <a:gd name="connsiteX19" fmla="*/ 782892 w 1233996"/>
              <a:gd name="connsiteY19" fmla="*/ 158496 h 1280160"/>
              <a:gd name="connsiteX20" fmla="*/ 709740 w 1233996"/>
              <a:gd name="connsiteY20" fmla="*/ 121920 h 1280160"/>
              <a:gd name="connsiteX21" fmla="*/ 636588 w 1233996"/>
              <a:gd name="connsiteY21" fmla="*/ 73152 h 1280160"/>
              <a:gd name="connsiteX22" fmla="*/ 514668 w 1233996"/>
              <a:gd name="connsiteY22" fmla="*/ 36576 h 1280160"/>
              <a:gd name="connsiteX23" fmla="*/ 478092 w 1233996"/>
              <a:gd name="connsiteY23" fmla="*/ 12192 h 1280160"/>
              <a:gd name="connsiteX24" fmla="*/ 246444 w 1233996"/>
              <a:gd name="connsiteY24" fmla="*/ 0 h 1280160"/>
              <a:gd name="connsiteX25" fmla="*/ 112332 w 1233996"/>
              <a:gd name="connsiteY25" fmla="*/ 12192 h 1280160"/>
              <a:gd name="connsiteX26" fmla="*/ 39180 w 1233996"/>
              <a:gd name="connsiteY26" fmla="*/ 24384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33996" h="1280160">
                <a:moveTo>
                  <a:pt x="1233996" y="1280160"/>
                </a:moveTo>
                <a:cubicBezTo>
                  <a:pt x="1221804" y="1267968"/>
                  <a:pt x="1205131" y="1259006"/>
                  <a:pt x="1197420" y="1243584"/>
                </a:cubicBezTo>
                <a:cubicBezTo>
                  <a:pt x="1188153" y="1225049"/>
                  <a:pt x="1190254" y="1202728"/>
                  <a:pt x="1185228" y="1182624"/>
                </a:cubicBezTo>
                <a:cubicBezTo>
                  <a:pt x="1182111" y="1170156"/>
                  <a:pt x="1176567" y="1158405"/>
                  <a:pt x="1173036" y="1146048"/>
                </a:cubicBezTo>
                <a:cubicBezTo>
                  <a:pt x="1168433" y="1129936"/>
                  <a:pt x="1164479" y="1113637"/>
                  <a:pt x="1160844" y="1097280"/>
                </a:cubicBezTo>
                <a:cubicBezTo>
                  <a:pt x="1156349" y="1077051"/>
                  <a:pt x="1154104" y="1056312"/>
                  <a:pt x="1148652" y="1036320"/>
                </a:cubicBezTo>
                <a:cubicBezTo>
                  <a:pt x="1141889" y="1011523"/>
                  <a:pt x="1132396" y="987552"/>
                  <a:pt x="1124268" y="963168"/>
                </a:cubicBezTo>
                <a:lnTo>
                  <a:pt x="1112076" y="926592"/>
                </a:lnTo>
                <a:cubicBezTo>
                  <a:pt x="1108012" y="914400"/>
                  <a:pt x="1103001" y="902484"/>
                  <a:pt x="1099884" y="890016"/>
                </a:cubicBezTo>
                <a:cubicBezTo>
                  <a:pt x="1095820" y="873760"/>
                  <a:pt x="1091327" y="857605"/>
                  <a:pt x="1087692" y="841248"/>
                </a:cubicBezTo>
                <a:cubicBezTo>
                  <a:pt x="1086153" y="834322"/>
                  <a:pt x="1069255" y="743413"/>
                  <a:pt x="1063308" y="731520"/>
                </a:cubicBezTo>
                <a:cubicBezTo>
                  <a:pt x="1050202" y="705308"/>
                  <a:pt x="1023807" y="686170"/>
                  <a:pt x="1014540" y="658368"/>
                </a:cubicBezTo>
                <a:cubicBezTo>
                  <a:pt x="985522" y="571315"/>
                  <a:pt x="1011542" y="599473"/>
                  <a:pt x="953580" y="560832"/>
                </a:cubicBezTo>
                <a:cubicBezTo>
                  <a:pt x="945452" y="548640"/>
                  <a:pt x="935147" y="537646"/>
                  <a:pt x="929196" y="524256"/>
                </a:cubicBezTo>
                <a:cubicBezTo>
                  <a:pt x="918757" y="500768"/>
                  <a:pt x="912940" y="475488"/>
                  <a:pt x="904812" y="451104"/>
                </a:cubicBezTo>
                <a:lnTo>
                  <a:pt x="868236" y="341376"/>
                </a:lnTo>
                <a:lnTo>
                  <a:pt x="843852" y="268224"/>
                </a:lnTo>
                <a:cubicBezTo>
                  <a:pt x="839788" y="256032"/>
                  <a:pt x="840747" y="240735"/>
                  <a:pt x="831660" y="231648"/>
                </a:cubicBezTo>
                <a:lnTo>
                  <a:pt x="795084" y="195072"/>
                </a:lnTo>
                <a:cubicBezTo>
                  <a:pt x="791020" y="182880"/>
                  <a:pt x="790920" y="168531"/>
                  <a:pt x="782892" y="158496"/>
                </a:cubicBezTo>
                <a:cubicBezTo>
                  <a:pt x="756912" y="126021"/>
                  <a:pt x="741545" y="139590"/>
                  <a:pt x="709740" y="121920"/>
                </a:cubicBezTo>
                <a:cubicBezTo>
                  <a:pt x="684122" y="107688"/>
                  <a:pt x="665019" y="80260"/>
                  <a:pt x="636588" y="73152"/>
                </a:cubicBezTo>
                <a:cubicBezTo>
                  <a:pt x="609326" y="66337"/>
                  <a:pt x="532478" y="48449"/>
                  <a:pt x="514668" y="36576"/>
                </a:cubicBezTo>
                <a:cubicBezTo>
                  <a:pt x="502476" y="28448"/>
                  <a:pt x="492611" y="14172"/>
                  <a:pt x="478092" y="12192"/>
                </a:cubicBezTo>
                <a:cubicBezTo>
                  <a:pt x="401478" y="1745"/>
                  <a:pt x="323660" y="4064"/>
                  <a:pt x="246444" y="0"/>
                </a:cubicBezTo>
                <a:cubicBezTo>
                  <a:pt x="201740" y="4064"/>
                  <a:pt x="156769" y="5844"/>
                  <a:pt x="112332" y="12192"/>
                </a:cubicBezTo>
                <a:cubicBezTo>
                  <a:pt x="0" y="28239"/>
                  <a:pt x="149503" y="24384"/>
                  <a:pt x="39180" y="24384"/>
                </a:cubicBezTo>
              </a:path>
            </a:pathLst>
          </a:custGeom>
          <a:ln w="793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24" name="Straight Arrow Connector 23"/>
          <p:cNvCxnSpPr/>
          <p:nvPr/>
        </p:nvCxnSpPr>
        <p:spPr>
          <a:xfrm>
            <a:off x="6553200" y="2514600"/>
            <a:ext cx="381000" cy="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7010400" y="1295400"/>
            <a:ext cx="381000" cy="762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620000" y="1219200"/>
            <a:ext cx="304800" cy="762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924800" y="1447800"/>
            <a:ext cx="152400" cy="2286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8229600" y="1828800"/>
            <a:ext cx="76200" cy="3810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8077200" y="2362200"/>
            <a:ext cx="152400" cy="30480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Freeform 30"/>
          <p:cNvSpPr/>
          <p:nvPr/>
        </p:nvSpPr>
        <p:spPr>
          <a:xfrm>
            <a:off x="7620000" y="3505200"/>
            <a:ext cx="280988" cy="536575"/>
          </a:xfrm>
          <a:custGeom>
            <a:avLst/>
            <a:gdLst>
              <a:gd name="connsiteX0" fmla="*/ 280416 w 280416"/>
              <a:gd name="connsiteY0" fmla="*/ 0 h 536448"/>
              <a:gd name="connsiteX1" fmla="*/ 121920 w 280416"/>
              <a:gd name="connsiteY1" fmla="*/ 36576 h 536448"/>
              <a:gd name="connsiteX2" fmla="*/ 85344 w 280416"/>
              <a:gd name="connsiteY2" fmla="*/ 48768 h 536448"/>
              <a:gd name="connsiteX3" fmla="*/ 48768 w 280416"/>
              <a:gd name="connsiteY3" fmla="*/ 121920 h 536448"/>
              <a:gd name="connsiteX4" fmla="*/ 36576 w 280416"/>
              <a:gd name="connsiteY4" fmla="*/ 158496 h 536448"/>
              <a:gd name="connsiteX5" fmla="*/ 0 w 280416"/>
              <a:gd name="connsiteY5" fmla="*/ 353568 h 536448"/>
              <a:gd name="connsiteX6" fmla="*/ 12192 w 280416"/>
              <a:gd name="connsiteY6" fmla="*/ 499872 h 536448"/>
              <a:gd name="connsiteX7" fmla="*/ 24384 w 280416"/>
              <a:gd name="connsiteY7" fmla="*/ 536448 h 536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0416" h="536448">
                <a:moveTo>
                  <a:pt x="280416" y="0"/>
                </a:moveTo>
                <a:cubicBezTo>
                  <a:pt x="169627" y="15827"/>
                  <a:pt x="222334" y="3105"/>
                  <a:pt x="121920" y="36576"/>
                </a:cubicBezTo>
                <a:lnTo>
                  <a:pt x="85344" y="48768"/>
                </a:lnTo>
                <a:cubicBezTo>
                  <a:pt x="54699" y="140703"/>
                  <a:pt x="96037" y="27382"/>
                  <a:pt x="48768" y="121920"/>
                </a:cubicBezTo>
                <a:cubicBezTo>
                  <a:pt x="43021" y="133415"/>
                  <a:pt x="39957" y="146097"/>
                  <a:pt x="36576" y="158496"/>
                </a:cubicBezTo>
                <a:cubicBezTo>
                  <a:pt x="6732" y="267923"/>
                  <a:pt x="13917" y="242230"/>
                  <a:pt x="0" y="353568"/>
                </a:cubicBezTo>
                <a:cubicBezTo>
                  <a:pt x="4064" y="402336"/>
                  <a:pt x="5724" y="451364"/>
                  <a:pt x="12192" y="499872"/>
                </a:cubicBezTo>
                <a:cubicBezTo>
                  <a:pt x="13891" y="512611"/>
                  <a:pt x="24384" y="536448"/>
                  <a:pt x="24384" y="536448"/>
                </a:cubicBezTo>
              </a:path>
            </a:pathLst>
          </a:custGeom>
          <a:ln w="1397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animEffect transition="in" filter="barn(inHorizontal)">
                                      <p:cBhvr>
                                        <p:cTn id="7" dur="500"/>
                                        <p:tgtEl>
                                          <p:spTgt spid="1945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linds(horizontal)">
                                      <p:cBhvr>
                                        <p:cTn id="17" dur="10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par>
                                <p:cTn id="23" presetID="3" presetClass="entr" presetSubtype="1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blinds(horizontal)">
                                      <p:cBhvr>
                                        <p:cTn id="25" dur="500"/>
                                        <p:tgtEl>
                                          <p:spTgt spid="25"/>
                                        </p:tgtEl>
                                      </p:cBhvr>
                                    </p:animEffect>
                                  </p:childTnLst>
                                </p:cTn>
                              </p:par>
                              <p:par>
                                <p:cTn id="26" presetID="3" presetClass="entr" presetSubtype="10" fill="hold" nodeType="with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blinds(horizontal)">
                                      <p:cBhvr>
                                        <p:cTn id="28" dur="500"/>
                                        <p:tgtEl>
                                          <p:spTgt spid="27"/>
                                        </p:tgtEl>
                                      </p:cBhvr>
                                    </p:animEffect>
                                  </p:childTnLst>
                                </p:cTn>
                              </p:par>
                              <p:par>
                                <p:cTn id="29" presetID="3" presetClass="entr" presetSubtype="1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blinds(horizontal)">
                                      <p:cBhvr>
                                        <p:cTn id="31" dur="500"/>
                                        <p:tgtEl>
                                          <p:spTgt spid="28"/>
                                        </p:tgtEl>
                                      </p:cBhvr>
                                    </p:animEffect>
                                  </p:childTnLst>
                                </p:cTn>
                              </p:par>
                              <p:par>
                                <p:cTn id="32" presetID="3" presetClass="entr" presetSubtype="10" fill="hold"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blinds(horizontal)">
                                      <p:cBhvr>
                                        <p:cTn id="34" dur="500"/>
                                        <p:tgtEl>
                                          <p:spTgt spid="29"/>
                                        </p:tgtEl>
                                      </p:cBhvr>
                                    </p:animEffect>
                                  </p:childTnLst>
                                </p:cTn>
                              </p:par>
                              <p:par>
                                <p:cTn id="35" presetID="3" presetClass="entr" presetSubtype="1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linds(horizontal)">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arn(inHorizont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19458">
                                            <p:txEl>
                                              <p:pRg st="3" end="3"/>
                                            </p:txEl>
                                          </p:spTgt>
                                        </p:tgtEl>
                                        <p:attrNameLst>
                                          <p:attrName>style.visibility</p:attrName>
                                        </p:attrNameLst>
                                      </p:cBhvr>
                                      <p:to>
                                        <p:strVal val="visible"/>
                                      </p:to>
                                    </p:set>
                                    <p:anim to="" calcmode="lin" valueType="num">
                                      <p:cBhvr>
                                        <p:cTn id="47" dur="1" fill="hold"/>
                                        <p:tgtEl>
                                          <p:spTgt spid="19458">
                                            <p:txEl>
                                              <p:pRg st="3" end="3"/>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nodeType="clickEffect">
                                  <p:stCondLst>
                                    <p:cond delay="0"/>
                                  </p:stCondLst>
                                  <p:childTnLst>
                                    <p:set>
                                      <p:cBhvr>
                                        <p:cTn id="51" dur="1" fill="hold">
                                          <p:stCondLst>
                                            <p:cond delay="0"/>
                                          </p:stCondLst>
                                        </p:cTn>
                                        <p:tgtEl>
                                          <p:spTgt spid="19458">
                                            <p:txEl>
                                              <p:pRg st="4" end="4"/>
                                            </p:txEl>
                                          </p:spTgt>
                                        </p:tgtEl>
                                        <p:attrNameLst>
                                          <p:attrName>style.visibility</p:attrName>
                                        </p:attrNameLst>
                                      </p:cBhvr>
                                      <p:to>
                                        <p:strVal val="visible"/>
                                      </p:to>
                                    </p:set>
                                    <p:anim to="" calcmode="lin" valueType="num">
                                      <p:cBhvr>
                                        <p:cTn id="52" dur="1" fill="hold"/>
                                        <p:tgtEl>
                                          <p:spTgt spid="19458">
                                            <p:txEl>
                                              <p:pRg st="4" end="4"/>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nodeType="clickEffect">
                                  <p:stCondLst>
                                    <p:cond delay="0"/>
                                  </p:stCondLst>
                                  <p:childTnLst>
                                    <p:set>
                                      <p:cBhvr>
                                        <p:cTn id="56" dur="1" fill="hold">
                                          <p:stCondLst>
                                            <p:cond delay="0"/>
                                          </p:stCondLst>
                                        </p:cTn>
                                        <p:tgtEl>
                                          <p:spTgt spid="19458">
                                            <p:txEl>
                                              <p:pRg st="5" end="5"/>
                                            </p:txEl>
                                          </p:spTgt>
                                        </p:tgtEl>
                                        <p:attrNameLst>
                                          <p:attrName>style.visibility</p:attrName>
                                        </p:attrNameLst>
                                      </p:cBhvr>
                                      <p:to>
                                        <p:strVal val="visible"/>
                                      </p:to>
                                    </p:set>
                                    <p:anim to="" calcmode="lin" valueType="num">
                                      <p:cBhvr>
                                        <p:cTn id="57" dur="1" fill="hold"/>
                                        <p:tgtEl>
                                          <p:spTgt spid="19458">
                                            <p:txEl>
                                              <p:pRg st="5" end="5"/>
                                            </p:txEl>
                                          </p:spTgt>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nodeType="clickEffect">
                                  <p:stCondLst>
                                    <p:cond delay="0"/>
                                  </p:stCondLst>
                                  <p:childTnLst>
                                    <p:set>
                                      <p:cBhvr>
                                        <p:cTn id="61" dur="1" fill="hold">
                                          <p:stCondLst>
                                            <p:cond delay="0"/>
                                          </p:stCondLst>
                                        </p:cTn>
                                        <p:tgtEl>
                                          <p:spTgt spid="19458">
                                            <p:txEl>
                                              <p:pRg st="6" end="6"/>
                                            </p:txEl>
                                          </p:spTgt>
                                        </p:tgtEl>
                                        <p:attrNameLst>
                                          <p:attrName>style.visibility</p:attrName>
                                        </p:attrNameLst>
                                      </p:cBhvr>
                                      <p:to>
                                        <p:strVal val="visible"/>
                                      </p:to>
                                    </p:set>
                                    <p:anim to="" calcmode="lin" valueType="num">
                                      <p:cBhvr>
                                        <p:cTn id="62" dur="1" fill="hold"/>
                                        <p:tgtEl>
                                          <p:spTgt spid="19458">
                                            <p:txEl>
                                              <p:pRg st="6" end="6"/>
                                            </p:txEl>
                                          </p:spTgt>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24" presetClass="entr" presetSubtype="0" fill="hold" nodeType="clickEffect">
                                  <p:stCondLst>
                                    <p:cond delay="0"/>
                                  </p:stCondLst>
                                  <p:childTnLst>
                                    <p:set>
                                      <p:cBhvr>
                                        <p:cTn id="66" dur="1" fill="hold">
                                          <p:stCondLst>
                                            <p:cond delay="0"/>
                                          </p:stCondLst>
                                        </p:cTn>
                                        <p:tgtEl>
                                          <p:spTgt spid="19458">
                                            <p:txEl>
                                              <p:pRg st="7" end="7"/>
                                            </p:txEl>
                                          </p:spTgt>
                                        </p:tgtEl>
                                        <p:attrNameLst>
                                          <p:attrName>style.visibility</p:attrName>
                                        </p:attrNameLst>
                                      </p:cBhvr>
                                      <p:to>
                                        <p:strVal val="visible"/>
                                      </p:to>
                                    </p:set>
                                    <p:anim to="" calcmode="lin" valueType="num">
                                      <p:cBhvr>
                                        <p:cTn id="67" dur="1" fill="hold"/>
                                        <p:tgtEl>
                                          <p:spTgt spid="19458">
                                            <p:txEl>
                                              <p:pRg st="7" end="7"/>
                                            </p:txEl>
                                          </p:spTgt>
                                        </p:tgtEl>
                                        <p:attrNameLst>
                                          <p:attrName/>
                                        </p:attrNameLst>
                                      </p:cBhvr>
                                    </p:anim>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9458">
                                            <p:txEl>
                                              <p:pRg st="8" end="8"/>
                                            </p:txEl>
                                          </p:spTgt>
                                        </p:tgtEl>
                                        <p:attrNameLst>
                                          <p:attrName>style.visibility</p:attrName>
                                        </p:attrNameLst>
                                      </p:cBhvr>
                                      <p:to>
                                        <p:strVal val="visible"/>
                                      </p:to>
                                    </p:set>
                                    <p:animEffect transition="in" filter="blinds(horizontal)">
                                      <p:cBhvr>
                                        <p:cTn id="72" dur="500"/>
                                        <p:tgtEl>
                                          <p:spTgt spid="19458">
                                            <p:txEl>
                                              <p:pRg st="8" end="8"/>
                                            </p:txEl>
                                          </p:spTgt>
                                        </p:tgtEl>
                                      </p:cBhvr>
                                    </p:animEffect>
                                  </p:childTnLst>
                                </p:cTn>
                              </p:par>
                              <p:par>
                                <p:cTn id="73" presetID="3" presetClass="entr" presetSubtype="10" fill="hold" nodeType="withEffect">
                                  <p:stCondLst>
                                    <p:cond delay="0"/>
                                  </p:stCondLst>
                                  <p:childTnLst>
                                    <p:set>
                                      <p:cBhvr>
                                        <p:cTn id="74" dur="1" fill="hold">
                                          <p:stCondLst>
                                            <p:cond delay="0"/>
                                          </p:stCondLst>
                                        </p:cTn>
                                        <p:tgtEl>
                                          <p:spTgt spid="19458">
                                            <p:txEl>
                                              <p:pRg st="9" end="9"/>
                                            </p:txEl>
                                          </p:spTgt>
                                        </p:tgtEl>
                                        <p:attrNameLst>
                                          <p:attrName>style.visibility</p:attrName>
                                        </p:attrNameLst>
                                      </p:cBhvr>
                                      <p:to>
                                        <p:strVal val="visible"/>
                                      </p:to>
                                    </p:set>
                                    <p:animEffect transition="in" filter="blinds(horizontal)">
                                      <p:cBhvr>
                                        <p:cTn id="75" dur="500"/>
                                        <p:tgtEl>
                                          <p:spTgt spid="1945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0007F"/>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2" ma:contentTypeDescription="Create a new document." ma:contentTypeScope="" ma:versionID="8778982535be8039c0c0b016c741dd98">
  <xsd:schema xmlns:xsd="http://www.w3.org/2001/XMLSchema" xmlns:xs="http://www.w3.org/2001/XMLSchema" xmlns:p="http://schemas.microsoft.com/office/2006/metadata/properties" xmlns:ns2="cfb739ad-8775-4f5f-a2cf-07c24ded535e" targetNamespace="http://schemas.microsoft.com/office/2006/metadata/properties" ma:root="true" ma:fieldsID="38f23c1e3c74877df0cf7dbc76035582" ns2:_="">
    <xsd:import namespace="cfb739ad-8775-4f5f-a2cf-07c24ded535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b739ad-8775-4f5f-a2cf-07c24ded5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A72E73-FAFF-4636-B2E3-2D46F340C750}"/>
</file>

<file path=customXml/itemProps2.xml><?xml version="1.0" encoding="utf-8"?>
<ds:datastoreItem xmlns:ds="http://schemas.openxmlformats.org/officeDocument/2006/customXml" ds:itemID="{4E00BD18-F48D-4E16-8D52-BBA5D43918B3}"/>
</file>

<file path=customXml/itemProps3.xml><?xml version="1.0" encoding="utf-8"?>
<ds:datastoreItem xmlns:ds="http://schemas.openxmlformats.org/officeDocument/2006/customXml" ds:itemID="{808A8C16-A6D9-40B9-A6B1-90B910FA80EB}"/>
</file>

<file path=docProps/app.xml><?xml version="1.0" encoding="utf-8"?>
<Properties xmlns="http://schemas.openxmlformats.org/officeDocument/2006/extended-properties" xmlns:vt="http://schemas.openxmlformats.org/officeDocument/2006/docPropsVTypes">
  <Template/>
  <TotalTime>3176</TotalTime>
  <Words>948</Words>
  <Application>Microsoft Office PowerPoint</Application>
  <PresentationFormat>On-screen Show (4:3)</PresentationFormat>
  <Paragraphs>204</Paragraphs>
  <Slides>23</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Wingdings</vt:lpstr>
      <vt:lpstr>Office Theme</vt:lpstr>
      <vt:lpstr>Urogenital Tract / 3rd year Gonorrhoea </vt:lpstr>
      <vt:lpstr>PowerPoint Presentation</vt:lpstr>
      <vt:lpstr>Gonorrhoeae </vt:lpstr>
      <vt:lpstr>Gonorrhoeae </vt:lpstr>
      <vt:lpstr>Gonorrhoeae </vt:lpstr>
      <vt:lpstr>                                      Pathogenesis </vt:lpstr>
      <vt:lpstr>Gonorrhoeae </vt:lpstr>
      <vt:lpstr>                           Clinical manifestations </vt:lpstr>
      <vt:lpstr>                           Clinical manifestations </vt:lpstr>
      <vt:lpstr>Gonorrhoeae </vt:lpstr>
      <vt:lpstr>Gonorrhoea </vt:lpstr>
      <vt:lpstr>                           Clinical manifestations </vt:lpstr>
      <vt:lpstr>Gonorrhoeae </vt:lpstr>
      <vt:lpstr>Gonorrhoeae – neonates </vt:lpstr>
      <vt:lpstr>Gonorrhoeae – neonates </vt:lpstr>
      <vt:lpstr>Diagnosis:</vt:lpstr>
      <vt:lpstr>Gonorrhoeae </vt:lpstr>
      <vt:lpstr>Gonorrhoeae </vt:lpstr>
      <vt:lpstr>Gonorrhoeae </vt:lpstr>
      <vt:lpstr>Gonorrhoeae </vt:lpstr>
      <vt:lpstr>Gonorrhoeae: treatment summary </vt:lpstr>
      <vt:lpstr>Gonorrhoeae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Pneumocustic pneumonia</dc:title>
  <dc:creator>Windows User</dc:creator>
  <cp:lastModifiedBy>user</cp:lastModifiedBy>
  <cp:revision>360</cp:revision>
  <dcterms:created xsi:type="dcterms:W3CDTF">2009-12-14T20:42:40Z</dcterms:created>
  <dcterms:modified xsi:type="dcterms:W3CDTF">2021-05-04T07:46:06Z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0x0101007B27F43C3424F14B9B09E11064185262</vt:lpwstr>
  </property>
</Properties>
</file>