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16" r:id="rId29"/>
    <p:sldId id="284" r:id="rId30"/>
    <p:sldId id="285" r:id="rId31"/>
    <p:sldId id="317" r:id="rId32"/>
    <p:sldId id="293" r:id="rId33"/>
    <p:sldId id="294" r:id="rId34"/>
    <p:sldId id="286" r:id="rId35"/>
    <p:sldId id="295" r:id="rId36"/>
    <p:sldId id="296" r:id="rId37"/>
    <p:sldId id="297" r:id="rId38"/>
    <p:sldId id="287" r:id="rId39"/>
    <p:sldId id="298" r:id="rId40"/>
    <p:sldId id="299" r:id="rId41"/>
    <p:sldId id="288" r:id="rId42"/>
    <p:sldId id="300" r:id="rId43"/>
    <p:sldId id="289" r:id="rId44"/>
    <p:sldId id="290" r:id="rId45"/>
    <p:sldId id="301" r:id="rId46"/>
    <p:sldId id="302" r:id="rId47"/>
    <p:sldId id="303" r:id="rId48"/>
    <p:sldId id="291" r:id="rId49"/>
    <p:sldId id="304" r:id="rId50"/>
    <p:sldId id="305" r:id="rId51"/>
    <p:sldId id="306" r:id="rId52"/>
    <p:sldId id="307" r:id="rId53"/>
    <p:sldId id="292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1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0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3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7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2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3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2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0023-710A-4A5E-914E-3AB02CF06FCF}" type="datetimeFigureOut">
              <a:rPr lang="en-US" smtClean="0"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2C34-C25B-4782-972D-38A4E4DF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Hemoptysis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3- Hemoptysis : coughing up blood from the respiratory tract</a:t>
            </a:r>
          </a:p>
          <a:p>
            <a:pPr>
              <a:buFontTx/>
              <a:buChar char="-"/>
            </a:pPr>
            <a:r>
              <a:rPr lang="en-US" dirty="0" smtClean="0"/>
              <a:t>Most commonly associated with acute or chronic respiratory tract infections</a:t>
            </a:r>
          </a:p>
          <a:p>
            <a:pPr>
              <a:buFontTx/>
              <a:buChar char="-"/>
            </a:pPr>
            <a:r>
              <a:rPr lang="en-US" dirty="0" smtClean="0"/>
              <a:t>Never assume hemoptysis has a benign cause until serious pathology has been considered and excluded</a:t>
            </a:r>
          </a:p>
          <a:p>
            <a:pPr>
              <a:buFontTx/>
              <a:buChar char="-"/>
            </a:pPr>
            <a:r>
              <a:rPr lang="en-US" dirty="0" smtClean="0"/>
              <a:t>The first step in evaluation : True hemoptysis(from the chest)  ? </a:t>
            </a:r>
          </a:p>
          <a:p>
            <a:pPr>
              <a:buFontTx/>
              <a:buChar char="-"/>
            </a:pPr>
            <a:r>
              <a:rPr lang="en-US" dirty="0" smtClean="0"/>
              <a:t>The next step in evaluation : Massive hemoptysis </a:t>
            </a:r>
            <a:r>
              <a:rPr lang="en-US" dirty="0" smtClean="0"/>
              <a:t>?try to quantify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next step in evaluation : Duration +Associated symptoms </a:t>
            </a:r>
          </a:p>
          <a:p>
            <a:pPr marL="0" indent="0">
              <a:buNone/>
            </a:pPr>
            <a:r>
              <a:rPr lang="en-US" dirty="0" smtClean="0"/>
              <a:t>A- Purulent sputum : days(acute bronchitis) , weeks ( tuberculosis) , months (bronchiectasis)</a:t>
            </a:r>
          </a:p>
          <a:p>
            <a:pPr marL="0" indent="0">
              <a:buNone/>
            </a:pPr>
            <a:r>
              <a:rPr lang="en-US" dirty="0" smtClean="0"/>
              <a:t>B- Short history + pain + SOB : PE</a:t>
            </a:r>
          </a:p>
          <a:p>
            <a:pPr marL="0" indent="0">
              <a:buNone/>
            </a:pPr>
            <a:r>
              <a:rPr lang="en-US" dirty="0" smtClean="0"/>
              <a:t>C- Large volume : lung cancer , aspergiloma , bronchiectasis ..Etc.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2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 Stridor : Harsh grating sounds &gt; vibration </a:t>
            </a:r>
            <a:r>
              <a:rPr lang="en-US" dirty="0"/>
              <a:t>of the walls of the trachea or major bronchi when the airway lumen is critically </a:t>
            </a:r>
            <a:r>
              <a:rPr lang="en-US" dirty="0" smtClean="0"/>
              <a:t>narrowed </a:t>
            </a:r>
          </a:p>
          <a:p>
            <a:pPr marL="0" indent="0">
              <a:buNone/>
            </a:pPr>
            <a:r>
              <a:rPr lang="en-US" dirty="0" smtClean="0"/>
              <a:t>-Extra </a:t>
            </a:r>
            <a:r>
              <a:rPr lang="en-US" dirty="0" smtClean="0"/>
              <a:t>thoracic &gt; Inspiratory  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/>
              <a:t>Intrathoracic </a:t>
            </a:r>
            <a:r>
              <a:rPr lang="en-US" dirty="0" smtClean="0"/>
              <a:t>&gt; Expiratory </a:t>
            </a:r>
          </a:p>
          <a:p>
            <a:pPr>
              <a:buFontTx/>
              <a:buChar char="-"/>
            </a:pPr>
            <a:r>
              <a:rPr lang="en-US" dirty="0" smtClean="0"/>
              <a:t>Thoracic inlet &gt;Both </a:t>
            </a:r>
          </a:p>
          <a:p>
            <a:pPr>
              <a:buFontTx/>
              <a:buChar char="-"/>
            </a:pPr>
            <a:r>
              <a:rPr lang="en-US" dirty="0" smtClean="0"/>
              <a:t>Critical &gt; rapid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5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5- Chest pain : DDX : Respiratory , cardiac , Gastroesophageal , Musculoskeletal</a:t>
            </a:r>
          </a:p>
          <a:p>
            <a:pPr>
              <a:buFontTx/>
              <a:buChar char="-"/>
            </a:pPr>
            <a:r>
              <a:rPr lang="en-US" dirty="0" smtClean="0"/>
              <a:t>Analysis : SOCRATES  , Pain due to respiratory causes is pleuritic(parietal pleura) in nature ? With few exceptions 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Pleuritic pain : sharp , stabbing , localized or diffuse , away from the midline , increases with inspiration :pneumonia , pulmonary embolism , pneumothorax and lung cancer 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Musculoskeletal pain , Bornholm </a:t>
            </a:r>
            <a:r>
              <a:rPr lang="en-US" dirty="0" smtClean="0"/>
              <a:t>disease(infection of intercostal muscles ), </a:t>
            </a:r>
            <a:r>
              <a:rPr lang="en-US" dirty="0" err="1"/>
              <a:t>Tietze’s</a:t>
            </a:r>
            <a:r>
              <a:rPr lang="en-US" dirty="0"/>
              <a:t> </a:t>
            </a:r>
            <a:r>
              <a:rPr lang="en-US" dirty="0" smtClean="0"/>
              <a:t>syndrome( </a:t>
            </a:r>
            <a:r>
              <a:rPr lang="en-US" dirty="0" err="1" smtClean="0"/>
              <a:t>costochondritis</a:t>
            </a:r>
            <a:r>
              <a:rPr lang="en-US" dirty="0" smtClean="0"/>
              <a:t> ) , shingles(burning pain along thoracic dermatomes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7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7- Fever , Chills and Rigors </a:t>
            </a:r>
          </a:p>
          <a:p>
            <a:pPr>
              <a:buFontTx/>
              <a:buChar char="-"/>
            </a:pPr>
            <a:r>
              <a:rPr lang="en-US" dirty="0" smtClean="0"/>
              <a:t>Not specific , other .</a:t>
            </a:r>
          </a:p>
          <a:p>
            <a:pPr>
              <a:buFontTx/>
              <a:buChar char="-"/>
            </a:pPr>
            <a:r>
              <a:rPr lang="en-US" dirty="0" smtClean="0"/>
              <a:t>Feeling of hotness, documented fever </a:t>
            </a:r>
          </a:p>
          <a:p>
            <a:pPr>
              <a:buFontTx/>
              <a:buChar char="-"/>
            </a:pPr>
            <a:r>
              <a:rPr lang="en-US" dirty="0" smtClean="0"/>
              <a:t>Rigors </a:t>
            </a:r>
          </a:p>
          <a:p>
            <a:pPr>
              <a:buFontTx/>
              <a:buChar char="-"/>
            </a:pPr>
            <a:r>
              <a:rPr lang="en-US" dirty="0" smtClean="0"/>
              <a:t>Night sweats , drenching ?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8- Weight loss : </a:t>
            </a:r>
          </a:p>
          <a:p>
            <a:pPr marL="0" indent="0">
              <a:buNone/>
            </a:pPr>
            <a:r>
              <a:rPr lang="en-US" dirty="0" smtClean="0"/>
              <a:t>- Not specific </a:t>
            </a:r>
          </a:p>
          <a:p>
            <a:pPr>
              <a:buFontTx/>
              <a:buChar char="-"/>
            </a:pPr>
            <a:r>
              <a:rPr lang="en-US" dirty="0" smtClean="0"/>
              <a:t>Extent +duration </a:t>
            </a:r>
          </a:p>
          <a:p>
            <a:pPr>
              <a:buFontTx/>
              <a:buChar char="-"/>
            </a:pPr>
            <a:r>
              <a:rPr lang="en-US" dirty="0" smtClean="0"/>
              <a:t>Causes 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3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9- Sleepiness:</a:t>
            </a:r>
          </a:p>
          <a:p>
            <a:pPr marL="0" indent="0">
              <a:buNone/>
            </a:pPr>
            <a:r>
              <a:rPr lang="en-US" dirty="0"/>
              <a:t>-Excessive daytime , causes : OSA, Night shift , sleeping habits </a:t>
            </a:r>
          </a:p>
          <a:p>
            <a:pPr>
              <a:buFontTx/>
              <a:buChar char="-"/>
            </a:pPr>
            <a:r>
              <a:rPr lang="en-US" dirty="0"/>
              <a:t>Ask about : sleeping hours , night shifts , refreshed in the morning </a:t>
            </a:r>
          </a:p>
          <a:p>
            <a:pPr>
              <a:buFontTx/>
              <a:buChar char="-"/>
            </a:pPr>
            <a:r>
              <a:rPr lang="en-US" dirty="0"/>
              <a:t>Ask the bed </a:t>
            </a:r>
            <a:r>
              <a:rPr lang="en-US" dirty="0" smtClean="0"/>
              <a:t>partner:  </a:t>
            </a:r>
            <a:r>
              <a:rPr lang="en-US" dirty="0"/>
              <a:t>In OSA, the partner may observe periodic cessation of breathing, accompanied by increasing respiratory efforts, followed by a sudden and loud resumption of breathing, often with postural repositioning, then repetition of this cycle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2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Ask about Respiratory diseases</a:t>
            </a:r>
          </a:p>
          <a:p>
            <a:r>
              <a:rPr lang="en-US" dirty="0" smtClean="0"/>
              <a:t>Ask about other diseases that may present with respiratory symptoms:</a:t>
            </a:r>
          </a:p>
          <a:p>
            <a:pPr>
              <a:buFontTx/>
              <a:buChar char="-"/>
            </a:pPr>
            <a:r>
              <a:rPr lang="en-US" dirty="0" smtClean="0"/>
              <a:t>Eczema &gt; asthma</a:t>
            </a:r>
          </a:p>
          <a:p>
            <a:pPr>
              <a:buFontTx/>
              <a:buChar char="-"/>
            </a:pPr>
            <a:r>
              <a:rPr lang="en-US" dirty="0" smtClean="0"/>
              <a:t>Pneumonia , pertussis &gt; bronchiectasis </a:t>
            </a:r>
          </a:p>
          <a:p>
            <a:pPr>
              <a:buFontTx/>
              <a:buChar char="-"/>
            </a:pPr>
            <a:r>
              <a:rPr lang="en-US" dirty="0" smtClean="0"/>
              <a:t>CTD/TB</a:t>
            </a:r>
          </a:p>
          <a:p>
            <a:pPr>
              <a:buFontTx/>
              <a:buChar char="-"/>
            </a:pPr>
            <a:r>
              <a:rPr lang="en-US" dirty="0" smtClean="0"/>
              <a:t>NMD </a:t>
            </a:r>
          </a:p>
          <a:p>
            <a:pPr>
              <a:buFontTx/>
              <a:buChar char="-"/>
            </a:pPr>
            <a:r>
              <a:rPr lang="en-US" dirty="0" smtClean="0"/>
              <a:t>Cancer , Recent surgeries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those with chronic respiratory diseases : Exacerbation , need for admission ( ward /ICU).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5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Nebulizers , oxygen… etc.</a:t>
            </a:r>
          </a:p>
          <a:p>
            <a:r>
              <a:rPr lang="en-US" dirty="0" smtClean="0"/>
              <a:t>Drugs might causes respiratory diseases/symptoms : </a:t>
            </a:r>
          </a:p>
          <a:p>
            <a:pPr>
              <a:buFontTx/>
              <a:buChar char="-"/>
            </a:pPr>
            <a:r>
              <a:rPr lang="en-US" dirty="0" smtClean="0"/>
              <a:t>Cough &gt; ACEI </a:t>
            </a:r>
          </a:p>
          <a:p>
            <a:pPr>
              <a:buFontTx/>
              <a:buChar char="-"/>
            </a:pPr>
            <a:r>
              <a:rPr lang="en-US" dirty="0" smtClean="0"/>
              <a:t>Bronchospasm &gt; beta-blockers</a:t>
            </a:r>
          </a:p>
          <a:p>
            <a:pPr>
              <a:buFontTx/>
              <a:buChar char="-"/>
            </a:pPr>
            <a:r>
              <a:rPr lang="en-US" dirty="0" smtClean="0"/>
              <a:t>ILD : methotrexate , chemotherapy </a:t>
            </a:r>
          </a:p>
          <a:p>
            <a:pPr>
              <a:buFontTx/>
              <a:buChar char="-"/>
            </a:pPr>
            <a:r>
              <a:rPr lang="en-US" dirty="0" smtClean="0"/>
              <a:t>Pulmonary embolism and hypertension &gt; Estrogen</a:t>
            </a:r>
          </a:p>
          <a:p>
            <a:pPr>
              <a:buFontTx/>
              <a:buChar char="-"/>
            </a:pPr>
            <a:r>
              <a:rPr lang="en-US" dirty="0" smtClean="0"/>
              <a:t>Respiratory depression : opioids ,BZDs .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***Drug allergy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6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Impact on daily activities</a:t>
            </a:r>
          </a:p>
          <a:p>
            <a:r>
              <a:rPr lang="en-US" dirty="0" smtClean="0"/>
              <a:t>Home circumstances</a:t>
            </a:r>
          </a:p>
          <a:p>
            <a:r>
              <a:rPr lang="en-US" dirty="0" smtClean="0"/>
              <a:t>Smoking </a:t>
            </a:r>
          </a:p>
          <a:p>
            <a:r>
              <a:rPr lang="en-US" dirty="0" smtClean="0"/>
              <a:t>Occupation : </a:t>
            </a:r>
          </a:p>
          <a:p>
            <a:pPr marL="0" indent="0">
              <a:buNone/>
            </a:pPr>
            <a:r>
              <a:rPr lang="en-US" dirty="0" smtClean="0"/>
              <a:t>-Duration of exposure , protective equipment , timing of symptoms .</a:t>
            </a:r>
          </a:p>
          <a:p>
            <a:pPr marL="0" indent="0">
              <a:buNone/>
            </a:pPr>
            <a:r>
              <a:rPr lang="en-US" dirty="0" smtClean="0"/>
              <a:t>*Heavy industry &gt; Asbestosis , silicosis , Coal worker pneumoconiosis </a:t>
            </a:r>
          </a:p>
          <a:p>
            <a:pPr marL="0" indent="0">
              <a:buNone/>
            </a:pPr>
            <a:r>
              <a:rPr lang="en-US" dirty="0" smtClean="0"/>
              <a:t>*Factory &gt; Asthma </a:t>
            </a:r>
          </a:p>
          <a:p>
            <a:pPr marL="0" indent="0">
              <a:buNone/>
            </a:pPr>
            <a:r>
              <a:rPr lang="en-US" dirty="0" smtClean="0"/>
              <a:t>*Farmers &gt; Asthma , hypersensitivity pneumonitis 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, landmarks , axis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203" y="1825625"/>
            <a:ext cx="5207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axis, land mark : sternal angle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axis </a:t>
            </a:r>
            <a:r>
              <a:rPr lang="en-US" dirty="0" smtClean="0"/>
              <a:t>: Posteriorly : 12</a:t>
            </a:r>
            <a:r>
              <a:rPr lang="en-US" baseline="30000" dirty="0" smtClean="0"/>
              <a:t>th</a:t>
            </a:r>
            <a:r>
              <a:rPr lang="en-US" dirty="0" smtClean="0"/>
              <a:t> rib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623" y="1825625"/>
            <a:ext cx="48047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circumference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2057400"/>
            <a:ext cx="8543925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776287"/>
            <a:ext cx="62579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452562"/>
            <a:ext cx="60674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8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920" y="1825625"/>
            <a:ext cx="60081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02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071562"/>
            <a:ext cx="67532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2" y="1033462"/>
            <a:ext cx="44481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9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976312"/>
            <a:ext cx="59150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1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67" y="2290762"/>
            <a:ext cx="9252619" cy="31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4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443037"/>
            <a:ext cx="59340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Respiratory 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Dyspnea , shortness of breath : </a:t>
            </a:r>
          </a:p>
          <a:p>
            <a:pPr>
              <a:buFontTx/>
              <a:buChar char="-"/>
            </a:pPr>
            <a:r>
              <a:rPr lang="en-US" dirty="0" smtClean="0"/>
              <a:t>uncomfortable/abnormal awareness of breathing  </a:t>
            </a:r>
          </a:p>
          <a:p>
            <a:pPr>
              <a:buFontTx/>
              <a:buChar char="-"/>
            </a:pPr>
            <a:r>
              <a:rPr lang="en-US" dirty="0" smtClean="0"/>
              <a:t>Caused : Respiratory , cardiac , psychologic , systemic like anemia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Receptor : muscles , J cells , chemoreceptors </a:t>
            </a:r>
          </a:p>
          <a:p>
            <a:pPr>
              <a:buFontTx/>
              <a:buChar char="-"/>
            </a:pPr>
            <a:r>
              <a:rPr lang="en-US" dirty="0" smtClean="0"/>
              <a:t>Most common reported respiratory  symptom.</a:t>
            </a:r>
          </a:p>
          <a:p>
            <a:pPr>
              <a:buFontTx/>
              <a:buChar char="-"/>
            </a:pPr>
            <a:r>
              <a:rPr lang="en-US" dirty="0" smtClean="0"/>
              <a:t>Difficult to quantify &gt; MRC scale ( to document this clearly 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32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-Position : 45  degree  , exposure : the chest </a:t>
            </a:r>
          </a:p>
          <a:p>
            <a:pPr marL="0" indent="0">
              <a:buNone/>
            </a:pPr>
            <a:r>
              <a:rPr lang="en-US" dirty="0" smtClean="0"/>
              <a:t>-From the foot of bed , look : </a:t>
            </a:r>
          </a:p>
          <a:p>
            <a:r>
              <a:rPr lang="en-US" dirty="0" smtClean="0"/>
              <a:t>patient’ surroundings : oxygen , ventilator , nebulizer </a:t>
            </a:r>
          </a:p>
          <a:p>
            <a:r>
              <a:rPr lang="en-US" dirty="0" smtClean="0"/>
              <a:t>Signs of respiratory distress : intercostal retraction , accessory muscle use (sternocleidomastoid , trapezius and </a:t>
            </a:r>
            <a:r>
              <a:rPr lang="en-US" dirty="0" err="1" smtClean="0"/>
              <a:t>scalenes</a:t>
            </a:r>
            <a:r>
              <a:rPr lang="en-US" dirty="0" smtClean="0"/>
              <a:t> muscles  ) , Sitting  and brace arms on a table (pectoralis muscle ) </a:t>
            </a:r>
          </a:p>
          <a:p>
            <a:r>
              <a:rPr lang="en-US" dirty="0" smtClean="0"/>
              <a:t>Symmetry of chest , moves with respiration </a:t>
            </a:r>
          </a:p>
          <a:p>
            <a:r>
              <a:rPr lang="en-US" dirty="0" smtClean="0"/>
              <a:t>Shape( barrel chest : AP diameter &gt; transverse diameter  )  , </a:t>
            </a:r>
            <a:endParaRPr lang="en-US" dirty="0"/>
          </a:p>
          <a:p>
            <a:r>
              <a:rPr lang="en-US" dirty="0" smtClean="0"/>
              <a:t>Deformities( pectus </a:t>
            </a:r>
            <a:r>
              <a:rPr lang="en-US" dirty="0" err="1" smtClean="0"/>
              <a:t>excavatum</a:t>
            </a:r>
            <a:r>
              <a:rPr lang="en-US" dirty="0" smtClean="0"/>
              <a:t> : depression of lower part of sternum /</a:t>
            </a:r>
            <a:r>
              <a:rPr lang="en-US" dirty="0" err="1" smtClean="0"/>
              <a:t>carinatum</a:t>
            </a:r>
            <a:r>
              <a:rPr lang="en-US" dirty="0" smtClean="0"/>
              <a:t> : inward displacement  of lower ribs with bulging of sternum )  , </a:t>
            </a:r>
          </a:p>
          <a:p>
            <a:r>
              <a:rPr lang="en-US" dirty="0" smtClean="0"/>
              <a:t>Scars : thoracotomy scar , Chest tube scar</a:t>
            </a:r>
          </a:p>
          <a:p>
            <a:r>
              <a:rPr lang="en-US" dirty="0" smtClean="0"/>
              <a:t>Respiratory rate ( normal 12-15  , &gt; 20 abnormal  , depth and pattern ( look for </a:t>
            </a:r>
            <a:r>
              <a:rPr lang="en-US" dirty="0" err="1" smtClean="0"/>
              <a:t>chyene</a:t>
            </a:r>
            <a:r>
              <a:rPr lang="en-US" dirty="0" smtClean="0"/>
              <a:t> stokes respiration in elderly /heart failure : alternating deep and shallow breathing : abnormal feedback from the chemoreceptors  )  </a:t>
            </a:r>
          </a:p>
        </p:txBody>
      </p:sp>
    </p:spTree>
    <p:extLst>
      <p:ext uri="{BB962C8B-B14F-4D97-AF65-F5344CB8AC3E}">
        <p14:creationId xmlns:p14="http://schemas.microsoft.com/office/powerpoint/2010/main" val="692592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54" y="2014537"/>
            <a:ext cx="2332784" cy="41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331" y="2120106"/>
            <a:ext cx="37433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2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51" y="2177256"/>
            <a:ext cx="7602583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9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Cyanosis</a:t>
            </a:r>
          </a:p>
          <a:p>
            <a:r>
              <a:rPr lang="en-US" dirty="0" smtClean="0"/>
              <a:t>Clubbing </a:t>
            </a:r>
          </a:p>
          <a:p>
            <a:r>
              <a:rPr lang="en-US" dirty="0" smtClean="0"/>
              <a:t>Nicotine staining, yellow staining </a:t>
            </a:r>
          </a:p>
          <a:p>
            <a:r>
              <a:rPr lang="en-US" dirty="0" smtClean="0"/>
              <a:t>Yellow nails : in yellow nail syndrome </a:t>
            </a:r>
          </a:p>
          <a:p>
            <a:r>
              <a:rPr lang="en-US" dirty="0" smtClean="0"/>
              <a:t>Small muscle wasting : 	T1 root nerve damage by apical lung tumor </a:t>
            </a:r>
          </a:p>
          <a:p>
            <a:r>
              <a:rPr lang="en-US" dirty="0" smtClean="0"/>
              <a:t>Tremor(fine : beta-2 agonists  , flapping: CO2 retention )</a:t>
            </a:r>
          </a:p>
          <a:p>
            <a:r>
              <a:rPr lang="en-US" dirty="0" smtClean="0"/>
              <a:t>Pulse</a:t>
            </a:r>
          </a:p>
          <a:p>
            <a:r>
              <a:rPr lang="en-US" dirty="0" smtClean="0"/>
              <a:t>hypertrophic </a:t>
            </a:r>
            <a:r>
              <a:rPr lang="en-US" dirty="0"/>
              <a:t>pulmonary osteoarthropathy </a:t>
            </a:r>
            <a:r>
              <a:rPr lang="en-US" dirty="0" smtClean="0"/>
              <a:t>(tenderness of wrist and ankles : due to </a:t>
            </a:r>
            <a:r>
              <a:rPr lang="en-US" dirty="0" err="1" smtClean="0"/>
              <a:t>subperiosteal</a:t>
            </a:r>
            <a:r>
              <a:rPr lang="en-US" dirty="0" smtClean="0"/>
              <a:t> bone formation 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31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75" y="2161334"/>
            <a:ext cx="4602888" cy="35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257" y="2364492"/>
            <a:ext cx="4882849" cy="32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7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56" y="2166937"/>
            <a:ext cx="4401431" cy="37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33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Conjunctiva for pallor </a:t>
            </a:r>
          </a:p>
          <a:p>
            <a:r>
              <a:rPr lang="en-US" dirty="0" smtClean="0"/>
              <a:t>Check for ptosis , pupil asymmetry </a:t>
            </a:r>
          </a:p>
          <a:p>
            <a:r>
              <a:rPr lang="en-US" dirty="0" smtClean="0"/>
              <a:t>Signs of SVC obstruction : dusky swollen face and neck with collaterals   </a:t>
            </a:r>
          </a:p>
          <a:p>
            <a:r>
              <a:rPr lang="en-US" dirty="0" smtClean="0"/>
              <a:t>Central cyanosis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11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90" y="1940074"/>
            <a:ext cx="2951162" cy="41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8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Dyspnea, 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Onset + Duration  : Rapid ( Pulmonary embolism , pneumothorax , acute allergy )  , over hours(Asthma , pulmonary edema or infections )  , insidious onset ( pleural effusion , ILDs , tumors ) </a:t>
            </a:r>
          </a:p>
          <a:p>
            <a:r>
              <a:rPr lang="en-US" dirty="0" smtClean="0"/>
              <a:t>Variability : Day to day </a:t>
            </a:r>
            <a:r>
              <a:rPr lang="en-US" dirty="0"/>
              <a:t>+</a:t>
            </a:r>
            <a:r>
              <a:rPr lang="en-US" dirty="0" smtClean="0"/>
              <a:t>during the same day ( Asthma vs COPD ) </a:t>
            </a:r>
          </a:p>
          <a:p>
            <a:r>
              <a:rPr lang="en-US" dirty="0" smtClean="0"/>
              <a:t>Come during sleep , at night ( Asthma vs heart failure ) </a:t>
            </a:r>
          </a:p>
          <a:p>
            <a:r>
              <a:rPr lang="en-US" dirty="0" smtClean="0"/>
              <a:t>At rest or with exertion &gt; how much exertion produces onset</a:t>
            </a:r>
          </a:p>
          <a:p>
            <a:r>
              <a:rPr lang="en-US" dirty="0" smtClean="0"/>
              <a:t>Aggravating or relieving factors </a:t>
            </a:r>
            <a:endParaRPr lang="en-US" dirty="0"/>
          </a:p>
          <a:p>
            <a:r>
              <a:rPr lang="en-US" dirty="0" smtClean="0"/>
              <a:t>Severity : impact on daily activities : MRC scale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56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800" y="2386806"/>
            <a:ext cx="3525837" cy="44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0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on a pillow</a:t>
            </a:r>
          </a:p>
          <a:p>
            <a:r>
              <a:rPr lang="en-US" dirty="0" smtClean="0"/>
              <a:t>Measure JVP : may be raised in pulmonary hypertension , tension pneumothorax , large pulmonary embolism and SVC syndrome </a:t>
            </a:r>
          </a:p>
          <a:p>
            <a:r>
              <a:rPr lang="en-US" dirty="0" smtClean="0"/>
              <a:t>Check trachea  for tracheal deviation </a:t>
            </a:r>
          </a:p>
          <a:p>
            <a:r>
              <a:rPr lang="en-US" dirty="0" err="1" smtClean="0"/>
              <a:t>Cricosternal</a:t>
            </a:r>
            <a:r>
              <a:rPr lang="en-US" dirty="0" smtClean="0"/>
              <a:t> distance : 3 fingers fit there , less in hyperinflation (COPD, Asthma ) </a:t>
            </a:r>
          </a:p>
          <a:p>
            <a:r>
              <a:rPr lang="en-US" dirty="0" smtClean="0"/>
              <a:t>Tracheal tug :Systolic  downward displacement of trachea : Tracheal tug : Aortic aneurysm . </a:t>
            </a:r>
          </a:p>
          <a:p>
            <a:r>
              <a:rPr lang="en-US" dirty="0" smtClean="0"/>
              <a:t>Cervical lymph nodes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58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667" y="2682081"/>
            <a:ext cx="5050895" cy="36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 , closely again , in case of any missed abnormalities </a:t>
            </a:r>
          </a:p>
          <a:p>
            <a:r>
              <a:rPr lang="en-US" dirty="0" smtClean="0"/>
              <a:t>Palpation</a:t>
            </a:r>
          </a:p>
          <a:p>
            <a:r>
              <a:rPr lang="en-US" dirty="0" smtClean="0"/>
              <a:t>Percussion </a:t>
            </a:r>
          </a:p>
          <a:p>
            <a:r>
              <a:rPr lang="en-US" dirty="0" smtClean="0"/>
              <a:t>Auscultation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76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Ask for pain , check for tenderness and subcutaneous emphysema (</a:t>
            </a:r>
            <a:r>
              <a:rPr lang="en-US" dirty="0"/>
              <a:t>air trapped in the subcutaneous </a:t>
            </a:r>
            <a:r>
              <a:rPr lang="en-US" dirty="0" smtClean="0"/>
              <a:t>tissues : palpable </a:t>
            </a:r>
            <a:r>
              <a:rPr lang="en-US" dirty="0"/>
              <a:t>crackling under the </a:t>
            </a:r>
            <a:r>
              <a:rPr lang="en-US" dirty="0" smtClean="0"/>
              <a:t>skin)</a:t>
            </a:r>
          </a:p>
          <a:p>
            <a:r>
              <a:rPr lang="en-US" dirty="0" smtClean="0"/>
              <a:t>Check apex beat ( shifted by displacement of mediastinum /impalpable in hyperinflation ) and tracheal deviation</a:t>
            </a:r>
          </a:p>
          <a:p>
            <a:r>
              <a:rPr lang="en-US" dirty="0" smtClean="0"/>
              <a:t>Palpate right ventricular hypertrophy ( pulmonary hypertension _  </a:t>
            </a:r>
          </a:p>
          <a:p>
            <a:r>
              <a:rPr lang="en-US" dirty="0" smtClean="0"/>
              <a:t>Chest expansion : degree , asymmetry , upper + lower  : </a:t>
            </a:r>
            <a:r>
              <a:rPr lang="en-US" dirty="0" err="1" smtClean="0"/>
              <a:t>normaly</a:t>
            </a:r>
            <a:r>
              <a:rPr lang="en-US" dirty="0" smtClean="0"/>
              <a:t> ribs moves outward and upward : in COPD with hyperinflation : Hoover sign  :paradoxical inward movement of ribs : best site is the anterior lower chest .</a:t>
            </a:r>
          </a:p>
          <a:p>
            <a:r>
              <a:rPr lang="en-US" dirty="0" smtClean="0"/>
              <a:t>Tactile vocal fremitus ??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2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62" y="2458508"/>
            <a:ext cx="8364032" cy="30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43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64" y="2185987"/>
            <a:ext cx="5961773" cy="34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86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735" y="2006805"/>
            <a:ext cx="4397552" cy="39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5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Percussion </a:t>
            </a:r>
            <a:r>
              <a:rPr lang="en-US" dirty="0"/>
              <a:t>can distinguish areas of the chest wall over air-filled lung from those overlying consolidated lung or </a:t>
            </a:r>
            <a:r>
              <a:rPr lang="en-US" dirty="0" smtClean="0"/>
              <a:t>fluid.</a:t>
            </a:r>
          </a:p>
          <a:p>
            <a:r>
              <a:rPr lang="en-US" dirty="0" smtClean="0"/>
              <a:t>It </a:t>
            </a:r>
            <a:r>
              <a:rPr lang="en-US" dirty="0"/>
              <a:t>generates a hollow, ringing sound accompanied by a palpable resonance over air-filled lung, but a dull thud lacking resonance over consolidation or </a:t>
            </a:r>
            <a:r>
              <a:rPr lang="en-US" dirty="0" smtClean="0"/>
              <a:t>fluid</a:t>
            </a:r>
          </a:p>
          <a:p>
            <a:r>
              <a:rPr lang="en-US" dirty="0" smtClean="0"/>
              <a:t>Dull in consolidation/ masses / pleural effusion(stony dull/flat ) </a:t>
            </a:r>
          </a:p>
          <a:p>
            <a:r>
              <a:rPr lang="en-US" dirty="0" smtClean="0"/>
              <a:t>Resonant in normal lungs </a:t>
            </a:r>
          </a:p>
          <a:p>
            <a:r>
              <a:rPr lang="en-US" dirty="0" smtClean="0"/>
              <a:t>Hyper resonant in pneumothorax and emphysema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86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pply </a:t>
            </a:r>
            <a:r>
              <a:rPr lang="en-US" dirty="0"/>
              <a:t>the middle finger of your non-dominant hand firmly to an intercostal space, parallel to the ribs, and drum the middle phalanx with the flexed tip of your dominant index or middle </a:t>
            </a:r>
            <a:r>
              <a:rPr lang="en-US" dirty="0" smtClean="0"/>
              <a:t>finger.</a:t>
            </a:r>
          </a:p>
          <a:p>
            <a:r>
              <a:rPr lang="en-US" dirty="0" smtClean="0"/>
              <a:t>Percuss from Supraclavicular area downward ( Anterior)  , comparing both sides and lateral .</a:t>
            </a:r>
          </a:p>
          <a:p>
            <a:r>
              <a:rPr lang="en-US" dirty="0" smtClean="0"/>
              <a:t>Ask the patient to sit forward and fold his/her arms anteriorly to move the scapulae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6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MRC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1690688"/>
            <a:ext cx="85058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947862"/>
            <a:ext cx="87153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9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67" y="2282031"/>
            <a:ext cx="39338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55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407" y="2399531"/>
            <a:ext cx="41052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19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Auscultation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Origin of breath sound : During a maximal breathing in and out : about 5L VC passes through larynx and large airway( trachea ) , this results in turbulence of flow and vibration of wall resulting in characteristic sound (bronchial breath sound ) &gt; this sound travels down to air filled alveoli ( poor conduction ) , so this sound is muffled resulting in normal vesicular breath sound ( heard on the chest wall ) .</a:t>
            </a:r>
          </a:p>
          <a:p>
            <a:r>
              <a:rPr lang="en-US" dirty="0" smtClean="0"/>
              <a:t>Consolidation due to pneumonia or stiffness of lung due to fibrosis &gt; improves conduction &gt; so bronchial breath sound can be heard on the chest wall  </a:t>
            </a:r>
          </a:p>
          <a:p>
            <a:r>
              <a:rPr lang="en-US" dirty="0" smtClean="0"/>
              <a:t>Wear the stethoscope with ear pieces forward &gt; alignment with the auditory canal </a:t>
            </a:r>
            <a:endParaRPr lang="en-US" dirty="0"/>
          </a:p>
          <a:p>
            <a:r>
              <a:rPr lang="en-US" dirty="0" smtClean="0"/>
              <a:t>Use the diaphragm , try to achieve greater contact with the skin </a:t>
            </a:r>
          </a:p>
          <a:p>
            <a:r>
              <a:rPr lang="en-US" dirty="0" smtClean="0"/>
              <a:t>Hairy people or cachectic patients use the bell instead </a:t>
            </a:r>
          </a:p>
        </p:txBody>
      </p:sp>
    </p:spTree>
    <p:extLst>
      <p:ext uri="{BB962C8B-B14F-4D97-AF65-F5344CB8AC3E}">
        <p14:creationId xmlns:p14="http://schemas.microsoft.com/office/powerpoint/2010/main" val="42213498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Auscultation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Both </a:t>
            </a:r>
            <a:r>
              <a:rPr lang="en-US" dirty="0" smtClean="0"/>
              <a:t>sides : anterior and lateral </a:t>
            </a:r>
          </a:p>
          <a:p>
            <a:r>
              <a:rPr lang="en-US" dirty="0" smtClean="0"/>
              <a:t>Anterior from apices downward </a:t>
            </a:r>
          </a:p>
          <a:p>
            <a:r>
              <a:rPr lang="en-US" dirty="0" smtClean="0"/>
              <a:t>Lateral in the mid-axillary line </a:t>
            </a:r>
          </a:p>
          <a:p>
            <a:r>
              <a:rPr lang="en-US" dirty="0" smtClean="0"/>
              <a:t>Always compare both sides  </a:t>
            </a:r>
            <a:endParaRPr lang="en-US" dirty="0"/>
          </a:p>
          <a:p>
            <a:r>
              <a:rPr lang="en-US" dirty="0"/>
              <a:t>Air entry </a:t>
            </a:r>
            <a:r>
              <a:rPr lang="en-US" dirty="0" smtClean="0"/>
              <a:t>( decreased or absent in one side : like pneumothorax or pleural effusion  )</a:t>
            </a:r>
            <a:endParaRPr lang="en-US" dirty="0"/>
          </a:p>
          <a:p>
            <a:r>
              <a:rPr lang="en-US" dirty="0"/>
              <a:t>Type of breath </a:t>
            </a:r>
            <a:r>
              <a:rPr lang="en-US" dirty="0" smtClean="0"/>
              <a:t>sound : vesicular vs bronchial </a:t>
            </a:r>
            <a:endParaRPr lang="en-US" dirty="0"/>
          </a:p>
          <a:p>
            <a:r>
              <a:rPr lang="en-US" dirty="0"/>
              <a:t>Added sounds : Wheezes , crackles , rubs , stridor </a:t>
            </a:r>
          </a:p>
          <a:p>
            <a:r>
              <a:rPr lang="en-US" dirty="0"/>
              <a:t>Vocal </a:t>
            </a:r>
            <a:r>
              <a:rPr lang="en-US" dirty="0" smtClean="0"/>
              <a:t>resonance( 99 can be heard clearly in consolidation/lung fibrosis but absent in pleural effusion or pneumothorax )  </a:t>
            </a:r>
            <a:r>
              <a:rPr lang="en-US" dirty="0"/>
              <a:t>, </a:t>
            </a:r>
            <a:r>
              <a:rPr lang="en-US" dirty="0" smtClean="0"/>
              <a:t>Whispering </a:t>
            </a:r>
            <a:r>
              <a:rPr lang="en-US" dirty="0" err="1" smtClean="0"/>
              <a:t>pectoriloquy</a:t>
            </a:r>
            <a:r>
              <a:rPr lang="en-US" dirty="0" smtClean="0"/>
              <a:t> ( whispered sound can be heard in consolidation/lung fibrosis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012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709612"/>
            <a:ext cx="59531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82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sounds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1-Wheezes : musical sound , due to narrowed small airways , mostly expiratory(but can be inspiratory ) , caused by : Asthma , COPD , Bronchitis and sometimes can be localized which might signify airway obstruction (like tumor) .</a:t>
            </a:r>
          </a:p>
          <a:p>
            <a:pPr marL="0" indent="0">
              <a:buNone/>
            </a:pPr>
            <a:r>
              <a:rPr lang="en-US" dirty="0" smtClean="0"/>
              <a:t>2- Crackles :</a:t>
            </a:r>
          </a:p>
          <a:p>
            <a:pPr marL="0" indent="0">
              <a:buNone/>
            </a:pPr>
            <a:r>
              <a:rPr lang="en-US" dirty="0" smtClean="0"/>
              <a:t>-Brief , non-musical </a:t>
            </a:r>
          </a:p>
          <a:p>
            <a:pPr marL="0" indent="0">
              <a:buNone/>
            </a:pPr>
            <a:r>
              <a:rPr lang="en-US" dirty="0" smtClean="0"/>
              <a:t>-Always ask the patient to cough &gt; persists &gt;pathological </a:t>
            </a:r>
          </a:p>
          <a:p>
            <a:pPr marL="0" indent="0">
              <a:buNone/>
            </a:pPr>
            <a:r>
              <a:rPr lang="en-US" dirty="0" smtClean="0"/>
              <a:t>-Healthy people : crackles in the lung bases after first few deep breaths : sudden opening of small airways 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smtClean="0"/>
              <a:t>Coarse crackles (scanty , loud &gt; bronchopneumonia or bronchiectasis ) </a:t>
            </a:r>
          </a:p>
          <a:p>
            <a:pPr marL="0" indent="0">
              <a:buNone/>
            </a:pPr>
            <a:r>
              <a:rPr lang="en-US" dirty="0" smtClean="0"/>
              <a:t>*Fine  crackles( Soft , multiple &gt;Lung fibrosis , pulmonary edema , area above pleural effusion ) </a:t>
            </a:r>
          </a:p>
          <a:p>
            <a:pPr marL="0" indent="0">
              <a:buNone/>
            </a:pPr>
            <a:r>
              <a:rPr lang="en-US" dirty="0" smtClean="0"/>
              <a:t>3- Pleural rub  :Rasping sound , like 2 sandpapers rubbing , with each breath  , pleurisy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9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chest /patient sitting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 : stand behind the patient : Deformities( </a:t>
            </a:r>
            <a:r>
              <a:rPr lang="en-US" dirty="0" err="1" smtClean="0"/>
              <a:t>Kyphoscoliosis</a:t>
            </a:r>
            <a:r>
              <a:rPr lang="en-US" dirty="0" smtClean="0"/>
              <a:t> )  , scars ,Asymmetrical chest expansion ,  skin lesions.</a:t>
            </a:r>
          </a:p>
          <a:p>
            <a:r>
              <a:rPr lang="en-US" dirty="0" smtClean="0"/>
              <a:t>Palpation : Ask if any pain and check for tenderness , chest expansion ( at 10</a:t>
            </a:r>
            <a:r>
              <a:rPr lang="en-US" baseline="30000" dirty="0" smtClean="0"/>
              <a:t>th</a:t>
            </a:r>
            <a:r>
              <a:rPr lang="en-US" dirty="0" smtClean="0"/>
              <a:t> rib ) , Tactile vocal fremitus .</a:t>
            </a:r>
          </a:p>
          <a:p>
            <a:r>
              <a:rPr lang="en-US" dirty="0" smtClean="0"/>
              <a:t>Percussion : keeps </a:t>
            </a:r>
            <a:r>
              <a:rPr lang="en-US" dirty="0"/>
              <a:t>both arms crossed in front of the chest, percuss the thorax in symmetric locations on each side from the apex to the base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Auscultation : from up </a:t>
            </a:r>
            <a:r>
              <a:rPr lang="en-US" smtClean="0"/>
              <a:t>to down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50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072" y="1825625"/>
            <a:ext cx="6109855" cy="46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5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27" y="2271168"/>
            <a:ext cx="40862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0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851"/>
            <a:ext cx="10515600" cy="5199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**Acute :</a:t>
            </a:r>
          </a:p>
          <a:p>
            <a:pPr marL="0" indent="0">
              <a:buNone/>
            </a:pPr>
            <a:r>
              <a:rPr lang="en-US" dirty="0" smtClean="0"/>
              <a:t>-Sudden&gt;</a:t>
            </a:r>
            <a:r>
              <a:rPr lang="en-US" dirty="0"/>
              <a:t> </a:t>
            </a:r>
            <a:r>
              <a:rPr lang="en-US" dirty="0" smtClean="0"/>
              <a:t>chest pain ?  Yes : </a:t>
            </a:r>
          </a:p>
          <a:p>
            <a:pPr marL="0" indent="0">
              <a:buNone/>
            </a:pPr>
            <a:r>
              <a:rPr lang="en-US" dirty="0" smtClean="0"/>
              <a:t>pleuritic </a:t>
            </a:r>
            <a:r>
              <a:rPr lang="en-US" dirty="0" smtClean="0"/>
              <a:t>: Pneumothorax , pulmonary embolism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smtClean="0"/>
              <a:t>Hours to days : </a:t>
            </a:r>
          </a:p>
          <a:p>
            <a:pPr marL="0" indent="0">
              <a:buNone/>
            </a:pPr>
            <a:r>
              <a:rPr lang="en-US" dirty="0" smtClean="0"/>
              <a:t>A- fever , cough , sputum &gt; pneumonia/bronchitis</a:t>
            </a:r>
          </a:p>
          <a:p>
            <a:pPr marL="0" indent="0">
              <a:buNone/>
            </a:pPr>
            <a:r>
              <a:rPr lang="en-US" dirty="0" smtClean="0"/>
              <a:t>B- Tightness , wheezes &gt;New onset asthma</a:t>
            </a:r>
          </a:p>
          <a:p>
            <a:pPr marL="0" indent="0">
              <a:buNone/>
            </a:pPr>
            <a:r>
              <a:rPr lang="en-US" dirty="0" smtClean="0"/>
              <a:t>**Subacute to chronic : insidious onset </a:t>
            </a:r>
          </a:p>
          <a:p>
            <a:pPr marL="0" indent="0">
              <a:buNone/>
            </a:pPr>
            <a:r>
              <a:rPr lang="en-US" dirty="0" smtClean="0"/>
              <a:t>A- Weight loss, cough &gt; Tuberculosis , pleural effusion(malignant)</a:t>
            </a:r>
          </a:p>
          <a:p>
            <a:pPr marL="0" indent="0">
              <a:buNone/>
            </a:pPr>
            <a:r>
              <a:rPr lang="en-US" dirty="0" smtClean="0"/>
              <a:t>B-Exertional &gt;COPD (smoker) , ILD(dry cough)</a:t>
            </a:r>
          </a:p>
          <a:p>
            <a:pPr marL="0" indent="0">
              <a:buNone/>
            </a:pPr>
            <a:r>
              <a:rPr lang="en-US" dirty="0" smtClean="0"/>
              <a:t>C- rest/night : CHF(crackles ,edema) , Asthma(Wheezes) , Hyperventilation(no enough air , paresthesia )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0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251" y="2139156"/>
            <a:ext cx="6543675" cy="372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9" y="2139156"/>
            <a:ext cx="513669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9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82" y="2243138"/>
            <a:ext cx="54006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 cough</a:t>
            </a:r>
            <a:r>
              <a:rPr lang="en-US" dirty="0"/>
              <a:t> </a:t>
            </a:r>
            <a:r>
              <a:rPr lang="en-US" dirty="0" smtClean="0"/>
              <a:t>, Why ? A reflex to stimuli </a:t>
            </a:r>
          </a:p>
          <a:p>
            <a:pPr>
              <a:buFontTx/>
              <a:buChar char="-"/>
            </a:pPr>
            <a:r>
              <a:rPr lang="en-US" dirty="0" smtClean="0"/>
              <a:t>Acute inflammation : Laryngitis , Acute Bronchitis, Pneumonias</a:t>
            </a:r>
            <a:r>
              <a:rPr lang="en-US" dirty="0" smtClean="0"/>
              <a:t>,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Chronic Inflammation : Postnasal Drip, Chronic Bronchitis , Asthma , Gastroesophageal Reflux..</a:t>
            </a:r>
            <a:r>
              <a:rPr lang="en-US" dirty="0" err="1" smtClean="0"/>
              <a:t>Etc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Neoplasm : lung cancer</a:t>
            </a:r>
          </a:p>
          <a:p>
            <a:pPr>
              <a:buFontTx/>
              <a:buChar char="-"/>
            </a:pPr>
            <a:r>
              <a:rPr lang="en-US" dirty="0" smtClean="0"/>
              <a:t>Cardiovascular : CHF/MS , PE</a:t>
            </a:r>
          </a:p>
          <a:p>
            <a:pPr>
              <a:buFontTx/>
              <a:buChar char="-"/>
            </a:pPr>
            <a:r>
              <a:rPr lang="en-US" dirty="0" smtClean="0"/>
              <a:t>Irritating Particles , Chemicals , or Gases </a:t>
            </a:r>
          </a:p>
          <a:p>
            <a:pPr>
              <a:buFontTx/>
              <a:buChar char="-"/>
            </a:pPr>
            <a:r>
              <a:rPr lang="en-US" dirty="0" smtClean="0"/>
              <a:t>Drugs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44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Duration : Acute(&lt;3 weeks) , Subacute (3-8 weeks) , Chronic (&gt;8 weeks).</a:t>
            </a:r>
          </a:p>
          <a:p>
            <a:pPr>
              <a:buFontTx/>
              <a:buChar char="-"/>
            </a:pPr>
            <a:r>
              <a:rPr lang="en-US" dirty="0" smtClean="0"/>
              <a:t>Dry or productive &gt;if yes ? </a:t>
            </a:r>
          </a:p>
          <a:p>
            <a:pPr marL="0" indent="0">
              <a:buNone/>
            </a:pPr>
            <a:r>
              <a:rPr lang="en-US" dirty="0" smtClean="0"/>
              <a:t> *volume of any sputum </a:t>
            </a:r>
          </a:p>
          <a:p>
            <a:pPr marL="0" indent="0">
              <a:buNone/>
            </a:pPr>
            <a:r>
              <a:rPr lang="en-US" dirty="0" smtClean="0"/>
              <a:t> *Color :mucoid(COPD /rhinitis)  , mucopurulent/purulent(infection) , pink/frothy(pulmonary edema)</a:t>
            </a:r>
          </a:p>
          <a:p>
            <a:pPr marL="0" indent="0">
              <a:buNone/>
            </a:pPr>
            <a:r>
              <a:rPr lang="en-US" dirty="0" smtClean="0"/>
              <a:t>*Odor(foul smelling) </a:t>
            </a:r>
          </a:p>
          <a:p>
            <a:pPr marL="0" indent="0">
              <a:buNone/>
            </a:pPr>
            <a:r>
              <a:rPr lang="en-US" dirty="0" smtClean="0"/>
              <a:t>*Consistency(viscous </a:t>
            </a:r>
            <a:r>
              <a:rPr lang="en-US" dirty="0" smtClean="0"/>
              <a:t>: infection , frothy : </a:t>
            </a:r>
            <a:r>
              <a:rPr lang="en-US" dirty="0" err="1" smtClean="0"/>
              <a:t>bronchoalveolar</a:t>
            </a:r>
            <a:r>
              <a:rPr lang="en-US" dirty="0" smtClean="0"/>
              <a:t> carcinoma  </a:t>
            </a:r>
            <a:r>
              <a:rPr lang="en-US" dirty="0" smtClean="0"/>
              <a:t>, </a:t>
            </a:r>
            <a:r>
              <a:rPr lang="en-US" dirty="0" smtClean="0"/>
              <a:t>plug: allergic bronchopulmonary </a:t>
            </a:r>
            <a:r>
              <a:rPr lang="en-US" dirty="0" err="1" smtClean="0"/>
              <a:t>aspergilosis</a:t>
            </a:r>
            <a:r>
              <a:rPr lang="en-US" dirty="0" smtClean="0"/>
              <a:t> 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smtClean="0"/>
              <a:t>Cough into a tissue; inspect the phlegm, and note its characteristics.</a:t>
            </a:r>
          </a:p>
          <a:p>
            <a:pPr>
              <a:buFontTx/>
              <a:buChar char="-"/>
            </a:pPr>
            <a:r>
              <a:rPr lang="en-US" dirty="0" smtClean="0"/>
              <a:t>Blood &gt;Hemoptysis.</a:t>
            </a:r>
          </a:p>
          <a:p>
            <a:pPr>
              <a:buFontTx/>
              <a:buChar char="-"/>
            </a:pPr>
            <a:r>
              <a:rPr lang="en-US" dirty="0" smtClean="0"/>
              <a:t>Triggers(swallowing , cold air or exercise 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Associated symptoms &gt;</a:t>
            </a:r>
            <a:r>
              <a:rPr lang="en-US" dirty="0" smtClean="0"/>
              <a:t>Wheezes(asthma) </a:t>
            </a:r>
            <a:r>
              <a:rPr lang="en-US" dirty="0" smtClean="0"/>
              <a:t>, </a:t>
            </a:r>
            <a:r>
              <a:rPr lang="en-US" dirty="0" smtClean="0"/>
              <a:t>heartburn(GERD) </a:t>
            </a:r>
            <a:r>
              <a:rPr lang="en-US" dirty="0" smtClean="0"/>
              <a:t>, hoarseness of </a:t>
            </a:r>
            <a:r>
              <a:rPr lang="en-US" dirty="0" smtClean="0"/>
              <a:t>voice(Laryngeal cause)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929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195943"/>
            <a:ext cx="11155680" cy="63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1830</Words>
  <Application>Microsoft Office PowerPoint</Application>
  <PresentationFormat>Widescreen</PresentationFormat>
  <Paragraphs>197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Respiratory system</vt:lpstr>
      <vt:lpstr>PowerPoint Presentation</vt:lpstr>
      <vt:lpstr>Common Respiratory symptoms </vt:lpstr>
      <vt:lpstr>Dyspnea, questions to ask</vt:lpstr>
      <vt:lpstr>MRC scale</vt:lpstr>
      <vt:lpstr>Diagnostic approach </vt:lpstr>
      <vt:lpstr>PowerPoint Presentation</vt:lpstr>
      <vt:lpstr>Questions to ask </vt:lpstr>
      <vt:lpstr>PowerPoint Presentation</vt:lpstr>
      <vt:lpstr>Hemoptysis</vt:lpstr>
      <vt:lpstr>PowerPoint Presentation</vt:lpstr>
      <vt:lpstr>PowerPoint Presentation</vt:lpstr>
      <vt:lpstr>PowerPoint Presentation</vt:lpstr>
      <vt:lpstr>PowerPoint Presentation</vt:lpstr>
      <vt:lpstr>Past medical history </vt:lpstr>
      <vt:lpstr>Drug history </vt:lpstr>
      <vt:lpstr>Social History </vt:lpstr>
      <vt:lpstr>Anatomy , landmarks , axis </vt:lpstr>
      <vt:lpstr>Vertical axis, land mark : sternal angle </vt:lpstr>
      <vt:lpstr>Vertical axis : Posteriorly : 12th rib</vt:lpstr>
      <vt:lpstr>Chest circumference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examination </vt:lpstr>
      <vt:lpstr>PowerPoint Presentation</vt:lpstr>
      <vt:lpstr>PowerPoint Presentation</vt:lpstr>
      <vt:lpstr>PowerPoint Presentation</vt:lpstr>
      <vt:lpstr>Hand</vt:lpstr>
      <vt:lpstr>PowerPoint Presentation</vt:lpstr>
      <vt:lpstr>PowerPoint Presentation</vt:lpstr>
      <vt:lpstr>PowerPoint Presentation</vt:lpstr>
      <vt:lpstr>Face</vt:lpstr>
      <vt:lpstr>PowerPoint Presentation</vt:lpstr>
      <vt:lpstr>PowerPoint Presentation</vt:lpstr>
      <vt:lpstr>Neck</vt:lpstr>
      <vt:lpstr>PowerPoint Presentation</vt:lpstr>
      <vt:lpstr>Chest </vt:lpstr>
      <vt:lpstr>Palpation</vt:lpstr>
      <vt:lpstr>PowerPoint Presentation</vt:lpstr>
      <vt:lpstr>PowerPoint Presentation</vt:lpstr>
      <vt:lpstr>TVF</vt:lpstr>
      <vt:lpstr>Percussion </vt:lpstr>
      <vt:lpstr>Percussion </vt:lpstr>
      <vt:lpstr>PowerPoint Presentation</vt:lpstr>
      <vt:lpstr>PowerPoint Presentation</vt:lpstr>
      <vt:lpstr>PowerPoint Presentation</vt:lpstr>
      <vt:lpstr>Auscultation </vt:lpstr>
      <vt:lpstr>Auscultation </vt:lpstr>
      <vt:lpstr>PowerPoint Presentation</vt:lpstr>
      <vt:lpstr>Added sounds </vt:lpstr>
      <vt:lpstr>Posterior chest /patient sitting </vt:lpstr>
      <vt:lpstr>PowerPoint Presentation</vt:lpstr>
      <vt:lpstr>TVF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Admin</dc:creator>
  <cp:lastModifiedBy>Admin</cp:lastModifiedBy>
  <cp:revision>49</cp:revision>
  <dcterms:created xsi:type="dcterms:W3CDTF">2022-06-26T09:33:58Z</dcterms:created>
  <dcterms:modified xsi:type="dcterms:W3CDTF">2022-07-06T05:37:38Z</dcterms:modified>
</cp:coreProperties>
</file>