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4"/>
  </p:sldMasterIdLst>
  <p:notesMasterIdLst>
    <p:notesMasterId r:id="rId22"/>
  </p:notesMasterIdLst>
  <p:sldIdLst>
    <p:sldId id="256" r:id="rId5"/>
    <p:sldId id="257" r:id="rId6"/>
    <p:sldId id="304" r:id="rId7"/>
    <p:sldId id="305" r:id="rId8"/>
    <p:sldId id="306" r:id="rId9"/>
    <p:sldId id="312" r:id="rId10"/>
    <p:sldId id="313" r:id="rId11"/>
    <p:sldId id="307" r:id="rId12"/>
    <p:sldId id="314" r:id="rId13"/>
    <p:sldId id="315" r:id="rId14"/>
    <p:sldId id="316" r:id="rId15"/>
    <p:sldId id="321" r:id="rId16"/>
    <p:sldId id="317" r:id="rId17"/>
    <p:sldId id="318" r:id="rId18"/>
    <p:sldId id="319" r:id="rId19"/>
    <p:sldId id="320" r:id="rId20"/>
    <p:sldId id="296" r:id="rId21"/>
  </p:sldIdLst>
  <p:sldSz cx="9144000" cy="5143500" type="screen16x9"/>
  <p:notesSz cx="6858000" cy="9144000"/>
  <p:embeddedFontLst>
    <p:embeddedFont>
      <p:font typeface="Calibri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CAE1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84C8AE5-3B9D-472B-8AFB-D0E228A2648C}">
  <a:tblStyle styleId="{E84C8AE5-3B9D-472B-8AFB-D0E228A2648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>
      <p:cViewPr>
        <p:scale>
          <a:sx n="109" d="100"/>
          <a:sy n="109" d="100"/>
        </p:scale>
        <p:origin x="-186" y="1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1329654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0619464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470430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006273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399863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047058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389477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561916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1515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194331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75113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26195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056966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85184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97718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93067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98093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60BB-DF63-4FC8-AFEE-7F1F8D438AA1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255776422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60BB-DF63-4FC8-AFEE-7F1F8D438AA1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334907430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60BB-DF63-4FC8-AFEE-7F1F8D438AA1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195318804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85800" y="1991825"/>
            <a:ext cx="45390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580550" y="1352550"/>
            <a:ext cx="2841000" cy="315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⬡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2"/>
          </p:nvPr>
        </p:nvSpPr>
        <p:spPr>
          <a:xfrm>
            <a:off x="3753943" y="1352550"/>
            <a:ext cx="2841000" cy="315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⬡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60BB-DF63-4FC8-AFEE-7F1F8D438AA1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140227141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60BB-DF63-4FC8-AFEE-7F1F8D438AA1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255729911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60BB-DF63-4FC8-AFEE-7F1F8D438AA1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152223743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60BB-DF63-4FC8-AFEE-7F1F8D438AA1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310802089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60BB-DF63-4FC8-AFEE-7F1F8D438AA1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260187581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60BB-DF63-4FC8-AFEE-7F1F8D438AA1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414785581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60BB-DF63-4FC8-AFEE-7F1F8D438AA1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92993226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60BB-DF63-4FC8-AFEE-7F1F8D438AA1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402659288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960BB-DF63-4FC8-AFEE-7F1F8D438AA1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420584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>
            <a:spLocks noGrp="1"/>
          </p:cNvSpPr>
          <p:nvPr>
            <p:ph type="ctrTitle"/>
          </p:nvPr>
        </p:nvSpPr>
        <p:spPr>
          <a:xfrm>
            <a:off x="395536" y="1563638"/>
            <a:ext cx="4752528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-US" sz="32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32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32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9- </a:t>
            </a:r>
            <a: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Higher function of neocortex</a:t>
            </a:r>
            <a:r>
              <a:rPr lang="en-US" sz="3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By</a:t>
            </a:r>
            <a:br>
              <a:rPr lang="en-US" sz="2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2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Prof. Sherif W. Mansour</a:t>
            </a:r>
            <a:br>
              <a:rPr lang="en-US" sz="2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Physiology dpt., Mutah school of Medicine.</a:t>
            </a:r>
            <a:r>
              <a:rPr lang="en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endParaRPr sz="1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62" name="Google Shape;6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0814" y="378324"/>
            <a:ext cx="662500" cy="72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93770" y="884611"/>
            <a:ext cx="482075" cy="52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04399" y="3624439"/>
            <a:ext cx="321850" cy="44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64593" y="3757882"/>
            <a:ext cx="321850" cy="44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Dr Sherif\Desktop\مؤتة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97365"/>
            <a:ext cx="1085906" cy="108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001" t="7330" r="19625" b="12032"/>
          <a:stretch/>
        </p:blipFill>
        <p:spPr>
          <a:xfrm>
            <a:off x="6300192" y="1923678"/>
            <a:ext cx="967344" cy="1365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979712" y="0"/>
            <a:ext cx="5256584" cy="5307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337" y="123478"/>
            <a:ext cx="8801334" cy="3009242"/>
          </a:xfrm>
        </p:spPr>
        <p:txBody>
          <a:bodyPr/>
          <a:lstStyle/>
          <a:p>
            <a:pPr marL="0" indent="0" algn="ctr">
              <a:spcBef>
                <a:spcPts val="1800"/>
              </a:spcBef>
              <a:spcAft>
                <a:spcPts val="600"/>
              </a:spcAft>
              <a:buNone/>
            </a:pPr>
            <a:r>
              <a:rPr lang="en-US" sz="2400" b="1" spc="-55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Speech</a:t>
            </a:r>
            <a:endParaRPr lang="en-US" sz="24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Low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-It represents the highest function of cerebral cortex</a:t>
            </a:r>
            <a: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-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may be in the form of written or spoken words.</a:t>
            </a:r>
          </a:p>
          <a:p>
            <a:pPr marL="0" indent="0" algn="justLow">
              <a:spcAft>
                <a:spcPts val="600"/>
              </a:spcAft>
              <a:buNone/>
            </a:pPr>
            <a:r>
              <a:rPr lang="en-US" sz="16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600" b="1" u="sng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Centres</a:t>
            </a:r>
            <a:r>
              <a:rPr lang="en-US" sz="16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speech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(in the dominant hemisphere)  </a:t>
            </a:r>
          </a:p>
          <a:p>
            <a:pPr marL="0" indent="0" algn="justLow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Sensory speech </a:t>
            </a:r>
            <a:r>
              <a:rPr lang="en-US" sz="1600" b="1" u="sng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centres</a:t>
            </a:r>
            <a:r>
              <a:rPr lang="en-US" sz="16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0510" indent="0" algn="justLow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i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a-Visual speech </a:t>
            </a:r>
            <a:r>
              <a:rPr lang="en-US" sz="1600" i="1" u="sng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centres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(area 18, 19) in occipital lobe to understand written words.</a:t>
            </a:r>
          </a:p>
          <a:p>
            <a:pPr marL="270510" indent="0" algn="justLow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i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b-Auditory speech </a:t>
            </a:r>
            <a:r>
              <a:rPr lang="en-US" sz="1600" i="1" u="sng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centres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(area 22) in temporal lobe to understand spoken words.</a:t>
            </a:r>
          </a:p>
          <a:p>
            <a:pPr marL="0" indent="0" algn="justLow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(2) General interpretative area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i="1" u="sng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Wernik’s</a:t>
            </a:r>
            <a:r>
              <a:rPr lang="en-US" sz="1600" b="1" i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area)</a:t>
            </a: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9705" indent="0" algn="justLow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-Responsible for understanding the meanings and beginning the response to these words.</a:t>
            </a:r>
          </a:p>
          <a:p>
            <a:pPr marL="0" indent="0" algn="justLow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-It is a connection between sensory and motor </a:t>
            </a:r>
            <a:r>
              <a:rPr lang="en-US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centres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Low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(3) Motor speech centers:</a:t>
            </a: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Low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1" i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a-</a:t>
            </a:r>
            <a:r>
              <a:rPr lang="en-US" sz="1600" b="1" i="1" u="sng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Broca’s</a:t>
            </a:r>
            <a:r>
              <a:rPr lang="en-US" sz="1600" b="1" i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area</a:t>
            </a:r>
            <a:r>
              <a:rPr lang="en-US" sz="1600" i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(face region ion premotor area 6) essential for </a:t>
            </a:r>
            <a:r>
              <a:rPr lang="en-US" sz="16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vocalization</a:t>
            </a:r>
            <a: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speech.</a:t>
            </a:r>
          </a:p>
          <a:p>
            <a:pPr marL="0" indent="0" algn="justLow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1" i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b-</a:t>
            </a:r>
            <a:r>
              <a:rPr lang="en-US" sz="1600" b="1" i="1" u="sng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Exner’s</a:t>
            </a:r>
            <a:r>
              <a:rPr lang="en-US" sz="1600" b="1" i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area: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(Hand region in premotor area 6) essential for expression of speech by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writing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Low">
              <a:spcBef>
                <a:spcPts val="0"/>
              </a:spcBef>
              <a:buClr>
                <a:srgbClr val="A458FF"/>
              </a:buClr>
              <a:buNone/>
            </a:pP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2461" y="83935"/>
            <a:ext cx="1957759" cy="75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344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979712" y="0"/>
            <a:ext cx="5256584" cy="5307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337" y="123478"/>
            <a:ext cx="8801334" cy="3009242"/>
          </a:xfrm>
        </p:spPr>
        <p:txBody>
          <a:bodyPr/>
          <a:lstStyle/>
          <a:p>
            <a:pPr marL="0" indent="0" algn="justLow">
              <a:spcAft>
                <a:spcPts val="600"/>
              </a:spcAft>
              <a:buNone/>
            </a:pPr>
            <a:r>
              <a:rPr lang="en-US" sz="14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*Act of speech:</a:t>
            </a:r>
            <a:endParaRPr lang="en-US" sz="14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Low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(1) Spoken speech:</a:t>
            </a:r>
            <a:endParaRPr lang="en-US" sz="14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Low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Autitory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sensory areas (areas </a:t>
            </a:r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41 &amp; 42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perceive the spoken words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auditory association areas (area </a:t>
            </a:r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22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to understand words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general interpretative area (</a:t>
            </a:r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Wernicke's area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to understand the meaning and begin response by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impulse to </a:t>
            </a:r>
            <a:r>
              <a:rPr lang="en-US" sz="14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Broca’s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area to produce words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face area in area 4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pyrmaidal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tract to cranial nerve nuclei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to speech </a:t>
            </a:r>
            <a:r>
              <a:rPr lang="en-US" sz="14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ms</a:t>
            </a:r>
            <a:r>
              <a:rPr lang="en-US" sz="1400" dirty="0" err="1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muscles of lips, tongue and larynx)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spoken speech.</a:t>
            </a:r>
          </a:p>
          <a:p>
            <a:pPr marL="0" indent="0" algn="justLow">
              <a:spcBef>
                <a:spcPts val="0"/>
              </a:spcBef>
              <a:spcAft>
                <a:spcPts val="600"/>
              </a:spcAft>
              <a:buNone/>
            </a:pPr>
            <a:endParaRPr lang="en-US" sz="14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Low">
              <a:spcBef>
                <a:spcPts val="0"/>
              </a:spcBef>
              <a:buClr>
                <a:srgbClr val="A458FF"/>
              </a:buClr>
              <a:buNone/>
            </a:pPr>
            <a:endParaRPr lang="en-US" sz="14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411" r="1418"/>
          <a:stretch/>
        </p:blipFill>
        <p:spPr>
          <a:xfrm>
            <a:off x="1331640" y="1854102"/>
            <a:ext cx="4896544" cy="32893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216" y="2147859"/>
            <a:ext cx="2492455" cy="2259011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5076056" y="3498776"/>
            <a:ext cx="1440160" cy="2251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47664" y="3830308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37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907704" y="3786706"/>
            <a:ext cx="360040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5916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979712" y="0"/>
            <a:ext cx="5256584" cy="5307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337" y="123478"/>
            <a:ext cx="8801334" cy="3009242"/>
          </a:xfrm>
        </p:spPr>
        <p:txBody>
          <a:bodyPr/>
          <a:lstStyle/>
          <a:p>
            <a:pPr marL="0" indent="0" algn="justLow"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Low">
              <a:spcAft>
                <a:spcPts val="600"/>
              </a:spcAft>
              <a:buNone/>
            </a:pP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6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2) Written speech:</a:t>
            </a: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Low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Visual sensory area (area17) perceive written words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visual association areas (18, 19) to understand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general interpretative area (Wernicke's area)  to full </a:t>
            </a:r>
            <a:r>
              <a:rPr lang="en-US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comperhension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Exner’s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area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hand area in motor cortex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pyramidal &amp; extrapyramidal tracts to AHCs of hand </a:t>
            </a:r>
            <a:r>
              <a:rPr lang="en-US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ms.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expression of speech by writing.</a:t>
            </a:r>
          </a:p>
          <a:p>
            <a:pPr marL="0" indent="0" algn="justLow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16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Aphasia = disturbance of speech:</a:t>
            </a: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Low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It is the inability to express thoughts by spoken or written words due to vascular lesion in the dominant hemisphere.</a:t>
            </a:r>
          </a:p>
          <a:p>
            <a:pPr marL="0" indent="0" algn="justLow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(1) Sensory Aphasia:</a:t>
            </a: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60020" indent="0" algn="justLow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1" i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(a) Visual aphasia: (word blindness)</a:t>
            </a:r>
            <a:endParaRPr lang="en-US" sz="1600" b="1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6695" indent="0" algn="justLow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	The patient sees but can’t understand written words.</a:t>
            </a:r>
          </a:p>
          <a:p>
            <a:pPr marL="226695" indent="0" algn="justLow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	Due to lesion in visual speech </a:t>
            </a:r>
            <a:r>
              <a:rPr lang="en-US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centres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(18, 19).</a:t>
            </a:r>
          </a:p>
          <a:p>
            <a:pPr marL="0" lvl="0" indent="0" algn="justLow">
              <a:spcBef>
                <a:spcPts val="0"/>
              </a:spcBef>
              <a:buClr>
                <a:srgbClr val="A458FF"/>
              </a:buClr>
              <a:buNone/>
            </a:pP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9995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979712" y="0"/>
            <a:ext cx="5256584" cy="5307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337" y="123478"/>
            <a:ext cx="8801334" cy="3009242"/>
          </a:xfrm>
        </p:spPr>
        <p:txBody>
          <a:bodyPr/>
          <a:lstStyle/>
          <a:p>
            <a:pPr marL="158115" lvl="0" indent="0" algn="justLow">
              <a:spcAft>
                <a:spcPts val="600"/>
              </a:spcAft>
              <a:buClr>
                <a:srgbClr val="A458FF"/>
              </a:buClr>
              <a:buNone/>
            </a:pPr>
            <a:r>
              <a:rPr lang="en-US" sz="1400" i="1" u="sng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(b) </a:t>
            </a:r>
            <a:r>
              <a:rPr lang="en-US" sz="1400" b="1" i="1" u="sng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Auditory aphasia</a:t>
            </a:r>
            <a:r>
              <a:rPr lang="en-US" sz="1400" i="1" u="sng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(word deafness)</a:t>
            </a:r>
            <a:endParaRPr lang="en-US" sz="1400" dirty="0">
              <a:solidFill>
                <a:srgbClr val="050060">
                  <a:lumMod val="90000"/>
                  <a:lumOff val="10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6695" lvl="0" indent="0" algn="justLow">
              <a:spcBef>
                <a:spcPts val="0"/>
              </a:spcBef>
              <a:buClr>
                <a:srgbClr val="A458FF"/>
              </a:buClr>
              <a:buNone/>
            </a:pPr>
            <a:r>
              <a:rPr lang="en-US" sz="1400" dirty="0" smtClean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-The </a:t>
            </a:r>
            <a:r>
              <a:rPr lang="en-US" sz="1400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patient hears but can’t understand spoken words</a:t>
            </a:r>
            <a:r>
              <a:rPr lang="en-US" sz="1400" dirty="0" smtClean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       -</a:t>
            </a:r>
            <a:r>
              <a:rPr lang="en-US" sz="1400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Due to lesion in auditory speech </a:t>
            </a:r>
            <a:r>
              <a:rPr lang="en-US" sz="1400" dirty="0" err="1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centres</a:t>
            </a:r>
            <a:r>
              <a:rPr lang="en-US" sz="1400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(22)</a:t>
            </a:r>
          </a:p>
          <a:p>
            <a:pPr marL="158115" lvl="0" indent="0" algn="justLow">
              <a:spcAft>
                <a:spcPts val="600"/>
              </a:spcAft>
              <a:buClr>
                <a:srgbClr val="A458FF"/>
              </a:buClr>
              <a:buNone/>
            </a:pPr>
            <a:r>
              <a:rPr lang="en-US" sz="1400" i="1" u="sng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(c) </a:t>
            </a:r>
            <a:r>
              <a:rPr lang="en-US" sz="1400" b="1" i="1" u="sng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General sensory aphasia</a:t>
            </a:r>
            <a:r>
              <a:rPr lang="en-US" sz="1400" i="1" u="sng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(more common)</a:t>
            </a:r>
            <a:endParaRPr lang="en-US" sz="1400" dirty="0">
              <a:solidFill>
                <a:srgbClr val="050060">
                  <a:lumMod val="90000"/>
                  <a:lumOff val="10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6695" lvl="0" indent="0" algn="justLow">
              <a:spcBef>
                <a:spcPts val="0"/>
              </a:spcBef>
              <a:spcAft>
                <a:spcPts val="600"/>
              </a:spcAft>
              <a:buClr>
                <a:srgbClr val="A458FF"/>
              </a:buClr>
              <a:buNone/>
            </a:pPr>
            <a:r>
              <a:rPr lang="en-US" sz="1400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	The patient fails to understand and interpret the meaning of words and fails to express his thoughts into words.</a:t>
            </a:r>
          </a:p>
          <a:p>
            <a:pPr marL="226695" lvl="0" indent="0" algn="justLow">
              <a:spcBef>
                <a:spcPts val="0"/>
              </a:spcBef>
              <a:spcAft>
                <a:spcPts val="600"/>
              </a:spcAft>
              <a:buClr>
                <a:srgbClr val="A458FF"/>
              </a:buClr>
              <a:buNone/>
            </a:pPr>
            <a:r>
              <a:rPr lang="en-US" sz="1400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	Due to lesion in general interpretative area.</a:t>
            </a:r>
          </a:p>
          <a:p>
            <a:pPr marL="0" lvl="0" indent="0" algn="justLow">
              <a:spcBef>
                <a:spcPts val="0"/>
              </a:spcBef>
              <a:spcAft>
                <a:spcPts val="600"/>
              </a:spcAft>
              <a:buClr>
                <a:srgbClr val="A458FF"/>
              </a:buClr>
              <a:buNone/>
              <a:tabLst>
                <a:tab pos="400050" algn="r"/>
              </a:tabLst>
            </a:pPr>
            <a:r>
              <a:rPr lang="en-US" sz="1400" b="1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1400" b="1" u="sng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2) Motor aphasia:</a:t>
            </a:r>
            <a:endParaRPr lang="en-US" sz="1400" dirty="0">
              <a:solidFill>
                <a:srgbClr val="050060">
                  <a:lumMod val="90000"/>
                  <a:lumOff val="10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Low">
              <a:spcBef>
                <a:spcPts val="0"/>
              </a:spcBef>
              <a:spcAft>
                <a:spcPts val="600"/>
              </a:spcAft>
              <a:buClr>
                <a:srgbClr val="A458FF"/>
              </a:buClr>
              <a:buNone/>
            </a:pPr>
            <a:r>
              <a:rPr lang="en-US" sz="1400" i="1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1400" i="1" u="sng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sz="1400" b="1" i="1" u="sng" dirty="0" err="1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Broca’s</a:t>
            </a:r>
            <a:r>
              <a:rPr lang="en-US" sz="1400" b="1" i="1" u="sng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aphasia</a:t>
            </a:r>
            <a:r>
              <a:rPr lang="en-US" sz="1400" i="1" u="sng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(Verbal or vocal)</a:t>
            </a:r>
            <a:endParaRPr lang="en-US" sz="1400" dirty="0">
              <a:solidFill>
                <a:srgbClr val="050060">
                  <a:lumMod val="90000"/>
                  <a:lumOff val="10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6695" lvl="0" indent="0" algn="justLow">
              <a:spcBef>
                <a:spcPts val="0"/>
              </a:spcBef>
              <a:spcAft>
                <a:spcPts val="600"/>
              </a:spcAft>
              <a:buClr>
                <a:srgbClr val="A458FF"/>
              </a:buClr>
              <a:buNone/>
            </a:pPr>
            <a:r>
              <a:rPr lang="en-US" sz="1400" dirty="0" smtClean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-The </a:t>
            </a:r>
            <a:r>
              <a:rPr lang="en-US" sz="1400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patient understands spoken or written words and knows what he wants to say but he can’t express himself by spoken words.</a:t>
            </a:r>
          </a:p>
          <a:p>
            <a:pPr marL="226695" lvl="0" indent="0" algn="justLow">
              <a:spcBef>
                <a:spcPts val="0"/>
              </a:spcBef>
              <a:spcAft>
                <a:spcPts val="600"/>
              </a:spcAft>
              <a:buClr>
                <a:srgbClr val="A458FF"/>
              </a:buClr>
              <a:buNone/>
            </a:pPr>
            <a:r>
              <a:rPr lang="en-US" sz="1400" dirty="0" smtClean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-Due </a:t>
            </a:r>
            <a:r>
              <a:rPr lang="en-US" sz="1400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 lesion in </a:t>
            </a:r>
            <a:r>
              <a:rPr lang="en-US" sz="1400" dirty="0" err="1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Broca’s</a:t>
            </a:r>
            <a:r>
              <a:rPr lang="en-US" sz="1400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area (area 44) (speech </a:t>
            </a:r>
            <a:r>
              <a:rPr lang="en-US" sz="1400" dirty="0" err="1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ms.</a:t>
            </a:r>
            <a:r>
              <a:rPr lang="en-US" sz="1400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are intact).</a:t>
            </a:r>
          </a:p>
          <a:p>
            <a:pPr marL="0" lvl="0" indent="0" algn="justLow">
              <a:spcBef>
                <a:spcPts val="0"/>
              </a:spcBef>
              <a:spcAft>
                <a:spcPts val="600"/>
              </a:spcAft>
              <a:buClr>
                <a:srgbClr val="A458FF"/>
              </a:buClr>
              <a:buNone/>
            </a:pPr>
            <a:r>
              <a:rPr lang="en-US" sz="1400" i="1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u="sng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(b) </a:t>
            </a:r>
            <a:r>
              <a:rPr lang="en-US" sz="1400" b="1" i="1" u="sng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Agraphia</a:t>
            </a:r>
            <a:r>
              <a:rPr lang="en-US" sz="1400" i="1" u="sng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1400" dirty="0">
              <a:solidFill>
                <a:srgbClr val="050060">
                  <a:lumMod val="90000"/>
                  <a:lumOff val="10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6695" lvl="0" indent="0" algn="justLow">
              <a:spcBef>
                <a:spcPts val="0"/>
              </a:spcBef>
              <a:spcAft>
                <a:spcPts val="600"/>
              </a:spcAft>
              <a:buClr>
                <a:srgbClr val="A458FF"/>
              </a:buClr>
              <a:buNone/>
            </a:pPr>
            <a:r>
              <a:rPr lang="en-US" sz="1400" dirty="0" smtClean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-The </a:t>
            </a:r>
            <a:r>
              <a:rPr lang="en-US" sz="1400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patient understands spoken or written words and knows what he wants to write but he can’t express himself by written words.</a:t>
            </a:r>
          </a:p>
          <a:p>
            <a:pPr marL="226695" lvl="0" indent="0" algn="justLow">
              <a:spcBef>
                <a:spcPts val="0"/>
              </a:spcBef>
              <a:spcAft>
                <a:spcPts val="600"/>
              </a:spcAft>
              <a:buClr>
                <a:srgbClr val="A458FF"/>
              </a:buClr>
              <a:buNone/>
            </a:pPr>
            <a:r>
              <a:rPr lang="en-US" sz="1400" dirty="0" smtClean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-Due </a:t>
            </a:r>
            <a:r>
              <a:rPr lang="en-US" sz="1400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 lesion in </a:t>
            </a:r>
            <a:r>
              <a:rPr lang="en-US" sz="1400" dirty="0" err="1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Exner’s</a:t>
            </a:r>
            <a:r>
              <a:rPr lang="en-US" sz="1400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area (area 45</a:t>
            </a:r>
            <a:r>
              <a:rPr lang="en-US" sz="1400" dirty="0" smtClean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(</a:t>
            </a:r>
            <a:r>
              <a:rPr lang="en-US" sz="1400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Hand </a:t>
            </a:r>
            <a:r>
              <a:rPr lang="en-US" sz="1400" dirty="0" err="1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ms.</a:t>
            </a:r>
            <a:r>
              <a:rPr lang="en-US" sz="1400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are </a:t>
            </a:r>
            <a:r>
              <a:rPr lang="en-US" sz="1400" dirty="0" err="1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inatct</a:t>
            </a:r>
            <a:r>
              <a:rPr lang="en-US" sz="1400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pPr marL="0" lvl="0" indent="0" algn="justLow">
              <a:spcBef>
                <a:spcPts val="0"/>
              </a:spcBef>
              <a:spcAft>
                <a:spcPts val="600"/>
              </a:spcAft>
              <a:buClr>
                <a:srgbClr val="A458FF"/>
              </a:buClr>
              <a:buNone/>
            </a:pPr>
            <a:r>
              <a:rPr lang="en-US" sz="1400" b="1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u="sng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(3) Global aphasia</a:t>
            </a:r>
            <a:r>
              <a:rPr lang="en-US" sz="1400" b="1" u="sng" dirty="0" smtClean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1400" b="1" dirty="0" smtClean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</a:t>
            </a:r>
            <a:r>
              <a:rPr lang="en-US" sz="1400" dirty="0" smtClean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-This </a:t>
            </a:r>
            <a:r>
              <a:rPr lang="en-US" sz="1400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is combination of </a:t>
            </a:r>
            <a:r>
              <a:rPr lang="en-US" sz="1400" b="1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sensory &amp; motor </a:t>
            </a:r>
            <a:r>
              <a:rPr lang="en-US" sz="1400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aphasias due to excessive cerebral lesions.</a:t>
            </a:r>
          </a:p>
          <a:p>
            <a:pPr marL="0" indent="0" algn="justLow">
              <a:spcBef>
                <a:spcPts val="0"/>
              </a:spcBef>
              <a:spcAft>
                <a:spcPts val="600"/>
              </a:spcAft>
              <a:buNone/>
            </a:pPr>
            <a:endParaRPr lang="en-US" sz="14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Low">
              <a:spcBef>
                <a:spcPts val="0"/>
              </a:spcBef>
              <a:buClr>
                <a:srgbClr val="A458FF"/>
              </a:buClr>
              <a:buNone/>
            </a:pPr>
            <a:endParaRPr lang="en-US" sz="14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6606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979712" y="0"/>
            <a:ext cx="5256584" cy="5307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337" y="195486"/>
            <a:ext cx="3356551" cy="2813756"/>
          </a:xfrm>
        </p:spPr>
        <p:txBody>
          <a:bodyPr/>
          <a:lstStyle/>
          <a:p>
            <a:pPr marL="0" indent="0" algn="ctr">
              <a:spcBef>
                <a:spcPts val="1800"/>
              </a:spcBef>
              <a:spcAft>
                <a:spcPts val="600"/>
              </a:spcAft>
              <a:buNone/>
            </a:pPr>
            <a:r>
              <a:rPr lang="en-US" b="1" spc="-55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Memory</a:t>
            </a:r>
            <a:endParaRPr lang="en-US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32385" indent="0" algn="justLow"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Memory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 be defined as positive recollections of the previous thoughts or educated </a:t>
            </a:r>
            <a:r>
              <a:rPr lang="en-US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information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due to proper stimulation.</a:t>
            </a:r>
          </a:p>
          <a:p>
            <a:pPr marL="0" marR="32385" indent="0" algn="justLow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1400" b="1" u="sng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Negative </a:t>
            </a:r>
            <a:r>
              <a:rPr lang="en-US" sz="14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memory: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by the </a:t>
            </a:r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basal limbic region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which determine the information is important or no, the brain ignore many </a:t>
            </a:r>
            <a:r>
              <a:rPr lang="en-US" sz="14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informations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remember one memory only at certain moment.</a:t>
            </a:r>
          </a:p>
          <a:p>
            <a:pPr marL="0" marR="32385" indent="0" algn="justLow">
              <a:spcBef>
                <a:spcPts val="0"/>
              </a:spcBef>
              <a:buNone/>
            </a:pPr>
            <a:r>
              <a:rPr lang="en-US" sz="14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1400" b="1" u="sng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Memory </a:t>
            </a:r>
            <a:r>
              <a:rPr lang="en-US" sz="14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 be classified into:</a:t>
            </a:r>
            <a:endParaRPr lang="en-US" sz="14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32385" indent="0" algn="justLow">
              <a:spcBef>
                <a:spcPts val="0"/>
              </a:spcBef>
              <a:buNone/>
            </a:pPr>
            <a:r>
              <a:rPr lang="en-US" sz="14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(1) Immediate memory</a:t>
            </a:r>
            <a:r>
              <a:rPr lang="en-US" sz="1400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4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6695" marR="32385" indent="0" algn="justLow"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-Such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remember telephone number for few seconds .</a:t>
            </a:r>
          </a:p>
          <a:p>
            <a:pPr marL="226695" marR="32385" indent="0" algn="justLow"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-The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mechanism is reverberating circuit or </a:t>
            </a:r>
            <a:r>
              <a:rPr lang="en-US" sz="14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presynpatic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facilitation (prolonged Ca</a:t>
            </a:r>
            <a:r>
              <a:rPr lang="en-US" sz="1400" baseline="300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channel </a:t>
            </a:r>
            <a:r>
              <a:rPr lang="en-US" sz="14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openning</a:t>
            </a:r>
            <a:r>
              <a:rPr lang="en-US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14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Low">
              <a:spcBef>
                <a:spcPts val="0"/>
              </a:spcBef>
              <a:buClr>
                <a:srgbClr val="A458FF"/>
              </a:buClr>
              <a:buNone/>
            </a:pPr>
            <a:endParaRPr lang="en-US" sz="14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5371" y="627534"/>
            <a:ext cx="5332888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678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979712" y="0"/>
            <a:ext cx="5256584" cy="5307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337" y="265364"/>
            <a:ext cx="8801334" cy="3009242"/>
          </a:xfrm>
        </p:spPr>
        <p:txBody>
          <a:bodyPr/>
          <a:lstStyle/>
          <a:p>
            <a:pPr marL="0" marR="32385" lvl="0" indent="0" algn="justLow">
              <a:buClr>
                <a:srgbClr val="A458FF"/>
              </a:buClr>
              <a:buNone/>
            </a:pPr>
            <a:r>
              <a:rPr lang="en-US" sz="1400" b="1" u="sng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Short-term memory:</a:t>
            </a:r>
            <a:endParaRPr lang="en-US" sz="1400" dirty="0">
              <a:solidFill>
                <a:srgbClr val="050060">
                  <a:lumMod val="90000"/>
                  <a:lumOff val="10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6865" marR="32385" lvl="0" indent="0" algn="justLow">
              <a:spcBef>
                <a:spcPts val="0"/>
              </a:spcBef>
              <a:spcAft>
                <a:spcPts val="600"/>
              </a:spcAft>
              <a:buClr>
                <a:srgbClr val="A458FF"/>
              </a:buClr>
              <a:buNone/>
            </a:pPr>
            <a:r>
              <a:rPr lang="en-US" sz="1400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-Which lasts for few minutes up to days due to temporary changes in either presynaptic or postsynaptic membranes of certain neurons.</a:t>
            </a:r>
          </a:p>
          <a:p>
            <a:pPr marL="0" lvl="0" indent="0" algn="justLow">
              <a:spcBef>
                <a:spcPts val="0"/>
              </a:spcBef>
              <a:buClr>
                <a:srgbClr val="A458FF"/>
              </a:buClr>
              <a:buNone/>
            </a:pPr>
            <a:r>
              <a:rPr lang="en-US" sz="1400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1400" b="1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process includes:</a:t>
            </a:r>
            <a:endParaRPr lang="en-US" sz="1400" dirty="0">
              <a:solidFill>
                <a:srgbClr val="050060">
                  <a:lumMod val="90000"/>
                  <a:lumOff val="10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45" lvl="0" indent="0" algn="justLow">
              <a:spcBef>
                <a:spcPts val="0"/>
              </a:spcBef>
              <a:buClr>
                <a:srgbClr val="A458FF"/>
              </a:buClr>
              <a:buNone/>
            </a:pPr>
            <a:r>
              <a:rPr lang="en-US" sz="1400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Stimulation of the facilitator neurons cause release of serotonin.</a:t>
            </a:r>
          </a:p>
          <a:p>
            <a:pPr marL="360045" lvl="0" indent="0" algn="justLow">
              <a:spcBef>
                <a:spcPts val="0"/>
              </a:spcBef>
              <a:buClr>
                <a:srgbClr val="A458FF"/>
              </a:buClr>
              <a:buNone/>
            </a:pPr>
            <a:r>
              <a:rPr lang="en-US" sz="1400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1400" b="1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Serotonin</a:t>
            </a:r>
            <a:r>
              <a:rPr lang="en-US" sz="1400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activates a receptors in the sensory terminals causing activation of </a:t>
            </a:r>
            <a:r>
              <a:rPr lang="en-US" sz="1400" dirty="0" err="1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adenyle</a:t>
            </a:r>
            <a:r>
              <a:rPr lang="en-US" sz="1400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cyclase enzyme which leads to formation of cyclic AMP.</a:t>
            </a:r>
          </a:p>
          <a:p>
            <a:pPr marL="360045" lvl="0" indent="0" algn="justLow">
              <a:spcBef>
                <a:spcPts val="0"/>
              </a:spcBef>
              <a:buClr>
                <a:srgbClr val="A458FF"/>
              </a:buClr>
              <a:buNone/>
            </a:pPr>
            <a:r>
              <a:rPr lang="en-US" sz="1400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sz="1400" b="1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Cyclic A.M.P </a:t>
            </a:r>
            <a:r>
              <a:rPr lang="en-US" sz="1400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activates protein kinase in cell membrane causes phosphorylation of some proteins in cell membrane which leads </a:t>
            </a:r>
            <a:r>
              <a:rPr lang="en-US" sz="1400" b="1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blockage of potassium channels </a:t>
            </a:r>
            <a:r>
              <a:rPr lang="en-US" sz="1400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cell membrane .</a:t>
            </a:r>
          </a:p>
          <a:p>
            <a:pPr marL="360045" lvl="0" indent="0" algn="justLow">
              <a:spcBef>
                <a:spcPts val="0"/>
              </a:spcBef>
              <a:buClr>
                <a:srgbClr val="A458FF"/>
              </a:buClr>
              <a:buNone/>
            </a:pPr>
            <a:r>
              <a:rPr lang="en-US" sz="1400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Blockage of K</a:t>
            </a:r>
            <a:r>
              <a:rPr lang="en-US" sz="1400" baseline="30000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400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channels leads to prolongation of action potential in pre-synaptic terminal with subsequent prolonged activation of </a:t>
            </a:r>
            <a:r>
              <a:rPr lang="en-US" sz="1400" b="1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1400" b="1" baseline="30000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</a:t>
            </a:r>
            <a:r>
              <a:rPr lang="en-US" sz="1400" b="1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pores </a:t>
            </a:r>
            <a:r>
              <a:rPr lang="en-US" sz="1400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leads to maintained Ca</a:t>
            </a:r>
            <a:r>
              <a:rPr lang="en-US" sz="1400" baseline="30000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</a:t>
            </a:r>
            <a:r>
              <a:rPr lang="en-US" sz="1400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influx with more and maintained release of chemical transmitter on postsynaptic neurons.</a:t>
            </a:r>
          </a:p>
          <a:p>
            <a:pPr marL="0" marR="32385" lvl="0" indent="0" algn="justLow">
              <a:spcBef>
                <a:spcPts val="0"/>
              </a:spcBef>
              <a:buClr>
                <a:srgbClr val="A458FF"/>
              </a:buClr>
              <a:buNone/>
            </a:pPr>
            <a:r>
              <a:rPr lang="en-US" sz="1400" b="1" u="sng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(3) Long-term memory:</a:t>
            </a:r>
            <a:endParaRPr lang="en-US" sz="1400" dirty="0">
              <a:solidFill>
                <a:srgbClr val="050060">
                  <a:lumMod val="90000"/>
                  <a:lumOff val="10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Low">
              <a:spcBef>
                <a:spcPts val="0"/>
              </a:spcBef>
              <a:buClr>
                <a:srgbClr val="A458FF"/>
              </a:buClr>
              <a:buNone/>
            </a:pPr>
            <a:r>
              <a:rPr lang="en-US" sz="1400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Actually is due to </a:t>
            </a:r>
            <a:r>
              <a:rPr lang="en-US" sz="1400" b="1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actual structural changes </a:t>
            </a:r>
            <a:r>
              <a:rPr lang="en-US" sz="1400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 the synapses, </a:t>
            </a:r>
          </a:p>
          <a:p>
            <a:pPr marL="270510" lvl="0" indent="0" algn="justLow">
              <a:spcBef>
                <a:spcPts val="0"/>
              </a:spcBef>
              <a:buClr>
                <a:srgbClr val="A458FF"/>
              </a:buClr>
              <a:buNone/>
            </a:pPr>
            <a:r>
              <a:rPr lang="en-US" sz="1400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dirty="0" smtClean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Permanent </a:t>
            </a:r>
            <a:r>
              <a:rPr lang="en-US" sz="1400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adhesion of synaptic vesicles to the pre-synaptic membrane .</a:t>
            </a:r>
          </a:p>
          <a:p>
            <a:pPr marL="270510" lvl="0" indent="0" algn="justLow">
              <a:spcBef>
                <a:spcPts val="0"/>
              </a:spcBef>
              <a:buClr>
                <a:srgbClr val="A458FF"/>
              </a:buClr>
              <a:buNone/>
            </a:pPr>
            <a:r>
              <a:rPr lang="en-US" sz="1400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Marked increase in surface area of pre-synaptic membrane which across it release of transmitter occur</a:t>
            </a:r>
          </a:p>
          <a:p>
            <a:pPr marL="270510" lvl="0" indent="0" algn="justLow">
              <a:spcBef>
                <a:spcPts val="0"/>
              </a:spcBef>
              <a:buClr>
                <a:srgbClr val="A458FF"/>
              </a:buClr>
              <a:buNone/>
            </a:pPr>
            <a:r>
              <a:rPr lang="en-US" sz="1400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Increase in enzymes and in protein synthesis which activate processes of transmitter formation and release.</a:t>
            </a: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2657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979712" y="0"/>
            <a:ext cx="5256584" cy="5307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337" y="265364"/>
            <a:ext cx="8801334" cy="3009242"/>
          </a:xfrm>
        </p:spPr>
        <p:txBody>
          <a:bodyPr/>
          <a:lstStyle/>
          <a:p>
            <a:pPr marL="0" marR="32385" lvl="0" indent="0" algn="justLow">
              <a:buClr>
                <a:srgbClr val="A458FF"/>
              </a:buClr>
              <a:buNone/>
            </a:pPr>
            <a:endParaRPr lang="en-US" sz="1400" dirty="0">
              <a:solidFill>
                <a:srgbClr val="050060">
                  <a:lumMod val="90000"/>
                  <a:lumOff val="10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730"/>
          <a:stretch/>
        </p:blipFill>
        <p:spPr>
          <a:xfrm>
            <a:off x="107504" y="123478"/>
            <a:ext cx="8901167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949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  <a:endParaRPr lang="en-US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745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979712" y="0"/>
            <a:ext cx="5256584" cy="5307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dirty="0">
              <a:solidFill>
                <a:srgbClr val="002060"/>
              </a:solidFill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6767" y="2441267"/>
            <a:ext cx="89644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1613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016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03850" algn="l"/>
              </a:tabLst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179" y="51470"/>
            <a:ext cx="8893751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0665" marR="30480" indent="-189230" algn="justLow">
              <a:lnSpc>
                <a:spcPct val="150000"/>
              </a:lnSpc>
              <a:spcBef>
                <a:spcPts val="600"/>
              </a:spcBef>
            </a:pP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244" y="96266"/>
            <a:ext cx="8893750" cy="5028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40" algn="just">
              <a:lnSpc>
                <a:spcPct val="150000"/>
              </a:lnSpc>
              <a:tabLst>
                <a:tab pos="1688465" algn="l"/>
              </a:tabLst>
            </a:pPr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-In 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 human brain, the </a:t>
            </a:r>
            <a:r>
              <a:rPr 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neocortex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the largest part of the cerebral cortex, which is the outer layer of the </a:t>
            </a:r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cerebrum. 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neocortex is made up of </a:t>
            </a:r>
            <a:r>
              <a:rPr 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six layers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labelled from the outermost inwards, I to VI</a:t>
            </a:r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neocortex is divided, </a:t>
            </a:r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frontal, parietal, occipital, and temporal lobes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which perform different functions. </a:t>
            </a:r>
            <a:endParaRPr lang="en-US" sz="1800" dirty="0" smtClean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example, the </a:t>
            </a:r>
            <a:r>
              <a:rPr 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occipital lobe 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contains the </a:t>
            </a:r>
            <a:r>
              <a:rPr 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primary visual cortex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the </a:t>
            </a:r>
            <a:r>
              <a:rPr 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temporal lobe 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contains the </a:t>
            </a:r>
            <a:r>
              <a:rPr 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primary auditory cortex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Further subdivisions or areas of neocortex are responsible for more specific cognitive processes. In humans, the frontal lobe contains areas devoted to </a:t>
            </a:r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 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 processing localized to the </a:t>
            </a:r>
            <a:r>
              <a:rPr lang="en-US" sz="1800" dirty="0" err="1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ventro</a:t>
            </a:r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-lateral pre-frontal 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cortex (</a:t>
            </a:r>
            <a:r>
              <a:rPr lang="en-US" sz="18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Broca's</a:t>
            </a:r>
            <a:r>
              <a:rPr 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area</a:t>
            </a:r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neocortex has also been shown to play an influential role in </a:t>
            </a:r>
            <a:r>
              <a:rPr 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sleep, memory and learning 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processes. </a:t>
            </a:r>
            <a:r>
              <a:rPr lang="en-US" sz="18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Memories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appear to be stored in the neocortex, specifically the </a:t>
            </a:r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anterolateral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temporal lobe of the neocortex</a:t>
            </a:r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979712" y="0"/>
            <a:ext cx="5256584" cy="5307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dirty="0">
              <a:solidFill>
                <a:srgbClr val="002060"/>
              </a:solidFill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530728"/>
            <a:ext cx="4093690" cy="34563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51" t="6152" r="10779" b="2133"/>
          <a:stretch/>
        </p:blipFill>
        <p:spPr>
          <a:xfrm>
            <a:off x="251520" y="699542"/>
            <a:ext cx="4176464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659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979712" y="0"/>
            <a:ext cx="5256584" cy="5307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98888"/>
            <a:ext cx="8849772" cy="4536504"/>
          </a:xfrm>
        </p:spPr>
        <p:txBody>
          <a:bodyPr/>
          <a:lstStyle/>
          <a:p>
            <a:pPr marL="0" indent="0" algn="justLow">
              <a:buNone/>
            </a:pPr>
            <a: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1600" dirty="0" smtClean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cerebral cortex</a:t>
            </a:r>
            <a:r>
              <a:rPr lang="en-US" sz="16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surface is greatly increased by presence of sulci and fissures. </a:t>
            </a:r>
          </a:p>
          <a:p>
            <a:pPr marL="0" indent="0" algn="justLow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-The cerebral cortex is formed of </a:t>
            </a:r>
            <a:r>
              <a:rPr lang="en-US" sz="16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cerebral hemispheres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which are separated by the longitudinal fissure .</a:t>
            </a:r>
          </a:p>
          <a:p>
            <a:pPr marL="0" indent="0" algn="justLow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-In the floor this fissure lies the "Corpus callosum" which connects the two cerebral hemispheres.</a:t>
            </a:r>
          </a:p>
          <a:p>
            <a:pPr marL="0" indent="0" algn="justLow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cerebral cortex consists of 4 lobes : frontal, parietal, temporal and occipital. And  according to physiological studies, </a:t>
            </a:r>
            <a:r>
              <a:rPr lang="en-US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Brodman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divided cerebral cortex into 50 different areas numbered from 1-50 </a:t>
            </a:r>
            <a:r>
              <a:rPr lang="en-US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Brodman's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area </a:t>
            </a:r>
            <a: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indent="0" algn="justLow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[I]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frontal lobe: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Contain:   -area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area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	- area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</a:p>
          <a:p>
            <a:pPr marL="0" indent="0" algn="justLow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(1) Motor area 4:</a:t>
            </a: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6525" indent="0" algn="justLow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It is the primary motor area.</a:t>
            </a:r>
          </a:p>
          <a:p>
            <a:pPr marL="136525" indent="0" algn="justLow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-It occupies the precentral gyrus of the frontal lobe anterior to the central sulcus.</a:t>
            </a:r>
          </a:p>
          <a:p>
            <a:pPr marL="136525" indent="0" algn="justLow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-It is highly excitable due to the presence of large pyramidal cells (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Betz cells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pPr marL="0" indent="0" algn="justLow">
              <a:spcAft>
                <a:spcPts val="600"/>
              </a:spcAft>
              <a:buNone/>
            </a:pPr>
            <a:r>
              <a:rPr lang="en-US" sz="16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*Representation of the body</a:t>
            </a:r>
            <a:r>
              <a:rPr lang="en-US" sz="16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body is represented in an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upside down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head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is below while lower l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imbs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are up ), however the head is in the </a:t>
            </a:r>
            <a:r>
              <a:rPr lang="en-US" sz="1600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correct position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i.e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eye brows are up and chin is down and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crossed manner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(Lt. area control Rt. side of the body), and the representation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depends on the activity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of the muscle not depend on size of muscle.</a:t>
            </a:r>
          </a:p>
          <a:p>
            <a:pPr marL="0" indent="0" algn="justLow">
              <a:spcBef>
                <a:spcPts val="0"/>
              </a:spcBef>
              <a:buNone/>
            </a:pP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Low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101600" indent="0">
              <a:buNone/>
            </a:pP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8046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979712" y="0"/>
            <a:ext cx="5256584" cy="5307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dirty="0">
              <a:solidFill>
                <a:srgbClr val="002060"/>
              </a:solidFill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107504" y="123478"/>
            <a:ext cx="871296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>
              <a:spcBef>
                <a:spcPts val="600"/>
              </a:spcBef>
              <a:spcAft>
                <a:spcPts val="600"/>
              </a:spcAft>
            </a:pPr>
            <a:r>
              <a:rPr lang="en-US" sz="16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Layers </a:t>
            </a:r>
            <a:r>
              <a:rPr lang="en-US" sz="1600" b="1" u="sng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 </a:t>
            </a:r>
            <a:r>
              <a:rPr lang="en-US" sz="16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area 4</a:t>
            </a:r>
            <a:r>
              <a:rPr lang="en-US" sz="1600" b="1" u="sng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 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The cells are arranged in 6 vertical columns.</a:t>
            </a:r>
          </a:p>
          <a:p>
            <a:pPr algn="justLow">
              <a:spcBef>
                <a:spcPts val="600"/>
              </a:spcBef>
              <a:spcAft>
                <a:spcPts val="600"/>
              </a:spcAft>
            </a:pPr>
            <a:r>
              <a:rPr lang="en-US" sz="1600" b="1" u="sng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6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Functions:</a:t>
            </a: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/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1-It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is the main origin of the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pyramidal tracts</a:t>
            </a:r>
            <a: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   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2-  Initiate the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fine discrete voluntary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movements.</a:t>
            </a:r>
          </a:p>
          <a:p>
            <a:pPr algn="justLow"/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3-</a:t>
            </a:r>
            <a:r>
              <a:rPr lang="en-US" sz="16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Facilitates</a:t>
            </a:r>
            <a: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stretch reflex and muscle tone.</a:t>
            </a:r>
          </a:p>
          <a:p>
            <a:pPr algn="justLow">
              <a:spcBef>
                <a:spcPts val="600"/>
              </a:spcBef>
            </a:pPr>
            <a:r>
              <a:rPr lang="en-US" sz="16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lesion of area 4:</a:t>
            </a: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/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1- Paralysis of the muscles of the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opposite half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 the body </a:t>
            </a:r>
            <a: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   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2- </a:t>
            </a:r>
            <a:r>
              <a:rPr lang="en-US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Hypotonia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and </a:t>
            </a:r>
            <a:r>
              <a:rPr lang="en-US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hyporeflexia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,</a:t>
            </a:r>
          </a:p>
          <a:p>
            <a:pPr algn="justLow"/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3- Appearance of </a:t>
            </a:r>
            <a:r>
              <a:rPr lang="en-US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Babinisk's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sign .</a:t>
            </a:r>
          </a:p>
          <a:p>
            <a:pPr marL="360045" indent="-334645" algn="justLow">
              <a:spcBef>
                <a:spcPts val="600"/>
              </a:spcBef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N.B</a:t>
            </a:r>
            <a:r>
              <a:rPr lang="en-US" sz="16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.:</a:t>
            </a:r>
            <a: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1-Area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shares in the extrapyramidal tract , So activation of area 4 after pyramidal tract lesion give response.</a:t>
            </a:r>
          </a:p>
          <a:p>
            <a:pPr marL="360045" algn="justLow">
              <a:spcAft>
                <a:spcPts val="600"/>
              </a:spcAft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2-Muscles of the body which act together as respiratory muscles are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bilaterally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represented in area 4 of both sides.</a:t>
            </a:r>
          </a:p>
          <a:p>
            <a:pPr marL="360045" algn="justLow">
              <a:spcAft>
                <a:spcPts val="600"/>
              </a:spcAft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3-In area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there is representation of the movement rather than representation of isolated muscles .i.e. stimulation of certain site of area 4 causes contraction of whole flexors or extensors rather than </a:t>
            </a:r>
            <a: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contraction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 certain muscle.</a:t>
            </a:r>
          </a:p>
          <a:p>
            <a:pPr marL="360045" algn="justLow">
              <a:spcAft>
                <a:spcPts val="600"/>
              </a:spcAft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4-Excitability of area 4 is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increased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by increased activity of other areas as sensory</a:t>
            </a:r>
            <a: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visual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or auditory area also by alkalosis.</a:t>
            </a:r>
          </a:p>
          <a:p>
            <a:pPr marL="360045" algn="justLow">
              <a:spcAft>
                <a:spcPts val="600"/>
              </a:spcAft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5-Excitability of area 4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decreased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by acidosis, hypoxia or by suppressor areas (4s,8s).</a:t>
            </a: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8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979712" y="0"/>
            <a:ext cx="5256584" cy="5307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dirty="0">
              <a:solidFill>
                <a:srgbClr val="002060"/>
              </a:solidFill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107504" y="123478"/>
            <a:ext cx="8856984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2) Premotor area 6:</a:t>
            </a:r>
            <a:endParaRPr lang="en-US" sz="7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marR="533400" indent="-133350" algn="justLow"/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It lies in front of area 4 (separated by area 4s</a:t>
            </a: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  It 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is less excitable as it contains no Betz cells.</a:t>
            </a:r>
            <a:endParaRPr lang="en-US" sz="7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170" marR="532765" indent="-133350" algn="justLow">
              <a:spcBef>
                <a:spcPts val="600"/>
              </a:spcBef>
            </a:pP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*</a:t>
            </a:r>
            <a:r>
              <a:rPr lang="en-US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Representation: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7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marR="400050" indent="-426720" algn="justLow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The body is represented in an </a:t>
            </a: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inverted and crossed 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manner but is more rough than in area 4.</a:t>
            </a:r>
            <a:endParaRPr lang="en-US" sz="7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marR="400050" indent="-360045" algn="justLow">
              <a:spcAft>
                <a:spcPts val="600"/>
              </a:spcAft>
            </a:pP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Functions:</a:t>
            </a:r>
            <a:endParaRPr lang="en-US" sz="7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0510" indent="-133350" algn="justLow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1-It is the main origin of extrapyramidal tracts but some origin of pyramidal.</a:t>
            </a:r>
            <a:endParaRPr lang="en-US" sz="7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0510" indent="-133350" algn="justLow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2-It initiates </a:t>
            </a: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generalized 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coordinated gross movements on the opposite side of the body.</a:t>
            </a:r>
            <a:endParaRPr lang="en-US" sz="7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0510" indent="-133350" algn="justLow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3-It initiates subconscious associated movement as swinging of arm during walking.</a:t>
            </a:r>
            <a:endParaRPr lang="en-US" sz="7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0510" indent="-133350" algn="justLow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4-It helps areas 4 in performing and initiating isolated skilled voluntary movements. </a:t>
            </a:r>
            <a:endParaRPr lang="en-US" sz="7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0510" indent="-133350" algn="justLow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5-It </a:t>
            </a: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inhibits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muscle tone &amp; stretch reflex</a:t>
            </a: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            6-It 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inhibits the grasp reflex.</a:t>
            </a:r>
            <a:endParaRPr lang="en-US" sz="7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0510" indent="-133350" algn="justLow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7-It produces autonomic function on HR &amp; ABP.</a:t>
            </a:r>
            <a:endParaRPr lang="en-US" sz="7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8-</a:t>
            </a:r>
            <a:r>
              <a:rPr lang="en-US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It contains important areas:</a:t>
            </a:r>
            <a:endParaRPr lang="en-US" sz="7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200025" algn="justLow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a-</a:t>
            </a:r>
            <a:r>
              <a:rPr lang="en-US" i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b="1" i="1" u="sng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Broca’s</a:t>
            </a:r>
            <a:r>
              <a:rPr lang="en-US" b="1" i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area</a:t>
            </a:r>
            <a:r>
              <a:rPr lang="en-US" i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(word formation areas)(area 44) it lies immediately anterior to area 4 and above the </a:t>
            </a:r>
            <a:r>
              <a:rPr lang="en-US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sylvian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fissure in the dominant hemisphere, it is connected to area 4 to control movement of speech muscle.</a:t>
            </a:r>
            <a:endParaRPr lang="en-US" sz="7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200025" algn="justLow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b-	</a:t>
            </a:r>
            <a:r>
              <a:rPr lang="en-US" b="1" i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Eye movement area</a:t>
            </a:r>
            <a:r>
              <a:rPr lang="en-US" i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Lies above the </a:t>
            </a:r>
            <a:r>
              <a:rPr lang="en-US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Broca’s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area, it is concerned with voluntary moving of the eye towards objects, also control eyelid movements.</a:t>
            </a:r>
            <a:endParaRPr lang="en-US" sz="7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200025" algn="justLow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c-	</a:t>
            </a:r>
            <a:r>
              <a:rPr lang="en-US" b="1" i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Head rotation area</a:t>
            </a:r>
            <a:r>
              <a:rPr lang="en-US" i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Lies above eye movement area, it is </a:t>
            </a: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concerned 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with directing the head towards different objects</a:t>
            </a: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7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829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979712" y="0"/>
            <a:ext cx="5256584" cy="5307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dirty="0">
              <a:solidFill>
                <a:srgbClr val="002060"/>
              </a:solidFill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107504" y="123478"/>
            <a:ext cx="885698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215" lvl="0" indent="-200025" algn="justLow">
              <a:spcAft>
                <a:spcPts val="600"/>
              </a:spcAft>
            </a:pPr>
            <a:r>
              <a:rPr lang="en-US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d-</a:t>
            </a:r>
            <a:r>
              <a:rPr lang="en-US" i="1" u="sng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b="1" i="1" u="sng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Hand skilled area</a:t>
            </a:r>
            <a:r>
              <a:rPr lang="en-US" i="1" u="sng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Lies anterior to area 4 (region of hand &amp; finer). The memory for voluntary skilled movements of the hand is retained in this area.</a:t>
            </a:r>
            <a:endParaRPr lang="en-US" sz="700" dirty="0">
              <a:solidFill>
                <a:srgbClr val="050060">
                  <a:lumMod val="90000"/>
                  <a:lumOff val="10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lvl="0" indent="-200025" algn="justLow">
              <a:spcAft>
                <a:spcPts val="600"/>
              </a:spcAft>
            </a:pPr>
            <a:r>
              <a:rPr lang="en-US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e-	</a:t>
            </a:r>
            <a:r>
              <a:rPr lang="en-US" b="1" i="1" u="sng" dirty="0" err="1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Exner’s</a:t>
            </a:r>
            <a:r>
              <a:rPr lang="en-US" b="1" i="1" u="sng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area 45</a:t>
            </a:r>
            <a:r>
              <a:rPr lang="en-US" b="1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(writing center</a:t>
            </a:r>
            <a:r>
              <a:rPr lang="en-US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): Lies above </a:t>
            </a:r>
            <a:r>
              <a:rPr lang="en-US" dirty="0" err="1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Broca’s</a:t>
            </a:r>
            <a:r>
              <a:rPr lang="en-US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area, it control the movements of arm muscle during writing via connection with area 4.</a:t>
            </a:r>
            <a:endParaRPr lang="en-US" sz="700" dirty="0">
              <a:solidFill>
                <a:srgbClr val="050060">
                  <a:lumMod val="90000"/>
                  <a:lumOff val="10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334645" lvl="0" algn="justLow">
              <a:spcBef>
                <a:spcPts val="600"/>
              </a:spcBef>
              <a:spcAft>
                <a:spcPts val="600"/>
              </a:spcAft>
            </a:pPr>
            <a:r>
              <a:rPr lang="en-US" b="1" u="sng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Lesion of area 6:</a:t>
            </a:r>
            <a:endParaRPr lang="en-US" sz="700" dirty="0">
              <a:solidFill>
                <a:srgbClr val="050060">
                  <a:lumMod val="90000"/>
                  <a:lumOff val="10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lvl="0" indent="-266700" algn="justLow">
              <a:spcAft>
                <a:spcPts val="600"/>
              </a:spcAft>
            </a:pPr>
            <a:r>
              <a:rPr lang="en-US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1-</a:t>
            </a:r>
            <a:r>
              <a:rPr lang="en-US" b="1" u="sng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Paresis</a:t>
            </a:r>
            <a:r>
              <a:rPr lang="en-US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(sever muscle weakness) in opposite side</a:t>
            </a:r>
            <a:r>
              <a:rPr lang="en-US" dirty="0" smtClean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          2</a:t>
            </a:r>
            <a:r>
              <a:rPr lang="en-US" u="sng" dirty="0" smtClean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b="1" u="sng" dirty="0" smtClean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Increase</a:t>
            </a:r>
            <a:r>
              <a:rPr lang="en-US" u="sng" dirty="0" smtClean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u="sng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muscle tone</a:t>
            </a:r>
            <a:r>
              <a:rPr lang="en-US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and </a:t>
            </a:r>
            <a:r>
              <a:rPr lang="en-US" dirty="0" smtClean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exaggerated </a:t>
            </a:r>
            <a:r>
              <a:rPr lang="en-US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deep reflexes.</a:t>
            </a:r>
            <a:endParaRPr lang="en-US" sz="700" dirty="0">
              <a:solidFill>
                <a:srgbClr val="050060">
                  <a:lumMod val="90000"/>
                  <a:lumOff val="10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lvl="0" indent="-266700" algn="justLow">
              <a:spcAft>
                <a:spcPts val="600"/>
              </a:spcAft>
            </a:pPr>
            <a:r>
              <a:rPr lang="en-US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3-</a:t>
            </a:r>
            <a:r>
              <a:rPr lang="en-US" u="sng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Reappearance of </a:t>
            </a:r>
            <a:r>
              <a:rPr lang="en-US" u="sng" dirty="0" err="1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Babniski’s</a:t>
            </a:r>
            <a:r>
              <a:rPr lang="en-US" u="sng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sign</a:t>
            </a:r>
            <a:r>
              <a:rPr lang="en-US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(fanning of 4 toes).</a:t>
            </a:r>
            <a:endParaRPr lang="en-US" sz="700" dirty="0">
              <a:solidFill>
                <a:srgbClr val="050060">
                  <a:lumMod val="90000"/>
                  <a:lumOff val="10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lvl="0" indent="-266700" algn="justLow">
              <a:spcAft>
                <a:spcPts val="600"/>
              </a:spcAft>
            </a:pPr>
            <a:r>
              <a:rPr lang="en-US" b="1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4-</a:t>
            </a:r>
            <a:r>
              <a:rPr lang="en-US" b="1" u="sng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Motor apraxia</a:t>
            </a:r>
            <a:r>
              <a:rPr lang="en-US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loss of ability to perform skilled educated movement due to damage of hand skilled area.</a:t>
            </a:r>
            <a:endParaRPr lang="en-US" sz="700" dirty="0">
              <a:solidFill>
                <a:srgbClr val="050060">
                  <a:lumMod val="90000"/>
                  <a:lumOff val="10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lvl="0" indent="-266700" algn="justLow">
              <a:spcAft>
                <a:spcPts val="600"/>
              </a:spcAft>
            </a:pPr>
            <a:r>
              <a:rPr lang="en-US" b="1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5-</a:t>
            </a:r>
            <a:r>
              <a:rPr lang="en-US" b="1" u="sng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Motor aphasia</a:t>
            </a:r>
            <a:r>
              <a:rPr lang="en-US" u="sng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the person cannot express himself by spoken words due to damage of </a:t>
            </a:r>
            <a:r>
              <a:rPr lang="en-US" dirty="0" err="1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Broca’s</a:t>
            </a:r>
            <a:r>
              <a:rPr lang="en-US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area.</a:t>
            </a:r>
            <a:endParaRPr lang="en-US" sz="700" dirty="0">
              <a:solidFill>
                <a:srgbClr val="050060">
                  <a:lumMod val="90000"/>
                  <a:lumOff val="10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lvl="0" indent="-266700" algn="justLow">
              <a:spcAft>
                <a:spcPts val="600"/>
              </a:spcAft>
            </a:pPr>
            <a:r>
              <a:rPr lang="en-US" b="1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6-</a:t>
            </a:r>
            <a:r>
              <a:rPr lang="en-US" b="1" u="sng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Loss of </a:t>
            </a:r>
            <a:r>
              <a:rPr lang="en-US" b="1" u="sng" dirty="0" err="1" smtClean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co-ordinated</a:t>
            </a:r>
            <a:r>
              <a:rPr lang="en-US" b="1" u="sng" dirty="0" smtClean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u="sng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movement of eye</a:t>
            </a:r>
            <a:r>
              <a:rPr lang="en-US" b="1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and head </a:t>
            </a:r>
            <a:r>
              <a:rPr lang="en-US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due to lesion in eye movement and head movement areas.</a:t>
            </a:r>
            <a:endParaRPr lang="en-US" sz="700" dirty="0">
              <a:solidFill>
                <a:srgbClr val="050060">
                  <a:lumMod val="90000"/>
                  <a:lumOff val="10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lvl="0" indent="-269875" algn="justLow">
              <a:spcAft>
                <a:spcPts val="600"/>
              </a:spcAft>
            </a:pPr>
            <a:r>
              <a:rPr lang="en-US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7-</a:t>
            </a:r>
            <a:r>
              <a:rPr lang="en-US" b="1" u="sng" dirty="0" smtClean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Motor </a:t>
            </a:r>
            <a:r>
              <a:rPr lang="en-US" b="1" u="sng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agraphia</a:t>
            </a:r>
            <a:r>
              <a:rPr lang="en-US" u="sng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the person cannot express himself by written words = damage of </a:t>
            </a:r>
            <a:r>
              <a:rPr lang="en-US" dirty="0" err="1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Exner’s</a:t>
            </a:r>
            <a:r>
              <a:rPr lang="en-US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area 45.</a:t>
            </a:r>
            <a:endParaRPr lang="en-US" sz="700" dirty="0">
              <a:solidFill>
                <a:srgbClr val="050060">
                  <a:lumMod val="90000"/>
                  <a:lumOff val="10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lvl="0" indent="-266700" algn="justLow">
              <a:spcAft>
                <a:spcPts val="600"/>
              </a:spcAft>
            </a:pPr>
            <a:r>
              <a:rPr lang="en-US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8-</a:t>
            </a:r>
            <a:r>
              <a:rPr lang="en-US" u="sng" dirty="0" smtClean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Autonomic </a:t>
            </a:r>
            <a:r>
              <a:rPr lang="en-US" u="sng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disturbances</a:t>
            </a:r>
            <a:r>
              <a:rPr lang="en-US" dirty="0" smtClean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9-</a:t>
            </a:r>
            <a:r>
              <a:rPr lang="en-US" u="sng" dirty="0" smtClean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Reappearance </a:t>
            </a:r>
            <a:r>
              <a:rPr lang="en-US" u="sng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 Grasp reflex</a:t>
            </a:r>
            <a:endParaRPr lang="en-US" sz="700" dirty="0">
              <a:solidFill>
                <a:srgbClr val="050060">
                  <a:lumMod val="90000"/>
                  <a:lumOff val="10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34645" marR="334645" lvl="0" indent="-334645" algn="justLow">
              <a:spcBef>
                <a:spcPts val="1200"/>
              </a:spcBef>
              <a:spcAft>
                <a:spcPts val="600"/>
              </a:spcAft>
            </a:pPr>
            <a:r>
              <a:rPr lang="en-US" b="1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b="1" u="sng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3) Area 8 (frontal eye field)</a:t>
            </a:r>
            <a:endParaRPr lang="en-US" sz="700" dirty="0">
              <a:solidFill>
                <a:srgbClr val="050060">
                  <a:lumMod val="90000"/>
                  <a:lumOff val="10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lvl="0" indent="-493395" algn="justLow"/>
            <a:r>
              <a:rPr lang="en-US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dirty="0" smtClean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-It </a:t>
            </a:r>
            <a:r>
              <a:rPr lang="en-US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occupies the posterior part of the middle frontal gyrus. </a:t>
            </a:r>
            <a:endParaRPr lang="en-US" sz="700" dirty="0">
              <a:solidFill>
                <a:srgbClr val="050060">
                  <a:lumMod val="90000"/>
                  <a:lumOff val="10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lvl="0" indent="-360045" algn="justLow"/>
            <a:r>
              <a:rPr lang="en-US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- It is responsible for conjugate deviation of both eyes in the opposite side and share in accommodation reflex to near vision </a:t>
            </a:r>
            <a:r>
              <a:rPr lang="en-US" dirty="0" smtClean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           </a:t>
            </a:r>
            <a:r>
              <a:rPr lang="en-US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 It is the origin of the </a:t>
            </a:r>
            <a:r>
              <a:rPr lang="en-US" dirty="0" err="1" smtClean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cortico-nulcear</a:t>
            </a:r>
            <a:r>
              <a:rPr lang="en-US" dirty="0" smtClean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tract.</a:t>
            </a:r>
            <a:endParaRPr lang="en-US" sz="700" dirty="0">
              <a:solidFill>
                <a:srgbClr val="050060">
                  <a:lumMod val="90000"/>
                  <a:lumOff val="10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900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979712" y="0"/>
            <a:ext cx="5256584" cy="5307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337" y="265364"/>
            <a:ext cx="8801334" cy="3009242"/>
          </a:xfrm>
        </p:spPr>
        <p:txBody>
          <a:bodyPr/>
          <a:lstStyle/>
          <a:p>
            <a:pPr marL="0" indent="0" algn="justLow">
              <a:spcBef>
                <a:spcPts val="0"/>
              </a:spcBef>
              <a:spcAft>
                <a:spcPts val="600"/>
              </a:spcAft>
              <a:buNone/>
              <a:tabLst>
                <a:tab pos="400050" algn="r"/>
              </a:tabLst>
            </a:pPr>
            <a:r>
              <a:rPr lang="en-US" sz="14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[II]  The parietal lobe: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</a:p>
          <a:p>
            <a:pPr marL="0" indent="0" algn="justLow">
              <a:spcBef>
                <a:spcPts val="0"/>
              </a:spcBef>
              <a:buNone/>
              <a:tabLst>
                <a:tab pos="400050" algn="r"/>
              </a:tabLst>
            </a:pP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Contains:      -Sensory area 3, 1, 2 (area I</a:t>
            </a:r>
            <a:r>
              <a:rPr lang="en-US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        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-Sensory area II	</a:t>
            </a:r>
            <a:r>
              <a:rPr lang="en-US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-Sensory association area.</a:t>
            </a:r>
          </a:p>
          <a:p>
            <a:pPr marL="0" indent="0" algn="justLow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1400" b="1" u="sng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[</a:t>
            </a:r>
            <a:r>
              <a:rPr lang="en-US" sz="14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A] Primary somatic area:</a:t>
            </a:r>
            <a:endParaRPr lang="en-US" sz="14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Low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i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(1) Somatic sensory area I</a:t>
            </a:r>
            <a:r>
              <a:rPr lang="en-US" sz="1400" b="1" i="1" u="sng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1400" b="1" i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 the post central gyrus of cerebral cortex (area 3, 1, 2).</a:t>
            </a:r>
          </a:p>
          <a:p>
            <a:pPr marL="0" indent="0" algn="justLow">
              <a:spcAft>
                <a:spcPts val="600"/>
              </a:spcAft>
              <a:buNone/>
            </a:pPr>
            <a:r>
              <a:rPr lang="en-US" sz="14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*Representation of the body</a:t>
            </a:r>
            <a:r>
              <a:rPr lang="en-US" sz="14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 </a:t>
            </a:r>
            <a:r>
              <a:rPr lang="en-US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body is represented in an </a:t>
            </a:r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upside down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and </a:t>
            </a:r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crossed manner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and large area for lips, face and fingers especially thumb. according to </a:t>
            </a:r>
            <a:r>
              <a:rPr lang="en-US" sz="1400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tactile acuity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and </a:t>
            </a:r>
            <a:r>
              <a:rPr lang="en-US" sz="1400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number of receptors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All sensations from any part of the body are represented in its area.</a:t>
            </a:r>
          </a:p>
          <a:p>
            <a:pPr marL="0" indent="0" algn="justLow">
              <a:spcAft>
                <a:spcPts val="600"/>
              </a:spcAft>
              <a:buNone/>
            </a:pPr>
            <a:r>
              <a:rPr lang="en-US" sz="1400" b="1" u="sng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14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Functions:</a:t>
            </a:r>
            <a:endParaRPr lang="en-US" sz="14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45" indent="0" algn="justLow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It receives impulses from PVNT so act a </a:t>
            </a:r>
            <a:r>
              <a:rPr lang="en-US" sz="14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centre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for fine touch, proprioceptive sensation, vibration, fine gradations of temp.</a:t>
            </a:r>
          </a:p>
          <a:p>
            <a:pPr marL="0" indent="0" algn="justLow">
              <a:buNone/>
            </a:pPr>
            <a:r>
              <a:rPr lang="en-US" sz="14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lesion</a:t>
            </a:r>
            <a:r>
              <a:rPr lang="en-US" sz="1400" b="1" u="sng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  </a:t>
            </a:r>
            <a:r>
              <a:rPr lang="en-US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At first loss of all sensations in </a:t>
            </a:r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opposite side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then the </a:t>
            </a:r>
            <a:r>
              <a:rPr lang="en-US" sz="14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protopathic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sensations only are recovered.</a:t>
            </a:r>
          </a:p>
          <a:p>
            <a:pPr marL="0" indent="0" algn="justLow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1400" b="1" i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(2) Somatic sensory area II</a:t>
            </a:r>
            <a:r>
              <a:rPr lang="en-US" sz="14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   </a:t>
            </a:r>
            <a:r>
              <a:rPr lang="en-US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upper wall of lateral fissure inferior to postcentral gyrus.</a:t>
            </a:r>
          </a:p>
          <a:p>
            <a:pPr marL="0" lvl="0" indent="0" algn="justLow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Representation: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of the body is less sharp than area I and </a:t>
            </a:r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face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lies anteriorly, </a:t>
            </a:r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arm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centrally while </a:t>
            </a:r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legs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posteriorly.</a:t>
            </a:r>
          </a:p>
          <a:p>
            <a:pPr marL="0" lvl="0" indent="0" algn="justLow">
              <a:spcBef>
                <a:spcPts val="0"/>
              </a:spcBef>
              <a:buNone/>
            </a:pPr>
            <a:r>
              <a:rPr lang="en-US" sz="14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Functions: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- A cortical </a:t>
            </a:r>
            <a:r>
              <a:rPr lang="en-US" sz="14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centre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of pain.</a:t>
            </a:r>
          </a:p>
          <a:p>
            <a:pPr marL="766445" indent="0" algn="justLow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- Play a role in sensory control of motor function.</a:t>
            </a:r>
          </a:p>
          <a:p>
            <a:pPr marL="0" lvl="0" indent="0" algn="justLow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It receives</a:t>
            </a:r>
            <a:r>
              <a:rPr lang="en-US" sz="1400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impulses from both sides of the body, from sensory area    I and from visual and auditory area</a:t>
            </a:r>
            <a:r>
              <a:rPr lang="en-US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4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16660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979712" y="0"/>
            <a:ext cx="5256584" cy="5307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337" y="123478"/>
            <a:ext cx="8801334" cy="3009242"/>
          </a:xfrm>
        </p:spPr>
        <p:txBody>
          <a:bodyPr/>
          <a:lstStyle/>
          <a:p>
            <a:pPr marL="0" lvl="0" indent="0" algn="justLow">
              <a:spcBef>
                <a:spcPts val="1200"/>
              </a:spcBef>
              <a:spcAft>
                <a:spcPts val="600"/>
              </a:spcAft>
              <a:buClr>
                <a:srgbClr val="A458FF"/>
              </a:buClr>
              <a:buNone/>
            </a:pPr>
            <a:r>
              <a:rPr lang="en-US" sz="14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[B] Somatic association area: (area 5 &amp; 7</a:t>
            </a:r>
            <a:r>
              <a:rPr lang="en-US" sz="1400" i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):           In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parietal cortex behind sensory area I.</a:t>
            </a:r>
          </a:p>
          <a:p>
            <a:pPr marL="0" lvl="0" indent="0" algn="justLow">
              <a:spcBef>
                <a:spcPts val="0"/>
              </a:spcBef>
              <a:spcAft>
                <a:spcPts val="600"/>
              </a:spcAft>
              <a:buClr>
                <a:srgbClr val="A458FF"/>
              </a:buClr>
              <a:buNone/>
            </a:pPr>
            <a:r>
              <a:rPr lang="en-US" sz="14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Function</a:t>
            </a:r>
            <a:r>
              <a:rPr lang="en-US" sz="1400" i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receive impulses from sensory area I, PVNT and visual &amp; auditory cortex. So it is concerned with the meaning of sensory information (</a:t>
            </a:r>
            <a:r>
              <a:rPr lang="en-US" sz="1400" b="1" u="sng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stereognosis</a:t>
            </a:r>
            <a:r>
              <a:rPr lang="en-US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                  </a:t>
            </a:r>
            <a:r>
              <a:rPr lang="en-US" sz="1400" b="1" u="sng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Lesion</a:t>
            </a:r>
            <a:r>
              <a:rPr lang="en-US" sz="14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causes </a:t>
            </a:r>
            <a:r>
              <a:rPr lang="en-US" sz="14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Asteriognosis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failure to recognize any object</a:t>
            </a:r>
            <a:r>
              <a:rPr lang="en-US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indent="0" algn="justLow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14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[III]  The temporal lobe</a:t>
            </a:r>
            <a:r>
              <a:rPr lang="en-US" sz="1400" b="1" u="sng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14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Low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contains:   -Auditory sensory area (area 41 &amp; 42</a:t>
            </a:r>
            <a:r>
              <a:rPr lang="en-US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    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(concerned with hearing sensation from both sides).</a:t>
            </a:r>
          </a:p>
          <a:p>
            <a:pPr marL="0" indent="0" algn="justLow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-Auditory psychic area (area 22</a:t>
            </a:r>
            <a:r>
              <a:rPr lang="en-US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            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(concerned with interpretation of auditory impulses).</a:t>
            </a:r>
          </a:p>
          <a:p>
            <a:pPr marL="0" indent="0" algn="justLow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4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Low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[IV] The occipital lobe: </a:t>
            </a:r>
            <a:r>
              <a:rPr lang="en-US" sz="1400" b="1" u="sng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contains: -Visual sensory area (area 17</a:t>
            </a:r>
            <a:r>
              <a:rPr lang="en-US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, which is the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primary visual </a:t>
            </a:r>
            <a:r>
              <a:rPr lang="en-US" sz="14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centre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marL="0" indent="0" algn="justLow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- Visual association area (area 18 &amp; 19)  </a:t>
            </a:r>
            <a:r>
              <a:rPr lang="en-US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which is concerned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with interpretation of visual impulses)</a:t>
            </a:r>
          </a:p>
          <a:p>
            <a:pPr marL="0" indent="0" algn="justLow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1400" b="1" i="1" u="sng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en-US" sz="1400" b="1" i="1" u="sng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parieto</a:t>
            </a:r>
            <a:r>
              <a:rPr lang="en-US" sz="1400" b="1" i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1400" b="1" i="1" u="sng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temporo</a:t>
            </a:r>
            <a:r>
              <a:rPr lang="en-US" sz="1400" b="1" i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-occipital association area: </a:t>
            </a:r>
            <a:r>
              <a:rPr lang="en-US" sz="1400" b="1" i="1" u="sng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(</a:t>
            </a:r>
            <a:r>
              <a:rPr lang="en-US" sz="1600" b="1" i="1" u="sng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Wernike’s</a:t>
            </a:r>
            <a:r>
              <a:rPr lang="en-US" sz="1600" b="1" i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area or area 37</a:t>
            </a:r>
            <a:r>
              <a:rPr lang="en-US" sz="1400" b="1" i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14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3495" indent="0" algn="justLow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-It is concerned with </a:t>
            </a:r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interpretation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of different sensations and present in the </a:t>
            </a:r>
            <a:r>
              <a:rPr lang="en-US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supra-marginal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and angular gyri.</a:t>
            </a:r>
          </a:p>
          <a:p>
            <a:pPr marL="23495" indent="0" algn="justLow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-It receives impulses from</a:t>
            </a:r>
            <a:r>
              <a:rPr lang="en-US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   </a:t>
            </a:r>
            <a:r>
              <a:rPr lang="en-US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somatic association areas (area </a:t>
            </a:r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5,7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parietal</a:t>
            </a:r>
          </a:p>
          <a:p>
            <a:pPr marL="23495" indent="0" algn="justLow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visual interpretative areas (area </a:t>
            </a:r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18, 19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occipital</a:t>
            </a:r>
            <a:r>
              <a:rPr lang="en-US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 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auditory interpretative areas (</a:t>
            </a:r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area 22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temporal.</a:t>
            </a:r>
          </a:p>
          <a:p>
            <a:pPr marL="0" indent="0" algn="justLow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-This area is more developed in one hemisphere (dominant  hemisphere) (left side in right handed people) and concerned with </a:t>
            </a:r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speech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indent="0" algn="justLow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Lesion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leads to failure to pick up meaning of spoken &amp; written words with </a:t>
            </a:r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aphasia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lvl="0" indent="0" algn="justLow">
              <a:spcBef>
                <a:spcPts val="0"/>
              </a:spcBef>
              <a:buClr>
                <a:srgbClr val="A458FF"/>
              </a:buClr>
              <a:buNone/>
            </a:pPr>
            <a:endParaRPr lang="en-US" sz="14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82594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8730a6f-4fb2-4698-8b3e-b2e68dfc8f8b" xsi:nil="true"/>
    <lcf76f155ced4ddcb4097134ff3c332f xmlns="e11282cd-d3f3-4f65-830d-21c57242a7aa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7B78342248B4624A8A33C850FCB6D635" ma:contentTypeVersion="8" ma:contentTypeDescription="إنشاء مستند جديد." ma:contentTypeScope="" ma:versionID="a859f114f38ed531bd520af863474367">
  <xsd:schema xmlns:xsd="http://www.w3.org/2001/XMLSchema" xmlns:xs="http://www.w3.org/2001/XMLSchema" xmlns:p="http://schemas.microsoft.com/office/2006/metadata/properties" xmlns:ns2="e11282cd-d3f3-4f65-830d-21c57242a7aa" xmlns:ns3="58730a6f-4fb2-4698-8b3e-b2e68dfc8f8b" targetNamespace="http://schemas.microsoft.com/office/2006/metadata/properties" ma:root="true" ma:fieldsID="a237ee54a44cc3b201d2f6146bc601de" ns2:_="" ns3:_="">
    <xsd:import namespace="e11282cd-d3f3-4f65-830d-21c57242a7aa"/>
    <xsd:import namespace="58730a6f-4fb2-4698-8b3e-b2e68dfc8f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1282cd-d3f3-4f65-830d-21c57242a7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علامات الصور" ma:readOnly="false" ma:fieldId="{5cf76f15-5ced-4ddc-b409-7134ff3c332f}" ma:taxonomyMulti="true" ma:sspId="9ff52f34-b351-492d-bd72-b80be8882a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730a6f-4fb2-4698-8b3e-b2e68dfc8f8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7b1209e-ca28-4477-91ec-be0d10c0fa2d}" ma:internalName="TaxCatchAll" ma:showField="CatchAllData" ma:web="58730a6f-4fb2-4698-8b3e-b2e68dfc8f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CB1170-E6DB-4CB4-A717-3909A8D8ACB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8CBB09E-01BE-4D9B-8957-2DD3215AF93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67878B9-3CB4-4809-94E0-BAAC69A150E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1030</TotalTime>
  <Words>887</Words>
  <Application>Microsoft Office PowerPoint</Application>
  <PresentationFormat>On-screen Show (16:9)</PresentationFormat>
  <Paragraphs>171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Symbol</vt:lpstr>
      <vt:lpstr>نسق Office</vt:lpstr>
      <vt:lpstr>   9- Higher function of neocortex.  By Prof. Sherif W. Mansour Physiology dpt., Mutah school of Medicine.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4- The pulmonary circulation  By Prof. Sherif W. Mansour  Physiology dpt., Mutah school of Medicine .</dc:title>
  <dc:creator>Dr Sherif</dc:creator>
  <cp:lastModifiedBy>mutah</cp:lastModifiedBy>
  <cp:revision>101</cp:revision>
  <dcterms:modified xsi:type="dcterms:W3CDTF">2021-12-05T07:48:02Z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0x0101007B78342248B4624A8A33C850FCB6D635</vt:lpwstr>
  </property>
  <property fmtid="{D5CDD505-2E9C-101B-9397-08002B2CF9AE}" pid="3" name="MediaServiceImageTags">
    <vt:lpwstr/>
  </property>
</Properties>
</file>