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 id="2147483768" r:id="rId2"/>
    <p:sldMasterId id="2147483792" r:id="rId3"/>
    <p:sldMasterId id="2147483804" r:id="rId4"/>
    <p:sldMasterId id="2147483816" r:id="rId5"/>
    <p:sldMasterId id="2147483828" r:id="rId6"/>
    <p:sldMasterId id="2147483840" r:id="rId7"/>
    <p:sldMasterId id="2147483852" r:id="rId8"/>
    <p:sldMasterId id="2147483864" r:id="rId9"/>
    <p:sldMasterId id="2147483876" r:id="rId10"/>
  </p:sldMasterIdLst>
  <p:notesMasterIdLst>
    <p:notesMasterId r:id="rId72"/>
  </p:notesMasterIdLst>
  <p:sldIdLst>
    <p:sldId id="389" r:id="rId11"/>
    <p:sldId id="418"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357" r:id="rId41"/>
    <p:sldId id="359" r:id="rId42"/>
    <p:sldId id="360" r:id="rId43"/>
    <p:sldId id="361" r:id="rId44"/>
    <p:sldId id="362" r:id="rId45"/>
    <p:sldId id="364" r:id="rId46"/>
    <p:sldId id="365" r:id="rId47"/>
    <p:sldId id="367" r:id="rId48"/>
    <p:sldId id="368" r:id="rId49"/>
    <p:sldId id="369" r:id="rId50"/>
    <p:sldId id="370" r:id="rId51"/>
    <p:sldId id="371" r:id="rId52"/>
    <p:sldId id="386" r:id="rId53"/>
    <p:sldId id="419" r:id="rId54"/>
    <p:sldId id="375" r:id="rId55"/>
    <p:sldId id="376" r:id="rId56"/>
    <p:sldId id="387" r:id="rId57"/>
    <p:sldId id="326" r:id="rId58"/>
    <p:sldId id="373" r:id="rId59"/>
    <p:sldId id="374" r:id="rId60"/>
    <p:sldId id="328" r:id="rId61"/>
    <p:sldId id="329" r:id="rId62"/>
    <p:sldId id="331" r:id="rId63"/>
    <p:sldId id="330" r:id="rId64"/>
    <p:sldId id="332" r:id="rId65"/>
    <p:sldId id="333" r:id="rId66"/>
    <p:sldId id="335" r:id="rId67"/>
    <p:sldId id="336" r:id="rId68"/>
    <p:sldId id="337" r:id="rId69"/>
    <p:sldId id="338" r:id="rId70"/>
    <p:sldId id="339" r:id="rId7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06" autoAdjust="0"/>
    <p:restoredTop sz="94660"/>
  </p:normalViewPr>
  <p:slideViewPr>
    <p:cSldViewPr>
      <p:cViewPr>
        <p:scale>
          <a:sx n="76" d="100"/>
          <a:sy n="76" d="100"/>
        </p:scale>
        <p:origin x="-183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9E3CC3E-1C22-4F4C-B5F4-DB5E3804BD8F}" type="datetimeFigureOut">
              <a:rPr lang="ar-JO" smtClean="0"/>
              <a:pPr/>
              <a:t>09/03/1444</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F5F4866-50D7-4CE1-9314-0154435BCE16}" type="slidenum">
              <a:rPr lang="ar-JO" smtClean="0"/>
              <a:pPr/>
              <a:t>‹#›</a:t>
            </a:fld>
            <a:endParaRPr lang="ar-JO"/>
          </a:p>
        </p:txBody>
      </p:sp>
    </p:spTree>
    <p:extLst>
      <p:ext uri="{BB962C8B-B14F-4D97-AF65-F5344CB8AC3E}">
        <p14:creationId xmlns:p14="http://schemas.microsoft.com/office/powerpoint/2010/main" val="22690791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D acts on the </a:t>
            </a:r>
            <a:r>
              <a:rPr lang="en-US" i="1" dirty="0" smtClean="0"/>
              <a:t>kidney</a:t>
            </a:r>
            <a:r>
              <a:rPr lang="en-US" dirty="0" smtClean="0"/>
              <a:t>, </a:t>
            </a:r>
            <a:r>
              <a:rPr lang="en-US" i="1" dirty="0" smtClean="0"/>
              <a:t>intestine</a:t>
            </a:r>
            <a:r>
              <a:rPr lang="en-US" dirty="0" smtClean="0"/>
              <a:t>, </a:t>
            </a:r>
            <a:r>
              <a:rPr lang="en-US" i="1" dirty="0" smtClean="0"/>
              <a:t>bone</a:t>
            </a:r>
            <a:r>
              <a:rPr lang="en-US" dirty="0" smtClean="0"/>
              <a:t> in order to resorb both </a:t>
            </a:r>
            <a:r>
              <a:rPr lang="en-US" i="1" dirty="0" smtClean="0"/>
              <a:t>calcium</a:t>
            </a:r>
            <a:r>
              <a:rPr lang="en-US" dirty="0" smtClean="0"/>
              <a:t> and </a:t>
            </a:r>
            <a:r>
              <a:rPr lang="en-US" i="1" dirty="0" smtClean="0"/>
              <a:t>phosphate</a:t>
            </a:r>
          </a:p>
          <a:p>
            <a:r>
              <a:rPr lang="en-US" dirty="0" smtClean="0"/>
              <a:t>Osteoblasts</a:t>
            </a:r>
            <a:r>
              <a:rPr lang="en-US" baseline="0" dirty="0" smtClean="0"/>
              <a:t> lay down </a:t>
            </a:r>
            <a:r>
              <a:rPr lang="en-US" baseline="0" dirty="0" err="1" smtClean="0"/>
              <a:t>osteod</a:t>
            </a:r>
            <a:r>
              <a:rPr lang="en-US" baseline="0" dirty="0" smtClean="0"/>
              <a:t> then it is mineralized meaning there is deposition of minerals (calcium and phosphate) into the </a:t>
            </a:r>
            <a:r>
              <a:rPr lang="en-US" baseline="0" dirty="0" err="1" smtClean="0"/>
              <a:t>osteod</a:t>
            </a:r>
            <a:r>
              <a:rPr lang="en-US" baseline="0" dirty="0" smtClean="0"/>
              <a:t> matrix</a:t>
            </a:r>
          </a:p>
          <a:p>
            <a:r>
              <a:rPr lang="en-US" b="1" u="sng" baseline="0" dirty="0" smtClean="0"/>
              <a:t>Defective mineralization </a:t>
            </a:r>
            <a:r>
              <a:rPr lang="en-US" baseline="0" dirty="0" smtClean="0"/>
              <a:t>occurs in rickets and </a:t>
            </a:r>
            <a:r>
              <a:rPr lang="en-US" baseline="0" dirty="0" err="1" smtClean="0"/>
              <a:t>osteomalacia</a:t>
            </a:r>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15</a:t>
            </a:fld>
            <a:endParaRPr lang="ar-JO"/>
          </a:p>
        </p:txBody>
      </p:sp>
    </p:spTree>
    <p:extLst>
      <p:ext uri="{BB962C8B-B14F-4D97-AF65-F5344CB8AC3E}">
        <p14:creationId xmlns:p14="http://schemas.microsoft.com/office/powerpoint/2010/main" val="68336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FGF23 acts on the receptor complex in the parathyroid glands to decrease parathyroid hormone (PTH) gene expression and PTH secretion through activation of the MAPK pathway</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PTH being a major stimulator of vitamin D synthesis in the kidney while vitamin D exerts negative feedback on PTH secretion</a:t>
            </a:r>
            <a:r>
              <a:rPr lang="en-US" sz="1200" b="0" i="0" kern="1200" dirty="0" smtClean="0">
                <a:solidFill>
                  <a:schemeClr val="tx1"/>
                </a:solidFill>
                <a:effectLst/>
                <a:latin typeface="+mn-lt"/>
                <a:ea typeface="+mn-ea"/>
                <a:cs typeface="+mn-cs"/>
              </a:rPr>
              <a:t>. The major function of PTH and major physiologic regulator is circulating ionized calcium</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26</a:t>
            </a:fld>
            <a:endParaRPr lang="ar-JO"/>
          </a:p>
        </p:txBody>
      </p:sp>
    </p:spTree>
    <p:extLst>
      <p:ext uri="{BB962C8B-B14F-4D97-AF65-F5344CB8AC3E}">
        <p14:creationId xmlns:p14="http://schemas.microsoft.com/office/powerpoint/2010/main" val="359417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27</a:t>
            </a:fld>
            <a:endParaRPr lang="ar-JO"/>
          </a:p>
        </p:txBody>
      </p:sp>
    </p:spTree>
    <p:extLst>
      <p:ext uri="{BB962C8B-B14F-4D97-AF65-F5344CB8AC3E}">
        <p14:creationId xmlns:p14="http://schemas.microsoft.com/office/powerpoint/2010/main" val="286231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r>
              <a:rPr lang="en-US" sz="1200" b="0" i="0" kern="1200" dirty="0" err="1" smtClean="0">
                <a:solidFill>
                  <a:schemeClr val="tx1"/>
                </a:solidFill>
                <a:effectLst/>
                <a:latin typeface="+mn-lt"/>
                <a:ea typeface="+mn-ea"/>
                <a:cs typeface="+mn-cs"/>
              </a:rPr>
              <a:t>Fanconi</a:t>
            </a:r>
            <a:r>
              <a:rPr lang="en-US" sz="1200" b="0" i="0" kern="1200" dirty="0" smtClean="0">
                <a:solidFill>
                  <a:schemeClr val="tx1"/>
                </a:solidFill>
                <a:effectLst/>
                <a:latin typeface="+mn-lt"/>
                <a:ea typeface="+mn-ea"/>
                <a:cs typeface="+mn-cs"/>
              </a:rPr>
              <a:t> syndrome is a rare disorder of kidney tubule function that results in excess amounts of glucose, bicarbonate, phosphates (phosphorus salts), uric acid, potassium, and certain amino acids being excreted in the urine.</a:t>
            </a:r>
            <a:endParaRPr lang="en-US" dirty="0" smtClean="0">
              <a:cs typeface="Arial" pitchFamily="34" charset="0"/>
            </a:endParaRPr>
          </a:p>
          <a:p>
            <a:pPr eaLnBrk="1" hangingPunct="1"/>
            <a:endParaRPr lang="en-US" dirty="0" smtClean="0">
              <a:cs typeface="Arial" pitchFamily="34" charset="0"/>
            </a:endParaRPr>
          </a:p>
          <a:p>
            <a:r>
              <a:rPr lang="en-US" sz="1200" b="0" i="0" kern="1200" dirty="0" smtClean="0">
                <a:solidFill>
                  <a:schemeClr val="tx1"/>
                </a:solidFill>
                <a:effectLst/>
                <a:latin typeface="+mn-lt"/>
                <a:ea typeface="+mn-ea"/>
                <a:cs typeface="+mn-cs"/>
              </a:rPr>
              <a:t>Urinary phosphate wasting</a:t>
            </a:r>
          </a:p>
          <a:p>
            <a:r>
              <a:rPr lang="en-US" sz="1200" b="0" i="0" kern="1200" dirty="0" smtClean="0">
                <a:solidFill>
                  <a:schemeClr val="tx1"/>
                </a:solidFill>
                <a:effectLst/>
                <a:latin typeface="+mn-lt"/>
                <a:ea typeface="+mn-ea"/>
                <a:cs typeface="+mn-cs"/>
              </a:rPr>
              <a:t>Hypophosphatemia is </a:t>
            </a:r>
            <a:r>
              <a:rPr lang="en-US" sz="1200" b="1" i="0" kern="1200" dirty="0" smtClean="0">
                <a:solidFill>
                  <a:schemeClr val="tx1"/>
                </a:solidFill>
                <a:effectLst/>
                <a:latin typeface="+mn-lt"/>
                <a:ea typeface="+mn-ea"/>
                <a:cs typeface="+mn-cs"/>
              </a:rPr>
              <a:t>caused by inadequate intake, decreased intestinal absorption, excessive urinary excretion, or a shift of phosphate from the extracellular to the intracellular compartments</a:t>
            </a:r>
            <a:r>
              <a:rPr lang="en-US" sz="1200" b="0" i="0" kern="1200" dirty="0" smtClean="0">
                <a:solidFill>
                  <a:schemeClr val="tx1"/>
                </a:solidFill>
                <a:effectLst/>
                <a:latin typeface="+mn-lt"/>
                <a:ea typeface="+mn-ea"/>
                <a:cs typeface="+mn-cs"/>
              </a:rPr>
              <a:t>. Renal phosphate wasting can result from genetic or acquired renal disorders.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Rickets in RTA is multifactorial. </a:t>
            </a:r>
            <a:r>
              <a:rPr lang="en-US" sz="1200" b="1" i="0" kern="1200" dirty="0" smtClean="0">
                <a:solidFill>
                  <a:schemeClr val="tx1"/>
                </a:solidFill>
                <a:effectLst/>
                <a:latin typeface="+mn-lt"/>
                <a:ea typeface="+mn-ea"/>
                <a:cs typeface="+mn-cs"/>
              </a:rPr>
              <a:t>Systemic acidosis is associated with defective mineralization of the cartilages and bones due to increased solubility of the mineral phase</a:t>
            </a:r>
            <a:r>
              <a:rPr lang="en-US" sz="1200" b="0" i="0" kern="1200" dirty="0" smtClean="0">
                <a:solidFill>
                  <a:schemeClr val="tx1"/>
                </a:solidFill>
                <a:effectLst/>
                <a:latin typeface="+mn-lt"/>
                <a:ea typeface="+mn-ea"/>
                <a:cs typeface="+mn-cs"/>
              </a:rPr>
              <a:t>. During acidosis, calcium and phosphate are mobilized from bones for the purpose of buffering by enhanced </a:t>
            </a:r>
            <a:r>
              <a:rPr lang="en-US" sz="1200" b="0" i="0" kern="1200" dirty="0" err="1" smtClean="0">
                <a:solidFill>
                  <a:schemeClr val="tx1"/>
                </a:solidFill>
                <a:effectLst/>
                <a:latin typeface="+mn-lt"/>
                <a:ea typeface="+mn-ea"/>
                <a:cs typeface="+mn-cs"/>
              </a:rPr>
              <a:t>osteoclastic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resorption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Cell phosphate deficiency may contribute to the adverse effects of renal tubular acidosis on bone</a:t>
            </a:r>
            <a:endParaRPr lang="en-US" sz="1200" b="0" i="0" kern="1200" dirty="0" smtClean="0">
              <a:solidFill>
                <a:schemeClr val="tx1"/>
              </a:solidFill>
              <a:effectLst/>
              <a:latin typeface="+mn-lt"/>
              <a:ea typeface="+mn-ea"/>
              <a:cs typeface="+mn-cs"/>
            </a:endParaRPr>
          </a:p>
          <a:p>
            <a:pPr eaLnBrk="1" hangingPunct="1"/>
            <a:endParaRPr lang="ar-JO" dirty="0"/>
          </a:p>
        </p:txBody>
      </p:sp>
      <p:sp>
        <p:nvSpPr>
          <p:cNvPr id="4" name="Slide Number Placeholder 3"/>
          <p:cNvSpPr>
            <a:spLocks noGrp="1"/>
          </p:cNvSpPr>
          <p:nvPr>
            <p:ph type="sldNum" sz="quarter" idx="5"/>
          </p:nvPr>
        </p:nvSpPr>
        <p:spPr/>
        <p:txBody>
          <a:bodyPr/>
          <a:lstStyle/>
          <a:p>
            <a:pPr>
              <a:defRPr/>
            </a:pPr>
            <a:fld id="{BA14E222-486C-4B7D-AC37-7B4F4EADDCC4}" type="slidenum">
              <a:rPr lang="ar-JO" smtClean="0"/>
              <a:pPr>
                <a:defRPr/>
              </a:pPr>
              <a:t>28</a:t>
            </a:fld>
            <a:endParaRPr lang="ar-JO"/>
          </a:p>
        </p:txBody>
      </p:sp>
    </p:spTree>
    <p:extLst>
      <p:ext uri="{BB962C8B-B14F-4D97-AF65-F5344CB8AC3E}">
        <p14:creationId xmlns:p14="http://schemas.microsoft.com/office/powerpoint/2010/main" val="20833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CYP2R1 gene provides instructions for making an enzyme called 25-hydroxylase. This enzyme carries out the first of two reactions to convert vitamin D to its active form, </a:t>
            </a:r>
            <a:r>
              <a:rPr lang="en-US" sz="1200" b="1" i="0" kern="1200" dirty="0" smtClean="0">
                <a:solidFill>
                  <a:schemeClr val="tx1"/>
                </a:solidFill>
                <a:effectLst/>
                <a:latin typeface="+mn-lt"/>
                <a:ea typeface="+mn-ea"/>
                <a:cs typeface="+mn-cs"/>
              </a:rPr>
              <a:t>1,25-dihydroxyvitamin D3, also known as </a:t>
            </a:r>
            <a:r>
              <a:rPr lang="en-US" sz="1200" b="1" i="0" kern="1200" dirty="0" err="1" smtClean="0">
                <a:solidFill>
                  <a:schemeClr val="tx1"/>
                </a:solidFill>
                <a:effectLst/>
                <a:latin typeface="+mn-lt"/>
                <a:ea typeface="+mn-ea"/>
                <a:cs typeface="+mn-cs"/>
              </a:rPr>
              <a:t>calcitriol</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16</a:t>
            </a:fld>
            <a:endParaRPr lang="ar-JO"/>
          </a:p>
        </p:txBody>
      </p:sp>
    </p:spTree>
    <p:extLst>
      <p:ext uri="{BB962C8B-B14F-4D97-AF65-F5344CB8AC3E}">
        <p14:creationId xmlns:p14="http://schemas.microsoft.com/office/powerpoint/2010/main" val="198065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 </a:t>
            </a:r>
            <a:r>
              <a:rPr lang="en-US" dirty="0" smtClean="0"/>
              <a:t>Congenital</a:t>
            </a:r>
            <a:r>
              <a:rPr lang="ar-JO" dirty="0" smtClean="0"/>
              <a:t> </a:t>
            </a:r>
            <a:r>
              <a:rPr lang="en-US" dirty="0" smtClean="0"/>
              <a:t> </a:t>
            </a:r>
            <a:r>
              <a:rPr lang="ar-JO" dirty="0" smtClean="0"/>
              <a:t>خلقي</a:t>
            </a:r>
            <a:r>
              <a:rPr lang="ar-JO" baseline="0" dirty="0" smtClean="0"/>
              <a:t> منذ الولادة</a:t>
            </a:r>
            <a:endParaRPr lang="en-US" baseline="0" dirty="0" smtClean="0"/>
          </a:p>
          <a:p>
            <a:r>
              <a:rPr lang="en-US" baseline="0" dirty="0" smtClean="0"/>
              <a:t>Signs and symptoms of </a:t>
            </a:r>
            <a:r>
              <a:rPr lang="en-US" baseline="0" dirty="0" err="1" smtClean="0"/>
              <a:t>hypocalcemia</a:t>
            </a:r>
            <a:r>
              <a:rPr lang="en-US" baseline="0" dirty="0" smtClean="0"/>
              <a:t> in newborn :</a:t>
            </a:r>
          </a:p>
          <a:p>
            <a:r>
              <a:rPr lang="en-US" baseline="0" dirty="0" smtClean="0"/>
              <a:t>Vomit</a:t>
            </a:r>
          </a:p>
          <a:p>
            <a:r>
              <a:rPr lang="en-US" baseline="0" dirty="0" smtClean="0"/>
              <a:t>Floppy in appearance</a:t>
            </a:r>
          </a:p>
          <a:p>
            <a:r>
              <a:rPr lang="en-US" baseline="0" dirty="0" smtClean="0"/>
              <a:t>Jittery</a:t>
            </a:r>
          </a:p>
          <a:p>
            <a:r>
              <a:rPr lang="en-US" baseline="0" dirty="0" smtClean="0"/>
              <a:t>Seizures</a:t>
            </a:r>
          </a:p>
          <a:p>
            <a:r>
              <a:rPr lang="en-US" baseline="0" dirty="0" smtClean="0"/>
              <a:t>Not feed well</a:t>
            </a:r>
          </a:p>
          <a:p>
            <a:endParaRPr lang="en-US" baseline="0" dirty="0" smtClean="0"/>
          </a:p>
          <a:p>
            <a:r>
              <a:rPr lang="en-US" baseline="0" dirty="0" smtClean="0"/>
              <a:t>Rachitic change is </a:t>
            </a:r>
            <a:r>
              <a:rPr lang="en-US" baseline="0" dirty="0" err="1" smtClean="0"/>
              <a:t>osteod</a:t>
            </a:r>
            <a:r>
              <a:rPr lang="en-US" baseline="0" dirty="0" smtClean="0"/>
              <a:t> deposition at the </a:t>
            </a:r>
            <a:r>
              <a:rPr lang="en-US" baseline="0" dirty="0" err="1" smtClean="0"/>
              <a:t>costochondral</a:t>
            </a:r>
            <a:r>
              <a:rPr lang="en-US" baseline="0" dirty="0" smtClean="0"/>
              <a:t> junction like little beads </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17</a:t>
            </a:fld>
            <a:endParaRPr lang="ar-JO"/>
          </a:p>
        </p:txBody>
      </p:sp>
    </p:spTree>
    <p:extLst>
      <p:ext uri="{BB962C8B-B14F-4D97-AF65-F5344CB8AC3E}">
        <p14:creationId xmlns:p14="http://schemas.microsoft.com/office/powerpoint/2010/main" val="59872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Decreased</a:t>
            </a:r>
            <a:r>
              <a:rPr lang="en-US" baseline="0" dirty="0" smtClean="0"/>
              <a:t> production (liver injury and cirrhosis for example) </a:t>
            </a:r>
          </a:p>
          <a:p>
            <a:endParaRPr lang="en-US" baseline="0" dirty="0" smtClean="0"/>
          </a:p>
          <a:p>
            <a:r>
              <a:rPr lang="en-US" baseline="0" dirty="0" smtClean="0"/>
              <a:t>and increased degradation (hepatic catabolism)</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18</a:t>
            </a:fld>
            <a:endParaRPr lang="ar-JO"/>
          </a:p>
        </p:txBody>
      </p:sp>
    </p:spTree>
    <p:extLst>
      <p:ext uri="{BB962C8B-B14F-4D97-AF65-F5344CB8AC3E}">
        <p14:creationId xmlns:p14="http://schemas.microsoft.com/office/powerpoint/2010/main" val="8562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Vitamin D acts on the </a:t>
            </a:r>
            <a:r>
              <a:rPr lang="en-US" i="1" dirty="0" smtClean="0"/>
              <a:t>kidney</a:t>
            </a:r>
            <a:r>
              <a:rPr lang="en-US" dirty="0" smtClean="0"/>
              <a:t>, </a:t>
            </a:r>
            <a:r>
              <a:rPr lang="en-US" i="1" dirty="0" smtClean="0"/>
              <a:t>intestine</a:t>
            </a:r>
            <a:r>
              <a:rPr lang="en-US" dirty="0" smtClean="0"/>
              <a:t>, </a:t>
            </a:r>
            <a:r>
              <a:rPr lang="en-US" i="1" dirty="0" smtClean="0"/>
              <a:t>bone</a:t>
            </a:r>
            <a:r>
              <a:rPr lang="en-US" dirty="0" smtClean="0"/>
              <a:t> in order to resorb both </a:t>
            </a:r>
            <a:r>
              <a:rPr lang="en-US" i="1" dirty="0" smtClean="0"/>
              <a:t>calcium</a:t>
            </a:r>
            <a:r>
              <a:rPr lang="en-US" dirty="0" smtClean="0"/>
              <a:t> and </a:t>
            </a:r>
            <a:r>
              <a:rPr lang="en-US" i="1" dirty="0" smtClean="0"/>
              <a:t>phosphate</a:t>
            </a:r>
          </a:p>
          <a:p>
            <a:pPr marL="0" marR="0" indent="0" algn="r" defTabSz="914400" rtl="1" eaLnBrk="1" fontAlgn="auto" latinLnBrk="0" hangingPunct="1">
              <a:lnSpc>
                <a:spcPct val="100000"/>
              </a:lnSpc>
              <a:spcBef>
                <a:spcPts val="0"/>
              </a:spcBef>
              <a:spcAft>
                <a:spcPts val="0"/>
              </a:spcAft>
              <a:buClrTx/>
              <a:buSzTx/>
              <a:buFontTx/>
              <a:buNone/>
              <a:tabLst/>
              <a:defRPr/>
            </a:pPr>
            <a:r>
              <a:rPr lang="en-US" i="1" dirty="0" smtClean="0"/>
              <a:t>No activation of </a:t>
            </a:r>
            <a:r>
              <a:rPr lang="en-US" i="1" dirty="0" err="1" smtClean="0"/>
              <a:t>vit</a:t>
            </a:r>
            <a:r>
              <a:rPr lang="en-US" i="1" dirty="0" smtClean="0"/>
              <a:t> d no proper</a:t>
            </a:r>
            <a:r>
              <a:rPr lang="en-US" i="1" baseline="0" dirty="0" smtClean="0"/>
              <a:t> calcium and phosphate absorption from intestines and kidneys</a:t>
            </a:r>
          </a:p>
          <a:p>
            <a:pPr marL="0" marR="0" indent="0" algn="r" defTabSz="914400" rtl="1" eaLnBrk="1" fontAlgn="auto" latinLnBrk="0" hangingPunct="1">
              <a:lnSpc>
                <a:spcPct val="100000"/>
              </a:lnSpc>
              <a:spcBef>
                <a:spcPts val="0"/>
              </a:spcBef>
              <a:spcAft>
                <a:spcPts val="0"/>
              </a:spcAft>
              <a:buClrTx/>
              <a:buSzTx/>
              <a:buFontTx/>
              <a:buNone/>
              <a:tabLst/>
              <a:defRPr/>
            </a:pPr>
            <a:endParaRPr lang="en-US" i="1" dirty="0" smtClean="0"/>
          </a:p>
          <a:p>
            <a:r>
              <a:rPr lang="en-US" dirty="0" smtClean="0"/>
              <a:t>Osteoblast activation = high </a:t>
            </a:r>
            <a:r>
              <a:rPr lang="en-US" dirty="0" err="1" smtClean="0"/>
              <a:t>alk</a:t>
            </a:r>
            <a:r>
              <a:rPr lang="en-US" dirty="0" smtClean="0"/>
              <a:t> phosphate</a:t>
            </a:r>
          </a:p>
          <a:p>
            <a:r>
              <a:rPr lang="en-US" dirty="0" smtClean="0"/>
              <a:t>Alkaline environment that</a:t>
            </a:r>
            <a:r>
              <a:rPr lang="en-US" baseline="0" dirty="0" smtClean="0"/>
              <a:t> allows to calcify the </a:t>
            </a:r>
            <a:r>
              <a:rPr lang="en-US" baseline="0" dirty="0" err="1" smtClean="0"/>
              <a:t>unmineralized</a:t>
            </a:r>
            <a:r>
              <a:rPr lang="en-US" baseline="0" dirty="0" smtClean="0"/>
              <a:t> </a:t>
            </a:r>
            <a:r>
              <a:rPr lang="en-US" baseline="0" dirty="0" err="1" smtClean="0"/>
              <a:t>osteods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19</a:t>
            </a:fld>
            <a:endParaRPr lang="ar-JO"/>
          </a:p>
        </p:txBody>
      </p:sp>
    </p:spTree>
    <p:extLst>
      <p:ext uri="{BB962C8B-B14F-4D97-AF65-F5344CB8AC3E}">
        <p14:creationId xmlns:p14="http://schemas.microsoft.com/office/powerpoint/2010/main" val="140100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r>
              <a:rPr lang="en-US" sz="1200" b="0" i="0" kern="1200" dirty="0" smtClean="0">
                <a:solidFill>
                  <a:schemeClr val="tx1"/>
                </a:solidFill>
                <a:effectLst/>
                <a:latin typeface="+mn-lt"/>
                <a:ea typeface="+mn-ea"/>
                <a:cs typeface="+mn-cs"/>
              </a:rPr>
              <a:t>ow dietary calcium and phosphate result in enhanced activity of 1α(OH)</a:t>
            </a:r>
            <a:r>
              <a:rPr lang="en-US" sz="1200" b="0" i="0" kern="1200" dirty="0" err="1" smtClean="0">
                <a:solidFill>
                  <a:schemeClr val="tx1"/>
                </a:solidFill>
                <a:effectLst/>
                <a:latin typeface="+mn-lt"/>
                <a:ea typeface="+mn-ea"/>
                <a:cs typeface="+mn-cs"/>
              </a:rPr>
              <a:t>ase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And in VDDR 1 the enzyme is deficient </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20</a:t>
            </a:fld>
            <a:endParaRPr lang="ar-JO"/>
          </a:p>
        </p:txBody>
      </p:sp>
    </p:spTree>
    <p:extLst>
      <p:ext uri="{BB962C8B-B14F-4D97-AF65-F5344CB8AC3E}">
        <p14:creationId xmlns:p14="http://schemas.microsoft.com/office/powerpoint/2010/main" val="318757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trimester of life = after 3 months, </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err="1" smtClean="0"/>
              <a:t>Ftt</a:t>
            </a:r>
            <a:r>
              <a:rPr lang="en-US" dirty="0" smtClean="0"/>
              <a:t> = failure to thrive</a:t>
            </a:r>
          </a:p>
          <a:p>
            <a:r>
              <a:rPr lang="en-US" dirty="0" smtClean="0"/>
              <a:t>&amp; stunted growth</a:t>
            </a:r>
          </a:p>
          <a:p>
            <a:endParaRPr lang="en-US" dirty="0" smtClean="0"/>
          </a:p>
          <a:p>
            <a:r>
              <a:rPr lang="en-US" dirty="0" smtClean="0"/>
              <a:t>From HYPOCALCEMIA : </a:t>
            </a:r>
            <a:r>
              <a:rPr lang="en-US" sz="1200" b="1" i="0" kern="1200" dirty="0" smtClean="0">
                <a:solidFill>
                  <a:schemeClr val="tx1"/>
                </a:solidFill>
                <a:effectLst/>
                <a:latin typeface="+mn-lt"/>
                <a:ea typeface="+mn-ea"/>
                <a:cs typeface="+mn-cs"/>
              </a:rPr>
              <a:t>muscle cramps, twitching, tingling in the hands and feet, and fits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21</a:t>
            </a:fld>
            <a:endParaRPr lang="ar-JO"/>
          </a:p>
        </p:txBody>
      </p:sp>
    </p:spTree>
    <p:extLst>
      <p:ext uri="{BB962C8B-B14F-4D97-AF65-F5344CB8AC3E}">
        <p14:creationId xmlns:p14="http://schemas.microsoft.com/office/powerpoint/2010/main" val="357356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r>
              <a:rPr lang="en-US" altLang="ar-JO" dirty="0"/>
              <a:t>alopecia resulting from the lack of vitamin D receptor activity within keratinocytes develops in approximately two-thirds of cases and is a marker of disease </a:t>
            </a:r>
            <a:r>
              <a:rPr lang="en-US" altLang="ar-JO" dirty="0" smtClean="0"/>
              <a:t>severity</a:t>
            </a:r>
          </a:p>
          <a:p>
            <a:pPr eaLnBrk="1" hangingPunct="1">
              <a:spcBef>
                <a:spcPct val="0"/>
              </a:spcBef>
            </a:pPr>
            <a:endParaRPr lang="en-US" altLang="ar-JO" dirty="0" smtClean="0"/>
          </a:p>
          <a:p>
            <a:pPr eaLnBrk="1" hangingPunct="1">
              <a:spcBef>
                <a:spcPct val="0"/>
              </a:spcBef>
            </a:pPr>
            <a:r>
              <a:rPr lang="en-US" altLang="ar-JO" dirty="0" err="1" smtClean="0"/>
              <a:t>Hypocalcemia</a:t>
            </a:r>
            <a:r>
              <a:rPr lang="en-US" altLang="ar-JO" dirty="0" smtClean="0"/>
              <a:t> </a:t>
            </a:r>
            <a:r>
              <a:rPr lang="en-US" altLang="ar-JO" dirty="0" smtClean="0">
                <a:sym typeface="Wingdings" panose="05000000000000000000" pitchFamily="2" charset="2"/>
              </a:rPr>
              <a:t> increased hydroxylation of </a:t>
            </a:r>
            <a:r>
              <a:rPr lang="en-US" altLang="ar-JO" dirty="0" err="1" smtClean="0">
                <a:sym typeface="Wingdings" panose="05000000000000000000" pitchFamily="2" charset="2"/>
              </a:rPr>
              <a:t>vit</a:t>
            </a:r>
            <a:r>
              <a:rPr lang="en-US" altLang="ar-JO" dirty="0" smtClean="0">
                <a:sym typeface="Wingdings" panose="05000000000000000000" pitchFamily="2" charset="2"/>
              </a:rPr>
              <a:t> d but there is end organ resistance so the </a:t>
            </a:r>
            <a:r>
              <a:rPr lang="en-US" altLang="ar-JO" dirty="0" err="1" smtClean="0">
                <a:sym typeface="Wingdings" panose="05000000000000000000" pitchFamily="2" charset="2"/>
              </a:rPr>
              <a:t>hypocalcemia</a:t>
            </a:r>
            <a:r>
              <a:rPr lang="en-US" altLang="ar-JO" dirty="0" smtClean="0">
                <a:sym typeface="Wingdings" panose="05000000000000000000" pitchFamily="2" charset="2"/>
              </a:rPr>
              <a:t> is not corrected by</a:t>
            </a:r>
            <a:r>
              <a:rPr lang="en-US" altLang="ar-JO" baseline="0" dirty="0" smtClean="0">
                <a:sym typeface="Wingdings" panose="05000000000000000000" pitchFamily="2" charset="2"/>
              </a:rPr>
              <a:t> the compensatory mechanism</a:t>
            </a:r>
            <a:endParaRPr lang="ar-JO" altLang="ar-JO"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6E35CB-9AC6-452B-8E39-75898057D50E}" type="slidenum">
              <a:rPr lang="ar-JO" altLang="ar-JO" smtClean="0"/>
              <a:pPr fontAlgn="base">
                <a:spcBef>
                  <a:spcPct val="0"/>
                </a:spcBef>
                <a:spcAft>
                  <a:spcPct val="0"/>
                </a:spcAft>
                <a:defRPr/>
              </a:pPr>
              <a:t>23</a:t>
            </a:fld>
            <a:endParaRPr lang="ar-JO" altLang="ar-JO"/>
          </a:p>
        </p:txBody>
      </p:sp>
    </p:spTree>
    <p:extLst>
      <p:ext uri="{BB962C8B-B14F-4D97-AF65-F5344CB8AC3E}">
        <p14:creationId xmlns:p14="http://schemas.microsoft.com/office/powerpoint/2010/main" val="89031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Fibroblast growth factor 23</a:t>
            </a:r>
          </a:p>
          <a:p>
            <a:endParaRPr lang="en-US" dirty="0" smtClean="0"/>
          </a:p>
          <a:p>
            <a:r>
              <a:rPr lang="en-US" sz="1200" b="1" i="0" kern="1200" dirty="0" smtClean="0">
                <a:solidFill>
                  <a:schemeClr val="tx1"/>
                </a:solidFill>
                <a:effectLst/>
                <a:latin typeface="+mn-lt"/>
                <a:ea typeface="+mn-ea"/>
                <a:cs typeface="+mn-cs"/>
              </a:rPr>
              <a:t>There is a host of defects that ultimately lead to excess FGF23 levels and thereby cause renal phosphate wasting and </a:t>
            </a:r>
            <a:r>
              <a:rPr lang="en-US" sz="1200" b="1" i="0" kern="1200" dirty="0" err="1" smtClean="0">
                <a:solidFill>
                  <a:schemeClr val="tx1"/>
                </a:solidFill>
                <a:effectLst/>
                <a:latin typeface="+mn-lt"/>
                <a:ea typeface="+mn-ea"/>
                <a:cs typeface="+mn-cs"/>
              </a:rPr>
              <a:t>hypophosphatemic</a:t>
            </a:r>
            <a:r>
              <a:rPr lang="en-US" sz="1200" b="1" i="0" kern="1200" dirty="0" smtClean="0">
                <a:solidFill>
                  <a:schemeClr val="tx1"/>
                </a:solidFill>
                <a:effectLst/>
                <a:latin typeface="+mn-lt"/>
                <a:ea typeface="+mn-ea"/>
                <a:cs typeface="+mn-cs"/>
              </a:rPr>
              <a:t> rickets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F5F4866-50D7-4CE1-9314-0154435BCE16}" type="slidenum">
              <a:rPr lang="ar-JO" smtClean="0"/>
              <a:pPr/>
              <a:t>25</a:t>
            </a:fld>
            <a:endParaRPr lang="ar-JO"/>
          </a:p>
        </p:txBody>
      </p:sp>
    </p:spTree>
    <p:extLst>
      <p:ext uri="{BB962C8B-B14F-4D97-AF65-F5344CB8AC3E}">
        <p14:creationId xmlns:p14="http://schemas.microsoft.com/office/powerpoint/2010/main" val="249542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55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118059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16377046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879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49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714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826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115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9363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283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8219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0778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21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6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76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2478212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09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45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44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6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44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03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2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35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7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2817598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832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23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8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47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923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61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278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172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28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703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4245445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16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29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800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790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979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7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999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79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067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3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2361513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02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05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2892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18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027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1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88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081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33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38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849728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078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627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420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135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777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634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846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586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48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25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67160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455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86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5490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5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468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502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15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142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87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04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2359208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801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99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21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055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428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869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537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83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636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57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834379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56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632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5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3103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057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007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69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390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5989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3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B0438B-CC5F-4B96-AB74-F29BAA44D678}" type="datetimeFigureOut">
              <a:rPr lang="ar-JO" smtClean="0"/>
              <a:pPr/>
              <a:t>09/03/1444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453DD746-21D0-4B79-92B2-B0DB6777F95B}" type="slidenum">
              <a:rPr lang="ar-JO" smtClean="0"/>
              <a:pPr/>
              <a:t>‹#›</a:t>
            </a:fld>
            <a:endParaRPr lang="ar-JO"/>
          </a:p>
        </p:txBody>
      </p:sp>
    </p:spTree>
    <p:extLst>
      <p:ext uri="{BB962C8B-B14F-4D97-AF65-F5344CB8AC3E}">
        <p14:creationId xmlns:p14="http://schemas.microsoft.com/office/powerpoint/2010/main" val="37227785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935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788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036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9386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224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4245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88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2185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4684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D6C39-BF47-4383-8B31-6F64022794B0}" type="datetimeFigureOut">
              <a:rPr lang="en-US" smtClean="0">
                <a:solidFill>
                  <a:prstClr val="black">
                    <a:tint val="75000"/>
                  </a:prstClr>
                </a:solidFill>
              </a:rPr>
              <a:pPr/>
              <a:t>10/4/2022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586BC-8283-4CC4-8F35-72CE64864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41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48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7B0438B-CC5F-4B96-AB74-F29BAA44D678}" type="datetimeFigureOut">
              <a:rPr lang="ar-JO" smtClean="0"/>
              <a:pPr/>
              <a:t>09/03/1444</a:t>
            </a:fld>
            <a:endParaRPr lang="ar-JO"/>
          </a:p>
        </p:txBody>
      </p:sp>
      <p:sp>
        <p:nvSpPr>
          <p:cNvPr id="5" name="عنصر نائب للتذييل 4"/>
          <p:cNvSpPr>
            <a:spLocks noGrp="1"/>
          </p:cNvSpPr>
          <p:nvPr>
            <p:ph type="ftr" sz="quarter" idx="3"/>
          </p:nvPr>
        </p:nvSpPr>
        <p:spPr>
          <a:xfrm>
            <a:off x="3124200" y="635648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48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3DD746-21D0-4B79-92B2-B0DB6777F95B}" type="slidenum">
              <a:rPr lang="ar-JO" smtClean="0"/>
              <a:pPr/>
              <a:t>‹#›</a:t>
            </a:fld>
            <a:endParaRPr lang="ar-JO"/>
          </a:p>
        </p:txBody>
      </p:sp>
    </p:spTree>
    <p:extLst>
      <p:ext uri="{BB962C8B-B14F-4D97-AF65-F5344CB8AC3E}">
        <p14:creationId xmlns:p14="http://schemas.microsoft.com/office/powerpoint/2010/main" val="5518072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99567492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5030264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8479726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92502864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9547905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09042875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41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1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1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5984030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9257695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BD6C39-BF47-4383-8B31-6F64022794B0}" type="datetimeFigureOut">
              <a:rPr lang="en-US" smtClean="0">
                <a:solidFill>
                  <a:prstClr val="black">
                    <a:tint val="75000"/>
                  </a:prstClr>
                </a:solidFill>
              </a:rPr>
              <a:pPr rtl="0"/>
              <a:t>10/4/2022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0586BC-8283-4CC4-8F35-72CE648645AC}"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631055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0608" y="2132856"/>
            <a:ext cx="6858000" cy="1655762"/>
          </a:xfrm>
        </p:spPr>
        <p:txBody>
          <a:bodyPr>
            <a:noAutofit/>
          </a:bodyPr>
          <a:lstStyle/>
          <a:p>
            <a:endParaRPr lang="en-US" sz="2800" dirty="0"/>
          </a:p>
          <a:p>
            <a:r>
              <a:rPr lang="en-US" sz="2800" dirty="0" smtClean="0"/>
              <a:t>Mona </a:t>
            </a:r>
            <a:r>
              <a:rPr lang="en-US" sz="2800" dirty="0" err="1" smtClean="0"/>
              <a:t>AbuZaid</a:t>
            </a:r>
            <a:endParaRPr lang="en-US" sz="2800" dirty="0" smtClean="0"/>
          </a:p>
          <a:p>
            <a:r>
              <a:rPr lang="en-US" sz="2800" dirty="0" smtClean="0"/>
              <a:t>Raya Al-</a:t>
            </a:r>
            <a:r>
              <a:rPr lang="en-US" sz="2800" dirty="0" err="1" smtClean="0"/>
              <a:t>shakhanbeh</a:t>
            </a:r>
            <a:r>
              <a:rPr lang="en-US" sz="2800" dirty="0" smtClean="0"/>
              <a:t> </a:t>
            </a:r>
          </a:p>
          <a:p>
            <a:r>
              <a:rPr lang="en-US" sz="2800" dirty="0" err="1" smtClean="0"/>
              <a:t>Eman</a:t>
            </a:r>
            <a:r>
              <a:rPr lang="en-US" sz="2800" dirty="0" smtClean="0"/>
              <a:t> </a:t>
            </a:r>
            <a:r>
              <a:rPr lang="en-US" sz="2800" dirty="0" err="1" smtClean="0"/>
              <a:t>Hawatmah</a:t>
            </a:r>
            <a:r>
              <a:rPr lang="en-US" sz="2800" dirty="0" smtClean="0"/>
              <a:t> </a:t>
            </a:r>
          </a:p>
          <a:p>
            <a:r>
              <a:rPr lang="en-US" sz="2800" dirty="0" smtClean="0"/>
              <a:t>Lama </a:t>
            </a:r>
            <a:r>
              <a:rPr lang="en-US" sz="2800" dirty="0" err="1" smtClean="0"/>
              <a:t>Rabe’e</a:t>
            </a:r>
            <a:endParaRPr lang="en-US" sz="2800" dirty="0"/>
          </a:p>
        </p:txBody>
      </p:sp>
      <p:sp>
        <p:nvSpPr>
          <p:cNvPr id="4" name="TextBox 3"/>
          <p:cNvSpPr txBox="1"/>
          <p:nvPr/>
        </p:nvSpPr>
        <p:spPr>
          <a:xfrm>
            <a:off x="539552" y="5592990"/>
            <a:ext cx="3110345" cy="646331"/>
          </a:xfrm>
          <a:prstGeom prst="rect">
            <a:avLst/>
          </a:prstGeom>
          <a:noFill/>
        </p:spPr>
        <p:txBody>
          <a:bodyPr wrap="square" rtlCol="0">
            <a:spAutoFit/>
          </a:bodyPr>
          <a:lstStyle/>
          <a:p>
            <a:pPr algn="l" rtl="0"/>
            <a:r>
              <a:rPr lang="en-US" dirty="0" smtClean="0">
                <a:solidFill>
                  <a:prstClr val="black"/>
                </a:solidFill>
              </a:rPr>
              <a:t>Supervised by : </a:t>
            </a:r>
            <a:r>
              <a:rPr lang="en-US" dirty="0" err="1" smtClean="0">
                <a:solidFill>
                  <a:prstClr val="black"/>
                </a:solidFill>
              </a:rPr>
              <a:t>Dr</a:t>
            </a:r>
            <a:r>
              <a:rPr lang="en-US" dirty="0" smtClean="0">
                <a:solidFill>
                  <a:prstClr val="black"/>
                </a:solidFill>
              </a:rPr>
              <a:t> </a:t>
            </a:r>
            <a:r>
              <a:rPr lang="en-US" dirty="0" err="1" smtClean="0">
                <a:solidFill>
                  <a:prstClr val="black"/>
                </a:solidFill>
              </a:rPr>
              <a:t>Aseel</a:t>
            </a:r>
            <a:r>
              <a:rPr lang="en-US" dirty="0" smtClean="0">
                <a:solidFill>
                  <a:prstClr val="black"/>
                </a:solidFill>
              </a:rPr>
              <a:t> </a:t>
            </a:r>
            <a:r>
              <a:rPr lang="en-US" dirty="0" err="1" smtClean="0">
                <a:solidFill>
                  <a:prstClr val="black"/>
                </a:solidFill>
              </a:rPr>
              <a:t>AlDmour</a:t>
            </a:r>
            <a:r>
              <a:rPr lang="en-US" dirty="0" smtClean="0">
                <a:solidFill>
                  <a:prstClr val="black"/>
                </a:solidFill>
              </a:rPr>
              <a:t> </a:t>
            </a:r>
            <a:endParaRPr lang="en-US" dirty="0">
              <a:solidFill>
                <a:prstClr val="black"/>
              </a:solidFill>
            </a:endParaRPr>
          </a:p>
        </p:txBody>
      </p:sp>
      <p:sp>
        <p:nvSpPr>
          <p:cNvPr id="7" name="مستطيل 6"/>
          <p:cNvSpPr/>
          <p:nvPr/>
        </p:nvSpPr>
        <p:spPr>
          <a:xfrm>
            <a:off x="-396552" y="500479"/>
            <a:ext cx="5878087"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100" normalizeH="0" baseline="0" noProof="0" dirty="0" smtClean="0">
                <a:ln w="18000">
                  <a:solidFill>
                    <a:srgbClr val="4F81BD">
                      <a:satMod val="200000"/>
                      <a:tint val="72000"/>
                    </a:srgbClr>
                  </a:solidFill>
                  <a:prstDash val="solid"/>
                </a:ln>
                <a:solidFill>
                  <a:srgbClr val="FFC000">
                    <a:alpha val="5700"/>
                  </a:srgbClr>
                </a:solidFill>
                <a:effectLst>
                  <a:outerShdw blurRad="25000" dist="20000" dir="16020000" algn="tl">
                    <a:srgbClr val="4F81BD">
                      <a:satMod val="200000"/>
                      <a:shade val="1000"/>
                      <a:alpha val="60000"/>
                    </a:srgbClr>
                  </a:outerShdw>
                </a:effectLst>
                <a:uLnTx/>
                <a:uFillTx/>
              </a:rPr>
              <a:t>Rickets</a:t>
            </a:r>
            <a:endParaRPr kumimoji="0" lang="en-US" sz="7200" b="1" i="0" u="none" strike="noStrike" kern="0" cap="none" spc="100" normalizeH="0" baseline="0" noProof="0" dirty="0">
              <a:ln w="18000">
                <a:solidFill>
                  <a:srgbClr val="4F81BD">
                    <a:satMod val="200000"/>
                    <a:tint val="72000"/>
                  </a:srgbClr>
                </a:solidFill>
                <a:prstDash val="solid"/>
              </a:ln>
              <a:solidFill>
                <a:srgbClr val="FFC000">
                  <a:alpha val="5700"/>
                </a:srgbClr>
              </a:solidFill>
              <a:effectLst>
                <a:outerShdw blurRad="25000" dist="20000" dir="16020000" algn="tl">
                  <a:srgbClr val="4F81BD">
                    <a:satMod val="200000"/>
                    <a:shade val="1000"/>
                    <a:alpha val="60000"/>
                  </a:srgbClr>
                </a:outerShdw>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00808"/>
            <a:ext cx="4716016" cy="485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35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deficiency </a:t>
            </a:r>
            <a:endParaRPr lang="en-US" dirty="0"/>
          </a:p>
        </p:txBody>
      </p:sp>
      <p:sp>
        <p:nvSpPr>
          <p:cNvPr id="3" name="Content Placeholder 2"/>
          <p:cNvSpPr>
            <a:spLocks noGrp="1"/>
          </p:cNvSpPr>
          <p:nvPr>
            <p:ph idx="1"/>
          </p:nvPr>
        </p:nvSpPr>
        <p:spPr/>
        <p:txBody>
          <a:bodyPr/>
          <a:lstStyle/>
          <a:p>
            <a:pPr marL="0" indent="0">
              <a:buNone/>
            </a:pPr>
            <a:r>
              <a:rPr lang="en-US" dirty="0" smtClean="0"/>
              <a:t>Causes :</a:t>
            </a:r>
          </a:p>
          <a:p>
            <a:pPr marL="0" indent="0">
              <a:buNone/>
            </a:pPr>
            <a:r>
              <a:rPr lang="en-US" dirty="0" smtClean="0"/>
              <a:t>1- Inadequate intake </a:t>
            </a:r>
          </a:p>
          <a:p>
            <a:pPr marL="0" indent="0">
              <a:buNone/>
            </a:pPr>
            <a:r>
              <a:rPr lang="en-US" dirty="0" smtClean="0"/>
              <a:t>Premature infants (rickets of prematurity)</a:t>
            </a:r>
          </a:p>
          <a:p>
            <a:pPr marL="0" indent="0">
              <a:buNone/>
            </a:pPr>
            <a:r>
              <a:rPr lang="en-US" dirty="0" smtClean="0"/>
              <a:t>2- Medications </a:t>
            </a:r>
          </a:p>
          <a:p>
            <a:pPr marL="0" indent="0">
              <a:buNone/>
            </a:pPr>
            <a:r>
              <a:rPr lang="en-US" dirty="0" smtClean="0"/>
              <a:t>Aluminum containing antacids </a:t>
            </a:r>
          </a:p>
        </p:txBody>
      </p:sp>
    </p:spTree>
    <p:extLst>
      <p:ext uri="{BB962C8B-B14F-4D97-AF65-F5344CB8AC3E}">
        <p14:creationId xmlns:p14="http://schemas.microsoft.com/office/powerpoint/2010/main" val="859218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979" y="1471438"/>
            <a:ext cx="7886700" cy="4351338"/>
          </a:xfrm>
        </p:spPr>
        <p:txBody>
          <a:bodyPr/>
          <a:lstStyle/>
          <a:p>
            <a:r>
              <a:rPr lang="en-US" dirty="0" smtClean="0"/>
              <a:t>Age </a:t>
            </a:r>
          </a:p>
          <a:p>
            <a:pPr marL="0" indent="0">
              <a:buNone/>
            </a:pPr>
            <a:r>
              <a:rPr lang="en-US" dirty="0" smtClean="0"/>
              <a:t>Most commonly seen at 6-24 months old ( rapid growth and high needs for calcium and phosphate )</a:t>
            </a:r>
          </a:p>
          <a:p>
            <a:endParaRPr lang="en-US" dirty="0"/>
          </a:p>
          <a:p>
            <a:r>
              <a:rPr lang="en-US" dirty="0" smtClean="0"/>
              <a:t>Diet</a:t>
            </a:r>
          </a:p>
          <a:p>
            <a:pPr marL="0" indent="0">
              <a:buNone/>
            </a:pPr>
            <a:r>
              <a:rPr lang="en-US" sz="2400" dirty="0" smtClean="0"/>
              <a:t>*</a:t>
            </a:r>
            <a:r>
              <a:rPr lang="en-US" sz="2400" dirty="0" smtClean="0">
                <a:latin typeface="Arial" panose="020B0604020202020204" pitchFamily="34" charset="0"/>
                <a:cs typeface="Arial" panose="020B0604020202020204" pitchFamily="34" charset="0"/>
              </a:rPr>
              <a:t>Breast </a:t>
            </a:r>
            <a:r>
              <a:rPr lang="en-US" sz="2400" dirty="0">
                <a:latin typeface="Arial" panose="020B0604020202020204" pitchFamily="34" charset="0"/>
                <a:cs typeface="Arial" panose="020B0604020202020204" pitchFamily="34" charset="0"/>
              </a:rPr>
              <a:t>milk doesn’t contain enough vitamin D to prevent </a:t>
            </a:r>
            <a:r>
              <a:rPr lang="en-US" sz="2400" dirty="0" smtClean="0">
                <a:latin typeface="Arial" panose="020B0604020202020204" pitchFamily="34" charset="0"/>
                <a:cs typeface="Arial" panose="020B0604020202020204" pitchFamily="34" charset="0"/>
              </a:rPr>
              <a:t>rickets .</a:t>
            </a:r>
          </a:p>
          <a:p>
            <a:pPr marL="0" indent="0">
              <a:buNone/>
            </a:pPr>
            <a:r>
              <a:rPr lang="en-US" sz="2400" dirty="0" smtClean="0">
                <a:latin typeface="Arial" panose="020B0604020202020204" pitchFamily="34" charset="0"/>
                <a:cs typeface="Arial" panose="020B0604020202020204" pitchFamily="34" charset="0"/>
              </a:rPr>
              <a:t>*Vitamin </a:t>
            </a:r>
            <a:r>
              <a:rPr lang="en-US" sz="2400" dirty="0">
                <a:latin typeface="Arial" panose="020B0604020202020204" pitchFamily="34" charset="0"/>
                <a:cs typeface="Arial" panose="020B0604020202020204" pitchFamily="34" charset="0"/>
              </a:rPr>
              <a:t>D-deficient mothers</a:t>
            </a:r>
          </a:p>
          <a:p>
            <a:pPr marL="0" indent="0">
              <a:buNone/>
            </a:pPr>
            <a:endParaRPr lang="en-US" dirty="0">
              <a:latin typeface="Arial" panose="020B0604020202020204" pitchFamily="34" charset="0"/>
              <a:cs typeface="Arial" panose="020B0604020202020204" pitchFamily="34" charset="0"/>
            </a:endParaRPr>
          </a:p>
          <a:p>
            <a:endParaRPr lang="en-US" dirty="0" smtClean="0"/>
          </a:p>
          <a:p>
            <a:endParaRPr lang="en-US" dirty="0"/>
          </a:p>
        </p:txBody>
      </p:sp>
      <p:sp>
        <p:nvSpPr>
          <p:cNvPr id="4" name="Content Placeholder 2"/>
          <p:cNvSpPr>
            <a:spLocks noGrp="1"/>
          </p:cNvSpPr>
          <p:nvPr>
            <p:ph type="title"/>
          </p:nvPr>
        </p:nvSpPr>
        <p:spPr>
          <a:xfrm>
            <a:off x="250979" y="253454"/>
            <a:ext cx="7886700" cy="1325563"/>
          </a:xfrm>
        </p:spPr>
        <p:txBody>
          <a:bodyPr>
            <a:normAutofit/>
          </a:bodyPr>
          <a:lstStyle/>
          <a:p>
            <a:pPr marL="0" indent="0" rtl="0">
              <a:buNone/>
            </a:pPr>
            <a:r>
              <a:rPr lang="en-US" sz="4000" b="1" u="sng" dirty="0" smtClean="0"/>
              <a:t>Risk factors : </a:t>
            </a:r>
            <a:endParaRPr lang="en-US" sz="4000" u="sng" dirty="0"/>
          </a:p>
        </p:txBody>
      </p:sp>
    </p:spTree>
    <p:extLst>
      <p:ext uri="{BB962C8B-B14F-4D97-AF65-F5344CB8AC3E}">
        <p14:creationId xmlns:p14="http://schemas.microsoft.com/office/powerpoint/2010/main" val="1578261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Skin color </a:t>
            </a:r>
          </a:p>
          <a:p>
            <a:pPr marL="0" indent="0">
              <a:buNone/>
            </a:pPr>
            <a:r>
              <a:rPr lang="en-US" dirty="0" smtClean="0"/>
              <a:t>Dark skin doesn’t react </a:t>
            </a:r>
            <a:r>
              <a:rPr lang="en-US" dirty="0"/>
              <a:t>as strongly to sunlight as lighter skin does, so it produces less vitamin </a:t>
            </a:r>
            <a:r>
              <a:rPr lang="en-US" dirty="0" smtClean="0"/>
              <a:t>D . ( African and middle eastern children are at higher risk for rickets ) </a:t>
            </a:r>
          </a:p>
          <a:p>
            <a:pPr marL="0" indent="0">
              <a:buNone/>
            </a:pPr>
            <a:endParaRPr lang="en-US" dirty="0" smtClean="0"/>
          </a:p>
          <a:p>
            <a:r>
              <a:rPr lang="en-US" sz="3200" dirty="0" smtClean="0"/>
              <a:t> Geographic location </a:t>
            </a:r>
            <a:endParaRPr lang="en-US" dirty="0"/>
          </a:p>
          <a:p>
            <a:pPr marL="0" indent="0">
              <a:buNone/>
            </a:pPr>
            <a:r>
              <a:rPr lang="en-US" dirty="0" smtClean="0"/>
              <a:t>Higher </a:t>
            </a:r>
            <a:r>
              <a:rPr lang="en-US" dirty="0" smtClean="0">
                <a:latin typeface="Arial" panose="020B0604020202020204" pitchFamily="34" charset="0"/>
                <a:cs typeface="Arial" panose="020B0604020202020204" pitchFamily="34" charset="0"/>
              </a:rPr>
              <a:t>risk </a:t>
            </a:r>
            <a:r>
              <a:rPr lang="en-US" dirty="0">
                <a:latin typeface="Arial" panose="020B0604020202020204" pitchFamily="34" charset="0"/>
                <a:cs typeface="Arial" panose="020B0604020202020204" pitchFamily="34" charset="0"/>
              </a:rPr>
              <a:t>for rickets </a:t>
            </a:r>
            <a:r>
              <a:rPr lang="en-US" dirty="0" smtClean="0">
                <a:latin typeface="Arial" panose="020B0604020202020204" pitchFamily="34" charset="0"/>
                <a:cs typeface="Arial" panose="020B0604020202020204" pitchFamily="34" charset="0"/>
              </a:rPr>
              <a:t>in areas </a:t>
            </a:r>
            <a:r>
              <a:rPr lang="en-US" b="1" dirty="0">
                <a:latin typeface="Arial" panose="020B0604020202020204" pitchFamily="34" charset="0"/>
                <a:cs typeface="Arial" panose="020B0604020202020204" pitchFamily="34" charset="0"/>
              </a:rPr>
              <a:t>with little sunlight</a:t>
            </a:r>
            <a:endParaRPr lang="en-US" dirty="0"/>
          </a:p>
        </p:txBody>
      </p:sp>
    </p:spTree>
    <p:extLst>
      <p:ext uri="{BB962C8B-B14F-4D97-AF65-F5344CB8AC3E}">
        <p14:creationId xmlns:p14="http://schemas.microsoft.com/office/powerpoint/2010/main" val="3909199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112" y="1628800"/>
            <a:ext cx="8892480" cy="4893647"/>
          </a:xfrm>
          <a:prstGeom prst="rect">
            <a:avLst/>
          </a:prstGeom>
          <a:noFill/>
        </p:spPr>
        <p:txBody>
          <a:bodyPr wrap="square">
            <a:spAutoFit/>
          </a:bodyPr>
          <a:lstStyle/>
          <a:p>
            <a:pPr algn="ctr" fontAlgn="auto">
              <a:spcBef>
                <a:spcPts val="0"/>
              </a:spcBef>
              <a:spcAft>
                <a:spcPts val="0"/>
              </a:spcAft>
              <a:defRPr/>
            </a:pPr>
            <a:r>
              <a:rPr lang="en-US" sz="66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Types </a:t>
            </a:r>
            <a:r>
              <a:rPr lang="en-US" sz="6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of </a:t>
            </a:r>
            <a:r>
              <a:rPr lang="en-US" sz="72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rPr>
              <a:t>Rickets</a:t>
            </a:r>
          </a:p>
          <a:p>
            <a:pPr algn="ctr" fontAlgn="auto">
              <a:spcBef>
                <a:spcPts val="0"/>
              </a:spcBef>
              <a:spcAft>
                <a:spcPts val="0"/>
              </a:spcAft>
              <a:defRPr/>
            </a:pPr>
            <a:endParaRPr lang="en-US" sz="72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endParaRPr>
          </a:p>
          <a:p>
            <a:pPr algn="ctr" fontAlgn="auto">
              <a:spcBef>
                <a:spcPts val="0"/>
              </a:spcBef>
              <a:spcAft>
                <a:spcPts val="0"/>
              </a:spcAft>
              <a:defRPr/>
            </a:pPr>
            <a:r>
              <a:rPr lang="en-US" sz="48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Raya  Al-</a:t>
            </a:r>
            <a:r>
              <a:rPr lang="en-US" sz="4800" b="1" spc="100" dirty="0" err="1"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shakhanbeh</a:t>
            </a:r>
            <a:r>
              <a:rPr lang="en-US" sz="48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t>
            </a:r>
          </a:p>
          <a:p>
            <a:pPr algn="ctr" fontAlgn="auto">
              <a:spcBef>
                <a:spcPts val="0"/>
              </a:spcBef>
              <a:spcAft>
                <a:spcPts val="0"/>
              </a:spcAft>
              <a:defRPr/>
            </a:pPr>
            <a:r>
              <a:rPr lang="en-US" sz="6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r>
            <a:br>
              <a:rPr lang="en-US" sz="6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br>
            <a:endParaRPr lang="en-US" sz="6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mn-lt"/>
              <a:cs typeface="+mn-cs"/>
            </a:endParaRPr>
          </a:p>
        </p:txBody>
      </p:sp>
    </p:spTree>
    <p:extLst>
      <p:ext uri="{BB962C8B-B14F-4D97-AF65-F5344CB8AC3E}">
        <p14:creationId xmlns:p14="http://schemas.microsoft.com/office/powerpoint/2010/main" val="2802799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97" y="908720"/>
            <a:ext cx="8229600" cy="1143000"/>
          </a:xfrm>
        </p:spPr>
        <p:txBody>
          <a:bodyPr rtlCol="1">
            <a:normAutofit/>
          </a:bodyPr>
          <a:lstStyle/>
          <a:p>
            <a:pPr eaLnBrk="1" fontAlgn="auto" hangingPunct="1">
              <a:spcAft>
                <a:spcPts val="0"/>
              </a:spcAft>
              <a:defRPr/>
            </a:pPr>
            <a:r>
              <a:rPr lang="en-US" dirty="0">
                <a:solidFill>
                  <a:srgbClr val="0070C0"/>
                </a:solidFill>
                <a:effectLst>
                  <a:outerShdw blurRad="38100" dist="38100" dir="2700000" algn="tl">
                    <a:srgbClr val="000000">
                      <a:alpha val="43137"/>
                    </a:srgbClr>
                  </a:outerShdw>
                </a:effectLst>
              </a:rPr>
              <a:t>1. NUTRITIONAL RICKETS </a:t>
            </a:r>
            <a:endParaRPr lang="ar-JO" dirty="0">
              <a:solidFill>
                <a:srgbClr val="0070C0"/>
              </a:solidFill>
              <a:effectLst>
                <a:outerShdw blurRad="38100" dist="38100" dir="2700000" algn="tl">
                  <a:srgbClr val="000000">
                    <a:alpha val="43137"/>
                  </a:srgbClr>
                </a:outerShdw>
              </a:effectLst>
            </a:endParaRPr>
          </a:p>
        </p:txBody>
      </p:sp>
      <p:sp>
        <p:nvSpPr>
          <p:cNvPr id="5123" name="Content Placeholder 2"/>
          <p:cNvSpPr>
            <a:spLocks noGrp="1"/>
          </p:cNvSpPr>
          <p:nvPr>
            <p:ph idx="1"/>
          </p:nvPr>
        </p:nvSpPr>
        <p:spPr>
          <a:xfrm>
            <a:off x="430204" y="2387415"/>
            <a:ext cx="8229600" cy="4389120"/>
          </a:xfrm>
        </p:spPr>
        <p:txBody>
          <a:bodyPr/>
          <a:lstStyle/>
          <a:p>
            <a:pPr algn="l" rtl="0" eaLnBrk="1" hangingPunct="1"/>
            <a:r>
              <a:rPr lang="en-US" altLang="ar-JO" dirty="0"/>
              <a:t>Nutritional rickets caused by inadequate </a:t>
            </a:r>
            <a:r>
              <a:rPr lang="en-US" altLang="ar-JO" b="1" dirty="0">
                <a:solidFill>
                  <a:srgbClr val="0070C0"/>
                </a:solidFill>
              </a:rPr>
              <a:t>intake</a:t>
            </a:r>
            <a:r>
              <a:rPr lang="en-US" altLang="ar-JO" dirty="0">
                <a:solidFill>
                  <a:srgbClr val="0070C0"/>
                </a:solidFill>
              </a:rPr>
              <a:t> </a:t>
            </a:r>
            <a:r>
              <a:rPr lang="en-US" altLang="ar-JO" dirty="0"/>
              <a:t>of vitamin D and/or calcium </a:t>
            </a:r>
            <a:endParaRPr lang="ar-JO" altLang="ar-JO" dirty="0"/>
          </a:p>
        </p:txBody>
      </p:sp>
    </p:spTree>
    <p:extLst>
      <p:ext uri="{BB962C8B-B14F-4D97-AF65-F5344CB8AC3E}">
        <p14:creationId xmlns:p14="http://schemas.microsoft.com/office/powerpoint/2010/main" val="159192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eaLnBrk="1" fontAlgn="auto" hangingPunct="1">
              <a:spcAft>
                <a:spcPts val="0"/>
              </a:spcAft>
              <a:defRPr/>
            </a:pPr>
            <a:r>
              <a:rPr lang="en-US" dirty="0">
                <a:solidFill>
                  <a:srgbClr val="0070C0"/>
                </a:solidFill>
                <a:effectLst>
                  <a:outerShdw blurRad="38100" dist="38100" dir="2700000" algn="tl">
                    <a:srgbClr val="000000">
                      <a:alpha val="43137"/>
                    </a:srgbClr>
                  </a:outerShdw>
                </a:effectLst>
              </a:rPr>
              <a:t>A-Vitamin D deficiency </a:t>
            </a:r>
            <a:endParaRPr lang="ar-JO"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8313" y="1700808"/>
            <a:ext cx="8567737" cy="4238030"/>
          </a:xfrm>
        </p:spPr>
        <p:txBody>
          <a:bodyPr rtlCol="1">
            <a:normAutofit fontScale="77500" lnSpcReduction="20000"/>
          </a:bodyPr>
          <a:lstStyle/>
          <a:p>
            <a:pPr algn="l" rtl="0" eaLnBrk="1" fontAlgn="auto" hangingPunct="1">
              <a:spcAft>
                <a:spcPts val="0"/>
              </a:spcAft>
              <a:defRPr/>
            </a:pPr>
            <a:r>
              <a:rPr lang="en-US" dirty="0"/>
              <a:t>An infant's vitamin D status depends upon the amount of vitamin D transferred from the mother prenatally and upon the amount of vitamin D ingested or produced by the skin during exposure to ultraviolet light postnatally.</a:t>
            </a:r>
          </a:p>
          <a:p>
            <a:pPr algn="l" rtl="0" eaLnBrk="1" fontAlgn="auto" hangingPunct="1">
              <a:spcAft>
                <a:spcPts val="0"/>
              </a:spcAft>
              <a:defRPr/>
            </a:pPr>
            <a:r>
              <a:rPr lang="en-US" dirty="0" err="1"/>
              <a:t>Materno</a:t>
            </a:r>
            <a:r>
              <a:rPr lang="en-US" dirty="0"/>
              <a:t>-fetal transfer of vitamin D is mostly in the form of 25-hydroxyvitamin D (25OHD), which crosses the placenta,  half-life of 25OHD in an infant is approximately two to three weeks, thus, the serum concentration of vitamin D falls rapidly after birth unless </a:t>
            </a:r>
            <a:r>
              <a:rPr lang="en-US" b="1" dirty="0"/>
              <a:t>additional sources </a:t>
            </a:r>
            <a:r>
              <a:rPr lang="en-US" dirty="0"/>
              <a:t>are available.</a:t>
            </a:r>
          </a:p>
          <a:p>
            <a:pPr algn="l" rtl="0" eaLnBrk="1" fontAlgn="auto" hangingPunct="1">
              <a:spcAft>
                <a:spcPts val="0"/>
              </a:spcAft>
              <a:defRPr/>
            </a:pPr>
            <a:r>
              <a:rPr lang="en-US" dirty="0"/>
              <a:t>Vitamin D-deficiency rickets typically presents between three months and three years of age, when growth rates are high, and exposure to sunlight may be limited.</a:t>
            </a:r>
          </a:p>
          <a:p>
            <a:pPr algn="l" rtl="0" eaLnBrk="1" fontAlgn="auto" hangingPunct="1">
              <a:spcAft>
                <a:spcPts val="0"/>
              </a:spcAft>
              <a:defRPr/>
            </a:pPr>
            <a:endParaRPr lang="ar-JO" dirty="0"/>
          </a:p>
        </p:txBody>
      </p:sp>
    </p:spTree>
    <p:extLst>
      <p:ext uri="{BB962C8B-B14F-4D97-AF65-F5344CB8AC3E}">
        <p14:creationId xmlns:p14="http://schemas.microsoft.com/office/powerpoint/2010/main" val="732885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eaLnBrk="1" fontAlgn="auto" hangingPunct="1">
              <a:spcAft>
                <a:spcPts val="0"/>
              </a:spcAft>
              <a:defRPr/>
            </a:pPr>
            <a:r>
              <a:rPr lang="en-US" dirty="0">
                <a:solidFill>
                  <a:srgbClr val="0070C0"/>
                </a:solidFill>
                <a:effectLst>
                  <a:outerShdw blurRad="38100" dist="38100" dir="2700000" algn="tl">
                    <a:srgbClr val="000000">
                      <a:alpha val="43137"/>
                    </a:srgbClr>
                  </a:outerShdw>
                </a:effectLst>
              </a:rPr>
              <a:t>B-Calcium deficiency</a:t>
            </a:r>
            <a:endParaRPr lang="ar-JO"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1">
            <a:normAutofit fontScale="85000" lnSpcReduction="10000"/>
          </a:bodyPr>
          <a:lstStyle/>
          <a:p>
            <a:pPr algn="l" rtl="0" eaLnBrk="1" fontAlgn="auto" hangingPunct="1">
              <a:spcAft>
                <a:spcPts val="0"/>
              </a:spcAft>
              <a:defRPr/>
            </a:pPr>
            <a:r>
              <a:rPr lang="en-US" dirty="0"/>
              <a:t>Rickets can occur if calcium intake is very low. This problem generally does not occur unless calcium intake is very low because vitamin D increases intestinal calcium absorption. Most children with calcium deficiency rickets have normal serum 25OHD and high serum 1,25(OH)</a:t>
            </a:r>
            <a:r>
              <a:rPr lang="en-US" baseline="-25000" dirty="0"/>
              <a:t>2</a:t>
            </a:r>
            <a:r>
              <a:rPr lang="en-US" dirty="0"/>
              <a:t>D concentrations, indicating adequate intake of vitamin D. Indeed, the turnover of vitamin D is accelerated in the setting of calcium deficiency. </a:t>
            </a:r>
          </a:p>
          <a:p>
            <a:pPr algn="l" rtl="0" eaLnBrk="1" fontAlgn="auto" hangingPunct="1">
              <a:spcAft>
                <a:spcPts val="0"/>
              </a:spcAft>
              <a:defRPr/>
            </a:pPr>
            <a:r>
              <a:rPr lang="en-US" dirty="0"/>
              <a:t>mutations in </a:t>
            </a:r>
            <a:r>
              <a:rPr lang="en-US" i="1" dirty="0"/>
              <a:t>CYP2R1</a:t>
            </a:r>
            <a:r>
              <a:rPr lang="en-US" dirty="0"/>
              <a:t>, which encodes the principal vitamin D 25-hydroxylase.</a:t>
            </a:r>
          </a:p>
          <a:p>
            <a:pPr algn="l" rtl="0" eaLnBrk="1" fontAlgn="auto" hangingPunct="1">
              <a:spcAft>
                <a:spcPts val="0"/>
              </a:spcAft>
              <a:defRPr/>
            </a:pPr>
            <a:r>
              <a:rPr lang="en-US" dirty="0"/>
              <a:t> </a:t>
            </a:r>
            <a:r>
              <a:rPr lang="en-US" dirty="0">
                <a:solidFill>
                  <a:srgbClr val="FF0000"/>
                </a:solidFill>
              </a:rPr>
              <a:t>rickets does not occur in </a:t>
            </a:r>
            <a:r>
              <a:rPr lang="en-US" dirty="0" err="1">
                <a:solidFill>
                  <a:srgbClr val="FF0000"/>
                </a:solidFill>
              </a:rPr>
              <a:t>hypoparathyroidism</a:t>
            </a:r>
            <a:r>
              <a:rPr lang="en-US" dirty="0">
                <a:solidFill>
                  <a:srgbClr val="FF0000"/>
                </a:solidFill>
              </a:rPr>
              <a:t> .</a:t>
            </a:r>
          </a:p>
          <a:p>
            <a:pPr algn="l" rtl="0" eaLnBrk="1" fontAlgn="auto" hangingPunct="1">
              <a:spcAft>
                <a:spcPts val="0"/>
              </a:spcAft>
              <a:defRPr/>
            </a:pPr>
            <a:endParaRPr lang="ar-JO" dirty="0"/>
          </a:p>
        </p:txBody>
      </p:sp>
    </p:spTree>
    <p:extLst>
      <p:ext uri="{BB962C8B-B14F-4D97-AF65-F5344CB8AC3E}">
        <p14:creationId xmlns:p14="http://schemas.microsoft.com/office/powerpoint/2010/main" val="3974923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effectLst>
                  <a:outerShdw blurRad="38100" dist="38100" dir="2700000" algn="tl">
                    <a:srgbClr val="000000">
                      <a:alpha val="43137"/>
                    </a:srgbClr>
                  </a:outerShdw>
                </a:effectLst>
              </a:rPr>
              <a:t>2. </a:t>
            </a:r>
            <a:r>
              <a:rPr lang="en-US" dirty="0" smtClean="0">
                <a:solidFill>
                  <a:srgbClr val="0070C0"/>
                </a:solidFill>
                <a:effectLst>
                  <a:outerShdw blurRad="38100" dist="38100" dir="2700000" algn="tl">
                    <a:srgbClr val="000000">
                      <a:alpha val="43137"/>
                    </a:srgbClr>
                  </a:outerShdw>
                </a:effectLst>
              </a:rPr>
              <a:t>CONGENITAL RICKETS</a:t>
            </a:r>
            <a:endParaRPr lang="ar-JO"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l">
              <a:buNone/>
            </a:pPr>
            <a:r>
              <a:rPr lang="en-US" b="1" i="1" dirty="0"/>
              <a:t>- Occurs when there is </a:t>
            </a:r>
            <a:r>
              <a:rPr lang="en-US" b="1" i="1" dirty="0" smtClean="0"/>
              <a:t>severe </a:t>
            </a:r>
            <a:r>
              <a:rPr lang="en-US" b="1" i="1" dirty="0">
                <a:solidFill>
                  <a:srgbClr val="0070C0"/>
                </a:solidFill>
              </a:rPr>
              <a:t>maternal</a:t>
            </a:r>
            <a:r>
              <a:rPr lang="en-US" b="1" i="1" dirty="0"/>
              <a:t> </a:t>
            </a:r>
            <a:r>
              <a:rPr lang="en-US" b="1" i="1" dirty="0" smtClean="0">
                <a:solidFill>
                  <a:srgbClr val="0070C0"/>
                </a:solidFill>
              </a:rPr>
              <a:t>vitamin</a:t>
            </a:r>
            <a:r>
              <a:rPr lang="en-US" b="1" i="1" dirty="0" smtClean="0"/>
              <a:t> </a:t>
            </a:r>
            <a:r>
              <a:rPr lang="en-US" b="1" i="1" dirty="0">
                <a:solidFill>
                  <a:srgbClr val="0070C0"/>
                </a:solidFill>
              </a:rPr>
              <a:t>d</a:t>
            </a:r>
            <a:r>
              <a:rPr lang="en-US" b="1" i="1" dirty="0"/>
              <a:t> </a:t>
            </a:r>
            <a:r>
              <a:rPr lang="en-US" b="1" i="1" dirty="0">
                <a:solidFill>
                  <a:srgbClr val="0070C0"/>
                </a:solidFill>
              </a:rPr>
              <a:t>deficiency</a:t>
            </a:r>
            <a:r>
              <a:rPr lang="en-US" b="1" i="1" dirty="0"/>
              <a:t> . </a:t>
            </a:r>
          </a:p>
          <a:p>
            <a:pPr algn="l">
              <a:buNone/>
            </a:pPr>
            <a:r>
              <a:rPr lang="en-US" b="1" i="1" dirty="0"/>
              <a:t>- These </a:t>
            </a:r>
            <a:r>
              <a:rPr lang="en-US" dirty="0"/>
              <a:t>newborns</a:t>
            </a:r>
            <a:r>
              <a:rPr lang="en-US" b="1" i="1" dirty="0"/>
              <a:t> can have </a:t>
            </a:r>
            <a:r>
              <a:rPr lang="en-US" dirty="0"/>
              <a:t>symptomatic</a:t>
            </a:r>
            <a:r>
              <a:rPr lang="en-US" b="1" i="1" dirty="0"/>
              <a:t> </a:t>
            </a:r>
            <a:r>
              <a:rPr lang="en-US" b="1" i="1" dirty="0" err="1"/>
              <a:t>hypocalcemia</a:t>
            </a:r>
            <a:r>
              <a:rPr lang="en-US" b="1" i="1" dirty="0"/>
              <a:t> , </a:t>
            </a:r>
            <a:r>
              <a:rPr lang="en-US" b="1" i="1" dirty="0" err="1"/>
              <a:t>intauterine</a:t>
            </a:r>
            <a:r>
              <a:rPr lang="en-US" b="1" i="1" dirty="0"/>
              <a:t>  growth </a:t>
            </a:r>
            <a:r>
              <a:rPr lang="en-US" b="1" i="1" dirty="0" err="1"/>
              <a:t>retradation</a:t>
            </a:r>
            <a:r>
              <a:rPr lang="en-US" b="1" i="1" dirty="0"/>
              <a:t> , and decreased bone ossification , along with classic rachitic change. </a:t>
            </a:r>
            <a:endParaRPr lang="ar-JO" b="1" i="1" dirty="0"/>
          </a:p>
        </p:txBody>
      </p:sp>
    </p:spTree>
    <p:extLst>
      <p:ext uri="{BB962C8B-B14F-4D97-AF65-F5344CB8AC3E}">
        <p14:creationId xmlns:p14="http://schemas.microsoft.com/office/powerpoint/2010/main" val="36382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effectLst>
                  <a:outerShdw blurRad="38100" dist="38100" dir="2700000" algn="tl">
                    <a:srgbClr val="000000">
                      <a:alpha val="43137"/>
                    </a:srgbClr>
                  </a:outerShdw>
                </a:effectLst>
              </a:rPr>
              <a:t>3. SECONDARY RICKETS</a:t>
            </a:r>
            <a:endParaRPr lang="ar-JO"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l">
              <a:buFontTx/>
              <a:buChar char="-"/>
            </a:pPr>
            <a:r>
              <a:rPr lang="en-US" dirty="0"/>
              <a:t>Along with inadequate intake , </a:t>
            </a:r>
            <a:r>
              <a:rPr lang="en-US" dirty="0" smtClean="0"/>
              <a:t>vitamin </a:t>
            </a:r>
            <a:r>
              <a:rPr lang="en-US" dirty="0"/>
              <a:t>d deficiency can develop due : </a:t>
            </a:r>
          </a:p>
          <a:p>
            <a:pPr algn="l">
              <a:buNone/>
            </a:pPr>
            <a:r>
              <a:rPr lang="en-US" dirty="0"/>
              <a:t>1- inadequate </a:t>
            </a:r>
            <a:r>
              <a:rPr lang="en-US" b="1" i="1" dirty="0"/>
              <a:t>absorption</a:t>
            </a:r>
            <a:r>
              <a:rPr lang="en-US" dirty="0"/>
              <a:t> . </a:t>
            </a:r>
          </a:p>
          <a:p>
            <a:pPr algn="l">
              <a:buNone/>
            </a:pPr>
            <a:r>
              <a:rPr lang="en-US" dirty="0"/>
              <a:t>2- decrease hydroxylation in the </a:t>
            </a:r>
            <a:r>
              <a:rPr lang="en-US" dirty="0" smtClean="0"/>
              <a:t>liver. </a:t>
            </a:r>
            <a:endParaRPr lang="en-US" dirty="0"/>
          </a:p>
          <a:p>
            <a:pPr algn="l">
              <a:buNone/>
            </a:pPr>
            <a:r>
              <a:rPr lang="en-US" dirty="0"/>
              <a:t>3- increase degradation .</a:t>
            </a:r>
          </a:p>
          <a:p>
            <a:pPr algn="l">
              <a:buNone/>
            </a:pPr>
            <a:endParaRPr lang="ar-JO" dirty="0"/>
          </a:p>
        </p:txBody>
      </p:sp>
    </p:spTree>
    <p:extLst>
      <p:ext uri="{BB962C8B-B14F-4D97-AF65-F5344CB8AC3E}">
        <p14:creationId xmlns:p14="http://schemas.microsoft.com/office/powerpoint/2010/main" val="676148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Autofit/>
          </a:bodyPr>
          <a:lstStyle/>
          <a:p>
            <a:pPr eaLnBrk="1" fontAlgn="auto" hangingPunct="1">
              <a:spcAft>
                <a:spcPts val="0"/>
              </a:spcAft>
              <a:defRPr/>
            </a:pPr>
            <a:r>
              <a:rPr lang="en-US" sz="4000" dirty="0">
                <a:solidFill>
                  <a:srgbClr val="0070C0"/>
                </a:solidFill>
                <a:effectLst>
                  <a:outerShdw blurRad="38100" dist="38100" dir="2700000" algn="tl">
                    <a:srgbClr val="000000">
                      <a:alpha val="43137"/>
                    </a:srgbClr>
                  </a:outerShdw>
                </a:effectLst>
              </a:rPr>
              <a:t>4. VITAMIN D "DEPENDENT" RICKETS</a:t>
            </a:r>
            <a:endParaRPr lang="ar-JO"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1">
            <a:normAutofit lnSpcReduction="10000"/>
          </a:bodyPr>
          <a:lstStyle/>
          <a:p>
            <a:pPr algn="l" rtl="0" eaLnBrk="1" fontAlgn="auto" hangingPunct="1">
              <a:spcAft>
                <a:spcPts val="0"/>
              </a:spcAft>
              <a:defRPr/>
            </a:pPr>
            <a:r>
              <a:rPr lang="en-US" dirty="0"/>
              <a:t>1-alpha-hydroxylase deficiency and hereditary resistance to vitamin D (HRVD) are distinct disorders characterized by </a:t>
            </a:r>
            <a:r>
              <a:rPr lang="en-US" dirty="0" err="1"/>
              <a:t>hypocalcemia</a:t>
            </a:r>
            <a:r>
              <a:rPr lang="en-US" dirty="0"/>
              <a:t>, hypophosphatemia, elevated alkaline phosphatase levels, and rickets. </a:t>
            </a:r>
          </a:p>
          <a:p>
            <a:pPr algn="l" rtl="0" eaLnBrk="1" fontAlgn="auto" hangingPunct="1">
              <a:spcAft>
                <a:spcPts val="0"/>
              </a:spcAft>
              <a:defRPr/>
            </a:pPr>
            <a:r>
              <a:rPr lang="en-US" altLang="ar-JO" dirty="0"/>
              <a:t>Vitamin D Dependent Rickets subdivided into two types: </a:t>
            </a:r>
          </a:p>
          <a:p>
            <a:pPr marL="914400" lvl="1" indent="-514350" algn="l" rtl="0" eaLnBrk="1" fontAlgn="auto" hangingPunct="1">
              <a:spcAft>
                <a:spcPts val="0"/>
              </a:spcAft>
              <a:buFont typeface="+mj-lt"/>
              <a:buAutoNum type="arabicPeriod"/>
              <a:defRPr/>
            </a:pPr>
            <a:r>
              <a:rPr lang="en-US" altLang="ar-JO" dirty="0">
                <a:solidFill>
                  <a:srgbClr val="002060"/>
                </a:solidFill>
              </a:rPr>
              <a:t>(VDDR) Type I</a:t>
            </a:r>
          </a:p>
          <a:p>
            <a:pPr marL="914400" lvl="1" indent="-514350" algn="l" rtl="0" eaLnBrk="1" fontAlgn="auto" hangingPunct="1">
              <a:spcAft>
                <a:spcPts val="0"/>
              </a:spcAft>
              <a:buFont typeface="+mj-lt"/>
              <a:buAutoNum type="arabicPeriod"/>
              <a:defRPr/>
            </a:pPr>
            <a:r>
              <a:rPr lang="en-US" altLang="ar-JO" dirty="0">
                <a:solidFill>
                  <a:srgbClr val="002060"/>
                </a:solidFill>
              </a:rPr>
              <a:t>(VDDR) Type II</a:t>
            </a:r>
            <a:endParaRPr lang="ar-JO" altLang="ar-JO" dirty="0">
              <a:solidFill>
                <a:srgbClr val="002060"/>
              </a:solidFill>
            </a:endParaRPr>
          </a:p>
          <a:p>
            <a:pPr algn="l" rtl="0" eaLnBrk="1" fontAlgn="auto" hangingPunct="1">
              <a:spcAft>
                <a:spcPts val="0"/>
              </a:spcAft>
              <a:defRPr/>
            </a:pPr>
            <a:endParaRPr lang="ar-JO" dirty="0"/>
          </a:p>
        </p:txBody>
      </p:sp>
    </p:spTree>
    <p:extLst>
      <p:ext uri="{BB962C8B-B14F-4D97-AF65-F5344CB8AC3E}">
        <p14:creationId xmlns:p14="http://schemas.microsoft.com/office/powerpoint/2010/main" val="406167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5296119"/>
          </a:xfrm>
        </p:spPr>
        <p:txBody>
          <a:bodyPr>
            <a:normAutofit/>
          </a:bodyPr>
          <a:lstStyle/>
          <a:p>
            <a:pPr algn="ctr"/>
            <a:r>
              <a:rPr lang="en-US" sz="4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Definition </a:t>
            </a:r>
            <a:r>
              <a:rPr lang="en-US" sz="4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t>
            </a:r>
            <a:r>
              <a:rPr lang="en-US" sz="4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pathophysiology &amp;risk factors</a:t>
            </a:r>
            <a:br>
              <a:rPr lang="en-US" sz="4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br>
            <a:r>
              <a:rPr lang="en-US" sz="4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r>
            <a:br>
              <a:rPr lang="en-US" sz="4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br>
            <a:r>
              <a:rPr lang="en-US" sz="4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Mona </a:t>
            </a:r>
            <a:r>
              <a:rPr lang="en-US" sz="4000" b="1" spc="100" dirty="0" err="1"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Abuzaid</a:t>
            </a:r>
            <a:r>
              <a:rPr lang="en-US" sz="4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t>
            </a:r>
            <a:r>
              <a:rPr lang="en-US"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r>
            <a:br>
              <a:rPr lang="en-US"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br>
            <a:endParaRPr lang="ar-JO" dirty="0"/>
          </a:p>
        </p:txBody>
      </p:sp>
    </p:spTree>
    <p:extLst>
      <p:ext uri="{BB962C8B-B14F-4D97-AF65-F5344CB8AC3E}">
        <p14:creationId xmlns:p14="http://schemas.microsoft.com/office/powerpoint/2010/main" val="89150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rtlCol="1">
            <a:normAutofit/>
          </a:bodyPr>
          <a:lstStyle/>
          <a:p>
            <a:pPr eaLnBrk="1" fontAlgn="auto" hangingPunct="1">
              <a:spcAft>
                <a:spcPts val="0"/>
              </a:spcAft>
              <a:defRPr/>
            </a:pPr>
            <a:r>
              <a:rPr lang="en-US" altLang="ar-JO" sz="4000" dirty="0">
                <a:solidFill>
                  <a:srgbClr val="0070C0"/>
                </a:solidFill>
                <a:effectLst>
                  <a:outerShdw blurRad="38100" dist="38100" dir="2700000" algn="tl">
                    <a:srgbClr val="000000">
                      <a:alpha val="43137"/>
                    </a:srgbClr>
                  </a:outerShdw>
                </a:effectLst>
              </a:rPr>
              <a:t>(VDDR) Type I</a:t>
            </a:r>
            <a:endParaRPr lang="ar-JO"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6916738" cy="4525963"/>
          </a:xfrm>
        </p:spPr>
        <p:txBody>
          <a:bodyPr rtlCol="1">
            <a:normAutofit fontScale="77500" lnSpcReduction="20000"/>
          </a:bodyPr>
          <a:lstStyle/>
          <a:p>
            <a:pPr algn="l" rtl="0" eaLnBrk="1" fontAlgn="auto" hangingPunct="1">
              <a:spcAft>
                <a:spcPts val="0"/>
              </a:spcAft>
              <a:buClr>
                <a:schemeClr val="tx2"/>
              </a:buClr>
              <a:buFont typeface="Wingdings" panose="05000000000000000000" pitchFamily="2" charset="2"/>
              <a:buChar char="q"/>
              <a:defRPr/>
            </a:pPr>
            <a:r>
              <a:rPr lang="en-US" dirty="0"/>
              <a:t>Autosomal recessive disorder, is characterized by 1-alpha-hydroxylase deficiency which leads to defective conversion of 25-hydroxyvitamin D (25OHD) to 1,25-dihydroxyvitamin D (1,25[OH]</a:t>
            </a:r>
            <a:r>
              <a:rPr lang="en-US" baseline="-25000" dirty="0"/>
              <a:t>2</a:t>
            </a:r>
            <a:r>
              <a:rPr lang="en-US" dirty="0"/>
              <a:t>D).</a:t>
            </a:r>
          </a:p>
          <a:p>
            <a:pPr algn="l" rtl="0" eaLnBrk="1" fontAlgn="auto" hangingPunct="1">
              <a:spcAft>
                <a:spcPts val="0"/>
              </a:spcAft>
              <a:buClr>
                <a:schemeClr val="tx2"/>
              </a:buClr>
              <a:buFont typeface="Wingdings" panose="05000000000000000000" pitchFamily="2" charset="2"/>
              <a:buChar char="q"/>
              <a:defRPr/>
            </a:pPr>
            <a:r>
              <a:rPr lang="en-US" dirty="0"/>
              <a:t>The characteristic biochemical findings of 1-alpha-hydroxylase deficiency are normal serum levels of 25OHD and low levels of 1,25(OH)</a:t>
            </a:r>
            <a:r>
              <a:rPr lang="en-US" baseline="-25000" dirty="0"/>
              <a:t>2</a:t>
            </a:r>
            <a:r>
              <a:rPr lang="en-US" dirty="0"/>
              <a:t>D.</a:t>
            </a:r>
          </a:p>
          <a:p>
            <a:pPr algn="l" rtl="0" eaLnBrk="1" fontAlgn="auto" hangingPunct="1">
              <a:spcAft>
                <a:spcPts val="0"/>
              </a:spcAft>
              <a:buClr>
                <a:schemeClr val="tx2"/>
              </a:buClr>
              <a:buFont typeface="Wingdings" panose="05000000000000000000" pitchFamily="2" charset="2"/>
              <a:buChar char="q"/>
              <a:defRPr/>
            </a:pPr>
            <a:r>
              <a:rPr lang="en-US" dirty="0"/>
              <a:t>Patients with VDDR1 have inactivating mutations in the </a:t>
            </a:r>
            <a:r>
              <a:rPr lang="en-US" i="1" dirty="0"/>
              <a:t>CYP27B1</a:t>
            </a:r>
            <a:r>
              <a:rPr lang="en-US" dirty="0"/>
              <a:t> gene, which encodes the enzyme. </a:t>
            </a:r>
          </a:p>
          <a:p>
            <a:pPr algn="l" rtl="0" eaLnBrk="1" fontAlgn="auto" hangingPunct="1">
              <a:spcBef>
                <a:spcPts val="580"/>
              </a:spcBef>
              <a:spcAft>
                <a:spcPts val="0"/>
              </a:spcAft>
              <a:buClr>
                <a:schemeClr val="tx2"/>
              </a:buClr>
              <a:buFont typeface="Wingdings" panose="05000000000000000000" pitchFamily="2" charset="2"/>
              <a:buChar char="q"/>
              <a:defRPr/>
            </a:pPr>
            <a:r>
              <a:rPr lang="en-US" dirty="0"/>
              <a:t>Blood level of 25(OH)D3 are normal but those of 1,25(OH)2D3 are markedly decreased despite hypocalcaemia.</a:t>
            </a:r>
          </a:p>
          <a:p>
            <a:pPr algn="l" rtl="0" eaLnBrk="1" fontAlgn="auto" hangingPunct="1">
              <a:spcBef>
                <a:spcPts val="580"/>
              </a:spcBef>
              <a:spcAft>
                <a:spcPts val="0"/>
              </a:spcAft>
              <a:buClr>
                <a:schemeClr val="tx2"/>
              </a:buClr>
              <a:buFont typeface="Wingdings" panose="05000000000000000000" pitchFamily="2" charset="2"/>
              <a:buChar char="q"/>
              <a:defRPr/>
            </a:pPr>
            <a:endParaRPr lang="ar-JO" dirty="0"/>
          </a:p>
        </p:txBody>
      </p:sp>
      <p:pic>
        <p:nvPicPr>
          <p:cNvPr id="2050" name="Picture 2" descr="C:\Users\Toshiba\Downloads\graphics-medical-medicine-374268.gif"/>
          <p:cNvPicPr>
            <a:picLocks noChangeAspect="1" noChangeArrowheads="1" noCrop="1"/>
          </p:cNvPicPr>
          <p:nvPr/>
        </p:nvPicPr>
        <p:blipFill>
          <a:blip r:embed="rId3" cstate="print">
            <a:extLst/>
          </a:blip>
          <a:srcRect/>
          <a:stretch>
            <a:fillRect/>
          </a:stretch>
        </p:blipFill>
        <p:spPr bwMode="auto">
          <a:xfrm>
            <a:off x="7740352" y="1844824"/>
            <a:ext cx="1008112"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70121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875"/>
            <a:ext cx="7067550" cy="4713288"/>
          </a:xfrm>
        </p:spPr>
        <p:txBody>
          <a:bodyPr rtlCol="1">
            <a:normAutofit lnSpcReduction="10000"/>
          </a:bodyPr>
          <a:lstStyle/>
          <a:p>
            <a:pPr algn="l" rtl="0" eaLnBrk="1" fontAlgn="auto" hangingPunct="1">
              <a:spcBef>
                <a:spcPts val="580"/>
              </a:spcBef>
              <a:spcAft>
                <a:spcPts val="0"/>
              </a:spcAft>
              <a:buFont typeface="Wingdings" panose="05000000000000000000" pitchFamily="2" charset="2"/>
              <a:buChar char="q"/>
              <a:defRPr/>
            </a:pPr>
            <a:r>
              <a:rPr lang="en-US" dirty="0">
                <a:solidFill>
                  <a:srgbClr val="002060"/>
                </a:solidFill>
              </a:rPr>
              <a:t>Clinical features of VDDR:</a:t>
            </a:r>
          </a:p>
          <a:p>
            <a:pPr marL="914400" lvl="1" indent="-514350" algn="l" rtl="0" eaLnBrk="1" fontAlgn="auto" hangingPunct="1">
              <a:spcBef>
                <a:spcPts val="580"/>
              </a:spcBef>
              <a:spcAft>
                <a:spcPts val="0"/>
              </a:spcAft>
              <a:buFont typeface="+mj-lt"/>
              <a:buAutoNum type="arabicPeriod"/>
              <a:defRPr/>
            </a:pPr>
            <a:r>
              <a:rPr lang="en-US" dirty="0"/>
              <a:t>type I are similar to common  vitamin D deficiency but clinical features occur in early infancy mostly in 2nd trimester of life.</a:t>
            </a:r>
          </a:p>
          <a:p>
            <a:pPr marL="914400" lvl="1" indent="-514350" algn="l" rtl="0" eaLnBrk="1" fontAlgn="auto" hangingPunct="1">
              <a:spcBef>
                <a:spcPts val="580"/>
              </a:spcBef>
              <a:spcAft>
                <a:spcPts val="0"/>
              </a:spcAft>
              <a:buFont typeface="+mj-lt"/>
              <a:buAutoNum type="arabicPeriod"/>
              <a:defRPr/>
            </a:pPr>
            <a:r>
              <a:rPr lang="en-US" dirty="0"/>
              <a:t> FTT is an important clinical feature, </a:t>
            </a:r>
          </a:p>
          <a:p>
            <a:pPr marL="914400" lvl="1" indent="-514350" algn="l" rtl="0" eaLnBrk="1" fontAlgn="auto" hangingPunct="1">
              <a:spcBef>
                <a:spcPts val="580"/>
              </a:spcBef>
              <a:spcAft>
                <a:spcPts val="0"/>
              </a:spcAft>
              <a:buFont typeface="+mj-lt"/>
              <a:buAutoNum type="arabicPeriod"/>
              <a:defRPr/>
            </a:pPr>
            <a:r>
              <a:rPr lang="en-US" dirty="0"/>
              <a:t>Convulsion .</a:t>
            </a:r>
          </a:p>
          <a:p>
            <a:pPr marL="914400" lvl="1" indent="-514350" algn="l" rtl="0" eaLnBrk="1" fontAlgn="auto" hangingPunct="1">
              <a:spcBef>
                <a:spcPts val="580"/>
              </a:spcBef>
              <a:spcAft>
                <a:spcPts val="0"/>
              </a:spcAft>
              <a:buFont typeface="+mj-lt"/>
              <a:buAutoNum type="arabicPeriod"/>
              <a:defRPr/>
            </a:pPr>
            <a:r>
              <a:rPr lang="en-US" dirty="0"/>
              <a:t>Poor </a:t>
            </a:r>
            <a:r>
              <a:rPr lang="en-US" dirty="0" smtClean="0"/>
              <a:t>activity, </a:t>
            </a:r>
            <a:r>
              <a:rPr lang="en-US" dirty="0"/>
              <a:t>laying </a:t>
            </a:r>
            <a:r>
              <a:rPr lang="en-US" dirty="0" smtClean="0"/>
              <a:t>supine position </a:t>
            </a:r>
            <a:r>
              <a:rPr lang="en-US" dirty="0"/>
              <a:t>mostly occur due to severe muscle and bone pain</a:t>
            </a:r>
          </a:p>
          <a:p>
            <a:pPr eaLnBrk="1" fontAlgn="auto" hangingPunct="1">
              <a:spcAft>
                <a:spcPts val="0"/>
              </a:spcAft>
              <a:defRPr/>
            </a:pPr>
            <a:endParaRPr lang="ar-JO" dirty="0"/>
          </a:p>
        </p:txBody>
      </p:sp>
    </p:spTree>
    <p:extLst>
      <p:ext uri="{BB962C8B-B14F-4D97-AF65-F5344CB8AC3E}">
        <p14:creationId xmlns:p14="http://schemas.microsoft.com/office/powerpoint/2010/main" val="428130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eaLnBrk="1" fontAlgn="auto" hangingPunct="1">
              <a:spcAft>
                <a:spcPts val="0"/>
              </a:spcAft>
              <a:defRPr/>
            </a:pPr>
            <a:r>
              <a:rPr lang="en-US" altLang="ar-JO" sz="4000" dirty="0">
                <a:solidFill>
                  <a:srgbClr val="0070C0"/>
                </a:solidFill>
                <a:effectLst>
                  <a:outerShdw blurRad="38100" dist="38100" dir="2700000" algn="tl">
                    <a:srgbClr val="000000">
                      <a:alpha val="43137"/>
                    </a:srgbClr>
                  </a:outerShdw>
                </a:effectLst>
              </a:rPr>
              <a:t>(VDDR) Type II</a:t>
            </a:r>
            <a:endParaRPr lang="ar-JO"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3" y="1988840"/>
            <a:ext cx="8208962" cy="3878560"/>
          </a:xfrm>
        </p:spPr>
        <p:txBody>
          <a:bodyPr rtlCol="1">
            <a:normAutofit fontScale="92500" lnSpcReduction="20000"/>
          </a:bodyPr>
          <a:lstStyle/>
          <a:p>
            <a:pPr algn="l" rtl="0" eaLnBrk="1" fontAlgn="auto" hangingPunct="1">
              <a:spcAft>
                <a:spcPts val="0"/>
              </a:spcAft>
              <a:defRPr/>
            </a:pPr>
            <a:r>
              <a:rPr lang="en-US" dirty="0"/>
              <a:t>autosomal recessive disorder. It is associated with end–organ resistance to 1,25-dihydroxyvitamin D (1,25[OH]</a:t>
            </a:r>
            <a:r>
              <a:rPr lang="en-US" baseline="-25000" dirty="0"/>
              <a:t>2</a:t>
            </a:r>
            <a:r>
              <a:rPr lang="en-US" dirty="0"/>
              <a:t>D), usually caused by mutations in the gene encoding the vitamin D receptor.</a:t>
            </a:r>
          </a:p>
          <a:p>
            <a:pPr algn="l" rtl="0" eaLnBrk="1" fontAlgn="auto" hangingPunct="1">
              <a:spcAft>
                <a:spcPts val="0"/>
              </a:spcAft>
              <a:defRPr/>
            </a:pPr>
            <a:r>
              <a:rPr lang="en-US" dirty="0"/>
              <a:t>The defect in the receptor interferes with the function of the hormone-receptor complex, thereby preventing 1,25(OH)</a:t>
            </a:r>
            <a:r>
              <a:rPr lang="en-US" baseline="-25000" dirty="0"/>
              <a:t>2</a:t>
            </a:r>
            <a:r>
              <a:rPr lang="en-US" dirty="0"/>
              <a:t>D action.</a:t>
            </a:r>
          </a:p>
          <a:p>
            <a:pPr algn="l" rtl="0" eaLnBrk="1" fontAlgn="auto" hangingPunct="1">
              <a:spcAft>
                <a:spcPts val="0"/>
              </a:spcAft>
              <a:defRPr/>
            </a:pPr>
            <a:r>
              <a:rPr lang="en-US" dirty="0"/>
              <a:t> It is a very rare form of rickets that has been reported in about 100 cases.</a:t>
            </a:r>
            <a:endParaRPr lang="ar-JO" dirty="0"/>
          </a:p>
        </p:txBody>
      </p:sp>
    </p:spTree>
    <p:extLst>
      <p:ext uri="{BB962C8B-B14F-4D97-AF65-F5344CB8AC3E}">
        <p14:creationId xmlns:p14="http://schemas.microsoft.com/office/powerpoint/2010/main" val="2102588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875"/>
            <a:ext cx="8435975" cy="4713288"/>
          </a:xfrm>
        </p:spPr>
        <p:txBody>
          <a:bodyPr rtlCol="1">
            <a:normAutofit/>
          </a:bodyPr>
          <a:lstStyle/>
          <a:p>
            <a:pPr algn="l" rtl="0" eaLnBrk="1" fontAlgn="auto" hangingPunct="1">
              <a:spcAft>
                <a:spcPts val="0"/>
              </a:spcAft>
              <a:defRPr/>
            </a:pPr>
            <a:r>
              <a:rPr lang="en-US" altLang="ar-JO" dirty="0"/>
              <a:t>Clinical features of rickets occur at early age.</a:t>
            </a:r>
          </a:p>
          <a:p>
            <a:pPr algn="l" rtl="0" eaLnBrk="1" fontAlgn="auto" hangingPunct="1">
              <a:spcAft>
                <a:spcPts val="0"/>
              </a:spcAft>
              <a:defRPr/>
            </a:pPr>
            <a:r>
              <a:rPr lang="en-US" altLang="ar-JO" dirty="0"/>
              <a:t>Other characteristics features:-</a:t>
            </a:r>
          </a:p>
          <a:p>
            <a:pPr marL="914400" lvl="1" indent="-514350" algn="l" rtl="0" eaLnBrk="1" fontAlgn="auto" hangingPunct="1">
              <a:spcAft>
                <a:spcPts val="0"/>
              </a:spcAft>
              <a:buFont typeface="+mj-lt"/>
              <a:buAutoNum type="arabicPeriod"/>
              <a:defRPr/>
            </a:pPr>
            <a:r>
              <a:rPr lang="en-US" altLang="ar-JO" dirty="0"/>
              <a:t>Seizure and developmental delay particularly motor developmental delay. </a:t>
            </a:r>
          </a:p>
          <a:p>
            <a:pPr marL="914400" lvl="1" indent="-514350" algn="l" rtl="0" eaLnBrk="1" fontAlgn="auto" hangingPunct="1">
              <a:spcAft>
                <a:spcPts val="0"/>
              </a:spcAft>
              <a:buFont typeface="+mj-lt"/>
              <a:buAutoNum type="arabicPeriod"/>
              <a:defRPr/>
            </a:pPr>
            <a:r>
              <a:rPr lang="en-US" altLang="ar-JO" dirty="0"/>
              <a:t>Alopecia persists in older age, although skeletal problem may improve with age.</a:t>
            </a:r>
          </a:p>
          <a:p>
            <a:pPr algn="l" rtl="0" eaLnBrk="1" fontAlgn="auto" hangingPunct="1">
              <a:spcAft>
                <a:spcPts val="0"/>
              </a:spcAft>
              <a:defRPr/>
            </a:pPr>
            <a:r>
              <a:rPr lang="en-US" altLang="ar-JO" dirty="0"/>
              <a:t>elevated serum alkaline phosphatase and elevated circulating level of 1,25(OH)D3.</a:t>
            </a:r>
          </a:p>
          <a:p>
            <a:pPr marL="0" indent="0" algn="l" rtl="0" eaLnBrk="1" fontAlgn="auto" hangingPunct="1">
              <a:spcAft>
                <a:spcPts val="0"/>
              </a:spcAft>
              <a:buFont typeface="Arial" pitchFamily="34" charset="0"/>
              <a:buNone/>
              <a:defRPr/>
            </a:pPr>
            <a:endParaRPr lang="ar-JO" altLang="ar-JO" dirty="0"/>
          </a:p>
          <a:p>
            <a:pPr marL="914400" lvl="1" indent="-514350" algn="l" rtl="0" eaLnBrk="1" fontAlgn="auto" hangingPunct="1">
              <a:spcAft>
                <a:spcPts val="0"/>
              </a:spcAft>
              <a:buFont typeface="+mj-lt"/>
              <a:buAutoNum type="arabicPeriod"/>
              <a:defRPr/>
            </a:pPr>
            <a:endParaRPr lang="ar-JO" dirty="0"/>
          </a:p>
        </p:txBody>
      </p:sp>
    </p:spTree>
    <p:extLst>
      <p:ext uri="{BB962C8B-B14F-4D97-AF65-F5344CB8AC3E}">
        <p14:creationId xmlns:p14="http://schemas.microsoft.com/office/powerpoint/2010/main" val="107499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187450" y="1484313"/>
            <a:ext cx="6858000" cy="4648200"/>
          </a:xfrm>
          <a:prstGeom prst="rect">
            <a:avLst/>
          </a:prstGeom>
          <a:noFill/>
          <a:ln w="9525">
            <a:noFill/>
            <a:round/>
            <a:headEnd/>
            <a:tailEnd/>
          </a:ln>
        </p:spPr>
      </p:pic>
    </p:spTree>
    <p:extLst>
      <p:ext uri="{BB962C8B-B14F-4D97-AF65-F5344CB8AC3E}">
        <p14:creationId xmlns:p14="http://schemas.microsoft.com/office/powerpoint/2010/main" val="3048548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eaLnBrk="1" fontAlgn="auto" hangingPunct="1">
              <a:spcAft>
                <a:spcPts val="0"/>
              </a:spcAft>
              <a:defRPr/>
            </a:pPr>
            <a:r>
              <a:rPr lang="en-US" sz="4000" dirty="0">
                <a:solidFill>
                  <a:srgbClr val="0070C0"/>
                </a:solidFill>
                <a:effectLst>
                  <a:outerShdw blurRad="38100" dist="38100" dir="2700000" algn="tl">
                    <a:srgbClr val="000000">
                      <a:alpha val="43137"/>
                    </a:srgbClr>
                  </a:outerShdw>
                </a:effectLst>
              </a:rPr>
              <a:t>FGF-23</a:t>
            </a:r>
            <a:endParaRPr lang="ar-JO"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8313" y="1988840"/>
            <a:ext cx="8505825" cy="3949998"/>
          </a:xfrm>
        </p:spPr>
        <p:txBody>
          <a:bodyPr rtlCol="1">
            <a:normAutofit fontScale="85000" lnSpcReduction="10000"/>
          </a:bodyPr>
          <a:lstStyle/>
          <a:p>
            <a:pPr algn="l" rtl="0" eaLnBrk="1" fontAlgn="auto" hangingPunct="1">
              <a:spcAft>
                <a:spcPts val="0"/>
              </a:spcAft>
              <a:defRPr/>
            </a:pPr>
            <a:r>
              <a:rPr lang="en-US" altLang="ar-JO" dirty="0"/>
              <a:t>The main function of FGF23 seems to be regulation of phosphate concentration in plasma. FGF23 is secreted by osteocytes in response to elevated calcitriol. FGF23 acts on the kidneys, where it decreases the expression of NPT2, a sodium-phosphate cotransporter in the proximal tubule.</a:t>
            </a:r>
          </a:p>
          <a:p>
            <a:pPr algn="l" rtl="0" eaLnBrk="1" fontAlgn="auto" hangingPunct="1">
              <a:spcAft>
                <a:spcPts val="0"/>
              </a:spcAft>
              <a:defRPr/>
            </a:pPr>
            <a:r>
              <a:rPr lang="en-US" altLang="ar-JO" dirty="0"/>
              <a:t>Thus, FGF23 decreases the reabsorption and increases excretion of phosphate. FGF23 may also suppress 1-alpha-hydroxylase, reducing its ability to activate vitamin D and subsequently impairing calcium absorption</a:t>
            </a:r>
          </a:p>
          <a:p>
            <a:pPr eaLnBrk="1" fontAlgn="auto" hangingPunct="1">
              <a:spcAft>
                <a:spcPts val="0"/>
              </a:spcAft>
              <a:defRPr/>
            </a:pPr>
            <a:endParaRPr lang="ar-JO" dirty="0"/>
          </a:p>
        </p:txBody>
      </p:sp>
    </p:spTree>
    <p:extLst>
      <p:ext uri="{BB962C8B-B14F-4D97-AF65-F5344CB8AC3E}">
        <p14:creationId xmlns:p14="http://schemas.microsoft.com/office/powerpoint/2010/main" val="3647095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oshiba\Downloads\Figure-2-The-novel-fibroblast-growth-factor-23-FGF23-P-and-vitamin-D-axis-for.png"/>
          <p:cNvPicPr>
            <a:picLocks noChangeAspect="1" noChangeArrowheads="1"/>
          </p:cNvPicPr>
          <p:nvPr/>
        </p:nvPicPr>
        <p:blipFill>
          <a:blip r:embed="rId3" cstate="print"/>
          <a:srcRect/>
          <a:stretch>
            <a:fillRect/>
          </a:stretch>
        </p:blipFill>
        <p:spPr bwMode="auto">
          <a:xfrm>
            <a:off x="759031" y="1052736"/>
            <a:ext cx="7720013" cy="4778375"/>
          </a:xfrm>
          <a:prstGeom prst="rect">
            <a:avLst/>
          </a:prstGeom>
          <a:noFill/>
          <a:ln w="9525">
            <a:noFill/>
            <a:miter lim="800000"/>
            <a:headEnd/>
            <a:tailEnd/>
          </a:ln>
        </p:spPr>
      </p:pic>
    </p:spTree>
    <p:extLst>
      <p:ext uri="{BB962C8B-B14F-4D97-AF65-F5344CB8AC3E}">
        <p14:creationId xmlns:p14="http://schemas.microsoft.com/office/powerpoint/2010/main" val="2300749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altLang="ar-JO" sz="4000" dirty="0">
                <a:solidFill>
                  <a:srgbClr val="0070C0"/>
                </a:solidFill>
                <a:effectLst>
                  <a:outerShdw blurRad="38100" dist="38100" dir="2700000" algn="tl">
                    <a:srgbClr val="000000">
                      <a:alpha val="43137"/>
                    </a:srgbClr>
                  </a:outerShdw>
                </a:effectLst>
              </a:rPr>
              <a:t>Chronic Kidney Disease</a:t>
            </a:r>
            <a:endParaRPr lang="ar-JO" altLang="ar-JO" sz="4000" dirty="0">
              <a:solidFill>
                <a:srgbClr val="0070C0"/>
              </a:solidFill>
              <a:effectLst>
                <a:outerShdw blurRad="38100" dist="38100" dir="2700000" algn="tl">
                  <a:srgbClr val="000000">
                    <a:alpha val="43137"/>
                  </a:srgbClr>
                </a:outerShdw>
              </a:effectLst>
            </a:endParaRPr>
          </a:p>
        </p:txBody>
      </p:sp>
      <p:sp>
        <p:nvSpPr>
          <p:cNvPr id="16387" name="Content Placeholder 2"/>
          <p:cNvSpPr>
            <a:spLocks noGrp="1"/>
          </p:cNvSpPr>
          <p:nvPr>
            <p:ph idx="1"/>
          </p:nvPr>
        </p:nvSpPr>
        <p:spPr>
          <a:xfrm>
            <a:off x="457200" y="2204864"/>
            <a:ext cx="8435975" cy="3921299"/>
          </a:xfrm>
        </p:spPr>
        <p:txBody>
          <a:bodyPr/>
          <a:lstStyle/>
          <a:p>
            <a:pPr algn="l" rtl="0" eaLnBrk="1" fontAlgn="auto" hangingPunct="1">
              <a:spcBef>
                <a:spcPts val="580"/>
              </a:spcBef>
              <a:spcAft>
                <a:spcPts val="0"/>
              </a:spcAft>
              <a:buClr>
                <a:srgbClr val="0070C0"/>
              </a:buClr>
              <a:buSzPct val="95000"/>
              <a:defRPr/>
            </a:pPr>
            <a:r>
              <a:rPr lang="en-US" sz="2200" b="1" dirty="0">
                <a:solidFill>
                  <a:prstClr val="black"/>
                </a:solidFill>
                <a:latin typeface="Perpetua"/>
              </a:rPr>
              <a:t>Vitamin D Deficiency Rickets due to Chronic Kidney Disease</a:t>
            </a:r>
          </a:p>
          <a:p>
            <a:pPr algn="l" rtl="0" eaLnBrk="1" fontAlgn="auto" hangingPunct="1">
              <a:spcBef>
                <a:spcPts val="580"/>
              </a:spcBef>
              <a:spcAft>
                <a:spcPts val="0"/>
              </a:spcAft>
              <a:buClr>
                <a:srgbClr val="0070C0"/>
              </a:buClr>
              <a:buSzPct val="95000"/>
              <a:defRPr/>
            </a:pPr>
            <a:r>
              <a:rPr lang="en-US" sz="2200" dirty="0">
                <a:solidFill>
                  <a:prstClr val="black"/>
                </a:solidFill>
                <a:latin typeface="Perpetua"/>
              </a:rPr>
              <a:t>Refractory rickets may occasionally be present </a:t>
            </a:r>
            <a:r>
              <a:rPr lang="en-US" sz="2200" dirty="0" smtClean="0">
                <a:solidFill>
                  <a:prstClr val="black"/>
                </a:solidFill>
                <a:latin typeface="Perpetua"/>
              </a:rPr>
              <a:t>with </a:t>
            </a:r>
            <a:r>
              <a:rPr lang="en-US" sz="2200" dirty="0">
                <a:solidFill>
                  <a:prstClr val="black"/>
                </a:solidFill>
                <a:latin typeface="Perpetua"/>
              </a:rPr>
              <a:t>chronic kidney disease (GFR &lt;30–35 mL/min/1.72 m2)</a:t>
            </a:r>
          </a:p>
          <a:p>
            <a:pPr algn="l" rtl="0" eaLnBrk="1" fontAlgn="auto" hangingPunct="1">
              <a:spcBef>
                <a:spcPts val="580"/>
              </a:spcBef>
              <a:spcAft>
                <a:spcPts val="0"/>
              </a:spcAft>
              <a:buClr>
                <a:srgbClr val="0070C0"/>
              </a:buClr>
              <a:buSzPct val="95000"/>
              <a:defRPr/>
            </a:pPr>
            <a:r>
              <a:rPr lang="en-US" sz="2200" dirty="0">
                <a:solidFill>
                  <a:prstClr val="black"/>
                </a:solidFill>
                <a:latin typeface="Perpetua"/>
              </a:rPr>
              <a:t>Rickets occur due to defective production of 1,25(OH)2 D3 in the kidney.</a:t>
            </a:r>
          </a:p>
          <a:p>
            <a:pPr lvl="1" algn="l" rtl="0" eaLnBrk="1" fontAlgn="auto" hangingPunct="1">
              <a:spcBef>
                <a:spcPts val="580"/>
              </a:spcBef>
              <a:spcAft>
                <a:spcPts val="0"/>
              </a:spcAft>
              <a:buClr>
                <a:srgbClr val="0070C0"/>
              </a:buClr>
              <a:buSzPct val="95000"/>
              <a:defRPr/>
            </a:pPr>
            <a:r>
              <a:rPr lang="en-US" sz="1800" b="1" dirty="0">
                <a:solidFill>
                  <a:schemeClr val="tx2">
                    <a:lumMod val="60000"/>
                    <a:lumOff val="40000"/>
                  </a:schemeClr>
                </a:solidFill>
                <a:latin typeface="Perpetua"/>
              </a:rPr>
              <a:t>The clinical features of osteodystrophy depend on patients chronic renal parenchymal pathology and duration of the disease</a:t>
            </a:r>
            <a:r>
              <a:rPr lang="en-US" sz="1800" dirty="0">
                <a:solidFill>
                  <a:prstClr val="black"/>
                </a:solidFill>
                <a:latin typeface="Perpetua"/>
              </a:rPr>
              <a:t>.</a:t>
            </a:r>
          </a:p>
          <a:p>
            <a:pPr algn="l" rtl="0" eaLnBrk="1" fontAlgn="auto" hangingPunct="1">
              <a:spcBef>
                <a:spcPts val="580"/>
              </a:spcBef>
              <a:spcAft>
                <a:spcPts val="0"/>
              </a:spcAft>
              <a:buClr>
                <a:srgbClr val="0070C0"/>
              </a:buClr>
              <a:buSzPct val="95000"/>
              <a:defRPr/>
            </a:pPr>
            <a:r>
              <a:rPr lang="en-US" sz="2200" dirty="0">
                <a:solidFill>
                  <a:prstClr val="black"/>
                </a:solidFill>
                <a:latin typeface="Perpetua"/>
              </a:rPr>
              <a:t>Biochemical features are characterized by decreased calcium, increased serum phosphate, in addition to increased BUN and increased serum creatinine. </a:t>
            </a:r>
          </a:p>
        </p:txBody>
      </p:sp>
    </p:spTree>
    <p:extLst>
      <p:ext uri="{BB962C8B-B14F-4D97-AF65-F5344CB8AC3E}">
        <p14:creationId xmlns:p14="http://schemas.microsoft.com/office/powerpoint/2010/main" val="392096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3375"/>
            <a:ext cx="8229600" cy="1143000"/>
          </a:xfrm>
        </p:spPr>
        <p:txBody>
          <a:bodyPr/>
          <a:lstStyle/>
          <a:p>
            <a:pPr eaLnBrk="1" hangingPunct="1">
              <a:defRPr/>
            </a:pPr>
            <a:r>
              <a:rPr lang="en-US" altLang="ar-JO" sz="4000" dirty="0">
                <a:solidFill>
                  <a:srgbClr val="0070C0"/>
                </a:solidFill>
                <a:effectLst>
                  <a:outerShdw blurRad="38100" dist="38100" dir="2700000" algn="tl">
                    <a:srgbClr val="000000">
                      <a:alpha val="43137"/>
                    </a:srgbClr>
                  </a:outerShdw>
                </a:effectLst>
              </a:rPr>
              <a:t>Phosphate Deficiency Rickets</a:t>
            </a:r>
            <a:endParaRPr lang="ar-JO" sz="40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l" rtl="0" eaLnBrk="1" fontAlgn="auto" hangingPunct="1">
              <a:spcBef>
                <a:spcPts val="580"/>
              </a:spcBef>
              <a:spcAft>
                <a:spcPts val="0"/>
              </a:spcAft>
              <a:buClr>
                <a:srgbClr val="0070C0"/>
              </a:buClr>
              <a:buSzPct val="95000"/>
              <a:defRPr/>
            </a:pPr>
            <a:r>
              <a:rPr lang="en-US" sz="2600" dirty="0">
                <a:solidFill>
                  <a:prstClr val="black"/>
                </a:solidFill>
                <a:latin typeface="Perpetua"/>
              </a:rPr>
              <a:t> Increased phosphate loss (renal tubular phosphate loss):</a:t>
            </a:r>
          </a:p>
          <a:p>
            <a:pPr marL="861822" lvl="1" indent="-342900" algn="l" rtl="0" eaLnBrk="1" fontAlgn="auto" hangingPunct="1">
              <a:spcBef>
                <a:spcPts val="580"/>
              </a:spcBef>
              <a:spcAft>
                <a:spcPts val="0"/>
              </a:spcAft>
              <a:buClr>
                <a:srgbClr val="0070C0"/>
              </a:buClr>
              <a:buSzPct val="95000"/>
              <a:defRPr/>
            </a:pPr>
            <a:r>
              <a:rPr lang="en-US" sz="2200" dirty="0">
                <a:solidFill>
                  <a:prstClr val="black"/>
                </a:solidFill>
                <a:latin typeface="Perpetua"/>
              </a:rPr>
              <a:t>Familial (X-linked dominant) hypophosphatemic rickets</a:t>
            </a:r>
          </a:p>
          <a:p>
            <a:pPr marL="861822" lvl="1" indent="-342900" algn="l" rtl="0" eaLnBrk="1" fontAlgn="auto" hangingPunct="1">
              <a:spcBef>
                <a:spcPts val="580"/>
              </a:spcBef>
              <a:spcAft>
                <a:spcPts val="0"/>
              </a:spcAft>
              <a:buClr>
                <a:srgbClr val="0070C0"/>
              </a:buClr>
              <a:buSzPct val="95000"/>
              <a:defRPr/>
            </a:pPr>
            <a:r>
              <a:rPr lang="en-US" sz="2200" dirty="0">
                <a:solidFill>
                  <a:prstClr val="black"/>
                </a:solidFill>
                <a:latin typeface="Perpetua"/>
              </a:rPr>
              <a:t>Renal tubular acidosis</a:t>
            </a:r>
          </a:p>
          <a:p>
            <a:pPr marL="861822" lvl="1" indent="-342900" algn="l" rtl="0" eaLnBrk="1" fontAlgn="auto" hangingPunct="1">
              <a:spcBef>
                <a:spcPts val="580"/>
              </a:spcBef>
              <a:spcAft>
                <a:spcPts val="0"/>
              </a:spcAft>
              <a:buClr>
                <a:srgbClr val="0070C0"/>
              </a:buClr>
              <a:buSzPct val="95000"/>
              <a:defRPr/>
            </a:pPr>
            <a:r>
              <a:rPr lang="en-US" sz="2200" dirty="0">
                <a:solidFill>
                  <a:prstClr val="black"/>
                </a:solidFill>
                <a:latin typeface="Perpetua"/>
              </a:rPr>
              <a:t>Fanconi’s syndrome</a:t>
            </a:r>
          </a:p>
          <a:p>
            <a:pPr marL="576072" indent="-457200" algn="l" rtl="0" eaLnBrk="1" fontAlgn="auto" hangingPunct="1">
              <a:spcBef>
                <a:spcPts val="580"/>
              </a:spcBef>
              <a:spcAft>
                <a:spcPts val="0"/>
              </a:spcAft>
              <a:buClr>
                <a:srgbClr val="0070C0"/>
              </a:buClr>
              <a:buSzPct val="95000"/>
              <a:defRPr/>
            </a:pPr>
            <a:endParaRPr lang="en-US" sz="2600" dirty="0">
              <a:solidFill>
                <a:prstClr val="black"/>
              </a:solidFill>
              <a:latin typeface="Perpetua"/>
            </a:endParaRPr>
          </a:p>
          <a:p>
            <a:pPr algn="l" rtl="0" eaLnBrk="1" fontAlgn="auto" hangingPunct="1">
              <a:spcBef>
                <a:spcPts val="580"/>
              </a:spcBef>
              <a:spcAft>
                <a:spcPts val="0"/>
              </a:spcAft>
              <a:buClr>
                <a:srgbClr val="0070C0"/>
              </a:buClr>
              <a:buSzPct val="95000"/>
              <a:defRPr/>
            </a:pPr>
            <a:r>
              <a:rPr lang="en-US" sz="2600" dirty="0">
                <a:solidFill>
                  <a:prstClr val="black"/>
                </a:solidFill>
                <a:latin typeface="Perpetua"/>
              </a:rPr>
              <a:t>Decreased store of phosphate</a:t>
            </a:r>
          </a:p>
          <a:p>
            <a:pPr marL="861822" lvl="1" indent="-342900" algn="l" rtl="0" eaLnBrk="1" fontAlgn="auto" hangingPunct="1">
              <a:spcBef>
                <a:spcPts val="580"/>
              </a:spcBef>
              <a:spcAft>
                <a:spcPts val="0"/>
              </a:spcAft>
              <a:buClr>
                <a:srgbClr val="0070C0"/>
              </a:buClr>
              <a:buSzPct val="95000"/>
              <a:defRPr/>
            </a:pPr>
            <a:r>
              <a:rPr lang="en-US" sz="2200" dirty="0">
                <a:solidFill>
                  <a:prstClr val="black"/>
                </a:solidFill>
                <a:latin typeface="Perpetua"/>
              </a:rPr>
              <a:t> Extremely preterm infant with dietary deficiency of phosphorus together with ↓ store of calcium and phosphorus.</a:t>
            </a:r>
          </a:p>
          <a:p>
            <a:pPr marL="861822" lvl="1" indent="-342900" algn="l" rtl="0" eaLnBrk="1" fontAlgn="auto" hangingPunct="1">
              <a:spcBef>
                <a:spcPts val="580"/>
              </a:spcBef>
              <a:spcAft>
                <a:spcPts val="0"/>
              </a:spcAft>
              <a:buClr>
                <a:srgbClr val="0070C0"/>
              </a:buClr>
              <a:buSzPct val="95000"/>
              <a:defRPr/>
            </a:pPr>
            <a:r>
              <a:rPr lang="en-US" sz="2200" dirty="0">
                <a:solidFill>
                  <a:prstClr val="black"/>
                </a:solidFill>
                <a:latin typeface="Perpetua"/>
                <a:cs typeface="Times New Roman"/>
              </a:rPr>
              <a:t>Decreased  intestinal absorption of phosphate </a:t>
            </a:r>
          </a:p>
          <a:p>
            <a:pPr marL="1261872" lvl="2" indent="-342900" algn="l" rtl="0" eaLnBrk="1" fontAlgn="auto" hangingPunct="1">
              <a:spcBef>
                <a:spcPts val="580"/>
              </a:spcBef>
              <a:spcAft>
                <a:spcPts val="0"/>
              </a:spcAft>
              <a:buClr>
                <a:srgbClr val="0070C0"/>
              </a:buClr>
              <a:buSzPct val="95000"/>
              <a:defRPr/>
            </a:pPr>
            <a:r>
              <a:rPr lang="en-US" sz="1800" dirty="0">
                <a:solidFill>
                  <a:prstClr val="black"/>
                </a:solidFill>
                <a:latin typeface="Perpetua"/>
                <a:cs typeface="Times New Roman"/>
              </a:rPr>
              <a:t> Ingestion of phosphate binders ( Aluminum Hydroxide )</a:t>
            </a:r>
            <a:endParaRPr lang="ar-JO" sz="1800" dirty="0">
              <a:solidFill>
                <a:prstClr val="black"/>
              </a:solidFill>
              <a:latin typeface="Perpetua"/>
              <a:cs typeface="Times New Roman"/>
            </a:endParaRPr>
          </a:p>
          <a:p>
            <a:pPr marL="674370" lvl="1" indent="-274320" algn="l" rtl="0" eaLnBrk="1" fontAlgn="auto" hangingPunct="1">
              <a:spcBef>
                <a:spcPts val="580"/>
              </a:spcBef>
              <a:spcAft>
                <a:spcPts val="0"/>
              </a:spcAft>
              <a:buClr>
                <a:srgbClr val="D34817"/>
              </a:buClr>
              <a:buSzPct val="85000"/>
              <a:buFont typeface="Wingdings 2"/>
              <a:buChar char=""/>
              <a:defRPr/>
            </a:pPr>
            <a:endParaRPr lang="en-US" sz="2200" dirty="0">
              <a:solidFill>
                <a:prstClr val="black"/>
              </a:solidFill>
              <a:latin typeface="Perpetua"/>
            </a:endParaRPr>
          </a:p>
          <a:p>
            <a:pPr eaLnBrk="1" hangingPunct="1">
              <a:defRPr/>
            </a:pPr>
            <a:endParaRPr lang="ar-JO" dirty="0"/>
          </a:p>
        </p:txBody>
      </p:sp>
    </p:spTree>
    <p:extLst>
      <p:ext uri="{BB962C8B-B14F-4D97-AF65-F5344CB8AC3E}">
        <p14:creationId xmlns:p14="http://schemas.microsoft.com/office/powerpoint/2010/main" val="3861325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Toshiba\Downloads\image216.jpg"/>
          <p:cNvPicPr>
            <a:picLocks noChangeAspect="1" noChangeArrowheads="1"/>
          </p:cNvPicPr>
          <p:nvPr/>
        </p:nvPicPr>
        <p:blipFill>
          <a:blip r:embed="rId2" cstate="print"/>
          <a:srcRect/>
          <a:stretch>
            <a:fillRect/>
          </a:stretch>
        </p:blipFill>
        <p:spPr bwMode="auto">
          <a:xfrm>
            <a:off x="539552" y="980728"/>
            <a:ext cx="8142172" cy="4872658"/>
          </a:xfrm>
          <a:prstGeom prst="rect">
            <a:avLst/>
          </a:prstGeom>
          <a:noFill/>
          <a:ln w="9525">
            <a:noFill/>
            <a:miter lim="800000"/>
            <a:headEnd/>
            <a:tailEnd/>
          </a:ln>
        </p:spPr>
      </p:pic>
    </p:spTree>
    <p:extLst>
      <p:ext uri="{BB962C8B-B14F-4D97-AF65-F5344CB8AC3E}">
        <p14:creationId xmlns:p14="http://schemas.microsoft.com/office/powerpoint/2010/main" val="2567801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normAutofit lnSpcReduction="10000"/>
          </a:bodyPr>
          <a:lstStyle/>
          <a:p>
            <a:r>
              <a:rPr lang="en-US" dirty="0" smtClean="0"/>
              <a:t>A disease of growing bone at the growth plates and occurs in children only before fusion of the epiphyses , caused by deficient or impaired metabolism of vitamin D , calcium or phosphate -&gt; failure of bone mineralization -&gt; bone softening . </a:t>
            </a:r>
          </a:p>
          <a:p>
            <a:endParaRPr lang="en-US" dirty="0" smtClean="0"/>
          </a:p>
          <a:p>
            <a:r>
              <a:rPr lang="en-US" dirty="0" smtClean="0"/>
              <a:t>What is bone mineralization ?</a:t>
            </a:r>
          </a:p>
          <a:p>
            <a:pPr marL="0" indent="0">
              <a:buNone/>
            </a:pPr>
            <a:r>
              <a:rPr lang="en-US" dirty="0" smtClean="0"/>
              <a:t>Building of bones needs</a:t>
            </a:r>
            <a:r>
              <a:rPr lang="en-US" b="1" u="sng" dirty="0" smtClean="0"/>
              <a:t> osteoblasts </a:t>
            </a:r>
            <a:r>
              <a:rPr lang="en-US" dirty="0" smtClean="0"/>
              <a:t>which </a:t>
            </a:r>
            <a:r>
              <a:rPr lang="en-US" dirty="0" smtClean="0">
                <a:solidFill>
                  <a:srgbClr val="FF0000"/>
                </a:solidFill>
              </a:rPr>
              <a:t>secrete osteoid </a:t>
            </a:r>
            <a:r>
              <a:rPr lang="en-US" dirty="0" smtClean="0"/>
              <a:t>( an organic matrix made of type 1 collagen ) and </a:t>
            </a:r>
            <a:r>
              <a:rPr lang="en-US" dirty="0" smtClean="0">
                <a:solidFill>
                  <a:srgbClr val="FF0000"/>
                </a:solidFill>
              </a:rPr>
              <a:t>deposit calcium and phosphate </a:t>
            </a:r>
            <a:r>
              <a:rPr lang="en-US" dirty="0" smtClean="0"/>
              <a:t>aiming to confer strength to the growing bones . </a:t>
            </a:r>
          </a:p>
          <a:p>
            <a:endParaRPr lang="en-US" dirty="0" smtClean="0"/>
          </a:p>
          <a:p>
            <a:endParaRPr lang="en-US" dirty="0" smtClean="0"/>
          </a:p>
        </p:txBody>
      </p:sp>
    </p:spTree>
    <p:extLst>
      <p:ext uri="{BB962C8B-B14F-4D97-AF65-F5344CB8AC3E}">
        <p14:creationId xmlns:p14="http://schemas.microsoft.com/office/powerpoint/2010/main" val="3670708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oshiba\Downloads\r2.jpg"/>
          <p:cNvPicPr>
            <a:picLocks noChangeAspect="1" noChangeArrowheads="1"/>
          </p:cNvPicPr>
          <p:nvPr/>
        </p:nvPicPr>
        <p:blipFill>
          <a:blip r:embed="rId2" cstate="print"/>
          <a:srcRect/>
          <a:stretch>
            <a:fillRect/>
          </a:stretch>
        </p:blipFill>
        <p:spPr bwMode="auto">
          <a:xfrm>
            <a:off x="755576" y="188640"/>
            <a:ext cx="7704856" cy="6511961"/>
          </a:xfrm>
          <a:prstGeom prst="rect">
            <a:avLst/>
          </a:prstGeom>
          <a:noFill/>
          <a:ln w="9525">
            <a:noFill/>
            <a:miter lim="800000"/>
            <a:headEnd/>
            <a:tailEnd/>
          </a:ln>
        </p:spPr>
      </p:pic>
    </p:spTree>
    <p:extLst>
      <p:ext uri="{BB962C8B-B14F-4D97-AF65-F5344CB8AC3E}">
        <p14:creationId xmlns:p14="http://schemas.microsoft.com/office/powerpoint/2010/main" val="4117911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4" y="980728"/>
            <a:ext cx="9133411" cy="27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11257" y="3573016"/>
            <a:ext cx="4536504" cy="769441"/>
          </a:xfrm>
          <a:prstGeom prst="rect">
            <a:avLst/>
          </a:prstGeom>
          <a:noFill/>
        </p:spPr>
        <p:txBody>
          <a:bodyPr wrap="square" rtlCol="1">
            <a:spAutoFit/>
          </a:bodyPr>
          <a:lstStyle/>
          <a:p>
            <a:pPr algn="ctr" fontAlgn="auto">
              <a:spcBef>
                <a:spcPts val="0"/>
              </a:spcBef>
              <a:spcAft>
                <a:spcPts val="0"/>
              </a:spcAft>
              <a:defRPr/>
            </a:pPr>
            <a:r>
              <a:rPr lang="en-US" sz="4400" b="1" spc="100" dirty="0" err="1"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Eman</a:t>
            </a:r>
            <a:r>
              <a:rPr lang="en-US" sz="44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t>
            </a:r>
            <a:r>
              <a:rPr lang="en-US" sz="4400" b="1" spc="100" dirty="0" err="1"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Hawatmah</a:t>
            </a:r>
            <a:endParaRPr lang="en-US" sz="4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700808"/>
            <a:ext cx="8229600" cy="1143000"/>
          </a:xfrm>
        </p:spPr>
        <p:txBody>
          <a:bodyPr/>
          <a:lstStyle/>
          <a:p>
            <a:r>
              <a:rPr lang="en-US" dirty="0">
                <a:solidFill>
                  <a:srgbClr val="FF0000"/>
                </a:solidFill>
              </a:rPr>
              <a:t>Head</a:t>
            </a:r>
            <a:endParaRPr lang="ar-JO" dirty="0">
              <a:solidFill>
                <a:srgbClr val="FF0000"/>
              </a:solidFill>
            </a:endParaRPr>
          </a:p>
        </p:txBody>
      </p:sp>
      <p:sp>
        <p:nvSpPr>
          <p:cNvPr id="3" name="عنصر نائب للمحتوى 2"/>
          <p:cNvSpPr>
            <a:spLocks noGrp="1"/>
          </p:cNvSpPr>
          <p:nvPr>
            <p:ph idx="1"/>
          </p:nvPr>
        </p:nvSpPr>
        <p:spPr>
          <a:xfrm>
            <a:off x="395536" y="2996952"/>
            <a:ext cx="8229600" cy="3858344"/>
          </a:xfrm>
        </p:spPr>
        <p:txBody>
          <a:bodyPr/>
          <a:lstStyle/>
          <a:p>
            <a:pPr algn="l">
              <a:buNone/>
            </a:pPr>
            <a:r>
              <a:rPr lang="en-US" dirty="0"/>
              <a:t>-</a:t>
            </a:r>
            <a:r>
              <a:rPr lang="en-US" dirty="0">
                <a:solidFill>
                  <a:srgbClr val="FF0000"/>
                </a:solidFill>
              </a:rPr>
              <a:t>A</a:t>
            </a:r>
            <a:r>
              <a:rPr lang="en-US" dirty="0"/>
              <a:t>nterior fontanel…..Delayed closure.</a:t>
            </a:r>
          </a:p>
          <a:p>
            <a:pPr algn="l">
              <a:buNone/>
            </a:pPr>
            <a:r>
              <a:rPr lang="en-US" dirty="0"/>
              <a:t>-</a:t>
            </a:r>
            <a:r>
              <a:rPr lang="en-US" dirty="0">
                <a:solidFill>
                  <a:srgbClr val="FF0000"/>
                </a:solidFill>
              </a:rPr>
              <a:t>B</a:t>
            </a:r>
            <a:r>
              <a:rPr lang="en-US" dirty="0"/>
              <a:t>ossing of the skull…….square vault(</a:t>
            </a:r>
            <a:r>
              <a:rPr lang="en-US" sz="2000" dirty="0"/>
              <a:t>caput </a:t>
            </a:r>
            <a:r>
              <a:rPr lang="en-US" sz="2000" dirty="0" err="1"/>
              <a:t>quadratum</a:t>
            </a:r>
            <a:r>
              <a:rPr lang="en-US" dirty="0"/>
              <a:t>)</a:t>
            </a:r>
          </a:p>
          <a:p>
            <a:pPr algn="l">
              <a:buNone/>
            </a:pPr>
            <a:r>
              <a:rPr lang="en-US" dirty="0"/>
              <a:t>-</a:t>
            </a:r>
            <a:r>
              <a:rPr lang="en-US" dirty="0" err="1" smtClean="0">
                <a:solidFill>
                  <a:srgbClr val="FF0000"/>
                </a:solidFill>
              </a:rPr>
              <a:t>C</a:t>
            </a:r>
            <a:r>
              <a:rPr lang="en-US" dirty="0" err="1" smtClean="0"/>
              <a:t>raniotabes</a:t>
            </a:r>
            <a:r>
              <a:rPr lang="en-US" dirty="0" smtClean="0"/>
              <a:t> (</a:t>
            </a:r>
            <a:r>
              <a:rPr lang="en-US" dirty="0"/>
              <a:t>behind the ear).</a:t>
            </a:r>
          </a:p>
          <a:p>
            <a:pPr algn="l">
              <a:buNone/>
            </a:pPr>
            <a:r>
              <a:rPr lang="en-US" dirty="0"/>
              <a:t>-Head </a:t>
            </a:r>
            <a:r>
              <a:rPr lang="en-US" dirty="0">
                <a:solidFill>
                  <a:srgbClr val="FF0000"/>
                </a:solidFill>
              </a:rPr>
              <a:t>C</a:t>
            </a:r>
            <a:r>
              <a:rPr lang="en-US" dirty="0"/>
              <a:t>ircumference…….Enlargement.</a:t>
            </a:r>
          </a:p>
          <a:p>
            <a:pPr algn="l">
              <a:buNone/>
            </a:pPr>
            <a:r>
              <a:rPr lang="en-US" dirty="0"/>
              <a:t>-Delayed </a:t>
            </a:r>
            <a:r>
              <a:rPr lang="en-US" dirty="0">
                <a:solidFill>
                  <a:srgbClr val="FF0000"/>
                </a:solidFill>
              </a:rPr>
              <a:t>D</a:t>
            </a:r>
            <a:r>
              <a:rPr lang="en-US" dirty="0"/>
              <a:t>entition.</a:t>
            </a:r>
            <a:endParaRPr lang="ar-JO" dirty="0"/>
          </a:p>
        </p:txBody>
      </p:sp>
      <p:sp>
        <p:nvSpPr>
          <p:cNvPr id="4" name="Title 1"/>
          <p:cNvSpPr txBox="1">
            <a:spLocks/>
          </p:cNvSpPr>
          <p:nvPr/>
        </p:nvSpPr>
        <p:spPr>
          <a:xfrm>
            <a:off x="172187" y="404664"/>
            <a:ext cx="7772400" cy="1470025"/>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dirty="0" smtClean="0"/>
              <a:t>1-Skeletal manifestation:</a:t>
            </a:r>
            <a:r>
              <a:rPr lang="ar-JO" dirty="0" smtClean="0"/>
              <a:t/>
            </a:r>
            <a:br>
              <a:rPr lang="ar-JO" dirty="0" smtClean="0"/>
            </a:br>
            <a:endParaRPr lang="ar-J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2669" y="764704"/>
            <a:ext cx="8229600" cy="1143000"/>
          </a:xfrm>
        </p:spPr>
        <p:txBody>
          <a:bodyPr/>
          <a:lstStyle/>
          <a:p>
            <a:r>
              <a:rPr lang="en-US" dirty="0"/>
              <a:t>Caput </a:t>
            </a:r>
            <a:r>
              <a:rPr lang="en-US" dirty="0" err="1"/>
              <a:t>quadratum</a:t>
            </a:r>
            <a:endParaRPr lang="ar-JO" dirty="0"/>
          </a:p>
        </p:txBody>
      </p:sp>
      <p:pic>
        <p:nvPicPr>
          <p:cNvPr id="4" name="عنصر نائب للمحتوى 3" descr="image008.jpg"/>
          <p:cNvPicPr>
            <a:picLocks noGrp="1" noChangeAspect="1"/>
          </p:cNvPicPr>
          <p:nvPr>
            <p:ph idx="1"/>
          </p:nvPr>
        </p:nvPicPr>
        <p:blipFill>
          <a:blip r:embed="rId2" cstate="print"/>
          <a:stretch>
            <a:fillRect/>
          </a:stretch>
        </p:blipFill>
        <p:spPr>
          <a:xfrm rot="10800000" flipV="1">
            <a:off x="539552" y="2979242"/>
            <a:ext cx="3807814" cy="3632061"/>
          </a:xfrm>
        </p:spPr>
      </p:pic>
      <p:pic>
        <p:nvPicPr>
          <p:cNvPr id="5" name="صورة 4" descr="images.jpg"/>
          <p:cNvPicPr>
            <a:picLocks noChangeAspect="1"/>
          </p:cNvPicPr>
          <p:nvPr/>
        </p:nvPicPr>
        <p:blipFill>
          <a:blip r:embed="rId3" cstate="print"/>
          <a:stretch>
            <a:fillRect/>
          </a:stretch>
        </p:blipFill>
        <p:spPr>
          <a:xfrm>
            <a:off x="5292082" y="3510136"/>
            <a:ext cx="3672408" cy="3134455"/>
          </a:xfrm>
          <a:prstGeom prst="rect">
            <a:avLst/>
          </a:prstGeom>
        </p:spPr>
      </p:pic>
      <p:pic>
        <p:nvPicPr>
          <p:cNvPr id="6" name="صورة 5" descr="hydrocephalus_0.jpg"/>
          <p:cNvPicPr>
            <a:picLocks noChangeAspect="1"/>
          </p:cNvPicPr>
          <p:nvPr/>
        </p:nvPicPr>
        <p:blipFill>
          <a:blip r:embed="rId4" cstate="print"/>
          <a:stretch>
            <a:fillRect/>
          </a:stretch>
        </p:blipFill>
        <p:spPr>
          <a:xfrm>
            <a:off x="5292081" y="181948"/>
            <a:ext cx="3672408" cy="310303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2656" y="0"/>
            <a:ext cx="12169352" cy="6858000"/>
          </a:xfrm>
        </p:spPr>
      </p:pic>
    </p:spTree>
    <p:extLst>
      <p:ext uri="{BB962C8B-B14F-4D97-AF65-F5344CB8AC3E}">
        <p14:creationId xmlns:p14="http://schemas.microsoft.com/office/powerpoint/2010/main" val="1707198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0767" y="-28511"/>
            <a:ext cx="8229600" cy="1143000"/>
          </a:xfrm>
        </p:spPr>
        <p:txBody>
          <a:bodyPr/>
          <a:lstStyle/>
          <a:p>
            <a:r>
              <a:rPr lang="en-US" dirty="0">
                <a:solidFill>
                  <a:srgbClr val="FF0000"/>
                </a:solidFill>
              </a:rPr>
              <a:t>Extremities</a:t>
            </a:r>
            <a:endParaRPr lang="ar-JO" dirty="0">
              <a:solidFill>
                <a:srgbClr val="FF0000"/>
              </a:solidFill>
            </a:endParaRPr>
          </a:p>
        </p:txBody>
      </p:sp>
      <p:sp>
        <p:nvSpPr>
          <p:cNvPr id="3" name="عنصر نائب للمحتوى 2"/>
          <p:cNvSpPr>
            <a:spLocks noGrp="1"/>
          </p:cNvSpPr>
          <p:nvPr>
            <p:ph idx="1"/>
          </p:nvPr>
        </p:nvSpPr>
        <p:spPr>
          <a:xfrm>
            <a:off x="544634" y="861824"/>
            <a:ext cx="7239000" cy="4846320"/>
          </a:xfrm>
        </p:spPr>
        <p:txBody>
          <a:bodyPr/>
          <a:lstStyle/>
          <a:p>
            <a:pPr algn="l">
              <a:buNone/>
            </a:pPr>
            <a:r>
              <a:rPr lang="en-US" b="1" u="sng" dirty="0"/>
              <a:t>Upper limb</a:t>
            </a:r>
            <a:endParaRPr lang="en-US" dirty="0"/>
          </a:p>
          <a:p>
            <a:pPr algn="l">
              <a:buNone/>
            </a:pPr>
            <a:r>
              <a:rPr lang="en-US" dirty="0"/>
              <a:t>-convex deformity of radius &amp; ulna(</a:t>
            </a:r>
            <a:r>
              <a:rPr lang="en-US" sz="2400" dirty="0"/>
              <a:t>in crawling baby</a:t>
            </a:r>
            <a:r>
              <a:rPr lang="en-US" dirty="0"/>
              <a:t>)</a:t>
            </a:r>
          </a:p>
          <a:p>
            <a:pPr algn="l">
              <a:buNone/>
            </a:pPr>
            <a:r>
              <a:rPr lang="en-US" dirty="0"/>
              <a:t>-Broad lower end of radius &amp; ulna.</a:t>
            </a:r>
          </a:p>
        </p:txBody>
      </p:sp>
      <p:pic>
        <p:nvPicPr>
          <p:cNvPr id="4" name="صورة 3" descr="64803192_496199047784209_2751971299587784704_n.jpg"/>
          <p:cNvPicPr>
            <a:picLocks noChangeAspect="1"/>
          </p:cNvPicPr>
          <p:nvPr/>
        </p:nvPicPr>
        <p:blipFill>
          <a:blip r:embed="rId2" cstate="print"/>
          <a:stretch>
            <a:fillRect/>
          </a:stretch>
        </p:blipFill>
        <p:spPr>
          <a:xfrm>
            <a:off x="179512" y="3284984"/>
            <a:ext cx="2907056" cy="3406776"/>
          </a:xfrm>
          <a:prstGeom prst="rect">
            <a:avLst/>
          </a:prstGeom>
        </p:spPr>
      </p:pic>
      <p:pic>
        <p:nvPicPr>
          <p:cNvPr id="5" name="صورة 4" descr="65274087_1088848971308444_448711352425381888_n.jpg"/>
          <p:cNvPicPr>
            <a:picLocks noChangeAspect="1"/>
          </p:cNvPicPr>
          <p:nvPr/>
        </p:nvPicPr>
        <p:blipFill>
          <a:blip r:embed="rId3" cstate="print"/>
          <a:stretch>
            <a:fillRect/>
          </a:stretch>
        </p:blipFill>
        <p:spPr>
          <a:xfrm>
            <a:off x="3286116" y="3284984"/>
            <a:ext cx="2998902" cy="3406776"/>
          </a:xfrm>
          <a:prstGeom prst="rect">
            <a:avLst/>
          </a:prstGeom>
        </p:spPr>
      </p:pic>
      <p:pic>
        <p:nvPicPr>
          <p:cNvPr id="6" name="صورة 5" descr="65213776_635348876965574_8450063535987228672_n.jpg"/>
          <p:cNvPicPr>
            <a:picLocks noChangeAspect="1"/>
          </p:cNvPicPr>
          <p:nvPr/>
        </p:nvPicPr>
        <p:blipFill>
          <a:blip r:embed="rId4" cstate="print"/>
          <a:stretch>
            <a:fillRect/>
          </a:stretch>
        </p:blipFill>
        <p:spPr>
          <a:xfrm>
            <a:off x="6423268" y="3284984"/>
            <a:ext cx="2720732" cy="340677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65311975_380312885940990_5765829600143736832_n.jpg"/>
          <p:cNvPicPr>
            <a:picLocks noGrp="1" noChangeAspect="1"/>
          </p:cNvPicPr>
          <p:nvPr>
            <p:ph idx="1"/>
          </p:nvPr>
        </p:nvPicPr>
        <p:blipFill>
          <a:blip r:embed="rId2" cstate="print"/>
          <a:stretch>
            <a:fillRect/>
          </a:stretch>
        </p:blipFill>
        <p:spPr>
          <a:xfrm>
            <a:off x="251520" y="2924944"/>
            <a:ext cx="3429024" cy="3829064"/>
          </a:xfrm>
        </p:spPr>
      </p:pic>
      <p:pic>
        <p:nvPicPr>
          <p:cNvPr id="5" name="صورة 4" descr="genu-valgum.jpg"/>
          <p:cNvPicPr>
            <a:picLocks noChangeAspect="1"/>
          </p:cNvPicPr>
          <p:nvPr/>
        </p:nvPicPr>
        <p:blipFill>
          <a:blip r:embed="rId3" cstate="print"/>
          <a:stretch>
            <a:fillRect/>
          </a:stretch>
        </p:blipFill>
        <p:spPr>
          <a:xfrm>
            <a:off x="3779912" y="3002377"/>
            <a:ext cx="2720914" cy="3822898"/>
          </a:xfrm>
          <a:prstGeom prst="rect">
            <a:avLst/>
          </a:prstGeom>
        </p:spPr>
      </p:pic>
      <p:pic>
        <p:nvPicPr>
          <p:cNvPr id="6" name="صورة 5" descr="65176030_1435582479941257_314965005676052480_n.jpg"/>
          <p:cNvPicPr>
            <a:picLocks noChangeAspect="1"/>
          </p:cNvPicPr>
          <p:nvPr/>
        </p:nvPicPr>
        <p:blipFill>
          <a:blip r:embed="rId4" cstate="print"/>
          <a:stretch>
            <a:fillRect/>
          </a:stretch>
        </p:blipFill>
        <p:spPr>
          <a:xfrm>
            <a:off x="6585423" y="3002377"/>
            <a:ext cx="2558578" cy="3793554"/>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0" y="332656"/>
            <a:ext cx="73406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315416"/>
            <a:ext cx="7239000" cy="1143000"/>
          </a:xfrm>
        </p:spPr>
        <p:txBody>
          <a:bodyPr/>
          <a:lstStyle/>
          <a:p>
            <a:r>
              <a:rPr lang="en-US" dirty="0">
                <a:solidFill>
                  <a:srgbClr val="FF0000"/>
                </a:solidFill>
              </a:rPr>
              <a:t>Thorax</a:t>
            </a:r>
            <a:endParaRPr lang="ar-JO" dirty="0">
              <a:solidFill>
                <a:srgbClr val="FF0000"/>
              </a:solidFill>
            </a:endParaRPr>
          </a:p>
        </p:txBody>
      </p:sp>
      <p:sp>
        <p:nvSpPr>
          <p:cNvPr id="3" name="عنصر نائب للمحتوى 2"/>
          <p:cNvSpPr>
            <a:spLocks noGrp="1"/>
          </p:cNvSpPr>
          <p:nvPr>
            <p:ph idx="1"/>
          </p:nvPr>
        </p:nvSpPr>
        <p:spPr>
          <a:xfrm>
            <a:off x="-4801" y="620688"/>
            <a:ext cx="7239000" cy="5976664"/>
          </a:xfrm>
        </p:spPr>
        <p:txBody>
          <a:bodyPr>
            <a:normAutofit/>
          </a:bodyPr>
          <a:lstStyle/>
          <a:p>
            <a:pPr algn="l" rtl="0">
              <a:buFont typeface="Wingdings" panose="05000000000000000000" pitchFamily="2" charset="2"/>
              <a:buChar char="Ø"/>
            </a:pPr>
            <a:r>
              <a:rPr lang="en-US" sz="2400" b="1" dirty="0" smtClean="0">
                <a:solidFill>
                  <a:srgbClr val="0070C0"/>
                </a:solidFill>
                <a:latin typeface="Arial" panose="020B0604020202020204" pitchFamily="34" charset="0"/>
                <a:cs typeface="Arial" panose="020B0604020202020204" pitchFamily="34" charset="0"/>
              </a:rPr>
              <a:t>Harrison sulcus </a:t>
            </a:r>
            <a:r>
              <a:rPr lang="en-US" sz="2400" dirty="0" smtClean="0"/>
              <a:t>: Horizontal </a:t>
            </a:r>
            <a:r>
              <a:rPr lang="en-US" sz="2400" dirty="0"/>
              <a:t>groove along the lower part of the chest(costal insertion of the diaphragm</a:t>
            </a:r>
            <a:r>
              <a:rPr lang="en-US" sz="2400" dirty="0" smtClean="0"/>
              <a:t>).</a:t>
            </a:r>
          </a:p>
          <a:p>
            <a:pPr algn="l" rtl="0">
              <a:buFont typeface="Wingdings" panose="05000000000000000000" pitchFamily="2" charset="2"/>
              <a:buChar char="Ø"/>
            </a:pPr>
            <a:r>
              <a:rPr lang="en-US" sz="2400" b="1" dirty="0">
                <a:solidFill>
                  <a:srgbClr val="0070C0"/>
                </a:solidFill>
              </a:rPr>
              <a:t> </a:t>
            </a:r>
            <a:r>
              <a:rPr lang="en-US" sz="2400" b="1" dirty="0" smtClean="0">
                <a:solidFill>
                  <a:srgbClr val="0070C0"/>
                </a:solidFill>
                <a:latin typeface="Arial" panose="020B0604020202020204" pitchFamily="34" charset="0"/>
                <a:cs typeface="Arial" panose="020B0604020202020204" pitchFamily="34" charset="0"/>
              </a:rPr>
              <a:t>Flaring </a:t>
            </a:r>
            <a:r>
              <a:rPr lang="en-US" sz="2400" b="1" dirty="0">
                <a:solidFill>
                  <a:srgbClr val="0070C0"/>
                </a:solidFill>
                <a:latin typeface="Arial" panose="020B0604020202020204" pitchFamily="34" charset="0"/>
                <a:cs typeface="Arial" panose="020B0604020202020204" pitchFamily="34" charset="0"/>
              </a:rPr>
              <a:t>of the lower </a:t>
            </a:r>
            <a:r>
              <a:rPr lang="en-US" sz="2400" b="1" dirty="0" smtClean="0">
                <a:solidFill>
                  <a:srgbClr val="0070C0"/>
                </a:solidFill>
                <a:latin typeface="Arial" panose="020B0604020202020204" pitchFamily="34" charset="0"/>
                <a:cs typeface="Arial" panose="020B0604020202020204" pitchFamily="34" charset="0"/>
              </a:rPr>
              <a:t>ribs</a:t>
            </a:r>
            <a:r>
              <a:rPr lang="en-US" sz="2400" dirty="0" smtClean="0">
                <a:solidFill>
                  <a:srgbClr val="0070C0"/>
                </a:solidFill>
              </a:rPr>
              <a:t>.</a:t>
            </a:r>
          </a:p>
          <a:p>
            <a:pPr algn="l" rtl="0">
              <a:buFont typeface="Wingdings" panose="05000000000000000000" pitchFamily="2" charset="2"/>
              <a:buChar char="Ø"/>
            </a:pPr>
            <a:endParaRPr lang="en-US" sz="2400" b="1" dirty="0" smtClean="0">
              <a:solidFill>
                <a:srgbClr val="0070C0"/>
              </a:solidFill>
              <a:latin typeface="Arial" panose="020B0604020202020204" pitchFamily="34" charset="0"/>
              <a:cs typeface="Arial" panose="020B0604020202020204" pitchFamily="34" charset="0"/>
            </a:endParaRPr>
          </a:p>
          <a:p>
            <a:pPr algn="l" rtl="0">
              <a:buFont typeface="Wingdings" panose="05000000000000000000" pitchFamily="2" charset="2"/>
              <a:buChar char="Ø"/>
            </a:pPr>
            <a:r>
              <a:rPr lang="en-US" sz="2400" b="1" dirty="0" smtClean="0">
                <a:solidFill>
                  <a:srgbClr val="0070C0"/>
                </a:solidFill>
                <a:latin typeface="Arial" panose="020B0604020202020204" pitchFamily="34" charset="0"/>
                <a:cs typeface="Arial" panose="020B0604020202020204" pitchFamily="34" charset="0"/>
              </a:rPr>
              <a:t>Longitudinal </a:t>
            </a:r>
            <a:r>
              <a:rPr lang="en-US" sz="2400" b="1" dirty="0">
                <a:solidFill>
                  <a:srgbClr val="0070C0"/>
                </a:solidFill>
                <a:latin typeface="Arial" panose="020B0604020202020204" pitchFamily="34" charset="0"/>
                <a:cs typeface="Arial" panose="020B0604020202020204" pitchFamily="34" charset="0"/>
              </a:rPr>
              <a:t>sulcus</a:t>
            </a:r>
            <a:r>
              <a:rPr lang="en-US" sz="2400" dirty="0">
                <a:solidFill>
                  <a:srgbClr val="0070C0"/>
                </a:solidFill>
              </a:rPr>
              <a:t>: </a:t>
            </a:r>
            <a:r>
              <a:rPr lang="en-US" sz="2400" dirty="0"/>
              <a:t>Longitudinal groove </a:t>
            </a:r>
            <a:endParaRPr lang="en-US" sz="2400" dirty="0" smtClean="0"/>
          </a:p>
          <a:p>
            <a:pPr algn="l" rtl="0">
              <a:buFont typeface="Wingdings" panose="05000000000000000000" pitchFamily="2" charset="2"/>
              <a:buChar char="Ø"/>
            </a:pPr>
            <a:r>
              <a:rPr lang="en-US" sz="2400" dirty="0" smtClean="0"/>
              <a:t>at </a:t>
            </a:r>
            <a:r>
              <a:rPr lang="en-US" sz="2400" dirty="0"/>
              <a:t>the sides of the thorax behind rosary</a:t>
            </a:r>
            <a:r>
              <a:rPr lang="en-US" sz="2400" dirty="0" smtClean="0"/>
              <a:t>.</a:t>
            </a:r>
          </a:p>
          <a:p>
            <a:pPr algn="l" rtl="0">
              <a:buFont typeface="Wingdings" panose="05000000000000000000" pitchFamily="2" charset="2"/>
              <a:buChar char="Ø"/>
            </a:pPr>
            <a:r>
              <a:rPr lang="en-US" sz="2400" b="1" dirty="0" smtClean="0">
                <a:solidFill>
                  <a:srgbClr val="0070C0"/>
                </a:solidFill>
                <a:latin typeface="Arial" panose="020B0604020202020204" pitchFamily="34" charset="0"/>
                <a:cs typeface="Arial" panose="020B0604020202020204" pitchFamily="34" charset="0"/>
              </a:rPr>
              <a:t>chest deformities</a:t>
            </a:r>
            <a:r>
              <a:rPr lang="en-US" sz="2400" dirty="0" smtClean="0"/>
              <a:t>: Pigeon chest.</a:t>
            </a:r>
          </a:p>
          <a:p>
            <a:pPr algn="l" rtl="0">
              <a:buFont typeface="Wingdings" panose="05000000000000000000" pitchFamily="2" charset="2"/>
              <a:buChar char="Ø"/>
            </a:pPr>
            <a:r>
              <a:rPr lang="en-US" sz="2400" b="1" dirty="0" smtClean="0">
                <a:solidFill>
                  <a:srgbClr val="0070C0"/>
                </a:solidFill>
                <a:latin typeface="Arial" panose="020B0604020202020204" pitchFamily="34" charset="0"/>
                <a:cs typeface="Arial" panose="020B0604020202020204" pitchFamily="34" charset="0"/>
              </a:rPr>
              <a:t>Rosary beads</a:t>
            </a:r>
            <a:r>
              <a:rPr lang="en-US" sz="2400" dirty="0" smtClean="0"/>
              <a:t>: broadening </a:t>
            </a:r>
          </a:p>
          <a:p>
            <a:pPr algn="l" rtl="0">
              <a:buFont typeface="Wingdings" panose="05000000000000000000" pitchFamily="2" charset="2"/>
              <a:buChar char="Ø"/>
            </a:pPr>
            <a:r>
              <a:rPr lang="en-US" sz="2400" dirty="0" smtClean="0"/>
              <a:t>at the costochondral junction.</a:t>
            </a:r>
            <a:endParaRPr lang="ar-JO" sz="2400" dirty="0" smtClean="0"/>
          </a:p>
          <a:p>
            <a:pPr algn="l" rtl="0">
              <a:buFont typeface="Wingdings" panose="05000000000000000000" pitchFamily="2" charset="2"/>
              <a:buChar char="Ø"/>
            </a:pPr>
            <a:endParaRPr lang="en-US" sz="2400" dirty="0" smtClean="0"/>
          </a:p>
          <a:p>
            <a:pPr algn="l" rtl="0">
              <a:buFont typeface="Wingdings" panose="05000000000000000000" pitchFamily="2" charset="2"/>
              <a:buChar char="Ø"/>
            </a:pPr>
            <a:endParaRPr lang="en-US" sz="2400" dirty="0"/>
          </a:p>
          <a:p>
            <a:pPr algn="l" rtl="0">
              <a:buFont typeface="Wingdings" panose="05000000000000000000" pitchFamily="2" charset="2"/>
              <a:buChar char="Ø"/>
            </a:pPr>
            <a:endParaRPr lang="en-US" sz="2400" dirty="0" smtClean="0"/>
          </a:p>
          <a:p>
            <a:pPr algn="l" rtl="0">
              <a:buFont typeface="Wingdings" panose="05000000000000000000" pitchFamily="2" charset="2"/>
              <a:buChar char="Ø"/>
            </a:pPr>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7" y="3284984"/>
            <a:ext cx="3779913" cy="356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0"/>
            <a:ext cx="2699793"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239000" cy="1143000"/>
          </a:xfrm>
        </p:spPr>
        <p:txBody>
          <a:bodyPr/>
          <a:lstStyle/>
          <a:p>
            <a:r>
              <a:rPr lang="en-US" dirty="0"/>
              <a:t>Flaring of the lower ribs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5952" y="1600206"/>
            <a:ext cx="7932100" cy="4525963"/>
          </a:xfrm>
        </p:spPr>
      </p:pic>
    </p:spTree>
    <p:extLst>
      <p:ext uri="{BB962C8B-B14F-4D97-AF65-F5344CB8AC3E}">
        <p14:creationId xmlns:p14="http://schemas.microsoft.com/office/powerpoint/2010/main" val="2092317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Pigeon chest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239341"/>
            <a:ext cx="4372495" cy="4618659"/>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239341"/>
            <a:ext cx="3537198" cy="45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391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28650" y="1012918"/>
            <a:ext cx="7886700" cy="5477397"/>
          </a:xfrm>
          <a:prstGeom prst="rect">
            <a:avLst/>
          </a:prstGeom>
          <a:noFill/>
        </p:spPr>
        <p:txBody>
          <a:bodyPr wrap="square" rtlCol="0">
            <a:spAutoFit/>
          </a:bodyPr>
          <a:lstStyle/>
          <a:p>
            <a:pPr marL="0" indent="0">
              <a:buNone/>
            </a:pPr>
            <a:r>
              <a:rPr lang="en-US" sz="3600" dirty="0" smtClean="0"/>
              <a:t>Normally :-</a:t>
            </a:r>
          </a:p>
          <a:p>
            <a:pPr marL="0" indent="0">
              <a:buNone/>
            </a:pPr>
            <a:r>
              <a:rPr lang="en-US" sz="3200" dirty="0" smtClean="0"/>
              <a:t>Bone &amp; blood </a:t>
            </a:r>
            <a:r>
              <a:rPr lang="en-US" sz="3200" dirty="0" smtClean="0">
                <a:solidFill>
                  <a:srgbClr val="C00000"/>
                </a:solidFill>
              </a:rPr>
              <a:t>calcium &amp; phosphate </a:t>
            </a:r>
            <a:r>
              <a:rPr lang="en-US" sz="3200" dirty="0" smtClean="0"/>
              <a:t>are regulated by</a:t>
            </a:r>
          </a:p>
          <a:p>
            <a:pPr marL="0" indent="0">
              <a:buNone/>
            </a:pPr>
            <a:r>
              <a:rPr lang="en-US" sz="3200" dirty="0" smtClean="0">
                <a:sym typeface="Wingdings" panose="05000000000000000000" pitchFamily="2" charset="2"/>
              </a:rPr>
              <a:t> </a:t>
            </a:r>
            <a:r>
              <a:rPr lang="en-US" sz="3200" b="1" u="sng" dirty="0" smtClean="0">
                <a:sym typeface="Wingdings" panose="05000000000000000000" pitchFamily="2" charset="2"/>
              </a:rPr>
              <a:t>vitamin D</a:t>
            </a:r>
            <a:r>
              <a:rPr lang="en-US" sz="3200" dirty="0" smtClean="0">
                <a:sym typeface="Wingdings" panose="05000000000000000000" pitchFamily="2" charset="2"/>
              </a:rPr>
              <a:t> *through two main steps*</a:t>
            </a:r>
          </a:p>
          <a:p>
            <a:pPr marL="0" indent="0">
              <a:buNone/>
            </a:pPr>
            <a:r>
              <a:rPr lang="en-US" sz="3200" dirty="0" smtClean="0">
                <a:sym typeface="Wingdings" panose="05000000000000000000" pitchFamily="2" charset="2"/>
              </a:rPr>
              <a:t>1- adequate intake from food or sun exposure </a:t>
            </a:r>
          </a:p>
          <a:p>
            <a:pPr marL="0" indent="0">
              <a:buNone/>
            </a:pPr>
            <a:r>
              <a:rPr lang="en-US" sz="3200" dirty="0" smtClean="0">
                <a:sym typeface="Wingdings" panose="05000000000000000000" pitchFamily="2" charset="2"/>
              </a:rPr>
              <a:t>2- active form of vitamin D (calcitriol)</a:t>
            </a:r>
          </a:p>
          <a:p>
            <a:endParaRPr lang="en-US" sz="3200" dirty="0" smtClean="0">
              <a:sym typeface="Wingdings" panose="05000000000000000000" pitchFamily="2" charset="2"/>
            </a:endParaRPr>
          </a:p>
          <a:p>
            <a:pPr marL="0" indent="0">
              <a:buNone/>
            </a:pPr>
            <a:r>
              <a:rPr lang="en-US" sz="3200" dirty="0" smtClean="0">
                <a:sym typeface="Wingdings" panose="05000000000000000000" pitchFamily="2" charset="2"/>
              </a:rPr>
              <a:t> </a:t>
            </a:r>
            <a:r>
              <a:rPr lang="en-US" sz="3200" b="1" u="sng" dirty="0" smtClean="0">
                <a:sym typeface="Wingdings" panose="05000000000000000000" pitchFamily="2" charset="2"/>
              </a:rPr>
              <a:t>PTH</a:t>
            </a:r>
            <a:r>
              <a:rPr lang="en-US" sz="3200" dirty="0" smtClean="0">
                <a:sym typeface="Wingdings" panose="05000000000000000000" pitchFamily="2" charset="2"/>
              </a:rPr>
              <a:t> which is secreted in response to low blood calcium levels .</a:t>
            </a:r>
          </a:p>
          <a:p>
            <a:endParaRPr lang="en-US" sz="3200" dirty="0"/>
          </a:p>
        </p:txBody>
      </p:sp>
    </p:spTree>
    <p:extLst>
      <p:ext uri="{BB962C8B-B14F-4D97-AF65-F5344CB8AC3E}">
        <p14:creationId xmlns:p14="http://schemas.microsoft.com/office/powerpoint/2010/main" val="952894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 y="3"/>
            <a:ext cx="9117345" cy="6858001"/>
          </a:xfrm>
        </p:spPr>
      </p:pic>
    </p:spTree>
    <p:extLst>
      <p:ext uri="{BB962C8B-B14F-4D97-AF65-F5344CB8AC3E}">
        <p14:creationId xmlns:p14="http://schemas.microsoft.com/office/powerpoint/2010/main" val="3308795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71400"/>
            <a:ext cx="7239000" cy="1143000"/>
          </a:xfrm>
        </p:spPr>
        <p:txBody>
          <a:bodyPr/>
          <a:lstStyle/>
          <a:p>
            <a:r>
              <a:rPr lang="en-US" dirty="0">
                <a:solidFill>
                  <a:srgbClr val="FF0000"/>
                </a:solidFill>
              </a:rPr>
              <a:t>Spine</a:t>
            </a:r>
            <a:endParaRPr lang="ar-JO" dirty="0">
              <a:solidFill>
                <a:srgbClr val="FF0000"/>
              </a:solidFill>
            </a:endParaRPr>
          </a:p>
        </p:txBody>
      </p:sp>
      <p:sp>
        <p:nvSpPr>
          <p:cNvPr id="3" name="عنصر نائب للمحتوى 2"/>
          <p:cNvSpPr>
            <a:spLocks noGrp="1"/>
          </p:cNvSpPr>
          <p:nvPr>
            <p:ph idx="1"/>
          </p:nvPr>
        </p:nvSpPr>
        <p:spPr>
          <a:xfrm>
            <a:off x="467544" y="1124744"/>
            <a:ext cx="7239000" cy="4846320"/>
          </a:xfrm>
        </p:spPr>
        <p:txBody>
          <a:bodyPr/>
          <a:lstStyle/>
          <a:p>
            <a:pPr algn="l">
              <a:buNone/>
            </a:pPr>
            <a:r>
              <a:rPr lang="en-US" dirty="0"/>
              <a:t>-</a:t>
            </a:r>
            <a:r>
              <a:rPr lang="en-US" dirty="0" err="1"/>
              <a:t>Dorsolumber</a:t>
            </a:r>
            <a:r>
              <a:rPr lang="en-US" dirty="0"/>
              <a:t> </a:t>
            </a:r>
            <a:r>
              <a:rPr lang="en-US" dirty="0" err="1">
                <a:solidFill>
                  <a:srgbClr val="FF0000"/>
                </a:solidFill>
              </a:rPr>
              <a:t>kyphosis</a:t>
            </a:r>
            <a:r>
              <a:rPr lang="en-US" dirty="0"/>
              <a:t> when sitting.</a:t>
            </a:r>
          </a:p>
          <a:p>
            <a:pPr algn="l">
              <a:buNone/>
            </a:pPr>
            <a:r>
              <a:rPr lang="en-US" dirty="0"/>
              <a:t>-</a:t>
            </a:r>
            <a:r>
              <a:rPr lang="en-US" dirty="0" err="1"/>
              <a:t>Dorsolumber</a:t>
            </a:r>
            <a:r>
              <a:rPr lang="en-US" dirty="0"/>
              <a:t> </a:t>
            </a:r>
            <a:r>
              <a:rPr lang="en-US" dirty="0" err="1">
                <a:solidFill>
                  <a:srgbClr val="FF0000"/>
                </a:solidFill>
              </a:rPr>
              <a:t>lordasis</a:t>
            </a:r>
            <a:r>
              <a:rPr lang="en-US" dirty="0"/>
              <a:t> when standing.</a:t>
            </a:r>
          </a:p>
          <a:p>
            <a:pPr algn="l">
              <a:buNone/>
            </a:pPr>
            <a:endParaRPr lang="ar-J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33625"/>
            <a:ext cx="1905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333753"/>
            <a:ext cx="1905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6347048" cy="634082"/>
          </a:xfrm>
        </p:spPr>
        <p:txBody>
          <a:bodyPr>
            <a:normAutofit fontScale="90000"/>
          </a:bodyPr>
          <a:lstStyle/>
          <a:p>
            <a:r>
              <a:rPr lang="en-US" dirty="0"/>
              <a:t>2-Muscles and ligament:</a:t>
            </a:r>
            <a:endParaRPr lang="ar-JO" dirty="0"/>
          </a:p>
        </p:txBody>
      </p:sp>
      <p:sp>
        <p:nvSpPr>
          <p:cNvPr id="3" name="عنصر نائب للمحتوى 2"/>
          <p:cNvSpPr>
            <a:spLocks noGrp="1"/>
          </p:cNvSpPr>
          <p:nvPr>
            <p:ph idx="1"/>
          </p:nvPr>
        </p:nvSpPr>
        <p:spPr>
          <a:xfrm>
            <a:off x="323528" y="1052736"/>
            <a:ext cx="8640960" cy="2664295"/>
          </a:xfrm>
        </p:spPr>
        <p:txBody>
          <a:bodyPr>
            <a:normAutofit fontScale="77500" lnSpcReduction="20000"/>
          </a:bodyPr>
          <a:lstStyle/>
          <a:p>
            <a:pPr algn="l">
              <a:buNone/>
            </a:pPr>
            <a:r>
              <a:rPr lang="en-US" dirty="0" err="1"/>
              <a:t>Genarlized</a:t>
            </a:r>
            <a:r>
              <a:rPr lang="en-US" dirty="0"/>
              <a:t> </a:t>
            </a:r>
            <a:r>
              <a:rPr lang="en-US" dirty="0" err="1">
                <a:solidFill>
                  <a:srgbClr val="FF0000"/>
                </a:solidFill>
              </a:rPr>
              <a:t>hypotonia</a:t>
            </a:r>
            <a:r>
              <a:rPr lang="en-US" dirty="0"/>
              <a:t> and </a:t>
            </a:r>
            <a:r>
              <a:rPr lang="en-US" dirty="0">
                <a:solidFill>
                  <a:srgbClr val="FF0000"/>
                </a:solidFill>
              </a:rPr>
              <a:t>laxity of ligaments </a:t>
            </a:r>
            <a:r>
              <a:rPr lang="en-US" dirty="0"/>
              <a:t>due to </a:t>
            </a:r>
            <a:r>
              <a:rPr lang="en-US" dirty="0" err="1"/>
              <a:t>hypophosphatemia</a:t>
            </a:r>
            <a:r>
              <a:rPr lang="en-US" dirty="0"/>
              <a:t>.</a:t>
            </a:r>
          </a:p>
          <a:p>
            <a:pPr algn="l">
              <a:buNone/>
            </a:pPr>
            <a:endParaRPr lang="en-US" dirty="0"/>
          </a:p>
          <a:p>
            <a:pPr algn="l">
              <a:buNone/>
            </a:pPr>
            <a:r>
              <a:rPr lang="en-US" dirty="0"/>
              <a:t>-</a:t>
            </a:r>
            <a:r>
              <a:rPr lang="en-US" b="1" dirty="0"/>
              <a:t>D</a:t>
            </a:r>
            <a:r>
              <a:rPr lang="en-US" dirty="0"/>
              <a:t>elay milestones(</a:t>
            </a:r>
            <a:r>
              <a:rPr lang="en-US" dirty="0" err="1"/>
              <a:t>sitting,standing,walking</a:t>
            </a:r>
            <a:r>
              <a:rPr lang="en-US" dirty="0"/>
              <a:t>)</a:t>
            </a:r>
          </a:p>
          <a:p>
            <a:pPr algn="l">
              <a:buNone/>
            </a:pPr>
            <a:r>
              <a:rPr lang="en-US" dirty="0"/>
              <a:t>-</a:t>
            </a:r>
            <a:r>
              <a:rPr lang="en-US" b="1" dirty="0"/>
              <a:t>D</a:t>
            </a:r>
            <a:r>
              <a:rPr lang="en-US" dirty="0"/>
              <a:t>eformities&gt;&gt;&gt; </a:t>
            </a:r>
            <a:r>
              <a:rPr lang="en-US" dirty="0" err="1"/>
              <a:t>kyphosis</a:t>
            </a:r>
            <a:r>
              <a:rPr lang="en-US" dirty="0"/>
              <a:t>.</a:t>
            </a:r>
          </a:p>
          <a:p>
            <a:pPr algn="l">
              <a:buNone/>
            </a:pPr>
            <a:r>
              <a:rPr lang="en-US" dirty="0"/>
              <a:t>-</a:t>
            </a:r>
            <a:r>
              <a:rPr lang="en-US" b="1" dirty="0"/>
              <a:t>D</a:t>
            </a:r>
            <a:r>
              <a:rPr lang="en-US" dirty="0"/>
              <a:t>istention&gt;&gt;&gt;&gt; displacement of liver and spleen downwards(lax ligament).</a:t>
            </a:r>
            <a:endParaRPr lang="ar-J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855668"/>
            <a:ext cx="8229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23528" y="5013176"/>
            <a:ext cx="5867279" cy="523220"/>
          </a:xfrm>
          <a:prstGeom prst="rect">
            <a:avLst/>
          </a:prstGeom>
        </p:spPr>
        <p:txBody>
          <a:bodyPr wrap="square">
            <a:spAutoFit/>
          </a:bodyPr>
          <a:lstStyle/>
          <a:p>
            <a:pPr algn="ctr">
              <a:buNone/>
            </a:pPr>
            <a:r>
              <a:rPr lang="en-US" sz="2800" dirty="0"/>
              <a:t>Restlessness &amp;  increased  Sweating</a:t>
            </a:r>
            <a:endParaRPr lang="ar-JO"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07"/>
            <a:ext cx="9144000" cy="5964487"/>
          </a:xfrm>
          <a:prstGeom prst="rect">
            <a:avLst/>
          </a:prstGeom>
        </p:spPr>
      </p:pic>
      <p:sp>
        <p:nvSpPr>
          <p:cNvPr id="5" name="مربع نص 4"/>
          <p:cNvSpPr txBox="1"/>
          <p:nvPr/>
        </p:nvSpPr>
        <p:spPr>
          <a:xfrm>
            <a:off x="6098119" y="6041194"/>
            <a:ext cx="308327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b="1" u="sng" dirty="0" smtClean="0"/>
              <a:t>Mnemonic </a:t>
            </a:r>
            <a:endParaRPr lang="en-US" b="1" u="sng" dirty="0"/>
          </a:p>
        </p:txBody>
      </p:sp>
    </p:spTree>
    <p:extLst>
      <p:ext uri="{BB962C8B-B14F-4D97-AF65-F5344CB8AC3E}">
        <p14:creationId xmlns:p14="http://schemas.microsoft.com/office/powerpoint/2010/main" val="2317488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5371739"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19256" y="1628800"/>
            <a:ext cx="3816424" cy="1323439"/>
          </a:xfrm>
          <a:prstGeom prst="rect">
            <a:avLst/>
          </a:prstGeom>
          <a:noFill/>
        </p:spPr>
        <p:txBody>
          <a:bodyPr wrap="square" rtlCol="1">
            <a:spAutoFit/>
          </a:bodyPr>
          <a:lstStyle/>
          <a:p>
            <a:r>
              <a:rPr lang="en-US" sz="80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Findings</a:t>
            </a:r>
            <a:r>
              <a:rPr lang="en-US" sz="16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 </a:t>
            </a:r>
            <a:endParaRPr lang="en-US"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sp>
        <p:nvSpPr>
          <p:cNvPr id="7" name="TextBox 6"/>
          <p:cNvSpPr txBox="1"/>
          <p:nvPr/>
        </p:nvSpPr>
        <p:spPr>
          <a:xfrm>
            <a:off x="2699792" y="3789040"/>
            <a:ext cx="4032448" cy="923330"/>
          </a:xfrm>
          <a:prstGeom prst="rect">
            <a:avLst/>
          </a:prstGeom>
          <a:noFill/>
        </p:spPr>
        <p:txBody>
          <a:bodyPr wrap="square" rtlCol="1">
            <a:spAutoFit/>
          </a:bodyPr>
          <a:lstStyle/>
          <a:p>
            <a:r>
              <a:rPr lang="en-US" sz="5400" b="1" spc="100" dirty="0"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Lama </a:t>
            </a:r>
            <a:r>
              <a:rPr lang="en-US" sz="5400" b="1" spc="100" dirty="0" err="1" smtClean="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Rabe’e</a:t>
            </a:r>
            <a:endParaRPr lang="en-US" sz="54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spTree>
    <p:extLst>
      <p:ext uri="{BB962C8B-B14F-4D97-AF65-F5344CB8AC3E}">
        <p14:creationId xmlns:p14="http://schemas.microsoft.com/office/powerpoint/2010/main" val="3043156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5536" y="16288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srgbClr val="FF0000"/>
                </a:solidFill>
                <a:effectLst/>
                <a:uLnTx/>
                <a:uFillTx/>
                <a:latin typeface="Candara" panose="020E0502030303020204" pitchFamily="34" charset="0"/>
              </a:rPr>
              <a:t>METAPHYSIS</a:t>
            </a:r>
            <a:endParaRPr kumimoji="0" lang="en-US" sz="1800" b="0" i="0" u="none" strike="noStrike" kern="1200" cap="none" spc="0" normalizeH="0" baseline="0" noProof="0" dirty="0" smtClean="0">
              <a:ln>
                <a:noFill/>
              </a:ln>
              <a:solidFill>
                <a:srgbClr val="FF0000"/>
              </a:solidFill>
              <a:effectLst/>
              <a:uLnTx/>
              <a:uFillTx/>
              <a:latin typeface="Candara" panose="020E0502030303020204" pitchFamily="34" charset="0"/>
            </a:endParaRP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fraying</a:t>
            </a: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ndara" panose="020E0502030303020204" pitchFamily="34" charset="0"/>
              </a:rPr>
              <a:t>: indistinct margins of the metaphysis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ndara" panose="020E0502030303020204" pitchFamily="34" charset="0"/>
              </a:rPr>
              <a:t>splaying: widening of </a:t>
            </a:r>
            <a:r>
              <a:rPr kumimoji="0" lang="en-US" sz="1800" b="0" i="0" u="none" strike="noStrike" kern="1200" cap="none" spc="0" normalizeH="0" baseline="0" noProof="0" dirty="0" err="1" smtClean="0">
                <a:ln>
                  <a:noFill/>
                </a:ln>
                <a:solidFill>
                  <a:sysClr val="windowText" lastClr="000000">
                    <a:lumMod val="75000"/>
                    <a:lumOff val="25000"/>
                  </a:sysClr>
                </a:solidFill>
                <a:effectLst/>
                <a:uLnTx/>
                <a:uFillTx/>
                <a:latin typeface="Candara" panose="020E0502030303020204" pitchFamily="34" charset="0"/>
              </a:rPr>
              <a:t>metaphysial</a:t>
            </a: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 </a:t>
            </a: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ndara" panose="020E0502030303020204" pitchFamily="34" charset="0"/>
              </a:rPr>
              <a:t>ends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ndara" panose="020E0502030303020204" pitchFamily="34" charset="0"/>
              </a:rPr>
              <a:t>cupping: concavity of metaphysis </a:t>
            </a:r>
            <a:endPar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endParaRPr>
          </a:p>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 </a:t>
            </a:r>
            <a:r>
              <a:rPr kumimoji="0" lang="en-US" sz="1800" b="0" i="0" u="none" strike="noStrike" kern="1200" cap="none" spc="0" normalizeH="0" baseline="0" noProof="0" dirty="0" smtClean="0">
                <a:ln>
                  <a:noFill/>
                </a:ln>
                <a:solidFill>
                  <a:srgbClr val="FF0000"/>
                </a:solidFill>
                <a:effectLst/>
                <a:uLnTx/>
                <a:uFillTx/>
                <a:latin typeface="Candara" panose="020E0502030303020204" pitchFamily="34" charset="0"/>
              </a:rPr>
              <a:t>EPIPHYSEAL </a:t>
            </a:r>
          </a:p>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   WIDENING </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RIBS RICHET ROSARY (BEEDED APPEARANCE ON POSTERIOR RIB )</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ndara" panose="020E0502030303020204" pitchFamily="34" charset="0"/>
            </a:endParaRP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smtClean="0">
                <a:ln>
                  <a:noFill/>
                </a:ln>
                <a:solidFill>
                  <a:srgbClr val="FF0000"/>
                </a:solidFill>
                <a:effectLst/>
                <a:uLnTx/>
                <a:uFillTx/>
                <a:latin typeface="Candara" panose="020E0502030303020204" pitchFamily="34" charset="0"/>
              </a:rPr>
              <a:t>GENERAL BONE </a:t>
            </a: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DEMINERALISATION </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 BOWING OF WEIGHT BEARING BONES.</a:t>
            </a:r>
          </a:p>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ndara" panose="020E0502030303020204" pitchFamily="34" charset="0"/>
              </a:rPr>
              <a:t>PROTRUSIO ACETABULI</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ndara" panose="020E0502030303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057" y="0"/>
            <a:ext cx="5907087"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4904" y="1520788"/>
            <a:ext cx="395676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3"/>
          <p:cNvPicPr>
            <a:picLocks noGrp="1" noChangeAspect="1"/>
          </p:cNvPicPr>
          <p:nvPr/>
        </p:nvPicPr>
        <p:blipFill>
          <a:blip r:embed="rId3"/>
          <a:stretch>
            <a:fillRect/>
          </a:stretch>
        </p:blipFill>
        <p:spPr>
          <a:xfrm>
            <a:off x="4860032" y="160972"/>
            <a:ext cx="4283968" cy="5773697"/>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35076"/>
            <a:ext cx="4608510" cy="581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75656" y="5949280"/>
            <a:ext cx="2088233" cy="646331"/>
          </a:xfrm>
          <a:prstGeom prst="rect">
            <a:avLst/>
          </a:prstGeom>
          <a:noFill/>
        </p:spPr>
        <p:txBody>
          <a:bodyPr wrap="square" rtlCol="1">
            <a:spAutoFit/>
          </a:bodyPr>
          <a:lstStyle/>
          <a:p>
            <a:r>
              <a:rPr lang="en-US" dirty="0" smtClean="0"/>
              <a:t>  </a:t>
            </a:r>
          </a:p>
          <a:p>
            <a:r>
              <a:rPr lang="en-US" dirty="0" smtClean="0"/>
              <a:t> </a:t>
            </a:r>
            <a:r>
              <a:rPr lang="en-US" dirty="0" smtClean="0">
                <a:solidFill>
                  <a:schemeClr val="accent2">
                    <a:lumMod val="75000"/>
                  </a:schemeClr>
                </a:solidFill>
              </a:rPr>
              <a:t>normal hand X-RAY</a:t>
            </a:r>
            <a:endParaRPr lang="ar-JO" dirty="0">
              <a:solidFill>
                <a:schemeClr val="accent2">
                  <a:lumMod val="75000"/>
                </a:schemeClr>
              </a:solidFill>
            </a:endParaRPr>
          </a:p>
        </p:txBody>
      </p:sp>
      <p:sp>
        <p:nvSpPr>
          <p:cNvPr id="4" name="TextBox 3"/>
          <p:cNvSpPr txBox="1"/>
          <p:nvPr/>
        </p:nvSpPr>
        <p:spPr>
          <a:xfrm>
            <a:off x="-1404664" y="3933056"/>
            <a:ext cx="1008112" cy="369332"/>
          </a:xfrm>
          <a:prstGeom prst="rect">
            <a:avLst/>
          </a:prstGeom>
          <a:noFill/>
        </p:spPr>
        <p:txBody>
          <a:bodyPr wrap="square" rtlCol="1">
            <a:spAutoFit/>
          </a:bodyPr>
          <a:lstStyle/>
          <a:p>
            <a:endParaRPr lang="ar-JO" dirty="0"/>
          </a:p>
        </p:txBody>
      </p:sp>
      <p:sp>
        <p:nvSpPr>
          <p:cNvPr id="5" name="TextBox 4"/>
          <p:cNvSpPr txBox="1"/>
          <p:nvPr/>
        </p:nvSpPr>
        <p:spPr>
          <a:xfrm>
            <a:off x="5076056" y="5949279"/>
            <a:ext cx="3600400" cy="923330"/>
          </a:xfrm>
          <a:prstGeom prst="rect">
            <a:avLst/>
          </a:prstGeom>
          <a:noFill/>
        </p:spPr>
        <p:txBody>
          <a:bodyPr wrap="square" rtlCol="1">
            <a:spAutoFit/>
          </a:bodyPr>
          <a:lstStyle/>
          <a:p>
            <a:r>
              <a:rPr lang="en-US" dirty="0">
                <a:solidFill>
                  <a:schemeClr val="accent2">
                    <a:lumMod val="75000"/>
                  </a:schemeClr>
                </a:solidFill>
              </a:rPr>
              <a:t>FRAYING ,SPLAYING AND CUPPING </a:t>
            </a:r>
          </a:p>
          <a:p>
            <a:r>
              <a:rPr lang="en-US" dirty="0">
                <a:solidFill>
                  <a:schemeClr val="accent2">
                    <a:lumMod val="75000"/>
                  </a:schemeClr>
                </a:solidFill>
              </a:rPr>
              <a:t>OF METAPHYSIS</a:t>
            </a:r>
          </a:p>
          <a:p>
            <a:endParaRPr lang="ar-JO" dirty="0"/>
          </a:p>
        </p:txBody>
      </p:sp>
      <p:sp>
        <p:nvSpPr>
          <p:cNvPr id="6" name="Down Arrow 5"/>
          <p:cNvSpPr/>
          <p:nvPr/>
        </p:nvSpPr>
        <p:spPr>
          <a:xfrm>
            <a:off x="7002016" y="2636912"/>
            <a:ext cx="902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Down Arrow 6"/>
          <p:cNvSpPr/>
          <p:nvPr/>
        </p:nvSpPr>
        <p:spPr>
          <a:xfrm>
            <a:off x="7329542" y="2831796"/>
            <a:ext cx="18002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Down Arrow 7"/>
          <p:cNvSpPr/>
          <p:nvPr/>
        </p:nvSpPr>
        <p:spPr>
          <a:xfrm>
            <a:off x="6732240" y="4797152"/>
            <a:ext cx="14401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49646" y="10668"/>
            <a:ext cx="4363537" cy="601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prod-images.static.radiopaedia.org/images/174872/90e6e4c9a958b505c3125947622407_thumb.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 y="10385"/>
            <a:ext cx="4715950" cy="61160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6126475"/>
            <a:ext cx="2232248" cy="584775"/>
          </a:xfrm>
          <a:prstGeom prst="rect">
            <a:avLst/>
          </a:prstGeom>
          <a:noFill/>
        </p:spPr>
        <p:txBody>
          <a:bodyPr wrap="square" rtlCol="1">
            <a:spAutoFit/>
          </a:bodyPr>
          <a:lstStyle/>
          <a:p>
            <a:r>
              <a:rPr lang="en-US" sz="3200" dirty="0" smtClean="0">
                <a:solidFill>
                  <a:schemeClr val="accent2">
                    <a:lumMod val="75000"/>
                  </a:schemeClr>
                </a:solidFill>
              </a:rPr>
              <a:t>Bowing</a:t>
            </a:r>
            <a:r>
              <a:rPr lang="en-US" dirty="0" smtClean="0"/>
              <a:t> </a:t>
            </a:r>
            <a:endParaRPr lang="ar-JO" dirty="0"/>
          </a:p>
        </p:txBody>
      </p:sp>
      <p:sp>
        <p:nvSpPr>
          <p:cNvPr id="6" name="TextBox 5"/>
          <p:cNvSpPr txBox="1"/>
          <p:nvPr/>
        </p:nvSpPr>
        <p:spPr>
          <a:xfrm>
            <a:off x="6012160" y="6188030"/>
            <a:ext cx="2304256" cy="523220"/>
          </a:xfrm>
          <a:prstGeom prst="rect">
            <a:avLst/>
          </a:prstGeom>
          <a:noFill/>
        </p:spPr>
        <p:txBody>
          <a:bodyPr wrap="square" rtlCol="1">
            <a:spAutoFit/>
          </a:bodyPr>
          <a:lstStyle/>
          <a:p>
            <a:r>
              <a:rPr lang="en-US" sz="2800" dirty="0" smtClean="0">
                <a:solidFill>
                  <a:schemeClr val="accent2">
                    <a:lumMod val="75000"/>
                  </a:schemeClr>
                </a:solidFill>
              </a:rPr>
              <a:t>Rachitic rosary </a:t>
            </a:r>
            <a:endParaRPr lang="ar-JO" sz="2800" dirty="0">
              <a:solidFill>
                <a:schemeClr val="accent2">
                  <a:lumMod val="75000"/>
                </a:schemeClr>
              </a:solidFill>
            </a:endParaRPr>
          </a:p>
        </p:txBody>
      </p:sp>
      <p:sp>
        <p:nvSpPr>
          <p:cNvPr id="8" name="Right Arrow 7"/>
          <p:cNvSpPr/>
          <p:nvPr/>
        </p:nvSpPr>
        <p:spPr>
          <a:xfrm>
            <a:off x="2483768" y="4365104"/>
            <a:ext cx="629783"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ight Arrow 8"/>
          <p:cNvSpPr/>
          <p:nvPr/>
        </p:nvSpPr>
        <p:spPr>
          <a:xfrm>
            <a:off x="2699792" y="1916832"/>
            <a:ext cx="413759"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0" name="Right Arrow 9"/>
          <p:cNvSpPr/>
          <p:nvPr/>
        </p:nvSpPr>
        <p:spPr>
          <a:xfrm>
            <a:off x="8100392" y="436510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2" name="Right Arrow 11"/>
          <p:cNvSpPr/>
          <p:nvPr/>
        </p:nvSpPr>
        <p:spPr>
          <a:xfrm>
            <a:off x="4932040" y="4149080"/>
            <a:ext cx="648072"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676404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132856"/>
            <a:ext cx="9113837"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60648"/>
            <a:ext cx="8229600" cy="1143000"/>
          </a:xfrm>
        </p:spPr>
        <p:txBody>
          <a:bodyPr>
            <a:normAutofit fontScale="90000"/>
          </a:bodyPr>
          <a:lstStyle/>
          <a:p>
            <a:r>
              <a:rPr lang="en-US" b="1" dirty="0">
                <a:solidFill>
                  <a:srgbClr val="0070C0"/>
                </a:solidFill>
              </a:rPr>
              <a:t>Complications</a:t>
            </a:r>
            <a:r>
              <a:rPr lang="ar-JO" dirty="0"/>
              <a:t/>
            </a:r>
            <a:br>
              <a:rPr lang="ar-JO" dirty="0"/>
            </a:br>
            <a:endParaRPr lang="ar-JO" dirty="0"/>
          </a:p>
        </p:txBody>
      </p:sp>
      <p:sp>
        <p:nvSpPr>
          <p:cNvPr id="3" name="عنصر نائب للمحتوى 2"/>
          <p:cNvSpPr>
            <a:spLocks noGrp="1"/>
          </p:cNvSpPr>
          <p:nvPr>
            <p:ph idx="1"/>
          </p:nvPr>
        </p:nvSpPr>
        <p:spPr>
          <a:xfrm>
            <a:off x="467544" y="980728"/>
            <a:ext cx="8352928" cy="5572164"/>
          </a:xfrm>
        </p:spPr>
        <p:txBody>
          <a:bodyPr>
            <a:normAutofit fontScale="92500" lnSpcReduction="20000"/>
          </a:bodyPr>
          <a:lstStyle/>
          <a:p>
            <a:pPr algn="l">
              <a:buNone/>
            </a:pPr>
            <a:r>
              <a:rPr lang="en-US" dirty="0" smtClean="0"/>
              <a:t>1- </a:t>
            </a:r>
            <a:r>
              <a:rPr lang="en-US" b="1" dirty="0" smtClean="0">
                <a:solidFill>
                  <a:srgbClr val="FF0000"/>
                </a:solidFill>
              </a:rPr>
              <a:t>Respiratory </a:t>
            </a:r>
            <a:r>
              <a:rPr lang="en-US" b="1" dirty="0">
                <a:solidFill>
                  <a:srgbClr val="FF0000"/>
                </a:solidFill>
              </a:rPr>
              <a:t>infections</a:t>
            </a:r>
            <a:r>
              <a:rPr lang="en-US" dirty="0">
                <a:solidFill>
                  <a:srgbClr val="FF0000"/>
                </a:solidFill>
              </a:rPr>
              <a:t> </a:t>
            </a:r>
            <a:r>
              <a:rPr lang="en-US" dirty="0"/>
              <a:t>and atelectasis due to: </a:t>
            </a:r>
            <a:endParaRPr lang="en-US" dirty="0" smtClean="0"/>
          </a:p>
          <a:p>
            <a:pPr algn="l">
              <a:buNone/>
            </a:pPr>
            <a:r>
              <a:rPr lang="en-US" dirty="0" smtClean="0"/>
              <a:t> - </a:t>
            </a:r>
            <a:r>
              <a:rPr lang="en-US" sz="2200" dirty="0" smtClean="0"/>
              <a:t>chest </a:t>
            </a:r>
            <a:r>
              <a:rPr lang="en-US" sz="2200" dirty="0"/>
              <a:t>deformities that </a:t>
            </a:r>
            <a:r>
              <a:rPr lang="en-US" sz="2200" dirty="0" smtClean="0"/>
              <a:t>interfere </a:t>
            </a:r>
            <a:r>
              <a:rPr lang="en-US" sz="2200" dirty="0"/>
              <a:t>with proper expansion.</a:t>
            </a:r>
          </a:p>
          <a:p>
            <a:pPr algn="l">
              <a:buNone/>
            </a:pPr>
            <a:r>
              <a:rPr lang="en-US" sz="2200" dirty="0"/>
              <a:t>  </a:t>
            </a:r>
            <a:r>
              <a:rPr lang="en-US" sz="2200" dirty="0" smtClean="0"/>
              <a:t> </a:t>
            </a:r>
            <a:r>
              <a:rPr lang="en-US" sz="2200" dirty="0"/>
              <a:t>- </a:t>
            </a:r>
            <a:r>
              <a:rPr lang="en-US" sz="2200" dirty="0" err="1"/>
              <a:t>Hypotonia</a:t>
            </a:r>
            <a:r>
              <a:rPr lang="en-US" sz="2200" dirty="0"/>
              <a:t> of respiratory </a:t>
            </a:r>
            <a:r>
              <a:rPr lang="en-US" sz="2200" dirty="0" smtClean="0"/>
              <a:t>muscles ,weak </a:t>
            </a:r>
            <a:r>
              <a:rPr lang="en-US" sz="2200" dirty="0"/>
              <a:t>cough reflex</a:t>
            </a:r>
            <a:r>
              <a:rPr lang="en-US" sz="2200" dirty="0" smtClean="0"/>
              <a:t>.</a:t>
            </a:r>
            <a:r>
              <a:rPr lang="en-US" dirty="0" smtClean="0"/>
              <a:t/>
            </a:r>
            <a:br>
              <a:rPr lang="en-US" dirty="0" smtClean="0"/>
            </a:br>
            <a:r>
              <a:rPr lang="en-US" dirty="0" smtClean="0"/>
              <a:t>2- </a:t>
            </a:r>
            <a:r>
              <a:rPr lang="en-US" b="1" dirty="0" smtClean="0">
                <a:solidFill>
                  <a:srgbClr val="FF0000"/>
                </a:solidFill>
              </a:rPr>
              <a:t>Neurological</a:t>
            </a:r>
            <a:r>
              <a:rPr lang="en-US" dirty="0"/>
              <a:t>: Tetany and Convulsions.</a:t>
            </a:r>
          </a:p>
          <a:p>
            <a:pPr algn="l">
              <a:buNone/>
            </a:pPr>
            <a:r>
              <a:rPr lang="en-US" dirty="0" smtClean="0"/>
              <a:t>3- </a:t>
            </a:r>
            <a:r>
              <a:rPr lang="en-US" b="1" dirty="0" smtClean="0">
                <a:solidFill>
                  <a:srgbClr val="FF0000"/>
                </a:solidFill>
              </a:rPr>
              <a:t>Iron </a:t>
            </a:r>
            <a:r>
              <a:rPr lang="en-US" b="1" dirty="0">
                <a:solidFill>
                  <a:srgbClr val="FF0000"/>
                </a:solidFill>
              </a:rPr>
              <a:t>deficiency </a:t>
            </a:r>
            <a:r>
              <a:rPr lang="en-US" b="1" dirty="0" smtClean="0">
                <a:solidFill>
                  <a:srgbClr val="FF0000"/>
                </a:solidFill>
              </a:rPr>
              <a:t>anemia</a:t>
            </a:r>
            <a:r>
              <a:rPr lang="en-US" dirty="0"/>
              <a:t>.</a:t>
            </a:r>
          </a:p>
          <a:p>
            <a:pPr algn="l">
              <a:buNone/>
            </a:pPr>
            <a:r>
              <a:rPr lang="en-US" dirty="0" smtClean="0"/>
              <a:t>4- </a:t>
            </a:r>
            <a:r>
              <a:rPr lang="en-US" b="1" dirty="0" smtClean="0">
                <a:solidFill>
                  <a:srgbClr val="FF0000"/>
                </a:solidFill>
              </a:rPr>
              <a:t>Pathological </a:t>
            </a:r>
            <a:r>
              <a:rPr lang="en-US" b="1" dirty="0">
                <a:solidFill>
                  <a:srgbClr val="FF0000"/>
                </a:solidFill>
              </a:rPr>
              <a:t>fractures</a:t>
            </a:r>
            <a:r>
              <a:rPr lang="en-US" dirty="0"/>
              <a:t>: green stick fractures.</a:t>
            </a:r>
          </a:p>
          <a:p>
            <a:pPr algn="l">
              <a:buNone/>
            </a:pPr>
            <a:r>
              <a:rPr lang="en-US" dirty="0" smtClean="0"/>
              <a:t>5- </a:t>
            </a:r>
            <a:r>
              <a:rPr lang="en-US" b="1" dirty="0" smtClean="0">
                <a:solidFill>
                  <a:srgbClr val="FF0000"/>
                </a:solidFill>
              </a:rPr>
              <a:t>Constipation</a:t>
            </a:r>
            <a:r>
              <a:rPr lang="en-US" b="1" dirty="0"/>
              <a:t>.</a:t>
            </a:r>
            <a:r>
              <a:rPr lang="en-US" dirty="0"/>
              <a:t> </a:t>
            </a:r>
          </a:p>
          <a:p>
            <a:pPr algn="l">
              <a:buNone/>
            </a:pPr>
            <a:r>
              <a:rPr lang="en-US" altLang="en-US" dirty="0" smtClean="0">
                <a:solidFill>
                  <a:srgbClr val="000000"/>
                </a:solidFill>
                <a:cs typeface="Arial" pitchFamily="34" charset="0"/>
              </a:rPr>
              <a:t>6- If </a:t>
            </a:r>
            <a:r>
              <a:rPr lang="en-US" altLang="en-US" dirty="0">
                <a:solidFill>
                  <a:srgbClr val="000000"/>
                </a:solidFill>
                <a:cs typeface="Arial" pitchFamily="34" charset="0"/>
              </a:rPr>
              <a:t>the rickets is severe and prolonged there may be </a:t>
            </a:r>
            <a:r>
              <a:rPr lang="en-US" altLang="en-US" b="1" dirty="0">
                <a:solidFill>
                  <a:srgbClr val="FF0000"/>
                </a:solidFill>
                <a:cs typeface="Arial" pitchFamily="34" charset="0"/>
              </a:rPr>
              <a:t>permanent bone </a:t>
            </a:r>
            <a:r>
              <a:rPr lang="en-US" altLang="en-US" b="1" dirty="0" smtClean="0">
                <a:solidFill>
                  <a:srgbClr val="FF0000"/>
                </a:solidFill>
                <a:cs typeface="Arial" pitchFamily="34" charset="0"/>
              </a:rPr>
              <a:t>deformities</a:t>
            </a:r>
            <a:r>
              <a:rPr lang="en-US" altLang="en-US" dirty="0" smtClean="0">
                <a:solidFill>
                  <a:srgbClr val="000000"/>
                </a:solidFill>
                <a:cs typeface="Arial" pitchFamily="34" charset="0"/>
              </a:rPr>
              <a:t>.</a:t>
            </a:r>
          </a:p>
          <a:p>
            <a:pPr algn="l">
              <a:buNone/>
            </a:pPr>
            <a:r>
              <a:rPr lang="en-US" altLang="en-US" dirty="0" smtClean="0">
                <a:solidFill>
                  <a:srgbClr val="000000"/>
                </a:solidFill>
                <a:cs typeface="Arial" pitchFamily="34" charset="0"/>
              </a:rPr>
              <a:t>7- Severely </a:t>
            </a:r>
            <a:r>
              <a:rPr lang="en-US" altLang="en-US" u="sng" dirty="0">
                <a:solidFill>
                  <a:srgbClr val="000000"/>
                </a:solidFill>
                <a:cs typeface="Arial" pitchFamily="34" charset="0"/>
              </a:rPr>
              <a:t>low blood calcium </a:t>
            </a:r>
            <a:r>
              <a:rPr lang="en-US" altLang="en-US" dirty="0">
                <a:solidFill>
                  <a:srgbClr val="000000"/>
                </a:solidFill>
                <a:cs typeface="Arial" pitchFamily="34" charset="0"/>
              </a:rPr>
              <a:t>levels can lead to </a:t>
            </a:r>
            <a:r>
              <a:rPr lang="en-US" altLang="en-US" b="1" dirty="0">
                <a:solidFill>
                  <a:srgbClr val="FF0000"/>
                </a:solidFill>
                <a:cs typeface="Arial" pitchFamily="34" charset="0"/>
              </a:rPr>
              <a:t>cramps</a:t>
            </a:r>
            <a:r>
              <a:rPr lang="en-US" altLang="en-US" dirty="0">
                <a:solidFill>
                  <a:srgbClr val="000000"/>
                </a:solidFill>
                <a:cs typeface="Arial" pitchFamily="34" charset="0"/>
              </a:rPr>
              <a:t>, </a:t>
            </a:r>
            <a:r>
              <a:rPr lang="en-US" altLang="en-US" b="1" dirty="0">
                <a:solidFill>
                  <a:srgbClr val="FF0000"/>
                </a:solidFill>
                <a:cs typeface="Arial" pitchFamily="34" charset="0"/>
              </a:rPr>
              <a:t>seizures</a:t>
            </a:r>
            <a:r>
              <a:rPr lang="en-US" altLang="en-US" dirty="0">
                <a:solidFill>
                  <a:srgbClr val="000000"/>
                </a:solidFill>
                <a:cs typeface="Arial" pitchFamily="34" charset="0"/>
              </a:rPr>
              <a:t> and </a:t>
            </a:r>
            <a:r>
              <a:rPr lang="en-US" altLang="en-US" b="1" dirty="0">
                <a:solidFill>
                  <a:srgbClr val="FF0000"/>
                </a:solidFill>
                <a:cs typeface="Arial" pitchFamily="34" charset="0"/>
              </a:rPr>
              <a:t>breathing problems</a:t>
            </a:r>
            <a:r>
              <a:rPr lang="en-US" altLang="en-US" dirty="0">
                <a:solidFill>
                  <a:srgbClr val="000000"/>
                </a:solidFill>
                <a:cs typeface="Arial" pitchFamily="34" charset="0"/>
              </a:rPr>
              <a:t>.</a:t>
            </a:r>
          </a:p>
          <a:p>
            <a:pPr algn="l">
              <a:buNone/>
            </a:pPr>
            <a:r>
              <a:rPr lang="en-US" altLang="en-US" dirty="0">
                <a:solidFill>
                  <a:srgbClr val="000000"/>
                </a:solidFill>
                <a:cs typeface="Arial" pitchFamily="34" charset="0"/>
              </a:rPr>
              <a:t>8-Heart muscle weakness - this complication is rare</a:t>
            </a:r>
            <a:endParaRPr lang="ar-JO" altLang="en-US" dirty="0">
              <a:solidFill>
                <a:srgbClr val="000000"/>
              </a:solidFill>
            </a:endParaRPr>
          </a:p>
          <a:p>
            <a:pPr algn="l">
              <a:buNone/>
            </a:pPr>
            <a:endParaRPr lang="ar-J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p:txBody>
          <a:bodyPr/>
          <a:lstStyle/>
          <a:p>
            <a:r>
              <a:rPr lang="en-US" b="1" dirty="0" smtClean="0"/>
              <a:t>Inadequate mineralization </a:t>
            </a:r>
            <a:r>
              <a:rPr lang="en-US" dirty="0" smtClean="0"/>
              <a:t>caused by deficiency in active vitamin D ,  phosphate or calcium </a:t>
            </a:r>
          </a:p>
          <a:p>
            <a:pPr marL="0" indent="0">
              <a:buNone/>
            </a:pPr>
            <a:endParaRPr lang="en-US" dirty="0"/>
          </a:p>
          <a:p>
            <a:r>
              <a:rPr lang="en-US" dirty="0" smtClean="0"/>
              <a:t>Epiphyseal plates are not closed yet in children this leads to softening , impaired growth and malformations </a:t>
            </a:r>
          </a:p>
          <a:p>
            <a:pPr marL="0" indent="0">
              <a:buNone/>
            </a:pPr>
            <a:endParaRPr lang="en-US" dirty="0"/>
          </a:p>
        </p:txBody>
      </p:sp>
    </p:spTree>
    <p:extLst>
      <p:ext uri="{BB962C8B-B14F-4D97-AF65-F5344CB8AC3E}">
        <p14:creationId xmlns:p14="http://schemas.microsoft.com/office/powerpoint/2010/main" val="96436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a:t>
            </a:r>
            <a:endParaRPr lang="ar-JO" dirty="0"/>
          </a:p>
        </p:txBody>
      </p:sp>
      <p:sp>
        <p:nvSpPr>
          <p:cNvPr id="3" name="عنصر نائب للمحتوى 2"/>
          <p:cNvSpPr>
            <a:spLocks noGrp="1"/>
          </p:cNvSpPr>
          <p:nvPr>
            <p:ph idx="1"/>
          </p:nvPr>
        </p:nvSpPr>
        <p:spPr>
          <a:xfrm>
            <a:off x="323528" y="1916832"/>
            <a:ext cx="8686800" cy="4389120"/>
          </a:xfrm>
        </p:spPr>
        <p:txBody>
          <a:bodyPr/>
          <a:lstStyle/>
          <a:p>
            <a:pPr algn="l">
              <a:buNone/>
            </a:pPr>
            <a:r>
              <a:rPr lang="en-US" sz="3200" b="1" u="sng" dirty="0" smtClean="0">
                <a:solidFill>
                  <a:srgbClr val="0070C0"/>
                </a:solidFill>
                <a:latin typeface="Arial Rounded MT Bold" panose="020F0704030504030204" pitchFamily="34" charset="0"/>
              </a:rPr>
              <a:t>Labs</a:t>
            </a:r>
            <a:r>
              <a:rPr lang="en-US" b="1" u="sng" dirty="0" smtClean="0"/>
              <a:t>:</a:t>
            </a:r>
            <a:endParaRPr lang="en-US" b="1" u="sng" dirty="0"/>
          </a:p>
          <a:p>
            <a:pPr algn="l">
              <a:buNone/>
            </a:pPr>
            <a:r>
              <a:rPr lang="en-US" b="1" dirty="0" smtClean="0">
                <a:sym typeface="Wingdings"/>
              </a:rPr>
              <a:t> </a:t>
            </a:r>
            <a:r>
              <a:rPr lang="en-US" dirty="0" smtClean="0">
                <a:solidFill>
                  <a:srgbClr val="0070C0"/>
                </a:solidFill>
              </a:rPr>
              <a:t>serum </a:t>
            </a:r>
            <a:r>
              <a:rPr lang="en-US" dirty="0">
                <a:solidFill>
                  <a:srgbClr val="0070C0"/>
                </a:solidFill>
              </a:rPr>
              <a:t>calcium</a:t>
            </a:r>
            <a:r>
              <a:rPr lang="en-US" b="1" dirty="0"/>
              <a:t>: </a:t>
            </a:r>
            <a:r>
              <a:rPr lang="en-US" dirty="0"/>
              <a:t>normal</a:t>
            </a:r>
            <a:r>
              <a:rPr lang="en-US" b="1" dirty="0"/>
              <a:t> </a:t>
            </a:r>
            <a:r>
              <a:rPr lang="en-US" sz="2000" dirty="0"/>
              <a:t>( N:9-1 1mg%)</a:t>
            </a:r>
            <a:endParaRPr lang="en-US" dirty="0"/>
          </a:p>
          <a:p>
            <a:pPr algn="l">
              <a:buNone/>
            </a:pPr>
            <a:r>
              <a:rPr lang="en-US" b="1" dirty="0" smtClean="0">
                <a:sym typeface="Wingdings"/>
              </a:rPr>
              <a:t> </a:t>
            </a:r>
            <a:r>
              <a:rPr lang="en-US" dirty="0" smtClean="0">
                <a:solidFill>
                  <a:srgbClr val="0070C0"/>
                </a:solidFill>
              </a:rPr>
              <a:t>serum </a:t>
            </a:r>
            <a:r>
              <a:rPr lang="en-US" dirty="0">
                <a:solidFill>
                  <a:srgbClr val="0070C0"/>
                </a:solidFill>
              </a:rPr>
              <a:t>phosphorus</a:t>
            </a:r>
            <a:r>
              <a:rPr lang="en-US" b="1" dirty="0"/>
              <a:t>: </a:t>
            </a:r>
            <a:r>
              <a:rPr lang="en-US" dirty="0"/>
              <a:t>markedly decreased </a:t>
            </a:r>
            <a:r>
              <a:rPr lang="en-US" sz="2000" dirty="0"/>
              <a:t>(N:4.5-6.5mg%)</a:t>
            </a:r>
          </a:p>
          <a:p>
            <a:pPr algn="l">
              <a:buNone/>
            </a:pPr>
            <a:r>
              <a:rPr lang="en-US" b="1" dirty="0" smtClean="0">
                <a:sym typeface="Wingdings"/>
              </a:rPr>
              <a:t> </a:t>
            </a:r>
            <a:r>
              <a:rPr lang="en-US" dirty="0" smtClean="0">
                <a:solidFill>
                  <a:srgbClr val="0070C0"/>
                </a:solidFill>
              </a:rPr>
              <a:t>serum </a:t>
            </a:r>
            <a:r>
              <a:rPr lang="en-US" dirty="0">
                <a:solidFill>
                  <a:srgbClr val="0070C0"/>
                </a:solidFill>
              </a:rPr>
              <a:t>alkaline phosphatase</a:t>
            </a:r>
            <a:r>
              <a:rPr lang="en-US" dirty="0"/>
              <a:t>: high</a:t>
            </a:r>
          </a:p>
          <a:p>
            <a:pPr algn="l">
              <a:buNone/>
            </a:pPr>
            <a:endParaRPr lang="ar-JO"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cs typeface="Times New Roman" pitchFamily="18" charset="0"/>
              </a:rPr>
              <a:t>Treatment</a:t>
            </a:r>
            <a:endParaRPr lang="ar-JO" dirty="0"/>
          </a:p>
        </p:txBody>
      </p:sp>
      <p:sp>
        <p:nvSpPr>
          <p:cNvPr id="4099" name="Content Placeholder 2"/>
          <p:cNvSpPr>
            <a:spLocks noGrp="1"/>
          </p:cNvSpPr>
          <p:nvPr>
            <p:ph idx="1"/>
          </p:nvPr>
        </p:nvSpPr>
        <p:spPr/>
        <p:txBody>
          <a:bodyPr>
            <a:normAutofit lnSpcReduction="10000"/>
          </a:bodyPr>
          <a:lstStyle/>
          <a:p>
            <a:pPr algn="l" rtl="0"/>
            <a:r>
              <a:rPr lang="en-US" dirty="0">
                <a:cs typeface="Arial" pitchFamily="34" charset="0"/>
              </a:rPr>
              <a:t>There is </a:t>
            </a:r>
            <a:r>
              <a:rPr lang="en-US" u="sng" dirty="0">
                <a:cs typeface="Arial" pitchFamily="34" charset="0"/>
              </a:rPr>
              <a:t>no simple regimen </a:t>
            </a:r>
            <a:r>
              <a:rPr lang="en-US" dirty="0">
                <a:cs typeface="Arial" pitchFamily="34" charset="0"/>
              </a:rPr>
              <a:t>for treatment for such a varied entity and even within each category the treatment must be carefully tailored to meet the needs of individual pt   </a:t>
            </a:r>
          </a:p>
          <a:p>
            <a:pPr algn="l" rtl="0"/>
            <a:r>
              <a:rPr lang="en-US" dirty="0">
                <a:cs typeface="Arial" pitchFamily="34" charset="0"/>
              </a:rPr>
              <a:t>Generally treatment include combination of </a:t>
            </a:r>
            <a:r>
              <a:rPr lang="en-US" b="1" dirty="0" err="1">
                <a:solidFill>
                  <a:srgbClr val="FF0000"/>
                </a:solidFill>
                <a:cs typeface="Arial" pitchFamily="34" charset="0"/>
              </a:rPr>
              <a:t>vit</a:t>
            </a:r>
            <a:r>
              <a:rPr lang="en-US" b="1" dirty="0">
                <a:solidFill>
                  <a:srgbClr val="FF0000"/>
                </a:solidFill>
                <a:cs typeface="Arial" pitchFamily="34" charset="0"/>
              </a:rPr>
              <a:t> D , Ca and phosphate                                         </a:t>
            </a:r>
          </a:p>
          <a:p>
            <a:pPr algn="l" rtl="0"/>
            <a:r>
              <a:rPr lang="en-US" dirty="0">
                <a:solidFill>
                  <a:srgbClr val="FF0000"/>
                </a:solidFill>
                <a:cs typeface="Arial" pitchFamily="34" charset="0"/>
              </a:rPr>
              <a:t> </a:t>
            </a:r>
            <a:r>
              <a:rPr lang="en-US" dirty="0" smtClean="0">
                <a:solidFill>
                  <a:srgbClr val="FF0000"/>
                </a:solidFill>
                <a:cs typeface="Arial" pitchFamily="34" charset="0"/>
              </a:rPr>
              <a:t>Orthopedic </a:t>
            </a:r>
            <a:r>
              <a:rPr lang="en-US" dirty="0">
                <a:cs typeface="Arial" pitchFamily="34" charset="0"/>
              </a:rPr>
              <a:t>measures my be required to correct deformities that cannot be expected to improve with growth</a:t>
            </a:r>
            <a:endParaRPr lang="ar-JO"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normAutofit/>
          </a:bodyPr>
          <a:lstStyle/>
          <a:p>
            <a:pPr eaLnBrk="1" hangingPunct="1">
              <a:defRPr/>
            </a:pPr>
            <a:r>
              <a:rPr lang="en-US" sz="4800" b="1" dirty="0">
                <a:solidFill>
                  <a:srgbClr val="FF0000"/>
                </a:solidFill>
                <a:effectLst>
                  <a:outerShdw blurRad="38100" dist="38100" dir="2700000" algn="tl">
                    <a:srgbClr val="000000">
                      <a:alpha val="43137"/>
                    </a:srgbClr>
                  </a:outerShdw>
                </a:effectLst>
              </a:rPr>
              <a:t>Nutritional Vit.D Deficiency</a:t>
            </a:r>
            <a:endParaRPr lang="ar-JO" sz="4800" b="1" dirty="0">
              <a:solidFill>
                <a:srgbClr val="FF0000"/>
              </a:solidFill>
              <a:effectLst>
                <a:outerShdw blurRad="38100" dist="38100" dir="2700000" algn="tl">
                  <a:srgbClr val="000000">
                    <a:alpha val="43137"/>
                  </a:srgbClr>
                </a:outerShdw>
              </a:effectLst>
            </a:endParaRPr>
          </a:p>
        </p:txBody>
      </p:sp>
      <p:sp>
        <p:nvSpPr>
          <p:cNvPr id="3" name="Content Placeholder 2">
            <a:extLst/>
          </p:cNvPr>
          <p:cNvSpPr>
            <a:spLocks noGrp="1"/>
          </p:cNvSpPr>
          <p:nvPr>
            <p:ph idx="1"/>
          </p:nvPr>
        </p:nvSpPr>
        <p:spPr>
          <a:xfrm>
            <a:off x="468313" y="1988840"/>
            <a:ext cx="8229600" cy="4464348"/>
          </a:xfrm>
        </p:spPr>
        <p:txBody>
          <a:bodyPr>
            <a:normAutofit lnSpcReduction="10000"/>
          </a:bodyPr>
          <a:lstStyle/>
          <a:p>
            <a:pPr algn="l" rtl="0" eaLnBrk="1" hangingPunct="1">
              <a:buFont typeface="Wingdings" panose="05000000000000000000" pitchFamily="2" charset="2"/>
              <a:buChar char="q"/>
              <a:defRPr/>
            </a:pPr>
            <a:r>
              <a:rPr lang="en-US" sz="2600" dirty="0">
                <a:solidFill>
                  <a:prstClr val="black"/>
                </a:solidFill>
                <a:effectLst>
                  <a:outerShdw blurRad="38100" dist="38100" dir="2700000" algn="tl">
                    <a:srgbClr val="000000">
                      <a:alpha val="43137"/>
                    </a:srgbClr>
                  </a:outerShdw>
                </a:effectLst>
              </a:rPr>
              <a:t>Children with nutritional Vit.D deficiency should receive </a:t>
            </a:r>
            <a:r>
              <a:rPr lang="en-US" sz="2600" dirty="0">
                <a:solidFill>
                  <a:srgbClr val="FF0000"/>
                </a:solidFill>
                <a:effectLst>
                  <a:outerShdw blurRad="38100" dist="38100" dir="2700000" algn="tl">
                    <a:srgbClr val="000000">
                      <a:alpha val="43137"/>
                    </a:srgbClr>
                  </a:outerShdw>
                </a:effectLst>
              </a:rPr>
              <a:t>Vit.D </a:t>
            </a:r>
            <a:r>
              <a:rPr lang="en-US" sz="2600" dirty="0">
                <a:effectLst>
                  <a:outerShdw blurRad="38100" dist="38100" dir="2700000" algn="tl">
                    <a:srgbClr val="000000">
                      <a:alpha val="43137"/>
                    </a:srgbClr>
                  </a:outerShdw>
                </a:effectLst>
              </a:rPr>
              <a:t>and adequate nutritional intake of </a:t>
            </a:r>
            <a:r>
              <a:rPr lang="en-US" sz="2600" dirty="0">
                <a:solidFill>
                  <a:srgbClr val="FF0000"/>
                </a:solidFill>
                <a:effectLst>
                  <a:outerShdw blurRad="38100" dist="38100" dir="2700000" algn="tl">
                    <a:srgbClr val="000000">
                      <a:alpha val="43137"/>
                    </a:srgbClr>
                  </a:outerShdw>
                </a:effectLst>
              </a:rPr>
              <a:t>calcium and phosphorus </a:t>
            </a:r>
            <a:r>
              <a:rPr lang="en-US" sz="2600" dirty="0">
                <a:solidFill>
                  <a:prstClr val="black"/>
                </a:solidFill>
                <a:effectLst>
                  <a:outerShdw blurRad="38100" dist="38100" dir="2700000" algn="tl">
                    <a:srgbClr val="000000">
                      <a:alpha val="43137"/>
                    </a:srgbClr>
                  </a:outerShdw>
                </a:effectLst>
              </a:rPr>
              <a:t>.</a:t>
            </a:r>
          </a:p>
          <a:p>
            <a:pPr algn="l" rtl="0" eaLnBrk="1" hangingPunct="1">
              <a:buFont typeface="Wingdings" panose="05000000000000000000" pitchFamily="2" charset="2"/>
              <a:buChar char="q"/>
              <a:defRPr/>
            </a:pPr>
            <a:r>
              <a:rPr lang="en-US" sz="2600" dirty="0">
                <a:solidFill>
                  <a:prstClr val="black"/>
                </a:solidFill>
                <a:effectLst>
                  <a:outerShdw blurRad="38100" dist="38100" dir="2700000" algn="tl">
                    <a:srgbClr val="000000">
                      <a:alpha val="43137"/>
                    </a:srgbClr>
                  </a:outerShdw>
                </a:effectLst>
              </a:rPr>
              <a:t>Strategies for administration : </a:t>
            </a:r>
            <a:endParaRPr lang="en-US" sz="2600" dirty="0"/>
          </a:p>
          <a:p>
            <a:pPr algn="l" rtl="0" eaLnBrk="1" hangingPunct="1">
              <a:buFont typeface="Arial" pitchFamily="34" charset="0"/>
              <a:buNone/>
              <a:defRPr/>
            </a:pPr>
            <a:r>
              <a:rPr lang="en-US" sz="2600" dirty="0">
                <a:solidFill>
                  <a:prstClr val="black"/>
                </a:solidFill>
                <a:effectLst>
                  <a:outerShdw blurRad="38100" dist="38100" dir="2700000" algn="tl">
                    <a:srgbClr val="000000">
                      <a:alpha val="43137"/>
                    </a:srgbClr>
                  </a:outerShdw>
                </a:effectLst>
              </a:rPr>
              <a:t> 1. single day dose </a:t>
            </a:r>
            <a:r>
              <a:rPr lang="en-US" sz="2600" b="1" dirty="0">
                <a:solidFill>
                  <a:srgbClr val="FF0000"/>
                </a:solidFill>
                <a:effectLst>
                  <a:outerShdw blurRad="38100" dist="38100" dir="2700000" algn="tl">
                    <a:srgbClr val="000000">
                      <a:alpha val="43137"/>
                    </a:srgbClr>
                  </a:outerShdw>
                </a:effectLst>
              </a:rPr>
              <a:t>.</a:t>
            </a:r>
            <a:r>
              <a:rPr lang="en-US" sz="2600" b="1" u="sng" dirty="0">
                <a:solidFill>
                  <a:srgbClr val="FF0000"/>
                </a:solidFill>
                <a:effectLst>
                  <a:outerShdw blurRad="38100" dist="38100" dir="2700000" algn="tl">
                    <a:srgbClr val="000000">
                      <a:alpha val="43137"/>
                    </a:srgbClr>
                  </a:outerShdw>
                </a:effectLst>
              </a:rPr>
              <a:t>300k-600k </a:t>
            </a:r>
            <a:r>
              <a:rPr lang="en-US" sz="2600" u="sng" dirty="0">
                <a:solidFill>
                  <a:prstClr val="black"/>
                </a:solidFill>
                <a:effectLst>
                  <a:outerShdw blurRad="38100" dist="38100" dir="2700000" algn="tl">
                    <a:srgbClr val="000000">
                      <a:alpha val="43137"/>
                    </a:srgbClr>
                  </a:outerShdw>
                </a:effectLst>
              </a:rPr>
              <a:t>IU </a:t>
            </a:r>
            <a:r>
              <a:rPr lang="en-US" sz="2600" dirty="0">
                <a:solidFill>
                  <a:prstClr val="black"/>
                </a:solidFill>
                <a:effectLst>
                  <a:outerShdw blurRad="38100" dist="38100" dir="2700000" algn="tl">
                    <a:srgbClr val="000000">
                      <a:alpha val="43137"/>
                    </a:srgbClr>
                  </a:outerShdw>
                </a:effectLst>
              </a:rPr>
              <a:t>of  Vit.D are administered </a:t>
            </a:r>
            <a:r>
              <a:rPr lang="en-US" sz="2600" u="sng" dirty="0">
                <a:solidFill>
                  <a:prstClr val="black"/>
                </a:solidFill>
                <a:effectLst>
                  <a:outerShdw blurRad="38100" dist="38100" dir="2700000" algn="tl">
                    <a:srgbClr val="000000">
                      <a:alpha val="43137"/>
                    </a:srgbClr>
                  </a:outerShdw>
                </a:effectLst>
              </a:rPr>
              <a:t>orally</a:t>
            </a:r>
            <a:r>
              <a:rPr lang="en-US" sz="2600" dirty="0">
                <a:solidFill>
                  <a:prstClr val="black"/>
                </a:solidFill>
                <a:effectLst>
                  <a:outerShdw blurRad="38100" dist="38100" dir="2700000" algn="tl">
                    <a:srgbClr val="000000">
                      <a:alpha val="43137"/>
                    </a:srgbClr>
                  </a:outerShdw>
                </a:effectLst>
              </a:rPr>
              <a:t> </a:t>
            </a:r>
            <a:r>
              <a:rPr lang="en-US" sz="2600" u="sng" dirty="0">
                <a:solidFill>
                  <a:prstClr val="black"/>
                </a:solidFill>
                <a:effectLst>
                  <a:outerShdw blurRad="38100" dist="38100" dir="2700000" algn="tl">
                    <a:srgbClr val="000000">
                      <a:alpha val="43137"/>
                    </a:srgbClr>
                  </a:outerShdw>
                </a:effectLst>
              </a:rPr>
              <a:t>or IM as 2-4 Doses over 1 day . </a:t>
            </a:r>
          </a:p>
          <a:p>
            <a:pPr algn="l" rtl="0" eaLnBrk="1" hangingPunct="1">
              <a:buFont typeface="Arial" pitchFamily="34" charset="0"/>
              <a:buNone/>
              <a:defRPr/>
            </a:pPr>
            <a:r>
              <a:rPr lang="en-US" sz="2600" dirty="0">
                <a:solidFill>
                  <a:prstClr val="black"/>
                </a:solidFill>
                <a:effectLst>
                  <a:outerShdw blurRad="38100" dist="38100" dir="2700000" algn="tl">
                    <a:srgbClr val="000000">
                      <a:alpha val="43137"/>
                    </a:srgbClr>
                  </a:outerShdw>
                </a:effectLst>
              </a:rPr>
              <a:t>2.administered gradually .</a:t>
            </a:r>
            <a:r>
              <a:rPr lang="en-US" sz="2600" dirty="0" err="1">
                <a:solidFill>
                  <a:prstClr val="black"/>
                </a:solidFill>
                <a:effectLst>
                  <a:outerShdw blurRad="38100" dist="38100" dir="2700000" algn="tl">
                    <a:srgbClr val="000000">
                      <a:alpha val="43137"/>
                    </a:srgbClr>
                  </a:outerShdw>
                </a:effectLst>
              </a:rPr>
              <a:t>Vit.D</a:t>
            </a:r>
            <a:r>
              <a:rPr lang="en-US" sz="2600" b="1" dirty="0">
                <a:solidFill>
                  <a:srgbClr val="FF0000"/>
                </a:solidFill>
                <a:effectLst>
                  <a:outerShdw blurRad="38100" dist="38100" dir="2700000" algn="tl">
                    <a:srgbClr val="000000">
                      <a:alpha val="43137"/>
                    </a:srgbClr>
                  </a:outerShdw>
                </a:effectLst>
              </a:rPr>
              <a:t> 2000-5000 </a:t>
            </a:r>
            <a:r>
              <a:rPr lang="en-US" sz="2600" dirty="0">
                <a:solidFill>
                  <a:prstClr val="black"/>
                </a:solidFill>
                <a:effectLst>
                  <a:outerShdw blurRad="38100" dist="38100" dir="2700000" algn="tl">
                    <a:srgbClr val="000000">
                      <a:alpha val="43137"/>
                    </a:srgbClr>
                  </a:outerShdw>
                </a:effectLst>
              </a:rPr>
              <a:t>IU/day over 4-6wk.</a:t>
            </a:r>
          </a:p>
          <a:p>
            <a:pPr algn="l" rtl="0" eaLnBrk="1" hangingPunct="1">
              <a:buFont typeface="Arial" pitchFamily="34" charset="0"/>
              <a:buNone/>
              <a:defRPr/>
            </a:pPr>
            <a:r>
              <a:rPr lang="en-US" sz="2600" dirty="0">
                <a:solidFill>
                  <a:prstClr val="black"/>
                </a:solidFill>
                <a:effectLst>
                  <a:outerShdw blurRad="38100" dist="38100" dir="2700000" algn="tl">
                    <a:srgbClr val="000000">
                      <a:alpha val="43137"/>
                    </a:srgbClr>
                  </a:outerShdw>
                </a:effectLst>
              </a:rPr>
              <a:t>- Either strategy should be followed by daily Vit.D intake of </a:t>
            </a:r>
            <a:r>
              <a:rPr lang="en-US" sz="2600" b="1" u="sng" dirty="0">
                <a:solidFill>
                  <a:srgbClr val="FF0000"/>
                </a:solidFill>
                <a:effectLst>
                  <a:outerShdw blurRad="38100" dist="38100" dir="2700000" algn="tl">
                    <a:srgbClr val="000000">
                      <a:alpha val="43137"/>
                    </a:srgbClr>
                  </a:outerShdw>
                </a:effectLst>
              </a:rPr>
              <a:t>400-600 IU/day </a:t>
            </a:r>
            <a:r>
              <a:rPr lang="en-US" sz="2600" dirty="0">
                <a:solidFill>
                  <a:prstClr val="black"/>
                </a:solidFill>
                <a:effectLst>
                  <a:outerShdw blurRad="38100" dist="38100" dir="2700000" algn="tl">
                    <a:srgbClr val="000000">
                      <a:alpha val="43137"/>
                    </a:srgbClr>
                  </a:outerShdw>
                </a:effectLst>
              </a:rPr>
              <a:t>and it’s important to ensure that the child receive adequate dietary </a:t>
            </a:r>
            <a:r>
              <a:rPr lang="en-US" sz="2600" u="sng" dirty="0">
                <a:solidFill>
                  <a:prstClr val="black"/>
                </a:solidFill>
                <a:effectLst>
                  <a:outerShdw blurRad="38100" dist="38100" dir="2700000" algn="tl">
                    <a:srgbClr val="000000">
                      <a:alpha val="43137"/>
                    </a:srgbClr>
                  </a:outerShdw>
                </a:effectLst>
              </a:rPr>
              <a:t>calcium and phosphorus .</a:t>
            </a:r>
          </a:p>
          <a:p>
            <a:pPr algn="l" rtl="0" eaLnBrk="1" hangingPunct="1">
              <a:buFont typeface="Arial" pitchFamily="34" charset="0"/>
              <a:buNone/>
              <a:defRPr/>
            </a:pPr>
            <a:endParaRPr lang="en-US" sz="2600" dirty="0">
              <a:solidFill>
                <a:prstClr val="blac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4800" b="1" u="sng" dirty="0">
                <a:solidFill>
                  <a:srgbClr val="FF0000"/>
                </a:solidFill>
                <a:cs typeface="Times New Roman" pitchFamily="18" charset="0"/>
              </a:rPr>
              <a:t>Congenital </a:t>
            </a:r>
            <a:r>
              <a:rPr lang="en-US" altLang="en-US" sz="4800" b="1" u="sng" dirty="0" err="1">
                <a:solidFill>
                  <a:srgbClr val="FF0000"/>
                </a:solidFill>
                <a:cs typeface="Times New Roman" pitchFamily="18" charset="0"/>
              </a:rPr>
              <a:t>Vit.D</a:t>
            </a:r>
            <a:r>
              <a:rPr lang="en-US" altLang="en-US" sz="4800" b="1" u="sng" dirty="0">
                <a:solidFill>
                  <a:srgbClr val="FF0000"/>
                </a:solidFill>
                <a:cs typeface="Times New Roman" pitchFamily="18" charset="0"/>
              </a:rPr>
              <a:t> Deficiency </a:t>
            </a:r>
            <a:endParaRPr lang="ar-JO" altLang="en-US" sz="4800" b="1" u="sng" dirty="0">
              <a:solidFill>
                <a:srgbClr val="FF0000"/>
              </a:solidFill>
            </a:endParaRPr>
          </a:p>
        </p:txBody>
      </p:sp>
      <p:sp>
        <p:nvSpPr>
          <p:cNvPr id="7171" name="Content Placeholder 2"/>
          <p:cNvSpPr>
            <a:spLocks noGrp="1"/>
          </p:cNvSpPr>
          <p:nvPr>
            <p:ph idx="1"/>
          </p:nvPr>
        </p:nvSpPr>
        <p:spPr/>
        <p:txBody>
          <a:bodyPr/>
          <a:lstStyle/>
          <a:p>
            <a:pPr algn="l">
              <a:buFont typeface="Arial" pitchFamily="34" charset="0"/>
              <a:buNone/>
            </a:pPr>
            <a:r>
              <a:rPr lang="en-US" altLang="en-US" sz="2800" dirty="0">
                <a:cs typeface="Arial" pitchFamily="34" charset="0"/>
              </a:rPr>
              <a:t>- Since the cause is sever maternal </a:t>
            </a:r>
            <a:r>
              <a:rPr lang="en-US" altLang="en-US" sz="2800" dirty="0" err="1">
                <a:cs typeface="Arial" pitchFamily="34" charset="0"/>
              </a:rPr>
              <a:t>Vit.D</a:t>
            </a:r>
            <a:r>
              <a:rPr lang="en-US" altLang="en-US" sz="2800" dirty="0">
                <a:cs typeface="Arial" pitchFamily="34" charset="0"/>
              </a:rPr>
              <a:t> deficiency the treatment includes </a:t>
            </a:r>
            <a:r>
              <a:rPr lang="en-US" altLang="en-US" sz="2800" dirty="0" err="1">
                <a:solidFill>
                  <a:srgbClr val="FF0000"/>
                </a:solidFill>
                <a:cs typeface="Arial" pitchFamily="34" charset="0"/>
              </a:rPr>
              <a:t>Vit.D</a:t>
            </a:r>
            <a:r>
              <a:rPr lang="en-US" altLang="en-US" sz="2800" dirty="0">
                <a:solidFill>
                  <a:srgbClr val="FF0000"/>
                </a:solidFill>
                <a:cs typeface="Arial" pitchFamily="34" charset="0"/>
              </a:rPr>
              <a:t> supplementation and </a:t>
            </a:r>
          </a:p>
          <a:p>
            <a:pPr algn="l">
              <a:buFont typeface="Arial" pitchFamily="34" charset="0"/>
              <a:buNone/>
            </a:pPr>
            <a:r>
              <a:rPr lang="en-US" altLang="en-US" sz="2800" dirty="0">
                <a:solidFill>
                  <a:srgbClr val="FF0000"/>
                </a:solidFill>
                <a:cs typeface="Arial" pitchFamily="34" charset="0"/>
              </a:rPr>
              <a:t>adequate intake of calcium and phosphorus</a:t>
            </a:r>
            <a:r>
              <a:rPr lang="en-US" altLang="en-US" sz="2800" dirty="0">
                <a:cs typeface="Arial" pitchFamily="34" charset="0"/>
              </a:rPr>
              <a:t>.</a:t>
            </a:r>
          </a:p>
          <a:p>
            <a:pPr algn="l">
              <a:buFont typeface="Arial" pitchFamily="34" charset="0"/>
              <a:buNone/>
            </a:pPr>
            <a:endParaRPr lang="en-US" altLang="en-US" sz="2800" dirty="0">
              <a:cs typeface="Arial" pitchFamily="34" charset="0"/>
            </a:endParaRPr>
          </a:p>
          <a:p>
            <a:pPr algn="l">
              <a:buFont typeface="Arial" pitchFamily="34" charset="0"/>
              <a:buNone/>
            </a:pPr>
            <a:r>
              <a:rPr lang="en-US" altLang="en-US" sz="2800" dirty="0">
                <a:cs typeface="Arial" pitchFamily="34" charset="0"/>
              </a:rPr>
              <a:t>- Nowadays the Use of prenatal vitamins </a:t>
            </a:r>
            <a:r>
              <a:rPr lang="en-US" altLang="en-US" sz="2800" dirty="0" smtClean="0">
                <a:cs typeface="Arial" pitchFamily="34" charset="0"/>
              </a:rPr>
              <a:t>containing</a:t>
            </a:r>
            <a:r>
              <a:rPr lang="en-US" altLang="en-US" sz="2800" dirty="0"/>
              <a:t> </a:t>
            </a:r>
            <a:r>
              <a:rPr lang="en-US" altLang="en-US" sz="2800" dirty="0" err="1" smtClean="0">
                <a:cs typeface="Arial" pitchFamily="34" charset="0"/>
              </a:rPr>
              <a:t>Vit.D</a:t>
            </a:r>
            <a:r>
              <a:rPr lang="en-US" altLang="en-US" sz="2800" dirty="0" smtClean="0">
                <a:cs typeface="Arial" pitchFamily="34" charset="0"/>
              </a:rPr>
              <a:t> </a:t>
            </a:r>
            <a:r>
              <a:rPr lang="en-US" altLang="en-US" sz="2800" dirty="0">
                <a:cs typeface="Arial" pitchFamily="34" charset="0"/>
              </a:rPr>
              <a:t>prevents this entity.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4800" b="1">
                <a:solidFill>
                  <a:srgbClr val="FF0000"/>
                </a:solidFill>
                <a:cs typeface="Times New Roman" pitchFamily="18" charset="0"/>
              </a:rPr>
              <a:t>Calcium deficiency </a:t>
            </a:r>
            <a:endParaRPr lang="ar-JO" altLang="en-US" sz="4800" b="1">
              <a:solidFill>
                <a:srgbClr val="FF0000"/>
              </a:solidFill>
            </a:endParaRPr>
          </a:p>
        </p:txBody>
      </p:sp>
      <p:sp>
        <p:nvSpPr>
          <p:cNvPr id="6147" name="Content Placeholder 2"/>
          <p:cNvSpPr>
            <a:spLocks noGrp="1"/>
          </p:cNvSpPr>
          <p:nvPr>
            <p:ph idx="1"/>
          </p:nvPr>
        </p:nvSpPr>
        <p:spPr/>
        <p:txBody>
          <a:bodyPr/>
          <a:lstStyle/>
          <a:p>
            <a:pPr algn="l">
              <a:buFont typeface="Arial" pitchFamily="34" charset="0"/>
              <a:buNone/>
            </a:pPr>
            <a:r>
              <a:rPr lang="en-US" altLang="en-US" dirty="0">
                <a:cs typeface="Arial" pitchFamily="34" charset="0"/>
              </a:rPr>
              <a:t>- Treatment focuses on providing adequate calcium typically as a </a:t>
            </a:r>
            <a:r>
              <a:rPr lang="en-US" altLang="en-US" u="sng" dirty="0">
                <a:cs typeface="Arial" pitchFamily="34" charset="0"/>
              </a:rPr>
              <a:t>dietary</a:t>
            </a:r>
            <a:r>
              <a:rPr lang="en-US" altLang="en-US" dirty="0">
                <a:cs typeface="Arial" pitchFamily="34" charset="0"/>
              </a:rPr>
              <a:t> supplement .</a:t>
            </a:r>
          </a:p>
          <a:p>
            <a:pPr algn="l">
              <a:buFont typeface="Arial" pitchFamily="34" charset="0"/>
              <a:buNone/>
            </a:pPr>
            <a:r>
              <a:rPr lang="en-US" altLang="en-US" dirty="0">
                <a:cs typeface="Arial" pitchFamily="34" charset="0"/>
              </a:rPr>
              <a:t> - </a:t>
            </a:r>
            <a:r>
              <a:rPr lang="en-US" altLang="en-US" dirty="0" err="1">
                <a:cs typeface="Arial" pitchFamily="34" charset="0"/>
              </a:rPr>
              <a:t>Vit.D</a:t>
            </a:r>
            <a:r>
              <a:rPr lang="en-US" altLang="en-US" dirty="0">
                <a:cs typeface="Arial" pitchFamily="34" charset="0"/>
              </a:rPr>
              <a:t> supplement is necessary if there </a:t>
            </a:r>
            <a:r>
              <a:rPr lang="en-US" altLang="en-US" dirty="0" smtClean="0">
                <a:cs typeface="Arial" pitchFamily="34" charset="0"/>
              </a:rPr>
              <a:t>is concurrent </a:t>
            </a:r>
            <a:r>
              <a:rPr lang="en-US" altLang="en-US" dirty="0" err="1" smtClean="0">
                <a:cs typeface="Arial" pitchFamily="34" charset="0"/>
              </a:rPr>
              <a:t>Vit.D</a:t>
            </a:r>
            <a:r>
              <a:rPr lang="en-US" altLang="en-US" dirty="0" smtClean="0">
                <a:cs typeface="Arial" pitchFamily="34" charset="0"/>
              </a:rPr>
              <a:t> </a:t>
            </a:r>
            <a:r>
              <a:rPr lang="en-US" altLang="en-US" dirty="0">
                <a:cs typeface="Arial" pitchFamily="34" charset="0"/>
              </a:rPr>
              <a:t>deficiency.</a:t>
            </a:r>
          </a:p>
          <a:p>
            <a:pPr algn="l">
              <a:buFont typeface="Arial" pitchFamily="34" charset="0"/>
              <a:buNone/>
            </a:pPr>
            <a:r>
              <a:rPr lang="en-US" altLang="en-US" dirty="0">
                <a:cs typeface="Arial" pitchFamily="34" charset="0"/>
              </a:rPr>
              <a:t>- </a:t>
            </a:r>
            <a:r>
              <a:rPr lang="en-US" altLang="en-US" dirty="0">
                <a:solidFill>
                  <a:srgbClr val="FF0000"/>
                </a:solidFill>
                <a:cs typeface="Arial" pitchFamily="34" charset="0"/>
              </a:rPr>
              <a:t>Prevention</a:t>
            </a:r>
            <a:r>
              <a:rPr lang="en-US" altLang="en-US" dirty="0">
                <a:cs typeface="Arial" pitchFamily="34" charset="0"/>
              </a:rPr>
              <a:t> strategies include </a:t>
            </a:r>
            <a:r>
              <a:rPr lang="en-US" altLang="en-US" dirty="0">
                <a:cs typeface="Arial" pitchFamily="34" charset="0"/>
                <a:sym typeface="Wingdings" pitchFamily="2" charset="2"/>
              </a:rPr>
              <a:t> </a:t>
            </a:r>
            <a:r>
              <a:rPr lang="en-US" altLang="en-US" dirty="0">
                <a:cs typeface="Arial" pitchFamily="34" charset="0"/>
              </a:rPr>
              <a:t>discouraging early cessation of breastfeeding and increasing dietary sources of calcium.</a:t>
            </a:r>
            <a:endParaRPr lang="ar-JO"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sz="4800" b="1" u="sng" dirty="0" err="1">
                <a:solidFill>
                  <a:srgbClr val="FF0000"/>
                </a:solidFill>
                <a:cs typeface="Times New Roman" pitchFamily="18" charset="0"/>
              </a:rPr>
              <a:t>Vit.D</a:t>
            </a:r>
            <a:r>
              <a:rPr lang="en-US" altLang="en-US" sz="4800" b="1" u="sng" dirty="0">
                <a:solidFill>
                  <a:srgbClr val="FF0000"/>
                </a:solidFill>
                <a:cs typeface="Times New Roman" pitchFamily="18" charset="0"/>
              </a:rPr>
              <a:t>-Dependent Rickets Type 1</a:t>
            </a:r>
            <a:endParaRPr lang="ar-JO" altLang="en-US" sz="4800" b="1" u="sng" dirty="0">
              <a:solidFill>
                <a:srgbClr val="FF0000"/>
              </a:solidFill>
            </a:endParaRPr>
          </a:p>
        </p:txBody>
      </p:sp>
      <p:sp>
        <p:nvSpPr>
          <p:cNvPr id="9219" name="Content Placeholder 2"/>
          <p:cNvSpPr>
            <a:spLocks noGrp="1"/>
          </p:cNvSpPr>
          <p:nvPr>
            <p:ph idx="1"/>
          </p:nvPr>
        </p:nvSpPr>
        <p:spPr>
          <a:xfrm>
            <a:off x="468313" y="1916832"/>
            <a:ext cx="8229600" cy="4680818"/>
          </a:xfrm>
        </p:spPr>
        <p:txBody>
          <a:bodyPr>
            <a:normAutofit/>
          </a:bodyPr>
          <a:lstStyle/>
          <a:p>
            <a:pPr algn="l">
              <a:buFont typeface="Arial" pitchFamily="34" charset="0"/>
              <a:buNone/>
            </a:pPr>
            <a:r>
              <a:rPr lang="en-US" altLang="en-US" sz="2800" dirty="0">
                <a:cs typeface="Arial" pitchFamily="34" charset="0"/>
              </a:rPr>
              <a:t>- Since these children can’t convert 25-D into 1,25-D they respond to </a:t>
            </a:r>
            <a:r>
              <a:rPr lang="en-US" altLang="en-US" sz="2800" u="sng" dirty="0">
                <a:cs typeface="Arial" pitchFamily="34" charset="0"/>
              </a:rPr>
              <a:t>long-term treatment with </a:t>
            </a:r>
            <a:r>
              <a:rPr lang="en-US" altLang="en-US" sz="2800" b="1" dirty="0">
                <a:solidFill>
                  <a:srgbClr val="FF0000"/>
                </a:solidFill>
                <a:cs typeface="Arial" pitchFamily="34" charset="0"/>
              </a:rPr>
              <a:t>1,25-OHD ( </a:t>
            </a:r>
            <a:r>
              <a:rPr lang="en-US" altLang="en-US" sz="2800" b="1" dirty="0" err="1">
                <a:solidFill>
                  <a:srgbClr val="FF0000"/>
                </a:solidFill>
                <a:cs typeface="Arial" pitchFamily="34" charset="0"/>
              </a:rPr>
              <a:t>calcitriol</a:t>
            </a:r>
            <a:r>
              <a:rPr lang="en-US" altLang="en-US" sz="2800" b="1" dirty="0">
                <a:solidFill>
                  <a:srgbClr val="FF0000"/>
                </a:solidFill>
                <a:cs typeface="Arial" pitchFamily="34" charset="0"/>
              </a:rPr>
              <a:t> )</a:t>
            </a:r>
            <a:r>
              <a:rPr lang="en-US" altLang="en-US" sz="2800" dirty="0">
                <a:cs typeface="Arial" pitchFamily="34" charset="0"/>
              </a:rPr>
              <a:t> with initial high dose and lower doses once the rickets has healed .</a:t>
            </a:r>
          </a:p>
          <a:p>
            <a:pPr algn="l">
              <a:buFont typeface="Arial" pitchFamily="34" charset="0"/>
              <a:buNone/>
            </a:pPr>
            <a:r>
              <a:rPr lang="en-US" altLang="en-US" sz="2800" dirty="0">
                <a:cs typeface="Arial" pitchFamily="34" charset="0"/>
              </a:rPr>
              <a:t>- The dose of </a:t>
            </a:r>
            <a:r>
              <a:rPr lang="en-US" altLang="en-US" sz="2800" dirty="0" err="1">
                <a:cs typeface="Arial" pitchFamily="34" charset="0"/>
              </a:rPr>
              <a:t>calcitriol</a:t>
            </a:r>
            <a:r>
              <a:rPr lang="en-US" altLang="en-US" sz="2800" dirty="0">
                <a:cs typeface="Arial" pitchFamily="34" charset="0"/>
              </a:rPr>
              <a:t> is adjusted to maintain a low-normal serum calcium level , normal serum Phosphorus level and a high-normal PTH level . Targeting to </a:t>
            </a:r>
            <a:r>
              <a:rPr lang="en-US" altLang="en-US" sz="2800" u="sng" dirty="0">
                <a:cs typeface="Arial" pitchFamily="34" charset="0"/>
              </a:rPr>
              <a:t>avoids excessive dosing of </a:t>
            </a:r>
            <a:r>
              <a:rPr lang="en-US" altLang="en-US" sz="2800" u="sng" dirty="0" err="1">
                <a:cs typeface="Arial" pitchFamily="34" charset="0"/>
              </a:rPr>
              <a:t>calcitriol</a:t>
            </a:r>
            <a:r>
              <a:rPr lang="en-US" altLang="en-US" sz="2800" u="sng" dirty="0">
                <a:cs typeface="Arial" pitchFamily="34" charset="0"/>
              </a:rPr>
              <a:t>. Which can cause </a:t>
            </a:r>
            <a:r>
              <a:rPr lang="en-US" altLang="en-US" sz="2800" u="sng" dirty="0" err="1">
                <a:cs typeface="Arial" pitchFamily="34" charset="0"/>
              </a:rPr>
              <a:t>hypercalciuria</a:t>
            </a:r>
            <a:r>
              <a:rPr lang="en-US" altLang="en-US" sz="2800" u="sng" dirty="0">
                <a:cs typeface="Arial" pitchFamily="34" charset="0"/>
              </a:rPr>
              <a:t> and </a:t>
            </a:r>
            <a:r>
              <a:rPr lang="en-US" altLang="en-US" sz="2800" u="sng" dirty="0" err="1">
                <a:cs typeface="Arial" pitchFamily="34" charset="0"/>
              </a:rPr>
              <a:t>Nephrocalciuria</a:t>
            </a:r>
            <a:r>
              <a:rPr lang="en-US" altLang="en-US" sz="2800" dirty="0">
                <a:cs typeface="Arial" pitchFamily="34" charset="0"/>
              </a:rPr>
              <a:t> .  </a:t>
            </a:r>
            <a:endParaRPr lang="ar-JO" alt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altLang="en-US" sz="4800" b="1">
                <a:solidFill>
                  <a:srgbClr val="FF0000"/>
                </a:solidFill>
                <a:cs typeface="Times New Roman" pitchFamily="18" charset="0"/>
              </a:rPr>
              <a:t>Vit.D-Dependent Rickets Type 2</a:t>
            </a:r>
            <a:endParaRPr lang="ar-JO" altLang="en-US" sz="4800" b="1"/>
          </a:p>
        </p:txBody>
      </p:sp>
      <p:sp>
        <p:nvSpPr>
          <p:cNvPr id="10243" name="Content Placeholder 2"/>
          <p:cNvSpPr>
            <a:spLocks noGrp="1"/>
          </p:cNvSpPr>
          <p:nvPr>
            <p:ph idx="1"/>
          </p:nvPr>
        </p:nvSpPr>
        <p:spPr>
          <a:xfrm>
            <a:off x="539750" y="2132985"/>
            <a:ext cx="8229600" cy="4209207"/>
          </a:xfrm>
        </p:spPr>
        <p:txBody>
          <a:bodyPr>
            <a:normAutofit lnSpcReduction="10000"/>
          </a:bodyPr>
          <a:lstStyle/>
          <a:p>
            <a:pPr algn="l">
              <a:buFont typeface="Arial" pitchFamily="34" charset="0"/>
              <a:buNone/>
            </a:pPr>
            <a:r>
              <a:rPr lang="en-US" altLang="en-US" sz="2800" dirty="0">
                <a:cs typeface="Arial" pitchFamily="34" charset="0"/>
              </a:rPr>
              <a:t>- Some of these patient respond to </a:t>
            </a:r>
            <a:r>
              <a:rPr lang="en-US" altLang="en-US" sz="2800" u="sng" dirty="0">
                <a:solidFill>
                  <a:srgbClr val="FF0000"/>
                </a:solidFill>
                <a:cs typeface="Arial" pitchFamily="34" charset="0"/>
              </a:rPr>
              <a:t>extremely high doses</a:t>
            </a:r>
            <a:r>
              <a:rPr lang="en-US" altLang="en-US" sz="2800" dirty="0">
                <a:cs typeface="Arial" pitchFamily="34" charset="0"/>
              </a:rPr>
              <a:t>(</a:t>
            </a:r>
            <a:r>
              <a:rPr lang="en-US" altLang="en-US" sz="2800" dirty="0" err="1">
                <a:cs typeface="Arial" pitchFamily="34" charset="0"/>
              </a:rPr>
              <a:t>supraphysiological</a:t>
            </a:r>
            <a:r>
              <a:rPr lang="en-US" altLang="en-US" sz="2800" dirty="0">
                <a:cs typeface="Arial" pitchFamily="34" charset="0"/>
              </a:rPr>
              <a:t> dose of 1,25 </a:t>
            </a:r>
            <a:r>
              <a:rPr lang="en-US" altLang="en-US" sz="2800" dirty="0" err="1">
                <a:cs typeface="Arial" pitchFamily="34" charset="0"/>
              </a:rPr>
              <a:t>dih</a:t>
            </a:r>
            <a:r>
              <a:rPr lang="en-US" altLang="en-US" sz="2800" dirty="0">
                <a:cs typeface="Arial" pitchFamily="34" charset="0"/>
              </a:rPr>
              <a:t> </a:t>
            </a:r>
            <a:r>
              <a:rPr lang="en-US" altLang="en-US" sz="2800" dirty="0" err="1">
                <a:cs typeface="Arial" pitchFamily="34" charset="0"/>
              </a:rPr>
              <a:t>vit</a:t>
            </a:r>
            <a:r>
              <a:rPr lang="en-US" altLang="en-US" sz="2800" dirty="0">
                <a:cs typeface="Arial" pitchFamily="34" charset="0"/>
              </a:rPr>
              <a:t> D ) of </a:t>
            </a:r>
            <a:r>
              <a:rPr lang="en-US" altLang="en-US" sz="2800" dirty="0">
                <a:solidFill>
                  <a:srgbClr val="FF0000"/>
                </a:solidFill>
                <a:cs typeface="Arial" pitchFamily="34" charset="0"/>
              </a:rPr>
              <a:t>Vit.D2 , 25-D , 1,25-D </a:t>
            </a:r>
            <a:r>
              <a:rPr lang="en-US" altLang="en-US" sz="2800" dirty="0">
                <a:cs typeface="Arial" pitchFamily="34" charset="0"/>
              </a:rPr>
              <a:t>especially patients without alopecia . </a:t>
            </a:r>
          </a:p>
          <a:p>
            <a:pPr algn="l">
              <a:buFont typeface="Arial" pitchFamily="34" charset="0"/>
              <a:buNone/>
            </a:pPr>
            <a:r>
              <a:rPr lang="en-US" altLang="en-US" sz="2800" dirty="0">
                <a:cs typeface="Arial" pitchFamily="34" charset="0"/>
              </a:rPr>
              <a:t>- This response is due to a </a:t>
            </a:r>
            <a:r>
              <a:rPr lang="en-US" altLang="en-US" sz="2800" u="sng" dirty="0">
                <a:cs typeface="Arial" pitchFamily="34" charset="0"/>
              </a:rPr>
              <a:t>partially functional </a:t>
            </a:r>
            <a:r>
              <a:rPr lang="en-US" altLang="en-US" sz="2800" u="sng" dirty="0" err="1">
                <a:cs typeface="Arial" pitchFamily="34" charset="0"/>
              </a:rPr>
              <a:t>Vit.D</a:t>
            </a:r>
            <a:r>
              <a:rPr lang="en-US" altLang="en-US" sz="2800" u="sng" dirty="0">
                <a:cs typeface="Arial" pitchFamily="34" charset="0"/>
              </a:rPr>
              <a:t> receptors</a:t>
            </a:r>
            <a:r>
              <a:rPr lang="en-US" altLang="en-US" sz="2800" dirty="0">
                <a:cs typeface="Arial" pitchFamily="34" charset="0"/>
              </a:rPr>
              <a:t> and all patients should be given a 3-6 month trial of high-dose </a:t>
            </a:r>
            <a:r>
              <a:rPr lang="en-US" altLang="en-US" sz="2800" dirty="0" err="1">
                <a:cs typeface="Arial" pitchFamily="34" charset="0"/>
              </a:rPr>
              <a:t>Vit.D</a:t>
            </a:r>
            <a:r>
              <a:rPr lang="en-US" altLang="en-US" sz="2800" dirty="0">
                <a:cs typeface="Arial" pitchFamily="34" charset="0"/>
              </a:rPr>
              <a:t> and high dose of oral or IV calcium.</a:t>
            </a:r>
          </a:p>
          <a:p>
            <a:pPr algn="l">
              <a:buFont typeface="Arial" pitchFamily="34" charset="0"/>
              <a:buNone/>
            </a:pPr>
            <a:r>
              <a:rPr lang="en-US" altLang="en-US" sz="2800" dirty="0">
                <a:cs typeface="Arial" pitchFamily="34" charset="0"/>
              </a:rPr>
              <a:t>- Treatment of patients who don’t respond to </a:t>
            </a:r>
            <a:r>
              <a:rPr lang="en-US" altLang="en-US" sz="2800" dirty="0" err="1">
                <a:cs typeface="Arial" pitchFamily="34" charset="0"/>
              </a:rPr>
              <a:t>Vit.D</a:t>
            </a:r>
            <a:r>
              <a:rPr lang="en-US" altLang="en-US" sz="2800" dirty="0">
                <a:cs typeface="Arial" pitchFamily="34" charset="0"/>
              </a:rPr>
              <a:t> is difficult and prognosis is poor . </a:t>
            </a:r>
            <a:endParaRPr lang="ar-JO" alt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800" b="1">
                <a:solidFill>
                  <a:srgbClr val="FF0000"/>
                </a:solidFill>
                <a:cs typeface="Times New Roman" pitchFamily="18" charset="0"/>
              </a:rPr>
              <a:t>Chronic kidney disease </a:t>
            </a:r>
            <a:endParaRPr lang="ar-JO" altLang="en-US" sz="4800" b="1">
              <a:solidFill>
                <a:srgbClr val="FF0000"/>
              </a:solidFill>
            </a:endParaRPr>
          </a:p>
        </p:txBody>
      </p:sp>
      <p:sp>
        <p:nvSpPr>
          <p:cNvPr id="11267" name="Content Placeholder 2"/>
          <p:cNvSpPr>
            <a:spLocks noGrp="1"/>
          </p:cNvSpPr>
          <p:nvPr>
            <p:ph idx="1"/>
          </p:nvPr>
        </p:nvSpPr>
        <p:spPr>
          <a:xfrm>
            <a:off x="468313" y="1916832"/>
            <a:ext cx="8229600" cy="4680818"/>
          </a:xfrm>
        </p:spPr>
        <p:txBody>
          <a:bodyPr/>
          <a:lstStyle/>
          <a:p>
            <a:pPr algn="l">
              <a:buFont typeface="Arial" pitchFamily="34" charset="0"/>
              <a:buNone/>
            </a:pPr>
            <a:r>
              <a:rPr lang="en-US" altLang="en-US" sz="2800" dirty="0">
                <a:cs typeface="Arial" pitchFamily="34" charset="0"/>
              </a:rPr>
              <a:t>- Therapy requires the use of a form of </a:t>
            </a:r>
            <a:r>
              <a:rPr lang="en-US" altLang="en-US" sz="2800" dirty="0" err="1">
                <a:cs typeface="Arial" pitchFamily="34" charset="0"/>
              </a:rPr>
              <a:t>Vit.D</a:t>
            </a:r>
            <a:r>
              <a:rPr lang="en-US" altLang="en-US" sz="2800" dirty="0">
                <a:cs typeface="Arial" pitchFamily="34" charset="0"/>
              </a:rPr>
              <a:t> that can act </a:t>
            </a:r>
            <a:r>
              <a:rPr lang="en-US" altLang="en-US" sz="2800" dirty="0">
                <a:solidFill>
                  <a:srgbClr val="FF0000"/>
                </a:solidFill>
                <a:cs typeface="Arial" pitchFamily="34" charset="0"/>
              </a:rPr>
              <a:t>without 1</a:t>
            </a:r>
            <a:r>
              <a:rPr lang="el-GR" altLang="en-US" sz="2800" dirty="0">
                <a:solidFill>
                  <a:srgbClr val="FF0000"/>
                </a:solidFill>
                <a:cs typeface="Arial" pitchFamily="34" charset="0"/>
              </a:rPr>
              <a:t>α</a:t>
            </a:r>
            <a:r>
              <a:rPr lang="en-US" altLang="en-US" sz="2800" dirty="0">
                <a:solidFill>
                  <a:srgbClr val="FF0000"/>
                </a:solidFill>
                <a:cs typeface="Arial" pitchFamily="34" charset="0"/>
              </a:rPr>
              <a:t>-hydroxylation </a:t>
            </a:r>
            <a:r>
              <a:rPr lang="en-US" altLang="en-US" sz="2800" dirty="0">
                <a:cs typeface="Arial" pitchFamily="34" charset="0"/>
              </a:rPr>
              <a:t>by the kidney which is </a:t>
            </a:r>
            <a:r>
              <a:rPr lang="en-US" altLang="en-US" sz="2800" dirty="0" err="1">
                <a:solidFill>
                  <a:srgbClr val="FF0000"/>
                </a:solidFill>
                <a:cs typeface="Arial" pitchFamily="34" charset="0"/>
              </a:rPr>
              <a:t>calcitriol</a:t>
            </a:r>
            <a:r>
              <a:rPr lang="en-US" altLang="en-US" sz="2800" dirty="0">
                <a:cs typeface="Arial" pitchFamily="34" charset="0"/>
              </a:rPr>
              <a:t> , which both permits adequate absorption of calcium and directly suppresses the parathyroid gland . </a:t>
            </a:r>
          </a:p>
          <a:p>
            <a:pPr algn="l">
              <a:buFont typeface="Arial" pitchFamily="34" charset="0"/>
              <a:buNone/>
            </a:pPr>
            <a:r>
              <a:rPr lang="en-US" altLang="en-US" sz="2800" dirty="0">
                <a:cs typeface="Arial" pitchFamily="34" charset="0"/>
              </a:rPr>
              <a:t>- Because </a:t>
            </a:r>
            <a:r>
              <a:rPr lang="en-US" altLang="en-US" sz="2800" u="sng" dirty="0" err="1">
                <a:cs typeface="Arial" pitchFamily="34" charset="0"/>
              </a:rPr>
              <a:t>hyperphosphatemia</a:t>
            </a:r>
            <a:r>
              <a:rPr lang="en-US" altLang="en-US" sz="2800" dirty="0">
                <a:cs typeface="Arial" pitchFamily="34" charset="0"/>
              </a:rPr>
              <a:t> is a stimulus for </a:t>
            </a:r>
            <a:r>
              <a:rPr lang="en-US" altLang="en-US" sz="2800" u="sng" dirty="0">
                <a:cs typeface="Arial" pitchFamily="34" charset="0"/>
              </a:rPr>
              <a:t>PTH</a:t>
            </a:r>
            <a:r>
              <a:rPr lang="en-US" altLang="en-US" sz="2800" dirty="0">
                <a:cs typeface="Arial" pitchFamily="34" charset="0"/>
              </a:rPr>
              <a:t> secretion , normalization of serum phosphorus level via restriction and use of oral binders is as important as the use of activated </a:t>
            </a:r>
            <a:r>
              <a:rPr lang="en-US" altLang="en-US" sz="2800" dirty="0" err="1">
                <a:cs typeface="Arial" pitchFamily="34" charset="0"/>
              </a:rPr>
              <a:t>Vit.D</a:t>
            </a:r>
            <a:r>
              <a:rPr lang="en-US" altLang="en-US" sz="2800" dirty="0">
                <a:cs typeface="Arial" pitchFamily="34" charset="0"/>
              </a:rPr>
              <a:t> .</a:t>
            </a:r>
            <a:endParaRPr lang="ar-JO" alt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686800" cy="1143000"/>
          </a:xfrm>
        </p:spPr>
        <p:txBody>
          <a:bodyPr>
            <a:normAutofit/>
          </a:bodyPr>
          <a:lstStyle/>
          <a:p>
            <a:r>
              <a:rPr lang="en-US" altLang="en-US" b="1">
                <a:solidFill>
                  <a:srgbClr val="FF0000"/>
                </a:solidFill>
                <a:cs typeface="Times New Roman" pitchFamily="18" charset="0"/>
              </a:rPr>
              <a:t>X-Linked hypophosphatemia Rickets</a:t>
            </a:r>
            <a:endParaRPr lang="ar-JO" altLang="en-US" b="1">
              <a:solidFill>
                <a:srgbClr val="FF0000"/>
              </a:solidFill>
            </a:endParaRPr>
          </a:p>
        </p:txBody>
      </p:sp>
      <p:sp>
        <p:nvSpPr>
          <p:cNvPr id="12291" name="Content Placeholder 2"/>
          <p:cNvSpPr>
            <a:spLocks noGrp="1"/>
          </p:cNvSpPr>
          <p:nvPr>
            <p:ph idx="1"/>
          </p:nvPr>
        </p:nvSpPr>
        <p:spPr>
          <a:xfrm>
            <a:off x="468313" y="1772817"/>
            <a:ext cx="8229600" cy="4277147"/>
          </a:xfrm>
        </p:spPr>
        <p:txBody>
          <a:bodyPr/>
          <a:lstStyle/>
          <a:p>
            <a:pPr algn="l">
              <a:buFont typeface="Arial" pitchFamily="34" charset="0"/>
              <a:buNone/>
            </a:pPr>
            <a:r>
              <a:rPr lang="en-US" altLang="en-US" sz="2800" dirty="0">
                <a:cs typeface="Arial" pitchFamily="34" charset="0"/>
              </a:rPr>
              <a:t>- Patients respond well to a </a:t>
            </a:r>
            <a:r>
              <a:rPr lang="en-US" altLang="en-US" sz="2800" b="1" dirty="0">
                <a:solidFill>
                  <a:srgbClr val="FF0000"/>
                </a:solidFill>
                <a:cs typeface="Arial" pitchFamily="34" charset="0"/>
              </a:rPr>
              <a:t>combination of oral phosphorus and </a:t>
            </a:r>
            <a:r>
              <a:rPr lang="en-US" altLang="en-US" sz="2800" b="1" dirty="0" err="1">
                <a:solidFill>
                  <a:srgbClr val="FF0000"/>
                </a:solidFill>
                <a:cs typeface="Arial" pitchFamily="34" charset="0"/>
              </a:rPr>
              <a:t>Calcitrio</a:t>
            </a:r>
            <a:r>
              <a:rPr lang="en-US" altLang="en-US" sz="2800" dirty="0" err="1">
                <a:solidFill>
                  <a:srgbClr val="FF0000"/>
                </a:solidFill>
                <a:cs typeface="Arial" pitchFamily="34" charset="0"/>
              </a:rPr>
              <a:t>l</a:t>
            </a:r>
            <a:r>
              <a:rPr lang="en-US" altLang="en-US" sz="2800" dirty="0">
                <a:cs typeface="Arial" pitchFamily="34" charset="0"/>
              </a:rPr>
              <a:t> .</a:t>
            </a:r>
          </a:p>
          <a:p>
            <a:pPr algn="l">
              <a:buFont typeface="Arial" pitchFamily="34" charset="0"/>
              <a:buNone/>
            </a:pPr>
            <a:r>
              <a:rPr lang="en-US" altLang="en-US" sz="2800" dirty="0">
                <a:cs typeface="Arial" pitchFamily="34" charset="0"/>
              </a:rPr>
              <a:t>- The </a:t>
            </a:r>
            <a:r>
              <a:rPr lang="en-US" altLang="en-US" sz="2800" u="sng" dirty="0">
                <a:cs typeface="Arial" pitchFamily="34" charset="0"/>
              </a:rPr>
              <a:t>daily</a:t>
            </a:r>
            <a:r>
              <a:rPr lang="en-US" altLang="en-US" sz="2800" dirty="0">
                <a:cs typeface="Arial" pitchFamily="34" charset="0"/>
              </a:rPr>
              <a:t> need for phosphorus is </a:t>
            </a:r>
            <a:r>
              <a:rPr lang="en-US" altLang="en-US" sz="2800" u="sng" dirty="0">
                <a:cs typeface="Arial" pitchFamily="34" charset="0"/>
              </a:rPr>
              <a:t>1-3 g </a:t>
            </a:r>
            <a:r>
              <a:rPr lang="en-US" altLang="en-US" sz="2800" dirty="0">
                <a:cs typeface="Arial" pitchFamily="34" charset="0"/>
              </a:rPr>
              <a:t>of elemental phosphorus divided into </a:t>
            </a:r>
            <a:r>
              <a:rPr lang="en-US" altLang="en-US" sz="2800" u="sng" dirty="0">
                <a:cs typeface="Arial" pitchFamily="34" charset="0"/>
              </a:rPr>
              <a:t>4-5 doses .</a:t>
            </a:r>
          </a:p>
          <a:p>
            <a:pPr algn="l">
              <a:buFont typeface="Arial" pitchFamily="34" charset="0"/>
              <a:buNone/>
            </a:pPr>
            <a:r>
              <a:rPr lang="en-US" altLang="en-US" sz="2800" dirty="0">
                <a:cs typeface="Arial" pitchFamily="34" charset="0"/>
              </a:rPr>
              <a:t>- </a:t>
            </a:r>
            <a:r>
              <a:rPr lang="en-US" altLang="en-US" sz="2800" dirty="0">
                <a:solidFill>
                  <a:srgbClr val="FF0000"/>
                </a:solidFill>
                <a:cs typeface="Arial" pitchFamily="34" charset="0"/>
              </a:rPr>
              <a:t>Frequent dosing </a:t>
            </a:r>
            <a:r>
              <a:rPr lang="en-US" altLang="en-US" sz="2800" dirty="0">
                <a:cs typeface="Arial" pitchFamily="34" charset="0"/>
              </a:rPr>
              <a:t>helps to </a:t>
            </a:r>
            <a:r>
              <a:rPr lang="en-US" altLang="en-US" sz="2800" u="sng" dirty="0">
                <a:cs typeface="Arial" pitchFamily="34" charset="0"/>
              </a:rPr>
              <a:t>prevent decrements </a:t>
            </a:r>
            <a:r>
              <a:rPr lang="en-US" altLang="en-US" sz="2800" dirty="0">
                <a:cs typeface="Arial" pitchFamily="34" charset="0"/>
              </a:rPr>
              <a:t>in serum phosphorus because there is a rapid decline after each dose also it </a:t>
            </a:r>
            <a:r>
              <a:rPr lang="en-US" altLang="en-US" sz="2800" u="sng" dirty="0">
                <a:cs typeface="Arial" pitchFamily="34" charset="0"/>
              </a:rPr>
              <a:t>decreases diarrhea </a:t>
            </a:r>
            <a:r>
              <a:rPr lang="en-US" altLang="en-US" sz="2800" dirty="0">
                <a:cs typeface="Arial" pitchFamily="34" charset="0"/>
              </a:rPr>
              <a:t>which is a complication of high dose oral phosphorus .</a:t>
            </a:r>
            <a:endParaRPr lang="ar-JO" alt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cs typeface="Times New Roman" pitchFamily="18" charset="0"/>
              </a:rPr>
              <a:t>Prevention</a:t>
            </a:r>
            <a:endParaRPr lang="ar-JO"/>
          </a:p>
        </p:txBody>
      </p:sp>
      <p:sp>
        <p:nvSpPr>
          <p:cNvPr id="13315" name="Content Placeholder 2"/>
          <p:cNvSpPr>
            <a:spLocks noGrp="1"/>
          </p:cNvSpPr>
          <p:nvPr>
            <p:ph idx="1"/>
          </p:nvPr>
        </p:nvSpPr>
        <p:spPr/>
        <p:txBody>
          <a:bodyPr/>
          <a:lstStyle/>
          <a:p>
            <a:pPr algn="l" rtl="0"/>
            <a:r>
              <a:rPr lang="en-US" dirty="0">
                <a:cs typeface="Arial" pitchFamily="34" charset="0"/>
              </a:rPr>
              <a:t>1. </a:t>
            </a:r>
            <a:r>
              <a:rPr lang="en-US" b="1" dirty="0">
                <a:solidFill>
                  <a:srgbClr val="FF0000"/>
                </a:solidFill>
                <a:cs typeface="Arial" pitchFamily="34" charset="0"/>
              </a:rPr>
              <a:t>sun</a:t>
            </a:r>
            <a:r>
              <a:rPr lang="en-US" dirty="0">
                <a:cs typeface="Arial" pitchFamily="34" charset="0"/>
              </a:rPr>
              <a:t> Exposure to mothers </a:t>
            </a:r>
          </a:p>
          <a:p>
            <a:pPr algn="l" rtl="0"/>
            <a:r>
              <a:rPr lang="en-US" dirty="0">
                <a:cs typeface="Arial" pitchFamily="34" charset="0"/>
              </a:rPr>
              <a:t>2. weaned and put on to </a:t>
            </a:r>
            <a:r>
              <a:rPr lang="en-US" b="1" dirty="0">
                <a:solidFill>
                  <a:srgbClr val="FF0000"/>
                </a:solidFill>
                <a:cs typeface="Arial" pitchFamily="34" charset="0"/>
              </a:rPr>
              <a:t>cows milk</a:t>
            </a:r>
            <a:r>
              <a:rPr lang="en-US" dirty="0">
                <a:cs typeface="Arial" pitchFamily="34" charset="0"/>
              </a:rPr>
              <a:t>, eggs </a:t>
            </a:r>
            <a:r>
              <a:rPr lang="en-US" dirty="0" smtClean="0">
                <a:cs typeface="Arial" pitchFamily="34" charset="0"/>
              </a:rPr>
              <a:t>, fish, and </a:t>
            </a:r>
            <a:r>
              <a:rPr lang="en-US" dirty="0">
                <a:cs typeface="Arial" pitchFamily="34" charset="0"/>
              </a:rPr>
              <a:t>dairy products</a:t>
            </a:r>
            <a:endParaRPr lang="ar-JO" dirty="0"/>
          </a:p>
          <a:p>
            <a:pPr algn="l" rtl="0">
              <a:buFont typeface="Arial" pitchFamily="34" charset="0"/>
              <a:buNone/>
            </a:pPr>
            <a:r>
              <a:rPr lang="en-US" dirty="0">
                <a:cs typeface="Arial" pitchFamily="34" charset="0"/>
              </a:rPr>
              <a:t>3. </a:t>
            </a:r>
            <a:r>
              <a:rPr lang="en-US" b="1" dirty="0">
                <a:solidFill>
                  <a:srgbClr val="FF0000"/>
                </a:solidFill>
                <a:cs typeface="Arial" pitchFamily="34" charset="0"/>
              </a:rPr>
              <a:t>Daily intake of 400 </a:t>
            </a:r>
            <a:r>
              <a:rPr lang="en-US" b="1" dirty="0" err="1">
                <a:solidFill>
                  <a:srgbClr val="FF0000"/>
                </a:solidFill>
                <a:cs typeface="Arial" pitchFamily="34" charset="0"/>
              </a:rPr>
              <a:t>iu</a:t>
            </a:r>
            <a:r>
              <a:rPr lang="en-US" b="1" dirty="0">
                <a:solidFill>
                  <a:srgbClr val="FF0000"/>
                </a:solidFill>
                <a:cs typeface="Arial" pitchFamily="34" charset="0"/>
              </a:rPr>
              <a:t> </a:t>
            </a:r>
            <a:r>
              <a:rPr lang="en-US" b="1" dirty="0" err="1">
                <a:solidFill>
                  <a:srgbClr val="FF0000"/>
                </a:solidFill>
                <a:cs typeface="Arial" pitchFamily="34" charset="0"/>
              </a:rPr>
              <a:t>vitD</a:t>
            </a:r>
            <a:r>
              <a:rPr lang="en-US" b="1" dirty="0">
                <a:solidFill>
                  <a:srgbClr val="FF0000"/>
                </a:solidFill>
                <a:cs typeface="Arial" pitchFamily="34" charset="0"/>
              </a:rPr>
              <a:t> </a:t>
            </a:r>
            <a:r>
              <a:rPr lang="en-US" dirty="0">
                <a:cs typeface="Arial" pitchFamily="34" charset="0"/>
              </a:rPr>
              <a:t>by </a:t>
            </a:r>
            <a:r>
              <a:rPr lang="en-US" dirty="0" err="1">
                <a:cs typeface="Arial" pitchFamily="34" charset="0"/>
              </a:rPr>
              <a:t>supplemention</a:t>
            </a:r>
            <a:endParaRPr lang="en-US" dirty="0">
              <a:cs typeface="Arial" pitchFamily="34" charset="0"/>
            </a:endParaRPr>
          </a:p>
          <a:p>
            <a:pPr algn="l" rtl="0">
              <a:buFont typeface="Arial" pitchFamily="34" charset="0"/>
              <a:buNone/>
            </a:pPr>
            <a:r>
              <a:rPr lang="en-US" dirty="0">
                <a:cs typeface="Arial" pitchFamily="34" charset="0"/>
              </a:rPr>
              <a:t>4. </a:t>
            </a:r>
            <a:r>
              <a:rPr lang="en-US" b="1" dirty="0" err="1">
                <a:solidFill>
                  <a:srgbClr val="FF0000"/>
                </a:solidFill>
                <a:cs typeface="Arial" pitchFamily="34" charset="0"/>
              </a:rPr>
              <a:t>Lactatting</a:t>
            </a:r>
            <a:r>
              <a:rPr lang="en-US" b="1" dirty="0">
                <a:solidFill>
                  <a:srgbClr val="FF0000"/>
                </a:solidFill>
                <a:cs typeface="Arial" pitchFamily="34" charset="0"/>
              </a:rPr>
              <a:t> </a:t>
            </a:r>
            <a:r>
              <a:rPr lang="en-US" dirty="0">
                <a:cs typeface="Arial" pitchFamily="34" charset="0"/>
              </a:rPr>
              <a:t>mothers should receive </a:t>
            </a:r>
            <a:r>
              <a:rPr lang="en-US" b="1" dirty="0" err="1">
                <a:solidFill>
                  <a:srgbClr val="FF0000"/>
                </a:solidFill>
                <a:cs typeface="Arial" pitchFamily="34" charset="0"/>
              </a:rPr>
              <a:t>supplemention</a:t>
            </a:r>
            <a:r>
              <a:rPr lang="en-US" b="1" dirty="0">
                <a:solidFill>
                  <a:srgbClr val="FF0000"/>
                </a:solidFill>
                <a:cs typeface="Arial" pitchFamily="34" charset="0"/>
              </a:rPr>
              <a:t> with milk or </a:t>
            </a:r>
            <a:r>
              <a:rPr lang="en-US" b="1" dirty="0" err="1">
                <a:solidFill>
                  <a:srgbClr val="FF0000"/>
                </a:solidFill>
                <a:cs typeface="Arial" pitchFamily="34" charset="0"/>
              </a:rPr>
              <a:t>vit</a:t>
            </a:r>
            <a:r>
              <a:rPr lang="en-US" b="1" dirty="0">
                <a:solidFill>
                  <a:srgbClr val="FF0000"/>
                </a:solidFill>
                <a:cs typeface="Arial" pitchFamily="34" charset="0"/>
              </a:rPr>
              <a:t> D </a:t>
            </a:r>
            <a:r>
              <a:rPr lang="en-US" dirty="0">
                <a:cs typeface="Arial" pitchFamily="34" charset="0"/>
              </a:rPr>
              <a:t>to ensure prevention of rickets in their babies</a:t>
            </a:r>
            <a:endParaRPr lang="ar-J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53" y="1189899"/>
            <a:ext cx="7886700" cy="4351338"/>
          </a:xfrm>
        </p:spPr>
        <p:txBody>
          <a:bodyPr>
            <a:normAutofit lnSpcReduction="10000"/>
          </a:bodyPr>
          <a:lstStyle/>
          <a:p>
            <a:r>
              <a:rPr lang="en-US" dirty="0" smtClean="0"/>
              <a:t>In rickets growth plate cartilage and osteoid continue to expand but </a:t>
            </a:r>
            <a:r>
              <a:rPr lang="en-US" u="sng" dirty="0" smtClean="0"/>
              <a:t>mineralization is inadequate</a:t>
            </a:r>
            <a:r>
              <a:rPr lang="en-US" dirty="0" smtClean="0"/>
              <a:t>, the growth plate thickens. There is also an increase in the circumference of the growth plate and the metaphysis, increasing bone width at the location of the growth plates and causing </a:t>
            </a:r>
            <a:r>
              <a:rPr lang="en-US" b="1" dirty="0" smtClean="0"/>
              <a:t>widening of the wrists and ankles. </a:t>
            </a:r>
          </a:p>
          <a:p>
            <a:endParaRPr lang="en-US" dirty="0" smtClean="0"/>
          </a:p>
          <a:p>
            <a:r>
              <a:rPr lang="en-US" dirty="0" smtClean="0"/>
              <a:t>There is a general softening of the bones that causes them to bend easily which leads to a variety of </a:t>
            </a:r>
            <a:r>
              <a:rPr lang="en-US" b="1" dirty="0" smtClean="0"/>
              <a:t>bone deformities </a:t>
            </a:r>
            <a:endParaRPr lang="en-US" b="1" dirty="0"/>
          </a:p>
        </p:txBody>
      </p:sp>
    </p:spTree>
    <p:extLst>
      <p:ext uri="{BB962C8B-B14F-4D97-AF65-F5344CB8AC3E}">
        <p14:creationId xmlns:p14="http://schemas.microsoft.com/office/powerpoint/2010/main" val="40167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r>
              <a:rPr lang="en-US" altLang="en-US">
                <a:cs typeface="Times New Roman" pitchFamily="18" charset="0"/>
              </a:rPr>
              <a:t>Prognosis</a:t>
            </a:r>
            <a:endParaRPr lang="ar-JO" altLang="en-US"/>
          </a:p>
        </p:txBody>
      </p:sp>
      <p:sp>
        <p:nvSpPr>
          <p:cNvPr id="14339" name="Content Placeholder 8"/>
          <p:cNvSpPr>
            <a:spLocks noGrp="1"/>
          </p:cNvSpPr>
          <p:nvPr>
            <p:ph idx="1"/>
          </p:nvPr>
        </p:nvSpPr>
        <p:spPr>
          <a:xfrm>
            <a:off x="457200" y="1600205"/>
            <a:ext cx="8229600" cy="4708525"/>
          </a:xfrm>
        </p:spPr>
        <p:txBody>
          <a:bodyPr>
            <a:normAutofit/>
          </a:bodyPr>
          <a:lstStyle/>
          <a:p>
            <a:pPr algn="l">
              <a:buFont typeface="Arial" pitchFamily="34" charset="0"/>
              <a:buNone/>
            </a:pPr>
            <a:r>
              <a:rPr lang="en-US" altLang="en-US" sz="2800" dirty="0">
                <a:cs typeface="Arial" pitchFamily="34" charset="0"/>
              </a:rPr>
              <a:t>-Most children have an excellent response with </a:t>
            </a:r>
            <a:endParaRPr lang="ar-JO" altLang="en-US" sz="2800" dirty="0"/>
          </a:p>
          <a:p>
            <a:pPr algn="l">
              <a:buFont typeface="Arial" pitchFamily="34" charset="0"/>
              <a:buNone/>
            </a:pPr>
            <a:r>
              <a:rPr lang="en-US" altLang="en-US" sz="2800" dirty="0">
                <a:cs typeface="Arial" pitchFamily="34" charset="0"/>
              </a:rPr>
              <a:t> radiologic healing occurring within a few </a:t>
            </a:r>
            <a:r>
              <a:rPr lang="en-US" altLang="en-US" sz="2800" dirty="0" smtClean="0">
                <a:cs typeface="Arial" pitchFamily="34" charset="0"/>
              </a:rPr>
              <a:t>months</a:t>
            </a:r>
            <a:endParaRPr lang="en-US" altLang="en-US" sz="2800" dirty="0">
              <a:cs typeface="Arial" pitchFamily="34" charset="0"/>
            </a:endParaRPr>
          </a:p>
          <a:p>
            <a:pPr algn="l">
              <a:buFont typeface="Arial" pitchFamily="34" charset="0"/>
              <a:buNone/>
            </a:pPr>
            <a:r>
              <a:rPr lang="en-US" altLang="en-US" sz="2800" dirty="0">
                <a:cs typeface="Arial" pitchFamily="34" charset="0"/>
              </a:rPr>
              <a:t>-Laboratory results should also normalize rapidly.</a:t>
            </a:r>
          </a:p>
          <a:p>
            <a:pPr algn="l">
              <a:buFont typeface="Arial" pitchFamily="34" charset="0"/>
              <a:buNone/>
            </a:pPr>
            <a:endParaRPr lang="en-US" altLang="en-US" sz="2800" dirty="0">
              <a:cs typeface="Arial" pitchFamily="34" charset="0"/>
            </a:endParaRPr>
          </a:p>
          <a:p>
            <a:pPr algn="l">
              <a:buFont typeface="Arial" pitchFamily="34" charset="0"/>
              <a:buNone/>
            </a:pPr>
            <a:r>
              <a:rPr lang="en-US" altLang="en-US" sz="2800" dirty="0">
                <a:cs typeface="Arial" pitchFamily="34" charset="0"/>
              </a:rPr>
              <a:t>-Many of the bone malformations improve dramatically  But children with sever disease can have permanent  deformities and short stature .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60" y="22806"/>
            <a:ext cx="9015166" cy="683519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824" y="1003589"/>
            <a:ext cx="6383363" cy="4870738"/>
          </a:xfrm>
        </p:spPr>
      </p:pic>
    </p:spTree>
    <p:extLst>
      <p:ext uri="{BB962C8B-B14F-4D97-AF65-F5344CB8AC3E}">
        <p14:creationId xmlns:p14="http://schemas.microsoft.com/office/powerpoint/2010/main" val="345684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deficiency </a:t>
            </a:r>
            <a:endParaRPr lang="en-US" dirty="0"/>
          </a:p>
        </p:txBody>
      </p:sp>
      <p:sp>
        <p:nvSpPr>
          <p:cNvPr id="3" name="Content Placeholder 2"/>
          <p:cNvSpPr>
            <a:spLocks noGrp="1"/>
          </p:cNvSpPr>
          <p:nvPr>
            <p:ph idx="1"/>
          </p:nvPr>
        </p:nvSpPr>
        <p:spPr/>
        <p:txBody>
          <a:bodyPr/>
          <a:lstStyle/>
          <a:p>
            <a:pPr marL="0" indent="0">
              <a:buNone/>
            </a:pPr>
            <a:r>
              <a:rPr lang="en-US" dirty="0" smtClean="0"/>
              <a:t>Causes : </a:t>
            </a:r>
          </a:p>
          <a:p>
            <a:pPr marL="0" indent="0">
              <a:buNone/>
            </a:pPr>
            <a:r>
              <a:rPr lang="en-US" dirty="0" smtClean="0"/>
              <a:t>1- intestinal malabsorption </a:t>
            </a:r>
          </a:p>
          <a:p>
            <a:pPr marL="0" indent="0">
              <a:buNone/>
            </a:pPr>
            <a:r>
              <a:rPr lang="en-US" dirty="0" smtClean="0"/>
              <a:t>2- decreased UV light exposure </a:t>
            </a:r>
          </a:p>
          <a:p>
            <a:pPr marL="0" indent="0">
              <a:buNone/>
            </a:pPr>
            <a:r>
              <a:rPr lang="en-US" dirty="0" smtClean="0"/>
              <a:t>3- medications </a:t>
            </a:r>
            <a:r>
              <a:rPr lang="en-US" dirty="0" err="1" smtClean="0"/>
              <a:t>e.g</a:t>
            </a:r>
            <a:r>
              <a:rPr lang="en-US" dirty="0" smtClean="0"/>
              <a:t> : phenytoin on long term use </a:t>
            </a:r>
          </a:p>
          <a:p>
            <a:pPr marL="0" indent="0">
              <a:buNone/>
            </a:pPr>
            <a:r>
              <a:rPr lang="en-US" dirty="0" smtClean="0"/>
              <a:t>4- liver and kidney diseases </a:t>
            </a:r>
            <a:endParaRPr lang="en-US" dirty="0"/>
          </a:p>
        </p:txBody>
      </p:sp>
    </p:spTree>
    <p:extLst>
      <p:ext uri="{BB962C8B-B14F-4D97-AF65-F5344CB8AC3E}">
        <p14:creationId xmlns:p14="http://schemas.microsoft.com/office/powerpoint/2010/main" val="208468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deficiency </a:t>
            </a:r>
            <a:endParaRPr lang="en-US" dirty="0"/>
          </a:p>
        </p:txBody>
      </p:sp>
      <p:sp>
        <p:nvSpPr>
          <p:cNvPr id="3" name="Content Placeholder 2"/>
          <p:cNvSpPr>
            <a:spLocks noGrp="1"/>
          </p:cNvSpPr>
          <p:nvPr>
            <p:ph idx="1"/>
          </p:nvPr>
        </p:nvSpPr>
        <p:spPr/>
        <p:txBody>
          <a:bodyPr/>
          <a:lstStyle/>
          <a:p>
            <a:pPr marL="0" indent="0">
              <a:buNone/>
            </a:pPr>
            <a:r>
              <a:rPr lang="en-US" dirty="0" smtClean="0"/>
              <a:t>Causes : </a:t>
            </a:r>
          </a:p>
          <a:p>
            <a:pPr marL="0" indent="0">
              <a:buNone/>
            </a:pPr>
            <a:r>
              <a:rPr lang="en-US" dirty="0" smtClean="0"/>
              <a:t>1- Low intake </a:t>
            </a:r>
          </a:p>
          <a:p>
            <a:pPr marL="0" indent="0">
              <a:buNone/>
            </a:pPr>
            <a:r>
              <a:rPr lang="en-US" dirty="0" smtClean="0"/>
              <a:t>Diet</a:t>
            </a:r>
          </a:p>
          <a:p>
            <a:pPr marL="0" indent="0">
              <a:buNone/>
            </a:pPr>
            <a:r>
              <a:rPr lang="en-US" dirty="0" smtClean="0"/>
              <a:t>Premature infants (rickets of prematurity)</a:t>
            </a:r>
            <a:endParaRPr lang="en-US" dirty="0"/>
          </a:p>
          <a:p>
            <a:pPr marL="0" indent="0">
              <a:buNone/>
            </a:pPr>
            <a:r>
              <a:rPr lang="en-US" dirty="0" smtClean="0"/>
              <a:t>2- Malabsorption </a:t>
            </a:r>
          </a:p>
          <a:p>
            <a:pPr marL="0" indent="0">
              <a:buNone/>
            </a:pPr>
            <a:r>
              <a:rPr lang="en-US" dirty="0" smtClean="0"/>
              <a:t>Dietary inhibitors of calcium absorption</a:t>
            </a:r>
            <a:endParaRPr lang="en-US" dirty="0"/>
          </a:p>
        </p:txBody>
      </p:sp>
    </p:spTree>
    <p:extLst>
      <p:ext uri="{BB962C8B-B14F-4D97-AF65-F5344CB8AC3E}">
        <p14:creationId xmlns:p14="http://schemas.microsoft.com/office/powerpoint/2010/main" val="3433833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850</TotalTime>
  <Words>2427</Words>
  <Application>Microsoft Office PowerPoint</Application>
  <PresentationFormat>On-screen Show (4:3)</PresentationFormat>
  <Paragraphs>301</Paragraphs>
  <Slides>61</Slides>
  <Notes>12</Notes>
  <HiddenSlides>0</HiddenSlides>
  <MMClips>0</MMClips>
  <ScaleCrop>false</ScaleCrop>
  <HeadingPairs>
    <vt:vector size="4" baseType="variant">
      <vt:variant>
        <vt:lpstr>Theme</vt:lpstr>
      </vt:variant>
      <vt:variant>
        <vt:i4>10</vt:i4>
      </vt:variant>
      <vt:variant>
        <vt:lpstr>Slide Titles</vt:lpstr>
      </vt:variant>
      <vt:variant>
        <vt:i4>61</vt:i4>
      </vt:variant>
    </vt:vector>
  </HeadingPairs>
  <TitlesOfParts>
    <vt:vector size="71" baseType="lpstr">
      <vt:lpstr>نسق Office</vt:lpstr>
      <vt:lpstr>1_Office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Definition , pathophysiology &amp;risk factors  Mona Abuzaid   </vt:lpstr>
      <vt:lpstr>Definition </vt:lpstr>
      <vt:lpstr>PowerPoint Presentation</vt:lpstr>
      <vt:lpstr>Pathophysiology </vt:lpstr>
      <vt:lpstr>PowerPoint Presentation</vt:lpstr>
      <vt:lpstr>PowerPoint Presentation</vt:lpstr>
      <vt:lpstr>Vitamin D deficiency </vt:lpstr>
      <vt:lpstr>Calcium deficiency </vt:lpstr>
      <vt:lpstr>Phosphorus deficiency </vt:lpstr>
      <vt:lpstr>Risk factors : </vt:lpstr>
      <vt:lpstr>PowerPoint Presentation</vt:lpstr>
      <vt:lpstr>PowerPoint Presentation</vt:lpstr>
      <vt:lpstr>1. NUTRITIONAL RICKETS </vt:lpstr>
      <vt:lpstr>A-Vitamin D deficiency </vt:lpstr>
      <vt:lpstr>B-Calcium deficiency</vt:lpstr>
      <vt:lpstr>2. CONGENITAL RICKETS</vt:lpstr>
      <vt:lpstr>3. SECONDARY RICKETS</vt:lpstr>
      <vt:lpstr>4. VITAMIN D "DEPENDENT" RICKETS</vt:lpstr>
      <vt:lpstr>(VDDR) Type I</vt:lpstr>
      <vt:lpstr>PowerPoint Presentation</vt:lpstr>
      <vt:lpstr>(VDDR) Type II</vt:lpstr>
      <vt:lpstr>PowerPoint Presentation</vt:lpstr>
      <vt:lpstr>PowerPoint Presentation</vt:lpstr>
      <vt:lpstr>FGF-23</vt:lpstr>
      <vt:lpstr>PowerPoint Presentation</vt:lpstr>
      <vt:lpstr>Chronic Kidney Disease</vt:lpstr>
      <vt:lpstr>Phosphate Deficiency Rickets</vt:lpstr>
      <vt:lpstr>PowerPoint Presentation</vt:lpstr>
      <vt:lpstr>PowerPoint Presentation</vt:lpstr>
      <vt:lpstr>PowerPoint Presentation</vt:lpstr>
      <vt:lpstr>Head</vt:lpstr>
      <vt:lpstr>Caput quadratum</vt:lpstr>
      <vt:lpstr>PowerPoint Presentation</vt:lpstr>
      <vt:lpstr>Extremities</vt:lpstr>
      <vt:lpstr>PowerPoint Presentation</vt:lpstr>
      <vt:lpstr>Thorax</vt:lpstr>
      <vt:lpstr>Flaring of the lower ribs</vt:lpstr>
      <vt:lpstr>Pigeon chest</vt:lpstr>
      <vt:lpstr>PowerPoint Presentation</vt:lpstr>
      <vt:lpstr>Spine</vt:lpstr>
      <vt:lpstr>2-Muscles and ligament:</vt:lpstr>
      <vt:lpstr>PowerPoint Presentation</vt:lpstr>
      <vt:lpstr>PowerPoint Presentation</vt:lpstr>
      <vt:lpstr>PowerPoint Presentation</vt:lpstr>
      <vt:lpstr>PowerPoint Presentation</vt:lpstr>
      <vt:lpstr>PowerPoint Presentation</vt:lpstr>
      <vt:lpstr>PowerPoint Presentation</vt:lpstr>
      <vt:lpstr>Complications </vt:lpstr>
      <vt:lpstr>Investigation</vt:lpstr>
      <vt:lpstr>Treatment</vt:lpstr>
      <vt:lpstr>Nutritional Vit.D Deficiency</vt:lpstr>
      <vt:lpstr>Congenital Vit.D Deficiency </vt:lpstr>
      <vt:lpstr>Calcium deficiency </vt:lpstr>
      <vt:lpstr>Vit.D-Dependent Rickets Type 1</vt:lpstr>
      <vt:lpstr>Vit.D-Dependent Rickets Type 2</vt:lpstr>
      <vt:lpstr>Chronic kidney disease </vt:lpstr>
      <vt:lpstr>X-Linked hypophosphatemia Rickets</vt:lpstr>
      <vt:lpstr>Prevention</vt:lpstr>
      <vt:lpstr>Prognosis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HAD</dc:creator>
  <cp:lastModifiedBy>FPC</cp:lastModifiedBy>
  <cp:revision>72</cp:revision>
  <dcterms:created xsi:type="dcterms:W3CDTF">2019-06-24T13:42:13Z</dcterms:created>
  <dcterms:modified xsi:type="dcterms:W3CDTF">2022-10-04T20:45:07Z</dcterms:modified>
</cp:coreProperties>
</file>