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86" r:id="rId7"/>
    <p:sldId id="267" r:id="rId8"/>
    <p:sldId id="268" r:id="rId9"/>
    <p:sldId id="269" r:id="rId10"/>
    <p:sldId id="270" r:id="rId11"/>
    <p:sldId id="271" r:id="rId12"/>
    <p:sldId id="287" r:id="rId13"/>
    <p:sldId id="288" r:id="rId14"/>
    <p:sldId id="272" r:id="rId15"/>
    <p:sldId id="273" r:id="rId16"/>
    <p:sldId id="274" r:id="rId17"/>
    <p:sldId id="275" r:id="rId18"/>
    <p:sldId id="289" r:id="rId19"/>
    <p:sldId id="277" r:id="rId20"/>
    <p:sldId id="28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58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73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71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2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67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44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8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33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815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3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8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B26BE-68F5-4AA6-A56D-CF42858C7FFC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9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62215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Lung Volumes &amp; Capacities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dirty="0">
              <a:latin typeface="Calisto M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924944"/>
            <a:ext cx="6012160" cy="2232248"/>
          </a:xfrm>
        </p:spPr>
        <p:txBody>
          <a:bodyPr>
            <a:normAutofit/>
          </a:bodyPr>
          <a:lstStyle/>
          <a:p>
            <a:r>
              <a:rPr lang="en-GB" b="1" i="1" spc="300" dirty="0" smtClean="0">
                <a:solidFill>
                  <a:schemeClr val="tx1"/>
                </a:solidFill>
                <a:latin typeface="Calisto MT" pitchFamily="18" charset="0"/>
              </a:rPr>
              <a:t>By</a:t>
            </a:r>
          </a:p>
          <a:p>
            <a:r>
              <a:rPr lang="en-GB" sz="2200" b="1" spc="300" dirty="0" err="1" smtClean="0">
                <a:solidFill>
                  <a:schemeClr val="accent6">
                    <a:lumMod val="75000"/>
                  </a:schemeClr>
                </a:solidFill>
                <a:latin typeface="Calisto MT" pitchFamily="18" charset="0"/>
              </a:rPr>
              <a:t>Dr.Nour</a:t>
            </a:r>
            <a:r>
              <a:rPr lang="en-GB" sz="2200" b="1" spc="300" dirty="0" smtClean="0">
                <a:solidFill>
                  <a:schemeClr val="accent6">
                    <a:lumMod val="75000"/>
                  </a:schemeClr>
                </a:solidFill>
                <a:latin typeface="Calisto MT" pitchFamily="18" charset="0"/>
              </a:rPr>
              <a:t> </a:t>
            </a:r>
            <a:r>
              <a:rPr lang="en-GB" sz="2200" b="1" spc="300" dirty="0" err="1" smtClean="0">
                <a:solidFill>
                  <a:schemeClr val="accent6">
                    <a:lumMod val="75000"/>
                  </a:schemeClr>
                </a:solidFill>
                <a:latin typeface="Calisto MT" pitchFamily="18" charset="0"/>
              </a:rPr>
              <a:t>A.Mohammed</a:t>
            </a:r>
            <a:endParaRPr lang="en-GB" sz="2200" b="1" spc="300" dirty="0" smtClean="0">
              <a:solidFill>
                <a:schemeClr val="accent6">
                  <a:lumMod val="75000"/>
                </a:schemeClr>
              </a:solidFill>
              <a:latin typeface="Calisto MT" pitchFamily="18" charset="0"/>
            </a:endParaRPr>
          </a:p>
          <a:p>
            <a:r>
              <a:rPr lang="en-GB" sz="2200" b="1" i="1" spc="300" dirty="0" smtClean="0">
                <a:solidFill>
                  <a:schemeClr val="tx1"/>
                </a:solidFill>
                <a:latin typeface="Calisto MT" pitchFamily="18" charset="0"/>
              </a:rPr>
              <a:t>Associate professor of physiology</a:t>
            </a:r>
          </a:p>
          <a:p>
            <a:r>
              <a:rPr lang="en-US" sz="2200" b="1" i="1" spc="300" dirty="0" smtClean="0">
                <a:solidFill>
                  <a:schemeClr val="tx1"/>
                </a:solidFill>
                <a:latin typeface="Calisto MT" pitchFamily="18" charset="0"/>
              </a:rPr>
              <a:t>Faculty of medicine,</a:t>
            </a:r>
            <a:r>
              <a:rPr lang="en-GB" sz="2200" b="1" i="1" spc="300" dirty="0" smtClean="0">
                <a:solidFill>
                  <a:schemeClr val="tx1"/>
                </a:solidFill>
                <a:latin typeface="Calisto MT" pitchFamily="18" charset="0"/>
              </a:rPr>
              <a:t>Mutah University</a:t>
            </a:r>
            <a:endParaRPr lang="en-GB" sz="2200" b="1" i="1" spc="300" dirty="0">
              <a:solidFill>
                <a:schemeClr val="tx1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007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004532"/>
              </p:ext>
            </p:extLst>
          </p:nvPr>
        </p:nvGraphicFramePr>
        <p:xfrm>
          <a:off x="107506" y="783869"/>
          <a:ext cx="8856983" cy="595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8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840">
                <a:tc>
                  <a:txBody>
                    <a:bodyPr/>
                    <a:lstStyle/>
                    <a:p>
                      <a:endParaRPr lang="en-GB" b="1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 pitchFamily="18" charset="0"/>
                        </a:rPr>
                        <a:t>Increase</a:t>
                      </a:r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 pitchFamily="18" charset="0"/>
                        </a:rPr>
                        <a:t>Decrease</a:t>
                      </a:r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sto MT" pitchFamily="18" charset="0"/>
                        </a:rPr>
                        <a:t>Physiological</a:t>
                      </a:r>
                      <a:endParaRPr lang="en-GB" b="1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listo MT" pitchFamily="18" charset="0"/>
                        </a:rPr>
                        <a:t>Athletes</a:t>
                      </a:r>
                    </a:p>
                    <a:p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listo MT" pitchFamily="18" charset="0"/>
                        </a:rPr>
                        <a:t>Females, old age, pregnancy and recumbent position due to return of more blood to the lung.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5819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sto MT" pitchFamily="18" charset="0"/>
                        </a:rPr>
                        <a:t>Pathological</a:t>
                      </a:r>
                      <a:endParaRPr lang="en-GB" b="1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sto MT" pitchFamily="18" charset="0"/>
                        </a:rPr>
                        <a:t>a- </a:t>
                      </a:r>
                      <a:r>
                        <a:rPr lang="en-GB" b="1" dirty="0">
                          <a:latin typeface="Calisto MT" pitchFamily="18" charset="0"/>
                        </a:rPr>
                        <a:t>Chest wall diseases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 smtClean="0">
                          <a:latin typeface="Calisto MT" pitchFamily="18" charset="0"/>
                        </a:rPr>
                        <a:t>Paralysis </a:t>
                      </a:r>
                      <a:r>
                        <a:rPr lang="en-GB" dirty="0">
                          <a:latin typeface="Calisto MT" pitchFamily="18" charset="0"/>
                        </a:rPr>
                        <a:t>of respiratory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muscles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&amp;myasthenia gravis</a:t>
                      </a:r>
                      <a:endParaRPr lang="en-GB" baseline="0" dirty="0">
                        <a:latin typeface="Calisto MT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dirty="0" smtClean="0">
                          <a:latin typeface="Calisto MT" pitchFamily="18" charset="0"/>
                        </a:rPr>
                        <a:t>- </a:t>
                      </a:r>
                      <a:r>
                        <a:rPr lang="en-GB" dirty="0">
                          <a:latin typeface="Calisto MT" pitchFamily="18" charset="0"/>
                        </a:rPr>
                        <a:t>Fracture ribs or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kyphosis(limit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expansion of thorax )</a:t>
                      </a:r>
                      <a:endParaRPr lang="en-GB" dirty="0">
                        <a:latin typeface="Calisto MT" pitchFamily="18" charset="0"/>
                      </a:endParaRPr>
                    </a:p>
                    <a:p>
                      <a:r>
                        <a:rPr lang="en-GB" dirty="0">
                          <a:latin typeface="Calisto MT" pitchFamily="18" charset="0"/>
                        </a:rPr>
                        <a:t>b- </a:t>
                      </a:r>
                      <a:r>
                        <a:rPr lang="en-GB" b="1" dirty="0">
                          <a:latin typeface="Calisto MT" pitchFamily="18" charset="0"/>
                        </a:rPr>
                        <a:t>Lung diseases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:</a:t>
                      </a: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-Decreased compliance (stretchability) </a:t>
                      </a:r>
                      <a:r>
                        <a:rPr lang="en-GB" b="1" dirty="0" smtClean="0">
                          <a:latin typeface="Calisto MT" pitchFamily="18" charset="0"/>
                        </a:rPr>
                        <a:t>as(fibrosis, hydrothorax, pneumothorax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)</a:t>
                      </a: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-Decreased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elasticity as (</a:t>
                      </a:r>
                      <a:r>
                        <a:rPr lang="en-GB" b="1" baseline="0" dirty="0" smtClean="0">
                          <a:latin typeface="Calisto MT" pitchFamily="18" charset="0"/>
                        </a:rPr>
                        <a:t>emphysema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)</a:t>
                      </a:r>
                      <a:endParaRPr lang="en-GB" baseline="0" dirty="0">
                        <a:latin typeface="Calisto MT" pitchFamily="18" charset="0"/>
                      </a:endParaRP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- Obstructive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conditions like </a:t>
                      </a:r>
                      <a:r>
                        <a:rPr lang="en-GB" b="1" dirty="0" smtClean="0">
                          <a:latin typeface="Calisto MT" pitchFamily="18" charset="0"/>
                        </a:rPr>
                        <a:t>bronchial asthma</a:t>
                      </a:r>
                      <a:r>
                        <a:rPr lang="en-GB" b="1" baseline="0" dirty="0" smtClean="0">
                          <a:latin typeface="Calisto MT" pitchFamily="18" charset="0"/>
                        </a:rPr>
                        <a:t> 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as resistance to air flow mainly during expiration</a:t>
                      </a:r>
                      <a:endParaRPr lang="en-GB" dirty="0">
                        <a:latin typeface="Calisto MT" pitchFamily="18" charset="0"/>
                      </a:endParaRP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c- </a:t>
                      </a:r>
                      <a:r>
                        <a:rPr lang="en-GB" b="1" dirty="0">
                          <a:latin typeface="Calisto MT" pitchFamily="18" charset="0"/>
                        </a:rPr>
                        <a:t>Increased blood volume in the lung</a:t>
                      </a:r>
                      <a:r>
                        <a:rPr lang="en-GB" dirty="0">
                          <a:latin typeface="Calisto MT" pitchFamily="18" charset="0"/>
                        </a:rPr>
                        <a:t>: </a:t>
                      </a:r>
                    </a:p>
                    <a:p>
                      <a:pPr lvl="1"/>
                      <a:r>
                        <a:rPr lang="en-GB" dirty="0">
                          <a:latin typeface="Calisto MT" pitchFamily="18" charset="0"/>
                        </a:rPr>
                        <a:t>as in pulmonary congestion by left side heart failure.</a:t>
                      </a:r>
                    </a:p>
                    <a:p>
                      <a:r>
                        <a:rPr lang="en-GB" dirty="0">
                          <a:latin typeface="Calisto MT" pitchFamily="18" charset="0"/>
                        </a:rPr>
                        <a:t>d-</a:t>
                      </a:r>
                      <a:r>
                        <a:rPr lang="en-GB" baseline="0" dirty="0">
                          <a:latin typeface="Calisto MT" pitchFamily="18" charset="0"/>
                        </a:rPr>
                        <a:t> </a:t>
                      </a:r>
                      <a:r>
                        <a:rPr lang="en-GB" b="1" dirty="0">
                          <a:latin typeface="Calisto MT" pitchFamily="18" charset="0"/>
                        </a:rPr>
                        <a:t>Presence of intra-abdominal masses</a:t>
                      </a:r>
                      <a:r>
                        <a:rPr lang="en-GB" dirty="0">
                          <a:latin typeface="Calisto MT" pitchFamily="18" charset="0"/>
                        </a:rPr>
                        <a:t>: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as </a:t>
                      </a:r>
                      <a:r>
                        <a:rPr lang="en-GB" dirty="0">
                          <a:latin typeface="Calisto MT" pitchFamily="18" charset="0"/>
                        </a:rPr>
                        <a:t>tumour and ascites. 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So</a:t>
                      </a:r>
                      <a:r>
                        <a:rPr lang="en-GB" dirty="0">
                          <a:latin typeface="Calisto MT" pitchFamily="18" charset="0"/>
                        </a:rPr>
                        <a:t>, prevent free descent of diaphragm.</a:t>
                      </a:r>
                    </a:p>
                    <a:p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260648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alisto MT" pitchFamily="18" charset="0"/>
              </a:rPr>
              <a:t>Factors affecting Vital Capacity</a:t>
            </a:r>
            <a:endParaRPr lang="en-US" sz="2800" b="1" dirty="0">
              <a:solidFill>
                <a:srgbClr val="FF0000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671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23528" y="144774"/>
            <a:ext cx="7869560" cy="792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Dynamic pulmonary function tests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23762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Respiratory minute volume (RMV) (Minute ventilation):</a:t>
            </a:r>
            <a:endParaRPr lang="ar-EG" b="1" dirty="0">
              <a:solidFill>
                <a:srgbClr val="C00000"/>
              </a:solidFill>
              <a:latin typeface="Calisto MT" pitchFamily="18" charset="0"/>
            </a:endParaRP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It is the volume of air respired/min. </a:t>
            </a: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At rest  =  TV x respiratory rate = 0.5 x 12 = 6 L/min.</a:t>
            </a:r>
          </a:p>
        </p:txBody>
      </p:sp>
      <p:pic>
        <p:nvPicPr>
          <p:cNvPr id="6146" name="Picture 2" descr="Noninvasive ventilation (NIV) improves ventilation | Medmaster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8" t="16949" r="4400" b="7438"/>
          <a:stretch/>
        </p:blipFill>
        <p:spPr bwMode="auto">
          <a:xfrm>
            <a:off x="1415845" y="3789040"/>
            <a:ext cx="6209072" cy="261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837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Dead space (DS)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Def.</a:t>
            </a:r>
            <a:r>
              <a:rPr lang="en-US" dirty="0"/>
              <a:t>: Volume of air which does not undergo gas exchange in respiratory </a:t>
            </a:r>
            <a:r>
              <a:rPr lang="en-US" dirty="0" smtClean="0"/>
              <a:t>system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C00000"/>
                </a:solidFill>
              </a:rPr>
              <a:t>Types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Anatomical </a:t>
            </a:r>
            <a:r>
              <a:rPr lang="en-US" b="1" dirty="0">
                <a:solidFill>
                  <a:srgbClr val="C00000"/>
                </a:solidFill>
              </a:rPr>
              <a:t>DS</a:t>
            </a:r>
            <a:r>
              <a:rPr lang="en-US" dirty="0"/>
              <a:t>: thick respiratory passages (from nose to terminal bronchioles).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</a:t>
            </a:r>
            <a:r>
              <a:rPr lang="en-US" b="1" dirty="0">
                <a:solidFill>
                  <a:srgbClr val="C00000"/>
                </a:solidFill>
              </a:rPr>
              <a:t>. Alveolar DS</a:t>
            </a:r>
            <a:r>
              <a:rPr lang="en-US" dirty="0"/>
              <a:t>: non functioning alveoli (normally absent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3</a:t>
            </a:r>
            <a:r>
              <a:rPr lang="en-US" b="1" dirty="0">
                <a:solidFill>
                  <a:srgbClr val="C00000"/>
                </a:solidFill>
              </a:rPr>
              <a:t>. Physiological DS</a:t>
            </a:r>
            <a:r>
              <a:rPr lang="en-US" dirty="0"/>
              <a:t>: = anatomical + alveolar DS. Normally, DS = anatomical = </a:t>
            </a:r>
            <a:r>
              <a:rPr lang="en-US" b="1" dirty="0">
                <a:solidFill>
                  <a:srgbClr val="C00000"/>
                </a:solidFill>
              </a:rPr>
              <a:t>150 ml 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N.B</a:t>
            </a:r>
            <a:r>
              <a:rPr lang="en-US" dirty="0">
                <a:solidFill>
                  <a:srgbClr val="C00000"/>
                </a:solidFill>
              </a:rPr>
              <a:t>.</a:t>
            </a:r>
            <a:r>
              <a:rPr lang="en-US" dirty="0"/>
              <a:t>: Inspiration through a tube → </a:t>
            </a:r>
            <a:r>
              <a:rPr lang="en-US" b="1" dirty="0" smtClean="0">
                <a:solidFill>
                  <a:srgbClr val="C00000"/>
                </a:solidFill>
              </a:rPr>
              <a:t>increases </a:t>
            </a:r>
            <a:r>
              <a:rPr lang="en-US" b="1" dirty="0">
                <a:solidFill>
                  <a:srgbClr val="C00000"/>
                </a:solidFill>
              </a:rPr>
              <a:t>DS</a:t>
            </a:r>
          </a:p>
        </p:txBody>
      </p:sp>
    </p:spTree>
    <p:extLst>
      <p:ext uri="{BB962C8B-B14F-4D97-AF65-F5344CB8AC3E}">
        <p14:creationId xmlns:p14="http://schemas.microsoft.com/office/powerpoint/2010/main" val="757809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Significance of dead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Protective </a:t>
            </a:r>
            <a:r>
              <a:rPr lang="en-US" dirty="0"/>
              <a:t>functions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) Prevents marked changes in </a:t>
            </a:r>
            <a:r>
              <a:rPr lang="en-US" b="1" dirty="0">
                <a:solidFill>
                  <a:srgbClr val="C00000"/>
                </a:solidFill>
              </a:rPr>
              <a:t>PO2</a:t>
            </a:r>
            <a:r>
              <a:rPr lang="en-US" dirty="0"/>
              <a:t> &amp; </a:t>
            </a:r>
            <a:r>
              <a:rPr lang="en-US" b="1" dirty="0">
                <a:solidFill>
                  <a:srgbClr val="C00000"/>
                </a:solidFill>
              </a:rPr>
              <a:t>PCO2</a:t>
            </a:r>
            <a:r>
              <a:rPr lang="en-US" dirty="0"/>
              <a:t> in the blood with each </a:t>
            </a:r>
            <a:r>
              <a:rPr lang="en-US" dirty="0" smtClean="0"/>
              <a:t>respiration.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) Prevents marked changes in inspired air temperature &amp; humidity.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) It is responsible for difference between Respiratory minute volume </a:t>
            </a:r>
            <a:r>
              <a:rPr lang="en-US" b="1" dirty="0">
                <a:solidFill>
                  <a:srgbClr val="C00000"/>
                </a:solidFill>
              </a:rPr>
              <a:t>(RMV) </a:t>
            </a:r>
            <a:r>
              <a:rPr lang="en-US" dirty="0"/>
              <a:t>&amp; Effective ventilation volume </a:t>
            </a:r>
            <a:r>
              <a:rPr lang="en-US" b="1" dirty="0">
                <a:solidFill>
                  <a:srgbClr val="C00000"/>
                </a:solidFill>
              </a:rPr>
              <a:t>(EVV) </a:t>
            </a:r>
          </a:p>
        </p:txBody>
      </p:sp>
    </p:spTree>
    <p:extLst>
      <p:ext uri="{BB962C8B-B14F-4D97-AF65-F5344CB8AC3E}">
        <p14:creationId xmlns:p14="http://schemas.microsoft.com/office/powerpoint/2010/main" val="1456710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26642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Effective ventilation volume (EVV):</a:t>
            </a:r>
            <a:endParaRPr lang="ar-EG" b="1" dirty="0">
              <a:solidFill>
                <a:srgbClr val="C00000"/>
              </a:solidFill>
              <a:latin typeface="Calisto MT" pitchFamily="18" charset="0"/>
            </a:endParaRP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It is the volume of air that enters in gas exchange/ min.</a:t>
            </a: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At rest  =  (TV – DS) x respiratory rate = 0.35 x 12 = 4.2 L/min.</a:t>
            </a:r>
          </a:p>
        </p:txBody>
      </p:sp>
      <p:pic>
        <p:nvPicPr>
          <p:cNvPr id="10242" name="Picture 2" descr="RT 12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53"/>
          <a:stretch/>
        </p:blipFill>
        <p:spPr bwMode="auto">
          <a:xfrm>
            <a:off x="3707904" y="3125843"/>
            <a:ext cx="5256584" cy="369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59632" y="4434959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alisto MT" pitchFamily="18" charset="0"/>
              </a:rPr>
              <a:t>Dead space</a:t>
            </a:r>
            <a:endParaRPr lang="en-GB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658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260648"/>
            <a:ext cx="8564607" cy="266429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rgbClr val="C00000"/>
                </a:solidFill>
                <a:latin typeface="Calisto MT" pitchFamily="18" charset="0"/>
              </a:rPr>
              <a:t>Maximum breathing capacity (MBC) or maximum voluntary ventilation:</a:t>
            </a:r>
          </a:p>
          <a:p>
            <a:pPr marL="400050" lvl="1" indent="0">
              <a:buNone/>
            </a:pPr>
            <a:r>
              <a:rPr lang="en-US" sz="2000" dirty="0" smtClean="0">
                <a:latin typeface="Calisto MT" pitchFamily="18" charset="0"/>
              </a:rPr>
              <a:t>Maximal </a:t>
            </a:r>
            <a:r>
              <a:rPr lang="en-US" sz="2000" dirty="0">
                <a:latin typeface="Calisto MT" pitchFamily="18" charset="0"/>
              </a:rPr>
              <a:t>volume of air that can be inspired or expired using the deepest and fastest respiratory movements. </a:t>
            </a:r>
          </a:p>
          <a:p>
            <a:pPr marL="400050" lvl="1" indent="0">
              <a:buNone/>
            </a:pPr>
            <a:r>
              <a:rPr lang="en-US" sz="2000" dirty="0">
                <a:latin typeface="Calisto MT" pitchFamily="18" charset="0"/>
              </a:rPr>
              <a:t>Measured in </a:t>
            </a:r>
            <a:r>
              <a:rPr lang="en-US" sz="2000" dirty="0" smtClean="0">
                <a:latin typeface="Calisto MT" pitchFamily="18" charset="0"/>
              </a:rPr>
              <a:t>15 </a:t>
            </a:r>
            <a:r>
              <a:rPr lang="en-US" sz="2000" dirty="0">
                <a:latin typeface="Calisto MT" pitchFamily="18" charset="0"/>
              </a:rPr>
              <a:t>seconds </a:t>
            </a:r>
            <a:r>
              <a:rPr lang="en-US" sz="2000" dirty="0" smtClean="0">
                <a:latin typeface="Calisto MT" pitchFamily="18" charset="0"/>
              </a:rPr>
              <a:t>then </a:t>
            </a:r>
            <a:r>
              <a:rPr lang="en-US" sz="2000" dirty="0">
                <a:latin typeface="Calisto MT" pitchFamily="18" charset="0"/>
              </a:rPr>
              <a:t>multiplied by 4.</a:t>
            </a:r>
          </a:p>
          <a:p>
            <a:pPr marL="400050" lvl="1" indent="0">
              <a:buNone/>
            </a:pPr>
            <a:r>
              <a:rPr lang="en-US" sz="2000" b="1" dirty="0">
                <a:latin typeface="Calisto MT" pitchFamily="18" charset="0"/>
              </a:rPr>
              <a:t>MBC</a:t>
            </a:r>
            <a:r>
              <a:rPr lang="en-US" sz="2000" dirty="0">
                <a:latin typeface="Calisto MT" pitchFamily="18" charset="0"/>
              </a:rPr>
              <a:t>= 80 </a:t>
            </a:r>
            <a:r>
              <a:rPr lang="en-US" sz="2000" dirty="0" smtClean="0">
                <a:latin typeface="Calisto MT" pitchFamily="18" charset="0"/>
              </a:rPr>
              <a:t>to160 </a:t>
            </a:r>
            <a:r>
              <a:rPr lang="en-US" sz="2000" dirty="0">
                <a:latin typeface="Calisto MT" pitchFamily="18" charset="0"/>
              </a:rPr>
              <a:t>L/min in </a:t>
            </a:r>
            <a:r>
              <a:rPr lang="en-US" sz="2000" b="1" dirty="0">
                <a:latin typeface="Calisto MT" pitchFamily="18" charset="0"/>
              </a:rPr>
              <a:t>males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smtClean="0">
                <a:latin typeface="Calisto MT" pitchFamily="18" charset="0"/>
              </a:rPr>
              <a:t>60 to120 </a:t>
            </a:r>
            <a:r>
              <a:rPr lang="en-US" sz="2000" dirty="0">
                <a:latin typeface="Calisto MT" pitchFamily="18" charset="0"/>
              </a:rPr>
              <a:t>L/min in </a:t>
            </a:r>
            <a:r>
              <a:rPr lang="en-US" sz="2000" b="1" dirty="0">
                <a:latin typeface="Calisto MT" pitchFamily="18" charset="0"/>
              </a:rPr>
              <a:t>females.</a:t>
            </a:r>
            <a:endParaRPr lang="ar-EG" sz="2000" b="1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16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Breathing reserve: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The </a:t>
            </a:r>
            <a:r>
              <a:rPr lang="en-US" sz="2800" b="1" i="1" u="sng" dirty="0">
                <a:latin typeface="Calisto MT" pitchFamily="18" charset="0"/>
              </a:rPr>
              <a:t>difference</a:t>
            </a:r>
            <a:r>
              <a:rPr lang="en-US" sz="2800" dirty="0">
                <a:latin typeface="Calisto MT" pitchFamily="18" charset="0"/>
              </a:rPr>
              <a:t> between the MBC and RMV 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 BR = 100 – 6</a:t>
            </a:r>
            <a:br>
              <a:rPr lang="en-US" sz="2800" dirty="0">
                <a:latin typeface="Calisto MT" pitchFamily="18" charset="0"/>
              </a:rPr>
            </a:br>
            <a:r>
              <a:rPr lang="en-US" sz="2800" dirty="0">
                <a:latin typeface="Calisto MT" pitchFamily="18" charset="0"/>
              </a:rPr>
              <a:t>= 94 L.</a:t>
            </a:r>
            <a:endParaRPr lang="en-GB" sz="2800" dirty="0">
              <a:latin typeface="Calisto MT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355976" y="1556792"/>
            <a:ext cx="4388296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Dyspneic 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index (DI):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The </a:t>
            </a:r>
            <a:r>
              <a:rPr lang="en-US" sz="2800" b="1" i="1" u="sng" dirty="0">
                <a:latin typeface="Calisto MT" pitchFamily="18" charset="0"/>
              </a:rPr>
              <a:t>percentage</a:t>
            </a:r>
            <a:r>
              <a:rPr lang="en-US" sz="2800" dirty="0">
                <a:latin typeface="Calisto MT" pitchFamily="18" charset="0"/>
              </a:rPr>
              <a:t> between the </a:t>
            </a:r>
            <a:r>
              <a:rPr lang="en-US" sz="2800" b="1" dirty="0">
                <a:latin typeface="Calisto MT" pitchFamily="18" charset="0"/>
              </a:rPr>
              <a:t>breathing reserve</a:t>
            </a:r>
            <a:r>
              <a:rPr lang="en-US" sz="2800" dirty="0">
                <a:latin typeface="Calisto MT" pitchFamily="18" charset="0"/>
              </a:rPr>
              <a:t> and the </a:t>
            </a:r>
            <a:r>
              <a:rPr lang="en-US" sz="2800" b="1" dirty="0">
                <a:latin typeface="Calisto MT" pitchFamily="18" charset="0"/>
              </a:rPr>
              <a:t>MBC</a:t>
            </a:r>
            <a:r>
              <a:rPr lang="en-US" sz="2800" dirty="0">
                <a:latin typeface="Calisto MT" pitchFamily="18" charset="0"/>
              </a:rPr>
              <a:t>.</a:t>
            </a:r>
          </a:p>
          <a:p>
            <a:pPr lvl="1"/>
            <a:r>
              <a:rPr lang="en-US" sz="2800" dirty="0" smtClean="0">
                <a:latin typeface="Calisto MT" pitchFamily="18" charset="0"/>
              </a:rPr>
              <a:t>Normally </a:t>
            </a:r>
            <a:r>
              <a:rPr lang="en-US" sz="2800" dirty="0">
                <a:latin typeface="Calisto MT" pitchFamily="18" charset="0"/>
              </a:rPr>
              <a:t>DI &gt; 90%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If DI &lt; 70% </a:t>
            </a:r>
            <a:r>
              <a:rPr lang="en-US" sz="2800" dirty="0" smtClean="0">
                <a:latin typeface="Calisto MT" pitchFamily="18" charset="0"/>
              </a:rPr>
              <a:t>Dyspnea</a:t>
            </a:r>
            <a:endParaRPr lang="en-US" sz="2800" dirty="0">
              <a:latin typeface="Calisto MT" pitchFamily="18" charset="0"/>
            </a:endParaRPr>
          </a:p>
          <a:p>
            <a:pPr lvl="1"/>
            <a:endParaRPr lang="en-US" sz="2800" dirty="0">
              <a:latin typeface="Calisto MT" pitchFamily="18" charset="0"/>
            </a:endParaRPr>
          </a:p>
          <a:p>
            <a:pPr lvl="1"/>
            <a:endParaRPr lang="en-US" sz="2800" dirty="0">
              <a:latin typeface="Calisto MT" pitchFamily="18" charset="0"/>
            </a:endParaRPr>
          </a:p>
          <a:p>
            <a:pPr marL="457200" lvl="1" indent="0">
              <a:buNone/>
            </a:pPr>
            <a:endParaRPr lang="en-GB" sz="2800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113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Calisto MT" pitchFamily="18" charset="0"/>
              </a:rPr>
              <a:t>Timed vital capacity:</a:t>
            </a:r>
          </a:p>
          <a:p>
            <a:pPr lvl="1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u="sng" dirty="0" smtClean="0">
                <a:solidFill>
                  <a:srgbClr val="C00000"/>
                </a:solidFill>
                <a:latin typeface="Calisto MT" pitchFamily="18" charset="0"/>
              </a:rPr>
              <a:t>FEV1</a:t>
            </a:r>
            <a:r>
              <a:rPr lang="en-US" sz="2400" b="1" u="sng" dirty="0">
                <a:latin typeface="Calisto MT" pitchFamily="18" charset="0"/>
              </a:rPr>
              <a:t>:</a:t>
            </a:r>
            <a:r>
              <a:rPr lang="en-US" sz="2400" b="1" dirty="0">
                <a:latin typeface="Calisto MT" pitchFamily="18" charset="0"/>
              </a:rPr>
              <a:t> </a:t>
            </a:r>
            <a:r>
              <a:rPr lang="en-US" sz="2400" dirty="0">
                <a:latin typeface="Calisto MT" pitchFamily="18" charset="0"/>
              </a:rPr>
              <a:t>The fraction of vital capacity expired maximally and rapidly in the first second. </a:t>
            </a:r>
            <a:r>
              <a:rPr lang="en-US" sz="2400" b="1" dirty="0">
                <a:solidFill>
                  <a:srgbClr val="C00000"/>
                </a:solidFill>
                <a:latin typeface="Calisto MT" pitchFamily="18" charset="0"/>
              </a:rPr>
              <a:t>FEV1= 83% of VC</a:t>
            </a:r>
            <a:r>
              <a:rPr lang="en-US" sz="2400" dirty="0">
                <a:latin typeface="Calisto MT" pitchFamily="18" charset="0"/>
              </a:rPr>
              <a:t>, and reaches </a:t>
            </a:r>
            <a:r>
              <a:rPr lang="en-US" sz="2400" b="1" dirty="0">
                <a:solidFill>
                  <a:srgbClr val="C00000"/>
                </a:solidFill>
                <a:latin typeface="Calisto MT" pitchFamily="18" charset="0"/>
              </a:rPr>
              <a:t>97% in three </a:t>
            </a:r>
            <a:r>
              <a:rPr lang="en-US" sz="2400" b="1" dirty="0" smtClean="0">
                <a:solidFill>
                  <a:srgbClr val="C00000"/>
                </a:solidFill>
                <a:latin typeface="Calisto MT" pitchFamily="18" charset="0"/>
              </a:rPr>
              <a:t>seconds </a:t>
            </a:r>
            <a:r>
              <a:rPr lang="en-US" sz="2400" dirty="0" smtClean="0">
                <a:latin typeface="Calisto MT" pitchFamily="18" charset="0"/>
              </a:rPr>
              <a:t>(good test for airway resistance so, it is helpful in </a:t>
            </a:r>
            <a:r>
              <a:rPr lang="en-US" sz="2400" b="1" dirty="0" smtClean="0">
                <a:solidFill>
                  <a:srgbClr val="C00000"/>
                </a:solidFill>
                <a:latin typeface="Calisto MT" pitchFamily="18" charset="0"/>
              </a:rPr>
              <a:t>obstructive lung diseases </a:t>
            </a:r>
            <a:r>
              <a:rPr lang="en-US" sz="2400" dirty="0" smtClean="0">
                <a:latin typeface="Calisto MT" pitchFamily="18" charset="0"/>
              </a:rPr>
              <a:t>diagnosis &amp; prognosis (e.g. asthma &amp; emphysema)</a:t>
            </a:r>
            <a:endParaRPr lang="en-US" sz="2400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93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3568" y="1600200"/>
            <a:ext cx="6984776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897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listo MT" pitchFamily="18" charset="0"/>
              </a:rPr>
              <a:t>Obstructive lung disease </a:t>
            </a:r>
            <a:endParaRPr lang="en-GB" dirty="0">
              <a:solidFill>
                <a:srgbClr val="C00000"/>
              </a:solidFill>
              <a:latin typeface="Calisto MT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dirty="0" smtClean="0">
                <a:latin typeface="Calisto MT" pitchFamily="18" charset="0"/>
              </a:rPr>
              <a:t>E.g. Asthma &amp; Emphysema</a:t>
            </a:r>
          </a:p>
          <a:p>
            <a:r>
              <a:rPr lang="en-US" dirty="0" smtClean="0">
                <a:latin typeface="Calisto MT" pitchFamily="18" charset="0"/>
              </a:rPr>
              <a:t>VC decreased</a:t>
            </a:r>
          </a:p>
          <a:p>
            <a:r>
              <a:rPr lang="en-US" dirty="0" smtClean="0">
                <a:latin typeface="Calisto MT" pitchFamily="18" charset="0"/>
              </a:rPr>
              <a:t>FEV1 decreased markedly </a:t>
            </a:r>
          </a:p>
          <a:p>
            <a:r>
              <a:rPr lang="en-US" dirty="0" smtClean="0">
                <a:latin typeface="Calisto MT" pitchFamily="18" charset="0"/>
              </a:rPr>
              <a:t>FEV1/ VC </a:t>
            </a:r>
            <a:r>
              <a:rPr lang="en-US" dirty="0">
                <a:latin typeface="Calisto MT" pitchFamily="18" charset="0"/>
              </a:rPr>
              <a:t>is </a:t>
            </a:r>
            <a:r>
              <a:rPr lang="en-US" dirty="0" smtClean="0">
                <a:latin typeface="Calisto MT" pitchFamily="18" charset="0"/>
              </a:rPr>
              <a:t>reduced</a:t>
            </a:r>
            <a:endParaRPr lang="en-GB" dirty="0">
              <a:latin typeface="Calisto MT" pitchFamily="18" charset="0"/>
            </a:endParaRPr>
          </a:p>
          <a:p>
            <a:r>
              <a:rPr lang="en-GB" dirty="0" smtClean="0">
                <a:latin typeface="Calisto MT" pitchFamily="18" charset="0"/>
              </a:rPr>
              <a:t>TLC is almost normal</a:t>
            </a:r>
          </a:p>
          <a:p>
            <a:r>
              <a:rPr lang="en-GB" dirty="0" smtClean="0">
                <a:latin typeface="Calisto MT" pitchFamily="18" charset="0"/>
              </a:rPr>
              <a:t>RV is increased </a:t>
            </a:r>
            <a:endParaRPr lang="en-GB" dirty="0">
              <a:latin typeface="Calisto MT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Calisto MT" pitchFamily="18" charset="0"/>
              </a:rPr>
              <a:t>Restrictive lung diseases</a:t>
            </a:r>
            <a:endParaRPr lang="en-GB" dirty="0">
              <a:solidFill>
                <a:srgbClr val="C00000"/>
              </a:solidFill>
              <a:latin typeface="Calisto MT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000" b="1" dirty="0">
                <a:latin typeface="Calisto MT" pitchFamily="18" charset="0"/>
              </a:rPr>
              <a:t>E.g. Lung </a:t>
            </a:r>
            <a:r>
              <a:rPr lang="en-US" sz="2000" b="1" dirty="0" smtClean="0">
                <a:latin typeface="Calisto MT" pitchFamily="18" charset="0"/>
              </a:rPr>
              <a:t>fibrosis</a:t>
            </a:r>
            <a:endParaRPr lang="en-US" sz="2000" b="1" dirty="0">
              <a:latin typeface="Calisto MT" pitchFamily="18" charset="0"/>
            </a:endParaRPr>
          </a:p>
          <a:p>
            <a:r>
              <a:rPr lang="en-US" dirty="0" smtClean="0">
                <a:latin typeface="Calisto MT" pitchFamily="18" charset="0"/>
              </a:rPr>
              <a:t>VC </a:t>
            </a:r>
            <a:r>
              <a:rPr lang="en-US" dirty="0">
                <a:latin typeface="Calisto MT" pitchFamily="18" charset="0"/>
              </a:rPr>
              <a:t>is </a:t>
            </a:r>
            <a:r>
              <a:rPr lang="en-US" dirty="0" smtClean="0">
                <a:latin typeface="Calisto MT" pitchFamily="18" charset="0"/>
              </a:rPr>
              <a:t>decreased</a:t>
            </a:r>
            <a:endParaRPr lang="en-US" dirty="0">
              <a:latin typeface="Calisto MT" pitchFamily="18" charset="0"/>
            </a:endParaRPr>
          </a:p>
          <a:p>
            <a:r>
              <a:rPr lang="en-US" dirty="0">
                <a:latin typeface="Calisto MT" pitchFamily="18" charset="0"/>
              </a:rPr>
              <a:t>FEV1 is </a:t>
            </a:r>
            <a:r>
              <a:rPr lang="en-US" dirty="0" smtClean="0">
                <a:latin typeface="Calisto MT" pitchFamily="18" charset="0"/>
              </a:rPr>
              <a:t>decreased</a:t>
            </a:r>
            <a:endParaRPr lang="en-US" dirty="0">
              <a:latin typeface="Calisto MT" pitchFamily="18" charset="0"/>
            </a:endParaRPr>
          </a:p>
          <a:p>
            <a:r>
              <a:rPr lang="en-US" dirty="0" smtClean="0">
                <a:latin typeface="Calisto MT" pitchFamily="18" charset="0"/>
              </a:rPr>
              <a:t>FEV1/ VC </a:t>
            </a:r>
            <a:r>
              <a:rPr lang="en-US" i="1" dirty="0">
                <a:latin typeface="Calisto MT" pitchFamily="18" charset="0"/>
              </a:rPr>
              <a:t>may be </a:t>
            </a:r>
            <a:r>
              <a:rPr lang="en-US" i="1" dirty="0" smtClean="0">
                <a:latin typeface="Calisto MT" pitchFamily="18" charset="0"/>
              </a:rPr>
              <a:t>normal</a:t>
            </a:r>
          </a:p>
          <a:p>
            <a:pPr marL="0" indent="0">
              <a:buNone/>
            </a:pPr>
            <a:r>
              <a:rPr lang="en-US" i="1" dirty="0" smtClean="0">
                <a:latin typeface="Calisto MT" pitchFamily="18" charset="0"/>
              </a:rPr>
              <a:t>As both decreased equally</a:t>
            </a:r>
          </a:p>
          <a:p>
            <a:r>
              <a:rPr lang="en-US" dirty="0" smtClean="0">
                <a:latin typeface="Calisto MT" pitchFamily="18" charset="0"/>
              </a:rPr>
              <a:t> TLC reduced</a:t>
            </a:r>
            <a:endParaRPr lang="en-GB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99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869560" cy="792088"/>
          </a:xfrm>
        </p:spPr>
        <p:txBody>
          <a:bodyPr/>
          <a:lstStyle/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Lung volumes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5" r="28986"/>
          <a:stretch/>
        </p:blipFill>
        <p:spPr>
          <a:xfrm>
            <a:off x="4067944" y="1467656"/>
            <a:ext cx="4880649" cy="4680520"/>
          </a:xfrm>
        </p:spPr>
      </p:pic>
      <p:sp>
        <p:nvSpPr>
          <p:cNvPr id="5" name="TextBox 4"/>
          <p:cNvSpPr txBox="1"/>
          <p:nvPr/>
        </p:nvSpPr>
        <p:spPr>
          <a:xfrm>
            <a:off x="179512" y="1268760"/>
            <a:ext cx="37444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b="1" dirty="0">
                <a:solidFill>
                  <a:srgbClr val="C00000"/>
                </a:solidFill>
                <a:latin typeface="Calisto MT" pitchFamily="18" charset="0"/>
              </a:rPr>
              <a:t>Tidal volume (TV) </a:t>
            </a:r>
            <a:r>
              <a:rPr lang="en-GB" dirty="0">
                <a:latin typeface="Calisto MT" pitchFamily="18" charset="0"/>
              </a:rPr>
              <a:t>= </a:t>
            </a:r>
            <a:r>
              <a:rPr lang="en-GB" b="1" dirty="0">
                <a:latin typeface="Calisto MT" pitchFamily="18" charset="0"/>
              </a:rPr>
              <a:t>500 ml</a:t>
            </a:r>
            <a:r>
              <a:rPr lang="en-GB" dirty="0">
                <a:latin typeface="Calisto MT" pitchFamily="18" charset="0"/>
              </a:rPr>
              <a:t/>
            </a:r>
            <a:br>
              <a:rPr lang="en-GB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inspired or expired per each cycle of normal quiet </a:t>
            </a:r>
            <a:r>
              <a:rPr lang="en-US" dirty="0" smtClean="0">
                <a:latin typeface="Calisto MT" pitchFamily="18" charset="0"/>
              </a:rPr>
              <a:t>breathing(</a:t>
            </a:r>
            <a:r>
              <a:rPr lang="en-US" b="1" dirty="0" smtClean="0">
                <a:latin typeface="Calisto MT" pitchFamily="18" charset="0"/>
              </a:rPr>
              <a:t>eupnea</a:t>
            </a:r>
            <a:r>
              <a:rPr lang="en-US" dirty="0" smtClean="0">
                <a:latin typeface="Calisto MT" pitchFamily="18" charset="0"/>
              </a:rPr>
              <a:t>)</a:t>
            </a:r>
            <a:endParaRPr lang="en-US" dirty="0">
              <a:latin typeface="Calisto MT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Inspiratory reserve volume (IRV) </a:t>
            </a:r>
            <a:r>
              <a:rPr lang="en-US" dirty="0">
                <a:latin typeface="Calisto MT" pitchFamily="18" charset="0"/>
              </a:rPr>
              <a:t>= </a:t>
            </a:r>
            <a:r>
              <a:rPr lang="en-US" b="1" dirty="0">
                <a:latin typeface="Calisto MT" pitchFamily="18" charset="0"/>
              </a:rPr>
              <a:t>3000 ml</a:t>
            </a:r>
            <a:r>
              <a:rPr lang="en-US" dirty="0">
                <a:latin typeface="Calisto MT" pitchFamily="18" charset="0"/>
              </a:rPr>
              <a:t/>
            </a:r>
            <a:br>
              <a:rPr lang="en-US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which can be inspired by </a:t>
            </a:r>
            <a:r>
              <a:rPr lang="en-US" b="1" dirty="0">
                <a:latin typeface="Calisto MT" pitchFamily="18" charset="0"/>
              </a:rPr>
              <a:t>maximum forced inspiration </a:t>
            </a:r>
            <a:r>
              <a:rPr lang="en-US" b="1" i="1" u="sng" dirty="0">
                <a:latin typeface="Calisto MT" pitchFamily="18" charset="0"/>
              </a:rPr>
              <a:t>AFTER </a:t>
            </a:r>
            <a:r>
              <a:rPr lang="en-US" dirty="0">
                <a:latin typeface="Calisto MT" pitchFamily="18" charset="0"/>
              </a:rPr>
              <a:t>normal inspiration.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Expiratory reserve volume (ERV) </a:t>
            </a:r>
            <a:r>
              <a:rPr lang="en-US" dirty="0">
                <a:latin typeface="Calisto MT" pitchFamily="18" charset="0"/>
              </a:rPr>
              <a:t>= </a:t>
            </a:r>
            <a:r>
              <a:rPr lang="en-US" b="1" dirty="0">
                <a:latin typeface="Calisto MT" pitchFamily="18" charset="0"/>
              </a:rPr>
              <a:t>1100 ml</a:t>
            </a:r>
            <a:r>
              <a:rPr lang="en-US" dirty="0">
                <a:latin typeface="Calisto MT" pitchFamily="18" charset="0"/>
              </a:rPr>
              <a:t/>
            </a:r>
            <a:br>
              <a:rPr lang="en-US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which can be expired by </a:t>
            </a:r>
            <a:r>
              <a:rPr lang="en-US" b="1" dirty="0">
                <a:latin typeface="Calisto MT" pitchFamily="18" charset="0"/>
              </a:rPr>
              <a:t>maximum expiration </a:t>
            </a:r>
            <a:r>
              <a:rPr lang="en-US" b="1" i="1" u="sng" dirty="0">
                <a:latin typeface="Calisto MT" pitchFamily="18" charset="0"/>
              </a:rPr>
              <a:t>AFTER</a:t>
            </a:r>
            <a:r>
              <a:rPr lang="en-US" dirty="0">
                <a:latin typeface="Calisto MT" pitchFamily="18" charset="0"/>
              </a:rPr>
              <a:t> normal expiration.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Residual volume (RV) </a:t>
            </a:r>
            <a:r>
              <a:rPr lang="en-US" dirty="0">
                <a:latin typeface="Calisto MT" pitchFamily="18" charset="0"/>
              </a:rPr>
              <a:t>= </a:t>
            </a:r>
            <a:r>
              <a:rPr lang="en-US" b="1" dirty="0">
                <a:latin typeface="Calisto MT" pitchFamily="18" charset="0"/>
              </a:rPr>
              <a:t>1200 ml</a:t>
            </a:r>
            <a:br>
              <a:rPr lang="en-US" b="1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remaining in the lung after maximal expiration.</a:t>
            </a:r>
            <a:br>
              <a:rPr lang="en-US" dirty="0">
                <a:latin typeface="Calisto MT" pitchFamily="18" charset="0"/>
              </a:rPr>
            </a:br>
            <a:r>
              <a:rPr lang="en-US" b="1" u="sng" dirty="0">
                <a:latin typeface="Calisto MT" pitchFamily="18" charset="0"/>
              </a:rPr>
              <a:t>Can’t be tested by spirometry.</a:t>
            </a:r>
            <a:endParaRPr lang="en-GB" b="1" u="sng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81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</a:t>
            </a:r>
            <a:endParaRPr lang="en-GB" dirty="0"/>
          </a:p>
        </p:txBody>
      </p:sp>
      <p:pic>
        <p:nvPicPr>
          <p:cNvPr id="4" name="Picture 2" descr="BRR - breathing reserve rati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54" t="7579"/>
          <a:stretch/>
        </p:blipFill>
        <p:spPr bwMode="auto">
          <a:xfrm>
            <a:off x="4860032" y="2658888"/>
            <a:ext cx="4085303" cy="419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24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869560" cy="792088"/>
          </a:xfrm>
        </p:spPr>
        <p:txBody>
          <a:bodyPr/>
          <a:lstStyle/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Lung capacities</a:t>
            </a:r>
          </a:p>
        </p:txBody>
      </p:sp>
      <p:pic>
        <p:nvPicPr>
          <p:cNvPr id="2050" name="Picture 2" descr="The physiological basis and clinical significance of lung volume  measurements | Multidisciplinary Respiratory Medicine | Full Tex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420253" cy="565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131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766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1-	Inspiratory capacity (IC):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It is the volume of air </a:t>
            </a:r>
            <a:r>
              <a:rPr lang="en-US" dirty="0" smtClean="0">
                <a:latin typeface="Calisto MT" pitchFamily="18" charset="0"/>
              </a:rPr>
              <a:t> that can </a:t>
            </a:r>
            <a:r>
              <a:rPr lang="en-US" dirty="0">
                <a:latin typeface="Calisto MT" pitchFamily="18" charset="0"/>
              </a:rPr>
              <a:t>be inspired by maximal </a:t>
            </a:r>
            <a:r>
              <a:rPr lang="en-US" dirty="0" smtClean="0">
                <a:latin typeface="Calisto MT" pitchFamily="18" charset="0"/>
              </a:rPr>
              <a:t>inspiratory </a:t>
            </a:r>
            <a:r>
              <a:rPr lang="en-US" dirty="0">
                <a:latin typeface="Calisto MT" pitchFamily="18" charset="0"/>
              </a:rPr>
              <a:t>effort </a:t>
            </a:r>
            <a:r>
              <a:rPr lang="en-US" b="1" i="1" dirty="0">
                <a:latin typeface="Calisto MT" pitchFamily="18" charset="0"/>
              </a:rPr>
              <a:t>After </a:t>
            </a:r>
            <a:r>
              <a:rPr lang="en-US" dirty="0">
                <a:latin typeface="Calisto MT" pitchFamily="18" charset="0"/>
              </a:rPr>
              <a:t>the end of normal resting </a:t>
            </a:r>
            <a:r>
              <a:rPr lang="en-US" dirty="0" smtClean="0">
                <a:latin typeface="Calisto MT" pitchFamily="18" charset="0"/>
              </a:rPr>
              <a:t>expiration</a:t>
            </a:r>
            <a:endParaRPr lang="en-US" dirty="0"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IC = TV + IRV = 500 + 3000 = 3500 ml</a:t>
            </a:r>
            <a:r>
              <a:rPr lang="en-US" dirty="0" smtClean="0">
                <a:latin typeface="Calisto MT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 2- Expiratory capacity (EC):</a:t>
            </a:r>
          </a:p>
          <a:p>
            <a:pPr>
              <a:buFontTx/>
              <a:buChar char="-"/>
            </a:pPr>
            <a:r>
              <a:rPr lang="en-US" dirty="0" smtClean="0">
                <a:latin typeface="Calisto MT" pitchFamily="18" charset="0"/>
              </a:rPr>
              <a:t>It </a:t>
            </a:r>
            <a:r>
              <a:rPr lang="en-US" dirty="0">
                <a:latin typeface="Calisto MT" pitchFamily="18" charset="0"/>
              </a:rPr>
              <a:t>is the volume of </a:t>
            </a:r>
            <a:r>
              <a:rPr lang="en-US" dirty="0" smtClean="0">
                <a:latin typeface="Calisto MT" pitchFamily="18" charset="0"/>
              </a:rPr>
              <a:t>air that can be expired by maximal expiratory effort </a:t>
            </a:r>
            <a:r>
              <a:rPr lang="en-US" b="1" i="1" dirty="0" smtClean="0">
                <a:latin typeface="Calisto MT" pitchFamily="18" charset="0"/>
              </a:rPr>
              <a:t>After </a:t>
            </a:r>
            <a:r>
              <a:rPr lang="en-US" dirty="0" smtClean="0">
                <a:latin typeface="Calisto MT" pitchFamily="18" charset="0"/>
              </a:rPr>
              <a:t>the end of normal resting inspiration</a:t>
            </a:r>
          </a:p>
          <a:p>
            <a:pPr>
              <a:buFontTx/>
              <a:buChar char="-"/>
            </a:pPr>
            <a:r>
              <a:rPr lang="en-US" dirty="0" smtClean="0">
                <a:latin typeface="Calisto MT" pitchFamily="18" charset="0"/>
              </a:rPr>
              <a:t>EC = TV+ERV =500+ 1100 =1600 ml.</a:t>
            </a:r>
            <a:endParaRPr lang="en-US" dirty="0">
              <a:latin typeface="Calisto MT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3- 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Functional residual capacity (FRC):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It is volume of air remaining in lungs after normal expiration.</a:t>
            </a: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FRC = ERV + </a:t>
            </a:r>
            <a:r>
              <a:rPr lang="en-US" dirty="0">
                <a:solidFill>
                  <a:srgbClr val="FF0000"/>
                </a:solidFill>
                <a:latin typeface="Calisto MT" pitchFamily="18" charset="0"/>
              </a:rPr>
              <a:t>RV</a:t>
            </a:r>
            <a:r>
              <a:rPr lang="en-US" dirty="0">
                <a:latin typeface="Calisto MT" pitchFamily="18" charset="0"/>
              </a:rPr>
              <a:t> = 1100 + 1200 = 2300 ml.</a:t>
            </a:r>
          </a:p>
          <a:p>
            <a:pPr lvl="1">
              <a:buNone/>
            </a:pPr>
            <a:r>
              <a:rPr lang="en-US" b="1" u="sng" dirty="0">
                <a:latin typeface="Calisto MT" pitchFamily="18" charset="0"/>
              </a:rPr>
              <a:t>Can’t be tested by </a:t>
            </a:r>
            <a:r>
              <a:rPr lang="en-US" b="1" u="sng" dirty="0" err="1">
                <a:latin typeface="Calisto MT" pitchFamily="18" charset="0"/>
              </a:rPr>
              <a:t>spirometry</a:t>
            </a:r>
            <a:r>
              <a:rPr lang="en-US" b="1" u="sng" dirty="0">
                <a:latin typeface="Calisto MT" pitchFamily="18" charset="0"/>
              </a:rPr>
              <a:t>.</a:t>
            </a:r>
            <a:endParaRPr lang="en-US" b="1" dirty="0">
              <a:latin typeface="Calisto MT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4-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	Vital capacity (VC):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Volume of air expired maximally after maximal inspiration.</a:t>
            </a: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VC= IRV + TV + ERV = 3000 + 500 + 1100 = 4600 ml.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5- 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Total lung capacity (TLC):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Volume of air present in the lung at end of maximal inspiration.</a:t>
            </a: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TLC = VC + </a:t>
            </a:r>
            <a:r>
              <a:rPr lang="en-US" dirty="0">
                <a:solidFill>
                  <a:srgbClr val="FF0000"/>
                </a:solidFill>
                <a:latin typeface="Calisto MT" pitchFamily="18" charset="0"/>
              </a:rPr>
              <a:t>RV</a:t>
            </a:r>
            <a:r>
              <a:rPr lang="en-US" dirty="0">
                <a:latin typeface="Calisto MT" pitchFamily="18" charset="0"/>
              </a:rPr>
              <a:t> = 4600 + 1200 = 5800 ml</a:t>
            </a:r>
          </a:p>
          <a:p>
            <a:pPr lvl="1">
              <a:buNone/>
            </a:pPr>
            <a:r>
              <a:rPr lang="en-US" b="1" u="sng" dirty="0">
                <a:latin typeface="Calisto MT" pitchFamily="18" charset="0"/>
              </a:rPr>
              <a:t>Can’t be tested by </a:t>
            </a:r>
            <a:r>
              <a:rPr lang="en-US" b="1" u="sng" dirty="0" err="1">
                <a:latin typeface="Calisto MT" pitchFamily="18" charset="0"/>
              </a:rPr>
              <a:t>spirometry</a:t>
            </a:r>
            <a:r>
              <a:rPr lang="en-US" b="1" u="sng" dirty="0">
                <a:latin typeface="Calisto MT" pitchFamily="18" charset="0"/>
              </a:rPr>
              <a:t>.</a:t>
            </a:r>
            <a:endParaRPr lang="en-GB" b="1" u="sng" dirty="0">
              <a:latin typeface="Calisto MT" pitchFamily="18" charset="0"/>
            </a:endParaRPr>
          </a:p>
          <a:p>
            <a:pPr lvl="1">
              <a:buNone/>
            </a:pPr>
            <a:endParaRPr lang="en-GB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08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629" y="1001457"/>
            <a:ext cx="8229600" cy="249955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Residual volume: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Measured by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Helium dilution method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using the dilution principle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C1 x V1 = C2 x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  <a:p>
            <a:pPr marL="0" indent="0" algn="ctr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Helium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used as an inert gas &amp; not diffuse to blood from alveolar air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869560" cy="792088"/>
          </a:xfrm>
        </p:spPr>
        <p:txBody>
          <a:bodyPr/>
          <a:lstStyle/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Static pulmonary function tests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49D78D1F-1E27-3146-9C63-0B92140DDD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262"/>
          <a:stretch/>
        </p:blipFill>
        <p:spPr>
          <a:xfrm>
            <a:off x="664328" y="3789040"/>
            <a:ext cx="6860000" cy="28803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39694C-53A1-3248-87CD-A2799B4930BE}"/>
              </a:ext>
            </a:extLst>
          </p:cNvPr>
          <p:cNvSpPr/>
          <p:nvPr/>
        </p:nvSpPr>
        <p:spPr>
          <a:xfrm flipH="1">
            <a:off x="3495124" y="4507226"/>
            <a:ext cx="472314" cy="472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2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Importance of </a:t>
            </a:r>
            <a:r>
              <a:rPr lang="en-US" sz="3600" dirty="0">
                <a:solidFill>
                  <a:srgbClr val="C00000"/>
                </a:solidFill>
              </a:rPr>
              <a:t>Residual volume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7606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in alveoli to oxygenate the blood between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breaths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collapse &amp; Keeps the lung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distended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marked changes in PO2 &amp; PCO2 in the blood with each respiration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marked changes in inspired air temperature &amp;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humidity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RV / TLC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than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30%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(increase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bronchial asthma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emphysema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due to </a:t>
            </a:r>
            <a:r>
              <a:rPr lang="en-US" b="1" dirty="0" smtClean="0">
                <a:latin typeface="Calisto MT" pitchFamily="18" charset="0"/>
              </a:rPr>
              <a:t>insufficient </a:t>
            </a:r>
            <a:r>
              <a:rPr lang="en-US" b="1" dirty="0">
                <a:latin typeface="Calisto MT" pitchFamily="18" charset="0"/>
              </a:rPr>
              <a:t>expiration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Medico legal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 cause of death of baby after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birth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baby is born alive, he will respire, so contain RV → lung float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while 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baby is born dead, he will not respire, so no RV → lung sink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048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3600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2400" dirty="0">
              <a:latin typeface="Calisto MT" pitchFamily="18" charset="0"/>
            </a:endParaRPr>
          </a:p>
        </p:txBody>
      </p:sp>
      <p:pic>
        <p:nvPicPr>
          <p:cNvPr id="5122" name="Picture 2" descr="Proof of live birth using postmortem multislice computed tomography  (pmMSCT) in cases of suspected neonaticide: advantages of diagnostic  imaging compared to conventional autopsy | SpringerLin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88024" y="1340769"/>
            <a:ext cx="3695700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espiratory facts | sicarianbluerave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39" r="11491"/>
          <a:stretch/>
        </p:blipFill>
        <p:spPr bwMode="auto">
          <a:xfrm>
            <a:off x="840658" y="1340769"/>
            <a:ext cx="3682752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40658" y="5589240"/>
            <a:ext cx="76430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Minimal air</a:t>
            </a:r>
            <a:r>
              <a:rPr lang="en-US" sz="2400" dirty="0"/>
              <a:t>: Few air remain in lung even </a:t>
            </a:r>
            <a:r>
              <a:rPr lang="en-US" sz="2400" dirty="0" smtClean="0"/>
              <a:t>after </a:t>
            </a:r>
            <a:r>
              <a:rPr lang="en-US" sz="2400" dirty="0"/>
              <a:t>lung collapse </a:t>
            </a:r>
            <a:r>
              <a:rPr lang="en-US" sz="2400" b="1" dirty="0">
                <a:solidFill>
                  <a:srgbClr val="C00000"/>
                </a:solidFill>
              </a:rPr>
              <a:t>(150 ml</a:t>
            </a:r>
            <a:r>
              <a:rPr lang="en-US" sz="2400" b="1" dirty="0" smtClean="0">
                <a:solidFill>
                  <a:srgbClr val="C00000"/>
                </a:solidFill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153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Total lung capacity (TLC</a:t>
            </a: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)</a:t>
            </a:r>
            <a:endParaRPr lang="en-US" b="1" dirty="0">
              <a:solidFill>
                <a:srgbClr val="C00000"/>
              </a:solidFill>
              <a:latin typeface="Calisto MT" pitchFamily="18" charset="0"/>
            </a:endParaRPr>
          </a:p>
          <a:p>
            <a:r>
              <a:rPr lang="en-US" b="1" u="sng" dirty="0">
                <a:latin typeface="Calisto MT" pitchFamily="18" charset="0"/>
              </a:rPr>
              <a:t>Definition</a:t>
            </a:r>
            <a:r>
              <a:rPr lang="en-US" b="1" dirty="0">
                <a:latin typeface="Calisto MT" pitchFamily="18" charset="0"/>
              </a:rPr>
              <a:t>:</a:t>
            </a:r>
            <a:r>
              <a:rPr lang="en-US" dirty="0">
                <a:latin typeface="Calisto MT" pitchFamily="18" charset="0"/>
              </a:rPr>
              <a:t> the volume of air present in the lung at the end of maximal </a:t>
            </a:r>
            <a:r>
              <a:rPr lang="en-US" dirty="0" smtClean="0">
                <a:latin typeface="Calisto MT" pitchFamily="18" charset="0"/>
              </a:rPr>
              <a:t>inspiration</a:t>
            </a:r>
            <a:endParaRPr lang="en-US" dirty="0">
              <a:latin typeface="Calisto MT" pitchFamily="18" charset="0"/>
            </a:endParaRPr>
          </a:p>
          <a:p>
            <a:r>
              <a:rPr lang="en-US" b="1" u="sng" dirty="0">
                <a:latin typeface="Calisto MT" pitchFamily="18" charset="0"/>
              </a:rPr>
              <a:t>Measurement</a:t>
            </a:r>
            <a:r>
              <a:rPr lang="en-US" b="1" dirty="0">
                <a:latin typeface="Calisto MT" pitchFamily="18" charset="0"/>
              </a:rPr>
              <a:t>:</a:t>
            </a:r>
            <a:r>
              <a:rPr lang="en-US" dirty="0">
                <a:latin typeface="Calisto MT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alisto MT" pitchFamily="18" charset="0"/>
              </a:rPr>
              <a:t>TLC = IRV + TV + ERV + </a:t>
            </a:r>
            <a:r>
              <a:rPr lang="en-US" dirty="0" smtClean="0">
                <a:latin typeface="Calisto MT" pitchFamily="18" charset="0"/>
              </a:rPr>
              <a:t>RV</a:t>
            </a:r>
          </a:p>
          <a:p>
            <a:pPr marL="0" indent="0">
              <a:buNone/>
            </a:pPr>
            <a:r>
              <a:rPr lang="en-US" dirty="0" smtClean="0">
                <a:latin typeface="Calisto MT" pitchFamily="18" charset="0"/>
              </a:rPr>
              <a:t>TLC = VC + RV</a:t>
            </a:r>
          </a:p>
          <a:p>
            <a:pPr marL="0" indent="0">
              <a:buNone/>
            </a:pPr>
            <a:r>
              <a:rPr lang="en-US" dirty="0" smtClean="0">
                <a:latin typeface="Calisto MT" pitchFamily="18" charset="0"/>
              </a:rPr>
              <a:t> </a:t>
            </a:r>
            <a:r>
              <a:rPr lang="en-US" b="1" u="sng" dirty="0" smtClean="0">
                <a:latin typeface="Calisto MT" pitchFamily="18" charset="0"/>
              </a:rPr>
              <a:t>Normal value</a:t>
            </a:r>
            <a:r>
              <a:rPr lang="en-US" b="1" dirty="0" smtClean="0">
                <a:latin typeface="Calisto MT" pitchFamily="18" charset="0"/>
              </a:rPr>
              <a:t>:</a:t>
            </a:r>
            <a:r>
              <a:rPr lang="en-US" dirty="0" smtClean="0">
                <a:latin typeface="Calisto MT" pitchFamily="18" charset="0"/>
              </a:rPr>
              <a:t> 5800 ml</a:t>
            </a:r>
          </a:p>
          <a:p>
            <a:r>
              <a:rPr lang="en-US" b="1" u="sng" dirty="0">
                <a:latin typeface="Calisto MT" pitchFamily="18" charset="0"/>
              </a:rPr>
              <a:t>Significance: </a:t>
            </a:r>
            <a:endParaRPr lang="en-US" b="1" u="sng" dirty="0" smtClean="0">
              <a:latin typeface="Calisto MT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alisto MT" pitchFamily="18" charset="0"/>
              </a:rPr>
              <a:t>Decreases </a:t>
            </a:r>
            <a:r>
              <a:rPr lang="en-US" dirty="0">
                <a:latin typeface="Calisto MT" pitchFamily="18" charset="0"/>
              </a:rPr>
              <a:t>in pneumothorax</a:t>
            </a:r>
          </a:p>
          <a:p>
            <a:pPr marL="0" indent="0">
              <a:buNone/>
            </a:pPr>
            <a:endParaRPr lang="en-US" b="1" dirty="0">
              <a:solidFill>
                <a:srgbClr val="C00000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42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62646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Vital capacity (VC</a:t>
            </a: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)</a:t>
            </a:r>
            <a:endParaRPr lang="en-US" b="1" dirty="0">
              <a:solidFill>
                <a:srgbClr val="C00000"/>
              </a:solidFill>
              <a:latin typeface="Calisto MT" pitchFamily="18" charset="0"/>
            </a:endParaRPr>
          </a:p>
          <a:p>
            <a:pPr lvl="0">
              <a:buNone/>
            </a:pPr>
            <a:r>
              <a:rPr lang="en-US" sz="2800" b="1" u="sng" dirty="0">
                <a:latin typeface="Calisto MT" pitchFamily="18" charset="0"/>
              </a:rPr>
              <a:t>Definition</a:t>
            </a:r>
            <a:r>
              <a:rPr lang="en-US" sz="2800" b="1" dirty="0">
                <a:latin typeface="Calisto MT" pitchFamily="18" charset="0"/>
              </a:rPr>
              <a:t>:</a:t>
            </a:r>
            <a:r>
              <a:rPr lang="en-US" sz="2800" dirty="0">
                <a:latin typeface="Calisto MT" pitchFamily="18" charset="0"/>
              </a:rPr>
              <a:t> It is the amount of air expired maximally after maximal </a:t>
            </a:r>
            <a:r>
              <a:rPr lang="en-US" sz="2800" dirty="0" smtClean="0">
                <a:latin typeface="Calisto MT" pitchFamily="18" charset="0"/>
              </a:rPr>
              <a:t>inspiration</a:t>
            </a:r>
            <a:endParaRPr lang="en-US" sz="2800" dirty="0">
              <a:latin typeface="Calisto MT" pitchFamily="18" charset="0"/>
            </a:endParaRPr>
          </a:p>
          <a:p>
            <a:pPr lvl="0">
              <a:buNone/>
            </a:pPr>
            <a:r>
              <a:rPr lang="en-US" sz="2800" b="1" u="sng" dirty="0">
                <a:latin typeface="Calisto MT" pitchFamily="18" charset="0"/>
              </a:rPr>
              <a:t>Measurement</a:t>
            </a:r>
            <a:r>
              <a:rPr lang="en-US" sz="2800" b="1" dirty="0">
                <a:latin typeface="Calisto MT" pitchFamily="18" charset="0"/>
              </a:rPr>
              <a:t>: </a:t>
            </a:r>
            <a:r>
              <a:rPr lang="en-US" sz="2800" dirty="0">
                <a:latin typeface="Calisto MT" pitchFamily="18" charset="0"/>
              </a:rPr>
              <a:t>by </a:t>
            </a:r>
            <a:r>
              <a:rPr lang="en-US" sz="2800" dirty="0" smtClean="0">
                <a:latin typeface="Calisto MT" pitchFamily="18" charset="0"/>
              </a:rPr>
              <a:t>spirometer</a:t>
            </a:r>
            <a:endParaRPr lang="en-US" sz="2800" dirty="0">
              <a:latin typeface="Calisto MT" pitchFamily="18" charset="0"/>
            </a:endParaRPr>
          </a:p>
          <a:p>
            <a:pPr lvl="0">
              <a:buNone/>
            </a:pPr>
            <a:r>
              <a:rPr lang="en-US" sz="2800" b="1" u="sng" dirty="0">
                <a:latin typeface="Calisto MT" pitchFamily="18" charset="0"/>
              </a:rPr>
              <a:t>Value:</a:t>
            </a:r>
            <a:r>
              <a:rPr lang="en-US" sz="2800" dirty="0">
                <a:latin typeface="Calisto MT" pitchFamily="18" charset="0"/>
              </a:rPr>
              <a:t> VC = IRV + TV + ERV = </a:t>
            </a:r>
            <a:r>
              <a:rPr lang="en-US" sz="2800" b="1" dirty="0">
                <a:latin typeface="Calisto MT" pitchFamily="18" charset="0"/>
              </a:rPr>
              <a:t>4600 </a:t>
            </a:r>
            <a:r>
              <a:rPr lang="en-US" sz="2800" b="1" dirty="0" smtClean="0">
                <a:latin typeface="Calisto MT" pitchFamily="18" charset="0"/>
              </a:rPr>
              <a:t>ml</a:t>
            </a:r>
          </a:p>
          <a:p>
            <a:pPr lvl="0">
              <a:buNone/>
            </a:pPr>
            <a:r>
              <a:rPr lang="en-US" sz="2800" b="1" u="sng" dirty="0" smtClean="0">
                <a:latin typeface="Calisto MT" pitchFamily="18" charset="0"/>
              </a:rPr>
              <a:t>Significance</a:t>
            </a:r>
            <a:r>
              <a:rPr lang="en-US" sz="2800" b="1" u="sng" dirty="0">
                <a:latin typeface="Calisto MT" pitchFamily="18" charset="0"/>
              </a:rPr>
              <a:t>:</a:t>
            </a:r>
            <a:endParaRPr lang="en-US" sz="2800" b="1" dirty="0">
              <a:latin typeface="Calisto MT" pitchFamily="18" charset="0"/>
            </a:endParaRPr>
          </a:p>
          <a:p>
            <a:pPr marL="0" indent="0">
              <a:buNone/>
            </a:pPr>
            <a:r>
              <a:rPr lang="en-US" sz="3100" dirty="0" smtClean="0">
                <a:latin typeface="Calisto MT" pitchFamily="18" charset="0"/>
              </a:rPr>
              <a:t>It </a:t>
            </a:r>
            <a:r>
              <a:rPr lang="en-US" sz="3100" dirty="0">
                <a:latin typeface="Calisto MT" pitchFamily="18" charset="0"/>
              </a:rPr>
              <a:t>indicates the strength of respiratory muscles and lung </a:t>
            </a:r>
            <a:r>
              <a:rPr lang="en-US" sz="3100" dirty="0" smtClean="0">
                <a:latin typeface="Calisto MT" pitchFamily="18" charset="0"/>
              </a:rPr>
              <a:t>elasticity</a:t>
            </a:r>
          </a:p>
          <a:p>
            <a:pPr marL="0" indent="0">
              <a:buNone/>
            </a:pPr>
            <a:endParaRPr lang="en-US" sz="3100" b="1" dirty="0">
              <a:solidFill>
                <a:srgbClr val="C00000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56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841</Words>
  <Application>Microsoft Office PowerPoint</Application>
  <PresentationFormat>On-screen Show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Calisto MT</vt:lpstr>
      <vt:lpstr>Times New Roman</vt:lpstr>
      <vt:lpstr>Wingdings</vt:lpstr>
      <vt:lpstr>Office Theme</vt:lpstr>
      <vt:lpstr>Lung Volumes &amp; Capacities    </vt:lpstr>
      <vt:lpstr>Lung volumes</vt:lpstr>
      <vt:lpstr>Lung capacities</vt:lpstr>
      <vt:lpstr>PowerPoint Presentation</vt:lpstr>
      <vt:lpstr>Static pulmonary function tests</vt:lpstr>
      <vt:lpstr>Importance of Residual volume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Dead space (DS) </vt:lpstr>
      <vt:lpstr>Significance of dead space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forsan</dc:creator>
  <cp:lastModifiedBy>Dr.Shareef Mansour</cp:lastModifiedBy>
  <cp:revision>113</cp:revision>
  <dcterms:created xsi:type="dcterms:W3CDTF">2020-11-27T08:18:42Z</dcterms:created>
  <dcterms:modified xsi:type="dcterms:W3CDTF">2023-10-08T10:06:09Z</dcterms:modified>
</cp:coreProperties>
</file>