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1001" r:id="rId3"/>
    <p:sldId id="258" r:id="rId4"/>
    <p:sldId id="259" r:id="rId5"/>
    <p:sldId id="260" r:id="rId6"/>
    <p:sldId id="261" r:id="rId7"/>
    <p:sldId id="262" r:id="rId8"/>
    <p:sldId id="264" r:id="rId9"/>
    <p:sldId id="265" r:id="rId10"/>
    <p:sldId id="263" r:id="rId11"/>
    <p:sldId id="102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1023" r:id="rId34"/>
    <p:sldId id="287" r:id="rId35"/>
    <p:sldId id="1024" r:id="rId36"/>
    <p:sldId id="288" r:id="rId37"/>
    <p:sldId id="1002"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1026" r:id="rId65"/>
    <p:sldId id="315" r:id="rId66"/>
    <p:sldId id="316" r:id="rId67"/>
    <p:sldId id="525" r:id="rId68"/>
    <p:sldId id="526" r:id="rId69"/>
    <p:sldId id="527" r:id="rId70"/>
    <p:sldId id="528" r:id="rId71"/>
    <p:sldId id="522" r:id="rId72"/>
    <p:sldId id="529" r:id="rId73"/>
    <p:sldId id="530" r:id="rId74"/>
    <p:sldId id="531" r:id="rId75"/>
    <p:sldId id="532" r:id="rId76"/>
    <p:sldId id="533" r:id="rId77"/>
    <p:sldId id="523" r:id="rId78"/>
    <p:sldId id="534" r:id="rId79"/>
    <p:sldId id="535" r:id="rId80"/>
    <p:sldId id="536" r:id="rId81"/>
    <p:sldId id="537" r:id="rId82"/>
    <p:sldId id="538" r:id="rId83"/>
    <p:sldId id="539" r:id="rId84"/>
    <p:sldId id="540" r:id="rId85"/>
    <p:sldId id="541" r:id="rId86"/>
    <p:sldId id="256" r:id="rId87"/>
    <p:sldId id="542" r:id="rId88"/>
    <p:sldId id="543" r:id="rId89"/>
    <p:sldId id="544" r:id="rId90"/>
    <p:sldId id="545" r:id="rId91"/>
    <p:sldId id="546" r:id="rId92"/>
    <p:sldId id="362" r:id="rId93"/>
    <p:sldId id="364" r:id="rId94"/>
    <p:sldId id="365" r:id="rId95"/>
    <p:sldId id="547" r:id="rId96"/>
    <p:sldId id="1006" r:id="rId97"/>
    <p:sldId id="548" r:id="rId98"/>
    <p:sldId id="317" r:id="rId99"/>
    <p:sldId id="1005" r:id="rId100"/>
    <p:sldId id="318" r:id="rId101"/>
    <p:sldId id="319" r:id="rId102"/>
    <p:sldId id="321" r:id="rId103"/>
    <p:sldId id="320" r:id="rId104"/>
    <p:sldId id="322" r:id="rId105"/>
    <p:sldId id="549" r:id="rId106"/>
    <p:sldId id="550" r:id="rId107"/>
    <p:sldId id="324" r:id="rId108"/>
    <p:sldId id="325" r:id="rId109"/>
    <p:sldId id="326" r:id="rId110"/>
    <p:sldId id="327" r:id="rId111"/>
    <p:sldId id="328" r:id="rId112"/>
    <p:sldId id="551" r:id="rId113"/>
    <p:sldId id="1022" r:id="rId114"/>
    <p:sldId id="552" r:id="rId115"/>
    <p:sldId id="332" r:id="rId116"/>
    <p:sldId id="553" r:id="rId117"/>
    <p:sldId id="554" r:id="rId118"/>
    <p:sldId id="331" r:id="rId119"/>
    <p:sldId id="330" r:id="rId120"/>
    <p:sldId id="333" r:id="rId121"/>
    <p:sldId id="334" r:id="rId122"/>
    <p:sldId id="335" r:id="rId123"/>
    <p:sldId id="336" r:id="rId124"/>
    <p:sldId id="555" r:id="rId125"/>
    <p:sldId id="363" r:id="rId126"/>
    <p:sldId id="556" r:id="rId127"/>
    <p:sldId id="557" r:id="rId128"/>
    <p:sldId id="558" r:id="rId129"/>
    <p:sldId id="338" r:id="rId130"/>
    <p:sldId id="559" r:id="rId131"/>
    <p:sldId id="340" r:id="rId132"/>
    <p:sldId id="339" r:id="rId133"/>
    <p:sldId id="560" r:id="rId134"/>
    <p:sldId id="991" r:id="rId135"/>
    <p:sldId id="992" r:id="rId136"/>
    <p:sldId id="996" r:id="rId137"/>
    <p:sldId id="994" r:id="rId138"/>
    <p:sldId id="995" r:id="rId139"/>
    <p:sldId id="997" r:id="rId140"/>
    <p:sldId id="998" r:id="rId141"/>
    <p:sldId id="999" r:id="rId142"/>
    <p:sldId id="1000" r:id="rId143"/>
    <p:sldId id="348" r:id="rId144"/>
    <p:sldId id="349" r:id="rId145"/>
    <p:sldId id="350" r:id="rId146"/>
    <p:sldId id="351" r:id="rId147"/>
    <p:sldId id="352" r:id="rId148"/>
    <p:sldId id="345" r:id="rId149"/>
    <p:sldId id="342" r:id="rId150"/>
    <p:sldId id="347" r:id="rId151"/>
    <p:sldId id="341" r:id="rId152"/>
    <p:sldId id="343" r:id="rId153"/>
    <p:sldId id="1004" r:id="rId154"/>
    <p:sldId id="344" r:id="rId155"/>
    <p:sldId id="983" r:id="rId156"/>
    <p:sldId id="984" r:id="rId157"/>
    <p:sldId id="985" r:id="rId158"/>
    <p:sldId id="986" r:id="rId159"/>
    <p:sldId id="988" r:id="rId160"/>
    <p:sldId id="987" r:id="rId161"/>
    <p:sldId id="353" r:id="rId162"/>
    <p:sldId id="355" r:id="rId163"/>
    <p:sldId id="356" r:id="rId164"/>
    <p:sldId id="366" r:id="rId165"/>
    <p:sldId id="358" r:id="rId166"/>
    <p:sldId id="360" r:id="rId167"/>
    <p:sldId id="357" r:id="rId168"/>
    <p:sldId id="361" r:id="rId169"/>
    <p:sldId id="1003" r:id="rId1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tle" id="{6DA7A50D-8A1D-4BAF-BA4D-45F54546500A}">
          <p14:sldIdLst>
            <p14:sldId id="257"/>
            <p14:sldId id="1001"/>
          </p14:sldIdLst>
        </p14:section>
        <p14:section name="Intracranial Pressure" id="{8B6E6BDA-0FD4-4729-B045-058FC3941FCF}">
          <p14:sldIdLst>
            <p14:sldId id="258"/>
            <p14:sldId id="259"/>
            <p14:sldId id="260"/>
            <p14:sldId id="261"/>
            <p14:sldId id="262"/>
            <p14:sldId id="264"/>
            <p14:sldId id="265"/>
            <p14:sldId id="263"/>
            <p14:sldId id="1025"/>
            <p14:sldId id="266"/>
          </p14:sldIdLst>
        </p14:section>
        <p14:section name="Hydrocephalus" id="{744A8CCF-1DB5-4497-A84F-8B0724C7406C}">
          <p14:sldIdLst>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Lst>
        </p14:section>
        <p14:section name="Congenital anomalies" id="{D25EC4D9-85B8-4631-87B5-504F1D6E9C73}">
          <p14:sldIdLst>
            <p14:sldId id="286"/>
            <p14:sldId id="1023"/>
            <p14:sldId id="287"/>
            <p14:sldId id="1024"/>
            <p14:sldId id="288"/>
            <p14:sldId id="1002"/>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Lst>
        </p14:section>
        <p14:section name="Head injury" id="{AA9A7EE9-10AB-4929-9494-3B4EB1A17342}">
          <p14:sldIdLst>
            <p14:sldId id="313"/>
            <p14:sldId id="314"/>
            <p14:sldId id="1026"/>
            <p14:sldId id="315"/>
            <p14:sldId id="316"/>
            <p14:sldId id="525"/>
            <p14:sldId id="526"/>
            <p14:sldId id="527"/>
            <p14:sldId id="528"/>
            <p14:sldId id="522"/>
            <p14:sldId id="529"/>
            <p14:sldId id="530"/>
            <p14:sldId id="531"/>
            <p14:sldId id="532"/>
            <p14:sldId id="533"/>
            <p14:sldId id="523"/>
            <p14:sldId id="534"/>
            <p14:sldId id="535"/>
            <p14:sldId id="536"/>
            <p14:sldId id="537"/>
            <p14:sldId id="538"/>
            <p14:sldId id="539"/>
            <p14:sldId id="540"/>
            <p14:sldId id="541"/>
          </p14:sldIdLst>
        </p14:section>
        <p14:section name="Brain Tumors" id="{7B9A55A6-EAFF-49B1-84FF-C48A0A5820E8}">
          <p14:sldIdLst>
            <p14:sldId id="256"/>
            <p14:sldId id="542"/>
            <p14:sldId id="543"/>
            <p14:sldId id="544"/>
            <p14:sldId id="545"/>
            <p14:sldId id="546"/>
            <p14:sldId id="362"/>
            <p14:sldId id="364"/>
            <p14:sldId id="365"/>
            <p14:sldId id="547"/>
            <p14:sldId id="1006"/>
            <p14:sldId id="548"/>
            <p14:sldId id="317"/>
            <p14:sldId id="1005"/>
            <p14:sldId id="318"/>
            <p14:sldId id="319"/>
            <p14:sldId id="321"/>
            <p14:sldId id="320"/>
            <p14:sldId id="322"/>
          </p14:sldIdLst>
        </p14:section>
        <p14:section name="Spinal Cord Tumors" id="{EFE73D24-0F14-47F0-8198-BC609BEC7627}">
          <p14:sldIdLst>
            <p14:sldId id="549"/>
            <p14:sldId id="550"/>
            <p14:sldId id="324"/>
            <p14:sldId id="325"/>
            <p14:sldId id="326"/>
            <p14:sldId id="327"/>
            <p14:sldId id="328"/>
          </p14:sldIdLst>
        </p14:section>
        <p14:section name="Spinal injury" id="{D05B6B57-809D-41CA-8B22-1A479B68747E}">
          <p14:sldIdLst>
            <p14:sldId id="551"/>
            <p14:sldId id="1022"/>
            <p14:sldId id="552"/>
            <p14:sldId id="332"/>
            <p14:sldId id="553"/>
            <p14:sldId id="554"/>
            <p14:sldId id="331"/>
            <p14:sldId id="330"/>
            <p14:sldId id="333"/>
            <p14:sldId id="334"/>
            <p14:sldId id="335"/>
            <p14:sldId id="336"/>
            <p14:sldId id="555"/>
            <p14:sldId id="363"/>
            <p14:sldId id="556"/>
            <p14:sldId id="557"/>
            <p14:sldId id="558"/>
            <p14:sldId id="338"/>
            <p14:sldId id="559"/>
            <p14:sldId id="340"/>
            <p14:sldId id="339"/>
          </p14:sldIdLst>
        </p14:section>
        <p14:section name="Degenerative disk disease" id="{C354651C-36C2-4C7B-9451-98CD2F11ACA9}">
          <p14:sldIdLst>
            <p14:sldId id="560"/>
            <p14:sldId id="991"/>
            <p14:sldId id="992"/>
            <p14:sldId id="996"/>
            <p14:sldId id="994"/>
            <p14:sldId id="995"/>
            <p14:sldId id="997"/>
            <p14:sldId id="998"/>
            <p14:sldId id="999"/>
            <p14:sldId id="1000"/>
            <p14:sldId id="348"/>
            <p14:sldId id="349"/>
            <p14:sldId id="350"/>
            <p14:sldId id="351"/>
            <p14:sldId id="352"/>
            <p14:sldId id="345"/>
            <p14:sldId id="342"/>
            <p14:sldId id="347"/>
            <p14:sldId id="341"/>
            <p14:sldId id="343"/>
            <p14:sldId id="1004"/>
            <p14:sldId id="344"/>
            <p14:sldId id="983"/>
            <p14:sldId id="984"/>
            <p14:sldId id="985"/>
            <p14:sldId id="986"/>
            <p14:sldId id="988"/>
            <p14:sldId id="987"/>
            <p14:sldId id="353"/>
            <p14:sldId id="355"/>
          </p14:sldIdLst>
        </p14:section>
        <p14:section name="Other Questions" id="{D2C03D65-8463-412D-B06F-B1993EB30624}">
          <p14:sldIdLst>
            <p14:sldId id="356"/>
            <p14:sldId id="366"/>
            <p14:sldId id="358"/>
            <p14:sldId id="360"/>
            <p14:sldId id="357"/>
            <p14:sldId id="361"/>
            <p14:sldId id="10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6AC"/>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660"/>
  </p:normalViewPr>
  <p:slideViewPr>
    <p:cSldViewPr snapToGrid="0">
      <p:cViewPr varScale="1">
        <p:scale>
          <a:sx n="79" d="100"/>
          <a:sy n="79" d="100"/>
        </p:scale>
        <p:origin x="744"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9BFB55-A802-447E-A910-BBD71F405882}"/>
              </a:ext>
            </a:extLst>
          </p:cNvPr>
          <p:cNvSpPr/>
          <p:nvPr userDrawn="1"/>
        </p:nvSpPr>
        <p:spPr>
          <a:xfrm>
            <a:off x="0" y="0"/>
            <a:ext cx="12192000" cy="6858000"/>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457B7BB-CD07-47C5-9965-2FA032CA8D5B}"/>
              </a:ext>
            </a:extLst>
          </p:cNvPr>
          <p:cNvSpPr/>
          <p:nvPr userDrawn="1"/>
        </p:nvSpPr>
        <p:spPr>
          <a:xfrm flipH="1">
            <a:off x="8052178" y="0"/>
            <a:ext cx="4139819" cy="6858000"/>
          </a:xfrm>
          <a:prstGeom prst="rtTriangle">
            <a:avLst/>
          </a:prstGeom>
          <a:solidFill>
            <a:schemeClr val="accent4">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B81EF693-46E2-4180-A982-14109E40CB06}"/>
              </a:ext>
            </a:extLst>
          </p:cNvPr>
          <p:cNvSpPr/>
          <p:nvPr userDrawn="1"/>
        </p:nvSpPr>
        <p:spPr>
          <a:xfrm rot="10800000" flipH="1">
            <a:off x="4" y="0"/>
            <a:ext cx="4139819" cy="6858000"/>
          </a:xfrm>
          <a:prstGeom prst="rtTriangle">
            <a:avLst/>
          </a:prstGeom>
          <a:solidFill>
            <a:schemeClr val="accent4">
              <a:lumMod val="75000"/>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682B7D-4C59-C2D7-0450-2C7B697F8349}"/>
              </a:ext>
            </a:extLst>
          </p:cNvPr>
          <p:cNvGrpSpPr/>
          <p:nvPr userDrawn="1"/>
        </p:nvGrpSpPr>
        <p:grpSpPr>
          <a:xfrm>
            <a:off x="-491345" y="4748022"/>
            <a:ext cx="10267188" cy="2109978"/>
            <a:chOff x="-491345" y="1077822"/>
            <a:chExt cx="10267188" cy="2109978"/>
          </a:xfrm>
        </p:grpSpPr>
        <p:grpSp>
          <p:nvGrpSpPr>
            <p:cNvPr id="6" name="Group 5">
              <a:extLst>
                <a:ext uri="{FF2B5EF4-FFF2-40B4-BE49-F238E27FC236}">
                  <a16:creationId xmlns:a16="http://schemas.microsoft.com/office/drawing/2014/main" id="{3C10304A-96B5-C1E8-D9D6-BF354CA1DA65}"/>
                </a:ext>
              </a:extLst>
            </p:cNvPr>
            <p:cNvGrpSpPr/>
            <p:nvPr/>
          </p:nvGrpSpPr>
          <p:grpSpPr>
            <a:xfrm>
              <a:off x="-491345" y="1077822"/>
              <a:ext cx="10267188" cy="2109978"/>
              <a:chOff x="-491345" y="1077822"/>
              <a:chExt cx="10267188" cy="2109978"/>
            </a:xfrm>
          </p:grpSpPr>
          <p:pic>
            <p:nvPicPr>
              <p:cNvPr id="16" name="Picture 15">
                <a:extLst>
                  <a:ext uri="{FF2B5EF4-FFF2-40B4-BE49-F238E27FC236}">
                    <a16:creationId xmlns:a16="http://schemas.microsoft.com/office/drawing/2014/main" id="{5B61568A-5D55-A15F-0A34-79D7080041AD}"/>
                  </a:ext>
                </a:extLst>
              </p:cNvPr>
              <p:cNvPicPr>
                <a:picLocks noChangeAspect="1"/>
              </p:cNvPicPr>
              <p:nvPr/>
            </p:nvPicPr>
            <p:blipFill>
              <a:blip r:embed="rId3"/>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a:ln/>
            </p:spPr>
          </p:pic>
          <p:sp>
            <p:nvSpPr>
              <p:cNvPr id="17" name="Freeform: Shape 16">
                <a:extLst>
                  <a:ext uri="{FF2B5EF4-FFF2-40B4-BE49-F238E27FC236}">
                    <a16:creationId xmlns:a16="http://schemas.microsoft.com/office/drawing/2014/main" id="{0DA5E7E9-82EF-6C73-1F3B-92803B18E74C}"/>
                  </a:ext>
                </a:extLst>
              </p:cNvPr>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a:extLst>
                  <a:ext uri="{FF2B5EF4-FFF2-40B4-BE49-F238E27FC236}">
                    <a16:creationId xmlns:a16="http://schemas.microsoft.com/office/drawing/2014/main" id="{6F8966C5-F0FF-C508-C5A2-7BE56926B7DF}"/>
                  </a:ext>
                </a:extLst>
              </p:cNvPr>
              <p:cNvPicPr>
                <a:picLocks noChangeAspect="1"/>
              </p:cNvPicPr>
              <p:nvPr/>
            </p:nvPicPr>
            <p:blipFill rotWithShape="1">
              <a:blip r:embed="rId4"/>
              <a:srcRect l="-8934" r="1"/>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a:ln/>
            </p:spPr>
          </p:pic>
          <p:sp>
            <p:nvSpPr>
              <p:cNvPr id="19" name="Freeform: Shape 18">
                <a:extLst>
                  <a:ext uri="{FF2B5EF4-FFF2-40B4-BE49-F238E27FC236}">
                    <a16:creationId xmlns:a16="http://schemas.microsoft.com/office/drawing/2014/main" id="{89B4D101-00A6-231D-BBF9-90424B8900A4}"/>
                  </a:ext>
                </a:extLst>
              </p:cNvPr>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a:extLst>
                  <a:ext uri="{FF2B5EF4-FFF2-40B4-BE49-F238E27FC236}">
                    <a16:creationId xmlns:a16="http://schemas.microsoft.com/office/drawing/2014/main" id="{56CB7EDB-6575-A1BA-91DB-A3ABBCB6FE45}"/>
                  </a:ext>
                </a:extLst>
              </p:cNvPr>
              <p:cNvPicPr>
                <a:picLocks noChangeAspect="1"/>
              </p:cNvPicPr>
              <p:nvPr/>
            </p:nvPicPr>
            <p:blipFill>
              <a:blip r:embed="rId5"/>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1" name="Freeform: Shape 20">
                <a:extLst>
                  <a:ext uri="{FF2B5EF4-FFF2-40B4-BE49-F238E27FC236}">
                    <a16:creationId xmlns:a16="http://schemas.microsoft.com/office/drawing/2014/main" id="{7F1F3747-4DA6-D40B-F133-522C070A3B64}"/>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a:extLst>
                  <a:ext uri="{FF2B5EF4-FFF2-40B4-BE49-F238E27FC236}">
                    <a16:creationId xmlns:a16="http://schemas.microsoft.com/office/drawing/2014/main" id="{ABB7BE77-BC5B-1821-7EB6-C1CA6A09688F}"/>
                  </a:ext>
                </a:extLst>
              </p:cNvPr>
              <p:cNvPicPr>
                <a:picLocks noChangeAspect="1"/>
              </p:cNvPicPr>
              <p:nvPr/>
            </p:nvPicPr>
            <p:blipFill>
              <a:blip r:embed="rId6"/>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3" name="Freeform: Shape 22">
                <a:extLst>
                  <a:ext uri="{FF2B5EF4-FFF2-40B4-BE49-F238E27FC236}">
                    <a16:creationId xmlns:a16="http://schemas.microsoft.com/office/drawing/2014/main" id="{CD0C0549-FD23-9D0A-2EBD-FC1D9A0FD1BE}"/>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A14B83FF-A9B5-BBFA-A143-3C5D107A8B29}"/>
                  </a:ext>
                </a:extLst>
              </p:cNvPr>
              <p:cNvPicPr>
                <a:picLocks noChangeAspect="1"/>
              </p:cNvPicPr>
              <p:nvPr/>
            </p:nvPicPr>
            <p:blipFill>
              <a:blip r:embed="rId7"/>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5" name="Freeform: Shape 24">
                <a:extLst>
                  <a:ext uri="{FF2B5EF4-FFF2-40B4-BE49-F238E27FC236}">
                    <a16:creationId xmlns:a16="http://schemas.microsoft.com/office/drawing/2014/main" id="{C6FDA718-D61A-BC5F-0E23-295344C11FD6}"/>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313CB823-9AA2-D076-A23A-587A0C404A43}"/>
                  </a:ext>
                </a:extLst>
              </p:cNvPr>
              <p:cNvPicPr>
                <a:picLocks noChangeAspect="1"/>
              </p:cNvPicPr>
              <p:nvPr/>
            </p:nvPicPr>
            <p:blipFill>
              <a:blip r:embed="rId8"/>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7" name="Freeform: Shape 26">
                <a:extLst>
                  <a:ext uri="{FF2B5EF4-FFF2-40B4-BE49-F238E27FC236}">
                    <a16:creationId xmlns:a16="http://schemas.microsoft.com/office/drawing/2014/main" id="{66915AD6-039A-3EDF-773D-19B1CE40E32C}"/>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a:extLst>
                  <a:ext uri="{FF2B5EF4-FFF2-40B4-BE49-F238E27FC236}">
                    <a16:creationId xmlns:a16="http://schemas.microsoft.com/office/drawing/2014/main" id="{087B1F71-EC13-9221-C1A3-FA285719B45D}"/>
                  </a:ext>
                </a:extLst>
              </p:cNvPr>
              <p:cNvPicPr>
                <a:picLocks noChangeAspect="1"/>
              </p:cNvPicPr>
              <p:nvPr/>
            </p:nvPicPr>
            <p:blipFill>
              <a:blip r:embed="rId9"/>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9" name="Freeform: Shape 28">
                <a:extLst>
                  <a:ext uri="{FF2B5EF4-FFF2-40B4-BE49-F238E27FC236}">
                    <a16:creationId xmlns:a16="http://schemas.microsoft.com/office/drawing/2014/main" id="{54F78FCF-140F-293D-4590-303119E4814C}"/>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FAF947C0-51FE-8D9A-613D-73D4F4FDEBC6}"/>
                  </a:ext>
                </a:extLst>
              </p:cNvPr>
              <p:cNvPicPr>
                <a:picLocks noChangeAspect="1"/>
              </p:cNvPicPr>
              <p:nvPr/>
            </p:nvPicPr>
            <p:blipFill>
              <a:blip r:embed="rId10"/>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31" name="Freeform: Shape 30">
                <a:extLst>
                  <a:ext uri="{FF2B5EF4-FFF2-40B4-BE49-F238E27FC236}">
                    <a16:creationId xmlns:a16="http://schemas.microsoft.com/office/drawing/2014/main" id="{E6EED200-840C-271B-EA4D-3782BAD64313}"/>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120F4343-9283-3532-B7CA-D57C5A33161F}"/>
                  </a:ext>
                </a:extLst>
              </p:cNvPr>
              <p:cNvPicPr>
                <a:picLocks noChangeAspect="1"/>
              </p:cNvPicPr>
              <p:nvPr/>
            </p:nvPicPr>
            <p:blipFill>
              <a:blip r:embed="rId11"/>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a:ln/>
            </p:spPr>
          </p:pic>
          <p:sp>
            <p:nvSpPr>
              <p:cNvPr id="33" name="Freeform: Shape 32">
                <a:extLst>
                  <a:ext uri="{FF2B5EF4-FFF2-40B4-BE49-F238E27FC236}">
                    <a16:creationId xmlns:a16="http://schemas.microsoft.com/office/drawing/2014/main" id="{0B7092A1-02E3-3FFE-732A-06D32592415C}"/>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E09197F1-58F4-4BF0-B810-053A00CEEE6D}"/>
                  </a:ext>
                </a:extLst>
              </p:cNvPr>
              <p:cNvPicPr>
                <a:picLocks noChangeAspect="1"/>
              </p:cNvPicPr>
              <p:nvPr/>
            </p:nvPicPr>
            <p:blipFill>
              <a:blip r:embed="rId12"/>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5" name="Freeform: Shape 34">
                <a:extLst>
                  <a:ext uri="{FF2B5EF4-FFF2-40B4-BE49-F238E27FC236}">
                    <a16:creationId xmlns:a16="http://schemas.microsoft.com/office/drawing/2014/main" id="{8702FFD1-6AD0-CCF2-22D5-AFB3ADF92E63}"/>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a:extLst>
                  <a:ext uri="{FF2B5EF4-FFF2-40B4-BE49-F238E27FC236}">
                    <a16:creationId xmlns:a16="http://schemas.microsoft.com/office/drawing/2014/main" id="{EB0A1C71-0A48-8395-12E9-C1358C446F85}"/>
                  </a:ext>
                </a:extLst>
              </p:cNvPr>
              <p:cNvPicPr>
                <a:picLocks noChangeAspect="1"/>
              </p:cNvPicPr>
              <p:nvPr/>
            </p:nvPicPr>
            <p:blipFill>
              <a:blip r:embed="rId13"/>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7" name="Freeform: Shape 36">
                <a:extLst>
                  <a:ext uri="{FF2B5EF4-FFF2-40B4-BE49-F238E27FC236}">
                    <a16:creationId xmlns:a16="http://schemas.microsoft.com/office/drawing/2014/main" id="{717960A6-6BAC-7AB1-6D0D-9C9C294AEAE6}"/>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149CE8-15A1-1BB7-DAB1-4625696B7864}"/>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7163B4A-B25A-5F0F-09B6-36B0CE195F4E}"/>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E4497A0-0F2B-0F4A-D545-AE5C22CEF4EA}"/>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B83375-861E-C6F6-C9B7-30F485060B08}"/>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79E29B7-DCD3-B4FD-7DF3-58ADD0C0FB20}"/>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ADDB78-07D4-9263-67F1-76684519E72A}"/>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CEB74DB-8DBA-593E-787D-ED6659B0FECD}"/>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DB98EE-2699-C959-CAD9-7E1C03388B38}"/>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252A1F-A47B-EF7A-B489-85F7493F7CA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EFB34BC-9E28-9F60-878F-C57730E4D339}"/>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4997224-1151-5EF8-1285-A52CB8C96C3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7079EC6-11D8-7A87-3BED-76661B6E34D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E8BD6EC-3F27-AB48-BFA1-1F19D924A4ED}"/>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ADB4639-2D77-05F6-ABB2-EEABAAADB75D}"/>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E014FD2-9309-0448-F3BD-41BE9B7BBC81}"/>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FF1D9D1-38B2-725A-A987-2437CA80F80F}"/>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BC9C966-7B87-AE76-3EA6-F74246FF756F}"/>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4A765A8-E2F9-BC8B-E1DE-667CCA5801BB}"/>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EE39EA8-3777-8546-826B-A269E9AE95A0}"/>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B1706AC-01F1-7122-D73F-AC88363B50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359E182-5E3C-C22C-CEA4-4A594536AF62}"/>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613B99-FFD0-F788-7361-A8343F6879DB}"/>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281631-8387-020C-9BE6-F388C749904A}"/>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80182F0-DEDE-37F4-CD2B-07AEDC220276}"/>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85D4BD5-7180-B4EF-3571-6303EA76F707}"/>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B78F30D-8AA6-0B9C-CCEC-61752E8F3A9E}"/>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F79884C-CFE1-3418-D013-37CE801A62BE}"/>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12EB0-2216-8AC1-0747-BD8D33CD8F3E}"/>
                  </a:ext>
                </a:extLst>
              </p:cNvPr>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0AAD2A2-17A8-839B-8D9B-FD21F680D335}"/>
                  </a:ext>
                </a:extLst>
              </p:cNvPr>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a:extLst>
                <a:ext uri="{FF2B5EF4-FFF2-40B4-BE49-F238E27FC236}">
                  <a16:creationId xmlns:a16="http://schemas.microsoft.com/office/drawing/2014/main" id="{C5A56264-3FB7-F6E9-B5BB-6159F72D2D80}"/>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a:extLst>
                <a:ext uri="{FF2B5EF4-FFF2-40B4-BE49-F238E27FC236}">
                  <a16:creationId xmlns:a16="http://schemas.microsoft.com/office/drawing/2014/main" id="{A07BD8DC-A84C-F7E0-CAA4-BB98195796E5}"/>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a:extLst>
                <a:ext uri="{FF2B5EF4-FFF2-40B4-BE49-F238E27FC236}">
                  <a16:creationId xmlns:a16="http://schemas.microsoft.com/office/drawing/2014/main" id="{55C8602B-A322-E4C3-B226-DEFD07C65B77}"/>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a:extLst>
                <a:ext uri="{FF2B5EF4-FFF2-40B4-BE49-F238E27FC236}">
                  <a16:creationId xmlns:a16="http://schemas.microsoft.com/office/drawing/2014/main" id="{4FD78C94-EE64-26D2-8F74-605A506D704B}"/>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a:extLst>
                <a:ext uri="{FF2B5EF4-FFF2-40B4-BE49-F238E27FC236}">
                  <a16:creationId xmlns:a16="http://schemas.microsoft.com/office/drawing/2014/main" id="{DBF79997-55B8-794C-8A7E-A1C128DD43A7}"/>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99BE0F57-BD8C-00C3-76C9-0E129A8A46D0}"/>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a:extLst>
                <a:ext uri="{FF2B5EF4-FFF2-40B4-BE49-F238E27FC236}">
                  <a16:creationId xmlns:a16="http://schemas.microsoft.com/office/drawing/2014/main" id="{73910664-AD01-A236-903F-C873664A66B3}"/>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a:extLst>
                <a:ext uri="{FF2B5EF4-FFF2-40B4-BE49-F238E27FC236}">
                  <a16:creationId xmlns:a16="http://schemas.microsoft.com/office/drawing/2014/main" id="{895CF526-D0A3-AF35-52F3-9797FC3344E7}"/>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a:extLst>
                <a:ext uri="{FF2B5EF4-FFF2-40B4-BE49-F238E27FC236}">
                  <a16:creationId xmlns:a16="http://schemas.microsoft.com/office/drawing/2014/main" id="{66F73DB2-010D-6701-B2C9-28F8FA615E5D}"/>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69" name="Rectangle 68">
            <a:extLst>
              <a:ext uri="{FF2B5EF4-FFF2-40B4-BE49-F238E27FC236}">
                <a16:creationId xmlns:a16="http://schemas.microsoft.com/office/drawing/2014/main" id="{78F5A287-B7D4-E771-3791-606C40F3F6C0}"/>
              </a:ext>
            </a:extLst>
          </p:cNvPr>
          <p:cNvSpPr/>
          <p:nvPr userDrawn="1"/>
        </p:nvSpPr>
        <p:spPr>
          <a:xfrm>
            <a:off x="1524000" y="1127145"/>
            <a:ext cx="10687573" cy="2402027"/>
          </a:xfrm>
          <a:prstGeom prst="rect">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
        <p:nvSpPr>
          <p:cNvPr id="68" name="Subtitle 2">
            <a:extLst>
              <a:ext uri="{FF2B5EF4-FFF2-40B4-BE49-F238E27FC236}">
                <a16:creationId xmlns:a16="http://schemas.microsoft.com/office/drawing/2014/main" id="{306F2F5F-605D-855F-2454-F9FAB333D138}"/>
              </a:ext>
            </a:extLst>
          </p:cNvPr>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0" name="Picture 69" descr="Logo&#10;&#10;Description automatically generated">
            <a:extLst>
              <a:ext uri="{FF2B5EF4-FFF2-40B4-BE49-F238E27FC236}">
                <a16:creationId xmlns:a16="http://schemas.microsoft.com/office/drawing/2014/main" id="{6AF8CF76-8943-3E11-D229-DEFFB3F59C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71" name="TextBox 70">
            <a:extLst>
              <a:ext uri="{FF2B5EF4-FFF2-40B4-BE49-F238E27FC236}">
                <a16:creationId xmlns:a16="http://schemas.microsoft.com/office/drawing/2014/main" id="{8C0A876A-148F-EC98-1288-4BF5EE92466B}"/>
              </a:ext>
            </a:extLst>
          </p:cNvPr>
          <p:cNvSpPr txBox="1"/>
          <p:nvPr userDrawn="1"/>
        </p:nvSpPr>
        <p:spPr>
          <a:xfrm>
            <a:off x="179528" y="6178942"/>
            <a:ext cx="2961301" cy="53553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ar-JO"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إعداد محمود بركات</a:t>
            </a:r>
            <a:endParaRPr kumimoji="0" lang="en-US"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33772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le slide Layout">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11FB12-4975-B49D-C94D-916279E02FC2}"/>
              </a:ext>
            </a:extLst>
          </p:cNvPr>
          <p:cNvSpPr/>
          <p:nvPr userDrawn="1"/>
        </p:nvSpPr>
        <p:spPr>
          <a:xfrm>
            <a:off x="165" y="1669774"/>
            <a:ext cx="12191835" cy="1769449"/>
          </a:xfrm>
          <a:prstGeom prst="rect">
            <a:avLst/>
          </a:prstGeom>
          <a:solidFill>
            <a:schemeClr val="accent1">
              <a:lumMod val="75000"/>
              <a:alpha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5E2987-A4E7-6163-259B-BE86E8EC46AB}"/>
              </a:ext>
            </a:extLst>
          </p:cNvPr>
          <p:cNvSpPr/>
          <p:nvPr userDrawn="1"/>
        </p:nvSpPr>
        <p:spPr>
          <a:xfrm>
            <a:off x="0" y="3429000"/>
            <a:ext cx="12191835" cy="3428999"/>
          </a:xfrm>
          <a:prstGeom prst="rect">
            <a:avLst/>
          </a:prstGeom>
          <a:solidFill>
            <a:schemeClr val="accent1">
              <a:lumMod val="75000"/>
              <a:alpha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55B4847F-B7D1-C90D-8726-73425C8B6AA2}"/>
              </a:ext>
            </a:extLst>
          </p:cNvPr>
          <p:cNvSpPr/>
          <p:nvPr userDrawn="1"/>
        </p:nvSpPr>
        <p:spPr>
          <a:xfrm>
            <a:off x="0" y="3429000"/>
            <a:ext cx="3286125" cy="3428999"/>
          </a:xfrm>
          <a:prstGeom prst="rtTriangle">
            <a:avLst/>
          </a:prstGeom>
          <a:solidFill>
            <a:schemeClr val="accent4">
              <a:alpha val="9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AB57E2E2-CC51-96FF-6111-6040C74F7D11}"/>
              </a:ext>
            </a:extLst>
          </p:cNvPr>
          <p:cNvSpPr/>
          <p:nvPr userDrawn="1"/>
        </p:nvSpPr>
        <p:spPr>
          <a:xfrm flipH="1">
            <a:off x="8905876" y="3439223"/>
            <a:ext cx="3286125" cy="3418776"/>
          </a:xfrm>
          <a:prstGeom prst="rtTriangle">
            <a:avLst/>
          </a:prstGeom>
          <a:solidFill>
            <a:schemeClr val="accent4">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a:extLst>
              <a:ext uri="{FF2B5EF4-FFF2-40B4-BE49-F238E27FC236}">
                <a16:creationId xmlns:a16="http://schemas.microsoft.com/office/drawing/2014/main" id="{611108CC-DFB0-618F-89F8-69C7D3520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14" name="Title 1">
            <a:extLst>
              <a:ext uri="{FF2B5EF4-FFF2-40B4-BE49-F238E27FC236}">
                <a16:creationId xmlns:a16="http://schemas.microsoft.com/office/drawing/2014/main" id="{F69027E3-5072-8687-BA4F-DD073DA08B64}"/>
              </a:ext>
            </a:extLst>
          </p:cNvPr>
          <p:cNvSpPr>
            <a:spLocks noGrp="1"/>
          </p:cNvSpPr>
          <p:nvPr>
            <p:ph type="ctrTitle"/>
          </p:nvPr>
        </p:nvSpPr>
        <p:spPr>
          <a:xfrm>
            <a:off x="1524000" y="4208550"/>
            <a:ext cx="9144000" cy="876824"/>
          </a:xfrm>
          <a:effectLst>
            <a:outerShdw blurRad="50800" dist="38100" dir="5400000" algn="t" rotWithShape="0">
              <a:prstClr val="black">
                <a:alpha val="40000"/>
              </a:prstClr>
            </a:outerShdw>
          </a:effectLst>
        </p:spPr>
        <p:txBody>
          <a:bodyPr anchor="b"/>
          <a:lstStyle>
            <a:lvl1pPr algn="ctr">
              <a:defRPr sz="6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FF1AAF6A-E12D-7FD1-9A7D-8473F08B9C56}"/>
              </a:ext>
            </a:extLst>
          </p:cNvPr>
          <p:cNvSpPr>
            <a:spLocks noGrp="1"/>
          </p:cNvSpPr>
          <p:nvPr>
            <p:ph type="subTitle" idx="1"/>
          </p:nvPr>
        </p:nvSpPr>
        <p:spPr>
          <a:xfrm>
            <a:off x="1524000" y="5177449"/>
            <a:ext cx="9144000" cy="514626"/>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80371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tes slide Layout">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11FB12-4975-B49D-C94D-916279E02FC2}"/>
              </a:ext>
            </a:extLst>
          </p:cNvPr>
          <p:cNvSpPr/>
          <p:nvPr userDrawn="1"/>
        </p:nvSpPr>
        <p:spPr>
          <a:xfrm>
            <a:off x="165" y="365124"/>
            <a:ext cx="12191835" cy="929679"/>
          </a:xfrm>
          <a:prstGeom prst="rect">
            <a:avLst/>
          </a:prstGeom>
          <a:solidFill>
            <a:schemeClr val="accent1">
              <a:lumMod val="75000"/>
              <a:alpha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5E2987-A4E7-6163-259B-BE86E8EC46AB}"/>
              </a:ext>
            </a:extLst>
          </p:cNvPr>
          <p:cNvSpPr/>
          <p:nvPr userDrawn="1"/>
        </p:nvSpPr>
        <p:spPr>
          <a:xfrm>
            <a:off x="0" y="1305026"/>
            <a:ext cx="12191835" cy="5552974"/>
          </a:xfrm>
          <a:prstGeom prst="rect">
            <a:avLst/>
          </a:prstGeom>
          <a:solidFill>
            <a:schemeClr val="accent1">
              <a:lumMod val="75000"/>
              <a:alpha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a:extLst>
              <a:ext uri="{FF2B5EF4-FFF2-40B4-BE49-F238E27FC236}">
                <a16:creationId xmlns:a16="http://schemas.microsoft.com/office/drawing/2014/main" id="{611108CC-DFB0-618F-89F8-69C7D3520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23" name="Title 1">
            <a:extLst>
              <a:ext uri="{FF2B5EF4-FFF2-40B4-BE49-F238E27FC236}">
                <a16:creationId xmlns:a16="http://schemas.microsoft.com/office/drawing/2014/main" id="{A3E69B49-5DA6-2DB3-D10B-23645C25C1BE}"/>
              </a:ext>
            </a:extLst>
          </p:cNvPr>
          <p:cNvSpPr>
            <a:spLocks noGrp="1"/>
          </p:cNvSpPr>
          <p:nvPr>
            <p:ph type="title"/>
          </p:nvPr>
        </p:nvSpPr>
        <p:spPr>
          <a:xfrm>
            <a:off x="838200" y="365125"/>
            <a:ext cx="10515600" cy="762339"/>
          </a:xfrm>
          <a:effectLst>
            <a:outerShdw blurRad="50800" dist="38100" dir="5400000" algn="t" rotWithShape="0">
              <a:prstClr val="black">
                <a:alpha val="40000"/>
              </a:prstClr>
            </a:outerShdw>
          </a:effectLst>
        </p:spPr>
        <p:txBody>
          <a:bodyPr/>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24" name="Content Placeholder 2">
            <a:extLst>
              <a:ext uri="{FF2B5EF4-FFF2-40B4-BE49-F238E27FC236}">
                <a16:creationId xmlns:a16="http://schemas.microsoft.com/office/drawing/2014/main" id="{C1530B00-B3D2-E929-FA73-E292D2932F6E}"/>
              </a:ext>
            </a:extLst>
          </p:cNvPr>
          <p:cNvSpPr>
            <a:spLocks noGrp="1"/>
          </p:cNvSpPr>
          <p:nvPr>
            <p:ph idx="1"/>
          </p:nvPr>
        </p:nvSpPr>
        <p:spPr>
          <a:xfrm>
            <a:off x="838200" y="1305026"/>
            <a:ext cx="10515600" cy="4871938"/>
          </a:xfrm>
          <a:effectLst>
            <a:outerShdw blurRad="50800" dist="38100" dir="5400000" algn="t" rotWithShape="0">
              <a:prstClr val="black">
                <a:alpha val="40000"/>
              </a:prstClr>
            </a:outerShdw>
          </a:effectLst>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3">
            <a:extLst>
              <a:ext uri="{FF2B5EF4-FFF2-40B4-BE49-F238E27FC236}">
                <a16:creationId xmlns:a16="http://schemas.microsoft.com/office/drawing/2014/main" id="{869452AD-40DA-69C7-6FDD-A1C8479A9536}"/>
              </a:ext>
            </a:extLst>
          </p:cNvPr>
          <p:cNvSpPr>
            <a:spLocks noGrp="1"/>
          </p:cNvSpPr>
          <p:nvPr>
            <p:ph type="dt" sz="half" idx="10"/>
          </p:nvPr>
        </p:nvSpPr>
        <p:spPr>
          <a:xfrm>
            <a:off x="838200" y="6356350"/>
            <a:ext cx="2743200" cy="365125"/>
          </a:xfrm>
        </p:spPr>
        <p:txBody>
          <a:bodyPr/>
          <a:lstStyle/>
          <a:p>
            <a:fld id="{B87FFC45-CAD4-4F75-803B-F832117CCBC8}" type="datetimeFigureOut">
              <a:rPr lang="en-US" smtClean="0"/>
              <a:t>7/28/2023</a:t>
            </a:fld>
            <a:endParaRPr lang="en-US"/>
          </a:p>
        </p:txBody>
      </p:sp>
      <p:sp>
        <p:nvSpPr>
          <p:cNvPr id="26" name="Footer Placeholder 4">
            <a:extLst>
              <a:ext uri="{FF2B5EF4-FFF2-40B4-BE49-F238E27FC236}">
                <a16:creationId xmlns:a16="http://schemas.microsoft.com/office/drawing/2014/main" id="{95AF89FD-6A2F-6A42-A240-1AE90C09939C}"/>
              </a:ext>
            </a:extLst>
          </p:cNvPr>
          <p:cNvSpPr>
            <a:spLocks noGrp="1"/>
          </p:cNvSpPr>
          <p:nvPr>
            <p:ph type="ftr" sz="quarter" idx="11"/>
          </p:nvPr>
        </p:nvSpPr>
        <p:spPr>
          <a:xfrm>
            <a:off x="4038600" y="6356350"/>
            <a:ext cx="4114800" cy="365125"/>
          </a:xfrm>
        </p:spPr>
        <p:txBody>
          <a:bodyPr/>
          <a:lstStyle/>
          <a:p>
            <a:endParaRPr lang="en-US"/>
          </a:p>
        </p:txBody>
      </p:sp>
      <p:sp>
        <p:nvSpPr>
          <p:cNvPr id="27" name="Slide Number Placeholder 5">
            <a:extLst>
              <a:ext uri="{FF2B5EF4-FFF2-40B4-BE49-F238E27FC236}">
                <a16:creationId xmlns:a16="http://schemas.microsoft.com/office/drawing/2014/main" id="{5FFC7023-CEEC-BB5E-57F8-A1EE809E68DF}"/>
              </a:ext>
            </a:extLst>
          </p:cNvPr>
          <p:cNvSpPr>
            <a:spLocks noGrp="1"/>
          </p:cNvSpPr>
          <p:nvPr>
            <p:ph type="sldNum" sz="quarter" idx="12"/>
          </p:nvPr>
        </p:nvSpPr>
        <p:spPr>
          <a:xfrm>
            <a:off x="8610600" y="6356350"/>
            <a:ext cx="2743200" cy="365125"/>
          </a:xfrm>
        </p:spPr>
        <p:txBody>
          <a:bodyPr/>
          <a:lstStyle/>
          <a:p>
            <a:fld id="{83173C1A-811C-4EC3-ABF1-D67B31BD8CE7}" type="slidenum">
              <a:rPr lang="en-US" smtClean="0"/>
              <a:t>‹#›</a:t>
            </a:fld>
            <a:endParaRPr lang="en-US"/>
          </a:p>
        </p:txBody>
      </p:sp>
      <p:cxnSp>
        <p:nvCxnSpPr>
          <p:cNvPr id="28" name="Straight Connector 27">
            <a:extLst>
              <a:ext uri="{FF2B5EF4-FFF2-40B4-BE49-F238E27FC236}">
                <a16:creationId xmlns:a16="http://schemas.microsoft.com/office/drawing/2014/main" id="{B66EC9F6-84B0-B067-8E2E-FAD48853A54D}"/>
              </a:ext>
            </a:extLst>
          </p:cNvPr>
          <p:cNvCxnSpPr>
            <a:cxnSpLocks/>
          </p:cNvCxnSpPr>
          <p:nvPr userDrawn="1"/>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70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B87FFC45-CAD4-4F75-803B-F832117CCBC8}" type="datetimeFigureOut">
              <a:rPr lang="en-US" smtClean="0"/>
              <a:t>7/28/2023</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83173C1A-811C-4EC3-ABF1-D67B31BD8CE7}" type="slidenum">
              <a:rPr lang="en-US" smtClean="0"/>
              <a:t>‹#›</a:t>
            </a:fld>
            <a:endParaRPr lang="en-US"/>
          </a:p>
        </p:txBody>
      </p:sp>
    </p:spTree>
    <p:extLst>
      <p:ext uri="{BB962C8B-B14F-4D97-AF65-F5344CB8AC3E}">
        <p14:creationId xmlns:p14="http://schemas.microsoft.com/office/powerpoint/2010/main" val="3217729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B87FFC45-CAD4-4F75-803B-F832117CCBC8}" type="datetimeFigureOut">
              <a:rPr lang="en-US" smtClean="0"/>
              <a:t>7/28/2023</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83173C1A-811C-4EC3-ABF1-D67B31BD8CE7}"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E74B61-88C9-B9F3-8FFD-A70F84DF44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111163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B87FFC45-CAD4-4F75-803B-F832117CCBC8}" type="datetimeFigureOut">
              <a:rPr lang="en-US" smtClean="0"/>
              <a:t>7/28/2023</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83173C1A-811C-4EC3-ABF1-D67B31BD8CE7}"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AD72533C-3E44-831C-CE17-22F9767E4C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594899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B87FFC45-CAD4-4F75-803B-F832117CCBC8}" type="datetimeFigureOut">
              <a:rPr lang="en-US" smtClean="0"/>
              <a:t>7/28/2023</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83173C1A-811C-4EC3-ABF1-D67B31BD8CE7}"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24079BA5-FA6E-3ED1-A053-5A1B732C42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73479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B87FFC45-CAD4-4F75-803B-F832117CCBC8}" type="datetimeFigureOut">
              <a:rPr lang="en-US" smtClean="0"/>
              <a:t>7/28/2023</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83173C1A-811C-4EC3-ABF1-D67B31BD8CE7}"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B61DDA50-AB87-CA3E-365F-2A610BEF09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611576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D9D7-4C0F-E790-6F71-A1DC9439B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817813-451D-8193-253A-0788FD0E8F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2AEFFB-BA09-DC62-CF86-2D592C6BDBF1}"/>
              </a:ext>
            </a:extLst>
          </p:cNvPr>
          <p:cNvSpPr>
            <a:spLocks noGrp="1"/>
          </p:cNvSpPr>
          <p:nvPr>
            <p:ph type="dt" sz="half" idx="10"/>
          </p:nvPr>
        </p:nvSpPr>
        <p:spPr/>
        <p:txBody>
          <a:bodyPr/>
          <a:lstStyle/>
          <a:p>
            <a:fld id="{CD8BE6C2-48BD-409D-93CA-8492A5AA3896}" type="datetimeFigureOut">
              <a:rPr lang="en-US" smtClean="0"/>
              <a:t>7/28/2023</a:t>
            </a:fld>
            <a:endParaRPr lang="en-US"/>
          </a:p>
        </p:txBody>
      </p:sp>
      <p:sp>
        <p:nvSpPr>
          <p:cNvPr id="5" name="Footer Placeholder 4">
            <a:extLst>
              <a:ext uri="{FF2B5EF4-FFF2-40B4-BE49-F238E27FC236}">
                <a16:creationId xmlns:a16="http://schemas.microsoft.com/office/drawing/2014/main" id="{FC759E71-6DA8-69C1-5643-9AF4C6ED9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0EFEC-4C1B-5FE7-22CF-6C6D4A1A1632}"/>
              </a:ext>
            </a:extLst>
          </p:cNvPr>
          <p:cNvSpPr>
            <a:spLocks noGrp="1"/>
          </p:cNvSpPr>
          <p:nvPr>
            <p:ph type="sldNum" sz="quarter" idx="12"/>
          </p:nvPr>
        </p:nvSpPr>
        <p:spPr/>
        <p:txBody>
          <a:bodyPr/>
          <a:lstStyle/>
          <a:p>
            <a:fld id="{F6E2476A-C7AA-42EE-BB6A-5080FA3DE4A8}"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7390AAB3-D37F-C09B-A8F0-A23622DD2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1667047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FFC45-CAD4-4F75-803B-F832117CCBC8}" type="datetimeFigureOut">
              <a:rPr lang="en-US" smtClean="0"/>
              <a:t>7/28/2023</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73C1A-811C-4EC3-ABF1-D67B31BD8CE7}" type="slidenum">
              <a:rPr lang="en-US" smtClean="0"/>
              <a:t>‹#›</a:t>
            </a:fld>
            <a:endParaRPr lang="en-US"/>
          </a:p>
        </p:txBody>
      </p:sp>
    </p:spTree>
    <p:extLst>
      <p:ext uri="{BB962C8B-B14F-4D97-AF65-F5344CB8AC3E}">
        <p14:creationId xmlns:p14="http://schemas.microsoft.com/office/powerpoint/2010/main" val="72653319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63" r:id="rId4"/>
    <p:sldLayoutId id="2147483662" r:id="rId5"/>
    <p:sldLayoutId id="2147483664" r:id="rId6"/>
    <p:sldLayoutId id="2147483666" r:id="rId7"/>
    <p:sldLayoutId id="2147483667" r:id="rId8"/>
    <p:sldLayoutId id="2147483670" r:id="rId9"/>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5.xml"/><Relationship Id="rId5" Type="http://schemas.openxmlformats.org/officeDocument/2006/relationships/image" Target="../media/image127.jpeg"/><Relationship Id="rId4" Type="http://schemas.openxmlformats.org/officeDocument/2006/relationships/image" Target="../media/image126.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5.xml"/><Relationship Id="rId4" Type="http://schemas.openxmlformats.org/officeDocument/2006/relationships/image" Target="../media/image14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5.xml"/><Relationship Id="rId4" Type="http://schemas.openxmlformats.org/officeDocument/2006/relationships/image" Target="../media/image15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5.xml"/><Relationship Id="rId4" Type="http://schemas.openxmlformats.org/officeDocument/2006/relationships/image" Target="../media/image156.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 Id="rId4" Type="http://schemas.openxmlformats.org/officeDocument/2006/relationships/image" Target="../media/image72.jpeg"/></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jpe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5.xml"/><Relationship Id="rId4" Type="http://schemas.openxmlformats.org/officeDocument/2006/relationships/image" Target="../media/image88.jpeg"/></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5.xml"/><Relationship Id="rId4" Type="http://schemas.openxmlformats.org/officeDocument/2006/relationships/image" Target="../media/image9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5.xml"/><Relationship Id="rId4" Type="http://schemas.openxmlformats.org/officeDocument/2006/relationships/image" Target="../media/image113.jpeg"/></Relationships>
</file>

<file path=ppt/slides/_rels/slide9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 Id="rId4" Type="http://schemas.openxmlformats.org/officeDocument/2006/relationships/image" Target="../media/image117.png"/></Relationships>
</file>

<file path=ppt/slides/_rels/slide9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EE21-7EDE-C02C-D2E1-A514301F990A}"/>
              </a:ext>
            </a:extLst>
          </p:cNvPr>
          <p:cNvSpPr>
            <a:spLocks noGrp="1"/>
          </p:cNvSpPr>
          <p:nvPr>
            <p:ph type="ctrTitle"/>
          </p:nvPr>
        </p:nvSpPr>
        <p:spPr/>
        <p:txBody>
          <a:bodyPr/>
          <a:lstStyle/>
          <a:p>
            <a:pPr rtl="1"/>
            <a:r>
              <a:rPr kumimoji="0" lang="ar-JO"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cs"/>
              </a:rPr>
              <a:t>دراية الأسباب في جراحة الأعصاب</a:t>
            </a:r>
            <a:endParaRPr lang="en-US" b="1" dirty="0">
              <a:cs typeface="+mn-cs"/>
            </a:endParaRPr>
          </a:p>
        </p:txBody>
      </p:sp>
      <p:sp>
        <p:nvSpPr>
          <p:cNvPr id="3" name="Subtitle 2">
            <a:extLst>
              <a:ext uri="{FF2B5EF4-FFF2-40B4-BE49-F238E27FC236}">
                <a16:creationId xmlns:a16="http://schemas.microsoft.com/office/drawing/2014/main" id="{E778768B-E7CE-CB41-4A81-DF1752083280}"/>
              </a:ext>
            </a:extLst>
          </p:cNvPr>
          <p:cNvSpPr>
            <a:spLocks noGrp="1"/>
          </p:cNvSpPr>
          <p:nvPr>
            <p:ph type="subTitle" idx="1"/>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2023</a:t>
            </a:r>
          </a:p>
          <a:p>
            <a:endParaRPr lang="en-US" dirty="0"/>
          </a:p>
        </p:txBody>
      </p:sp>
    </p:spTree>
    <p:extLst>
      <p:ext uri="{BB962C8B-B14F-4D97-AF65-F5344CB8AC3E}">
        <p14:creationId xmlns:p14="http://schemas.microsoft.com/office/powerpoint/2010/main" val="404875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640D8-4D3D-1D99-0541-15624EECAAC3}"/>
              </a:ext>
            </a:extLst>
          </p:cNvPr>
          <p:cNvSpPr>
            <a:spLocks noGrp="1"/>
          </p:cNvSpPr>
          <p:nvPr>
            <p:ph type="title"/>
          </p:nvPr>
        </p:nvSpPr>
        <p:spPr/>
        <p:txBody>
          <a:bodyPr/>
          <a:lstStyle/>
          <a:p>
            <a:r>
              <a:rPr lang="en-US" dirty="0"/>
              <a:t>Brain herniation</a:t>
            </a:r>
          </a:p>
        </p:txBody>
      </p:sp>
      <p:pic>
        <p:nvPicPr>
          <p:cNvPr id="7" name="Content Placeholder 6">
            <a:extLst>
              <a:ext uri="{FF2B5EF4-FFF2-40B4-BE49-F238E27FC236}">
                <a16:creationId xmlns:a16="http://schemas.microsoft.com/office/drawing/2014/main" id="{4776D907-3BE5-CFFC-D085-33F18D1C3DB6}"/>
              </a:ext>
            </a:extLst>
          </p:cNvPr>
          <p:cNvPicPr>
            <a:picLocks noGrp="1" noChangeAspect="1"/>
          </p:cNvPicPr>
          <p:nvPr>
            <p:ph idx="1"/>
          </p:nvPr>
        </p:nvPicPr>
        <p:blipFill>
          <a:blip r:embed="rId2"/>
          <a:stretch>
            <a:fillRect/>
          </a:stretch>
        </p:blipFill>
        <p:spPr>
          <a:xfrm>
            <a:off x="1164248" y="1188093"/>
            <a:ext cx="9863504" cy="5494810"/>
          </a:xfrm>
        </p:spPr>
      </p:pic>
    </p:spTree>
    <p:extLst>
      <p:ext uri="{BB962C8B-B14F-4D97-AF65-F5344CB8AC3E}">
        <p14:creationId xmlns:p14="http://schemas.microsoft.com/office/powerpoint/2010/main" val="1048914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9A2BD-3B29-4ED1-67BA-736EE9B4D3C5}"/>
              </a:ext>
            </a:extLst>
          </p:cNvPr>
          <p:cNvSpPr>
            <a:spLocks noGrp="1"/>
          </p:cNvSpPr>
          <p:nvPr>
            <p:ph type="title"/>
          </p:nvPr>
        </p:nvSpPr>
        <p:spPr/>
        <p:txBody>
          <a:bodyPr/>
          <a:lstStyle/>
          <a:p>
            <a:r>
              <a:rPr lang="en-US" dirty="0"/>
              <a:t>Suprasellar Masses</a:t>
            </a:r>
          </a:p>
        </p:txBody>
      </p:sp>
      <p:sp>
        <p:nvSpPr>
          <p:cNvPr id="3" name="Content Placeholder 2">
            <a:extLst>
              <a:ext uri="{FF2B5EF4-FFF2-40B4-BE49-F238E27FC236}">
                <a16:creationId xmlns:a16="http://schemas.microsoft.com/office/drawing/2014/main" id="{F00F1418-5CDE-DAC1-8AC9-01AC06C82E24}"/>
              </a:ext>
            </a:extLst>
          </p:cNvPr>
          <p:cNvSpPr>
            <a:spLocks noGrp="1"/>
          </p:cNvSpPr>
          <p:nvPr>
            <p:ph idx="1"/>
          </p:nvPr>
        </p:nvSpPr>
        <p:spPr>
          <a:xfrm>
            <a:off x="838200" y="1305026"/>
            <a:ext cx="7175090" cy="4871938"/>
          </a:xfrm>
        </p:spPr>
        <p:txBody>
          <a:bodyPr/>
          <a:lstStyle/>
          <a:p>
            <a:r>
              <a:rPr lang="en-US" b="1" dirty="0"/>
              <a:t>What is the anatomic location of the tumor ?</a:t>
            </a:r>
          </a:p>
          <a:p>
            <a:pPr lvl="1"/>
            <a:r>
              <a:rPr lang="en-US" dirty="0"/>
              <a:t>Suprasellar</a:t>
            </a:r>
          </a:p>
          <a:p>
            <a:r>
              <a:rPr lang="en-US" sz="2800" b="1" dirty="0">
                <a:ea typeface="+mn-lt"/>
                <a:cs typeface="+mn-lt"/>
              </a:rPr>
              <a:t>What is the most likely diagnosis ?</a:t>
            </a:r>
          </a:p>
          <a:p>
            <a:pPr lvl="1"/>
            <a:r>
              <a:rPr lang="en-US" dirty="0">
                <a:cs typeface="Calibri"/>
              </a:rPr>
              <a:t>Pituitary adenoma (homogenous mass)</a:t>
            </a:r>
          </a:p>
          <a:p>
            <a:r>
              <a:rPr lang="en-US" b="1" dirty="0"/>
              <a:t>What is the visual abnormality you expect to see in this patient ?</a:t>
            </a:r>
          </a:p>
          <a:p>
            <a:pPr lvl="1"/>
            <a:r>
              <a:rPr lang="en-US" dirty="0"/>
              <a:t>Bitemporal hemianopia</a:t>
            </a:r>
          </a:p>
          <a:p>
            <a:r>
              <a:rPr lang="en-US" b="1" dirty="0"/>
              <a:t>Mention 2 surgical procedure?</a:t>
            </a:r>
          </a:p>
          <a:p>
            <a:pPr lvl="1"/>
            <a:r>
              <a:rPr lang="en-US" dirty="0"/>
              <a:t>Trans sphenoidal hypophysectomy</a:t>
            </a:r>
          </a:p>
          <a:p>
            <a:pPr lvl="1"/>
            <a:r>
              <a:rPr lang="en-US" dirty="0"/>
              <a:t>Craniotomy </a:t>
            </a:r>
          </a:p>
          <a:p>
            <a:endParaRPr lang="en-US" dirty="0"/>
          </a:p>
        </p:txBody>
      </p:sp>
      <p:pic>
        <p:nvPicPr>
          <p:cNvPr id="4" name="Picture 4">
            <a:extLst>
              <a:ext uri="{FF2B5EF4-FFF2-40B4-BE49-F238E27FC236}">
                <a16:creationId xmlns:a16="http://schemas.microsoft.com/office/drawing/2014/main" id="{AA25DA92-151D-E6FC-2300-A8C2B6C7B4CF}"/>
              </a:ext>
            </a:extLst>
          </p:cNvPr>
          <p:cNvPicPr>
            <a:picLocks noChangeAspect="1"/>
          </p:cNvPicPr>
          <p:nvPr/>
        </p:nvPicPr>
        <p:blipFill>
          <a:blip r:embed="rId2"/>
          <a:stretch>
            <a:fillRect/>
          </a:stretch>
        </p:blipFill>
        <p:spPr>
          <a:xfrm>
            <a:off x="8099467" y="1305026"/>
            <a:ext cx="3254334" cy="4871938"/>
          </a:xfrm>
          <a:prstGeom prst="rect">
            <a:avLst/>
          </a:prstGeom>
        </p:spPr>
      </p:pic>
      <p:sp>
        <p:nvSpPr>
          <p:cNvPr id="5" name="TextBox 4">
            <a:extLst>
              <a:ext uri="{FF2B5EF4-FFF2-40B4-BE49-F238E27FC236}">
                <a16:creationId xmlns:a16="http://schemas.microsoft.com/office/drawing/2014/main" id="{257BC9C9-DDF7-3559-F7BE-AE43DB454D94}"/>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8851746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9A2BD-3B29-4ED1-67BA-736EE9B4D3C5}"/>
              </a:ext>
            </a:extLst>
          </p:cNvPr>
          <p:cNvSpPr>
            <a:spLocks noGrp="1"/>
          </p:cNvSpPr>
          <p:nvPr>
            <p:ph type="title"/>
          </p:nvPr>
        </p:nvSpPr>
        <p:spPr/>
        <p:txBody>
          <a:bodyPr/>
          <a:lstStyle/>
          <a:p>
            <a:r>
              <a:rPr lang="en-US" dirty="0"/>
              <a:t>Suprasellar Masses</a:t>
            </a:r>
          </a:p>
        </p:txBody>
      </p:sp>
      <p:sp>
        <p:nvSpPr>
          <p:cNvPr id="3" name="Content Placeholder 2">
            <a:extLst>
              <a:ext uri="{FF2B5EF4-FFF2-40B4-BE49-F238E27FC236}">
                <a16:creationId xmlns:a16="http://schemas.microsoft.com/office/drawing/2014/main" id="{F00F1418-5CDE-DAC1-8AC9-01AC06C82E24}"/>
              </a:ext>
            </a:extLst>
          </p:cNvPr>
          <p:cNvSpPr>
            <a:spLocks noGrp="1"/>
          </p:cNvSpPr>
          <p:nvPr>
            <p:ph idx="1"/>
          </p:nvPr>
        </p:nvSpPr>
        <p:spPr>
          <a:xfrm>
            <a:off x="838200" y="1305026"/>
            <a:ext cx="7175090" cy="4871938"/>
          </a:xfrm>
        </p:spPr>
        <p:txBody>
          <a:bodyPr/>
          <a:lstStyle/>
          <a:p>
            <a:r>
              <a:rPr lang="en-US" b="1" dirty="0"/>
              <a:t>What is the anatomic location of the tumor ?</a:t>
            </a:r>
          </a:p>
          <a:p>
            <a:pPr lvl="1"/>
            <a:r>
              <a:rPr lang="en-US" dirty="0"/>
              <a:t>Suprasellar</a:t>
            </a:r>
          </a:p>
          <a:p>
            <a:r>
              <a:rPr lang="en-US" sz="2800" b="1" dirty="0">
                <a:ea typeface="+mn-lt"/>
                <a:cs typeface="+mn-lt"/>
              </a:rPr>
              <a:t>Mention 3 DDX  </a:t>
            </a:r>
          </a:p>
          <a:p>
            <a:pPr lvl="1"/>
            <a:r>
              <a:rPr lang="en-US" dirty="0">
                <a:ea typeface="+mn-lt"/>
                <a:cs typeface="+mn-lt"/>
              </a:rPr>
              <a:t>Pituitary adenoma </a:t>
            </a:r>
          </a:p>
          <a:p>
            <a:pPr lvl="1"/>
            <a:r>
              <a:rPr lang="en-US" dirty="0">
                <a:ea typeface="+mn-lt"/>
                <a:cs typeface="+mn-lt"/>
              </a:rPr>
              <a:t>Dermoid cyst </a:t>
            </a:r>
          </a:p>
          <a:p>
            <a:pPr lvl="1"/>
            <a:r>
              <a:rPr lang="en-US" dirty="0" err="1">
                <a:ea typeface="+mn-lt"/>
                <a:cs typeface="+mn-lt"/>
              </a:rPr>
              <a:t>Ranthky’s</a:t>
            </a:r>
            <a:r>
              <a:rPr lang="en-US" dirty="0">
                <a:ea typeface="+mn-lt"/>
                <a:cs typeface="+mn-lt"/>
              </a:rPr>
              <a:t> cyst </a:t>
            </a:r>
          </a:p>
          <a:p>
            <a:pPr lvl="1"/>
            <a:r>
              <a:rPr lang="en-US" dirty="0">
                <a:ea typeface="+mn-lt"/>
                <a:cs typeface="+mn-lt"/>
              </a:rPr>
              <a:t>Craniopharyngioma</a:t>
            </a:r>
          </a:p>
          <a:p>
            <a:r>
              <a:rPr lang="en-US" b="1" dirty="0"/>
              <a:t>Mention 3 clinical manifestations</a:t>
            </a:r>
            <a:endParaRPr lang="en-US" b="1" dirty="0">
              <a:ea typeface="+mn-lt"/>
              <a:cs typeface="+mn-lt"/>
            </a:endParaRPr>
          </a:p>
          <a:p>
            <a:pPr lvl="1"/>
            <a:r>
              <a:rPr lang="en-US" dirty="0"/>
              <a:t>Visual impairment</a:t>
            </a:r>
          </a:p>
          <a:p>
            <a:pPr lvl="1"/>
            <a:r>
              <a:rPr lang="en-US" dirty="0"/>
              <a:t>Endocrine dysfunction</a:t>
            </a:r>
          </a:p>
          <a:p>
            <a:pPr lvl="1"/>
            <a:r>
              <a:rPr lang="en-US" dirty="0"/>
              <a:t>Hydrocephalus, Vomiting, Headache</a:t>
            </a:r>
          </a:p>
        </p:txBody>
      </p:sp>
      <p:sp>
        <p:nvSpPr>
          <p:cNvPr id="5" name="TextBox 4">
            <a:extLst>
              <a:ext uri="{FF2B5EF4-FFF2-40B4-BE49-F238E27FC236}">
                <a16:creationId xmlns:a16="http://schemas.microsoft.com/office/drawing/2014/main" id="{257BC9C9-DDF7-3559-F7BE-AE43DB454D94}"/>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pic>
        <p:nvPicPr>
          <p:cNvPr id="6" name="Picture 2">
            <a:extLst>
              <a:ext uri="{FF2B5EF4-FFF2-40B4-BE49-F238E27FC236}">
                <a16:creationId xmlns:a16="http://schemas.microsoft.com/office/drawing/2014/main" id="{730A79FF-FAE3-E8B5-3976-B3CAE803A4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99467" y="1305026"/>
            <a:ext cx="3254333" cy="409753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2897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E7EDC-9856-C654-78C4-3A25C92ECC49}"/>
              </a:ext>
            </a:extLst>
          </p:cNvPr>
          <p:cNvSpPr>
            <a:spLocks noGrp="1"/>
          </p:cNvSpPr>
          <p:nvPr>
            <p:ph type="title"/>
          </p:nvPr>
        </p:nvSpPr>
        <p:spPr/>
        <p:txBody>
          <a:bodyPr/>
          <a:lstStyle/>
          <a:p>
            <a:r>
              <a:rPr lang="en-US" dirty="0"/>
              <a:t>Transsphenoidal approach</a:t>
            </a:r>
          </a:p>
        </p:txBody>
      </p:sp>
      <p:sp>
        <p:nvSpPr>
          <p:cNvPr id="3" name="Content Placeholder 2">
            <a:extLst>
              <a:ext uri="{FF2B5EF4-FFF2-40B4-BE49-F238E27FC236}">
                <a16:creationId xmlns:a16="http://schemas.microsoft.com/office/drawing/2014/main" id="{0D36EE3F-ACA7-A675-A3F3-86CD107ABECD}"/>
              </a:ext>
            </a:extLst>
          </p:cNvPr>
          <p:cNvSpPr>
            <a:spLocks noGrp="1"/>
          </p:cNvSpPr>
          <p:nvPr>
            <p:ph idx="1"/>
          </p:nvPr>
        </p:nvSpPr>
        <p:spPr>
          <a:xfrm>
            <a:off x="838199" y="1305026"/>
            <a:ext cx="6447503" cy="4871938"/>
          </a:xfrm>
        </p:spPr>
        <p:txBody>
          <a:bodyPr/>
          <a:lstStyle/>
          <a:p>
            <a:r>
              <a:rPr lang="en-US" b="1" dirty="0"/>
              <a:t>What is this name of this approach ?</a:t>
            </a:r>
          </a:p>
          <a:p>
            <a:pPr lvl="1"/>
            <a:r>
              <a:rPr lang="en-US" dirty="0"/>
              <a:t>Transsphenoidal approach</a:t>
            </a:r>
          </a:p>
          <a:p>
            <a:r>
              <a:rPr lang="en-US" b="1" dirty="0"/>
              <a:t>What is it used for?</a:t>
            </a:r>
          </a:p>
          <a:p>
            <a:pPr lvl="1"/>
            <a:r>
              <a:rPr lang="en-US" dirty="0"/>
              <a:t>Pituitary resection/pituitary adenoma</a:t>
            </a:r>
          </a:p>
          <a:p>
            <a:endParaRPr lang="en-US" dirty="0"/>
          </a:p>
        </p:txBody>
      </p:sp>
      <p:sp>
        <p:nvSpPr>
          <p:cNvPr id="4" name="TextBox 3">
            <a:extLst>
              <a:ext uri="{FF2B5EF4-FFF2-40B4-BE49-F238E27FC236}">
                <a16:creationId xmlns:a16="http://schemas.microsoft.com/office/drawing/2014/main" id="{1737F6D8-B5A5-8179-B30A-2BCD4B3CC839}"/>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descr="Brainspinemd – Endoscopic Transsphenoidal Surgery">
            <a:extLst>
              <a:ext uri="{FF2B5EF4-FFF2-40B4-BE49-F238E27FC236}">
                <a16:creationId xmlns:a16="http://schemas.microsoft.com/office/drawing/2014/main" id="{4A5F9F10-23E0-CDAE-FAB8-243D5A0E28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63" r="27606"/>
          <a:stretch/>
        </p:blipFill>
        <p:spPr bwMode="auto">
          <a:xfrm>
            <a:off x="7521315" y="1305025"/>
            <a:ext cx="3832486" cy="3483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7385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CA9F-7D8F-2DEE-869D-4E5406A29D1E}"/>
              </a:ext>
            </a:extLst>
          </p:cNvPr>
          <p:cNvSpPr>
            <a:spLocks noGrp="1"/>
          </p:cNvSpPr>
          <p:nvPr>
            <p:ph type="title"/>
          </p:nvPr>
        </p:nvSpPr>
        <p:spPr/>
        <p:txBody>
          <a:bodyPr/>
          <a:lstStyle/>
          <a:p>
            <a:r>
              <a:rPr lang="en-US" dirty="0"/>
              <a:t>Infratentorial Masses</a:t>
            </a:r>
          </a:p>
        </p:txBody>
      </p:sp>
      <p:sp>
        <p:nvSpPr>
          <p:cNvPr id="3" name="Content Placeholder 2">
            <a:extLst>
              <a:ext uri="{FF2B5EF4-FFF2-40B4-BE49-F238E27FC236}">
                <a16:creationId xmlns:a16="http://schemas.microsoft.com/office/drawing/2014/main" id="{6D2C812B-D334-631F-AA2A-B3C451D57044}"/>
              </a:ext>
            </a:extLst>
          </p:cNvPr>
          <p:cNvSpPr>
            <a:spLocks noGrp="1"/>
          </p:cNvSpPr>
          <p:nvPr>
            <p:ph idx="1"/>
          </p:nvPr>
        </p:nvSpPr>
        <p:spPr>
          <a:xfrm>
            <a:off x="838199" y="1305026"/>
            <a:ext cx="7135761" cy="4871938"/>
          </a:xfrm>
        </p:spPr>
        <p:txBody>
          <a:bodyPr>
            <a:normAutofit/>
          </a:bodyPr>
          <a:lstStyle/>
          <a:p>
            <a:r>
              <a:rPr lang="en-US" b="1" dirty="0"/>
              <a:t>What is the anatomic location of the tumor ?</a:t>
            </a:r>
          </a:p>
          <a:p>
            <a:pPr lvl="1"/>
            <a:r>
              <a:rPr lang="en-US" dirty="0"/>
              <a:t>Infratentorial (cerebellar tumor)</a:t>
            </a:r>
          </a:p>
          <a:p>
            <a:r>
              <a:rPr lang="en-US" b="1" dirty="0"/>
              <a:t>What type of hydrocephalus is seen in this patient </a:t>
            </a:r>
          </a:p>
          <a:p>
            <a:pPr lvl="1"/>
            <a:r>
              <a:rPr lang="en-US" dirty="0"/>
              <a:t>Obstructive</a:t>
            </a:r>
          </a:p>
          <a:p>
            <a:r>
              <a:rPr lang="en-US" b="1" dirty="0"/>
              <a:t>Give 2 differential diagnosis </a:t>
            </a:r>
          </a:p>
          <a:p>
            <a:pPr lvl="1"/>
            <a:r>
              <a:rPr lang="en-US" dirty="0"/>
              <a:t>Astrocytoma, medulloblastoma</a:t>
            </a:r>
          </a:p>
          <a:p>
            <a:r>
              <a:rPr lang="en-US" b="1" dirty="0"/>
              <a:t>What are the signs and symptoms expected to be seen in this patient ?</a:t>
            </a:r>
          </a:p>
          <a:p>
            <a:pPr lvl="1"/>
            <a:r>
              <a:rPr lang="en-US" dirty="0"/>
              <a:t>Headache, Papilledema, Nausea/vomiting</a:t>
            </a:r>
          </a:p>
          <a:p>
            <a:endParaRPr lang="en-US" dirty="0"/>
          </a:p>
        </p:txBody>
      </p:sp>
      <p:sp>
        <p:nvSpPr>
          <p:cNvPr id="4" name="TextBox 3">
            <a:extLst>
              <a:ext uri="{FF2B5EF4-FFF2-40B4-BE49-F238E27FC236}">
                <a16:creationId xmlns:a16="http://schemas.microsoft.com/office/drawing/2014/main" id="{9F5F7E46-9C2E-5205-63EB-089E1E111744}"/>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351DCAFE-4163-FF12-72C8-BE87645AE9D0}"/>
              </a:ext>
            </a:extLst>
          </p:cNvPr>
          <p:cNvPicPr>
            <a:picLocks noChangeAspect="1"/>
          </p:cNvPicPr>
          <p:nvPr/>
        </p:nvPicPr>
        <p:blipFill rotWithShape="1">
          <a:blip r:embed="rId2"/>
          <a:srcRect l="17745" r="19977"/>
          <a:stretch/>
        </p:blipFill>
        <p:spPr>
          <a:xfrm>
            <a:off x="8098785" y="1305026"/>
            <a:ext cx="3255014" cy="3827413"/>
          </a:xfrm>
          <a:prstGeom prst="rect">
            <a:avLst/>
          </a:prstGeom>
        </p:spPr>
      </p:pic>
    </p:spTree>
    <p:extLst>
      <p:ext uri="{BB962C8B-B14F-4D97-AF65-F5344CB8AC3E}">
        <p14:creationId xmlns:p14="http://schemas.microsoft.com/office/powerpoint/2010/main" val="1168145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F4B55-BED4-D316-96A8-4D842DD20CCB}"/>
              </a:ext>
            </a:extLst>
          </p:cNvPr>
          <p:cNvSpPr>
            <a:spLocks noGrp="1"/>
          </p:cNvSpPr>
          <p:nvPr>
            <p:ph type="title"/>
          </p:nvPr>
        </p:nvSpPr>
        <p:spPr/>
        <p:txBody>
          <a:bodyPr/>
          <a:lstStyle/>
          <a:p>
            <a:r>
              <a:rPr lang="en-US" dirty="0"/>
              <a:t>Ring enhancement </a:t>
            </a:r>
          </a:p>
        </p:txBody>
      </p:sp>
      <p:sp>
        <p:nvSpPr>
          <p:cNvPr id="3" name="Content Placeholder 2">
            <a:extLst>
              <a:ext uri="{FF2B5EF4-FFF2-40B4-BE49-F238E27FC236}">
                <a16:creationId xmlns:a16="http://schemas.microsoft.com/office/drawing/2014/main" id="{CE0B7BF0-E841-E692-1B04-43D539D276BD}"/>
              </a:ext>
            </a:extLst>
          </p:cNvPr>
          <p:cNvSpPr>
            <a:spLocks noGrp="1"/>
          </p:cNvSpPr>
          <p:nvPr>
            <p:ph idx="1"/>
          </p:nvPr>
        </p:nvSpPr>
        <p:spPr>
          <a:xfrm>
            <a:off x="838201" y="1305026"/>
            <a:ext cx="6456922" cy="4871938"/>
          </a:xfrm>
        </p:spPr>
        <p:txBody>
          <a:bodyPr>
            <a:normAutofit fontScale="92500" lnSpcReduction="10000"/>
          </a:bodyPr>
          <a:lstStyle/>
          <a:p>
            <a:r>
              <a:rPr lang="en-US" b="1" dirty="0"/>
              <a:t>What is the type of enhancement ? </a:t>
            </a:r>
          </a:p>
          <a:p>
            <a:pPr lvl="1"/>
            <a:r>
              <a:rPr lang="en-US" dirty="0"/>
              <a:t>Ring enhancement </a:t>
            </a:r>
          </a:p>
          <a:p>
            <a:r>
              <a:rPr lang="en-US" b="1" dirty="0"/>
              <a:t>Mention 2 other enhancements</a:t>
            </a:r>
          </a:p>
          <a:p>
            <a:pPr lvl="1"/>
            <a:r>
              <a:rPr lang="en-US" dirty="0"/>
              <a:t>Homogenous enhancement </a:t>
            </a:r>
          </a:p>
          <a:p>
            <a:pPr lvl="1"/>
            <a:r>
              <a:rPr lang="en-US" dirty="0"/>
              <a:t>Heterogeneous enhancement</a:t>
            </a:r>
          </a:p>
          <a:p>
            <a:r>
              <a:rPr lang="en-US" b="1" dirty="0"/>
              <a:t>Mention 2 DDx</a:t>
            </a:r>
          </a:p>
          <a:p>
            <a:pPr lvl="1"/>
            <a:r>
              <a:rPr lang="en-US" dirty="0"/>
              <a:t>Abscess</a:t>
            </a:r>
          </a:p>
          <a:p>
            <a:pPr lvl="1"/>
            <a:r>
              <a:rPr lang="en-US" dirty="0"/>
              <a:t>brain mets</a:t>
            </a:r>
          </a:p>
          <a:p>
            <a:pPr lvl="1"/>
            <a:r>
              <a:rPr lang="en-US" dirty="0"/>
              <a:t>GBM</a:t>
            </a:r>
          </a:p>
          <a:p>
            <a:pPr lvl="1"/>
            <a:r>
              <a:rPr lang="en-US" dirty="0"/>
              <a:t>Resolving hematoma</a:t>
            </a:r>
          </a:p>
          <a:p>
            <a:r>
              <a:rPr lang="en-GB" sz="2800" b="1" dirty="0"/>
              <a:t>What is the type of edema surrounding this lesion &amp; what is the treatment ?</a:t>
            </a:r>
          </a:p>
          <a:p>
            <a:pPr lvl="1"/>
            <a:r>
              <a:rPr lang="en-US" dirty="0"/>
              <a:t>Vasogenic edema, steroids (Dexamethasone)</a:t>
            </a:r>
          </a:p>
        </p:txBody>
      </p:sp>
      <p:sp>
        <p:nvSpPr>
          <p:cNvPr id="5" name="TextBox 4">
            <a:extLst>
              <a:ext uri="{FF2B5EF4-FFF2-40B4-BE49-F238E27FC236}">
                <a16:creationId xmlns:a16="http://schemas.microsoft.com/office/drawing/2014/main" id="{D92F6C45-7D82-86B4-86AA-095622F0B958}"/>
              </a:ext>
            </a:extLst>
          </p:cNvPr>
          <p:cNvSpPr txBox="1"/>
          <p:nvPr/>
        </p:nvSpPr>
        <p:spPr>
          <a:xfrm>
            <a:off x="11047135" y="0"/>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20</a:t>
            </a:r>
            <a:r>
              <a:rPr lang="ar-JO" b="1" dirty="0">
                <a:solidFill>
                  <a:srgbClr val="FF0000"/>
                </a:solidFill>
              </a:rPr>
              <a:t>)</a:t>
            </a:r>
            <a:endParaRPr lang="en-US" b="1" dirty="0">
              <a:solidFill>
                <a:srgbClr val="FF0000"/>
              </a:solidFill>
            </a:endParaRPr>
          </a:p>
        </p:txBody>
      </p:sp>
      <p:grpSp>
        <p:nvGrpSpPr>
          <p:cNvPr id="9" name="Group 8">
            <a:extLst>
              <a:ext uri="{FF2B5EF4-FFF2-40B4-BE49-F238E27FC236}">
                <a16:creationId xmlns:a16="http://schemas.microsoft.com/office/drawing/2014/main" id="{6BC69EBA-34BC-CC65-B9C4-2CD26F98FAE9}"/>
              </a:ext>
            </a:extLst>
          </p:cNvPr>
          <p:cNvGrpSpPr/>
          <p:nvPr/>
        </p:nvGrpSpPr>
        <p:grpSpPr>
          <a:xfrm>
            <a:off x="7412211" y="1300840"/>
            <a:ext cx="3941589" cy="4871938"/>
            <a:chOff x="7757237" y="1300840"/>
            <a:chExt cx="3596563" cy="4445474"/>
          </a:xfrm>
        </p:grpSpPr>
        <p:pic>
          <p:nvPicPr>
            <p:cNvPr id="4" name="Content Placeholder 3">
              <a:extLst>
                <a:ext uri="{FF2B5EF4-FFF2-40B4-BE49-F238E27FC236}">
                  <a16:creationId xmlns:a16="http://schemas.microsoft.com/office/drawing/2014/main" id="{223C9868-09B0-808E-FB1C-E5483D9C2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2555" y="1305025"/>
              <a:ext cx="1631245" cy="2119790"/>
            </a:xfrm>
            <a:prstGeom prst="rect">
              <a:avLst/>
            </a:prstGeom>
          </p:spPr>
        </p:pic>
        <p:pic>
          <p:nvPicPr>
            <p:cNvPr id="6" name="Content Placeholder 4">
              <a:extLst>
                <a:ext uri="{FF2B5EF4-FFF2-40B4-BE49-F238E27FC236}">
                  <a16:creationId xmlns:a16="http://schemas.microsoft.com/office/drawing/2014/main" id="{9AAD7D03-7B68-D4DF-4372-CA856B37B9A1}"/>
                </a:ext>
              </a:extLst>
            </p:cNvPr>
            <p:cNvPicPr>
              <a:picLocks noChangeAspect="1"/>
            </p:cNvPicPr>
            <p:nvPr/>
          </p:nvPicPr>
          <p:blipFill rotWithShape="1">
            <a:blip r:embed="rId3">
              <a:extLst>
                <a:ext uri="{28A0092B-C50C-407E-A947-70E740481C1C}">
                  <a14:useLocalDpi xmlns:a14="http://schemas.microsoft.com/office/drawing/2010/main" val="0"/>
                </a:ext>
              </a:extLst>
            </a:blip>
            <a:srcRect l="9123" r="7608"/>
            <a:stretch/>
          </p:blipFill>
          <p:spPr>
            <a:xfrm>
              <a:off x="7757237" y="3511437"/>
              <a:ext cx="1858478" cy="2234877"/>
            </a:xfrm>
            <a:prstGeom prst="rect">
              <a:avLst/>
            </a:prstGeom>
          </p:spPr>
        </p:pic>
        <p:pic>
          <p:nvPicPr>
            <p:cNvPr id="7" name="Content Placeholder 3">
              <a:extLst>
                <a:ext uri="{FF2B5EF4-FFF2-40B4-BE49-F238E27FC236}">
                  <a16:creationId xmlns:a16="http://schemas.microsoft.com/office/drawing/2014/main" id="{3423C33F-54C7-27EB-30AE-397932746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237" y="1300840"/>
              <a:ext cx="1858478" cy="2123975"/>
            </a:xfrm>
            <a:prstGeom prst="rect">
              <a:avLst/>
            </a:prstGeom>
          </p:spPr>
        </p:pic>
        <p:pic>
          <p:nvPicPr>
            <p:cNvPr id="8" name="Picture 2" descr="C:\Users\DELL\Desktop\received_498062491106097.jpeg">
              <a:extLst>
                <a:ext uri="{FF2B5EF4-FFF2-40B4-BE49-F238E27FC236}">
                  <a16:creationId xmlns:a16="http://schemas.microsoft.com/office/drawing/2014/main" id="{F15888F0-D0F9-8B63-E256-E141F9D5BA11}"/>
                </a:ext>
              </a:extLst>
            </p:cNvPr>
            <p:cNvPicPr>
              <a:picLocks noChangeAspect="1" noChangeArrowheads="1"/>
            </p:cNvPicPr>
            <p:nvPr/>
          </p:nvPicPr>
          <p:blipFill rotWithShape="1">
            <a:blip r:embed="rId5" cstate="print"/>
            <a:srcRect l="10550" t="6743" r="20569" b="10103"/>
            <a:stretch/>
          </p:blipFill>
          <p:spPr bwMode="auto">
            <a:xfrm>
              <a:off x="9639109" y="3511437"/>
              <a:ext cx="1714691" cy="2234877"/>
            </a:xfrm>
            <a:prstGeom prst="rect">
              <a:avLst/>
            </a:prstGeom>
          </p:spPr>
        </p:pic>
      </p:grpSp>
    </p:spTree>
    <p:extLst>
      <p:ext uri="{BB962C8B-B14F-4D97-AF65-F5344CB8AC3E}">
        <p14:creationId xmlns:p14="http://schemas.microsoft.com/office/powerpoint/2010/main" val="32535547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D402A-9E6F-CE09-8BA3-33D6BDB0F38C}"/>
              </a:ext>
            </a:extLst>
          </p:cNvPr>
          <p:cNvSpPr>
            <a:spLocks noGrp="1"/>
          </p:cNvSpPr>
          <p:nvPr>
            <p:ph type="ctrTitle"/>
          </p:nvPr>
        </p:nvSpPr>
        <p:spPr/>
        <p:txBody>
          <a:bodyPr>
            <a:normAutofit fontScale="90000"/>
          </a:bodyPr>
          <a:lstStyle/>
          <a:p>
            <a:r>
              <a:rPr lang="en-US" dirty="0"/>
              <a:t>Spinal Cord Tumors</a:t>
            </a:r>
          </a:p>
        </p:txBody>
      </p:sp>
      <p:sp>
        <p:nvSpPr>
          <p:cNvPr id="6" name="Subtitle 5">
            <a:extLst>
              <a:ext uri="{FF2B5EF4-FFF2-40B4-BE49-F238E27FC236}">
                <a16:creationId xmlns:a16="http://schemas.microsoft.com/office/drawing/2014/main" id="{1DCFFDA3-BF1A-0E1C-4121-CEDDA56FB4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307990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2CFC-B7A8-69A2-175A-2B7727576D54}"/>
              </a:ext>
            </a:extLst>
          </p:cNvPr>
          <p:cNvSpPr>
            <a:spLocks noGrp="1"/>
          </p:cNvSpPr>
          <p:nvPr>
            <p:ph type="title"/>
          </p:nvPr>
        </p:nvSpPr>
        <p:spPr/>
        <p:txBody>
          <a:bodyPr/>
          <a:lstStyle/>
          <a:p>
            <a:r>
              <a:rPr lang="en-US" dirty="0"/>
              <a:t>Spinal Cord Tumors</a:t>
            </a:r>
          </a:p>
        </p:txBody>
      </p:sp>
      <p:sp>
        <p:nvSpPr>
          <p:cNvPr id="8" name="Content Placeholder 7">
            <a:extLst>
              <a:ext uri="{FF2B5EF4-FFF2-40B4-BE49-F238E27FC236}">
                <a16:creationId xmlns:a16="http://schemas.microsoft.com/office/drawing/2014/main" id="{556795B5-137E-34A4-A2E9-4FB6428A0897}"/>
              </a:ext>
            </a:extLst>
          </p:cNvPr>
          <p:cNvSpPr>
            <a:spLocks noGrp="1"/>
          </p:cNvSpPr>
          <p:nvPr>
            <p:ph idx="1"/>
          </p:nvPr>
        </p:nvSpPr>
        <p:spPr/>
        <p:txBody>
          <a:bodyPr>
            <a:normAutofit/>
          </a:bodyPr>
          <a:lstStyle/>
          <a:p>
            <a:pPr marL="0" indent="0">
              <a:buNone/>
            </a:pPr>
            <a:r>
              <a:rPr lang="en-US" sz="2400" dirty="0"/>
              <a:t>In spinal tumors the pain is nocturnal and worse in recumbent position </a:t>
            </a:r>
            <a:r>
              <a:rPr lang="en-US" sz="2400" b="1" dirty="0"/>
              <a:t>due to </a:t>
            </a:r>
            <a:r>
              <a:rPr lang="en-US" sz="2400" dirty="0"/>
              <a:t>venous congestion when pt is lying down and dural stretching. Whereas in degenerative disease pain is worse with movement</a:t>
            </a:r>
          </a:p>
        </p:txBody>
      </p:sp>
      <p:graphicFrame>
        <p:nvGraphicFramePr>
          <p:cNvPr id="9" name="Table 4">
            <a:extLst>
              <a:ext uri="{FF2B5EF4-FFF2-40B4-BE49-F238E27FC236}">
                <a16:creationId xmlns:a16="http://schemas.microsoft.com/office/drawing/2014/main" id="{D99703FD-5485-5F70-93F0-FFC2521893EA}"/>
              </a:ext>
            </a:extLst>
          </p:cNvPr>
          <p:cNvGraphicFramePr>
            <a:graphicFrameLocks/>
          </p:cNvGraphicFramePr>
          <p:nvPr>
            <p:extLst>
              <p:ext uri="{D42A27DB-BD31-4B8C-83A1-F6EECF244321}">
                <p14:modId xmlns:p14="http://schemas.microsoft.com/office/powerpoint/2010/main" val="3445785786"/>
              </p:ext>
            </p:extLst>
          </p:nvPr>
        </p:nvGraphicFramePr>
        <p:xfrm>
          <a:off x="838200" y="2803499"/>
          <a:ext cx="10515599" cy="3718560"/>
        </p:xfrm>
        <a:graphic>
          <a:graphicData uri="http://schemas.openxmlformats.org/drawingml/2006/table">
            <a:tbl>
              <a:tblPr firstRow="1" bandRow="1">
                <a:tableStyleId>{5C22544A-7EE6-4342-B048-85BDC9FD1C3A}</a:tableStyleId>
              </a:tblPr>
              <a:tblGrid>
                <a:gridCol w="5251316">
                  <a:extLst>
                    <a:ext uri="{9D8B030D-6E8A-4147-A177-3AD203B41FA5}">
                      <a16:colId xmlns:a16="http://schemas.microsoft.com/office/drawing/2014/main" val="940512157"/>
                    </a:ext>
                  </a:extLst>
                </a:gridCol>
                <a:gridCol w="5264283">
                  <a:extLst>
                    <a:ext uri="{9D8B030D-6E8A-4147-A177-3AD203B41FA5}">
                      <a16:colId xmlns:a16="http://schemas.microsoft.com/office/drawing/2014/main" val="2732399083"/>
                    </a:ext>
                  </a:extLst>
                </a:gridCol>
              </a:tblGrid>
              <a:tr h="370840">
                <a:tc>
                  <a:txBody>
                    <a:bodyPr/>
                    <a:lstStyle/>
                    <a:p>
                      <a:pPr algn="ctr"/>
                      <a:r>
                        <a:rPr lang="en-US" sz="2000" dirty="0"/>
                        <a:t>Extradural tumors (55%)</a:t>
                      </a:r>
                    </a:p>
                  </a:txBody>
                  <a:tcPr anchor="ctr"/>
                </a:tc>
                <a:tc>
                  <a:txBody>
                    <a:bodyPr/>
                    <a:lstStyle/>
                    <a:p>
                      <a:pPr algn="ctr"/>
                      <a:r>
                        <a:rPr lang="pt-BR" sz="2000" b="1" dirty="0"/>
                        <a:t>Intradural Extramedullary (40%)</a:t>
                      </a:r>
                      <a:endParaRPr lang="en-US" sz="2000" dirty="0"/>
                    </a:p>
                  </a:txBody>
                  <a:tcPr anchor="ctr"/>
                </a:tc>
                <a:extLst>
                  <a:ext uri="{0D108BD9-81ED-4DB2-BD59-A6C34878D82A}">
                    <a16:rowId xmlns:a16="http://schemas.microsoft.com/office/drawing/2014/main" val="2422377140"/>
                  </a:ext>
                </a:extLst>
              </a:tr>
              <a:tr h="1351280">
                <a:tc rowSpan="3">
                  <a:txBody>
                    <a:bodyPr/>
                    <a:lstStyle/>
                    <a:p>
                      <a:r>
                        <a:rPr lang="en-US" b="1" dirty="0"/>
                        <a:t>Benign</a:t>
                      </a:r>
                    </a:p>
                    <a:p>
                      <a:pPr marL="342900" indent="-342900">
                        <a:buFont typeface="+mj-lt"/>
                        <a:buAutoNum type="arabicPeriod"/>
                      </a:pPr>
                      <a:r>
                        <a:rPr lang="en-US" sz="1600" dirty="0"/>
                        <a:t>Hemangioma</a:t>
                      </a:r>
                    </a:p>
                    <a:p>
                      <a:pPr marL="342900" indent="-342900">
                        <a:buFont typeface="+mj-lt"/>
                        <a:buAutoNum type="arabicPeriod"/>
                      </a:pPr>
                      <a:r>
                        <a:rPr lang="en-US" sz="1600" dirty="0"/>
                        <a:t>Osteoid osteoma (most common benign tumor of bone)</a:t>
                      </a:r>
                    </a:p>
                    <a:p>
                      <a:pPr marL="342900" indent="-342900">
                        <a:buFont typeface="+mj-lt"/>
                        <a:buAutoNum type="arabicPeriod"/>
                      </a:pPr>
                      <a:r>
                        <a:rPr lang="en-US" sz="1600" dirty="0"/>
                        <a:t>Osteoblastoma (may cause scoliosis) </a:t>
                      </a:r>
                    </a:p>
                    <a:p>
                      <a:pPr marL="342900" indent="-342900">
                        <a:buFont typeface="+mj-lt"/>
                        <a:buAutoNum type="arabicPeriod"/>
                      </a:pPr>
                      <a:r>
                        <a:rPr lang="en-US" sz="1600" dirty="0"/>
                        <a:t>Osteochondroma</a:t>
                      </a:r>
                    </a:p>
                    <a:p>
                      <a:pPr marL="342900" indent="-342900">
                        <a:buFont typeface="+mj-lt"/>
                        <a:buAutoNum type="arabicPeriod"/>
                      </a:pPr>
                      <a:r>
                        <a:rPr lang="en-US" sz="1600" dirty="0"/>
                        <a:t>Chordoma (sacrococcygeal, bad prognosis, benign but it behaves as malignant) </a:t>
                      </a:r>
                    </a:p>
                    <a:p>
                      <a:r>
                        <a:rPr lang="en-US" b="1" dirty="0"/>
                        <a:t>Malignant</a:t>
                      </a:r>
                    </a:p>
                    <a:p>
                      <a:pPr marL="342900" indent="-342900">
                        <a:buFont typeface="+mj-lt"/>
                        <a:buAutoNum type="arabicPeriod"/>
                      </a:pPr>
                      <a:r>
                        <a:rPr lang="en-US" sz="1600" dirty="0"/>
                        <a:t>Mets</a:t>
                      </a:r>
                    </a:p>
                    <a:p>
                      <a:pPr marL="342900" indent="-342900">
                        <a:buFont typeface="+mj-lt"/>
                        <a:buAutoNum type="arabicPeriod"/>
                      </a:pPr>
                      <a:r>
                        <a:rPr lang="en-US" sz="1600" dirty="0"/>
                        <a:t>Osteosarcoma</a:t>
                      </a:r>
                    </a:p>
                    <a:p>
                      <a:pPr marL="342900" indent="-342900">
                        <a:buFont typeface="+mj-lt"/>
                        <a:buAutoNum type="arabicPeriod"/>
                      </a:pPr>
                      <a:r>
                        <a:rPr lang="en-US" sz="1600" dirty="0"/>
                        <a:t>Multiple myeloma</a:t>
                      </a:r>
                    </a:p>
                    <a:p>
                      <a:pPr marL="342900" indent="-342900">
                        <a:buFont typeface="+mj-lt"/>
                        <a:buAutoNum type="arabicPeriod"/>
                      </a:pPr>
                      <a:r>
                        <a:rPr lang="en-US" sz="1600" dirty="0"/>
                        <a:t>Spinal lymphoma</a:t>
                      </a:r>
                    </a:p>
                    <a:p>
                      <a:pPr marL="342900" indent="-342900">
                        <a:buFont typeface="+mj-lt"/>
                        <a:buAutoNum type="arabicPeriod"/>
                      </a:pPr>
                      <a:r>
                        <a:rPr lang="en-US" sz="1600" dirty="0" err="1"/>
                        <a:t>Osteocarcinoma</a:t>
                      </a:r>
                      <a:endParaRPr lang="en-US" sz="1600" dirty="0"/>
                    </a:p>
                  </a:txBody>
                  <a:tcPr/>
                </a:tc>
                <a:tc>
                  <a:txBody>
                    <a:bodyPr/>
                    <a:lstStyle/>
                    <a:p>
                      <a:pPr marL="342900" indent="-342900">
                        <a:buFont typeface="+mj-lt"/>
                        <a:buAutoNum type="arabicPeriod"/>
                      </a:pPr>
                      <a:r>
                        <a:rPr lang="en-US" dirty="0"/>
                        <a:t>Meningioma</a:t>
                      </a:r>
                    </a:p>
                    <a:p>
                      <a:pPr marL="342900" indent="-342900">
                        <a:buFont typeface="+mj-lt"/>
                        <a:buAutoNum type="arabicPeriod"/>
                      </a:pPr>
                      <a:r>
                        <a:rPr lang="en-US" dirty="0"/>
                        <a:t>Neurofibroma</a:t>
                      </a:r>
                    </a:p>
                    <a:p>
                      <a:pPr marL="342900" indent="-342900">
                        <a:buFont typeface="+mj-lt"/>
                        <a:buAutoNum type="arabicPeriod"/>
                      </a:pPr>
                      <a:r>
                        <a:rPr lang="en-US" dirty="0"/>
                        <a:t>Schwannoma (hour-glass appearance on axial MRI)</a:t>
                      </a:r>
                    </a:p>
                  </a:txBody>
                  <a:tcPr/>
                </a:tc>
                <a:extLst>
                  <a:ext uri="{0D108BD9-81ED-4DB2-BD59-A6C34878D82A}">
                    <a16:rowId xmlns:a16="http://schemas.microsoft.com/office/drawing/2014/main" val="800724486"/>
                  </a:ext>
                </a:extLst>
              </a:tr>
              <a:tr h="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white"/>
                          </a:solidFill>
                          <a:effectLst/>
                          <a:uLnTx/>
                          <a:uFillTx/>
                          <a:latin typeface="+mn-lt"/>
                          <a:ea typeface="+mn-ea"/>
                          <a:cs typeface="+mn-cs"/>
                        </a:rPr>
                        <a:t>Intradural Intramedullary (5%)</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a:txBody>
                  <a:tcPr>
                    <a:lnB w="38100" cap="flat" cmpd="sng" algn="ctr">
                      <a:solidFill>
                        <a:schemeClr val="bg1"/>
                      </a:solidFill>
                      <a:prstDash val="solid"/>
                      <a:round/>
                      <a:headEnd type="none" w="med" len="med"/>
                      <a:tailEnd type="none" w="med" len="med"/>
                    </a:lnB>
                    <a:solidFill>
                      <a:srgbClr val="4A66AC"/>
                    </a:solidFill>
                  </a:tcPr>
                </a:tc>
                <a:extLst>
                  <a:ext uri="{0D108BD9-81ED-4DB2-BD59-A6C34878D82A}">
                    <a16:rowId xmlns:a16="http://schemas.microsoft.com/office/drawing/2014/main" val="1737856000"/>
                  </a:ext>
                </a:extLst>
              </a:tr>
              <a:tr h="1351280">
                <a:tc vMerge="1">
                  <a:txBody>
                    <a:bodyPr/>
                    <a:lstStyle/>
                    <a:p>
                      <a:endParaRPr lang="en-US"/>
                    </a:p>
                  </a:txBody>
                  <a:tcPr/>
                </a:tc>
                <a:tc>
                  <a:txBody>
                    <a:bodyPr/>
                    <a:lstStyle/>
                    <a:p>
                      <a:pPr marL="342900" indent="-342900">
                        <a:buFont typeface="+mj-lt"/>
                        <a:buAutoNum type="arabicPeriod"/>
                      </a:pPr>
                      <a:r>
                        <a:rPr lang="en-US" dirty="0"/>
                        <a:t>Astrocytoma</a:t>
                      </a:r>
                    </a:p>
                    <a:p>
                      <a:pPr marL="342900" indent="-342900">
                        <a:buFont typeface="+mj-lt"/>
                        <a:buAutoNum type="arabicPeriod"/>
                      </a:pPr>
                      <a:r>
                        <a:rPr lang="en-US" dirty="0"/>
                        <a:t>Ependymoma</a:t>
                      </a:r>
                    </a:p>
                    <a:p>
                      <a:pPr marL="342900" indent="-342900">
                        <a:buFont typeface="+mj-lt"/>
                        <a:buAutoNum type="arabicPeriod"/>
                      </a:pPr>
                      <a:r>
                        <a:rPr lang="en-US" dirty="0"/>
                        <a:t>Hemangioblastoma</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579317162"/>
                  </a:ext>
                </a:extLst>
              </a:tr>
            </a:tbl>
          </a:graphicData>
        </a:graphic>
      </p:graphicFrame>
      <p:graphicFrame>
        <p:nvGraphicFramePr>
          <p:cNvPr id="12" name="Table 12">
            <a:extLst>
              <a:ext uri="{FF2B5EF4-FFF2-40B4-BE49-F238E27FC236}">
                <a16:creationId xmlns:a16="http://schemas.microsoft.com/office/drawing/2014/main" id="{EC19DAE5-3E4C-7718-3540-E12A33F8263F}"/>
              </a:ext>
            </a:extLst>
          </p:cNvPr>
          <p:cNvGraphicFramePr>
            <a:graphicFrameLocks noGrp="1"/>
          </p:cNvGraphicFramePr>
          <p:nvPr/>
        </p:nvGraphicFramePr>
        <p:xfrm>
          <a:off x="838200" y="2407259"/>
          <a:ext cx="10515598" cy="396240"/>
        </p:xfrm>
        <a:graphic>
          <a:graphicData uri="http://schemas.openxmlformats.org/drawingml/2006/table">
            <a:tbl>
              <a:tblPr firstRow="1" bandRow="1">
                <a:tableStyleId>{5C22544A-7EE6-4342-B048-85BDC9FD1C3A}</a:tableStyleId>
              </a:tblPr>
              <a:tblGrid>
                <a:gridCol w="10515598">
                  <a:extLst>
                    <a:ext uri="{9D8B030D-6E8A-4147-A177-3AD203B41FA5}">
                      <a16:colId xmlns:a16="http://schemas.microsoft.com/office/drawing/2014/main" val="4108517315"/>
                    </a:ext>
                  </a:extLst>
                </a:gridCol>
              </a:tblGrid>
              <a:tr h="370840">
                <a:tc>
                  <a:txBody>
                    <a:bodyPr/>
                    <a:lstStyle/>
                    <a:p>
                      <a:pPr algn="ctr"/>
                      <a:r>
                        <a:rPr lang="en-US" sz="2000" dirty="0"/>
                        <a:t>Types for spinal tumors</a:t>
                      </a:r>
                    </a:p>
                  </a:txBody>
                  <a:tcPr>
                    <a:lnB w="127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077703996"/>
                  </a:ext>
                </a:extLst>
              </a:tr>
            </a:tbl>
          </a:graphicData>
        </a:graphic>
      </p:graphicFrame>
      <p:sp>
        <p:nvSpPr>
          <p:cNvPr id="3" name="TextBox 2">
            <a:extLst>
              <a:ext uri="{FF2B5EF4-FFF2-40B4-BE49-F238E27FC236}">
                <a16:creationId xmlns:a16="http://schemas.microsoft.com/office/drawing/2014/main" id="{C472EFB2-1D78-EC0F-5D3A-00D69B8F77C8}"/>
              </a:ext>
            </a:extLst>
          </p:cNvPr>
          <p:cNvSpPr txBox="1"/>
          <p:nvPr/>
        </p:nvSpPr>
        <p:spPr>
          <a:xfrm>
            <a:off x="7159853" y="0"/>
            <a:ext cx="5032147" cy="369332"/>
          </a:xfrm>
          <a:prstGeom prst="rect">
            <a:avLst/>
          </a:prstGeom>
          <a:noFill/>
          <a:ln>
            <a:solidFill>
              <a:srgbClr val="0070C0"/>
            </a:solidFill>
          </a:ln>
        </p:spPr>
        <p:txBody>
          <a:bodyPr wrap="none" rtlCol="0">
            <a:spAutoFit/>
          </a:bodyPr>
          <a:lstStyle/>
          <a:p>
            <a:pPr algn="r" rtl="1"/>
            <a:r>
              <a:rPr lang="ar-JO" b="1" dirty="0">
                <a:solidFill>
                  <a:srgbClr val="0070C0"/>
                </a:solidFill>
              </a:rPr>
              <a:t>المصدر: دوسيه سمينارات جراحة الأعصاب من على موقع اللجنة</a:t>
            </a:r>
            <a:endParaRPr lang="en-US" b="1" dirty="0">
              <a:solidFill>
                <a:srgbClr val="0070C0"/>
              </a:solidFill>
            </a:endParaRPr>
          </a:p>
        </p:txBody>
      </p:sp>
    </p:spTree>
    <p:extLst>
      <p:ext uri="{BB962C8B-B14F-4D97-AF65-F5344CB8AC3E}">
        <p14:creationId xmlns:p14="http://schemas.microsoft.com/office/powerpoint/2010/main" val="25637026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26AA-2C0B-1B02-1B94-EDD322DC022B}"/>
              </a:ext>
            </a:extLst>
          </p:cNvPr>
          <p:cNvSpPr>
            <a:spLocks noGrp="1"/>
          </p:cNvSpPr>
          <p:nvPr>
            <p:ph type="title"/>
          </p:nvPr>
        </p:nvSpPr>
        <p:spPr/>
        <p:txBody>
          <a:bodyPr/>
          <a:lstStyle/>
          <a:p>
            <a:r>
              <a:rPr lang="en-US" dirty="0"/>
              <a:t>Spinal Cord Tumors</a:t>
            </a:r>
          </a:p>
        </p:txBody>
      </p:sp>
      <p:sp>
        <p:nvSpPr>
          <p:cNvPr id="3" name="Content Placeholder 2">
            <a:extLst>
              <a:ext uri="{FF2B5EF4-FFF2-40B4-BE49-F238E27FC236}">
                <a16:creationId xmlns:a16="http://schemas.microsoft.com/office/drawing/2014/main" id="{328C28C8-EB44-6267-5A17-6682BCA375FB}"/>
              </a:ext>
            </a:extLst>
          </p:cNvPr>
          <p:cNvSpPr>
            <a:spLocks noGrp="1"/>
          </p:cNvSpPr>
          <p:nvPr>
            <p:ph idx="1"/>
          </p:nvPr>
        </p:nvSpPr>
        <p:spPr>
          <a:xfrm>
            <a:off x="838200" y="1305026"/>
            <a:ext cx="7057103" cy="4871938"/>
          </a:xfrm>
        </p:spPr>
        <p:txBody>
          <a:bodyPr/>
          <a:lstStyle/>
          <a:p>
            <a:r>
              <a:rPr lang="en-US" dirty="0"/>
              <a:t>How are spinal tumors classified according to the picture ? give one example on each one</a:t>
            </a:r>
          </a:p>
          <a:p>
            <a:pPr lvl="1"/>
            <a:r>
              <a:rPr lang="pt-BR" b="1" dirty="0"/>
              <a:t>Extradural</a:t>
            </a:r>
            <a:r>
              <a:rPr lang="pt-BR" dirty="0"/>
              <a:t>: osteochondroma, osteoid osteoma</a:t>
            </a:r>
          </a:p>
          <a:p>
            <a:pPr lvl="1"/>
            <a:r>
              <a:rPr lang="pt-BR" b="1" dirty="0"/>
              <a:t>Intradural Extramedullary</a:t>
            </a:r>
            <a:r>
              <a:rPr lang="pt-BR" dirty="0"/>
              <a:t>: meningioma, schwannoma</a:t>
            </a:r>
          </a:p>
          <a:p>
            <a:pPr lvl="1"/>
            <a:r>
              <a:rPr lang="pt-BR" b="1" dirty="0"/>
              <a:t>Intradural Intramedullary</a:t>
            </a:r>
            <a:r>
              <a:rPr lang="pt-BR" dirty="0"/>
              <a:t>:  astrocytoma, ependymoma, hemangioblastoma</a:t>
            </a:r>
          </a:p>
          <a:p>
            <a:pPr lvl="1"/>
            <a:endParaRPr lang="en-US" dirty="0"/>
          </a:p>
        </p:txBody>
      </p:sp>
      <p:pic>
        <p:nvPicPr>
          <p:cNvPr id="4" name="Picture 2">
            <a:extLst>
              <a:ext uri="{FF2B5EF4-FFF2-40B4-BE49-F238E27FC236}">
                <a16:creationId xmlns:a16="http://schemas.microsoft.com/office/drawing/2014/main" id="{A06E3097-12CA-A5E2-18DC-970F4EAE67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29850" y="1305027"/>
            <a:ext cx="3423950" cy="37880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21223DF-4C5B-1694-7AE2-D96F2608109C}"/>
              </a:ext>
            </a:extLst>
          </p:cNvPr>
          <p:cNvSpPr txBox="1"/>
          <p:nvPr/>
        </p:nvSpPr>
        <p:spPr>
          <a:xfrm>
            <a:off x="11047135" y="0"/>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944185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26AA-2C0B-1B02-1B94-EDD322DC022B}"/>
              </a:ext>
            </a:extLst>
          </p:cNvPr>
          <p:cNvSpPr>
            <a:spLocks noGrp="1"/>
          </p:cNvSpPr>
          <p:nvPr>
            <p:ph type="title"/>
          </p:nvPr>
        </p:nvSpPr>
        <p:spPr/>
        <p:txBody>
          <a:bodyPr/>
          <a:lstStyle/>
          <a:p>
            <a:r>
              <a:rPr lang="en-US" dirty="0"/>
              <a:t>Spinal Cord Tumors</a:t>
            </a:r>
          </a:p>
        </p:txBody>
      </p:sp>
      <p:sp>
        <p:nvSpPr>
          <p:cNvPr id="3" name="Content Placeholder 2">
            <a:extLst>
              <a:ext uri="{FF2B5EF4-FFF2-40B4-BE49-F238E27FC236}">
                <a16:creationId xmlns:a16="http://schemas.microsoft.com/office/drawing/2014/main" id="{328C28C8-EB44-6267-5A17-6682BCA375FB}"/>
              </a:ext>
            </a:extLst>
          </p:cNvPr>
          <p:cNvSpPr>
            <a:spLocks noGrp="1"/>
          </p:cNvSpPr>
          <p:nvPr>
            <p:ph idx="1"/>
          </p:nvPr>
        </p:nvSpPr>
        <p:spPr>
          <a:xfrm>
            <a:off x="838200" y="1305026"/>
            <a:ext cx="6998110" cy="4871938"/>
          </a:xfrm>
        </p:spPr>
        <p:txBody>
          <a:bodyPr/>
          <a:lstStyle/>
          <a:p>
            <a:r>
              <a:rPr lang="en-US" b="1" dirty="0"/>
              <a:t>What is your diagnosis ?</a:t>
            </a:r>
          </a:p>
          <a:p>
            <a:pPr lvl="1"/>
            <a:r>
              <a:rPr lang="en-US" dirty="0"/>
              <a:t>Intradural extra medullary tumor </a:t>
            </a:r>
          </a:p>
          <a:p>
            <a:r>
              <a:rPr lang="en-US" b="1" dirty="0"/>
              <a:t>Mention 2 differential diagnosis </a:t>
            </a:r>
          </a:p>
          <a:p>
            <a:pPr lvl="1"/>
            <a:r>
              <a:rPr lang="en-US" dirty="0"/>
              <a:t>Meningioma, schwannoma and neurofibroma  </a:t>
            </a:r>
            <a:endParaRPr lang="ar-JO" dirty="0"/>
          </a:p>
          <a:p>
            <a:r>
              <a:rPr lang="en-US" b="1" dirty="0"/>
              <a:t>Mention 2 indications of surgery in spinal tumors ?</a:t>
            </a:r>
          </a:p>
          <a:p>
            <a:pPr lvl="1"/>
            <a:r>
              <a:rPr lang="en-US" dirty="0"/>
              <a:t>Myelopathy</a:t>
            </a:r>
          </a:p>
          <a:p>
            <a:pPr lvl="1"/>
            <a:r>
              <a:rPr lang="en-US" dirty="0"/>
              <a:t>Progressive neurological deficit</a:t>
            </a:r>
          </a:p>
          <a:p>
            <a:pPr lvl="1"/>
            <a:r>
              <a:rPr lang="en-US" dirty="0"/>
              <a:t>Intractable pain</a:t>
            </a:r>
          </a:p>
          <a:p>
            <a:endParaRPr lang="en-US" dirty="0"/>
          </a:p>
        </p:txBody>
      </p:sp>
      <p:sp>
        <p:nvSpPr>
          <p:cNvPr id="5" name="TextBox 4">
            <a:extLst>
              <a:ext uri="{FF2B5EF4-FFF2-40B4-BE49-F238E27FC236}">
                <a16:creationId xmlns:a16="http://schemas.microsoft.com/office/drawing/2014/main" id="{121223DF-4C5B-1694-7AE2-D96F2608109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9</a:t>
            </a:r>
            <a:r>
              <a:rPr lang="ar-JO" b="1" dirty="0">
                <a:solidFill>
                  <a:srgbClr val="FF0000"/>
                </a:solidFill>
              </a:rPr>
              <a:t>)</a:t>
            </a:r>
            <a:endParaRPr lang="en-US" b="1" dirty="0">
              <a:solidFill>
                <a:srgbClr val="FF0000"/>
              </a:solidFill>
            </a:endParaRPr>
          </a:p>
        </p:txBody>
      </p:sp>
      <p:pic>
        <p:nvPicPr>
          <p:cNvPr id="6" name="Content Placeholder 4">
            <a:extLst>
              <a:ext uri="{FF2B5EF4-FFF2-40B4-BE49-F238E27FC236}">
                <a16:creationId xmlns:a16="http://schemas.microsoft.com/office/drawing/2014/main" id="{4D678A3B-59E2-86FF-6865-7806BB6AD3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6473" y="1305026"/>
            <a:ext cx="3377327" cy="3788084"/>
          </a:xfrm>
          <a:prstGeom prst="rect">
            <a:avLst/>
          </a:prstGeom>
        </p:spPr>
      </p:pic>
    </p:spTree>
    <p:extLst>
      <p:ext uri="{BB962C8B-B14F-4D97-AF65-F5344CB8AC3E}">
        <p14:creationId xmlns:p14="http://schemas.microsoft.com/office/powerpoint/2010/main" val="37992144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26AA-2C0B-1B02-1B94-EDD322DC022B}"/>
              </a:ext>
            </a:extLst>
          </p:cNvPr>
          <p:cNvSpPr>
            <a:spLocks noGrp="1"/>
          </p:cNvSpPr>
          <p:nvPr>
            <p:ph type="title"/>
          </p:nvPr>
        </p:nvSpPr>
        <p:spPr/>
        <p:txBody>
          <a:bodyPr/>
          <a:lstStyle/>
          <a:p>
            <a:r>
              <a:rPr lang="en-US" dirty="0"/>
              <a:t>Spinal Cord Tumors</a:t>
            </a:r>
          </a:p>
        </p:txBody>
      </p:sp>
      <p:sp>
        <p:nvSpPr>
          <p:cNvPr id="3" name="Content Placeholder 2">
            <a:extLst>
              <a:ext uri="{FF2B5EF4-FFF2-40B4-BE49-F238E27FC236}">
                <a16:creationId xmlns:a16="http://schemas.microsoft.com/office/drawing/2014/main" id="{328C28C8-EB44-6267-5A17-6682BCA375FB}"/>
              </a:ext>
            </a:extLst>
          </p:cNvPr>
          <p:cNvSpPr>
            <a:spLocks noGrp="1"/>
          </p:cNvSpPr>
          <p:nvPr>
            <p:ph idx="1"/>
          </p:nvPr>
        </p:nvSpPr>
        <p:spPr>
          <a:xfrm>
            <a:off x="838200" y="1305026"/>
            <a:ext cx="6712974" cy="4871938"/>
          </a:xfrm>
        </p:spPr>
        <p:txBody>
          <a:bodyPr/>
          <a:lstStyle/>
          <a:p>
            <a:r>
              <a:rPr lang="en-US" b="1" dirty="0"/>
              <a:t>What is your diagnosis ?</a:t>
            </a:r>
          </a:p>
          <a:p>
            <a:pPr lvl="1"/>
            <a:r>
              <a:rPr lang="en-US" dirty="0"/>
              <a:t>Intradural extra medullary tumor </a:t>
            </a:r>
          </a:p>
          <a:p>
            <a:r>
              <a:rPr lang="en-US" b="1" dirty="0"/>
              <a:t>Mention 2 differential diagnosis </a:t>
            </a:r>
          </a:p>
          <a:p>
            <a:pPr lvl="1"/>
            <a:r>
              <a:rPr lang="en-US" dirty="0"/>
              <a:t>Meningioma, schwannoma and neurofibroma  </a:t>
            </a:r>
            <a:endParaRPr lang="ar-JO" dirty="0"/>
          </a:p>
          <a:p>
            <a:endParaRPr lang="en-US" dirty="0"/>
          </a:p>
        </p:txBody>
      </p:sp>
      <p:sp>
        <p:nvSpPr>
          <p:cNvPr id="5" name="TextBox 4">
            <a:extLst>
              <a:ext uri="{FF2B5EF4-FFF2-40B4-BE49-F238E27FC236}">
                <a16:creationId xmlns:a16="http://schemas.microsoft.com/office/drawing/2014/main" id="{121223DF-4C5B-1694-7AE2-D96F2608109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grpSp>
        <p:nvGrpSpPr>
          <p:cNvPr id="9" name="Group 8">
            <a:extLst>
              <a:ext uri="{FF2B5EF4-FFF2-40B4-BE49-F238E27FC236}">
                <a16:creationId xmlns:a16="http://schemas.microsoft.com/office/drawing/2014/main" id="{C3EAA7B1-D672-443D-D9F1-7B696FDED7A7}"/>
              </a:ext>
            </a:extLst>
          </p:cNvPr>
          <p:cNvGrpSpPr>
            <a:grpSpLocks noChangeAspect="1"/>
          </p:cNvGrpSpPr>
          <p:nvPr/>
        </p:nvGrpSpPr>
        <p:grpSpPr>
          <a:xfrm>
            <a:off x="7651652" y="1305026"/>
            <a:ext cx="3702148" cy="4594329"/>
            <a:chOff x="1691680" y="0"/>
            <a:chExt cx="3547065" cy="4550051"/>
          </a:xfrm>
        </p:grpSpPr>
        <p:pic>
          <p:nvPicPr>
            <p:cNvPr id="10" name="Picture 9" descr="A close up of a barrel&#10;&#10;Description automatically generated">
              <a:extLst>
                <a:ext uri="{FF2B5EF4-FFF2-40B4-BE49-F238E27FC236}">
                  <a16:creationId xmlns:a16="http://schemas.microsoft.com/office/drawing/2014/main" id="{04B15C54-5CA2-200B-892F-ECEA5CFB4FA0}"/>
                </a:ext>
              </a:extLst>
            </p:cNvPr>
            <p:cNvPicPr>
              <a:picLocks noChangeAspect="1"/>
            </p:cNvPicPr>
            <p:nvPr/>
          </p:nvPicPr>
          <p:blipFill rotWithShape="1">
            <a:blip r:embed="rId2">
              <a:extLst>
                <a:ext uri="{28A0092B-C50C-407E-A947-70E740481C1C}">
                  <a14:useLocalDpi xmlns:a14="http://schemas.microsoft.com/office/drawing/2010/main" val="0"/>
                </a:ext>
              </a:extLst>
            </a:blip>
            <a:srcRect r="61674"/>
            <a:stretch>
              <a:fillRect/>
            </a:stretch>
          </p:blipFill>
          <p:spPr>
            <a:xfrm>
              <a:off x="1691680" y="0"/>
              <a:ext cx="2016224" cy="4550051"/>
            </a:xfrm>
            <a:prstGeom prst="rect">
              <a:avLst/>
            </a:prstGeom>
          </p:spPr>
        </p:pic>
        <p:pic>
          <p:nvPicPr>
            <p:cNvPr id="11" name="Picture 10" descr="A close up of a barrel&#10;&#10;Description automatically generated">
              <a:extLst>
                <a:ext uri="{FF2B5EF4-FFF2-40B4-BE49-F238E27FC236}">
                  <a16:creationId xmlns:a16="http://schemas.microsoft.com/office/drawing/2014/main" id="{EDB14EEB-CCCC-E388-46B0-643F3D892363}"/>
                </a:ext>
              </a:extLst>
            </p:cNvPr>
            <p:cNvPicPr>
              <a:picLocks noChangeAspect="1"/>
            </p:cNvPicPr>
            <p:nvPr/>
          </p:nvPicPr>
          <p:blipFill rotWithShape="1">
            <a:blip r:embed="rId2">
              <a:extLst>
                <a:ext uri="{28A0092B-C50C-407E-A947-70E740481C1C}">
                  <a14:useLocalDpi xmlns:a14="http://schemas.microsoft.com/office/drawing/2010/main" val="0"/>
                </a:ext>
              </a:extLst>
            </a:blip>
            <a:srcRect l="68163"/>
            <a:stretch>
              <a:fillRect/>
            </a:stretch>
          </p:blipFill>
          <p:spPr>
            <a:xfrm>
              <a:off x="3563888" y="0"/>
              <a:ext cx="1674857" cy="4550051"/>
            </a:xfrm>
            <a:prstGeom prst="rect">
              <a:avLst/>
            </a:prstGeom>
          </p:spPr>
        </p:pic>
      </p:grpSp>
      <p:pic>
        <p:nvPicPr>
          <p:cNvPr id="12" name="Picture 2" descr="C:\Users\Pc city\Downloads\104429368_629572867917266_4591856755106599438_n.jpg">
            <a:extLst>
              <a:ext uri="{FF2B5EF4-FFF2-40B4-BE49-F238E27FC236}">
                <a16:creationId xmlns:a16="http://schemas.microsoft.com/office/drawing/2014/main" id="{BF48DDF6-53CD-1263-7692-5DB3CB94AB13}"/>
              </a:ext>
            </a:extLst>
          </p:cNvPr>
          <p:cNvPicPr>
            <a:picLocks noChangeAspect="1" noChangeArrowheads="1"/>
          </p:cNvPicPr>
          <p:nvPr/>
        </p:nvPicPr>
        <p:blipFill>
          <a:blip r:embed="rId3"/>
          <a:srcRect/>
          <a:stretch>
            <a:fillRect/>
          </a:stretch>
        </p:blipFill>
        <p:spPr bwMode="auto">
          <a:xfrm>
            <a:off x="2712229" y="3352033"/>
            <a:ext cx="2964915" cy="2547322"/>
          </a:xfrm>
          <a:prstGeom prst="rect">
            <a:avLst/>
          </a:prstGeom>
          <a:noFill/>
        </p:spPr>
      </p:pic>
    </p:spTree>
    <p:extLst>
      <p:ext uri="{BB962C8B-B14F-4D97-AF65-F5344CB8AC3E}">
        <p14:creationId xmlns:p14="http://schemas.microsoft.com/office/powerpoint/2010/main" val="75239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83BE-34BE-94D0-E9A5-C77CDEC314FD}"/>
              </a:ext>
            </a:extLst>
          </p:cNvPr>
          <p:cNvSpPr>
            <a:spLocks noGrp="1"/>
          </p:cNvSpPr>
          <p:nvPr>
            <p:ph type="title"/>
          </p:nvPr>
        </p:nvSpPr>
        <p:spPr/>
        <p:txBody>
          <a:bodyPr/>
          <a:lstStyle/>
          <a:p>
            <a:r>
              <a:rPr lang="en-US" dirty="0"/>
              <a:t>Brain herniation</a:t>
            </a:r>
          </a:p>
        </p:txBody>
      </p:sp>
      <p:pic>
        <p:nvPicPr>
          <p:cNvPr id="9" name="Content Placeholder 8">
            <a:extLst>
              <a:ext uri="{FF2B5EF4-FFF2-40B4-BE49-F238E27FC236}">
                <a16:creationId xmlns:a16="http://schemas.microsoft.com/office/drawing/2014/main" id="{EDBF78BB-2339-6A36-434A-65BFC20F302D}"/>
              </a:ext>
            </a:extLst>
          </p:cNvPr>
          <p:cNvPicPr>
            <a:picLocks noGrp="1" noChangeAspect="1"/>
          </p:cNvPicPr>
          <p:nvPr>
            <p:ph idx="1"/>
          </p:nvPr>
        </p:nvPicPr>
        <p:blipFill>
          <a:blip r:embed="rId2"/>
          <a:stretch>
            <a:fillRect/>
          </a:stretch>
        </p:blipFill>
        <p:spPr>
          <a:xfrm>
            <a:off x="838200" y="1372594"/>
            <a:ext cx="10515600" cy="4308684"/>
          </a:xfrm>
        </p:spPr>
      </p:pic>
    </p:spTree>
    <p:extLst>
      <p:ext uri="{BB962C8B-B14F-4D97-AF65-F5344CB8AC3E}">
        <p14:creationId xmlns:p14="http://schemas.microsoft.com/office/powerpoint/2010/main" val="34695594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26AA-2C0B-1B02-1B94-EDD322DC022B}"/>
              </a:ext>
            </a:extLst>
          </p:cNvPr>
          <p:cNvSpPr>
            <a:spLocks noGrp="1"/>
          </p:cNvSpPr>
          <p:nvPr>
            <p:ph type="title"/>
          </p:nvPr>
        </p:nvSpPr>
        <p:spPr/>
        <p:txBody>
          <a:bodyPr/>
          <a:lstStyle/>
          <a:p>
            <a:r>
              <a:rPr lang="en-US" dirty="0"/>
              <a:t>Spinal Cord Tumors</a:t>
            </a:r>
          </a:p>
        </p:txBody>
      </p:sp>
      <p:sp>
        <p:nvSpPr>
          <p:cNvPr id="3" name="Content Placeholder 2">
            <a:extLst>
              <a:ext uri="{FF2B5EF4-FFF2-40B4-BE49-F238E27FC236}">
                <a16:creationId xmlns:a16="http://schemas.microsoft.com/office/drawing/2014/main" id="{328C28C8-EB44-6267-5A17-6682BCA375FB}"/>
              </a:ext>
            </a:extLst>
          </p:cNvPr>
          <p:cNvSpPr>
            <a:spLocks noGrp="1"/>
          </p:cNvSpPr>
          <p:nvPr>
            <p:ph idx="1"/>
          </p:nvPr>
        </p:nvSpPr>
        <p:spPr>
          <a:xfrm>
            <a:off x="838200" y="1305026"/>
            <a:ext cx="6998110" cy="4871938"/>
          </a:xfrm>
        </p:spPr>
        <p:txBody>
          <a:bodyPr/>
          <a:lstStyle/>
          <a:p>
            <a:r>
              <a:rPr lang="en-US" b="1" dirty="0"/>
              <a:t>What is your diagnosis ?</a:t>
            </a:r>
          </a:p>
          <a:p>
            <a:pPr lvl="1"/>
            <a:r>
              <a:rPr lang="en-US" dirty="0"/>
              <a:t>Intradural Intramedullary</a:t>
            </a:r>
          </a:p>
          <a:p>
            <a:r>
              <a:rPr lang="en-US" b="1" dirty="0"/>
              <a:t>Mention 2 differential diagnosis </a:t>
            </a:r>
          </a:p>
          <a:p>
            <a:pPr lvl="1"/>
            <a:r>
              <a:rPr lang="en-US" dirty="0"/>
              <a:t>Astrocytoma, ependymoma, hemangioblastoma</a:t>
            </a:r>
          </a:p>
          <a:p>
            <a:r>
              <a:rPr lang="en-US" b="1" dirty="0"/>
              <a:t>Mention 2 clinical features</a:t>
            </a:r>
          </a:p>
          <a:p>
            <a:pPr lvl="1"/>
            <a:r>
              <a:rPr lang="en-US" dirty="0"/>
              <a:t>Back pain</a:t>
            </a:r>
          </a:p>
          <a:p>
            <a:pPr lvl="1"/>
            <a:r>
              <a:rPr lang="en-US" dirty="0"/>
              <a:t>Neurological deficit</a:t>
            </a:r>
          </a:p>
          <a:p>
            <a:pPr lvl="1"/>
            <a:r>
              <a:rPr lang="en-US" dirty="0"/>
              <a:t>Deformities </a:t>
            </a:r>
          </a:p>
          <a:p>
            <a:pPr lvl="1"/>
            <a:endParaRPr lang="en-US" dirty="0"/>
          </a:p>
        </p:txBody>
      </p:sp>
      <p:sp>
        <p:nvSpPr>
          <p:cNvPr id="5" name="TextBox 4">
            <a:extLst>
              <a:ext uri="{FF2B5EF4-FFF2-40B4-BE49-F238E27FC236}">
                <a16:creationId xmlns:a16="http://schemas.microsoft.com/office/drawing/2014/main" id="{121223DF-4C5B-1694-7AE2-D96F2608109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4" name="Picture 5">
            <a:extLst>
              <a:ext uri="{FF2B5EF4-FFF2-40B4-BE49-F238E27FC236}">
                <a16:creationId xmlns:a16="http://schemas.microsoft.com/office/drawing/2014/main" id="{2D2DC465-D02F-1CEA-48D5-6C09B93E4874}"/>
              </a:ext>
            </a:extLst>
          </p:cNvPr>
          <p:cNvPicPr>
            <a:picLocks noChangeAspect="1" noChangeArrowheads="1"/>
          </p:cNvPicPr>
          <p:nvPr/>
        </p:nvPicPr>
        <p:blipFill>
          <a:blip r:embed="rId2"/>
          <a:srcRect/>
          <a:stretch>
            <a:fillRect/>
          </a:stretch>
        </p:blipFill>
        <p:spPr bwMode="auto">
          <a:xfrm>
            <a:off x="7980025" y="1312400"/>
            <a:ext cx="3396047" cy="4871938"/>
          </a:xfrm>
          <a:prstGeom prst="rect">
            <a:avLst/>
          </a:prstGeom>
          <a:noFill/>
        </p:spPr>
      </p:pic>
    </p:spTree>
    <p:extLst>
      <p:ext uri="{BB962C8B-B14F-4D97-AF65-F5344CB8AC3E}">
        <p14:creationId xmlns:p14="http://schemas.microsoft.com/office/powerpoint/2010/main" val="7292843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26AA-2C0B-1B02-1B94-EDD322DC022B}"/>
              </a:ext>
            </a:extLst>
          </p:cNvPr>
          <p:cNvSpPr>
            <a:spLocks noGrp="1"/>
          </p:cNvSpPr>
          <p:nvPr>
            <p:ph type="title"/>
          </p:nvPr>
        </p:nvSpPr>
        <p:spPr/>
        <p:txBody>
          <a:bodyPr/>
          <a:lstStyle/>
          <a:p>
            <a:r>
              <a:rPr lang="en-US" dirty="0"/>
              <a:t>Spinal Cord Tumors</a:t>
            </a:r>
          </a:p>
        </p:txBody>
      </p:sp>
      <p:sp>
        <p:nvSpPr>
          <p:cNvPr id="3" name="Content Placeholder 2">
            <a:extLst>
              <a:ext uri="{FF2B5EF4-FFF2-40B4-BE49-F238E27FC236}">
                <a16:creationId xmlns:a16="http://schemas.microsoft.com/office/drawing/2014/main" id="{328C28C8-EB44-6267-5A17-6682BCA375FB}"/>
              </a:ext>
            </a:extLst>
          </p:cNvPr>
          <p:cNvSpPr>
            <a:spLocks noGrp="1"/>
          </p:cNvSpPr>
          <p:nvPr>
            <p:ph idx="1"/>
          </p:nvPr>
        </p:nvSpPr>
        <p:spPr>
          <a:xfrm>
            <a:off x="838200" y="1305026"/>
            <a:ext cx="6840794" cy="4871938"/>
          </a:xfrm>
        </p:spPr>
        <p:txBody>
          <a:bodyPr>
            <a:normAutofit/>
          </a:bodyPr>
          <a:lstStyle/>
          <a:p>
            <a:r>
              <a:rPr lang="en-US" b="1" dirty="0"/>
              <a:t>What is your diagnosis ?</a:t>
            </a:r>
          </a:p>
          <a:p>
            <a:pPr lvl="1"/>
            <a:r>
              <a:rPr lang="en-US" dirty="0"/>
              <a:t>Intradural Intramedullary</a:t>
            </a:r>
          </a:p>
          <a:p>
            <a:r>
              <a:rPr lang="en-US" b="1" dirty="0"/>
              <a:t>Mention 2 differential diagnosis </a:t>
            </a:r>
          </a:p>
          <a:p>
            <a:pPr lvl="1"/>
            <a:r>
              <a:rPr lang="en-US" dirty="0"/>
              <a:t>Astrocytoma, ependymoma, hemangioblastoma</a:t>
            </a:r>
          </a:p>
          <a:p>
            <a:r>
              <a:rPr lang="en-US" b="1" dirty="0"/>
              <a:t>What is the most likely diagnosis?</a:t>
            </a:r>
          </a:p>
          <a:p>
            <a:pPr lvl="1"/>
            <a:r>
              <a:rPr lang="en-US" dirty="0"/>
              <a:t>Astrocytoma</a:t>
            </a:r>
          </a:p>
          <a:p>
            <a:r>
              <a:rPr lang="en-US" b="1" dirty="0"/>
              <a:t>Mention 4 upper motor neuron lesion symptoms ?</a:t>
            </a:r>
          </a:p>
          <a:p>
            <a:pPr lvl="1"/>
            <a:r>
              <a:rPr lang="en-US" dirty="0"/>
              <a:t>Spasticity, Muscle weakness, Babinski sign, Fasciculation, Hyperreflexia, Clonus</a:t>
            </a:r>
          </a:p>
          <a:p>
            <a:endParaRPr lang="en-US" b="1" dirty="0"/>
          </a:p>
        </p:txBody>
      </p:sp>
      <p:sp>
        <p:nvSpPr>
          <p:cNvPr id="5" name="TextBox 4">
            <a:extLst>
              <a:ext uri="{FF2B5EF4-FFF2-40B4-BE49-F238E27FC236}">
                <a16:creationId xmlns:a16="http://schemas.microsoft.com/office/drawing/2014/main" id="{121223DF-4C5B-1694-7AE2-D96F2608109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Picture 10">
            <a:extLst>
              <a:ext uri="{FF2B5EF4-FFF2-40B4-BE49-F238E27FC236}">
                <a16:creationId xmlns:a16="http://schemas.microsoft.com/office/drawing/2014/main" id="{36D9615D-5FDB-24E7-8FBF-0F71DBFFE7E1}"/>
              </a:ext>
            </a:extLst>
          </p:cNvPr>
          <p:cNvPicPr>
            <a:picLocks noChangeAspect="1"/>
          </p:cNvPicPr>
          <p:nvPr/>
        </p:nvPicPr>
        <p:blipFill>
          <a:blip r:embed="rId2"/>
          <a:stretch>
            <a:fillRect/>
          </a:stretch>
        </p:blipFill>
        <p:spPr>
          <a:xfrm>
            <a:off x="7760581" y="1305026"/>
            <a:ext cx="3615491" cy="4871938"/>
          </a:xfrm>
          <a:prstGeom prst="rect">
            <a:avLst/>
          </a:prstGeom>
        </p:spPr>
      </p:pic>
    </p:spTree>
    <p:extLst>
      <p:ext uri="{BB962C8B-B14F-4D97-AF65-F5344CB8AC3E}">
        <p14:creationId xmlns:p14="http://schemas.microsoft.com/office/powerpoint/2010/main" val="38240898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015C-935E-8D13-E89B-C3875963BD4B}"/>
              </a:ext>
            </a:extLst>
          </p:cNvPr>
          <p:cNvSpPr>
            <a:spLocks noGrp="1"/>
          </p:cNvSpPr>
          <p:nvPr>
            <p:ph type="ctrTitle"/>
          </p:nvPr>
        </p:nvSpPr>
        <p:spPr/>
        <p:txBody>
          <a:bodyPr>
            <a:normAutofit fontScale="90000"/>
          </a:bodyPr>
          <a:lstStyle/>
          <a:p>
            <a:r>
              <a:rPr lang="en-US" dirty="0"/>
              <a:t>Spinal injury</a:t>
            </a:r>
          </a:p>
        </p:txBody>
      </p:sp>
      <p:sp>
        <p:nvSpPr>
          <p:cNvPr id="4" name="Subtitle 3">
            <a:extLst>
              <a:ext uri="{FF2B5EF4-FFF2-40B4-BE49-F238E27FC236}">
                <a16:creationId xmlns:a16="http://schemas.microsoft.com/office/drawing/2014/main" id="{40CF0676-411F-A8D2-399A-BF9F1C4D279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810365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6BDC16-BAC0-9B58-13C8-EEDDDFAADB59}"/>
              </a:ext>
            </a:extLst>
          </p:cNvPr>
          <p:cNvSpPr>
            <a:spLocks noGrp="1"/>
          </p:cNvSpPr>
          <p:nvPr>
            <p:ph type="title"/>
          </p:nvPr>
        </p:nvSpPr>
        <p:spPr/>
        <p:txBody>
          <a:bodyPr/>
          <a:lstStyle/>
          <a:p>
            <a:r>
              <a:rPr lang="en-US" dirty="0"/>
              <a:t>Vertebral Ligaments: Lumbar Region</a:t>
            </a:r>
          </a:p>
        </p:txBody>
      </p:sp>
      <p:sp>
        <p:nvSpPr>
          <p:cNvPr id="6" name="Content Placeholder 5">
            <a:extLst>
              <a:ext uri="{FF2B5EF4-FFF2-40B4-BE49-F238E27FC236}">
                <a16:creationId xmlns:a16="http://schemas.microsoft.com/office/drawing/2014/main" id="{3FF90A95-A801-AFE3-7EC1-C803FA561680}"/>
              </a:ext>
            </a:extLst>
          </p:cNvPr>
          <p:cNvSpPr>
            <a:spLocks noGrp="1"/>
          </p:cNvSpPr>
          <p:nvPr>
            <p:ph idx="1"/>
          </p:nvPr>
        </p:nvSpPr>
        <p:spPr>
          <a:xfrm>
            <a:off x="838200" y="1268082"/>
            <a:ext cx="6738257" cy="4871938"/>
          </a:xfrm>
        </p:spPr>
        <p:txBody>
          <a:bodyPr>
            <a:normAutofit lnSpcReduction="10000"/>
          </a:bodyPr>
          <a:lstStyle/>
          <a:p>
            <a:pPr marL="514350" indent="-514350">
              <a:buFont typeface="+mj-lt"/>
              <a:buAutoNum type="arabicPeriod"/>
            </a:pPr>
            <a:r>
              <a:rPr lang="en-US" dirty="0"/>
              <a:t>Anterior longitudinal ligament</a:t>
            </a:r>
          </a:p>
          <a:p>
            <a:pPr marL="514350" indent="-514350">
              <a:buFont typeface="+mj-lt"/>
              <a:buAutoNum type="arabicPeriod"/>
            </a:pPr>
            <a:r>
              <a:rPr lang="en-US" dirty="0"/>
              <a:t>Intervertebral disc</a:t>
            </a:r>
          </a:p>
          <a:p>
            <a:pPr marL="514350" indent="-514350">
              <a:buFont typeface="+mj-lt"/>
              <a:buAutoNum type="arabicPeriod"/>
            </a:pPr>
            <a:r>
              <a:rPr lang="en-US" dirty="0"/>
              <a:t>Posterior longitudinal ligament</a:t>
            </a:r>
          </a:p>
          <a:p>
            <a:pPr marL="514350" indent="-514350">
              <a:buFont typeface="+mj-lt"/>
              <a:buAutoNum type="arabicPeriod"/>
            </a:pPr>
            <a:r>
              <a:rPr lang="en-US" dirty="0"/>
              <a:t>Pedicle (cut surface)</a:t>
            </a:r>
          </a:p>
          <a:p>
            <a:pPr marL="514350" indent="-514350">
              <a:buFont typeface="+mj-lt"/>
              <a:buAutoNum type="arabicPeriod"/>
            </a:pPr>
            <a:r>
              <a:rPr lang="en-US" dirty="0"/>
              <a:t>Ligamentum flavum</a:t>
            </a:r>
          </a:p>
          <a:p>
            <a:pPr marL="514350" indent="-514350">
              <a:buFont typeface="+mj-lt"/>
              <a:buAutoNum type="arabicPeriod"/>
            </a:pPr>
            <a:r>
              <a:rPr lang="en-US" dirty="0"/>
              <a:t>Supraspinous ligament</a:t>
            </a:r>
          </a:p>
          <a:p>
            <a:pPr marL="514350" indent="-514350">
              <a:buFont typeface="+mj-lt"/>
              <a:buAutoNum type="arabicPeriod"/>
            </a:pPr>
            <a:r>
              <a:rPr lang="en-US" dirty="0"/>
              <a:t>Interspinous ligament</a:t>
            </a:r>
          </a:p>
          <a:p>
            <a:pPr marL="514350" indent="-514350">
              <a:buFont typeface="+mj-lt"/>
              <a:buAutoNum type="arabicPeriod"/>
            </a:pPr>
            <a:r>
              <a:rPr lang="en-US" dirty="0"/>
              <a:t>Ligamentum flavum</a:t>
            </a:r>
          </a:p>
          <a:p>
            <a:pPr marL="514350" indent="-514350">
              <a:buFont typeface="+mj-lt"/>
              <a:buAutoNum type="arabicPeriod"/>
            </a:pPr>
            <a:r>
              <a:rPr lang="en-US" dirty="0"/>
              <a:t>Capsule of zygapophysial joint (partially opened</a:t>
            </a:r>
          </a:p>
        </p:txBody>
      </p:sp>
      <p:pic>
        <p:nvPicPr>
          <p:cNvPr id="8" name="Picture 7">
            <a:extLst>
              <a:ext uri="{FF2B5EF4-FFF2-40B4-BE49-F238E27FC236}">
                <a16:creationId xmlns:a16="http://schemas.microsoft.com/office/drawing/2014/main" id="{607C7A33-6AD5-74C6-8B18-2764FD374673}"/>
              </a:ext>
            </a:extLst>
          </p:cNvPr>
          <p:cNvPicPr>
            <a:picLocks noChangeAspect="1"/>
          </p:cNvPicPr>
          <p:nvPr/>
        </p:nvPicPr>
        <p:blipFill>
          <a:blip r:embed="rId2"/>
          <a:stretch>
            <a:fillRect/>
          </a:stretch>
        </p:blipFill>
        <p:spPr>
          <a:xfrm>
            <a:off x="7414350" y="1268082"/>
            <a:ext cx="3939450" cy="4871938"/>
          </a:xfrm>
          <a:prstGeom prst="rect">
            <a:avLst/>
          </a:prstGeom>
        </p:spPr>
      </p:pic>
    </p:spTree>
    <p:extLst>
      <p:ext uri="{BB962C8B-B14F-4D97-AF65-F5344CB8AC3E}">
        <p14:creationId xmlns:p14="http://schemas.microsoft.com/office/powerpoint/2010/main" val="42337059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BE79-F313-42E4-BDD7-1B1F7EC25674}"/>
              </a:ext>
            </a:extLst>
          </p:cNvPr>
          <p:cNvSpPr>
            <a:spLocks noGrp="1"/>
          </p:cNvSpPr>
          <p:nvPr>
            <p:ph type="title"/>
          </p:nvPr>
        </p:nvSpPr>
        <p:spPr/>
        <p:txBody>
          <a:bodyPr/>
          <a:lstStyle/>
          <a:p>
            <a:r>
              <a:rPr lang="en-US" dirty="0"/>
              <a:t>Vertebral fractures</a:t>
            </a:r>
          </a:p>
        </p:txBody>
      </p:sp>
      <p:sp>
        <p:nvSpPr>
          <p:cNvPr id="3" name="Content Placeholder 2">
            <a:extLst>
              <a:ext uri="{FF2B5EF4-FFF2-40B4-BE49-F238E27FC236}">
                <a16:creationId xmlns:a16="http://schemas.microsoft.com/office/drawing/2014/main" id="{92FCACFF-844C-A0B9-9377-61A0E9CF585A}"/>
              </a:ext>
            </a:extLst>
          </p:cNvPr>
          <p:cNvSpPr>
            <a:spLocks noGrp="1"/>
          </p:cNvSpPr>
          <p:nvPr>
            <p:ph idx="1"/>
          </p:nvPr>
        </p:nvSpPr>
        <p:spPr>
          <a:xfrm>
            <a:off x="838200" y="1305026"/>
            <a:ext cx="10515600" cy="5086046"/>
          </a:xfrm>
        </p:spPr>
        <p:txBody>
          <a:bodyPr>
            <a:normAutofit fontScale="85000" lnSpcReduction="20000"/>
          </a:bodyPr>
          <a:lstStyle/>
          <a:p>
            <a:r>
              <a:rPr lang="en-US" b="1" dirty="0"/>
              <a:t>Epidemiology</a:t>
            </a:r>
            <a:r>
              <a:rPr lang="en-US" dirty="0"/>
              <a:t>: Common in elderly women (osteoporotic fractures) and young men (traumatic injuries)</a:t>
            </a:r>
          </a:p>
          <a:p>
            <a:r>
              <a:rPr lang="en-US" b="1" dirty="0"/>
              <a:t>Location</a:t>
            </a:r>
            <a:r>
              <a:rPr lang="en-US" dirty="0"/>
              <a:t>: 50% in the cervical spine</a:t>
            </a:r>
          </a:p>
          <a:p>
            <a:r>
              <a:rPr lang="en-US" b="1" dirty="0"/>
              <a:t>Etiology</a:t>
            </a:r>
            <a:r>
              <a:rPr lang="en-US" dirty="0"/>
              <a:t>: Trauma, Pathological fractures (Osteoporosis, Malignancy, Infection)</a:t>
            </a:r>
          </a:p>
          <a:p>
            <a:r>
              <a:rPr lang="en-US" b="1" dirty="0"/>
              <a:t>Clinical features</a:t>
            </a:r>
          </a:p>
          <a:p>
            <a:pPr lvl="1"/>
            <a:r>
              <a:rPr lang="en-US" dirty="0"/>
              <a:t>Local pain on pressure, percussion, and compression </a:t>
            </a:r>
          </a:p>
          <a:p>
            <a:pPr lvl="1"/>
            <a:r>
              <a:rPr lang="en-US" dirty="0"/>
              <a:t>Palpable unevenness or disruption of the vertebral process alignment</a:t>
            </a:r>
          </a:p>
          <a:p>
            <a:pPr lvl="1"/>
            <a:r>
              <a:rPr lang="en-US" dirty="0"/>
              <a:t>Paravertebral hematoma</a:t>
            </a:r>
          </a:p>
          <a:p>
            <a:pPr lvl="1"/>
            <a:r>
              <a:rPr lang="en-US" dirty="0"/>
              <a:t>Weakness or numbness/tingling</a:t>
            </a:r>
          </a:p>
          <a:p>
            <a:pPr lvl="1"/>
            <a:r>
              <a:rPr lang="en-US" dirty="0"/>
              <a:t>Neurogenic shock</a:t>
            </a:r>
          </a:p>
          <a:p>
            <a:r>
              <a:rPr lang="en-US" b="1" dirty="0"/>
              <a:t>Stability of vertebral fractures</a:t>
            </a:r>
          </a:p>
          <a:p>
            <a:pPr lvl="1"/>
            <a:r>
              <a:rPr lang="en-US" b="1" dirty="0"/>
              <a:t>Stable vertebral fracture</a:t>
            </a:r>
            <a:r>
              <a:rPr lang="en-US" dirty="0"/>
              <a:t>: The structural stability of the spine remains intact</a:t>
            </a:r>
          </a:p>
          <a:p>
            <a:pPr lvl="2"/>
            <a:r>
              <a:rPr lang="en-US" dirty="0"/>
              <a:t>No neurologic deficits</a:t>
            </a:r>
          </a:p>
          <a:p>
            <a:pPr lvl="2"/>
            <a:r>
              <a:rPr lang="en-US" dirty="0"/>
              <a:t>Fractures of the anterior column of the spine</a:t>
            </a:r>
          </a:p>
          <a:p>
            <a:pPr lvl="1"/>
            <a:r>
              <a:rPr lang="en-US" b="1" dirty="0"/>
              <a:t>Unstable vertebral fracture</a:t>
            </a:r>
            <a:r>
              <a:rPr lang="en-US" dirty="0"/>
              <a:t>: The structural stability of the spine is compromised</a:t>
            </a:r>
          </a:p>
          <a:p>
            <a:pPr lvl="2"/>
            <a:r>
              <a:rPr lang="en-US" dirty="0"/>
              <a:t>The spine can move as two or more independent units, which may cause spinal cord injury.</a:t>
            </a:r>
          </a:p>
          <a:p>
            <a:pPr lvl="2"/>
            <a:r>
              <a:rPr lang="en-US" dirty="0"/>
              <a:t>Mid-column and posterior column fractures</a:t>
            </a:r>
          </a:p>
        </p:txBody>
      </p:sp>
    </p:spTree>
    <p:extLst>
      <p:ext uri="{BB962C8B-B14F-4D97-AF65-F5344CB8AC3E}">
        <p14:creationId xmlns:p14="http://schemas.microsoft.com/office/powerpoint/2010/main" val="40981186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C5D8-F4F4-290A-4E3B-E3ACD69F717D}"/>
              </a:ext>
            </a:extLst>
          </p:cNvPr>
          <p:cNvSpPr>
            <a:spLocks noGrp="1"/>
          </p:cNvSpPr>
          <p:nvPr>
            <p:ph type="title"/>
          </p:nvPr>
        </p:nvSpPr>
        <p:spPr/>
        <p:txBody>
          <a:bodyPr/>
          <a:lstStyle/>
          <a:p>
            <a:r>
              <a:rPr lang="en-US" dirty="0"/>
              <a:t>Vertebral fractures</a:t>
            </a:r>
          </a:p>
        </p:txBody>
      </p:sp>
      <p:sp>
        <p:nvSpPr>
          <p:cNvPr id="3" name="Content Placeholder 2">
            <a:extLst>
              <a:ext uri="{FF2B5EF4-FFF2-40B4-BE49-F238E27FC236}">
                <a16:creationId xmlns:a16="http://schemas.microsoft.com/office/drawing/2014/main" id="{C05C5BC3-25FD-5AAD-8974-EBDABFD684E7}"/>
              </a:ext>
            </a:extLst>
          </p:cNvPr>
          <p:cNvSpPr>
            <a:spLocks noGrp="1"/>
          </p:cNvSpPr>
          <p:nvPr>
            <p:ph idx="1"/>
          </p:nvPr>
        </p:nvSpPr>
        <p:spPr>
          <a:xfrm>
            <a:off x="838200" y="1305025"/>
            <a:ext cx="10515600" cy="4873752"/>
          </a:xfrm>
        </p:spPr>
        <p:txBody>
          <a:bodyPr>
            <a:normAutofit fontScale="92500"/>
          </a:bodyPr>
          <a:lstStyle/>
          <a:p>
            <a:r>
              <a:rPr lang="en-US" b="1" dirty="0"/>
              <a:t>Complications</a:t>
            </a:r>
          </a:p>
          <a:p>
            <a:pPr lvl="1"/>
            <a:r>
              <a:rPr lang="en-US" dirty="0"/>
              <a:t>Spinal cord injury</a:t>
            </a:r>
          </a:p>
          <a:p>
            <a:pPr lvl="1"/>
            <a:r>
              <a:rPr lang="en-US" dirty="0"/>
              <a:t>Vessel injury</a:t>
            </a:r>
          </a:p>
          <a:p>
            <a:pPr lvl="1"/>
            <a:r>
              <a:rPr lang="en-US" dirty="0"/>
              <a:t>Posttraumatic deformation of the spine: loss of height, scoliosis, or kyphosis</a:t>
            </a:r>
          </a:p>
          <a:p>
            <a:pPr lvl="1"/>
            <a:r>
              <a:rPr lang="en-US" dirty="0"/>
              <a:t>Gibbus (A hump or kyphotic deformity in the spine (usually thoracolumbar spine))</a:t>
            </a:r>
          </a:p>
          <a:p>
            <a:r>
              <a:rPr lang="en-US" b="1" dirty="0"/>
              <a:t>Diagnostics</a:t>
            </a:r>
          </a:p>
          <a:p>
            <a:pPr lvl="1"/>
            <a:r>
              <a:rPr lang="en-US" b="1" dirty="0"/>
              <a:t>Physical exam</a:t>
            </a:r>
            <a:r>
              <a:rPr lang="en-US" dirty="0"/>
              <a:t>: Detailed neurologic exam, Rectal exam to assess sphincter activation</a:t>
            </a:r>
          </a:p>
          <a:p>
            <a:pPr lvl="1"/>
            <a:r>
              <a:rPr lang="en-US" b="1" dirty="0"/>
              <a:t>Imaging</a:t>
            </a:r>
            <a:r>
              <a:rPr lang="en-US" dirty="0"/>
              <a:t>: Anterior-posterior and lateral x-ray, CT axial image, MRI</a:t>
            </a:r>
          </a:p>
          <a:p>
            <a:r>
              <a:rPr lang="en-US" b="1" dirty="0"/>
              <a:t>Treatment</a:t>
            </a:r>
          </a:p>
          <a:p>
            <a:pPr lvl="1"/>
            <a:r>
              <a:rPr lang="en-US" b="1" dirty="0"/>
              <a:t>Stable fractures</a:t>
            </a:r>
            <a:r>
              <a:rPr lang="en-US" dirty="0"/>
              <a:t>: Conservative treatment (Pain medication, Physical therapy)</a:t>
            </a:r>
          </a:p>
          <a:p>
            <a:pPr lvl="1"/>
            <a:r>
              <a:rPr lang="en-US" b="1" dirty="0"/>
              <a:t>Unstable fractures </a:t>
            </a:r>
            <a:r>
              <a:rPr lang="en-US" dirty="0"/>
              <a:t>or</a:t>
            </a:r>
            <a:r>
              <a:rPr lang="en-US" b="1" dirty="0"/>
              <a:t> neurological symptoms</a:t>
            </a:r>
            <a:r>
              <a:rPr lang="en-US" dirty="0"/>
              <a:t>: Surgical treatment (Spondylodesis)</a:t>
            </a:r>
          </a:p>
        </p:txBody>
      </p:sp>
    </p:spTree>
    <p:extLst>
      <p:ext uri="{BB962C8B-B14F-4D97-AF65-F5344CB8AC3E}">
        <p14:creationId xmlns:p14="http://schemas.microsoft.com/office/powerpoint/2010/main" val="14443623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EB83-37A2-EFC9-9D34-0DE840FAE5FC}"/>
              </a:ext>
            </a:extLst>
          </p:cNvPr>
          <p:cNvSpPr>
            <a:spLocks noGrp="1"/>
          </p:cNvSpPr>
          <p:nvPr>
            <p:ph type="title"/>
          </p:nvPr>
        </p:nvSpPr>
        <p:spPr/>
        <p:txBody>
          <a:bodyPr/>
          <a:lstStyle/>
          <a:p>
            <a:r>
              <a:rPr lang="en-US" dirty="0"/>
              <a:t>Vertebral fractures classification</a:t>
            </a:r>
          </a:p>
        </p:txBody>
      </p:sp>
      <p:sp>
        <p:nvSpPr>
          <p:cNvPr id="3" name="Content Placeholder 2">
            <a:extLst>
              <a:ext uri="{FF2B5EF4-FFF2-40B4-BE49-F238E27FC236}">
                <a16:creationId xmlns:a16="http://schemas.microsoft.com/office/drawing/2014/main" id="{AB61CC3F-155F-8CA6-78FF-423BB7E21B4C}"/>
              </a:ext>
            </a:extLst>
          </p:cNvPr>
          <p:cNvSpPr>
            <a:spLocks noGrp="1"/>
          </p:cNvSpPr>
          <p:nvPr>
            <p:ph idx="1"/>
          </p:nvPr>
        </p:nvSpPr>
        <p:spPr>
          <a:xfrm>
            <a:off x="838200" y="1256386"/>
            <a:ext cx="10515600" cy="5407062"/>
          </a:xfrm>
        </p:spPr>
        <p:txBody>
          <a:bodyPr>
            <a:normAutofit fontScale="92500" lnSpcReduction="20000"/>
          </a:bodyPr>
          <a:lstStyle/>
          <a:p>
            <a:r>
              <a:rPr lang="en-US" b="1" dirty="0"/>
              <a:t>Vertebral compression fracture</a:t>
            </a:r>
            <a:r>
              <a:rPr lang="en-US" dirty="0"/>
              <a:t> (most common type) </a:t>
            </a:r>
          </a:p>
          <a:p>
            <a:pPr lvl="1"/>
            <a:r>
              <a:rPr lang="en-US" b="1" dirty="0"/>
              <a:t>Causes</a:t>
            </a:r>
            <a:r>
              <a:rPr lang="en-US" dirty="0"/>
              <a:t>: Pathological fractures, Trauma</a:t>
            </a:r>
          </a:p>
          <a:p>
            <a:pPr lvl="1"/>
            <a:r>
              <a:rPr lang="en-US" b="1" dirty="0"/>
              <a:t>Clinical features</a:t>
            </a:r>
          </a:p>
          <a:p>
            <a:pPr lvl="2"/>
            <a:r>
              <a:rPr lang="en-US" dirty="0"/>
              <a:t>Usually, stable. Often asymptomatic, but may cause acute back pain and point tenderness</a:t>
            </a:r>
          </a:p>
          <a:p>
            <a:pPr lvl="2"/>
            <a:r>
              <a:rPr lang="en-US" b="1" dirty="0"/>
              <a:t>Long-term findings after multiple vertebral compression fractures</a:t>
            </a:r>
            <a:r>
              <a:rPr lang="en-US" dirty="0"/>
              <a:t>: Progressive thoracic kyphotic deformity if multiple vertebrae are affected (stooped posture with a “dowager's hump”), Decreased height (loss of 2–3 cm with each fracture)</a:t>
            </a:r>
          </a:p>
          <a:p>
            <a:pPr lvl="1"/>
            <a:r>
              <a:rPr lang="en-US" dirty="0"/>
              <a:t>Subtypes</a:t>
            </a:r>
          </a:p>
          <a:p>
            <a:pPr lvl="2"/>
            <a:r>
              <a:rPr lang="en-US" dirty="0"/>
              <a:t>Wedge fracture: characterized by a loss of height, predominantly of the anterior part of the vertebral body, which results in a wedge-shaped vertebra</a:t>
            </a:r>
          </a:p>
          <a:p>
            <a:pPr lvl="2"/>
            <a:r>
              <a:rPr lang="en-US" dirty="0"/>
              <a:t>Vertebra plana: advanced compression fracture with a loss of height of the entire vertebral body, both anteriorly and posteriorly</a:t>
            </a:r>
          </a:p>
          <a:p>
            <a:pPr lvl="2"/>
            <a:r>
              <a:rPr lang="en-US" dirty="0"/>
              <a:t>Codfish vertebra: characterized by loss of height of the central part of the vertebral body, resulting in a biconcave vertebral body</a:t>
            </a:r>
          </a:p>
          <a:p>
            <a:r>
              <a:rPr lang="en-US" b="1" dirty="0"/>
              <a:t>Burst fracture</a:t>
            </a:r>
            <a:r>
              <a:rPr lang="en-US" dirty="0"/>
              <a:t>: fracture of the vertebra in multiple locations</a:t>
            </a:r>
          </a:p>
          <a:p>
            <a:pPr lvl="1"/>
            <a:r>
              <a:rPr lang="en-US" dirty="0"/>
              <a:t>Result of compression trauma with severe axial loading</a:t>
            </a:r>
          </a:p>
          <a:p>
            <a:pPr lvl="1"/>
            <a:r>
              <a:rPr lang="en-US" dirty="0"/>
              <a:t>Possible displacement of bone fragments into the spinal canal</a:t>
            </a:r>
          </a:p>
          <a:p>
            <a:r>
              <a:rPr lang="en-US" b="1" dirty="0"/>
              <a:t>Fracture-dislocation</a:t>
            </a:r>
            <a:r>
              <a:rPr lang="en-US" dirty="0"/>
              <a:t>: fractured vertebra and disrupted ligaments; instability may cause spinal cord compression</a:t>
            </a:r>
          </a:p>
        </p:txBody>
      </p:sp>
    </p:spTree>
    <p:extLst>
      <p:ext uri="{BB962C8B-B14F-4D97-AF65-F5344CB8AC3E}">
        <p14:creationId xmlns:p14="http://schemas.microsoft.com/office/powerpoint/2010/main" val="30865941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42FF5-A782-8D2D-8B1E-06785A332982}"/>
              </a:ext>
            </a:extLst>
          </p:cNvPr>
          <p:cNvSpPr>
            <a:spLocks noGrp="1"/>
          </p:cNvSpPr>
          <p:nvPr>
            <p:ph type="title"/>
          </p:nvPr>
        </p:nvSpPr>
        <p:spPr/>
        <p:txBody>
          <a:bodyPr/>
          <a:lstStyle/>
          <a:p>
            <a:r>
              <a:rPr lang="en-US" dirty="0"/>
              <a:t>Subtypes and variants</a:t>
            </a:r>
          </a:p>
        </p:txBody>
      </p:sp>
      <p:graphicFrame>
        <p:nvGraphicFramePr>
          <p:cNvPr id="4" name="Table 4">
            <a:extLst>
              <a:ext uri="{FF2B5EF4-FFF2-40B4-BE49-F238E27FC236}">
                <a16:creationId xmlns:a16="http://schemas.microsoft.com/office/drawing/2014/main" id="{F3DA428A-CD78-91DA-510F-8F5F03D22D76}"/>
              </a:ext>
            </a:extLst>
          </p:cNvPr>
          <p:cNvGraphicFramePr>
            <a:graphicFrameLocks noGrp="1"/>
          </p:cNvGraphicFramePr>
          <p:nvPr>
            <p:ph idx="1"/>
          </p:nvPr>
        </p:nvGraphicFramePr>
        <p:xfrm>
          <a:off x="838200" y="1178461"/>
          <a:ext cx="10515600" cy="54254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965761774"/>
                    </a:ext>
                  </a:extLst>
                </a:gridCol>
                <a:gridCol w="5257800">
                  <a:extLst>
                    <a:ext uri="{9D8B030D-6E8A-4147-A177-3AD203B41FA5}">
                      <a16:colId xmlns:a16="http://schemas.microsoft.com/office/drawing/2014/main" val="310229092"/>
                    </a:ext>
                  </a:extLst>
                </a:gridCol>
              </a:tblGrid>
              <a:tr h="370840">
                <a:tc>
                  <a:txBody>
                    <a:bodyPr/>
                    <a:lstStyle/>
                    <a:p>
                      <a:pPr algn="ctr"/>
                      <a:r>
                        <a:rPr lang="en-US" sz="2000" dirty="0"/>
                        <a:t>Atlas fracture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lt1"/>
                          </a:solidFill>
                          <a:effectLst/>
                          <a:latin typeface="+mn-lt"/>
                          <a:ea typeface="+mn-ea"/>
                          <a:cs typeface="+mn-cs"/>
                        </a:rPr>
                        <a:t>Dens fracture</a:t>
                      </a:r>
                    </a:p>
                  </a:txBody>
                  <a:tcPr anchor="ctr"/>
                </a:tc>
                <a:extLst>
                  <a:ext uri="{0D108BD9-81ED-4DB2-BD59-A6C34878D82A}">
                    <a16:rowId xmlns:a16="http://schemas.microsoft.com/office/drawing/2014/main" val="2373597807"/>
                  </a:ext>
                </a:extLst>
              </a:tr>
              <a:tr h="370840">
                <a:tc>
                  <a:txBody>
                    <a:bodyPr/>
                    <a:lstStyle/>
                    <a:p>
                      <a:r>
                        <a:rPr lang="en-US" b="1" dirty="0"/>
                        <a:t>Definition</a:t>
                      </a:r>
                      <a:r>
                        <a:rPr lang="en-US" dirty="0"/>
                        <a:t>: fracture of the atlas (first cervical vertebra)</a:t>
                      </a:r>
                    </a:p>
                    <a:p>
                      <a:pPr marL="285750" indent="-285750">
                        <a:buFont typeface="Arial" panose="020B0604020202020204" pitchFamily="34" charset="0"/>
                        <a:buChar char="•"/>
                      </a:pPr>
                      <a:r>
                        <a:rPr lang="en-US" dirty="0"/>
                        <a:t>Injury mode: axial force (e.g., swimming accident caused by jumping head-first into shallow water)</a:t>
                      </a:r>
                    </a:p>
                    <a:p>
                      <a:pPr marL="285750" indent="-285750">
                        <a:buFont typeface="Arial" panose="020B0604020202020204" pitchFamily="34" charset="0"/>
                        <a:buChar char="•"/>
                      </a:pPr>
                      <a:r>
                        <a:rPr lang="en-US" dirty="0"/>
                        <a:t>Jefferson fracture: combined fracture of the anterior and posterior arches </a:t>
                      </a:r>
                    </a:p>
                    <a:p>
                      <a:r>
                        <a:rPr lang="en-US" b="1" dirty="0"/>
                        <a:t>Symptoms</a:t>
                      </a:r>
                    </a:p>
                    <a:p>
                      <a:pPr marL="285750" indent="-285750">
                        <a:buFont typeface="Arial" panose="020B0604020202020204" pitchFamily="34" charset="0"/>
                        <a:buChar char="•"/>
                      </a:pPr>
                      <a:r>
                        <a:rPr lang="en-US" dirty="0"/>
                        <a:t>Painful restriction of movement</a:t>
                      </a:r>
                    </a:p>
                    <a:p>
                      <a:pPr marL="285750" indent="-285750">
                        <a:buFont typeface="Arial" panose="020B0604020202020204" pitchFamily="34" charset="0"/>
                        <a:buChar char="•"/>
                      </a:pPr>
                      <a:r>
                        <a:rPr lang="en-US" dirty="0"/>
                        <a:t>Neck ache, paravertebral hematoma with dysphagia</a:t>
                      </a:r>
                    </a:p>
                    <a:p>
                      <a:pPr marL="285750" indent="-285750">
                        <a:buFont typeface="Arial" panose="020B0604020202020204" pitchFamily="34" charset="0"/>
                        <a:buChar char="•"/>
                      </a:pPr>
                      <a:r>
                        <a:rPr lang="en-US" dirty="0"/>
                        <a:t>Neurologic deficits, such as Horner syndrome</a:t>
                      </a:r>
                    </a:p>
                    <a:p>
                      <a:pPr marL="285750" indent="-285750">
                        <a:buFont typeface="Arial" panose="020B0604020202020204" pitchFamily="34" charset="0"/>
                        <a:buChar char="•"/>
                      </a:pPr>
                      <a:r>
                        <a:rPr lang="en-US" dirty="0"/>
                        <a:t>An asymptomatic course is also possible.</a:t>
                      </a:r>
                    </a:p>
                    <a:p>
                      <a:r>
                        <a:rPr lang="en-US" b="1" dirty="0"/>
                        <a:t>Diagnostics</a:t>
                      </a:r>
                    </a:p>
                    <a:p>
                      <a:pPr marL="285750" indent="-285750">
                        <a:buFont typeface="Arial" panose="020B0604020202020204" pitchFamily="34" charset="0"/>
                        <a:buChar char="•"/>
                      </a:pPr>
                      <a:r>
                        <a:rPr lang="en-US" dirty="0"/>
                        <a:t>Cervical spine x-ray: fractures and dislocations</a:t>
                      </a:r>
                    </a:p>
                    <a:p>
                      <a:pPr marL="285750" indent="-285750">
                        <a:buFont typeface="Arial" panose="020B0604020202020204" pitchFamily="34" charset="0"/>
                        <a:buChar char="•"/>
                      </a:pPr>
                      <a:r>
                        <a:rPr lang="en-US" dirty="0"/>
                        <a:t>CT: best for Jefferson fractures</a:t>
                      </a:r>
                    </a:p>
                    <a:p>
                      <a:pPr marL="285750" indent="-285750">
                        <a:buFont typeface="Arial" panose="020B0604020202020204" pitchFamily="34" charset="0"/>
                        <a:buChar char="•"/>
                      </a:pPr>
                      <a:r>
                        <a:rPr lang="en-US" dirty="0"/>
                        <a:t>Arteriography: in cases of vascular compromise</a:t>
                      </a:r>
                    </a:p>
                    <a:p>
                      <a:r>
                        <a:rPr lang="en-US" b="1" dirty="0"/>
                        <a:t>Treatment</a:t>
                      </a:r>
                      <a:r>
                        <a:rPr lang="en-US" dirty="0"/>
                        <a:t>: immobilization for stable fractures; surgery for dislocations</a:t>
                      </a:r>
                    </a:p>
                  </a:txBody>
                  <a:tcPr/>
                </a:tc>
                <a:tc>
                  <a:txBody>
                    <a:bodyPr/>
                    <a:lstStyle/>
                    <a:p>
                      <a:r>
                        <a:rPr lang="en-US" b="1" dirty="0"/>
                        <a:t>Definition</a:t>
                      </a:r>
                      <a:r>
                        <a:rPr lang="en-US" dirty="0"/>
                        <a:t>: fracture of the dens axis (second cervical vertebral body)</a:t>
                      </a:r>
                    </a:p>
                    <a:p>
                      <a:r>
                        <a:rPr lang="en-US" b="1" dirty="0"/>
                        <a:t>Epidemiology</a:t>
                      </a:r>
                      <a:r>
                        <a:rPr lang="en-US" dirty="0"/>
                        <a:t>: 10–15% of all cervical fractures</a:t>
                      </a:r>
                    </a:p>
                    <a:p>
                      <a:r>
                        <a:rPr lang="en-US" b="1" dirty="0"/>
                        <a:t>Etiology</a:t>
                      </a:r>
                    </a:p>
                    <a:p>
                      <a:pPr marL="285750" indent="-285750">
                        <a:buFont typeface="Arial" panose="020B0604020202020204" pitchFamily="34" charset="0"/>
                        <a:buChar char="•"/>
                      </a:pPr>
                      <a:r>
                        <a:rPr lang="en-US" sz="1600" dirty="0"/>
                        <a:t>Head or neck injury as a result of a fall or blunt trauma</a:t>
                      </a:r>
                    </a:p>
                    <a:p>
                      <a:pPr marL="285750" indent="-285750">
                        <a:buFont typeface="Arial" panose="020B0604020202020204" pitchFamily="34" charset="0"/>
                        <a:buChar char="•"/>
                      </a:pPr>
                      <a:r>
                        <a:rPr lang="en-US" sz="1600" dirty="0"/>
                        <a:t>A contributing factor is loss of bone substance as a result of osteoporosis (mostly seen in elderly patients).</a:t>
                      </a:r>
                    </a:p>
                    <a:p>
                      <a:r>
                        <a:rPr lang="en-US" b="1" dirty="0"/>
                        <a:t>Symptoms</a:t>
                      </a:r>
                    </a:p>
                    <a:p>
                      <a:pPr marL="285750" indent="-285750">
                        <a:buFont typeface="Arial" panose="020B0604020202020204" pitchFamily="34" charset="0"/>
                        <a:buChar char="•"/>
                      </a:pPr>
                      <a:r>
                        <a:rPr lang="en-US" sz="1600" dirty="0"/>
                        <a:t>Movement-induced pain</a:t>
                      </a:r>
                    </a:p>
                    <a:p>
                      <a:pPr marL="285750" indent="-285750">
                        <a:buFont typeface="Arial" panose="020B0604020202020204" pitchFamily="34" charset="0"/>
                        <a:buChar char="•"/>
                      </a:pPr>
                      <a:r>
                        <a:rPr lang="en-US" sz="1600" dirty="0"/>
                        <a:t>Neurological problems ranging from local sensory loss to paralysis due to complete spinal cord injury</a:t>
                      </a:r>
                    </a:p>
                    <a:p>
                      <a:r>
                        <a:rPr lang="en-US" b="1" dirty="0"/>
                        <a:t>Specific forms</a:t>
                      </a:r>
                      <a:r>
                        <a:rPr lang="en-US" dirty="0"/>
                        <a:t>: hangman's fracture </a:t>
                      </a:r>
                    </a:p>
                    <a:p>
                      <a:pPr marL="285750" indent="-285750">
                        <a:buFont typeface="Arial" panose="020B0604020202020204" pitchFamily="34" charset="0"/>
                        <a:buChar char="•"/>
                      </a:pPr>
                      <a:r>
                        <a:rPr lang="en-US" sz="1600" b="1" dirty="0"/>
                        <a:t>Definition</a:t>
                      </a:r>
                      <a:r>
                        <a:rPr lang="en-US" sz="1600" dirty="0"/>
                        <a:t>: bilateral fracture of the axis arch</a:t>
                      </a:r>
                    </a:p>
                    <a:p>
                      <a:pPr marL="285750" indent="-285750">
                        <a:buFont typeface="Arial" panose="020B0604020202020204" pitchFamily="34" charset="0"/>
                        <a:buChar char="•"/>
                      </a:pPr>
                      <a:r>
                        <a:rPr lang="en-US" sz="1600" b="1" dirty="0"/>
                        <a:t>Etiology</a:t>
                      </a:r>
                      <a:r>
                        <a:rPr lang="en-US" sz="1600" dirty="0"/>
                        <a:t>: trauma with hyperextension and distraction (e.g., car accident)</a:t>
                      </a:r>
                    </a:p>
                    <a:p>
                      <a:r>
                        <a:rPr lang="en-US" b="1" dirty="0"/>
                        <a:t>Diagnostics</a:t>
                      </a:r>
                      <a:r>
                        <a:rPr lang="en-US" dirty="0"/>
                        <a:t>: x-ray of the spinal cord to discern an atlantoaxial dislocation , CT, or MRI  </a:t>
                      </a:r>
                    </a:p>
                    <a:p>
                      <a:r>
                        <a:rPr lang="en-US" b="1" dirty="0"/>
                        <a:t>Treatment</a:t>
                      </a:r>
                      <a:r>
                        <a:rPr lang="en-US" dirty="0"/>
                        <a:t>: immobilization for stable fractures, surgery for dislocations</a:t>
                      </a:r>
                    </a:p>
                  </a:txBody>
                  <a:tcPr/>
                </a:tc>
                <a:extLst>
                  <a:ext uri="{0D108BD9-81ED-4DB2-BD59-A6C34878D82A}">
                    <a16:rowId xmlns:a16="http://schemas.microsoft.com/office/drawing/2014/main" val="314647287"/>
                  </a:ext>
                </a:extLst>
              </a:tr>
            </a:tbl>
          </a:graphicData>
        </a:graphic>
      </p:graphicFrame>
    </p:spTree>
    <p:extLst>
      <p:ext uri="{BB962C8B-B14F-4D97-AF65-F5344CB8AC3E}">
        <p14:creationId xmlns:p14="http://schemas.microsoft.com/office/powerpoint/2010/main" val="35568517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9E46C-6E99-D30D-97E1-15E04E0084B7}"/>
              </a:ext>
            </a:extLst>
          </p:cNvPr>
          <p:cNvSpPr>
            <a:spLocks noGrp="1"/>
          </p:cNvSpPr>
          <p:nvPr>
            <p:ph type="title"/>
          </p:nvPr>
        </p:nvSpPr>
        <p:spPr/>
        <p:txBody>
          <a:bodyPr/>
          <a:lstStyle/>
          <a:p>
            <a:r>
              <a:rPr lang="en-US" sz="4400" dirty="0"/>
              <a:t>Jefferson fracture</a:t>
            </a:r>
            <a:endParaRPr lang="en-US" dirty="0"/>
          </a:p>
        </p:txBody>
      </p:sp>
      <p:pic>
        <p:nvPicPr>
          <p:cNvPr id="2050" name="Picture 2" descr="Jefferson fracture">
            <a:extLst>
              <a:ext uri="{FF2B5EF4-FFF2-40B4-BE49-F238E27FC236}">
                <a16:creationId xmlns:a16="http://schemas.microsoft.com/office/drawing/2014/main" id="{7BF11236-8476-8D53-6070-A62A40F9E2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166376"/>
            <a:ext cx="9320340" cy="56504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3731B4-F12F-5A03-0641-79744B1786C7}"/>
              </a:ext>
            </a:extLst>
          </p:cNvPr>
          <p:cNvSpPr txBox="1"/>
          <p:nvPr/>
        </p:nvSpPr>
        <p:spPr>
          <a:xfrm>
            <a:off x="8599251" y="1270305"/>
            <a:ext cx="2754549" cy="2800767"/>
          </a:xfrm>
          <a:prstGeom prst="rect">
            <a:avLst/>
          </a:prstGeom>
          <a:noFill/>
          <a:ln>
            <a:solidFill>
              <a:schemeClr val="tx1"/>
            </a:solidFill>
          </a:ln>
        </p:spPr>
        <p:txBody>
          <a:bodyPr wrap="square" rtlCol="0">
            <a:spAutoFit/>
          </a:bodyPr>
          <a:lstStyle/>
          <a:p>
            <a:r>
              <a:rPr lang="en-US" sz="1600" dirty="0"/>
              <a:t>The combined fracture of the anterior and posterior arch of the atlas (C1) is called a Jefferson fracture.</a:t>
            </a:r>
          </a:p>
          <a:p>
            <a:r>
              <a:rPr lang="en-US" sz="1600" dirty="0"/>
              <a:t>It is caused by axial force (e.g., swimming accident caused by jumping head-first into shallow water).</a:t>
            </a:r>
          </a:p>
          <a:p>
            <a:pPr marL="285750" indent="-285750">
              <a:buFont typeface="Arial" panose="020B0604020202020204" pitchFamily="34" charset="0"/>
              <a:buChar char="•"/>
            </a:pPr>
            <a:r>
              <a:rPr lang="en-US" sz="1600" dirty="0"/>
              <a:t>Type I: two-part fracture</a:t>
            </a:r>
          </a:p>
          <a:p>
            <a:pPr marL="285750" indent="-285750">
              <a:buFont typeface="Arial" panose="020B0604020202020204" pitchFamily="34" charset="0"/>
              <a:buChar char="•"/>
            </a:pPr>
            <a:r>
              <a:rPr lang="en-US" sz="1600" dirty="0"/>
              <a:t>Type II: three-part fracture</a:t>
            </a:r>
          </a:p>
          <a:p>
            <a:pPr marL="285750" indent="-285750">
              <a:buFont typeface="Arial" panose="020B0604020202020204" pitchFamily="34" charset="0"/>
              <a:buChar char="•"/>
            </a:pPr>
            <a:r>
              <a:rPr lang="en-US" sz="1600" dirty="0"/>
              <a:t>Type III: four-part fracture</a:t>
            </a:r>
          </a:p>
        </p:txBody>
      </p:sp>
    </p:spTree>
    <p:extLst>
      <p:ext uri="{BB962C8B-B14F-4D97-AF65-F5344CB8AC3E}">
        <p14:creationId xmlns:p14="http://schemas.microsoft.com/office/powerpoint/2010/main" val="26228533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2F6E-6B9C-CC2D-F530-B2DA9B2412D6}"/>
              </a:ext>
            </a:extLst>
          </p:cNvPr>
          <p:cNvSpPr>
            <a:spLocks noGrp="1"/>
          </p:cNvSpPr>
          <p:nvPr>
            <p:ph type="title"/>
          </p:nvPr>
        </p:nvSpPr>
        <p:spPr/>
        <p:txBody>
          <a:bodyPr/>
          <a:lstStyle/>
          <a:p>
            <a:r>
              <a:rPr lang="en-US" dirty="0"/>
              <a:t>Dens fractures</a:t>
            </a:r>
          </a:p>
        </p:txBody>
      </p:sp>
      <p:sp>
        <p:nvSpPr>
          <p:cNvPr id="3" name="Content Placeholder 2">
            <a:extLst>
              <a:ext uri="{FF2B5EF4-FFF2-40B4-BE49-F238E27FC236}">
                <a16:creationId xmlns:a16="http://schemas.microsoft.com/office/drawing/2014/main" id="{17D498D6-973F-C9EE-50FA-E0E75521F547}"/>
              </a:ext>
            </a:extLst>
          </p:cNvPr>
          <p:cNvSpPr>
            <a:spLocks noGrp="1"/>
          </p:cNvSpPr>
          <p:nvPr>
            <p:ph idx="1"/>
          </p:nvPr>
        </p:nvSpPr>
        <p:spPr>
          <a:xfrm>
            <a:off x="838200" y="1305026"/>
            <a:ext cx="5786336" cy="4645419"/>
          </a:xfrm>
        </p:spPr>
        <p:txBody>
          <a:bodyPr/>
          <a:lstStyle/>
          <a:p>
            <a:r>
              <a:rPr lang="en-US" b="1" dirty="0"/>
              <a:t>What’s this ?</a:t>
            </a:r>
          </a:p>
          <a:p>
            <a:pPr lvl="1"/>
            <a:r>
              <a:rPr lang="en-US" dirty="0"/>
              <a:t>Anderson's dens fracture classification</a:t>
            </a:r>
          </a:p>
          <a:p>
            <a:r>
              <a:rPr lang="en-US" b="1" dirty="0"/>
              <a:t>What is the treatment of the third type ? </a:t>
            </a:r>
          </a:p>
          <a:p>
            <a:pPr lvl="1"/>
            <a:r>
              <a:rPr lang="en-US" dirty="0"/>
              <a:t>Spondylodesis</a:t>
            </a:r>
          </a:p>
          <a:p>
            <a:r>
              <a:rPr lang="en-US" b="1" dirty="0"/>
              <a:t>What is the prognosis of the third type ?</a:t>
            </a:r>
          </a:p>
          <a:p>
            <a:pPr lvl="1"/>
            <a:r>
              <a:rPr lang="en-US" dirty="0"/>
              <a:t>Unstable fracture might damage the spinal cord</a:t>
            </a:r>
          </a:p>
        </p:txBody>
      </p:sp>
      <p:sp>
        <p:nvSpPr>
          <p:cNvPr id="5" name="TextBox 4">
            <a:extLst>
              <a:ext uri="{FF2B5EF4-FFF2-40B4-BE49-F238E27FC236}">
                <a16:creationId xmlns:a16="http://schemas.microsoft.com/office/drawing/2014/main" id="{DA52E965-1B72-117B-5978-3FB35EE98796}"/>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1026" name="Picture 2" descr="Anderson's dens fracture classification">
            <a:extLst>
              <a:ext uri="{FF2B5EF4-FFF2-40B4-BE49-F238E27FC236}">
                <a16:creationId xmlns:a16="http://schemas.microsoft.com/office/drawing/2014/main" id="{2D1BBD90-FDD0-4172-1C71-F0EEC4DA5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920" y="1305026"/>
            <a:ext cx="4552880" cy="27031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54EB0E3F-1CAF-5E54-E511-E02538F36357}"/>
              </a:ext>
            </a:extLst>
          </p:cNvPr>
          <p:cNvGraphicFramePr>
            <a:graphicFrameLocks noGrp="1"/>
          </p:cNvGraphicFramePr>
          <p:nvPr/>
        </p:nvGraphicFramePr>
        <p:xfrm>
          <a:off x="6800920" y="3842245"/>
          <a:ext cx="4552881" cy="2108200"/>
        </p:xfrm>
        <a:graphic>
          <a:graphicData uri="http://schemas.openxmlformats.org/drawingml/2006/table">
            <a:tbl>
              <a:tblPr firstRow="1" bandRow="1">
                <a:tableStyleId>{F5AB1C69-6EDB-4FF4-983F-18BD219EF322}</a:tableStyleId>
              </a:tblPr>
              <a:tblGrid>
                <a:gridCol w="815837">
                  <a:extLst>
                    <a:ext uri="{9D8B030D-6E8A-4147-A177-3AD203B41FA5}">
                      <a16:colId xmlns:a16="http://schemas.microsoft.com/office/drawing/2014/main" val="3643002007"/>
                    </a:ext>
                  </a:extLst>
                </a:gridCol>
                <a:gridCol w="2645924">
                  <a:extLst>
                    <a:ext uri="{9D8B030D-6E8A-4147-A177-3AD203B41FA5}">
                      <a16:colId xmlns:a16="http://schemas.microsoft.com/office/drawing/2014/main" val="745029688"/>
                    </a:ext>
                  </a:extLst>
                </a:gridCol>
                <a:gridCol w="1091120">
                  <a:extLst>
                    <a:ext uri="{9D8B030D-6E8A-4147-A177-3AD203B41FA5}">
                      <a16:colId xmlns:a16="http://schemas.microsoft.com/office/drawing/2014/main" val="108634850"/>
                    </a:ext>
                  </a:extLst>
                </a:gridCol>
              </a:tblGrid>
              <a:tr h="370840">
                <a:tc>
                  <a:txBody>
                    <a:bodyPr/>
                    <a:lstStyle/>
                    <a:p>
                      <a:pPr algn="ctr"/>
                      <a:r>
                        <a:rPr lang="en-US" sz="1800" b="1" i="0" kern="1200" dirty="0">
                          <a:solidFill>
                            <a:schemeClr val="lt1"/>
                          </a:solidFill>
                          <a:effectLst/>
                          <a:latin typeface="+mn-lt"/>
                          <a:ea typeface="+mn-ea"/>
                          <a:cs typeface="+mn-cs"/>
                        </a:rPr>
                        <a:t>Type</a:t>
                      </a:r>
                      <a:endParaRPr lang="en-US" dirty="0"/>
                    </a:p>
                  </a:txBody>
                  <a:tcPr/>
                </a:tc>
                <a:tc>
                  <a:txBody>
                    <a:bodyPr/>
                    <a:lstStyle/>
                    <a:p>
                      <a:pPr algn="ctr"/>
                      <a:r>
                        <a:rPr lang="en-US" sz="1800" b="1" i="0" kern="1200" dirty="0">
                          <a:solidFill>
                            <a:schemeClr val="lt1"/>
                          </a:solidFill>
                          <a:effectLst/>
                          <a:latin typeface="+mn-lt"/>
                          <a:ea typeface="+mn-ea"/>
                          <a:cs typeface="+mn-cs"/>
                        </a:rPr>
                        <a:t>Characteristics</a:t>
                      </a:r>
                      <a:endParaRPr lang="en-US" dirty="0"/>
                    </a:p>
                  </a:txBody>
                  <a:tcPr/>
                </a:tc>
                <a:tc>
                  <a:txBody>
                    <a:bodyPr/>
                    <a:lstStyle/>
                    <a:p>
                      <a:pPr algn="ctr"/>
                      <a:r>
                        <a:rPr lang="en-US" sz="1800" b="1" i="0" kern="1200" dirty="0">
                          <a:solidFill>
                            <a:schemeClr val="lt1"/>
                          </a:solidFill>
                          <a:effectLst/>
                          <a:latin typeface="+mn-lt"/>
                          <a:ea typeface="+mn-ea"/>
                          <a:cs typeface="+mn-cs"/>
                        </a:rPr>
                        <a:t>Stability</a:t>
                      </a:r>
                      <a:endParaRPr lang="en-US" dirty="0"/>
                    </a:p>
                  </a:txBody>
                  <a:tcPr/>
                </a:tc>
                <a:extLst>
                  <a:ext uri="{0D108BD9-81ED-4DB2-BD59-A6C34878D82A}">
                    <a16:rowId xmlns:a16="http://schemas.microsoft.com/office/drawing/2014/main" val="1517652301"/>
                  </a:ext>
                </a:extLst>
              </a:tr>
              <a:tr h="370840">
                <a:tc>
                  <a:txBody>
                    <a:bodyPr/>
                    <a:lstStyle/>
                    <a:p>
                      <a:pPr algn="ctr"/>
                      <a:r>
                        <a:rPr lang="en-US" sz="1600" b="1" dirty="0">
                          <a:effectLst/>
                        </a:rPr>
                        <a:t>Type I</a:t>
                      </a:r>
                    </a:p>
                  </a:txBody>
                  <a:tcPr marL="121920" marR="121920" marT="60960" marB="60960" anchor="ctr"/>
                </a:tc>
                <a:tc>
                  <a:txBody>
                    <a:bodyPr/>
                    <a:lstStyle/>
                    <a:p>
                      <a:pPr algn="ctr"/>
                      <a:r>
                        <a:rPr lang="en-US" sz="1600" dirty="0"/>
                        <a:t>Oblique fracture through the cranial part of the dens (rare)</a:t>
                      </a:r>
                    </a:p>
                  </a:txBody>
                  <a:tcPr anchor="ctr"/>
                </a:tc>
                <a:tc>
                  <a:txBody>
                    <a:bodyPr/>
                    <a:lstStyle/>
                    <a:p>
                      <a:pPr algn="ctr"/>
                      <a:r>
                        <a:rPr lang="en-US" sz="1600" b="0" i="0" kern="1200" dirty="0">
                          <a:solidFill>
                            <a:schemeClr val="dk1"/>
                          </a:solidFill>
                          <a:effectLst/>
                          <a:latin typeface="+mn-lt"/>
                          <a:ea typeface="+mn-ea"/>
                          <a:cs typeface="+mn-cs"/>
                        </a:rPr>
                        <a:t>Stable</a:t>
                      </a:r>
                      <a:endParaRPr lang="en-US" sz="1600" dirty="0"/>
                    </a:p>
                  </a:txBody>
                  <a:tcPr anchor="ctr"/>
                </a:tc>
                <a:extLst>
                  <a:ext uri="{0D108BD9-81ED-4DB2-BD59-A6C34878D82A}">
                    <a16:rowId xmlns:a16="http://schemas.microsoft.com/office/drawing/2014/main" val="245774101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effectLst/>
                        </a:rPr>
                        <a:t>Type II</a:t>
                      </a:r>
                    </a:p>
                  </a:txBody>
                  <a:tcPr anchor="ctr"/>
                </a:tc>
                <a:tc>
                  <a:txBody>
                    <a:bodyPr/>
                    <a:lstStyle/>
                    <a:p>
                      <a:pPr algn="ctr"/>
                      <a:r>
                        <a:rPr lang="en-US" sz="1600" dirty="0"/>
                        <a:t>Fracture at the base of the dens (most common)</a:t>
                      </a:r>
                    </a:p>
                  </a:txBody>
                  <a:tcPr anchor="ctr"/>
                </a:tc>
                <a:tc>
                  <a:txBody>
                    <a:bodyPr/>
                    <a:lstStyle/>
                    <a:p>
                      <a:pPr algn="ctr"/>
                      <a:r>
                        <a:rPr lang="en-US" sz="1600" b="0" i="0" kern="1200" dirty="0">
                          <a:solidFill>
                            <a:schemeClr val="dk1"/>
                          </a:solidFill>
                          <a:effectLst/>
                          <a:latin typeface="+mn-lt"/>
                          <a:ea typeface="+mn-ea"/>
                          <a:cs typeface="+mn-cs"/>
                        </a:rPr>
                        <a:t>Frequently unstable</a:t>
                      </a:r>
                      <a:endParaRPr lang="en-US" sz="1600" dirty="0"/>
                    </a:p>
                  </a:txBody>
                  <a:tcPr anchor="ctr"/>
                </a:tc>
                <a:extLst>
                  <a:ext uri="{0D108BD9-81ED-4DB2-BD59-A6C34878D82A}">
                    <a16:rowId xmlns:a16="http://schemas.microsoft.com/office/drawing/2014/main" val="32562673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effectLst/>
                        </a:rPr>
                        <a:t>Type III</a:t>
                      </a:r>
                    </a:p>
                  </a:txBody>
                  <a:tcPr anchor="ctr"/>
                </a:tc>
                <a:tc>
                  <a:txBody>
                    <a:bodyPr/>
                    <a:lstStyle/>
                    <a:p>
                      <a:pPr algn="ctr"/>
                      <a:r>
                        <a:rPr lang="en-US" sz="1600" dirty="0"/>
                        <a:t>Dens fracture and affected corpus axis</a:t>
                      </a:r>
                    </a:p>
                  </a:txBody>
                  <a:tcPr anchor="ctr"/>
                </a:tc>
                <a:tc>
                  <a:txBody>
                    <a:bodyPr/>
                    <a:lstStyle/>
                    <a:p>
                      <a:pPr algn="ctr"/>
                      <a:r>
                        <a:rPr lang="en-US" sz="1600" b="0" i="0" kern="1200" dirty="0">
                          <a:solidFill>
                            <a:schemeClr val="dk1"/>
                          </a:solidFill>
                          <a:effectLst/>
                          <a:latin typeface="+mn-lt"/>
                          <a:ea typeface="+mn-ea"/>
                          <a:cs typeface="+mn-cs"/>
                        </a:rPr>
                        <a:t>Unstable</a:t>
                      </a:r>
                      <a:endParaRPr lang="en-US" sz="1600" dirty="0"/>
                    </a:p>
                  </a:txBody>
                  <a:tcPr anchor="ctr"/>
                </a:tc>
                <a:extLst>
                  <a:ext uri="{0D108BD9-81ED-4DB2-BD59-A6C34878D82A}">
                    <a16:rowId xmlns:a16="http://schemas.microsoft.com/office/drawing/2014/main" val="3740744046"/>
                  </a:ext>
                </a:extLst>
              </a:tr>
            </a:tbl>
          </a:graphicData>
        </a:graphic>
      </p:graphicFrame>
    </p:spTree>
    <p:extLst>
      <p:ext uri="{BB962C8B-B14F-4D97-AF65-F5344CB8AC3E}">
        <p14:creationId xmlns:p14="http://schemas.microsoft.com/office/powerpoint/2010/main" val="489392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F60-2E96-9BAC-2212-CC6F8AC6A7D5}"/>
              </a:ext>
            </a:extLst>
          </p:cNvPr>
          <p:cNvSpPr>
            <a:spLocks noGrp="1"/>
          </p:cNvSpPr>
          <p:nvPr>
            <p:ph type="title"/>
          </p:nvPr>
        </p:nvSpPr>
        <p:spPr/>
        <p:txBody>
          <a:bodyPr/>
          <a:lstStyle/>
          <a:p>
            <a:r>
              <a:rPr lang="en-US" dirty="0"/>
              <a:t>Essay Questions</a:t>
            </a:r>
          </a:p>
        </p:txBody>
      </p:sp>
      <p:sp>
        <p:nvSpPr>
          <p:cNvPr id="3" name="Content Placeholder 2">
            <a:extLst>
              <a:ext uri="{FF2B5EF4-FFF2-40B4-BE49-F238E27FC236}">
                <a16:creationId xmlns:a16="http://schemas.microsoft.com/office/drawing/2014/main" id="{9D04F99E-A8D2-6F49-0296-5A02396F2DB4}"/>
              </a:ext>
            </a:extLst>
          </p:cNvPr>
          <p:cNvSpPr>
            <a:spLocks noGrp="1"/>
          </p:cNvSpPr>
          <p:nvPr>
            <p:ph idx="1"/>
          </p:nvPr>
        </p:nvSpPr>
        <p:spPr>
          <a:xfrm>
            <a:off x="838200" y="1305026"/>
            <a:ext cx="10515600" cy="4940132"/>
          </a:xfrm>
        </p:spPr>
        <p:txBody>
          <a:bodyPr>
            <a:normAutofit lnSpcReduction="10000"/>
          </a:bodyPr>
          <a:lstStyle/>
          <a:p>
            <a:r>
              <a:rPr lang="en-US" b="1" dirty="0"/>
              <a:t>Mention 2 types of brain herniation other than Chiari malformation</a:t>
            </a:r>
          </a:p>
          <a:p>
            <a:pPr lvl="1"/>
            <a:r>
              <a:rPr lang="en-US" dirty="0"/>
              <a:t>Subfalcine herniation</a:t>
            </a:r>
          </a:p>
          <a:p>
            <a:pPr lvl="1"/>
            <a:r>
              <a:rPr lang="en-US" dirty="0"/>
              <a:t>Descending transtentorial herniation</a:t>
            </a:r>
          </a:p>
          <a:p>
            <a:pPr lvl="1"/>
            <a:r>
              <a:rPr lang="en-US" dirty="0"/>
              <a:t>Foramen magnum herniation</a:t>
            </a:r>
          </a:p>
          <a:p>
            <a:r>
              <a:rPr lang="en-US" b="1" dirty="0"/>
              <a:t>What are the types of brain edema and the cause of each one ?</a:t>
            </a:r>
          </a:p>
          <a:p>
            <a:pPr lvl="1"/>
            <a:r>
              <a:rPr lang="en-US" b="1" dirty="0"/>
              <a:t>Vasogenic</a:t>
            </a:r>
            <a:r>
              <a:rPr lang="en-US" dirty="0"/>
              <a:t>: due to tumors, it responds well to steroid</a:t>
            </a:r>
          </a:p>
          <a:p>
            <a:pPr lvl="1"/>
            <a:r>
              <a:rPr lang="en-US" b="1" dirty="0"/>
              <a:t>Cytotoxic</a:t>
            </a:r>
            <a:r>
              <a:rPr lang="en-US" dirty="0"/>
              <a:t>: due to trauma (late stage)</a:t>
            </a:r>
          </a:p>
          <a:p>
            <a:pPr lvl="1"/>
            <a:r>
              <a:rPr lang="en-US" b="1" dirty="0"/>
              <a:t>Interstitial</a:t>
            </a:r>
            <a:r>
              <a:rPr lang="en-US" dirty="0"/>
              <a:t>: Hydrocephalus</a:t>
            </a:r>
          </a:p>
          <a:p>
            <a:r>
              <a:rPr lang="en-US" b="1" dirty="0"/>
              <a:t>What the mechanism of early morning headache in intracranial hypertension ?</a:t>
            </a:r>
          </a:p>
          <a:p>
            <a:pPr lvl="1"/>
            <a:r>
              <a:rPr lang="en-US" dirty="0"/>
              <a:t>Co2 retention due to hypoventilation during sleep</a:t>
            </a:r>
          </a:p>
          <a:p>
            <a:pPr lvl="1"/>
            <a:r>
              <a:rPr lang="en-US" dirty="0"/>
              <a:t>Recumbent position during sleep decreases venous return</a:t>
            </a:r>
          </a:p>
          <a:p>
            <a:pPr lvl="1"/>
            <a:r>
              <a:rPr lang="en-US" dirty="0"/>
              <a:t>Cortisol level</a:t>
            </a:r>
          </a:p>
        </p:txBody>
      </p:sp>
      <p:sp>
        <p:nvSpPr>
          <p:cNvPr id="6" name="TextBox 5">
            <a:extLst>
              <a:ext uri="{FF2B5EF4-FFF2-40B4-BE49-F238E27FC236}">
                <a16:creationId xmlns:a16="http://schemas.microsoft.com/office/drawing/2014/main" id="{D2248B19-4992-CC8A-85DE-17B4F4824D96}"/>
              </a:ext>
            </a:extLst>
          </p:cNvPr>
          <p:cNvSpPr txBox="1"/>
          <p:nvPr/>
        </p:nvSpPr>
        <p:spPr>
          <a:xfrm>
            <a:off x="68599" y="1326000"/>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4" name="TextBox 3">
            <a:extLst>
              <a:ext uri="{FF2B5EF4-FFF2-40B4-BE49-F238E27FC236}">
                <a16:creationId xmlns:a16="http://schemas.microsoft.com/office/drawing/2014/main" id="{FBA96E02-01C4-884D-7AF3-871BD530E073}"/>
              </a:ext>
            </a:extLst>
          </p:cNvPr>
          <p:cNvSpPr txBox="1"/>
          <p:nvPr/>
        </p:nvSpPr>
        <p:spPr>
          <a:xfrm>
            <a:off x="68599" y="2852950"/>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8DC42D92-3CC6-127E-8144-36A25A79F637}"/>
              </a:ext>
            </a:extLst>
          </p:cNvPr>
          <p:cNvSpPr txBox="1"/>
          <p:nvPr/>
        </p:nvSpPr>
        <p:spPr>
          <a:xfrm>
            <a:off x="68599" y="4399651"/>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8624061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A749-A420-BDA8-F48D-4543DCE370C1}"/>
              </a:ext>
            </a:extLst>
          </p:cNvPr>
          <p:cNvSpPr>
            <a:spLocks noGrp="1"/>
          </p:cNvSpPr>
          <p:nvPr>
            <p:ph type="title"/>
          </p:nvPr>
        </p:nvSpPr>
        <p:spPr/>
        <p:txBody>
          <a:bodyPr/>
          <a:lstStyle/>
          <a:p>
            <a:r>
              <a:rPr lang="en-US" dirty="0"/>
              <a:t>Cervical spine burst fracture</a:t>
            </a:r>
          </a:p>
        </p:txBody>
      </p:sp>
      <p:sp>
        <p:nvSpPr>
          <p:cNvPr id="3" name="Content Placeholder 2">
            <a:extLst>
              <a:ext uri="{FF2B5EF4-FFF2-40B4-BE49-F238E27FC236}">
                <a16:creationId xmlns:a16="http://schemas.microsoft.com/office/drawing/2014/main" id="{307C60EF-73CC-C398-85A6-6A32F8588768}"/>
              </a:ext>
            </a:extLst>
          </p:cNvPr>
          <p:cNvSpPr>
            <a:spLocks noGrp="1"/>
          </p:cNvSpPr>
          <p:nvPr>
            <p:ph idx="1"/>
          </p:nvPr>
        </p:nvSpPr>
        <p:spPr>
          <a:xfrm>
            <a:off x="838201" y="1305026"/>
            <a:ext cx="6253264" cy="4871938"/>
          </a:xfrm>
        </p:spPr>
        <p:txBody>
          <a:bodyPr/>
          <a:lstStyle/>
          <a:p>
            <a:r>
              <a:rPr lang="en-US" b="1" dirty="0"/>
              <a:t>What is the type of this fracture ?</a:t>
            </a:r>
          </a:p>
          <a:p>
            <a:pPr lvl="1"/>
            <a:r>
              <a:rPr lang="en-US" dirty="0"/>
              <a:t>Cervical spine burst fracture</a:t>
            </a:r>
          </a:p>
          <a:p>
            <a:r>
              <a:rPr lang="en-US" b="1" dirty="0"/>
              <a:t>At what level is it ?</a:t>
            </a:r>
          </a:p>
          <a:p>
            <a:pPr lvl="1"/>
            <a:r>
              <a:rPr lang="en-US" dirty="0"/>
              <a:t>C5</a:t>
            </a:r>
          </a:p>
          <a:p>
            <a:r>
              <a:rPr lang="en-US" b="1" dirty="0"/>
              <a:t>Mention 3 complications</a:t>
            </a:r>
          </a:p>
          <a:p>
            <a:pPr lvl="1"/>
            <a:r>
              <a:rPr lang="en-US" dirty="0"/>
              <a:t>Spinal cord injury</a:t>
            </a:r>
          </a:p>
          <a:p>
            <a:pPr lvl="1"/>
            <a:r>
              <a:rPr lang="en-US" dirty="0"/>
              <a:t>Vascular injury </a:t>
            </a:r>
          </a:p>
          <a:p>
            <a:pPr lvl="1"/>
            <a:r>
              <a:rPr lang="en-US" dirty="0"/>
              <a:t>Nerve root compression</a:t>
            </a:r>
          </a:p>
          <a:p>
            <a:pPr lvl="1"/>
            <a:r>
              <a:rPr lang="en-US" dirty="0"/>
              <a:t>Upper limb weakness </a:t>
            </a:r>
          </a:p>
          <a:p>
            <a:pPr lvl="1"/>
            <a:endParaRPr lang="en-US" dirty="0"/>
          </a:p>
        </p:txBody>
      </p:sp>
      <p:pic>
        <p:nvPicPr>
          <p:cNvPr id="4" name="Picture 2" descr="ÙØªÙØ¬Ø© Ø¨Ø­Ø« Ø§ÙØµÙØ± Ø¹Ù âªc5 burst fractureâ¬â">
            <a:extLst>
              <a:ext uri="{FF2B5EF4-FFF2-40B4-BE49-F238E27FC236}">
                <a16:creationId xmlns:a16="http://schemas.microsoft.com/office/drawing/2014/main" id="{459C37C1-0A3E-0572-1963-6090A4A87E91}"/>
              </a:ext>
            </a:extLst>
          </p:cNvPr>
          <p:cNvPicPr>
            <a:picLocks noChangeAspect="1" noChangeArrowheads="1"/>
          </p:cNvPicPr>
          <p:nvPr/>
        </p:nvPicPr>
        <p:blipFill>
          <a:blip r:embed="rId2" cstate="print"/>
          <a:stretch>
            <a:fillRect/>
          </a:stretch>
        </p:blipFill>
        <p:spPr bwMode="auto">
          <a:xfrm>
            <a:off x="7211447" y="1305026"/>
            <a:ext cx="4142353" cy="4871937"/>
          </a:xfrm>
          <a:prstGeom prst="rect">
            <a:avLst/>
          </a:prstGeom>
        </p:spPr>
      </p:pic>
      <p:sp>
        <p:nvSpPr>
          <p:cNvPr id="5" name="TextBox 4">
            <a:extLst>
              <a:ext uri="{FF2B5EF4-FFF2-40B4-BE49-F238E27FC236}">
                <a16:creationId xmlns:a16="http://schemas.microsoft.com/office/drawing/2014/main" id="{1AB14A0F-DBAD-E2DD-4E58-08872FE67C2E}"/>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337211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AB37E-1BD5-5D22-1B2F-923F80A962A4}"/>
              </a:ext>
            </a:extLst>
          </p:cNvPr>
          <p:cNvSpPr>
            <a:spLocks noGrp="1"/>
          </p:cNvSpPr>
          <p:nvPr>
            <p:ph type="title"/>
          </p:nvPr>
        </p:nvSpPr>
        <p:spPr/>
        <p:txBody>
          <a:bodyPr/>
          <a:lstStyle/>
          <a:p>
            <a:r>
              <a:rPr lang="en-US" dirty="0"/>
              <a:t>Lumber spine burst fracture</a:t>
            </a:r>
          </a:p>
        </p:txBody>
      </p:sp>
      <p:sp>
        <p:nvSpPr>
          <p:cNvPr id="3" name="Content Placeholder 2">
            <a:extLst>
              <a:ext uri="{FF2B5EF4-FFF2-40B4-BE49-F238E27FC236}">
                <a16:creationId xmlns:a16="http://schemas.microsoft.com/office/drawing/2014/main" id="{58B61FE0-2ADB-31B6-3C19-E4ADC99E51DD}"/>
              </a:ext>
            </a:extLst>
          </p:cNvPr>
          <p:cNvSpPr>
            <a:spLocks noGrp="1"/>
          </p:cNvSpPr>
          <p:nvPr>
            <p:ph idx="1"/>
          </p:nvPr>
        </p:nvSpPr>
        <p:spPr>
          <a:xfrm>
            <a:off x="838199" y="1305026"/>
            <a:ext cx="7821855" cy="4871938"/>
          </a:xfrm>
        </p:spPr>
        <p:txBody>
          <a:bodyPr/>
          <a:lstStyle/>
          <a:p>
            <a:r>
              <a:rPr lang="en-US" b="1" dirty="0"/>
              <a:t>What is the type of this fracture ?</a:t>
            </a:r>
          </a:p>
          <a:p>
            <a:pPr lvl="1"/>
            <a:r>
              <a:rPr lang="en-US" dirty="0"/>
              <a:t>Lumber spine burst fracture</a:t>
            </a:r>
          </a:p>
          <a:p>
            <a:r>
              <a:rPr lang="en-US" b="1" dirty="0"/>
              <a:t>At what level is it ?</a:t>
            </a:r>
          </a:p>
          <a:p>
            <a:pPr lvl="1"/>
            <a:r>
              <a:rPr lang="en-US" dirty="0"/>
              <a:t>L1</a:t>
            </a:r>
          </a:p>
          <a:p>
            <a:r>
              <a:rPr lang="en-US" b="1" dirty="0">
                <a:solidFill>
                  <a:srgbClr val="FF0000"/>
                </a:solidFill>
              </a:rPr>
              <a:t>What is your initial management to this patient ?</a:t>
            </a:r>
          </a:p>
          <a:p>
            <a:pPr lvl="1"/>
            <a:r>
              <a:rPr lang="en-US" dirty="0">
                <a:solidFill>
                  <a:srgbClr val="FF0000"/>
                </a:solidFill>
              </a:rPr>
              <a:t>Spinal lift-log roll. + fixation and immobilization</a:t>
            </a:r>
          </a:p>
          <a:p>
            <a:endParaRPr lang="en-US" dirty="0"/>
          </a:p>
          <a:p>
            <a:endParaRPr lang="en-US" dirty="0"/>
          </a:p>
        </p:txBody>
      </p:sp>
      <p:sp>
        <p:nvSpPr>
          <p:cNvPr id="5" name="TextBox 4">
            <a:extLst>
              <a:ext uri="{FF2B5EF4-FFF2-40B4-BE49-F238E27FC236}">
                <a16:creationId xmlns:a16="http://schemas.microsoft.com/office/drawing/2014/main" id="{8EB05C78-9DC4-D07C-43F5-C8CEF6F680B8}"/>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3074" name="Picture 2">
            <a:extLst>
              <a:ext uri="{FF2B5EF4-FFF2-40B4-BE49-F238E27FC236}">
                <a16:creationId xmlns:a16="http://schemas.microsoft.com/office/drawing/2014/main" id="{1AA682C6-6C10-4FDE-964D-F7A6348B20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38" r="29034"/>
          <a:stretch/>
        </p:blipFill>
        <p:spPr bwMode="auto">
          <a:xfrm>
            <a:off x="9150320" y="1305027"/>
            <a:ext cx="2203480" cy="48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5958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61AF-A637-D05D-275B-FB72CDF0875F}"/>
              </a:ext>
            </a:extLst>
          </p:cNvPr>
          <p:cNvSpPr>
            <a:spLocks noGrp="1"/>
          </p:cNvSpPr>
          <p:nvPr>
            <p:ph type="title"/>
          </p:nvPr>
        </p:nvSpPr>
        <p:spPr/>
        <p:txBody>
          <a:bodyPr/>
          <a:lstStyle/>
          <a:p>
            <a:r>
              <a:rPr lang="en-US" dirty="0"/>
              <a:t>Lumber spine burst fracture</a:t>
            </a:r>
          </a:p>
        </p:txBody>
      </p:sp>
      <p:sp>
        <p:nvSpPr>
          <p:cNvPr id="3" name="Content Placeholder 2">
            <a:extLst>
              <a:ext uri="{FF2B5EF4-FFF2-40B4-BE49-F238E27FC236}">
                <a16:creationId xmlns:a16="http://schemas.microsoft.com/office/drawing/2014/main" id="{217595F4-9CEB-DF4B-61D4-AD20FEDFCE80}"/>
              </a:ext>
            </a:extLst>
          </p:cNvPr>
          <p:cNvSpPr>
            <a:spLocks noGrp="1"/>
          </p:cNvSpPr>
          <p:nvPr>
            <p:ph idx="1"/>
          </p:nvPr>
        </p:nvSpPr>
        <p:spPr>
          <a:xfrm>
            <a:off x="838199" y="1305026"/>
            <a:ext cx="7741597" cy="4871938"/>
          </a:xfrm>
        </p:spPr>
        <p:txBody>
          <a:bodyPr/>
          <a:lstStyle/>
          <a:p>
            <a:r>
              <a:rPr lang="en-US" b="1" dirty="0"/>
              <a:t>What is the type of this fracture ?</a:t>
            </a:r>
          </a:p>
          <a:p>
            <a:pPr lvl="1"/>
            <a:r>
              <a:rPr lang="en-US" dirty="0"/>
              <a:t>Lumber spine burst fracture</a:t>
            </a:r>
          </a:p>
          <a:p>
            <a:r>
              <a:rPr lang="en-US" b="1" dirty="0"/>
              <a:t>Will this fracture cause hyperreflexia ? and why ?</a:t>
            </a:r>
          </a:p>
          <a:p>
            <a:pPr lvl="1"/>
            <a:r>
              <a:rPr lang="en-US" dirty="0"/>
              <a:t>No, it will cause hyporeflexia</a:t>
            </a:r>
          </a:p>
          <a:p>
            <a:pPr lvl="1"/>
            <a:r>
              <a:rPr lang="en-US" dirty="0"/>
              <a:t>Because it will cause compression on the nerve root and not the spinal cord, because the spinal cord ends at the level of L1</a:t>
            </a:r>
          </a:p>
          <a:p>
            <a:pPr lvl="1"/>
            <a:endParaRPr lang="en-US" dirty="0"/>
          </a:p>
        </p:txBody>
      </p:sp>
      <p:pic>
        <p:nvPicPr>
          <p:cNvPr id="5" name="Picture 4">
            <a:extLst>
              <a:ext uri="{FF2B5EF4-FFF2-40B4-BE49-F238E27FC236}">
                <a16:creationId xmlns:a16="http://schemas.microsoft.com/office/drawing/2014/main" id="{5A157A54-C794-8743-CC88-8A722DADE4D0}"/>
              </a:ext>
            </a:extLst>
          </p:cNvPr>
          <p:cNvPicPr>
            <a:picLocks noChangeAspect="1"/>
          </p:cNvPicPr>
          <p:nvPr/>
        </p:nvPicPr>
        <p:blipFill>
          <a:blip r:embed="rId2"/>
          <a:stretch>
            <a:fillRect/>
          </a:stretch>
        </p:blipFill>
        <p:spPr>
          <a:xfrm>
            <a:off x="8753529" y="1305026"/>
            <a:ext cx="2600272" cy="4103554"/>
          </a:xfrm>
          <a:prstGeom prst="rect">
            <a:avLst/>
          </a:prstGeom>
        </p:spPr>
      </p:pic>
      <p:sp>
        <p:nvSpPr>
          <p:cNvPr id="6" name="TextBox 5">
            <a:extLst>
              <a:ext uri="{FF2B5EF4-FFF2-40B4-BE49-F238E27FC236}">
                <a16:creationId xmlns:a16="http://schemas.microsoft.com/office/drawing/2014/main" id="{0F7FAA26-C043-A001-0DD6-1A82442D2F15}"/>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2531030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206AF-3DDF-2FA5-9063-E1E827EBBCBF}"/>
              </a:ext>
            </a:extLst>
          </p:cNvPr>
          <p:cNvSpPr>
            <a:spLocks noGrp="1"/>
          </p:cNvSpPr>
          <p:nvPr>
            <p:ph type="title"/>
          </p:nvPr>
        </p:nvSpPr>
        <p:spPr/>
        <p:txBody>
          <a:bodyPr/>
          <a:lstStyle/>
          <a:p>
            <a:r>
              <a:rPr lang="en-US" dirty="0"/>
              <a:t>Lumber spine burst fracture</a:t>
            </a:r>
          </a:p>
        </p:txBody>
      </p:sp>
      <p:sp>
        <p:nvSpPr>
          <p:cNvPr id="3" name="Content Placeholder 2">
            <a:extLst>
              <a:ext uri="{FF2B5EF4-FFF2-40B4-BE49-F238E27FC236}">
                <a16:creationId xmlns:a16="http://schemas.microsoft.com/office/drawing/2014/main" id="{A6CF0477-E95F-69B9-891A-AE038A8511F2}"/>
              </a:ext>
            </a:extLst>
          </p:cNvPr>
          <p:cNvSpPr>
            <a:spLocks noGrp="1"/>
          </p:cNvSpPr>
          <p:nvPr>
            <p:ph idx="1"/>
          </p:nvPr>
        </p:nvSpPr>
        <p:spPr>
          <a:xfrm>
            <a:off x="838200" y="1305026"/>
            <a:ext cx="7658100" cy="4871938"/>
          </a:xfrm>
        </p:spPr>
        <p:txBody>
          <a:bodyPr/>
          <a:lstStyle/>
          <a:p>
            <a:r>
              <a:rPr lang="en-US" b="1" dirty="0"/>
              <a:t>What is your diagnosis ? </a:t>
            </a:r>
          </a:p>
          <a:p>
            <a:pPr lvl="1"/>
            <a:r>
              <a:rPr lang="en-US" dirty="0"/>
              <a:t>Burst fracture at L5</a:t>
            </a:r>
          </a:p>
          <a:p>
            <a:r>
              <a:rPr lang="en-US" b="1" dirty="0"/>
              <a:t>Mention 2 indications for surgery ?</a:t>
            </a:r>
          </a:p>
          <a:p>
            <a:pPr lvl="1"/>
            <a:r>
              <a:rPr lang="fr-FR" dirty="0"/>
              <a:t>Progressive neurological deficit</a:t>
            </a:r>
          </a:p>
          <a:p>
            <a:pPr lvl="1"/>
            <a:r>
              <a:rPr lang="fr-FR" dirty="0"/>
              <a:t>Intractable pain </a:t>
            </a:r>
          </a:p>
          <a:p>
            <a:pPr lvl="1"/>
            <a:r>
              <a:rPr lang="fr-FR" dirty="0"/>
              <a:t>Unstable fracture </a:t>
            </a:r>
          </a:p>
          <a:p>
            <a:pPr lvl="1"/>
            <a:r>
              <a:rPr lang="en-US" dirty="0"/>
              <a:t>Cauda equina syndrome</a:t>
            </a:r>
            <a:endParaRPr lang="fr-FR" dirty="0"/>
          </a:p>
          <a:p>
            <a:r>
              <a:rPr lang="en-US" sz="2800" b="1" dirty="0"/>
              <a:t>What is the type of spinal injury in this patient ?</a:t>
            </a:r>
          </a:p>
          <a:p>
            <a:pPr lvl="1"/>
            <a:r>
              <a:rPr lang="en-US" dirty="0"/>
              <a:t>Incomplete </a:t>
            </a:r>
            <a:r>
              <a:rPr lang="en-US" sz="2000" dirty="0">
                <a:solidFill>
                  <a:srgbClr val="0070C0"/>
                </a:solidFill>
              </a:rPr>
              <a:t>(see next slide)</a:t>
            </a:r>
            <a:endParaRPr lang="en-US" dirty="0">
              <a:solidFill>
                <a:srgbClr val="0070C0"/>
              </a:solidFill>
            </a:endParaRPr>
          </a:p>
        </p:txBody>
      </p:sp>
      <p:pic>
        <p:nvPicPr>
          <p:cNvPr id="4" name="Picture 3" descr="A picture containing outdoor, street, photo, man&#10;&#10;Description automatically generated">
            <a:extLst>
              <a:ext uri="{FF2B5EF4-FFF2-40B4-BE49-F238E27FC236}">
                <a16:creationId xmlns:a16="http://schemas.microsoft.com/office/drawing/2014/main" id="{DD3DB9DB-8824-0F9D-0F55-A0B301206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300" y="1305026"/>
            <a:ext cx="2857500" cy="4905375"/>
          </a:xfrm>
          <a:prstGeom prst="rect">
            <a:avLst/>
          </a:prstGeom>
        </p:spPr>
      </p:pic>
      <p:sp>
        <p:nvSpPr>
          <p:cNvPr id="5" name="TextBox 4">
            <a:extLst>
              <a:ext uri="{FF2B5EF4-FFF2-40B4-BE49-F238E27FC236}">
                <a16:creationId xmlns:a16="http://schemas.microsoft.com/office/drawing/2014/main" id="{A32CF8EA-38E2-25B8-F6BF-CB16E30006C9}"/>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0348415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3B91-E4F5-875B-CF57-5F37C1AAB993}"/>
              </a:ext>
            </a:extLst>
          </p:cNvPr>
          <p:cNvSpPr>
            <a:spLocks noGrp="1"/>
          </p:cNvSpPr>
          <p:nvPr>
            <p:ph type="title"/>
          </p:nvPr>
        </p:nvSpPr>
        <p:spPr/>
        <p:txBody>
          <a:bodyPr/>
          <a:lstStyle/>
          <a:p>
            <a:r>
              <a:rPr lang="en-US" dirty="0"/>
              <a:t>Complete spinal cord injury</a:t>
            </a:r>
          </a:p>
        </p:txBody>
      </p:sp>
      <p:sp>
        <p:nvSpPr>
          <p:cNvPr id="3" name="Content Placeholder 2">
            <a:extLst>
              <a:ext uri="{FF2B5EF4-FFF2-40B4-BE49-F238E27FC236}">
                <a16:creationId xmlns:a16="http://schemas.microsoft.com/office/drawing/2014/main" id="{BC1AF3A7-20F6-93ED-7C49-83A2DB6F5C92}"/>
              </a:ext>
            </a:extLst>
          </p:cNvPr>
          <p:cNvSpPr>
            <a:spLocks noGrp="1"/>
          </p:cNvSpPr>
          <p:nvPr>
            <p:ph idx="1"/>
          </p:nvPr>
        </p:nvSpPr>
        <p:spPr>
          <a:xfrm>
            <a:off x="838200" y="1305025"/>
            <a:ext cx="10515600" cy="5187850"/>
          </a:xfrm>
        </p:spPr>
        <p:txBody>
          <a:bodyPr>
            <a:normAutofit fontScale="92500" lnSpcReduction="20000"/>
          </a:bodyPr>
          <a:lstStyle/>
          <a:p>
            <a:r>
              <a:rPr lang="en-US" b="1" dirty="0"/>
              <a:t>Definition</a:t>
            </a:r>
            <a:r>
              <a:rPr lang="en-US" dirty="0"/>
              <a:t>: the complete sensory and motor loss below the site of spinal cord injury following acute or chronic destruction, compression, or ischemia of the spinal cord. </a:t>
            </a:r>
          </a:p>
          <a:p>
            <a:r>
              <a:rPr lang="en-US" dirty="0"/>
              <a:t>Initially, this may manifest as spinal shock, which is an acute physiological loss or depression of spinal cord function. It manifests as a flaccid areflexic paralysis below the level of the injury with autonomic features (e.g., hypotension, bradycardia). </a:t>
            </a:r>
          </a:p>
          <a:p>
            <a:r>
              <a:rPr lang="en-US" dirty="0"/>
              <a:t>After some days to weeks the spinal shock wears off and a complete spinal cord injury may remain which manifests with spastic paresis, hyperreflexia, and continued sensory loss. </a:t>
            </a:r>
          </a:p>
          <a:p>
            <a:r>
              <a:rPr lang="en-US" b="1" dirty="0"/>
              <a:t>Treatment</a:t>
            </a:r>
            <a:r>
              <a:rPr lang="en-US" dirty="0"/>
              <a:t> involves acute care (e.g., analgesia, urinary catheterization) and definitive treatment (bracing or surgery). &lt; 5% of cases fully recover after complete spinal cord injury. </a:t>
            </a:r>
          </a:p>
          <a:p>
            <a:r>
              <a:rPr lang="en-US" b="1" dirty="0"/>
              <a:t>Autonomic dysreflexia </a:t>
            </a:r>
            <a:r>
              <a:rPr lang="en-US" dirty="0"/>
              <a:t>is a long-term complication from thoracic spinal cord injury, leading to life-threatening episodes with cardiovascular instability.</a:t>
            </a:r>
          </a:p>
          <a:p>
            <a:endParaRPr lang="en-US" dirty="0"/>
          </a:p>
        </p:txBody>
      </p:sp>
    </p:spTree>
    <p:extLst>
      <p:ext uri="{BB962C8B-B14F-4D97-AF65-F5344CB8AC3E}">
        <p14:creationId xmlns:p14="http://schemas.microsoft.com/office/powerpoint/2010/main" val="22817498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6C58-A65F-96DE-0808-E350E6D1338B}"/>
              </a:ext>
            </a:extLst>
          </p:cNvPr>
          <p:cNvSpPr>
            <a:spLocks noGrp="1"/>
          </p:cNvSpPr>
          <p:nvPr>
            <p:ph type="title"/>
          </p:nvPr>
        </p:nvSpPr>
        <p:spPr/>
        <p:txBody>
          <a:bodyPr/>
          <a:lstStyle/>
          <a:p>
            <a:r>
              <a:rPr lang="en-US" dirty="0"/>
              <a:t>Essay Question</a:t>
            </a:r>
          </a:p>
        </p:txBody>
      </p:sp>
      <p:sp>
        <p:nvSpPr>
          <p:cNvPr id="3" name="Content Placeholder 2">
            <a:extLst>
              <a:ext uri="{FF2B5EF4-FFF2-40B4-BE49-F238E27FC236}">
                <a16:creationId xmlns:a16="http://schemas.microsoft.com/office/drawing/2014/main" id="{9BCE9FA0-0A1B-768E-B7BE-8F44784037A7}"/>
              </a:ext>
            </a:extLst>
          </p:cNvPr>
          <p:cNvSpPr>
            <a:spLocks noGrp="1"/>
          </p:cNvSpPr>
          <p:nvPr>
            <p:ph idx="1"/>
          </p:nvPr>
        </p:nvSpPr>
        <p:spPr/>
        <p:txBody>
          <a:bodyPr/>
          <a:lstStyle/>
          <a:p>
            <a:pPr>
              <a:buFont typeface="Wingdings" panose="05000000000000000000" pitchFamily="2" charset="2"/>
              <a:buChar char="Ø"/>
            </a:pPr>
            <a:r>
              <a:rPr lang="en-US" sz="2600" dirty="0"/>
              <a:t>22-year-old patient come to ER with RTA </a:t>
            </a:r>
          </a:p>
          <a:p>
            <a:r>
              <a:rPr lang="en-US" b="1" dirty="0"/>
              <a:t>What is your management ?</a:t>
            </a:r>
          </a:p>
          <a:p>
            <a:pPr lvl="1"/>
            <a:r>
              <a:rPr lang="en-US" dirty="0"/>
              <a:t>ABC / vital signs / IV fluids / GCS / &gt;&gt;&gt;</a:t>
            </a:r>
          </a:p>
          <a:p>
            <a:r>
              <a:rPr lang="en-US" b="1" dirty="0"/>
              <a:t>On examination RR :45 and BP:80/40 what is the type of shock ?</a:t>
            </a:r>
          </a:p>
          <a:p>
            <a:pPr lvl="1"/>
            <a:r>
              <a:rPr lang="en-US" dirty="0"/>
              <a:t>Spinal shock</a:t>
            </a:r>
          </a:p>
          <a:p>
            <a:endParaRPr lang="en-US" b="1" dirty="0"/>
          </a:p>
          <a:p>
            <a:r>
              <a:rPr lang="en-US" b="1" dirty="0"/>
              <a:t>Patient with spinal injury no motor or sensory response, no anal sphincter tone, what’s the type of injury ?</a:t>
            </a:r>
          </a:p>
          <a:p>
            <a:pPr lvl="1"/>
            <a:r>
              <a:rPr lang="en-US" dirty="0"/>
              <a:t>Complete</a:t>
            </a:r>
          </a:p>
          <a:p>
            <a:endParaRPr lang="en-US" dirty="0"/>
          </a:p>
        </p:txBody>
      </p:sp>
      <p:sp>
        <p:nvSpPr>
          <p:cNvPr id="4" name="TextBox 3">
            <a:extLst>
              <a:ext uri="{FF2B5EF4-FFF2-40B4-BE49-F238E27FC236}">
                <a16:creationId xmlns:a16="http://schemas.microsoft.com/office/drawing/2014/main" id="{D2D3FA79-5480-C60A-78A4-BC323E52F1B6}"/>
              </a:ext>
            </a:extLst>
          </p:cNvPr>
          <p:cNvSpPr txBox="1"/>
          <p:nvPr/>
        </p:nvSpPr>
        <p:spPr>
          <a:xfrm>
            <a:off x="7428735" y="4559265"/>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59297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5181-F5A7-05F1-4040-3ED0688A138E}"/>
              </a:ext>
            </a:extLst>
          </p:cNvPr>
          <p:cNvSpPr>
            <a:spLocks noGrp="1"/>
          </p:cNvSpPr>
          <p:nvPr>
            <p:ph type="title"/>
          </p:nvPr>
        </p:nvSpPr>
        <p:spPr/>
        <p:txBody>
          <a:bodyPr>
            <a:normAutofit/>
          </a:bodyPr>
          <a:lstStyle/>
          <a:p>
            <a:r>
              <a:rPr lang="en-US" dirty="0"/>
              <a:t>Incomplete spinal cord syndromes</a:t>
            </a:r>
          </a:p>
        </p:txBody>
      </p:sp>
      <p:sp>
        <p:nvSpPr>
          <p:cNvPr id="3" name="Content Placeholder 2">
            <a:extLst>
              <a:ext uri="{FF2B5EF4-FFF2-40B4-BE49-F238E27FC236}">
                <a16:creationId xmlns:a16="http://schemas.microsoft.com/office/drawing/2014/main" id="{E5E3B4B9-B664-8BE9-9369-AC3386DF3AD6}"/>
              </a:ext>
            </a:extLst>
          </p:cNvPr>
          <p:cNvSpPr>
            <a:spLocks noGrp="1"/>
          </p:cNvSpPr>
          <p:nvPr>
            <p:ph idx="1"/>
          </p:nvPr>
        </p:nvSpPr>
        <p:spPr>
          <a:xfrm>
            <a:off x="838200" y="1305026"/>
            <a:ext cx="10515600" cy="817690"/>
          </a:xfrm>
        </p:spPr>
        <p:txBody>
          <a:bodyPr>
            <a:normAutofit/>
          </a:bodyPr>
          <a:lstStyle/>
          <a:p>
            <a:pPr marL="0" indent="0" algn="ctr">
              <a:buNone/>
            </a:pPr>
            <a:r>
              <a:rPr lang="en-US" sz="2600" dirty="0"/>
              <a:t>Caused by lesions of the ascending or descending spinal tracts that result from trauma, spinal compression, or occlusion of spinal arteries.</a:t>
            </a:r>
          </a:p>
        </p:txBody>
      </p:sp>
      <p:pic>
        <p:nvPicPr>
          <p:cNvPr id="5" name="Picture 4">
            <a:extLst>
              <a:ext uri="{FF2B5EF4-FFF2-40B4-BE49-F238E27FC236}">
                <a16:creationId xmlns:a16="http://schemas.microsoft.com/office/drawing/2014/main" id="{554DA0EC-2742-8102-E88D-54AEF3A65CDC}"/>
              </a:ext>
            </a:extLst>
          </p:cNvPr>
          <p:cNvPicPr>
            <a:picLocks noChangeAspect="1"/>
          </p:cNvPicPr>
          <p:nvPr/>
        </p:nvPicPr>
        <p:blipFill>
          <a:blip r:embed="rId2"/>
          <a:stretch>
            <a:fillRect/>
          </a:stretch>
        </p:blipFill>
        <p:spPr>
          <a:xfrm>
            <a:off x="838200" y="2122716"/>
            <a:ext cx="7679618" cy="4146662"/>
          </a:xfrm>
          <a:prstGeom prst="rect">
            <a:avLst/>
          </a:prstGeom>
        </p:spPr>
      </p:pic>
      <p:pic>
        <p:nvPicPr>
          <p:cNvPr id="9" name="Picture 8">
            <a:extLst>
              <a:ext uri="{FF2B5EF4-FFF2-40B4-BE49-F238E27FC236}">
                <a16:creationId xmlns:a16="http://schemas.microsoft.com/office/drawing/2014/main" id="{F47C6435-DC9A-4BCC-F5EC-6943C082F2DD}"/>
              </a:ext>
            </a:extLst>
          </p:cNvPr>
          <p:cNvPicPr>
            <a:picLocks noChangeAspect="1"/>
          </p:cNvPicPr>
          <p:nvPr/>
        </p:nvPicPr>
        <p:blipFill>
          <a:blip r:embed="rId3"/>
          <a:stretch>
            <a:fillRect/>
          </a:stretch>
        </p:blipFill>
        <p:spPr>
          <a:xfrm>
            <a:off x="8480811" y="3003858"/>
            <a:ext cx="2872989" cy="3231160"/>
          </a:xfrm>
          <a:prstGeom prst="rect">
            <a:avLst/>
          </a:prstGeom>
        </p:spPr>
      </p:pic>
      <p:pic>
        <p:nvPicPr>
          <p:cNvPr id="7" name="Picture 6">
            <a:extLst>
              <a:ext uri="{FF2B5EF4-FFF2-40B4-BE49-F238E27FC236}">
                <a16:creationId xmlns:a16="http://schemas.microsoft.com/office/drawing/2014/main" id="{FA4C93E1-8B53-FB9E-0BB2-3BCF6AA79826}"/>
              </a:ext>
            </a:extLst>
          </p:cNvPr>
          <p:cNvPicPr>
            <a:picLocks noChangeAspect="1"/>
          </p:cNvPicPr>
          <p:nvPr/>
        </p:nvPicPr>
        <p:blipFill>
          <a:blip r:embed="rId4"/>
          <a:stretch>
            <a:fillRect/>
          </a:stretch>
        </p:blipFill>
        <p:spPr>
          <a:xfrm>
            <a:off x="8517818" y="2122716"/>
            <a:ext cx="1150347" cy="1418152"/>
          </a:xfrm>
          <a:prstGeom prst="rect">
            <a:avLst/>
          </a:prstGeom>
        </p:spPr>
      </p:pic>
    </p:spTree>
    <p:extLst>
      <p:ext uri="{BB962C8B-B14F-4D97-AF65-F5344CB8AC3E}">
        <p14:creationId xmlns:p14="http://schemas.microsoft.com/office/powerpoint/2010/main" val="11129471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4B240-315E-4E03-7996-F43315555F75}"/>
              </a:ext>
            </a:extLst>
          </p:cNvPr>
          <p:cNvSpPr>
            <a:spLocks noGrp="1"/>
          </p:cNvSpPr>
          <p:nvPr>
            <p:ph type="title"/>
          </p:nvPr>
        </p:nvSpPr>
        <p:spPr/>
        <p:txBody>
          <a:bodyPr/>
          <a:lstStyle/>
          <a:p>
            <a:r>
              <a:rPr lang="en-US" dirty="0"/>
              <a:t>Incomplete spinal cord syndromes</a:t>
            </a:r>
          </a:p>
        </p:txBody>
      </p:sp>
      <p:graphicFrame>
        <p:nvGraphicFramePr>
          <p:cNvPr id="4" name="Table 4">
            <a:extLst>
              <a:ext uri="{FF2B5EF4-FFF2-40B4-BE49-F238E27FC236}">
                <a16:creationId xmlns:a16="http://schemas.microsoft.com/office/drawing/2014/main" id="{65EEAFFE-726D-AADF-C3EE-422B20749DBE}"/>
              </a:ext>
            </a:extLst>
          </p:cNvPr>
          <p:cNvGraphicFramePr>
            <a:graphicFrameLocks noGrp="1"/>
          </p:cNvGraphicFramePr>
          <p:nvPr>
            <p:ph idx="4294967295"/>
          </p:nvPr>
        </p:nvGraphicFramePr>
        <p:xfrm>
          <a:off x="-1" y="335279"/>
          <a:ext cx="12192001" cy="6522720"/>
        </p:xfrm>
        <a:graphic>
          <a:graphicData uri="http://schemas.openxmlformats.org/drawingml/2006/table">
            <a:tbl>
              <a:tblPr firstRow="1" bandRow="1">
                <a:tableStyleId>{5C22544A-7EE6-4342-B048-85BDC9FD1C3A}</a:tableStyleId>
              </a:tblPr>
              <a:tblGrid>
                <a:gridCol w="1682885">
                  <a:extLst>
                    <a:ext uri="{9D8B030D-6E8A-4147-A177-3AD203B41FA5}">
                      <a16:colId xmlns:a16="http://schemas.microsoft.com/office/drawing/2014/main" val="3502028066"/>
                    </a:ext>
                  </a:extLst>
                </a:gridCol>
                <a:gridCol w="2305455">
                  <a:extLst>
                    <a:ext uri="{9D8B030D-6E8A-4147-A177-3AD203B41FA5}">
                      <a16:colId xmlns:a16="http://schemas.microsoft.com/office/drawing/2014/main" val="614598042"/>
                    </a:ext>
                  </a:extLst>
                </a:gridCol>
                <a:gridCol w="3725694">
                  <a:extLst>
                    <a:ext uri="{9D8B030D-6E8A-4147-A177-3AD203B41FA5}">
                      <a16:colId xmlns:a16="http://schemas.microsoft.com/office/drawing/2014/main" val="3512387238"/>
                    </a:ext>
                  </a:extLst>
                </a:gridCol>
                <a:gridCol w="4477967">
                  <a:extLst>
                    <a:ext uri="{9D8B030D-6E8A-4147-A177-3AD203B41FA5}">
                      <a16:colId xmlns:a16="http://schemas.microsoft.com/office/drawing/2014/main" val="3600307799"/>
                    </a:ext>
                  </a:extLst>
                </a:gridCol>
              </a:tblGrid>
              <a:tr h="342073">
                <a:tc>
                  <a:txBody>
                    <a:bodyPr/>
                    <a:lstStyle/>
                    <a:p>
                      <a:pPr algn="ctr"/>
                      <a:r>
                        <a:rPr lang="en-US" dirty="0"/>
                        <a:t>Syndrome</a:t>
                      </a:r>
                    </a:p>
                  </a:txBody>
                  <a:tcPr/>
                </a:tc>
                <a:tc>
                  <a:txBody>
                    <a:bodyPr/>
                    <a:lstStyle/>
                    <a:p>
                      <a:pPr algn="ctr"/>
                      <a:r>
                        <a:rPr lang="en-US" dirty="0"/>
                        <a:t>Affected spinal tracts</a:t>
                      </a:r>
                    </a:p>
                  </a:txBody>
                  <a:tcPr/>
                </a:tc>
                <a:tc>
                  <a:txBody>
                    <a:bodyPr/>
                    <a:lstStyle/>
                    <a:p>
                      <a:pPr algn="ctr"/>
                      <a:r>
                        <a:rPr lang="en-US" sz="1800" b="1" i="0" kern="1200" dirty="0">
                          <a:solidFill>
                            <a:schemeClr val="lt1"/>
                          </a:solidFill>
                          <a:effectLst/>
                          <a:latin typeface="+mn-lt"/>
                          <a:ea typeface="+mn-ea"/>
                          <a:cs typeface="+mn-cs"/>
                        </a:rPr>
                        <a:t>Etiology</a:t>
                      </a:r>
                      <a:endParaRPr lang="en-US" dirty="0"/>
                    </a:p>
                  </a:txBody>
                  <a:tcPr/>
                </a:tc>
                <a:tc>
                  <a:txBody>
                    <a:bodyPr/>
                    <a:lstStyle/>
                    <a:p>
                      <a:pPr algn="ctr"/>
                      <a:r>
                        <a:rPr lang="en-US" sz="1800" b="1" i="0" kern="1200" dirty="0">
                          <a:solidFill>
                            <a:schemeClr val="lt1"/>
                          </a:solidFill>
                          <a:effectLst/>
                          <a:latin typeface="+mn-lt"/>
                          <a:ea typeface="+mn-ea"/>
                          <a:cs typeface="+mn-cs"/>
                        </a:rPr>
                        <a:t>Clinical features</a:t>
                      </a:r>
                      <a:endParaRPr lang="en-US" dirty="0"/>
                    </a:p>
                  </a:txBody>
                  <a:tcPr/>
                </a:tc>
                <a:extLst>
                  <a:ext uri="{0D108BD9-81ED-4DB2-BD59-A6C34878D82A}">
                    <a16:rowId xmlns:a16="http://schemas.microsoft.com/office/drawing/2014/main" val="4035868278"/>
                  </a:ext>
                </a:extLst>
              </a:tr>
              <a:tr h="1208970">
                <a:tc>
                  <a:txBody>
                    <a:bodyPr/>
                    <a:lstStyle/>
                    <a:p>
                      <a:pPr algn="ctr"/>
                      <a:r>
                        <a:rPr lang="en-US" dirty="0"/>
                        <a:t>Central cord syndrome</a:t>
                      </a:r>
                    </a:p>
                    <a:p>
                      <a:pPr algn="ctr"/>
                      <a:r>
                        <a:rPr lang="en-US" dirty="0"/>
                        <a:t>(most common)</a:t>
                      </a:r>
                    </a:p>
                  </a:txBody>
                  <a:tcPr anchor="ctr"/>
                </a:tc>
                <a:tc>
                  <a:txBody>
                    <a:bodyPr/>
                    <a:lstStyle/>
                    <a:p>
                      <a:pPr algn="ctr"/>
                      <a:r>
                        <a:rPr lang="en-US" sz="1800" dirty="0"/>
                        <a:t>Bilateral central corticospinal tracts and lateral spinothalamic tracts</a:t>
                      </a:r>
                    </a:p>
                  </a:txBody>
                  <a:tcPr anchor="ctr"/>
                </a:tc>
                <a:tc>
                  <a:txBody>
                    <a:bodyPr/>
                    <a:lstStyle/>
                    <a:p>
                      <a:pPr marL="285750" indent="-285750">
                        <a:buFont typeface="Arial" panose="020B0604020202020204" pitchFamily="34" charset="0"/>
                        <a:buChar char="•"/>
                      </a:pPr>
                      <a:r>
                        <a:rPr lang="en-US" sz="1600" dirty="0"/>
                        <a:t>Hyperextension injury (e.g., car crash) associated with chronic cervical spondylosis</a:t>
                      </a:r>
                    </a:p>
                    <a:p>
                      <a:pPr marL="285750" indent="-285750">
                        <a:buFont typeface="Arial" panose="020B0604020202020204" pitchFamily="34" charset="0"/>
                        <a:buChar char="•"/>
                      </a:pPr>
                      <a:r>
                        <a:rPr lang="en-US" sz="1600" dirty="0"/>
                        <a:t>Syringomyelia </a:t>
                      </a:r>
                    </a:p>
                    <a:p>
                      <a:pPr marL="285750" indent="-285750">
                        <a:buFont typeface="Arial" panose="020B0604020202020204" pitchFamily="34" charset="0"/>
                        <a:buChar char="•"/>
                      </a:pPr>
                      <a:r>
                        <a:rPr lang="en-US" sz="1600" dirty="0"/>
                        <a:t>Spinal cord compression</a:t>
                      </a:r>
                    </a:p>
                  </a:txBody>
                  <a:tcPr anchor="ctr"/>
                </a:tc>
                <a:tc>
                  <a:txBody>
                    <a:bodyPr/>
                    <a:lstStyle/>
                    <a:p>
                      <a:pPr marL="0" indent="0" algn="ctr">
                        <a:buFont typeface="Arial" panose="020B0604020202020204" pitchFamily="34" charset="0"/>
                        <a:buNone/>
                      </a:pPr>
                      <a:r>
                        <a:rPr lang="en-US" sz="1800" dirty="0"/>
                        <a:t>Bilateral paresis: upper &gt; lower extremities</a:t>
                      </a:r>
                    </a:p>
                  </a:txBody>
                  <a:tcPr anchor="ctr"/>
                </a:tc>
                <a:extLst>
                  <a:ext uri="{0D108BD9-81ED-4DB2-BD59-A6C34878D82A}">
                    <a16:rowId xmlns:a16="http://schemas.microsoft.com/office/drawing/2014/main" val="3358753997"/>
                  </a:ext>
                </a:extLst>
              </a:tr>
              <a:tr h="843468">
                <a:tc>
                  <a:txBody>
                    <a:bodyPr/>
                    <a:lstStyle/>
                    <a:p>
                      <a:pPr algn="ctr"/>
                      <a:r>
                        <a:rPr lang="en-US" dirty="0"/>
                        <a:t>Anterior cord syndrome</a:t>
                      </a:r>
                    </a:p>
                  </a:txBody>
                  <a:tcPr anchor="ctr"/>
                </a:tc>
                <a:tc>
                  <a:txBody>
                    <a:bodyPr/>
                    <a:lstStyle/>
                    <a:p>
                      <a:pPr algn="ctr"/>
                      <a:r>
                        <a:rPr lang="en-US" sz="1800" dirty="0"/>
                        <a:t>Corticospinal tracts and spinothalamic tracts</a:t>
                      </a:r>
                    </a:p>
                  </a:txBody>
                  <a:tcPr anchor="ctr"/>
                </a:tc>
                <a:tc>
                  <a:txBody>
                    <a:bodyPr/>
                    <a:lstStyle/>
                    <a:p>
                      <a:pPr marL="285750" indent="-285750">
                        <a:buFont typeface="Arial" panose="020B0604020202020204" pitchFamily="34" charset="0"/>
                        <a:buChar char="•"/>
                      </a:pPr>
                      <a:r>
                        <a:rPr lang="en-US" sz="1600" dirty="0"/>
                        <a:t>Trauma (e.g., penetrating injury, burst fracture of vertebra)</a:t>
                      </a:r>
                    </a:p>
                    <a:p>
                      <a:pPr marL="285750" indent="-285750">
                        <a:buFont typeface="Arial" panose="020B0604020202020204" pitchFamily="34" charset="0"/>
                        <a:buChar char="•"/>
                      </a:pPr>
                      <a:r>
                        <a:rPr lang="en-US" sz="1600" dirty="0"/>
                        <a:t>Occlusion of anterior spinal artery</a:t>
                      </a:r>
                    </a:p>
                  </a:txBody>
                  <a:tcPr anchor="ctr"/>
                </a:tc>
                <a:tc>
                  <a:txBody>
                    <a:bodyPr/>
                    <a:lstStyle/>
                    <a:p>
                      <a:pPr marL="0" indent="0" algn="ctr">
                        <a:buFont typeface="Arial" panose="020B0604020202020204" pitchFamily="34" charset="0"/>
                        <a:buNone/>
                      </a:pPr>
                      <a:r>
                        <a:rPr lang="en-US" sz="1600" dirty="0"/>
                        <a:t>Bilateral motor paralysis, loss of pain and temperature sensation, and autonomic dysfunction below the level of the lesion</a:t>
                      </a:r>
                    </a:p>
                  </a:txBody>
                  <a:tcPr anchor="ctr"/>
                </a:tc>
                <a:extLst>
                  <a:ext uri="{0D108BD9-81ED-4DB2-BD59-A6C34878D82A}">
                    <a16:rowId xmlns:a16="http://schemas.microsoft.com/office/drawing/2014/main" val="2320673822"/>
                  </a:ext>
                </a:extLst>
              </a:tr>
              <a:tr h="759121">
                <a:tc>
                  <a:txBody>
                    <a:bodyPr/>
                    <a:lstStyle/>
                    <a:p>
                      <a:pPr algn="ctr"/>
                      <a:r>
                        <a:rPr lang="en-US"/>
                        <a:t>Posterior cord syndrome</a:t>
                      </a:r>
                    </a:p>
                  </a:txBody>
                  <a:tcPr anchor="ctr"/>
                </a:tc>
                <a:tc>
                  <a:txBody>
                    <a:bodyPr/>
                    <a:lstStyle/>
                    <a:p>
                      <a:pPr algn="ctr"/>
                      <a:r>
                        <a:rPr lang="en-US" sz="1800" dirty="0"/>
                        <a:t>Posterior columns</a:t>
                      </a:r>
                    </a:p>
                  </a:txBody>
                  <a:tcPr anchor="ctr"/>
                </a:tc>
                <a:tc>
                  <a:txBody>
                    <a:bodyPr/>
                    <a:lstStyle/>
                    <a:p>
                      <a:pPr marL="285750" indent="-285750">
                        <a:buFont typeface="Arial" panose="020B0604020202020204" pitchFamily="34" charset="0"/>
                        <a:buChar char="•"/>
                      </a:pPr>
                      <a:r>
                        <a:rPr lang="en-US" sz="1600" dirty="0"/>
                        <a:t>Trauma (e.g., penetrating injury)</a:t>
                      </a:r>
                    </a:p>
                    <a:p>
                      <a:pPr marL="285750" indent="-285750">
                        <a:buFont typeface="Arial" panose="020B0604020202020204" pitchFamily="34" charset="0"/>
                        <a:buChar char="•"/>
                      </a:pPr>
                      <a:r>
                        <a:rPr lang="en-US" sz="1600" dirty="0"/>
                        <a:t>Occlusion of the posterior spinal artery </a:t>
                      </a:r>
                    </a:p>
                    <a:p>
                      <a:pPr marL="285750" indent="-285750">
                        <a:buFont typeface="Arial" panose="020B0604020202020204" pitchFamily="34" charset="0"/>
                        <a:buChar char="•"/>
                      </a:pPr>
                      <a:r>
                        <a:rPr lang="en-US" sz="1600" dirty="0"/>
                        <a:t>Multiple sclerosis</a:t>
                      </a:r>
                    </a:p>
                  </a:txBody>
                  <a:tcPr anchor="ctr"/>
                </a:tc>
                <a:tc>
                  <a:txBody>
                    <a:bodyPr/>
                    <a:lstStyle/>
                    <a:p>
                      <a:pPr marL="0" indent="0" algn="ctr">
                        <a:buFont typeface="Arial" panose="020B0604020202020204" pitchFamily="34" charset="0"/>
                        <a:buNone/>
                      </a:pPr>
                      <a:r>
                        <a:rPr lang="en-US" sz="1600" dirty="0"/>
                        <a:t>Bilateral loss of proprioception, vibration, and touch sensation below the level of the lesion</a:t>
                      </a:r>
                    </a:p>
                  </a:txBody>
                  <a:tcPr anchor="ctr"/>
                </a:tc>
                <a:extLst>
                  <a:ext uri="{0D108BD9-81ED-4DB2-BD59-A6C34878D82A}">
                    <a16:rowId xmlns:a16="http://schemas.microsoft.com/office/drawing/2014/main" val="2640731627"/>
                  </a:ext>
                </a:extLst>
              </a:tr>
              <a:tr h="2333594">
                <a:tc>
                  <a:txBody>
                    <a:bodyPr/>
                    <a:lstStyle/>
                    <a:p>
                      <a:pPr algn="ctr"/>
                      <a:r>
                        <a:rPr lang="en-US" dirty="0"/>
                        <a:t>Brown-</a:t>
                      </a:r>
                      <a:r>
                        <a:rPr lang="en-US" dirty="0" err="1"/>
                        <a:t>Séquard</a:t>
                      </a:r>
                      <a:r>
                        <a:rPr lang="en-US" dirty="0"/>
                        <a:t> syndrome (hemisection syndrome)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Hemisection of the cord</a:t>
                      </a:r>
                    </a:p>
                  </a:txBody>
                  <a:tcPr anchor="ctr"/>
                </a:tc>
                <a:tc>
                  <a:txBody>
                    <a:bodyPr/>
                    <a:lstStyle/>
                    <a:p>
                      <a:pPr marL="285750" indent="-285750">
                        <a:buFont typeface="Arial" panose="020B0604020202020204" pitchFamily="34" charset="0"/>
                        <a:buChar char="•"/>
                      </a:pPr>
                      <a:r>
                        <a:rPr lang="en-US" sz="1600" dirty="0"/>
                        <a:t>Trauma (e.g., penetrating injury)</a:t>
                      </a:r>
                    </a:p>
                    <a:p>
                      <a:pPr marL="285750" indent="-285750">
                        <a:buFont typeface="Arial" panose="020B0604020202020204" pitchFamily="34" charset="0"/>
                        <a:buChar char="•"/>
                      </a:pPr>
                      <a:r>
                        <a:rPr lang="en-US" sz="1600" dirty="0"/>
                        <a:t>Spinal cord compression</a:t>
                      </a:r>
                    </a:p>
                  </a:txBody>
                  <a:tcPr anchor="ctr"/>
                </a:tc>
                <a:tc>
                  <a:txBody>
                    <a:bodyPr/>
                    <a:lstStyle/>
                    <a:p>
                      <a:pPr marL="0" indent="0">
                        <a:buFont typeface="Arial" panose="020B0604020202020204" pitchFamily="34" charset="0"/>
                        <a:buNone/>
                      </a:pPr>
                      <a:r>
                        <a:rPr lang="en-US" sz="1600" b="1" dirty="0"/>
                        <a:t>Ipsilateral</a:t>
                      </a:r>
                    </a:p>
                    <a:p>
                      <a:pPr marL="285750" indent="-285750">
                        <a:buFont typeface="Arial" panose="020B0604020202020204" pitchFamily="34" charset="0"/>
                        <a:buChar char="•"/>
                      </a:pPr>
                      <a:r>
                        <a:rPr lang="en-US" sz="1600" dirty="0"/>
                        <a:t>Loss of proprioception, vibration, and tactile discrimination below the level of the lesion</a:t>
                      </a:r>
                    </a:p>
                    <a:p>
                      <a:pPr marL="285750" indent="-285750">
                        <a:buFont typeface="Arial" panose="020B0604020202020204" pitchFamily="34" charset="0"/>
                        <a:buChar char="•"/>
                      </a:pPr>
                      <a:r>
                        <a:rPr lang="en-US" sz="1600" dirty="0"/>
                        <a:t>Segmental flaccid paresis at the level of the lesion</a:t>
                      </a:r>
                    </a:p>
                    <a:p>
                      <a:pPr marL="285750" indent="-285750">
                        <a:buFont typeface="Arial" panose="020B0604020202020204" pitchFamily="34" charset="0"/>
                        <a:buChar char="•"/>
                      </a:pPr>
                      <a:r>
                        <a:rPr lang="en-US" sz="1600" dirty="0"/>
                        <a:t>Spastic paralysis below the level of the lesion, and ipsilateral Babinski sign</a:t>
                      </a:r>
                    </a:p>
                    <a:p>
                      <a:pPr marL="285750" indent="-285750">
                        <a:buFont typeface="Arial" panose="020B0604020202020204" pitchFamily="34" charset="0"/>
                        <a:buChar char="•"/>
                      </a:pPr>
                      <a:r>
                        <a:rPr lang="en-US" sz="1600" dirty="0"/>
                        <a:t>Horner syndrome in lesions above T1</a:t>
                      </a:r>
                    </a:p>
                    <a:p>
                      <a:pPr marL="0" indent="0">
                        <a:buFont typeface="Arial" panose="020B0604020202020204" pitchFamily="34" charset="0"/>
                        <a:buNone/>
                      </a:pPr>
                      <a:r>
                        <a:rPr lang="en-US" sz="1600" b="1" dirty="0"/>
                        <a:t>Contralateral</a:t>
                      </a:r>
                      <a:r>
                        <a:rPr lang="en-US" sz="1600" dirty="0"/>
                        <a:t>: loss of pain and temperature sensation one or two levels below the lesion</a:t>
                      </a:r>
                    </a:p>
                  </a:txBody>
                  <a:tcPr anchor="ctr"/>
                </a:tc>
                <a:extLst>
                  <a:ext uri="{0D108BD9-81ED-4DB2-BD59-A6C34878D82A}">
                    <a16:rowId xmlns:a16="http://schemas.microsoft.com/office/drawing/2014/main" val="1241209391"/>
                  </a:ext>
                </a:extLst>
              </a:tr>
              <a:tr h="534196">
                <a:tc gridSpan="4">
                  <a:txBody>
                    <a:bodyPr/>
                    <a:lstStyle/>
                    <a:p>
                      <a:pPr algn="l"/>
                      <a:r>
                        <a:rPr lang="en-US" sz="1600" dirty="0"/>
                        <a:t>All syndromes present with dissociated sensory loss: a pattern of selective sensory loss (“dissociation of modalities”), which suggests a focal lesion of a single tract within the spinal cord (or brainstem).</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kern="1200" dirty="0">
                        <a:solidFill>
                          <a:schemeClr val="dk1"/>
                        </a:solidFill>
                        <a:effectLst/>
                        <a:latin typeface="+mn-lt"/>
                        <a:ea typeface="+mn-ea"/>
                        <a:cs typeface="+mn-cs"/>
                      </a:endParaRPr>
                    </a:p>
                  </a:txBody>
                  <a:tcPr anchor="ctr"/>
                </a:tc>
                <a:tc hMerge="1">
                  <a:txBody>
                    <a:bodyPr/>
                    <a:lstStyle/>
                    <a:p>
                      <a:pPr marL="285750" indent="-285750">
                        <a:buFont typeface="Arial" panose="020B0604020202020204" pitchFamily="34" charset="0"/>
                        <a:buChar char="•"/>
                      </a:pPr>
                      <a:endParaRPr lang="en-US" sz="1600" dirty="0"/>
                    </a:p>
                  </a:txBody>
                  <a:tcPr anchor="ctr"/>
                </a:tc>
                <a:tc hMerge="1">
                  <a:txBody>
                    <a:bodyPr/>
                    <a:lstStyle/>
                    <a:p>
                      <a:pPr marL="0" indent="0">
                        <a:buFont typeface="Arial" panose="020B0604020202020204" pitchFamily="34" charset="0"/>
                        <a:buNone/>
                      </a:pPr>
                      <a:endParaRPr lang="en-US" sz="1600" dirty="0"/>
                    </a:p>
                  </a:txBody>
                  <a:tcPr anchor="ctr"/>
                </a:tc>
                <a:extLst>
                  <a:ext uri="{0D108BD9-81ED-4DB2-BD59-A6C34878D82A}">
                    <a16:rowId xmlns:a16="http://schemas.microsoft.com/office/drawing/2014/main" val="2182859804"/>
                  </a:ext>
                </a:extLst>
              </a:tr>
            </a:tbl>
          </a:graphicData>
        </a:graphic>
      </p:graphicFrame>
      <p:graphicFrame>
        <p:nvGraphicFramePr>
          <p:cNvPr id="5" name="Table 5">
            <a:extLst>
              <a:ext uri="{FF2B5EF4-FFF2-40B4-BE49-F238E27FC236}">
                <a16:creationId xmlns:a16="http://schemas.microsoft.com/office/drawing/2014/main" id="{72D9198E-84A9-D774-7F6B-EB60EC0D0E05}"/>
              </a:ext>
            </a:extLst>
          </p:cNvPr>
          <p:cNvGraphicFramePr>
            <a:graphicFrameLocks noGrp="1"/>
          </p:cNvGraphicFramePr>
          <p:nvPr/>
        </p:nvGraphicFramePr>
        <p:xfrm>
          <a:off x="0" y="0"/>
          <a:ext cx="12192000" cy="39624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905640517"/>
                    </a:ext>
                  </a:extLst>
                </a:gridCol>
              </a:tblGrid>
              <a:tr h="370840">
                <a:tc>
                  <a:txBody>
                    <a:bodyPr/>
                    <a:lstStyle/>
                    <a:p>
                      <a:pPr algn="ctr"/>
                      <a:r>
                        <a:rPr lang="en-US" sz="2000" dirty="0"/>
                        <a:t>Incomplete spinal cord syndromes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667917243"/>
                  </a:ext>
                </a:extLst>
              </a:tr>
            </a:tbl>
          </a:graphicData>
        </a:graphic>
      </p:graphicFrame>
    </p:spTree>
    <p:extLst>
      <p:ext uri="{BB962C8B-B14F-4D97-AF65-F5344CB8AC3E}">
        <p14:creationId xmlns:p14="http://schemas.microsoft.com/office/powerpoint/2010/main" val="8185705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797C3-51E9-8A27-37DA-9B24728555A8}"/>
              </a:ext>
            </a:extLst>
          </p:cNvPr>
          <p:cNvSpPr>
            <a:spLocks noGrp="1"/>
          </p:cNvSpPr>
          <p:nvPr>
            <p:ph type="title"/>
          </p:nvPr>
        </p:nvSpPr>
        <p:spPr/>
        <p:txBody>
          <a:bodyPr/>
          <a:lstStyle/>
          <a:p>
            <a:r>
              <a:rPr lang="en-US" dirty="0"/>
              <a:t>Essay question</a:t>
            </a:r>
          </a:p>
        </p:txBody>
      </p:sp>
      <p:sp>
        <p:nvSpPr>
          <p:cNvPr id="3" name="Content Placeholder 2">
            <a:extLst>
              <a:ext uri="{FF2B5EF4-FFF2-40B4-BE49-F238E27FC236}">
                <a16:creationId xmlns:a16="http://schemas.microsoft.com/office/drawing/2014/main" id="{9081DBC7-DF2B-E43E-FEBC-F7C4E871D9B9}"/>
              </a:ext>
            </a:extLst>
          </p:cNvPr>
          <p:cNvSpPr>
            <a:spLocks noGrp="1"/>
          </p:cNvSpPr>
          <p:nvPr>
            <p:ph idx="1"/>
          </p:nvPr>
        </p:nvSpPr>
        <p:spPr>
          <a:xfrm>
            <a:off x="838200" y="1305027"/>
            <a:ext cx="10515600" cy="4910947"/>
          </a:xfrm>
        </p:spPr>
        <p:txBody>
          <a:bodyPr>
            <a:normAutofit/>
          </a:bodyPr>
          <a:lstStyle/>
          <a:p>
            <a:r>
              <a:rPr lang="en-US" b="1" dirty="0"/>
              <a:t>Mention 3 types of incomplete spinal injuries</a:t>
            </a:r>
          </a:p>
          <a:p>
            <a:pPr lvl="1"/>
            <a:r>
              <a:rPr lang="en-US" dirty="0"/>
              <a:t>Central cord syndrome</a:t>
            </a:r>
          </a:p>
          <a:p>
            <a:pPr lvl="1"/>
            <a:r>
              <a:rPr lang="en-US" dirty="0"/>
              <a:t>Anterior cord syndrome</a:t>
            </a:r>
          </a:p>
          <a:p>
            <a:pPr lvl="1"/>
            <a:r>
              <a:rPr lang="en-US" dirty="0"/>
              <a:t>Posterior cord syndrome</a:t>
            </a:r>
          </a:p>
          <a:p>
            <a:pPr lvl="1"/>
            <a:r>
              <a:rPr lang="en-US" dirty="0"/>
              <a:t>Brown-</a:t>
            </a:r>
            <a:r>
              <a:rPr lang="en-US" dirty="0" err="1"/>
              <a:t>Séquard</a:t>
            </a:r>
            <a:r>
              <a:rPr lang="en-US" dirty="0"/>
              <a:t> syndrome (hemisection syndrome)</a:t>
            </a:r>
          </a:p>
          <a:p>
            <a:r>
              <a:rPr lang="en-US" sz="2800" b="1" dirty="0">
                <a:latin typeface="inherit"/>
              </a:rPr>
              <a:t>Which spinal cord injury has the best prognosis ?</a:t>
            </a:r>
          </a:p>
          <a:p>
            <a:pPr marL="914400" lvl="1" indent="-457200">
              <a:buFont typeface="+mj-lt"/>
              <a:buAutoNum type="arabicPeriod"/>
            </a:pPr>
            <a:r>
              <a:rPr lang="en-US" dirty="0"/>
              <a:t>Anterior Cord Syndrome </a:t>
            </a:r>
            <a:r>
              <a:rPr lang="en-US" sz="2000" dirty="0">
                <a:solidFill>
                  <a:srgbClr val="00B050"/>
                </a:solidFill>
              </a:rPr>
              <a:t>has the best prognosis due to retention of sacral sensation at the S4 - S5 dermatome, especially pinprick, with 75% regaining the ability to walk at 72 hours to 1-week post-injury.</a:t>
            </a:r>
          </a:p>
          <a:p>
            <a:pPr marL="914400" lvl="1" indent="-457200">
              <a:buFont typeface="+mj-lt"/>
              <a:buAutoNum type="arabicPeriod"/>
            </a:pPr>
            <a:r>
              <a:rPr lang="en-US" dirty="0"/>
              <a:t>Spinal cord injuries that occur in the lower part of the spinal cord, tend to have a better prognosis than injuries that occur higher up in the spinal cord. </a:t>
            </a:r>
            <a:r>
              <a:rPr lang="en-US" sz="2000" dirty="0">
                <a:solidFill>
                  <a:srgbClr val="00B050"/>
                </a:solidFill>
              </a:rPr>
              <a:t>This is because the nerves in the lower part of the spinal cord are less vital to bodily functions like breathing and upper body mobility.</a:t>
            </a:r>
            <a:endParaRPr lang="en-US" dirty="0">
              <a:solidFill>
                <a:srgbClr val="00B050"/>
              </a:solidFill>
            </a:endParaRPr>
          </a:p>
        </p:txBody>
      </p:sp>
      <p:sp>
        <p:nvSpPr>
          <p:cNvPr id="5" name="TextBox 4">
            <a:extLst>
              <a:ext uri="{FF2B5EF4-FFF2-40B4-BE49-F238E27FC236}">
                <a16:creationId xmlns:a16="http://schemas.microsoft.com/office/drawing/2014/main" id="{D2A232C6-5052-5ADC-5C7D-C5D8189795A4}"/>
              </a:ext>
            </a:extLst>
          </p:cNvPr>
          <p:cNvSpPr txBox="1"/>
          <p:nvPr/>
        </p:nvSpPr>
        <p:spPr>
          <a:xfrm>
            <a:off x="7977140" y="134882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0147C002-26A3-9A11-8DDA-E576ADDCF104}"/>
              </a:ext>
            </a:extLst>
          </p:cNvPr>
          <p:cNvSpPr txBox="1"/>
          <p:nvPr/>
        </p:nvSpPr>
        <p:spPr>
          <a:xfrm>
            <a:off x="8510518" y="3419272"/>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4748244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41D3-754F-47CB-FD28-84C5EF20552B}"/>
              </a:ext>
            </a:extLst>
          </p:cNvPr>
          <p:cNvSpPr>
            <a:spLocks noGrp="1"/>
          </p:cNvSpPr>
          <p:nvPr>
            <p:ph type="title"/>
          </p:nvPr>
        </p:nvSpPr>
        <p:spPr/>
        <p:txBody>
          <a:bodyPr/>
          <a:lstStyle/>
          <a:p>
            <a:r>
              <a:rPr lang="en-US" dirty="0"/>
              <a:t>Adult male came after RTA</a:t>
            </a:r>
          </a:p>
        </p:txBody>
      </p:sp>
      <p:sp>
        <p:nvSpPr>
          <p:cNvPr id="3" name="Content Placeholder 2">
            <a:extLst>
              <a:ext uri="{FF2B5EF4-FFF2-40B4-BE49-F238E27FC236}">
                <a16:creationId xmlns:a16="http://schemas.microsoft.com/office/drawing/2014/main" id="{DF5C5228-1AA4-3CC0-A861-2E7B1A378B13}"/>
              </a:ext>
            </a:extLst>
          </p:cNvPr>
          <p:cNvSpPr>
            <a:spLocks noGrp="1"/>
          </p:cNvSpPr>
          <p:nvPr>
            <p:ph idx="1"/>
          </p:nvPr>
        </p:nvSpPr>
        <p:spPr>
          <a:xfrm>
            <a:off x="838200" y="1305026"/>
            <a:ext cx="6387548" cy="4871938"/>
          </a:xfrm>
        </p:spPr>
        <p:txBody>
          <a:bodyPr/>
          <a:lstStyle/>
          <a:p>
            <a:r>
              <a:rPr lang="en-US" b="1" dirty="0"/>
              <a:t>What Is The Name Of This Pathology ?</a:t>
            </a:r>
          </a:p>
          <a:p>
            <a:pPr lvl="1"/>
            <a:r>
              <a:rPr lang="en-US" dirty="0"/>
              <a:t>Central cord syndrome</a:t>
            </a:r>
          </a:p>
          <a:p>
            <a:endParaRPr lang="en-US" dirty="0"/>
          </a:p>
        </p:txBody>
      </p:sp>
      <p:pic>
        <p:nvPicPr>
          <p:cNvPr id="4" name="Google Shape;129;p11">
            <a:extLst>
              <a:ext uri="{FF2B5EF4-FFF2-40B4-BE49-F238E27FC236}">
                <a16:creationId xmlns:a16="http://schemas.microsoft.com/office/drawing/2014/main" id="{F628E30A-806C-8849-4389-4A6C1CCC43E5}"/>
              </a:ext>
            </a:extLst>
          </p:cNvPr>
          <p:cNvPicPr preferRelativeResize="0">
            <a:picLocks noChangeAspect="1"/>
          </p:cNvPicPr>
          <p:nvPr/>
        </p:nvPicPr>
        <p:blipFill rotWithShape="1">
          <a:blip r:embed="rId2"/>
          <a:stretch>
            <a:fillRect/>
          </a:stretch>
        </p:blipFill>
        <p:spPr>
          <a:xfrm>
            <a:off x="7537449" y="1305026"/>
            <a:ext cx="3816351" cy="4871938"/>
          </a:xfrm>
          <a:prstGeom prst="rect">
            <a:avLst/>
          </a:prstGeom>
        </p:spPr>
      </p:pic>
      <p:sp>
        <p:nvSpPr>
          <p:cNvPr id="5" name="TextBox 4">
            <a:extLst>
              <a:ext uri="{FF2B5EF4-FFF2-40B4-BE49-F238E27FC236}">
                <a16:creationId xmlns:a16="http://schemas.microsoft.com/office/drawing/2014/main" id="{0598EC8C-8503-EF5B-6326-A7088167CD74}"/>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312981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2F8A-5FD3-96AD-0470-FD46BAD2FFAF}"/>
              </a:ext>
            </a:extLst>
          </p:cNvPr>
          <p:cNvSpPr>
            <a:spLocks noGrp="1"/>
          </p:cNvSpPr>
          <p:nvPr>
            <p:ph type="ctrTitle"/>
          </p:nvPr>
        </p:nvSpPr>
        <p:spPr/>
        <p:txBody>
          <a:bodyPr>
            <a:normAutofit fontScale="90000"/>
          </a:bodyPr>
          <a:lstStyle/>
          <a:p>
            <a:r>
              <a:rPr lang="en-US" dirty="0"/>
              <a:t>Hydrocephalus</a:t>
            </a:r>
          </a:p>
        </p:txBody>
      </p:sp>
      <p:sp>
        <p:nvSpPr>
          <p:cNvPr id="3" name="Subtitle 2">
            <a:extLst>
              <a:ext uri="{FF2B5EF4-FFF2-40B4-BE49-F238E27FC236}">
                <a16:creationId xmlns:a16="http://schemas.microsoft.com/office/drawing/2014/main" id="{940D0B77-46E4-6189-EA5F-5D81CB1FC6F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579637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0D76-1090-3401-8D30-2754DA92AE07}"/>
              </a:ext>
            </a:extLst>
          </p:cNvPr>
          <p:cNvSpPr>
            <a:spLocks noGrp="1"/>
          </p:cNvSpPr>
          <p:nvPr>
            <p:ph type="title"/>
          </p:nvPr>
        </p:nvSpPr>
        <p:spPr/>
        <p:txBody>
          <a:bodyPr>
            <a:normAutofit/>
          </a:bodyPr>
          <a:lstStyle/>
          <a:p>
            <a:r>
              <a:rPr lang="en-US" dirty="0"/>
              <a:t>Brown Sequard Syndrome</a:t>
            </a:r>
          </a:p>
        </p:txBody>
      </p:sp>
      <p:sp>
        <p:nvSpPr>
          <p:cNvPr id="3" name="Content Placeholder 2">
            <a:extLst>
              <a:ext uri="{FF2B5EF4-FFF2-40B4-BE49-F238E27FC236}">
                <a16:creationId xmlns:a16="http://schemas.microsoft.com/office/drawing/2014/main" id="{E7549CDB-8EA1-3D7B-A3DA-CE2A163CA732}"/>
              </a:ext>
            </a:extLst>
          </p:cNvPr>
          <p:cNvSpPr>
            <a:spLocks noGrp="1"/>
          </p:cNvSpPr>
          <p:nvPr>
            <p:ph idx="1"/>
          </p:nvPr>
        </p:nvSpPr>
        <p:spPr>
          <a:xfrm>
            <a:off x="838199" y="1305026"/>
            <a:ext cx="8617085" cy="4871938"/>
          </a:xfrm>
        </p:spPr>
        <p:txBody>
          <a:bodyPr>
            <a:normAutofit/>
          </a:bodyPr>
          <a:lstStyle/>
          <a:p>
            <a:r>
              <a:rPr lang="en-US" b="1" dirty="0"/>
              <a:t>What Is The Name Of This Pathology ?</a:t>
            </a:r>
          </a:p>
          <a:p>
            <a:pPr lvl="1"/>
            <a:r>
              <a:rPr lang="en-US" dirty="0"/>
              <a:t>Brown Sequard Syndrome</a:t>
            </a:r>
          </a:p>
          <a:p>
            <a:r>
              <a:rPr lang="en-US" b="1" dirty="0"/>
              <a:t>Mention 3 Spinal Tracts That Are Affected In This Pathology</a:t>
            </a:r>
          </a:p>
          <a:p>
            <a:pPr lvl="1"/>
            <a:r>
              <a:rPr lang="en-US" dirty="0"/>
              <a:t>Spinothalamic Tract</a:t>
            </a:r>
          </a:p>
          <a:p>
            <a:pPr lvl="1"/>
            <a:r>
              <a:rPr lang="en-US" dirty="0"/>
              <a:t>Corticospinal Tract (Anterior &amp; Lateral) </a:t>
            </a:r>
          </a:p>
          <a:p>
            <a:pPr lvl="1"/>
            <a:r>
              <a:rPr lang="en-US" dirty="0"/>
              <a:t>Dorsal Column</a:t>
            </a:r>
          </a:p>
          <a:p>
            <a:r>
              <a:rPr lang="en-US" b="1" dirty="0"/>
              <a:t>Mention 3 clinical presentations with this syndrome </a:t>
            </a:r>
          </a:p>
          <a:p>
            <a:pPr lvl="1"/>
            <a:r>
              <a:rPr lang="en-US" dirty="0"/>
              <a:t>Ipsilateral motor loss (paralysis) </a:t>
            </a:r>
          </a:p>
          <a:p>
            <a:pPr lvl="1"/>
            <a:r>
              <a:rPr lang="en-US" dirty="0"/>
              <a:t>Ipsilateral sensory loss (vibration, proprioception, light touch).</a:t>
            </a:r>
          </a:p>
          <a:p>
            <a:pPr lvl="1"/>
            <a:r>
              <a:rPr lang="en-US" dirty="0"/>
              <a:t>Contralateral sensory loss (pain ,temperature) </a:t>
            </a:r>
          </a:p>
          <a:p>
            <a:endParaRPr lang="en-US" dirty="0"/>
          </a:p>
        </p:txBody>
      </p:sp>
      <p:pic>
        <p:nvPicPr>
          <p:cNvPr id="4" name="Picture 2">
            <a:extLst>
              <a:ext uri="{FF2B5EF4-FFF2-40B4-BE49-F238E27FC236}">
                <a16:creationId xmlns:a16="http://schemas.microsoft.com/office/drawing/2014/main" id="{280CB9B8-622C-3EE8-C90B-19B1C91747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86030" y="1305026"/>
            <a:ext cx="2367770" cy="19051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D2775FA-48B5-B198-BB34-2E783B0BF4EA}"/>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2078484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5C7D9-3D46-C2D6-5013-D9B9B37F745E}"/>
              </a:ext>
            </a:extLst>
          </p:cNvPr>
          <p:cNvSpPr>
            <a:spLocks noGrp="1"/>
          </p:cNvSpPr>
          <p:nvPr>
            <p:ph type="title"/>
          </p:nvPr>
        </p:nvSpPr>
        <p:spPr/>
        <p:txBody>
          <a:bodyPr/>
          <a:lstStyle/>
          <a:p>
            <a:r>
              <a:rPr lang="en-US" dirty="0"/>
              <a:t>Overview of compressive spinal emergencies</a:t>
            </a:r>
          </a:p>
        </p:txBody>
      </p:sp>
      <p:graphicFrame>
        <p:nvGraphicFramePr>
          <p:cNvPr id="3" name="Table 5">
            <a:extLst>
              <a:ext uri="{FF2B5EF4-FFF2-40B4-BE49-F238E27FC236}">
                <a16:creationId xmlns:a16="http://schemas.microsoft.com/office/drawing/2014/main" id="{3FFDFA51-5C6D-EC02-FB04-844AE42A244A}"/>
              </a:ext>
            </a:extLst>
          </p:cNvPr>
          <p:cNvGraphicFramePr>
            <a:graphicFrameLocks noGrp="1"/>
          </p:cNvGraphicFramePr>
          <p:nvPr/>
        </p:nvGraphicFramePr>
        <p:xfrm>
          <a:off x="0" y="0"/>
          <a:ext cx="12192000" cy="39624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905640517"/>
                    </a:ext>
                  </a:extLst>
                </a:gridCol>
              </a:tblGrid>
              <a:tr h="370840">
                <a:tc>
                  <a:txBody>
                    <a:bodyPr/>
                    <a:lstStyle/>
                    <a:p>
                      <a:pPr algn="ctr"/>
                      <a:r>
                        <a:rPr lang="en-US" sz="2000" dirty="0"/>
                        <a:t>Overview of compressive spinal emergencies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667917243"/>
                  </a:ext>
                </a:extLst>
              </a:tr>
            </a:tbl>
          </a:graphicData>
        </a:graphic>
      </p:graphicFrame>
      <p:graphicFrame>
        <p:nvGraphicFramePr>
          <p:cNvPr id="4" name="Table 4">
            <a:extLst>
              <a:ext uri="{FF2B5EF4-FFF2-40B4-BE49-F238E27FC236}">
                <a16:creationId xmlns:a16="http://schemas.microsoft.com/office/drawing/2014/main" id="{12A9B3E0-EC7D-7089-22E1-808FB9BB0701}"/>
              </a:ext>
            </a:extLst>
          </p:cNvPr>
          <p:cNvGraphicFramePr>
            <a:graphicFrameLocks noGrp="1"/>
          </p:cNvGraphicFramePr>
          <p:nvPr/>
        </p:nvGraphicFramePr>
        <p:xfrm>
          <a:off x="0" y="396240"/>
          <a:ext cx="12192000" cy="6065520"/>
        </p:xfrm>
        <a:graphic>
          <a:graphicData uri="http://schemas.openxmlformats.org/drawingml/2006/table">
            <a:tbl>
              <a:tblPr firstRow="1" bandRow="1">
                <a:tableStyleId>{5C22544A-7EE6-4342-B048-85BDC9FD1C3A}</a:tableStyleId>
              </a:tblPr>
              <a:tblGrid>
                <a:gridCol w="1177047">
                  <a:extLst>
                    <a:ext uri="{9D8B030D-6E8A-4147-A177-3AD203B41FA5}">
                      <a16:colId xmlns:a16="http://schemas.microsoft.com/office/drawing/2014/main" val="2440483508"/>
                    </a:ext>
                  </a:extLst>
                </a:gridCol>
                <a:gridCol w="3671651">
                  <a:extLst>
                    <a:ext uri="{9D8B030D-6E8A-4147-A177-3AD203B41FA5}">
                      <a16:colId xmlns:a16="http://schemas.microsoft.com/office/drawing/2014/main" val="952188401"/>
                    </a:ext>
                  </a:extLst>
                </a:gridCol>
                <a:gridCol w="3906196">
                  <a:extLst>
                    <a:ext uri="{9D8B030D-6E8A-4147-A177-3AD203B41FA5}">
                      <a16:colId xmlns:a16="http://schemas.microsoft.com/office/drawing/2014/main" val="2699374156"/>
                    </a:ext>
                  </a:extLst>
                </a:gridCol>
                <a:gridCol w="3437106">
                  <a:extLst>
                    <a:ext uri="{9D8B030D-6E8A-4147-A177-3AD203B41FA5}">
                      <a16:colId xmlns:a16="http://schemas.microsoft.com/office/drawing/2014/main" val="960642725"/>
                    </a:ext>
                  </a:extLst>
                </a:gridCol>
              </a:tblGrid>
              <a:tr h="166162">
                <a:tc>
                  <a:txBody>
                    <a:bodyPr/>
                    <a:lstStyle/>
                    <a:p>
                      <a:pPr algn="ctr"/>
                      <a:endParaRPr lang="en-US" dirty="0"/>
                    </a:p>
                  </a:txBody>
                  <a:tcPr anchor="ctr"/>
                </a:tc>
                <a:tc>
                  <a:txBody>
                    <a:bodyPr/>
                    <a:lstStyle/>
                    <a:p>
                      <a:pPr algn="ctr"/>
                      <a:r>
                        <a:rPr lang="en-US" sz="1800" b="1" i="0" kern="1200" dirty="0">
                          <a:solidFill>
                            <a:schemeClr val="lt1"/>
                          </a:solidFill>
                          <a:effectLst/>
                          <a:latin typeface="+mn-lt"/>
                          <a:ea typeface="+mn-ea"/>
                          <a:cs typeface="+mn-cs"/>
                        </a:rPr>
                        <a:t>Spinal cord compression</a:t>
                      </a:r>
                      <a:endParaRPr lang="en-US" dirty="0"/>
                    </a:p>
                  </a:txBody>
                  <a:tcPr anchor="ctr"/>
                </a:tc>
                <a:tc>
                  <a:txBody>
                    <a:bodyPr/>
                    <a:lstStyle/>
                    <a:p>
                      <a:pPr algn="ctr"/>
                      <a:r>
                        <a:rPr lang="en-US" sz="1800" b="1" i="0" kern="1200" dirty="0">
                          <a:solidFill>
                            <a:schemeClr val="lt1"/>
                          </a:solidFill>
                          <a:effectLst/>
                          <a:latin typeface="+mn-lt"/>
                          <a:ea typeface="+mn-ea"/>
                          <a:cs typeface="+mn-cs"/>
                        </a:rPr>
                        <a:t>Conus medullaris syndrome</a:t>
                      </a:r>
                      <a:endParaRPr lang="en-US" dirty="0"/>
                    </a:p>
                  </a:txBody>
                  <a:tcPr anchor="ctr"/>
                </a:tc>
                <a:tc>
                  <a:txBody>
                    <a:bodyPr/>
                    <a:lstStyle/>
                    <a:p>
                      <a:pPr algn="ctr"/>
                      <a:r>
                        <a:rPr lang="en-US" dirty="0"/>
                        <a:t>Cauda equina syndrome</a:t>
                      </a:r>
                    </a:p>
                  </a:txBody>
                  <a:tcPr anchor="ctr"/>
                </a:tc>
                <a:extLst>
                  <a:ext uri="{0D108BD9-81ED-4DB2-BD59-A6C34878D82A}">
                    <a16:rowId xmlns:a16="http://schemas.microsoft.com/office/drawing/2014/main" val="552992804"/>
                  </a:ext>
                </a:extLst>
              </a:tr>
              <a:tr h="816964">
                <a:tc>
                  <a:txBody>
                    <a:bodyPr/>
                    <a:lstStyle/>
                    <a:p>
                      <a:pPr algn="ctr"/>
                      <a:r>
                        <a:rPr lang="en-US" dirty="0"/>
                        <a:t>Etiology</a:t>
                      </a:r>
                    </a:p>
                  </a:txBody>
                  <a:tcPr anchor="ctr"/>
                </a:tc>
                <a:tc>
                  <a:txBody>
                    <a:bodyPr/>
                    <a:lstStyle/>
                    <a:p>
                      <a:pPr marL="285750" indent="-285750">
                        <a:buFont typeface="Arial" panose="020B0604020202020204" pitchFamily="34" charset="0"/>
                        <a:buChar char="•"/>
                      </a:pPr>
                      <a:r>
                        <a:rPr lang="en-US" sz="1600" dirty="0"/>
                        <a:t>Damage to or compression of the spinal cord at any level</a:t>
                      </a:r>
                    </a:p>
                    <a:p>
                      <a:pPr marL="285750" indent="-285750">
                        <a:buFont typeface="Arial" panose="020B0604020202020204" pitchFamily="34" charset="0"/>
                        <a:buChar char="•"/>
                      </a:pPr>
                      <a:r>
                        <a:rPr lang="en-US" sz="1600" dirty="0"/>
                        <a:t>Apart from degenerative disk diseases, can also be caused by vertebral metastases, trauma (epidural hematoma, vertebral fracture), and epidural abscess</a:t>
                      </a:r>
                    </a:p>
                  </a:txBody>
                  <a:tcPr anchor="ctr"/>
                </a:tc>
                <a:tc>
                  <a:txBody>
                    <a:bodyPr/>
                    <a:lstStyle/>
                    <a:p>
                      <a:pPr marL="285750" indent="-285750">
                        <a:buFont typeface="Arial" panose="020B0604020202020204" pitchFamily="34" charset="0"/>
                        <a:buChar char="•"/>
                      </a:pPr>
                      <a:r>
                        <a:rPr lang="en-US" sz="1600" dirty="0"/>
                        <a:t>Damage to or compression of the spinal cord at the vertebral level T12–L2, resulting in injury to the conus medullaris (sacral and coccygeal spinal segments)</a:t>
                      </a:r>
                    </a:p>
                    <a:p>
                      <a:pPr marL="285750" indent="-285750">
                        <a:buFont typeface="Arial" panose="020B0604020202020204" pitchFamily="34" charset="0"/>
                        <a:buChar char="•"/>
                      </a:pPr>
                      <a:r>
                        <a:rPr lang="en-US" sz="1600" b="1" dirty="0"/>
                        <a:t>Common causes include </a:t>
                      </a:r>
                      <a:r>
                        <a:rPr lang="en-US" sz="1600" dirty="0"/>
                        <a:t>tumors, spondylolisthesis, and trauma (e.g., vertebral fracture).</a:t>
                      </a:r>
                    </a:p>
                  </a:txBody>
                  <a:tcPr anchor="ctr"/>
                </a:tc>
                <a:tc>
                  <a:txBody>
                    <a:bodyPr/>
                    <a:lstStyle/>
                    <a:p>
                      <a:pPr marL="285750" indent="-285750">
                        <a:buFont typeface="Arial" panose="020B0604020202020204" pitchFamily="34" charset="0"/>
                        <a:buChar char="•"/>
                      </a:pPr>
                      <a:r>
                        <a:rPr lang="en-US" sz="1600" dirty="0"/>
                        <a:t>Damage to or compression of the cauda equina (nerve fibers L3–S5) located below L2 </a:t>
                      </a:r>
                    </a:p>
                    <a:p>
                      <a:pPr marL="285750" indent="-285750">
                        <a:buFont typeface="Arial" panose="020B0604020202020204" pitchFamily="34" charset="0"/>
                        <a:buChar char="•"/>
                      </a:pPr>
                      <a:r>
                        <a:rPr lang="en-US" sz="1600" b="1" dirty="0"/>
                        <a:t>Common causes include </a:t>
                      </a:r>
                      <a:r>
                        <a:rPr lang="en-US" sz="1600" dirty="0"/>
                        <a:t>large posteromedial disk herniation, trauma, and tumors.</a:t>
                      </a:r>
                    </a:p>
                  </a:txBody>
                  <a:tcPr anchor="ctr"/>
                </a:tc>
                <a:extLst>
                  <a:ext uri="{0D108BD9-81ED-4DB2-BD59-A6C34878D82A}">
                    <a16:rowId xmlns:a16="http://schemas.microsoft.com/office/drawing/2014/main" val="2059061842"/>
                  </a:ext>
                </a:extLst>
              </a:tr>
              <a:tr h="166162">
                <a:tc>
                  <a:txBody>
                    <a:bodyPr/>
                    <a:lstStyle/>
                    <a:p>
                      <a:pPr algn="ctr"/>
                      <a:r>
                        <a:rPr lang="en-US" dirty="0"/>
                        <a:t>Onset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effectLst/>
                          <a:latin typeface="+mn-lt"/>
                          <a:ea typeface="+mn-ea"/>
                          <a:cs typeface="+mn-cs"/>
                        </a:rPr>
                        <a:t>Variable, bilateral </a:t>
                      </a:r>
                    </a:p>
                  </a:txBody>
                  <a:tcPr anchor="ctr"/>
                </a:tc>
                <a:tc>
                  <a:txBody>
                    <a:bodyPr/>
                    <a:lstStyle/>
                    <a:p>
                      <a:pPr algn="ctr"/>
                      <a:r>
                        <a:rPr lang="en-US" sz="1600" dirty="0"/>
                        <a:t>Sudden, bilateral</a:t>
                      </a:r>
                    </a:p>
                  </a:txBody>
                  <a:tcPr anchor="ctr"/>
                </a:tc>
                <a:tc>
                  <a:txBody>
                    <a:bodyPr/>
                    <a:lstStyle/>
                    <a:p>
                      <a:pPr algn="ctr"/>
                      <a:r>
                        <a:rPr lang="en-US" sz="1600" dirty="0"/>
                        <a:t>Gradual, typically unilateral</a:t>
                      </a:r>
                    </a:p>
                  </a:txBody>
                  <a:tcPr anchor="ctr"/>
                </a:tc>
                <a:extLst>
                  <a:ext uri="{0D108BD9-81ED-4DB2-BD59-A6C34878D82A}">
                    <a16:rowId xmlns:a16="http://schemas.microsoft.com/office/drawing/2014/main" val="2817795295"/>
                  </a:ext>
                </a:extLst>
              </a:tr>
              <a:tr h="263090">
                <a:tc>
                  <a:txBody>
                    <a:bodyPr/>
                    <a:lstStyle/>
                    <a:p>
                      <a:pPr algn="ctr"/>
                      <a:r>
                        <a:rPr lang="en-US" dirty="0"/>
                        <a:t>Pain</a:t>
                      </a:r>
                    </a:p>
                  </a:txBody>
                  <a:tcPr anchor="ctr"/>
                </a:tc>
                <a:tc>
                  <a:txBody>
                    <a:bodyPr/>
                    <a:lstStyle/>
                    <a:p>
                      <a:pPr algn="ctr"/>
                      <a:r>
                        <a:rPr lang="en-US" sz="1600" dirty="0"/>
                        <a:t>Localized neck or back pain</a:t>
                      </a:r>
                    </a:p>
                  </a:txBody>
                  <a:tcPr anchor="ctr"/>
                </a:tc>
                <a:tc>
                  <a:txBody>
                    <a:bodyPr/>
                    <a:lstStyle/>
                    <a:p>
                      <a:pPr marL="285750" indent="-285750" algn="l">
                        <a:buFont typeface="Arial" panose="020B0604020202020204" pitchFamily="34" charset="0"/>
                        <a:buChar char="•"/>
                      </a:pPr>
                      <a:r>
                        <a:rPr lang="en-US" sz="1600" dirty="0"/>
                        <a:t>Lower back pain</a:t>
                      </a:r>
                    </a:p>
                    <a:p>
                      <a:pPr marL="285750" indent="-285750" algn="l">
                        <a:buFont typeface="Arial" panose="020B0604020202020204" pitchFamily="34" charset="0"/>
                        <a:buChar char="•"/>
                      </a:pPr>
                      <a:r>
                        <a:rPr lang="en-US" sz="1600" dirty="0"/>
                        <a:t>Less severe radicular pain</a:t>
                      </a:r>
                    </a:p>
                  </a:txBody>
                  <a:tcPr anchor="ctr"/>
                </a:tc>
                <a:tc>
                  <a:txBody>
                    <a:bodyPr/>
                    <a:lstStyle/>
                    <a:p>
                      <a:pPr marL="285750" indent="-285750" algn="l">
                        <a:buFont typeface="Arial" panose="020B0604020202020204" pitchFamily="34" charset="0"/>
                        <a:buChar char="•"/>
                      </a:pPr>
                      <a:r>
                        <a:rPr lang="en-US" sz="1600" dirty="0"/>
                        <a:t>Lower back pain</a:t>
                      </a:r>
                    </a:p>
                    <a:p>
                      <a:pPr marL="285750" indent="-285750" algn="l">
                        <a:buFont typeface="Arial" panose="020B0604020202020204" pitchFamily="34" charset="0"/>
                        <a:buChar char="•"/>
                      </a:pPr>
                      <a:r>
                        <a:rPr lang="en-US" sz="1600" dirty="0"/>
                        <a:t>Severe radicular pain</a:t>
                      </a:r>
                    </a:p>
                  </a:txBody>
                  <a:tcPr anchor="ctr"/>
                </a:tc>
                <a:extLst>
                  <a:ext uri="{0D108BD9-81ED-4DB2-BD59-A6C34878D82A}">
                    <a16:rowId xmlns:a16="http://schemas.microsoft.com/office/drawing/2014/main" val="1410823119"/>
                  </a:ext>
                </a:extLst>
              </a:tr>
              <a:tr h="484640">
                <a:tc>
                  <a:txBody>
                    <a:bodyPr/>
                    <a:lstStyle/>
                    <a:p>
                      <a:pPr algn="ctr"/>
                      <a:r>
                        <a:rPr lang="en-US" dirty="0"/>
                        <a:t>Motor symptoms</a:t>
                      </a:r>
                    </a:p>
                  </a:txBody>
                  <a:tcPr anchor="ctr"/>
                </a:tc>
                <a:tc>
                  <a:txBody>
                    <a:bodyPr/>
                    <a:lstStyle/>
                    <a:p>
                      <a:pPr marL="285750" indent="-285750">
                        <a:buFont typeface="Arial" panose="020B0604020202020204" pitchFamily="34" charset="0"/>
                        <a:buChar char="•"/>
                      </a:pPr>
                      <a:r>
                        <a:rPr lang="en-US" sz="1600" dirty="0"/>
                        <a:t>Bilateral paralysis below the affected level of the spinal cord</a:t>
                      </a:r>
                    </a:p>
                    <a:p>
                      <a:pPr marL="285750" indent="-285750">
                        <a:buFont typeface="Arial" panose="020B0604020202020204" pitchFamily="34" charset="0"/>
                        <a:buChar char="•"/>
                      </a:pPr>
                      <a:r>
                        <a:rPr lang="en-US" sz="1600" dirty="0"/>
                        <a:t>Hyperreflexia</a:t>
                      </a:r>
                    </a:p>
                    <a:p>
                      <a:pPr marL="285750" indent="-285750">
                        <a:buFont typeface="Arial" panose="020B0604020202020204" pitchFamily="34" charset="0"/>
                        <a:buChar char="•"/>
                      </a:pPr>
                      <a:r>
                        <a:rPr lang="en-US" sz="1600" dirty="0"/>
                        <a:t>Positive Babinski sign</a:t>
                      </a:r>
                    </a:p>
                  </a:txBody>
                  <a:tcPr anchor="ctr"/>
                </a:tc>
                <a:tc>
                  <a:txBody>
                    <a:bodyPr/>
                    <a:lstStyle/>
                    <a:p>
                      <a:pPr marL="285750" indent="-285750">
                        <a:buFont typeface="Arial" panose="020B0604020202020204" pitchFamily="34" charset="0"/>
                        <a:buChar char="•"/>
                      </a:pPr>
                      <a:r>
                        <a:rPr lang="en-US" sz="1600" dirty="0"/>
                        <a:t>Symmetric, </a:t>
                      </a:r>
                      <a:r>
                        <a:rPr lang="en-US" sz="1600" dirty="0" err="1"/>
                        <a:t>hyperreflexic</a:t>
                      </a:r>
                      <a:r>
                        <a:rPr lang="en-US" sz="1600" dirty="0"/>
                        <a:t> distal paresis of lower limbs, possibly fasciculations</a:t>
                      </a:r>
                    </a:p>
                    <a:p>
                      <a:pPr marL="285750" indent="-285750">
                        <a:buFont typeface="Arial" panose="020B0604020202020204" pitchFamily="34" charset="0"/>
                        <a:buChar char="•"/>
                      </a:pPr>
                      <a:r>
                        <a:rPr lang="en-US" sz="1600" dirty="0"/>
                        <a:t>Achilles reflex may be absent.</a:t>
                      </a:r>
                    </a:p>
                  </a:txBody>
                  <a:tcPr anchor="ctr"/>
                </a:tc>
                <a:tc>
                  <a:txBody>
                    <a:bodyPr/>
                    <a:lstStyle/>
                    <a:p>
                      <a:pPr marL="285750" indent="-285750">
                        <a:buFont typeface="Arial" panose="020B0604020202020204" pitchFamily="34" charset="0"/>
                        <a:buChar char="•"/>
                      </a:pPr>
                      <a:r>
                        <a:rPr lang="en-US" sz="1600" dirty="0"/>
                        <a:t>Asymmetric, areflexic, flaccid paresis of the legs </a:t>
                      </a:r>
                    </a:p>
                    <a:p>
                      <a:pPr marL="285750" indent="-285750">
                        <a:buFont typeface="Arial" panose="020B0604020202020204" pitchFamily="34" charset="0"/>
                        <a:buChar char="•"/>
                      </a:pPr>
                      <a:r>
                        <a:rPr lang="en-US" sz="1600" dirty="0"/>
                        <a:t>Muscle atrophy</a:t>
                      </a:r>
                    </a:p>
                  </a:txBody>
                  <a:tcPr anchor="ctr"/>
                </a:tc>
                <a:extLst>
                  <a:ext uri="{0D108BD9-81ED-4DB2-BD59-A6C34878D82A}">
                    <a16:rowId xmlns:a16="http://schemas.microsoft.com/office/drawing/2014/main" val="147985416"/>
                  </a:ext>
                </a:extLst>
              </a:tr>
              <a:tr h="373865">
                <a:tc>
                  <a:txBody>
                    <a:bodyPr/>
                    <a:lstStyle/>
                    <a:p>
                      <a:pPr algn="ctr"/>
                      <a:r>
                        <a:rPr lang="en-US" dirty="0"/>
                        <a:t>Sensory symptoms</a:t>
                      </a:r>
                    </a:p>
                  </a:txBody>
                  <a:tcPr anchor="ctr"/>
                </a:tc>
                <a:tc>
                  <a:txBody>
                    <a:bodyPr/>
                    <a:lstStyle/>
                    <a:p>
                      <a:pPr marL="0" indent="0">
                        <a:buFont typeface="Arial" panose="020B0604020202020204" pitchFamily="34" charset="0"/>
                        <a:buNone/>
                      </a:pPr>
                      <a:r>
                        <a:rPr lang="en-US" sz="1600" dirty="0"/>
                        <a:t>Loss or reduction of all sensation below the affected level of the spinal cord</a:t>
                      </a:r>
                    </a:p>
                  </a:txBody>
                  <a:tcPr anchor="ctr"/>
                </a:tc>
                <a:tc>
                  <a:txBody>
                    <a:bodyPr/>
                    <a:lstStyle/>
                    <a:p>
                      <a:pPr marL="285750" indent="-285750">
                        <a:buFont typeface="Arial" panose="020B0604020202020204" pitchFamily="34" charset="0"/>
                        <a:buChar char="•"/>
                      </a:pPr>
                      <a:r>
                        <a:rPr lang="en-US" sz="1600" dirty="0"/>
                        <a:t>Symmetric bilateral perianal numbness</a:t>
                      </a:r>
                    </a:p>
                    <a:p>
                      <a:pPr marL="285750" indent="-285750">
                        <a:buFont typeface="Arial" panose="020B0604020202020204" pitchFamily="34" charset="0"/>
                        <a:buChar char="•"/>
                      </a:pPr>
                      <a:r>
                        <a:rPr lang="en-US" sz="1600" dirty="0"/>
                        <a:t>Sensory dissociation</a:t>
                      </a:r>
                    </a:p>
                  </a:txBody>
                  <a:tcPr anchor="ctr"/>
                </a:tc>
                <a:tc>
                  <a:txBody>
                    <a:bodyPr/>
                    <a:lstStyle/>
                    <a:p>
                      <a:pPr marL="285750" indent="-285750">
                        <a:buFont typeface="Arial" panose="020B0604020202020204" pitchFamily="34" charset="0"/>
                        <a:buChar char="•"/>
                      </a:pPr>
                      <a:r>
                        <a:rPr lang="en-US" sz="1600" dirty="0"/>
                        <a:t>Saddle anesthesia</a:t>
                      </a:r>
                    </a:p>
                    <a:p>
                      <a:pPr marL="285750" indent="-285750">
                        <a:buFont typeface="Arial" panose="020B0604020202020204" pitchFamily="34" charset="0"/>
                        <a:buChar char="•"/>
                      </a:pPr>
                      <a:r>
                        <a:rPr lang="en-US" sz="1600" dirty="0"/>
                        <a:t>Asymmetric unilateral numbness and/or paresthesia in lower limb</a:t>
                      </a:r>
                    </a:p>
                  </a:txBody>
                  <a:tcPr anchor="ctr"/>
                </a:tc>
                <a:extLst>
                  <a:ext uri="{0D108BD9-81ED-4DB2-BD59-A6C34878D82A}">
                    <a16:rowId xmlns:a16="http://schemas.microsoft.com/office/drawing/2014/main" val="1559799438"/>
                  </a:ext>
                </a:extLst>
              </a:tr>
              <a:tr h="484640">
                <a:tc>
                  <a:txBody>
                    <a:bodyPr/>
                    <a:lstStyle/>
                    <a:p>
                      <a:pPr algn="ctr"/>
                      <a:r>
                        <a:rPr lang="en-US" dirty="0"/>
                        <a:t>Urogenital and rectal symptoms</a:t>
                      </a:r>
                    </a:p>
                  </a:txBody>
                  <a:tcPr anchor="ctr"/>
                </a:tc>
                <a:tc>
                  <a:txBody>
                    <a:bodyPr/>
                    <a:lstStyle/>
                    <a:p>
                      <a:r>
                        <a:rPr lang="en-US" sz="1600" dirty="0"/>
                        <a:t>Sphincter dysfunction with urinary or bowel urgency, retention, or incontinence</a:t>
                      </a:r>
                    </a:p>
                  </a:txBody>
                  <a:tcPr anchor="ctr"/>
                </a:tc>
                <a:tc>
                  <a:txBody>
                    <a:bodyPr/>
                    <a:lstStyle/>
                    <a:p>
                      <a:pPr marL="285750" indent="-285750">
                        <a:buFont typeface="Arial" panose="020B0604020202020204" pitchFamily="34" charset="0"/>
                        <a:buChar char="•"/>
                      </a:pPr>
                      <a:r>
                        <a:rPr lang="en-US" sz="1600" dirty="0"/>
                        <a:t>Early onset of bladder and fecal incontinence </a:t>
                      </a:r>
                    </a:p>
                    <a:p>
                      <a:pPr marL="285750" indent="-285750">
                        <a:buFont typeface="Arial" panose="020B0604020202020204" pitchFamily="34" charset="0"/>
                        <a:buChar char="•"/>
                      </a:pPr>
                      <a:r>
                        <a:rPr lang="en-US" sz="1600" dirty="0"/>
                        <a:t>Erectile dysfunction</a:t>
                      </a:r>
                    </a:p>
                  </a:txBody>
                  <a:tcPr anchor="ctr"/>
                </a:tc>
                <a:tc>
                  <a:txBody>
                    <a:bodyPr/>
                    <a:lstStyle/>
                    <a:p>
                      <a:pPr marL="285750" indent="-285750">
                        <a:buFont typeface="Arial" panose="020B0604020202020204" pitchFamily="34" charset="0"/>
                        <a:buChar char="•"/>
                      </a:pPr>
                      <a:r>
                        <a:rPr lang="en-US" sz="1600" dirty="0"/>
                        <a:t>Late onset of urinary retention</a:t>
                      </a:r>
                    </a:p>
                    <a:p>
                      <a:pPr marL="285750" indent="-285750">
                        <a:buFont typeface="Arial" panose="020B0604020202020204" pitchFamily="34" charset="0"/>
                        <a:buChar char="•"/>
                      </a:pPr>
                      <a:r>
                        <a:rPr lang="en-US" sz="1600" dirty="0"/>
                        <a:t>Change in bowel habits</a:t>
                      </a:r>
                    </a:p>
                    <a:p>
                      <a:pPr marL="285750" indent="-285750">
                        <a:buFont typeface="Arial" panose="020B0604020202020204" pitchFamily="34" charset="0"/>
                        <a:buChar char="•"/>
                      </a:pPr>
                      <a:r>
                        <a:rPr lang="en-US" sz="1600" dirty="0"/>
                        <a:t>Decreased rectal tone</a:t>
                      </a:r>
                    </a:p>
                    <a:p>
                      <a:pPr marL="285750" indent="-285750">
                        <a:buFont typeface="Arial" panose="020B0604020202020204" pitchFamily="34" charset="0"/>
                        <a:buChar char="•"/>
                      </a:pPr>
                      <a:r>
                        <a:rPr lang="en-US" sz="1600" dirty="0"/>
                        <a:t>Erectile dysfunction</a:t>
                      </a:r>
                    </a:p>
                  </a:txBody>
                  <a:tcPr anchor="ctr"/>
                </a:tc>
                <a:extLst>
                  <a:ext uri="{0D108BD9-81ED-4DB2-BD59-A6C34878D82A}">
                    <a16:rowId xmlns:a16="http://schemas.microsoft.com/office/drawing/2014/main" val="3112017858"/>
                  </a:ext>
                </a:extLst>
              </a:tr>
            </a:tbl>
          </a:graphicData>
        </a:graphic>
      </p:graphicFrame>
      <p:sp>
        <p:nvSpPr>
          <p:cNvPr id="8" name="TextBox 7">
            <a:extLst>
              <a:ext uri="{FF2B5EF4-FFF2-40B4-BE49-F238E27FC236}">
                <a16:creationId xmlns:a16="http://schemas.microsoft.com/office/drawing/2014/main" id="{91E9296A-8743-30C9-BE89-7ECDBBA9DC8E}"/>
              </a:ext>
            </a:extLst>
          </p:cNvPr>
          <p:cNvSpPr txBox="1"/>
          <p:nvPr/>
        </p:nvSpPr>
        <p:spPr>
          <a:xfrm>
            <a:off x="0" y="6427113"/>
            <a:ext cx="12192000" cy="430887"/>
          </a:xfrm>
          <a:prstGeom prst="rect">
            <a:avLst/>
          </a:prstGeom>
          <a:solidFill>
            <a:schemeClr val="bg1"/>
          </a:solidFill>
        </p:spPr>
        <p:txBody>
          <a:bodyPr wrap="square">
            <a:spAutoFit/>
          </a:bodyPr>
          <a:lstStyle/>
          <a:p>
            <a:r>
              <a:rPr lang="en-US" sz="1100" dirty="0"/>
              <a:t>The table outlines common symptoms following compression of the spinal cord or cauda equina. Patients may also present with symptoms of incomplete spinal cord syndromes depending on the location of the herniated disk. (</a:t>
            </a:r>
            <a:r>
              <a:rPr lang="ar-JO" sz="1100" dirty="0"/>
              <a:t>بالعربي الي بدي احكيه انه هذا الجدول مفروض يكون بجزئية الديسكات بس طالما انشرح بالمحاضرات مع هذه الجزئية </a:t>
            </a:r>
            <a:r>
              <a:rPr lang="ar-JO" sz="1100" dirty="0" err="1"/>
              <a:t>حطيته</a:t>
            </a:r>
            <a:r>
              <a:rPr lang="ar-JO" sz="1100" dirty="0"/>
              <a:t> معها</a:t>
            </a:r>
            <a:r>
              <a:rPr lang="en-US" sz="1100" dirty="0"/>
              <a:t>)</a:t>
            </a:r>
          </a:p>
        </p:txBody>
      </p:sp>
    </p:spTree>
    <p:extLst>
      <p:ext uri="{BB962C8B-B14F-4D97-AF65-F5344CB8AC3E}">
        <p14:creationId xmlns:p14="http://schemas.microsoft.com/office/powerpoint/2010/main" val="42867550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B7BF-132C-F7FE-0DD4-36D36E611289}"/>
              </a:ext>
            </a:extLst>
          </p:cNvPr>
          <p:cNvSpPr>
            <a:spLocks noGrp="1"/>
          </p:cNvSpPr>
          <p:nvPr>
            <p:ph type="title"/>
          </p:nvPr>
        </p:nvSpPr>
        <p:spPr/>
        <p:txBody>
          <a:bodyPr>
            <a:normAutofit/>
          </a:bodyPr>
          <a:lstStyle/>
          <a:p>
            <a:r>
              <a:rPr lang="en-US" sz="4400" dirty="0"/>
              <a:t>Compressive spinal emergencies</a:t>
            </a:r>
            <a:endParaRPr lang="en-US" dirty="0"/>
          </a:p>
        </p:txBody>
      </p:sp>
      <p:sp>
        <p:nvSpPr>
          <p:cNvPr id="3" name="Content Placeholder 2">
            <a:extLst>
              <a:ext uri="{FF2B5EF4-FFF2-40B4-BE49-F238E27FC236}">
                <a16:creationId xmlns:a16="http://schemas.microsoft.com/office/drawing/2014/main" id="{69B4F0CB-0233-DA88-A75B-1A2D82D66BE3}"/>
              </a:ext>
            </a:extLst>
          </p:cNvPr>
          <p:cNvSpPr>
            <a:spLocks noGrp="1"/>
          </p:cNvSpPr>
          <p:nvPr>
            <p:ph idx="1"/>
          </p:nvPr>
        </p:nvSpPr>
        <p:spPr>
          <a:xfrm>
            <a:off x="838199" y="1305026"/>
            <a:ext cx="6895289" cy="4871938"/>
          </a:xfrm>
        </p:spPr>
        <p:txBody>
          <a:bodyPr/>
          <a:lstStyle/>
          <a:p>
            <a:r>
              <a:rPr lang="en-US" b="1" dirty="0"/>
              <a:t>What is the name of the lesion / syndrome at this level ?</a:t>
            </a:r>
          </a:p>
          <a:p>
            <a:pPr lvl="1"/>
            <a:r>
              <a:rPr lang="en-US" dirty="0"/>
              <a:t>Conus medullaris syndrome</a:t>
            </a:r>
          </a:p>
          <a:p>
            <a:endParaRPr lang="en-US" dirty="0"/>
          </a:p>
        </p:txBody>
      </p:sp>
      <p:pic>
        <p:nvPicPr>
          <p:cNvPr id="4" name="Picture 2">
            <a:extLst>
              <a:ext uri="{FF2B5EF4-FFF2-40B4-BE49-F238E27FC236}">
                <a16:creationId xmlns:a16="http://schemas.microsoft.com/office/drawing/2014/main" id="{84197518-FAD7-F99D-72E9-50C2FF11C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3230" y="1305026"/>
            <a:ext cx="3510570" cy="243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76EA2CD-464C-394E-7C03-610FB6E93437}"/>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Picture 2">
            <a:extLst>
              <a:ext uri="{FF2B5EF4-FFF2-40B4-BE49-F238E27FC236}">
                <a16:creationId xmlns:a16="http://schemas.microsoft.com/office/drawing/2014/main" id="{F85F0C17-7A5A-AE9E-A280-757CBA341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00" t="49886" r="16143"/>
          <a:stretch/>
        </p:blipFill>
        <p:spPr bwMode="auto">
          <a:xfrm>
            <a:off x="8861898" y="3894750"/>
            <a:ext cx="2491902" cy="228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a:extLst>
              <a:ext uri="{FF2B5EF4-FFF2-40B4-BE49-F238E27FC236}">
                <a16:creationId xmlns:a16="http://schemas.microsoft.com/office/drawing/2014/main" id="{ECDD3F3E-EA18-7986-5B79-4F89382CE2FE}"/>
              </a:ext>
            </a:extLst>
          </p:cNvPr>
          <p:cNvSpPr txBox="1">
            <a:spLocks/>
          </p:cNvSpPr>
          <p:nvPr/>
        </p:nvSpPr>
        <p:spPr>
          <a:xfrm>
            <a:off x="838200" y="3894748"/>
            <a:ext cx="8023698" cy="228221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What is the name of this syndrome ?  </a:t>
            </a:r>
          </a:p>
          <a:p>
            <a:pPr lvl="1"/>
            <a:r>
              <a:rPr lang="en-US"/>
              <a:t>Cauda equina syndrome</a:t>
            </a:r>
          </a:p>
          <a:p>
            <a:r>
              <a:rPr lang="en-US" b="1"/>
              <a:t>Mention 3 symptoms the patient could have </a:t>
            </a:r>
          </a:p>
          <a:p>
            <a:pPr lvl="1"/>
            <a:r>
              <a:rPr lang="en-US"/>
              <a:t>Severe low Back pain </a:t>
            </a:r>
          </a:p>
          <a:p>
            <a:pPr lvl="1"/>
            <a:r>
              <a:rPr lang="en-US"/>
              <a:t>Bladder disturbances</a:t>
            </a:r>
          </a:p>
          <a:p>
            <a:pPr lvl="1"/>
            <a:r>
              <a:rPr lang="en-US"/>
              <a:t>Saddle numbness</a:t>
            </a:r>
          </a:p>
          <a:p>
            <a:endParaRPr lang="en-US" dirty="0"/>
          </a:p>
        </p:txBody>
      </p:sp>
    </p:spTree>
    <p:extLst>
      <p:ext uri="{BB962C8B-B14F-4D97-AF65-F5344CB8AC3E}">
        <p14:creationId xmlns:p14="http://schemas.microsoft.com/office/powerpoint/2010/main" val="822966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A801-C003-2E41-FA9C-2E9373BCCC37}"/>
              </a:ext>
            </a:extLst>
          </p:cNvPr>
          <p:cNvSpPr>
            <a:spLocks noGrp="1"/>
          </p:cNvSpPr>
          <p:nvPr>
            <p:ph type="ctrTitle"/>
          </p:nvPr>
        </p:nvSpPr>
        <p:spPr/>
        <p:txBody>
          <a:bodyPr>
            <a:normAutofit fontScale="90000"/>
          </a:bodyPr>
          <a:lstStyle/>
          <a:p>
            <a:r>
              <a:rPr lang="en-US" dirty="0"/>
              <a:t>Degenerative disk disease</a:t>
            </a:r>
          </a:p>
        </p:txBody>
      </p:sp>
      <p:sp>
        <p:nvSpPr>
          <p:cNvPr id="3" name="Subtitle 2">
            <a:extLst>
              <a:ext uri="{FF2B5EF4-FFF2-40B4-BE49-F238E27FC236}">
                <a16:creationId xmlns:a16="http://schemas.microsoft.com/office/drawing/2014/main" id="{FEBEF6DF-A5B5-5E3A-180B-7EDFF3266630}"/>
              </a:ext>
            </a:extLst>
          </p:cNvPr>
          <p:cNvSpPr>
            <a:spLocks noGrp="1"/>
          </p:cNvSpPr>
          <p:nvPr>
            <p:ph type="subTitle" idx="1"/>
          </p:nvPr>
        </p:nvSpPr>
        <p:spPr/>
        <p:txBody>
          <a:bodyPr/>
          <a:lstStyle/>
          <a:p>
            <a:r>
              <a:rPr lang="en-US" dirty="0"/>
              <a:t>Same slides </a:t>
            </a:r>
            <a:r>
              <a:rPr lang="en-US"/>
              <a:t>as Orthopedics dossier</a:t>
            </a:r>
            <a:endParaRPr lang="en-US" dirty="0"/>
          </a:p>
        </p:txBody>
      </p:sp>
    </p:spTree>
    <p:extLst>
      <p:ext uri="{BB962C8B-B14F-4D97-AF65-F5344CB8AC3E}">
        <p14:creationId xmlns:p14="http://schemas.microsoft.com/office/powerpoint/2010/main" val="31013848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B5B6-DAD0-2089-8C8F-DB0E4A7AAD36}"/>
              </a:ext>
            </a:extLst>
          </p:cNvPr>
          <p:cNvSpPr>
            <a:spLocks noGrp="1"/>
          </p:cNvSpPr>
          <p:nvPr>
            <p:ph type="title"/>
          </p:nvPr>
        </p:nvSpPr>
        <p:spPr/>
        <p:txBody>
          <a:bodyPr/>
          <a:lstStyle/>
          <a:p>
            <a:r>
              <a:rPr lang="en-US" dirty="0"/>
              <a:t>Degenerative disk disease</a:t>
            </a:r>
          </a:p>
        </p:txBody>
      </p:sp>
      <p:sp>
        <p:nvSpPr>
          <p:cNvPr id="3" name="Content Placeholder 2">
            <a:extLst>
              <a:ext uri="{FF2B5EF4-FFF2-40B4-BE49-F238E27FC236}">
                <a16:creationId xmlns:a16="http://schemas.microsoft.com/office/drawing/2014/main" id="{48099108-0908-876E-A2C0-306A1C0AE20A}"/>
              </a:ext>
            </a:extLst>
          </p:cNvPr>
          <p:cNvSpPr>
            <a:spLocks noGrp="1"/>
          </p:cNvSpPr>
          <p:nvPr>
            <p:ph idx="1"/>
          </p:nvPr>
        </p:nvSpPr>
        <p:spPr>
          <a:xfrm>
            <a:off x="838200" y="1305026"/>
            <a:ext cx="8840821" cy="4873752"/>
          </a:xfrm>
        </p:spPr>
        <p:txBody>
          <a:bodyPr>
            <a:normAutofit/>
          </a:bodyPr>
          <a:lstStyle/>
          <a:p>
            <a:r>
              <a:rPr lang="en-US" b="1" dirty="0"/>
              <a:t>Classifications Of Herniations</a:t>
            </a:r>
          </a:p>
          <a:p>
            <a:pPr lvl="1"/>
            <a:r>
              <a:rPr lang="en-US" b="1" dirty="0"/>
              <a:t>Disk protrusion</a:t>
            </a:r>
            <a:r>
              <a:rPr lang="en-US" dirty="0"/>
              <a:t>: protrusion of the vertebral disk nucleus pulposus through the annulus fibrosus (intact)</a:t>
            </a:r>
          </a:p>
          <a:p>
            <a:pPr lvl="1"/>
            <a:r>
              <a:rPr lang="en-US" b="1" dirty="0"/>
              <a:t>Disk herniation </a:t>
            </a:r>
            <a:r>
              <a:rPr lang="en-US" dirty="0"/>
              <a:t>(disk extrusion or disk prolapse): complete extrusion of the nucleus pulposus through a tear in the annulus fibrosus</a:t>
            </a:r>
          </a:p>
          <a:p>
            <a:pPr lvl="1"/>
            <a:r>
              <a:rPr lang="en-US" b="1" dirty="0"/>
              <a:t>Disk sequestration</a:t>
            </a:r>
            <a:r>
              <a:rPr lang="en-US" dirty="0"/>
              <a:t>: extrusion of the nucleus pulposus and separation of a fragment of the disk</a:t>
            </a:r>
          </a:p>
          <a:p>
            <a:pPr lvl="1"/>
            <a:r>
              <a:rPr lang="en-US" b="1" dirty="0"/>
              <a:t>Spondylosis</a:t>
            </a:r>
            <a:r>
              <a:rPr lang="en-US" dirty="0"/>
              <a:t>: a broad term used to describe degenerative changes of the spine that may result in irritation and/or damage of the adjacent nerve roots or spinal cord</a:t>
            </a:r>
          </a:p>
        </p:txBody>
      </p:sp>
      <p:grpSp>
        <p:nvGrpSpPr>
          <p:cNvPr id="11" name="Group 10">
            <a:extLst>
              <a:ext uri="{FF2B5EF4-FFF2-40B4-BE49-F238E27FC236}">
                <a16:creationId xmlns:a16="http://schemas.microsoft.com/office/drawing/2014/main" id="{5163FE05-D974-837D-BEB3-9BDA3C8DFE44}"/>
              </a:ext>
            </a:extLst>
          </p:cNvPr>
          <p:cNvGrpSpPr/>
          <p:nvPr/>
        </p:nvGrpSpPr>
        <p:grpSpPr>
          <a:xfrm>
            <a:off x="9839006" y="1305026"/>
            <a:ext cx="1514794" cy="4873752"/>
            <a:chOff x="9766568" y="1305026"/>
            <a:chExt cx="1587232" cy="5106819"/>
          </a:xfrm>
        </p:grpSpPr>
        <p:pic>
          <p:nvPicPr>
            <p:cNvPr id="6" name="Picture 5">
              <a:extLst>
                <a:ext uri="{FF2B5EF4-FFF2-40B4-BE49-F238E27FC236}">
                  <a16:creationId xmlns:a16="http://schemas.microsoft.com/office/drawing/2014/main" id="{31B0CC5A-6182-438C-3CF0-B9E3B8289733}"/>
                </a:ext>
              </a:extLst>
            </p:cNvPr>
            <p:cNvPicPr>
              <a:picLocks noChangeAspect="1"/>
            </p:cNvPicPr>
            <p:nvPr/>
          </p:nvPicPr>
          <p:blipFill>
            <a:blip r:embed="rId2"/>
            <a:stretch>
              <a:fillRect/>
            </a:stretch>
          </p:blipFill>
          <p:spPr>
            <a:xfrm>
              <a:off x="9766570" y="1305026"/>
              <a:ext cx="1587230" cy="1698941"/>
            </a:xfrm>
            <a:prstGeom prst="rect">
              <a:avLst/>
            </a:prstGeom>
          </p:spPr>
        </p:pic>
        <p:pic>
          <p:nvPicPr>
            <p:cNvPr id="8" name="Picture 7">
              <a:extLst>
                <a:ext uri="{FF2B5EF4-FFF2-40B4-BE49-F238E27FC236}">
                  <a16:creationId xmlns:a16="http://schemas.microsoft.com/office/drawing/2014/main" id="{786685C1-58D1-3FDA-3185-63BC29D23B93}"/>
                </a:ext>
              </a:extLst>
            </p:cNvPr>
            <p:cNvPicPr>
              <a:picLocks noChangeAspect="1"/>
            </p:cNvPicPr>
            <p:nvPr/>
          </p:nvPicPr>
          <p:blipFill>
            <a:blip r:embed="rId3"/>
            <a:stretch>
              <a:fillRect/>
            </a:stretch>
          </p:blipFill>
          <p:spPr>
            <a:xfrm>
              <a:off x="9766570" y="3003968"/>
              <a:ext cx="1587230" cy="1703938"/>
            </a:xfrm>
            <a:prstGeom prst="rect">
              <a:avLst/>
            </a:prstGeom>
          </p:spPr>
        </p:pic>
        <p:pic>
          <p:nvPicPr>
            <p:cNvPr id="10" name="Picture 9">
              <a:extLst>
                <a:ext uri="{FF2B5EF4-FFF2-40B4-BE49-F238E27FC236}">
                  <a16:creationId xmlns:a16="http://schemas.microsoft.com/office/drawing/2014/main" id="{37F91841-A648-C742-9631-F8480834E3CB}"/>
                </a:ext>
              </a:extLst>
            </p:cNvPr>
            <p:cNvPicPr>
              <a:picLocks noChangeAspect="1"/>
            </p:cNvPicPr>
            <p:nvPr/>
          </p:nvPicPr>
          <p:blipFill>
            <a:blip r:embed="rId4"/>
            <a:stretch>
              <a:fillRect/>
            </a:stretch>
          </p:blipFill>
          <p:spPr>
            <a:xfrm>
              <a:off x="9766568" y="4707906"/>
              <a:ext cx="1587231" cy="1703939"/>
            </a:xfrm>
            <a:prstGeom prst="rect">
              <a:avLst/>
            </a:prstGeom>
          </p:spPr>
        </p:pic>
      </p:grpSp>
    </p:spTree>
    <p:extLst>
      <p:ext uri="{BB962C8B-B14F-4D97-AF65-F5344CB8AC3E}">
        <p14:creationId xmlns:p14="http://schemas.microsoft.com/office/powerpoint/2010/main" val="6666460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305F-1E1B-02FF-55EE-0A5CD140CCEE}"/>
              </a:ext>
            </a:extLst>
          </p:cNvPr>
          <p:cNvSpPr>
            <a:spLocks noGrp="1"/>
          </p:cNvSpPr>
          <p:nvPr>
            <p:ph type="title"/>
          </p:nvPr>
        </p:nvSpPr>
        <p:spPr/>
        <p:txBody>
          <a:bodyPr/>
          <a:lstStyle/>
          <a:p>
            <a:r>
              <a:rPr lang="en-US" dirty="0"/>
              <a:t>Degenerative disk disease</a:t>
            </a:r>
          </a:p>
        </p:txBody>
      </p:sp>
      <p:sp>
        <p:nvSpPr>
          <p:cNvPr id="3" name="Content Placeholder 2">
            <a:extLst>
              <a:ext uri="{FF2B5EF4-FFF2-40B4-BE49-F238E27FC236}">
                <a16:creationId xmlns:a16="http://schemas.microsoft.com/office/drawing/2014/main" id="{30BAF6C2-50A5-686A-DD7E-8AC5F0959C98}"/>
              </a:ext>
            </a:extLst>
          </p:cNvPr>
          <p:cNvSpPr>
            <a:spLocks noGrp="1"/>
          </p:cNvSpPr>
          <p:nvPr>
            <p:ph idx="1"/>
          </p:nvPr>
        </p:nvSpPr>
        <p:spPr/>
        <p:txBody>
          <a:bodyPr/>
          <a:lstStyle/>
          <a:p>
            <a:r>
              <a:rPr lang="en-US" b="1" dirty="0"/>
              <a:t>Epidemiology</a:t>
            </a:r>
          </a:p>
          <a:p>
            <a:pPr lvl="1"/>
            <a:r>
              <a:rPr lang="en-US" dirty="0"/>
              <a:t>Age: most common at 30–50 years</a:t>
            </a:r>
          </a:p>
          <a:p>
            <a:pPr lvl="1"/>
            <a:r>
              <a:rPr lang="en-US" dirty="0"/>
              <a:t>Sex: ♂ &gt; ♀</a:t>
            </a:r>
          </a:p>
          <a:p>
            <a:pPr lvl="1"/>
            <a:r>
              <a:rPr lang="en-US" dirty="0"/>
              <a:t>Cervical and thoracic disk herniations: rare</a:t>
            </a:r>
          </a:p>
          <a:p>
            <a:pPr lvl="1"/>
            <a:r>
              <a:rPr lang="en-US" dirty="0"/>
              <a:t>Lumbosacral disk herniation</a:t>
            </a:r>
          </a:p>
          <a:p>
            <a:pPr lvl="2"/>
            <a:r>
              <a:rPr lang="en-US" dirty="0"/>
              <a:t>L5–S1 (most common site)</a:t>
            </a:r>
          </a:p>
          <a:p>
            <a:pPr lvl="2"/>
            <a:r>
              <a:rPr lang="en-US" dirty="0"/>
              <a:t>L4–L5 (second most common site)</a:t>
            </a:r>
          </a:p>
          <a:p>
            <a:r>
              <a:rPr lang="en-US" dirty="0"/>
              <a:t>Intervertebral disks usually protrude/herniate posterolaterally, as the posterior longitudinal ligament is thinner than the anterior longitudinal ligament.</a:t>
            </a:r>
          </a:p>
        </p:txBody>
      </p:sp>
    </p:spTree>
    <p:extLst>
      <p:ext uri="{BB962C8B-B14F-4D97-AF65-F5344CB8AC3E}">
        <p14:creationId xmlns:p14="http://schemas.microsoft.com/office/powerpoint/2010/main" val="22491278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9F69-400C-C337-1BD4-3F64E9505886}"/>
              </a:ext>
            </a:extLst>
          </p:cNvPr>
          <p:cNvSpPr>
            <a:spLocks noGrp="1"/>
          </p:cNvSpPr>
          <p:nvPr>
            <p:ph type="title"/>
          </p:nvPr>
        </p:nvSpPr>
        <p:spPr/>
        <p:txBody>
          <a:bodyPr/>
          <a:lstStyle/>
          <a:p>
            <a:r>
              <a:rPr lang="en-US" dirty="0"/>
              <a:t>Degenerative disk disease – Clinical features</a:t>
            </a:r>
          </a:p>
        </p:txBody>
      </p:sp>
      <p:sp>
        <p:nvSpPr>
          <p:cNvPr id="3" name="Content Placeholder 2">
            <a:extLst>
              <a:ext uri="{FF2B5EF4-FFF2-40B4-BE49-F238E27FC236}">
                <a16:creationId xmlns:a16="http://schemas.microsoft.com/office/drawing/2014/main" id="{FE681930-80B5-8B52-B602-6F2BD0052658}"/>
              </a:ext>
            </a:extLst>
          </p:cNvPr>
          <p:cNvSpPr>
            <a:spLocks noGrp="1"/>
          </p:cNvSpPr>
          <p:nvPr>
            <p:ph idx="1"/>
          </p:nvPr>
        </p:nvSpPr>
        <p:spPr/>
        <p:txBody>
          <a:bodyPr>
            <a:normAutofit fontScale="92500" lnSpcReduction="10000"/>
          </a:bodyPr>
          <a:lstStyle/>
          <a:p>
            <a:r>
              <a:rPr lang="en-US" dirty="0"/>
              <a:t>Asymptomatic and detected incidentally</a:t>
            </a:r>
          </a:p>
          <a:p>
            <a:r>
              <a:rPr lang="en-US" dirty="0"/>
              <a:t>Acute onset of severe neck or back pain</a:t>
            </a:r>
          </a:p>
          <a:p>
            <a:pPr lvl="1"/>
            <a:r>
              <a:rPr lang="en-US" dirty="0"/>
              <a:t>Radicular pain: pain that radiates to the legs (sciatic pain) or arms</a:t>
            </a:r>
          </a:p>
          <a:p>
            <a:pPr lvl="1"/>
            <a:r>
              <a:rPr lang="en-US" dirty="0"/>
              <a:t>The pain is either stabbing in nature or resembles an electric shock</a:t>
            </a:r>
          </a:p>
          <a:p>
            <a:r>
              <a:rPr lang="en-US" dirty="0"/>
              <a:t>Features of radiculopathy: lower motor neuron signs of the affected nerve root (typically unilateral)</a:t>
            </a:r>
          </a:p>
          <a:p>
            <a:pPr lvl="1"/>
            <a:r>
              <a:rPr lang="en-US" dirty="0"/>
              <a:t>Paresthesia of the affected dermatome </a:t>
            </a:r>
          </a:p>
          <a:p>
            <a:pPr lvl="1"/>
            <a:r>
              <a:rPr lang="en-US" dirty="0"/>
              <a:t>Muscle weakness and atrophy of the related myotome</a:t>
            </a:r>
          </a:p>
          <a:p>
            <a:pPr lvl="1"/>
            <a:r>
              <a:rPr lang="en-US" dirty="0"/>
              <a:t>Absent or diminished deep tendon reflexes</a:t>
            </a:r>
          </a:p>
          <a:p>
            <a:r>
              <a:rPr lang="en-US" dirty="0"/>
              <a:t>Features of compressive myelopathy (typically bilateral) or cauda equina syndrome</a:t>
            </a:r>
          </a:p>
          <a:p>
            <a:pPr lvl="1"/>
            <a:r>
              <a:rPr lang="en-US" dirty="0"/>
              <a:t>Paresthesia below the level of compression</a:t>
            </a:r>
          </a:p>
          <a:p>
            <a:pPr lvl="1"/>
            <a:r>
              <a:rPr lang="en-US" dirty="0"/>
              <a:t>Motor deficits</a:t>
            </a:r>
          </a:p>
        </p:txBody>
      </p:sp>
    </p:spTree>
    <p:extLst>
      <p:ext uri="{BB962C8B-B14F-4D97-AF65-F5344CB8AC3E}">
        <p14:creationId xmlns:p14="http://schemas.microsoft.com/office/powerpoint/2010/main" val="42055918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0763BD-1B7E-0B70-F3CA-8E3F22897C72}"/>
              </a:ext>
            </a:extLst>
          </p:cNvPr>
          <p:cNvSpPr>
            <a:spLocks noGrp="1"/>
          </p:cNvSpPr>
          <p:nvPr>
            <p:ph type="title"/>
          </p:nvPr>
        </p:nvSpPr>
        <p:spPr>
          <a:xfrm>
            <a:off x="838200" y="365125"/>
            <a:ext cx="10515600" cy="762339"/>
          </a:xfrm>
        </p:spPr>
        <p:txBody>
          <a:bodyPr/>
          <a:lstStyle/>
          <a:p>
            <a:r>
              <a:rPr lang="en-US" dirty="0"/>
              <a:t>Overview of cervical radiculopathies</a:t>
            </a:r>
          </a:p>
        </p:txBody>
      </p:sp>
      <p:pic>
        <p:nvPicPr>
          <p:cNvPr id="5" name="Picture 4">
            <a:extLst>
              <a:ext uri="{FF2B5EF4-FFF2-40B4-BE49-F238E27FC236}">
                <a16:creationId xmlns:a16="http://schemas.microsoft.com/office/drawing/2014/main" id="{09606CFB-185C-A4A6-8658-B7F116E8590B}"/>
              </a:ext>
            </a:extLst>
          </p:cNvPr>
          <p:cNvPicPr>
            <a:picLocks noChangeAspect="1"/>
          </p:cNvPicPr>
          <p:nvPr/>
        </p:nvPicPr>
        <p:blipFill>
          <a:blip r:embed="rId2"/>
          <a:stretch>
            <a:fillRect/>
          </a:stretch>
        </p:blipFill>
        <p:spPr>
          <a:xfrm>
            <a:off x="838200" y="1397868"/>
            <a:ext cx="10515600" cy="4574286"/>
          </a:xfrm>
          <a:prstGeom prst="rect">
            <a:avLst/>
          </a:prstGeom>
          <a:noFill/>
        </p:spPr>
      </p:pic>
    </p:spTree>
    <p:extLst>
      <p:ext uri="{BB962C8B-B14F-4D97-AF65-F5344CB8AC3E}">
        <p14:creationId xmlns:p14="http://schemas.microsoft.com/office/powerpoint/2010/main" val="20416633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6752D6-F152-3AD2-3B40-1A429646E03C}"/>
              </a:ext>
            </a:extLst>
          </p:cNvPr>
          <p:cNvSpPr>
            <a:spLocks noGrp="1"/>
          </p:cNvSpPr>
          <p:nvPr>
            <p:ph type="title"/>
          </p:nvPr>
        </p:nvSpPr>
        <p:spPr/>
        <p:txBody>
          <a:bodyPr/>
          <a:lstStyle/>
          <a:p>
            <a:r>
              <a:rPr lang="en-US" dirty="0"/>
              <a:t>Overview of lumbosacral radiculopathies</a:t>
            </a:r>
          </a:p>
        </p:txBody>
      </p:sp>
      <p:pic>
        <p:nvPicPr>
          <p:cNvPr id="8" name="Content Placeholder 7">
            <a:extLst>
              <a:ext uri="{FF2B5EF4-FFF2-40B4-BE49-F238E27FC236}">
                <a16:creationId xmlns:a16="http://schemas.microsoft.com/office/drawing/2014/main" id="{BB427436-B797-EBDC-1725-94C59D952446}"/>
              </a:ext>
            </a:extLst>
          </p:cNvPr>
          <p:cNvPicPr>
            <a:picLocks noGrp="1" noChangeAspect="1"/>
          </p:cNvPicPr>
          <p:nvPr>
            <p:ph idx="1"/>
          </p:nvPr>
        </p:nvPicPr>
        <p:blipFill>
          <a:blip r:embed="rId2"/>
          <a:stretch>
            <a:fillRect/>
          </a:stretch>
        </p:blipFill>
        <p:spPr>
          <a:xfrm>
            <a:off x="1672498" y="1202287"/>
            <a:ext cx="8847004" cy="5553075"/>
          </a:xfrm>
          <a:prstGeom prst="rect">
            <a:avLst/>
          </a:prstGeom>
        </p:spPr>
      </p:pic>
    </p:spTree>
    <p:extLst>
      <p:ext uri="{BB962C8B-B14F-4D97-AF65-F5344CB8AC3E}">
        <p14:creationId xmlns:p14="http://schemas.microsoft.com/office/powerpoint/2010/main" val="25644867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69C5-27C5-E304-FF53-23C476A8C94E}"/>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C9A19ED2-F856-BC0A-A1E5-2938B8438035}"/>
              </a:ext>
            </a:extLst>
          </p:cNvPr>
          <p:cNvSpPr>
            <a:spLocks noGrp="1"/>
          </p:cNvSpPr>
          <p:nvPr>
            <p:ph idx="1"/>
          </p:nvPr>
        </p:nvSpPr>
        <p:spPr>
          <a:xfrm>
            <a:off x="767443" y="1268082"/>
            <a:ext cx="10657114" cy="4871938"/>
          </a:xfrm>
        </p:spPr>
        <p:txBody>
          <a:bodyPr/>
          <a:lstStyle/>
          <a:p>
            <a:pPr marL="514350" indent="-514350">
              <a:buFont typeface="+mj-lt"/>
              <a:buAutoNum type="arabicPeriod"/>
            </a:pPr>
            <a:r>
              <a:rPr lang="en-US" b="1" dirty="0"/>
              <a:t>Perform clinical evaluation focusing on red flags for acute back pain</a:t>
            </a:r>
          </a:p>
          <a:p>
            <a:pPr lvl="1"/>
            <a:r>
              <a:rPr lang="en-US" b="1" dirty="0"/>
              <a:t>Patient characteristics</a:t>
            </a:r>
            <a:r>
              <a:rPr lang="en-US" dirty="0"/>
              <a:t>: Age &lt; 18 or &gt; 50 years, Immunosuppression</a:t>
            </a:r>
          </a:p>
          <a:p>
            <a:pPr lvl="1"/>
            <a:r>
              <a:rPr lang="en-US" b="1" dirty="0"/>
              <a:t>History of </a:t>
            </a:r>
            <a:r>
              <a:rPr lang="en-US" dirty="0"/>
              <a:t>cancer, unexplained weight loss, abdominal aortic aneurysm, bacterial infection, spinal anesthesia, spinal surgery, or significant trauma</a:t>
            </a:r>
          </a:p>
          <a:p>
            <a:pPr lvl="1"/>
            <a:r>
              <a:rPr lang="en-US" b="1" dirty="0"/>
              <a:t>Medications</a:t>
            </a:r>
            <a:r>
              <a:rPr lang="en-US" dirty="0"/>
              <a:t>: Long-term steroids, Anticoagulants, IV drugs</a:t>
            </a:r>
          </a:p>
          <a:p>
            <a:pPr lvl="1"/>
            <a:r>
              <a:rPr lang="en-US" b="1" dirty="0"/>
              <a:t>Signs of cord compression syndromes</a:t>
            </a:r>
            <a:r>
              <a:rPr lang="en-US" dirty="0"/>
              <a:t>: (Motor weakness, Paresthesia or anesthesia (including saddle anesthesia), Bladder, bowel, or sexual dysfunction)</a:t>
            </a:r>
            <a:endParaRPr lang="ar-JO" dirty="0"/>
          </a:p>
          <a:p>
            <a:pPr marL="514350" indent="-514350">
              <a:buFont typeface="+mj-lt"/>
              <a:buAutoNum type="arabicPeriod"/>
            </a:pPr>
            <a:r>
              <a:rPr lang="en-US" b="1" dirty="0"/>
              <a:t>Determine the need for imaging</a:t>
            </a:r>
          </a:p>
          <a:p>
            <a:pPr lvl="1"/>
            <a:r>
              <a:rPr lang="en-US" dirty="0"/>
              <a:t>Red flags for acute back pain: MRI spine without IV contrast is preferred</a:t>
            </a:r>
          </a:p>
          <a:p>
            <a:pPr lvl="1"/>
            <a:r>
              <a:rPr lang="en-US" dirty="0"/>
              <a:t>No red flags for acute back pain: Urgent imaging is typically not required</a:t>
            </a:r>
          </a:p>
          <a:p>
            <a:endParaRPr lang="en-US" dirty="0"/>
          </a:p>
        </p:txBody>
      </p:sp>
    </p:spTree>
    <p:extLst>
      <p:ext uri="{BB962C8B-B14F-4D97-AF65-F5344CB8AC3E}">
        <p14:creationId xmlns:p14="http://schemas.microsoft.com/office/powerpoint/2010/main" val="738262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BA8F-C31F-5FE9-49EB-07FACD25523B}"/>
              </a:ext>
            </a:extLst>
          </p:cNvPr>
          <p:cNvSpPr>
            <a:spLocks noGrp="1"/>
          </p:cNvSpPr>
          <p:nvPr>
            <p:ph type="title"/>
          </p:nvPr>
        </p:nvSpPr>
        <p:spPr/>
        <p:txBody>
          <a:bodyPr/>
          <a:lstStyle/>
          <a:p>
            <a:r>
              <a:rPr lang="en-US" dirty="0"/>
              <a:t>Ventricular system</a:t>
            </a:r>
          </a:p>
        </p:txBody>
      </p:sp>
      <p:pic>
        <p:nvPicPr>
          <p:cNvPr id="5" name="Content Placeholder 4">
            <a:extLst>
              <a:ext uri="{FF2B5EF4-FFF2-40B4-BE49-F238E27FC236}">
                <a16:creationId xmlns:a16="http://schemas.microsoft.com/office/drawing/2014/main" id="{33A5AF7F-E9CF-95B2-B784-B0E1FA4334C8}"/>
              </a:ext>
            </a:extLst>
          </p:cNvPr>
          <p:cNvPicPr>
            <a:picLocks noGrp="1" noChangeAspect="1"/>
          </p:cNvPicPr>
          <p:nvPr>
            <p:ph idx="1"/>
          </p:nvPr>
        </p:nvPicPr>
        <p:blipFill>
          <a:blip r:embed="rId2"/>
          <a:stretch>
            <a:fillRect/>
          </a:stretch>
        </p:blipFill>
        <p:spPr>
          <a:xfrm>
            <a:off x="838200" y="1463003"/>
            <a:ext cx="10515600" cy="4478060"/>
          </a:xfrm>
        </p:spPr>
      </p:pic>
    </p:spTree>
    <p:extLst>
      <p:ext uri="{BB962C8B-B14F-4D97-AF65-F5344CB8AC3E}">
        <p14:creationId xmlns:p14="http://schemas.microsoft.com/office/powerpoint/2010/main" val="9573908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0E4AA-4AA3-F340-76E3-798EEB6B390C}"/>
              </a:ext>
            </a:extLst>
          </p:cNvPr>
          <p:cNvSpPr>
            <a:spLocks noGrp="1"/>
          </p:cNvSpPr>
          <p:nvPr>
            <p:ph type="title"/>
          </p:nvPr>
        </p:nvSpPr>
        <p:spPr/>
        <p:txBody>
          <a:bodyPr/>
          <a:lstStyle/>
          <a:p>
            <a:r>
              <a:rPr lang="en-US" dirty="0"/>
              <a:t>MRI spine without IV contrast</a:t>
            </a:r>
          </a:p>
        </p:txBody>
      </p:sp>
      <p:sp>
        <p:nvSpPr>
          <p:cNvPr id="3" name="Content Placeholder 2">
            <a:extLst>
              <a:ext uri="{FF2B5EF4-FFF2-40B4-BE49-F238E27FC236}">
                <a16:creationId xmlns:a16="http://schemas.microsoft.com/office/drawing/2014/main" id="{AA69AC0B-B47E-4E52-49C9-1243AB85C60C}"/>
              </a:ext>
            </a:extLst>
          </p:cNvPr>
          <p:cNvSpPr>
            <a:spLocks noGrp="1"/>
          </p:cNvSpPr>
          <p:nvPr>
            <p:ph idx="1"/>
          </p:nvPr>
        </p:nvSpPr>
        <p:spPr>
          <a:xfrm>
            <a:off x="838200" y="1268082"/>
            <a:ext cx="8040160" cy="4871938"/>
          </a:xfrm>
        </p:spPr>
        <p:txBody>
          <a:bodyPr>
            <a:normAutofit lnSpcReduction="10000"/>
          </a:bodyPr>
          <a:lstStyle/>
          <a:p>
            <a:r>
              <a:rPr lang="en-US" b="1" dirty="0"/>
              <a:t>Indications</a:t>
            </a:r>
            <a:endParaRPr lang="en-US" dirty="0"/>
          </a:p>
          <a:p>
            <a:pPr lvl="1"/>
            <a:r>
              <a:rPr lang="en-US" dirty="0"/>
              <a:t>preferred initial imaging modality for suspected radiculopathy, myelopathy, or cauda equina syndrome</a:t>
            </a:r>
          </a:p>
          <a:p>
            <a:r>
              <a:rPr lang="en-US" b="1" dirty="0"/>
              <a:t>Supportive findings</a:t>
            </a:r>
          </a:p>
          <a:p>
            <a:pPr lvl="1"/>
            <a:r>
              <a:rPr lang="en-US" dirty="0"/>
              <a:t>Disk degeneration: sclerosed, dehydrated disk that appears hypointense on T2-weighted images </a:t>
            </a:r>
          </a:p>
          <a:p>
            <a:pPr lvl="1"/>
            <a:r>
              <a:rPr lang="en-US" dirty="0"/>
              <a:t>Disk prolapse/herniation: herniation of disk tissue with surrounding edema </a:t>
            </a:r>
          </a:p>
          <a:p>
            <a:pPr lvl="1"/>
            <a:r>
              <a:rPr lang="en-US" dirty="0"/>
              <a:t>Evidence of impingement/compression of a spinal nerve or the spinal cord may be visible, e.g.:</a:t>
            </a:r>
          </a:p>
          <a:p>
            <a:pPr lvl="2"/>
            <a:r>
              <a:rPr lang="en-US" sz="2200" dirty="0"/>
              <a:t>Focal narrowing of the spinal canal</a:t>
            </a:r>
          </a:p>
          <a:p>
            <a:pPr lvl="2"/>
            <a:r>
              <a:rPr lang="en-US" sz="2200" dirty="0"/>
              <a:t>Compression of the thecal sac</a:t>
            </a:r>
          </a:p>
          <a:p>
            <a:pPr lvl="2"/>
            <a:r>
              <a:rPr lang="en-US" sz="2200" dirty="0"/>
              <a:t>Edema of the spinal cord (appears hyperintense on T2-weighted images)</a:t>
            </a:r>
          </a:p>
        </p:txBody>
      </p:sp>
      <p:pic>
        <p:nvPicPr>
          <p:cNvPr id="5124" name="Picture 4" descr="Cervical disk herniation">
            <a:extLst>
              <a:ext uri="{FF2B5EF4-FFF2-40B4-BE49-F238E27FC236}">
                <a16:creationId xmlns:a16="http://schemas.microsoft.com/office/drawing/2014/main" id="{296F154E-57FC-E84B-080C-5F07A04C1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8360" y="1268082"/>
            <a:ext cx="2475442" cy="487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31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35B17-0961-434A-DF09-9A81A5B3D720}"/>
              </a:ext>
            </a:extLst>
          </p:cNvPr>
          <p:cNvSpPr>
            <a:spLocks noGrp="1"/>
          </p:cNvSpPr>
          <p:nvPr>
            <p:ph type="title"/>
          </p:nvPr>
        </p:nvSpPr>
        <p:spPr/>
        <p:txBody>
          <a:bodyPr/>
          <a:lstStyle/>
          <a:p>
            <a:r>
              <a:rPr lang="en-US" dirty="0"/>
              <a:t>MRI spine without IV contrast</a:t>
            </a:r>
          </a:p>
        </p:txBody>
      </p:sp>
      <p:pic>
        <p:nvPicPr>
          <p:cNvPr id="8194" name="Picture 2" descr="Cervical disk herniation">
            <a:extLst>
              <a:ext uri="{FF2B5EF4-FFF2-40B4-BE49-F238E27FC236}">
                <a16:creationId xmlns:a16="http://schemas.microsoft.com/office/drawing/2014/main" id="{CDFC0B9F-BB8A-31F7-D6E0-D3DDB3E8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268083"/>
            <a:ext cx="5208012" cy="487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5907A1D-1E2B-AED0-A084-EBE5D10CC76F}"/>
              </a:ext>
            </a:extLst>
          </p:cNvPr>
          <p:cNvGrpSpPr/>
          <p:nvPr/>
        </p:nvGrpSpPr>
        <p:grpSpPr>
          <a:xfrm>
            <a:off x="6212217" y="1268082"/>
            <a:ext cx="5141582" cy="4871938"/>
            <a:chOff x="5044091" y="1268082"/>
            <a:chExt cx="5141582" cy="4871938"/>
          </a:xfrm>
        </p:grpSpPr>
        <p:pic>
          <p:nvPicPr>
            <p:cNvPr id="8196" name="Picture 4" descr="Spinal disk herniation with migration (1/3)">
              <a:extLst>
                <a:ext uri="{FF2B5EF4-FFF2-40B4-BE49-F238E27FC236}">
                  <a16:creationId xmlns:a16="http://schemas.microsoft.com/office/drawing/2014/main" id="{9D93D49B-BDAB-ECDB-78DA-0DBA2B208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417" y="1268082"/>
              <a:ext cx="2553256" cy="487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Spinal disk herniation with migration (1/3)">
              <a:extLst>
                <a:ext uri="{FF2B5EF4-FFF2-40B4-BE49-F238E27FC236}">
                  <a16:creationId xmlns:a16="http://schemas.microsoft.com/office/drawing/2014/main" id="{374A9DFB-86CC-5220-0D9C-1D2A9EC92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4091" y="1268082"/>
              <a:ext cx="2551001" cy="487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28888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1931-6132-B592-3C00-46A0AC76A47C}"/>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D1B3590E-6513-7E61-BA09-521F70796E6B}"/>
              </a:ext>
            </a:extLst>
          </p:cNvPr>
          <p:cNvSpPr>
            <a:spLocks noGrp="1"/>
          </p:cNvSpPr>
          <p:nvPr>
            <p:ph idx="1"/>
          </p:nvPr>
        </p:nvSpPr>
        <p:spPr>
          <a:xfrm>
            <a:off x="838200" y="1268082"/>
            <a:ext cx="10515600" cy="5212080"/>
          </a:xfrm>
        </p:spPr>
        <p:txBody>
          <a:bodyPr>
            <a:normAutofit fontScale="92500"/>
          </a:bodyPr>
          <a:lstStyle/>
          <a:p>
            <a:r>
              <a:rPr lang="en-US" b="1" dirty="0"/>
              <a:t>Approach</a:t>
            </a:r>
          </a:p>
          <a:p>
            <a:pPr lvl="1"/>
            <a:r>
              <a:rPr lang="en-US" dirty="0"/>
              <a:t>Identify and treat compressive spinal emergencies immediately, if present</a:t>
            </a:r>
          </a:p>
          <a:p>
            <a:pPr lvl="1"/>
            <a:r>
              <a:rPr lang="en-US" dirty="0"/>
              <a:t>For isolated radiculopathy without any red flags for acute back pain:</a:t>
            </a:r>
          </a:p>
          <a:p>
            <a:pPr lvl="2"/>
            <a:r>
              <a:rPr lang="en-US" sz="2200" dirty="0"/>
              <a:t>Initiate conservative management</a:t>
            </a:r>
          </a:p>
          <a:p>
            <a:pPr lvl="2"/>
            <a:r>
              <a:rPr lang="en-US" sz="2200" dirty="0"/>
              <a:t>Urgent imaging is typically not required</a:t>
            </a:r>
          </a:p>
          <a:p>
            <a:r>
              <a:rPr lang="en-US" b="1" dirty="0"/>
              <a:t>Conservative management</a:t>
            </a:r>
          </a:p>
          <a:p>
            <a:pPr lvl="1"/>
            <a:r>
              <a:rPr lang="en-US" dirty="0"/>
              <a:t>Physiotherapy, Continuation of daily activities (minimize bed rest), Analgesics</a:t>
            </a:r>
          </a:p>
          <a:p>
            <a:r>
              <a:rPr lang="en-US" b="1" dirty="0"/>
              <a:t>Surgery</a:t>
            </a:r>
          </a:p>
          <a:p>
            <a:pPr lvl="1"/>
            <a:r>
              <a:rPr lang="en-US" b="1" dirty="0"/>
              <a:t>Indications</a:t>
            </a:r>
          </a:p>
          <a:p>
            <a:pPr lvl="2"/>
            <a:r>
              <a:rPr lang="en-US" sz="2200" b="1" dirty="0"/>
              <a:t>Urgent</a:t>
            </a:r>
            <a:r>
              <a:rPr lang="en-US" sz="2200" dirty="0"/>
              <a:t>: significant or progressive neurological deficits, bowel or bladder incontinence, compressive spinal emergencies</a:t>
            </a:r>
          </a:p>
          <a:p>
            <a:pPr lvl="2"/>
            <a:r>
              <a:rPr lang="en-US" sz="2200" b="1" dirty="0"/>
              <a:t>Elective</a:t>
            </a:r>
            <a:r>
              <a:rPr lang="en-US" sz="2200" dirty="0"/>
              <a:t>: persistent or progressive radiculopathy despite conservative management</a:t>
            </a:r>
          </a:p>
          <a:p>
            <a:pPr lvl="1"/>
            <a:r>
              <a:rPr lang="en-US" b="1" dirty="0"/>
              <a:t>Procedure</a:t>
            </a:r>
            <a:r>
              <a:rPr lang="en-US" dirty="0"/>
              <a:t>: diskectomy (Surgical removal of the herniated portion of the intervertebral disk)</a:t>
            </a:r>
          </a:p>
        </p:txBody>
      </p:sp>
    </p:spTree>
    <p:extLst>
      <p:ext uri="{BB962C8B-B14F-4D97-AF65-F5344CB8AC3E}">
        <p14:creationId xmlns:p14="http://schemas.microsoft.com/office/powerpoint/2010/main" val="14486574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20D8-34C7-39F1-1C92-7F6D9A334B94}"/>
              </a:ext>
            </a:extLst>
          </p:cNvPr>
          <p:cNvSpPr>
            <a:spLocks noGrp="1"/>
          </p:cNvSpPr>
          <p:nvPr>
            <p:ph type="title"/>
          </p:nvPr>
        </p:nvSpPr>
        <p:spPr/>
        <p:txBody>
          <a:bodyPr/>
          <a:lstStyle/>
          <a:p>
            <a:r>
              <a:rPr lang="en-US" dirty="0"/>
              <a:t>Cervical disc prolapse</a:t>
            </a:r>
          </a:p>
        </p:txBody>
      </p:sp>
      <p:sp>
        <p:nvSpPr>
          <p:cNvPr id="3" name="Content Placeholder 2">
            <a:extLst>
              <a:ext uri="{FF2B5EF4-FFF2-40B4-BE49-F238E27FC236}">
                <a16:creationId xmlns:a16="http://schemas.microsoft.com/office/drawing/2014/main" id="{BE59F49B-4075-C7DB-1365-E8D880A4209C}"/>
              </a:ext>
            </a:extLst>
          </p:cNvPr>
          <p:cNvSpPr>
            <a:spLocks noGrp="1"/>
          </p:cNvSpPr>
          <p:nvPr>
            <p:ph idx="1"/>
          </p:nvPr>
        </p:nvSpPr>
        <p:spPr>
          <a:xfrm>
            <a:off x="838200" y="1305026"/>
            <a:ext cx="7002294" cy="4871938"/>
          </a:xfrm>
        </p:spPr>
        <p:txBody>
          <a:bodyPr/>
          <a:lstStyle/>
          <a:p>
            <a:r>
              <a:rPr lang="en-US" b="1" dirty="0"/>
              <a:t>What is your diagnosis ?</a:t>
            </a:r>
          </a:p>
          <a:p>
            <a:pPr lvl="1"/>
            <a:r>
              <a:rPr lang="en-US" dirty="0"/>
              <a:t>Cervical disc prolapse</a:t>
            </a:r>
          </a:p>
          <a:p>
            <a:r>
              <a:rPr lang="en-US" b="1" dirty="0"/>
              <a:t>Which dermatome is affected ?</a:t>
            </a:r>
          </a:p>
          <a:p>
            <a:pPr lvl="1"/>
            <a:r>
              <a:rPr lang="en-US" dirty="0"/>
              <a:t>C6 radiculopathy</a:t>
            </a:r>
          </a:p>
          <a:p>
            <a:r>
              <a:rPr lang="en-US" b="1" dirty="0"/>
              <a:t>Which nerve (not dermatome) is affected ?</a:t>
            </a:r>
          </a:p>
          <a:p>
            <a:pPr lvl="1"/>
            <a:r>
              <a:rPr lang="en-US" dirty="0"/>
              <a:t>Thoracodorsal nerve</a:t>
            </a:r>
          </a:p>
          <a:p>
            <a:r>
              <a:rPr lang="en-US" b="1" dirty="0"/>
              <a:t>Mention 3 indications for surgery</a:t>
            </a:r>
          </a:p>
          <a:p>
            <a:pPr lvl="1"/>
            <a:r>
              <a:rPr lang="en-US" dirty="0"/>
              <a:t>Myelopathy </a:t>
            </a:r>
          </a:p>
          <a:p>
            <a:pPr lvl="1"/>
            <a:r>
              <a:rPr lang="en-US" dirty="0"/>
              <a:t>Intractable pain </a:t>
            </a:r>
          </a:p>
          <a:p>
            <a:pPr lvl="1"/>
            <a:r>
              <a:rPr lang="en-US" dirty="0"/>
              <a:t>Focal neurological signs </a:t>
            </a:r>
          </a:p>
          <a:p>
            <a:pPr lvl="1"/>
            <a:r>
              <a:rPr lang="en-US" dirty="0"/>
              <a:t>History of malignancy </a:t>
            </a:r>
          </a:p>
        </p:txBody>
      </p:sp>
      <p:pic>
        <p:nvPicPr>
          <p:cNvPr id="4" name="Content Placeholder 6">
            <a:extLst>
              <a:ext uri="{FF2B5EF4-FFF2-40B4-BE49-F238E27FC236}">
                <a16:creationId xmlns:a16="http://schemas.microsoft.com/office/drawing/2014/main" id="{284DC593-96B6-C321-96F0-B77C58E95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6151" y="1305026"/>
            <a:ext cx="3347649" cy="4871938"/>
          </a:xfrm>
          <a:prstGeom prst="rect">
            <a:avLst/>
          </a:prstGeom>
        </p:spPr>
      </p:pic>
      <p:sp>
        <p:nvSpPr>
          <p:cNvPr id="5" name="TextBox 4">
            <a:extLst>
              <a:ext uri="{FF2B5EF4-FFF2-40B4-BE49-F238E27FC236}">
                <a16:creationId xmlns:a16="http://schemas.microsoft.com/office/drawing/2014/main" id="{D484C023-814F-92D0-5D04-D39AC2A9CF0E}"/>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5803339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DB2E0-A360-F97C-E689-CD6CAB5D1A99}"/>
              </a:ext>
            </a:extLst>
          </p:cNvPr>
          <p:cNvSpPr>
            <a:spLocks noGrp="1"/>
          </p:cNvSpPr>
          <p:nvPr>
            <p:ph type="title"/>
          </p:nvPr>
        </p:nvSpPr>
        <p:spPr/>
        <p:txBody>
          <a:bodyPr/>
          <a:lstStyle/>
          <a:p>
            <a:r>
              <a:rPr lang="en-US" dirty="0"/>
              <a:t>Cervical disc prolapse</a:t>
            </a:r>
          </a:p>
        </p:txBody>
      </p:sp>
      <p:sp>
        <p:nvSpPr>
          <p:cNvPr id="3" name="Content Placeholder 2">
            <a:extLst>
              <a:ext uri="{FF2B5EF4-FFF2-40B4-BE49-F238E27FC236}">
                <a16:creationId xmlns:a16="http://schemas.microsoft.com/office/drawing/2014/main" id="{67571E53-3B6F-9393-B8B9-FB626DA4612B}"/>
              </a:ext>
            </a:extLst>
          </p:cNvPr>
          <p:cNvSpPr>
            <a:spLocks noGrp="1"/>
          </p:cNvSpPr>
          <p:nvPr>
            <p:ph idx="1"/>
          </p:nvPr>
        </p:nvSpPr>
        <p:spPr>
          <a:xfrm>
            <a:off x="838200" y="1305026"/>
            <a:ext cx="7148209" cy="4871938"/>
          </a:xfrm>
        </p:spPr>
        <p:txBody>
          <a:bodyPr/>
          <a:lstStyle/>
          <a:p>
            <a:r>
              <a:rPr lang="en-US" b="1" dirty="0"/>
              <a:t>What is your diagnosis and at which Level ?</a:t>
            </a:r>
          </a:p>
          <a:p>
            <a:pPr lvl="1"/>
            <a:r>
              <a:rPr lang="en-US" dirty="0"/>
              <a:t> Cervical herniated disc at C5-6</a:t>
            </a:r>
          </a:p>
          <a:p>
            <a:r>
              <a:rPr lang="en-US" b="1" dirty="0"/>
              <a:t>Mention 2 indications for surgery</a:t>
            </a:r>
          </a:p>
          <a:p>
            <a:pPr lvl="1"/>
            <a:r>
              <a:rPr lang="en-US" dirty="0"/>
              <a:t>Myelopathy </a:t>
            </a:r>
          </a:p>
          <a:p>
            <a:pPr lvl="1"/>
            <a:r>
              <a:rPr lang="en-US" dirty="0"/>
              <a:t>Intractable pain </a:t>
            </a:r>
          </a:p>
          <a:p>
            <a:pPr lvl="1"/>
            <a:r>
              <a:rPr lang="en-US" dirty="0"/>
              <a:t>Focal neurological signs </a:t>
            </a:r>
          </a:p>
          <a:p>
            <a:pPr lvl="1"/>
            <a:r>
              <a:rPr lang="en-US" dirty="0"/>
              <a:t>History of malignancy </a:t>
            </a:r>
          </a:p>
          <a:p>
            <a:endParaRPr lang="en-US" dirty="0"/>
          </a:p>
        </p:txBody>
      </p:sp>
      <p:pic>
        <p:nvPicPr>
          <p:cNvPr id="4" name="Picture 2" descr="C:\Users\Dr.Mutayam Abuqdeiri\Desktop\herniated_disc_cervical.jpg">
            <a:extLst>
              <a:ext uri="{FF2B5EF4-FFF2-40B4-BE49-F238E27FC236}">
                <a16:creationId xmlns:a16="http://schemas.microsoft.com/office/drawing/2014/main" id="{0E91FCA9-5DBD-7737-1C35-90CBEC9B18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a:fillRect/>
          </a:stretch>
        </p:blipFill>
        <p:spPr bwMode="auto">
          <a:xfrm>
            <a:off x="8105841" y="1305026"/>
            <a:ext cx="3247959" cy="48719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DAC6D1-D8F0-A610-E870-075D48B49007}"/>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8108478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E63E-A2F2-96D4-4E12-D9D22AAE8F88}"/>
              </a:ext>
            </a:extLst>
          </p:cNvPr>
          <p:cNvSpPr>
            <a:spLocks noGrp="1"/>
          </p:cNvSpPr>
          <p:nvPr>
            <p:ph type="title"/>
          </p:nvPr>
        </p:nvSpPr>
        <p:spPr/>
        <p:txBody>
          <a:bodyPr/>
          <a:lstStyle/>
          <a:p>
            <a:r>
              <a:rPr lang="en-US" dirty="0"/>
              <a:t>Cervical disc prolapse</a:t>
            </a:r>
          </a:p>
        </p:txBody>
      </p:sp>
      <p:sp>
        <p:nvSpPr>
          <p:cNvPr id="3" name="Content Placeholder 2">
            <a:extLst>
              <a:ext uri="{FF2B5EF4-FFF2-40B4-BE49-F238E27FC236}">
                <a16:creationId xmlns:a16="http://schemas.microsoft.com/office/drawing/2014/main" id="{A58A1A91-D1C9-A287-135B-1F8476BA167F}"/>
              </a:ext>
            </a:extLst>
          </p:cNvPr>
          <p:cNvSpPr>
            <a:spLocks noGrp="1"/>
          </p:cNvSpPr>
          <p:nvPr>
            <p:ph idx="1"/>
          </p:nvPr>
        </p:nvSpPr>
        <p:spPr>
          <a:xfrm>
            <a:off x="838200" y="1305026"/>
            <a:ext cx="7654047" cy="4871938"/>
          </a:xfrm>
        </p:spPr>
        <p:txBody>
          <a:bodyPr/>
          <a:lstStyle/>
          <a:p>
            <a:pPr>
              <a:buFont typeface="Wingdings" panose="05000000000000000000" pitchFamily="2" charset="2"/>
              <a:buChar char="Ø"/>
            </a:pPr>
            <a:r>
              <a:rPr lang="en-US" sz="2600" dirty="0"/>
              <a:t>A female patient complaining of neck pain radiating to left arm, forearm, middle and index finger, the pain associated with numbness and paresthesia, sensory examination normal, motor examination is normal.</a:t>
            </a:r>
          </a:p>
          <a:p>
            <a:r>
              <a:rPr lang="en-US" b="1" dirty="0"/>
              <a:t>What is the dermatomal distribution of pain ?</a:t>
            </a:r>
          </a:p>
          <a:p>
            <a:pPr lvl="1"/>
            <a:r>
              <a:rPr lang="en-US" dirty="0"/>
              <a:t>C7</a:t>
            </a:r>
          </a:p>
          <a:p>
            <a:r>
              <a:rPr lang="en-US" b="1" dirty="0"/>
              <a:t>What is the level, site &amp; diagnosis of the lesion ?</a:t>
            </a:r>
          </a:p>
          <a:p>
            <a:pPr lvl="1"/>
            <a:r>
              <a:rPr lang="en-US" dirty="0"/>
              <a:t>C6-C7 left disc herniation</a:t>
            </a:r>
          </a:p>
          <a:p>
            <a:r>
              <a:rPr lang="en-US" b="1" dirty="0"/>
              <a:t>Is the pain due to radiculopathy or myelopathy ?</a:t>
            </a:r>
          </a:p>
          <a:p>
            <a:pPr lvl="1"/>
            <a:r>
              <a:rPr lang="en-US" dirty="0"/>
              <a:t>Radiculopathy</a:t>
            </a:r>
          </a:p>
          <a:p>
            <a:r>
              <a:rPr lang="en-US" b="1" dirty="0"/>
              <a:t>Which reflex is affected ? </a:t>
            </a:r>
            <a:r>
              <a:rPr lang="en-US" dirty="0"/>
              <a:t>Triceps reflex</a:t>
            </a:r>
          </a:p>
        </p:txBody>
      </p:sp>
      <p:sp>
        <p:nvSpPr>
          <p:cNvPr id="4" name="TextBox 3">
            <a:extLst>
              <a:ext uri="{FF2B5EF4-FFF2-40B4-BE49-F238E27FC236}">
                <a16:creationId xmlns:a16="http://schemas.microsoft.com/office/drawing/2014/main" id="{F9C6B458-9867-6127-EF5C-4295C823AB06}"/>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5" name="Picture 4">
            <a:extLst>
              <a:ext uri="{FF2B5EF4-FFF2-40B4-BE49-F238E27FC236}">
                <a16:creationId xmlns:a16="http://schemas.microsoft.com/office/drawing/2014/main" id="{8551B589-DBA6-1020-7925-165E98D5E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3036" y="1305025"/>
            <a:ext cx="2760764" cy="4871937"/>
          </a:xfrm>
          <a:prstGeom prst="rect">
            <a:avLst/>
          </a:prstGeom>
        </p:spPr>
      </p:pic>
    </p:spTree>
    <p:extLst>
      <p:ext uri="{BB962C8B-B14F-4D97-AF65-F5344CB8AC3E}">
        <p14:creationId xmlns:p14="http://schemas.microsoft.com/office/powerpoint/2010/main" val="15595446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64DB-9C93-662E-49EF-10C5778378A6}"/>
              </a:ext>
            </a:extLst>
          </p:cNvPr>
          <p:cNvSpPr>
            <a:spLocks noGrp="1"/>
          </p:cNvSpPr>
          <p:nvPr>
            <p:ph type="title"/>
          </p:nvPr>
        </p:nvSpPr>
        <p:spPr/>
        <p:txBody>
          <a:bodyPr/>
          <a:lstStyle/>
          <a:p>
            <a:r>
              <a:rPr lang="en-US" dirty="0"/>
              <a:t>Cervical disc prolapse</a:t>
            </a:r>
          </a:p>
        </p:txBody>
      </p:sp>
      <p:sp>
        <p:nvSpPr>
          <p:cNvPr id="3" name="Content Placeholder 2">
            <a:extLst>
              <a:ext uri="{FF2B5EF4-FFF2-40B4-BE49-F238E27FC236}">
                <a16:creationId xmlns:a16="http://schemas.microsoft.com/office/drawing/2014/main" id="{3CCF5F1E-9217-477D-7291-67FBBB18F6D2}"/>
              </a:ext>
            </a:extLst>
          </p:cNvPr>
          <p:cNvSpPr>
            <a:spLocks noGrp="1"/>
          </p:cNvSpPr>
          <p:nvPr>
            <p:ph idx="1"/>
          </p:nvPr>
        </p:nvSpPr>
        <p:spPr>
          <a:xfrm>
            <a:off x="838200" y="1305026"/>
            <a:ext cx="7469221" cy="4871938"/>
          </a:xfrm>
        </p:spPr>
        <p:txBody>
          <a:bodyPr>
            <a:normAutofit/>
          </a:bodyPr>
          <a:lstStyle/>
          <a:p>
            <a:r>
              <a:rPr lang="en-US" b="1" dirty="0"/>
              <a:t>What is your diagnosis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Cervical Disc prolapse</a:t>
            </a:r>
            <a:endParaRPr lang="en-US" b="1" dirty="0"/>
          </a:p>
          <a:p>
            <a:r>
              <a:rPr lang="en-US" b="1" dirty="0"/>
              <a:t>What is the level and site ? </a:t>
            </a:r>
          </a:p>
          <a:p>
            <a:pPr lvl="1"/>
            <a:r>
              <a:rPr lang="en-US" dirty="0"/>
              <a:t>Right side C6-C7</a:t>
            </a:r>
          </a:p>
          <a:p>
            <a:r>
              <a:rPr lang="en-US" b="1" dirty="0"/>
              <a:t>What is the dermatome affected  ?</a:t>
            </a:r>
          </a:p>
          <a:p>
            <a:pPr lvl="1"/>
            <a:r>
              <a:rPr lang="en-US" dirty="0"/>
              <a:t>Right C7</a:t>
            </a:r>
          </a:p>
          <a:p>
            <a:r>
              <a:rPr lang="en-US" b="1" dirty="0"/>
              <a:t>Mention 3 Indications For surgery </a:t>
            </a:r>
          </a:p>
          <a:p>
            <a:pPr lvl="1"/>
            <a:r>
              <a:rPr lang="en-US" dirty="0"/>
              <a:t>Myelopathy </a:t>
            </a:r>
          </a:p>
          <a:p>
            <a:pPr lvl="1"/>
            <a:r>
              <a:rPr lang="en-US" dirty="0"/>
              <a:t>Intractable pain </a:t>
            </a:r>
          </a:p>
          <a:p>
            <a:pPr lvl="1"/>
            <a:r>
              <a:rPr lang="en-US" dirty="0"/>
              <a:t>Focal neurological signs </a:t>
            </a:r>
          </a:p>
          <a:p>
            <a:pPr lvl="1"/>
            <a:r>
              <a:rPr lang="en-US" dirty="0"/>
              <a:t>History of malignancy </a:t>
            </a:r>
          </a:p>
        </p:txBody>
      </p:sp>
      <p:sp>
        <p:nvSpPr>
          <p:cNvPr id="4" name="TextBox 3">
            <a:extLst>
              <a:ext uri="{FF2B5EF4-FFF2-40B4-BE49-F238E27FC236}">
                <a16:creationId xmlns:a16="http://schemas.microsoft.com/office/drawing/2014/main" id="{6F52BD4A-FB38-34E0-FB7A-D2097147B459}"/>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grpSp>
        <p:nvGrpSpPr>
          <p:cNvPr id="7" name="Group 6">
            <a:extLst>
              <a:ext uri="{FF2B5EF4-FFF2-40B4-BE49-F238E27FC236}">
                <a16:creationId xmlns:a16="http://schemas.microsoft.com/office/drawing/2014/main" id="{AF7DE32F-1850-AE3C-F1F0-55B75A89B6EA}"/>
              </a:ext>
            </a:extLst>
          </p:cNvPr>
          <p:cNvGrpSpPr/>
          <p:nvPr/>
        </p:nvGrpSpPr>
        <p:grpSpPr>
          <a:xfrm>
            <a:off x="8438690" y="1305025"/>
            <a:ext cx="2915110" cy="4871938"/>
            <a:chOff x="9037354" y="1305025"/>
            <a:chExt cx="2316446" cy="3871408"/>
          </a:xfrm>
        </p:grpSpPr>
        <p:pic>
          <p:nvPicPr>
            <p:cNvPr id="5" name="Picture 2">
              <a:extLst>
                <a:ext uri="{FF2B5EF4-FFF2-40B4-BE49-F238E27FC236}">
                  <a16:creationId xmlns:a16="http://schemas.microsoft.com/office/drawing/2014/main" id="{A20B67EF-57D3-B43D-3B71-B7B094EE6F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03" t="3913"/>
            <a:stretch/>
          </p:blipFill>
          <p:spPr bwMode="auto">
            <a:xfrm>
              <a:off x="9037354" y="3240729"/>
              <a:ext cx="2316446" cy="19357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B770E9FE-13B8-A15B-3819-9EA2A1A8F4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3" t="3913" r="49397"/>
            <a:stretch/>
          </p:blipFill>
          <p:spPr bwMode="auto">
            <a:xfrm>
              <a:off x="9037355" y="1305025"/>
              <a:ext cx="2316445" cy="19357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385761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64DB-9C93-662E-49EF-10C5778378A6}"/>
              </a:ext>
            </a:extLst>
          </p:cNvPr>
          <p:cNvSpPr>
            <a:spLocks noGrp="1"/>
          </p:cNvSpPr>
          <p:nvPr>
            <p:ph type="title"/>
          </p:nvPr>
        </p:nvSpPr>
        <p:spPr/>
        <p:txBody>
          <a:bodyPr/>
          <a:lstStyle/>
          <a:p>
            <a:r>
              <a:rPr lang="en-US" dirty="0"/>
              <a:t>Case Scenario</a:t>
            </a:r>
          </a:p>
        </p:txBody>
      </p:sp>
      <p:sp>
        <p:nvSpPr>
          <p:cNvPr id="3" name="Content Placeholder 2">
            <a:extLst>
              <a:ext uri="{FF2B5EF4-FFF2-40B4-BE49-F238E27FC236}">
                <a16:creationId xmlns:a16="http://schemas.microsoft.com/office/drawing/2014/main" id="{3CCF5F1E-9217-477D-7291-67FBBB18F6D2}"/>
              </a:ext>
            </a:extLst>
          </p:cNvPr>
          <p:cNvSpPr>
            <a:spLocks noGrp="1"/>
          </p:cNvSpPr>
          <p:nvPr>
            <p:ph idx="1"/>
          </p:nvPr>
        </p:nvSpPr>
        <p:spPr>
          <a:xfrm>
            <a:off x="838200" y="1305026"/>
            <a:ext cx="7761051" cy="5037408"/>
          </a:xfrm>
        </p:spPr>
        <p:txBody>
          <a:bodyPr>
            <a:normAutofit fontScale="92500" lnSpcReduction="10000"/>
          </a:bodyPr>
          <a:lstStyle/>
          <a:p>
            <a:pPr>
              <a:buFont typeface="Wingdings" panose="05000000000000000000" pitchFamily="2" charset="2"/>
              <a:buChar char="Ø"/>
            </a:pPr>
            <a:r>
              <a:rPr lang="en-US" sz="2600" dirty="0"/>
              <a:t>A female patient presented with neck pain radiated to the right shoulder reaching the right middle finger, associated with decreased sensation. Physical examination revealed upper limb reflexes +++, positive </a:t>
            </a:r>
            <a:r>
              <a:rPr lang="en-US" sz="2600" dirty="0" err="1"/>
              <a:t>hoffman</a:t>
            </a:r>
            <a:r>
              <a:rPr lang="en-US" sz="2600" dirty="0"/>
              <a:t> sign, spasticity in upper and lower limbs </a:t>
            </a:r>
          </a:p>
          <a:p>
            <a:r>
              <a:rPr lang="en-US" sz="2600" b="1" dirty="0"/>
              <a:t>This patient has which o0f the following ?(MCQ)</a:t>
            </a:r>
          </a:p>
          <a:p>
            <a:pPr marL="914400" lvl="1" indent="-457200">
              <a:buFont typeface="+mj-lt"/>
              <a:buAutoNum type="alphaLcPeriod"/>
            </a:pPr>
            <a:r>
              <a:rPr lang="en-US" dirty="0"/>
              <a:t>Radiculopathy</a:t>
            </a:r>
          </a:p>
          <a:p>
            <a:pPr marL="914400" lvl="1" indent="-457200">
              <a:buFont typeface="+mj-lt"/>
              <a:buAutoNum type="alphaLcPeriod"/>
            </a:pPr>
            <a:r>
              <a:rPr lang="en-US" dirty="0"/>
              <a:t>Myelopathy</a:t>
            </a:r>
          </a:p>
          <a:p>
            <a:pPr marL="914400" lvl="1" indent="-457200">
              <a:buFont typeface="+mj-lt"/>
              <a:buAutoNum type="alphaLcPeriod"/>
            </a:pPr>
            <a:r>
              <a:rPr lang="en-US" dirty="0">
                <a:solidFill>
                  <a:srgbClr val="FF0000"/>
                </a:solidFill>
              </a:rPr>
              <a:t>Myeloradiculopathy</a:t>
            </a:r>
          </a:p>
          <a:p>
            <a:r>
              <a:rPr lang="en-US" sz="2600" b="1" dirty="0"/>
              <a:t>Post op evaluation for this patient by physical examination revealed bilateral upper limb weakness (triceps and interossei muscles) and loss of sensation but lower limbs were preserved . What’s your DX ?</a:t>
            </a:r>
          </a:p>
          <a:p>
            <a:pPr lvl="1"/>
            <a:r>
              <a:rPr lang="en-US" dirty="0"/>
              <a:t>Central cord syndrome</a:t>
            </a:r>
          </a:p>
        </p:txBody>
      </p:sp>
      <p:sp>
        <p:nvSpPr>
          <p:cNvPr id="4" name="TextBox 3">
            <a:extLst>
              <a:ext uri="{FF2B5EF4-FFF2-40B4-BE49-F238E27FC236}">
                <a16:creationId xmlns:a16="http://schemas.microsoft.com/office/drawing/2014/main" id="{6F52BD4A-FB38-34E0-FB7A-D2097147B459}"/>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grpSp>
        <p:nvGrpSpPr>
          <p:cNvPr id="7" name="Group 6">
            <a:extLst>
              <a:ext uri="{FF2B5EF4-FFF2-40B4-BE49-F238E27FC236}">
                <a16:creationId xmlns:a16="http://schemas.microsoft.com/office/drawing/2014/main" id="{AF7DE32F-1850-AE3C-F1F0-55B75A89B6EA}"/>
              </a:ext>
            </a:extLst>
          </p:cNvPr>
          <p:cNvGrpSpPr/>
          <p:nvPr/>
        </p:nvGrpSpPr>
        <p:grpSpPr>
          <a:xfrm>
            <a:off x="8706374" y="1305026"/>
            <a:ext cx="2647425" cy="4424565"/>
            <a:chOff x="9037354" y="1305025"/>
            <a:chExt cx="2316446" cy="3871408"/>
          </a:xfrm>
        </p:grpSpPr>
        <p:pic>
          <p:nvPicPr>
            <p:cNvPr id="5" name="Picture 2">
              <a:extLst>
                <a:ext uri="{FF2B5EF4-FFF2-40B4-BE49-F238E27FC236}">
                  <a16:creationId xmlns:a16="http://schemas.microsoft.com/office/drawing/2014/main" id="{A20B67EF-57D3-B43D-3B71-B7B094EE6F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03" t="3913"/>
            <a:stretch/>
          </p:blipFill>
          <p:spPr bwMode="auto">
            <a:xfrm>
              <a:off x="9037354" y="3240729"/>
              <a:ext cx="2316446" cy="19357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B770E9FE-13B8-A15B-3819-9EA2A1A8F4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3" t="3913" r="49397"/>
            <a:stretch/>
          </p:blipFill>
          <p:spPr bwMode="auto">
            <a:xfrm>
              <a:off x="9037355" y="1305025"/>
              <a:ext cx="2316445" cy="19357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14993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6BF1-71C4-274B-2A50-CD4D5BD2E418}"/>
              </a:ext>
            </a:extLst>
          </p:cNvPr>
          <p:cNvSpPr>
            <a:spLocks noGrp="1"/>
          </p:cNvSpPr>
          <p:nvPr>
            <p:ph type="title"/>
          </p:nvPr>
        </p:nvSpPr>
        <p:spPr/>
        <p:txBody>
          <a:bodyPr/>
          <a:lstStyle/>
          <a:p>
            <a:r>
              <a:rPr lang="en-US" dirty="0"/>
              <a:t>Lumber disc herniation</a:t>
            </a:r>
          </a:p>
        </p:txBody>
      </p:sp>
      <p:sp>
        <p:nvSpPr>
          <p:cNvPr id="3" name="Content Placeholder 2">
            <a:extLst>
              <a:ext uri="{FF2B5EF4-FFF2-40B4-BE49-F238E27FC236}">
                <a16:creationId xmlns:a16="http://schemas.microsoft.com/office/drawing/2014/main" id="{7C55E8A1-F4F4-447E-29B9-7E1BC5372DC3}"/>
              </a:ext>
            </a:extLst>
          </p:cNvPr>
          <p:cNvSpPr>
            <a:spLocks noGrp="1"/>
          </p:cNvSpPr>
          <p:nvPr>
            <p:ph idx="1"/>
          </p:nvPr>
        </p:nvSpPr>
        <p:spPr>
          <a:xfrm>
            <a:off x="838199" y="1305026"/>
            <a:ext cx="10515599" cy="4969314"/>
          </a:xfrm>
        </p:spPr>
        <p:txBody>
          <a:bodyPr>
            <a:normAutofit/>
          </a:bodyPr>
          <a:lstStyle/>
          <a:p>
            <a:r>
              <a:rPr lang="en-US" b="1" dirty="0"/>
              <a:t>What is your diagnosis ?</a:t>
            </a:r>
          </a:p>
          <a:p>
            <a:pPr lvl="1"/>
            <a:r>
              <a:rPr lang="en-US" dirty="0"/>
              <a:t>L4-L5 disk prolapse</a:t>
            </a:r>
          </a:p>
          <a:p>
            <a:r>
              <a:rPr lang="en-US" b="1" dirty="0"/>
              <a:t>Which dermatome is affected ?</a:t>
            </a:r>
          </a:p>
          <a:p>
            <a:pPr lvl="1"/>
            <a:r>
              <a:rPr lang="en-US" dirty="0"/>
              <a:t>L5</a:t>
            </a:r>
          </a:p>
          <a:p>
            <a:r>
              <a:rPr lang="en-US" b="1" dirty="0"/>
              <a:t>Which reflex is affected ?</a:t>
            </a:r>
          </a:p>
          <a:p>
            <a:pPr lvl="1"/>
            <a:r>
              <a:rPr lang="en-US" dirty="0"/>
              <a:t>Posterior tibial reflex</a:t>
            </a:r>
          </a:p>
          <a:p>
            <a:r>
              <a:rPr lang="en-US" sz="2800" b="1" dirty="0"/>
              <a:t>Mention 2 complications of lumber Spine surgery</a:t>
            </a:r>
          </a:p>
          <a:p>
            <a:pPr lvl="1"/>
            <a:r>
              <a:rPr lang="en-US" dirty="0"/>
              <a:t>Infection</a:t>
            </a:r>
          </a:p>
          <a:p>
            <a:pPr lvl="1"/>
            <a:r>
              <a:rPr lang="en-US" dirty="0"/>
              <a:t>CSF leakage</a:t>
            </a:r>
          </a:p>
          <a:p>
            <a:r>
              <a:rPr lang="en-US" b="1" dirty="0"/>
              <a:t>Mention one Sign used for the diagnosis of lumbar PID</a:t>
            </a:r>
          </a:p>
          <a:p>
            <a:pPr lvl="1"/>
            <a:r>
              <a:rPr lang="en-US" dirty="0"/>
              <a:t>Bowstring sign  </a:t>
            </a:r>
          </a:p>
        </p:txBody>
      </p:sp>
      <p:pic>
        <p:nvPicPr>
          <p:cNvPr id="4" name="Picture 2" descr="C:\Users\Pc city\Downloads\104578757_2999883390100471_8836826214284738686_n.jpg">
            <a:extLst>
              <a:ext uri="{FF2B5EF4-FFF2-40B4-BE49-F238E27FC236}">
                <a16:creationId xmlns:a16="http://schemas.microsoft.com/office/drawing/2014/main" id="{C60BA8F1-3E95-D10A-5DBF-BDB2597F211E}"/>
              </a:ext>
            </a:extLst>
          </p:cNvPr>
          <p:cNvPicPr>
            <a:picLocks noChangeAspect="1" noChangeArrowheads="1"/>
          </p:cNvPicPr>
          <p:nvPr/>
        </p:nvPicPr>
        <p:blipFill>
          <a:blip r:embed="rId2"/>
          <a:srcRect/>
          <a:stretch>
            <a:fillRect/>
          </a:stretch>
        </p:blipFill>
        <p:spPr bwMode="auto">
          <a:xfrm>
            <a:off x="8861898" y="1305026"/>
            <a:ext cx="2491902" cy="2907219"/>
          </a:xfrm>
          <a:prstGeom prst="rect">
            <a:avLst/>
          </a:prstGeom>
          <a:noFill/>
        </p:spPr>
      </p:pic>
      <p:sp>
        <p:nvSpPr>
          <p:cNvPr id="5" name="TextBox 4">
            <a:extLst>
              <a:ext uri="{FF2B5EF4-FFF2-40B4-BE49-F238E27FC236}">
                <a16:creationId xmlns:a16="http://schemas.microsoft.com/office/drawing/2014/main" id="{FEC88337-B18F-181B-C45A-9A148B8C713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159582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DBA-9320-AAA1-D77C-C75624CBB77E}"/>
              </a:ext>
            </a:extLst>
          </p:cNvPr>
          <p:cNvSpPr>
            <a:spLocks noGrp="1"/>
          </p:cNvSpPr>
          <p:nvPr>
            <p:ph type="title"/>
          </p:nvPr>
        </p:nvSpPr>
        <p:spPr/>
        <p:txBody>
          <a:bodyPr>
            <a:normAutofit/>
          </a:bodyPr>
          <a:lstStyle/>
          <a:p>
            <a:r>
              <a:rPr lang="en-US" dirty="0"/>
              <a:t>Case Scenario</a:t>
            </a:r>
          </a:p>
        </p:txBody>
      </p:sp>
      <p:sp>
        <p:nvSpPr>
          <p:cNvPr id="3" name="Content Placeholder 2">
            <a:extLst>
              <a:ext uri="{FF2B5EF4-FFF2-40B4-BE49-F238E27FC236}">
                <a16:creationId xmlns:a16="http://schemas.microsoft.com/office/drawing/2014/main" id="{58E999C7-3526-E12F-325F-DE680ADCF721}"/>
              </a:ext>
            </a:extLst>
          </p:cNvPr>
          <p:cNvSpPr>
            <a:spLocks noGrp="1"/>
          </p:cNvSpPr>
          <p:nvPr>
            <p:ph idx="1"/>
          </p:nvPr>
        </p:nvSpPr>
        <p:spPr>
          <a:xfrm>
            <a:off x="838201" y="1305026"/>
            <a:ext cx="7838870" cy="4871938"/>
          </a:xfrm>
        </p:spPr>
        <p:txBody>
          <a:bodyPr>
            <a:normAutofit/>
          </a:bodyPr>
          <a:lstStyle/>
          <a:p>
            <a:pPr>
              <a:buFont typeface="Wingdings" panose="05000000000000000000" pitchFamily="2" charset="2"/>
              <a:buChar char="Ø"/>
            </a:pPr>
            <a:r>
              <a:rPr lang="en-US" sz="2600" b="1" dirty="0"/>
              <a:t>45 years old female patient presented back pain, and right leg pain, numbness and paresthesia on the posterior aspect of the thigh and big toe, along with urinary incontinence. These symptoms developed following heavy lifting 5 days ago </a:t>
            </a:r>
          </a:p>
          <a:p>
            <a:r>
              <a:rPr lang="en-US" sz="2800" b="1" dirty="0"/>
              <a:t>What is the dermatomal distribution ?</a:t>
            </a:r>
          </a:p>
          <a:p>
            <a:pPr lvl="1"/>
            <a:r>
              <a:rPr lang="en-US" dirty="0">
                <a:solidFill>
                  <a:srgbClr val="FF0000"/>
                </a:solidFill>
              </a:rPr>
              <a:t>Right</a:t>
            </a:r>
            <a:r>
              <a:rPr lang="en-US" dirty="0"/>
              <a:t> L5</a:t>
            </a:r>
          </a:p>
          <a:p>
            <a:r>
              <a:rPr lang="en-US" sz="2800" b="1" dirty="0"/>
              <a:t>What is the Diagnosis and the level of the lesion?</a:t>
            </a:r>
          </a:p>
          <a:p>
            <a:pPr lvl="1"/>
            <a:r>
              <a:rPr lang="en-US" dirty="0"/>
              <a:t>Right L4-L5 disk prolapse</a:t>
            </a:r>
          </a:p>
          <a:p>
            <a:r>
              <a:rPr lang="en-US" sz="2800" b="1" dirty="0"/>
              <a:t>What is your management ?</a:t>
            </a:r>
          </a:p>
          <a:p>
            <a:pPr lvl="1"/>
            <a:r>
              <a:rPr lang="en-US" dirty="0"/>
              <a:t>Immediate surgery </a:t>
            </a:r>
          </a:p>
        </p:txBody>
      </p:sp>
      <p:pic>
        <p:nvPicPr>
          <p:cNvPr id="4" name="Picture 4" descr="A picture containing text&#10;&#10;Description automatically generated">
            <a:extLst>
              <a:ext uri="{FF2B5EF4-FFF2-40B4-BE49-F238E27FC236}">
                <a16:creationId xmlns:a16="http://schemas.microsoft.com/office/drawing/2014/main" id="{AAB2A239-9347-AEAF-36AF-28BC3C5281C7}"/>
              </a:ext>
            </a:extLst>
          </p:cNvPr>
          <p:cNvPicPr>
            <a:picLocks noChangeAspect="1"/>
          </p:cNvPicPr>
          <p:nvPr/>
        </p:nvPicPr>
        <p:blipFill rotWithShape="1">
          <a:blip r:embed="rId2"/>
          <a:srcRect l="2518" r="2276" b="5607"/>
          <a:stretch/>
        </p:blipFill>
        <p:spPr>
          <a:xfrm>
            <a:off x="8677070" y="1305027"/>
            <a:ext cx="2676729" cy="2702924"/>
          </a:xfrm>
          <a:prstGeom prst="rect">
            <a:avLst/>
          </a:prstGeom>
        </p:spPr>
      </p:pic>
      <p:sp>
        <p:nvSpPr>
          <p:cNvPr id="5" name="TextBox 4">
            <a:extLst>
              <a:ext uri="{FF2B5EF4-FFF2-40B4-BE49-F238E27FC236}">
                <a16:creationId xmlns:a16="http://schemas.microsoft.com/office/drawing/2014/main" id="{C9298448-B196-C66A-DFF9-56D625313288}"/>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575480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8EE7-F021-B2A9-DF8D-E9C0A1EE5C8A}"/>
              </a:ext>
            </a:extLst>
          </p:cNvPr>
          <p:cNvSpPr>
            <a:spLocks noGrp="1"/>
          </p:cNvSpPr>
          <p:nvPr>
            <p:ph type="title"/>
          </p:nvPr>
        </p:nvSpPr>
        <p:spPr/>
        <p:txBody>
          <a:bodyPr/>
          <a:lstStyle/>
          <a:p>
            <a:r>
              <a:rPr lang="en-US" dirty="0"/>
              <a:t>CSF pathway</a:t>
            </a:r>
            <a:r>
              <a:rPr lang="en-US" sz="4400" dirty="0"/>
              <a:t> from secretion to absorption</a:t>
            </a:r>
            <a:endParaRPr lang="en-US" dirty="0"/>
          </a:p>
        </p:txBody>
      </p:sp>
      <p:sp>
        <p:nvSpPr>
          <p:cNvPr id="3" name="Content Placeholder 2">
            <a:extLst>
              <a:ext uri="{FF2B5EF4-FFF2-40B4-BE49-F238E27FC236}">
                <a16:creationId xmlns:a16="http://schemas.microsoft.com/office/drawing/2014/main" id="{6A104389-C23E-C094-0062-3B2AE9E8EC15}"/>
              </a:ext>
            </a:extLst>
          </p:cNvPr>
          <p:cNvSpPr>
            <a:spLocks noGrp="1"/>
          </p:cNvSpPr>
          <p:nvPr>
            <p:ph idx="1"/>
          </p:nvPr>
        </p:nvSpPr>
        <p:spPr>
          <a:xfrm>
            <a:off x="838199" y="1305026"/>
            <a:ext cx="10436157" cy="4871938"/>
          </a:xfrm>
        </p:spPr>
        <p:txBody>
          <a:bodyPr>
            <a:normAutofit/>
          </a:bodyPr>
          <a:lstStyle/>
          <a:p>
            <a:r>
              <a:rPr lang="en-US" sz="2600" dirty="0"/>
              <a:t>CSF made by </a:t>
            </a:r>
            <a:r>
              <a:rPr lang="en-US" sz="2600" dirty="0">
                <a:solidFill>
                  <a:srgbClr val="FF0000"/>
                </a:solidFill>
              </a:rPr>
              <a:t>choroid plexuses </a:t>
            </a:r>
            <a:r>
              <a:rPr lang="en-US" sz="2600" dirty="0"/>
              <a:t>located in the lateral, 3</a:t>
            </a:r>
            <a:r>
              <a:rPr lang="en-US" sz="2600" baseline="30000" dirty="0"/>
              <a:t>rd</a:t>
            </a:r>
            <a:r>
              <a:rPr lang="en-US" sz="2600" dirty="0"/>
              <a:t>, and 4</a:t>
            </a:r>
            <a:r>
              <a:rPr lang="en-US" sz="2600" baseline="30000" dirty="0"/>
              <a:t>th</a:t>
            </a:r>
            <a:r>
              <a:rPr lang="en-US" sz="2600" dirty="0"/>
              <a:t> ventricles</a:t>
            </a:r>
          </a:p>
          <a:p>
            <a:r>
              <a:rPr lang="en-US" sz="2600" dirty="0"/>
              <a:t>Lateral ventricles </a:t>
            </a:r>
            <a:r>
              <a:rPr lang="en-US" sz="2600" dirty="0">
                <a:sym typeface="Wingdings" panose="05000000000000000000" pitchFamily="2" charset="2"/>
              </a:rPr>
              <a:t> </a:t>
            </a:r>
            <a:r>
              <a:rPr lang="en-US" sz="2600" dirty="0"/>
              <a:t>via right and left interventricular foramina of Monro </a:t>
            </a:r>
            <a:r>
              <a:rPr lang="en-US" sz="2600" dirty="0">
                <a:sym typeface="Wingdings" panose="05000000000000000000" pitchFamily="2" charset="2"/>
              </a:rPr>
              <a:t> </a:t>
            </a:r>
            <a:r>
              <a:rPr lang="en-US" sz="2600" dirty="0"/>
              <a:t>3rd ventricle </a:t>
            </a:r>
            <a:r>
              <a:rPr lang="en-US" sz="2600" dirty="0">
                <a:sym typeface="Wingdings" panose="05000000000000000000" pitchFamily="2" charset="2"/>
              </a:rPr>
              <a:t></a:t>
            </a:r>
            <a:r>
              <a:rPr lang="en-US" sz="2600" dirty="0"/>
              <a:t> via cerebral aqueduct of Sylvius </a:t>
            </a:r>
            <a:r>
              <a:rPr lang="en-US" sz="2600" dirty="0">
                <a:sym typeface="Wingdings" panose="05000000000000000000" pitchFamily="2" charset="2"/>
              </a:rPr>
              <a:t> </a:t>
            </a:r>
            <a:r>
              <a:rPr lang="en-US" sz="2600" dirty="0"/>
              <a:t>4th ventricle </a:t>
            </a:r>
            <a:r>
              <a:rPr lang="en-US" sz="2600" dirty="0">
                <a:sym typeface="Wingdings" panose="05000000000000000000" pitchFamily="2" charset="2"/>
              </a:rPr>
              <a:t> </a:t>
            </a:r>
            <a:r>
              <a:rPr lang="en-US" sz="2600" dirty="0"/>
              <a:t>subarachnoid space via foramina of Luschka &amp; foramen of Magendie </a:t>
            </a:r>
            <a:r>
              <a:rPr lang="en-US" sz="2600" dirty="0">
                <a:sym typeface="Wingdings" panose="05000000000000000000" pitchFamily="2" charset="2"/>
              </a:rPr>
              <a:t> </a:t>
            </a:r>
            <a:r>
              <a:rPr lang="en-US" sz="2600" dirty="0"/>
              <a:t>subarachnoid space </a:t>
            </a:r>
            <a:r>
              <a:rPr lang="en-US" sz="2600" dirty="0">
                <a:sym typeface="Wingdings" panose="05000000000000000000" pitchFamily="2" charset="2"/>
              </a:rPr>
              <a:t> </a:t>
            </a:r>
            <a:r>
              <a:rPr lang="en-US" sz="2600" dirty="0"/>
              <a:t>reabsorbed by arachnoid granulations </a:t>
            </a:r>
            <a:r>
              <a:rPr lang="en-US" sz="2600" dirty="0">
                <a:sym typeface="Wingdings" panose="05000000000000000000" pitchFamily="2" charset="2"/>
              </a:rPr>
              <a:t> </a:t>
            </a:r>
            <a:r>
              <a:rPr lang="en-US" sz="2600" dirty="0"/>
              <a:t>then drains into dural venous sinuses</a:t>
            </a:r>
          </a:p>
          <a:p>
            <a:r>
              <a:rPr lang="en-US" b="1" dirty="0"/>
              <a:t>Normal values of CSF dynamics</a:t>
            </a:r>
          </a:p>
          <a:p>
            <a:pPr lvl="1"/>
            <a:r>
              <a:rPr lang="en-US" b="1" dirty="0"/>
              <a:t>Volume</a:t>
            </a:r>
            <a:r>
              <a:rPr lang="en-US" dirty="0"/>
              <a:t>: 150 ml</a:t>
            </a:r>
          </a:p>
          <a:p>
            <a:pPr lvl="1"/>
            <a:r>
              <a:rPr lang="en-US" b="1" dirty="0"/>
              <a:t>Formation</a:t>
            </a:r>
            <a:r>
              <a:rPr lang="en-US" dirty="0"/>
              <a:t>: 0.4 ml/min (0.3-0.6 ml/min)</a:t>
            </a:r>
          </a:p>
          <a:p>
            <a:pPr lvl="1"/>
            <a:r>
              <a:rPr lang="en-US" b="1" dirty="0"/>
              <a:t>Turnover</a:t>
            </a:r>
            <a:r>
              <a:rPr lang="en-US" dirty="0"/>
              <a:t>: 3-4 times a day</a:t>
            </a:r>
          </a:p>
          <a:p>
            <a:pPr lvl="1"/>
            <a:r>
              <a:rPr lang="en-US" b="1" dirty="0"/>
              <a:t>Normal amount of CSF produced daily</a:t>
            </a:r>
            <a:r>
              <a:rPr lang="en-US" dirty="0"/>
              <a:t>: 500-600 ml</a:t>
            </a:r>
          </a:p>
        </p:txBody>
      </p:sp>
      <p:sp>
        <p:nvSpPr>
          <p:cNvPr id="4" name="TextBox 3">
            <a:extLst>
              <a:ext uri="{FF2B5EF4-FFF2-40B4-BE49-F238E27FC236}">
                <a16:creationId xmlns:a16="http://schemas.microsoft.com/office/drawing/2014/main" id="{541537CC-4C85-2CC8-14D8-C7A84335B43F}"/>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07555058-4935-B42A-B3BA-058964621031}"/>
              </a:ext>
            </a:extLst>
          </p:cNvPr>
          <p:cNvSpPr txBox="1"/>
          <p:nvPr/>
        </p:nvSpPr>
        <p:spPr>
          <a:xfrm>
            <a:off x="498298" y="540881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8793265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6BF1-71C4-274B-2A50-CD4D5BD2E418}"/>
              </a:ext>
            </a:extLst>
          </p:cNvPr>
          <p:cNvSpPr>
            <a:spLocks noGrp="1"/>
          </p:cNvSpPr>
          <p:nvPr>
            <p:ph type="title"/>
          </p:nvPr>
        </p:nvSpPr>
        <p:spPr/>
        <p:txBody>
          <a:bodyPr/>
          <a:lstStyle/>
          <a:p>
            <a:r>
              <a:rPr lang="en-US" dirty="0"/>
              <a:t>Lumber disc herniation</a:t>
            </a:r>
          </a:p>
        </p:txBody>
      </p:sp>
      <p:sp>
        <p:nvSpPr>
          <p:cNvPr id="3" name="Content Placeholder 2">
            <a:extLst>
              <a:ext uri="{FF2B5EF4-FFF2-40B4-BE49-F238E27FC236}">
                <a16:creationId xmlns:a16="http://schemas.microsoft.com/office/drawing/2014/main" id="{7C55E8A1-F4F4-447E-29B9-7E1BC5372DC3}"/>
              </a:ext>
            </a:extLst>
          </p:cNvPr>
          <p:cNvSpPr>
            <a:spLocks noGrp="1"/>
          </p:cNvSpPr>
          <p:nvPr>
            <p:ph idx="1"/>
          </p:nvPr>
        </p:nvSpPr>
        <p:spPr>
          <a:xfrm>
            <a:off x="838200" y="1305026"/>
            <a:ext cx="7772400" cy="4873752"/>
          </a:xfrm>
        </p:spPr>
        <p:txBody>
          <a:bodyPr>
            <a:normAutofit lnSpcReduction="10000"/>
          </a:bodyPr>
          <a:lstStyle/>
          <a:p>
            <a:r>
              <a:rPr lang="en-US" b="1" dirty="0"/>
              <a:t>What is your diagnosis ?</a:t>
            </a:r>
          </a:p>
          <a:p>
            <a:pPr lvl="1"/>
            <a:r>
              <a:rPr lang="en-US" dirty="0"/>
              <a:t>L4-L5 disk prolapse</a:t>
            </a:r>
          </a:p>
          <a:p>
            <a:r>
              <a:rPr lang="en-US" b="1" dirty="0"/>
              <a:t>The clinical picture of this patient is (MCQ) </a:t>
            </a:r>
          </a:p>
          <a:p>
            <a:pPr marL="914400" lvl="1" indent="-457200">
              <a:buFont typeface="+mj-lt"/>
              <a:buAutoNum type="alphaLcPeriod"/>
            </a:pPr>
            <a:r>
              <a:rPr lang="en-US" dirty="0">
                <a:solidFill>
                  <a:srgbClr val="FF0000"/>
                </a:solidFill>
              </a:rPr>
              <a:t>Radiculopathy </a:t>
            </a:r>
          </a:p>
          <a:p>
            <a:pPr marL="914400" lvl="1" indent="-457200">
              <a:buFont typeface="+mj-lt"/>
              <a:buAutoNum type="alphaLcPeriod"/>
            </a:pPr>
            <a:r>
              <a:rPr lang="en-US" dirty="0"/>
              <a:t>Myelopathy</a:t>
            </a:r>
          </a:p>
          <a:p>
            <a:pPr marL="914400" lvl="1" indent="-457200">
              <a:buFont typeface="+mj-lt"/>
              <a:buAutoNum type="alphaLcPeriod"/>
            </a:pPr>
            <a:r>
              <a:rPr lang="en-US" dirty="0"/>
              <a:t>Radiculopathy and myelopathy</a:t>
            </a:r>
          </a:p>
          <a:p>
            <a:r>
              <a:rPr lang="en-US" b="1" dirty="0"/>
              <a:t>What is the affected dermatome ?</a:t>
            </a:r>
          </a:p>
          <a:p>
            <a:pPr lvl="1"/>
            <a:r>
              <a:rPr lang="en-US" dirty="0">
                <a:solidFill>
                  <a:srgbClr val="FF0000"/>
                </a:solidFill>
              </a:rPr>
              <a:t>Right</a:t>
            </a:r>
            <a:r>
              <a:rPr lang="en-US" dirty="0"/>
              <a:t> L5</a:t>
            </a:r>
          </a:p>
          <a:p>
            <a:r>
              <a:rPr lang="en-US" b="1" dirty="0"/>
              <a:t>What is the key muscle for this dermatome ?</a:t>
            </a:r>
          </a:p>
          <a:p>
            <a:pPr lvl="1"/>
            <a:r>
              <a:rPr lang="en-US" dirty="0"/>
              <a:t>Extensor hallucis longus</a:t>
            </a:r>
          </a:p>
          <a:p>
            <a:r>
              <a:rPr lang="en-US" b="1" dirty="0"/>
              <a:t>What is your next step ?</a:t>
            </a:r>
          </a:p>
          <a:p>
            <a:pPr lvl="1"/>
            <a:r>
              <a:rPr lang="en-US" dirty="0"/>
              <a:t>Immediate surgery </a:t>
            </a:r>
          </a:p>
        </p:txBody>
      </p:sp>
      <p:sp>
        <p:nvSpPr>
          <p:cNvPr id="6" name="TextBox 5">
            <a:extLst>
              <a:ext uri="{FF2B5EF4-FFF2-40B4-BE49-F238E27FC236}">
                <a16:creationId xmlns:a16="http://schemas.microsoft.com/office/drawing/2014/main" id="{6DAE8C11-3F46-E699-0B1D-F1C7C61E3F89}"/>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7" name="Picture 4" descr="A picture containing text&#10;&#10;Description automatically generated">
            <a:extLst>
              <a:ext uri="{FF2B5EF4-FFF2-40B4-BE49-F238E27FC236}">
                <a16:creationId xmlns:a16="http://schemas.microsoft.com/office/drawing/2014/main" id="{C059CDB7-062A-6D05-4FFE-9A1E88CC597B}"/>
              </a:ext>
            </a:extLst>
          </p:cNvPr>
          <p:cNvPicPr>
            <a:picLocks noChangeAspect="1"/>
          </p:cNvPicPr>
          <p:nvPr/>
        </p:nvPicPr>
        <p:blipFill rotWithShape="1">
          <a:blip r:embed="rId2"/>
          <a:srcRect l="2518" r="2276" b="5607"/>
          <a:stretch/>
        </p:blipFill>
        <p:spPr>
          <a:xfrm>
            <a:off x="8677070" y="1305027"/>
            <a:ext cx="2676729" cy="2702924"/>
          </a:xfrm>
          <a:prstGeom prst="rect">
            <a:avLst/>
          </a:prstGeom>
        </p:spPr>
      </p:pic>
    </p:spTree>
    <p:extLst>
      <p:ext uri="{BB962C8B-B14F-4D97-AF65-F5344CB8AC3E}">
        <p14:creationId xmlns:p14="http://schemas.microsoft.com/office/powerpoint/2010/main" val="34048458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DBA-9320-AAA1-D77C-C75624CBB77E}"/>
              </a:ext>
            </a:extLst>
          </p:cNvPr>
          <p:cNvSpPr>
            <a:spLocks noGrp="1"/>
          </p:cNvSpPr>
          <p:nvPr>
            <p:ph type="title"/>
          </p:nvPr>
        </p:nvSpPr>
        <p:spPr/>
        <p:txBody>
          <a:bodyPr>
            <a:normAutofit/>
          </a:bodyPr>
          <a:lstStyle/>
          <a:p>
            <a:r>
              <a:rPr lang="en-US" dirty="0"/>
              <a:t>Lumber disc herniation</a:t>
            </a:r>
          </a:p>
        </p:txBody>
      </p:sp>
      <p:sp>
        <p:nvSpPr>
          <p:cNvPr id="3" name="Content Placeholder 2">
            <a:extLst>
              <a:ext uri="{FF2B5EF4-FFF2-40B4-BE49-F238E27FC236}">
                <a16:creationId xmlns:a16="http://schemas.microsoft.com/office/drawing/2014/main" id="{58E999C7-3526-E12F-325F-DE680ADCF721}"/>
              </a:ext>
            </a:extLst>
          </p:cNvPr>
          <p:cNvSpPr>
            <a:spLocks noGrp="1"/>
          </p:cNvSpPr>
          <p:nvPr>
            <p:ph idx="1"/>
          </p:nvPr>
        </p:nvSpPr>
        <p:spPr>
          <a:xfrm>
            <a:off x="838201" y="1305026"/>
            <a:ext cx="5562600" cy="4871938"/>
          </a:xfrm>
        </p:spPr>
        <p:txBody>
          <a:bodyPr>
            <a:normAutofit/>
          </a:bodyPr>
          <a:lstStyle/>
          <a:p>
            <a:r>
              <a:rPr lang="en-US" b="1" dirty="0"/>
              <a:t>What is the diagnosis ?</a:t>
            </a:r>
          </a:p>
          <a:p>
            <a:pPr lvl="1"/>
            <a:r>
              <a:rPr lang="en-US" dirty="0"/>
              <a:t>Lumber disc herniation</a:t>
            </a:r>
          </a:p>
          <a:p>
            <a:r>
              <a:rPr lang="en-US" b="1" dirty="0"/>
              <a:t>What is your management ?</a:t>
            </a:r>
          </a:p>
          <a:p>
            <a:pPr lvl="1"/>
            <a:r>
              <a:rPr lang="en-US" dirty="0"/>
              <a:t>excision of the disc prolapse</a:t>
            </a:r>
          </a:p>
          <a:p>
            <a:r>
              <a:rPr lang="en-US" sz="2600" b="1" dirty="0"/>
              <a:t>If the patient had a paresthesia, urinary retention, stool incontinence what we call this syndrome? </a:t>
            </a:r>
          </a:p>
          <a:p>
            <a:pPr lvl="1"/>
            <a:r>
              <a:rPr lang="en-US" dirty="0"/>
              <a:t>Cauda equina syndrome</a:t>
            </a:r>
          </a:p>
          <a:p>
            <a:endParaRPr lang="en-US" dirty="0"/>
          </a:p>
        </p:txBody>
      </p:sp>
      <p:pic>
        <p:nvPicPr>
          <p:cNvPr id="4" name="Picture 4" descr="A picture containing text&#10;&#10;Description automatically generated">
            <a:extLst>
              <a:ext uri="{FF2B5EF4-FFF2-40B4-BE49-F238E27FC236}">
                <a16:creationId xmlns:a16="http://schemas.microsoft.com/office/drawing/2014/main" id="{AAB2A239-9347-AEAF-36AF-28BC3C5281C7}"/>
              </a:ext>
            </a:extLst>
          </p:cNvPr>
          <p:cNvPicPr>
            <a:picLocks noChangeAspect="1"/>
          </p:cNvPicPr>
          <p:nvPr/>
        </p:nvPicPr>
        <p:blipFill rotWithShape="1">
          <a:blip r:embed="rId2"/>
          <a:srcRect l="2518" r="2276" b="5607"/>
          <a:stretch/>
        </p:blipFill>
        <p:spPr>
          <a:xfrm>
            <a:off x="6529077" y="1305026"/>
            <a:ext cx="4824723" cy="4871938"/>
          </a:xfrm>
          <a:prstGeom prst="rect">
            <a:avLst/>
          </a:prstGeom>
        </p:spPr>
      </p:pic>
      <p:sp>
        <p:nvSpPr>
          <p:cNvPr id="5" name="TextBox 4">
            <a:extLst>
              <a:ext uri="{FF2B5EF4-FFF2-40B4-BE49-F238E27FC236}">
                <a16:creationId xmlns:a16="http://schemas.microsoft.com/office/drawing/2014/main" id="{C9298448-B196-C66A-DFF9-56D625313288}"/>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0503413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C0D8-FAFB-A66D-E0DA-EB204427CA3C}"/>
              </a:ext>
            </a:extLst>
          </p:cNvPr>
          <p:cNvSpPr>
            <a:spLocks noGrp="1"/>
          </p:cNvSpPr>
          <p:nvPr>
            <p:ph type="title"/>
          </p:nvPr>
        </p:nvSpPr>
        <p:spPr/>
        <p:txBody>
          <a:bodyPr>
            <a:normAutofit/>
          </a:bodyPr>
          <a:lstStyle/>
          <a:p>
            <a:r>
              <a:rPr lang="en-US" dirty="0"/>
              <a:t>Lumber disc herniation</a:t>
            </a:r>
          </a:p>
        </p:txBody>
      </p:sp>
      <p:sp>
        <p:nvSpPr>
          <p:cNvPr id="3" name="Content Placeholder 2">
            <a:extLst>
              <a:ext uri="{FF2B5EF4-FFF2-40B4-BE49-F238E27FC236}">
                <a16:creationId xmlns:a16="http://schemas.microsoft.com/office/drawing/2014/main" id="{9A2B082F-5167-454C-2623-481042745BFC}"/>
              </a:ext>
            </a:extLst>
          </p:cNvPr>
          <p:cNvSpPr>
            <a:spLocks noGrp="1"/>
          </p:cNvSpPr>
          <p:nvPr>
            <p:ph idx="1"/>
          </p:nvPr>
        </p:nvSpPr>
        <p:spPr/>
        <p:txBody>
          <a:bodyPr>
            <a:normAutofit lnSpcReduction="10000"/>
          </a:bodyPr>
          <a:lstStyle/>
          <a:p>
            <a:r>
              <a:rPr lang="en-US" b="1" dirty="0"/>
              <a:t>What is the diagnosis ?</a:t>
            </a:r>
          </a:p>
          <a:p>
            <a:pPr lvl="1"/>
            <a:r>
              <a:rPr lang="en-US" dirty="0"/>
              <a:t>Lumber disc herniation</a:t>
            </a:r>
          </a:p>
          <a:p>
            <a:r>
              <a:rPr lang="en-US" b="1" dirty="0"/>
              <a:t>What is the site ?</a:t>
            </a:r>
          </a:p>
          <a:p>
            <a:pPr lvl="1"/>
            <a:r>
              <a:rPr lang="en-US" dirty="0"/>
              <a:t>L5-S1</a:t>
            </a:r>
          </a:p>
          <a:p>
            <a:r>
              <a:rPr lang="en-US" b="1" dirty="0"/>
              <a:t>Mention 2 indications for surgery</a:t>
            </a:r>
          </a:p>
          <a:p>
            <a:pPr lvl="1"/>
            <a:r>
              <a:rPr lang="fr-FR" dirty="0"/>
              <a:t>Progressive neurological deficit</a:t>
            </a:r>
          </a:p>
          <a:p>
            <a:pPr lvl="1"/>
            <a:r>
              <a:rPr lang="fr-FR" dirty="0"/>
              <a:t> Intractable pain </a:t>
            </a:r>
          </a:p>
          <a:p>
            <a:pPr lvl="1"/>
            <a:r>
              <a:rPr lang="fr-FR" dirty="0"/>
              <a:t>Unstable fracture </a:t>
            </a:r>
          </a:p>
          <a:p>
            <a:pPr lvl="1"/>
            <a:r>
              <a:rPr lang="fr-FR" dirty="0"/>
              <a:t>Cauda </a:t>
            </a:r>
            <a:r>
              <a:rPr lang="fr-FR" dirty="0" err="1"/>
              <a:t>eqina</a:t>
            </a:r>
            <a:r>
              <a:rPr lang="fr-FR" dirty="0"/>
              <a:t> syndrome</a:t>
            </a:r>
          </a:p>
          <a:p>
            <a:r>
              <a:rPr lang="en-US" b="1" dirty="0"/>
              <a:t>What are the expected presentation in this patient?</a:t>
            </a:r>
          </a:p>
          <a:p>
            <a:pPr lvl="1"/>
            <a:r>
              <a:rPr lang="en-US" dirty="0"/>
              <a:t>Numbness, weakness, urinary incontinence</a:t>
            </a:r>
          </a:p>
          <a:p>
            <a:r>
              <a:rPr lang="en-US" b="1" dirty="0"/>
              <a:t>Is the knee reflex affected ? </a:t>
            </a:r>
            <a:r>
              <a:rPr lang="en-US" dirty="0"/>
              <a:t>No</a:t>
            </a:r>
          </a:p>
          <a:p>
            <a:endParaRPr lang="fr-FR" dirty="0"/>
          </a:p>
        </p:txBody>
      </p:sp>
      <p:pic>
        <p:nvPicPr>
          <p:cNvPr id="4" name="Content Placeholder 4">
            <a:extLst>
              <a:ext uri="{FF2B5EF4-FFF2-40B4-BE49-F238E27FC236}">
                <a16:creationId xmlns:a16="http://schemas.microsoft.com/office/drawing/2014/main" id="{0377CBF5-75C6-1245-3E3F-84B98048C7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73" t="5295" r="5124" b="7945"/>
          <a:stretch/>
        </p:blipFill>
        <p:spPr>
          <a:xfrm>
            <a:off x="8434629" y="1305026"/>
            <a:ext cx="2919171" cy="3169697"/>
          </a:xfrm>
          <a:prstGeom prst="rect">
            <a:avLst/>
          </a:prstGeom>
        </p:spPr>
      </p:pic>
      <p:sp>
        <p:nvSpPr>
          <p:cNvPr id="5" name="TextBox 4">
            <a:extLst>
              <a:ext uri="{FF2B5EF4-FFF2-40B4-BE49-F238E27FC236}">
                <a16:creationId xmlns:a16="http://schemas.microsoft.com/office/drawing/2014/main" id="{81047963-6CE1-FBE4-F3A6-6C63FD0683DA}"/>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02289654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C0D8-FAFB-A66D-E0DA-EB204427CA3C}"/>
              </a:ext>
            </a:extLst>
          </p:cNvPr>
          <p:cNvSpPr>
            <a:spLocks noGrp="1"/>
          </p:cNvSpPr>
          <p:nvPr>
            <p:ph type="title"/>
          </p:nvPr>
        </p:nvSpPr>
        <p:spPr/>
        <p:txBody>
          <a:bodyPr>
            <a:normAutofit/>
          </a:bodyPr>
          <a:lstStyle/>
          <a:p>
            <a:r>
              <a:rPr lang="en-US" dirty="0"/>
              <a:t>Lumber disc herniation</a:t>
            </a:r>
          </a:p>
        </p:txBody>
      </p:sp>
      <p:sp>
        <p:nvSpPr>
          <p:cNvPr id="3" name="Content Placeholder 2">
            <a:extLst>
              <a:ext uri="{FF2B5EF4-FFF2-40B4-BE49-F238E27FC236}">
                <a16:creationId xmlns:a16="http://schemas.microsoft.com/office/drawing/2014/main" id="{9A2B082F-5167-454C-2623-481042745BFC}"/>
              </a:ext>
            </a:extLst>
          </p:cNvPr>
          <p:cNvSpPr>
            <a:spLocks noGrp="1"/>
          </p:cNvSpPr>
          <p:nvPr>
            <p:ph idx="1"/>
          </p:nvPr>
        </p:nvSpPr>
        <p:spPr>
          <a:xfrm>
            <a:off x="838199" y="1305026"/>
            <a:ext cx="7596429" cy="4871938"/>
          </a:xfrm>
        </p:spPr>
        <p:txBody>
          <a:bodyPr>
            <a:normAutofit lnSpcReduction="10000"/>
          </a:bodyPr>
          <a:lstStyle/>
          <a:p>
            <a:pPr>
              <a:buFont typeface="Wingdings" panose="05000000000000000000" pitchFamily="2" charset="2"/>
              <a:buChar char="Ø"/>
            </a:pPr>
            <a:r>
              <a:rPr lang="en-US" sz="2600" dirty="0"/>
              <a:t>Patient complain of long-term severe low back pain, retention of urine and numbness in the lower limb</a:t>
            </a:r>
          </a:p>
          <a:p>
            <a:r>
              <a:rPr lang="en-US" b="1" dirty="0"/>
              <a:t>What physical examination would be crucial in this case ? </a:t>
            </a:r>
          </a:p>
          <a:p>
            <a:pPr lvl="1"/>
            <a:r>
              <a:rPr lang="en-US" dirty="0"/>
              <a:t>Nerve root tension signs, straight leg raising test, bowstring sign</a:t>
            </a:r>
          </a:p>
          <a:p>
            <a:r>
              <a:rPr lang="en-GB" sz="2800" b="1" dirty="0"/>
              <a:t>What is the diagnosis and the cause ?</a:t>
            </a:r>
          </a:p>
          <a:p>
            <a:pPr lvl="1"/>
            <a:r>
              <a:rPr lang="pt-BR" dirty="0"/>
              <a:t>Cauda equina syndrome,  L5–S1 disc prolapse </a:t>
            </a:r>
            <a:endParaRPr lang="en-GB" dirty="0"/>
          </a:p>
          <a:p>
            <a:r>
              <a:rPr lang="en-GB" sz="2800" b="1" dirty="0"/>
              <a:t>Mention 2 other causes of this clinical condition</a:t>
            </a:r>
          </a:p>
          <a:p>
            <a:pPr lvl="1"/>
            <a:r>
              <a:rPr lang="en-GB" dirty="0"/>
              <a:t>Spinal tumour, spinal trauma</a:t>
            </a:r>
          </a:p>
          <a:p>
            <a:r>
              <a:rPr lang="en-GB" sz="2800" b="1" dirty="0"/>
              <a:t>What is your immediate treatment ?</a:t>
            </a:r>
          </a:p>
          <a:p>
            <a:pPr lvl="1"/>
            <a:r>
              <a:rPr lang="en-GB" dirty="0"/>
              <a:t>Surgery (Disc prolapse excision)</a:t>
            </a:r>
            <a:endParaRPr lang="fr-FR" dirty="0"/>
          </a:p>
        </p:txBody>
      </p:sp>
      <p:pic>
        <p:nvPicPr>
          <p:cNvPr id="4" name="Content Placeholder 4">
            <a:extLst>
              <a:ext uri="{FF2B5EF4-FFF2-40B4-BE49-F238E27FC236}">
                <a16:creationId xmlns:a16="http://schemas.microsoft.com/office/drawing/2014/main" id="{0377CBF5-75C6-1245-3E3F-84B98048C7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73" t="5295" r="5124" b="7945"/>
          <a:stretch/>
        </p:blipFill>
        <p:spPr>
          <a:xfrm>
            <a:off x="8434629" y="1305026"/>
            <a:ext cx="2919171" cy="3169697"/>
          </a:xfrm>
          <a:prstGeom prst="rect">
            <a:avLst/>
          </a:prstGeom>
        </p:spPr>
      </p:pic>
      <p:sp>
        <p:nvSpPr>
          <p:cNvPr id="5" name="TextBox 4">
            <a:extLst>
              <a:ext uri="{FF2B5EF4-FFF2-40B4-BE49-F238E27FC236}">
                <a16:creationId xmlns:a16="http://schemas.microsoft.com/office/drawing/2014/main" id="{81047963-6CE1-FBE4-F3A6-6C63FD0683DA}"/>
              </a:ext>
            </a:extLst>
          </p:cNvPr>
          <p:cNvSpPr txBox="1"/>
          <p:nvPr/>
        </p:nvSpPr>
        <p:spPr>
          <a:xfrm>
            <a:off x="11152933" y="0"/>
            <a:ext cx="1039067"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(1)</a:t>
            </a:r>
            <a:endParaRPr lang="en-US" b="1" dirty="0">
              <a:solidFill>
                <a:srgbClr val="FF0000"/>
              </a:solidFill>
            </a:endParaRPr>
          </a:p>
        </p:txBody>
      </p:sp>
    </p:spTree>
    <p:extLst>
      <p:ext uri="{BB962C8B-B14F-4D97-AF65-F5344CB8AC3E}">
        <p14:creationId xmlns:p14="http://schemas.microsoft.com/office/powerpoint/2010/main" val="35520103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39F2-D417-8BC7-4919-9DA53B238DC2}"/>
              </a:ext>
            </a:extLst>
          </p:cNvPr>
          <p:cNvSpPr>
            <a:spLocks noGrp="1"/>
          </p:cNvSpPr>
          <p:nvPr>
            <p:ph type="title"/>
          </p:nvPr>
        </p:nvSpPr>
        <p:spPr/>
        <p:txBody>
          <a:bodyPr/>
          <a:lstStyle/>
          <a:p>
            <a:r>
              <a:rPr lang="en-US" dirty="0"/>
              <a:t>Lumber disc herniation</a:t>
            </a:r>
          </a:p>
        </p:txBody>
      </p:sp>
      <p:sp>
        <p:nvSpPr>
          <p:cNvPr id="3" name="Content Placeholder 2">
            <a:extLst>
              <a:ext uri="{FF2B5EF4-FFF2-40B4-BE49-F238E27FC236}">
                <a16:creationId xmlns:a16="http://schemas.microsoft.com/office/drawing/2014/main" id="{6ADEBE4B-A8E0-7407-C940-88676F06D648}"/>
              </a:ext>
            </a:extLst>
          </p:cNvPr>
          <p:cNvSpPr>
            <a:spLocks noGrp="1"/>
          </p:cNvSpPr>
          <p:nvPr>
            <p:ph idx="1"/>
          </p:nvPr>
        </p:nvSpPr>
        <p:spPr>
          <a:xfrm>
            <a:off x="838199" y="1305026"/>
            <a:ext cx="6702496" cy="4638574"/>
          </a:xfrm>
        </p:spPr>
        <p:txBody>
          <a:bodyPr>
            <a:normAutofit/>
          </a:bodyPr>
          <a:lstStyle/>
          <a:p>
            <a:r>
              <a:rPr lang="en-US" sz="2800" b="1" dirty="0"/>
              <a:t>What is the site of prolapse ?</a:t>
            </a:r>
          </a:p>
          <a:p>
            <a:pPr lvl="1"/>
            <a:r>
              <a:rPr lang="en-US" dirty="0"/>
              <a:t>L5-S1</a:t>
            </a:r>
          </a:p>
          <a:p>
            <a:r>
              <a:rPr lang="en-US" b="1" dirty="0"/>
              <a:t>Mention 2 indication for surgery</a:t>
            </a:r>
          </a:p>
          <a:p>
            <a:pPr lvl="1"/>
            <a:r>
              <a:rPr lang="en-US" dirty="0"/>
              <a:t>Cauda equina syndrome </a:t>
            </a:r>
          </a:p>
          <a:p>
            <a:pPr lvl="1"/>
            <a:r>
              <a:rPr lang="en-US" dirty="0"/>
              <a:t>Intractable pain </a:t>
            </a:r>
          </a:p>
          <a:p>
            <a:pPr lvl="1"/>
            <a:r>
              <a:rPr lang="en-US" dirty="0"/>
              <a:t>History of malignancy </a:t>
            </a:r>
          </a:p>
          <a:p>
            <a:pPr lvl="1"/>
            <a:r>
              <a:rPr lang="en-US" dirty="0"/>
              <a:t>Progressive neurological deficit </a:t>
            </a:r>
          </a:p>
          <a:p>
            <a:r>
              <a:rPr lang="en-US" sz="2700" b="1" dirty="0"/>
              <a:t>Can it cause hyperreflexia in the knee join ? Why ?</a:t>
            </a:r>
          </a:p>
          <a:p>
            <a:pPr lvl="1"/>
            <a:r>
              <a:rPr lang="en-US" dirty="0"/>
              <a:t>No, the compression is on the nerve root and not the spinal cord (the spinal cord end at L1)</a:t>
            </a:r>
          </a:p>
        </p:txBody>
      </p:sp>
      <p:pic>
        <p:nvPicPr>
          <p:cNvPr id="4" name="Google Shape;113;p9">
            <a:extLst>
              <a:ext uri="{FF2B5EF4-FFF2-40B4-BE49-F238E27FC236}">
                <a16:creationId xmlns:a16="http://schemas.microsoft.com/office/drawing/2014/main" id="{9FC454EC-A885-B715-65BD-3D45DCAA59D1}"/>
              </a:ext>
            </a:extLst>
          </p:cNvPr>
          <p:cNvPicPr preferRelativeResize="0">
            <a:picLocks noChangeAspect="1"/>
          </p:cNvPicPr>
          <p:nvPr/>
        </p:nvPicPr>
        <p:blipFill rotWithShape="1">
          <a:blip r:embed="rId2"/>
          <a:srcRect r="4183"/>
          <a:stretch/>
        </p:blipFill>
        <p:spPr>
          <a:xfrm>
            <a:off x="7540695" y="1305025"/>
            <a:ext cx="3813105" cy="4638575"/>
          </a:xfrm>
          <a:prstGeom prst="rect">
            <a:avLst/>
          </a:prstGeom>
        </p:spPr>
      </p:pic>
      <p:sp>
        <p:nvSpPr>
          <p:cNvPr id="5" name="TextBox 4">
            <a:extLst>
              <a:ext uri="{FF2B5EF4-FFF2-40B4-BE49-F238E27FC236}">
                <a16:creationId xmlns:a16="http://schemas.microsoft.com/office/drawing/2014/main" id="{AA1E0887-C173-52D8-EA18-4B3E530B6E8D}"/>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8</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13311642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1903-2BC0-4608-C9C0-65A48B681432}"/>
              </a:ext>
            </a:extLst>
          </p:cNvPr>
          <p:cNvSpPr>
            <a:spLocks noGrp="1"/>
          </p:cNvSpPr>
          <p:nvPr>
            <p:ph type="title"/>
          </p:nvPr>
        </p:nvSpPr>
        <p:spPr/>
        <p:txBody>
          <a:bodyPr/>
          <a:lstStyle/>
          <a:p>
            <a:r>
              <a:rPr lang="en-US" dirty="0"/>
              <a:t>Spondylolisthesis – Definitions</a:t>
            </a:r>
          </a:p>
        </p:txBody>
      </p:sp>
      <p:sp>
        <p:nvSpPr>
          <p:cNvPr id="3" name="Content Placeholder 2">
            <a:extLst>
              <a:ext uri="{FF2B5EF4-FFF2-40B4-BE49-F238E27FC236}">
                <a16:creationId xmlns:a16="http://schemas.microsoft.com/office/drawing/2014/main" id="{DFC19B2E-66BB-5F4A-9B24-3295C1D0A259}"/>
              </a:ext>
            </a:extLst>
          </p:cNvPr>
          <p:cNvSpPr>
            <a:spLocks noGrp="1"/>
          </p:cNvSpPr>
          <p:nvPr>
            <p:ph idx="1"/>
          </p:nvPr>
        </p:nvSpPr>
        <p:spPr/>
        <p:txBody>
          <a:bodyPr/>
          <a:lstStyle/>
          <a:p>
            <a:pPr>
              <a:spcBef>
                <a:spcPts val="1200"/>
              </a:spcBef>
            </a:pPr>
            <a:r>
              <a:rPr lang="en-US" b="1" dirty="0"/>
              <a:t>Spondylolisthesis</a:t>
            </a:r>
            <a:r>
              <a:rPr lang="en-US" dirty="0"/>
              <a:t>: anterior slippage of a vertebral body over the subjacent vertebra</a:t>
            </a:r>
          </a:p>
          <a:p>
            <a:pPr>
              <a:spcBef>
                <a:spcPts val="1200"/>
              </a:spcBef>
            </a:pPr>
            <a:r>
              <a:rPr lang="en-US" b="1" dirty="0"/>
              <a:t>Isthmic spondylolisthesis (</a:t>
            </a:r>
            <a:r>
              <a:rPr lang="en-US" b="1" dirty="0" err="1"/>
              <a:t>spondylolytic</a:t>
            </a:r>
            <a:r>
              <a:rPr lang="en-US" b="1" dirty="0"/>
              <a:t> form)</a:t>
            </a:r>
            <a:r>
              <a:rPr lang="en-US" dirty="0"/>
              <a:t>:</a:t>
            </a:r>
            <a:r>
              <a:rPr lang="en-US" b="1" dirty="0"/>
              <a:t> </a:t>
            </a:r>
            <a:r>
              <a:rPr lang="en-US" dirty="0"/>
              <a:t>spondylolisthesis resulting from an abnormality in the pars interarticularis</a:t>
            </a:r>
          </a:p>
          <a:p>
            <a:pPr>
              <a:spcBef>
                <a:spcPts val="1200"/>
              </a:spcBef>
            </a:pPr>
            <a:r>
              <a:rPr lang="en-US" b="1" dirty="0"/>
              <a:t>Degenerative spondylolisthesis</a:t>
            </a:r>
            <a:r>
              <a:rPr lang="en-US" dirty="0"/>
              <a:t>: spondylolisthesis resulting from degenerative changes, without an associated disruption or defect in the vertebral ring</a:t>
            </a:r>
          </a:p>
          <a:p>
            <a:pPr>
              <a:spcBef>
                <a:spcPts val="1200"/>
              </a:spcBef>
            </a:pPr>
            <a:r>
              <a:rPr lang="en-US" b="1" dirty="0"/>
              <a:t>Congenital spondylolisthesis</a:t>
            </a:r>
            <a:r>
              <a:rPr lang="en-US" dirty="0"/>
              <a:t>: spondylolisthesis secondary to congenital anomalies (e.g., hypoplastic facets, sacral deficits, poorly developed pars interarticularis).</a:t>
            </a:r>
          </a:p>
        </p:txBody>
      </p:sp>
    </p:spTree>
    <p:extLst>
      <p:ext uri="{BB962C8B-B14F-4D97-AF65-F5344CB8AC3E}">
        <p14:creationId xmlns:p14="http://schemas.microsoft.com/office/powerpoint/2010/main" val="21831794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C6231F-68F6-85C7-4BBF-39E94F4ADD13}"/>
              </a:ext>
            </a:extLst>
          </p:cNvPr>
          <p:cNvSpPr>
            <a:spLocks noGrp="1"/>
          </p:cNvSpPr>
          <p:nvPr>
            <p:ph type="title"/>
          </p:nvPr>
        </p:nvSpPr>
        <p:spPr/>
        <p:txBody>
          <a:bodyPr/>
          <a:lstStyle/>
          <a:p>
            <a:r>
              <a:rPr lang="en-US" dirty="0"/>
              <a:t>Spondylolisthesis</a:t>
            </a:r>
          </a:p>
        </p:txBody>
      </p:sp>
      <p:sp>
        <p:nvSpPr>
          <p:cNvPr id="3" name="Content Placeholder 2">
            <a:extLst>
              <a:ext uri="{FF2B5EF4-FFF2-40B4-BE49-F238E27FC236}">
                <a16:creationId xmlns:a16="http://schemas.microsoft.com/office/drawing/2014/main" id="{68A67001-A45D-F038-5223-B9F85FF91CBC}"/>
              </a:ext>
            </a:extLst>
          </p:cNvPr>
          <p:cNvSpPr>
            <a:spLocks noGrp="1"/>
          </p:cNvSpPr>
          <p:nvPr>
            <p:ph idx="1"/>
          </p:nvPr>
        </p:nvSpPr>
        <p:spPr>
          <a:xfrm>
            <a:off x="838200" y="1268082"/>
            <a:ext cx="10515600" cy="5212080"/>
          </a:xfrm>
        </p:spPr>
        <p:txBody>
          <a:bodyPr>
            <a:normAutofit fontScale="85000" lnSpcReduction="10000"/>
          </a:bodyPr>
          <a:lstStyle/>
          <a:p>
            <a:r>
              <a:rPr lang="en-US" b="1" dirty="0"/>
              <a:t>Epidemiology</a:t>
            </a:r>
          </a:p>
          <a:p>
            <a:pPr lvl="1"/>
            <a:r>
              <a:rPr lang="en-US" dirty="0"/>
              <a:t>Most common in children and adolescents &lt; 18 years (congenital and isthmic spondylolisthesis) and adults aged &gt; 50 years (degenerative spondylolisthesis)</a:t>
            </a:r>
          </a:p>
          <a:p>
            <a:pPr lvl="1"/>
            <a:r>
              <a:rPr lang="en-US" dirty="0"/>
              <a:t>Sex: ♂ &gt; ♀ (congenital and isthmic spondylolisthesis); ♀ &gt; ♂ (degenerative spondylolisthesis)</a:t>
            </a:r>
          </a:p>
          <a:p>
            <a:pPr lvl="1"/>
            <a:r>
              <a:rPr lang="en-US" dirty="0"/>
              <a:t>Defect most commonly occurs in the lumbar spine (typically L5-S1 in isthmic spondylolisthesis, L4-L5 in degenerative spondylolisthesis)</a:t>
            </a:r>
          </a:p>
          <a:p>
            <a:r>
              <a:rPr lang="en-US" b="1" dirty="0"/>
              <a:t>Risk factors include</a:t>
            </a:r>
            <a:r>
              <a:rPr lang="en-US" dirty="0"/>
              <a:t>:</a:t>
            </a:r>
          </a:p>
          <a:p>
            <a:pPr lvl="1"/>
            <a:r>
              <a:rPr lang="en-US" dirty="0"/>
              <a:t>Congenital malformation (dysplasia or hypoplasia) of the lumbosacral joints in L5–S1 </a:t>
            </a:r>
          </a:p>
          <a:p>
            <a:pPr lvl="2"/>
            <a:r>
              <a:rPr lang="en-US" sz="2100" dirty="0"/>
              <a:t>Repetitive hyperextension and rotation movements at L5–S1 </a:t>
            </a:r>
          </a:p>
          <a:p>
            <a:pPr lvl="2"/>
            <a:r>
              <a:rPr lang="en-US" sz="2100" dirty="0"/>
              <a:t>Commonly associated with gymnastics, swimming, and weightlifting</a:t>
            </a:r>
          </a:p>
          <a:p>
            <a:pPr lvl="1"/>
            <a:r>
              <a:rPr lang="en-US" b="1" dirty="0">
                <a:solidFill>
                  <a:srgbClr val="FF0000"/>
                </a:solidFill>
              </a:rPr>
              <a:t>Spondylolysis</a:t>
            </a:r>
            <a:r>
              <a:rPr lang="en-US" dirty="0">
                <a:solidFill>
                  <a:srgbClr val="FF0000"/>
                </a:solidFill>
              </a:rPr>
              <a:t>: lytic defect in the pars interarticularis, permitting forward slippage of the superjacent vertebra</a:t>
            </a:r>
          </a:p>
          <a:p>
            <a:pPr lvl="2"/>
            <a:r>
              <a:rPr lang="en-US" sz="2100" dirty="0"/>
              <a:t>Leads to isthmic spondylolisthesis if spondylolysis is bilateral</a:t>
            </a:r>
          </a:p>
          <a:p>
            <a:pPr lvl="2"/>
            <a:r>
              <a:rPr lang="en-US" sz="2100" dirty="0"/>
              <a:t>Scheuermann disease can be the underlying cause of spondylolysis or spondylolisthesis</a:t>
            </a:r>
          </a:p>
          <a:p>
            <a:pPr lvl="1"/>
            <a:r>
              <a:rPr lang="en-US" dirty="0"/>
              <a:t>Degenerative disease: most commonly in the elderly at L4–L5</a:t>
            </a:r>
          </a:p>
          <a:p>
            <a:pPr lvl="1"/>
            <a:r>
              <a:rPr lang="en-US" dirty="0"/>
              <a:t>Trauma</a:t>
            </a:r>
          </a:p>
          <a:p>
            <a:pPr lvl="1"/>
            <a:r>
              <a:rPr lang="en-US" dirty="0"/>
              <a:t>Local or systemic pathology (e.g., tumor, Paget's disease, osteogenesis imperfecta, TB)</a:t>
            </a:r>
          </a:p>
        </p:txBody>
      </p:sp>
    </p:spTree>
    <p:extLst>
      <p:ext uri="{BB962C8B-B14F-4D97-AF65-F5344CB8AC3E}">
        <p14:creationId xmlns:p14="http://schemas.microsoft.com/office/powerpoint/2010/main" val="129681281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95D2-55E3-B4DD-ECC1-E3E2662D3DD3}"/>
              </a:ext>
            </a:extLst>
          </p:cNvPr>
          <p:cNvSpPr>
            <a:spLocks noGrp="1"/>
          </p:cNvSpPr>
          <p:nvPr>
            <p:ph type="title"/>
          </p:nvPr>
        </p:nvSpPr>
        <p:spPr/>
        <p:txBody>
          <a:bodyPr>
            <a:normAutofit/>
          </a:bodyPr>
          <a:lstStyle/>
          <a:p>
            <a:r>
              <a:rPr lang="en-US" dirty="0"/>
              <a:t>Spondylolisthesis – Clinical features</a:t>
            </a:r>
          </a:p>
        </p:txBody>
      </p:sp>
      <p:sp>
        <p:nvSpPr>
          <p:cNvPr id="3" name="Content Placeholder 2">
            <a:extLst>
              <a:ext uri="{FF2B5EF4-FFF2-40B4-BE49-F238E27FC236}">
                <a16:creationId xmlns:a16="http://schemas.microsoft.com/office/drawing/2014/main" id="{6FA0549C-3C84-74D5-4F05-D42E0DB8174B}"/>
              </a:ext>
            </a:extLst>
          </p:cNvPr>
          <p:cNvSpPr>
            <a:spLocks noGrp="1"/>
          </p:cNvSpPr>
          <p:nvPr>
            <p:ph idx="1"/>
          </p:nvPr>
        </p:nvSpPr>
        <p:spPr>
          <a:xfrm>
            <a:off x="838200" y="1268082"/>
            <a:ext cx="10515600" cy="5212080"/>
          </a:xfrm>
        </p:spPr>
        <p:txBody>
          <a:bodyPr>
            <a:normAutofit fontScale="92500" lnSpcReduction="10000"/>
          </a:bodyPr>
          <a:lstStyle/>
          <a:p>
            <a:r>
              <a:rPr lang="en-US" dirty="0"/>
              <a:t>Asymptomatic (majority of patients)</a:t>
            </a:r>
          </a:p>
          <a:p>
            <a:r>
              <a:rPr lang="en-US" dirty="0"/>
              <a:t>Acute or chronic lumbar pain that worsens with activity and/or with spine extension</a:t>
            </a:r>
          </a:p>
          <a:p>
            <a:r>
              <a:rPr lang="en-US" dirty="0"/>
              <a:t>Gait problems (e.g., waddling gait)</a:t>
            </a:r>
          </a:p>
          <a:p>
            <a:r>
              <a:rPr lang="en-US" dirty="0"/>
              <a:t>Possible physical examination findings</a:t>
            </a:r>
          </a:p>
          <a:p>
            <a:pPr lvl="1"/>
            <a:r>
              <a:rPr lang="en-US" dirty="0"/>
              <a:t>Spine</a:t>
            </a:r>
          </a:p>
          <a:p>
            <a:pPr lvl="2"/>
            <a:r>
              <a:rPr lang="en-US" sz="2200" dirty="0"/>
              <a:t>Reduced lumbar range of motion and reduced lumbar lordosis</a:t>
            </a:r>
          </a:p>
          <a:p>
            <a:pPr lvl="2"/>
            <a:r>
              <a:rPr lang="en-US" sz="2200" dirty="0"/>
              <a:t>Step-off sign (seen in advanced stages)</a:t>
            </a:r>
          </a:p>
          <a:p>
            <a:pPr lvl="2"/>
            <a:r>
              <a:rPr lang="en-US" sz="2200" dirty="0"/>
              <a:t>Procedure: Observe and palpate the spinous processes to identify any slippage of the vertebrae.</a:t>
            </a:r>
          </a:p>
          <a:p>
            <a:pPr lvl="2"/>
            <a:r>
              <a:rPr lang="en-US" sz="2200" dirty="0"/>
              <a:t>Positive sign: visible or palpable step-off sign at the lumbosacral area</a:t>
            </a:r>
          </a:p>
          <a:p>
            <a:pPr lvl="1"/>
            <a:r>
              <a:rPr lang="en-US" dirty="0"/>
              <a:t>Lower limbs</a:t>
            </a:r>
          </a:p>
          <a:p>
            <a:pPr lvl="2"/>
            <a:r>
              <a:rPr lang="en-US" sz="2200" dirty="0"/>
              <a:t>Tight, contracted hamstring muscles</a:t>
            </a:r>
          </a:p>
          <a:p>
            <a:pPr lvl="2"/>
            <a:r>
              <a:rPr lang="en-US" sz="2200" dirty="0"/>
              <a:t>Weakness and atrophy in lower legs; reduced sensation and reflexes</a:t>
            </a:r>
          </a:p>
          <a:p>
            <a:pPr lvl="2"/>
            <a:r>
              <a:rPr lang="en-US" sz="2200" dirty="0"/>
              <a:t>Straight leg raise test: A positive test indicates lumbar radiculopathy.</a:t>
            </a:r>
          </a:p>
        </p:txBody>
      </p:sp>
    </p:spTree>
    <p:extLst>
      <p:ext uri="{BB962C8B-B14F-4D97-AF65-F5344CB8AC3E}">
        <p14:creationId xmlns:p14="http://schemas.microsoft.com/office/powerpoint/2010/main" val="42237011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18D4-1BAC-447B-D72E-076477B7E054}"/>
              </a:ext>
            </a:extLst>
          </p:cNvPr>
          <p:cNvSpPr>
            <a:spLocks noGrp="1"/>
          </p:cNvSpPr>
          <p:nvPr>
            <p:ph type="title"/>
          </p:nvPr>
        </p:nvSpPr>
        <p:spPr/>
        <p:txBody>
          <a:bodyPr>
            <a:normAutofit/>
          </a:bodyPr>
          <a:lstStyle/>
          <a:p>
            <a:r>
              <a:rPr lang="en-US" dirty="0"/>
              <a:t>Spondylolisthesis – X-ray lumbosacral spine</a:t>
            </a:r>
          </a:p>
        </p:txBody>
      </p:sp>
      <p:sp>
        <p:nvSpPr>
          <p:cNvPr id="3" name="Content Placeholder 2">
            <a:extLst>
              <a:ext uri="{FF2B5EF4-FFF2-40B4-BE49-F238E27FC236}">
                <a16:creationId xmlns:a16="http://schemas.microsoft.com/office/drawing/2014/main" id="{120858E2-0276-7586-7F78-0D1A8A187E77}"/>
              </a:ext>
            </a:extLst>
          </p:cNvPr>
          <p:cNvSpPr>
            <a:spLocks noGrp="1"/>
          </p:cNvSpPr>
          <p:nvPr>
            <p:ph idx="1"/>
          </p:nvPr>
        </p:nvSpPr>
        <p:spPr>
          <a:xfrm>
            <a:off x="838201" y="1268082"/>
            <a:ext cx="6815666" cy="5212080"/>
          </a:xfrm>
        </p:spPr>
        <p:txBody>
          <a:bodyPr>
            <a:normAutofit fontScale="77500" lnSpcReduction="20000"/>
          </a:bodyPr>
          <a:lstStyle/>
          <a:p>
            <a:r>
              <a:rPr lang="en-US" b="1" dirty="0"/>
              <a:t>Indications</a:t>
            </a:r>
            <a:r>
              <a:rPr lang="en-US" dirty="0"/>
              <a:t>: initial test for all patients in whom spondylolisthesis is suspected</a:t>
            </a:r>
          </a:p>
          <a:p>
            <a:r>
              <a:rPr lang="en-US" b="1" dirty="0"/>
              <a:t>Views</a:t>
            </a:r>
          </a:p>
          <a:p>
            <a:pPr lvl="1"/>
            <a:r>
              <a:rPr lang="en-US" dirty="0"/>
              <a:t>Lateral, PA, and oblique</a:t>
            </a:r>
          </a:p>
          <a:p>
            <a:pPr lvl="1"/>
            <a:r>
              <a:rPr lang="en-US" dirty="0"/>
              <a:t>Dynamic flexion-extension (lateral view): Consider performing to assess for spinal instability.</a:t>
            </a:r>
          </a:p>
          <a:p>
            <a:r>
              <a:rPr lang="en-US" b="1" dirty="0"/>
              <a:t>Supportive findings</a:t>
            </a:r>
            <a:r>
              <a:rPr lang="en-US" dirty="0"/>
              <a:t>: anterior vertebral displacement (anterolisthesis)</a:t>
            </a:r>
          </a:p>
          <a:p>
            <a:pPr lvl="1"/>
            <a:r>
              <a:rPr lang="en-US" dirty="0"/>
              <a:t>L4 over L5: most common in degenerative spondylolisthesis</a:t>
            </a:r>
          </a:p>
          <a:p>
            <a:pPr lvl="1"/>
            <a:r>
              <a:rPr lang="en-US" dirty="0"/>
              <a:t>L5 over S1: most common in isthmic spondylolisthesis</a:t>
            </a:r>
          </a:p>
          <a:p>
            <a:r>
              <a:rPr lang="en-US" b="1" dirty="0"/>
              <a:t>Additional findings</a:t>
            </a:r>
          </a:p>
          <a:p>
            <a:pPr lvl="1"/>
            <a:r>
              <a:rPr lang="en-US" dirty="0"/>
              <a:t>Degenerative changes, e.g., disk space narrowing, vacuum phenomenon, endplate sclerosis</a:t>
            </a:r>
          </a:p>
          <a:p>
            <a:pPr lvl="1"/>
            <a:r>
              <a:rPr lang="en-US" dirty="0"/>
              <a:t>Spondylolysis: in the isthmic form</a:t>
            </a:r>
          </a:p>
          <a:p>
            <a:pPr lvl="2"/>
            <a:r>
              <a:rPr lang="en-US" dirty="0"/>
              <a:t>Scottie dog with a collar sign</a:t>
            </a:r>
          </a:p>
          <a:p>
            <a:pPr lvl="2"/>
            <a:r>
              <a:rPr lang="en-US" dirty="0"/>
              <a:t>High-grade spondylolisthesis of L5 over S1 due to bilateral spondylolysis (inverted Napoleon hat sign)</a:t>
            </a:r>
          </a:p>
          <a:p>
            <a:pPr lvl="1"/>
            <a:r>
              <a:rPr lang="en-US" dirty="0"/>
              <a:t>Spinal instability</a:t>
            </a:r>
          </a:p>
        </p:txBody>
      </p:sp>
      <p:grpSp>
        <p:nvGrpSpPr>
          <p:cNvPr id="4" name="Group 3">
            <a:extLst>
              <a:ext uri="{FF2B5EF4-FFF2-40B4-BE49-F238E27FC236}">
                <a16:creationId xmlns:a16="http://schemas.microsoft.com/office/drawing/2014/main" id="{790B6633-357F-A4C4-98A5-25F506C2D13F}"/>
              </a:ext>
            </a:extLst>
          </p:cNvPr>
          <p:cNvGrpSpPr/>
          <p:nvPr/>
        </p:nvGrpSpPr>
        <p:grpSpPr>
          <a:xfrm>
            <a:off x="7653866" y="1268082"/>
            <a:ext cx="3699934" cy="4077478"/>
            <a:chOff x="4540250" y="0"/>
            <a:chExt cx="6223000" cy="6858000"/>
          </a:xfrm>
        </p:grpSpPr>
        <p:pic>
          <p:nvPicPr>
            <p:cNvPr id="4098" name="Picture 2" descr="Spondylolysis (Scottie dog sign with collar)">
              <a:extLst>
                <a:ext uri="{FF2B5EF4-FFF2-40B4-BE49-F238E27FC236}">
                  <a16:creationId xmlns:a16="http://schemas.microsoft.com/office/drawing/2014/main" id="{66747BB1-487D-3161-FE21-BAD95A408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0" y="0"/>
              <a:ext cx="3109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ondylolysis (Scottie dog sign with collar)">
              <a:extLst>
                <a:ext uri="{FF2B5EF4-FFF2-40B4-BE49-F238E27FC236}">
                  <a16:creationId xmlns:a16="http://schemas.microsoft.com/office/drawing/2014/main" id="{6FF28D4A-8193-F79B-E3BE-A457FE742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163" y="0"/>
              <a:ext cx="3113087"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2C0389B9-4B6C-1405-F13B-D4E4D5B1C8F5}"/>
              </a:ext>
            </a:extLst>
          </p:cNvPr>
          <p:cNvSpPr txBox="1"/>
          <p:nvPr/>
        </p:nvSpPr>
        <p:spPr>
          <a:xfrm>
            <a:off x="7925309" y="5345560"/>
            <a:ext cx="3155159" cy="400110"/>
          </a:xfrm>
          <a:prstGeom prst="rect">
            <a:avLst/>
          </a:prstGeom>
          <a:noFill/>
        </p:spPr>
        <p:txBody>
          <a:bodyPr wrap="none" rtlCol="0">
            <a:spAutoFit/>
          </a:bodyPr>
          <a:lstStyle/>
          <a:p>
            <a:r>
              <a:rPr lang="en-US" sz="2000" dirty="0"/>
              <a:t>Scottie dog with a collar sign</a:t>
            </a:r>
          </a:p>
        </p:txBody>
      </p:sp>
    </p:spTree>
    <p:extLst>
      <p:ext uri="{BB962C8B-B14F-4D97-AF65-F5344CB8AC3E}">
        <p14:creationId xmlns:p14="http://schemas.microsoft.com/office/powerpoint/2010/main" val="47369165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3BF3-1C02-27BA-E00F-9606A30677AF}"/>
              </a:ext>
            </a:extLst>
          </p:cNvPr>
          <p:cNvSpPr>
            <a:spLocks noGrp="1"/>
          </p:cNvSpPr>
          <p:nvPr>
            <p:ph type="title"/>
          </p:nvPr>
        </p:nvSpPr>
        <p:spPr/>
        <p:txBody>
          <a:bodyPr/>
          <a:lstStyle/>
          <a:p>
            <a:r>
              <a:rPr lang="en-US" dirty="0"/>
              <a:t>Spondylolisthesis – Additional imaging studies</a:t>
            </a:r>
          </a:p>
        </p:txBody>
      </p:sp>
      <p:sp>
        <p:nvSpPr>
          <p:cNvPr id="3" name="Content Placeholder 2">
            <a:extLst>
              <a:ext uri="{FF2B5EF4-FFF2-40B4-BE49-F238E27FC236}">
                <a16:creationId xmlns:a16="http://schemas.microsoft.com/office/drawing/2014/main" id="{1541BCB8-406F-EFCE-AFC8-034D9E8856B2}"/>
              </a:ext>
            </a:extLst>
          </p:cNvPr>
          <p:cNvSpPr>
            <a:spLocks noGrp="1"/>
          </p:cNvSpPr>
          <p:nvPr>
            <p:ph idx="1"/>
          </p:nvPr>
        </p:nvSpPr>
        <p:spPr/>
        <p:txBody>
          <a:bodyPr>
            <a:normAutofit/>
          </a:bodyPr>
          <a:lstStyle/>
          <a:p>
            <a:pPr marL="0" indent="0">
              <a:buNone/>
            </a:pPr>
            <a:r>
              <a:rPr lang="en-US" sz="2600" dirty="0"/>
              <a:t>Order to assess for spinal stenosis and impingement of nerve roots in patients with signs of neurological involvement.</a:t>
            </a:r>
          </a:p>
          <a:p>
            <a:r>
              <a:rPr lang="en-US" b="1" dirty="0"/>
              <a:t>Indications</a:t>
            </a:r>
          </a:p>
          <a:p>
            <a:pPr lvl="1"/>
            <a:r>
              <a:rPr lang="en-US" dirty="0"/>
              <a:t>Clinical features of radiculopathy or myelopathy</a:t>
            </a:r>
          </a:p>
          <a:p>
            <a:pPr lvl="1"/>
            <a:r>
              <a:rPr lang="en-US" dirty="0"/>
              <a:t>Suspected underlying condition (e.g., metastatic disease)</a:t>
            </a:r>
          </a:p>
          <a:p>
            <a:pPr lvl="1"/>
            <a:r>
              <a:rPr lang="en-US" dirty="0"/>
              <a:t>Suspected cauda equina syndrome (i.e., bladder or bowel complaints)</a:t>
            </a:r>
          </a:p>
          <a:p>
            <a:r>
              <a:rPr lang="en-US" b="1" dirty="0"/>
              <a:t>Options</a:t>
            </a:r>
          </a:p>
          <a:p>
            <a:pPr lvl="1"/>
            <a:r>
              <a:rPr lang="en-US" dirty="0"/>
              <a:t>First-line: MRI lumbosacral spine  </a:t>
            </a:r>
          </a:p>
          <a:p>
            <a:pPr lvl="1"/>
            <a:r>
              <a:rPr lang="en-US" dirty="0"/>
              <a:t>Second-line </a:t>
            </a:r>
          </a:p>
          <a:p>
            <a:pPr lvl="2"/>
            <a:r>
              <a:rPr lang="en-US" dirty="0"/>
              <a:t>CT myelography or CT lumbosacral spine </a:t>
            </a:r>
          </a:p>
          <a:p>
            <a:pPr lvl="2"/>
            <a:r>
              <a:rPr lang="en-US" dirty="0"/>
              <a:t>For patients with contraindications to MRI; can also be used as a guide to surgical treatment</a:t>
            </a:r>
          </a:p>
        </p:txBody>
      </p:sp>
    </p:spTree>
    <p:extLst>
      <p:ext uri="{BB962C8B-B14F-4D97-AF65-F5344CB8AC3E}">
        <p14:creationId xmlns:p14="http://schemas.microsoft.com/office/powerpoint/2010/main" val="887253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7267-449E-814C-9717-6B1F757893DA}"/>
              </a:ext>
            </a:extLst>
          </p:cNvPr>
          <p:cNvSpPr>
            <a:spLocks noGrp="1"/>
          </p:cNvSpPr>
          <p:nvPr>
            <p:ph type="title"/>
          </p:nvPr>
        </p:nvSpPr>
        <p:spPr/>
        <p:txBody>
          <a:bodyPr/>
          <a:lstStyle/>
          <a:p>
            <a:r>
              <a:rPr lang="en-US" dirty="0"/>
              <a:t>Hydrocephalus</a:t>
            </a:r>
          </a:p>
        </p:txBody>
      </p:sp>
      <p:sp>
        <p:nvSpPr>
          <p:cNvPr id="3" name="Content Placeholder 2">
            <a:extLst>
              <a:ext uri="{FF2B5EF4-FFF2-40B4-BE49-F238E27FC236}">
                <a16:creationId xmlns:a16="http://schemas.microsoft.com/office/drawing/2014/main" id="{30AD0F7E-E326-7371-B200-043769735517}"/>
              </a:ext>
            </a:extLst>
          </p:cNvPr>
          <p:cNvSpPr>
            <a:spLocks noGrp="1"/>
          </p:cNvSpPr>
          <p:nvPr>
            <p:ph idx="1"/>
          </p:nvPr>
        </p:nvSpPr>
        <p:spPr>
          <a:xfrm>
            <a:off x="838200" y="1305026"/>
            <a:ext cx="10515600" cy="1185255"/>
          </a:xfrm>
        </p:spPr>
        <p:txBody>
          <a:bodyPr>
            <a:normAutofit fontScale="92500" lnSpcReduction="10000"/>
          </a:bodyPr>
          <a:lstStyle/>
          <a:p>
            <a:r>
              <a:rPr lang="en-US" b="1" dirty="0"/>
              <a:t>Definition</a:t>
            </a:r>
            <a:r>
              <a:rPr lang="en-US" dirty="0"/>
              <a:t>: abnormal enlargement of the ventricles due to excessive accumulation of CSF usually due to disturbance of its flow, absorption</a:t>
            </a:r>
          </a:p>
          <a:p>
            <a:r>
              <a:rPr lang="en-US" b="1" dirty="0"/>
              <a:t>Classification of hydrocephalus</a:t>
            </a:r>
          </a:p>
          <a:p>
            <a:endParaRPr lang="en-US" dirty="0"/>
          </a:p>
        </p:txBody>
      </p:sp>
      <p:graphicFrame>
        <p:nvGraphicFramePr>
          <p:cNvPr id="4" name="Table 4">
            <a:extLst>
              <a:ext uri="{FF2B5EF4-FFF2-40B4-BE49-F238E27FC236}">
                <a16:creationId xmlns:a16="http://schemas.microsoft.com/office/drawing/2014/main" id="{5C23BC4C-5DDB-D8AE-83D2-C004AA946649}"/>
              </a:ext>
            </a:extLst>
          </p:cNvPr>
          <p:cNvGraphicFramePr>
            <a:graphicFrameLocks noGrp="1"/>
          </p:cNvGraphicFramePr>
          <p:nvPr/>
        </p:nvGraphicFramePr>
        <p:xfrm>
          <a:off x="838199" y="2490281"/>
          <a:ext cx="10515600" cy="39014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208400229"/>
                    </a:ext>
                  </a:extLst>
                </a:gridCol>
                <a:gridCol w="5257800">
                  <a:extLst>
                    <a:ext uri="{9D8B030D-6E8A-4147-A177-3AD203B41FA5}">
                      <a16:colId xmlns:a16="http://schemas.microsoft.com/office/drawing/2014/main" val="2414087529"/>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t>Non-Communicating hydrocephalus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t>Communicating hydrocephalus</a:t>
                      </a:r>
                    </a:p>
                  </a:txBody>
                  <a:tcPr/>
                </a:tc>
                <a:extLst>
                  <a:ext uri="{0D108BD9-81ED-4DB2-BD59-A6C34878D82A}">
                    <a16:rowId xmlns:a16="http://schemas.microsoft.com/office/drawing/2014/main" val="30967507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The obstruction is within the ventricular system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dirty="0"/>
                        <a:t>Congenital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C00000"/>
                          </a:solidFill>
                        </a:rPr>
                        <a:t>Aqueductal stenosis </a:t>
                      </a:r>
                      <a:r>
                        <a:rPr lang="en-US" sz="1800" dirty="0"/>
                        <a:t>(most common congenital cause)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Chiari II malformation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Dandy-Walker malformation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Intrauterine infections: e.g., toxoplasmosis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Colloid cyst obstructing the interventricular foramen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dirty="0"/>
                        <a:t>Acquired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Brain tumor (especially medulloblastomas, pinealoma, ependymomas, and astrocytomas)</a:t>
                      </a:r>
                    </a:p>
                  </a:txBody>
                  <a:tcPr/>
                </a:tc>
                <a:tc>
                  <a:txBody>
                    <a:bodyPr/>
                    <a:lstStyle/>
                    <a:p>
                      <a:pPr marL="342900" indent="-342900">
                        <a:buFont typeface="+mj-lt"/>
                        <a:buAutoNum type="arabicPeriod"/>
                      </a:pPr>
                      <a:r>
                        <a:rPr lang="en-US" sz="2000" dirty="0"/>
                        <a:t>Obstruction outside the ventricular system</a:t>
                      </a:r>
                    </a:p>
                    <a:p>
                      <a:pPr marL="342900" indent="-342900">
                        <a:buFont typeface="+mj-lt"/>
                        <a:buAutoNum type="arabicPeriod"/>
                      </a:pPr>
                      <a:r>
                        <a:rPr lang="en-US" sz="2000" dirty="0"/>
                        <a:t>Failure of absorption by the arachnoid villi</a:t>
                      </a:r>
                    </a:p>
                    <a:p>
                      <a:pPr marL="742950" lvl="1" indent="-285750">
                        <a:buFont typeface="Arial" panose="020B0604020202020204" pitchFamily="34" charset="0"/>
                        <a:buChar char="•"/>
                      </a:pPr>
                      <a:r>
                        <a:rPr lang="en-US" sz="1800" dirty="0"/>
                        <a:t>Inflammatory diseases of the central nervous system (e.g., </a:t>
                      </a:r>
                      <a:r>
                        <a:rPr lang="en-US" sz="1800" dirty="0">
                          <a:solidFill>
                            <a:srgbClr val="C00000"/>
                          </a:solidFill>
                        </a:rPr>
                        <a:t>meningitis</a:t>
                      </a:r>
                      <a:r>
                        <a:rPr lang="en-US" sz="1800" dirty="0"/>
                        <a:t>)</a:t>
                      </a:r>
                    </a:p>
                    <a:p>
                      <a:pPr marL="742950" lvl="1" indent="-285750">
                        <a:buFont typeface="Arial" panose="020B0604020202020204" pitchFamily="34" charset="0"/>
                        <a:buChar char="•"/>
                      </a:pPr>
                      <a:r>
                        <a:rPr lang="en-US" sz="1800" dirty="0">
                          <a:solidFill>
                            <a:srgbClr val="C00000"/>
                          </a:solidFill>
                        </a:rPr>
                        <a:t>Subarachnoidal or intraventricular hemorrhage</a:t>
                      </a:r>
                    </a:p>
                    <a:p>
                      <a:pPr marL="742950" lvl="1" indent="-285750">
                        <a:buFont typeface="Arial" panose="020B0604020202020204" pitchFamily="34" charset="0"/>
                        <a:buChar char="•"/>
                      </a:pPr>
                      <a:r>
                        <a:rPr lang="en-US" sz="1800" dirty="0"/>
                        <a:t>Congenital absence of arachnoid villi</a:t>
                      </a:r>
                    </a:p>
                    <a:p>
                      <a:pPr marL="342900" indent="-342900">
                        <a:buFont typeface="+mj-lt"/>
                        <a:buAutoNum type="arabicPeriod"/>
                      </a:pPr>
                      <a:r>
                        <a:rPr lang="en-US" sz="2000" dirty="0"/>
                        <a:t>Increased CSF production (uncommon)</a:t>
                      </a:r>
                    </a:p>
                    <a:p>
                      <a:pPr marL="742950" lvl="1" indent="-285750">
                        <a:buFont typeface="Arial" panose="020B0604020202020204" pitchFamily="34" charset="0"/>
                        <a:buChar char="•"/>
                      </a:pPr>
                      <a:r>
                        <a:rPr lang="en-US" sz="1800" dirty="0"/>
                        <a:t>Choroid plexus papilloma, Choroid plexus carcinoma, Inflammation of the choroid plexus</a:t>
                      </a:r>
                    </a:p>
                  </a:txBody>
                  <a:tcPr/>
                </a:tc>
                <a:extLst>
                  <a:ext uri="{0D108BD9-81ED-4DB2-BD59-A6C34878D82A}">
                    <a16:rowId xmlns:a16="http://schemas.microsoft.com/office/drawing/2014/main" val="209843640"/>
                  </a:ext>
                </a:extLst>
              </a:tr>
            </a:tbl>
          </a:graphicData>
        </a:graphic>
      </p:graphicFrame>
      <p:sp>
        <p:nvSpPr>
          <p:cNvPr id="5" name="TextBox 4">
            <a:extLst>
              <a:ext uri="{FF2B5EF4-FFF2-40B4-BE49-F238E27FC236}">
                <a16:creationId xmlns:a16="http://schemas.microsoft.com/office/drawing/2014/main" id="{B122F5C6-108E-4F54-614E-921B736778AC}"/>
              </a:ext>
            </a:extLst>
          </p:cNvPr>
          <p:cNvSpPr txBox="1"/>
          <p:nvPr/>
        </p:nvSpPr>
        <p:spPr>
          <a:xfrm>
            <a:off x="5512265" y="2100462"/>
            <a:ext cx="930063"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27</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45651536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1635-D387-1C90-0BE7-B3BD3B383294}"/>
              </a:ext>
            </a:extLst>
          </p:cNvPr>
          <p:cNvSpPr>
            <a:spLocks noGrp="1"/>
          </p:cNvSpPr>
          <p:nvPr>
            <p:ph type="title"/>
          </p:nvPr>
        </p:nvSpPr>
        <p:spPr/>
        <p:txBody>
          <a:bodyPr/>
          <a:lstStyle/>
          <a:p>
            <a:r>
              <a:rPr lang="en-US" dirty="0"/>
              <a:t>Spondylolisthesis – Treatment</a:t>
            </a:r>
          </a:p>
        </p:txBody>
      </p:sp>
      <p:sp>
        <p:nvSpPr>
          <p:cNvPr id="3" name="Content Placeholder 2">
            <a:extLst>
              <a:ext uri="{FF2B5EF4-FFF2-40B4-BE49-F238E27FC236}">
                <a16:creationId xmlns:a16="http://schemas.microsoft.com/office/drawing/2014/main" id="{B14D758C-1A9A-F403-8714-A4E75265C672}"/>
              </a:ext>
            </a:extLst>
          </p:cNvPr>
          <p:cNvSpPr>
            <a:spLocks noGrp="1"/>
          </p:cNvSpPr>
          <p:nvPr>
            <p:ph idx="1"/>
          </p:nvPr>
        </p:nvSpPr>
        <p:spPr>
          <a:xfrm>
            <a:off x="838200" y="1268082"/>
            <a:ext cx="10515600" cy="5212080"/>
          </a:xfrm>
        </p:spPr>
        <p:txBody>
          <a:bodyPr>
            <a:normAutofit fontScale="92500" lnSpcReduction="20000"/>
          </a:bodyPr>
          <a:lstStyle/>
          <a:p>
            <a:r>
              <a:rPr lang="en-US" b="1" dirty="0"/>
              <a:t>Conservative treatment</a:t>
            </a:r>
          </a:p>
          <a:p>
            <a:pPr lvl="1"/>
            <a:r>
              <a:rPr lang="en-US" dirty="0"/>
              <a:t>Indications</a:t>
            </a:r>
          </a:p>
          <a:p>
            <a:pPr lvl="2"/>
            <a:r>
              <a:rPr lang="en-US" sz="2200" dirty="0"/>
              <a:t>Initial treatment for patients with low-grade slippage and no significant neurological involvement </a:t>
            </a:r>
          </a:p>
          <a:p>
            <a:pPr lvl="2"/>
            <a:r>
              <a:rPr lang="en-US" sz="2200" dirty="0"/>
              <a:t>Consider as initial treatment for high-grade degenerative spondylolisthesis with no significant neurological involvement</a:t>
            </a:r>
          </a:p>
          <a:p>
            <a:pPr lvl="1"/>
            <a:r>
              <a:rPr lang="en-US" dirty="0"/>
              <a:t>General recommendations</a:t>
            </a:r>
          </a:p>
          <a:p>
            <a:pPr lvl="2"/>
            <a:r>
              <a:rPr lang="en-US" sz="2200" dirty="0"/>
              <a:t>Physical therapy, Physical activity restriction, Management of comorbidities</a:t>
            </a:r>
          </a:p>
          <a:p>
            <a:pPr lvl="1"/>
            <a:r>
              <a:rPr lang="en-US" dirty="0"/>
              <a:t>Pain management</a:t>
            </a:r>
          </a:p>
          <a:p>
            <a:r>
              <a:rPr lang="en-US" b="1" dirty="0"/>
              <a:t>Surgical treatment</a:t>
            </a:r>
          </a:p>
          <a:p>
            <a:pPr lvl="1"/>
            <a:r>
              <a:rPr lang="en-US" dirty="0"/>
              <a:t>Common indications </a:t>
            </a:r>
          </a:p>
          <a:p>
            <a:pPr lvl="2"/>
            <a:r>
              <a:rPr lang="en-US" sz="2200" dirty="0"/>
              <a:t>High-grade spondylolisthesis (</a:t>
            </a:r>
            <a:r>
              <a:rPr lang="en-US" sz="2200" dirty="0" err="1"/>
              <a:t>Meyerding</a:t>
            </a:r>
            <a:r>
              <a:rPr lang="en-US" sz="2200" dirty="0"/>
              <a:t> classification grades ≥ III) </a:t>
            </a:r>
          </a:p>
          <a:p>
            <a:pPr lvl="2"/>
            <a:r>
              <a:rPr lang="en-US" sz="2200" dirty="0"/>
              <a:t>Significant neurogenic claudication or radiculopathy</a:t>
            </a:r>
          </a:p>
          <a:p>
            <a:pPr lvl="2"/>
            <a:r>
              <a:rPr lang="en-US" sz="2200" dirty="0"/>
              <a:t>Progressive or persistent symptoms (e.g., after 3–6 months) despite conservative treatment</a:t>
            </a:r>
          </a:p>
          <a:p>
            <a:pPr lvl="2"/>
            <a:r>
              <a:rPr lang="en-US" sz="2200" dirty="0"/>
              <a:t>Traumatic spondylolisthesis and spinal instability</a:t>
            </a:r>
          </a:p>
          <a:p>
            <a:pPr lvl="2"/>
            <a:r>
              <a:rPr lang="en-US" sz="2200" dirty="0"/>
              <a:t>Bladder or bowel symptoms</a:t>
            </a:r>
          </a:p>
          <a:p>
            <a:pPr lvl="1"/>
            <a:r>
              <a:rPr lang="en-US" sz="2600" dirty="0"/>
              <a:t>Treatment options: Vertebral fusion: standard procedure</a:t>
            </a:r>
          </a:p>
        </p:txBody>
      </p:sp>
    </p:spTree>
    <p:extLst>
      <p:ext uri="{BB962C8B-B14F-4D97-AF65-F5344CB8AC3E}">
        <p14:creationId xmlns:p14="http://schemas.microsoft.com/office/powerpoint/2010/main" val="38887406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23DD-B109-D53C-8AE0-CE85C3014162}"/>
              </a:ext>
            </a:extLst>
          </p:cNvPr>
          <p:cNvSpPr>
            <a:spLocks noGrp="1"/>
          </p:cNvSpPr>
          <p:nvPr>
            <p:ph type="title"/>
          </p:nvPr>
        </p:nvSpPr>
        <p:spPr/>
        <p:txBody>
          <a:bodyPr/>
          <a:lstStyle/>
          <a:p>
            <a:r>
              <a:rPr lang="en-US" dirty="0"/>
              <a:t>Spondylolisthesis</a:t>
            </a:r>
          </a:p>
        </p:txBody>
      </p:sp>
      <p:sp>
        <p:nvSpPr>
          <p:cNvPr id="3" name="Content Placeholder 2">
            <a:extLst>
              <a:ext uri="{FF2B5EF4-FFF2-40B4-BE49-F238E27FC236}">
                <a16:creationId xmlns:a16="http://schemas.microsoft.com/office/drawing/2014/main" id="{32607064-5B0D-6F73-336D-24A00FC1A450}"/>
              </a:ext>
            </a:extLst>
          </p:cNvPr>
          <p:cNvSpPr>
            <a:spLocks noGrp="1"/>
          </p:cNvSpPr>
          <p:nvPr>
            <p:ph idx="1"/>
          </p:nvPr>
        </p:nvSpPr>
        <p:spPr>
          <a:xfrm>
            <a:off x="838200" y="1305026"/>
            <a:ext cx="10515600" cy="5017953"/>
          </a:xfrm>
        </p:spPr>
        <p:txBody>
          <a:bodyPr>
            <a:normAutofit/>
          </a:bodyPr>
          <a:lstStyle/>
          <a:p>
            <a:r>
              <a:rPr lang="en-US" b="1" dirty="0"/>
              <a:t>What is your diagnosis?</a:t>
            </a:r>
          </a:p>
          <a:p>
            <a:pPr lvl="1"/>
            <a:r>
              <a:rPr lang="en-US" dirty="0"/>
              <a:t>Spondylolisthesis</a:t>
            </a:r>
          </a:p>
          <a:p>
            <a:r>
              <a:rPr lang="en-US" b="1" dirty="0"/>
              <a:t>What is the name of this staging system ?</a:t>
            </a:r>
          </a:p>
          <a:p>
            <a:pPr lvl="1"/>
            <a:r>
              <a:rPr lang="en-US" dirty="0" err="1"/>
              <a:t>Myerding</a:t>
            </a:r>
            <a:r>
              <a:rPr lang="en-US" dirty="0"/>
              <a:t> classification system </a:t>
            </a:r>
            <a:r>
              <a:rPr lang="en-US" dirty="0">
                <a:solidFill>
                  <a:srgbClr val="0070C0"/>
                </a:solidFill>
              </a:rPr>
              <a:t>(according the degree of displacement of the vertebral body)</a:t>
            </a:r>
          </a:p>
          <a:p>
            <a:r>
              <a:rPr lang="en-US" b="1" dirty="0"/>
              <a:t>Mention 2 types</a:t>
            </a:r>
          </a:p>
          <a:p>
            <a:pPr lvl="1"/>
            <a:r>
              <a:rPr lang="en-US" dirty="0"/>
              <a:t>Pathologic </a:t>
            </a:r>
          </a:p>
          <a:p>
            <a:pPr lvl="1"/>
            <a:r>
              <a:rPr lang="en-US" dirty="0"/>
              <a:t>Postsurgical</a:t>
            </a:r>
          </a:p>
          <a:p>
            <a:pPr lvl="1"/>
            <a:r>
              <a:rPr lang="en-US" dirty="0"/>
              <a:t>Post-traumatic</a:t>
            </a:r>
          </a:p>
          <a:p>
            <a:pPr lvl="1"/>
            <a:r>
              <a:rPr lang="en-US" dirty="0"/>
              <a:t>Degenerative</a:t>
            </a:r>
          </a:p>
          <a:p>
            <a:pPr lvl="1"/>
            <a:r>
              <a:rPr lang="en-US" dirty="0"/>
              <a:t>Dysplastic</a:t>
            </a:r>
          </a:p>
          <a:p>
            <a:pPr lvl="1"/>
            <a:r>
              <a:rPr lang="en-US" dirty="0"/>
              <a:t>Isthmic</a:t>
            </a:r>
          </a:p>
        </p:txBody>
      </p:sp>
      <p:pic>
        <p:nvPicPr>
          <p:cNvPr id="4" name="Picture 2">
            <a:extLst>
              <a:ext uri="{FF2B5EF4-FFF2-40B4-BE49-F238E27FC236}">
                <a16:creationId xmlns:a16="http://schemas.microsoft.com/office/drawing/2014/main" id="{FCF2BFE9-B172-0B6B-A0ED-62687A578D3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8214" y="3461960"/>
            <a:ext cx="4915586" cy="27150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695E77D-828A-21EC-E108-2DF26AD7814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5854562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EFA9-AC23-ECEC-638B-504C21C6692C}"/>
              </a:ext>
            </a:extLst>
          </p:cNvPr>
          <p:cNvSpPr>
            <a:spLocks noGrp="1"/>
          </p:cNvSpPr>
          <p:nvPr>
            <p:ph type="title"/>
          </p:nvPr>
        </p:nvSpPr>
        <p:spPr/>
        <p:txBody>
          <a:bodyPr/>
          <a:lstStyle/>
          <a:p>
            <a:r>
              <a:rPr lang="en-US" dirty="0"/>
              <a:t>Patient with history of sciatica</a:t>
            </a:r>
          </a:p>
        </p:txBody>
      </p:sp>
      <p:sp>
        <p:nvSpPr>
          <p:cNvPr id="3" name="Content Placeholder 2">
            <a:extLst>
              <a:ext uri="{FF2B5EF4-FFF2-40B4-BE49-F238E27FC236}">
                <a16:creationId xmlns:a16="http://schemas.microsoft.com/office/drawing/2014/main" id="{009D72E8-141F-4052-4822-DDE4DABFB26E}"/>
              </a:ext>
            </a:extLst>
          </p:cNvPr>
          <p:cNvSpPr>
            <a:spLocks noGrp="1"/>
          </p:cNvSpPr>
          <p:nvPr>
            <p:ph idx="1"/>
          </p:nvPr>
        </p:nvSpPr>
        <p:spPr>
          <a:xfrm>
            <a:off x="838200" y="1305026"/>
            <a:ext cx="5572328" cy="4871938"/>
          </a:xfrm>
        </p:spPr>
        <p:txBody>
          <a:bodyPr/>
          <a:lstStyle/>
          <a:p>
            <a:r>
              <a:rPr lang="en-US" b="1" dirty="0"/>
              <a:t>What is your diagnosis ?</a:t>
            </a:r>
          </a:p>
          <a:p>
            <a:pPr lvl="1"/>
            <a:r>
              <a:rPr lang="en-US" dirty="0"/>
              <a:t>L5-S1 Spondylolisthesis</a:t>
            </a:r>
          </a:p>
          <a:p>
            <a:r>
              <a:rPr lang="en-US" b="1" dirty="0"/>
              <a:t>What is the affected dermatome ?</a:t>
            </a:r>
          </a:p>
          <a:p>
            <a:pPr lvl="1"/>
            <a:r>
              <a:rPr lang="en-US" dirty="0"/>
              <a:t>S1</a:t>
            </a:r>
          </a:p>
          <a:p>
            <a:r>
              <a:rPr lang="en-US" b="1" dirty="0"/>
              <a:t>What is the clinical picture ?</a:t>
            </a:r>
          </a:p>
          <a:p>
            <a:pPr lvl="1"/>
            <a:r>
              <a:rPr lang="en-US" dirty="0"/>
              <a:t>Difficulty toe walking</a:t>
            </a:r>
          </a:p>
          <a:p>
            <a:pPr lvl="1"/>
            <a:r>
              <a:rPr lang="en-US" dirty="0"/>
              <a:t>Reduction of Achilles reflex </a:t>
            </a:r>
          </a:p>
          <a:p>
            <a:pPr lvl="1"/>
            <a:r>
              <a:rPr lang="en-US" dirty="0"/>
              <a:t>Reduction of lateral hamstring reflex</a:t>
            </a:r>
          </a:p>
          <a:p>
            <a:pPr lvl="1"/>
            <a:r>
              <a:rPr lang="en-US" dirty="0"/>
              <a:t>Sensory deficits in the dorsolateral aspect of thigh and leg, and the lateral aspect of the foot</a:t>
            </a:r>
          </a:p>
        </p:txBody>
      </p:sp>
      <p:pic>
        <p:nvPicPr>
          <p:cNvPr id="4" name="Picture 3">
            <a:extLst>
              <a:ext uri="{FF2B5EF4-FFF2-40B4-BE49-F238E27FC236}">
                <a16:creationId xmlns:a16="http://schemas.microsoft.com/office/drawing/2014/main" id="{2D0A007E-AEDC-5036-9B67-3D5E5BD36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796" y="4012073"/>
            <a:ext cx="5060002" cy="2164891"/>
          </a:xfrm>
          <a:prstGeom prst="rect">
            <a:avLst/>
          </a:prstGeom>
        </p:spPr>
      </p:pic>
      <p:sp>
        <p:nvSpPr>
          <p:cNvPr id="5" name="TextBox 4">
            <a:extLst>
              <a:ext uri="{FF2B5EF4-FFF2-40B4-BE49-F238E27FC236}">
                <a16:creationId xmlns:a16="http://schemas.microsoft.com/office/drawing/2014/main" id="{6BB0E999-09B2-6024-3712-A1E2E84C4CE0}"/>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6" name="Picture 2" descr="C:\Users\Pc city\Downloads\104436229_582498452650578_6817038042600897142_n.jpg">
            <a:extLst>
              <a:ext uri="{FF2B5EF4-FFF2-40B4-BE49-F238E27FC236}">
                <a16:creationId xmlns:a16="http://schemas.microsoft.com/office/drawing/2014/main" id="{045112E3-C3D1-1786-ABE7-65D54052463B}"/>
              </a:ext>
            </a:extLst>
          </p:cNvPr>
          <p:cNvPicPr>
            <a:picLocks noChangeAspect="1" noChangeArrowheads="1"/>
          </p:cNvPicPr>
          <p:nvPr/>
        </p:nvPicPr>
        <p:blipFill rotWithShape="1">
          <a:blip r:embed="rId3"/>
          <a:srcRect l="21121" t="18311" r="11814" b="29756"/>
          <a:stretch/>
        </p:blipFill>
        <p:spPr bwMode="auto">
          <a:xfrm>
            <a:off x="8576398" y="1305024"/>
            <a:ext cx="2777401" cy="2266445"/>
          </a:xfrm>
          <a:prstGeom prst="rect">
            <a:avLst/>
          </a:prstGeom>
        </p:spPr>
      </p:pic>
    </p:spTree>
    <p:extLst>
      <p:ext uri="{BB962C8B-B14F-4D97-AF65-F5344CB8AC3E}">
        <p14:creationId xmlns:p14="http://schemas.microsoft.com/office/powerpoint/2010/main" val="23227423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C67C-75A8-54AA-3AF1-49DD54AC46AB}"/>
              </a:ext>
            </a:extLst>
          </p:cNvPr>
          <p:cNvSpPr>
            <a:spLocks noGrp="1"/>
          </p:cNvSpPr>
          <p:nvPr>
            <p:ph type="ctrTitle"/>
          </p:nvPr>
        </p:nvSpPr>
        <p:spPr/>
        <p:txBody>
          <a:bodyPr>
            <a:normAutofit fontScale="90000"/>
          </a:bodyPr>
          <a:lstStyle/>
          <a:p>
            <a:r>
              <a:rPr lang="en-US" dirty="0"/>
              <a:t>Other Questions</a:t>
            </a:r>
          </a:p>
        </p:txBody>
      </p:sp>
      <p:sp>
        <p:nvSpPr>
          <p:cNvPr id="4" name="Subtitle 3">
            <a:extLst>
              <a:ext uri="{FF2B5EF4-FFF2-40B4-BE49-F238E27FC236}">
                <a16:creationId xmlns:a16="http://schemas.microsoft.com/office/drawing/2014/main" id="{617FB6AE-4B9C-BC9D-BC6E-E9A527D7218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351160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805A0-63FC-5E20-4787-E3B996DFCCA7}"/>
              </a:ext>
            </a:extLst>
          </p:cNvPr>
          <p:cNvSpPr>
            <a:spLocks noGrp="1"/>
          </p:cNvSpPr>
          <p:nvPr>
            <p:ph type="title"/>
          </p:nvPr>
        </p:nvSpPr>
        <p:spPr/>
        <p:txBody>
          <a:bodyPr>
            <a:normAutofit/>
          </a:bodyPr>
          <a:lstStyle/>
          <a:p>
            <a:r>
              <a:rPr lang="en-US" dirty="0"/>
              <a:t>Deep peroneal nerve injury</a:t>
            </a:r>
          </a:p>
        </p:txBody>
      </p:sp>
      <p:sp>
        <p:nvSpPr>
          <p:cNvPr id="3" name="Content Placeholder 2">
            <a:extLst>
              <a:ext uri="{FF2B5EF4-FFF2-40B4-BE49-F238E27FC236}">
                <a16:creationId xmlns:a16="http://schemas.microsoft.com/office/drawing/2014/main" id="{5286F46A-4326-E673-4CB9-2BF6C72188BC}"/>
              </a:ext>
            </a:extLst>
          </p:cNvPr>
          <p:cNvSpPr>
            <a:spLocks noGrp="1"/>
          </p:cNvSpPr>
          <p:nvPr>
            <p:ph idx="1"/>
          </p:nvPr>
        </p:nvSpPr>
        <p:spPr>
          <a:xfrm>
            <a:off x="838199" y="1305026"/>
            <a:ext cx="10515600" cy="4998498"/>
          </a:xfrm>
        </p:spPr>
        <p:txBody>
          <a:bodyPr>
            <a:normAutofit fontScale="85000" lnSpcReduction="20000"/>
          </a:bodyPr>
          <a:lstStyle/>
          <a:p>
            <a:pPr>
              <a:buFont typeface="Wingdings" panose="05000000000000000000" pitchFamily="2" charset="2"/>
              <a:buChar char="Ø"/>
            </a:pPr>
            <a:r>
              <a:rPr lang="en-US" sz="2600" dirty="0"/>
              <a:t>A 23 years old male complaining of numbness in his left big toe</a:t>
            </a:r>
          </a:p>
          <a:p>
            <a:r>
              <a:rPr lang="en-US" b="1" dirty="0"/>
              <a:t>What is the clinical name for this neurological sign?</a:t>
            </a:r>
          </a:p>
          <a:p>
            <a:pPr lvl="1"/>
            <a:r>
              <a:rPr lang="en-US" dirty="0"/>
              <a:t>Foot drop</a:t>
            </a:r>
          </a:p>
          <a:p>
            <a:r>
              <a:rPr lang="en-US" b="1" dirty="0"/>
              <a:t>Mention 4 questions in the history for this patient</a:t>
            </a:r>
          </a:p>
          <a:p>
            <a:pPr lvl="1"/>
            <a:r>
              <a:rPr lang="en-US" dirty="0"/>
              <a:t>Previous fibular fracture</a:t>
            </a:r>
          </a:p>
          <a:p>
            <a:pPr lvl="1"/>
            <a:r>
              <a:rPr lang="en-US" dirty="0"/>
              <a:t>Knee or hip replacement surgery</a:t>
            </a:r>
          </a:p>
          <a:p>
            <a:pPr lvl="1"/>
            <a:r>
              <a:rPr lang="en-US" dirty="0"/>
              <a:t>Pain</a:t>
            </a:r>
          </a:p>
          <a:p>
            <a:pPr lvl="1"/>
            <a:r>
              <a:rPr lang="en-US" dirty="0"/>
              <a:t>Decreased sensation tingling </a:t>
            </a:r>
          </a:p>
          <a:p>
            <a:pPr lvl="1"/>
            <a:r>
              <a:rPr lang="en-US" dirty="0"/>
              <a:t>Numbness and tingling of the skin between the big toe and second toe </a:t>
            </a:r>
          </a:p>
          <a:p>
            <a:r>
              <a:rPr lang="en-US" b="1" dirty="0"/>
              <a:t>Mention the expected physical exam findings</a:t>
            </a:r>
          </a:p>
          <a:p>
            <a:pPr lvl="1"/>
            <a:r>
              <a:rPr lang="en-US" dirty="0"/>
              <a:t>Slapping” gait (walking pattern in which each step makes a slapping noise</a:t>
            </a:r>
          </a:p>
          <a:p>
            <a:pPr lvl="1"/>
            <a:r>
              <a:rPr lang="en-US" dirty="0"/>
              <a:t>Inability to point the toes upward or lift the ankle up (dorsiflexion)</a:t>
            </a:r>
          </a:p>
          <a:p>
            <a:pPr lvl="1"/>
            <a:r>
              <a:rPr lang="en-US" dirty="0"/>
              <a:t>Muscle loss (atrophy) in the outer edge of the leg</a:t>
            </a:r>
          </a:p>
          <a:p>
            <a:pPr lvl="1"/>
            <a:r>
              <a:rPr lang="en-US" dirty="0"/>
              <a:t>Loss of ability to move the foot</a:t>
            </a:r>
          </a:p>
          <a:p>
            <a:r>
              <a:rPr lang="en-US" b="1" dirty="0"/>
              <a:t>What is your diagnosis ?</a:t>
            </a:r>
          </a:p>
          <a:p>
            <a:pPr lvl="1"/>
            <a:r>
              <a:rPr lang="en-US" dirty="0"/>
              <a:t>Deep peroneal nerve injury</a:t>
            </a:r>
          </a:p>
        </p:txBody>
      </p:sp>
      <p:pic>
        <p:nvPicPr>
          <p:cNvPr id="4" name="Picture 4">
            <a:extLst>
              <a:ext uri="{FF2B5EF4-FFF2-40B4-BE49-F238E27FC236}">
                <a16:creationId xmlns:a16="http://schemas.microsoft.com/office/drawing/2014/main" id="{8786C507-26CA-6A7E-0C07-1E1E869865BD}"/>
              </a:ext>
            </a:extLst>
          </p:cNvPr>
          <p:cNvPicPr>
            <a:picLocks noChangeAspect="1"/>
          </p:cNvPicPr>
          <p:nvPr/>
        </p:nvPicPr>
        <p:blipFill>
          <a:blip r:embed="rId2"/>
          <a:stretch>
            <a:fillRect/>
          </a:stretch>
        </p:blipFill>
        <p:spPr>
          <a:xfrm>
            <a:off x="9044176" y="1305026"/>
            <a:ext cx="2309623" cy="2227634"/>
          </a:xfrm>
          <a:prstGeom prst="rect">
            <a:avLst/>
          </a:prstGeom>
        </p:spPr>
      </p:pic>
      <p:sp>
        <p:nvSpPr>
          <p:cNvPr id="5" name="TextBox 4">
            <a:extLst>
              <a:ext uri="{FF2B5EF4-FFF2-40B4-BE49-F238E27FC236}">
                <a16:creationId xmlns:a16="http://schemas.microsoft.com/office/drawing/2014/main" id="{E55431F1-F09F-BBE9-2DD6-FCE41C1A1316}"/>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6216667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D4B8-2D43-5F0B-A398-1905E4963C15}"/>
              </a:ext>
            </a:extLst>
          </p:cNvPr>
          <p:cNvSpPr>
            <a:spLocks noGrp="1"/>
          </p:cNvSpPr>
          <p:nvPr>
            <p:ph type="title"/>
          </p:nvPr>
        </p:nvSpPr>
        <p:spPr/>
        <p:txBody>
          <a:bodyPr>
            <a:normAutofit/>
          </a:bodyPr>
          <a:lstStyle/>
          <a:p>
            <a:r>
              <a:rPr lang="en-US" dirty="0"/>
              <a:t>Stereotactic frame</a:t>
            </a:r>
          </a:p>
        </p:txBody>
      </p:sp>
      <p:sp>
        <p:nvSpPr>
          <p:cNvPr id="3" name="Content Placeholder 2">
            <a:extLst>
              <a:ext uri="{FF2B5EF4-FFF2-40B4-BE49-F238E27FC236}">
                <a16:creationId xmlns:a16="http://schemas.microsoft.com/office/drawing/2014/main" id="{68320B4C-9C07-2E47-34D2-3BDF48A9E357}"/>
              </a:ext>
            </a:extLst>
          </p:cNvPr>
          <p:cNvSpPr>
            <a:spLocks noGrp="1"/>
          </p:cNvSpPr>
          <p:nvPr>
            <p:ph idx="1"/>
          </p:nvPr>
        </p:nvSpPr>
        <p:spPr>
          <a:xfrm>
            <a:off x="838200" y="1305026"/>
            <a:ext cx="6331085" cy="4871938"/>
          </a:xfrm>
        </p:spPr>
        <p:txBody>
          <a:bodyPr>
            <a:normAutofit/>
          </a:bodyPr>
          <a:lstStyle/>
          <a:p>
            <a:r>
              <a:rPr lang="en-US" sz="3200" b="1" dirty="0"/>
              <a:t>What is this ?</a:t>
            </a:r>
          </a:p>
          <a:p>
            <a:pPr lvl="1"/>
            <a:r>
              <a:rPr lang="en-US" sz="2800" dirty="0"/>
              <a:t>Stereotactic frame</a:t>
            </a:r>
          </a:p>
          <a:p>
            <a:r>
              <a:rPr lang="en-US" sz="3200" b="1" dirty="0"/>
              <a:t>Mention its uses</a:t>
            </a:r>
          </a:p>
          <a:p>
            <a:pPr lvl="1"/>
            <a:r>
              <a:rPr lang="en-US" sz="2800" dirty="0"/>
              <a:t>Biopsy</a:t>
            </a:r>
          </a:p>
          <a:p>
            <a:pPr lvl="1"/>
            <a:r>
              <a:rPr lang="en-US" sz="2800" dirty="0"/>
              <a:t>Deep brain stimulation in case of movement disorder</a:t>
            </a:r>
          </a:p>
          <a:p>
            <a:endParaRPr lang="en-US" sz="3200" dirty="0"/>
          </a:p>
        </p:txBody>
      </p:sp>
      <p:pic>
        <p:nvPicPr>
          <p:cNvPr id="4" name="عنصر نائب للمحتوى 6" descr="stereotactic-1.199124820_std.jpg">
            <a:extLst>
              <a:ext uri="{FF2B5EF4-FFF2-40B4-BE49-F238E27FC236}">
                <a16:creationId xmlns:a16="http://schemas.microsoft.com/office/drawing/2014/main" id="{61714D82-80A8-C47C-B2D3-4AE0C87E48E8}"/>
              </a:ext>
            </a:extLst>
          </p:cNvPr>
          <p:cNvPicPr>
            <a:picLocks noChangeAspect="1"/>
          </p:cNvPicPr>
          <p:nvPr/>
        </p:nvPicPr>
        <p:blipFill>
          <a:blip r:embed="rId2" cstate="print"/>
          <a:srcRect/>
          <a:stretch>
            <a:fillRect/>
          </a:stretch>
        </p:blipFill>
        <p:spPr bwMode="auto">
          <a:xfrm>
            <a:off x="7278687" y="1305026"/>
            <a:ext cx="4075113" cy="3929062"/>
          </a:xfrm>
          <a:prstGeom prst="rect">
            <a:avLst/>
          </a:prstGeom>
          <a:noFill/>
          <a:ln w="9525">
            <a:noFill/>
            <a:miter lim="800000"/>
            <a:headEnd/>
            <a:tailEnd/>
          </a:ln>
        </p:spPr>
      </p:pic>
      <p:sp>
        <p:nvSpPr>
          <p:cNvPr id="5" name="TextBox 4">
            <a:extLst>
              <a:ext uri="{FF2B5EF4-FFF2-40B4-BE49-F238E27FC236}">
                <a16:creationId xmlns:a16="http://schemas.microsoft.com/office/drawing/2014/main" id="{11F248E0-0026-766D-748C-D571392193EA}"/>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8029328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6BBF-A51F-32C0-3CCF-A6FF58730188}"/>
              </a:ext>
            </a:extLst>
          </p:cNvPr>
          <p:cNvSpPr>
            <a:spLocks noGrp="1"/>
          </p:cNvSpPr>
          <p:nvPr>
            <p:ph type="title"/>
          </p:nvPr>
        </p:nvSpPr>
        <p:spPr/>
        <p:txBody>
          <a:bodyPr>
            <a:noAutofit/>
          </a:bodyPr>
          <a:lstStyle/>
          <a:p>
            <a:r>
              <a:rPr lang="en-US" sz="2900" dirty="0"/>
              <a:t>Mention 2 differences between neurogenic and vascular claudication</a:t>
            </a:r>
          </a:p>
        </p:txBody>
      </p:sp>
      <p:pic>
        <p:nvPicPr>
          <p:cNvPr id="4" name="Content Placeholder 3">
            <a:extLst>
              <a:ext uri="{FF2B5EF4-FFF2-40B4-BE49-F238E27FC236}">
                <a16:creationId xmlns:a16="http://schemas.microsoft.com/office/drawing/2014/main" id="{44392294-9FD4-1C21-76FC-4325DB9A1E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84956"/>
            <a:ext cx="10515600" cy="4342326"/>
          </a:xfrm>
          <a:prstGeom prst="rect">
            <a:avLst/>
          </a:prstGeom>
        </p:spPr>
      </p:pic>
      <p:sp>
        <p:nvSpPr>
          <p:cNvPr id="5" name="TextBox 4">
            <a:extLst>
              <a:ext uri="{FF2B5EF4-FFF2-40B4-BE49-F238E27FC236}">
                <a16:creationId xmlns:a16="http://schemas.microsoft.com/office/drawing/2014/main" id="{7E47AED6-4C94-CF59-6816-2044C333FC87}"/>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7998863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90FF1-3CCD-6E41-4EE4-0949986101F1}"/>
              </a:ext>
            </a:extLst>
          </p:cNvPr>
          <p:cNvSpPr>
            <a:spLocks noGrp="1"/>
          </p:cNvSpPr>
          <p:nvPr>
            <p:ph type="title"/>
          </p:nvPr>
        </p:nvSpPr>
        <p:spPr/>
        <p:txBody>
          <a:bodyPr/>
          <a:lstStyle/>
          <a:p>
            <a:r>
              <a:rPr lang="en-US" dirty="0"/>
              <a:t>Drugs</a:t>
            </a:r>
          </a:p>
        </p:txBody>
      </p:sp>
      <p:sp>
        <p:nvSpPr>
          <p:cNvPr id="3" name="Content Placeholder 2">
            <a:extLst>
              <a:ext uri="{FF2B5EF4-FFF2-40B4-BE49-F238E27FC236}">
                <a16:creationId xmlns:a16="http://schemas.microsoft.com/office/drawing/2014/main" id="{76ECC796-DDE2-FD01-8133-47B01D3B8C05}"/>
              </a:ext>
            </a:extLst>
          </p:cNvPr>
          <p:cNvSpPr>
            <a:spLocks noGrp="1"/>
          </p:cNvSpPr>
          <p:nvPr>
            <p:ph idx="1"/>
          </p:nvPr>
        </p:nvSpPr>
        <p:spPr>
          <a:xfrm>
            <a:off x="838200" y="1305025"/>
            <a:ext cx="10515600" cy="5056863"/>
          </a:xfrm>
        </p:spPr>
        <p:txBody>
          <a:bodyPr>
            <a:normAutofit/>
          </a:bodyPr>
          <a:lstStyle/>
          <a:p>
            <a:r>
              <a:rPr lang="en-US" b="1" dirty="0"/>
              <a:t>What is phenytoin ? </a:t>
            </a:r>
            <a:r>
              <a:rPr lang="en-US" dirty="0"/>
              <a:t>Anticonvulsant</a:t>
            </a:r>
          </a:p>
          <a:p>
            <a:r>
              <a:rPr lang="en-US" b="1" dirty="0"/>
              <a:t>Mention 3 side effects of phenytoin</a:t>
            </a:r>
          </a:p>
          <a:p>
            <a:pPr lvl="1"/>
            <a:r>
              <a:rPr lang="en-US" dirty="0"/>
              <a:t>Gingival hyperplasia</a:t>
            </a:r>
          </a:p>
          <a:p>
            <a:pPr lvl="1"/>
            <a:r>
              <a:rPr lang="en-US" dirty="0"/>
              <a:t>Megaloblastic anemia</a:t>
            </a:r>
          </a:p>
          <a:p>
            <a:pPr lvl="1"/>
            <a:r>
              <a:rPr lang="en-US" dirty="0"/>
              <a:t>Neural tube defect </a:t>
            </a:r>
          </a:p>
          <a:p>
            <a:r>
              <a:rPr lang="en-US" b="1" dirty="0"/>
              <a:t>What is Acetazolamide ? </a:t>
            </a:r>
            <a:r>
              <a:rPr lang="en-US" dirty="0"/>
              <a:t>Carbonic Anhydrase inhibitor</a:t>
            </a:r>
            <a:endParaRPr lang="en-US" b="1" dirty="0"/>
          </a:p>
          <a:p>
            <a:r>
              <a:rPr lang="en-US" b="1" dirty="0"/>
              <a:t>Mention one indication for it in neurosurgery</a:t>
            </a:r>
          </a:p>
          <a:p>
            <a:pPr lvl="1"/>
            <a:r>
              <a:rPr lang="en-US" dirty="0"/>
              <a:t>Increased ICP to decrease CSF production</a:t>
            </a:r>
          </a:p>
          <a:p>
            <a:r>
              <a:rPr lang="en-US" b="1" dirty="0"/>
              <a:t>What is dexamethasone ? </a:t>
            </a:r>
            <a:r>
              <a:rPr lang="en-US" dirty="0"/>
              <a:t>Steroid</a:t>
            </a:r>
          </a:p>
          <a:p>
            <a:r>
              <a:rPr lang="en-US" b="1" dirty="0"/>
              <a:t>Mention one indication for it in neurosurgery</a:t>
            </a:r>
          </a:p>
          <a:p>
            <a:pPr lvl="1"/>
            <a:r>
              <a:rPr lang="en-GB" dirty="0"/>
              <a:t>Vasogenic edema</a:t>
            </a:r>
            <a:endParaRPr lang="en-US" dirty="0"/>
          </a:p>
        </p:txBody>
      </p:sp>
      <p:sp>
        <p:nvSpPr>
          <p:cNvPr id="4" name="TextBox 3">
            <a:extLst>
              <a:ext uri="{FF2B5EF4-FFF2-40B4-BE49-F238E27FC236}">
                <a16:creationId xmlns:a16="http://schemas.microsoft.com/office/drawing/2014/main" id="{01F97F7F-AB1D-65E1-5F13-D0D38EC08403}"/>
              </a:ext>
            </a:extLst>
          </p:cNvPr>
          <p:cNvSpPr txBox="1"/>
          <p:nvPr/>
        </p:nvSpPr>
        <p:spPr>
          <a:xfrm>
            <a:off x="68599" y="136491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1152AE13-F896-9354-A066-B92EA2CA5315}"/>
              </a:ext>
            </a:extLst>
          </p:cNvPr>
          <p:cNvSpPr txBox="1"/>
          <p:nvPr/>
        </p:nvSpPr>
        <p:spPr>
          <a:xfrm>
            <a:off x="68599" y="546924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4C480CB0-7494-D6EF-4688-EF76A475FA53}"/>
              </a:ext>
            </a:extLst>
          </p:cNvPr>
          <p:cNvSpPr txBox="1"/>
          <p:nvPr/>
        </p:nvSpPr>
        <p:spPr>
          <a:xfrm>
            <a:off x="68599" y="184978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E34F693F-1208-443F-62A0-59B85D35708B}"/>
              </a:ext>
            </a:extLst>
          </p:cNvPr>
          <p:cNvSpPr txBox="1"/>
          <p:nvPr/>
        </p:nvSpPr>
        <p:spPr>
          <a:xfrm>
            <a:off x="68599" y="497463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B9512D5B-BA9E-9E9F-2276-2A76539C4551}"/>
              </a:ext>
            </a:extLst>
          </p:cNvPr>
          <p:cNvSpPr txBox="1"/>
          <p:nvPr/>
        </p:nvSpPr>
        <p:spPr>
          <a:xfrm>
            <a:off x="68599" y="404900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6</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7A02FAC2-8E86-E760-0048-7616BF393809}"/>
              </a:ext>
            </a:extLst>
          </p:cNvPr>
          <p:cNvSpPr txBox="1"/>
          <p:nvPr/>
        </p:nvSpPr>
        <p:spPr>
          <a:xfrm>
            <a:off x="68599" y="3554397"/>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6</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7742402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F6C2-24C2-9023-FD14-114EE5146C9B}"/>
              </a:ext>
            </a:extLst>
          </p:cNvPr>
          <p:cNvSpPr>
            <a:spLocks noGrp="1"/>
          </p:cNvSpPr>
          <p:nvPr>
            <p:ph type="title"/>
          </p:nvPr>
        </p:nvSpPr>
        <p:spPr/>
        <p:txBody>
          <a:bodyPr/>
          <a:lstStyle/>
          <a:p>
            <a:r>
              <a:rPr lang="en-US" dirty="0"/>
              <a:t>Anatomy</a:t>
            </a:r>
          </a:p>
        </p:txBody>
      </p:sp>
      <p:sp>
        <p:nvSpPr>
          <p:cNvPr id="3" name="Content Placeholder 2">
            <a:extLst>
              <a:ext uri="{FF2B5EF4-FFF2-40B4-BE49-F238E27FC236}">
                <a16:creationId xmlns:a16="http://schemas.microsoft.com/office/drawing/2014/main" id="{A6BEE220-D16D-39F1-3E8F-E443908825D7}"/>
              </a:ext>
            </a:extLst>
          </p:cNvPr>
          <p:cNvSpPr>
            <a:spLocks noGrp="1"/>
          </p:cNvSpPr>
          <p:nvPr>
            <p:ph idx="1"/>
          </p:nvPr>
        </p:nvSpPr>
        <p:spPr/>
        <p:txBody>
          <a:bodyPr/>
          <a:lstStyle/>
          <a:p>
            <a:r>
              <a:rPr lang="en-US" b="1" dirty="0"/>
              <a:t>Mention 2 nerves exit from superior orbital fissure</a:t>
            </a:r>
          </a:p>
          <a:p>
            <a:pPr lvl="1"/>
            <a:r>
              <a:rPr lang="en-US" dirty="0"/>
              <a:t>Oculomotor, trochlear, abducent </a:t>
            </a:r>
          </a:p>
          <a:p>
            <a:r>
              <a:rPr lang="en-US" b="1" dirty="0"/>
              <a:t>Mention structure exit from foramen spinosum </a:t>
            </a:r>
          </a:p>
          <a:p>
            <a:pPr lvl="1"/>
            <a:r>
              <a:rPr lang="en-US" dirty="0"/>
              <a:t>Middle meningeal artery </a:t>
            </a:r>
          </a:p>
          <a:p>
            <a:r>
              <a:rPr lang="en-US" b="1" dirty="0"/>
              <a:t>Mention structure exit from foramen rotundum</a:t>
            </a:r>
          </a:p>
          <a:p>
            <a:pPr lvl="1"/>
            <a:r>
              <a:rPr lang="en-US" dirty="0"/>
              <a:t>Maxillary division of trigeminal nerve </a:t>
            </a:r>
          </a:p>
          <a:p>
            <a:r>
              <a:rPr lang="en-US" b="1" dirty="0"/>
              <a:t>Mention an example of </a:t>
            </a:r>
            <a:r>
              <a:rPr lang="en-GB" b="1" dirty="0"/>
              <a:t>pure sensory cranial nerve</a:t>
            </a:r>
          </a:p>
          <a:p>
            <a:pPr lvl="1"/>
            <a:r>
              <a:rPr lang="en-US" dirty="0"/>
              <a:t>Olfactory nerve</a:t>
            </a:r>
          </a:p>
          <a:p>
            <a:r>
              <a:rPr lang="en-US" b="1" dirty="0"/>
              <a:t>The medial rectus muscle of the eye is innervated by which nerve ?</a:t>
            </a:r>
          </a:p>
          <a:p>
            <a:pPr lvl="1"/>
            <a:r>
              <a:rPr lang="en-US" dirty="0"/>
              <a:t>Oculomotor nerve</a:t>
            </a:r>
          </a:p>
        </p:txBody>
      </p:sp>
      <p:sp>
        <p:nvSpPr>
          <p:cNvPr id="4" name="TextBox 3">
            <a:extLst>
              <a:ext uri="{FF2B5EF4-FFF2-40B4-BE49-F238E27FC236}">
                <a16:creationId xmlns:a16="http://schemas.microsoft.com/office/drawing/2014/main" id="{82A1E773-7622-8729-2552-C6FA7BCFA316}"/>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22818347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0A4B-3766-D409-AC81-FA61E3B932E5}"/>
              </a:ext>
            </a:extLst>
          </p:cNvPr>
          <p:cNvSpPr>
            <a:spLocks noGrp="1"/>
          </p:cNvSpPr>
          <p:nvPr>
            <p:ph type="title"/>
          </p:nvPr>
        </p:nvSpPr>
        <p:spPr/>
        <p:txBody>
          <a:bodyPr/>
          <a:lstStyle/>
          <a:p>
            <a:r>
              <a:rPr lang="en-US" dirty="0"/>
              <a:t>Miscellaneous </a:t>
            </a:r>
          </a:p>
        </p:txBody>
      </p:sp>
      <p:sp>
        <p:nvSpPr>
          <p:cNvPr id="3" name="Content Placeholder 2">
            <a:extLst>
              <a:ext uri="{FF2B5EF4-FFF2-40B4-BE49-F238E27FC236}">
                <a16:creationId xmlns:a16="http://schemas.microsoft.com/office/drawing/2014/main" id="{DB2450A1-A6BA-E479-A81B-6F422F7E840B}"/>
              </a:ext>
            </a:extLst>
          </p:cNvPr>
          <p:cNvSpPr>
            <a:spLocks noGrp="1"/>
          </p:cNvSpPr>
          <p:nvPr>
            <p:ph idx="1"/>
          </p:nvPr>
        </p:nvSpPr>
        <p:spPr/>
        <p:txBody>
          <a:bodyPr/>
          <a:lstStyle/>
          <a:p>
            <a:r>
              <a:rPr lang="en-US" b="1" dirty="0"/>
              <a:t>Define motor aphasia </a:t>
            </a:r>
            <a:endParaRPr lang="en-US" dirty="0"/>
          </a:p>
          <a:p>
            <a:pPr lvl="1"/>
            <a:r>
              <a:rPr lang="en-US" dirty="0"/>
              <a:t>A form of aphasia caused by lesions in the inferior frontal gyrus of the dominant hemisphere. Language production is greatly limited, resulting in non-fluent, telegraphic, and grammatically incorrect speech. The patient is unable repeat after the examiner. Language comprehension, however, is intact.</a:t>
            </a:r>
          </a:p>
        </p:txBody>
      </p:sp>
      <p:sp>
        <p:nvSpPr>
          <p:cNvPr id="4" name="TextBox 3">
            <a:extLst>
              <a:ext uri="{FF2B5EF4-FFF2-40B4-BE49-F238E27FC236}">
                <a16:creationId xmlns:a16="http://schemas.microsoft.com/office/drawing/2014/main" id="{2E7DF3D2-8BD3-2A9D-7A71-29077EFBE766}"/>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5" name="TextBox 4">
            <a:extLst>
              <a:ext uri="{FF2B5EF4-FFF2-40B4-BE49-F238E27FC236}">
                <a16:creationId xmlns:a16="http://schemas.microsoft.com/office/drawing/2014/main" id="{CA17E10A-D6C8-C260-D7EB-D7EA744BAFCD}"/>
              </a:ext>
            </a:extLst>
          </p:cNvPr>
          <p:cNvSpPr txBox="1"/>
          <p:nvPr/>
        </p:nvSpPr>
        <p:spPr>
          <a:xfrm>
            <a:off x="68599" y="136491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781449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B776F-E03A-CC51-330C-8E408ED841DB}"/>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id="{630714C2-B4D0-6E24-ECE3-4CADB6557752}"/>
              </a:ext>
            </a:extLst>
          </p:cNvPr>
          <p:cNvSpPr>
            <a:spLocks noGrp="1"/>
          </p:cNvSpPr>
          <p:nvPr>
            <p:ph idx="1"/>
          </p:nvPr>
        </p:nvSpPr>
        <p:spPr>
          <a:xfrm>
            <a:off x="838200" y="1305026"/>
            <a:ext cx="10515600" cy="4871938"/>
          </a:xfrm>
        </p:spPr>
        <p:txBody>
          <a:bodyPr>
            <a:normAutofit fontScale="92500" lnSpcReduction="20000"/>
          </a:bodyPr>
          <a:lstStyle/>
          <a:p>
            <a:r>
              <a:rPr lang="en-US" b="1" dirty="0"/>
              <a:t>Features of increased ICP</a:t>
            </a:r>
          </a:p>
          <a:p>
            <a:pPr lvl="1"/>
            <a:r>
              <a:rPr lang="en-US" dirty="0"/>
              <a:t>Headache, nausea, and vomiting</a:t>
            </a:r>
          </a:p>
          <a:p>
            <a:pPr lvl="1"/>
            <a:r>
              <a:rPr lang="en-US" dirty="0"/>
              <a:t>Papilledema</a:t>
            </a:r>
          </a:p>
          <a:p>
            <a:pPr lvl="1"/>
            <a:r>
              <a:rPr lang="en-US" dirty="0"/>
              <a:t>Abnormal gait</a:t>
            </a:r>
          </a:p>
          <a:p>
            <a:pPr lvl="1"/>
            <a:r>
              <a:rPr lang="en-US" dirty="0"/>
              <a:t>Impaired consciousness</a:t>
            </a:r>
          </a:p>
          <a:p>
            <a:pPr lvl="1"/>
            <a:r>
              <a:rPr lang="en-US" dirty="0"/>
              <a:t>Cushing triad (irregular breathing, widening pulse pressure, bradycardia)</a:t>
            </a:r>
          </a:p>
          <a:p>
            <a:pPr lvl="1"/>
            <a:r>
              <a:rPr lang="en-US" dirty="0"/>
              <a:t>Abducens nerve palsy (manifests as diplopia)</a:t>
            </a:r>
          </a:p>
          <a:p>
            <a:pPr lvl="1"/>
            <a:r>
              <a:rPr lang="en-US" dirty="0"/>
              <a:t>Parinaud syndrome (in obstructive hydrocephalus)</a:t>
            </a:r>
          </a:p>
          <a:p>
            <a:r>
              <a:rPr lang="en-US" b="1" dirty="0"/>
              <a:t>Additional features in infants</a:t>
            </a:r>
          </a:p>
          <a:p>
            <a:pPr lvl="1"/>
            <a:r>
              <a:rPr lang="en-US" dirty="0"/>
              <a:t>Macrocephaly, Tense fontanelle</a:t>
            </a:r>
          </a:p>
          <a:p>
            <a:pPr lvl="1"/>
            <a:r>
              <a:rPr lang="en-US" dirty="0"/>
              <a:t>Setting sun sign: persistent downward deviation of the eyes</a:t>
            </a:r>
          </a:p>
          <a:p>
            <a:pPr lvl="1"/>
            <a:r>
              <a:rPr lang="en-US" dirty="0"/>
              <a:t>Developmental delays (e.g., psychomotor delays)</a:t>
            </a:r>
          </a:p>
          <a:p>
            <a:pPr lvl="1"/>
            <a:r>
              <a:rPr lang="en-US" dirty="0"/>
              <a:t>Behavioral changes (e.g., irritability)</a:t>
            </a:r>
          </a:p>
          <a:p>
            <a:r>
              <a:rPr lang="en-US" b="1" dirty="0"/>
              <a:t>Associated anomalies</a:t>
            </a:r>
          </a:p>
          <a:p>
            <a:pPr lvl="1"/>
            <a:r>
              <a:rPr lang="en-US" dirty="0"/>
              <a:t>Chiari malformation, Myelomeningocele, Thumb deformities</a:t>
            </a:r>
          </a:p>
          <a:p>
            <a:endParaRPr lang="en-US" dirty="0"/>
          </a:p>
        </p:txBody>
      </p:sp>
      <p:pic>
        <p:nvPicPr>
          <p:cNvPr id="1026" name="Picture 2" descr="Hydrocephalus with sunset sign">
            <a:extLst>
              <a:ext uri="{FF2B5EF4-FFF2-40B4-BE49-F238E27FC236}">
                <a16:creationId xmlns:a16="http://schemas.microsoft.com/office/drawing/2014/main" id="{1C737F87-96CF-E7A6-7C6A-3D2C11F44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7268" y="3533456"/>
            <a:ext cx="2326532" cy="26435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D61B9B-B0FD-4A60-B2AD-0F4A9021661B}"/>
              </a:ext>
            </a:extLst>
          </p:cNvPr>
          <p:cNvSpPr txBox="1"/>
          <p:nvPr/>
        </p:nvSpPr>
        <p:spPr>
          <a:xfrm>
            <a:off x="11047135" y="0"/>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10</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1D87B53C-065C-45E0-FFC8-E6B83C40D96E}"/>
              </a:ext>
            </a:extLst>
          </p:cNvPr>
          <p:cNvSpPr txBox="1"/>
          <p:nvPr/>
        </p:nvSpPr>
        <p:spPr>
          <a:xfrm>
            <a:off x="7266562" y="1305026"/>
            <a:ext cx="4087238" cy="830997"/>
          </a:xfrm>
          <a:prstGeom prst="rect">
            <a:avLst/>
          </a:prstGeom>
          <a:noFill/>
          <a:ln>
            <a:solidFill>
              <a:srgbClr val="FF0000"/>
            </a:solidFill>
          </a:ln>
        </p:spPr>
        <p:txBody>
          <a:bodyPr wrap="square">
            <a:spAutoFit/>
          </a:bodyPr>
          <a:lstStyle/>
          <a:p>
            <a:pPr marL="285750" indent="-285750">
              <a:buFont typeface="Arial" panose="020B0604020202020204" pitchFamily="34" charset="0"/>
              <a:buChar char="•"/>
            </a:pPr>
            <a:r>
              <a:rPr lang="en-US" sz="1600" dirty="0">
                <a:solidFill>
                  <a:srgbClr val="FF0000"/>
                </a:solidFill>
              </a:rPr>
              <a:t>What one single definite clinical manifestation for hydrocephalus in adults ?</a:t>
            </a:r>
          </a:p>
          <a:p>
            <a:pPr marL="285750" indent="-285750">
              <a:buFont typeface="Arial" panose="020B0604020202020204" pitchFamily="34" charset="0"/>
              <a:buChar char="•"/>
            </a:pPr>
            <a:r>
              <a:rPr lang="en-US" sz="1600" dirty="0">
                <a:solidFill>
                  <a:srgbClr val="FF0000"/>
                </a:solidFill>
              </a:rPr>
              <a:t>What is the mechanism of the sunset eyes ?</a:t>
            </a:r>
          </a:p>
        </p:txBody>
      </p:sp>
    </p:spTree>
    <p:extLst>
      <p:ext uri="{BB962C8B-B14F-4D97-AF65-F5344CB8AC3E}">
        <p14:creationId xmlns:p14="http://schemas.microsoft.com/office/powerpoint/2010/main" val="1998637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3A6C-9291-2C6F-1BB5-2F7057E9F9F3}"/>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8B304074-5CEC-2526-6F99-B637ECC32419}"/>
              </a:ext>
            </a:extLst>
          </p:cNvPr>
          <p:cNvSpPr>
            <a:spLocks noGrp="1"/>
          </p:cNvSpPr>
          <p:nvPr>
            <p:ph idx="1"/>
          </p:nvPr>
        </p:nvSpPr>
        <p:spPr>
          <a:xfrm>
            <a:off x="838200" y="1305025"/>
            <a:ext cx="10515600" cy="4979043"/>
          </a:xfrm>
        </p:spPr>
        <p:txBody>
          <a:bodyPr>
            <a:normAutofit/>
          </a:bodyPr>
          <a:lstStyle/>
          <a:p>
            <a:r>
              <a:rPr lang="en-US" b="1" dirty="0"/>
              <a:t>Ultrasonography</a:t>
            </a:r>
          </a:p>
          <a:p>
            <a:pPr lvl="1"/>
            <a:r>
              <a:rPr lang="en-US" b="1" dirty="0"/>
              <a:t>Indication</a:t>
            </a:r>
            <a:r>
              <a:rPr lang="en-US" dirty="0"/>
              <a:t>: clinical suspicion during antenatal period or in infants &lt; 6 months of age (through the anterior fontanelle when it is still open)</a:t>
            </a:r>
          </a:p>
          <a:p>
            <a:pPr lvl="1"/>
            <a:r>
              <a:rPr lang="en-US" b="1" dirty="0"/>
              <a:t>Findings</a:t>
            </a:r>
            <a:r>
              <a:rPr lang="en-US" dirty="0"/>
              <a:t>: enlarged lateral ventricles</a:t>
            </a:r>
          </a:p>
          <a:p>
            <a:r>
              <a:rPr lang="en-US" b="1" dirty="0"/>
              <a:t>MRI or CT</a:t>
            </a:r>
          </a:p>
          <a:p>
            <a:pPr lvl="1"/>
            <a:r>
              <a:rPr lang="en-US" b="1" dirty="0"/>
              <a:t>Indication</a:t>
            </a:r>
            <a:r>
              <a:rPr lang="en-US" dirty="0"/>
              <a:t>: Older infants and Adults</a:t>
            </a:r>
          </a:p>
          <a:p>
            <a:pPr lvl="1"/>
            <a:r>
              <a:rPr lang="en-US" b="1" dirty="0"/>
              <a:t>Features of hydrocephalus</a:t>
            </a:r>
          </a:p>
          <a:p>
            <a:pPr marL="1371600" lvl="2" indent="-457200">
              <a:buFont typeface="+mj-lt"/>
              <a:buAutoNum type="arabicPeriod"/>
            </a:pPr>
            <a:r>
              <a:rPr lang="en-US" dirty="0"/>
              <a:t>Enlarged ventricles</a:t>
            </a:r>
          </a:p>
          <a:p>
            <a:pPr marL="1371600" lvl="2" indent="-457200">
              <a:buFont typeface="+mj-lt"/>
              <a:buAutoNum type="arabicPeriod"/>
            </a:pPr>
            <a:r>
              <a:rPr lang="en-US" dirty="0"/>
              <a:t>Effacement of sulci (Dilated ventricles exert mass effect upon adjacent brain)</a:t>
            </a:r>
          </a:p>
          <a:p>
            <a:pPr marL="1371600" lvl="2" indent="-457200">
              <a:buFont typeface="+mj-lt"/>
              <a:buAutoNum type="arabicPeriod"/>
            </a:pPr>
            <a:r>
              <a:rPr lang="en-US" dirty="0"/>
              <a:t>Effacement of pericerebral spaces</a:t>
            </a:r>
          </a:p>
          <a:p>
            <a:pPr marL="1371600" lvl="2" indent="-457200">
              <a:buFont typeface="+mj-lt"/>
              <a:buAutoNum type="arabicPeriod"/>
            </a:pPr>
            <a:r>
              <a:rPr lang="en-US" sz="2000" dirty="0"/>
              <a:t>Periventricular edema</a:t>
            </a:r>
            <a:endParaRPr lang="en-US" dirty="0"/>
          </a:p>
          <a:p>
            <a:pPr marL="1371600" lvl="2" indent="-457200">
              <a:buFont typeface="+mj-lt"/>
              <a:buAutoNum type="arabicPeriod"/>
            </a:pPr>
            <a:r>
              <a:rPr lang="en-US" dirty="0"/>
              <a:t>Evans ratio &gt; 30% </a:t>
            </a:r>
            <a:r>
              <a:rPr lang="en-US" sz="1800" dirty="0">
                <a:solidFill>
                  <a:srgbClr val="0070C0"/>
                </a:solidFill>
              </a:rPr>
              <a:t>(largest width of frontal horns vs largest biparietal diameter ratio) </a:t>
            </a:r>
          </a:p>
          <a:p>
            <a:pPr marL="1371600" lvl="2" indent="-457200">
              <a:buFont typeface="+mj-lt"/>
              <a:buAutoNum type="arabicPeriod"/>
            </a:pPr>
            <a:r>
              <a:rPr lang="en-US" dirty="0"/>
              <a:t>Upward bowing of the corpus callosum</a:t>
            </a:r>
          </a:p>
        </p:txBody>
      </p:sp>
      <p:sp>
        <p:nvSpPr>
          <p:cNvPr id="6" name="TextBox 5">
            <a:extLst>
              <a:ext uri="{FF2B5EF4-FFF2-40B4-BE49-F238E27FC236}">
                <a16:creationId xmlns:a16="http://schemas.microsoft.com/office/drawing/2014/main" id="{187C1C65-08B2-C483-7006-5D629FFBAF3C}"/>
              </a:ext>
            </a:extLst>
          </p:cNvPr>
          <p:cNvSpPr txBox="1"/>
          <p:nvPr/>
        </p:nvSpPr>
        <p:spPr>
          <a:xfrm>
            <a:off x="5016231" y="3835523"/>
            <a:ext cx="930063"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21</a:t>
            </a:r>
            <a:r>
              <a:rPr lang="ar-JO" sz="1400" b="1" dirty="0">
                <a:solidFill>
                  <a:srgbClr val="FF0000"/>
                </a:solidFill>
              </a:rPr>
              <a:t>)</a:t>
            </a:r>
            <a:endParaRPr lang="en-US" sz="1400" b="1" dirty="0">
              <a:solidFill>
                <a:srgbClr val="FF0000"/>
              </a:solidFill>
            </a:endParaRPr>
          </a:p>
        </p:txBody>
      </p:sp>
      <p:pic>
        <p:nvPicPr>
          <p:cNvPr id="4" name="Picture 2" descr="Non-communicatingpremature">
            <a:extLst>
              <a:ext uri="{FF2B5EF4-FFF2-40B4-BE49-F238E27FC236}">
                <a16:creationId xmlns:a16="http://schemas.microsoft.com/office/drawing/2014/main" id="{525D98DA-C5FA-27AE-D4FC-9937F00BCD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03963" y="2667810"/>
            <a:ext cx="3749837" cy="1641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929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C78A9-3E6D-60E2-7B26-3703E6DF15B2}"/>
              </a:ext>
            </a:extLst>
          </p:cNvPr>
          <p:cNvSpPr>
            <a:spLocks noGrp="1"/>
          </p:cNvSpPr>
          <p:nvPr>
            <p:ph type="title"/>
          </p:nvPr>
        </p:nvSpPr>
        <p:spPr/>
        <p:txBody>
          <a:bodyPr>
            <a:normAutofit/>
          </a:bodyPr>
          <a:lstStyle/>
          <a:p>
            <a:r>
              <a:rPr lang="en-US" sz="3400" dirty="0"/>
              <a:t>What is the type of hydrocephalus seen in these images ?</a:t>
            </a:r>
          </a:p>
        </p:txBody>
      </p:sp>
      <p:sp>
        <p:nvSpPr>
          <p:cNvPr id="3" name="Content Placeholder 2">
            <a:extLst>
              <a:ext uri="{FF2B5EF4-FFF2-40B4-BE49-F238E27FC236}">
                <a16:creationId xmlns:a16="http://schemas.microsoft.com/office/drawing/2014/main" id="{89842577-8BA2-84C5-2454-346C62152DC4}"/>
              </a:ext>
            </a:extLst>
          </p:cNvPr>
          <p:cNvSpPr>
            <a:spLocks noGrp="1"/>
          </p:cNvSpPr>
          <p:nvPr>
            <p:ph idx="1"/>
          </p:nvPr>
        </p:nvSpPr>
        <p:spPr>
          <a:xfrm>
            <a:off x="838200" y="3971348"/>
            <a:ext cx="5257800" cy="2205616"/>
          </a:xfrm>
        </p:spPr>
        <p:txBody>
          <a:bodyPr>
            <a:normAutofit/>
          </a:bodyPr>
          <a:lstStyle/>
          <a:p>
            <a:pPr marL="0" indent="0" algn="ctr">
              <a:buNone/>
            </a:pPr>
            <a:r>
              <a:rPr lang="en-US" sz="2600" dirty="0"/>
              <a:t>Communicating Hydrocephalus</a:t>
            </a:r>
          </a:p>
          <a:p>
            <a:pPr marL="0" indent="0" algn="ctr">
              <a:buNone/>
            </a:pPr>
            <a:r>
              <a:rPr lang="en-US" sz="2600" dirty="0">
                <a:solidFill>
                  <a:srgbClr val="0070C0"/>
                </a:solidFill>
              </a:rPr>
              <a:t>All 4 ventricles are dilated</a:t>
            </a:r>
          </a:p>
        </p:txBody>
      </p:sp>
      <p:grpSp>
        <p:nvGrpSpPr>
          <p:cNvPr id="9" name="Group 8">
            <a:extLst>
              <a:ext uri="{FF2B5EF4-FFF2-40B4-BE49-F238E27FC236}">
                <a16:creationId xmlns:a16="http://schemas.microsoft.com/office/drawing/2014/main" id="{E6420F73-C054-B8E7-3845-AA57ACADC16E}"/>
              </a:ext>
            </a:extLst>
          </p:cNvPr>
          <p:cNvGrpSpPr/>
          <p:nvPr/>
        </p:nvGrpSpPr>
        <p:grpSpPr>
          <a:xfrm>
            <a:off x="1365106" y="1305025"/>
            <a:ext cx="4203988" cy="2488761"/>
            <a:chOff x="838200" y="1305026"/>
            <a:chExt cx="4203988" cy="2488761"/>
          </a:xfrm>
        </p:grpSpPr>
        <p:pic>
          <p:nvPicPr>
            <p:cNvPr id="4" name="Picture 3">
              <a:extLst>
                <a:ext uri="{FF2B5EF4-FFF2-40B4-BE49-F238E27FC236}">
                  <a16:creationId xmlns:a16="http://schemas.microsoft.com/office/drawing/2014/main" id="{EEF7C69A-9D12-6EE8-291E-5E32A190AF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1305026"/>
              <a:ext cx="2164625" cy="24887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BE876AF2-4D93-C9FA-5231-AF86ADA5EB61}"/>
                </a:ext>
              </a:extLst>
            </p:cNvPr>
            <p:cNvPicPr>
              <a:picLocks noChangeAspect="1"/>
            </p:cNvPicPr>
            <p:nvPr/>
          </p:nvPicPr>
          <p:blipFill rotWithShape="1">
            <a:blip r:embed="rId3">
              <a:extLst>
                <a:ext uri="{28A0092B-C50C-407E-A947-70E740481C1C}">
                  <a14:useLocalDpi xmlns:a14="http://schemas.microsoft.com/office/drawing/2010/main" val="0"/>
                </a:ext>
              </a:extLst>
            </a:blip>
            <a:srcRect b="784"/>
            <a:stretch/>
          </p:blipFill>
          <p:spPr>
            <a:xfrm>
              <a:off x="3002826" y="1305027"/>
              <a:ext cx="2039362" cy="2488760"/>
            </a:xfrm>
            <a:prstGeom prst="rect">
              <a:avLst/>
            </a:prstGeom>
          </p:spPr>
        </p:pic>
      </p:grpSp>
      <p:sp>
        <p:nvSpPr>
          <p:cNvPr id="10" name="Content Placeholder 2">
            <a:extLst>
              <a:ext uri="{FF2B5EF4-FFF2-40B4-BE49-F238E27FC236}">
                <a16:creationId xmlns:a16="http://schemas.microsoft.com/office/drawing/2014/main" id="{BB4F9DC0-60BE-F7AD-E49D-B9B2271AF777}"/>
              </a:ext>
            </a:extLst>
          </p:cNvPr>
          <p:cNvSpPr txBox="1">
            <a:spLocks/>
          </p:cNvSpPr>
          <p:nvPr/>
        </p:nvSpPr>
        <p:spPr>
          <a:xfrm>
            <a:off x="6095999" y="3971348"/>
            <a:ext cx="5257800" cy="22056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600" dirty="0"/>
              <a:t>Non-Communicating Hydrocephalus</a:t>
            </a:r>
          </a:p>
          <a:p>
            <a:pPr marL="0" indent="0" algn="ctr">
              <a:buFont typeface="Wingdings" panose="05000000000000000000" pitchFamily="2" charset="2"/>
              <a:buNone/>
            </a:pPr>
            <a:r>
              <a:rPr lang="en-US" sz="2600" dirty="0">
                <a:solidFill>
                  <a:srgbClr val="0070C0"/>
                </a:solidFill>
              </a:rPr>
              <a:t>Lateral and 3</a:t>
            </a:r>
            <a:r>
              <a:rPr lang="en-US" sz="2600" baseline="30000" dirty="0">
                <a:solidFill>
                  <a:srgbClr val="0070C0"/>
                </a:solidFill>
              </a:rPr>
              <a:t>rd</a:t>
            </a:r>
            <a:r>
              <a:rPr lang="en-US" sz="2600" dirty="0">
                <a:solidFill>
                  <a:srgbClr val="0070C0"/>
                </a:solidFill>
              </a:rPr>
              <a:t> ventricles are dilated while the 4</a:t>
            </a:r>
            <a:r>
              <a:rPr lang="en-US" sz="2600" baseline="30000" dirty="0">
                <a:solidFill>
                  <a:srgbClr val="0070C0"/>
                </a:solidFill>
              </a:rPr>
              <a:t>th</a:t>
            </a:r>
            <a:r>
              <a:rPr lang="en-US" sz="2600" dirty="0">
                <a:solidFill>
                  <a:srgbClr val="0070C0"/>
                </a:solidFill>
              </a:rPr>
              <a:t> ventricle is normal</a:t>
            </a:r>
          </a:p>
        </p:txBody>
      </p:sp>
      <p:pic>
        <p:nvPicPr>
          <p:cNvPr id="13" name="Picture 12" descr="A picture containing photo, white, man, fruit&#10;&#10;Description automatically generated">
            <a:extLst>
              <a:ext uri="{FF2B5EF4-FFF2-40B4-BE49-F238E27FC236}">
                <a16:creationId xmlns:a16="http://schemas.microsoft.com/office/drawing/2014/main" id="{6C7AF835-5961-B1E7-55E7-77BCC2A9A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745" y="1305025"/>
            <a:ext cx="4212149" cy="2488760"/>
          </a:xfrm>
          <a:prstGeom prst="rect">
            <a:avLst/>
          </a:prstGeom>
        </p:spPr>
      </p:pic>
      <p:sp>
        <p:nvSpPr>
          <p:cNvPr id="14" name="TextBox 13">
            <a:extLst>
              <a:ext uri="{FF2B5EF4-FFF2-40B4-BE49-F238E27FC236}">
                <a16:creationId xmlns:a16="http://schemas.microsoft.com/office/drawing/2014/main" id="{5D944EDD-C1AA-E601-7C14-8E8A6AF0259F}"/>
              </a:ext>
            </a:extLst>
          </p:cNvPr>
          <p:cNvSpPr txBox="1"/>
          <p:nvPr/>
        </p:nvSpPr>
        <p:spPr>
          <a:xfrm>
            <a:off x="3313166" y="3424453"/>
            <a:ext cx="433132" cy="369332"/>
          </a:xfrm>
          <a:prstGeom prst="rect">
            <a:avLst/>
          </a:prstGeom>
          <a:noFill/>
        </p:spPr>
        <p:txBody>
          <a:bodyPr wrap="none" rtlCol="0">
            <a:spAutoFit/>
          </a:bodyPr>
          <a:lstStyle/>
          <a:p>
            <a:pPr algn="ctr"/>
            <a:r>
              <a:rPr lang="en-US" dirty="0">
                <a:solidFill>
                  <a:schemeClr val="bg1"/>
                </a:solidFill>
              </a:rPr>
              <a:t>4</a:t>
            </a:r>
            <a:r>
              <a:rPr lang="en-US" baseline="30000" dirty="0">
                <a:solidFill>
                  <a:schemeClr val="bg1"/>
                </a:solidFill>
              </a:rPr>
              <a:t>th</a:t>
            </a:r>
            <a:endParaRPr lang="en-US" dirty="0">
              <a:solidFill>
                <a:schemeClr val="bg1"/>
              </a:solidFill>
            </a:endParaRPr>
          </a:p>
        </p:txBody>
      </p:sp>
      <p:sp>
        <p:nvSpPr>
          <p:cNvPr id="15" name="TextBox 14">
            <a:extLst>
              <a:ext uri="{FF2B5EF4-FFF2-40B4-BE49-F238E27FC236}">
                <a16:creationId xmlns:a16="http://schemas.microsoft.com/office/drawing/2014/main" id="{183F0DE8-19B5-2B75-F19E-0B9758153F8A}"/>
              </a:ext>
            </a:extLst>
          </p:cNvPr>
          <p:cNvSpPr txBox="1"/>
          <p:nvPr/>
        </p:nvSpPr>
        <p:spPr>
          <a:xfrm>
            <a:off x="3313166" y="1448513"/>
            <a:ext cx="432619" cy="369332"/>
          </a:xfrm>
          <a:prstGeom prst="rect">
            <a:avLst/>
          </a:prstGeom>
          <a:noFill/>
        </p:spPr>
        <p:txBody>
          <a:bodyPr wrap="none" rtlCol="0">
            <a:spAutoFit/>
          </a:bodyPr>
          <a:lstStyle/>
          <a:p>
            <a:r>
              <a:rPr lang="en-US" dirty="0">
                <a:solidFill>
                  <a:schemeClr val="bg1"/>
                </a:solidFill>
              </a:rPr>
              <a:t>3</a:t>
            </a:r>
            <a:r>
              <a:rPr lang="en-US" baseline="30000" dirty="0">
                <a:solidFill>
                  <a:schemeClr val="bg1"/>
                </a:solidFill>
              </a:rPr>
              <a:t>rd</a:t>
            </a:r>
            <a:endParaRPr lang="en-US" dirty="0">
              <a:solidFill>
                <a:schemeClr val="bg1"/>
              </a:solidFill>
            </a:endParaRPr>
          </a:p>
        </p:txBody>
      </p:sp>
      <p:cxnSp>
        <p:nvCxnSpPr>
          <p:cNvPr id="17" name="Straight Arrow Connector 16">
            <a:extLst>
              <a:ext uri="{FF2B5EF4-FFF2-40B4-BE49-F238E27FC236}">
                <a16:creationId xmlns:a16="http://schemas.microsoft.com/office/drawing/2014/main" id="{AA0CEADF-7E22-5C2A-B542-46F00539F48F}"/>
              </a:ext>
            </a:extLst>
          </p:cNvPr>
          <p:cNvCxnSpPr>
            <a:stCxn id="15" idx="3"/>
          </p:cNvCxnSpPr>
          <p:nvPr/>
        </p:nvCxnSpPr>
        <p:spPr>
          <a:xfrm>
            <a:off x="3745785" y="1633179"/>
            <a:ext cx="803628" cy="7306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F86F827-4B12-38C5-BF09-21FBF3AFFB0F}"/>
              </a:ext>
            </a:extLst>
          </p:cNvPr>
          <p:cNvCxnSpPr>
            <a:cxnSpLocks/>
            <a:stCxn id="15" idx="1"/>
          </p:cNvCxnSpPr>
          <p:nvPr/>
        </p:nvCxnSpPr>
        <p:spPr>
          <a:xfrm flipH="1">
            <a:off x="2484081" y="1633179"/>
            <a:ext cx="829085" cy="8194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7397FC9-8746-374F-1438-DB9A0C0F2D62}"/>
              </a:ext>
            </a:extLst>
          </p:cNvPr>
          <p:cNvCxnSpPr>
            <a:cxnSpLocks/>
            <a:stCxn id="14" idx="3"/>
          </p:cNvCxnSpPr>
          <p:nvPr/>
        </p:nvCxnSpPr>
        <p:spPr>
          <a:xfrm flipV="1">
            <a:off x="3746298" y="3044757"/>
            <a:ext cx="718698" cy="5643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A4C61EF-39E4-A778-530B-0F36B191DBEE}"/>
              </a:ext>
            </a:extLst>
          </p:cNvPr>
          <p:cNvCxnSpPr>
            <a:cxnSpLocks/>
            <a:stCxn id="14" idx="1"/>
          </p:cNvCxnSpPr>
          <p:nvPr/>
        </p:nvCxnSpPr>
        <p:spPr>
          <a:xfrm flipH="1" flipV="1">
            <a:off x="2447418" y="3028624"/>
            <a:ext cx="865748" cy="5804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BA85A7B-9E9F-9534-352F-F39AB70F707A}"/>
              </a:ext>
            </a:extLst>
          </p:cNvPr>
          <p:cNvSpPr txBox="1"/>
          <p:nvPr/>
        </p:nvSpPr>
        <p:spPr>
          <a:xfrm>
            <a:off x="10155677" y="2363821"/>
            <a:ext cx="433132" cy="369332"/>
          </a:xfrm>
          <a:prstGeom prst="rect">
            <a:avLst/>
          </a:prstGeom>
          <a:noFill/>
        </p:spPr>
        <p:txBody>
          <a:bodyPr wrap="none" rtlCol="0">
            <a:spAutoFit/>
          </a:bodyPr>
          <a:lstStyle/>
          <a:p>
            <a:r>
              <a:rPr lang="en-US" dirty="0">
                <a:solidFill>
                  <a:schemeClr val="bg1"/>
                </a:solidFill>
              </a:rPr>
              <a:t>4</a:t>
            </a:r>
            <a:r>
              <a:rPr lang="en-US" baseline="30000" dirty="0">
                <a:solidFill>
                  <a:schemeClr val="bg1"/>
                </a:solidFill>
              </a:rPr>
              <a:t>th</a:t>
            </a:r>
            <a:endParaRPr lang="en-US" dirty="0">
              <a:solidFill>
                <a:schemeClr val="bg1"/>
              </a:solidFill>
            </a:endParaRPr>
          </a:p>
        </p:txBody>
      </p:sp>
      <p:sp>
        <p:nvSpPr>
          <p:cNvPr id="28" name="TextBox 27">
            <a:extLst>
              <a:ext uri="{FF2B5EF4-FFF2-40B4-BE49-F238E27FC236}">
                <a16:creationId xmlns:a16="http://schemas.microsoft.com/office/drawing/2014/main" id="{A6291233-5474-71FA-2D8A-3AA8E95293B2}"/>
              </a:ext>
            </a:extLst>
          </p:cNvPr>
          <p:cNvSpPr txBox="1"/>
          <p:nvPr/>
        </p:nvSpPr>
        <p:spPr>
          <a:xfrm>
            <a:off x="10071449" y="3506988"/>
            <a:ext cx="745717" cy="276999"/>
          </a:xfrm>
          <a:prstGeom prst="rect">
            <a:avLst/>
          </a:prstGeom>
          <a:solidFill>
            <a:schemeClr val="bg1"/>
          </a:solidFill>
          <a:ln>
            <a:solidFill>
              <a:srgbClr val="FF0000"/>
            </a:solidFill>
          </a:ln>
        </p:spPr>
        <p:txBody>
          <a:bodyPr wrap="square" rtlCol="0">
            <a:spAutoFit/>
          </a:bodyPr>
          <a:lstStyle/>
          <a:p>
            <a:pPr algn="ctr" rtl="1"/>
            <a:r>
              <a:rPr lang="ar-JO" sz="1200" b="1" dirty="0">
                <a:solidFill>
                  <a:srgbClr val="FF0000"/>
                </a:solidFill>
              </a:rPr>
              <a:t>سنوات (</a:t>
            </a:r>
            <a:r>
              <a:rPr lang="en-US" sz="1200" b="1" dirty="0">
                <a:solidFill>
                  <a:srgbClr val="FF0000"/>
                </a:solidFill>
              </a:rPr>
              <a:t>3</a:t>
            </a:r>
            <a:r>
              <a:rPr lang="ar-JO" sz="1200" b="1" dirty="0">
                <a:solidFill>
                  <a:srgbClr val="FF0000"/>
                </a:solidFill>
              </a:rPr>
              <a:t>)</a:t>
            </a:r>
            <a:endParaRPr lang="en-US" sz="1200" b="1" dirty="0">
              <a:solidFill>
                <a:srgbClr val="FF0000"/>
              </a:solidFill>
            </a:endParaRPr>
          </a:p>
        </p:txBody>
      </p:sp>
      <p:sp>
        <p:nvSpPr>
          <p:cNvPr id="29" name="TextBox 28">
            <a:extLst>
              <a:ext uri="{FF2B5EF4-FFF2-40B4-BE49-F238E27FC236}">
                <a16:creationId xmlns:a16="http://schemas.microsoft.com/office/drawing/2014/main" id="{7B802BDA-6316-FD1A-511A-B514D964420F}"/>
              </a:ext>
            </a:extLst>
          </p:cNvPr>
          <p:cNvSpPr txBox="1"/>
          <p:nvPr/>
        </p:nvSpPr>
        <p:spPr>
          <a:xfrm>
            <a:off x="4823377" y="3516786"/>
            <a:ext cx="745717" cy="276999"/>
          </a:xfrm>
          <a:prstGeom prst="rect">
            <a:avLst/>
          </a:prstGeom>
          <a:solidFill>
            <a:schemeClr val="bg1"/>
          </a:solidFill>
          <a:ln>
            <a:solidFill>
              <a:srgbClr val="FF0000"/>
            </a:solidFill>
          </a:ln>
        </p:spPr>
        <p:txBody>
          <a:bodyPr wrap="square" rtlCol="0">
            <a:spAutoFit/>
          </a:bodyPr>
          <a:lstStyle/>
          <a:p>
            <a:pPr algn="ctr" rtl="1"/>
            <a:r>
              <a:rPr lang="ar-JO" sz="1200" b="1" dirty="0">
                <a:solidFill>
                  <a:srgbClr val="FF0000"/>
                </a:solidFill>
              </a:rPr>
              <a:t>سنوات (</a:t>
            </a:r>
            <a:r>
              <a:rPr lang="en-US" sz="1200" b="1" dirty="0">
                <a:solidFill>
                  <a:srgbClr val="FF0000"/>
                </a:solidFill>
              </a:rPr>
              <a:t>6</a:t>
            </a:r>
            <a:r>
              <a:rPr lang="ar-JO" sz="1200" b="1" dirty="0">
                <a:solidFill>
                  <a:srgbClr val="FF0000"/>
                </a:solidFill>
              </a:rPr>
              <a:t>)</a:t>
            </a:r>
            <a:endParaRPr lang="en-US" sz="1200" b="1" dirty="0">
              <a:solidFill>
                <a:srgbClr val="FF0000"/>
              </a:solidFill>
            </a:endParaRPr>
          </a:p>
        </p:txBody>
      </p:sp>
    </p:spTree>
    <p:extLst>
      <p:ext uri="{BB962C8B-B14F-4D97-AF65-F5344CB8AC3E}">
        <p14:creationId xmlns:p14="http://schemas.microsoft.com/office/powerpoint/2010/main" val="700206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5D17C-80BC-260F-628A-94DDE8938971}"/>
              </a:ext>
            </a:extLst>
          </p:cNvPr>
          <p:cNvSpPr>
            <a:spLocks noGrp="1"/>
          </p:cNvSpPr>
          <p:nvPr>
            <p:ph type="title"/>
          </p:nvPr>
        </p:nvSpPr>
        <p:spPr>
          <a:xfrm>
            <a:off x="838200" y="463740"/>
            <a:ext cx="10515600" cy="762339"/>
          </a:xfrm>
        </p:spPr>
        <p:txBody>
          <a:bodyPr/>
          <a:lstStyle/>
          <a:p>
            <a:pPr rtl="1"/>
            <a:r>
              <a:rPr lang="ar-JO" dirty="0">
                <a:effectLst>
                  <a:outerShdw blurRad="38100" dist="38100" dir="2700000" algn="tl">
                    <a:srgbClr val="000000">
                      <a:alpha val="43137"/>
                    </a:srgbClr>
                  </a:outerShdw>
                </a:effectLst>
                <a:latin typeface="Arial Black" panose="020B0A04020102020204" pitchFamily="34" charset="0"/>
              </a:rPr>
              <a:t>ملاحظات</a:t>
            </a:r>
            <a:endParaRPr lang="en-US" dirty="0"/>
          </a:p>
        </p:txBody>
      </p:sp>
      <p:sp>
        <p:nvSpPr>
          <p:cNvPr id="3" name="Content Placeholder 2">
            <a:extLst>
              <a:ext uri="{FF2B5EF4-FFF2-40B4-BE49-F238E27FC236}">
                <a16:creationId xmlns:a16="http://schemas.microsoft.com/office/drawing/2014/main" id="{443E24D6-9271-9028-C527-BD9664047823}"/>
              </a:ext>
            </a:extLst>
          </p:cNvPr>
          <p:cNvSpPr>
            <a:spLocks noGrp="1"/>
          </p:cNvSpPr>
          <p:nvPr>
            <p:ph idx="1"/>
          </p:nvPr>
        </p:nvSpPr>
        <p:spPr>
          <a:xfrm>
            <a:off x="838200" y="1497106"/>
            <a:ext cx="10515600" cy="4679858"/>
          </a:xfrm>
        </p:spPr>
        <p:txBody>
          <a:bodyPr/>
          <a:lstStyle/>
          <a:p>
            <a:pPr algn="r" rtl="1">
              <a:buBlip>
                <a:blip r:embed="rId2">
                  <a:extLst>
                    <a:ext uri="{96DAC541-7B7A-43D3-8B79-37D633B846F1}">
                      <asvg:svgBlip xmlns:asvg="http://schemas.microsoft.com/office/drawing/2016/SVG/main" r:embed="rId3"/>
                    </a:ext>
                  </a:extLst>
                </a:blip>
              </a:buBlip>
            </a:pPr>
            <a:r>
              <a:rPr lang="en-US" dirty="0">
                <a:effectLst>
                  <a:outerShdw blurRad="38100" dist="38100" dir="2700000" algn="tl">
                    <a:srgbClr val="000000">
                      <a:alpha val="43137"/>
                    </a:srgbClr>
                  </a:outerShdw>
                </a:effectLst>
              </a:rPr>
              <a:t> </a:t>
            </a:r>
            <a:r>
              <a:rPr lang="ar-JO" dirty="0">
                <a:effectLst>
                  <a:outerShdw blurRad="38100" dist="38100" dir="2700000" algn="tl">
                    <a:srgbClr val="000000">
                      <a:alpha val="43137"/>
                    </a:srgbClr>
                  </a:outerShdw>
                </a:effectLst>
              </a:rPr>
              <a:t>شامل لأسئلة سنوات حتى </a:t>
            </a:r>
            <a:r>
              <a:rPr lang="en-US" dirty="0">
                <a:effectLst>
                  <a:outerShdw blurRad="38100" dist="38100" dir="2700000" algn="tl">
                    <a:srgbClr val="000000">
                      <a:alpha val="43137"/>
                    </a:srgbClr>
                  </a:outerShdw>
                </a:effectLst>
              </a:rPr>
              <a:t>09/March/2023</a:t>
            </a:r>
          </a:p>
          <a:p>
            <a:pPr algn="r" rtl="1">
              <a:buBlip>
                <a:blip r:embed="rId2">
                  <a:extLst>
                    <a:ext uri="{96DAC541-7B7A-43D3-8B79-37D633B846F1}">
                      <asvg:svgBlip xmlns:asvg="http://schemas.microsoft.com/office/drawing/2016/SVG/main" r:embed="rId3"/>
                    </a:ext>
                  </a:extLst>
                </a:blip>
              </a:buBlip>
            </a:pPr>
            <a:r>
              <a:rPr lang="ar-JO" dirty="0">
                <a:effectLst>
                  <a:outerShdw blurRad="38100" dist="38100" dir="2700000" algn="tl">
                    <a:srgbClr val="000000">
                      <a:alpha val="43137"/>
                    </a:srgbClr>
                  </a:outerShdw>
                </a:effectLst>
              </a:rPr>
              <a:t>الملف مرتب حسب المواضيع تحت كل موضوع فيه شرح وأسئلة السنوات</a:t>
            </a:r>
          </a:p>
          <a:p>
            <a:pPr algn="r" rtl="1">
              <a:buBlip>
                <a:blip r:embed="rId2">
                  <a:extLst>
                    <a:ext uri="{96DAC541-7B7A-43D3-8B79-37D633B846F1}">
                      <asvg:svgBlip xmlns:asvg="http://schemas.microsoft.com/office/drawing/2016/SVG/main" r:embed="rId3"/>
                    </a:ext>
                  </a:extLst>
                </a:blip>
              </a:buBlip>
            </a:pPr>
            <a:r>
              <a:rPr lang="ar-JO" dirty="0">
                <a:effectLst>
                  <a:outerShdw blurRad="38100" dist="38100" dir="2700000" algn="tl">
                    <a:srgbClr val="000000">
                      <a:alpha val="43137"/>
                    </a:srgbClr>
                  </a:outerShdw>
                </a:effectLst>
              </a:rPr>
              <a:t> أسئلة السنوات المكررة تم جمعها بسؤال واحد ووضع عدد مرات تكرار السؤال في هامش أعلى الصفحة من جهة اليمين أو على جانب السؤال</a:t>
            </a:r>
          </a:p>
          <a:p>
            <a:pPr algn="r" rtl="1">
              <a:buBlip>
                <a:blip r:embed="rId2">
                  <a:extLst>
                    <a:ext uri="{96DAC541-7B7A-43D3-8B79-37D633B846F1}">
                      <asvg:svgBlip xmlns:asvg="http://schemas.microsoft.com/office/drawing/2016/SVG/main" r:embed="rId3"/>
                    </a:ext>
                  </a:extLst>
                </a:blip>
              </a:buBlip>
            </a:pPr>
            <a:r>
              <a:rPr lang="ar-JO" dirty="0">
                <a:effectLst>
                  <a:outerShdw blurRad="38100" dist="38100" dir="2700000" algn="tl">
                    <a:srgbClr val="000000">
                      <a:alpha val="43137"/>
                    </a:srgbClr>
                  </a:outerShdw>
                </a:effectLst>
              </a:rPr>
              <a:t> أي كتابة بصندوق أزرق يعتبر هامش للملاحظات</a:t>
            </a:r>
          </a:p>
          <a:p>
            <a:pPr algn="r" rtl="1">
              <a:buBlip>
                <a:blip r:embed="rId2">
                  <a:extLst>
                    <a:ext uri="{96DAC541-7B7A-43D3-8B79-37D633B846F1}">
                      <asvg:svgBlip xmlns:asvg="http://schemas.microsoft.com/office/drawing/2016/SVG/main" r:embed="rId3"/>
                    </a:ext>
                  </a:extLst>
                </a:blip>
              </a:buBlip>
            </a:pPr>
            <a:r>
              <a:rPr lang="ar-JO" dirty="0">
                <a:effectLst>
                  <a:outerShdw blurRad="38100" dist="38100" dir="2700000" algn="tl">
                    <a:srgbClr val="000000">
                      <a:alpha val="43137"/>
                    </a:srgbClr>
                  </a:outerShdw>
                </a:effectLst>
              </a:rPr>
              <a:t> معاني الألوان: </a:t>
            </a:r>
            <a:r>
              <a:rPr lang="ar-JO" dirty="0">
                <a:solidFill>
                  <a:srgbClr val="FF0000"/>
                </a:solidFill>
                <a:effectLst>
                  <a:outerShdw blurRad="38100" dist="38100" dir="2700000" algn="tl">
                    <a:srgbClr val="000000">
                      <a:alpha val="43137"/>
                    </a:srgbClr>
                  </a:outerShdw>
                </a:effectLst>
              </a:rPr>
              <a:t>المهم</a:t>
            </a:r>
            <a:r>
              <a:rPr lang="ar-JO" dirty="0">
                <a:effectLst>
                  <a:outerShdw blurRad="38100" dist="38100" dir="2700000" algn="tl">
                    <a:srgbClr val="000000">
                      <a:alpha val="43137"/>
                    </a:srgbClr>
                  </a:outerShdw>
                </a:effectLst>
              </a:rPr>
              <a:t>، </a:t>
            </a:r>
            <a:r>
              <a:rPr lang="ar-JO" dirty="0">
                <a:solidFill>
                  <a:srgbClr val="00B0F0"/>
                </a:solidFill>
                <a:effectLst>
                  <a:outerShdw blurRad="38100" dist="38100" dir="2700000" algn="tl">
                    <a:srgbClr val="000000">
                      <a:alpha val="43137"/>
                    </a:srgbClr>
                  </a:outerShdw>
                </a:effectLst>
              </a:rPr>
              <a:t>ملاحظات أو إضافات أو أسئلة من عندي</a:t>
            </a:r>
            <a:r>
              <a:rPr lang="ar-JO" dirty="0">
                <a:effectLst>
                  <a:outerShdw blurRad="38100" dist="38100" dir="2700000" algn="tl">
                    <a:srgbClr val="000000">
                      <a:alpha val="43137"/>
                    </a:srgbClr>
                  </a:outerShdw>
                </a:effectLst>
              </a:rPr>
              <a:t>، </a:t>
            </a:r>
            <a:r>
              <a:rPr lang="ar-JO" dirty="0">
                <a:solidFill>
                  <a:srgbClr val="00B050"/>
                </a:solidFill>
                <a:effectLst>
                  <a:outerShdw blurRad="38100" dist="38100" dir="2700000" algn="tl">
                    <a:srgbClr val="000000">
                      <a:alpha val="43137"/>
                    </a:srgbClr>
                  </a:outerShdw>
                </a:effectLst>
              </a:rPr>
              <a:t>معلومات إضافية</a:t>
            </a:r>
          </a:p>
          <a:p>
            <a:pPr algn="r" rtl="1">
              <a:buBlip>
                <a:blip r:embed="rId2">
                  <a:extLst>
                    <a:ext uri="{96DAC541-7B7A-43D3-8B79-37D633B846F1}">
                      <asvg:svgBlip xmlns:asvg="http://schemas.microsoft.com/office/drawing/2016/SVG/main" r:embed="rId3"/>
                    </a:ext>
                  </a:extLst>
                </a:blip>
              </a:buBlip>
            </a:pPr>
            <a:r>
              <a:rPr lang="ar-JO" dirty="0">
                <a:effectLst>
                  <a:outerShdw blurRad="38100" dist="38100" dir="2700000" algn="tl">
                    <a:srgbClr val="000000">
                      <a:alpha val="43137"/>
                    </a:srgbClr>
                  </a:outerShdw>
                </a:effectLst>
              </a:rPr>
              <a:t>لا تنسوا تراجعوا أناتومي، بلا صياح</a:t>
            </a:r>
          </a:p>
          <a:p>
            <a:pPr algn="r" rtl="1">
              <a:buBlip>
                <a:blip r:embed="rId2">
                  <a:extLst>
                    <a:ext uri="{96DAC541-7B7A-43D3-8B79-37D633B846F1}">
                      <asvg:svgBlip xmlns:asvg="http://schemas.microsoft.com/office/drawing/2016/SVG/main" r:embed="rId3"/>
                    </a:ext>
                  </a:extLst>
                </a:blip>
              </a:buBlip>
            </a:pPr>
            <a:r>
              <a:rPr lang="ar-JO" dirty="0"/>
              <a:t>في احتمالية كل فترة يجي فرع أو سؤال كامل جديد من برا المادة، بلا صياح 2</a:t>
            </a:r>
            <a:endParaRPr lang="ar-JO" dirty="0">
              <a:effectLst>
                <a:outerShdw blurRad="38100" dist="38100" dir="2700000" algn="tl">
                  <a:srgbClr val="000000">
                    <a:alpha val="43137"/>
                  </a:srgbClr>
                </a:outerShdw>
              </a:effectLst>
            </a:endParaRPr>
          </a:p>
          <a:p>
            <a:pPr algn="r" rtl="1">
              <a:buBlip>
                <a:blip r:embed="rId2">
                  <a:extLst>
                    <a:ext uri="{96DAC541-7B7A-43D3-8B79-37D633B846F1}">
                      <asvg:svgBlip xmlns:asvg="http://schemas.microsoft.com/office/drawing/2016/SVG/main" r:embed="rId3"/>
                    </a:ext>
                  </a:extLst>
                </a:blip>
              </a:buBlip>
            </a:pPr>
            <a:r>
              <a:rPr lang="ar-JO" dirty="0">
                <a:effectLst>
                  <a:outerShdw blurRad="38100" dist="38100" dir="2700000" algn="tl">
                    <a:srgbClr val="000000">
                      <a:alpha val="43137"/>
                    </a:srgbClr>
                  </a:outerShdw>
                </a:effectLst>
              </a:rPr>
              <a:t>زي ما تعودنا بس هبل</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2901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A6C3-C991-495B-BF83-A76F55A5C122}"/>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938EDE9D-FB18-15DE-DA1B-CF2D8F0853E7}"/>
              </a:ext>
            </a:extLst>
          </p:cNvPr>
          <p:cNvSpPr>
            <a:spLocks noGrp="1"/>
          </p:cNvSpPr>
          <p:nvPr>
            <p:ph idx="1"/>
          </p:nvPr>
        </p:nvSpPr>
        <p:spPr/>
        <p:txBody>
          <a:bodyPr>
            <a:normAutofit/>
          </a:bodyPr>
          <a:lstStyle/>
          <a:p>
            <a:r>
              <a:rPr lang="en-US" dirty="0"/>
              <a:t>Management is always </a:t>
            </a:r>
            <a:r>
              <a:rPr lang="en-US" dirty="0">
                <a:solidFill>
                  <a:srgbClr val="FF0000"/>
                </a:solidFill>
              </a:rPr>
              <a:t>surgical</a:t>
            </a:r>
            <a:r>
              <a:rPr lang="en-US" dirty="0"/>
              <a:t> </a:t>
            </a:r>
          </a:p>
          <a:p>
            <a:r>
              <a:rPr lang="en-US" b="1" dirty="0"/>
              <a:t>Available surgical procedures</a:t>
            </a:r>
          </a:p>
          <a:p>
            <a:pPr lvl="1"/>
            <a:r>
              <a:rPr lang="en-US" dirty="0"/>
              <a:t>Ventriculoperitoneal shunt</a:t>
            </a:r>
          </a:p>
          <a:p>
            <a:pPr lvl="1"/>
            <a:r>
              <a:rPr lang="en-US" dirty="0"/>
              <a:t>External ventricular drains</a:t>
            </a:r>
          </a:p>
          <a:p>
            <a:pPr lvl="1"/>
            <a:r>
              <a:rPr lang="en-US" dirty="0"/>
              <a:t>Endoscopic third ventriculostomy </a:t>
            </a:r>
            <a:r>
              <a:rPr lang="en-US" sz="2000" dirty="0"/>
              <a:t>(contraindicated in communicating hydrocephalus)</a:t>
            </a:r>
            <a:endParaRPr lang="en-US" sz="1300" dirty="0"/>
          </a:p>
          <a:p>
            <a:r>
              <a:rPr lang="en-US" b="1" dirty="0"/>
              <a:t>What are the complications of the VP shunt ?</a:t>
            </a:r>
          </a:p>
          <a:p>
            <a:pPr lvl="1"/>
            <a:r>
              <a:rPr lang="en-US" dirty="0"/>
              <a:t>Shunt infection, Shunt blockage, Underdrainage, Overdrainage, Slit ventricle syndrome, Subdural hemorrhage</a:t>
            </a:r>
          </a:p>
          <a:p>
            <a:r>
              <a:rPr lang="en-US" b="1" dirty="0"/>
              <a:t>Endoscopic third ventriculostomy (ETV)</a:t>
            </a:r>
          </a:p>
          <a:p>
            <a:pPr lvl="1"/>
            <a:r>
              <a:rPr lang="en-US" dirty="0"/>
              <a:t>What is the site of fenestration ? The floor of 3rd ventricle </a:t>
            </a:r>
          </a:p>
          <a:p>
            <a:pPr lvl="1"/>
            <a:r>
              <a:rPr lang="en-US" dirty="0"/>
              <a:t>Which artery might be injured ? Basilar artery</a:t>
            </a:r>
          </a:p>
        </p:txBody>
      </p:sp>
      <p:sp>
        <p:nvSpPr>
          <p:cNvPr id="4" name="TextBox 3">
            <a:extLst>
              <a:ext uri="{FF2B5EF4-FFF2-40B4-BE49-F238E27FC236}">
                <a16:creationId xmlns:a16="http://schemas.microsoft.com/office/drawing/2014/main" id="{9496CE0D-FB3C-A93C-C790-A677F8CCE5EC}"/>
              </a:ext>
            </a:extLst>
          </p:cNvPr>
          <p:cNvSpPr txBox="1"/>
          <p:nvPr/>
        </p:nvSpPr>
        <p:spPr>
          <a:xfrm>
            <a:off x="8006445" y="358710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25D553A3-E88E-6C7F-7372-2E5F30F6F931}"/>
              </a:ext>
            </a:extLst>
          </p:cNvPr>
          <p:cNvSpPr txBox="1"/>
          <p:nvPr/>
        </p:nvSpPr>
        <p:spPr>
          <a:xfrm>
            <a:off x="5630968" y="1889991"/>
            <a:ext cx="930063"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26</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AA5B8814-5DEC-FDB0-F690-4D070AB90384}"/>
              </a:ext>
            </a:extLst>
          </p:cNvPr>
          <p:cNvSpPr txBox="1"/>
          <p:nvPr/>
        </p:nvSpPr>
        <p:spPr>
          <a:xfrm>
            <a:off x="512903" y="5653760"/>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652E688D-8033-9A45-7438-6F1F1E622E67}"/>
              </a:ext>
            </a:extLst>
          </p:cNvPr>
          <p:cNvSpPr txBox="1"/>
          <p:nvPr/>
        </p:nvSpPr>
        <p:spPr>
          <a:xfrm>
            <a:off x="512903" y="525492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grpSp>
        <p:nvGrpSpPr>
          <p:cNvPr id="12" name="Group 11">
            <a:extLst>
              <a:ext uri="{FF2B5EF4-FFF2-40B4-BE49-F238E27FC236}">
                <a16:creationId xmlns:a16="http://schemas.microsoft.com/office/drawing/2014/main" id="{1C3CFBA5-25AF-99E8-D451-3DFF6B75027D}"/>
              </a:ext>
            </a:extLst>
          </p:cNvPr>
          <p:cNvGrpSpPr/>
          <p:nvPr/>
        </p:nvGrpSpPr>
        <p:grpSpPr>
          <a:xfrm>
            <a:off x="8954742" y="4610911"/>
            <a:ext cx="2399058" cy="1566287"/>
            <a:chOff x="8954742" y="4610911"/>
            <a:chExt cx="2399058" cy="1566287"/>
          </a:xfrm>
        </p:grpSpPr>
        <p:pic>
          <p:nvPicPr>
            <p:cNvPr id="8" name="Content Placeholder 3">
              <a:extLst>
                <a:ext uri="{FF2B5EF4-FFF2-40B4-BE49-F238E27FC236}">
                  <a16:creationId xmlns:a16="http://schemas.microsoft.com/office/drawing/2014/main" id="{05B16EFE-64F9-48C3-817F-2405C9D44D63}"/>
                </a:ext>
              </a:extLst>
            </p:cNvPr>
            <p:cNvPicPr>
              <a:picLocks noChangeAspect="1"/>
            </p:cNvPicPr>
            <p:nvPr/>
          </p:nvPicPr>
          <p:blipFill rotWithShape="1">
            <a:blip r:embed="rId2"/>
            <a:srcRect l="45295" t="29419" r="4186" b="26237"/>
            <a:stretch/>
          </p:blipFill>
          <p:spPr>
            <a:xfrm>
              <a:off x="8954742" y="4610911"/>
              <a:ext cx="2399058" cy="156605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0613CA3-E366-15EB-1CF3-39C313F6145B}"/>
                </a:ext>
              </a:extLst>
            </p:cNvPr>
            <p:cNvSpPr txBox="1"/>
            <p:nvPr/>
          </p:nvSpPr>
          <p:spPr>
            <a:xfrm>
              <a:off x="10925478" y="5900199"/>
              <a:ext cx="428322" cy="276999"/>
            </a:xfrm>
            <a:prstGeom prst="rect">
              <a:avLst/>
            </a:prstGeom>
            <a:solidFill>
              <a:schemeClr val="bg1"/>
            </a:solidFill>
          </p:spPr>
          <p:txBody>
            <a:bodyPr wrap="none" rtlCol="0">
              <a:spAutoFit/>
            </a:bodyPr>
            <a:lstStyle/>
            <a:p>
              <a:r>
                <a:rPr lang="en-US" sz="1200" b="1" dirty="0"/>
                <a:t>ETV</a:t>
              </a:r>
            </a:p>
          </p:txBody>
        </p:sp>
      </p:grpSp>
      <p:pic>
        <p:nvPicPr>
          <p:cNvPr id="10" name="Picture 9">
            <a:extLst>
              <a:ext uri="{FF2B5EF4-FFF2-40B4-BE49-F238E27FC236}">
                <a16:creationId xmlns:a16="http://schemas.microsoft.com/office/drawing/2014/main" id="{E4F3FADA-E319-7B53-6B8B-6BA314D82A90}"/>
              </a:ext>
            </a:extLst>
          </p:cNvPr>
          <p:cNvPicPr>
            <a:picLocks noChangeAspect="1"/>
          </p:cNvPicPr>
          <p:nvPr/>
        </p:nvPicPr>
        <p:blipFill>
          <a:blip r:embed="rId3"/>
          <a:stretch>
            <a:fillRect/>
          </a:stretch>
        </p:blipFill>
        <p:spPr>
          <a:xfrm>
            <a:off x="10077855" y="1304792"/>
            <a:ext cx="1275944" cy="1749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0324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8CFDF-E38A-90BF-71C4-BD9B0EBCDDA7}"/>
              </a:ext>
            </a:extLst>
          </p:cNvPr>
          <p:cNvSpPr>
            <a:spLocks noGrp="1"/>
          </p:cNvSpPr>
          <p:nvPr>
            <p:ph type="title"/>
          </p:nvPr>
        </p:nvSpPr>
        <p:spPr/>
        <p:txBody>
          <a:bodyPr/>
          <a:lstStyle/>
          <a:p>
            <a:r>
              <a:rPr lang="en-US" dirty="0"/>
              <a:t>Ventriculoperitoneal shunt</a:t>
            </a:r>
          </a:p>
        </p:txBody>
      </p:sp>
      <p:sp>
        <p:nvSpPr>
          <p:cNvPr id="3" name="Content Placeholder 2">
            <a:extLst>
              <a:ext uri="{FF2B5EF4-FFF2-40B4-BE49-F238E27FC236}">
                <a16:creationId xmlns:a16="http://schemas.microsoft.com/office/drawing/2014/main" id="{F991DCCD-8B4D-8752-52F6-D3D6D80FB78E}"/>
              </a:ext>
            </a:extLst>
          </p:cNvPr>
          <p:cNvSpPr>
            <a:spLocks noGrp="1"/>
          </p:cNvSpPr>
          <p:nvPr>
            <p:ph idx="1"/>
          </p:nvPr>
        </p:nvSpPr>
        <p:spPr>
          <a:xfrm>
            <a:off x="838198" y="1305026"/>
            <a:ext cx="6768832" cy="4998498"/>
          </a:xfrm>
        </p:spPr>
        <p:txBody>
          <a:bodyPr>
            <a:normAutofit fontScale="92500" lnSpcReduction="10000"/>
          </a:bodyPr>
          <a:lstStyle/>
          <a:p>
            <a:pPr>
              <a:buFont typeface="Wingdings" panose="05000000000000000000" pitchFamily="2" charset="2"/>
              <a:buChar char="Ø"/>
            </a:pPr>
            <a:r>
              <a:rPr lang="en-US" sz="2600" dirty="0"/>
              <a:t>A 3 months old child with VP, came with irritability, decreased oral intake. Vitals are stable, head circumference 45 cm</a:t>
            </a:r>
          </a:p>
          <a:p>
            <a:r>
              <a:rPr lang="en-US" b="1" dirty="0"/>
              <a:t>What is your diagnosis ?</a:t>
            </a:r>
          </a:p>
          <a:p>
            <a:pPr lvl="1"/>
            <a:r>
              <a:rPr lang="en-US" dirty="0"/>
              <a:t>VP shunt blockage</a:t>
            </a:r>
          </a:p>
          <a:p>
            <a:r>
              <a:rPr lang="en-US" b="1" dirty="0"/>
              <a:t>What is the most common cause of hydrocephalus for this patient ?</a:t>
            </a:r>
          </a:p>
          <a:p>
            <a:pPr lvl="1"/>
            <a:r>
              <a:rPr lang="en-US" dirty="0"/>
              <a:t>Aqueductal stenosis</a:t>
            </a:r>
          </a:p>
          <a:p>
            <a:r>
              <a:rPr lang="en-US" b="1" dirty="0"/>
              <a:t>Mention 4 signs of hydrocephalus can be present in this patient</a:t>
            </a:r>
          </a:p>
          <a:p>
            <a:pPr lvl="1"/>
            <a:r>
              <a:rPr lang="it-IT" dirty="0"/>
              <a:t>Macrocephaly, Tense fontanelle, Setting sun sign, Irritability, Developmental delays</a:t>
            </a:r>
            <a:endParaRPr lang="en-US" dirty="0"/>
          </a:p>
          <a:p>
            <a:r>
              <a:rPr lang="en-US" b="1" dirty="0"/>
              <a:t>What investigations to be done ?</a:t>
            </a:r>
          </a:p>
          <a:p>
            <a:pPr lvl="1"/>
            <a:r>
              <a:rPr lang="en-US" dirty="0"/>
              <a:t>Ultrasound through the anterior fontanelle</a:t>
            </a:r>
          </a:p>
        </p:txBody>
      </p:sp>
      <p:pic>
        <p:nvPicPr>
          <p:cNvPr id="4" name="Picture 14">
            <a:extLst>
              <a:ext uri="{FF2B5EF4-FFF2-40B4-BE49-F238E27FC236}">
                <a16:creationId xmlns:a16="http://schemas.microsoft.com/office/drawing/2014/main" id="{681953D5-6BCB-9289-812B-55A0BC4E27D6}"/>
              </a:ext>
            </a:extLst>
          </p:cNvPr>
          <p:cNvPicPr>
            <a:picLocks noChangeAspect="1"/>
          </p:cNvPicPr>
          <p:nvPr/>
        </p:nvPicPr>
        <p:blipFill>
          <a:blip r:embed="rId2"/>
          <a:stretch>
            <a:fillRect/>
          </a:stretch>
        </p:blipFill>
        <p:spPr>
          <a:xfrm>
            <a:off x="7704306" y="1305026"/>
            <a:ext cx="3649494" cy="3058235"/>
          </a:xfrm>
          <a:prstGeom prst="rect">
            <a:avLst/>
          </a:prstGeom>
        </p:spPr>
      </p:pic>
      <p:sp>
        <p:nvSpPr>
          <p:cNvPr id="5" name="TextBox 4">
            <a:extLst>
              <a:ext uri="{FF2B5EF4-FFF2-40B4-BE49-F238E27FC236}">
                <a16:creationId xmlns:a16="http://schemas.microsoft.com/office/drawing/2014/main" id="{CB9313DF-1F99-5F23-D6CC-8F1C40BDC565}"/>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755044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5409-BD2F-871E-E7A7-24286AB820C0}"/>
              </a:ext>
            </a:extLst>
          </p:cNvPr>
          <p:cNvSpPr>
            <a:spLocks noGrp="1"/>
          </p:cNvSpPr>
          <p:nvPr>
            <p:ph type="title"/>
          </p:nvPr>
        </p:nvSpPr>
        <p:spPr/>
        <p:txBody>
          <a:bodyPr/>
          <a:lstStyle/>
          <a:p>
            <a:r>
              <a:rPr lang="en-US" dirty="0"/>
              <a:t>Hydrocephalus 1</a:t>
            </a:r>
          </a:p>
        </p:txBody>
      </p:sp>
      <p:sp>
        <p:nvSpPr>
          <p:cNvPr id="3" name="Content Placeholder 2">
            <a:extLst>
              <a:ext uri="{FF2B5EF4-FFF2-40B4-BE49-F238E27FC236}">
                <a16:creationId xmlns:a16="http://schemas.microsoft.com/office/drawing/2014/main" id="{D1C79F3B-12AD-ECA0-FEE0-E48173602ED9}"/>
              </a:ext>
            </a:extLst>
          </p:cNvPr>
          <p:cNvSpPr>
            <a:spLocks noGrp="1"/>
          </p:cNvSpPr>
          <p:nvPr>
            <p:ph idx="1"/>
          </p:nvPr>
        </p:nvSpPr>
        <p:spPr>
          <a:xfrm>
            <a:off x="838199" y="1305025"/>
            <a:ext cx="8101519" cy="5056863"/>
          </a:xfrm>
        </p:spPr>
        <p:txBody>
          <a:bodyPr>
            <a:normAutofit/>
          </a:bodyPr>
          <a:lstStyle/>
          <a:p>
            <a:r>
              <a:rPr lang="en-US" b="1" dirty="0"/>
              <a:t>What is your diagnosis ?</a:t>
            </a:r>
          </a:p>
          <a:p>
            <a:pPr lvl="1"/>
            <a:r>
              <a:rPr lang="en-US" dirty="0"/>
              <a:t>Hydrocephalus</a:t>
            </a:r>
          </a:p>
          <a:p>
            <a:r>
              <a:rPr lang="en-US" b="1" dirty="0"/>
              <a:t>Mention the entity classification of this picture, 2 examples on each one and the treatment</a:t>
            </a:r>
          </a:p>
          <a:p>
            <a:pPr lvl="1"/>
            <a:endParaRPr lang="en-US" b="1" dirty="0"/>
          </a:p>
          <a:p>
            <a:pPr lvl="1"/>
            <a:endParaRPr lang="en-US" b="1" dirty="0"/>
          </a:p>
          <a:p>
            <a:pPr lvl="1"/>
            <a:endParaRPr lang="en-US" dirty="0"/>
          </a:p>
          <a:p>
            <a:r>
              <a:rPr lang="en-US" b="1" dirty="0"/>
              <a:t>Mention 2 signs of acute hydrocephalus on CT scan </a:t>
            </a:r>
          </a:p>
          <a:p>
            <a:pPr lvl="1"/>
            <a:r>
              <a:rPr lang="en-US" dirty="0"/>
              <a:t>Dilated ventricles  </a:t>
            </a:r>
          </a:p>
          <a:p>
            <a:pPr lvl="1"/>
            <a:r>
              <a:rPr lang="en-US" dirty="0"/>
              <a:t>Periventricular edema</a:t>
            </a:r>
          </a:p>
          <a:p>
            <a:pPr lvl="1"/>
            <a:r>
              <a:rPr lang="en-US" dirty="0"/>
              <a:t>Evans ratio &gt; 30% </a:t>
            </a:r>
          </a:p>
          <a:p>
            <a:pPr lvl="1"/>
            <a:r>
              <a:rPr lang="en-US" dirty="0"/>
              <a:t>Upward bowing of the corpus callosum</a:t>
            </a:r>
          </a:p>
          <a:p>
            <a:endParaRPr lang="en-US" dirty="0"/>
          </a:p>
        </p:txBody>
      </p:sp>
      <p:sp>
        <p:nvSpPr>
          <p:cNvPr id="4" name="TextBox 3">
            <a:extLst>
              <a:ext uri="{FF2B5EF4-FFF2-40B4-BE49-F238E27FC236}">
                <a16:creationId xmlns:a16="http://schemas.microsoft.com/office/drawing/2014/main" id="{53731240-239A-6095-13A5-00C10839B22B}"/>
              </a:ext>
            </a:extLst>
          </p:cNvPr>
          <p:cNvSpPr txBox="1"/>
          <p:nvPr/>
        </p:nvSpPr>
        <p:spPr>
          <a:xfrm>
            <a:off x="10914086" y="0"/>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pic>
        <p:nvPicPr>
          <p:cNvPr id="1026" name="Picture 2">
            <a:extLst>
              <a:ext uri="{FF2B5EF4-FFF2-40B4-BE49-F238E27FC236}">
                <a16:creationId xmlns:a16="http://schemas.microsoft.com/office/drawing/2014/main" id="{8F596A0A-CF2B-4E6B-72A1-F4D21C2286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46" t="8836" r="13472"/>
          <a:stretch/>
        </p:blipFill>
        <p:spPr bwMode="auto">
          <a:xfrm>
            <a:off x="8868017" y="1305026"/>
            <a:ext cx="2485781" cy="30432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4239B979-CA85-1638-F4A9-7448CC89A184}"/>
              </a:ext>
            </a:extLst>
          </p:cNvPr>
          <p:cNvGraphicFramePr>
            <a:graphicFrameLocks noGrp="1"/>
          </p:cNvGraphicFramePr>
          <p:nvPr>
            <p:extLst>
              <p:ext uri="{D42A27DB-BD31-4B8C-83A1-F6EECF244321}">
                <p14:modId xmlns:p14="http://schemas.microsoft.com/office/powerpoint/2010/main" val="1649384301"/>
              </p:ext>
            </p:extLst>
          </p:nvPr>
        </p:nvGraphicFramePr>
        <p:xfrm>
          <a:off x="1166239" y="3108747"/>
          <a:ext cx="7141182" cy="1112520"/>
        </p:xfrm>
        <a:graphic>
          <a:graphicData uri="http://schemas.openxmlformats.org/drawingml/2006/table">
            <a:tbl>
              <a:tblPr firstRow="1" bandRow="1">
                <a:tableStyleId>{7DF18680-E054-41AD-8BC1-D1AEF772440D}</a:tableStyleId>
              </a:tblPr>
              <a:tblGrid>
                <a:gridCol w="3570591">
                  <a:extLst>
                    <a:ext uri="{9D8B030D-6E8A-4147-A177-3AD203B41FA5}">
                      <a16:colId xmlns:a16="http://schemas.microsoft.com/office/drawing/2014/main" val="3020521063"/>
                    </a:ext>
                  </a:extLst>
                </a:gridCol>
                <a:gridCol w="3570591">
                  <a:extLst>
                    <a:ext uri="{9D8B030D-6E8A-4147-A177-3AD203B41FA5}">
                      <a16:colId xmlns:a16="http://schemas.microsoft.com/office/drawing/2014/main" val="3699150643"/>
                    </a:ext>
                  </a:extLst>
                </a:gridCol>
              </a:tblGrid>
              <a:tr h="370840">
                <a:tc>
                  <a:txBody>
                    <a:bodyPr/>
                    <a:lstStyle/>
                    <a:p>
                      <a:pPr algn="ctr"/>
                      <a:r>
                        <a:rPr lang="en-US" dirty="0"/>
                        <a:t>Communicating</a:t>
                      </a:r>
                    </a:p>
                  </a:txBody>
                  <a:tcPr anchor="ctr"/>
                </a:tc>
                <a:tc>
                  <a:txBody>
                    <a:bodyPr/>
                    <a:lstStyle/>
                    <a:p>
                      <a:pPr algn="ctr"/>
                      <a:r>
                        <a:rPr lang="en-US" dirty="0"/>
                        <a:t>Non-communicating</a:t>
                      </a:r>
                    </a:p>
                  </a:txBody>
                  <a:tcPr anchor="ctr"/>
                </a:tc>
                <a:extLst>
                  <a:ext uri="{0D108BD9-81ED-4DB2-BD59-A6C34878D82A}">
                    <a16:rowId xmlns:a16="http://schemas.microsoft.com/office/drawing/2014/main" val="187387256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Infection and hemorrhage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Tumor and </a:t>
                      </a:r>
                      <a:r>
                        <a:rPr lang="en-US" sz="1800" dirty="0"/>
                        <a:t>Aqueductal stenosis</a:t>
                      </a:r>
                    </a:p>
                  </a:txBody>
                  <a:tcPr anchor="ctr"/>
                </a:tc>
                <a:extLst>
                  <a:ext uri="{0D108BD9-81ED-4DB2-BD59-A6C34878D82A}">
                    <a16:rowId xmlns:a16="http://schemas.microsoft.com/office/drawing/2014/main" val="3790582674"/>
                  </a:ext>
                </a:extLst>
              </a:tr>
              <a:tr h="370840">
                <a:tc>
                  <a:txBody>
                    <a:bodyPr/>
                    <a:lstStyle/>
                    <a:p>
                      <a:pPr algn="ctr"/>
                      <a:r>
                        <a:rPr lang="en-US" dirty="0"/>
                        <a:t>VP shunt</a:t>
                      </a:r>
                    </a:p>
                  </a:txBody>
                  <a:tcPr anchor="ctr"/>
                </a:tc>
                <a:tc>
                  <a:txBody>
                    <a:bodyPr/>
                    <a:lstStyle/>
                    <a:p>
                      <a:pPr algn="ctr"/>
                      <a:r>
                        <a:rPr lang="en-US" dirty="0"/>
                        <a:t>VP shunt and ETV</a:t>
                      </a:r>
                    </a:p>
                  </a:txBody>
                  <a:tcPr anchor="ctr"/>
                </a:tc>
                <a:extLst>
                  <a:ext uri="{0D108BD9-81ED-4DB2-BD59-A6C34878D82A}">
                    <a16:rowId xmlns:a16="http://schemas.microsoft.com/office/drawing/2014/main" val="4064382639"/>
                  </a:ext>
                </a:extLst>
              </a:tr>
            </a:tbl>
          </a:graphicData>
        </a:graphic>
      </p:graphicFrame>
      <p:sp>
        <p:nvSpPr>
          <p:cNvPr id="7" name="TextBox 6">
            <a:extLst>
              <a:ext uri="{FF2B5EF4-FFF2-40B4-BE49-F238E27FC236}">
                <a16:creationId xmlns:a16="http://schemas.microsoft.com/office/drawing/2014/main" id="{49B7B630-6961-BE03-2D3E-23A18407DD7C}"/>
              </a:ext>
            </a:extLst>
          </p:cNvPr>
          <p:cNvSpPr txBox="1"/>
          <p:nvPr/>
        </p:nvSpPr>
        <p:spPr>
          <a:xfrm>
            <a:off x="67602" y="136339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CE9C7AB6-677C-5E4E-80E0-4649AD946C44}"/>
              </a:ext>
            </a:extLst>
          </p:cNvPr>
          <p:cNvSpPr txBox="1"/>
          <p:nvPr/>
        </p:nvSpPr>
        <p:spPr>
          <a:xfrm>
            <a:off x="196032" y="3118475"/>
            <a:ext cx="930063" cy="307777"/>
          </a:xfrm>
          <a:prstGeom prst="rect">
            <a:avLst/>
          </a:prstGeom>
          <a:noFill/>
          <a:ln>
            <a:solidFill>
              <a:srgbClr val="FF0000"/>
            </a:solidFill>
          </a:ln>
        </p:spPr>
        <p:txBody>
          <a:bodyPr wrap="none" rtlCol="0">
            <a:spAutoFit/>
          </a:bodyPr>
          <a:lstStyle/>
          <a:p>
            <a:pPr algn="ctr" rtl="1"/>
            <a:r>
              <a:rPr lang="ar-JO" sz="1400" b="1" dirty="0">
                <a:solidFill>
                  <a:srgbClr val="FF0000"/>
                </a:solidFill>
              </a:rPr>
              <a:t>سنوات (</a:t>
            </a:r>
            <a:r>
              <a:rPr lang="en-US" sz="1400" b="1" dirty="0">
                <a:solidFill>
                  <a:srgbClr val="FF0000"/>
                </a:solidFill>
              </a:rPr>
              <a:t>11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A9DE8AAC-9925-B45C-9ED2-1C9F8A39E8CF}"/>
              </a:ext>
            </a:extLst>
          </p:cNvPr>
          <p:cNvSpPr txBox="1"/>
          <p:nvPr/>
        </p:nvSpPr>
        <p:spPr>
          <a:xfrm>
            <a:off x="192487" y="3501390"/>
            <a:ext cx="930062"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7</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0E4F855B-442A-9D0A-027D-E222CB377025}"/>
              </a:ext>
            </a:extLst>
          </p:cNvPr>
          <p:cNvSpPr txBox="1"/>
          <p:nvPr/>
        </p:nvSpPr>
        <p:spPr>
          <a:xfrm>
            <a:off x="196032" y="3884305"/>
            <a:ext cx="920335"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144660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72F3-8C5C-E288-1468-B4795E81602B}"/>
              </a:ext>
            </a:extLst>
          </p:cNvPr>
          <p:cNvSpPr>
            <a:spLocks noGrp="1"/>
          </p:cNvSpPr>
          <p:nvPr>
            <p:ph type="title"/>
          </p:nvPr>
        </p:nvSpPr>
        <p:spPr/>
        <p:txBody>
          <a:bodyPr/>
          <a:lstStyle/>
          <a:p>
            <a:r>
              <a:rPr lang="en-US" dirty="0"/>
              <a:t>Hydrocephalus 2</a:t>
            </a:r>
          </a:p>
        </p:txBody>
      </p:sp>
      <p:sp>
        <p:nvSpPr>
          <p:cNvPr id="3" name="Content Placeholder 2">
            <a:extLst>
              <a:ext uri="{FF2B5EF4-FFF2-40B4-BE49-F238E27FC236}">
                <a16:creationId xmlns:a16="http://schemas.microsoft.com/office/drawing/2014/main" id="{54A42FD0-08BD-0E6D-1469-049C509A8190}"/>
              </a:ext>
            </a:extLst>
          </p:cNvPr>
          <p:cNvSpPr>
            <a:spLocks noGrp="1"/>
          </p:cNvSpPr>
          <p:nvPr>
            <p:ph idx="1"/>
          </p:nvPr>
        </p:nvSpPr>
        <p:spPr>
          <a:xfrm>
            <a:off x="838200" y="1305026"/>
            <a:ext cx="5257800" cy="4871938"/>
          </a:xfrm>
        </p:spPr>
        <p:txBody>
          <a:bodyPr>
            <a:normAutofit/>
          </a:bodyPr>
          <a:lstStyle/>
          <a:p>
            <a:r>
              <a:rPr lang="en-US" sz="2600" b="1" dirty="0"/>
              <a:t>What is the type of hydrocephalus seen in this image ?</a:t>
            </a:r>
          </a:p>
          <a:p>
            <a:pPr lvl="1"/>
            <a:r>
              <a:rPr lang="en-US" dirty="0"/>
              <a:t>Obstructive (Aqueduct stenosis)</a:t>
            </a:r>
          </a:p>
          <a:p>
            <a:r>
              <a:rPr lang="en-US" sz="2600" b="1" dirty="0"/>
              <a:t>What is your management ?</a:t>
            </a:r>
          </a:p>
          <a:p>
            <a:pPr lvl="1"/>
            <a:r>
              <a:rPr lang="en-US" dirty="0"/>
              <a:t>VP shunt or ETV</a:t>
            </a:r>
          </a:p>
          <a:p>
            <a:r>
              <a:rPr lang="en-US" sz="2600" b="1" dirty="0"/>
              <a:t>Mention 2 signs of acute hydrocephalus in adult on CT scan</a:t>
            </a:r>
          </a:p>
          <a:p>
            <a:pPr lvl="1"/>
            <a:r>
              <a:rPr lang="en-US" dirty="0"/>
              <a:t>Dilated ventricles  </a:t>
            </a:r>
          </a:p>
          <a:p>
            <a:pPr lvl="1"/>
            <a:r>
              <a:rPr lang="en-US" dirty="0"/>
              <a:t>Periventricular edema</a:t>
            </a:r>
          </a:p>
          <a:p>
            <a:pPr lvl="1"/>
            <a:r>
              <a:rPr lang="en-US" dirty="0"/>
              <a:t>Evans ratio &gt; 30% </a:t>
            </a:r>
          </a:p>
          <a:p>
            <a:pPr lvl="1"/>
            <a:r>
              <a:rPr lang="en-US" dirty="0"/>
              <a:t>Upward bowing of the corpus callosum</a:t>
            </a:r>
          </a:p>
        </p:txBody>
      </p:sp>
      <p:pic>
        <p:nvPicPr>
          <p:cNvPr id="4" name="Picture 2" descr="ÙØªÙØ¬Ø© Ø¨Ø­Ø« Ø§ÙØµÙØ± Ø¹Ù âªhydrocephalus ctâ¬â">
            <a:extLst>
              <a:ext uri="{FF2B5EF4-FFF2-40B4-BE49-F238E27FC236}">
                <a16:creationId xmlns:a16="http://schemas.microsoft.com/office/drawing/2014/main" id="{C4FD687C-AF97-4179-B84F-652E68C6F7B3}"/>
              </a:ext>
            </a:extLst>
          </p:cNvPr>
          <p:cNvPicPr>
            <a:picLocks noChangeAspect="1" noChangeArrowheads="1"/>
          </p:cNvPicPr>
          <p:nvPr/>
        </p:nvPicPr>
        <p:blipFill rotWithShape="1">
          <a:blip r:embed="rId2"/>
          <a:srcRect l="8448" t="7716" r="16335" b="1"/>
          <a:stretch/>
        </p:blipFill>
        <p:spPr bwMode="auto">
          <a:xfrm>
            <a:off x="6200811" y="1305026"/>
            <a:ext cx="2277894" cy="2794713"/>
          </a:xfrm>
          <a:prstGeom prst="rect">
            <a:avLst/>
          </a:prstGeom>
        </p:spPr>
      </p:pic>
      <p:pic>
        <p:nvPicPr>
          <p:cNvPr id="5" name="Picture 2" descr="Image result for aqueductal stenosis">
            <a:extLst>
              <a:ext uri="{FF2B5EF4-FFF2-40B4-BE49-F238E27FC236}">
                <a16:creationId xmlns:a16="http://schemas.microsoft.com/office/drawing/2014/main" id="{E2336D47-C53E-87FA-3D11-64987036C4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35" r="3966"/>
          <a:stretch/>
        </p:blipFill>
        <p:spPr bwMode="auto">
          <a:xfrm>
            <a:off x="8488433" y="1305026"/>
            <a:ext cx="2865367" cy="2794712"/>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181E47-685F-E76D-ACF6-98317978DA40}"/>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7" name="Picture 2" descr="Image result for aqueductal stenosis">
            <a:extLst>
              <a:ext uri="{FF2B5EF4-FFF2-40B4-BE49-F238E27FC236}">
                <a16:creationId xmlns:a16="http://schemas.microsoft.com/office/drawing/2014/main" id="{A587BD09-EFDA-009A-CCAA-D381F0A9DF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056" t="45294" r="23473" b="17539"/>
          <a:stretch/>
        </p:blipFill>
        <p:spPr bwMode="auto">
          <a:xfrm>
            <a:off x="9219388" y="4114900"/>
            <a:ext cx="2134412" cy="2062064"/>
          </a:xfrm>
          <a:prstGeom prst="rect">
            <a:avLst/>
          </a:prstGeom>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7AD97C44-E861-E2F9-4891-05B0B9F96895}"/>
              </a:ext>
            </a:extLst>
          </p:cNvPr>
          <p:cNvCxnSpPr>
            <a:cxnSpLocks/>
            <a:stCxn id="11" idx="3"/>
          </p:cNvCxnSpPr>
          <p:nvPr/>
        </p:nvCxnSpPr>
        <p:spPr>
          <a:xfrm>
            <a:off x="8822988" y="4679004"/>
            <a:ext cx="132296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E43B3A0-44E8-49C6-DA79-65B06347A21D}"/>
              </a:ext>
            </a:extLst>
          </p:cNvPr>
          <p:cNvSpPr txBox="1"/>
          <p:nvPr/>
        </p:nvSpPr>
        <p:spPr>
          <a:xfrm>
            <a:off x="6921762" y="4494338"/>
            <a:ext cx="1901226" cy="369332"/>
          </a:xfrm>
          <a:prstGeom prst="rect">
            <a:avLst/>
          </a:prstGeom>
          <a:noFill/>
        </p:spPr>
        <p:txBody>
          <a:bodyPr wrap="none" rtlCol="0">
            <a:spAutoFit/>
          </a:bodyPr>
          <a:lstStyle/>
          <a:p>
            <a:r>
              <a:rPr lang="en-US" dirty="0">
                <a:solidFill>
                  <a:srgbClr val="FF0000"/>
                </a:solidFill>
              </a:rPr>
              <a:t>Aqueduct stenosis</a:t>
            </a:r>
          </a:p>
        </p:txBody>
      </p:sp>
      <p:cxnSp>
        <p:nvCxnSpPr>
          <p:cNvPr id="14" name="Straight Arrow Connector 13">
            <a:extLst>
              <a:ext uri="{FF2B5EF4-FFF2-40B4-BE49-F238E27FC236}">
                <a16:creationId xmlns:a16="http://schemas.microsoft.com/office/drawing/2014/main" id="{A16F2398-2406-4BE5-F2B3-DF017B4E37B2}"/>
              </a:ext>
            </a:extLst>
          </p:cNvPr>
          <p:cNvCxnSpPr>
            <a:cxnSpLocks/>
          </p:cNvCxnSpPr>
          <p:nvPr/>
        </p:nvCxnSpPr>
        <p:spPr>
          <a:xfrm flipV="1">
            <a:off x="7868055" y="2782112"/>
            <a:ext cx="2273574" cy="17122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719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051E-F9F1-9C47-0470-60888A98C350}"/>
              </a:ext>
            </a:extLst>
          </p:cNvPr>
          <p:cNvSpPr>
            <a:spLocks noGrp="1"/>
          </p:cNvSpPr>
          <p:nvPr>
            <p:ph type="title"/>
          </p:nvPr>
        </p:nvSpPr>
        <p:spPr/>
        <p:txBody>
          <a:bodyPr/>
          <a:lstStyle/>
          <a:p>
            <a:r>
              <a:rPr lang="en-US" dirty="0"/>
              <a:t>Infant’s Hydrocephalus</a:t>
            </a:r>
          </a:p>
        </p:txBody>
      </p:sp>
      <p:sp>
        <p:nvSpPr>
          <p:cNvPr id="3" name="Content Placeholder 2">
            <a:extLst>
              <a:ext uri="{FF2B5EF4-FFF2-40B4-BE49-F238E27FC236}">
                <a16:creationId xmlns:a16="http://schemas.microsoft.com/office/drawing/2014/main" id="{837EC64B-7904-CE6A-4306-C65F848067C0}"/>
              </a:ext>
            </a:extLst>
          </p:cNvPr>
          <p:cNvSpPr>
            <a:spLocks noGrp="1"/>
          </p:cNvSpPr>
          <p:nvPr>
            <p:ph idx="1"/>
          </p:nvPr>
        </p:nvSpPr>
        <p:spPr>
          <a:xfrm>
            <a:off x="838199" y="1305026"/>
            <a:ext cx="8501235" cy="4871938"/>
          </a:xfrm>
        </p:spPr>
        <p:txBody>
          <a:bodyPr>
            <a:normAutofit/>
          </a:bodyPr>
          <a:lstStyle/>
          <a:p>
            <a:r>
              <a:rPr lang="en-US" b="1" dirty="0"/>
              <a:t>What is your diagnosis ?</a:t>
            </a:r>
          </a:p>
          <a:p>
            <a:pPr lvl="1"/>
            <a:r>
              <a:rPr lang="en-US" dirty="0"/>
              <a:t>Hydrocephalus</a:t>
            </a:r>
          </a:p>
          <a:p>
            <a:r>
              <a:rPr lang="en-US" b="1" dirty="0"/>
              <a:t>Mention 4 radiological signs</a:t>
            </a:r>
          </a:p>
          <a:p>
            <a:pPr lvl="1"/>
            <a:r>
              <a:rPr lang="en-US" dirty="0"/>
              <a:t>Dilated ventricles, Effacement of sulci, Periventricular edema, Evans ratio &gt; 30% </a:t>
            </a:r>
          </a:p>
          <a:p>
            <a:r>
              <a:rPr lang="en-US" b="1" dirty="0"/>
              <a:t>Mention 2 solid clinical signs</a:t>
            </a:r>
          </a:p>
          <a:p>
            <a:pPr lvl="1"/>
            <a:r>
              <a:rPr lang="en-US" dirty="0"/>
              <a:t>Sun setting eye sign, Dilated superficial veins &amp; macrocephaly</a:t>
            </a:r>
          </a:p>
          <a:p>
            <a:r>
              <a:rPr lang="en-US" b="1" dirty="0"/>
              <a:t>Mention 2 symptoms</a:t>
            </a:r>
          </a:p>
          <a:p>
            <a:pPr lvl="1"/>
            <a:r>
              <a:rPr lang="en-US" dirty="0"/>
              <a:t>Headache, nausea, and vomiting</a:t>
            </a:r>
          </a:p>
          <a:p>
            <a:r>
              <a:rPr lang="en-US" b="1" dirty="0"/>
              <a:t>Mention 2 signs seen in adults</a:t>
            </a:r>
          </a:p>
          <a:p>
            <a:pPr lvl="1"/>
            <a:r>
              <a:rPr lang="en-US" dirty="0"/>
              <a:t>Papilledema, Abnormal gait</a:t>
            </a:r>
          </a:p>
        </p:txBody>
      </p:sp>
      <p:pic>
        <p:nvPicPr>
          <p:cNvPr id="5" name="Picture 4">
            <a:extLst>
              <a:ext uri="{FF2B5EF4-FFF2-40B4-BE49-F238E27FC236}">
                <a16:creationId xmlns:a16="http://schemas.microsoft.com/office/drawing/2014/main" id="{32F4A7C4-1C86-913F-171C-F2843C94108B}"/>
              </a:ext>
            </a:extLst>
          </p:cNvPr>
          <p:cNvPicPr>
            <a:picLocks noChangeAspect="1"/>
          </p:cNvPicPr>
          <p:nvPr/>
        </p:nvPicPr>
        <p:blipFill>
          <a:blip r:embed="rId2"/>
          <a:stretch>
            <a:fillRect/>
          </a:stretch>
        </p:blipFill>
        <p:spPr>
          <a:xfrm>
            <a:off x="9339435" y="1305026"/>
            <a:ext cx="2014365" cy="2223650"/>
          </a:xfrm>
          <a:prstGeom prst="rect">
            <a:avLst/>
          </a:prstGeom>
        </p:spPr>
      </p:pic>
      <p:pic>
        <p:nvPicPr>
          <p:cNvPr id="6" name="Picture 5">
            <a:extLst>
              <a:ext uri="{FF2B5EF4-FFF2-40B4-BE49-F238E27FC236}">
                <a16:creationId xmlns:a16="http://schemas.microsoft.com/office/drawing/2014/main" id="{13CD0E6D-FF86-FBAF-F4ED-77D732E6B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435" y="3617457"/>
            <a:ext cx="2004783" cy="2470726"/>
          </a:xfrm>
          <a:prstGeom prst="rect">
            <a:avLst/>
          </a:prstGeom>
        </p:spPr>
      </p:pic>
      <p:sp>
        <p:nvSpPr>
          <p:cNvPr id="7" name="TextBox 6">
            <a:extLst>
              <a:ext uri="{FF2B5EF4-FFF2-40B4-BE49-F238E27FC236}">
                <a16:creationId xmlns:a16="http://schemas.microsoft.com/office/drawing/2014/main" id="{61834241-E500-974B-321F-6212DA54D841}"/>
              </a:ext>
            </a:extLst>
          </p:cNvPr>
          <p:cNvSpPr txBox="1"/>
          <p:nvPr/>
        </p:nvSpPr>
        <p:spPr>
          <a:xfrm>
            <a:off x="-22773" y="1394092"/>
            <a:ext cx="930063"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10</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17FC0F9B-A453-65A3-8526-56BBB637F36A}"/>
              </a:ext>
            </a:extLst>
          </p:cNvPr>
          <p:cNvSpPr txBox="1"/>
          <p:nvPr/>
        </p:nvSpPr>
        <p:spPr>
          <a:xfrm>
            <a:off x="68599" y="4401705"/>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A31F72BE-DF3F-2B9C-B67B-6F31BC923D8B}"/>
              </a:ext>
            </a:extLst>
          </p:cNvPr>
          <p:cNvSpPr txBox="1"/>
          <p:nvPr/>
        </p:nvSpPr>
        <p:spPr>
          <a:xfrm>
            <a:off x="-22773" y="2269584"/>
            <a:ext cx="930063"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10</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76E0B428-B299-54AC-F15B-F43288DABF91}"/>
              </a:ext>
            </a:extLst>
          </p:cNvPr>
          <p:cNvSpPr txBox="1"/>
          <p:nvPr/>
        </p:nvSpPr>
        <p:spPr>
          <a:xfrm>
            <a:off x="68599" y="348976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7</a:t>
            </a:r>
            <a:r>
              <a:rPr lang="ar-JO" sz="1400" b="1" dirty="0">
                <a:solidFill>
                  <a:srgbClr val="FF0000"/>
                </a:solidFill>
              </a:rPr>
              <a:t>)</a:t>
            </a:r>
            <a:endParaRPr lang="en-US" sz="1400" b="1" dirty="0">
              <a:solidFill>
                <a:srgbClr val="FF0000"/>
              </a:solidFill>
            </a:endParaRPr>
          </a:p>
        </p:txBody>
      </p:sp>
      <p:sp>
        <p:nvSpPr>
          <p:cNvPr id="4" name="TextBox 3">
            <a:extLst>
              <a:ext uri="{FF2B5EF4-FFF2-40B4-BE49-F238E27FC236}">
                <a16:creationId xmlns:a16="http://schemas.microsoft.com/office/drawing/2014/main" id="{96749162-1E21-94CF-E684-4F8555670FBE}"/>
              </a:ext>
            </a:extLst>
          </p:cNvPr>
          <p:cNvSpPr txBox="1"/>
          <p:nvPr/>
        </p:nvSpPr>
        <p:spPr>
          <a:xfrm>
            <a:off x="10914086" y="0"/>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
        <p:nvSpPr>
          <p:cNvPr id="10" name="TextBox 9">
            <a:extLst>
              <a:ext uri="{FF2B5EF4-FFF2-40B4-BE49-F238E27FC236}">
                <a16:creationId xmlns:a16="http://schemas.microsoft.com/office/drawing/2014/main" id="{B2AFC15F-B725-AE97-7CA0-225615C79E7B}"/>
              </a:ext>
            </a:extLst>
          </p:cNvPr>
          <p:cNvSpPr txBox="1"/>
          <p:nvPr/>
        </p:nvSpPr>
        <p:spPr>
          <a:xfrm>
            <a:off x="68598" y="528933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755913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051E-F9F1-9C47-0470-60888A98C350}"/>
              </a:ext>
            </a:extLst>
          </p:cNvPr>
          <p:cNvSpPr>
            <a:spLocks noGrp="1"/>
          </p:cNvSpPr>
          <p:nvPr>
            <p:ph type="title"/>
          </p:nvPr>
        </p:nvSpPr>
        <p:spPr/>
        <p:txBody>
          <a:bodyPr/>
          <a:lstStyle/>
          <a:p>
            <a:r>
              <a:rPr lang="en-US" dirty="0"/>
              <a:t>Infant’s Hydrocephalus </a:t>
            </a:r>
            <a:r>
              <a:rPr lang="en-US" sz="3600" dirty="0"/>
              <a:t>cont.</a:t>
            </a:r>
            <a:endParaRPr lang="en-US" dirty="0"/>
          </a:p>
        </p:txBody>
      </p:sp>
      <p:sp>
        <p:nvSpPr>
          <p:cNvPr id="3" name="Content Placeholder 2">
            <a:extLst>
              <a:ext uri="{FF2B5EF4-FFF2-40B4-BE49-F238E27FC236}">
                <a16:creationId xmlns:a16="http://schemas.microsoft.com/office/drawing/2014/main" id="{837EC64B-7904-CE6A-4306-C65F848067C0}"/>
              </a:ext>
            </a:extLst>
          </p:cNvPr>
          <p:cNvSpPr>
            <a:spLocks noGrp="1"/>
          </p:cNvSpPr>
          <p:nvPr>
            <p:ph idx="1"/>
          </p:nvPr>
        </p:nvSpPr>
        <p:spPr>
          <a:xfrm>
            <a:off x="838200" y="1305026"/>
            <a:ext cx="8412804" cy="4871938"/>
          </a:xfrm>
        </p:spPr>
        <p:txBody>
          <a:bodyPr>
            <a:normAutofit lnSpcReduction="10000"/>
          </a:bodyPr>
          <a:lstStyle/>
          <a:p>
            <a:r>
              <a:rPr lang="en-US" b="1" dirty="0"/>
              <a:t>Mention 3 surgical procedures</a:t>
            </a:r>
          </a:p>
          <a:p>
            <a:pPr lvl="1"/>
            <a:r>
              <a:rPr lang="en-US" dirty="0"/>
              <a:t>Ventriculoperitoneal shunt</a:t>
            </a:r>
          </a:p>
          <a:p>
            <a:pPr lvl="1"/>
            <a:r>
              <a:rPr lang="en-US" dirty="0"/>
              <a:t>Endoscopic third ventriculostomy </a:t>
            </a:r>
          </a:p>
          <a:p>
            <a:r>
              <a:rPr lang="en-US" b="1" dirty="0"/>
              <a:t>Mention one single definite clinical manifestation for hydrocephalus in adults</a:t>
            </a:r>
          </a:p>
          <a:p>
            <a:pPr lvl="1"/>
            <a:r>
              <a:rPr lang="en-US" dirty="0">
                <a:solidFill>
                  <a:srgbClr val="7030A0"/>
                </a:solidFill>
              </a:rPr>
              <a:t>Morning headache (not sure)</a:t>
            </a:r>
          </a:p>
          <a:p>
            <a:r>
              <a:rPr lang="en-US" b="1" dirty="0"/>
              <a:t>Mention a possible associated anomaly</a:t>
            </a:r>
          </a:p>
          <a:p>
            <a:pPr lvl="1"/>
            <a:r>
              <a:rPr lang="en-US" dirty="0"/>
              <a:t>Chiari malformation</a:t>
            </a:r>
          </a:p>
          <a:p>
            <a:pPr lvl="1"/>
            <a:r>
              <a:rPr lang="en-US" dirty="0"/>
              <a:t>Myelomeningocele</a:t>
            </a:r>
          </a:p>
          <a:p>
            <a:r>
              <a:rPr lang="en-US" b="1" dirty="0"/>
              <a:t>Mention 2 possible causes</a:t>
            </a:r>
          </a:p>
          <a:p>
            <a:pPr lvl="1"/>
            <a:r>
              <a:rPr lang="en-US" dirty="0"/>
              <a:t>Non-Communicating (Aqueductal stenosis)</a:t>
            </a:r>
          </a:p>
          <a:p>
            <a:pPr lvl="1"/>
            <a:r>
              <a:rPr lang="en-US" dirty="0"/>
              <a:t>Communicating (Infection)</a:t>
            </a:r>
          </a:p>
        </p:txBody>
      </p:sp>
      <p:pic>
        <p:nvPicPr>
          <p:cNvPr id="5" name="Picture 4">
            <a:extLst>
              <a:ext uri="{FF2B5EF4-FFF2-40B4-BE49-F238E27FC236}">
                <a16:creationId xmlns:a16="http://schemas.microsoft.com/office/drawing/2014/main" id="{32F4A7C4-1C86-913F-171C-F2843C94108B}"/>
              </a:ext>
            </a:extLst>
          </p:cNvPr>
          <p:cNvPicPr>
            <a:picLocks noChangeAspect="1"/>
          </p:cNvPicPr>
          <p:nvPr/>
        </p:nvPicPr>
        <p:blipFill>
          <a:blip r:embed="rId2"/>
          <a:stretch>
            <a:fillRect/>
          </a:stretch>
        </p:blipFill>
        <p:spPr>
          <a:xfrm>
            <a:off x="9339435" y="1305026"/>
            <a:ext cx="2014365" cy="2223650"/>
          </a:xfrm>
          <a:prstGeom prst="rect">
            <a:avLst/>
          </a:prstGeom>
        </p:spPr>
      </p:pic>
      <p:pic>
        <p:nvPicPr>
          <p:cNvPr id="6" name="Picture 5">
            <a:extLst>
              <a:ext uri="{FF2B5EF4-FFF2-40B4-BE49-F238E27FC236}">
                <a16:creationId xmlns:a16="http://schemas.microsoft.com/office/drawing/2014/main" id="{13CD0E6D-FF86-FBAF-F4ED-77D732E6B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435" y="3617457"/>
            <a:ext cx="2004783" cy="2470726"/>
          </a:xfrm>
          <a:prstGeom prst="rect">
            <a:avLst/>
          </a:prstGeom>
        </p:spPr>
      </p:pic>
      <p:sp>
        <p:nvSpPr>
          <p:cNvPr id="4" name="TextBox 3">
            <a:extLst>
              <a:ext uri="{FF2B5EF4-FFF2-40B4-BE49-F238E27FC236}">
                <a16:creationId xmlns:a16="http://schemas.microsoft.com/office/drawing/2014/main" id="{05B51554-46B3-9A81-6A53-9FBD82185C1C}"/>
              </a:ext>
            </a:extLst>
          </p:cNvPr>
          <p:cNvSpPr txBox="1"/>
          <p:nvPr/>
        </p:nvSpPr>
        <p:spPr>
          <a:xfrm>
            <a:off x="68599" y="132599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6</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9B803544-CB6C-1D75-FA90-E4860A9895A3}"/>
              </a:ext>
            </a:extLst>
          </p:cNvPr>
          <p:cNvSpPr txBox="1"/>
          <p:nvPr/>
        </p:nvSpPr>
        <p:spPr>
          <a:xfrm>
            <a:off x="68599" y="486686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891B0DCF-8DDC-6040-D144-0EE248468B0A}"/>
              </a:ext>
            </a:extLst>
          </p:cNvPr>
          <p:cNvSpPr txBox="1"/>
          <p:nvPr/>
        </p:nvSpPr>
        <p:spPr>
          <a:xfrm>
            <a:off x="68599" y="2522501"/>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A703D98A-F32B-01E0-A896-164299CD8D2A}"/>
              </a:ext>
            </a:extLst>
          </p:cNvPr>
          <p:cNvSpPr txBox="1"/>
          <p:nvPr/>
        </p:nvSpPr>
        <p:spPr>
          <a:xfrm>
            <a:off x="68599" y="367036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FB505D5B-04B4-9E72-5EE2-B43C84A36ED6}"/>
              </a:ext>
            </a:extLst>
          </p:cNvPr>
          <p:cNvSpPr txBox="1"/>
          <p:nvPr/>
        </p:nvSpPr>
        <p:spPr>
          <a:xfrm>
            <a:off x="10914086" y="0"/>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2913359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051E-F9F1-9C47-0470-60888A98C350}"/>
              </a:ext>
            </a:extLst>
          </p:cNvPr>
          <p:cNvSpPr>
            <a:spLocks noGrp="1"/>
          </p:cNvSpPr>
          <p:nvPr>
            <p:ph type="title"/>
          </p:nvPr>
        </p:nvSpPr>
        <p:spPr/>
        <p:txBody>
          <a:bodyPr/>
          <a:lstStyle/>
          <a:p>
            <a:r>
              <a:rPr lang="en-US" dirty="0"/>
              <a:t>Infant’s Hydrocephalus </a:t>
            </a:r>
            <a:r>
              <a:rPr lang="en-US" sz="3600" dirty="0"/>
              <a:t>cont.</a:t>
            </a:r>
            <a:endParaRPr lang="en-US" dirty="0"/>
          </a:p>
        </p:txBody>
      </p:sp>
      <p:sp>
        <p:nvSpPr>
          <p:cNvPr id="3" name="Content Placeholder 2">
            <a:extLst>
              <a:ext uri="{FF2B5EF4-FFF2-40B4-BE49-F238E27FC236}">
                <a16:creationId xmlns:a16="http://schemas.microsoft.com/office/drawing/2014/main" id="{837EC64B-7904-CE6A-4306-C65F848067C0}"/>
              </a:ext>
            </a:extLst>
          </p:cNvPr>
          <p:cNvSpPr>
            <a:spLocks noGrp="1"/>
          </p:cNvSpPr>
          <p:nvPr>
            <p:ph idx="1"/>
          </p:nvPr>
        </p:nvSpPr>
        <p:spPr>
          <a:xfrm>
            <a:off x="838200" y="1305026"/>
            <a:ext cx="8412804" cy="4871938"/>
          </a:xfrm>
        </p:spPr>
        <p:txBody>
          <a:bodyPr>
            <a:normAutofit/>
          </a:bodyPr>
          <a:lstStyle/>
          <a:p>
            <a:r>
              <a:rPr lang="en-US" b="1" dirty="0"/>
              <a:t>What is the mechanism of the sunset eyes</a:t>
            </a:r>
            <a:endParaRPr lang="en-US" dirty="0"/>
          </a:p>
          <a:p>
            <a:pPr lvl="1"/>
            <a:r>
              <a:rPr lang="en-US" dirty="0"/>
              <a:t>Results from compression of the tectum, including the superior colliculus, adjacent oculomotor and Edinger-Westphal nuclei, causing dysfunction to the motor function of the eye</a:t>
            </a:r>
          </a:p>
        </p:txBody>
      </p:sp>
      <p:pic>
        <p:nvPicPr>
          <p:cNvPr id="5" name="Picture 4">
            <a:extLst>
              <a:ext uri="{FF2B5EF4-FFF2-40B4-BE49-F238E27FC236}">
                <a16:creationId xmlns:a16="http://schemas.microsoft.com/office/drawing/2014/main" id="{32F4A7C4-1C86-913F-171C-F2843C94108B}"/>
              </a:ext>
            </a:extLst>
          </p:cNvPr>
          <p:cNvPicPr>
            <a:picLocks noChangeAspect="1"/>
          </p:cNvPicPr>
          <p:nvPr/>
        </p:nvPicPr>
        <p:blipFill>
          <a:blip r:embed="rId2"/>
          <a:stretch>
            <a:fillRect/>
          </a:stretch>
        </p:blipFill>
        <p:spPr>
          <a:xfrm>
            <a:off x="9339435" y="1305026"/>
            <a:ext cx="2014365" cy="2223650"/>
          </a:xfrm>
          <a:prstGeom prst="rect">
            <a:avLst/>
          </a:prstGeom>
        </p:spPr>
      </p:pic>
      <p:pic>
        <p:nvPicPr>
          <p:cNvPr id="6" name="Picture 5">
            <a:extLst>
              <a:ext uri="{FF2B5EF4-FFF2-40B4-BE49-F238E27FC236}">
                <a16:creationId xmlns:a16="http://schemas.microsoft.com/office/drawing/2014/main" id="{13CD0E6D-FF86-FBAF-F4ED-77D732E6B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435" y="3617457"/>
            <a:ext cx="2004783" cy="2470726"/>
          </a:xfrm>
          <a:prstGeom prst="rect">
            <a:avLst/>
          </a:prstGeom>
        </p:spPr>
      </p:pic>
      <p:sp>
        <p:nvSpPr>
          <p:cNvPr id="4" name="TextBox 3">
            <a:extLst>
              <a:ext uri="{FF2B5EF4-FFF2-40B4-BE49-F238E27FC236}">
                <a16:creationId xmlns:a16="http://schemas.microsoft.com/office/drawing/2014/main" id="{05B51554-46B3-9A81-6A53-9FBD82185C1C}"/>
              </a:ext>
            </a:extLst>
          </p:cNvPr>
          <p:cNvSpPr txBox="1"/>
          <p:nvPr/>
        </p:nvSpPr>
        <p:spPr>
          <a:xfrm>
            <a:off x="68599" y="1345452"/>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463F2FAA-E763-7643-30CE-98A9259ECBF6}"/>
              </a:ext>
            </a:extLst>
          </p:cNvPr>
          <p:cNvSpPr txBox="1"/>
          <p:nvPr/>
        </p:nvSpPr>
        <p:spPr>
          <a:xfrm>
            <a:off x="10914086" y="0"/>
            <a:ext cx="1277914" cy="369332"/>
          </a:xfrm>
          <a:prstGeom prst="rect">
            <a:avLst/>
          </a:prstGeom>
          <a:noFill/>
          <a:ln>
            <a:solidFill>
              <a:srgbClr val="FF0000"/>
            </a:solidFill>
          </a:ln>
        </p:spPr>
        <p:txBody>
          <a:bodyPr wrap="none" rtlCol="0">
            <a:spAutoFit/>
          </a:bodyPr>
          <a:lstStyle/>
          <a:p>
            <a:pPr algn="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733209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B7386-FD20-59A8-A0CD-08351B2AE137}"/>
              </a:ext>
            </a:extLst>
          </p:cNvPr>
          <p:cNvSpPr>
            <a:spLocks noGrp="1"/>
          </p:cNvSpPr>
          <p:nvPr>
            <p:ph type="title"/>
          </p:nvPr>
        </p:nvSpPr>
        <p:spPr/>
        <p:txBody>
          <a:bodyPr>
            <a:normAutofit/>
          </a:bodyPr>
          <a:lstStyle/>
          <a:p>
            <a:r>
              <a:rPr lang="en-US" dirty="0"/>
              <a:t>Normal pressure hydrocephalus</a:t>
            </a:r>
          </a:p>
        </p:txBody>
      </p:sp>
      <p:sp>
        <p:nvSpPr>
          <p:cNvPr id="3" name="Content Placeholder 2">
            <a:extLst>
              <a:ext uri="{FF2B5EF4-FFF2-40B4-BE49-F238E27FC236}">
                <a16:creationId xmlns:a16="http://schemas.microsoft.com/office/drawing/2014/main" id="{1739BCA8-23AD-F989-82E6-5E0FDD19E391}"/>
              </a:ext>
            </a:extLst>
          </p:cNvPr>
          <p:cNvSpPr>
            <a:spLocks noGrp="1"/>
          </p:cNvSpPr>
          <p:nvPr>
            <p:ph idx="1"/>
          </p:nvPr>
        </p:nvSpPr>
        <p:spPr>
          <a:xfrm>
            <a:off x="838200" y="1305026"/>
            <a:ext cx="10515600" cy="4979042"/>
          </a:xfrm>
        </p:spPr>
        <p:txBody>
          <a:bodyPr>
            <a:normAutofit fontScale="92500"/>
          </a:bodyPr>
          <a:lstStyle/>
          <a:p>
            <a:r>
              <a:rPr lang="en-US" sz="2600" b="1" dirty="0"/>
              <a:t>Definition</a:t>
            </a:r>
            <a:r>
              <a:rPr lang="en-US" sz="2600" dirty="0"/>
              <a:t>: a form of chronic communicating hydrocephalus that primarily affects elderly individuals and is characterized by a distinct clinical triad (urinary incontinence, dementia, apraxic gait) and normal or episodic increase in ICP</a:t>
            </a:r>
          </a:p>
          <a:p>
            <a:r>
              <a:rPr lang="en-US" sz="2600" b="1" dirty="0"/>
              <a:t>Etiology</a:t>
            </a:r>
          </a:p>
          <a:p>
            <a:pPr lvl="1"/>
            <a:r>
              <a:rPr lang="en-US" dirty="0"/>
              <a:t>Idiopathic (most common in adults &gt; 60 years)</a:t>
            </a:r>
          </a:p>
          <a:p>
            <a:pPr lvl="1"/>
            <a:r>
              <a:rPr lang="en-US" dirty="0"/>
              <a:t>Possible 2ry causes that result in obstruction and/or fibrosis of subarachnoid villi</a:t>
            </a:r>
          </a:p>
          <a:p>
            <a:r>
              <a:rPr lang="en-US" sz="2600" b="1" dirty="0"/>
              <a:t>Pathophysiology</a:t>
            </a:r>
            <a:r>
              <a:rPr lang="en-US" sz="2600" dirty="0"/>
              <a:t>: ↓ CSF absorption → CSF accumulation → enlargement of the ventricle</a:t>
            </a:r>
          </a:p>
          <a:p>
            <a:r>
              <a:rPr lang="en-US" sz="2600" b="1" dirty="0"/>
              <a:t>Clinical features</a:t>
            </a:r>
          </a:p>
          <a:p>
            <a:pPr lvl="1"/>
            <a:r>
              <a:rPr lang="en-US" dirty="0"/>
              <a:t>Normal pressure hydrocephalus typically does not manifest with signs of increased ICP (e.g., headache, papilledema).</a:t>
            </a:r>
          </a:p>
          <a:p>
            <a:pPr lvl="1"/>
            <a:r>
              <a:rPr lang="en-US" dirty="0"/>
              <a:t>Patients present with the classic triad of the </a:t>
            </a:r>
            <a:r>
              <a:rPr lang="en-US" b="1" dirty="0">
                <a:solidFill>
                  <a:srgbClr val="7030A0"/>
                </a:solidFill>
              </a:rPr>
              <a:t>3Ws</a:t>
            </a:r>
            <a:r>
              <a:rPr lang="en-US" dirty="0"/>
              <a:t>: </a:t>
            </a:r>
            <a:r>
              <a:rPr lang="en-US" b="1" dirty="0">
                <a:solidFill>
                  <a:srgbClr val="7030A0"/>
                </a:solidFill>
              </a:rPr>
              <a:t>W</a:t>
            </a:r>
            <a:r>
              <a:rPr lang="en-US" dirty="0"/>
              <a:t>et (urinary incontinence), </a:t>
            </a:r>
            <a:r>
              <a:rPr lang="en-US" b="1" dirty="0">
                <a:solidFill>
                  <a:srgbClr val="7030A0"/>
                </a:solidFill>
              </a:rPr>
              <a:t>W</a:t>
            </a:r>
            <a:r>
              <a:rPr lang="en-US" dirty="0"/>
              <a:t>acky (dementia), and </a:t>
            </a:r>
            <a:r>
              <a:rPr lang="en-US" b="1" dirty="0">
                <a:solidFill>
                  <a:srgbClr val="7030A0"/>
                </a:solidFill>
              </a:rPr>
              <a:t>W</a:t>
            </a:r>
            <a:r>
              <a:rPr lang="en-US" dirty="0"/>
              <a:t>obbly (gait apraxia).</a:t>
            </a:r>
          </a:p>
        </p:txBody>
      </p:sp>
    </p:spTree>
    <p:extLst>
      <p:ext uri="{BB962C8B-B14F-4D97-AF65-F5344CB8AC3E}">
        <p14:creationId xmlns:p14="http://schemas.microsoft.com/office/powerpoint/2010/main" val="338950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E9D6-3BB1-6CC5-05F6-0714008BEE87}"/>
              </a:ext>
            </a:extLst>
          </p:cNvPr>
          <p:cNvSpPr>
            <a:spLocks noGrp="1"/>
          </p:cNvSpPr>
          <p:nvPr>
            <p:ph type="title"/>
          </p:nvPr>
        </p:nvSpPr>
        <p:spPr/>
        <p:txBody>
          <a:bodyPr/>
          <a:lstStyle/>
          <a:p>
            <a:r>
              <a:rPr lang="en-US" dirty="0"/>
              <a:t>Imaging of NPH vs Hydrocephalus ex-vacuo</a:t>
            </a:r>
          </a:p>
        </p:txBody>
      </p:sp>
      <p:sp>
        <p:nvSpPr>
          <p:cNvPr id="3" name="Content Placeholder 2">
            <a:extLst>
              <a:ext uri="{FF2B5EF4-FFF2-40B4-BE49-F238E27FC236}">
                <a16:creationId xmlns:a16="http://schemas.microsoft.com/office/drawing/2014/main" id="{D4C6BED6-B60F-1ADA-BD3B-F17A4654E602}"/>
              </a:ext>
            </a:extLst>
          </p:cNvPr>
          <p:cNvSpPr>
            <a:spLocks noGrp="1"/>
          </p:cNvSpPr>
          <p:nvPr>
            <p:ph idx="1"/>
          </p:nvPr>
        </p:nvSpPr>
        <p:spPr>
          <a:xfrm>
            <a:off x="838200" y="1305026"/>
            <a:ext cx="8033426" cy="2441543"/>
          </a:xfrm>
        </p:spPr>
        <p:txBody>
          <a:bodyPr anchor="ctr">
            <a:normAutofit lnSpcReduction="10000"/>
          </a:bodyPr>
          <a:lstStyle/>
          <a:p>
            <a:r>
              <a:rPr lang="en-US" sz="2400" dirty="0"/>
              <a:t>The CT scan or MRI will show dilated ventricles </a:t>
            </a:r>
            <a:r>
              <a:rPr lang="en-US" sz="2400" dirty="0">
                <a:solidFill>
                  <a:srgbClr val="C00000"/>
                </a:solidFill>
              </a:rPr>
              <a:t>without significant cortical atrophy</a:t>
            </a:r>
            <a:r>
              <a:rPr lang="en-US" sz="2400" dirty="0"/>
              <a:t>. </a:t>
            </a:r>
          </a:p>
          <a:p>
            <a:r>
              <a:rPr lang="en-US" sz="2400" dirty="0"/>
              <a:t>The difficulty arises that normal-pressure hydrocephalus may occur in patients with a scan appearance of cortical atrophy, but in these patients the degree of ventricular dilation should be </a:t>
            </a:r>
            <a:r>
              <a:rPr lang="en-US" sz="2400" dirty="0">
                <a:solidFill>
                  <a:srgbClr val="C00000"/>
                </a:solidFill>
              </a:rPr>
              <a:t>more than would be expected just to compensate for the degree of atrophic change</a:t>
            </a:r>
            <a:r>
              <a:rPr lang="en-US" sz="2400" dirty="0"/>
              <a:t>.</a:t>
            </a:r>
          </a:p>
        </p:txBody>
      </p:sp>
      <p:pic>
        <p:nvPicPr>
          <p:cNvPr id="5" name="Picture 4">
            <a:extLst>
              <a:ext uri="{FF2B5EF4-FFF2-40B4-BE49-F238E27FC236}">
                <a16:creationId xmlns:a16="http://schemas.microsoft.com/office/drawing/2014/main" id="{A06C8A27-5D78-C6BF-CB8D-454F963E7D28}"/>
              </a:ext>
            </a:extLst>
          </p:cNvPr>
          <p:cNvPicPr>
            <a:picLocks noChangeAspect="1"/>
          </p:cNvPicPr>
          <p:nvPr/>
        </p:nvPicPr>
        <p:blipFill>
          <a:blip r:embed="rId2"/>
          <a:stretch>
            <a:fillRect/>
          </a:stretch>
        </p:blipFill>
        <p:spPr>
          <a:xfrm>
            <a:off x="8950485" y="1305026"/>
            <a:ext cx="2403315" cy="2430395"/>
          </a:xfrm>
          <a:prstGeom prst="rect">
            <a:avLst/>
          </a:prstGeom>
        </p:spPr>
      </p:pic>
      <p:pic>
        <p:nvPicPr>
          <p:cNvPr id="4" name="Picture 3">
            <a:extLst>
              <a:ext uri="{FF2B5EF4-FFF2-40B4-BE49-F238E27FC236}">
                <a16:creationId xmlns:a16="http://schemas.microsoft.com/office/drawing/2014/main" id="{06FE321C-7B0B-E343-6C37-0F21D1F0E94C}"/>
              </a:ext>
            </a:extLst>
          </p:cNvPr>
          <p:cNvPicPr>
            <a:picLocks noChangeAspect="1"/>
          </p:cNvPicPr>
          <p:nvPr/>
        </p:nvPicPr>
        <p:blipFill rotWithShape="1">
          <a:blip r:embed="rId3"/>
          <a:srcRect l="6966" b="4600"/>
          <a:stretch/>
        </p:blipFill>
        <p:spPr>
          <a:xfrm>
            <a:off x="8950484" y="3746569"/>
            <a:ext cx="2403315" cy="2430395"/>
          </a:xfrm>
          <a:prstGeom prst="rect">
            <a:avLst/>
          </a:prstGeom>
        </p:spPr>
      </p:pic>
      <p:sp>
        <p:nvSpPr>
          <p:cNvPr id="6" name="Content Placeholder 2">
            <a:extLst>
              <a:ext uri="{FF2B5EF4-FFF2-40B4-BE49-F238E27FC236}">
                <a16:creationId xmlns:a16="http://schemas.microsoft.com/office/drawing/2014/main" id="{18776876-7593-A04E-54E5-9A8FDE8CCF4F}"/>
              </a:ext>
            </a:extLst>
          </p:cNvPr>
          <p:cNvSpPr txBox="1">
            <a:spLocks/>
          </p:cNvSpPr>
          <p:nvPr/>
        </p:nvSpPr>
        <p:spPr>
          <a:xfrm>
            <a:off x="838200" y="3746569"/>
            <a:ext cx="8033426" cy="2430395"/>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ventricles and subarachnoid space appear enlarged secondary to loss of brain tissue (an actual shrinkage of brain substance).</a:t>
            </a:r>
          </a:p>
          <a:p>
            <a:r>
              <a:rPr lang="en-US" sz="2400" dirty="0"/>
              <a:t>Although there is more CSF than usual, intracranial pressure and flow of cerebrospinal fluid are normal.</a:t>
            </a:r>
          </a:p>
          <a:p>
            <a:r>
              <a:rPr lang="en-US" sz="2400" dirty="0"/>
              <a:t>imaging:  Enlarged CSF spaces, especially (lateral ventricles) and Cortical atrophy may be prominent.</a:t>
            </a:r>
          </a:p>
        </p:txBody>
      </p:sp>
      <p:cxnSp>
        <p:nvCxnSpPr>
          <p:cNvPr id="7" name="Straight Connector 6">
            <a:extLst>
              <a:ext uri="{FF2B5EF4-FFF2-40B4-BE49-F238E27FC236}">
                <a16:creationId xmlns:a16="http://schemas.microsoft.com/office/drawing/2014/main" id="{D3B8DF48-B5ED-BFEE-3026-28F4C9756969}"/>
              </a:ext>
            </a:extLst>
          </p:cNvPr>
          <p:cNvCxnSpPr>
            <a:cxnSpLocks/>
          </p:cNvCxnSpPr>
          <p:nvPr/>
        </p:nvCxnSpPr>
        <p:spPr>
          <a:xfrm>
            <a:off x="838200" y="3730560"/>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873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39828-8906-6943-3576-84DE84FA2025}"/>
              </a:ext>
            </a:extLst>
          </p:cNvPr>
          <p:cNvSpPr>
            <a:spLocks noGrp="1"/>
          </p:cNvSpPr>
          <p:nvPr>
            <p:ph type="title"/>
          </p:nvPr>
        </p:nvSpPr>
        <p:spPr/>
        <p:txBody>
          <a:bodyPr/>
          <a:lstStyle/>
          <a:p>
            <a:r>
              <a:rPr lang="en-US" dirty="0"/>
              <a:t>Normal pressure hydrocephalus</a:t>
            </a:r>
          </a:p>
        </p:txBody>
      </p:sp>
      <p:sp>
        <p:nvSpPr>
          <p:cNvPr id="3" name="Content Placeholder 2">
            <a:extLst>
              <a:ext uri="{FF2B5EF4-FFF2-40B4-BE49-F238E27FC236}">
                <a16:creationId xmlns:a16="http://schemas.microsoft.com/office/drawing/2014/main" id="{59C3DA50-81E7-2233-91AC-D4739ED411A1}"/>
              </a:ext>
            </a:extLst>
          </p:cNvPr>
          <p:cNvSpPr>
            <a:spLocks noGrp="1"/>
          </p:cNvSpPr>
          <p:nvPr>
            <p:ph idx="1"/>
          </p:nvPr>
        </p:nvSpPr>
        <p:spPr>
          <a:xfrm>
            <a:off x="838200" y="1305026"/>
            <a:ext cx="10515600" cy="4873752"/>
          </a:xfrm>
        </p:spPr>
        <p:txBody>
          <a:bodyPr>
            <a:normAutofit lnSpcReduction="10000"/>
          </a:bodyPr>
          <a:lstStyle/>
          <a:p>
            <a:pPr>
              <a:buFont typeface="Wingdings" panose="05000000000000000000" pitchFamily="2" charset="2"/>
              <a:buChar char="Ø"/>
            </a:pPr>
            <a:r>
              <a:rPr lang="en-US" sz="2600" dirty="0"/>
              <a:t>Case Scenario 1: 57-year-old male, complaining of </a:t>
            </a:r>
            <a:r>
              <a:rPr lang="en-US" sz="2600" dirty="0">
                <a:solidFill>
                  <a:srgbClr val="FF0000"/>
                </a:solidFill>
              </a:rPr>
              <a:t>incontinence</a:t>
            </a:r>
            <a:r>
              <a:rPr lang="en-US" sz="2600" dirty="0"/>
              <a:t>, family says he has </a:t>
            </a:r>
            <a:r>
              <a:rPr lang="en-US" sz="2600" dirty="0">
                <a:solidFill>
                  <a:srgbClr val="FF0000"/>
                </a:solidFill>
              </a:rPr>
              <a:t>dementia</a:t>
            </a:r>
            <a:r>
              <a:rPr lang="en-US" sz="2600" dirty="0"/>
              <a:t>, and physical exam shows </a:t>
            </a:r>
            <a:r>
              <a:rPr lang="en-US" sz="2600" dirty="0">
                <a:solidFill>
                  <a:srgbClr val="FF0000"/>
                </a:solidFill>
              </a:rPr>
              <a:t>ataxic gait</a:t>
            </a:r>
            <a:r>
              <a:rPr lang="en-US" sz="2600" dirty="0"/>
              <a:t>.</a:t>
            </a:r>
          </a:p>
          <a:p>
            <a:pPr>
              <a:buFont typeface="Wingdings" panose="05000000000000000000" pitchFamily="2" charset="2"/>
              <a:buChar char="Ø"/>
            </a:pPr>
            <a:r>
              <a:rPr lang="en-US" sz="2600" dirty="0"/>
              <a:t>Case Scenario 2: 43-year-old male pt come to ER with </a:t>
            </a:r>
            <a:r>
              <a:rPr lang="en-US" sz="2600" dirty="0">
                <a:solidFill>
                  <a:srgbClr val="FF0000"/>
                </a:solidFill>
              </a:rPr>
              <a:t>ataxia</a:t>
            </a:r>
            <a:r>
              <a:rPr lang="en-US" sz="2600" dirty="0"/>
              <a:t>, </a:t>
            </a:r>
            <a:r>
              <a:rPr lang="en-US" sz="2600" dirty="0">
                <a:solidFill>
                  <a:srgbClr val="FF0000"/>
                </a:solidFill>
              </a:rPr>
              <a:t>dementia</a:t>
            </a:r>
            <a:r>
              <a:rPr lang="en-US" sz="2600" dirty="0"/>
              <a:t>, </a:t>
            </a:r>
            <a:r>
              <a:rPr lang="en-US" sz="2600" dirty="0">
                <a:solidFill>
                  <a:srgbClr val="FF0000"/>
                </a:solidFill>
              </a:rPr>
              <a:t>urine incontinence</a:t>
            </a:r>
            <a:r>
              <a:rPr lang="en-US" sz="2600" dirty="0"/>
              <a:t>, tachycardia, B.P: 90/50 and he doesn’t take medication</a:t>
            </a:r>
          </a:p>
          <a:p>
            <a:r>
              <a:rPr lang="en-US" b="1" dirty="0"/>
              <a:t>What is the diagnosis ?</a:t>
            </a:r>
          </a:p>
          <a:p>
            <a:pPr lvl="1"/>
            <a:r>
              <a:rPr lang="en-US" dirty="0"/>
              <a:t>normal pressure hydrocephalus</a:t>
            </a:r>
          </a:p>
          <a:p>
            <a:r>
              <a:rPr lang="en-US" b="1" dirty="0"/>
              <a:t>Write the triad of normal pressure hydrocephalus ?</a:t>
            </a:r>
          </a:p>
          <a:p>
            <a:pPr lvl="1"/>
            <a:r>
              <a:rPr lang="en-US" dirty="0"/>
              <a:t>Incontinence, Dementia, Ataxia</a:t>
            </a:r>
          </a:p>
          <a:p>
            <a:r>
              <a:rPr lang="en-US" b="1" dirty="0"/>
              <a:t>What is the definitive treatment ?</a:t>
            </a:r>
          </a:p>
          <a:p>
            <a:pPr lvl="1"/>
            <a:r>
              <a:rPr lang="en-US" dirty="0"/>
              <a:t>Ventriculoperitoneal shunt</a:t>
            </a:r>
          </a:p>
          <a:p>
            <a:r>
              <a:rPr lang="en-US" sz="2800" b="1" dirty="0"/>
              <a:t>Which the first symptom improves after treatment ? </a:t>
            </a:r>
          </a:p>
          <a:p>
            <a:pPr lvl="1"/>
            <a:r>
              <a:rPr lang="en-US" dirty="0"/>
              <a:t>Ataxia</a:t>
            </a:r>
          </a:p>
        </p:txBody>
      </p:sp>
      <p:sp>
        <p:nvSpPr>
          <p:cNvPr id="4" name="TextBox 3">
            <a:extLst>
              <a:ext uri="{FF2B5EF4-FFF2-40B4-BE49-F238E27FC236}">
                <a16:creationId xmlns:a16="http://schemas.microsoft.com/office/drawing/2014/main" id="{7B96DA9C-93E5-D9A5-3846-DF831974A1AC}"/>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529188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0795-1421-080A-A748-C0440973D38C}"/>
              </a:ext>
            </a:extLst>
          </p:cNvPr>
          <p:cNvSpPr>
            <a:spLocks noGrp="1"/>
          </p:cNvSpPr>
          <p:nvPr>
            <p:ph type="ctrTitle"/>
          </p:nvPr>
        </p:nvSpPr>
        <p:spPr/>
        <p:txBody>
          <a:bodyPr>
            <a:normAutofit fontScale="90000"/>
          </a:bodyPr>
          <a:lstStyle/>
          <a:p>
            <a:r>
              <a:rPr lang="en-US" dirty="0"/>
              <a:t>Intracranial Pressure</a:t>
            </a:r>
          </a:p>
        </p:txBody>
      </p:sp>
      <p:sp>
        <p:nvSpPr>
          <p:cNvPr id="3" name="Subtitle 2">
            <a:extLst>
              <a:ext uri="{FF2B5EF4-FFF2-40B4-BE49-F238E27FC236}">
                <a16:creationId xmlns:a16="http://schemas.microsoft.com/office/drawing/2014/main" id="{6B9F1549-E562-B6A2-EB35-E5A38884F35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0001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C06C-8B32-96A5-227E-545C7D7831F5}"/>
              </a:ext>
            </a:extLst>
          </p:cNvPr>
          <p:cNvSpPr>
            <a:spLocks noGrp="1"/>
          </p:cNvSpPr>
          <p:nvPr>
            <p:ph type="title"/>
          </p:nvPr>
        </p:nvSpPr>
        <p:spPr/>
        <p:txBody>
          <a:bodyPr/>
          <a:lstStyle/>
          <a:p>
            <a:r>
              <a:rPr lang="en-US" dirty="0">
                <a:solidFill>
                  <a:srgbClr val="0070C0"/>
                </a:solidFill>
              </a:rPr>
              <a:t>Case Scenario</a:t>
            </a:r>
          </a:p>
        </p:txBody>
      </p:sp>
      <p:sp>
        <p:nvSpPr>
          <p:cNvPr id="3" name="Content Placeholder 2">
            <a:extLst>
              <a:ext uri="{FF2B5EF4-FFF2-40B4-BE49-F238E27FC236}">
                <a16:creationId xmlns:a16="http://schemas.microsoft.com/office/drawing/2014/main" id="{A052E7F4-B5CA-EFF8-2ECB-08876EE0D970}"/>
              </a:ext>
            </a:extLst>
          </p:cNvPr>
          <p:cNvSpPr>
            <a:spLocks noGrp="1"/>
          </p:cNvSpPr>
          <p:nvPr>
            <p:ph idx="1"/>
          </p:nvPr>
        </p:nvSpPr>
        <p:spPr/>
        <p:txBody>
          <a:bodyPr/>
          <a:lstStyle/>
          <a:p>
            <a:pPr>
              <a:buFont typeface="Wingdings" panose="05000000000000000000" pitchFamily="2" charset="2"/>
              <a:buChar char="Ø"/>
            </a:pPr>
            <a:r>
              <a:rPr lang="en-US" dirty="0">
                <a:solidFill>
                  <a:srgbClr val="0070C0"/>
                </a:solidFill>
              </a:rPr>
              <a:t>65-year-old female patient present with dementia, agitation, urinary incontinence and instable gait</a:t>
            </a:r>
          </a:p>
          <a:p>
            <a:r>
              <a:rPr lang="en-US" b="1" dirty="0">
                <a:solidFill>
                  <a:srgbClr val="0070C0"/>
                </a:solidFill>
              </a:rPr>
              <a:t>What is the diagnosis ?</a:t>
            </a:r>
            <a:endParaRPr lang="en-US" dirty="0">
              <a:solidFill>
                <a:srgbClr val="0070C0"/>
              </a:solidFill>
            </a:endParaRPr>
          </a:p>
          <a:p>
            <a:r>
              <a:rPr lang="en-US" b="1" dirty="0">
                <a:solidFill>
                  <a:srgbClr val="0070C0"/>
                </a:solidFill>
              </a:rPr>
              <a:t>What is your management ?</a:t>
            </a:r>
            <a:endParaRPr lang="en-US" sz="500" dirty="0">
              <a:solidFill>
                <a:srgbClr val="0070C0"/>
              </a:solidFill>
            </a:endParaRPr>
          </a:p>
        </p:txBody>
      </p:sp>
      <p:pic>
        <p:nvPicPr>
          <p:cNvPr id="2050" name="Picture 2">
            <a:extLst>
              <a:ext uri="{FF2B5EF4-FFF2-40B4-BE49-F238E27FC236}">
                <a16:creationId xmlns:a16="http://schemas.microsoft.com/office/drawing/2014/main" id="{5F9F1480-D905-1570-F6CA-788E432BA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25" b="4208"/>
          <a:stretch/>
        </p:blipFill>
        <p:spPr bwMode="auto">
          <a:xfrm>
            <a:off x="8758944" y="3842426"/>
            <a:ext cx="2594856" cy="23345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34F224F-8424-EA05-F32A-84150E043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407" y="3842427"/>
            <a:ext cx="2334538" cy="23345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7D9624B-8AA0-8FBA-6D94-007CE5819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868" y="3842426"/>
            <a:ext cx="2334538" cy="23345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A7B6A6-0045-1BC3-E4B8-4C10B6FB2729}"/>
              </a:ext>
            </a:extLst>
          </p:cNvPr>
          <p:cNvSpPr txBox="1"/>
          <p:nvPr/>
        </p:nvSpPr>
        <p:spPr>
          <a:xfrm>
            <a:off x="11061562" y="0"/>
            <a:ext cx="1130438" cy="369332"/>
          </a:xfrm>
          <a:prstGeom prst="rect">
            <a:avLst/>
          </a:prstGeom>
          <a:noFill/>
          <a:ln>
            <a:solidFill>
              <a:srgbClr val="0070C0"/>
            </a:solidFill>
          </a:ln>
        </p:spPr>
        <p:txBody>
          <a:bodyPr wrap="none" rtlCol="0">
            <a:spAutoFit/>
          </a:bodyPr>
          <a:lstStyle/>
          <a:p>
            <a:pPr algn="r" rtl="1"/>
            <a:r>
              <a:rPr lang="ar-JO" dirty="0">
                <a:solidFill>
                  <a:srgbClr val="0070C0"/>
                </a:solidFill>
              </a:rPr>
              <a:t>سؤال إضافي</a:t>
            </a:r>
            <a:endParaRPr lang="en-US" dirty="0">
              <a:solidFill>
                <a:srgbClr val="0070C0"/>
              </a:solidFill>
            </a:endParaRPr>
          </a:p>
        </p:txBody>
      </p:sp>
    </p:spTree>
    <p:extLst>
      <p:ext uri="{BB962C8B-B14F-4D97-AF65-F5344CB8AC3E}">
        <p14:creationId xmlns:p14="http://schemas.microsoft.com/office/powerpoint/2010/main" val="1319089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C06C-8B32-96A5-227E-545C7D7831F5}"/>
              </a:ext>
            </a:extLst>
          </p:cNvPr>
          <p:cNvSpPr>
            <a:spLocks noGrp="1"/>
          </p:cNvSpPr>
          <p:nvPr>
            <p:ph type="title"/>
          </p:nvPr>
        </p:nvSpPr>
        <p:spPr/>
        <p:txBody>
          <a:bodyPr/>
          <a:lstStyle/>
          <a:p>
            <a:r>
              <a:rPr lang="en-US" dirty="0">
                <a:solidFill>
                  <a:srgbClr val="0070C0"/>
                </a:solidFill>
              </a:rPr>
              <a:t>Case Scenario</a:t>
            </a:r>
          </a:p>
        </p:txBody>
      </p:sp>
      <p:sp>
        <p:nvSpPr>
          <p:cNvPr id="5" name="Content Placeholder 4">
            <a:extLst>
              <a:ext uri="{FF2B5EF4-FFF2-40B4-BE49-F238E27FC236}">
                <a16:creationId xmlns:a16="http://schemas.microsoft.com/office/drawing/2014/main" id="{9C972270-793E-D7F0-36DA-A1CCCEDBF5DA}"/>
              </a:ext>
            </a:extLst>
          </p:cNvPr>
          <p:cNvSpPr>
            <a:spLocks noGrp="1"/>
          </p:cNvSpPr>
          <p:nvPr>
            <p:ph idx="1"/>
          </p:nvPr>
        </p:nvSpPr>
        <p:spPr>
          <a:xfrm>
            <a:off x="838201" y="1305026"/>
            <a:ext cx="5950034" cy="4871938"/>
          </a:xfrm>
        </p:spPr>
        <p:txBody>
          <a:bodyPr>
            <a:normAutofit lnSpcReduction="10000"/>
          </a:bodyPr>
          <a:lstStyle/>
          <a:p>
            <a:r>
              <a:rPr lang="en-US" b="1" dirty="0">
                <a:solidFill>
                  <a:srgbClr val="0070C0"/>
                </a:solidFill>
              </a:rPr>
              <a:t>Diagnosis</a:t>
            </a:r>
            <a:r>
              <a:rPr lang="en-US" dirty="0">
                <a:solidFill>
                  <a:srgbClr val="0070C0"/>
                </a:solidFill>
              </a:rPr>
              <a:t>: Alzheimer disease</a:t>
            </a:r>
          </a:p>
          <a:p>
            <a:r>
              <a:rPr lang="en-US" b="1" dirty="0">
                <a:solidFill>
                  <a:srgbClr val="0070C0"/>
                </a:solidFill>
              </a:rPr>
              <a:t>Management</a:t>
            </a:r>
            <a:r>
              <a:rPr lang="en-US" dirty="0">
                <a:solidFill>
                  <a:srgbClr val="0070C0"/>
                </a:solidFill>
              </a:rPr>
              <a:t>:</a:t>
            </a:r>
          </a:p>
          <a:p>
            <a:pPr lvl="1"/>
            <a:r>
              <a:rPr lang="en-US" dirty="0">
                <a:solidFill>
                  <a:srgbClr val="0070C0"/>
                </a:solidFill>
              </a:rPr>
              <a:t>Supportive care for dementia, including lifestyle modifications</a:t>
            </a:r>
          </a:p>
          <a:p>
            <a:pPr lvl="1"/>
            <a:r>
              <a:rPr lang="en-US" dirty="0">
                <a:solidFill>
                  <a:srgbClr val="0070C0"/>
                </a:solidFill>
              </a:rPr>
              <a:t>Pharmacological treatment for AD as indicated</a:t>
            </a:r>
          </a:p>
          <a:p>
            <a:pPr lvl="1"/>
            <a:r>
              <a:rPr lang="en-US" dirty="0">
                <a:solidFill>
                  <a:srgbClr val="0070C0"/>
                </a:solidFill>
              </a:rPr>
              <a:t>Management of conditions commonly associated with dementia</a:t>
            </a:r>
          </a:p>
          <a:p>
            <a:pPr>
              <a:buFont typeface="Wingdings" panose="05000000000000000000" pitchFamily="2" charset="2"/>
              <a:buChar char="Ø"/>
            </a:pPr>
            <a:r>
              <a:rPr lang="en-US" sz="2400" dirty="0">
                <a:solidFill>
                  <a:srgbClr val="0070C0"/>
                </a:solidFill>
              </a:rPr>
              <a:t>The reason I added this case is to emphasis that in real practice it’s not that easy to say a patient have NPH just because he have the classic triad. This is because these symptoms are already common in the elderly patients</a:t>
            </a:r>
          </a:p>
        </p:txBody>
      </p:sp>
      <p:sp>
        <p:nvSpPr>
          <p:cNvPr id="6" name="TextBox 5">
            <a:extLst>
              <a:ext uri="{FF2B5EF4-FFF2-40B4-BE49-F238E27FC236}">
                <a16:creationId xmlns:a16="http://schemas.microsoft.com/office/drawing/2014/main" id="{8279FD19-0E9A-14D6-5CA9-B2829C71BEBC}"/>
              </a:ext>
            </a:extLst>
          </p:cNvPr>
          <p:cNvSpPr txBox="1"/>
          <p:nvPr/>
        </p:nvSpPr>
        <p:spPr>
          <a:xfrm>
            <a:off x="10099761" y="0"/>
            <a:ext cx="2092239" cy="369332"/>
          </a:xfrm>
          <a:prstGeom prst="rect">
            <a:avLst/>
          </a:prstGeom>
          <a:noFill/>
          <a:ln>
            <a:solidFill>
              <a:srgbClr val="00B050"/>
            </a:solidFill>
          </a:ln>
        </p:spPr>
        <p:txBody>
          <a:bodyPr wrap="none" rtlCol="0">
            <a:spAutoFit/>
          </a:bodyPr>
          <a:lstStyle/>
          <a:p>
            <a:pPr algn="r" rtl="1"/>
            <a:r>
              <a:rPr lang="ar-JO" dirty="0">
                <a:solidFill>
                  <a:srgbClr val="0070C0"/>
                </a:solidFill>
              </a:rPr>
              <a:t>سؤال إضافي ما بيجي زيه</a:t>
            </a:r>
            <a:endParaRPr lang="en-US" dirty="0">
              <a:solidFill>
                <a:srgbClr val="0070C0"/>
              </a:solidFill>
            </a:endParaRPr>
          </a:p>
        </p:txBody>
      </p:sp>
      <p:pic>
        <p:nvPicPr>
          <p:cNvPr id="13" name="Picture 6">
            <a:extLst>
              <a:ext uri="{FF2B5EF4-FFF2-40B4-BE49-F238E27FC236}">
                <a16:creationId xmlns:a16="http://schemas.microsoft.com/office/drawing/2014/main" id="{D02FC2E1-6283-91F1-A0AC-1BD384155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55"/>
          <a:stretch/>
        </p:blipFill>
        <p:spPr bwMode="auto">
          <a:xfrm>
            <a:off x="6788235" y="1648052"/>
            <a:ext cx="3954766" cy="4187369"/>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FD424DD-599D-580C-BFEC-3D5986D273A5}"/>
              </a:ext>
            </a:extLst>
          </p:cNvPr>
          <p:cNvSpPr/>
          <p:nvPr/>
        </p:nvSpPr>
        <p:spPr>
          <a:xfrm rot="19208740">
            <a:off x="9005720" y="4161923"/>
            <a:ext cx="431177" cy="5415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9" name="Straight Arrow Connector 8">
            <a:extLst>
              <a:ext uri="{FF2B5EF4-FFF2-40B4-BE49-F238E27FC236}">
                <a16:creationId xmlns:a16="http://schemas.microsoft.com/office/drawing/2014/main" id="{29035892-A530-BC5F-C95F-4AF095EC563C}"/>
              </a:ext>
            </a:extLst>
          </p:cNvPr>
          <p:cNvCxnSpPr>
            <a:cxnSpLocks/>
            <a:stCxn id="11" idx="2"/>
          </p:cNvCxnSpPr>
          <p:nvPr/>
        </p:nvCxnSpPr>
        <p:spPr>
          <a:xfrm flipH="1">
            <a:off x="9679581" y="1558555"/>
            <a:ext cx="609638" cy="7604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7A9E3E1-EBB0-8BEC-756F-181DB88ECEB2}"/>
              </a:ext>
            </a:extLst>
          </p:cNvPr>
          <p:cNvCxnSpPr>
            <a:cxnSpLocks/>
            <a:stCxn id="12" idx="2"/>
          </p:cNvCxnSpPr>
          <p:nvPr/>
        </p:nvCxnSpPr>
        <p:spPr>
          <a:xfrm flipH="1">
            <a:off x="9374820" y="2224866"/>
            <a:ext cx="1724078" cy="9000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047EA31-8BFF-68F1-E54E-AE72CDA8C09A}"/>
              </a:ext>
            </a:extLst>
          </p:cNvPr>
          <p:cNvSpPr txBox="1"/>
          <p:nvPr/>
        </p:nvSpPr>
        <p:spPr>
          <a:xfrm>
            <a:off x="8869902" y="1189223"/>
            <a:ext cx="2838633" cy="369332"/>
          </a:xfrm>
          <a:prstGeom prst="rect">
            <a:avLst/>
          </a:prstGeom>
          <a:noFill/>
        </p:spPr>
        <p:txBody>
          <a:bodyPr wrap="square">
            <a:spAutoFit/>
          </a:bodyPr>
          <a:lstStyle/>
          <a:p>
            <a:pPr algn="ctr"/>
            <a:r>
              <a:rPr lang="en-US" sz="1800" dirty="0">
                <a:solidFill>
                  <a:srgbClr val="0070C0"/>
                </a:solidFill>
              </a:rPr>
              <a:t>Prominent Cerebral Sulci</a:t>
            </a:r>
            <a:endParaRPr lang="en-US" dirty="0">
              <a:solidFill>
                <a:srgbClr val="0070C0"/>
              </a:solidFill>
            </a:endParaRPr>
          </a:p>
        </p:txBody>
      </p:sp>
      <p:sp>
        <p:nvSpPr>
          <p:cNvPr id="12" name="TextBox 11">
            <a:extLst>
              <a:ext uri="{FF2B5EF4-FFF2-40B4-BE49-F238E27FC236}">
                <a16:creationId xmlns:a16="http://schemas.microsoft.com/office/drawing/2014/main" id="{1E63B9F0-E6FF-8058-1BB2-6DE11B3E685C}"/>
              </a:ext>
            </a:extLst>
          </p:cNvPr>
          <p:cNvSpPr txBox="1"/>
          <p:nvPr/>
        </p:nvSpPr>
        <p:spPr>
          <a:xfrm>
            <a:off x="10145658" y="1855534"/>
            <a:ext cx="1906479" cy="369332"/>
          </a:xfrm>
          <a:prstGeom prst="rect">
            <a:avLst/>
          </a:prstGeom>
          <a:noFill/>
        </p:spPr>
        <p:txBody>
          <a:bodyPr wrap="square">
            <a:spAutoFit/>
          </a:bodyPr>
          <a:lstStyle/>
          <a:p>
            <a:pPr algn="ctr"/>
            <a:r>
              <a:rPr lang="en-US" sz="1800" dirty="0">
                <a:solidFill>
                  <a:srgbClr val="0070C0"/>
                </a:solidFill>
              </a:rPr>
              <a:t>ventriculomegaly</a:t>
            </a:r>
            <a:endParaRPr lang="en-US" dirty="0">
              <a:solidFill>
                <a:srgbClr val="0070C0"/>
              </a:solidFill>
            </a:endParaRPr>
          </a:p>
        </p:txBody>
      </p:sp>
      <p:sp>
        <p:nvSpPr>
          <p:cNvPr id="17" name="TextBox 16">
            <a:extLst>
              <a:ext uri="{FF2B5EF4-FFF2-40B4-BE49-F238E27FC236}">
                <a16:creationId xmlns:a16="http://schemas.microsoft.com/office/drawing/2014/main" id="{5D89F8FA-7DF3-16FE-D5C2-F4D546275627}"/>
              </a:ext>
            </a:extLst>
          </p:cNvPr>
          <p:cNvSpPr txBox="1"/>
          <p:nvPr/>
        </p:nvSpPr>
        <p:spPr>
          <a:xfrm>
            <a:off x="10675045" y="4581898"/>
            <a:ext cx="1516955" cy="646331"/>
          </a:xfrm>
          <a:prstGeom prst="rect">
            <a:avLst/>
          </a:prstGeom>
          <a:noFill/>
        </p:spPr>
        <p:txBody>
          <a:bodyPr wrap="square">
            <a:spAutoFit/>
          </a:bodyPr>
          <a:lstStyle/>
          <a:p>
            <a:pPr algn="ctr"/>
            <a:r>
              <a:rPr lang="en-US" dirty="0">
                <a:solidFill>
                  <a:srgbClr val="0070C0"/>
                </a:solidFill>
              </a:rPr>
              <a:t>Hippocampus atrophy</a:t>
            </a:r>
          </a:p>
        </p:txBody>
      </p:sp>
      <p:cxnSp>
        <p:nvCxnSpPr>
          <p:cNvPr id="18" name="Straight Arrow Connector 17">
            <a:extLst>
              <a:ext uri="{FF2B5EF4-FFF2-40B4-BE49-F238E27FC236}">
                <a16:creationId xmlns:a16="http://schemas.microsoft.com/office/drawing/2014/main" id="{28E3288D-6A08-ABAA-46BC-8AE72D4A33CF}"/>
              </a:ext>
            </a:extLst>
          </p:cNvPr>
          <p:cNvCxnSpPr>
            <a:cxnSpLocks/>
            <a:stCxn id="17" idx="1"/>
            <a:endCxn id="8" idx="5"/>
          </p:cNvCxnSpPr>
          <p:nvPr/>
        </p:nvCxnSpPr>
        <p:spPr>
          <a:xfrm flipH="1" flipV="1">
            <a:off x="9461033" y="4481980"/>
            <a:ext cx="1214012" cy="4230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581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9A00-0047-DF5C-8248-AE4762F3477F}"/>
              </a:ext>
            </a:extLst>
          </p:cNvPr>
          <p:cNvSpPr>
            <a:spLocks noGrp="1"/>
          </p:cNvSpPr>
          <p:nvPr>
            <p:ph type="ctrTitle"/>
          </p:nvPr>
        </p:nvSpPr>
        <p:spPr/>
        <p:txBody>
          <a:bodyPr>
            <a:normAutofit fontScale="90000"/>
          </a:bodyPr>
          <a:lstStyle/>
          <a:p>
            <a:r>
              <a:rPr lang="en-US" dirty="0"/>
              <a:t>Congenital anomalies</a:t>
            </a:r>
          </a:p>
        </p:txBody>
      </p:sp>
      <p:sp>
        <p:nvSpPr>
          <p:cNvPr id="3" name="Subtitle 2">
            <a:extLst>
              <a:ext uri="{FF2B5EF4-FFF2-40B4-BE49-F238E27FC236}">
                <a16:creationId xmlns:a16="http://schemas.microsoft.com/office/drawing/2014/main" id="{59E3BD2B-FBEE-C564-289E-1F38BF711A7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33700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A2056-5138-D558-5AD5-779B4C5D9153}"/>
              </a:ext>
            </a:extLst>
          </p:cNvPr>
          <p:cNvSpPr>
            <a:spLocks noGrp="1"/>
          </p:cNvSpPr>
          <p:nvPr>
            <p:ph type="title"/>
          </p:nvPr>
        </p:nvSpPr>
        <p:spPr/>
        <p:txBody>
          <a:bodyPr/>
          <a:lstStyle/>
          <a:p>
            <a:r>
              <a:rPr lang="en-US" dirty="0"/>
              <a:t>Craniosynostosis</a:t>
            </a:r>
          </a:p>
        </p:txBody>
      </p:sp>
      <p:sp>
        <p:nvSpPr>
          <p:cNvPr id="3" name="Content Placeholder 2">
            <a:extLst>
              <a:ext uri="{FF2B5EF4-FFF2-40B4-BE49-F238E27FC236}">
                <a16:creationId xmlns:a16="http://schemas.microsoft.com/office/drawing/2014/main" id="{923498C4-5022-823E-5942-E0438357D246}"/>
              </a:ext>
            </a:extLst>
          </p:cNvPr>
          <p:cNvSpPr>
            <a:spLocks noGrp="1"/>
          </p:cNvSpPr>
          <p:nvPr>
            <p:ph idx="1"/>
          </p:nvPr>
        </p:nvSpPr>
        <p:spPr/>
        <p:txBody>
          <a:bodyPr>
            <a:normAutofit fontScale="92500" lnSpcReduction="20000"/>
          </a:bodyPr>
          <a:lstStyle/>
          <a:p>
            <a:r>
              <a:rPr lang="en-US" b="1" dirty="0"/>
              <a:t>Potential risk factors </a:t>
            </a:r>
          </a:p>
          <a:p>
            <a:pPr lvl="1"/>
            <a:r>
              <a:rPr lang="en-US" dirty="0"/>
              <a:t>Hereditary (positive family history)</a:t>
            </a:r>
          </a:p>
          <a:p>
            <a:pPr lvl="1"/>
            <a:r>
              <a:rPr lang="en-US" dirty="0"/>
              <a:t>Advanced maternal age</a:t>
            </a:r>
          </a:p>
          <a:p>
            <a:pPr lvl="1"/>
            <a:r>
              <a:rPr lang="en-US" dirty="0"/>
              <a:t>Nicotine use during pregnancy</a:t>
            </a:r>
          </a:p>
          <a:p>
            <a:pPr lvl="1"/>
            <a:r>
              <a:rPr lang="en-US" dirty="0"/>
              <a:t>Use of clomiphene citrate (used for infertility treatment)</a:t>
            </a:r>
          </a:p>
          <a:p>
            <a:r>
              <a:rPr lang="en-US" b="1" dirty="0"/>
              <a:t>Etiology</a:t>
            </a:r>
          </a:p>
          <a:p>
            <a:pPr lvl="1"/>
            <a:r>
              <a:rPr lang="en-US" dirty="0"/>
              <a:t>Mutation in genes which encode for the fibroblast growth factor (FGF), FGF receptor, and/or transforming growth factor beta (TGF-</a:t>
            </a:r>
            <a:r>
              <a:rPr lang="el-GR" dirty="0"/>
              <a:t>β)</a:t>
            </a:r>
          </a:p>
          <a:p>
            <a:pPr lvl="1"/>
            <a:r>
              <a:rPr lang="en-US" dirty="0"/>
              <a:t>Altered FGF, FGF receptor, or TGF-</a:t>
            </a:r>
            <a:r>
              <a:rPr lang="el-GR" dirty="0"/>
              <a:t>β </a:t>
            </a:r>
            <a:r>
              <a:rPr lang="en-US" dirty="0"/>
              <a:t>signaling between the dura mater and mesenchyma of the suture → premature fusion of the skull suture(s)</a:t>
            </a:r>
          </a:p>
          <a:p>
            <a:r>
              <a:rPr lang="en-US" b="1" dirty="0"/>
              <a:t>Pathophysiology</a:t>
            </a:r>
            <a:r>
              <a:rPr lang="en-US" dirty="0"/>
              <a:t>: Premature closure of one or more sutures → craniosynostosis</a:t>
            </a:r>
          </a:p>
          <a:p>
            <a:r>
              <a:rPr lang="en-US" b="1" dirty="0"/>
              <a:t>Clinical features</a:t>
            </a:r>
            <a:r>
              <a:rPr lang="en-US" dirty="0"/>
              <a:t>: Usually asymptomatic, </a:t>
            </a:r>
            <a:r>
              <a:rPr lang="en-US" dirty="0" err="1"/>
              <a:t>bnormal</a:t>
            </a:r>
            <a:r>
              <a:rPr lang="en-US" dirty="0"/>
              <a:t> head shape within the first year of life</a:t>
            </a:r>
            <a:endParaRPr lang="en-US" b="1" dirty="0"/>
          </a:p>
          <a:p>
            <a:r>
              <a:rPr lang="en-US" b="1" dirty="0"/>
              <a:t>Diagnostics</a:t>
            </a:r>
            <a:r>
              <a:rPr lang="en-US" dirty="0"/>
              <a:t>: Mainly a clinical diagnosis</a:t>
            </a:r>
          </a:p>
        </p:txBody>
      </p:sp>
    </p:spTree>
    <p:extLst>
      <p:ext uri="{BB962C8B-B14F-4D97-AF65-F5344CB8AC3E}">
        <p14:creationId xmlns:p14="http://schemas.microsoft.com/office/powerpoint/2010/main" val="3946958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7D51-9340-56DB-03D9-336E86A0567C}"/>
              </a:ext>
            </a:extLst>
          </p:cNvPr>
          <p:cNvSpPr>
            <a:spLocks noGrp="1"/>
          </p:cNvSpPr>
          <p:nvPr>
            <p:ph type="title"/>
          </p:nvPr>
        </p:nvSpPr>
        <p:spPr/>
        <p:txBody>
          <a:bodyPr/>
          <a:lstStyle/>
          <a:p>
            <a:r>
              <a:rPr lang="en-US" dirty="0"/>
              <a:t>Craniosynostosis</a:t>
            </a:r>
          </a:p>
        </p:txBody>
      </p:sp>
      <p:pic>
        <p:nvPicPr>
          <p:cNvPr id="1026" name="Picture 2" descr="Craniosynostosis">
            <a:extLst>
              <a:ext uri="{FF2B5EF4-FFF2-40B4-BE49-F238E27FC236}">
                <a16:creationId xmlns:a16="http://schemas.microsoft.com/office/drawing/2014/main" id="{51E756FE-47F0-BD76-1B7D-F3AE42292DD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06" t="4754" r="6018" b="4148"/>
          <a:stretch/>
        </p:blipFill>
        <p:spPr bwMode="auto">
          <a:xfrm>
            <a:off x="823607" y="1160417"/>
            <a:ext cx="7879404" cy="52838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E9FECA5-1A72-21E6-11FC-C4BAD0DB4229}"/>
              </a:ext>
            </a:extLst>
          </p:cNvPr>
          <p:cNvSpPr txBox="1"/>
          <p:nvPr/>
        </p:nvSpPr>
        <p:spPr>
          <a:xfrm>
            <a:off x="823607" y="6320244"/>
            <a:ext cx="1517515" cy="338554"/>
          </a:xfrm>
          <a:prstGeom prst="rect">
            <a:avLst/>
          </a:prstGeom>
          <a:noFill/>
        </p:spPr>
        <p:txBody>
          <a:bodyPr wrap="square" rtlCol="0">
            <a:spAutoFit/>
          </a:bodyPr>
          <a:lstStyle/>
          <a:p>
            <a:pPr algn="ctr"/>
            <a:r>
              <a:rPr lang="en-US" sz="1600" dirty="0">
                <a:solidFill>
                  <a:srgbClr val="C00000"/>
                </a:solidFill>
              </a:rPr>
              <a:t>Sagittal suture</a:t>
            </a:r>
          </a:p>
        </p:txBody>
      </p:sp>
      <p:sp>
        <p:nvSpPr>
          <p:cNvPr id="11" name="TextBox 10">
            <a:extLst>
              <a:ext uri="{FF2B5EF4-FFF2-40B4-BE49-F238E27FC236}">
                <a16:creationId xmlns:a16="http://schemas.microsoft.com/office/drawing/2014/main" id="{27B32887-AF24-6D98-A644-75C8BA4B6C28}"/>
              </a:ext>
            </a:extLst>
          </p:cNvPr>
          <p:cNvSpPr txBox="1"/>
          <p:nvPr/>
        </p:nvSpPr>
        <p:spPr>
          <a:xfrm>
            <a:off x="3907277" y="6197748"/>
            <a:ext cx="1517515" cy="584775"/>
          </a:xfrm>
          <a:prstGeom prst="rect">
            <a:avLst/>
          </a:prstGeom>
          <a:noFill/>
        </p:spPr>
        <p:txBody>
          <a:bodyPr wrap="square">
            <a:spAutoFit/>
          </a:bodyPr>
          <a:lstStyle/>
          <a:p>
            <a:pPr algn="ctr"/>
            <a:r>
              <a:rPr lang="en-US" sz="1600" dirty="0">
                <a:solidFill>
                  <a:srgbClr val="C00000"/>
                </a:solidFill>
              </a:rPr>
              <a:t>Bilateral coronal sutures</a:t>
            </a:r>
          </a:p>
        </p:txBody>
      </p:sp>
      <p:sp>
        <p:nvSpPr>
          <p:cNvPr id="15" name="TextBox 14">
            <a:extLst>
              <a:ext uri="{FF2B5EF4-FFF2-40B4-BE49-F238E27FC236}">
                <a16:creationId xmlns:a16="http://schemas.microsoft.com/office/drawing/2014/main" id="{62B018D7-55A8-35AC-9C56-22A92B92A311}"/>
              </a:ext>
            </a:extLst>
          </p:cNvPr>
          <p:cNvSpPr txBox="1"/>
          <p:nvPr/>
        </p:nvSpPr>
        <p:spPr>
          <a:xfrm>
            <a:off x="5468562" y="6320244"/>
            <a:ext cx="1632625" cy="338554"/>
          </a:xfrm>
          <a:prstGeom prst="rect">
            <a:avLst/>
          </a:prstGeom>
          <a:noFill/>
        </p:spPr>
        <p:txBody>
          <a:bodyPr wrap="square">
            <a:spAutoFit/>
          </a:bodyPr>
          <a:lstStyle/>
          <a:p>
            <a:pPr algn="ctr"/>
            <a:r>
              <a:rPr lang="en-US" sz="1600" dirty="0">
                <a:solidFill>
                  <a:srgbClr val="C00000"/>
                </a:solidFill>
              </a:rPr>
              <a:t>Metopic suture</a:t>
            </a:r>
          </a:p>
        </p:txBody>
      </p:sp>
      <p:sp>
        <p:nvSpPr>
          <p:cNvPr id="19" name="TextBox 18">
            <a:extLst>
              <a:ext uri="{FF2B5EF4-FFF2-40B4-BE49-F238E27FC236}">
                <a16:creationId xmlns:a16="http://schemas.microsoft.com/office/drawing/2014/main" id="{C3AB251E-BD1D-66FB-0A74-9C5C5D3B7AB0}"/>
              </a:ext>
            </a:extLst>
          </p:cNvPr>
          <p:cNvSpPr txBox="1"/>
          <p:nvPr/>
        </p:nvSpPr>
        <p:spPr>
          <a:xfrm>
            <a:off x="7187925" y="6197133"/>
            <a:ext cx="1632625" cy="584775"/>
          </a:xfrm>
          <a:prstGeom prst="rect">
            <a:avLst/>
          </a:prstGeom>
          <a:noFill/>
        </p:spPr>
        <p:txBody>
          <a:bodyPr wrap="square">
            <a:spAutoFit/>
          </a:bodyPr>
          <a:lstStyle/>
          <a:p>
            <a:pPr algn="ctr"/>
            <a:r>
              <a:rPr lang="en-US" sz="1600" dirty="0">
                <a:solidFill>
                  <a:srgbClr val="C00000"/>
                </a:solidFill>
              </a:rPr>
              <a:t>Bilateral coronal sutures</a:t>
            </a:r>
          </a:p>
        </p:txBody>
      </p:sp>
      <p:sp>
        <p:nvSpPr>
          <p:cNvPr id="20" name="TextBox 19">
            <a:extLst>
              <a:ext uri="{FF2B5EF4-FFF2-40B4-BE49-F238E27FC236}">
                <a16:creationId xmlns:a16="http://schemas.microsoft.com/office/drawing/2014/main" id="{A72F8370-5444-ED5C-0D51-9405B8B9AA37}"/>
              </a:ext>
            </a:extLst>
          </p:cNvPr>
          <p:cNvSpPr txBox="1"/>
          <p:nvPr/>
        </p:nvSpPr>
        <p:spPr>
          <a:xfrm>
            <a:off x="2384892" y="6258687"/>
            <a:ext cx="1479016" cy="461665"/>
          </a:xfrm>
          <a:prstGeom prst="rect">
            <a:avLst/>
          </a:prstGeom>
          <a:noFill/>
        </p:spPr>
        <p:txBody>
          <a:bodyPr wrap="square" rtlCol="0">
            <a:spAutoFit/>
          </a:bodyPr>
          <a:lstStyle/>
          <a:p>
            <a:pPr algn="ctr"/>
            <a:r>
              <a:rPr lang="en-US" sz="1200" dirty="0">
                <a:solidFill>
                  <a:srgbClr val="C00000"/>
                </a:solidFill>
              </a:rPr>
              <a:t>Unilateral coronal or lambdoid suture</a:t>
            </a:r>
          </a:p>
        </p:txBody>
      </p:sp>
      <p:pic>
        <p:nvPicPr>
          <p:cNvPr id="22" name="Picture 21">
            <a:extLst>
              <a:ext uri="{FF2B5EF4-FFF2-40B4-BE49-F238E27FC236}">
                <a16:creationId xmlns:a16="http://schemas.microsoft.com/office/drawing/2014/main" id="{63C446E3-239E-1D00-0ADA-F875C43B07E4}"/>
              </a:ext>
            </a:extLst>
          </p:cNvPr>
          <p:cNvPicPr>
            <a:picLocks noChangeAspect="1"/>
          </p:cNvPicPr>
          <p:nvPr/>
        </p:nvPicPr>
        <p:blipFill>
          <a:blip r:embed="rId3"/>
          <a:stretch>
            <a:fillRect/>
          </a:stretch>
        </p:blipFill>
        <p:spPr>
          <a:xfrm>
            <a:off x="8703011" y="1470104"/>
            <a:ext cx="2650789" cy="2482378"/>
          </a:xfrm>
          <a:prstGeom prst="rect">
            <a:avLst/>
          </a:prstGeom>
        </p:spPr>
      </p:pic>
    </p:spTree>
    <p:extLst>
      <p:ext uri="{BB962C8B-B14F-4D97-AF65-F5344CB8AC3E}">
        <p14:creationId xmlns:p14="http://schemas.microsoft.com/office/powerpoint/2010/main" val="3679653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A119-AF79-03A9-42F6-0535E576AFA5}"/>
              </a:ext>
            </a:extLst>
          </p:cNvPr>
          <p:cNvSpPr>
            <a:spLocks noGrp="1"/>
          </p:cNvSpPr>
          <p:nvPr>
            <p:ph type="title"/>
          </p:nvPr>
        </p:nvSpPr>
        <p:spPr/>
        <p:txBody>
          <a:bodyPr/>
          <a:lstStyle/>
          <a:p>
            <a:r>
              <a:rPr lang="en-US" dirty="0"/>
              <a:t>Craniosynostosis</a:t>
            </a:r>
          </a:p>
        </p:txBody>
      </p:sp>
      <p:graphicFrame>
        <p:nvGraphicFramePr>
          <p:cNvPr id="4" name="Table 4">
            <a:extLst>
              <a:ext uri="{FF2B5EF4-FFF2-40B4-BE49-F238E27FC236}">
                <a16:creationId xmlns:a16="http://schemas.microsoft.com/office/drawing/2014/main" id="{8624EE99-04C0-E2F1-A420-7035BBF63FC7}"/>
              </a:ext>
            </a:extLst>
          </p:cNvPr>
          <p:cNvGraphicFramePr>
            <a:graphicFrameLocks noGrp="1"/>
          </p:cNvGraphicFramePr>
          <p:nvPr>
            <p:ph idx="1"/>
            <p:extLst>
              <p:ext uri="{D42A27DB-BD31-4B8C-83A1-F6EECF244321}">
                <p14:modId xmlns:p14="http://schemas.microsoft.com/office/powerpoint/2010/main" val="2374461537"/>
              </p:ext>
            </p:extLst>
          </p:nvPr>
        </p:nvGraphicFramePr>
        <p:xfrm>
          <a:off x="838200" y="1217373"/>
          <a:ext cx="10515597" cy="5186680"/>
        </p:xfrm>
        <a:graphic>
          <a:graphicData uri="http://schemas.openxmlformats.org/drawingml/2006/table">
            <a:tbl>
              <a:tblPr firstRow="1" bandRow="1">
                <a:tableStyleId>{5C22544A-7EE6-4342-B048-85BDC9FD1C3A}</a:tableStyleId>
              </a:tblPr>
              <a:tblGrid>
                <a:gridCol w="3247417">
                  <a:extLst>
                    <a:ext uri="{9D8B030D-6E8A-4147-A177-3AD203B41FA5}">
                      <a16:colId xmlns:a16="http://schemas.microsoft.com/office/drawing/2014/main" val="1295679669"/>
                    </a:ext>
                  </a:extLst>
                </a:gridCol>
                <a:gridCol w="2441643">
                  <a:extLst>
                    <a:ext uri="{9D8B030D-6E8A-4147-A177-3AD203B41FA5}">
                      <a16:colId xmlns:a16="http://schemas.microsoft.com/office/drawing/2014/main" val="50640603"/>
                    </a:ext>
                  </a:extLst>
                </a:gridCol>
                <a:gridCol w="4826537">
                  <a:extLst>
                    <a:ext uri="{9D8B030D-6E8A-4147-A177-3AD203B41FA5}">
                      <a16:colId xmlns:a16="http://schemas.microsoft.com/office/drawing/2014/main" val="1175628476"/>
                    </a:ext>
                  </a:extLst>
                </a:gridCol>
              </a:tblGrid>
              <a:tr h="370840">
                <a:tc>
                  <a:txBody>
                    <a:bodyPr/>
                    <a:lstStyle/>
                    <a:p>
                      <a:pPr algn="ctr"/>
                      <a:r>
                        <a:rPr lang="en-US" sz="1800" dirty="0"/>
                        <a:t>Skull deformity</a:t>
                      </a:r>
                    </a:p>
                  </a:txBody>
                  <a:tcPr anchor="ctr"/>
                </a:tc>
                <a:tc>
                  <a:txBody>
                    <a:bodyPr/>
                    <a:lstStyle/>
                    <a:p>
                      <a:pPr algn="ctr"/>
                      <a:r>
                        <a:rPr lang="en-US" sz="1800" dirty="0"/>
                        <a:t>Suture/s involved</a:t>
                      </a:r>
                    </a:p>
                  </a:txBody>
                  <a:tcPr anchor="ctr"/>
                </a:tc>
                <a:tc>
                  <a:txBody>
                    <a:bodyPr/>
                    <a:lstStyle/>
                    <a:p>
                      <a:pPr algn="ctr"/>
                      <a:r>
                        <a:rPr lang="en-US" sz="1800" dirty="0"/>
                        <a:t>Features</a:t>
                      </a:r>
                    </a:p>
                  </a:txBody>
                  <a:tcPr anchor="ctr"/>
                </a:tc>
                <a:extLst>
                  <a:ext uri="{0D108BD9-81ED-4DB2-BD59-A6C34878D82A}">
                    <a16:rowId xmlns:a16="http://schemas.microsoft.com/office/drawing/2014/main" val="2156838369"/>
                  </a:ext>
                </a:extLst>
              </a:tr>
              <a:tr h="370840">
                <a:tc>
                  <a:txBody>
                    <a:bodyPr/>
                    <a:lstStyle/>
                    <a:p>
                      <a:pPr algn="ctr"/>
                      <a:r>
                        <a:rPr lang="en-US" sz="1800" dirty="0"/>
                        <a:t>Scaphocephaly/dolichocephaly</a:t>
                      </a:r>
                    </a:p>
                    <a:p>
                      <a:pPr algn="ctr"/>
                      <a:r>
                        <a:rPr lang="en-US" sz="1800" dirty="0"/>
                        <a:t>(sagittal synostosis)</a:t>
                      </a:r>
                    </a:p>
                  </a:txBody>
                  <a:tcPr anchor="ctr"/>
                </a:tc>
                <a:tc>
                  <a:txBody>
                    <a:bodyPr/>
                    <a:lstStyle/>
                    <a:p>
                      <a:pPr algn="ctr"/>
                      <a:r>
                        <a:rPr lang="en-US" sz="1800" dirty="0"/>
                        <a:t>Sagittal suture</a:t>
                      </a:r>
                    </a:p>
                  </a:txBody>
                  <a:tcPr anchor="ctr"/>
                </a:tc>
                <a:tc>
                  <a:txBody>
                    <a:bodyPr/>
                    <a:lstStyle/>
                    <a:p>
                      <a:pPr marL="285750" indent="-285750" algn="l">
                        <a:buFont typeface="Arial" panose="020B0604020202020204" pitchFamily="34" charset="0"/>
                        <a:buChar char="•"/>
                      </a:pPr>
                      <a:r>
                        <a:rPr lang="en-US" sz="1600" dirty="0"/>
                        <a:t>Most common type of CS (∼ 45%); 80% male</a:t>
                      </a:r>
                    </a:p>
                    <a:p>
                      <a:pPr marL="285750" indent="-285750" algn="l">
                        <a:buFont typeface="Arial" panose="020B0604020202020204" pitchFamily="34" charset="0"/>
                        <a:buChar char="•"/>
                      </a:pPr>
                      <a:r>
                        <a:rPr lang="en-US" sz="1600" dirty="0"/>
                        <a:t>Long, narrow skull (boat-shaped) </a:t>
                      </a:r>
                    </a:p>
                  </a:txBody>
                  <a:tcPr anchor="ctr"/>
                </a:tc>
                <a:extLst>
                  <a:ext uri="{0D108BD9-81ED-4DB2-BD59-A6C34878D82A}">
                    <a16:rowId xmlns:a16="http://schemas.microsoft.com/office/drawing/2014/main" val="3214607826"/>
                  </a:ext>
                </a:extLst>
              </a:tr>
              <a:tr h="370840">
                <a:tc>
                  <a:txBody>
                    <a:bodyPr/>
                    <a:lstStyle/>
                    <a:p>
                      <a:pPr algn="ctr"/>
                      <a:r>
                        <a:rPr lang="en-US" sz="1800" dirty="0"/>
                        <a:t>Anterior plagiocephaly</a:t>
                      </a:r>
                    </a:p>
                    <a:p>
                      <a:pPr algn="ctr"/>
                      <a:r>
                        <a:rPr lang="en-US" sz="1800" dirty="0"/>
                        <a:t>(unilateral coronal synostosis)</a:t>
                      </a:r>
                    </a:p>
                  </a:txBody>
                  <a:tcPr anchor="ctr"/>
                </a:tc>
                <a:tc>
                  <a:txBody>
                    <a:bodyPr/>
                    <a:lstStyle/>
                    <a:p>
                      <a:pPr algn="ctr"/>
                      <a:r>
                        <a:rPr lang="en-US" sz="1800" dirty="0"/>
                        <a:t>Unilateral coronal suture</a:t>
                      </a:r>
                    </a:p>
                  </a:txBody>
                  <a:tcPr anchor="ctr"/>
                </a:tc>
                <a:tc>
                  <a:txBody>
                    <a:bodyPr/>
                    <a:lstStyle/>
                    <a:p>
                      <a:pPr marL="285750" indent="-285750" algn="l">
                        <a:buFont typeface="Arial" panose="020B0604020202020204" pitchFamily="34" charset="0"/>
                        <a:buChar char="•"/>
                      </a:pPr>
                      <a:r>
                        <a:rPr lang="en-US" sz="1600" dirty="0"/>
                        <a:t>2nd most common type of CS</a:t>
                      </a:r>
                    </a:p>
                    <a:p>
                      <a:pPr marL="285750" indent="-285750" algn="l">
                        <a:buFont typeface="Arial" panose="020B0604020202020204" pitchFamily="34" charset="0"/>
                        <a:buChar char="•"/>
                      </a:pPr>
                      <a:r>
                        <a:rPr lang="en-US" sz="1600" dirty="0"/>
                        <a:t>More common in females</a:t>
                      </a:r>
                    </a:p>
                    <a:p>
                      <a:pPr marL="285750" indent="-285750" algn="l">
                        <a:buFont typeface="Arial" panose="020B0604020202020204" pitchFamily="34" charset="0"/>
                        <a:buChar char="•"/>
                      </a:pPr>
                      <a:r>
                        <a:rPr lang="en-US" sz="1600" dirty="0"/>
                        <a:t>Laterally twisted/oblique skull and face</a:t>
                      </a:r>
                    </a:p>
                  </a:txBody>
                  <a:tcPr anchor="ctr"/>
                </a:tc>
                <a:extLst>
                  <a:ext uri="{0D108BD9-81ED-4DB2-BD59-A6C34878D82A}">
                    <a16:rowId xmlns:a16="http://schemas.microsoft.com/office/drawing/2014/main" val="688997362"/>
                  </a:ext>
                </a:extLst>
              </a:tr>
              <a:tr h="370840">
                <a:tc>
                  <a:txBody>
                    <a:bodyPr/>
                    <a:lstStyle/>
                    <a:p>
                      <a:pPr algn="ctr"/>
                      <a:r>
                        <a:rPr lang="en-US" sz="1800" dirty="0"/>
                        <a:t>Posterior plagiocephaly</a:t>
                      </a:r>
                    </a:p>
                    <a:p>
                      <a:pPr algn="ctr"/>
                      <a:r>
                        <a:rPr lang="en-US" sz="1800" dirty="0"/>
                        <a:t>(unilateral lambdoid synostosis)</a:t>
                      </a:r>
                    </a:p>
                  </a:txBody>
                  <a:tcPr anchor="ctr"/>
                </a:tc>
                <a:tc>
                  <a:txBody>
                    <a:bodyPr/>
                    <a:lstStyle/>
                    <a:p>
                      <a:pPr algn="ctr"/>
                      <a:r>
                        <a:rPr lang="en-US" sz="1800" dirty="0"/>
                        <a:t>Unilateral lambdoid suture</a:t>
                      </a:r>
                    </a:p>
                  </a:txBody>
                  <a:tcPr anchor="ctr"/>
                </a:tc>
                <a:tc>
                  <a:txBody>
                    <a:bodyPr/>
                    <a:lstStyle/>
                    <a:p>
                      <a:pPr marL="285750" indent="-285750" algn="l">
                        <a:buFont typeface="Arial" panose="020B0604020202020204" pitchFamily="34" charset="0"/>
                        <a:buChar char="•"/>
                      </a:pPr>
                      <a:r>
                        <a:rPr lang="en-US" sz="1600" dirty="0"/>
                        <a:t>Rare type of CS; </a:t>
                      </a:r>
                      <a:r>
                        <a:rPr lang="en-US" sz="1600" dirty="0">
                          <a:latin typeface="AdvTT1c81c27a"/>
                        </a:rPr>
                        <a:t>(male:female = 4:1)</a:t>
                      </a:r>
                      <a:endParaRPr lang="en-US" sz="1600" dirty="0"/>
                    </a:p>
                    <a:p>
                      <a:pPr marL="285750" indent="-285750" algn="l">
                        <a:buFont typeface="Arial" panose="020B0604020202020204" pitchFamily="34" charset="0"/>
                        <a:buChar char="•"/>
                      </a:pPr>
                      <a:r>
                        <a:rPr lang="en-US" sz="1600" dirty="0"/>
                        <a:t>Twisted/oblique skull </a:t>
                      </a:r>
                    </a:p>
                    <a:p>
                      <a:pPr marL="285750" indent="-285750" algn="l">
                        <a:buFont typeface="Arial" panose="020B0604020202020204" pitchFamily="34" charset="0"/>
                        <a:buChar char="•"/>
                      </a:pPr>
                      <a:r>
                        <a:rPr lang="en-US" sz="1600" dirty="0"/>
                        <a:t>Occipitoparietal flattening on the affected side</a:t>
                      </a:r>
                    </a:p>
                    <a:p>
                      <a:pPr marL="285750" indent="-285750" algn="l">
                        <a:buFont typeface="Arial" panose="020B0604020202020204" pitchFamily="34" charset="0"/>
                        <a:buChar char="•"/>
                      </a:pPr>
                      <a:r>
                        <a:rPr lang="en-US" sz="1600" dirty="0"/>
                        <a:t>Low-set ears on the affected side</a:t>
                      </a:r>
                    </a:p>
                  </a:txBody>
                  <a:tcPr anchor="ctr"/>
                </a:tc>
                <a:extLst>
                  <a:ext uri="{0D108BD9-81ED-4DB2-BD59-A6C34878D82A}">
                    <a16:rowId xmlns:a16="http://schemas.microsoft.com/office/drawing/2014/main" val="2208057117"/>
                  </a:ext>
                </a:extLst>
              </a:tr>
              <a:tr h="370840">
                <a:tc>
                  <a:txBody>
                    <a:bodyPr/>
                    <a:lstStyle/>
                    <a:p>
                      <a:pPr algn="ctr"/>
                      <a:r>
                        <a:rPr lang="en-US" sz="1800" dirty="0"/>
                        <a:t>Trigonocephaly</a:t>
                      </a:r>
                    </a:p>
                  </a:txBody>
                  <a:tcPr anchor="ctr"/>
                </a:tc>
                <a:tc>
                  <a:txBody>
                    <a:bodyPr/>
                    <a:lstStyle/>
                    <a:p>
                      <a:pPr algn="ctr"/>
                      <a:r>
                        <a:rPr lang="en-US" sz="1800" dirty="0"/>
                        <a:t>Metopic suture</a:t>
                      </a:r>
                    </a:p>
                  </a:txBody>
                  <a:tcPr anchor="ctr"/>
                </a:tc>
                <a:tc>
                  <a:txBody>
                    <a:bodyPr/>
                    <a:lstStyle/>
                    <a:p>
                      <a:pPr marL="285750" indent="-285750" algn="l">
                        <a:buFont typeface="Arial" panose="020B0604020202020204" pitchFamily="34" charset="0"/>
                        <a:buChar char="•"/>
                      </a:pPr>
                      <a:r>
                        <a:rPr lang="en-US" sz="1600" dirty="0"/>
                        <a:t>Common type of CS (∼ 25% of cases); 75% male</a:t>
                      </a:r>
                    </a:p>
                    <a:p>
                      <a:pPr marL="285750" indent="-285750" algn="l">
                        <a:buFont typeface="Arial" panose="020B0604020202020204" pitchFamily="34" charset="0"/>
                        <a:buChar char="•"/>
                      </a:pPr>
                      <a:r>
                        <a:rPr lang="en-US" sz="1600" dirty="0"/>
                        <a:t>Triangular shaped head </a:t>
                      </a:r>
                    </a:p>
                    <a:p>
                      <a:pPr marL="285750" indent="-285750" algn="l">
                        <a:buFont typeface="Arial" panose="020B0604020202020204" pitchFamily="34" charset="0"/>
                        <a:buChar char="•"/>
                      </a:pPr>
                      <a:r>
                        <a:rPr lang="en-US" sz="1600" dirty="0"/>
                        <a:t>Prominent occiput and parietal eminences</a:t>
                      </a:r>
                    </a:p>
                    <a:p>
                      <a:pPr marL="285750" indent="-285750" algn="l">
                        <a:buFont typeface="Arial" panose="020B0604020202020204" pitchFamily="34" charset="0"/>
                        <a:buChar char="•"/>
                      </a:pPr>
                      <a:r>
                        <a:rPr lang="en-US" sz="1600" dirty="0"/>
                        <a:t>Close-set eyes (hypotelorism)</a:t>
                      </a:r>
                    </a:p>
                  </a:txBody>
                  <a:tcPr anchor="ctr"/>
                </a:tc>
                <a:extLst>
                  <a:ext uri="{0D108BD9-81ED-4DB2-BD59-A6C34878D82A}">
                    <a16:rowId xmlns:a16="http://schemas.microsoft.com/office/drawing/2014/main" val="3188836711"/>
                  </a:ext>
                </a:extLst>
              </a:tr>
              <a:tr h="370840">
                <a:tc>
                  <a:txBody>
                    <a:bodyPr/>
                    <a:lstStyle/>
                    <a:p>
                      <a:pPr algn="ctr"/>
                      <a:r>
                        <a:rPr lang="en-US" sz="1800" dirty="0"/>
                        <a:t>Brachycephaly</a:t>
                      </a:r>
                    </a:p>
                  </a:txBody>
                  <a:tcPr anchor="ctr"/>
                </a:tc>
                <a:tc>
                  <a:txBody>
                    <a:bodyPr/>
                    <a:lstStyle/>
                    <a:p>
                      <a:pPr algn="ctr"/>
                      <a:r>
                        <a:rPr lang="en-US" sz="1800" dirty="0"/>
                        <a:t>Bilateral coronal sutures</a:t>
                      </a:r>
                    </a:p>
                  </a:txBody>
                  <a:tcPr anchor="ctr"/>
                </a:tc>
                <a:tc>
                  <a:txBody>
                    <a:bodyPr/>
                    <a:lstStyle/>
                    <a:p>
                      <a:pPr marL="285750" indent="-285750" algn="l">
                        <a:buFont typeface="Arial" panose="020B0604020202020204" pitchFamily="34" charset="0"/>
                        <a:buChar char="•"/>
                      </a:pPr>
                      <a:r>
                        <a:rPr lang="en-US" sz="1600" dirty="0"/>
                        <a:t>Short, broad, flattened skull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More common in females</a:t>
                      </a:r>
                    </a:p>
                  </a:txBody>
                  <a:tcPr anchor="ctr"/>
                </a:tc>
                <a:extLst>
                  <a:ext uri="{0D108BD9-81ED-4DB2-BD59-A6C34878D82A}">
                    <a16:rowId xmlns:a16="http://schemas.microsoft.com/office/drawing/2014/main" val="3984025390"/>
                  </a:ext>
                </a:extLst>
              </a:tr>
              <a:tr h="370840">
                <a:tc>
                  <a:txBody>
                    <a:bodyPr/>
                    <a:lstStyle/>
                    <a:p>
                      <a:pPr algn="ctr"/>
                      <a:r>
                        <a:rPr lang="en-US" sz="1800" dirty="0"/>
                        <a:t>Oxycephaly (turricephaly)</a:t>
                      </a:r>
                    </a:p>
                  </a:txBody>
                  <a:tcPr anchor="ctr"/>
                </a:tc>
                <a:tc>
                  <a:txBody>
                    <a:bodyPr/>
                    <a:lstStyle/>
                    <a:p>
                      <a:pPr algn="ctr"/>
                      <a:r>
                        <a:rPr lang="en-US" sz="1800" dirty="0"/>
                        <a:t>Bilateral coronal sutures (if left untreated)</a:t>
                      </a:r>
                    </a:p>
                  </a:txBody>
                  <a:tcPr anchor="ctr"/>
                </a:tc>
                <a:tc>
                  <a:txBody>
                    <a:bodyPr/>
                    <a:lstStyle/>
                    <a:p>
                      <a:pPr marL="285750" indent="-285750" algn="l">
                        <a:buFont typeface="Arial" panose="020B0604020202020204" pitchFamily="34" charset="0"/>
                        <a:buChar char="•"/>
                      </a:pPr>
                      <a:r>
                        <a:rPr lang="en-US" sz="1600" dirty="0"/>
                        <a:t>Long skull (increased craniocaudal dimension)</a:t>
                      </a:r>
                    </a:p>
                  </a:txBody>
                  <a:tcPr anchor="ctr"/>
                </a:tc>
                <a:extLst>
                  <a:ext uri="{0D108BD9-81ED-4DB2-BD59-A6C34878D82A}">
                    <a16:rowId xmlns:a16="http://schemas.microsoft.com/office/drawing/2014/main" val="1270433070"/>
                  </a:ext>
                </a:extLst>
              </a:tr>
            </a:tbl>
          </a:graphicData>
        </a:graphic>
      </p:graphicFrame>
    </p:spTree>
    <p:extLst>
      <p:ext uri="{BB962C8B-B14F-4D97-AF65-F5344CB8AC3E}">
        <p14:creationId xmlns:p14="http://schemas.microsoft.com/office/powerpoint/2010/main" val="3179779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0251-A032-02A4-5FE1-6977CFF4F346}"/>
              </a:ext>
            </a:extLst>
          </p:cNvPr>
          <p:cNvSpPr>
            <a:spLocks noGrp="1"/>
          </p:cNvSpPr>
          <p:nvPr>
            <p:ph type="title"/>
          </p:nvPr>
        </p:nvSpPr>
        <p:spPr/>
        <p:txBody>
          <a:bodyPr>
            <a:noAutofit/>
          </a:bodyPr>
          <a:lstStyle/>
          <a:p>
            <a:r>
              <a:rPr lang="en-US" sz="3500" dirty="0"/>
              <a:t>What is your spot diagnosis and which suture is affected ?</a:t>
            </a:r>
          </a:p>
        </p:txBody>
      </p:sp>
      <p:sp>
        <p:nvSpPr>
          <p:cNvPr id="4" name="TextBox 3">
            <a:extLst>
              <a:ext uri="{FF2B5EF4-FFF2-40B4-BE49-F238E27FC236}">
                <a16:creationId xmlns:a16="http://schemas.microsoft.com/office/drawing/2014/main" id="{6CA50114-F40F-34FC-E111-0A6F1FE38AD6}"/>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9</a:t>
            </a:r>
            <a:r>
              <a:rPr lang="ar-JO" b="1" dirty="0">
                <a:solidFill>
                  <a:srgbClr val="FF0000"/>
                </a:solidFill>
              </a:rPr>
              <a:t>)</a:t>
            </a:r>
            <a:endParaRPr lang="en-US" b="1" dirty="0">
              <a:solidFill>
                <a:srgbClr val="FF0000"/>
              </a:solidFill>
            </a:endParaRPr>
          </a:p>
        </p:txBody>
      </p:sp>
      <p:sp>
        <p:nvSpPr>
          <p:cNvPr id="11" name="Content Placeholder 10">
            <a:extLst>
              <a:ext uri="{FF2B5EF4-FFF2-40B4-BE49-F238E27FC236}">
                <a16:creationId xmlns:a16="http://schemas.microsoft.com/office/drawing/2014/main" id="{2B10A37A-6249-600E-D202-8E2E9A3AA90C}"/>
              </a:ext>
            </a:extLst>
          </p:cNvPr>
          <p:cNvSpPr>
            <a:spLocks noGrp="1"/>
          </p:cNvSpPr>
          <p:nvPr>
            <p:ph idx="1"/>
          </p:nvPr>
        </p:nvSpPr>
        <p:spPr>
          <a:xfrm>
            <a:off x="838200" y="4537062"/>
            <a:ext cx="3762716" cy="1639902"/>
          </a:xfrm>
        </p:spPr>
        <p:txBody>
          <a:bodyPr>
            <a:normAutofit/>
          </a:bodyPr>
          <a:lstStyle/>
          <a:p>
            <a:pPr marL="0" indent="0" algn="ctr">
              <a:buNone/>
            </a:pPr>
            <a:r>
              <a:rPr lang="en-US" sz="2400" dirty="0"/>
              <a:t>Scaphocephaly</a:t>
            </a:r>
          </a:p>
          <a:p>
            <a:pPr marL="0" indent="0" algn="ctr">
              <a:buNone/>
            </a:pPr>
            <a:r>
              <a:rPr lang="en-US" sz="2400" dirty="0"/>
              <a:t>Sagittal suture</a:t>
            </a:r>
          </a:p>
        </p:txBody>
      </p:sp>
      <p:pic>
        <p:nvPicPr>
          <p:cNvPr id="12" name="Picture 2" descr="C:\Users\DELL\Desktop\received_1358790910980998.jpeg">
            <a:extLst>
              <a:ext uri="{FF2B5EF4-FFF2-40B4-BE49-F238E27FC236}">
                <a16:creationId xmlns:a16="http://schemas.microsoft.com/office/drawing/2014/main" id="{4C02E4E0-BD29-C616-A5E8-088363559BEF}"/>
              </a:ext>
            </a:extLst>
          </p:cNvPr>
          <p:cNvPicPr>
            <a:picLocks noChangeAspect="1" noChangeArrowheads="1"/>
          </p:cNvPicPr>
          <p:nvPr/>
        </p:nvPicPr>
        <p:blipFill rotWithShape="1">
          <a:blip r:embed="rId2" cstate="print"/>
          <a:srcRect b="2769"/>
          <a:stretch/>
        </p:blipFill>
        <p:spPr bwMode="auto">
          <a:xfrm>
            <a:off x="838199" y="1305026"/>
            <a:ext cx="3762717" cy="2123974"/>
          </a:xfrm>
          <a:prstGeom prst="rect">
            <a:avLst/>
          </a:prstGeom>
        </p:spPr>
      </p:pic>
      <p:pic>
        <p:nvPicPr>
          <p:cNvPr id="13" name="Content Placeholder 6" descr="88240625_1044808162567372_4503262983538868224_n.jpg">
            <a:extLst>
              <a:ext uri="{FF2B5EF4-FFF2-40B4-BE49-F238E27FC236}">
                <a16:creationId xmlns:a16="http://schemas.microsoft.com/office/drawing/2014/main" id="{DB8ED47D-1DE9-6ED5-4D33-962A136BBA21}"/>
              </a:ext>
            </a:extLst>
          </p:cNvPr>
          <p:cNvPicPr>
            <a:picLocks noChangeAspect="1"/>
          </p:cNvPicPr>
          <p:nvPr/>
        </p:nvPicPr>
        <p:blipFill>
          <a:blip r:embed="rId3"/>
          <a:stretch>
            <a:fillRect/>
          </a:stretch>
        </p:blipFill>
        <p:spPr>
          <a:xfrm>
            <a:off x="4739212" y="1305026"/>
            <a:ext cx="4404594" cy="3169696"/>
          </a:xfrm>
          <a:prstGeom prst="rect">
            <a:avLst/>
          </a:prstGeom>
        </p:spPr>
      </p:pic>
      <p:pic>
        <p:nvPicPr>
          <p:cNvPr id="14" name="Picture 13">
            <a:extLst>
              <a:ext uri="{FF2B5EF4-FFF2-40B4-BE49-F238E27FC236}">
                <a16:creationId xmlns:a16="http://schemas.microsoft.com/office/drawing/2014/main" id="{C06355CD-3FBC-EB45-E7BB-73AC955CF3F0}"/>
              </a:ext>
            </a:extLst>
          </p:cNvPr>
          <p:cNvPicPr>
            <a:picLocks noChangeAspect="1"/>
          </p:cNvPicPr>
          <p:nvPr/>
        </p:nvPicPr>
        <p:blipFill rotWithShape="1">
          <a:blip r:embed="rId4">
            <a:extLst>
              <a:ext uri="{28A0092B-C50C-407E-A947-70E740481C1C}">
                <a14:useLocalDpi xmlns:a14="http://schemas.microsoft.com/office/drawing/2010/main" val="0"/>
              </a:ext>
            </a:extLst>
          </a:blip>
          <a:srcRect b="13391"/>
          <a:stretch/>
        </p:blipFill>
        <p:spPr>
          <a:xfrm>
            <a:off x="838199" y="3491340"/>
            <a:ext cx="3762717" cy="983383"/>
          </a:xfrm>
          <a:prstGeom prst="rect">
            <a:avLst/>
          </a:prstGeom>
        </p:spPr>
      </p:pic>
      <p:pic>
        <p:nvPicPr>
          <p:cNvPr id="15" name="Picture 3" descr="C:\Users\Pc city\Downloads\300px-Trigonocephaly_(2).png">
            <a:extLst>
              <a:ext uri="{FF2B5EF4-FFF2-40B4-BE49-F238E27FC236}">
                <a16:creationId xmlns:a16="http://schemas.microsoft.com/office/drawing/2014/main" id="{148BC821-A3B8-0365-FFA8-ED2ACC576FC3}"/>
              </a:ext>
            </a:extLst>
          </p:cNvPr>
          <p:cNvPicPr>
            <a:picLocks noChangeAspect="1" noChangeArrowheads="1"/>
          </p:cNvPicPr>
          <p:nvPr/>
        </p:nvPicPr>
        <p:blipFill>
          <a:blip r:embed="rId5"/>
          <a:stretch>
            <a:fillRect/>
          </a:stretch>
        </p:blipFill>
        <p:spPr bwMode="auto">
          <a:xfrm>
            <a:off x="9282102" y="1305026"/>
            <a:ext cx="2071698" cy="3169697"/>
          </a:xfrm>
          <a:prstGeom prst="rect">
            <a:avLst/>
          </a:prstGeom>
        </p:spPr>
      </p:pic>
      <p:sp>
        <p:nvSpPr>
          <p:cNvPr id="16" name="Content Placeholder 10">
            <a:extLst>
              <a:ext uri="{FF2B5EF4-FFF2-40B4-BE49-F238E27FC236}">
                <a16:creationId xmlns:a16="http://schemas.microsoft.com/office/drawing/2014/main" id="{92538949-D546-88EA-6953-8B40A1AF075E}"/>
              </a:ext>
            </a:extLst>
          </p:cNvPr>
          <p:cNvSpPr txBox="1">
            <a:spLocks/>
          </p:cNvSpPr>
          <p:nvPr/>
        </p:nvSpPr>
        <p:spPr>
          <a:xfrm>
            <a:off x="4739210" y="4537061"/>
            <a:ext cx="4404595" cy="1639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400" dirty="0"/>
              <a:t>Brachycephaly</a:t>
            </a:r>
          </a:p>
          <a:p>
            <a:pPr marL="0" indent="0" algn="ctr">
              <a:buFont typeface="Wingdings" panose="05000000000000000000" pitchFamily="2" charset="2"/>
              <a:buNone/>
            </a:pPr>
            <a:r>
              <a:rPr lang="en-US" sz="2400" dirty="0"/>
              <a:t>Bilateral coronal sutures</a:t>
            </a:r>
          </a:p>
        </p:txBody>
      </p:sp>
      <p:sp>
        <p:nvSpPr>
          <p:cNvPr id="17" name="Content Placeholder 10">
            <a:extLst>
              <a:ext uri="{FF2B5EF4-FFF2-40B4-BE49-F238E27FC236}">
                <a16:creationId xmlns:a16="http://schemas.microsoft.com/office/drawing/2014/main" id="{C1D1CFA3-7068-84E9-B630-34AC28C90A17}"/>
              </a:ext>
            </a:extLst>
          </p:cNvPr>
          <p:cNvSpPr txBox="1">
            <a:spLocks/>
          </p:cNvSpPr>
          <p:nvPr/>
        </p:nvSpPr>
        <p:spPr>
          <a:xfrm>
            <a:off x="9282100" y="4537061"/>
            <a:ext cx="2071701" cy="1639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400" dirty="0"/>
              <a:t>Trigonocephaly</a:t>
            </a:r>
          </a:p>
          <a:p>
            <a:pPr marL="0" indent="0" algn="ctr">
              <a:buFont typeface="Wingdings" panose="05000000000000000000" pitchFamily="2" charset="2"/>
              <a:buNone/>
            </a:pPr>
            <a:r>
              <a:rPr lang="en-US" sz="2400" dirty="0"/>
              <a:t>Metopic suture</a:t>
            </a:r>
          </a:p>
        </p:txBody>
      </p:sp>
      <p:sp>
        <p:nvSpPr>
          <p:cNvPr id="18" name="TextBox 17">
            <a:extLst>
              <a:ext uri="{FF2B5EF4-FFF2-40B4-BE49-F238E27FC236}">
                <a16:creationId xmlns:a16="http://schemas.microsoft.com/office/drawing/2014/main" id="{0EC57EF1-08B3-860B-3587-F1689B9D6E21}"/>
              </a:ext>
            </a:extLst>
          </p:cNvPr>
          <p:cNvSpPr txBox="1"/>
          <p:nvPr/>
        </p:nvSpPr>
        <p:spPr>
          <a:xfrm>
            <a:off x="10608083" y="1305026"/>
            <a:ext cx="745717" cy="276999"/>
          </a:xfrm>
          <a:prstGeom prst="rect">
            <a:avLst/>
          </a:prstGeom>
          <a:solidFill>
            <a:schemeClr val="bg1"/>
          </a:solidFill>
          <a:ln>
            <a:solidFill>
              <a:srgbClr val="FF0000"/>
            </a:solidFill>
          </a:ln>
        </p:spPr>
        <p:txBody>
          <a:bodyPr wrap="none" rtlCol="0">
            <a:spAutoFit/>
          </a:bodyPr>
          <a:lstStyle/>
          <a:p>
            <a:pPr algn="r" rtl="1"/>
            <a:r>
              <a:rPr lang="ar-JO" sz="1200" b="1" dirty="0">
                <a:solidFill>
                  <a:srgbClr val="FF0000"/>
                </a:solidFill>
              </a:rPr>
              <a:t>سنوات (</a:t>
            </a:r>
            <a:r>
              <a:rPr lang="en-US" sz="1200" b="1" dirty="0">
                <a:solidFill>
                  <a:srgbClr val="FF0000"/>
                </a:solidFill>
              </a:rPr>
              <a:t>5</a:t>
            </a:r>
            <a:r>
              <a:rPr lang="ar-JO" sz="1200" b="1" dirty="0">
                <a:solidFill>
                  <a:srgbClr val="FF0000"/>
                </a:solidFill>
              </a:rPr>
              <a:t>)</a:t>
            </a:r>
            <a:endParaRPr lang="en-US" sz="1200" b="1" dirty="0">
              <a:solidFill>
                <a:srgbClr val="FF0000"/>
              </a:solidFill>
            </a:endParaRPr>
          </a:p>
        </p:txBody>
      </p:sp>
      <p:sp>
        <p:nvSpPr>
          <p:cNvPr id="19" name="TextBox 18">
            <a:extLst>
              <a:ext uri="{FF2B5EF4-FFF2-40B4-BE49-F238E27FC236}">
                <a16:creationId xmlns:a16="http://schemas.microsoft.com/office/drawing/2014/main" id="{D148E997-D984-2799-77BF-D12CDCF7DE09}"/>
              </a:ext>
            </a:extLst>
          </p:cNvPr>
          <p:cNvSpPr txBox="1"/>
          <p:nvPr/>
        </p:nvSpPr>
        <p:spPr>
          <a:xfrm>
            <a:off x="8398088" y="1305025"/>
            <a:ext cx="745717" cy="276999"/>
          </a:xfrm>
          <a:prstGeom prst="rect">
            <a:avLst/>
          </a:prstGeom>
          <a:solidFill>
            <a:schemeClr val="bg1"/>
          </a:solidFill>
          <a:ln>
            <a:solidFill>
              <a:srgbClr val="FF0000"/>
            </a:solidFill>
          </a:ln>
        </p:spPr>
        <p:txBody>
          <a:bodyPr wrap="none" rtlCol="0">
            <a:spAutoFit/>
          </a:bodyPr>
          <a:lstStyle/>
          <a:p>
            <a:pPr algn="r" rtl="1"/>
            <a:r>
              <a:rPr lang="ar-JO" sz="1200" b="1" dirty="0">
                <a:solidFill>
                  <a:srgbClr val="FF0000"/>
                </a:solidFill>
              </a:rPr>
              <a:t>سنوات (</a:t>
            </a:r>
            <a:r>
              <a:rPr lang="en-US" sz="1200" b="1" dirty="0">
                <a:solidFill>
                  <a:srgbClr val="FF0000"/>
                </a:solidFill>
              </a:rPr>
              <a:t>1</a:t>
            </a:r>
            <a:r>
              <a:rPr lang="ar-JO" sz="1200" b="1" dirty="0">
                <a:solidFill>
                  <a:srgbClr val="FF0000"/>
                </a:solidFill>
              </a:rPr>
              <a:t>)</a:t>
            </a:r>
            <a:endParaRPr lang="en-US" sz="1200" b="1" dirty="0">
              <a:solidFill>
                <a:srgbClr val="FF0000"/>
              </a:solidFill>
            </a:endParaRPr>
          </a:p>
        </p:txBody>
      </p:sp>
      <p:sp>
        <p:nvSpPr>
          <p:cNvPr id="20" name="TextBox 19">
            <a:extLst>
              <a:ext uri="{FF2B5EF4-FFF2-40B4-BE49-F238E27FC236}">
                <a16:creationId xmlns:a16="http://schemas.microsoft.com/office/drawing/2014/main" id="{95056028-8383-F8D7-0E8C-0A91B7444745}"/>
              </a:ext>
            </a:extLst>
          </p:cNvPr>
          <p:cNvSpPr txBox="1"/>
          <p:nvPr/>
        </p:nvSpPr>
        <p:spPr>
          <a:xfrm>
            <a:off x="3855198" y="1305024"/>
            <a:ext cx="745717" cy="276999"/>
          </a:xfrm>
          <a:prstGeom prst="rect">
            <a:avLst/>
          </a:prstGeom>
          <a:solidFill>
            <a:schemeClr val="bg1"/>
          </a:solidFill>
          <a:ln>
            <a:solidFill>
              <a:srgbClr val="FF0000"/>
            </a:solidFill>
          </a:ln>
        </p:spPr>
        <p:txBody>
          <a:bodyPr wrap="none" rtlCol="0">
            <a:spAutoFit/>
          </a:bodyPr>
          <a:lstStyle/>
          <a:p>
            <a:pPr algn="r" rtl="1"/>
            <a:r>
              <a:rPr lang="ar-JO" sz="1200" b="1" dirty="0">
                <a:solidFill>
                  <a:srgbClr val="FF0000"/>
                </a:solidFill>
              </a:rPr>
              <a:t>سنوات (</a:t>
            </a:r>
            <a:r>
              <a:rPr lang="en-US" sz="1200" b="1" dirty="0">
                <a:solidFill>
                  <a:srgbClr val="FF0000"/>
                </a:solidFill>
              </a:rPr>
              <a:t>4</a:t>
            </a:r>
            <a:r>
              <a:rPr lang="ar-JO" sz="1200" b="1" dirty="0">
                <a:solidFill>
                  <a:srgbClr val="FF0000"/>
                </a:solidFill>
              </a:rPr>
              <a:t>)</a:t>
            </a:r>
            <a:endParaRPr lang="en-US" sz="1200" b="1" dirty="0">
              <a:solidFill>
                <a:srgbClr val="FF0000"/>
              </a:solidFill>
            </a:endParaRPr>
          </a:p>
        </p:txBody>
      </p:sp>
    </p:spTree>
    <p:extLst>
      <p:ext uri="{BB962C8B-B14F-4D97-AF65-F5344CB8AC3E}">
        <p14:creationId xmlns:p14="http://schemas.microsoft.com/office/powerpoint/2010/main" val="1514017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9F12-AFE9-8FD4-C677-901A11D4528B}"/>
              </a:ext>
            </a:extLst>
          </p:cNvPr>
          <p:cNvSpPr>
            <a:spLocks noGrp="1"/>
          </p:cNvSpPr>
          <p:nvPr>
            <p:ph type="title"/>
          </p:nvPr>
        </p:nvSpPr>
        <p:spPr/>
        <p:txBody>
          <a:bodyPr/>
          <a:lstStyle/>
          <a:p>
            <a:r>
              <a:rPr lang="en-US" dirty="0"/>
              <a:t>Craniosynostosis (</a:t>
            </a:r>
            <a:r>
              <a:rPr lang="ar-JO" dirty="0"/>
              <a:t>مهم</a:t>
            </a:r>
            <a:r>
              <a:rPr lang="en-US" dirty="0"/>
              <a:t>)</a:t>
            </a:r>
          </a:p>
        </p:txBody>
      </p:sp>
      <p:sp>
        <p:nvSpPr>
          <p:cNvPr id="3" name="Content Placeholder 2">
            <a:extLst>
              <a:ext uri="{FF2B5EF4-FFF2-40B4-BE49-F238E27FC236}">
                <a16:creationId xmlns:a16="http://schemas.microsoft.com/office/drawing/2014/main" id="{46165510-B878-64BF-DCF6-5561202FBA00}"/>
              </a:ext>
            </a:extLst>
          </p:cNvPr>
          <p:cNvSpPr>
            <a:spLocks noGrp="1"/>
          </p:cNvSpPr>
          <p:nvPr>
            <p:ph idx="1"/>
          </p:nvPr>
        </p:nvSpPr>
        <p:spPr>
          <a:xfrm>
            <a:off x="838200" y="1305026"/>
            <a:ext cx="7216302" cy="4940131"/>
          </a:xfrm>
        </p:spPr>
        <p:txBody>
          <a:bodyPr>
            <a:normAutofit fontScale="92500" lnSpcReduction="10000"/>
          </a:bodyPr>
          <a:lstStyle/>
          <a:p>
            <a:r>
              <a:rPr lang="en-US" b="1" dirty="0"/>
              <a:t>What is the name of this anomaly ?</a:t>
            </a:r>
          </a:p>
          <a:p>
            <a:pPr lvl="1"/>
            <a:r>
              <a:rPr lang="en-US" sz="2400" dirty="0"/>
              <a:t>Trigonocephaly</a:t>
            </a:r>
            <a:endParaRPr lang="en-US" dirty="0"/>
          </a:p>
          <a:p>
            <a:r>
              <a:rPr lang="en-US" b="1" dirty="0">
                <a:solidFill>
                  <a:srgbClr val="C00000"/>
                </a:solidFill>
              </a:rPr>
              <a:t>What is the preferred imaging and why ?</a:t>
            </a:r>
          </a:p>
          <a:p>
            <a:pPr lvl="1"/>
            <a:r>
              <a:rPr lang="en-US" dirty="0">
                <a:solidFill>
                  <a:srgbClr val="C00000"/>
                </a:solidFill>
              </a:rPr>
              <a:t>Cranial CT (with 3D reconstruction)</a:t>
            </a:r>
          </a:p>
          <a:p>
            <a:pPr lvl="2"/>
            <a:r>
              <a:rPr lang="en-US" dirty="0">
                <a:solidFill>
                  <a:srgbClr val="C00000"/>
                </a:solidFill>
              </a:rPr>
              <a:t>To assess extent of CS</a:t>
            </a:r>
          </a:p>
          <a:p>
            <a:pPr lvl="2"/>
            <a:r>
              <a:rPr lang="en-US" dirty="0">
                <a:solidFill>
                  <a:srgbClr val="C00000"/>
                </a:solidFill>
              </a:rPr>
              <a:t>To identify hydrocephalus</a:t>
            </a:r>
          </a:p>
          <a:p>
            <a:pPr lvl="2"/>
            <a:r>
              <a:rPr lang="en-US" dirty="0">
                <a:solidFill>
                  <a:srgbClr val="C00000"/>
                </a:solidFill>
              </a:rPr>
              <a:t>Helps plan surgical reconstruction</a:t>
            </a:r>
          </a:p>
          <a:p>
            <a:r>
              <a:rPr lang="en-US" b="1" dirty="0">
                <a:solidFill>
                  <a:srgbClr val="C00000"/>
                </a:solidFill>
              </a:rPr>
              <a:t>What is the treatment and at what age ?</a:t>
            </a:r>
          </a:p>
          <a:p>
            <a:pPr lvl="1"/>
            <a:r>
              <a:rPr lang="en-US" dirty="0">
                <a:solidFill>
                  <a:srgbClr val="C00000"/>
                </a:solidFill>
              </a:rPr>
              <a:t>Strip craniectomy or cranial vault remodeling </a:t>
            </a:r>
          </a:p>
          <a:p>
            <a:pPr lvl="1"/>
            <a:r>
              <a:rPr lang="en-US" dirty="0">
                <a:solidFill>
                  <a:srgbClr val="C00000"/>
                </a:solidFill>
              </a:rPr>
              <a:t>Timing: controversial; mostly recommended at 3–9 months of age</a:t>
            </a:r>
          </a:p>
          <a:p>
            <a:r>
              <a:rPr lang="en-GB" sz="2800" b="1" dirty="0">
                <a:solidFill>
                  <a:srgbClr val="C00000"/>
                </a:solidFill>
              </a:rPr>
              <a:t>Mention one goal for the treatment</a:t>
            </a:r>
          </a:p>
          <a:p>
            <a:pPr lvl="1"/>
            <a:r>
              <a:rPr lang="en-US" dirty="0">
                <a:solidFill>
                  <a:srgbClr val="C00000"/>
                </a:solidFill>
              </a:rPr>
              <a:t>To minimize cerebral constriction</a:t>
            </a:r>
          </a:p>
          <a:p>
            <a:pPr lvl="1"/>
            <a:r>
              <a:rPr lang="en-US" dirty="0">
                <a:solidFill>
                  <a:srgbClr val="C00000"/>
                </a:solidFill>
              </a:rPr>
              <a:t>For cosmetic reasons</a:t>
            </a:r>
          </a:p>
        </p:txBody>
      </p:sp>
      <p:sp>
        <p:nvSpPr>
          <p:cNvPr id="4" name="TextBox 3">
            <a:extLst>
              <a:ext uri="{FF2B5EF4-FFF2-40B4-BE49-F238E27FC236}">
                <a16:creationId xmlns:a16="http://schemas.microsoft.com/office/drawing/2014/main" id="{2266B417-5865-C657-20E9-203EEE79AB3A}"/>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3" descr="C:\Users\Pc city\Downloads\300px-Trigonocephaly_(2).png">
            <a:extLst>
              <a:ext uri="{FF2B5EF4-FFF2-40B4-BE49-F238E27FC236}">
                <a16:creationId xmlns:a16="http://schemas.microsoft.com/office/drawing/2014/main" id="{C44A8963-9B90-CC3B-FE6C-881ADCD229C6}"/>
              </a:ext>
            </a:extLst>
          </p:cNvPr>
          <p:cNvPicPr>
            <a:picLocks noChangeAspect="1" noChangeArrowheads="1"/>
          </p:cNvPicPr>
          <p:nvPr/>
        </p:nvPicPr>
        <p:blipFill>
          <a:blip r:embed="rId2"/>
          <a:stretch>
            <a:fillRect/>
          </a:stretch>
        </p:blipFill>
        <p:spPr bwMode="auto">
          <a:xfrm>
            <a:off x="8124955" y="1305025"/>
            <a:ext cx="3228845" cy="4940131"/>
          </a:xfrm>
          <a:prstGeom prst="rect">
            <a:avLst/>
          </a:prstGeom>
        </p:spPr>
      </p:pic>
      <p:sp>
        <p:nvSpPr>
          <p:cNvPr id="6" name="TextBox 5">
            <a:extLst>
              <a:ext uri="{FF2B5EF4-FFF2-40B4-BE49-F238E27FC236}">
                <a16:creationId xmlns:a16="http://schemas.microsoft.com/office/drawing/2014/main" id="{98BEC6DC-9902-F226-3F9E-771A5C194035}"/>
              </a:ext>
            </a:extLst>
          </p:cNvPr>
          <p:cNvSpPr txBox="1"/>
          <p:nvPr/>
        </p:nvSpPr>
        <p:spPr>
          <a:xfrm>
            <a:off x="0" y="0"/>
            <a:ext cx="4223529" cy="369332"/>
          </a:xfrm>
          <a:prstGeom prst="rect">
            <a:avLst/>
          </a:prstGeom>
          <a:noFill/>
          <a:ln>
            <a:solidFill>
              <a:srgbClr val="0070C0"/>
            </a:solidFill>
          </a:ln>
        </p:spPr>
        <p:txBody>
          <a:bodyPr wrap="none" rtlCol="0">
            <a:spAutoFit/>
          </a:bodyPr>
          <a:lstStyle/>
          <a:p>
            <a:r>
              <a:rPr lang="en-US" dirty="0">
                <a:solidFill>
                  <a:srgbClr val="0070C0"/>
                </a:solidFill>
              </a:rPr>
              <a:t>These answers apply to all craniosynostosis</a:t>
            </a:r>
          </a:p>
        </p:txBody>
      </p:sp>
    </p:spTree>
    <p:extLst>
      <p:ext uri="{BB962C8B-B14F-4D97-AF65-F5344CB8AC3E}">
        <p14:creationId xmlns:p14="http://schemas.microsoft.com/office/powerpoint/2010/main" val="2722943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4EA4-C3DA-7BFD-C6A8-C280DA78B0AC}"/>
              </a:ext>
            </a:extLst>
          </p:cNvPr>
          <p:cNvSpPr>
            <a:spLocks noGrp="1"/>
          </p:cNvSpPr>
          <p:nvPr>
            <p:ph type="title"/>
          </p:nvPr>
        </p:nvSpPr>
        <p:spPr/>
        <p:txBody>
          <a:bodyPr/>
          <a:lstStyle/>
          <a:p>
            <a:r>
              <a:rPr lang="en-US" dirty="0"/>
              <a:t>Neurulation</a:t>
            </a:r>
          </a:p>
        </p:txBody>
      </p:sp>
      <p:pic>
        <p:nvPicPr>
          <p:cNvPr id="5" name="Content Placeholder 4">
            <a:extLst>
              <a:ext uri="{FF2B5EF4-FFF2-40B4-BE49-F238E27FC236}">
                <a16:creationId xmlns:a16="http://schemas.microsoft.com/office/drawing/2014/main" id="{9C5CD380-D012-FB84-BC23-CBF90BA69969}"/>
              </a:ext>
            </a:extLst>
          </p:cNvPr>
          <p:cNvPicPr>
            <a:picLocks noGrp="1" noChangeAspect="1"/>
          </p:cNvPicPr>
          <p:nvPr>
            <p:ph idx="1"/>
          </p:nvPr>
        </p:nvPicPr>
        <p:blipFill>
          <a:blip r:embed="rId2"/>
          <a:stretch>
            <a:fillRect/>
          </a:stretch>
        </p:blipFill>
        <p:spPr>
          <a:xfrm>
            <a:off x="838200" y="1215796"/>
            <a:ext cx="10515600" cy="5011386"/>
          </a:xfrm>
        </p:spPr>
      </p:pic>
    </p:spTree>
    <p:extLst>
      <p:ext uri="{BB962C8B-B14F-4D97-AF65-F5344CB8AC3E}">
        <p14:creationId xmlns:p14="http://schemas.microsoft.com/office/powerpoint/2010/main" val="211833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582224F-04D0-22E9-C3E9-E316994DD00E}"/>
              </a:ext>
            </a:extLst>
          </p:cNvPr>
          <p:cNvSpPr>
            <a:spLocks noGrp="1"/>
          </p:cNvSpPr>
          <p:nvPr>
            <p:ph idx="1"/>
          </p:nvPr>
        </p:nvSpPr>
        <p:spPr/>
        <p:txBody>
          <a:bodyPr>
            <a:normAutofit/>
          </a:bodyPr>
          <a:lstStyle/>
          <a:p>
            <a:r>
              <a:rPr lang="en-US" sz="2400" dirty="0"/>
              <a:t>The neural tube communicates with the amniotic cavity through cranial and caudal openings (neuropore)</a:t>
            </a:r>
          </a:p>
          <a:p>
            <a:pPr lvl="1"/>
            <a:r>
              <a:rPr lang="en-US" sz="2000" b="1" dirty="0"/>
              <a:t>Anterior neuropore</a:t>
            </a:r>
            <a:r>
              <a:rPr lang="en-US" sz="2000" dirty="0"/>
              <a:t>: closes on ∼ days 24–25</a:t>
            </a:r>
          </a:p>
          <a:p>
            <a:pPr lvl="1"/>
            <a:r>
              <a:rPr lang="en-US" sz="2000" b="1" dirty="0"/>
              <a:t>Posterior neuropore</a:t>
            </a:r>
            <a:r>
              <a:rPr lang="en-US" sz="2000" dirty="0"/>
              <a:t>: closes on ∼ days 26–27</a:t>
            </a:r>
          </a:p>
          <a:p>
            <a:r>
              <a:rPr lang="en-US" sz="2400" b="1" dirty="0"/>
              <a:t>Mention 4 congenital anomalies related to CNS abnormality</a:t>
            </a:r>
          </a:p>
        </p:txBody>
      </p:sp>
      <p:sp>
        <p:nvSpPr>
          <p:cNvPr id="2" name="Title 1">
            <a:extLst>
              <a:ext uri="{FF2B5EF4-FFF2-40B4-BE49-F238E27FC236}">
                <a16:creationId xmlns:a16="http://schemas.microsoft.com/office/drawing/2014/main" id="{FBB427E2-8512-DC06-92AB-84468F4FF6D9}"/>
              </a:ext>
            </a:extLst>
          </p:cNvPr>
          <p:cNvSpPr>
            <a:spLocks noGrp="1"/>
          </p:cNvSpPr>
          <p:nvPr>
            <p:ph type="title"/>
          </p:nvPr>
        </p:nvSpPr>
        <p:spPr/>
        <p:txBody>
          <a:bodyPr>
            <a:noAutofit/>
          </a:bodyPr>
          <a:lstStyle/>
          <a:p>
            <a:r>
              <a:rPr lang="en-US" dirty="0"/>
              <a:t>Neurulation</a:t>
            </a:r>
          </a:p>
        </p:txBody>
      </p:sp>
      <p:sp>
        <p:nvSpPr>
          <p:cNvPr id="3" name="TextBox 2">
            <a:extLst>
              <a:ext uri="{FF2B5EF4-FFF2-40B4-BE49-F238E27FC236}">
                <a16:creationId xmlns:a16="http://schemas.microsoft.com/office/drawing/2014/main" id="{ACADC5FC-FF3F-509E-F74B-907F20742F52}"/>
              </a:ext>
            </a:extLst>
          </p:cNvPr>
          <p:cNvSpPr txBox="1"/>
          <p:nvPr/>
        </p:nvSpPr>
        <p:spPr>
          <a:xfrm>
            <a:off x="8833338" y="2790245"/>
            <a:ext cx="936475" cy="338554"/>
          </a:xfrm>
          <a:prstGeom prst="rect">
            <a:avLst/>
          </a:prstGeom>
          <a:noFill/>
          <a:ln>
            <a:solidFill>
              <a:srgbClr val="FF0000"/>
            </a:solidFill>
          </a:ln>
        </p:spPr>
        <p:txBody>
          <a:bodyPr wrap="none" rtlCol="0">
            <a:spAutoFit/>
          </a:bodyPr>
          <a:lstStyle/>
          <a:p>
            <a:pPr algn="r" rtl="1"/>
            <a:r>
              <a:rPr lang="ar-JO" sz="1600" b="1" dirty="0">
                <a:solidFill>
                  <a:srgbClr val="FF0000"/>
                </a:solidFill>
              </a:rPr>
              <a:t>سنوات (</a:t>
            </a:r>
            <a:r>
              <a:rPr lang="en-US" sz="1600" b="1" dirty="0">
                <a:solidFill>
                  <a:srgbClr val="FF0000"/>
                </a:solidFill>
              </a:rPr>
              <a:t>1</a:t>
            </a:r>
            <a:r>
              <a:rPr lang="ar-JO" sz="1600" b="1" dirty="0">
                <a:solidFill>
                  <a:srgbClr val="FF0000"/>
                </a:solidFill>
              </a:rPr>
              <a:t>)</a:t>
            </a:r>
            <a:endParaRPr lang="en-US" sz="1600" b="1" dirty="0">
              <a:solidFill>
                <a:srgbClr val="FF0000"/>
              </a:solidFill>
            </a:endParaRPr>
          </a:p>
        </p:txBody>
      </p:sp>
      <p:graphicFrame>
        <p:nvGraphicFramePr>
          <p:cNvPr id="7" name="Table 4">
            <a:extLst>
              <a:ext uri="{FF2B5EF4-FFF2-40B4-BE49-F238E27FC236}">
                <a16:creationId xmlns:a16="http://schemas.microsoft.com/office/drawing/2014/main" id="{5D86CC07-5049-D2C2-0DB4-FB44CB1F0BDF}"/>
              </a:ext>
            </a:extLst>
          </p:cNvPr>
          <p:cNvGraphicFramePr>
            <a:graphicFrameLocks/>
          </p:cNvGraphicFramePr>
          <p:nvPr/>
        </p:nvGraphicFramePr>
        <p:xfrm>
          <a:off x="838200" y="3220404"/>
          <a:ext cx="10515600" cy="29565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923182503"/>
                    </a:ext>
                  </a:extLst>
                </a:gridCol>
                <a:gridCol w="5257800">
                  <a:extLst>
                    <a:ext uri="{9D8B030D-6E8A-4147-A177-3AD203B41FA5}">
                      <a16:colId xmlns:a16="http://schemas.microsoft.com/office/drawing/2014/main" val="2293146785"/>
                    </a:ext>
                  </a:extLst>
                </a:gridCol>
              </a:tblGrid>
              <a:tr h="224263">
                <a:tc>
                  <a:txBody>
                    <a:bodyPr/>
                    <a:lstStyle/>
                    <a:p>
                      <a:pPr algn="ctr"/>
                      <a:r>
                        <a:rPr lang="en-US" sz="2000" dirty="0"/>
                        <a:t>Brain</a:t>
                      </a:r>
                    </a:p>
                  </a:txBody>
                  <a:tcPr/>
                </a:tc>
                <a:tc>
                  <a:txBody>
                    <a:bodyPr/>
                    <a:lstStyle/>
                    <a:p>
                      <a:pPr algn="ctr"/>
                      <a:r>
                        <a:rPr lang="en-US" sz="2000" dirty="0"/>
                        <a:t>Spinal</a:t>
                      </a:r>
                    </a:p>
                  </a:txBody>
                  <a:tcPr/>
                </a:tc>
                <a:extLst>
                  <a:ext uri="{0D108BD9-81ED-4DB2-BD59-A6C34878D82A}">
                    <a16:rowId xmlns:a16="http://schemas.microsoft.com/office/drawing/2014/main" val="2429922597"/>
                  </a:ext>
                </a:extLst>
              </a:tr>
              <a:tr h="1390429">
                <a:tc>
                  <a:txBody>
                    <a:bodyPr/>
                    <a:lstStyle/>
                    <a:p>
                      <a:pPr marL="342900" indent="-342900">
                        <a:buFont typeface="Courier New" panose="02070309020205020404" pitchFamily="49" charset="0"/>
                        <a:buChar char="o"/>
                      </a:pPr>
                      <a:r>
                        <a:rPr lang="en-US" sz="1800" dirty="0"/>
                        <a:t>Anencephaly</a:t>
                      </a:r>
                    </a:p>
                    <a:p>
                      <a:pPr marL="342900" indent="-342900">
                        <a:buFont typeface="Courier New" panose="02070309020205020404" pitchFamily="49" charset="0"/>
                        <a:buChar char="o"/>
                      </a:pPr>
                      <a:r>
                        <a:rPr lang="en-US" sz="1800" dirty="0"/>
                        <a:t>Cephalocele</a:t>
                      </a:r>
                    </a:p>
                    <a:p>
                      <a:pPr marL="342900" indent="-342900">
                        <a:buFont typeface="Courier New" panose="02070309020205020404" pitchFamily="49" charset="0"/>
                        <a:buChar char="o"/>
                      </a:pPr>
                      <a:r>
                        <a:rPr lang="en-US" sz="1800" dirty="0"/>
                        <a:t>Chiari malformation</a:t>
                      </a:r>
                    </a:p>
                    <a:p>
                      <a:pPr marL="342900" indent="-342900">
                        <a:buFont typeface="Courier New" panose="02070309020205020404" pitchFamily="49" charset="0"/>
                        <a:buChar char="o"/>
                      </a:pPr>
                      <a:r>
                        <a:rPr lang="en-US" sz="1800" dirty="0"/>
                        <a:t>Arachnoid cyst</a:t>
                      </a:r>
                    </a:p>
                    <a:p>
                      <a:pPr marL="342900" indent="-342900">
                        <a:buFont typeface="Courier New" panose="02070309020205020404" pitchFamily="49" charset="0"/>
                        <a:buChar char="o"/>
                      </a:pPr>
                      <a:r>
                        <a:rPr lang="en-US" sz="1800" dirty="0"/>
                        <a:t>Dandy-Walker malformation</a:t>
                      </a:r>
                    </a:p>
                  </a:txBody>
                  <a:tcPr/>
                </a:tc>
                <a:tc>
                  <a:txBody>
                    <a:bodyPr/>
                    <a:lstStyle/>
                    <a:p>
                      <a:pPr marL="285750" indent="-285750">
                        <a:buFont typeface="Wingdings" panose="05000000000000000000" pitchFamily="2" charset="2"/>
                        <a:buChar char="v"/>
                      </a:pPr>
                      <a:r>
                        <a:rPr lang="en-US" sz="1800" dirty="0"/>
                        <a:t>Occult</a:t>
                      </a:r>
                    </a:p>
                    <a:p>
                      <a:pPr marL="800100" lvl="1" indent="-342900">
                        <a:buFont typeface="Courier New" panose="02070309020205020404" pitchFamily="49" charset="0"/>
                        <a:buChar char="o"/>
                      </a:pPr>
                      <a:r>
                        <a:rPr lang="en-US" sz="1800" dirty="0"/>
                        <a:t>Intraspinal lipoma</a:t>
                      </a:r>
                    </a:p>
                    <a:p>
                      <a:pPr marL="800100" lvl="1" indent="-342900">
                        <a:buFont typeface="Courier New" panose="02070309020205020404" pitchFamily="49" charset="0"/>
                        <a:buChar char="o"/>
                      </a:pPr>
                      <a:r>
                        <a:rPr lang="en-US" sz="1800" dirty="0"/>
                        <a:t>Dermoid tumors</a:t>
                      </a:r>
                    </a:p>
                    <a:p>
                      <a:pPr marL="800100" lvl="1" indent="-342900">
                        <a:buFont typeface="Courier New" panose="02070309020205020404" pitchFamily="49" charset="0"/>
                        <a:buChar char="o"/>
                      </a:pPr>
                      <a:r>
                        <a:rPr lang="en-US" sz="1800" dirty="0"/>
                        <a:t>Diastematomyelia</a:t>
                      </a:r>
                    </a:p>
                    <a:p>
                      <a:pPr marL="800100" lvl="1" indent="-342900">
                        <a:buFont typeface="Courier New" panose="02070309020205020404" pitchFamily="49" charset="0"/>
                        <a:buChar char="o"/>
                      </a:pPr>
                      <a:r>
                        <a:rPr lang="en-US" sz="1800" dirty="0"/>
                        <a:t>Hypertrophic filum terminale</a:t>
                      </a:r>
                    </a:p>
                    <a:p>
                      <a:pPr marL="285750" indent="-285750">
                        <a:buFont typeface="Wingdings" panose="05000000000000000000" pitchFamily="2" charset="2"/>
                        <a:buChar char="v"/>
                      </a:pPr>
                      <a:r>
                        <a:rPr lang="en-US" sz="1800" dirty="0"/>
                        <a:t>Aperta</a:t>
                      </a:r>
                    </a:p>
                    <a:p>
                      <a:pPr marL="800100" lvl="1" indent="-342900">
                        <a:buFont typeface="Courier New" panose="02070309020205020404" pitchFamily="49" charset="0"/>
                        <a:buChar char="o"/>
                      </a:pPr>
                      <a:r>
                        <a:rPr lang="en-US" sz="1800" dirty="0"/>
                        <a:t>Meningocele</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800" dirty="0"/>
                        <a:t>Myelomeningocele</a:t>
                      </a:r>
                    </a:p>
                    <a:p>
                      <a:pPr marL="285750" indent="-285750">
                        <a:buFont typeface="Wingdings" panose="05000000000000000000" pitchFamily="2" charset="2"/>
                        <a:buChar char="v"/>
                      </a:pPr>
                      <a:r>
                        <a:rPr lang="en-US" sz="1800" dirty="0"/>
                        <a:t>Lipomyelomeningocele</a:t>
                      </a:r>
                    </a:p>
                  </a:txBody>
                  <a:tcPr/>
                </a:tc>
                <a:extLst>
                  <a:ext uri="{0D108BD9-81ED-4DB2-BD59-A6C34878D82A}">
                    <a16:rowId xmlns:a16="http://schemas.microsoft.com/office/drawing/2014/main" val="579546004"/>
                  </a:ext>
                </a:extLst>
              </a:tr>
            </a:tbl>
          </a:graphicData>
        </a:graphic>
      </p:graphicFrame>
      <p:sp>
        <p:nvSpPr>
          <p:cNvPr id="8" name="TextBox 7">
            <a:extLst>
              <a:ext uri="{FF2B5EF4-FFF2-40B4-BE49-F238E27FC236}">
                <a16:creationId xmlns:a16="http://schemas.microsoft.com/office/drawing/2014/main" id="{15B6421A-AC55-5227-BA10-FE085AE3FBC6}"/>
              </a:ext>
            </a:extLst>
          </p:cNvPr>
          <p:cNvSpPr txBox="1"/>
          <p:nvPr/>
        </p:nvSpPr>
        <p:spPr>
          <a:xfrm>
            <a:off x="608047" y="2417353"/>
            <a:ext cx="745717" cy="276999"/>
          </a:xfrm>
          <a:prstGeom prst="rect">
            <a:avLst/>
          </a:prstGeom>
          <a:noFill/>
          <a:ln>
            <a:solidFill>
              <a:srgbClr val="FF0000"/>
            </a:solidFill>
          </a:ln>
        </p:spPr>
        <p:txBody>
          <a:bodyPr wrap="none" rtlCol="0">
            <a:spAutoFit/>
          </a:bodyPr>
          <a:lstStyle/>
          <a:p>
            <a:pPr algn="r" rtl="1"/>
            <a:r>
              <a:rPr lang="ar-JO" sz="1200" b="1" dirty="0">
                <a:solidFill>
                  <a:srgbClr val="FF0000"/>
                </a:solidFill>
              </a:rPr>
              <a:t>سنوات (</a:t>
            </a:r>
            <a:r>
              <a:rPr lang="en-US" sz="1200" b="1" dirty="0">
                <a:solidFill>
                  <a:srgbClr val="FF0000"/>
                </a:solidFill>
              </a:rPr>
              <a:t>1</a:t>
            </a:r>
            <a:r>
              <a:rPr lang="ar-JO" sz="1200" b="1" dirty="0">
                <a:solidFill>
                  <a:srgbClr val="FF0000"/>
                </a:solidFill>
              </a:rPr>
              <a:t>)</a:t>
            </a:r>
            <a:endParaRPr lang="en-US" sz="1200" b="1" dirty="0">
              <a:solidFill>
                <a:srgbClr val="FF0000"/>
              </a:solidFill>
            </a:endParaRPr>
          </a:p>
        </p:txBody>
      </p:sp>
    </p:spTree>
    <p:extLst>
      <p:ext uri="{BB962C8B-B14F-4D97-AF65-F5344CB8AC3E}">
        <p14:creationId xmlns:p14="http://schemas.microsoft.com/office/powerpoint/2010/main" val="662374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2C22-521E-F314-9D9A-684C225D393D}"/>
              </a:ext>
            </a:extLst>
          </p:cNvPr>
          <p:cNvSpPr>
            <a:spLocks noGrp="1"/>
          </p:cNvSpPr>
          <p:nvPr>
            <p:ph type="title"/>
          </p:nvPr>
        </p:nvSpPr>
        <p:spPr/>
        <p:txBody>
          <a:bodyPr/>
          <a:lstStyle/>
          <a:p>
            <a:r>
              <a:rPr lang="en-US" dirty="0"/>
              <a:t>Intracranial pressure (ICP)</a:t>
            </a:r>
          </a:p>
        </p:txBody>
      </p:sp>
      <p:sp>
        <p:nvSpPr>
          <p:cNvPr id="3" name="Content Placeholder 2">
            <a:extLst>
              <a:ext uri="{FF2B5EF4-FFF2-40B4-BE49-F238E27FC236}">
                <a16:creationId xmlns:a16="http://schemas.microsoft.com/office/drawing/2014/main" id="{6736674B-3320-D6BE-8104-439754DEC278}"/>
              </a:ext>
            </a:extLst>
          </p:cNvPr>
          <p:cNvSpPr>
            <a:spLocks noGrp="1"/>
          </p:cNvSpPr>
          <p:nvPr>
            <p:ph idx="1"/>
          </p:nvPr>
        </p:nvSpPr>
        <p:spPr/>
        <p:txBody>
          <a:bodyPr>
            <a:normAutofit fontScale="92500" lnSpcReduction="10000"/>
          </a:bodyPr>
          <a:lstStyle/>
          <a:p>
            <a:r>
              <a:rPr lang="en-US" b="1" dirty="0"/>
              <a:t>Adults physiological ICP</a:t>
            </a:r>
            <a:r>
              <a:rPr lang="en-US" dirty="0"/>
              <a:t>: </a:t>
            </a:r>
            <a:r>
              <a:rPr lang="en-US" dirty="0">
                <a:solidFill>
                  <a:srgbClr val="FF0000"/>
                </a:solidFill>
              </a:rPr>
              <a:t>≤15 mmHg</a:t>
            </a:r>
            <a:r>
              <a:rPr lang="en-US" dirty="0"/>
              <a:t> (7-15 mmHg)</a:t>
            </a:r>
          </a:p>
          <a:p>
            <a:r>
              <a:rPr lang="en-US" b="1" dirty="0"/>
              <a:t>Monro–Kellie hypothesis</a:t>
            </a:r>
          </a:p>
          <a:p>
            <a:pPr marL="690563" lvl="1" indent="-233363">
              <a:buFont typeface="+mj-lt"/>
              <a:buAutoNum type="arabicPeriod"/>
            </a:pPr>
            <a:r>
              <a:rPr lang="en-US" dirty="0"/>
              <a:t>The cranial compartment is inelastic &amp; the volume inside the cranium is fixed</a:t>
            </a:r>
          </a:p>
          <a:p>
            <a:pPr marL="690563" lvl="1" indent="-233363">
              <a:buFont typeface="+mj-lt"/>
              <a:buAutoNum type="arabicPeriod"/>
            </a:pPr>
            <a:r>
              <a:rPr lang="en-US" dirty="0"/>
              <a:t>Blood, CSF, and brain tissue create a state of volume equilibrium</a:t>
            </a:r>
          </a:p>
          <a:p>
            <a:pPr marL="690563" lvl="1" indent="-233363">
              <a:buFont typeface="+mj-lt"/>
              <a:buAutoNum type="arabicPeriod"/>
            </a:pPr>
            <a:r>
              <a:rPr lang="en-US" dirty="0"/>
              <a:t>Any increase in volume of one of the cranial constituents must be compensated by a decrease in volume of another</a:t>
            </a:r>
          </a:p>
          <a:p>
            <a:pPr marL="690563" lvl="1" indent="-233363">
              <a:buFont typeface="+mj-lt"/>
              <a:buAutoNum type="arabicPeriod"/>
            </a:pPr>
            <a:r>
              <a:rPr lang="en-US" dirty="0"/>
              <a:t>The principal buffers for increased volumes include CSF and, to a lesser extent, blood</a:t>
            </a:r>
          </a:p>
          <a:p>
            <a:pPr lvl="1"/>
            <a:r>
              <a:rPr lang="en-US" dirty="0"/>
              <a:t>The failure of these buffers result in elevated intracranial pressure</a:t>
            </a:r>
          </a:p>
          <a:p>
            <a:r>
              <a:rPr lang="en-US" b="1" dirty="0"/>
              <a:t>Cerebral autoregulation</a:t>
            </a:r>
          </a:p>
          <a:p>
            <a:pPr lvl="1"/>
            <a:r>
              <a:rPr lang="en-US" dirty="0"/>
              <a:t>It is the process by which cerebral blood flow is maintained constant across a wide range of mean arterial pressures (MAPs): </a:t>
            </a:r>
            <a:r>
              <a:rPr lang="en-US" dirty="0">
                <a:solidFill>
                  <a:srgbClr val="FF0000"/>
                </a:solidFill>
              </a:rPr>
              <a:t>50-150</a:t>
            </a:r>
            <a:r>
              <a:rPr lang="en-US" dirty="0"/>
              <a:t> mmHg </a:t>
            </a:r>
          </a:p>
          <a:p>
            <a:pPr lvl="1"/>
            <a:r>
              <a:rPr lang="en-US" b="1" dirty="0"/>
              <a:t>Cerebral perfusion pressure (CPP) </a:t>
            </a:r>
            <a:r>
              <a:rPr lang="en-US" dirty="0"/>
              <a:t>= </a:t>
            </a:r>
            <a:r>
              <a:rPr lang="en-US" dirty="0">
                <a:solidFill>
                  <a:srgbClr val="FF0000"/>
                </a:solidFill>
              </a:rPr>
              <a:t>mean arterial pressure - intracranial pressure</a:t>
            </a:r>
          </a:p>
          <a:p>
            <a:pPr lvl="1"/>
            <a:r>
              <a:rPr lang="en-US" b="1" dirty="0"/>
              <a:t>Normal cerebral blood flow (CBF) </a:t>
            </a:r>
            <a:r>
              <a:rPr lang="en-US" dirty="0"/>
              <a:t>= </a:t>
            </a:r>
            <a:r>
              <a:rPr lang="en-US" dirty="0">
                <a:solidFill>
                  <a:srgbClr val="FF0000"/>
                </a:solidFill>
              </a:rPr>
              <a:t>~50ml/100g/min</a:t>
            </a:r>
          </a:p>
        </p:txBody>
      </p:sp>
      <p:sp>
        <p:nvSpPr>
          <p:cNvPr id="4" name="TextBox 3">
            <a:extLst>
              <a:ext uri="{FF2B5EF4-FFF2-40B4-BE49-F238E27FC236}">
                <a16:creationId xmlns:a16="http://schemas.microsoft.com/office/drawing/2014/main" id="{3A54B3B6-9D78-6A6D-A544-F7BB71D76EDE}"/>
              </a:ext>
            </a:extLst>
          </p:cNvPr>
          <p:cNvSpPr txBox="1"/>
          <p:nvPr/>
        </p:nvSpPr>
        <p:spPr>
          <a:xfrm>
            <a:off x="525293" y="5118398"/>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DBA8A24A-4291-B174-ADC5-990117DDCAB2}"/>
              </a:ext>
            </a:extLst>
          </p:cNvPr>
          <p:cNvSpPr txBox="1"/>
          <p:nvPr/>
        </p:nvSpPr>
        <p:spPr>
          <a:xfrm>
            <a:off x="525293" y="5474336"/>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948395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9BB27-A029-31C6-ABA8-29752F1EF6AF}"/>
              </a:ext>
            </a:extLst>
          </p:cNvPr>
          <p:cNvSpPr>
            <a:spLocks noGrp="1"/>
          </p:cNvSpPr>
          <p:nvPr>
            <p:ph type="title"/>
          </p:nvPr>
        </p:nvSpPr>
        <p:spPr/>
        <p:txBody>
          <a:bodyPr/>
          <a:lstStyle/>
          <a:p>
            <a:r>
              <a:rPr lang="en-US" dirty="0"/>
              <a:t>Anencephaly</a:t>
            </a:r>
          </a:p>
        </p:txBody>
      </p:sp>
      <p:sp>
        <p:nvSpPr>
          <p:cNvPr id="5" name="Content Placeholder 4">
            <a:extLst>
              <a:ext uri="{FF2B5EF4-FFF2-40B4-BE49-F238E27FC236}">
                <a16:creationId xmlns:a16="http://schemas.microsoft.com/office/drawing/2014/main" id="{4262710E-6128-41C2-6D6B-BB2BCC151A3B}"/>
              </a:ext>
            </a:extLst>
          </p:cNvPr>
          <p:cNvSpPr>
            <a:spLocks noGrp="1"/>
          </p:cNvSpPr>
          <p:nvPr>
            <p:ph idx="1"/>
          </p:nvPr>
        </p:nvSpPr>
        <p:spPr>
          <a:xfrm>
            <a:off x="838200" y="1305025"/>
            <a:ext cx="10515600" cy="3159967"/>
          </a:xfrm>
        </p:spPr>
        <p:txBody>
          <a:bodyPr>
            <a:normAutofit fontScale="92500" lnSpcReduction="10000"/>
          </a:bodyPr>
          <a:lstStyle/>
          <a:p>
            <a:r>
              <a:rPr lang="en-US" sz="2400" b="1" dirty="0"/>
              <a:t>Description</a:t>
            </a:r>
            <a:r>
              <a:rPr lang="en-US" sz="2400" dirty="0"/>
              <a:t>: Rostral neuropore remains open leading to the absence of the forebrain and open cranial vault</a:t>
            </a:r>
          </a:p>
          <a:p>
            <a:r>
              <a:rPr lang="en-US" sz="2400" b="1" dirty="0"/>
              <a:t>Etiology</a:t>
            </a:r>
            <a:r>
              <a:rPr lang="en-US" sz="2400" dirty="0"/>
              <a:t>: Inadequate Folic acid or Folic acid antagonists</a:t>
            </a:r>
          </a:p>
          <a:p>
            <a:pPr lvl="1"/>
            <a:r>
              <a:rPr lang="en-US" sz="2000" dirty="0">
                <a:solidFill>
                  <a:srgbClr val="FF0000"/>
                </a:solidFill>
              </a:rPr>
              <a:t>Maternal type 1 diabetes mellitus</a:t>
            </a:r>
            <a:r>
              <a:rPr lang="en-US" sz="2000" dirty="0"/>
              <a:t>, Maternal Hyperthermia, Family history, Amniotic band syndrome, Alcohol consumption</a:t>
            </a:r>
          </a:p>
          <a:p>
            <a:r>
              <a:rPr lang="en-US" sz="2400" b="1" dirty="0"/>
              <a:t>Clinical features</a:t>
            </a:r>
            <a:r>
              <a:rPr lang="en-US" sz="2400" dirty="0"/>
              <a:t>: Polyhydramnios, Incompatible with life (Survival period for such a patient is less than 5 months and usually only 24h)</a:t>
            </a:r>
          </a:p>
          <a:p>
            <a:r>
              <a:rPr lang="en-US" sz="2400" b="1" dirty="0"/>
              <a:t>Associated anomalies</a:t>
            </a:r>
            <a:r>
              <a:rPr lang="en-US" sz="2400" dirty="0"/>
              <a:t>: Cleft lip/palate, omphalocele</a:t>
            </a:r>
          </a:p>
          <a:p>
            <a:r>
              <a:rPr lang="en-US" sz="2400" b="1" dirty="0"/>
              <a:t>Diagnosis</a:t>
            </a:r>
            <a:r>
              <a:rPr lang="en-US" sz="2400" dirty="0"/>
              <a:t>: ↑AFP, identified by ultrasound as early as 13 weeks</a:t>
            </a:r>
          </a:p>
        </p:txBody>
      </p:sp>
      <p:pic>
        <p:nvPicPr>
          <p:cNvPr id="9" name="Content Placeholder 4" descr="300px-Anencephaly-web">
            <a:extLst>
              <a:ext uri="{FF2B5EF4-FFF2-40B4-BE49-F238E27FC236}">
                <a16:creationId xmlns:a16="http://schemas.microsoft.com/office/drawing/2014/main" id="{FB84D74E-306F-2812-8948-8F3E579A0A89}"/>
              </a:ext>
            </a:extLst>
          </p:cNvPr>
          <p:cNvPicPr>
            <a:picLocks noChangeAspect="1"/>
          </p:cNvPicPr>
          <p:nvPr/>
        </p:nvPicPr>
        <p:blipFill rotWithShape="1">
          <a:blip r:embed="rId2" cstate="print"/>
          <a:srcRect b="24412"/>
          <a:stretch/>
        </p:blipFill>
        <p:spPr>
          <a:xfrm>
            <a:off x="9435830" y="4645064"/>
            <a:ext cx="1917969" cy="1531899"/>
          </a:xfrm>
          <a:prstGeom prst="rect">
            <a:avLst/>
          </a:prstGeom>
        </p:spPr>
      </p:pic>
      <p:cxnSp>
        <p:nvCxnSpPr>
          <p:cNvPr id="11" name="Straight Connector 10">
            <a:extLst>
              <a:ext uri="{FF2B5EF4-FFF2-40B4-BE49-F238E27FC236}">
                <a16:creationId xmlns:a16="http://schemas.microsoft.com/office/drawing/2014/main" id="{8E817ADF-2C89-61DA-BF4E-72E87C386307}"/>
              </a:ext>
            </a:extLst>
          </p:cNvPr>
          <p:cNvCxnSpPr/>
          <p:nvPr/>
        </p:nvCxnSpPr>
        <p:spPr>
          <a:xfrm>
            <a:off x="838200" y="4547783"/>
            <a:ext cx="1051559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4">
            <a:extLst>
              <a:ext uri="{FF2B5EF4-FFF2-40B4-BE49-F238E27FC236}">
                <a16:creationId xmlns:a16="http://schemas.microsoft.com/office/drawing/2014/main" id="{394B1C34-1166-0AB2-0321-C00D3DC8B1F6}"/>
              </a:ext>
            </a:extLst>
          </p:cNvPr>
          <p:cNvSpPr txBox="1">
            <a:spLocks/>
          </p:cNvSpPr>
          <p:nvPr/>
        </p:nvSpPr>
        <p:spPr>
          <a:xfrm>
            <a:off x="838200" y="4786007"/>
            <a:ext cx="8152954" cy="136176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What is your spot diagnosis ?</a:t>
            </a:r>
          </a:p>
          <a:p>
            <a:pPr lvl="1"/>
            <a:r>
              <a:rPr lang="en-US" dirty="0"/>
              <a:t>Anencephaly</a:t>
            </a:r>
          </a:p>
          <a:p>
            <a:r>
              <a:rPr lang="en-US" sz="2400" b="1" dirty="0"/>
              <a:t>How can you prevent it ?</a:t>
            </a:r>
          </a:p>
          <a:p>
            <a:pPr lvl="1"/>
            <a:r>
              <a:rPr lang="en-US" dirty="0">
                <a:solidFill>
                  <a:srgbClr val="C00000"/>
                </a:solidFill>
              </a:rPr>
              <a:t>4 mg of folic acid daily, started 3 months before conception</a:t>
            </a:r>
          </a:p>
        </p:txBody>
      </p:sp>
      <p:sp>
        <p:nvSpPr>
          <p:cNvPr id="13" name="TextBox 12">
            <a:extLst>
              <a:ext uri="{FF2B5EF4-FFF2-40B4-BE49-F238E27FC236}">
                <a16:creationId xmlns:a16="http://schemas.microsoft.com/office/drawing/2014/main" id="{CD014D5C-7430-6DCE-AB02-D1884436F94F}"/>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565179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9BB27-A029-31C6-ABA8-29752F1EF6AF}"/>
              </a:ext>
            </a:extLst>
          </p:cNvPr>
          <p:cNvSpPr>
            <a:spLocks noGrp="1"/>
          </p:cNvSpPr>
          <p:nvPr>
            <p:ph type="title"/>
          </p:nvPr>
        </p:nvSpPr>
        <p:spPr/>
        <p:txBody>
          <a:bodyPr/>
          <a:lstStyle/>
          <a:p>
            <a:r>
              <a:rPr lang="en-US" dirty="0"/>
              <a:t>Encephalocele</a:t>
            </a:r>
          </a:p>
        </p:txBody>
      </p:sp>
      <p:sp>
        <p:nvSpPr>
          <p:cNvPr id="5" name="Content Placeholder 4">
            <a:extLst>
              <a:ext uri="{FF2B5EF4-FFF2-40B4-BE49-F238E27FC236}">
                <a16:creationId xmlns:a16="http://schemas.microsoft.com/office/drawing/2014/main" id="{4262710E-6128-41C2-6D6B-BB2BCC151A3B}"/>
              </a:ext>
            </a:extLst>
          </p:cNvPr>
          <p:cNvSpPr>
            <a:spLocks noGrp="1"/>
          </p:cNvSpPr>
          <p:nvPr>
            <p:ph idx="1"/>
          </p:nvPr>
        </p:nvSpPr>
        <p:spPr>
          <a:xfrm>
            <a:off x="838200" y="1305026"/>
            <a:ext cx="7673502" cy="4871938"/>
          </a:xfrm>
        </p:spPr>
        <p:txBody>
          <a:bodyPr>
            <a:normAutofit fontScale="92500" lnSpcReduction="10000"/>
          </a:bodyPr>
          <a:lstStyle/>
          <a:p>
            <a:r>
              <a:rPr lang="en-US" sz="2800" b="1" dirty="0"/>
              <a:t>Description</a:t>
            </a:r>
            <a:endParaRPr lang="en-US" sz="2800" dirty="0"/>
          </a:p>
          <a:p>
            <a:pPr lvl="1"/>
            <a:r>
              <a:rPr lang="en-US" dirty="0"/>
              <a:t>Brain tissue herniates through bone defect</a:t>
            </a:r>
          </a:p>
          <a:p>
            <a:pPr lvl="1"/>
            <a:r>
              <a:rPr lang="en-US" dirty="0"/>
              <a:t>Usually covered by skin</a:t>
            </a:r>
          </a:p>
          <a:p>
            <a:pPr lvl="1"/>
            <a:r>
              <a:rPr lang="en-US" b="1" dirty="0"/>
              <a:t>Location</a:t>
            </a:r>
            <a:r>
              <a:rPr lang="en-US" dirty="0"/>
              <a:t>: Occipital &gt; Parietal &gt; other</a:t>
            </a:r>
          </a:p>
          <a:p>
            <a:r>
              <a:rPr lang="en-US" b="1" dirty="0"/>
              <a:t>Clinical features</a:t>
            </a:r>
          </a:p>
          <a:p>
            <a:pPr lvl="1"/>
            <a:r>
              <a:rPr lang="en-US" dirty="0"/>
              <a:t>Malformations and neurological deficits that vary in severity</a:t>
            </a:r>
          </a:p>
          <a:p>
            <a:pPr lvl="1"/>
            <a:r>
              <a:rPr lang="en-US" dirty="0"/>
              <a:t>Lethal in severe cases</a:t>
            </a:r>
          </a:p>
          <a:p>
            <a:r>
              <a:rPr lang="en-US" sz="2800" b="1" dirty="0"/>
              <a:t>Associated anomalies</a:t>
            </a:r>
            <a:r>
              <a:rPr lang="en-US" sz="2800" dirty="0"/>
              <a:t>: Trisomy 13 &amp; 18, Meckle Gruber syndrome and Chiari 3 malformation </a:t>
            </a:r>
            <a:endParaRPr lang="en-US" dirty="0"/>
          </a:p>
          <a:p>
            <a:r>
              <a:rPr lang="en-US" b="1" dirty="0"/>
              <a:t>Diagnosis</a:t>
            </a:r>
            <a:r>
              <a:rPr lang="en-US" dirty="0"/>
              <a:t>: AFP usually not elevated, ultrasound</a:t>
            </a:r>
          </a:p>
          <a:p>
            <a:r>
              <a:rPr lang="en-US" b="1" dirty="0"/>
              <a:t>Management</a:t>
            </a:r>
            <a:r>
              <a:rPr lang="en-US" dirty="0"/>
              <a:t>: Excision of the herniated sac followed by craniorrhaphy</a:t>
            </a:r>
          </a:p>
          <a:p>
            <a:endParaRPr lang="en-US" dirty="0"/>
          </a:p>
        </p:txBody>
      </p:sp>
      <p:pic>
        <p:nvPicPr>
          <p:cNvPr id="3" name="Content Placeholder 4" descr="X2604-E-25.eps">
            <a:extLst>
              <a:ext uri="{FF2B5EF4-FFF2-40B4-BE49-F238E27FC236}">
                <a16:creationId xmlns:a16="http://schemas.microsoft.com/office/drawing/2014/main" id="{D8069611-5878-FDE8-33A0-7561F89129F5}"/>
              </a:ext>
            </a:extLst>
          </p:cNvPr>
          <p:cNvPicPr>
            <a:picLocks noChangeAspect="1"/>
          </p:cNvPicPr>
          <p:nvPr/>
        </p:nvPicPr>
        <p:blipFill>
          <a:blip r:embed="rId2" cstate="print"/>
          <a:stretch>
            <a:fillRect/>
          </a:stretch>
        </p:blipFill>
        <p:spPr>
          <a:xfrm>
            <a:off x="8629668" y="1305027"/>
            <a:ext cx="2724132" cy="4871938"/>
          </a:xfrm>
          <a:prstGeom prst="rect">
            <a:avLst/>
          </a:prstGeom>
        </p:spPr>
      </p:pic>
    </p:spTree>
    <p:extLst>
      <p:ext uri="{BB962C8B-B14F-4D97-AF65-F5344CB8AC3E}">
        <p14:creationId xmlns:p14="http://schemas.microsoft.com/office/powerpoint/2010/main" val="1366681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1E9F8-6D15-1CE6-CBF7-B9436EFADCC7}"/>
              </a:ext>
            </a:extLst>
          </p:cNvPr>
          <p:cNvSpPr>
            <a:spLocks noGrp="1"/>
          </p:cNvSpPr>
          <p:nvPr>
            <p:ph type="title"/>
          </p:nvPr>
        </p:nvSpPr>
        <p:spPr/>
        <p:txBody>
          <a:bodyPr/>
          <a:lstStyle/>
          <a:p>
            <a:r>
              <a:rPr lang="en-US" dirty="0"/>
              <a:t>Chiari Malformation</a:t>
            </a:r>
          </a:p>
        </p:txBody>
      </p:sp>
      <p:sp>
        <p:nvSpPr>
          <p:cNvPr id="3" name="Content Placeholder 2">
            <a:extLst>
              <a:ext uri="{FF2B5EF4-FFF2-40B4-BE49-F238E27FC236}">
                <a16:creationId xmlns:a16="http://schemas.microsoft.com/office/drawing/2014/main" id="{70232E4E-214E-5681-9E8E-6F8B2378BCA0}"/>
              </a:ext>
            </a:extLst>
          </p:cNvPr>
          <p:cNvSpPr>
            <a:spLocks noGrp="1"/>
          </p:cNvSpPr>
          <p:nvPr>
            <p:ph idx="1"/>
          </p:nvPr>
        </p:nvSpPr>
        <p:spPr/>
        <p:txBody>
          <a:bodyPr>
            <a:normAutofit/>
          </a:bodyPr>
          <a:lstStyle/>
          <a:p>
            <a:r>
              <a:rPr lang="en-US" sz="2600" b="1" dirty="0"/>
              <a:t>Definition</a:t>
            </a:r>
            <a:r>
              <a:rPr lang="en-US" sz="2600" dirty="0"/>
              <a:t>: caudal displacement of the cerebellum with/without the medulla oblongata, through the foramen magnum, due to craniovertebral junction (CVJ) anomalies</a:t>
            </a:r>
          </a:p>
          <a:p>
            <a:r>
              <a:rPr lang="en-US" sz="2600" b="1" dirty="0"/>
              <a:t>Subtypes</a:t>
            </a:r>
            <a:r>
              <a:rPr lang="en-US" sz="2600" dirty="0"/>
              <a:t>: 4 subtypes </a:t>
            </a:r>
            <a:r>
              <a:rPr lang="en-US" sz="2600" dirty="0">
                <a:sym typeface="Wingdings" panose="05000000000000000000" pitchFamily="2" charset="2"/>
              </a:rPr>
              <a:t></a:t>
            </a:r>
          </a:p>
          <a:p>
            <a:r>
              <a:rPr lang="en-US" sz="2600" b="1" dirty="0"/>
              <a:t>Associations</a:t>
            </a:r>
          </a:p>
          <a:p>
            <a:pPr lvl="1"/>
            <a:r>
              <a:rPr lang="en-US" sz="2200" dirty="0"/>
              <a:t>Neural tube defects (esp. </a:t>
            </a:r>
            <a:r>
              <a:rPr lang="en-US" sz="2200" dirty="0">
                <a:solidFill>
                  <a:srgbClr val="FF0000"/>
                </a:solidFill>
              </a:rPr>
              <a:t>meningomyelocele</a:t>
            </a:r>
            <a:r>
              <a:rPr lang="en-US" sz="2200" dirty="0"/>
              <a:t>)</a:t>
            </a:r>
          </a:p>
          <a:p>
            <a:pPr lvl="1"/>
            <a:r>
              <a:rPr lang="en-US" sz="2200" dirty="0">
                <a:solidFill>
                  <a:srgbClr val="FF0000"/>
                </a:solidFill>
              </a:rPr>
              <a:t>Syringomyelia</a:t>
            </a:r>
          </a:p>
          <a:p>
            <a:pPr lvl="1"/>
            <a:r>
              <a:rPr lang="en-US" sz="2200" dirty="0">
                <a:solidFill>
                  <a:srgbClr val="FF0000"/>
                </a:solidFill>
              </a:rPr>
              <a:t>Hydrocephalus</a:t>
            </a:r>
          </a:p>
          <a:p>
            <a:pPr lvl="1"/>
            <a:r>
              <a:rPr lang="en-US" sz="2200" dirty="0"/>
              <a:t>Klippel-Feil syndrome</a:t>
            </a:r>
          </a:p>
          <a:p>
            <a:pPr lvl="1"/>
            <a:r>
              <a:rPr lang="en-US" sz="2200" dirty="0"/>
              <a:t>Basilar invagination</a:t>
            </a:r>
          </a:p>
          <a:p>
            <a:r>
              <a:rPr lang="en-US" sz="2600" b="1" dirty="0"/>
              <a:t>Treatment</a:t>
            </a:r>
          </a:p>
          <a:p>
            <a:pPr lvl="1"/>
            <a:r>
              <a:rPr lang="en-US" sz="2200" b="1" dirty="0"/>
              <a:t>Surgery</a:t>
            </a:r>
            <a:r>
              <a:rPr lang="en-US" sz="2200" dirty="0"/>
              <a:t>: indicated in all patients with type II and III CM and in symptomatic type I CM</a:t>
            </a:r>
          </a:p>
        </p:txBody>
      </p:sp>
      <p:pic>
        <p:nvPicPr>
          <p:cNvPr id="2050" name="Picture 2" descr="Chiari malformations">
            <a:extLst>
              <a:ext uri="{FF2B5EF4-FFF2-40B4-BE49-F238E27FC236}">
                <a16:creationId xmlns:a16="http://schemas.microsoft.com/office/drawing/2014/main" id="{27C9E370-0667-6997-ADB3-A06F9286E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5744" y="2188723"/>
            <a:ext cx="4058055" cy="3271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00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F1C65-E8E2-7C27-070B-216E7E52CE63}"/>
              </a:ext>
            </a:extLst>
          </p:cNvPr>
          <p:cNvSpPr>
            <a:spLocks noGrp="1"/>
          </p:cNvSpPr>
          <p:nvPr>
            <p:ph type="title"/>
          </p:nvPr>
        </p:nvSpPr>
        <p:spPr/>
        <p:txBody>
          <a:bodyPr/>
          <a:lstStyle/>
          <a:p>
            <a:r>
              <a:rPr lang="en-US" dirty="0"/>
              <a:t>Chiari Malformation</a:t>
            </a:r>
          </a:p>
        </p:txBody>
      </p:sp>
      <p:graphicFrame>
        <p:nvGraphicFramePr>
          <p:cNvPr id="4" name="Table 4">
            <a:extLst>
              <a:ext uri="{FF2B5EF4-FFF2-40B4-BE49-F238E27FC236}">
                <a16:creationId xmlns:a16="http://schemas.microsoft.com/office/drawing/2014/main" id="{F01D3339-E5B3-C1CE-A82C-E90E88FF1051}"/>
              </a:ext>
            </a:extLst>
          </p:cNvPr>
          <p:cNvGraphicFramePr>
            <a:graphicFrameLocks noGrp="1"/>
          </p:cNvGraphicFramePr>
          <p:nvPr>
            <p:ph idx="4294967295"/>
            <p:extLst>
              <p:ext uri="{D42A27DB-BD31-4B8C-83A1-F6EECF244321}">
                <p14:modId xmlns:p14="http://schemas.microsoft.com/office/powerpoint/2010/main" val="1955840676"/>
              </p:ext>
            </p:extLst>
          </p:nvPr>
        </p:nvGraphicFramePr>
        <p:xfrm>
          <a:off x="0" y="396240"/>
          <a:ext cx="12192000" cy="6461759"/>
        </p:xfrm>
        <a:graphic>
          <a:graphicData uri="http://schemas.openxmlformats.org/drawingml/2006/table">
            <a:tbl>
              <a:tblPr firstRow="1" bandRow="1">
                <a:tableStyleId>{5C22544A-7EE6-4342-B048-85BDC9FD1C3A}</a:tableStyleId>
              </a:tblPr>
              <a:tblGrid>
                <a:gridCol w="3433864">
                  <a:extLst>
                    <a:ext uri="{9D8B030D-6E8A-4147-A177-3AD203B41FA5}">
                      <a16:colId xmlns:a16="http://schemas.microsoft.com/office/drawing/2014/main" val="4003090722"/>
                    </a:ext>
                  </a:extLst>
                </a:gridCol>
                <a:gridCol w="3268493">
                  <a:extLst>
                    <a:ext uri="{9D8B030D-6E8A-4147-A177-3AD203B41FA5}">
                      <a16:colId xmlns:a16="http://schemas.microsoft.com/office/drawing/2014/main" val="3020134866"/>
                    </a:ext>
                  </a:extLst>
                </a:gridCol>
                <a:gridCol w="3005847">
                  <a:extLst>
                    <a:ext uri="{9D8B030D-6E8A-4147-A177-3AD203B41FA5}">
                      <a16:colId xmlns:a16="http://schemas.microsoft.com/office/drawing/2014/main" val="348203303"/>
                    </a:ext>
                  </a:extLst>
                </a:gridCol>
                <a:gridCol w="2483796">
                  <a:extLst>
                    <a:ext uri="{9D8B030D-6E8A-4147-A177-3AD203B41FA5}">
                      <a16:colId xmlns:a16="http://schemas.microsoft.com/office/drawing/2014/main" val="898720508"/>
                    </a:ext>
                  </a:extLst>
                </a:gridCol>
              </a:tblGrid>
              <a:tr h="652389">
                <a:tc>
                  <a:txBody>
                    <a:bodyPr/>
                    <a:lstStyle/>
                    <a:p>
                      <a:pPr algn="ctr"/>
                      <a:r>
                        <a:rPr lang="it-IT" sz="1800" b="1" i="0" kern="1200" dirty="0">
                          <a:solidFill>
                            <a:schemeClr val="lt1"/>
                          </a:solidFill>
                          <a:effectLst/>
                          <a:latin typeface="+mn-lt"/>
                          <a:ea typeface="+mn-ea"/>
                          <a:cs typeface="+mn-cs"/>
                        </a:rPr>
                        <a:t>Type I CM</a:t>
                      </a:r>
                    </a:p>
                    <a:p>
                      <a:pPr algn="ctr"/>
                      <a:r>
                        <a:rPr lang="it-IT" sz="1800" b="1" i="0" kern="1200" dirty="0">
                          <a:solidFill>
                            <a:schemeClr val="lt1"/>
                          </a:solidFill>
                          <a:effectLst/>
                          <a:latin typeface="+mn-lt"/>
                          <a:ea typeface="+mn-ea"/>
                          <a:cs typeface="+mn-cs"/>
                        </a:rPr>
                        <a:t>(Chiari I malformation)</a:t>
                      </a:r>
                      <a:endParaRPr lang="en-US" dirty="0"/>
                    </a:p>
                  </a:txBody>
                  <a:tcPr anchor="ctr"/>
                </a:tc>
                <a:tc>
                  <a:txBody>
                    <a:bodyPr/>
                    <a:lstStyle/>
                    <a:p>
                      <a:pPr algn="ctr"/>
                      <a:r>
                        <a:rPr lang="en-US" sz="1800" b="1" i="0" kern="1200" dirty="0">
                          <a:solidFill>
                            <a:schemeClr val="lt1"/>
                          </a:solidFill>
                          <a:effectLst/>
                          <a:latin typeface="+mn-lt"/>
                          <a:ea typeface="+mn-ea"/>
                          <a:cs typeface="+mn-cs"/>
                        </a:rPr>
                        <a:t>Type II CM </a:t>
                      </a:r>
                    </a:p>
                    <a:p>
                      <a:pPr algn="ctr"/>
                      <a:r>
                        <a:rPr lang="en-US" sz="1800" b="1" i="0" kern="1200" dirty="0">
                          <a:solidFill>
                            <a:schemeClr val="lt1"/>
                          </a:solidFill>
                          <a:effectLst/>
                          <a:latin typeface="+mn-lt"/>
                          <a:ea typeface="+mn-ea"/>
                          <a:cs typeface="+mn-cs"/>
                        </a:rPr>
                        <a:t>(Arnold-Chiari malformation)</a:t>
                      </a:r>
                      <a:endParaRPr lang="en-US" dirty="0"/>
                    </a:p>
                  </a:txBody>
                  <a:tcPr anchor="ctr"/>
                </a:tc>
                <a:tc>
                  <a:txBody>
                    <a:bodyPr/>
                    <a:lstStyle/>
                    <a:p>
                      <a:pPr algn="ctr"/>
                      <a:r>
                        <a:rPr lang="it-IT" sz="1800" b="1" i="0" kern="1200" dirty="0">
                          <a:solidFill>
                            <a:schemeClr val="lt1"/>
                          </a:solidFill>
                          <a:effectLst/>
                          <a:latin typeface="+mn-lt"/>
                          <a:ea typeface="+mn-ea"/>
                          <a:cs typeface="+mn-cs"/>
                        </a:rPr>
                        <a:t>Type III CM </a:t>
                      </a:r>
                    </a:p>
                    <a:p>
                      <a:pPr algn="ctr"/>
                      <a:r>
                        <a:rPr lang="it-IT" sz="1800" b="1" i="0" kern="1200" dirty="0">
                          <a:solidFill>
                            <a:schemeClr val="lt1"/>
                          </a:solidFill>
                          <a:effectLst/>
                          <a:latin typeface="+mn-lt"/>
                          <a:ea typeface="+mn-ea"/>
                          <a:cs typeface="+mn-cs"/>
                        </a:rPr>
                        <a:t>(Chiari III malformation)</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b="1" i="0" kern="1200" dirty="0">
                          <a:solidFill>
                            <a:schemeClr val="lt1"/>
                          </a:solidFill>
                          <a:effectLst/>
                          <a:latin typeface="+mn-lt"/>
                          <a:ea typeface="+mn-ea"/>
                          <a:cs typeface="+mn-cs"/>
                        </a:rPr>
                        <a:t>Type IV CM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b="1" i="0" kern="1200" dirty="0">
                          <a:solidFill>
                            <a:schemeClr val="lt1"/>
                          </a:solidFill>
                          <a:effectLst/>
                          <a:latin typeface="+mn-lt"/>
                          <a:ea typeface="+mn-ea"/>
                          <a:cs typeface="+mn-cs"/>
                        </a:rPr>
                        <a:t>(Chiari IV malformation)</a:t>
                      </a:r>
                      <a:endParaRPr lang="en-US" dirty="0"/>
                    </a:p>
                  </a:txBody>
                  <a:tcPr anchor="ctr"/>
                </a:tc>
                <a:extLst>
                  <a:ext uri="{0D108BD9-81ED-4DB2-BD59-A6C34878D82A}">
                    <a16:rowId xmlns:a16="http://schemas.microsoft.com/office/drawing/2014/main" val="2917669472"/>
                  </a:ext>
                </a:extLst>
              </a:tr>
              <a:tr h="1491175">
                <a:tc>
                  <a:txBody>
                    <a:bodyPr/>
                    <a:lstStyle/>
                    <a:p>
                      <a:pPr algn="ctr"/>
                      <a:r>
                        <a:rPr lang="en-US" sz="1800" b="1" dirty="0"/>
                        <a:t>Definition</a:t>
                      </a:r>
                      <a:r>
                        <a:rPr lang="en-US" sz="1800" dirty="0"/>
                        <a:t>: Ectopic extension of cerebellar tonsils through the foramen magnum thus disruption of CSF flow (</a:t>
                      </a:r>
                      <a:r>
                        <a:rPr lang="en-US" sz="1800" dirty="0">
                          <a:solidFill>
                            <a:srgbClr val="FF0000"/>
                          </a:solidFill>
                        </a:rPr>
                        <a:t>Most common type</a:t>
                      </a:r>
                      <a:r>
                        <a:rPr lang="en-US" sz="1800" dirty="0"/>
                        <a:t>)</a:t>
                      </a:r>
                    </a:p>
                  </a:txBody>
                  <a:tcPr anchor="ctr"/>
                </a:tc>
                <a:tc>
                  <a:txBody>
                    <a:bodyPr/>
                    <a:lstStyle/>
                    <a:p>
                      <a:pPr algn="ctr"/>
                      <a:r>
                        <a:rPr lang="en-US" sz="1800" b="1" dirty="0"/>
                        <a:t>Definition</a:t>
                      </a:r>
                      <a:r>
                        <a:rPr lang="en-US" sz="1800" dirty="0"/>
                        <a:t>: Protrusion of cerebellar tonsils, vermis, and medulla oblongata into the foramen magnum</a:t>
                      </a:r>
                    </a:p>
                  </a:txBody>
                  <a:tcPr anchor="ctr"/>
                </a:tc>
                <a:tc>
                  <a:txBody>
                    <a:bodyPr/>
                    <a:lstStyle/>
                    <a:p>
                      <a:pPr algn="ctr"/>
                      <a:r>
                        <a:rPr lang="en-US" sz="1800" b="1" dirty="0"/>
                        <a:t>Definition</a:t>
                      </a:r>
                      <a:r>
                        <a:rPr lang="en-US" sz="1800" dirty="0"/>
                        <a:t>: Herniation of parts of the cerebellum and brain stem through an abnormal opening in the back of the skull (encephalocele)</a:t>
                      </a:r>
                    </a:p>
                  </a:txBody>
                  <a:tcPr anchor="ctr"/>
                </a:tc>
                <a:tc>
                  <a:txBody>
                    <a:bodyPr/>
                    <a:lstStyle/>
                    <a:p>
                      <a:pPr algn="ctr"/>
                      <a:r>
                        <a:rPr lang="en-US" sz="1800" b="1" dirty="0"/>
                        <a:t>Definition</a:t>
                      </a:r>
                      <a:r>
                        <a:rPr lang="en-US" sz="1800" dirty="0"/>
                        <a:t>: Cerebellar hypoplasia or agenesis</a:t>
                      </a:r>
                    </a:p>
                  </a:txBody>
                  <a:tcPr anchor="ctr"/>
                </a:tc>
                <a:extLst>
                  <a:ext uri="{0D108BD9-81ED-4DB2-BD59-A6C34878D82A}">
                    <a16:rowId xmlns:a16="http://schemas.microsoft.com/office/drawing/2014/main" val="1966849282"/>
                  </a:ext>
                </a:extLst>
              </a:tr>
              <a:tr h="6523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Usually symptomatic in </a:t>
                      </a:r>
                      <a:r>
                        <a:rPr lang="en-US" sz="1800" dirty="0">
                          <a:solidFill>
                            <a:srgbClr val="FF0000"/>
                          </a:solidFill>
                        </a:rPr>
                        <a:t>adolescence/young adulthood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Usually symptomatic in </a:t>
                      </a:r>
                      <a:r>
                        <a:rPr lang="en-US" sz="1800" dirty="0">
                          <a:solidFill>
                            <a:srgbClr val="FF0000"/>
                          </a:solidFill>
                        </a:rPr>
                        <a:t>infancy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Mostly fatal in early infancy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Not compatible with life</a:t>
                      </a:r>
                    </a:p>
                  </a:txBody>
                  <a:tcPr anchor="ctr"/>
                </a:tc>
                <a:extLst>
                  <a:ext uri="{0D108BD9-81ED-4DB2-BD59-A6C34878D82A}">
                    <a16:rowId xmlns:a16="http://schemas.microsoft.com/office/drawing/2014/main" val="3386081223"/>
                  </a:ext>
                </a:extLst>
              </a:tr>
              <a:tr h="3013417">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kern="1200" dirty="0">
                          <a:solidFill>
                            <a:schemeClr val="dk1"/>
                          </a:solidFill>
                          <a:effectLst/>
                          <a:latin typeface="+mn-lt"/>
                          <a:ea typeface="+mn-ea"/>
                          <a:cs typeface="+mn-cs"/>
                        </a:rPr>
                        <a:t>Clinical features</a:t>
                      </a:r>
                      <a:endParaRPr lang="en-US" sz="1800" dirty="0"/>
                    </a:p>
                    <a:p>
                      <a:pPr marL="342900" indent="-342900" algn="l">
                        <a:buFont typeface="Arial" panose="020B0604020202020204" pitchFamily="34" charset="0"/>
                        <a:buChar char="•"/>
                      </a:pPr>
                      <a:r>
                        <a:rPr lang="en-US" sz="1700" dirty="0"/>
                        <a:t>Occipital headache Neck pain</a:t>
                      </a:r>
                    </a:p>
                    <a:p>
                      <a:pPr marL="342900" indent="-342900" algn="l">
                        <a:buFont typeface="Arial" panose="020B0604020202020204" pitchFamily="34" charset="0"/>
                        <a:buChar char="•"/>
                      </a:pPr>
                      <a:r>
                        <a:rPr lang="en-US" sz="1700" dirty="0"/>
                        <a:t>Radicular pain in the shoulders and arms</a:t>
                      </a:r>
                    </a:p>
                    <a:p>
                      <a:pPr marL="342900" indent="-342900" algn="l">
                        <a:buFont typeface="Arial" panose="020B0604020202020204" pitchFamily="34" charset="0"/>
                        <a:buChar char="•"/>
                      </a:pPr>
                      <a:r>
                        <a:rPr lang="en-US" sz="1700" dirty="0"/>
                        <a:t>Lower cranial nerve disorders</a:t>
                      </a:r>
                    </a:p>
                    <a:p>
                      <a:pPr marL="342900" indent="-342900" algn="l">
                        <a:buFont typeface="Arial" panose="020B0604020202020204" pitchFamily="34" charset="0"/>
                        <a:buChar char="•"/>
                      </a:pPr>
                      <a:r>
                        <a:rPr lang="en-US" sz="1700" dirty="0"/>
                        <a:t>Cerebellar symptoms</a:t>
                      </a:r>
                    </a:p>
                    <a:p>
                      <a:pPr marL="342900" indent="-342900" algn="l">
                        <a:buFont typeface="Arial" panose="020B0604020202020204" pitchFamily="34" charset="0"/>
                        <a:buChar char="•"/>
                      </a:pPr>
                      <a:r>
                        <a:rPr lang="en-US" sz="1700" dirty="0"/>
                        <a:t>Downbeat nystagmus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Some patients develop </a:t>
                      </a:r>
                      <a:r>
                        <a:rPr lang="en-US" sz="1700" dirty="0">
                          <a:solidFill>
                            <a:srgbClr val="FF0000"/>
                          </a:solidFill>
                        </a:rPr>
                        <a:t>syringomyelia</a:t>
                      </a:r>
                      <a:r>
                        <a:rPr lang="en-US" sz="1700" dirty="0"/>
                        <a:t> and/or </a:t>
                      </a:r>
                      <a:r>
                        <a:rPr lang="en-US" sz="1700" dirty="0">
                          <a:solidFill>
                            <a:srgbClr val="FF0000"/>
                          </a:solidFill>
                        </a:rPr>
                        <a:t>hydrocephalus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kern="1200" dirty="0">
                          <a:solidFill>
                            <a:schemeClr val="dk1"/>
                          </a:solidFill>
                          <a:effectLst/>
                          <a:latin typeface="+mn-lt"/>
                          <a:ea typeface="+mn-ea"/>
                          <a:cs typeface="+mn-cs"/>
                        </a:rPr>
                        <a:t>Clinical features</a:t>
                      </a:r>
                      <a:endParaRPr lang="en-US" sz="1800" dirty="0"/>
                    </a:p>
                    <a:p>
                      <a:pPr marL="285750" indent="-285750" algn="l">
                        <a:buFont typeface="Arial" panose="020B0604020202020204" pitchFamily="34" charset="0"/>
                        <a:buChar char="•"/>
                      </a:pPr>
                      <a:r>
                        <a:rPr lang="en-US" sz="1700" dirty="0"/>
                        <a:t>Obstructive hydrocephalus (</a:t>
                      </a:r>
                      <a:r>
                        <a:rPr lang="en-US" sz="1700" dirty="0">
                          <a:solidFill>
                            <a:srgbClr val="FF0000"/>
                          </a:solidFill>
                        </a:rPr>
                        <a:t>98-99% of patients</a:t>
                      </a:r>
                      <a:r>
                        <a:rPr lang="en-US" sz="1700" dirty="0"/>
                        <a:t>)</a:t>
                      </a:r>
                    </a:p>
                    <a:p>
                      <a:pPr marL="285750" indent="-285750" algn="l">
                        <a:buFont typeface="Arial" panose="020B0604020202020204" pitchFamily="34" charset="0"/>
                        <a:buChar char="•"/>
                      </a:pPr>
                      <a:r>
                        <a:rPr lang="en-US" sz="1700" dirty="0"/>
                        <a:t>Breathing difficulties, including apneic episodes</a:t>
                      </a:r>
                    </a:p>
                    <a:p>
                      <a:pPr marL="285750" indent="-285750" algn="l">
                        <a:buFont typeface="Arial" panose="020B0604020202020204" pitchFamily="34" charset="0"/>
                        <a:buChar char="•"/>
                      </a:pPr>
                      <a:r>
                        <a:rPr lang="en-US" sz="1700" b="0" i="0" kern="1200" dirty="0">
                          <a:solidFill>
                            <a:schemeClr val="dk1"/>
                          </a:solidFill>
                          <a:effectLst/>
                          <a:latin typeface="+mn-lt"/>
                          <a:ea typeface="+mn-ea"/>
                          <a:cs typeface="+mn-cs"/>
                        </a:rPr>
                        <a:t>Feeding difficulties</a:t>
                      </a:r>
                    </a:p>
                    <a:p>
                      <a:pPr marL="285750" indent="-285750" algn="l">
                        <a:buFont typeface="Arial" panose="020B0604020202020204" pitchFamily="34" charset="0"/>
                        <a:buChar char="•"/>
                      </a:pPr>
                      <a:r>
                        <a:rPr lang="en-US" sz="1700" dirty="0"/>
                        <a:t>Muscle weakness or numbness</a:t>
                      </a:r>
                    </a:p>
                    <a:p>
                      <a:pPr marL="285750" indent="-285750" algn="l">
                        <a:buFont typeface="Arial" panose="020B0604020202020204" pitchFamily="34" charset="0"/>
                        <a:buChar char="•"/>
                      </a:pPr>
                      <a:r>
                        <a:rPr lang="en-US" sz="1700" dirty="0">
                          <a:solidFill>
                            <a:srgbClr val="FF0000"/>
                          </a:solidFill>
                        </a:rPr>
                        <a:t>Always associated with myelomeningocele</a:t>
                      </a:r>
                    </a:p>
                    <a:p>
                      <a:pPr marL="285750" indent="-285750" algn="l">
                        <a:buFont typeface="Arial" panose="020B0604020202020204" pitchFamily="34" charset="0"/>
                        <a:buChar char="•"/>
                      </a:pPr>
                      <a:r>
                        <a:rPr lang="en-US" sz="1700" dirty="0"/>
                        <a:t>Some patients develop syringomyelia</a:t>
                      </a:r>
                    </a:p>
                  </a:txBody>
                  <a:tcPr/>
                </a:tc>
                <a:tc>
                  <a:txBody>
                    <a:bodyPr/>
                    <a:lstStyle/>
                    <a:p>
                      <a:pPr algn="ctr"/>
                      <a:endParaRPr 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a:tc>
                <a:extLst>
                  <a:ext uri="{0D108BD9-81ED-4DB2-BD59-A6C34878D82A}">
                    <a16:rowId xmlns:a16="http://schemas.microsoft.com/office/drawing/2014/main" val="2832606870"/>
                  </a:ext>
                </a:extLst>
              </a:tr>
              <a:tr h="652389">
                <a:tc gridSpan="4">
                  <a:txBody>
                    <a:bodyPr/>
                    <a:lstStyle/>
                    <a:p>
                      <a:pPr algn="ctr"/>
                      <a:r>
                        <a:rPr lang="en-US" sz="1800" b="1" dirty="0"/>
                        <a:t>Management</a:t>
                      </a:r>
                      <a:r>
                        <a:rPr lang="en-US" sz="1800" dirty="0"/>
                        <a:t>: </a:t>
                      </a:r>
                      <a:r>
                        <a:rPr lang="en-US" sz="1800" dirty="0">
                          <a:solidFill>
                            <a:srgbClr val="FF0000"/>
                          </a:solidFill>
                        </a:rPr>
                        <a:t>Posterior fossa decompression</a:t>
                      </a:r>
                      <a:r>
                        <a:rPr lang="en-US" sz="1800" dirty="0"/>
                        <a:t> with or without tonsillectomy</a:t>
                      </a:r>
                    </a:p>
                    <a:p>
                      <a:pPr algn="ctr"/>
                      <a:r>
                        <a:rPr lang="en-US" sz="1800" dirty="0"/>
                        <a:t>For patient with hydrocephalus a </a:t>
                      </a:r>
                      <a:r>
                        <a:rPr lang="en-US" sz="1800" dirty="0">
                          <a:solidFill>
                            <a:srgbClr val="FF0000"/>
                          </a:solidFill>
                        </a:rPr>
                        <a:t>shunt</a:t>
                      </a:r>
                      <a:r>
                        <a:rPr lang="en-US" sz="1800" dirty="0"/>
                        <a:t> might be required</a:t>
                      </a:r>
                    </a:p>
                  </a:txBody>
                  <a:tcPr anchor="ctr"/>
                </a:tc>
                <a:tc hMerge="1">
                  <a:txBody>
                    <a:bodyPr/>
                    <a:lstStyle/>
                    <a:p>
                      <a:endParaRPr lang="en-US" dirty="0"/>
                    </a:p>
                  </a:txBody>
                  <a:tcPr/>
                </a:tc>
                <a:tc hMerge="1">
                  <a:txBody>
                    <a:bodyPr/>
                    <a:lstStyle/>
                    <a:p>
                      <a:endParaRPr 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321005987"/>
                  </a:ext>
                </a:extLst>
              </a:tr>
            </a:tbl>
          </a:graphicData>
        </a:graphic>
      </p:graphicFrame>
      <p:graphicFrame>
        <p:nvGraphicFramePr>
          <p:cNvPr id="5" name="Table 5">
            <a:extLst>
              <a:ext uri="{FF2B5EF4-FFF2-40B4-BE49-F238E27FC236}">
                <a16:creationId xmlns:a16="http://schemas.microsoft.com/office/drawing/2014/main" id="{9652429F-7BE5-6A5B-0BBB-ACF4CFEAB3DF}"/>
              </a:ext>
            </a:extLst>
          </p:cNvPr>
          <p:cNvGraphicFramePr>
            <a:graphicFrameLocks noGrp="1"/>
          </p:cNvGraphicFramePr>
          <p:nvPr/>
        </p:nvGraphicFramePr>
        <p:xfrm>
          <a:off x="0" y="0"/>
          <a:ext cx="12192000" cy="39624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4236168148"/>
                    </a:ext>
                  </a:extLst>
                </a:gridCol>
              </a:tblGrid>
              <a:tr h="370840">
                <a:tc>
                  <a:txBody>
                    <a:bodyPr/>
                    <a:lstStyle/>
                    <a:p>
                      <a:pPr algn="ctr"/>
                      <a:r>
                        <a:rPr lang="en-US" sz="2000" dirty="0"/>
                        <a:t>Chiari Malformation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690913942"/>
                  </a:ext>
                </a:extLst>
              </a:tr>
            </a:tbl>
          </a:graphicData>
        </a:graphic>
      </p:graphicFrame>
    </p:spTree>
    <p:extLst>
      <p:ext uri="{BB962C8B-B14F-4D97-AF65-F5344CB8AC3E}">
        <p14:creationId xmlns:p14="http://schemas.microsoft.com/office/powerpoint/2010/main" val="59807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68DC5E-4DDB-C6D1-6E63-4A01DED2F7CF}"/>
              </a:ext>
            </a:extLst>
          </p:cNvPr>
          <p:cNvSpPr>
            <a:spLocks noGrp="1"/>
          </p:cNvSpPr>
          <p:nvPr>
            <p:ph type="title"/>
          </p:nvPr>
        </p:nvSpPr>
        <p:spPr/>
        <p:txBody>
          <a:bodyPr/>
          <a:lstStyle/>
          <a:p>
            <a:r>
              <a:rPr lang="en-US" dirty="0"/>
              <a:t>Chiari malformation</a:t>
            </a:r>
          </a:p>
        </p:txBody>
      </p:sp>
      <p:sp>
        <p:nvSpPr>
          <p:cNvPr id="4" name="Content Placeholder 3">
            <a:extLst>
              <a:ext uri="{FF2B5EF4-FFF2-40B4-BE49-F238E27FC236}">
                <a16:creationId xmlns:a16="http://schemas.microsoft.com/office/drawing/2014/main" id="{0F013457-5DC4-86D8-F6CD-E091D2A6377F}"/>
              </a:ext>
            </a:extLst>
          </p:cNvPr>
          <p:cNvSpPr>
            <a:spLocks noGrp="1"/>
          </p:cNvSpPr>
          <p:nvPr>
            <p:ph idx="1"/>
          </p:nvPr>
        </p:nvSpPr>
        <p:spPr>
          <a:xfrm>
            <a:off x="838200" y="1305026"/>
            <a:ext cx="6301902" cy="2123974"/>
          </a:xfrm>
        </p:spPr>
        <p:txBody>
          <a:bodyPr/>
          <a:lstStyle/>
          <a:p>
            <a:r>
              <a:rPr lang="en-US" b="1" dirty="0"/>
              <a:t>What is your DX ? </a:t>
            </a:r>
          </a:p>
          <a:p>
            <a:pPr lvl="1"/>
            <a:r>
              <a:rPr lang="en-US" dirty="0"/>
              <a:t>Chiari type 1 malformation </a:t>
            </a:r>
          </a:p>
          <a:p>
            <a:endParaRPr lang="en-US" dirty="0"/>
          </a:p>
        </p:txBody>
      </p:sp>
      <p:pic>
        <p:nvPicPr>
          <p:cNvPr id="5" name="Content Placeholder 9">
            <a:extLst>
              <a:ext uri="{FF2B5EF4-FFF2-40B4-BE49-F238E27FC236}">
                <a16:creationId xmlns:a16="http://schemas.microsoft.com/office/drawing/2014/main" id="{4334E170-88CE-5D24-F28B-C1C706C2A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6289" y="1305026"/>
            <a:ext cx="4077511" cy="2123977"/>
          </a:xfrm>
          <a:prstGeom prst="rect">
            <a:avLst/>
          </a:prstGeom>
        </p:spPr>
      </p:pic>
      <p:pic>
        <p:nvPicPr>
          <p:cNvPr id="6" name="عنصر نائب للمحتوى 3">
            <a:extLst>
              <a:ext uri="{FF2B5EF4-FFF2-40B4-BE49-F238E27FC236}">
                <a16:creationId xmlns:a16="http://schemas.microsoft.com/office/drawing/2014/main" id="{E03DE407-A8A3-0EA2-91C1-9F1AFD5502BF}"/>
              </a:ext>
            </a:extLst>
          </p:cNvPr>
          <p:cNvPicPr>
            <a:picLocks noChangeAspect="1"/>
          </p:cNvPicPr>
          <p:nvPr/>
        </p:nvPicPr>
        <p:blipFill>
          <a:blip r:embed="rId3"/>
          <a:stretch>
            <a:fillRect/>
          </a:stretch>
        </p:blipFill>
        <p:spPr>
          <a:xfrm>
            <a:off x="8015093" y="3628418"/>
            <a:ext cx="3338707" cy="2548546"/>
          </a:xfrm>
          <a:prstGeom prst="rect">
            <a:avLst/>
          </a:prstGeom>
        </p:spPr>
      </p:pic>
      <p:sp>
        <p:nvSpPr>
          <p:cNvPr id="7" name="Content Placeholder 2">
            <a:extLst>
              <a:ext uri="{FF2B5EF4-FFF2-40B4-BE49-F238E27FC236}">
                <a16:creationId xmlns:a16="http://schemas.microsoft.com/office/drawing/2014/main" id="{C6D75568-44BA-E0C0-745B-B28E1D90E213}"/>
              </a:ext>
            </a:extLst>
          </p:cNvPr>
          <p:cNvSpPr txBox="1">
            <a:spLocks/>
          </p:cNvSpPr>
          <p:nvPr/>
        </p:nvSpPr>
        <p:spPr>
          <a:xfrm>
            <a:off x="838201" y="3628418"/>
            <a:ext cx="7060660" cy="2548546"/>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What is malformation shown in this MRI ? </a:t>
            </a:r>
          </a:p>
          <a:p>
            <a:pPr lvl="1"/>
            <a:r>
              <a:rPr lang="en-US" dirty="0"/>
              <a:t>Chiari malformation type 4</a:t>
            </a:r>
          </a:p>
          <a:p>
            <a:r>
              <a:rPr lang="en-US" b="1" dirty="0"/>
              <a:t>Give 2 differential diagnosis</a:t>
            </a:r>
          </a:p>
          <a:p>
            <a:pPr lvl="1"/>
            <a:r>
              <a:rPr lang="en-US" dirty="0"/>
              <a:t>Dandy walker malformation</a:t>
            </a:r>
          </a:p>
          <a:p>
            <a:pPr lvl="1"/>
            <a:r>
              <a:rPr lang="en-US" dirty="0"/>
              <a:t>Arachnoid cyst</a:t>
            </a:r>
          </a:p>
          <a:p>
            <a:pPr lvl="1"/>
            <a:r>
              <a:rPr lang="en-US" dirty="0" err="1"/>
              <a:t>Megacysterna</a:t>
            </a:r>
            <a:r>
              <a:rPr lang="en-US" dirty="0"/>
              <a:t> magna</a:t>
            </a:r>
          </a:p>
        </p:txBody>
      </p:sp>
      <p:sp>
        <p:nvSpPr>
          <p:cNvPr id="8" name="TextBox 7">
            <a:extLst>
              <a:ext uri="{FF2B5EF4-FFF2-40B4-BE49-F238E27FC236}">
                <a16:creationId xmlns:a16="http://schemas.microsoft.com/office/drawing/2014/main" id="{65274010-9FF8-2CD8-BAE1-2495E32363F3}"/>
              </a:ext>
            </a:extLst>
          </p:cNvPr>
          <p:cNvSpPr txBox="1"/>
          <p:nvPr/>
        </p:nvSpPr>
        <p:spPr>
          <a:xfrm>
            <a:off x="10654571" y="1305026"/>
            <a:ext cx="699229" cy="261610"/>
          </a:xfrm>
          <a:prstGeom prst="rect">
            <a:avLst/>
          </a:prstGeom>
          <a:solidFill>
            <a:schemeClr val="bg1"/>
          </a:solidFill>
          <a:ln>
            <a:solidFill>
              <a:srgbClr val="FF0000"/>
            </a:solidFill>
          </a:ln>
        </p:spPr>
        <p:txBody>
          <a:bodyPr wrap="none" rtlCol="0">
            <a:spAutoFit/>
          </a:bodyPr>
          <a:lstStyle/>
          <a:p>
            <a:pPr algn="r" rtl="1"/>
            <a:r>
              <a:rPr lang="ar-JO" sz="1100" b="1" dirty="0">
                <a:solidFill>
                  <a:srgbClr val="FF0000"/>
                </a:solidFill>
              </a:rPr>
              <a:t>سنوات (</a:t>
            </a:r>
            <a:r>
              <a:rPr lang="en-US" sz="1100" b="1" dirty="0">
                <a:solidFill>
                  <a:srgbClr val="FF0000"/>
                </a:solidFill>
              </a:rPr>
              <a:t>1</a:t>
            </a:r>
            <a:r>
              <a:rPr lang="ar-JO" sz="1100" b="1" dirty="0">
                <a:solidFill>
                  <a:srgbClr val="FF0000"/>
                </a:solidFill>
              </a:rPr>
              <a:t>)</a:t>
            </a:r>
            <a:endParaRPr lang="en-US" sz="1100" b="1" dirty="0">
              <a:solidFill>
                <a:srgbClr val="FF0000"/>
              </a:solidFill>
            </a:endParaRPr>
          </a:p>
        </p:txBody>
      </p:sp>
      <p:sp>
        <p:nvSpPr>
          <p:cNvPr id="9" name="TextBox 8">
            <a:extLst>
              <a:ext uri="{FF2B5EF4-FFF2-40B4-BE49-F238E27FC236}">
                <a16:creationId xmlns:a16="http://schemas.microsoft.com/office/drawing/2014/main" id="{04BA5887-A962-4EE7-6789-3CF4A428AAA2}"/>
              </a:ext>
            </a:extLst>
          </p:cNvPr>
          <p:cNvSpPr txBox="1"/>
          <p:nvPr/>
        </p:nvSpPr>
        <p:spPr>
          <a:xfrm>
            <a:off x="10654570" y="3628418"/>
            <a:ext cx="699229" cy="261610"/>
          </a:xfrm>
          <a:prstGeom prst="rect">
            <a:avLst/>
          </a:prstGeom>
          <a:solidFill>
            <a:schemeClr val="bg1"/>
          </a:solidFill>
          <a:ln>
            <a:solidFill>
              <a:srgbClr val="FF0000"/>
            </a:solidFill>
          </a:ln>
        </p:spPr>
        <p:txBody>
          <a:bodyPr wrap="none" rtlCol="0">
            <a:spAutoFit/>
          </a:bodyPr>
          <a:lstStyle/>
          <a:p>
            <a:pPr algn="r" rtl="1"/>
            <a:r>
              <a:rPr lang="ar-JO" sz="1100" b="1" dirty="0">
                <a:solidFill>
                  <a:srgbClr val="FF0000"/>
                </a:solidFill>
              </a:rPr>
              <a:t>سنوات (</a:t>
            </a:r>
            <a:r>
              <a:rPr lang="en-US" sz="1100" b="1" dirty="0">
                <a:solidFill>
                  <a:srgbClr val="FF0000"/>
                </a:solidFill>
              </a:rPr>
              <a:t>1</a:t>
            </a:r>
            <a:r>
              <a:rPr lang="ar-JO" sz="1100" b="1" dirty="0">
                <a:solidFill>
                  <a:srgbClr val="FF0000"/>
                </a:solidFill>
              </a:rPr>
              <a:t>)</a:t>
            </a:r>
            <a:endParaRPr lang="en-US" sz="1100" b="1" dirty="0">
              <a:solidFill>
                <a:srgbClr val="FF0000"/>
              </a:solidFill>
            </a:endParaRPr>
          </a:p>
        </p:txBody>
      </p:sp>
      <p:sp>
        <p:nvSpPr>
          <p:cNvPr id="10" name="TextBox 9">
            <a:extLst>
              <a:ext uri="{FF2B5EF4-FFF2-40B4-BE49-F238E27FC236}">
                <a16:creationId xmlns:a16="http://schemas.microsoft.com/office/drawing/2014/main" id="{527C1012-D225-8DBB-D074-792FB85E798E}"/>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6548639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C6FE77-D549-97E0-64F3-4B084A5E8644}"/>
              </a:ext>
            </a:extLst>
          </p:cNvPr>
          <p:cNvSpPr>
            <a:spLocks noGrp="1"/>
          </p:cNvSpPr>
          <p:nvPr>
            <p:ph type="title"/>
          </p:nvPr>
        </p:nvSpPr>
        <p:spPr/>
        <p:txBody>
          <a:bodyPr/>
          <a:lstStyle/>
          <a:p>
            <a:r>
              <a:rPr lang="en-US" dirty="0"/>
              <a:t>Dandy-Walker Malformation</a:t>
            </a:r>
          </a:p>
        </p:txBody>
      </p:sp>
      <p:sp>
        <p:nvSpPr>
          <p:cNvPr id="4" name="Content Placeholder 3">
            <a:extLst>
              <a:ext uri="{FF2B5EF4-FFF2-40B4-BE49-F238E27FC236}">
                <a16:creationId xmlns:a16="http://schemas.microsoft.com/office/drawing/2014/main" id="{9AAC84D4-1005-333B-2A52-494952E5807A}"/>
              </a:ext>
            </a:extLst>
          </p:cNvPr>
          <p:cNvSpPr>
            <a:spLocks noGrp="1"/>
          </p:cNvSpPr>
          <p:nvPr>
            <p:ph idx="1"/>
          </p:nvPr>
        </p:nvSpPr>
        <p:spPr>
          <a:xfrm>
            <a:off x="838200" y="1305025"/>
            <a:ext cx="6817468" cy="5105503"/>
          </a:xfrm>
        </p:spPr>
        <p:txBody>
          <a:bodyPr>
            <a:normAutofit lnSpcReduction="10000"/>
          </a:bodyPr>
          <a:lstStyle/>
          <a:p>
            <a:r>
              <a:rPr lang="en-US" b="1" dirty="0"/>
              <a:t>Characterized by</a:t>
            </a:r>
          </a:p>
          <a:p>
            <a:pPr marL="914400" lvl="1" indent="-457200">
              <a:buFont typeface="+mj-lt"/>
              <a:buAutoNum type="arabicPeriod"/>
            </a:pPr>
            <a:r>
              <a:rPr lang="en-US" dirty="0"/>
              <a:t>Complete or partial agenesis of the cerebellar vermis (the part joining the two hemispheres of the cerebellum) </a:t>
            </a:r>
          </a:p>
          <a:p>
            <a:pPr marL="914400" lvl="1" indent="-457200">
              <a:buFont typeface="+mj-lt"/>
              <a:buAutoNum type="arabicPeriod"/>
            </a:pPr>
            <a:r>
              <a:rPr lang="en-US" dirty="0"/>
              <a:t>Cystic dilatation of the 4</a:t>
            </a:r>
            <a:r>
              <a:rPr lang="en-US" baseline="30000" dirty="0"/>
              <a:t>th</a:t>
            </a:r>
            <a:r>
              <a:rPr lang="en-US" dirty="0"/>
              <a:t> ventricle (failure of foraminal outlets to open)</a:t>
            </a:r>
          </a:p>
          <a:p>
            <a:pPr marL="914400" lvl="1" indent="-457200">
              <a:buFont typeface="+mj-lt"/>
              <a:buAutoNum type="arabicPeriod"/>
            </a:pPr>
            <a:r>
              <a:rPr lang="en-US" dirty="0"/>
              <a:t>An enlarged posterior fossa with upward displacement of tentorium </a:t>
            </a:r>
          </a:p>
          <a:p>
            <a:r>
              <a:rPr lang="en-US" b="1" dirty="0"/>
              <a:t>Clinical features</a:t>
            </a:r>
          </a:p>
          <a:p>
            <a:pPr lvl="1"/>
            <a:r>
              <a:rPr lang="en-US" dirty="0">
                <a:solidFill>
                  <a:srgbClr val="FF0000"/>
                </a:solidFill>
              </a:rPr>
              <a:t>90%</a:t>
            </a:r>
            <a:r>
              <a:rPr lang="en-US" dirty="0"/>
              <a:t> of patient have obstructive hydrocephalus</a:t>
            </a:r>
          </a:p>
          <a:p>
            <a:pPr lvl="1"/>
            <a:r>
              <a:rPr lang="en-US" dirty="0"/>
              <a:t>In childhood the major presenting features are ataxia, and delayed motor development</a:t>
            </a:r>
          </a:p>
          <a:p>
            <a:pPr lvl="1"/>
            <a:r>
              <a:rPr lang="en-US" dirty="0"/>
              <a:t>Associated with a variety of extracranial abnormalities (e.g., craniofacial abnormalities, cardiac defects, spina bifida)</a:t>
            </a:r>
          </a:p>
        </p:txBody>
      </p:sp>
      <p:pic>
        <p:nvPicPr>
          <p:cNvPr id="5" name="Picture 2" descr="C:\Users\4t4\Desktop\21910tn.jpg">
            <a:extLst>
              <a:ext uri="{FF2B5EF4-FFF2-40B4-BE49-F238E27FC236}">
                <a16:creationId xmlns:a16="http://schemas.microsoft.com/office/drawing/2014/main" id="{A753F48C-AB3D-6FB7-4BE3-1CF570F82AD6}"/>
              </a:ext>
            </a:extLst>
          </p:cNvPr>
          <p:cNvPicPr>
            <a:picLocks noChangeAspect="1" noChangeArrowheads="1"/>
          </p:cNvPicPr>
          <p:nvPr/>
        </p:nvPicPr>
        <p:blipFill>
          <a:blip r:embed="rId2" cstate="print"/>
          <a:stretch>
            <a:fillRect/>
          </a:stretch>
        </p:blipFill>
        <p:spPr bwMode="auto">
          <a:xfrm>
            <a:off x="7894910" y="1305026"/>
            <a:ext cx="3458889" cy="2712497"/>
          </a:xfrm>
          <a:prstGeom prst="rect">
            <a:avLst/>
          </a:prstGeom>
        </p:spPr>
      </p:pic>
      <p:sp>
        <p:nvSpPr>
          <p:cNvPr id="6" name="TextBox 5">
            <a:extLst>
              <a:ext uri="{FF2B5EF4-FFF2-40B4-BE49-F238E27FC236}">
                <a16:creationId xmlns:a16="http://schemas.microsoft.com/office/drawing/2014/main" id="{2E43DB3D-81DF-2FEE-0B0C-CCA08F60BFA2}"/>
              </a:ext>
            </a:extLst>
          </p:cNvPr>
          <p:cNvSpPr txBox="1"/>
          <p:nvPr/>
        </p:nvSpPr>
        <p:spPr>
          <a:xfrm>
            <a:off x="7775289" y="4085617"/>
            <a:ext cx="3698130" cy="1261884"/>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a:solidFill>
                  <a:srgbClr val="45515E"/>
                </a:solidFill>
              </a:rPr>
              <a:t>Management</a:t>
            </a:r>
          </a:p>
          <a:p>
            <a:pPr marL="800100" lvl="1" indent="-342900">
              <a:buFont typeface="Courier New" panose="02070309020205020404" pitchFamily="49" charset="0"/>
              <a:buChar char="o"/>
            </a:pPr>
            <a:r>
              <a:rPr lang="en-US" sz="2400" dirty="0">
                <a:solidFill>
                  <a:srgbClr val="45515E"/>
                </a:solidFill>
              </a:rPr>
              <a:t>Cyst-peritoneal shunt</a:t>
            </a:r>
          </a:p>
          <a:p>
            <a:pPr marL="800100" lvl="1" indent="-342900">
              <a:buFont typeface="Courier New" panose="02070309020205020404" pitchFamily="49" charset="0"/>
              <a:buChar char="o"/>
            </a:pPr>
            <a:r>
              <a:rPr lang="en-US" sz="2400" dirty="0">
                <a:solidFill>
                  <a:srgbClr val="45515E"/>
                </a:solidFill>
              </a:rPr>
              <a:t>VP shunt</a:t>
            </a:r>
          </a:p>
        </p:txBody>
      </p:sp>
    </p:spTree>
    <p:extLst>
      <p:ext uri="{BB962C8B-B14F-4D97-AF65-F5344CB8AC3E}">
        <p14:creationId xmlns:p14="http://schemas.microsoft.com/office/powerpoint/2010/main" val="3134669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AD2F-CCA7-07EB-57AB-61E97F8B98C0}"/>
              </a:ext>
            </a:extLst>
          </p:cNvPr>
          <p:cNvSpPr>
            <a:spLocks noGrp="1"/>
          </p:cNvSpPr>
          <p:nvPr>
            <p:ph type="title"/>
          </p:nvPr>
        </p:nvSpPr>
        <p:spPr/>
        <p:txBody>
          <a:bodyPr>
            <a:normAutofit/>
          </a:bodyPr>
          <a:lstStyle/>
          <a:p>
            <a:r>
              <a:rPr lang="en-US" dirty="0"/>
              <a:t>Dandy-Walker Malformation</a:t>
            </a:r>
          </a:p>
        </p:txBody>
      </p:sp>
      <p:sp>
        <p:nvSpPr>
          <p:cNvPr id="3" name="Content Placeholder 2">
            <a:extLst>
              <a:ext uri="{FF2B5EF4-FFF2-40B4-BE49-F238E27FC236}">
                <a16:creationId xmlns:a16="http://schemas.microsoft.com/office/drawing/2014/main" id="{03003B7D-9477-0960-A7E0-6E0BC826C30E}"/>
              </a:ext>
            </a:extLst>
          </p:cNvPr>
          <p:cNvSpPr>
            <a:spLocks noGrp="1"/>
          </p:cNvSpPr>
          <p:nvPr>
            <p:ph idx="1"/>
          </p:nvPr>
        </p:nvSpPr>
        <p:spPr>
          <a:xfrm>
            <a:off x="838200" y="1305026"/>
            <a:ext cx="6768830" cy="4871938"/>
          </a:xfrm>
        </p:spPr>
        <p:txBody>
          <a:bodyPr/>
          <a:lstStyle/>
          <a:p>
            <a:r>
              <a:rPr lang="en-US" b="1" dirty="0"/>
              <a:t>What is malformation shown in this MRI and what its type ? </a:t>
            </a:r>
          </a:p>
          <a:p>
            <a:pPr lvl="1"/>
            <a:r>
              <a:rPr lang="en-US" dirty="0"/>
              <a:t>Dandy walker malformation</a:t>
            </a:r>
            <a:endParaRPr lang="en-US" b="1" dirty="0"/>
          </a:p>
          <a:p>
            <a:r>
              <a:rPr lang="en-US" b="1" dirty="0"/>
              <a:t>Give 2 differential diagnosis</a:t>
            </a:r>
          </a:p>
          <a:p>
            <a:pPr lvl="1"/>
            <a:r>
              <a:rPr lang="en-US" dirty="0"/>
              <a:t>Arachnoid cyst</a:t>
            </a:r>
          </a:p>
          <a:p>
            <a:pPr lvl="1"/>
            <a:r>
              <a:rPr lang="en-US" dirty="0"/>
              <a:t>Chiari malformation type 4</a:t>
            </a:r>
          </a:p>
          <a:p>
            <a:pPr marL="457200" indent="-457200">
              <a:buFont typeface="Wingdings" panose="05000000000000000000" pitchFamily="2" charset="2"/>
              <a:buChar char="v"/>
            </a:pPr>
            <a:r>
              <a:rPr lang="en-US" sz="2800" b="1" dirty="0">
                <a:solidFill>
                  <a:srgbClr val="0070C0"/>
                </a:solidFill>
              </a:rPr>
              <a:t>Management</a:t>
            </a:r>
          </a:p>
          <a:p>
            <a:pPr marL="800100" lvl="1" indent="-342900">
              <a:buFont typeface="Courier New" panose="02070309020205020404" pitchFamily="49" charset="0"/>
              <a:buChar char="o"/>
            </a:pPr>
            <a:r>
              <a:rPr lang="en-US" sz="2400" dirty="0">
                <a:solidFill>
                  <a:srgbClr val="0070C0"/>
                </a:solidFill>
              </a:rPr>
              <a:t>Cyst-peritoneal shunt</a:t>
            </a:r>
          </a:p>
          <a:p>
            <a:pPr marL="800100" lvl="1" indent="-342900">
              <a:buFont typeface="Courier New" panose="02070309020205020404" pitchFamily="49" charset="0"/>
              <a:buChar char="o"/>
            </a:pPr>
            <a:r>
              <a:rPr lang="en-US" sz="2400" dirty="0">
                <a:solidFill>
                  <a:srgbClr val="0070C0"/>
                </a:solidFill>
              </a:rPr>
              <a:t>VP shunt</a:t>
            </a:r>
          </a:p>
          <a:p>
            <a:endParaRPr lang="en-US" dirty="0"/>
          </a:p>
        </p:txBody>
      </p:sp>
      <p:pic>
        <p:nvPicPr>
          <p:cNvPr id="4" name="صورة 4">
            <a:extLst>
              <a:ext uri="{FF2B5EF4-FFF2-40B4-BE49-F238E27FC236}">
                <a16:creationId xmlns:a16="http://schemas.microsoft.com/office/drawing/2014/main" id="{632008D6-53FE-C266-ED43-DCDDCE70FB92}"/>
              </a:ext>
            </a:extLst>
          </p:cNvPr>
          <p:cNvPicPr>
            <a:picLocks noChangeAspect="1"/>
          </p:cNvPicPr>
          <p:nvPr/>
        </p:nvPicPr>
        <p:blipFill rotWithShape="1">
          <a:blip r:embed="rId2" cstate="print"/>
          <a:srcRect l="2747" r="10584" b="7460"/>
          <a:stretch/>
        </p:blipFill>
        <p:spPr>
          <a:xfrm>
            <a:off x="7881026" y="1305026"/>
            <a:ext cx="3472774" cy="2638689"/>
          </a:xfrm>
          <a:prstGeom prst="rect">
            <a:avLst/>
          </a:prstGeom>
        </p:spPr>
      </p:pic>
      <p:sp>
        <p:nvSpPr>
          <p:cNvPr id="5" name="TextBox 4">
            <a:extLst>
              <a:ext uri="{FF2B5EF4-FFF2-40B4-BE49-F238E27FC236}">
                <a16:creationId xmlns:a16="http://schemas.microsoft.com/office/drawing/2014/main" id="{D2339241-96FB-F2F5-9A0A-8CB0D337B12F}"/>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375272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9475-0965-5717-7001-7863D5362650}"/>
              </a:ext>
            </a:extLst>
          </p:cNvPr>
          <p:cNvSpPr>
            <a:spLocks noGrp="1"/>
          </p:cNvSpPr>
          <p:nvPr>
            <p:ph type="title"/>
          </p:nvPr>
        </p:nvSpPr>
        <p:spPr/>
        <p:txBody>
          <a:bodyPr>
            <a:normAutofit/>
          </a:bodyPr>
          <a:lstStyle/>
          <a:p>
            <a:r>
              <a:rPr lang="en-US" dirty="0"/>
              <a:t>Arachnoid Cysts</a:t>
            </a:r>
          </a:p>
        </p:txBody>
      </p:sp>
      <p:sp>
        <p:nvSpPr>
          <p:cNvPr id="3" name="Content Placeholder 2">
            <a:extLst>
              <a:ext uri="{FF2B5EF4-FFF2-40B4-BE49-F238E27FC236}">
                <a16:creationId xmlns:a16="http://schemas.microsoft.com/office/drawing/2014/main" id="{FC56A107-0A0D-1822-AC8A-F6DAB781F9E6}"/>
              </a:ext>
            </a:extLst>
          </p:cNvPr>
          <p:cNvSpPr>
            <a:spLocks noGrp="1"/>
          </p:cNvSpPr>
          <p:nvPr>
            <p:ph idx="1"/>
          </p:nvPr>
        </p:nvSpPr>
        <p:spPr>
          <a:xfrm>
            <a:off x="838200" y="1305025"/>
            <a:ext cx="10515600" cy="5187850"/>
          </a:xfrm>
        </p:spPr>
        <p:txBody>
          <a:bodyPr>
            <a:normAutofit fontScale="92500" lnSpcReduction="20000"/>
          </a:bodyPr>
          <a:lstStyle/>
          <a:p>
            <a:r>
              <a:rPr lang="en-US" b="1" dirty="0"/>
              <a:t>Description</a:t>
            </a:r>
            <a:r>
              <a:rPr lang="en-US" dirty="0"/>
              <a:t>: Common, benign, and usually asymptomatic cystic lesion containing cerebrospinal fluid</a:t>
            </a:r>
          </a:p>
          <a:p>
            <a:r>
              <a:rPr lang="en-US" b="1" dirty="0"/>
              <a:t>Locations</a:t>
            </a:r>
          </a:p>
          <a:p>
            <a:pPr lvl="1"/>
            <a:r>
              <a:rPr lang="en-US" b="1" dirty="0"/>
              <a:t>Most common site </a:t>
            </a:r>
            <a:r>
              <a:rPr lang="en-US" dirty="0"/>
              <a:t>is the middle fossa particularly in the </a:t>
            </a:r>
            <a:r>
              <a:rPr lang="en-US" dirty="0">
                <a:solidFill>
                  <a:srgbClr val="FF0000"/>
                </a:solidFill>
              </a:rPr>
              <a:t>sylvian fissure</a:t>
            </a:r>
          </a:p>
          <a:p>
            <a:pPr lvl="1"/>
            <a:r>
              <a:rPr lang="en-US" dirty="0"/>
              <a:t>Cerebellopontine angle</a:t>
            </a:r>
          </a:p>
          <a:p>
            <a:pPr lvl="1"/>
            <a:r>
              <a:rPr lang="en-US" altLang="en-US" sz="2400" dirty="0">
                <a:sym typeface="+mn-ea"/>
              </a:rPr>
              <a:t>Suprasellar</a:t>
            </a:r>
          </a:p>
          <a:p>
            <a:pPr lvl="1"/>
            <a:r>
              <a:rPr lang="en-US" dirty="0">
                <a:sym typeface="+mn-ea"/>
              </a:rPr>
              <a:t>Other like </a:t>
            </a:r>
            <a:r>
              <a:rPr lang="en-US" altLang="en-US" sz="2400" dirty="0">
                <a:sym typeface="+mn-ea"/>
              </a:rPr>
              <a:t>Quadrigeminal, Vermin, Cerebral convexity</a:t>
            </a:r>
            <a:endParaRPr lang="en-US" dirty="0"/>
          </a:p>
          <a:p>
            <a:r>
              <a:rPr lang="en-US" b="1" dirty="0"/>
              <a:t>Clinical presentation</a:t>
            </a:r>
          </a:p>
          <a:p>
            <a:pPr lvl="1"/>
            <a:r>
              <a:rPr lang="en-US" dirty="0"/>
              <a:t>Mostly presented as </a:t>
            </a:r>
            <a:r>
              <a:rPr lang="en-US" dirty="0">
                <a:solidFill>
                  <a:srgbClr val="FF0000"/>
                </a:solidFill>
              </a:rPr>
              <a:t>incidental findings</a:t>
            </a:r>
          </a:p>
          <a:p>
            <a:pPr lvl="1"/>
            <a:r>
              <a:rPr lang="en-US" dirty="0"/>
              <a:t>Rarely can present due to bone remodeling</a:t>
            </a:r>
          </a:p>
          <a:p>
            <a:pPr lvl="1"/>
            <a:r>
              <a:rPr lang="en-US" dirty="0"/>
              <a:t>Cerebellopontine angle cysts can mimic acoustic neuroma</a:t>
            </a:r>
          </a:p>
          <a:p>
            <a:pPr lvl="1"/>
            <a:r>
              <a:rPr lang="en-US" dirty="0"/>
              <a:t>Suprasellar cysts can present with hydrocephalus, visual impairment and endocrine dysfunction (especially precocious puberty)</a:t>
            </a:r>
          </a:p>
          <a:p>
            <a:r>
              <a:rPr lang="en-US" b="1" dirty="0"/>
              <a:t>Management</a:t>
            </a:r>
          </a:p>
          <a:p>
            <a:pPr lvl="1"/>
            <a:r>
              <a:rPr lang="en-US" dirty="0"/>
              <a:t>Asymptomatic cysts: follow up at regular intervals</a:t>
            </a:r>
          </a:p>
          <a:p>
            <a:pPr lvl="1"/>
            <a:r>
              <a:rPr lang="en-US" dirty="0"/>
              <a:t>Symptomatic cysts: Craniotomy or cystoperitoneal shunt </a:t>
            </a:r>
          </a:p>
        </p:txBody>
      </p:sp>
    </p:spTree>
    <p:extLst>
      <p:ext uri="{BB962C8B-B14F-4D97-AF65-F5344CB8AC3E}">
        <p14:creationId xmlns:p14="http://schemas.microsoft.com/office/powerpoint/2010/main" val="469697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3CBE-5FD6-3286-B515-160C3D89AC1D}"/>
              </a:ext>
            </a:extLst>
          </p:cNvPr>
          <p:cNvSpPr>
            <a:spLocks noGrp="1"/>
          </p:cNvSpPr>
          <p:nvPr>
            <p:ph type="title"/>
          </p:nvPr>
        </p:nvSpPr>
        <p:spPr/>
        <p:txBody>
          <a:bodyPr/>
          <a:lstStyle/>
          <a:p>
            <a:r>
              <a:rPr lang="en-US" dirty="0"/>
              <a:t>Arachnoid Cysts</a:t>
            </a:r>
          </a:p>
        </p:txBody>
      </p:sp>
      <p:sp>
        <p:nvSpPr>
          <p:cNvPr id="3" name="Content Placeholder 2">
            <a:extLst>
              <a:ext uri="{FF2B5EF4-FFF2-40B4-BE49-F238E27FC236}">
                <a16:creationId xmlns:a16="http://schemas.microsoft.com/office/drawing/2014/main" id="{597D569B-4AC5-1FC3-4C10-E225974DB5DA}"/>
              </a:ext>
            </a:extLst>
          </p:cNvPr>
          <p:cNvSpPr>
            <a:spLocks noGrp="1"/>
          </p:cNvSpPr>
          <p:nvPr>
            <p:ph idx="1"/>
          </p:nvPr>
        </p:nvSpPr>
        <p:spPr>
          <a:xfrm>
            <a:off x="838200" y="5000016"/>
            <a:ext cx="2705100" cy="1176947"/>
          </a:xfrm>
        </p:spPr>
        <p:txBody>
          <a:bodyPr/>
          <a:lstStyle/>
          <a:p>
            <a:pPr marL="0" indent="0" algn="ctr">
              <a:buNone/>
            </a:pPr>
            <a:r>
              <a:rPr lang="en-US" dirty="0"/>
              <a:t>Sylvian fissure cyst</a:t>
            </a:r>
          </a:p>
        </p:txBody>
      </p:sp>
      <p:pic>
        <p:nvPicPr>
          <p:cNvPr id="4" name="Picture 2" descr="C:\Users\4t4\Desktop\14948tn.jpg">
            <a:extLst>
              <a:ext uri="{FF2B5EF4-FFF2-40B4-BE49-F238E27FC236}">
                <a16:creationId xmlns:a16="http://schemas.microsoft.com/office/drawing/2014/main" id="{A5514A53-C429-4F4B-9D23-9CB0E439D878}"/>
              </a:ext>
            </a:extLst>
          </p:cNvPr>
          <p:cNvPicPr>
            <a:picLocks noChangeAspect="1" noChangeArrowheads="1"/>
          </p:cNvPicPr>
          <p:nvPr/>
        </p:nvPicPr>
        <p:blipFill>
          <a:blip r:embed="rId2" cstate="print"/>
          <a:stretch>
            <a:fillRect/>
          </a:stretch>
        </p:blipFill>
        <p:spPr bwMode="auto">
          <a:xfrm>
            <a:off x="838200" y="1305026"/>
            <a:ext cx="2705100" cy="3619500"/>
          </a:xfrm>
          <a:prstGeom prst="rect">
            <a:avLst/>
          </a:prstGeom>
        </p:spPr>
      </p:pic>
      <p:pic>
        <p:nvPicPr>
          <p:cNvPr id="5" name="Picture 2" descr="C:\Users\4t4\Desktop\JPediatrNeurosci_2015_10_4_371_174440_f1.jpg">
            <a:extLst>
              <a:ext uri="{FF2B5EF4-FFF2-40B4-BE49-F238E27FC236}">
                <a16:creationId xmlns:a16="http://schemas.microsoft.com/office/drawing/2014/main" id="{0D6D1556-0F3D-E59C-C141-BF0A94836A05}"/>
              </a:ext>
            </a:extLst>
          </p:cNvPr>
          <p:cNvPicPr>
            <a:picLocks noChangeAspect="1" noChangeArrowheads="1"/>
          </p:cNvPicPr>
          <p:nvPr/>
        </p:nvPicPr>
        <p:blipFill>
          <a:blip r:embed="rId3" cstate="print"/>
          <a:stretch>
            <a:fillRect/>
          </a:stretch>
        </p:blipFill>
        <p:spPr bwMode="auto">
          <a:xfrm>
            <a:off x="3841382" y="1305026"/>
            <a:ext cx="3607168" cy="3619500"/>
          </a:xfrm>
          <a:prstGeom prst="rect">
            <a:avLst/>
          </a:prstGeom>
        </p:spPr>
      </p:pic>
      <p:pic>
        <p:nvPicPr>
          <p:cNvPr id="6" name="Picture 2" descr="C:\Users\4t4\Desktop\cf15e82641c3b94669d1c88463f762_big_gallery.jpg">
            <a:extLst>
              <a:ext uri="{FF2B5EF4-FFF2-40B4-BE49-F238E27FC236}">
                <a16:creationId xmlns:a16="http://schemas.microsoft.com/office/drawing/2014/main" id="{9EBE0087-06B3-4768-5B58-2DB21C118C99}"/>
              </a:ext>
            </a:extLst>
          </p:cNvPr>
          <p:cNvPicPr>
            <a:picLocks noChangeAspect="1" noChangeArrowheads="1"/>
          </p:cNvPicPr>
          <p:nvPr/>
        </p:nvPicPr>
        <p:blipFill>
          <a:blip r:embed="rId4" cstate="print"/>
          <a:stretch>
            <a:fillRect/>
          </a:stretch>
        </p:blipFill>
        <p:spPr bwMode="auto">
          <a:xfrm>
            <a:off x="7746632" y="1305026"/>
            <a:ext cx="3607168" cy="3619500"/>
          </a:xfrm>
          <a:prstGeom prst="rect">
            <a:avLst/>
          </a:prstGeom>
        </p:spPr>
      </p:pic>
      <p:sp>
        <p:nvSpPr>
          <p:cNvPr id="7" name="Content Placeholder 2">
            <a:extLst>
              <a:ext uri="{FF2B5EF4-FFF2-40B4-BE49-F238E27FC236}">
                <a16:creationId xmlns:a16="http://schemas.microsoft.com/office/drawing/2014/main" id="{21A064F4-5FA9-9E59-7557-D4F2B145D3BD}"/>
              </a:ext>
            </a:extLst>
          </p:cNvPr>
          <p:cNvSpPr txBox="1">
            <a:spLocks/>
          </p:cNvSpPr>
          <p:nvPr/>
        </p:nvSpPr>
        <p:spPr>
          <a:xfrm>
            <a:off x="3841382" y="5000016"/>
            <a:ext cx="3607168" cy="1176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a:t>Cerebellopontine angle cyst</a:t>
            </a:r>
          </a:p>
        </p:txBody>
      </p:sp>
      <p:sp>
        <p:nvSpPr>
          <p:cNvPr id="8" name="Content Placeholder 2">
            <a:extLst>
              <a:ext uri="{FF2B5EF4-FFF2-40B4-BE49-F238E27FC236}">
                <a16:creationId xmlns:a16="http://schemas.microsoft.com/office/drawing/2014/main" id="{7AC542CA-74F0-90BA-27AC-A849D1B1BE11}"/>
              </a:ext>
            </a:extLst>
          </p:cNvPr>
          <p:cNvSpPr txBox="1">
            <a:spLocks/>
          </p:cNvSpPr>
          <p:nvPr/>
        </p:nvSpPr>
        <p:spPr>
          <a:xfrm>
            <a:off x="7746632" y="4996572"/>
            <a:ext cx="3607168" cy="117694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a:t>Suprasellar cyst</a:t>
            </a:r>
          </a:p>
          <a:p>
            <a:pPr marL="0" indent="0" algn="ctr">
              <a:buFont typeface="Wingdings" panose="05000000000000000000" pitchFamily="2" charset="2"/>
              <a:buNone/>
            </a:pPr>
            <a:r>
              <a:rPr lang="en-US" dirty="0"/>
              <a:t>(The only extradural one) </a:t>
            </a:r>
          </a:p>
        </p:txBody>
      </p:sp>
    </p:spTree>
    <p:extLst>
      <p:ext uri="{BB962C8B-B14F-4D97-AF65-F5344CB8AC3E}">
        <p14:creationId xmlns:p14="http://schemas.microsoft.com/office/powerpoint/2010/main" val="4257207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A0DE-9502-430D-7496-2FC8AC1F29E1}"/>
              </a:ext>
            </a:extLst>
          </p:cNvPr>
          <p:cNvSpPr>
            <a:spLocks noGrp="1"/>
          </p:cNvSpPr>
          <p:nvPr>
            <p:ph type="title"/>
          </p:nvPr>
        </p:nvSpPr>
        <p:spPr/>
        <p:txBody>
          <a:bodyPr/>
          <a:lstStyle/>
          <a:p>
            <a:r>
              <a:rPr lang="en-US" dirty="0"/>
              <a:t>Spinal defects (subtypes of spina bifida)</a:t>
            </a:r>
          </a:p>
        </p:txBody>
      </p:sp>
      <p:pic>
        <p:nvPicPr>
          <p:cNvPr id="3074" name="Picture 2" descr="Spinal defects">
            <a:extLst>
              <a:ext uri="{FF2B5EF4-FFF2-40B4-BE49-F238E27FC236}">
                <a16:creationId xmlns:a16="http://schemas.microsoft.com/office/drawing/2014/main" id="{F8BCA7A4-9352-615C-58FB-14F8833BE4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0834" y="1224245"/>
            <a:ext cx="9870332" cy="516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731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8718-C935-7F27-128B-61D3453D85F3}"/>
              </a:ext>
            </a:extLst>
          </p:cNvPr>
          <p:cNvSpPr>
            <a:spLocks noGrp="1"/>
          </p:cNvSpPr>
          <p:nvPr>
            <p:ph type="title"/>
          </p:nvPr>
        </p:nvSpPr>
        <p:spPr/>
        <p:txBody>
          <a:bodyPr/>
          <a:lstStyle/>
          <a:p>
            <a:r>
              <a:rPr lang="en-US" dirty="0"/>
              <a:t>Elevated intracranial pressure</a:t>
            </a:r>
          </a:p>
        </p:txBody>
      </p:sp>
      <p:sp>
        <p:nvSpPr>
          <p:cNvPr id="3" name="Content Placeholder 2">
            <a:extLst>
              <a:ext uri="{FF2B5EF4-FFF2-40B4-BE49-F238E27FC236}">
                <a16:creationId xmlns:a16="http://schemas.microsoft.com/office/drawing/2014/main" id="{4281B554-D07A-26F2-8A40-B04446A35448}"/>
              </a:ext>
            </a:extLst>
          </p:cNvPr>
          <p:cNvSpPr>
            <a:spLocks noGrp="1"/>
          </p:cNvSpPr>
          <p:nvPr>
            <p:ph idx="1"/>
          </p:nvPr>
        </p:nvSpPr>
        <p:spPr/>
        <p:txBody>
          <a:bodyPr>
            <a:normAutofit fontScale="92500" lnSpcReduction="10000"/>
          </a:bodyPr>
          <a:lstStyle/>
          <a:p>
            <a:r>
              <a:rPr lang="en-US" b="1" dirty="0"/>
              <a:t>Definition</a:t>
            </a:r>
            <a:r>
              <a:rPr lang="en-US" dirty="0"/>
              <a:t>: an intracranial pressure </a:t>
            </a:r>
            <a:r>
              <a:rPr lang="en-US" dirty="0">
                <a:solidFill>
                  <a:srgbClr val="FF0000"/>
                </a:solidFill>
              </a:rPr>
              <a:t>&gt; 20 mmHg</a:t>
            </a:r>
          </a:p>
          <a:p>
            <a:r>
              <a:rPr lang="en-US" b="1" dirty="0"/>
              <a:t>Consequences of elevated ICP</a:t>
            </a:r>
          </a:p>
          <a:p>
            <a:pPr lvl="1"/>
            <a:r>
              <a:rPr lang="en-US" dirty="0"/>
              <a:t>Decreased cerebral perfusion pressure (CPP) </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t>Decreased </a:t>
            </a:r>
            <a:r>
              <a:rPr lang="en-US" dirty="0">
                <a:sym typeface="Wingdings" panose="05000000000000000000" pitchFamily="2" charset="2"/>
              </a:rPr>
              <a:t>CBF</a:t>
            </a:r>
            <a:endParaRPr lang="en-US" dirty="0"/>
          </a:p>
          <a:p>
            <a:pPr lvl="1"/>
            <a:r>
              <a:rPr lang="en-US" dirty="0"/>
              <a:t>Brain tissue herniation</a:t>
            </a:r>
          </a:p>
          <a:p>
            <a:pPr lvl="1"/>
            <a:r>
              <a:rPr lang="en-US" b="1" dirty="0"/>
              <a:t>Cushing triad</a:t>
            </a:r>
            <a:r>
              <a:rPr lang="en-US" dirty="0"/>
              <a:t>: irregular breathing, widening pulse pressure, and bradycardia</a:t>
            </a:r>
          </a:p>
          <a:p>
            <a:r>
              <a:rPr lang="en-US" b="1" dirty="0"/>
              <a:t>Clinical features</a:t>
            </a:r>
          </a:p>
          <a:p>
            <a:pPr lvl="1"/>
            <a:r>
              <a:rPr lang="en-US" dirty="0"/>
              <a:t>Cushing triad: irregular breathing, widening pulse pressure,  and bradycardia</a:t>
            </a:r>
          </a:p>
          <a:p>
            <a:pPr lvl="1"/>
            <a:r>
              <a:rPr lang="en-US" dirty="0"/>
              <a:t>Reduced levels of consciousness &amp; Psychiatric changes</a:t>
            </a:r>
          </a:p>
          <a:p>
            <a:pPr lvl="1"/>
            <a:r>
              <a:rPr lang="en-US" dirty="0"/>
              <a:t>Headache </a:t>
            </a:r>
          </a:p>
          <a:p>
            <a:pPr lvl="1"/>
            <a:r>
              <a:rPr lang="en-US" dirty="0"/>
              <a:t>Vomiting (Possibly on an empty stomach and/or projectile vomiting)</a:t>
            </a:r>
          </a:p>
          <a:p>
            <a:pPr lvl="1"/>
            <a:r>
              <a:rPr lang="en-US" dirty="0"/>
              <a:t>Papilledema </a:t>
            </a:r>
          </a:p>
          <a:p>
            <a:pPr lvl="1"/>
            <a:r>
              <a:rPr lang="en-US" b="1" dirty="0"/>
              <a:t>In infants</a:t>
            </a:r>
            <a:r>
              <a:rPr lang="en-US" dirty="0"/>
              <a:t>: </a:t>
            </a:r>
            <a:r>
              <a:rPr lang="en-US" dirty="0">
                <a:solidFill>
                  <a:srgbClr val="FF0000"/>
                </a:solidFill>
              </a:rPr>
              <a:t>macrocephaly, bulging fontanel, sunset sign</a:t>
            </a:r>
          </a:p>
          <a:p>
            <a:pPr lvl="1"/>
            <a:r>
              <a:rPr lang="en-US" dirty="0"/>
              <a:t>Diplopia (if the sixth nerve is affected)</a:t>
            </a:r>
          </a:p>
        </p:txBody>
      </p:sp>
    </p:spTree>
    <p:extLst>
      <p:ext uri="{BB962C8B-B14F-4D97-AF65-F5344CB8AC3E}">
        <p14:creationId xmlns:p14="http://schemas.microsoft.com/office/powerpoint/2010/main" val="1532611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027F-1F4D-DBE8-F1C1-76D4BAEB3C8C}"/>
              </a:ext>
            </a:extLst>
          </p:cNvPr>
          <p:cNvSpPr>
            <a:spLocks noGrp="1"/>
          </p:cNvSpPr>
          <p:nvPr>
            <p:ph type="title"/>
          </p:nvPr>
        </p:nvSpPr>
        <p:spPr/>
        <p:txBody>
          <a:bodyPr/>
          <a:lstStyle/>
          <a:p>
            <a:r>
              <a:rPr lang="en-US" dirty="0"/>
              <a:t>Closed spinal dysraphism</a:t>
            </a:r>
          </a:p>
        </p:txBody>
      </p:sp>
      <p:graphicFrame>
        <p:nvGraphicFramePr>
          <p:cNvPr id="4" name="Table 4">
            <a:extLst>
              <a:ext uri="{FF2B5EF4-FFF2-40B4-BE49-F238E27FC236}">
                <a16:creationId xmlns:a16="http://schemas.microsoft.com/office/drawing/2014/main" id="{6EE7460A-3643-3A5D-B911-9F69C70F04FB}"/>
              </a:ext>
            </a:extLst>
          </p:cNvPr>
          <p:cNvGraphicFramePr>
            <a:graphicFrameLocks noGrp="1"/>
          </p:cNvGraphicFramePr>
          <p:nvPr>
            <p:ph idx="1"/>
          </p:nvPr>
        </p:nvGraphicFramePr>
        <p:xfrm>
          <a:off x="838200" y="1227101"/>
          <a:ext cx="10515600" cy="4973320"/>
        </p:xfrm>
        <a:graphic>
          <a:graphicData uri="http://schemas.openxmlformats.org/drawingml/2006/table">
            <a:tbl>
              <a:tblPr firstRow="1" bandRow="1">
                <a:tableStyleId>{5C22544A-7EE6-4342-B048-85BDC9FD1C3A}</a:tableStyleId>
              </a:tblPr>
              <a:tblGrid>
                <a:gridCol w="2391383">
                  <a:extLst>
                    <a:ext uri="{9D8B030D-6E8A-4147-A177-3AD203B41FA5}">
                      <a16:colId xmlns:a16="http://schemas.microsoft.com/office/drawing/2014/main" val="3831761685"/>
                    </a:ext>
                  </a:extLst>
                </a:gridCol>
                <a:gridCol w="2866417">
                  <a:extLst>
                    <a:ext uri="{9D8B030D-6E8A-4147-A177-3AD203B41FA5}">
                      <a16:colId xmlns:a16="http://schemas.microsoft.com/office/drawing/2014/main" val="3987470978"/>
                    </a:ext>
                  </a:extLst>
                </a:gridCol>
                <a:gridCol w="4137498">
                  <a:extLst>
                    <a:ext uri="{9D8B030D-6E8A-4147-A177-3AD203B41FA5}">
                      <a16:colId xmlns:a16="http://schemas.microsoft.com/office/drawing/2014/main" val="1610593624"/>
                    </a:ext>
                  </a:extLst>
                </a:gridCol>
                <a:gridCol w="1120302">
                  <a:extLst>
                    <a:ext uri="{9D8B030D-6E8A-4147-A177-3AD203B41FA5}">
                      <a16:colId xmlns:a16="http://schemas.microsoft.com/office/drawing/2014/main" val="700480058"/>
                    </a:ext>
                  </a:extLst>
                </a:gridCol>
              </a:tblGrid>
              <a:tr h="370840">
                <a:tc>
                  <a:txBody>
                    <a:bodyPr/>
                    <a:lstStyle/>
                    <a:p>
                      <a:pPr algn="ctr"/>
                      <a:r>
                        <a:rPr lang="en-US" dirty="0"/>
                        <a:t>Condition</a:t>
                      </a:r>
                    </a:p>
                  </a:txBody>
                  <a:tcPr anchor="ctr"/>
                </a:tc>
                <a:tc>
                  <a:txBody>
                    <a:bodyPr/>
                    <a:lstStyle/>
                    <a:p>
                      <a:pPr algn="ctr"/>
                      <a:r>
                        <a:rPr lang="en-US" dirty="0"/>
                        <a:t>Description</a:t>
                      </a:r>
                    </a:p>
                  </a:txBody>
                  <a:tcPr anchor="ctr"/>
                </a:tc>
                <a:tc>
                  <a:txBody>
                    <a:bodyPr/>
                    <a:lstStyle/>
                    <a:p>
                      <a:pPr algn="ctr"/>
                      <a:r>
                        <a:rPr lang="en-US" dirty="0"/>
                        <a:t>Clinical features</a:t>
                      </a:r>
                    </a:p>
                  </a:txBody>
                  <a:tcPr anchor="ctr"/>
                </a:tc>
                <a:tc>
                  <a:txBody>
                    <a:bodyPr/>
                    <a:lstStyle/>
                    <a:p>
                      <a:pPr algn="ctr"/>
                      <a:r>
                        <a:rPr lang="en-US" dirty="0"/>
                        <a:t>Diagnosis</a:t>
                      </a:r>
                    </a:p>
                  </a:txBody>
                  <a:tcPr anchor="ctr"/>
                </a:tc>
                <a:extLst>
                  <a:ext uri="{0D108BD9-81ED-4DB2-BD59-A6C34878D82A}">
                    <a16:rowId xmlns:a16="http://schemas.microsoft.com/office/drawing/2014/main" val="4270803644"/>
                  </a:ext>
                </a:extLst>
              </a:tr>
              <a:tr h="370840">
                <a:tc>
                  <a:txBody>
                    <a:bodyPr/>
                    <a:lstStyle/>
                    <a:p>
                      <a:pPr algn="ctr"/>
                      <a:r>
                        <a:rPr lang="en-US" dirty="0"/>
                        <a:t>Spina bifida occulta</a:t>
                      </a:r>
                    </a:p>
                  </a:txBody>
                  <a:tcPr anchor="ctr"/>
                </a:tc>
                <a:tc>
                  <a:txBody>
                    <a:bodyPr/>
                    <a:lstStyle/>
                    <a:p>
                      <a:pPr marL="285750" indent="-285750">
                        <a:buFont typeface="Arial" panose="020B0604020202020204" pitchFamily="34" charset="0"/>
                        <a:buChar char="•"/>
                      </a:pPr>
                      <a:r>
                        <a:rPr lang="en-US" sz="1700" dirty="0"/>
                        <a:t>Most common closed NTD</a:t>
                      </a:r>
                    </a:p>
                    <a:p>
                      <a:pPr marL="285750" indent="-285750">
                        <a:buFont typeface="Arial" panose="020B0604020202020204" pitchFamily="34" charset="0"/>
                        <a:buChar char="•"/>
                      </a:pPr>
                      <a:r>
                        <a:rPr lang="en-US" sz="1700" dirty="0"/>
                        <a:t>Vertebral bone defect without herniation</a:t>
                      </a:r>
                    </a:p>
                    <a:p>
                      <a:pPr marL="285750" indent="-285750">
                        <a:buFont typeface="Arial" panose="020B0604020202020204" pitchFamily="34" charset="0"/>
                        <a:buChar char="•"/>
                      </a:pPr>
                      <a:r>
                        <a:rPr lang="en-US" sz="1700" dirty="0"/>
                        <a:t>The spinal cord, meninges, and overlying skin remain intact.</a:t>
                      </a:r>
                    </a:p>
                  </a:txBody>
                  <a:tcPr anchor="ctr"/>
                </a:tc>
                <a:tc>
                  <a:txBody>
                    <a:bodyPr/>
                    <a:lstStyle/>
                    <a:p>
                      <a:pPr marL="285750" indent="-285750">
                        <a:buFont typeface="Wingdings" panose="05000000000000000000" pitchFamily="2" charset="2"/>
                        <a:buChar char="v"/>
                      </a:pPr>
                      <a:r>
                        <a:rPr lang="en-US" sz="1700" dirty="0"/>
                        <a:t>Most commonly affects the lower lumbar or sacral region </a:t>
                      </a:r>
                    </a:p>
                    <a:p>
                      <a:pPr marL="285750" indent="-285750">
                        <a:buFont typeface="Wingdings" panose="05000000000000000000" pitchFamily="2" charset="2"/>
                        <a:buChar char="v"/>
                      </a:pPr>
                      <a:r>
                        <a:rPr lang="en-US" sz="1700" dirty="0"/>
                        <a:t>Often asymptomatic (may be an incidental finding in imaging)</a:t>
                      </a:r>
                    </a:p>
                    <a:p>
                      <a:pPr marL="285750" indent="-285750">
                        <a:buFont typeface="Wingdings" panose="05000000000000000000" pitchFamily="2" charset="2"/>
                        <a:buChar char="v"/>
                      </a:pPr>
                      <a:r>
                        <a:rPr lang="en-US" sz="1700" dirty="0"/>
                        <a:t>Possible symptoms at the level of the vertebral defect:</a:t>
                      </a:r>
                    </a:p>
                    <a:p>
                      <a:pPr marL="742950" lvl="1" indent="-285750">
                        <a:buFont typeface="Courier New" panose="02070309020205020404" pitchFamily="49" charset="0"/>
                        <a:buChar char="o"/>
                      </a:pPr>
                      <a:r>
                        <a:rPr lang="en-US" sz="1600" dirty="0"/>
                        <a:t>Lumbar skin dimple</a:t>
                      </a:r>
                    </a:p>
                    <a:p>
                      <a:pPr marL="742950" lvl="1" indent="-285750">
                        <a:buFont typeface="Courier New" panose="02070309020205020404" pitchFamily="49" charset="0"/>
                        <a:buChar char="o"/>
                      </a:pPr>
                      <a:r>
                        <a:rPr lang="en-US" sz="1600" dirty="0"/>
                        <a:t>Collection of fat</a:t>
                      </a:r>
                    </a:p>
                    <a:p>
                      <a:pPr marL="742950" lvl="1" indent="-285750">
                        <a:buFont typeface="Courier New" panose="02070309020205020404" pitchFamily="49" charset="0"/>
                        <a:buChar char="o"/>
                      </a:pPr>
                      <a:r>
                        <a:rPr lang="en-US" sz="1600" dirty="0"/>
                        <a:t>Patch of hair</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altLang="ar-JO" sz="1600" dirty="0">
                          <a:ea typeface="Majalla UI"/>
                        </a:rPr>
                        <a:t>Sinus tract </a:t>
                      </a:r>
                    </a:p>
                    <a:p>
                      <a:pPr marL="742950" lvl="1" indent="-285750">
                        <a:buFont typeface="Courier New" panose="02070309020205020404" pitchFamily="49" charset="0"/>
                        <a:buChar char="o"/>
                      </a:pPr>
                      <a:r>
                        <a:rPr lang="en-US" altLang="ar-JO" sz="1600" dirty="0">
                          <a:ea typeface="Majalla UI"/>
                        </a:rPr>
                        <a:t>Hemangioma</a:t>
                      </a:r>
                      <a:endParaRPr lang="en-US" sz="1600" dirty="0"/>
                    </a:p>
                  </a:txBody>
                  <a:tcPr anchor="ctr"/>
                </a:tc>
                <a:tc>
                  <a:txBody>
                    <a:bodyPr/>
                    <a:lstStyle/>
                    <a:p>
                      <a:pPr algn="ctr"/>
                      <a:r>
                        <a:rPr lang="en-US" sz="1800" dirty="0"/>
                        <a:t>Normal AFP</a:t>
                      </a:r>
                    </a:p>
                  </a:txBody>
                  <a:tcPr anchor="ctr"/>
                </a:tc>
                <a:extLst>
                  <a:ext uri="{0D108BD9-81ED-4DB2-BD59-A6C34878D82A}">
                    <a16:rowId xmlns:a16="http://schemas.microsoft.com/office/drawing/2014/main" val="2327126187"/>
                  </a:ext>
                </a:extLst>
              </a:tr>
              <a:tr h="370840">
                <a:tc>
                  <a:txBody>
                    <a:bodyPr/>
                    <a:lstStyle/>
                    <a:p>
                      <a:pPr algn="ctr"/>
                      <a:r>
                        <a:rPr lang="en-US" dirty="0"/>
                        <a:t>Lipomyelomeningocele</a:t>
                      </a:r>
                    </a:p>
                  </a:txBody>
                  <a:tcPr anchor="ctr"/>
                </a:tc>
                <a:tc>
                  <a:txBody>
                    <a:bodyPr/>
                    <a:lstStyle/>
                    <a:p>
                      <a:r>
                        <a:rPr lang="en-US" sz="1700" dirty="0"/>
                        <a:t>Myelomeningocele that also contains fat tissue and is covered by skin</a:t>
                      </a:r>
                    </a:p>
                  </a:txBody>
                  <a:tcPr anchor="ctr"/>
                </a:tc>
                <a:tc rowSpan="2">
                  <a:txBody>
                    <a:bodyPr/>
                    <a:lstStyle/>
                    <a:p>
                      <a:pPr marL="285750" indent="-285750">
                        <a:buFont typeface="Wingdings" panose="05000000000000000000" pitchFamily="2" charset="2"/>
                        <a:buChar char="v"/>
                      </a:pPr>
                      <a:r>
                        <a:rPr lang="en-US" sz="1700" dirty="0"/>
                        <a:t>Often asymptomatic</a:t>
                      </a:r>
                    </a:p>
                    <a:p>
                      <a:pPr marL="285750" indent="-285750">
                        <a:buFont typeface="Wingdings" panose="05000000000000000000" pitchFamily="2" charset="2"/>
                        <a:buChar char="v"/>
                      </a:pPr>
                      <a:r>
                        <a:rPr lang="en-US" sz="1700" dirty="0"/>
                        <a:t>Subcutaneous mass in the lumbar or sacral region</a:t>
                      </a:r>
                    </a:p>
                    <a:p>
                      <a:pPr marL="285750" indent="-285750">
                        <a:buFont typeface="Wingdings" panose="05000000000000000000" pitchFamily="2" charset="2"/>
                        <a:buChar char="v"/>
                      </a:pPr>
                      <a:r>
                        <a:rPr lang="en-US" sz="1700" dirty="0"/>
                        <a:t>Possibly skin dimple and/or patch of hair</a:t>
                      </a:r>
                    </a:p>
                  </a:txBody>
                  <a:tcPr anchor="ctr"/>
                </a:tc>
                <a:tc>
                  <a:txBody>
                    <a:bodyPr/>
                    <a:lstStyle/>
                    <a:p>
                      <a:pPr algn="ctr"/>
                      <a:r>
                        <a:rPr lang="en-US" sz="1800" dirty="0"/>
                        <a:t>Normal AFP</a:t>
                      </a:r>
                    </a:p>
                  </a:txBody>
                  <a:tcPr anchor="ctr"/>
                </a:tc>
                <a:extLst>
                  <a:ext uri="{0D108BD9-81ED-4DB2-BD59-A6C34878D82A}">
                    <a16:rowId xmlns:a16="http://schemas.microsoft.com/office/drawing/2014/main" val="3998059382"/>
                  </a:ext>
                </a:extLst>
              </a:tr>
              <a:tr h="370840">
                <a:tc>
                  <a:txBody>
                    <a:bodyPr/>
                    <a:lstStyle/>
                    <a:p>
                      <a:pPr algn="ctr"/>
                      <a:r>
                        <a:rPr lang="en-US" dirty="0" err="1"/>
                        <a:t>Lipomeningocele</a:t>
                      </a:r>
                      <a:endParaRPr lang="en-US" dirty="0"/>
                    </a:p>
                  </a:txBody>
                  <a:tcPr anchor="ctr"/>
                </a:tc>
                <a:tc>
                  <a:txBody>
                    <a:bodyPr/>
                    <a:lstStyle/>
                    <a:p>
                      <a:r>
                        <a:rPr lang="en-US" sz="1700" dirty="0"/>
                        <a:t>Meningocele that also contains fat tissue and is covered by skin</a:t>
                      </a:r>
                    </a:p>
                  </a:txBody>
                  <a:tcPr anchor="ctr"/>
                </a:tc>
                <a:tc vMerge="1">
                  <a:txBody>
                    <a:bodyPr/>
                    <a:lstStyle/>
                    <a:p>
                      <a:endParaRPr lang="en-US" dirty="0"/>
                    </a:p>
                  </a:txBody>
                  <a:tcPr anchor="ctr"/>
                </a:tc>
                <a:tc>
                  <a:txBody>
                    <a:bodyPr/>
                    <a:lstStyle/>
                    <a:p>
                      <a:pPr algn="ctr"/>
                      <a:r>
                        <a:rPr lang="en-US" sz="1800" dirty="0"/>
                        <a:t>Normal AFP</a:t>
                      </a:r>
                    </a:p>
                  </a:txBody>
                  <a:tcPr anchor="ctr"/>
                </a:tc>
                <a:extLst>
                  <a:ext uri="{0D108BD9-81ED-4DB2-BD59-A6C34878D82A}">
                    <a16:rowId xmlns:a16="http://schemas.microsoft.com/office/drawing/2014/main" val="764846892"/>
                  </a:ext>
                </a:extLst>
              </a:tr>
            </a:tbl>
          </a:graphicData>
        </a:graphic>
      </p:graphicFrame>
      <p:pic>
        <p:nvPicPr>
          <p:cNvPr id="5" name="Picture 2">
            <a:extLst>
              <a:ext uri="{FF2B5EF4-FFF2-40B4-BE49-F238E27FC236}">
                <a16:creationId xmlns:a16="http://schemas.microsoft.com/office/drawing/2014/main" id="{435E748A-3E93-BB0A-D97C-D220A4EC0E8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8676493" y="3171216"/>
            <a:ext cx="1551027" cy="12810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118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E790-5189-1C59-D046-186CF462C20B}"/>
              </a:ext>
            </a:extLst>
          </p:cNvPr>
          <p:cNvSpPr>
            <a:spLocks noGrp="1"/>
          </p:cNvSpPr>
          <p:nvPr>
            <p:ph type="title"/>
          </p:nvPr>
        </p:nvSpPr>
        <p:spPr/>
        <p:txBody>
          <a:bodyPr>
            <a:normAutofit/>
          </a:bodyPr>
          <a:lstStyle/>
          <a:p>
            <a:r>
              <a:rPr lang="en-US" dirty="0"/>
              <a:t>Spina bifida occulta</a:t>
            </a:r>
          </a:p>
        </p:txBody>
      </p:sp>
      <p:sp>
        <p:nvSpPr>
          <p:cNvPr id="3" name="Content Placeholder 2">
            <a:extLst>
              <a:ext uri="{FF2B5EF4-FFF2-40B4-BE49-F238E27FC236}">
                <a16:creationId xmlns:a16="http://schemas.microsoft.com/office/drawing/2014/main" id="{26E2D14B-B3D5-2583-7C0F-0852F62E7EAC}"/>
              </a:ext>
            </a:extLst>
          </p:cNvPr>
          <p:cNvSpPr>
            <a:spLocks noGrp="1"/>
          </p:cNvSpPr>
          <p:nvPr>
            <p:ph idx="1"/>
          </p:nvPr>
        </p:nvSpPr>
        <p:spPr>
          <a:xfrm>
            <a:off x="838200" y="1305026"/>
            <a:ext cx="10515600" cy="2460207"/>
          </a:xfrm>
        </p:spPr>
        <p:txBody>
          <a:bodyPr/>
          <a:lstStyle/>
          <a:p>
            <a:r>
              <a:rPr lang="en-US" b="1" dirty="0"/>
              <a:t>What is this sign ?</a:t>
            </a:r>
          </a:p>
          <a:p>
            <a:pPr lvl="1"/>
            <a:r>
              <a:rPr lang="en-US" dirty="0"/>
              <a:t>Hair tuft </a:t>
            </a:r>
          </a:p>
          <a:p>
            <a:r>
              <a:rPr lang="en-US" b="1" dirty="0"/>
              <a:t>What it’s clinical importance ?</a:t>
            </a:r>
          </a:p>
          <a:p>
            <a:pPr lvl="1"/>
            <a:r>
              <a:rPr lang="en-US" dirty="0"/>
              <a:t>It indicate spina bifida occulta </a:t>
            </a:r>
          </a:p>
          <a:p>
            <a:pPr marL="0" indent="0">
              <a:buNone/>
            </a:pPr>
            <a:endParaRPr lang="en-US" dirty="0"/>
          </a:p>
        </p:txBody>
      </p:sp>
      <p:pic>
        <p:nvPicPr>
          <p:cNvPr id="4" name="Google Shape;97;p7">
            <a:extLst>
              <a:ext uri="{FF2B5EF4-FFF2-40B4-BE49-F238E27FC236}">
                <a16:creationId xmlns:a16="http://schemas.microsoft.com/office/drawing/2014/main" id="{16BB5F3C-DBB2-6EC9-C04D-BA85B6D33B10}"/>
              </a:ext>
            </a:extLst>
          </p:cNvPr>
          <p:cNvPicPr preferRelativeResize="0">
            <a:picLocks noChangeAspect="1"/>
          </p:cNvPicPr>
          <p:nvPr/>
        </p:nvPicPr>
        <p:blipFill rotWithShape="1">
          <a:blip r:embed="rId2"/>
          <a:stretch>
            <a:fillRect/>
          </a:stretch>
        </p:blipFill>
        <p:spPr>
          <a:xfrm>
            <a:off x="8080584" y="1305025"/>
            <a:ext cx="3273216" cy="2460209"/>
          </a:xfrm>
          <a:prstGeom prst="rect">
            <a:avLst/>
          </a:prstGeom>
        </p:spPr>
      </p:pic>
      <p:pic>
        <p:nvPicPr>
          <p:cNvPr id="5" name="Picture 2">
            <a:extLst>
              <a:ext uri="{FF2B5EF4-FFF2-40B4-BE49-F238E27FC236}">
                <a16:creationId xmlns:a16="http://schemas.microsoft.com/office/drawing/2014/main" id="{F5CF1D57-6B66-14C1-8EBD-855DDB2FF8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80584" y="4124528"/>
            <a:ext cx="3273216" cy="205243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a:extLst>
              <a:ext uri="{FF2B5EF4-FFF2-40B4-BE49-F238E27FC236}">
                <a16:creationId xmlns:a16="http://schemas.microsoft.com/office/drawing/2014/main" id="{1D0E7FD0-7CD9-3395-CC3B-47CE85BB67EB}"/>
              </a:ext>
            </a:extLst>
          </p:cNvPr>
          <p:cNvCxnSpPr>
            <a:cxnSpLocks/>
          </p:cNvCxnSpPr>
          <p:nvPr/>
        </p:nvCxnSpPr>
        <p:spPr>
          <a:xfrm>
            <a:off x="838200" y="3944881"/>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EFE8BD21-1B7E-0E6C-F62F-1EF3A326C129}"/>
              </a:ext>
            </a:extLst>
          </p:cNvPr>
          <p:cNvSpPr txBox="1">
            <a:spLocks/>
          </p:cNvSpPr>
          <p:nvPr/>
        </p:nvSpPr>
        <p:spPr>
          <a:xfrm>
            <a:off x="838200" y="4124529"/>
            <a:ext cx="10515600" cy="2052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What is your spot diagnosis ?</a:t>
            </a:r>
          </a:p>
          <a:p>
            <a:pPr lvl="1"/>
            <a:r>
              <a:rPr lang="en-US" dirty="0"/>
              <a:t>Spina bifida occulta</a:t>
            </a:r>
          </a:p>
        </p:txBody>
      </p:sp>
      <p:sp>
        <p:nvSpPr>
          <p:cNvPr id="8" name="TextBox 7">
            <a:extLst>
              <a:ext uri="{FF2B5EF4-FFF2-40B4-BE49-F238E27FC236}">
                <a16:creationId xmlns:a16="http://schemas.microsoft.com/office/drawing/2014/main" id="{C4730729-87A9-4255-F97C-A38912C218AF}"/>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9" name="TextBox 8">
            <a:extLst>
              <a:ext uri="{FF2B5EF4-FFF2-40B4-BE49-F238E27FC236}">
                <a16:creationId xmlns:a16="http://schemas.microsoft.com/office/drawing/2014/main" id="{17F8FECF-C14A-6AED-94A5-F294F07D0E7B}"/>
              </a:ext>
            </a:extLst>
          </p:cNvPr>
          <p:cNvSpPr txBox="1"/>
          <p:nvPr/>
        </p:nvSpPr>
        <p:spPr>
          <a:xfrm>
            <a:off x="10515109" y="1305024"/>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D5ED22D6-274B-7ED8-3D14-57E66A364D2B}"/>
              </a:ext>
            </a:extLst>
          </p:cNvPr>
          <p:cNvSpPr txBox="1"/>
          <p:nvPr/>
        </p:nvSpPr>
        <p:spPr>
          <a:xfrm>
            <a:off x="10515108" y="4124527"/>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449202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220C-0C53-CB53-D36E-F87BC6FA0D66}"/>
              </a:ext>
            </a:extLst>
          </p:cNvPr>
          <p:cNvSpPr>
            <a:spLocks noGrp="1"/>
          </p:cNvSpPr>
          <p:nvPr>
            <p:ph type="title"/>
          </p:nvPr>
        </p:nvSpPr>
        <p:spPr/>
        <p:txBody>
          <a:bodyPr/>
          <a:lstStyle/>
          <a:p>
            <a:r>
              <a:rPr lang="en-US" dirty="0"/>
              <a:t>Open spinal dysraphism</a:t>
            </a:r>
          </a:p>
        </p:txBody>
      </p:sp>
      <p:graphicFrame>
        <p:nvGraphicFramePr>
          <p:cNvPr id="7" name="Table 4">
            <a:extLst>
              <a:ext uri="{FF2B5EF4-FFF2-40B4-BE49-F238E27FC236}">
                <a16:creationId xmlns:a16="http://schemas.microsoft.com/office/drawing/2014/main" id="{7B815A82-E445-D417-0EEA-2621E05946F2}"/>
              </a:ext>
            </a:extLst>
          </p:cNvPr>
          <p:cNvGraphicFramePr>
            <a:graphicFrameLocks noGrp="1"/>
          </p:cNvGraphicFramePr>
          <p:nvPr>
            <p:ph idx="1"/>
          </p:nvPr>
        </p:nvGraphicFramePr>
        <p:xfrm>
          <a:off x="838200" y="1227101"/>
          <a:ext cx="10515600" cy="4881880"/>
        </p:xfrm>
        <a:graphic>
          <a:graphicData uri="http://schemas.openxmlformats.org/drawingml/2006/table">
            <a:tbl>
              <a:tblPr firstRow="1" bandRow="1">
                <a:tableStyleId>{5C22544A-7EE6-4342-B048-85BDC9FD1C3A}</a:tableStyleId>
              </a:tblPr>
              <a:tblGrid>
                <a:gridCol w="1982821">
                  <a:extLst>
                    <a:ext uri="{9D8B030D-6E8A-4147-A177-3AD203B41FA5}">
                      <a16:colId xmlns:a16="http://schemas.microsoft.com/office/drawing/2014/main" val="378103805"/>
                    </a:ext>
                  </a:extLst>
                </a:gridCol>
                <a:gridCol w="3657600">
                  <a:extLst>
                    <a:ext uri="{9D8B030D-6E8A-4147-A177-3AD203B41FA5}">
                      <a16:colId xmlns:a16="http://schemas.microsoft.com/office/drawing/2014/main" val="3725379031"/>
                    </a:ext>
                  </a:extLst>
                </a:gridCol>
                <a:gridCol w="3774332">
                  <a:extLst>
                    <a:ext uri="{9D8B030D-6E8A-4147-A177-3AD203B41FA5}">
                      <a16:colId xmlns:a16="http://schemas.microsoft.com/office/drawing/2014/main" val="1535554444"/>
                    </a:ext>
                  </a:extLst>
                </a:gridCol>
                <a:gridCol w="1100847">
                  <a:extLst>
                    <a:ext uri="{9D8B030D-6E8A-4147-A177-3AD203B41FA5}">
                      <a16:colId xmlns:a16="http://schemas.microsoft.com/office/drawing/2014/main" val="2901251169"/>
                    </a:ext>
                  </a:extLst>
                </a:gridCol>
              </a:tblGrid>
              <a:tr h="370840">
                <a:tc>
                  <a:txBody>
                    <a:bodyPr/>
                    <a:lstStyle/>
                    <a:p>
                      <a:pPr algn="ctr"/>
                      <a:r>
                        <a:rPr lang="en-US" dirty="0"/>
                        <a:t>Condition</a:t>
                      </a:r>
                    </a:p>
                  </a:txBody>
                  <a:tcPr anchor="ctr"/>
                </a:tc>
                <a:tc>
                  <a:txBody>
                    <a:bodyPr/>
                    <a:lstStyle/>
                    <a:p>
                      <a:pPr algn="ctr"/>
                      <a:r>
                        <a:rPr lang="en-US" dirty="0"/>
                        <a:t>Description</a:t>
                      </a:r>
                    </a:p>
                  </a:txBody>
                  <a:tcPr anchor="ctr"/>
                </a:tc>
                <a:tc>
                  <a:txBody>
                    <a:bodyPr/>
                    <a:lstStyle/>
                    <a:p>
                      <a:pPr algn="ctr"/>
                      <a:r>
                        <a:rPr lang="en-US" dirty="0"/>
                        <a:t>Clinical features</a:t>
                      </a:r>
                    </a:p>
                  </a:txBody>
                  <a:tcPr anchor="ctr"/>
                </a:tc>
                <a:tc>
                  <a:txBody>
                    <a:bodyPr/>
                    <a:lstStyle/>
                    <a:p>
                      <a:pPr algn="ctr"/>
                      <a:r>
                        <a:rPr lang="en-US" dirty="0"/>
                        <a:t>Diagnosis</a:t>
                      </a:r>
                    </a:p>
                  </a:txBody>
                  <a:tcPr anchor="ctr"/>
                </a:tc>
                <a:extLst>
                  <a:ext uri="{0D108BD9-81ED-4DB2-BD59-A6C34878D82A}">
                    <a16:rowId xmlns:a16="http://schemas.microsoft.com/office/drawing/2014/main" val="3138344047"/>
                  </a:ext>
                </a:extLst>
              </a:tr>
              <a:tr h="370840">
                <a:tc>
                  <a:txBody>
                    <a:bodyPr/>
                    <a:lstStyle/>
                    <a:p>
                      <a:pPr algn="ctr"/>
                      <a:r>
                        <a:rPr lang="en-US" dirty="0"/>
                        <a:t>Meningocele</a:t>
                      </a:r>
                    </a:p>
                  </a:txBody>
                  <a:tcPr anchor="ctr"/>
                </a:tc>
                <a:tc>
                  <a:txBody>
                    <a:bodyPr/>
                    <a:lstStyle/>
                    <a:p>
                      <a:r>
                        <a:rPr lang="en-US" sz="1600" dirty="0"/>
                        <a:t>Meninges (without neural tissue) herniate through vertebral bone defect</a:t>
                      </a:r>
                    </a:p>
                  </a:txBody>
                  <a:tcPr anchor="ctr"/>
                </a:tc>
                <a:tc rowSpan="4">
                  <a:txBody>
                    <a:bodyPr/>
                    <a:lstStyle/>
                    <a:p>
                      <a:pPr marL="285750" indent="-285750">
                        <a:buFont typeface="Wingdings" panose="05000000000000000000" pitchFamily="2" charset="2"/>
                        <a:buChar char="v"/>
                      </a:pPr>
                      <a:r>
                        <a:rPr lang="en-US" sz="1600" dirty="0"/>
                        <a:t>Most commonly affects the lower </a:t>
                      </a:r>
                      <a:r>
                        <a:rPr lang="en-US" sz="1600" dirty="0">
                          <a:solidFill>
                            <a:srgbClr val="C00000"/>
                          </a:solidFill>
                        </a:rPr>
                        <a:t>lumbar and/or sacral region</a:t>
                      </a:r>
                    </a:p>
                    <a:p>
                      <a:pPr marL="285750" indent="-285750">
                        <a:buFont typeface="Wingdings" panose="05000000000000000000" pitchFamily="2" charset="2"/>
                        <a:buChar char="v"/>
                      </a:pPr>
                      <a:r>
                        <a:rPr lang="en-US" sz="1600" dirty="0"/>
                        <a:t>Neurological symptoms vary depending on the location and extent of neuronal damage.</a:t>
                      </a:r>
                    </a:p>
                    <a:p>
                      <a:pPr marL="742950" lvl="1" indent="-285750">
                        <a:buFont typeface="Courier New" panose="02070309020205020404" pitchFamily="49" charset="0"/>
                        <a:buChar char="o"/>
                      </a:pPr>
                      <a:r>
                        <a:rPr lang="en-US" sz="1600" dirty="0"/>
                        <a:t>Motor loss, flaccid paralysis (rare)</a:t>
                      </a:r>
                    </a:p>
                    <a:p>
                      <a:pPr marL="742950" lvl="1" indent="-285750">
                        <a:buFont typeface="Courier New" panose="02070309020205020404" pitchFamily="49" charset="0"/>
                        <a:buChar char="o"/>
                      </a:pPr>
                      <a:r>
                        <a:rPr lang="en-US" sz="1600" dirty="0"/>
                        <a:t>Sensory deficits</a:t>
                      </a:r>
                    </a:p>
                    <a:p>
                      <a:pPr marL="742950" lvl="1" indent="-285750">
                        <a:buFont typeface="Courier New" panose="02070309020205020404" pitchFamily="49" charset="0"/>
                        <a:buChar char="o"/>
                      </a:pPr>
                      <a:r>
                        <a:rPr lang="en-US" sz="1600" dirty="0"/>
                        <a:t>Bladder and bowel dysfunction</a:t>
                      </a:r>
                    </a:p>
                    <a:p>
                      <a:pPr marL="285750" lvl="0" indent="-285750">
                        <a:buFont typeface="Wingdings" panose="05000000000000000000" pitchFamily="2" charset="2"/>
                        <a:buChar char="v"/>
                      </a:pPr>
                      <a:r>
                        <a:rPr lang="en-US" sz="1600" b="0" i="0" kern="1200" dirty="0">
                          <a:solidFill>
                            <a:schemeClr val="dk1"/>
                          </a:solidFill>
                          <a:effectLst/>
                          <a:latin typeface="+mn-lt"/>
                          <a:ea typeface="+mn-ea"/>
                          <a:cs typeface="+mn-cs"/>
                        </a:rPr>
                        <a:t>Additional symptoms</a:t>
                      </a:r>
                    </a:p>
                    <a:p>
                      <a:pPr marL="742950" lvl="1" indent="-285750">
                        <a:buFont typeface="Courier New" panose="02070309020205020404" pitchFamily="49" charset="0"/>
                        <a:buChar char="o"/>
                      </a:pPr>
                      <a:r>
                        <a:rPr lang="en-US" sz="1600" dirty="0"/>
                        <a:t>Hydrocephalus (common)</a:t>
                      </a:r>
                    </a:p>
                    <a:p>
                      <a:pPr marL="742950" lvl="1" indent="-285750">
                        <a:buFont typeface="Courier New" panose="02070309020205020404" pitchFamily="49" charset="0"/>
                        <a:buChar char="o"/>
                      </a:pPr>
                      <a:r>
                        <a:rPr lang="en-US" sz="1600" dirty="0"/>
                        <a:t>Associated skeletal malformations, especially of the spine and lower extremities (e.g., club foot, sacral dimpling), joint contractures, back pain</a:t>
                      </a:r>
                    </a:p>
                    <a:p>
                      <a:pPr marL="742950" lvl="1" indent="-285750">
                        <a:buFont typeface="Courier New" panose="02070309020205020404" pitchFamily="49" charset="0"/>
                        <a:buChar char="o"/>
                      </a:pPr>
                      <a:r>
                        <a:rPr lang="en-US" sz="1600" dirty="0"/>
                        <a:t>Developmental delays, cognitive impairment, progressive neurological symptoms</a:t>
                      </a:r>
                    </a:p>
                  </a:txBody>
                  <a:tcPr anchor="ctr"/>
                </a:tc>
                <a:tc>
                  <a:txBody>
                    <a:bodyPr/>
                    <a:lstStyle/>
                    <a:p>
                      <a:pPr algn="ctr"/>
                      <a:r>
                        <a:rPr lang="en-US" dirty="0"/>
                        <a:t>↑ AFP</a:t>
                      </a:r>
                    </a:p>
                  </a:txBody>
                  <a:tcPr anchor="ctr"/>
                </a:tc>
                <a:extLst>
                  <a:ext uri="{0D108BD9-81ED-4DB2-BD59-A6C34878D82A}">
                    <a16:rowId xmlns:a16="http://schemas.microsoft.com/office/drawing/2014/main" val="948529989"/>
                  </a:ext>
                </a:extLst>
              </a:tr>
              <a:tr h="370840">
                <a:tc>
                  <a:txBody>
                    <a:bodyPr/>
                    <a:lstStyle/>
                    <a:p>
                      <a:pPr algn="ctr"/>
                      <a:r>
                        <a:rPr lang="en-US" dirty="0"/>
                        <a:t>Myelomeningocele</a:t>
                      </a:r>
                    </a:p>
                  </a:txBody>
                  <a:tcPr anchor="ctr"/>
                </a:tc>
                <a:tc>
                  <a:txBody>
                    <a:bodyPr/>
                    <a:lstStyle/>
                    <a:p>
                      <a:pPr marL="285750" indent="-285750">
                        <a:buFont typeface="Arial" panose="020B0604020202020204" pitchFamily="34" charset="0"/>
                        <a:buChar char="•"/>
                      </a:pPr>
                      <a:r>
                        <a:rPr lang="en-US" sz="1600" dirty="0"/>
                        <a:t>Meninges and parts of the spinal cord herniate through the vertebral bone defect.</a:t>
                      </a:r>
                    </a:p>
                    <a:p>
                      <a:pPr marL="285750" indent="-285750">
                        <a:buFont typeface="Arial" panose="020B0604020202020204" pitchFamily="34" charset="0"/>
                        <a:buChar char="•"/>
                      </a:pPr>
                      <a:r>
                        <a:rPr lang="en-US" sz="1600" dirty="0"/>
                        <a:t>Characteristic feature of </a:t>
                      </a:r>
                      <a:r>
                        <a:rPr lang="en-US" sz="1600" dirty="0">
                          <a:solidFill>
                            <a:srgbClr val="C00000"/>
                          </a:solidFill>
                        </a:rPr>
                        <a:t>Chiari II malformation</a:t>
                      </a:r>
                    </a:p>
                    <a:p>
                      <a:pPr marL="285750" indent="-285750">
                        <a:buFont typeface="Arial" panose="020B0604020202020204" pitchFamily="34" charset="0"/>
                        <a:buChar char="•"/>
                      </a:pPr>
                      <a:r>
                        <a:rPr lang="en-US" sz="1600" dirty="0"/>
                        <a:t>Associated with </a:t>
                      </a:r>
                      <a:r>
                        <a:rPr lang="en-US" sz="1600" dirty="0">
                          <a:solidFill>
                            <a:srgbClr val="C00000"/>
                          </a:solidFill>
                        </a:rPr>
                        <a:t>maternal diabetes </a:t>
                      </a:r>
                      <a:r>
                        <a:rPr lang="en-US" sz="1600" dirty="0"/>
                        <a:t>and </a:t>
                      </a:r>
                      <a:r>
                        <a:rPr lang="en-US" sz="1600" dirty="0">
                          <a:solidFill>
                            <a:srgbClr val="C00000"/>
                          </a:solidFill>
                        </a:rPr>
                        <a:t>folate deficiency</a:t>
                      </a:r>
                    </a:p>
                  </a:txBody>
                  <a:tcPr anchor="ctr"/>
                </a:tc>
                <a:tc vMerge="1">
                  <a:txBody>
                    <a:bodyPr/>
                    <a:lstStyle/>
                    <a:p>
                      <a:endParaRPr lang="en-US" sz="17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AFP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AChE</a:t>
                      </a:r>
                    </a:p>
                  </a:txBody>
                  <a:tcPr anchor="ctr"/>
                </a:tc>
                <a:extLst>
                  <a:ext uri="{0D108BD9-81ED-4DB2-BD59-A6C34878D82A}">
                    <a16:rowId xmlns:a16="http://schemas.microsoft.com/office/drawing/2014/main" val="3559545897"/>
                  </a:ext>
                </a:extLst>
              </a:tr>
              <a:tr h="370840">
                <a:tc>
                  <a:txBody>
                    <a:bodyPr/>
                    <a:lstStyle/>
                    <a:p>
                      <a:pPr algn="ctr"/>
                      <a:r>
                        <a:rPr lang="en-US" dirty="0" err="1"/>
                        <a:t>Myeloschisis</a:t>
                      </a:r>
                      <a:endParaRPr lang="en-US" dirty="0"/>
                    </a:p>
                  </a:txBody>
                  <a:tcPr anchor="ctr"/>
                </a:tc>
                <a:tc>
                  <a:txBody>
                    <a:bodyPr/>
                    <a:lstStyle/>
                    <a:p>
                      <a:pPr marL="285750" indent="-285750">
                        <a:buFont typeface="Arial" panose="020B0604020202020204" pitchFamily="34" charset="0"/>
                        <a:buChar char="•"/>
                      </a:pPr>
                      <a:r>
                        <a:rPr lang="en-US" sz="1600" dirty="0"/>
                        <a:t>Portions of the neural tube completely fail to fuse, leading to bare, exposed neural tissue without coverage of meninges, bones, or skin.</a:t>
                      </a:r>
                    </a:p>
                    <a:p>
                      <a:pPr marL="285750" indent="-285750">
                        <a:buFont typeface="Arial" panose="020B0604020202020204" pitchFamily="34" charset="0"/>
                        <a:buChar char="•"/>
                      </a:pPr>
                      <a:r>
                        <a:rPr lang="en-US" sz="1600" dirty="0"/>
                        <a:t>Most severe subtype</a:t>
                      </a:r>
                    </a:p>
                  </a:txBody>
                  <a:tcPr anchor="ctr"/>
                </a:tc>
                <a:tc vMerge="1">
                  <a:txBody>
                    <a:bodyPr/>
                    <a:lstStyle/>
                    <a:p>
                      <a:endParaRPr lang="en-US" sz="17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AFP</a:t>
                      </a:r>
                    </a:p>
                  </a:txBody>
                  <a:tcPr anchor="ctr"/>
                </a:tc>
                <a:extLst>
                  <a:ext uri="{0D108BD9-81ED-4DB2-BD59-A6C34878D82A}">
                    <a16:rowId xmlns:a16="http://schemas.microsoft.com/office/drawing/2014/main" val="734433971"/>
                  </a:ext>
                </a:extLst>
              </a:tr>
              <a:tr h="370840">
                <a:tc>
                  <a:txBody>
                    <a:bodyPr/>
                    <a:lstStyle/>
                    <a:p>
                      <a:pPr algn="ctr"/>
                      <a:r>
                        <a:rPr lang="en-US" dirty="0"/>
                        <a:t>Myelocele</a:t>
                      </a:r>
                    </a:p>
                  </a:txBody>
                  <a:tcPr anchor="ctr"/>
                </a:tc>
                <a:tc>
                  <a:txBody>
                    <a:bodyPr/>
                    <a:lstStyle/>
                    <a:p>
                      <a:r>
                        <a:rPr lang="en-US" sz="1600" dirty="0"/>
                        <a:t>Parts of the spinal cord (without meningeal coverage) herniate through the vertebral bone defect.</a:t>
                      </a:r>
                    </a:p>
                  </a:txBody>
                  <a:tcPr anchor="ctr"/>
                </a:tc>
                <a:tc vMerge="1">
                  <a:txBody>
                    <a:bodyPr/>
                    <a:lstStyle/>
                    <a:p>
                      <a:endParaRPr lang="en-US" sz="17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AFP</a:t>
                      </a:r>
                    </a:p>
                  </a:txBody>
                  <a:tcPr anchor="ctr"/>
                </a:tc>
                <a:extLst>
                  <a:ext uri="{0D108BD9-81ED-4DB2-BD59-A6C34878D82A}">
                    <a16:rowId xmlns:a16="http://schemas.microsoft.com/office/drawing/2014/main" val="1809151003"/>
                  </a:ext>
                </a:extLst>
              </a:tr>
            </a:tbl>
          </a:graphicData>
        </a:graphic>
      </p:graphicFrame>
    </p:spTree>
    <p:extLst>
      <p:ext uri="{BB962C8B-B14F-4D97-AF65-F5344CB8AC3E}">
        <p14:creationId xmlns:p14="http://schemas.microsoft.com/office/powerpoint/2010/main" val="1331602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D525-5BA4-92EA-0EC1-0F37ADA1B438}"/>
              </a:ext>
            </a:extLst>
          </p:cNvPr>
          <p:cNvSpPr>
            <a:spLocks noGrp="1"/>
          </p:cNvSpPr>
          <p:nvPr>
            <p:ph type="title"/>
          </p:nvPr>
        </p:nvSpPr>
        <p:spPr/>
        <p:txBody>
          <a:bodyPr/>
          <a:lstStyle/>
          <a:p>
            <a:r>
              <a:rPr lang="en-US" dirty="0"/>
              <a:t>Open spina bifida 1</a:t>
            </a:r>
          </a:p>
        </p:txBody>
      </p:sp>
      <p:sp>
        <p:nvSpPr>
          <p:cNvPr id="3" name="Content Placeholder 2">
            <a:extLst>
              <a:ext uri="{FF2B5EF4-FFF2-40B4-BE49-F238E27FC236}">
                <a16:creationId xmlns:a16="http://schemas.microsoft.com/office/drawing/2014/main" id="{955EEF53-D667-ACA0-6AA3-6CC69189162B}"/>
              </a:ext>
            </a:extLst>
          </p:cNvPr>
          <p:cNvSpPr>
            <a:spLocks noGrp="1"/>
          </p:cNvSpPr>
          <p:nvPr>
            <p:ph idx="1"/>
          </p:nvPr>
        </p:nvSpPr>
        <p:spPr>
          <a:xfrm>
            <a:off x="838200" y="1305026"/>
            <a:ext cx="7099570" cy="4871938"/>
          </a:xfrm>
        </p:spPr>
        <p:txBody>
          <a:bodyPr>
            <a:normAutofit/>
          </a:bodyPr>
          <a:lstStyle/>
          <a:p>
            <a:r>
              <a:rPr lang="en-US" sz="2800" b="1" dirty="0">
                <a:ea typeface="+mn-lt"/>
                <a:cs typeface="+mn-lt"/>
              </a:rPr>
              <a:t>What is your spot diagnosis ?</a:t>
            </a:r>
          </a:p>
          <a:p>
            <a:pPr lvl="1"/>
            <a:r>
              <a:rPr lang="en-US" dirty="0"/>
              <a:t>Open spina bifida (spina bifida aperta)</a:t>
            </a:r>
            <a:endParaRPr lang="en-US" dirty="0">
              <a:ea typeface="+mn-lt"/>
              <a:cs typeface="+mn-lt"/>
            </a:endParaRPr>
          </a:p>
          <a:p>
            <a:r>
              <a:rPr lang="en-US" b="1" dirty="0"/>
              <a:t>What is your next step ?</a:t>
            </a:r>
          </a:p>
          <a:p>
            <a:pPr lvl="1"/>
            <a:r>
              <a:rPr lang="en-US" dirty="0"/>
              <a:t>Physical examination (</a:t>
            </a:r>
            <a:r>
              <a:rPr lang="en-US" sz="2400" dirty="0"/>
              <a:t>transillumination test, neurological exam</a:t>
            </a:r>
            <a:r>
              <a:rPr lang="en-US" dirty="0"/>
              <a:t>)</a:t>
            </a:r>
          </a:p>
          <a:p>
            <a:r>
              <a:rPr lang="en-US" sz="2800" b="1" dirty="0"/>
              <a:t>What is the site of the lesion?</a:t>
            </a:r>
          </a:p>
          <a:p>
            <a:pPr lvl="1"/>
            <a:r>
              <a:rPr lang="en-US" dirty="0"/>
              <a:t>Limbo-sacral</a:t>
            </a:r>
          </a:p>
          <a:p>
            <a:r>
              <a:rPr lang="en-US" b="1" dirty="0"/>
              <a:t>When does the posterior neuropore closes ?</a:t>
            </a:r>
          </a:p>
          <a:p>
            <a:pPr lvl="1"/>
            <a:r>
              <a:rPr lang="en-US" sz="2400" dirty="0"/>
              <a:t>closes on ∼ days 26–27 </a:t>
            </a:r>
          </a:p>
        </p:txBody>
      </p:sp>
      <p:pic>
        <p:nvPicPr>
          <p:cNvPr id="4" name="Content Placeholder 4">
            <a:extLst>
              <a:ext uri="{FF2B5EF4-FFF2-40B4-BE49-F238E27FC236}">
                <a16:creationId xmlns:a16="http://schemas.microsoft.com/office/drawing/2014/main" id="{D9B11CB1-12E4-56A0-96D3-BDB834E08A8D}"/>
              </a:ext>
            </a:extLst>
          </p:cNvPr>
          <p:cNvPicPr>
            <a:picLocks noChangeAspect="1"/>
          </p:cNvPicPr>
          <p:nvPr/>
        </p:nvPicPr>
        <p:blipFill rotWithShape="1">
          <a:blip r:embed="rId2">
            <a:extLst>
              <a:ext uri="{28A0092B-C50C-407E-A947-70E740481C1C}">
                <a14:useLocalDpi xmlns:a14="http://schemas.microsoft.com/office/drawing/2010/main" val="0"/>
              </a:ext>
            </a:extLst>
          </a:blip>
          <a:srcRect b="6276"/>
          <a:stretch/>
        </p:blipFill>
        <p:spPr>
          <a:xfrm>
            <a:off x="7373566" y="1305027"/>
            <a:ext cx="3980234" cy="3005544"/>
          </a:xfrm>
          <a:prstGeom prst="rect">
            <a:avLst/>
          </a:prstGeom>
        </p:spPr>
      </p:pic>
      <p:sp>
        <p:nvSpPr>
          <p:cNvPr id="5" name="TextBox 4">
            <a:extLst>
              <a:ext uri="{FF2B5EF4-FFF2-40B4-BE49-F238E27FC236}">
                <a16:creationId xmlns:a16="http://schemas.microsoft.com/office/drawing/2014/main" id="{B87E0A07-809F-2502-ACBA-8753FFB4EB01}"/>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518102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BC13-52C9-95B8-FAD2-B5E1C8195F32}"/>
              </a:ext>
            </a:extLst>
          </p:cNvPr>
          <p:cNvSpPr>
            <a:spLocks noGrp="1"/>
          </p:cNvSpPr>
          <p:nvPr>
            <p:ph type="title"/>
          </p:nvPr>
        </p:nvSpPr>
        <p:spPr/>
        <p:txBody>
          <a:bodyPr/>
          <a:lstStyle/>
          <a:p>
            <a:r>
              <a:rPr lang="en-US" dirty="0"/>
              <a:t>Open spina bifida 2</a:t>
            </a:r>
          </a:p>
        </p:txBody>
      </p:sp>
      <p:sp>
        <p:nvSpPr>
          <p:cNvPr id="3" name="Content Placeholder 2">
            <a:extLst>
              <a:ext uri="{FF2B5EF4-FFF2-40B4-BE49-F238E27FC236}">
                <a16:creationId xmlns:a16="http://schemas.microsoft.com/office/drawing/2014/main" id="{08EDF4A0-ED03-DA5E-9845-B498A618FFF8}"/>
              </a:ext>
            </a:extLst>
          </p:cNvPr>
          <p:cNvSpPr>
            <a:spLocks noGrp="1"/>
          </p:cNvSpPr>
          <p:nvPr>
            <p:ph idx="1"/>
          </p:nvPr>
        </p:nvSpPr>
        <p:spPr>
          <a:xfrm>
            <a:off x="838200" y="1305026"/>
            <a:ext cx="7206574" cy="4871938"/>
          </a:xfrm>
        </p:spPr>
        <p:txBody>
          <a:bodyPr>
            <a:normAutofit/>
          </a:bodyPr>
          <a:lstStyle/>
          <a:p>
            <a:r>
              <a:rPr lang="en-US" sz="2800" b="1" dirty="0">
                <a:ea typeface="+mn-lt"/>
                <a:cs typeface="+mn-lt"/>
              </a:rPr>
              <a:t>What is your spot diagnosis ?</a:t>
            </a:r>
          </a:p>
          <a:p>
            <a:pPr lvl="1"/>
            <a:r>
              <a:rPr lang="en-US" dirty="0"/>
              <a:t>Open spina bifida (spina bifida aperta)</a:t>
            </a:r>
            <a:endParaRPr lang="en-US" dirty="0">
              <a:ea typeface="+mn-lt"/>
              <a:cs typeface="+mn-lt"/>
            </a:endParaRPr>
          </a:p>
          <a:p>
            <a:r>
              <a:rPr lang="en-US" b="1" dirty="0"/>
              <a:t>How do you classify this pathology ?</a:t>
            </a:r>
          </a:p>
          <a:p>
            <a:pPr lvl="1"/>
            <a:r>
              <a:rPr lang="en-US" dirty="0"/>
              <a:t>According to the contents of the cyst</a:t>
            </a:r>
          </a:p>
          <a:p>
            <a:r>
              <a:rPr lang="en-US" sz="2800" b="1" dirty="0">
                <a:ea typeface="+mn-lt"/>
                <a:cs typeface="+mn-lt"/>
              </a:rPr>
              <a:t>What is your next step of management ?</a:t>
            </a:r>
          </a:p>
          <a:p>
            <a:pPr lvl="1"/>
            <a:r>
              <a:rPr lang="en-US" dirty="0"/>
              <a:t>Physical examination (</a:t>
            </a:r>
            <a:r>
              <a:rPr lang="en-US" sz="2400" dirty="0"/>
              <a:t>transillumination test, neurological exam</a:t>
            </a:r>
            <a:r>
              <a:rPr lang="en-US" dirty="0"/>
              <a:t>)</a:t>
            </a:r>
          </a:p>
          <a:p>
            <a:r>
              <a:rPr lang="en-US" sz="2800" b="1" dirty="0">
                <a:cs typeface="Calibri"/>
              </a:rPr>
              <a:t>Mention 2 pathologies this disease is usually associated with</a:t>
            </a:r>
          </a:p>
          <a:p>
            <a:pPr lvl="1"/>
            <a:r>
              <a:rPr lang="en-US" sz="2400" dirty="0"/>
              <a:t>Skeletal malformations</a:t>
            </a:r>
          </a:p>
          <a:p>
            <a:pPr lvl="1"/>
            <a:r>
              <a:rPr lang="en-US" dirty="0"/>
              <a:t>Hydrocephalus</a:t>
            </a:r>
          </a:p>
        </p:txBody>
      </p:sp>
      <p:pic>
        <p:nvPicPr>
          <p:cNvPr id="4" name="Picture 4" descr="A picture containing underpants&#10;&#10;Description automatically generated">
            <a:extLst>
              <a:ext uri="{FF2B5EF4-FFF2-40B4-BE49-F238E27FC236}">
                <a16:creationId xmlns:a16="http://schemas.microsoft.com/office/drawing/2014/main" id="{2462530D-CEB8-4D25-D1F7-5DB1A7BDF0B0}"/>
              </a:ext>
            </a:extLst>
          </p:cNvPr>
          <p:cNvPicPr>
            <a:picLocks noChangeAspect="1"/>
          </p:cNvPicPr>
          <p:nvPr/>
        </p:nvPicPr>
        <p:blipFill>
          <a:blip r:embed="rId2"/>
          <a:stretch>
            <a:fillRect/>
          </a:stretch>
        </p:blipFill>
        <p:spPr>
          <a:xfrm>
            <a:off x="8191500" y="1305026"/>
            <a:ext cx="3162300" cy="4286250"/>
          </a:xfrm>
          <a:prstGeom prst="rect">
            <a:avLst/>
          </a:prstGeom>
        </p:spPr>
      </p:pic>
      <p:sp>
        <p:nvSpPr>
          <p:cNvPr id="5" name="TextBox 4">
            <a:extLst>
              <a:ext uri="{FF2B5EF4-FFF2-40B4-BE49-F238E27FC236}">
                <a16:creationId xmlns:a16="http://schemas.microsoft.com/office/drawing/2014/main" id="{A06CF91D-326E-38C0-2CC1-2DCB6113EACF}"/>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156951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BC13-52C9-95B8-FAD2-B5E1C8195F32}"/>
              </a:ext>
            </a:extLst>
          </p:cNvPr>
          <p:cNvSpPr>
            <a:spLocks noGrp="1"/>
          </p:cNvSpPr>
          <p:nvPr>
            <p:ph type="title"/>
          </p:nvPr>
        </p:nvSpPr>
        <p:spPr/>
        <p:txBody>
          <a:bodyPr/>
          <a:lstStyle/>
          <a:p>
            <a:r>
              <a:rPr lang="en-US" dirty="0"/>
              <a:t>Myelomeningocele 1</a:t>
            </a:r>
          </a:p>
        </p:txBody>
      </p:sp>
      <p:sp>
        <p:nvSpPr>
          <p:cNvPr id="3" name="Content Placeholder 2">
            <a:extLst>
              <a:ext uri="{FF2B5EF4-FFF2-40B4-BE49-F238E27FC236}">
                <a16:creationId xmlns:a16="http://schemas.microsoft.com/office/drawing/2014/main" id="{08EDF4A0-ED03-DA5E-9845-B498A618FFF8}"/>
              </a:ext>
            </a:extLst>
          </p:cNvPr>
          <p:cNvSpPr>
            <a:spLocks noGrp="1"/>
          </p:cNvSpPr>
          <p:nvPr>
            <p:ph idx="1"/>
          </p:nvPr>
        </p:nvSpPr>
        <p:spPr>
          <a:xfrm>
            <a:off x="838199" y="1305025"/>
            <a:ext cx="7310947" cy="5049501"/>
          </a:xfrm>
        </p:spPr>
        <p:txBody>
          <a:bodyPr>
            <a:normAutofit fontScale="92500" lnSpcReduction="10000"/>
          </a:bodyPr>
          <a:lstStyle/>
          <a:p>
            <a:r>
              <a:rPr lang="en-US" sz="2800" b="1" dirty="0">
                <a:ea typeface="+mn-lt"/>
                <a:cs typeface="+mn-lt"/>
              </a:rPr>
              <a:t>What is your spot diagnosis ?</a:t>
            </a:r>
          </a:p>
          <a:p>
            <a:pPr lvl="1"/>
            <a:r>
              <a:rPr lang="en-US" dirty="0"/>
              <a:t>Myelomeningocele</a:t>
            </a:r>
            <a:endParaRPr lang="en-US" dirty="0">
              <a:ea typeface="+mn-lt"/>
              <a:cs typeface="+mn-lt"/>
            </a:endParaRPr>
          </a:p>
          <a:p>
            <a:r>
              <a:rPr lang="en-US" sz="2800" b="1" dirty="0">
                <a:ea typeface="+mn-lt"/>
                <a:cs typeface="+mn-lt"/>
              </a:rPr>
              <a:t>What is your next step of management ?</a:t>
            </a:r>
          </a:p>
          <a:p>
            <a:pPr lvl="1"/>
            <a:r>
              <a:rPr lang="en-US" dirty="0">
                <a:cs typeface="Calibri"/>
              </a:rPr>
              <a:t>Surgical excision </a:t>
            </a:r>
            <a:r>
              <a:rPr lang="en-US" dirty="0">
                <a:solidFill>
                  <a:srgbClr val="00B050"/>
                </a:solidFill>
                <a:cs typeface="Calibri"/>
              </a:rPr>
              <a:t>(Excision of the cyst wall, isolation of neural placode and restoration of the shape of the cord with endoplastic repair e.g., flap)</a:t>
            </a:r>
          </a:p>
          <a:p>
            <a:r>
              <a:rPr lang="en-US" b="1" dirty="0">
                <a:cs typeface="Calibri"/>
              </a:rPr>
              <a:t>Mention 3 advantages of treatment</a:t>
            </a:r>
          </a:p>
          <a:p>
            <a:pPr lvl="1"/>
            <a:r>
              <a:rPr lang="en-US" dirty="0">
                <a:cs typeface="Calibri"/>
              </a:rPr>
              <a:t>Prevent infection</a:t>
            </a:r>
          </a:p>
          <a:p>
            <a:pPr lvl="1"/>
            <a:r>
              <a:rPr lang="en-US" dirty="0">
                <a:cs typeface="Calibri"/>
              </a:rPr>
              <a:t>For cosmetic causes</a:t>
            </a:r>
          </a:p>
          <a:p>
            <a:pPr lvl="1"/>
            <a:r>
              <a:rPr lang="en-US" dirty="0">
                <a:cs typeface="Calibri"/>
              </a:rPr>
              <a:t>Prevent neurological deterioration </a:t>
            </a:r>
            <a:r>
              <a:rPr lang="en-US" sz="2000" dirty="0">
                <a:cs typeface="Calibri"/>
              </a:rPr>
              <a:t>(But do not improve or correct it) </a:t>
            </a:r>
            <a:endParaRPr lang="en-US" dirty="0">
              <a:cs typeface="Calibri"/>
            </a:endParaRPr>
          </a:p>
          <a:p>
            <a:r>
              <a:rPr lang="en-US" b="1" dirty="0"/>
              <a:t>Which type of Chiari malformation is it associated with ? </a:t>
            </a:r>
          </a:p>
          <a:p>
            <a:pPr lvl="1"/>
            <a:r>
              <a:rPr lang="en-US" dirty="0"/>
              <a:t>Chiara 2 malformation</a:t>
            </a:r>
            <a:endParaRPr lang="en-US" dirty="0">
              <a:cs typeface="Calibri"/>
            </a:endParaRPr>
          </a:p>
        </p:txBody>
      </p:sp>
      <p:sp>
        <p:nvSpPr>
          <p:cNvPr id="5" name="TextBox 4">
            <a:extLst>
              <a:ext uri="{FF2B5EF4-FFF2-40B4-BE49-F238E27FC236}">
                <a16:creationId xmlns:a16="http://schemas.microsoft.com/office/drawing/2014/main" id="{A06CF91D-326E-38C0-2CC1-2DCB6113EACF}"/>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9</a:t>
            </a:r>
            <a:r>
              <a:rPr lang="ar-JO" b="1" dirty="0">
                <a:solidFill>
                  <a:srgbClr val="FF0000"/>
                </a:solidFill>
              </a:rPr>
              <a:t>)</a:t>
            </a:r>
            <a:endParaRPr lang="en-US" b="1" dirty="0">
              <a:solidFill>
                <a:srgbClr val="FF0000"/>
              </a:solidFill>
            </a:endParaRPr>
          </a:p>
        </p:txBody>
      </p:sp>
      <p:pic>
        <p:nvPicPr>
          <p:cNvPr id="7" name="Picture 2">
            <a:extLst>
              <a:ext uri="{FF2B5EF4-FFF2-40B4-BE49-F238E27FC236}">
                <a16:creationId xmlns:a16="http://schemas.microsoft.com/office/drawing/2014/main" id="{0698AD23-AEE1-0610-B7C5-C8BB9C89D81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49147" y="1305026"/>
            <a:ext cx="3204653" cy="48719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10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93C6-0259-7F63-5993-A3F4EEE96CAB}"/>
              </a:ext>
            </a:extLst>
          </p:cNvPr>
          <p:cNvSpPr>
            <a:spLocks noGrp="1"/>
          </p:cNvSpPr>
          <p:nvPr>
            <p:ph type="title"/>
          </p:nvPr>
        </p:nvSpPr>
        <p:spPr/>
        <p:txBody>
          <a:bodyPr/>
          <a:lstStyle/>
          <a:p>
            <a:r>
              <a:rPr lang="en-US" dirty="0"/>
              <a:t>Myelomeningocele 2</a:t>
            </a:r>
          </a:p>
        </p:txBody>
      </p:sp>
      <p:sp>
        <p:nvSpPr>
          <p:cNvPr id="3" name="Content Placeholder 2">
            <a:extLst>
              <a:ext uri="{FF2B5EF4-FFF2-40B4-BE49-F238E27FC236}">
                <a16:creationId xmlns:a16="http://schemas.microsoft.com/office/drawing/2014/main" id="{30F4BDD7-D0A1-B74B-2126-B1E250A4B44C}"/>
              </a:ext>
            </a:extLst>
          </p:cNvPr>
          <p:cNvSpPr>
            <a:spLocks noGrp="1"/>
          </p:cNvSpPr>
          <p:nvPr>
            <p:ph idx="1"/>
          </p:nvPr>
        </p:nvSpPr>
        <p:spPr>
          <a:xfrm>
            <a:off x="838199" y="1305025"/>
            <a:ext cx="7508133" cy="5037409"/>
          </a:xfrm>
        </p:spPr>
        <p:txBody>
          <a:bodyPr>
            <a:normAutofit fontScale="92500"/>
          </a:bodyPr>
          <a:lstStyle/>
          <a:p>
            <a:pPr>
              <a:buFont typeface="Wingdings" panose="05000000000000000000" pitchFamily="2" charset="2"/>
              <a:buChar char="Ø"/>
            </a:pPr>
            <a:r>
              <a:rPr lang="en-US" sz="2600" dirty="0"/>
              <a:t>Pregnant women deliver the child in the picture, he suffer from urinary incontinence and lower limb weakness, </a:t>
            </a:r>
            <a:r>
              <a:rPr lang="en-US" sz="2600" dirty="0">
                <a:solidFill>
                  <a:srgbClr val="C00000"/>
                </a:solidFill>
              </a:rPr>
              <a:t>transillumination was positive on Examination</a:t>
            </a:r>
            <a:endParaRPr lang="en-US" sz="2600" b="1" dirty="0">
              <a:solidFill>
                <a:srgbClr val="C00000"/>
              </a:solidFill>
              <a:ea typeface="+mn-lt"/>
              <a:cs typeface="+mn-lt"/>
            </a:endParaRPr>
          </a:p>
          <a:p>
            <a:r>
              <a:rPr lang="en-US" sz="2800" b="1" dirty="0">
                <a:ea typeface="+mn-lt"/>
                <a:cs typeface="+mn-lt"/>
              </a:rPr>
              <a:t>What is your spot diagnosis ?</a:t>
            </a:r>
          </a:p>
          <a:p>
            <a:pPr lvl="1"/>
            <a:r>
              <a:rPr lang="en-US" dirty="0"/>
              <a:t>Myelomeningocele</a:t>
            </a:r>
            <a:endParaRPr lang="en-US" dirty="0">
              <a:ea typeface="+mn-lt"/>
              <a:cs typeface="+mn-lt"/>
            </a:endParaRPr>
          </a:p>
          <a:p>
            <a:r>
              <a:rPr lang="en-US" b="1" dirty="0"/>
              <a:t>What is the dose of folic acid in the next pregnancy and when she should start it ?</a:t>
            </a:r>
          </a:p>
          <a:p>
            <a:pPr lvl="1"/>
            <a:r>
              <a:rPr lang="en-US" dirty="0">
                <a:solidFill>
                  <a:srgbClr val="C00000"/>
                </a:solidFill>
              </a:rPr>
              <a:t>4 mg daily, started 3 months before conception</a:t>
            </a:r>
          </a:p>
          <a:p>
            <a:r>
              <a:rPr lang="en-US" b="1" dirty="0">
                <a:cs typeface="Calibri"/>
              </a:rPr>
              <a:t>What is the aim of treatment ?</a:t>
            </a:r>
          </a:p>
          <a:p>
            <a:pPr lvl="1"/>
            <a:r>
              <a:rPr lang="en-US" dirty="0">
                <a:cs typeface="Calibri"/>
              </a:rPr>
              <a:t>Prevent infection</a:t>
            </a:r>
          </a:p>
          <a:p>
            <a:pPr lvl="1"/>
            <a:r>
              <a:rPr lang="en-US" dirty="0">
                <a:cs typeface="Calibri"/>
              </a:rPr>
              <a:t>For cosmetic causes</a:t>
            </a:r>
          </a:p>
          <a:p>
            <a:pPr lvl="1"/>
            <a:r>
              <a:rPr lang="en-US" dirty="0">
                <a:cs typeface="Calibri"/>
              </a:rPr>
              <a:t>Prevent neurological deterioration </a:t>
            </a:r>
            <a:r>
              <a:rPr lang="en-US" sz="2000" dirty="0">
                <a:cs typeface="Calibri"/>
              </a:rPr>
              <a:t>(But do not improve or correct it) </a:t>
            </a:r>
            <a:endParaRPr lang="en-US" dirty="0">
              <a:cs typeface="Calibri"/>
            </a:endParaRPr>
          </a:p>
          <a:p>
            <a:endParaRPr lang="en-US" dirty="0"/>
          </a:p>
        </p:txBody>
      </p:sp>
      <p:pic>
        <p:nvPicPr>
          <p:cNvPr id="4" name="Picture 5" descr="download (1)">
            <a:extLst>
              <a:ext uri="{FF2B5EF4-FFF2-40B4-BE49-F238E27FC236}">
                <a16:creationId xmlns:a16="http://schemas.microsoft.com/office/drawing/2014/main" id="{4E01F2BE-7886-399F-2A6A-7A716FB58D6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7777846" y="2007726"/>
            <a:ext cx="4278653" cy="28732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B0A68B3-E69E-01AB-68F3-D245FB15DE77}"/>
              </a:ext>
            </a:extLst>
          </p:cNvPr>
          <p:cNvSpPr txBox="1"/>
          <p:nvPr/>
        </p:nvSpPr>
        <p:spPr>
          <a:xfrm>
            <a:off x="11164154" y="0"/>
            <a:ext cx="1027846"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FA60CA6C-0634-08A9-4A89-D975274EA611}"/>
              </a:ext>
            </a:extLst>
          </p:cNvPr>
          <p:cNvSpPr txBox="1"/>
          <p:nvPr/>
        </p:nvSpPr>
        <p:spPr>
          <a:xfrm>
            <a:off x="5418310" y="2422188"/>
            <a:ext cx="2743198" cy="830997"/>
          </a:xfrm>
          <a:prstGeom prst="rect">
            <a:avLst/>
          </a:prstGeom>
          <a:noFill/>
          <a:ln>
            <a:solidFill>
              <a:schemeClr val="accent1"/>
            </a:solidFill>
          </a:ln>
        </p:spPr>
        <p:txBody>
          <a:bodyPr wrap="square" rtlCol="0">
            <a:spAutoFit/>
          </a:bodyPr>
          <a:lstStyle/>
          <a:p>
            <a:pPr algn="ctr"/>
            <a:r>
              <a:rPr lang="en-US" sz="1600" dirty="0">
                <a:solidFill>
                  <a:srgbClr val="0070C0"/>
                </a:solidFill>
              </a:rPr>
              <a:t>Transillumination test is positive in myelomeningocele because the sac contains CSF</a:t>
            </a:r>
          </a:p>
        </p:txBody>
      </p:sp>
    </p:spTree>
    <p:extLst>
      <p:ext uri="{BB962C8B-B14F-4D97-AF65-F5344CB8AC3E}">
        <p14:creationId xmlns:p14="http://schemas.microsoft.com/office/powerpoint/2010/main" val="4028988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7F7A-DECA-1C2F-9966-9451308D986C}"/>
              </a:ext>
            </a:extLst>
          </p:cNvPr>
          <p:cNvSpPr>
            <a:spLocks noGrp="1"/>
          </p:cNvSpPr>
          <p:nvPr>
            <p:ph type="title"/>
          </p:nvPr>
        </p:nvSpPr>
        <p:spPr/>
        <p:txBody>
          <a:bodyPr/>
          <a:lstStyle/>
          <a:p>
            <a:r>
              <a:rPr lang="en-US" altLang="ar-JO" dirty="0"/>
              <a:t>Split cord malformation</a:t>
            </a:r>
            <a:endParaRPr lang="en-US" dirty="0"/>
          </a:p>
        </p:txBody>
      </p:sp>
      <p:graphicFrame>
        <p:nvGraphicFramePr>
          <p:cNvPr id="4" name="Table 4">
            <a:extLst>
              <a:ext uri="{FF2B5EF4-FFF2-40B4-BE49-F238E27FC236}">
                <a16:creationId xmlns:a16="http://schemas.microsoft.com/office/drawing/2014/main" id="{059E3C68-1805-D9C0-31B9-A331ADBE5645}"/>
              </a:ext>
            </a:extLst>
          </p:cNvPr>
          <p:cNvGraphicFramePr>
            <a:graphicFrameLocks noGrp="1"/>
          </p:cNvGraphicFramePr>
          <p:nvPr>
            <p:ph idx="1"/>
          </p:nvPr>
        </p:nvGraphicFramePr>
        <p:xfrm>
          <a:off x="838200" y="1207645"/>
          <a:ext cx="10515600" cy="5339080"/>
        </p:xfrm>
        <a:graphic>
          <a:graphicData uri="http://schemas.openxmlformats.org/drawingml/2006/table">
            <a:tbl>
              <a:tblPr firstRow="1" bandRow="1">
                <a:tableStyleId>{5C22544A-7EE6-4342-B048-85BDC9FD1C3A}</a:tableStyleId>
              </a:tblPr>
              <a:tblGrid>
                <a:gridCol w="5338864">
                  <a:extLst>
                    <a:ext uri="{9D8B030D-6E8A-4147-A177-3AD203B41FA5}">
                      <a16:colId xmlns:a16="http://schemas.microsoft.com/office/drawing/2014/main" val="3998309598"/>
                    </a:ext>
                  </a:extLst>
                </a:gridCol>
                <a:gridCol w="5176736">
                  <a:extLst>
                    <a:ext uri="{9D8B030D-6E8A-4147-A177-3AD203B41FA5}">
                      <a16:colId xmlns:a16="http://schemas.microsoft.com/office/drawing/2014/main" val="3045040179"/>
                    </a:ext>
                  </a:extLst>
                </a:gridCol>
              </a:tblGrid>
              <a:tr h="370840">
                <a:tc>
                  <a:txBody>
                    <a:bodyPr/>
                    <a:lstStyle/>
                    <a:p>
                      <a:pPr algn="ctr"/>
                      <a:r>
                        <a:rPr lang="en-US" sz="2000" b="1" dirty="0"/>
                        <a:t>Type 1 (Diastematomyelia)</a:t>
                      </a:r>
                      <a:endParaRPr lang="en-US" sz="2000" dirty="0"/>
                    </a:p>
                  </a:txBody>
                  <a:tcPr/>
                </a:tc>
                <a:tc>
                  <a:txBody>
                    <a:bodyPr/>
                    <a:lstStyle/>
                    <a:p>
                      <a:pPr algn="ctr"/>
                      <a:r>
                        <a:rPr lang="en-US" sz="2000" b="1" dirty="0"/>
                        <a:t>Type 2 (Diplomyelia)</a:t>
                      </a:r>
                      <a:endParaRPr lang="en-US" sz="2000" dirty="0"/>
                    </a:p>
                  </a:txBody>
                  <a:tcPr/>
                </a:tc>
                <a:extLst>
                  <a:ext uri="{0D108BD9-81ED-4DB2-BD59-A6C34878D82A}">
                    <a16:rowId xmlns:a16="http://schemas.microsoft.com/office/drawing/2014/main" val="10844042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hemicords are separated by bony spur and each one of them covered by its dura matter forming extradural bony spur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separated hemicords, but they are sharing the same dura matter and forming intradural septum</a:t>
                      </a:r>
                    </a:p>
                  </a:txBody>
                  <a:tcPr/>
                </a:tc>
                <a:extLst>
                  <a:ext uri="{0D108BD9-81ED-4DB2-BD59-A6C34878D82A}">
                    <a16:rowId xmlns:a16="http://schemas.microsoft.com/office/drawing/2014/main" val="522920745"/>
                  </a:ext>
                </a:extLst>
              </a:tr>
              <a:tr h="370840">
                <a:tc>
                  <a:txBody>
                    <a:bodyPr/>
                    <a:lstStyle/>
                    <a:p>
                      <a:r>
                        <a:rPr lang="en-US" dirty="0"/>
                        <a:t>Most patients with diastematomyelia are </a:t>
                      </a:r>
                      <a:r>
                        <a:rPr lang="en-US" dirty="0">
                          <a:solidFill>
                            <a:srgbClr val="FF0000"/>
                          </a:solidFill>
                        </a:rPr>
                        <a:t>symptomatic</a:t>
                      </a:r>
                      <a:r>
                        <a:rPr lang="en-US" dirty="0"/>
                        <a:t>, presenting with signs and symptoms of tethered cord</a:t>
                      </a:r>
                    </a:p>
                  </a:txBody>
                  <a:tcPr/>
                </a:tc>
                <a:tc>
                  <a:txBody>
                    <a:bodyPr/>
                    <a:lstStyle/>
                    <a:p>
                      <a:r>
                        <a:rPr lang="en-US" dirty="0"/>
                        <a:t>Patients with mild type II may be </a:t>
                      </a:r>
                      <a:r>
                        <a:rPr lang="en-US" dirty="0">
                          <a:solidFill>
                            <a:srgbClr val="FF0000"/>
                          </a:solidFill>
                        </a:rPr>
                        <a:t>minimally affected </a:t>
                      </a:r>
                      <a:r>
                        <a:rPr lang="en-US" dirty="0"/>
                        <a:t>or </a:t>
                      </a:r>
                      <a:r>
                        <a:rPr lang="en-US" dirty="0">
                          <a:solidFill>
                            <a:srgbClr val="FF0000"/>
                          </a:solidFill>
                        </a:rPr>
                        <a:t>entirely asymptomatic</a:t>
                      </a:r>
                    </a:p>
                  </a:txBody>
                  <a:tcPr/>
                </a:tc>
                <a:extLst>
                  <a:ext uri="{0D108BD9-81ED-4DB2-BD59-A6C34878D82A}">
                    <a16:rowId xmlns:a16="http://schemas.microsoft.com/office/drawing/2014/main" val="144312948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Presenting symptoms include </a:t>
                      </a:r>
                      <a:r>
                        <a:rPr lang="en-US" dirty="0"/>
                        <a:t>leg weakness, low back pain, scoliosis, incontinence</a:t>
                      </a:r>
                    </a:p>
                  </a:txBody>
                  <a:tcPr/>
                </a:tc>
                <a:tc hMerge="1">
                  <a:txBody>
                    <a:bodyPr/>
                    <a:lstStyle/>
                    <a:p>
                      <a:endParaRPr lang="en-US" dirty="0"/>
                    </a:p>
                  </a:txBody>
                  <a:tcPr/>
                </a:tc>
                <a:extLst>
                  <a:ext uri="{0D108BD9-81ED-4DB2-BD59-A6C34878D82A}">
                    <a16:rowId xmlns:a16="http://schemas.microsoft.com/office/drawing/2014/main" val="18141439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Frequently have other </a:t>
                      </a:r>
                      <a:r>
                        <a:rPr lang="en-US" b="1" dirty="0"/>
                        <a:t>associated anomalies</a:t>
                      </a:r>
                      <a:r>
                        <a:rPr lang="en-US" dirty="0"/>
                        <a:t> including meningocele, neurenteric cyst, dermoid cyst, clubfoot, spinal cord lipoma, hemangioma overlying spine</a:t>
                      </a:r>
                    </a:p>
                  </a:txBody>
                  <a:tcPr/>
                </a:tc>
                <a:tc>
                  <a:txBody>
                    <a:bodyPr/>
                    <a:lstStyle/>
                    <a:p>
                      <a:pPr algn="ctr"/>
                      <a:r>
                        <a:rPr lang="en-US" sz="2400" b="1" dirty="0"/>
                        <a:t>–</a:t>
                      </a:r>
                    </a:p>
                  </a:txBody>
                  <a:tcPr anchor="ctr"/>
                </a:tc>
                <a:extLst>
                  <a:ext uri="{0D108BD9-81ED-4DB2-BD59-A6C34878D82A}">
                    <a16:rowId xmlns:a16="http://schemas.microsoft.com/office/drawing/2014/main" val="1455605031"/>
                  </a:ext>
                </a:extLst>
              </a:tr>
              <a:tr h="370840">
                <a:tc gridSpan="2">
                  <a:txBody>
                    <a:bodyPr/>
                    <a:lstStyle/>
                    <a:p>
                      <a:pPr marL="0" lvl="0" indent="0">
                        <a:buFont typeface="Arial" panose="020B0604020202020204" pitchFamily="34" charset="0"/>
                        <a:buNone/>
                      </a:pPr>
                      <a:r>
                        <a:rPr lang="en-US" sz="1800" b="0" i="0" kern="1200" dirty="0">
                          <a:solidFill>
                            <a:schemeClr val="dk1"/>
                          </a:solidFill>
                          <a:effectLst/>
                          <a:latin typeface="+mn-lt"/>
                          <a:ea typeface="+mn-ea"/>
                          <a:cs typeface="+mn-cs"/>
                        </a:rPr>
                        <a:t>Split cord malformations are more common in the lower cord but can sometimes occur at multiple levels</a:t>
                      </a:r>
                    </a:p>
                    <a:p>
                      <a:pPr marL="285750" lvl="0" indent="-285750">
                        <a:buFont typeface="Arial" panose="020B0604020202020204" pitchFamily="34" charset="0"/>
                        <a:buChar char="•"/>
                      </a:pPr>
                      <a:r>
                        <a:rPr lang="en-US" dirty="0"/>
                        <a:t>50% occur between L1 and L3</a:t>
                      </a:r>
                    </a:p>
                    <a:p>
                      <a:pPr marL="285750" lvl="0" indent="-285750">
                        <a:buFont typeface="Arial" panose="020B0604020202020204" pitchFamily="34" charset="0"/>
                        <a:buChar char="•"/>
                      </a:pPr>
                      <a:r>
                        <a:rPr lang="en-US" dirty="0"/>
                        <a:t>25% occur between T7 and T12</a:t>
                      </a:r>
                    </a:p>
                  </a:txBody>
                  <a:tcPr/>
                </a:tc>
                <a:tc hMerge="1">
                  <a:txBody>
                    <a:bodyPr/>
                    <a:lstStyle/>
                    <a:p>
                      <a:endParaRPr lang="en-US"/>
                    </a:p>
                  </a:txBody>
                  <a:tcPr/>
                </a:tc>
                <a:extLst>
                  <a:ext uri="{0D108BD9-81ED-4DB2-BD59-A6C34878D82A}">
                    <a16:rowId xmlns:a16="http://schemas.microsoft.com/office/drawing/2014/main" val="243711575"/>
                  </a:ext>
                </a:extLst>
              </a:tr>
              <a:tr h="370840">
                <a:tc gridSpan="2">
                  <a:txBody>
                    <a:bodyPr/>
                    <a:lstStyle/>
                    <a:p>
                      <a:r>
                        <a:rPr lang="en-US" b="1" dirty="0"/>
                        <a:t>Treatment</a:t>
                      </a:r>
                      <a:r>
                        <a:rPr lang="en-US" dirty="0"/>
                        <a:t>: surgery</a:t>
                      </a:r>
                    </a:p>
                    <a:p>
                      <a:pPr marL="285750" lvl="0" indent="-285750">
                        <a:buFont typeface="Arial" panose="020B0604020202020204" pitchFamily="34" charset="0"/>
                        <a:buChar char="•"/>
                      </a:pPr>
                      <a:r>
                        <a:rPr lang="en-US" dirty="0"/>
                        <a:t>The bony spur should be excised first to prevent spinal cord injury.</a:t>
                      </a:r>
                    </a:p>
                    <a:p>
                      <a:pPr marL="285750" lvl="0" indent="-285750">
                        <a:buFont typeface="Arial" panose="020B0604020202020204" pitchFamily="34" charset="0"/>
                        <a:buChar char="•"/>
                      </a:pPr>
                      <a:r>
                        <a:rPr lang="en-US" dirty="0"/>
                        <a:t>The dura matter should be cut open to excise the intradural septum and release the tethered cord then the dura matter is closed and repaired</a:t>
                      </a:r>
                    </a:p>
                  </a:txBody>
                  <a:tcPr/>
                </a:tc>
                <a:tc hMerge="1">
                  <a:txBody>
                    <a:bodyPr/>
                    <a:lstStyle/>
                    <a:p>
                      <a:pPr algn="ctr"/>
                      <a:endParaRPr lang="en-US" sz="2400" b="1" dirty="0"/>
                    </a:p>
                  </a:txBody>
                  <a:tcPr anchor="ctr"/>
                </a:tc>
                <a:extLst>
                  <a:ext uri="{0D108BD9-81ED-4DB2-BD59-A6C34878D82A}">
                    <a16:rowId xmlns:a16="http://schemas.microsoft.com/office/drawing/2014/main" val="3647578586"/>
                  </a:ext>
                </a:extLst>
              </a:tr>
            </a:tbl>
          </a:graphicData>
        </a:graphic>
      </p:graphicFrame>
    </p:spTree>
    <p:extLst>
      <p:ext uri="{BB962C8B-B14F-4D97-AF65-F5344CB8AC3E}">
        <p14:creationId xmlns:p14="http://schemas.microsoft.com/office/powerpoint/2010/main" val="2248462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7F7A-DECA-1C2F-9966-9451308D986C}"/>
              </a:ext>
            </a:extLst>
          </p:cNvPr>
          <p:cNvSpPr>
            <a:spLocks noGrp="1"/>
          </p:cNvSpPr>
          <p:nvPr>
            <p:ph type="title"/>
          </p:nvPr>
        </p:nvSpPr>
        <p:spPr/>
        <p:txBody>
          <a:bodyPr/>
          <a:lstStyle/>
          <a:p>
            <a:r>
              <a:rPr lang="en-US" altLang="ar-JO" dirty="0"/>
              <a:t>Split cord malformation</a:t>
            </a:r>
            <a:endParaRPr lang="en-US" dirty="0"/>
          </a:p>
        </p:txBody>
      </p:sp>
      <p:graphicFrame>
        <p:nvGraphicFramePr>
          <p:cNvPr id="4" name="Table 4">
            <a:extLst>
              <a:ext uri="{FF2B5EF4-FFF2-40B4-BE49-F238E27FC236}">
                <a16:creationId xmlns:a16="http://schemas.microsoft.com/office/drawing/2014/main" id="{059E3C68-1805-D9C0-31B9-A331ADBE5645}"/>
              </a:ext>
            </a:extLst>
          </p:cNvPr>
          <p:cNvGraphicFramePr>
            <a:graphicFrameLocks noGrp="1"/>
          </p:cNvGraphicFramePr>
          <p:nvPr>
            <p:ph idx="1"/>
          </p:nvPr>
        </p:nvGraphicFramePr>
        <p:xfrm>
          <a:off x="838200" y="1207645"/>
          <a:ext cx="10515600" cy="396240"/>
        </p:xfrm>
        <a:graphic>
          <a:graphicData uri="http://schemas.openxmlformats.org/drawingml/2006/table">
            <a:tbl>
              <a:tblPr firstRow="1" bandRow="1">
                <a:tableStyleId>{5C22544A-7EE6-4342-B048-85BDC9FD1C3A}</a:tableStyleId>
              </a:tblPr>
              <a:tblGrid>
                <a:gridCol w="5338864">
                  <a:extLst>
                    <a:ext uri="{9D8B030D-6E8A-4147-A177-3AD203B41FA5}">
                      <a16:colId xmlns:a16="http://schemas.microsoft.com/office/drawing/2014/main" val="3998309598"/>
                    </a:ext>
                  </a:extLst>
                </a:gridCol>
                <a:gridCol w="5176736">
                  <a:extLst>
                    <a:ext uri="{9D8B030D-6E8A-4147-A177-3AD203B41FA5}">
                      <a16:colId xmlns:a16="http://schemas.microsoft.com/office/drawing/2014/main" val="3045040179"/>
                    </a:ext>
                  </a:extLst>
                </a:gridCol>
              </a:tblGrid>
              <a:tr h="370840">
                <a:tc>
                  <a:txBody>
                    <a:bodyPr/>
                    <a:lstStyle/>
                    <a:p>
                      <a:pPr algn="ctr"/>
                      <a:r>
                        <a:rPr lang="en-US" sz="2000" b="1" dirty="0"/>
                        <a:t>Type 1 (Diastematomyelia)</a:t>
                      </a:r>
                      <a:endParaRPr lang="en-US" sz="2000" dirty="0"/>
                    </a:p>
                  </a:txBody>
                  <a:tcPr/>
                </a:tc>
                <a:tc>
                  <a:txBody>
                    <a:bodyPr/>
                    <a:lstStyle/>
                    <a:p>
                      <a:pPr algn="ctr"/>
                      <a:r>
                        <a:rPr lang="en-US" sz="2000" b="1" dirty="0"/>
                        <a:t>Type 2 (Diplomyelia)</a:t>
                      </a:r>
                      <a:endParaRPr lang="en-US" sz="2000" dirty="0"/>
                    </a:p>
                  </a:txBody>
                  <a:tcPr/>
                </a:tc>
                <a:extLst>
                  <a:ext uri="{0D108BD9-81ED-4DB2-BD59-A6C34878D82A}">
                    <a16:rowId xmlns:a16="http://schemas.microsoft.com/office/drawing/2014/main" val="1084404207"/>
                  </a:ext>
                </a:extLst>
              </a:tr>
            </a:tbl>
          </a:graphicData>
        </a:graphic>
      </p:graphicFrame>
      <p:pic>
        <p:nvPicPr>
          <p:cNvPr id="1026" name="Picture 2">
            <a:extLst>
              <a:ext uri="{FF2B5EF4-FFF2-40B4-BE49-F238E27FC236}">
                <a16:creationId xmlns:a16="http://schemas.microsoft.com/office/drawing/2014/main" id="{3F66B2E5-87BF-4BD7-2103-3E6FF369E2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62" b="17918"/>
          <a:stretch/>
        </p:blipFill>
        <p:spPr bwMode="auto">
          <a:xfrm>
            <a:off x="6173954" y="1603883"/>
            <a:ext cx="5178630" cy="3726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2D37A3-44DE-3673-51B0-55E6FF477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1" t="21695" b="19819"/>
          <a:stretch/>
        </p:blipFill>
        <p:spPr bwMode="auto">
          <a:xfrm>
            <a:off x="838200" y="1603882"/>
            <a:ext cx="5336362" cy="3726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096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1A48-CF44-CACA-4A58-90C3B2B54B34}"/>
              </a:ext>
            </a:extLst>
          </p:cNvPr>
          <p:cNvSpPr>
            <a:spLocks noGrp="1"/>
          </p:cNvSpPr>
          <p:nvPr>
            <p:ph type="title"/>
          </p:nvPr>
        </p:nvSpPr>
        <p:spPr/>
        <p:txBody>
          <a:bodyPr/>
          <a:lstStyle/>
          <a:p>
            <a:r>
              <a:rPr lang="en-US" dirty="0"/>
              <a:t>Tethered cord syndrome</a:t>
            </a:r>
          </a:p>
        </p:txBody>
      </p:sp>
      <p:sp>
        <p:nvSpPr>
          <p:cNvPr id="3" name="Content Placeholder 2">
            <a:extLst>
              <a:ext uri="{FF2B5EF4-FFF2-40B4-BE49-F238E27FC236}">
                <a16:creationId xmlns:a16="http://schemas.microsoft.com/office/drawing/2014/main" id="{F283944F-87C2-B80B-1B05-16FD2A037CC6}"/>
              </a:ext>
            </a:extLst>
          </p:cNvPr>
          <p:cNvSpPr>
            <a:spLocks noGrp="1"/>
          </p:cNvSpPr>
          <p:nvPr>
            <p:ph idx="1"/>
          </p:nvPr>
        </p:nvSpPr>
        <p:spPr/>
        <p:txBody>
          <a:bodyPr>
            <a:normAutofit fontScale="70000" lnSpcReduction="20000"/>
          </a:bodyPr>
          <a:lstStyle/>
          <a:p>
            <a:r>
              <a:rPr lang="en-US" b="1" dirty="0"/>
              <a:t>Definition</a:t>
            </a:r>
            <a:r>
              <a:rPr lang="en-US" dirty="0"/>
              <a:t>: a functional neurologic disorder caused by abnormal stretching of the spinal cord as a result of adhesions or obstructions attaching the caudal spinal cord to the spinal canal</a:t>
            </a:r>
          </a:p>
          <a:p>
            <a:r>
              <a:rPr lang="en-US" b="1" dirty="0"/>
              <a:t>Etiology</a:t>
            </a:r>
          </a:p>
          <a:p>
            <a:pPr lvl="1"/>
            <a:r>
              <a:rPr lang="en-US" dirty="0"/>
              <a:t>Myelomeningocele/</a:t>
            </a:r>
            <a:r>
              <a:rPr lang="en-US" dirty="0" err="1"/>
              <a:t>lipomyelomeningocele</a:t>
            </a:r>
            <a:r>
              <a:rPr lang="en-US" dirty="0"/>
              <a:t> (most common cause)</a:t>
            </a:r>
          </a:p>
          <a:p>
            <a:pPr lvl="1"/>
            <a:r>
              <a:rPr lang="en-US" dirty="0"/>
              <a:t>Lipoma, dermoid cysts</a:t>
            </a:r>
          </a:p>
          <a:p>
            <a:pPr lvl="1"/>
            <a:r>
              <a:rPr lang="en-US" dirty="0"/>
              <a:t>Meningeal adhesions (e.g., after surgery for myelomeningocele or spinal trauma)</a:t>
            </a:r>
          </a:p>
          <a:p>
            <a:pPr lvl="1"/>
            <a:r>
              <a:rPr lang="en-US" dirty="0"/>
              <a:t>Adhesion or thickening of the filum terminale</a:t>
            </a:r>
          </a:p>
          <a:p>
            <a:pPr lvl="1"/>
            <a:r>
              <a:rPr lang="en-US" dirty="0"/>
              <a:t>Tumors</a:t>
            </a:r>
          </a:p>
          <a:p>
            <a:r>
              <a:rPr lang="en-US" b="1" dirty="0"/>
              <a:t>Clinical features</a:t>
            </a:r>
          </a:p>
          <a:p>
            <a:pPr lvl="1"/>
            <a:r>
              <a:rPr lang="en-US" dirty="0"/>
              <a:t>Lower back pain (aggravated by flexion of lower spine)</a:t>
            </a:r>
          </a:p>
          <a:p>
            <a:pPr lvl="1"/>
            <a:r>
              <a:rPr lang="en-US" dirty="0"/>
              <a:t>Sensory and motor deficits of the lower limbs (e.g., muscle weakness, spasticity, abnormal reflexes)</a:t>
            </a:r>
          </a:p>
          <a:p>
            <a:pPr lvl="1"/>
            <a:r>
              <a:rPr lang="en-US" dirty="0"/>
              <a:t>Bladder/bowel dysfunction</a:t>
            </a:r>
          </a:p>
          <a:p>
            <a:pPr lvl="1"/>
            <a:r>
              <a:rPr lang="en-US" dirty="0"/>
              <a:t>Skeletal malformations (e.g., foot deformities, scoliosis)</a:t>
            </a:r>
          </a:p>
          <a:p>
            <a:pPr lvl="1"/>
            <a:r>
              <a:rPr lang="en-US" dirty="0"/>
              <a:t>Visible tumors or skin lesions on lower back (e.g., discoloration, hairy patch, dimple, lipoma)</a:t>
            </a:r>
          </a:p>
          <a:p>
            <a:r>
              <a:rPr lang="en-US" b="1" dirty="0"/>
              <a:t>Diagnostics</a:t>
            </a:r>
            <a:r>
              <a:rPr lang="en-US" dirty="0"/>
              <a:t>: MRI may show abnormally low position of the conus medullaris, thickening of the filum terminale, meningeal adhesions, lipomas, dermoid, cysts, or tumors.</a:t>
            </a:r>
          </a:p>
          <a:p>
            <a:r>
              <a:rPr lang="en-US" b="1" dirty="0"/>
              <a:t>Treatment</a:t>
            </a:r>
            <a:r>
              <a:rPr lang="en-US" dirty="0"/>
              <a:t>: removal of structure tethering the spinal cord (e.g., </a:t>
            </a:r>
            <a:r>
              <a:rPr lang="en-US" dirty="0" err="1"/>
              <a:t>adhesiolysis</a:t>
            </a:r>
            <a:r>
              <a:rPr lang="en-US" dirty="0"/>
              <a:t>, resection of lipoma)</a:t>
            </a:r>
          </a:p>
        </p:txBody>
      </p:sp>
    </p:spTree>
    <p:extLst>
      <p:ext uri="{BB962C8B-B14F-4D97-AF65-F5344CB8AC3E}">
        <p14:creationId xmlns:p14="http://schemas.microsoft.com/office/powerpoint/2010/main" val="973094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29795E-7011-5AD6-4D33-A746D92544F6}"/>
              </a:ext>
            </a:extLst>
          </p:cNvPr>
          <p:cNvSpPr>
            <a:spLocks noGrp="1"/>
          </p:cNvSpPr>
          <p:nvPr>
            <p:ph type="title"/>
          </p:nvPr>
        </p:nvSpPr>
        <p:spPr/>
        <p:txBody>
          <a:bodyPr/>
          <a:lstStyle/>
          <a:p>
            <a:r>
              <a:rPr lang="en-US" dirty="0"/>
              <a:t>Intracranial pressure – Diagnostics</a:t>
            </a:r>
          </a:p>
        </p:txBody>
      </p:sp>
      <p:graphicFrame>
        <p:nvGraphicFramePr>
          <p:cNvPr id="7" name="Table 7">
            <a:extLst>
              <a:ext uri="{FF2B5EF4-FFF2-40B4-BE49-F238E27FC236}">
                <a16:creationId xmlns:a16="http://schemas.microsoft.com/office/drawing/2014/main" id="{9C264B64-8AB0-B4C0-E002-516546BF4805}"/>
              </a:ext>
            </a:extLst>
          </p:cNvPr>
          <p:cNvGraphicFramePr>
            <a:graphicFrameLocks noGrp="1"/>
          </p:cNvGraphicFramePr>
          <p:nvPr>
            <p:ph idx="1"/>
          </p:nvPr>
        </p:nvGraphicFramePr>
        <p:xfrm>
          <a:off x="649320" y="1168737"/>
          <a:ext cx="10893360" cy="4693920"/>
        </p:xfrm>
        <a:graphic>
          <a:graphicData uri="http://schemas.openxmlformats.org/drawingml/2006/table">
            <a:tbl>
              <a:tblPr firstRow="1" bandRow="1">
                <a:tableStyleId>{5C22544A-7EE6-4342-B048-85BDC9FD1C3A}</a:tableStyleId>
              </a:tblPr>
              <a:tblGrid>
                <a:gridCol w="5446680">
                  <a:extLst>
                    <a:ext uri="{9D8B030D-6E8A-4147-A177-3AD203B41FA5}">
                      <a16:colId xmlns:a16="http://schemas.microsoft.com/office/drawing/2014/main" val="965321841"/>
                    </a:ext>
                  </a:extLst>
                </a:gridCol>
                <a:gridCol w="5446680">
                  <a:extLst>
                    <a:ext uri="{9D8B030D-6E8A-4147-A177-3AD203B41FA5}">
                      <a16:colId xmlns:a16="http://schemas.microsoft.com/office/drawing/2014/main" val="156700754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Neuroimaging (CT head/MRI head)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Invasive ICP monitoring</a:t>
                      </a:r>
                    </a:p>
                  </a:txBody>
                  <a:tcPr/>
                </a:tc>
                <a:extLst>
                  <a:ext uri="{0D108BD9-81ED-4DB2-BD59-A6C34878D82A}">
                    <a16:rowId xmlns:a16="http://schemas.microsoft.com/office/drawing/2014/main" val="390171165"/>
                  </a:ext>
                </a:extLst>
              </a:tr>
              <a:tr h="370840">
                <a:tc>
                  <a:txBody>
                    <a:bodyPr/>
                    <a:lstStyle/>
                    <a:p>
                      <a:pPr marL="342900" indent="-342900">
                        <a:buFont typeface="Wingdings" panose="05000000000000000000" pitchFamily="2" charset="2"/>
                        <a:buChar char="v"/>
                      </a:pPr>
                      <a:r>
                        <a:rPr lang="en-US" sz="2400" b="1" dirty="0"/>
                        <a:t>Indications</a:t>
                      </a:r>
                    </a:p>
                    <a:p>
                      <a:pPr marL="800100" lvl="1" indent="-342900">
                        <a:buFont typeface="Courier New" panose="02070309020205020404" pitchFamily="49" charset="0"/>
                        <a:buChar char="o"/>
                      </a:pPr>
                      <a:r>
                        <a:rPr lang="en-US" sz="2000" dirty="0"/>
                        <a:t>Clinical features of increased ICP</a:t>
                      </a:r>
                    </a:p>
                    <a:p>
                      <a:pPr marL="800100" lvl="1" indent="-342900">
                        <a:buFont typeface="Courier New" panose="02070309020205020404" pitchFamily="49" charset="0"/>
                        <a:buChar char="o"/>
                      </a:pPr>
                      <a:r>
                        <a:rPr lang="en-US" sz="2000" dirty="0"/>
                        <a:t>Suspected intracerebral pathology: e.g., mass, seizures, head trauma</a:t>
                      </a:r>
                    </a:p>
                    <a:p>
                      <a:pPr marL="342900" indent="-342900">
                        <a:buFont typeface="Wingdings" panose="05000000000000000000" pitchFamily="2" charset="2"/>
                        <a:buChar char="v"/>
                      </a:pPr>
                      <a:r>
                        <a:rPr lang="en-US" sz="2400" b="1" dirty="0"/>
                        <a:t>Findings of elevated ICP</a:t>
                      </a:r>
                    </a:p>
                    <a:p>
                      <a:pPr marL="800100" lvl="1" indent="-342900">
                        <a:buFont typeface="Courier New" panose="02070309020205020404" pitchFamily="49" charset="0"/>
                        <a:buChar char="o"/>
                      </a:pPr>
                      <a:r>
                        <a:rPr lang="en-US" sz="2000" dirty="0"/>
                        <a:t>Mass lesions</a:t>
                      </a:r>
                    </a:p>
                    <a:p>
                      <a:pPr marL="800100" lvl="1" indent="-342900">
                        <a:buFont typeface="Courier New" panose="02070309020205020404" pitchFamily="49" charset="0"/>
                        <a:buChar char="o"/>
                      </a:pPr>
                      <a:r>
                        <a:rPr lang="en-US" sz="2000" dirty="0"/>
                        <a:t>Midline shift</a:t>
                      </a:r>
                    </a:p>
                    <a:p>
                      <a:pPr marL="800100" lvl="1" indent="-342900">
                        <a:buFont typeface="Courier New" panose="02070309020205020404" pitchFamily="49" charset="0"/>
                        <a:buChar char="o"/>
                      </a:pPr>
                      <a:r>
                        <a:rPr lang="en-US" sz="2000" dirty="0"/>
                        <a:t>Changes in ventricular size</a:t>
                      </a:r>
                    </a:p>
                    <a:p>
                      <a:pPr marL="800100" lvl="1" indent="-342900">
                        <a:buFont typeface="Courier New" panose="02070309020205020404" pitchFamily="49" charset="0"/>
                        <a:buChar char="o"/>
                      </a:pPr>
                      <a:r>
                        <a:rPr lang="en-US" sz="2000" dirty="0"/>
                        <a:t>Effacement of the basilar cisterns</a:t>
                      </a:r>
                    </a:p>
                    <a:p>
                      <a:pPr marL="800100" lvl="1" indent="-342900">
                        <a:buFont typeface="Courier New" panose="02070309020205020404" pitchFamily="49" charset="0"/>
                        <a:buChar char="o"/>
                      </a:pPr>
                      <a:r>
                        <a:rPr lang="en-US" sz="2000" dirty="0"/>
                        <a:t>Effacement of cerebral sulci</a:t>
                      </a:r>
                    </a:p>
                    <a:p>
                      <a:pPr marL="800100" lvl="1" indent="-342900">
                        <a:buFont typeface="Courier New" panose="02070309020205020404" pitchFamily="49" charset="0"/>
                        <a:buChar char="o"/>
                      </a:pPr>
                      <a:r>
                        <a:rPr lang="en-US" sz="2000" dirty="0"/>
                        <a:t>Evidence of brain herniation</a:t>
                      </a:r>
                    </a:p>
                    <a:p>
                      <a:endParaRPr lang="en-US" dirty="0"/>
                    </a:p>
                  </a:txBody>
                  <a:tcPr/>
                </a:tc>
                <a:tc>
                  <a:txBody>
                    <a:bodyPr/>
                    <a:lstStyle/>
                    <a:p>
                      <a:pPr marL="342900" indent="-342900">
                        <a:buFont typeface="Wingdings" panose="05000000000000000000" pitchFamily="2" charset="2"/>
                        <a:buChar char="v"/>
                      </a:pPr>
                      <a:r>
                        <a:rPr lang="en-US" sz="2400" b="1" dirty="0"/>
                        <a:t>Indications</a:t>
                      </a:r>
                    </a:p>
                    <a:p>
                      <a:pPr marL="914400" lvl="1" indent="-457200">
                        <a:buFont typeface="+mj-lt"/>
                        <a:buAutoNum type="arabicPeriod"/>
                      </a:pPr>
                      <a:r>
                        <a:rPr lang="en-US" sz="2000" dirty="0"/>
                        <a:t>Traumatic brain injury</a:t>
                      </a:r>
                    </a:p>
                    <a:p>
                      <a:pPr marL="914400" lvl="1" indent="-457200">
                        <a:buFont typeface="+mj-lt"/>
                        <a:buAutoNum type="arabicPeriod"/>
                      </a:pPr>
                      <a:r>
                        <a:rPr lang="en-US" sz="2000" dirty="0"/>
                        <a:t>Mass lesions (brain tumors, hemorrhages)</a:t>
                      </a:r>
                    </a:p>
                    <a:p>
                      <a:pPr marL="914400" lvl="1" indent="-457200">
                        <a:buFont typeface="+mj-lt"/>
                        <a:buAutoNum type="arabicPeriod"/>
                      </a:pPr>
                      <a:r>
                        <a:rPr lang="en-US" sz="2000" dirty="0"/>
                        <a:t>Diffuse brain injury due to infectious or vascular causes</a:t>
                      </a:r>
                    </a:p>
                    <a:p>
                      <a:pPr marL="914400" lvl="1" indent="-457200">
                        <a:buFont typeface="+mj-lt"/>
                        <a:buAutoNum type="arabicPeriod"/>
                      </a:pPr>
                      <a:r>
                        <a:rPr lang="en-US" sz="2000" dirty="0"/>
                        <a:t>Normal pressure hydrocephalus</a:t>
                      </a:r>
                    </a:p>
                    <a:p>
                      <a:pPr marL="914400" lvl="1" indent="-457200">
                        <a:buFont typeface="+mj-lt"/>
                        <a:buAutoNum type="arabicPeriod"/>
                      </a:pPr>
                      <a:r>
                        <a:rPr lang="en-US" sz="2000" dirty="0"/>
                        <a:t>Post intracranial surgery</a:t>
                      </a:r>
                    </a:p>
                    <a:p>
                      <a:pPr marL="342900" indent="-342900">
                        <a:buFont typeface="Wingdings" panose="05000000000000000000" pitchFamily="2" charset="2"/>
                        <a:buChar char="v"/>
                      </a:pPr>
                      <a:r>
                        <a:rPr lang="en-US" sz="2400" b="1" dirty="0"/>
                        <a:t>Devices</a:t>
                      </a:r>
                    </a:p>
                    <a:p>
                      <a:pPr marL="914400" lvl="1" indent="-457200">
                        <a:buFont typeface="+mj-lt"/>
                        <a:buAutoNum type="arabicPeriod"/>
                      </a:pPr>
                      <a:r>
                        <a:rPr lang="en-US" sz="2000" dirty="0"/>
                        <a:t>Intraparenchymal catheter</a:t>
                      </a:r>
                    </a:p>
                    <a:p>
                      <a:pPr marL="914400" lvl="1" indent="-457200">
                        <a:buFont typeface="+mj-lt"/>
                        <a:buAutoNum type="arabicPeriod"/>
                      </a:pPr>
                      <a:r>
                        <a:rPr lang="en-US" sz="2000" dirty="0"/>
                        <a:t>Subdural catheter </a:t>
                      </a:r>
                    </a:p>
                    <a:p>
                      <a:pPr marL="914400" lvl="1" indent="-457200">
                        <a:buFont typeface="+mj-lt"/>
                        <a:buAutoNum type="arabicPeriod"/>
                      </a:pPr>
                      <a:r>
                        <a:rPr lang="en-US" sz="2000" dirty="0"/>
                        <a:t>Subdural bolt</a:t>
                      </a:r>
                    </a:p>
                    <a:p>
                      <a:pPr marL="342900" indent="-342900">
                        <a:buFont typeface="Wingdings" panose="05000000000000000000" pitchFamily="2" charset="2"/>
                        <a:buChar char="v"/>
                      </a:pPr>
                      <a:r>
                        <a:rPr lang="en-US" sz="2400" b="1" dirty="0"/>
                        <a:t>Complications</a:t>
                      </a:r>
                    </a:p>
                    <a:p>
                      <a:pPr lvl="1"/>
                      <a:r>
                        <a:rPr lang="en-US" sz="2000" dirty="0"/>
                        <a:t>Infection, Hemorrhage, CSF leak</a:t>
                      </a:r>
                    </a:p>
                  </a:txBody>
                  <a:tcPr/>
                </a:tc>
                <a:extLst>
                  <a:ext uri="{0D108BD9-81ED-4DB2-BD59-A6C34878D82A}">
                    <a16:rowId xmlns:a16="http://schemas.microsoft.com/office/drawing/2014/main" val="156686224"/>
                  </a:ext>
                </a:extLst>
              </a:tr>
            </a:tbl>
          </a:graphicData>
        </a:graphic>
      </p:graphicFrame>
      <p:sp>
        <p:nvSpPr>
          <p:cNvPr id="8" name="TextBox 7">
            <a:extLst>
              <a:ext uri="{FF2B5EF4-FFF2-40B4-BE49-F238E27FC236}">
                <a16:creationId xmlns:a16="http://schemas.microsoft.com/office/drawing/2014/main" id="{D5A55851-F22B-E3F9-B46D-C6FA7F3C9749}"/>
              </a:ext>
            </a:extLst>
          </p:cNvPr>
          <p:cNvSpPr txBox="1"/>
          <p:nvPr/>
        </p:nvSpPr>
        <p:spPr>
          <a:xfrm>
            <a:off x="10689336" y="1705380"/>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9950DEBE-7EBB-E3EE-25FC-FA127F569EB7}"/>
              </a:ext>
            </a:extLst>
          </p:cNvPr>
          <p:cNvSpPr txBox="1"/>
          <p:nvPr/>
        </p:nvSpPr>
        <p:spPr>
          <a:xfrm>
            <a:off x="10689336" y="3913560"/>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0A4D6C1D-CF53-DD1F-250E-143D9151BBF4}"/>
              </a:ext>
            </a:extLst>
          </p:cNvPr>
          <p:cNvSpPr txBox="1"/>
          <p:nvPr/>
        </p:nvSpPr>
        <p:spPr>
          <a:xfrm>
            <a:off x="10691326" y="5226803"/>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2885840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2598-3923-0F64-9A11-BA5C04ECFE81}"/>
              </a:ext>
            </a:extLst>
          </p:cNvPr>
          <p:cNvSpPr>
            <a:spLocks noGrp="1"/>
          </p:cNvSpPr>
          <p:nvPr>
            <p:ph type="title"/>
          </p:nvPr>
        </p:nvSpPr>
        <p:spPr/>
        <p:txBody>
          <a:bodyPr/>
          <a:lstStyle/>
          <a:p>
            <a:r>
              <a:rPr lang="en-US" dirty="0"/>
              <a:t>Syringomyelia</a:t>
            </a:r>
          </a:p>
        </p:txBody>
      </p:sp>
      <p:sp>
        <p:nvSpPr>
          <p:cNvPr id="3" name="Content Placeholder 2">
            <a:extLst>
              <a:ext uri="{FF2B5EF4-FFF2-40B4-BE49-F238E27FC236}">
                <a16:creationId xmlns:a16="http://schemas.microsoft.com/office/drawing/2014/main" id="{D219F8CC-794F-62D3-06DB-EB3D88B0A979}"/>
              </a:ext>
            </a:extLst>
          </p:cNvPr>
          <p:cNvSpPr>
            <a:spLocks noGrp="1"/>
          </p:cNvSpPr>
          <p:nvPr>
            <p:ph idx="1"/>
          </p:nvPr>
        </p:nvSpPr>
        <p:spPr>
          <a:xfrm>
            <a:off x="838200" y="1305025"/>
            <a:ext cx="10515600" cy="4873752"/>
          </a:xfrm>
        </p:spPr>
        <p:txBody>
          <a:bodyPr>
            <a:normAutofit fontScale="92500" lnSpcReduction="20000"/>
          </a:bodyPr>
          <a:lstStyle/>
          <a:p>
            <a:r>
              <a:rPr lang="en-US" b="1" dirty="0"/>
              <a:t>Definition</a:t>
            </a:r>
            <a:r>
              <a:rPr lang="en-US" dirty="0"/>
              <a:t>: a condition in which an abnormal fluid-filled cavity, or syrinx, develops within the central canal of the spinal cord.</a:t>
            </a:r>
          </a:p>
          <a:p>
            <a:r>
              <a:rPr lang="en-US" b="1" dirty="0"/>
              <a:t>Etiology</a:t>
            </a:r>
          </a:p>
          <a:p>
            <a:pPr lvl="1"/>
            <a:r>
              <a:rPr lang="en-US" dirty="0">
                <a:solidFill>
                  <a:srgbClr val="FF0000"/>
                </a:solidFill>
              </a:rPr>
              <a:t>Chiari malformation</a:t>
            </a:r>
            <a:r>
              <a:rPr lang="en-US" dirty="0"/>
              <a:t>, especially type I (</a:t>
            </a:r>
            <a:r>
              <a:rPr lang="en-US" dirty="0">
                <a:solidFill>
                  <a:srgbClr val="FF0000"/>
                </a:solidFill>
              </a:rPr>
              <a:t>most common cause</a:t>
            </a:r>
            <a:r>
              <a:rPr lang="en-US" dirty="0"/>
              <a:t>)</a:t>
            </a:r>
          </a:p>
          <a:p>
            <a:pPr lvl="1"/>
            <a:r>
              <a:rPr lang="en-US" dirty="0"/>
              <a:t>Posttraumatic SCI</a:t>
            </a:r>
          </a:p>
          <a:p>
            <a:pPr lvl="1"/>
            <a:r>
              <a:rPr lang="en-US" dirty="0"/>
              <a:t>Postinflammatory: transverse myelitis, arachnoiditis</a:t>
            </a:r>
          </a:p>
          <a:p>
            <a:pPr lvl="1"/>
            <a:r>
              <a:rPr lang="en-US" dirty="0"/>
              <a:t>Postinfectious (meningitis)</a:t>
            </a:r>
          </a:p>
          <a:p>
            <a:pPr lvl="1"/>
            <a:r>
              <a:rPr lang="en-US" dirty="0">
                <a:solidFill>
                  <a:srgbClr val="FF0000"/>
                </a:solidFill>
              </a:rPr>
              <a:t>Intramedullary tumors</a:t>
            </a:r>
            <a:r>
              <a:rPr lang="en-US" dirty="0"/>
              <a:t> (</a:t>
            </a:r>
            <a:r>
              <a:rPr lang="en-US" dirty="0">
                <a:solidFill>
                  <a:srgbClr val="FF0000"/>
                </a:solidFill>
              </a:rPr>
              <a:t>must be ruled out</a:t>
            </a:r>
            <a:r>
              <a:rPr lang="en-US" dirty="0"/>
              <a:t>)</a:t>
            </a:r>
          </a:p>
          <a:p>
            <a:pPr lvl="1"/>
            <a:r>
              <a:rPr lang="en-US" dirty="0"/>
              <a:t>Scoliosis</a:t>
            </a:r>
          </a:p>
          <a:p>
            <a:pPr lvl="1"/>
            <a:r>
              <a:rPr lang="en-US" dirty="0"/>
              <a:t>Other congenital malformations: tethered spinal cord syndrome</a:t>
            </a:r>
          </a:p>
          <a:p>
            <a:pPr lvl="1"/>
            <a:r>
              <a:rPr lang="en-US" dirty="0"/>
              <a:t>Idiopathic</a:t>
            </a:r>
          </a:p>
          <a:p>
            <a:r>
              <a:rPr lang="en-US" b="1" dirty="0"/>
              <a:t>Clinical features</a:t>
            </a:r>
          </a:p>
          <a:p>
            <a:pPr lvl="1"/>
            <a:r>
              <a:rPr lang="en-US" dirty="0"/>
              <a:t>Often asymptomatic and/or slowly progressing (similar to central cord syndrome) </a:t>
            </a:r>
          </a:p>
          <a:p>
            <a:pPr lvl="1"/>
            <a:r>
              <a:rPr lang="en-US" dirty="0"/>
              <a:t>Cape-like distribution (neck, shoulders, arms) dissociated sensory loss, </a:t>
            </a:r>
            <a:r>
              <a:rPr lang="en-US" dirty="0" err="1"/>
              <a:t>dysthetic</a:t>
            </a:r>
            <a:r>
              <a:rPr lang="en-US" dirty="0"/>
              <a:t> pain, muscle atrophy, fasciculations, and areflexia</a:t>
            </a:r>
          </a:p>
        </p:txBody>
      </p:sp>
      <p:pic>
        <p:nvPicPr>
          <p:cNvPr id="4" name="Picture 4" descr="C:\Users\User\Downloads\chiari-op-mri-scan-syrinx.gif">
            <a:extLst>
              <a:ext uri="{FF2B5EF4-FFF2-40B4-BE49-F238E27FC236}">
                <a16:creationId xmlns:a16="http://schemas.microsoft.com/office/drawing/2014/main" id="{96D642BA-F78B-FD2B-B427-D9A9B8FE53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638"/>
          <a:stretch/>
        </p:blipFill>
        <p:spPr bwMode="auto">
          <a:xfrm>
            <a:off x="8963627" y="1987280"/>
            <a:ext cx="2390173" cy="288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3979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97BF1-92D2-FB5B-DCFD-F12F65A7420B}"/>
              </a:ext>
            </a:extLst>
          </p:cNvPr>
          <p:cNvSpPr>
            <a:spLocks noGrp="1"/>
          </p:cNvSpPr>
          <p:nvPr>
            <p:ph type="title"/>
          </p:nvPr>
        </p:nvSpPr>
        <p:spPr/>
        <p:txBody>
          <a:bodyPr/>
          <a:lstStyle/>
          <a:p>
            <a:r>
              <a:rPr lang="en-US" dirty="0"/>
              <a:t>Syringomyelia</a:t>
            </a:r>
          </a:p>
        </p:txBody>
      </p:sp>
      <p:sp>
        <p:nvSpPr>
          <p:cNvPr id="3" name="Content Placeholder 2">
            <a:extLst>
              <a:ext uri="{FF2B5EF4-FFF2-40B4-BE49-F238E27FC236}">
                <a16:creationId xmlns:a16="http://schemas.microsoft.com/office/drawing/2014/main" id="{A64D70A4-E33E-156C-70F9-00D9824491A7}"/>
              </a:ext>
            </a:extLst>
          </p:cNvPr>
          <p:cNvSpPr>
            <a:spLocks noGrp="1"/>
          </p:cNvSpPr>
          <p:nvPr>
            <p:ph idx="1"/>
          </p:nvPr>
        </p:nvSpPr>
        <p:spPr>
          <a:xfrm>
            <a:off x="838200" y="1305025"/>
            <a:ext cx="10515600" cy="4969315"/>
          </a:xfrm>
        </p:spPr>
        <p:txBody>
          <a:bodyPr>
            <a:normAutofit/>
          </a:bodyPr>
          <a:lstStyle/>
          <a:p>
            <a:r>
              <a:rPr lang="en-US" b="1" dirty="0"/>
              <a:t>Differential diagnoses</a:t>
            </a:r>
          </a:p>
          <a:p>
            <a:pPr lvl="1"/>
            <a:r>
              <a:rPr lang="en-US" b="1" dirty="0"/>
              <a:t>Hydromyelia</a:t>
            </a:r>
            <a:r>
              <a:rPr lang="en-US" dirty="0"/>
              <a:t>: Central canal cystic dilatation, lined with ependymal cells</a:t>
            </a:r>
          </a:p>
          <a:p>
            <a:pPr lvl="1"/>
            <a:r>
              <a:rPr lang="en-US" b="1" dirty="0"/>
              <a:t>Syringomyelia</a:t>
            </a:r>
            <a:r>
              <a:rPr lang="en-US" dirty="0"/>
              <a:t>: Central canal cystic dilatation, lined with glial cells, more acute presentation, associated with more severe conditions (e.g., tumors)</a:t>
            </a:r>
          </a:p>
          <a:p>
            <a:r>
              <a:rPr lang="en-US" b="1" dirty="0"/>
              <a:t>Treatment</a:t>
            </a:r>
          </a:p>
          <a:p>
            <a:pPr lvl="1"/>
            <a:r>
              <a:rPr lang="en-US" b="1" dirty="0"/>
              <a:t>Conservative therapy </a:t>
            </a:r>
            <a:r>
              <a:rPr lang="en-US" dirty="0"/>
              <a:t>is usually sufficient, but definitive surgical treatment is recommended for patients with progressive neurological symptoms.</a:t>
            </a:r>
          </a:p>
          <a:p>
            <a:pPr lvl="1"/>
            <a:r>
              <a:rPr lang="en-US" b="1" dirty="0"/>
              <a:t>Surgical treatment</a:t>
            </a:r>
            <a:r>
              <a:rPr lang="en-US" dirty="0"/>
              <a:t>: Treat underlying pathology</a:t>
            </a:r>
          </a:p>
          <a:p>
            <a:pPr lvl="2"/>
            <a:r>
              <a:rPr lang="en-US" sz="2200" b="1" dirty="0"/>
              <a:t>If due to Chiari</a:t>
            </a:r>
            <a:r>
              <a:rPr lang="en-US" sz="2200" dirty="0"/>
              <a:t>: then a posterior cranial fossa decompression is indicated to restore cerebral spinal fluid outflow through </a:t>
            </a:r>
            <a:r>
              <a:rPr lang="en-US" sz="2200" dirty="0" err="1"/>
              <a:t>formen</a:t>
            </a:r>
            <a:r>
              <a:rPr lang="en-US" sz="2200" dirty="0"/>
              <a:t> of Magendie</a:t>
            </a:r>
          </a:p>
          <a:p>
            <a:pPr lvl="2"/>
            <a:r>
              <a:rPr lang="en-US" sz="2200" b="1" dirty="0"/>
              <a:t>If due to intramedullary tumor</a:t>
            </a:r>
            <a:r>
              <a:rPr lang="en-US" sz="2200" dirty="0"/>
              <a:t>: excision of tumor should restore the communication with central canal </a:t>
            </a:r>
          </a:p>
          <a:p>
            <a:pPr lvl="2"/>
            <a:r>
              <a:rPr lang="en-US" sz="2200" b="1" dirty="0"/>
              <a:t>If post traumatic</a:t>
            </a:r>
            <a:r>
              <a:rPr lang="en-US" sz="2200" dirty="0"/>
              <a:t>: the obstruction should be revealed by decompression </a:t>
            </a:r>
          </a:p>
        </p:txBody>
      </p:sp>
    </p:spTree>
    <p:extLst>
      <p:ext uri="{BB962C8B-B14F-4D97-AF65-F5344CB8AC3E}">
        <p14:creationId xmlns:p14="http://schemas.microsoft.com/office/powerpoint/2010/main" val="3358994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01508-97A0-18DD-1BEB-1ACB274DCB0E}"/>
              </a:ext>
            </a:extLst>
          </p:cNvPr>
          <p:cNvSpPr>
            <a:spLocks noGrp="1"/>
          </p:cNvSpPr>
          <p:nvPr>
            <p:ph type="ctrTitle"/>
          </p:nvPr>
        </p:nvSpPr>
        <p:spPr/>
        <p:txBody>
          <a:bodyPr>
            <a:normAutofit fontScale="90000"/>
          </a:bodyPr>
          <a:lstStyle/>
          <a:p>
            <a:r>
              <a:rPr lang="en-US" dirty="0"/>
              <a:t>Head injury</a:t>
            </a:r>
          </a:p>
        </p:txBody>
      </p:sp>
      <p:sp>
        <p:nvSpPr>
          <p:cNvPr id="3" name="Subtitle 2">
            <a:extLst>
              <a:ext uri="{FF2B5EF4-FFF2-40B4-BE49-F238E27FC236}">
                <a16:creationId xmlns:a16="http://schemas.microsoft.com/office/drawing/2014/main" id="{3D518031-C5D7-1B15-80B0-A15F1FC5153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83580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92CB-803B-7D4E-F625-74200086F34B}"/>
              </a:ext>
            </a:extLst>
          </p:cNvPr>
          <p:cNvSpPr>
            <a:spLocks noGrp="1"/>
          </p:cNvSpPr>
          <p:nvPr>
            <p:ph type="title"/>
          </p:nvPr>
        </p:nvSpPr>
        <p:spPr/>
        <p:txBody>
          <a:bodyPr/>
          <a:lstStyle/>
          <a:p>
            <a:r>
              <a:rPr lang="en-US" dirty="0"/>
              <a:t>Traumatic head injury summery</a:t>
            </a:r>
          </a:p>
        </p:txBody>
      </p:sp>
      <p:graphicFrame>
        <p:nvGraphicFramePr>
          <p:cNvPr id="5" name="Table 5">
            <a:extLst>
              <a:ext uri="{FF2B5EF4-FFF2-40B4-BE49-F238E27FC236}">
                <a16:creationId xmlns:a16="http://schemas.microsoft.com/office/drawing/2014/main" id="{A1F3EFDE-D6E7-EB94-4A0E-5CC2909C8E0F}"/>
              </a:ext>
            </a:extLst>
          </p:cNvPr>
          <p:cNvGraphicFramePr>
            <a:graphicFrameLocks noGrp="1"/>
          </p:cNvGraphicFramePr>
          <p:nvPr>
            <p:ph idx="1"/>
            <p:extLst>
              <p:ext uri="{D42A27DB-BD31-4B8C-83A1-F6EECF244321}">
                <p14:modId xmlns:p14="http://schemas.microsoft.com/office/powerpoint/2010/main" val="491052056"/>
              </p:ext>
            </p:extLst>
          </p:nvPr>
        </p:nvGraphicFramePr>
        <p:xfrm>
          <a:off x="838200" y="1307592"/>
          <a:ext cx="5257800" cy="36880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137522073"/>
                    </a:ext>
                  </a:extLst>
                </a:gridCol>
                <a:gridCol w="2628900">
                  <a:extLst>
                    <a:ext uri="{9D8B030D-6E8A-4147-A177-3AD203B41FA5}">
                      <a16:colId xmlns:a16="http://schemas.microsoft.com/office/drawing/2014/main" val="3829975335"/>
                    </a:ext>
                  </a:extLst>
                </a:gridCol>
              </a:tblGrid>
              <a:tr h="240746">
                <a:tc>
                  <a:txBody>
                    <a:bodyPr/>
                    <a:lstStyle/>
                    <a:p>
                      <a:pPr algn="ctr"/>
                      <a:r>
                        <a:rPr lang="en-US" sz="1600" dirty="0"/>
                        <a:t>Injury</a:t>
                      </a:r>
                    </a:p>
                  </a:txBody>
                  <a:tcPr anchor="ctr">
                    <a:solidFill>
                      <a:schemeClr val="accent1">
                        <a:lumMod val="75000"/>
                      </a:schemeClr>
                    </a:solidFill>
                  </a:tcPr>
                </a:tc>
                <a:tc>
                  <a:txBody>
                    <a:bodyPr/>
                    <a:lstStyle/>
                    <a:p>
                      <a:pPr algn="ctr"/>
                      <a:r>
                        <a:rPr lang="en-US" sz="1600" dirty="0"/>
                        <a:t>Treatment</a:t>
                      </a:r>
                    </a:p>
                  </a:txBody>
                  <a:tcPr anchor="ctr">
                    <a:solidFill>
                      <a:schemeClr val="accent1">
                        <a:lumMod val="75000"/>
                      </a:schemeClr>
                    </a:solidFill>
                  </a:tcPr>
                </a:tc>
                <a:extLst>
                  <a:ext uri="{0D108BD9-81ED-4DB2-BD59-A6C34878D82A}">
                    <a16:rowId xmlns:a16="http://schemas.microsoft.com/office/drawing/2014/main" val="3369233694"/>
                  </a:ext>
                </a:extLst>
              </a:tr>
              <a:tr h="240746">
                <a:tc gridSpan="2">
                  <a:txBody>
                    <a:bodyPr/>
                    <a:lstStyle/>
                    <a:p>
                      <a:pPr algn="ctr"/>
                      <a:r>
                        <a:rPr lang="en-US" sz="1600" b="1" dirty="0">
                          <a:solidFill>
                            <a:schemeClr val="bg1"/>
                          </a:solidFill>
                        </a:rPr>
                        <a:t>Superficial injuries</a:t>
                      </a:r>
                    </a:p>
                  </a:txBody>
                  <a:tcPr anchor="ctr">
                    <a:solidFill>
                      <a:schemeClr val="accent1"/>
                    </a:solidFill>
                  </a:tcPr>
                </a:tc>
                <a:tc hMerge="1">
                  <a:txBody>
                    <a:bodyPr/>
                    <a:lstStyle/>
                    <a:p>
                      <a:pPr algn="ctr"/>
                      <a:endParaRPr lang="en-US" dirty="0"/>
                    </a:p>
                  </a:txBody>
                  <a:tcPr anchor="ctr"/>
                </a:tc>
                <a:extLst>
                  <a:ext uri="{0D108BD9-81ED-4DB2-BD59-A6C34878D82A}">
                    <a16:rowId xmlns:a16="http://schemas.microsoft.com/office/drawing/2014/main" val="1708752740"/>
                  </a:ext>
                </a:extLst>
              </a:tr>
              <a:tr h="240746">
                <a:tc>
                  <a:txBody>
                    <a:bodyPr/>
                    <a:lstStyle/>
                    <a:p>
                      <a:pPr algn="ctr"/>
                      <a:r>
                        <a:rPr lang="en-US" sz="1600" dirty="0"/>
                        <a:t>Abrasion</a:t>
                      </a:r>
                    </a:p>
                  </a:txBody>
                  <a:tcPr anchor="ctr"/>
                </a:tc>
                <a:tc>
                  <a:txBody>
                    <a:bodyPr/>
                    <a:lstStyle/>
                    <a:p>
                      <a:pPr algn="ctr"/>
                      <a:r>
                        <a:rPr lang="en-US" sz="1600" dirty="0"/>
                        <a:t>Dressing</a:t>
                      </a:r>
                    </a:p>
                  </a:txBody>
                  <a:tcPr anchor="ctr"/>
                </a:tc>
                <a:extLst>
                  <a:ext uri="{0D108BD9-81ED-4DB2-BD59-A6C34878D82A}">
                    <a16:rowId xmlns:a16="http://schemas.microsoft.com/office/drawing/2014/main" val="2413287364"/>
                  </a:ext>
                </a:extLst>
              </a:tr>
              <a:tr h="240746">
                <a:tc>
                  <a:txBody>
                    <a:bodyPr/>
                    <a:lstStyle/>
                    <a:p>
                      <a:pPr algn="ctr"/>
                      <a:r>
                        <a:rPr lang="en-US" sz="1600" dirty="0"/>
                        <a:t>Laceration</a:t>
                      </a:r>
                    </a:p>
                  </a:txBody>
                  <a:tcPr anchor="ctr"/>
                </a:tc>
                <a:tc>
                  <a:txBody>
                    <a:bodyPr/>
                    <a:lstStyle/>
                    <a:p>
                      <a:pPr algn="ctr"/>
                      <a:r>
                        <a:rPr lang="en-US" sz="1600" dirty="0"/>
                        <a:t>Dressing or suturing</a:t>
                      </a:r>
                    </a:p>
                  </a:txBody>
                  <a:tcPr anchor="ctr"/>
                </a:tc>
                <a:extLst>
                  <a:ext uri="{0D108BD9-81ED-4DB2-BD59-A6C34878D82A}">
                    <a16:rowId xmlns:a16="http://schemas.microsoft.com/office/drawing/2014/main" val="4242636363"/>
                  </a:ext>
                </a:extLst>
              </a:tr>
              <a:tr h="24074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Scalp Hematomas</a:t>
                      </a:r>
                    </a:p>
                  </a:txBody>
                  <a:tcPr anchor="ctr">
                    <a:solidFill>
                      <a:schemeClr val="accent1"/>
                    </a:solidFill>
                  </a:tcPr>
                </a:tc>
                <a:tc hMerge="1">
                  <a:txBody>
                    <a:bodyPr/>
                    <a:lstStyle/>
                    <a:p>
                      <a:pPr algn="ctr"/>
                      <a:endParaRPr lang="en-US" dirty="0"/>
                    </a:p>
                  </a:txBody>
                  <a:tcPr anchor="ctr"/>
                </a:tc>
                <a:extLst>
                  <a:ext uri="{0D108BD9-81ED-4DB2-BD59-A6C34878D82A}">
                    <a16:rowId xmlns:a16="http://schemas.microsoft.com/office/drawing/2014/main" val="813872655"/>
                  </a:ext>
                </a:extLst>
              </a:tr>
              <a:tr h="240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Caput succedaneum</a:t>
                      </a:r>
                    </a:p>
                  </a:txBody>
                  <a:tcPr anchor="ctr"/>
                </a:tc>
                <a:tc>
                  <a:txBody>
                    <a:bodyPr/>
                    <a:lstStyle/>
                    <a:p>
                      <a:pPr algn="ctr"/>
                      <a:r>
                        <a:rPr lang="en-US" sz="1600" dirty="0"/>
                        <a:t>Expectant</a:t>
                      </a:r>
                    </a:p>
                  </a:txBody>
                  <a:tcPr anchor="ctr"/>
                </a:tc>
                <a:extLst>
                  <a:ext uri="{0D108BD9-81ED-4DB2-BD59-A6C34878D82A}">
                    <a16:rowId xmlns:a16="http://schemas.microsoft.com/office/drawing/2014/main" val="418145029"/>
                  </a:ext>
                </a:extLst>
              </a:tr>
              <a:tr h="240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Subgaleal hematoma</a:t>
                      </a:r>
                    </a:p>
                  </a:txBody>
                  <a:tcPr anchor="ctr"/>
                </a:tc>
                <a:tc>
                  <a:txBody>
                    <a:bodyPr/>
                    <a:lstStyle/>
                    <a:p>
                      <a:pPr algn="ctr"/>
                      <a:r>
                        <a:rPr lang="en-US" sz="1600" dirty="0"/>
                        <a:t>Strict observation</a:t>
                      </a:r>
                    </a:p>
                  </a:txBody>
                  <a:tcPr anchor="ctr"/>
                </a:tc>
                <a:extLst>
                  <a:ext uri="{0D108BD9-81ED-4DB2-BD59-A6C34878D82A}">
                    <a16:rowId xmlns:a16="http://schemas.microsoft.com/office/drawing/2014/main" val="2032283597"/>
                  </a:ext>
                </a:extLst>
              </a:tr>
              <a:tr h="240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Cephalohematoma</a:t>
                      </a:r>
                    </a:p>
                  </a:txBody>
                  <a:tcPr anchor="ctr"/>
                </a:tc>
                <a:tc>
                  <a:txBody>
                    <a:bodyPr/>
                    <a:lstStyle/>
                    <a:p>
                      <a:pPr algn="ctr"/>
                      <a:r>
                        <a:rPr lang="en-US" sz="1600" dirty="0"/>
                        <a:t>Expectant</a:t>
                      </a:r>
                    </a:p>
                  </a:txBody>
                  <a:tcPr anchor="ctr"/>
                </a:tc>
                <a:extLst>
                  <a:ext uri="{0D108BD9-81ED-4DB2-BD59-A6C34878D82A}">
                    <a16:rowId xmlns:a16="http://schemas.microsoft.com/office/drawing/2014/main" val="701833560"/>
                  </a:ext>
                </a:extLst>
              </a:tr>
              <a:tr h="24074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Skull fractures</a:t>
                      </a:r>
                    </a:p>
                  </a:txBody>
                  <a:tcPr anchor="ctr">
                    <a:solidFill>
                      <a:schemeClr val="accent1"/>
                    </a:solidFill>
                  </a:tcPr>
                </a:tc>
                <a:tc hMerge="1">
                  <a:txBody>
                    <a:bodyPr/>
                    <a:lstStyle/>
                    <a:p>
                      <a:pPr algn="ctr"/>
                      <a:endParaRPr lang="en-US" dirty="0"/>
                    </a:p>
                  </a:txBody>
                  <a:tcPr anchor="ctr"/>
                </a:tc>
                <a:extLst>
                  <a:ext uri="{0D108BD9-81ED-4DB2-BD59-A6C34878D82A}">
                    <a16:rowId xmlns:a16="http://schemas.microsoft.com/office/drawing/2014/main" val="2978355982"/>
                  </a:ext>
                </a:extLst>
              </a:tr>
              <a:tr h="240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Liner fracture</a:t>
                      </a:r>
                    </a:p>
                  </a:txBody>
                  <a:tcPr anchor="ctr"/>
                </a:tc>
                <a:tc>
                  <a:txBody>
                    <a:bodyPr/>
                    <a:lstStyle/>
                    <a:p>
                      <a:pPr algn="ctr"/>
                      <a:r>
                        <a:rPr lang="en-US" sz="1600" dirty="0"/>
                        <a:t>Expectant</a:t>
                      </a:r>
                    </a:p>
                  </a:txBody>
                  <a:tcPr anchor="ctr"/>
                </a:tc>
                <a:extLst>
                  <a:ext uri="{0D108BD9-81ED-4DB2-BD59-A6C34878D82A}">
                    <a16:rowId xmlns:a16="http://schemas.microsoft.com/office/drawing/2014/main" val="3377428007"/>
                  </a:ext>
                </a:extLst>
              </a:tr>
              <a:tr h="240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Depressed </a:t>
                      </a:r>
                      <a:r>
                        <a:rPr lang="en-US" sz="1600" b="0" dirty="0">
                          <a:solidFill>
                            <a:schemeClr val="tx1"/>
                          </a:solidFill>
                        </a:rPr>
                        <a:t>fracture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Surgical elevation </a:t>
                      </a:r>
                    </a:p>
                  </a:txBody>
                  <a:tcPr anchor="ctr"/>
                </a:tc>
                <a:extLst>
                  <a:ext uri="{0D108BD9-81ED-4DB2-BD59-A6C34878D82A}">
                    <a16:rowId xmlns:a16="http://schemas.microsoft.com/office/drawing/2014/main" val="3119225836"/>
                  </a:ext>
                </a:extLst>
              </a:tr>
            </a:tbl>
          </a:graphicData>
        </a:graphic>
      </p:graphicFrame>
      <p:graphicFrame>
        <p:nvGraphicFramePr>
          <p:cNvPr id="6" name="Table 5">
            <a:extLst>
              <a:ext uri="{FF2B5EF4-FFF2-40B4-BE49-F238E27FC236}">
                <a16:creationId xmlns:a16="http://schemas.microsoft.com/office/drawing/2014/main" id="{537D35CE-5071-B36C-4047-BDCF700AD5A6}"/>
              </a:ext>
            </a:extLst>
          </p:cNvPr>
          <p:cNvGraphicFramePr>
            <a:graphicFrameLocks/>
          </p:cNvGraphicFramePr>
          <p:nvPr>
            <p:extLst>
              <p:ext uri="{D42A27DB-BD31-4B8C-83A1-F6EECF244321}">
                <p14:modId xmlns:p14="http://schemas.microsoft.com/office/powerpoint/2010/main" val="3322788405"/>
              </p:ext>
            </p:extLst>
          </p:nvPr>
        </p:nvGraphicFramePr>
        <p:xfrm>
          <a:off x="6096000" y="1307592"/>
          <a:ext cx="5257800" cy="36880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137522073"/>
                    </a:ext>
                  </a:extLst>
                </a:gridCol>
                <a:gridCol w="2628900">
                  <a:extLst>
                    <a:ext uri="{9D8B030D-6E8A-4147-A177-3AD203B41FA5}">
                      <a16:colId xmlns:a16="http://schemas.microsoft.com/office/drawing/2014/main" val="3829975335"/>
                    </a:ext>
                  </a:extLst>
                </a:gridCol>
              </a:tblGrid>
              <a:tr h="153686">
                <a:tc>
                  <a:txBody>
                    <a:bodyPr/>
                    <a:lstStyle/>
                    <a:p>
                      <a:pPr algn="ctr"/>
                      <a:r>
                        <a:rPr lang="en-US" sz="1600" dirty="0"/>
                        <a:t>Injury</a:t>
                      </a:r>
                    </a:p>
                  </a:txBody>
                  <a:tcPr anchor="ctr">
                    <a:solidFill>
                      <a:schemeClr val="accent1">
                        <a:lumMod val="75000"/>
                      </a:schemeClr>
                    </a:solidFill>
                  </a:tcPr>
                </a:tc>
                <a:tc>
                  <a:txBody>
                    <a:bodyPr/>
                    <a:lstStyle/>
                    <a:p>
                      <a:pPr algn="ctr"/>
                      <a:r>
                        <a:rPr lang="en-US" sz="1600" dirty="0"/>
                        <a:t>Treatment</a:t>
                      </a:r>
                    </a:p>
                  </a:txBody>
                  <a:tcPr anchor="ctr">
                    <a:solidFill>
                      <a:schemeClr val="accent1">
                        <a:lumMod val="75000"/>
                      </a:schemeClr>
                    </a:solidFill>
                  </a:tcPr>
                </a:tc>
                <a:extLst>
                  <a:ext uri="{0D108BD9-81ED-4DB2-BD59-A6C34878D82A}">
                    <a16:rowId xmlns:a16="http://schemas.microsoft.com/office/drawing/2014/main" val="3369233694"/>
                  </a:ext>
                </a:extLst>
              </a:tr>
              <a:tr h="15368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Extra axial intracranial hemorrhage</a:t>
                      </a:r>
                    </a:p>
                  </a:txBody>
                  <a:tcPr anchor="ctr">
                    <a:solidFill>
                      <a:schemeClr val="accent1"/>
                    </a:solidFill>
                  </a:tcPr>
                </a:tc>
                <a:tc hMerge="1">
                  <a:txBody>
                    <a:bodyPr/>
                    <a:lstStyle/>
                    <a:p>
                      <a:pPr algn="ctr"/>
                      <a:endParaRPr lang="en-US" dirty="0"/>
                    </a:p>
                  </a:txBody>
                  <a:tcPr anchor="ctr"/>
                </a:tc>
                <a:extLst>
                  <a:ext uri="{0D108BD9-81ED-4DB2-BD59-A6C34878D82A}">
                    <a16:rowId xmlns:a16="http://schemas.microsoft.com/office/drawing/2014/main" val="2413287364"/>
                  </a:ext>
                </a:extLst>
              </a:tr>
              <a:tr h="153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Epidural  hematoma</a:t>
                      </a:r>
                    </a:p>
                  </a:txBody>
                  <a:tcPr anchor="ctr"/>
                </a:tc>
                <a:tc>
                  <a:txBody>
                    <a:bodyPr/>
                    <a:lstStyle/>
                    <a:p>
                      <a:pPr algn="ctr"/>
                      <a:r>
                        <a:rPr lang="en-US" sz="1600" dirty="0"/>
                        <a:t>Craniotomy &amp; evacuation</a:t>
                      </a:r>
                    </a:p>
                  </a:txBody>
                  <a:tcPr anchor="ctr"/>
                </a:tc>
                <a:extLst>
                  <a:ext uri="{0D108BD9-81ED-4DB2-BD59-A6C34878D82A}">
                    <a16:rowId xmlns:a16="http://schemas.microsoft.com/office/drawing/2014/main" val="2164218805"/>
                  </a:ext>
                </a:extLst>
              </a:tr>
              <a:tr h="147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Acute s</a:t>
                      </a:r>
                      <a:r>
                        <a:rPr lang="en-US" sz="1600" b="0" dirty="0">
                          <a:solidFill>
                            <a:schemeClr val="tx1"/>
                          </a:solidFill>
                        </a:rPr>
                        <a:t>ubdural hematoma</a:t>
                      </a:r>
                    </a:p>
                  </a:txBody>
                  <a:tcPr anchor="ctr"/>
                </a:tc>
                <a:tc>
                  <a:txBody>
                    <a:bodyPr/>
                    <a:lstStyle/>
                    <a:p>
                      <a:pPr algn="l"/>
                      <a:r>
                        <a:rPr lang="en-US" sz="1600" dirty="0"/>
                        <a:t>Craniotomy &amp; dura slitting</a:t>
                      </a:r>
                    </a:p>
                  </a:txBody>
                  <a:tcPr anchor="ctr"/>
                </a:tc>
                <a:extLst>
                  <a:ext uri="{0D108BD9-81ED-4DB2-BD59-A6C34878D82A}">
                    <a16:rowId xmlns:a16="http://schemas.microsoft.com/office/drawing/2014/main" val="813872655"/>
                  </a:ext>
                </a:extLst>
              </a:tr>
              <a:tr h="1536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Chronic subdural hematoma</a:t>
                      </a:r>
                    </a:p>
                  </a:txBody>
                  <a:tcPr anchor="ctr"/>
                </a:tc>
                <a:tc>
                  <a:txBody>
                    <a:bodyPr/>
                    <a:lstStyle/>
                    <a:p>
                      <a:pPr algn="ctr"/>
                      <a:r>
                        <a:rPr lang="en-US" sz="1600" dirty="0"/>
                        <a:t>Burr holes</a:t>
                      </a:r>
                    </a:p>
                  </a:txBody>
                  <a:tcPr anchor="ctr"/>
                </a:tc>
                <a:extLst>
                  <a:ext uri="{0D108BD9-81ED-4DB2-BD59-A6C34878D82A}">
                    <a16:rowId xmlns:a16="http://schemas.microsoft.com/office/drawing/2014/main" val="2982011781"/>
                  </a:ext>
                </a:extLst>
              </a:tr>
              <a:tr h="1536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Subarachnoid hematoma</a:t>
                      </a:r>
                    </a:p>
                  </a:txBody>
                  <a:tcPr anchor="ctr"/>
                </a:tc>
                <a:tc>
                  <a:txBody>
                    <a:bodyPr/>
                    <a:lstStyle/>
                    <a:p>
                      <a:pPr algn="ctr"/>
                      <a:r>
                        <a:rPr lang="en-US" sz="1600" dirty="0"/>
                        <a:t>Expectant</a:t>
                      </a:r>
                    </a:p>
                  </a:txBody>
                  <a:tcPr anchor="ctr"/>
                </a:tc>
                <a:extLst>
                  <a:ext uri="{0D108BD9-81ED-4DB2-BD59-A6C34878D82A}">
                    <a16:rowId xmlns:a16="http://schemas.microsoft.com/office/drawing/2014/main" val="418145029"/>
                  </a:ext>
                </a:extLst>
              </a:tr>
              <a:tr h="1536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Intraventricular hematoma</a:t>
                      </a:r>
                    </a:p>
                  </a:txBody>
                  <a:tcPr anchor="ctr"/>
                </a:tc>
                <a:tc>
                  <a:txBody>
                    <a:bodyPr/>
                    <a:lstStyle/>
                    <a:p>
                      <a:pPr algn="ctr"/>
                      <a:r>
                        <a:rPr lang="en-US" sz="1600" dirty="0"/>
                        <a:t>Drainage</a:t>
                      </a:r>
                    </a:p>
                  </a:txBody>
                  <a:tcPr anchor="ctr"/>
                </a:tc>
                <a:extLst>
                  <a:ext uri="{0D108BD9-81ED-4DB2-BD59-A6C34878D82A}">
                    <a16:rowId xmlns:a16="http://schemas.microsoft.com/office/drawing/2014/main" val="2032283597"/>
                  </a:ext>
                </a:extLst>
              </a:tr>
              <a:tr h="153686">
                <a:tc gridSpan="2">
                  <a:txBody>
                    <a:bodyPr/>
                    <a:lstStyle/>
                    <a:p>
                      <a:pPr algn="ctr"/>
                      <a:r>
                        <a:rPr lang="en-US" sz="1600" b="1" dirty="0">
                          <a:solidFill>
                            <a:schemeClr val="bg1"/>
                          </a:solidFill>
                        </a:rPr>
                        <a:t>Intra axial intracranial injuries</a:t>
                      </a:r>
                    </a:p>
                  </a:txBody>
                  <a:tcPr anchor="ctr">
                    <a:solidFill>
                      <a:schemeClr val="accent1"/>
                    </a:solidFill>
                  </a:tcPr>
                </a:tc>
                <a:tc hMerge="1">
                  <a:txBody>
                    <a:bodyPr/>
                    <a:lstStyle/>
                    <a:p>
                      <a:pPr algn="ctr"/>
                      <a:endParaRPr lang="en-US" dirty="0"/>
                    </a:p>
                  </a:txBody>
                  <a:tcPr anchor="ctr"/>
                </a:tc>
                <a:extLst>
                  <a:ext uri="{0D108BD9-81ED-4DB2-BD59-A6C34878D82A}">
                    <a16:rowId xmlns:a16="http://schemas.microsoft.com/office/drawing/2014/main" val="701833560"/>
                  </a:ext>
                </a:extLst>
              </a:tr>
              <a:tr h="153686">
                <a:tc>
                  <a:txBody>
                    <a:bodyPr/>
                    <a:lstStyle/>
                    <a:p>
                      <a:pPr algn="ctr"/>
                      <a:r>
                        <a:rPr lang="en-US" sz="1600" dirty="0"/>
                        <a:t>Intracerebral hematoma</a:t>
                      </a:r>
                    </a:p>
                  </a:txBody>
                  <a:tcPr anchor="ctr"/>
                </a:tc>
                <a:tc>
                  <a:txBody>
                    <a:bodyPr/>
                    <a:lstStyle/>
                    <a:p>
                      <a:pPr algn="ctr"/>
                      <a:r>
                        <a:rPr lang="en-US" sz="1600" dirty="0"/>
                        <a:t>Expectant</a:t>
                      </a:r>
                    </a:p>
                  </a:txBody>
                  <a:tcPr anchor="ctr"/>
                </a:tc>
                <a:extLst>
                  <a:ext uri="{0D108BD9-81ED-4DB2-BD59-A6C34878D82A}">
                    <a16:rowId xmlns:a16="http://schemas.microsoft.com/office/drawing/2014/main" val="3917873493"/>
                  </a:ext>
                </a:extLst>
              </a:tr>
              <a:tr h="153686">
                <a:tc>
                  <a:txBody>
                    <a:bodyPr/>
                    <a:lstStyle/>
                    <a:p>
                      <a:pPr algn="ctr"/>
                      <a:r>
                        <a:rPr lang="en-US" sz="1600" dirty="0"/>
                        <a:t>Cerebral contusion</a:t>
                      </a:r>
                    </a:p>
                  </a:txBody>
                  <a:tcPr anchor="ctr"/>
                </a:tc>
                <a:tc>
                  <a:txBody>
                    <a:bodyPr/>
                    <a:lstStyle/>
                    <a:p>
                      <a:pPr algn="ctr"/>
                      <a:r>
                        <a:rPr lang="en-US" sz="1600" dirty="0"/>
                        <a:t>Expectant</a:t>
                      </a:r>
                    </a:p>
                  </a:txBody>
                  <a:tcPr anchor="ctr"/>
                </a:tc>
                <a:extLst>
                  <a:ext uri="{0D108BD9-81ED-4DB2-BD59-A6C34878D82A}">
                    <a16:rowId xmlns:a16="http://schemas.microsoft.com/office/drawing/2014/main" val="596410366"/>
                  </a:ext>
                </a:extLst>
              </a:tr>
              <a:tr h="153686">
                <a:tc>
                  <a:txBody>
                    <a:bodyPr/>
                    <a:lstStyle/>
                    <a:p>
                      <a:pPr algn="ctr"/>
                      <a:r>
                        <a:rPr lang="en-US" sz="1600" dirty="0"/>
                        <a:t>Diffuse axonal injury</a:t>
                      </a:r>
                    </a:p>
                  </a:txBody>
                  <a:tcPr anchor="ctr"/>
                </a:tc>
                <a:tc>
                  <a:txBody>
                    <a:bodyPr/>
                    <a:lstStyle/>
                    <a:p>
                      <a:pPr algn="ctr"/>
                      <a:endParaRPr lang="en-US" sz="1600" dirty="0"/>
                    </a:p>
                  </a:txBody>
                  <a:tcPr anchor="ctr"/>
                </a:tc>
                <a:extLst>
                  <a:ext uri="{0D108BD9-81ED-4DB2-BD59-A6C34878D82A}">
                    <a16:rowId xmlns:a16="http://schemas.microsoft.com/office/drawing/2014/main" val="2447368900"/>
                  </a:ext>
                </a:extLst>
              </a:tr>
            </a:tbl>
          </a:graphicData>
        </a:graphic>
      </p:graphicFrame>
      <p:pic>
        <p:nvPicPr>
          <p:cNvPr id="1026" name="Picture 2" descr="Les origines du phénomène « coffin dance » – La Nouvelle Tribune">
            <a:extLst>
              <a:ext uri="{FF2B5EF4-FFF2-40B4-BE49-F238E27FC236}">
                <a16:creationId xmlns:a16="http://schemas.microsoft.com/office/drawing/2014/main" id="{0F5B91FB-908A-562B-3356-7AEFA634FE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47" b="56130"/>
          <a:stretch/>
        </p:blipFill>
        <p:spPr bwMode="auto">
          <a:xfrm>
            <a:off x="9044293" y="4664762"/>
            <a:ext cx="1974715" cy="35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2013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AB31-B4F2-BC7E-02CA-69DB047C239D}"/>
              </a:ext>
            </a:extLst>
          </p:cNvPr>
          <p:cNvSpPr>
            <a:spLocks noGrp="1"/>
          </p:cNvSpPr>
          <p:nvPr>
            <p:ph type="title"/>
          </p:nvPr>
        </p:nvSpPr>
        <p:spPr/>
        <p:txBody>
          <a:bodyPr/>
          <a:lstStyle/>
          <a:p>
            <a:r>
              <a:rPr lang="en-US" dirty="0"/>
              <a:t>Traumatic head injury summery</a:t>
            </a:r>
          </a:p>
        </p:txBody>
      </p:sp>
      <p:graphicFrame>
        <p:nvGraphicFramePr>
          <p:cNvPr id="4" name="Table 4">
            <a:extLst>
              <a:ext uri="{FF2B5EF4-FFF2-40B4-BE49-F238E27FC236}">
                <a16:creationId xmlns:a16="http://schemas.microsoft.com/office/drawing/2014/main" id="{53443E7F-F05D-87FD-5C65-0469D2117761}"/>
              </a:ext>
            </a:extLst>
          </p:cNvPr>
          <p:cNvGraphicFramePr>
            <a:graphicFrameLocks noGrp="1"/>
          </p:cNvGraphicFramePr>
          <p:nvPr>
            <p:ph idx="1"/>
            <p:extLst>
              <p:ext uri="{D42A27DB-BD31-4B8C-83A1-F6EECF244321}">
                <p14:modId xmlns:p14="http://schemas.microsoft.com/office/powerpoint/2010/main" val="1309237172"/>
              </p:ext>
            </p:extLst>
          </p:nvPr>
        </p:nvGraphicFramePr>
        <p:xfrm>
          <a:off x="838200" y="1304925"/>
          <a:ext cx="10515600" cy="28956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540276560"/>
                    </a:ext>
                  </a:extLst>
                </a:gridCol>
                <a:gridCol w="5257800">
                  <a:extLst>
                    <a:ext uri="{9D8B030D-6E8A-4147-A177-3AD203B41FA5}">
                      <a16:colId xmlns:a16="http://schemas.microsoft.com/office/drawing/2014/main" val="1491229566"/>
                    </a:ext>
                  </a:extLst>
                </a:gridCol>
              </a:tblGrid>
              <a:tr h="0">
                <a:tc>
                  <a:txBody>
                    <a:bodyPr/>
                    <a:lstStyle/>
                    <a:p>
                      <a:pPr algn="ctr"/>
                      <a:r>
                        <a:rPr lang="en-US" sz="2800" dirty="0"/>
                        <a:t>Primary injury</a:t>
                      </a:r>
                    </a:p>
                  </a:txBody>
                  <a:tcPr anchor="ctr">
                    <a:solidFill>
                      <a:schemeClr val="accent1">
                        <a:lumMod val="50000"/>
                      </a:schemeClr>
                    </a:solidFill>
                  </a:tcPr>
                </a:tc>
                <a:tc>
                  <a:txBody>
                    <a:bodyPr/>
                    <a:lstStyle/>
                    <a:p>
                      <a:pPr algn="ctr"/>
                      <a:r>
                        <a:rPr lang="en-US" sz="2800" dirty="0"/>
                        <a:t>Secondary injury</a:t>
                      </a:r>
                    </a:p>
                  </a:txBody>
                  <a:tcPr anchor="ctr">
                    <a:solidFill>
                      <a:schemeClr val="accent1">
                        <a:lumMod val="50000"/>
                      </a:schemeClr>
                    </a:solidFill>
                  </a:tcPr>
                </a:tc>
                <a:extLst>
                  <a:ext uri="{0D108BD9-81ED-4DB2-BD59-A6C34878D82A}">
                    <a16:rowId xmlns:a16="http://schemas.microsoft.com/office/drawing/2014/main" val="182777265"/>
                  </a:ext>
                </a:extLst>
              </a:tr>
              <a:tr h="0">
                <a:tc>
                  <a:txBody>
                    <a:bodyPr/>
                    <a:lstStyle/>
                    <a:p>
                      <a:pPr algn="l"/>
                      <a:r>
                        <a:rPr lang="en-US" sz="2400" b="1" dirty="0"/>
                        <a:t>Definition</a:t>
                      </a:r>
                      <a:r>
                        <a:rPr lang="en-US" sz="2400" dirty="0"/>
                        <a:t>: brain injury that occurs at the time of the trauma as an immediate consequence of head injury</a:t>
                      </a:r>
                    </a:p>
                  </a:txBody>
                  <a:tcPr/>
                </a:tc>
                <a:tc>
                  <a:txBody>
                    <a:bodyPr/>
                    <a:lstStyle/>
                    <a:p>
                      <a:pPr algn="l"/>
                      <a:r>
                        <a:rPr lang="en-US" sz="2400" b="1" dirty="0"/>
                        <a:t>Definition</a:t>
                      </a:r>
                      <a:r>
                        <a:rPr lang="en-US" sz="2400" dirty="0"/>
                        <a:t>: indirect brain injury resulting from physiological changes following acute CNS insults and/or their treatment</a:t>
                      </a:r>
                    </a:p>
                  </a:txBody>
                  <a:tcPr/>
                </a:tc>
                <a:extLst>
                  <a:ext uri="{0D108BD9-81ED-4DB2-BD59-A6C34878D82A}">
                    <a16:rowId xmlns:a16="http://schemas.microsoft.com/office/drawing/2014/main" val="699657628"/>
                  </a:ext>
                </a:extLst>
              </a:tr>
              <a:tr h="0">
                <a:tc>
                  <a:txBody>
                    <a:bodyPr/>
                    <a:lstStyle/>
                    <a:p>
                      <a:pPr algn="l"/>
                      <a:r>
                        <a:rPr lang="en-US" sz="2400" dirty="0"/>
                        <a:t>Intracranial hemorrhage, Cerebral contusion, Coup-contrecoup injury, concussion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Examples</a:t>
                      </a:r>
                      <a:r>
                        <a:rPr lang="en-US" sz="2400" dirty="0"/>
                        <a:t>: disrupted blood-brain barrier, hypoxic-ischemic encephalopathy, Generalized cerebral edema</a:t>
                      </a:r>
                    </a:p>
                  </a:txBody>
                  <a:tcPr/>
                </a:tc>
                <a:extLst>
                  <a:ext uri="{0D108BD9-81ED-4DB2-BD59-A6C34878D82A}">
                    <a16:rowId xmlns:a16="http://schemas.microsoft.com/office/drawing/2014/main" val="452234010"/>
                  </a:ext>
                </a:extLst>
              </a:tr>
            </a:tbl>
          </a:graphicData>
        </a:graphic>
      </p:graphicFrame>
    </p:spTree>
    <p:extLst>
      <p:ext uri="{BB962C8B-B14F-4D97-AF65-F5344CB8AC3E}">
        <p14:creationId xmlns:p14="http://schemas.microsoft.com/office/powerpoint/2010/main" val="25502944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06BF-634A-F47C-1F83-53DA8B000D12}"/>
              </a:ext>
            </a:extLst>
          </p:cNvPr>
          <p:cNvSpPr>
            <a:spLocks noGrp="1"/>
          </p:cNvSpPr>
          <p:nvPr>
            <p:ph type="title"/>
          </p:nvPr>
        </p:nvSpPr>
        <p:spPr/>
        <p:txBody>
          <a:bodyPr/>
          <a:lstStyle/>
          <a:p>
            <a:r>
              <a:rPr lang="en-US" dirty="0"/>
              <a:t>Scalp Hematomas</a:t>
            </a:r>
          </a:p>
        </p:txBody>
      </p:sp>
      <p:sp>
        <p:nvSpPr>
          <p:cNvPr id="3" name="Content Placeholder 2">
            <a:extLst>
              <a:ext uri="{FF2B5EF4-FFF2-40B4-BE49-F238E27FC236}">
                <a16:creationId xmlns:a16="http://schemas.microsoft.com/office/drawing/2014/main" id="{192A7E4F-EB54-52B4-7B3E-684A9D8DC244}"/>
              </a:ext>
            </a:extLst>
          </p:cNvPr>
          <p:cNvSpPr>
            <a:spLocks noGrp="1"/>
          </p:cNvSpPr>
          <p:nvPr>
            <p:ph idx="1"/>
          </p:nvPr>
        </p:nvSpPr>
        <p:spPr>
          <a:xfrm>
            <a:off x="838200" y="1305026"/>
            <a:ext cx="8821365" cy="4871938"/>
          </a:xfrm>
        </p:spPr>
        <p:txBody>
          <a:bodyPr>
            <a:normAutofit fontScale="92500"/>
          </a:bodyPr>
          <a:lstStyle/>
          <a:p>
            <a:r>
              <a:rPr lang="en-US" b="1" dirty="0"/>
              <a:t>Caput succedaneum</a:t>
            </a:r>
          </a:p>
          <a:p>
            <a:pPr lvl="1"/>
            <a:r>
              <a:rPr lang="en-US" sz="2300" dirty="0"/>
              <a:t>Benign edema of the scalp that extends across the cranial suture lines  </a:t>
            </a:r>
          </a:p>
          <a:p>
            <a:pPr lvl="1"/>
            <a:r>
              <a:rPr lang="en-US" sz="2300" dirty="0">
                <a:solidFill>
                  <a:srgbClr val="C00000"/>
                </a:solidFill>
              </a:rPr>
              <a:t>Firm swelling</a:t>
            </a:r>
            <a:r>
              <a:rPr lang="en-US" sz="2300" dirty="0"/>
              <a:t>; pits if gentle pressure is applied</a:t>
            </a:r>
          </a:p>
          <a:p>
            <a:pPr lvl="1"/>
            <a:r>
              <a:rPr lang="en-US" sz="2300" dirty="0"/>
              <a:t>No treatment required; resolves within hours or days</a:t>
            </a:r>
          </a:p>
          <a:p>
            <a:r>
              <a:rPr lang="en-US" b="1" dirty="0"/>
              <a:t>Subgaleal hemorrhage </a:t>
            </a:r>
          </a:p>
          <a:p>
            <a:pPr lvl="1"/>
            <a:r>
              <a:rPr lang="en-US" sz="2300" dirty="0"/>
              <a:t>Rupture of the emissary veins and bleeding between the periosteum of the skull and the aponeurosis that may extend across the suture lines</a:t>
            </a:r>
          </a:p>
          <a:p>
            <a:pPr lvl="1"/>
            <a:r>
              <a:rPr lang="en-US" sz="2300" dirty="0"/>
              <a:t>Associated with a high risk of significant hemorrhage and hemorrhagic shock</a:t>
            </a:r>
          </a:p>
          <a:p>
            <a:r>
              <a:rPr lang="en-US" b="1" dirty="0"/>
              <a:t>Cephalohematoma</a:t>
            </a:r>
          </a:p>
          <a:p>
            <a:pPr lvl="1"/>
            <a:r>
              <a:rPr lang="en-US" sz="2300" dirty="0"/>
              <a:t>Subperiosteal hematoma that is limited to cranial suture lines  </a:t>
            </a:r>
          </a:p>
          <a:p>
            <a:pPr lvl="1"/>
            <a:r>
              <a:rPr lang="en-US" sz="2300" dirty="0"/>
              <a:t>Complications: calcification of the hematoma, secondary infection</a:t>
            </a:r>
          </a:p>
          <a:p>
            <a:pPr lvl="1"/>
            <a:r>
              <a:rPr lang="en-US" sz="2300" dirty="0"/>
              <a:t>No treatment required; resolves within several weeks or months</a:t>
            </a:r>
          </a:p>
        </p:txBody>
      </p:sp>
      <p:grpSp>
        <p:nvGrpSpPr>
          <p:cNvPr id="7" name="Group 6">
            <a:extLst>
              <a:ext uri="{FF2B5EF4-FFF2-40B4-BE49-F238E27FC236}">
                <a16:creationId xmlns:a16="http://schemas.microsoft.com/office/drawing/2014/main" id="{47624772-2D2B-FE5B-F9E5-76580CE2132F}"/>
              </a:ext>
            </a:extLst>
          </p:cNvPr>
          <p:cNvGrpSpPr/>
          <p:nvPr/>
        </p:nvGrpSpPr>
        <p:grpSpPr>
          <a:xfrm>
            <a:off x="9729818" y="1305027"/>
            <a:ext cx="1623981" cy="4871938"/>
            <a:chOff x="9715294" y="1305026"/>
            <a:chExt cx="1638506" cy="4915513"/>
          </a:xfrm>
        </p:grpSpPr>
        <p:pic>
          <p:nvPicPr>
            <p:cNvPr id="4" name="Content Placeholder 5" descr="Diagram&#10;&#10;Description automatically generated">
              <a:extLst>
                <a:ext uri="{FF2B5EF4-FFF2-40B4-BE49-F238E27FC236}">
                  <a16:creationId xmlns:a16="http://schemas.microsoft.com/office/drawing/2014/main" id="{01B56E79-38FF-4962-BFF6-1EA7CB15A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296" y="1305026"/>
              <a:ext cx="1638504" cy="1638504"/>
            </a:xfrm>
            <a:prstGeom prst="rect">
              <a:avLst/>
            </a:prstGeom>
          </p:spPr>
        </p:pic>
        <p:pic>
          <p:nvPicPr>
            <p:cNvPr id="5" name="Content Placeholder 5" descr="Diagram&#10;&#10;Description automatically generated">
              <a:extLst>
                <a:ext uri="{FF2B5EF4-FFF2-40B4-BE49-F238E27FC236}">
                  <a16:creationId xmlns:a16="http://schemas.microsoft.com/office/drawing/2014/main" id="{479C7215-0B6E-0096-9BC8-5D58641E8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296" y="2943530"/>
              <a:ext cx="1638504" cy="1638504"/>
            </a:xfrm>
            <a:prstGeom prst="rect">
              <a:avLst/>
            </a:prstGeom>
          </p:spPr>
        </p:pic>
        <p:pic>
          <p:nvPicPr>
            <p:cNvPr id="6" name="Content Placeholder 7" descr="Diagram&#10;&#10;Description automatically generated">
              <a:extLst>
                <a:ext uri="{FF2B5EF4-FFF2-40B4-BE49-F238E27FC236}">
                  <a16:creationId xmlns:a16="http://schemas.microsoft.com/office/drawing/2014/main" id="{8665DDAB-BD45-5E05-2765-612CA4B47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294" y="4582034"/>
              <a:ext cx="1638505" cy="1638505"/>
            </a:xfrm>
            <a:prstGeom prst="rect">
              <a:avLst/>
            </a:prstGeom>
          </p:spPr>
        </p:pic>
      </p:grpSp>
    </p:spTree>
    <p:extLst>
      <p:ext uri="{BB962C8B-B14F-4D97-AF65-F5344CB8AC3E}">
        <p14:creationId xmlns:p14="http://schemas.microsoft.com/office/powerpoint/2010/main" val="14897664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3B79-0432-A79C-389C-4A7264263017}"/>
              </a:ext>
            </a:extLst>
          </p:cNvPr>
          <p:cNvSpPr>
            <a:spLocks noGrp="1"/>
          </p:cNvSpPr>
          <p:nvPr>
            <p:ph type="title"/>
          </p:nvPr>
        </p:nvSpPr>
        <p:spPr/>
        <p:txBody>
          <a:bodyPr/>
          <a:lstStyle/>
          <a:p>
            <a:r>
              <a:rPr lang="en-US" dirty="0"/>
              <a:t>Case scenario</a:t>
            </a:r>
          </a:p>
        </p:txBody>
      </p:sp>
      <p:sp>
        <p:nvSpPr>
          <p:cNvPr id="3" name="Content Placeholder 2">
            <a:extLst>
              <a:ext uri="{FF2B5EF4-FFF2-40B4-BE49-F238E27FC236}">
                <a16:creationId xmlns:a16="http://schemas.microsoft.com/office/drawing/2014/main" id="{FC82D3CF-5AD0-B566-81C0-40E52D7AD328}"/>
              </a:ext>
            </a:extLst>
          </p:cNvPr>
          <p:cNvSpPr>
            <a:spLocks noGrp="1"/>
          </p:cNvSpPr>
          <p:nvPr>
            <p:ph idx="1"/>
          </p:nvPr>
        </p:nvSpPr>
        <p:spPr>
          <a:xfrm>
            <a:off x="838200" y="1305026"/>
            <a:ext cx="7965332" cy="4871938"/>
          </a:xfrm>
        </p:spPr>
        <p:txBody>
          <a:bodyPr/>
          <a:lstStyle/>
          <a:p>
            <a:pPr>
              <a:buFont typeface="Wingdings" panose="05000000000000000000" pitchFamily="2" charset="2"/>
              <a:buChar char="Ø"/>
            </a:pPr>
            <a:r>
              <a:rPr lang="en-US" sz="2600" dirty="0"/>
              <a:t>A case of scalp swelling after delivery (hint: by palpation the </a:t>
            </a:r>
            <a:r>
              <a:rPr lang="en-US" sz="2600" dirty="0" err="1"/>
              <a:t>lumb</a:t>
            </a:r>
            <a:r>
              <a:rPr lang="en-US" sz="2600" dirty="0"/>
              <a:t> was soft </a:t>
            </a:r>
            <a:r>
              <a:rPr lang="en-US" sz="2600" dirty="0">
                <a:solidFill>
                  <a:srgbClr val="C00000"/>
                </a:solidFill>
              </a:rPr>
              <a:t>not firm</a:t>
            </a:r>
            <a:r>
              <a:rPr lang="en-US" sz="2600" dirty="0"/>
              <a:t>)</a:t>
            </a:r>
          </a:p>
          <a:p>
            <a:r>
              <a:rPr lang="en-US" b="1" dirty="0"/>
              <a:t>What is your diagnosis ?</a:t>
            </a:r>
          </a:p>
          <a:p>
            <a:pPr lvl="1"/>
            <a:r>
              <a:rPr lang="en-US" dirty="0"/>
              <a:t>Subgaleal hematoma</a:t>
            </a:r>
          </a:p>
          <a:p>
            <a:endParaRPr lang="en-US" dirty="0"/>
          </a:p>
        </p:txBody>
      </p:sp>
      <p:pic>
        <p:nvPicPr>
          <p:cNvPr id="4" name="Picture 3">
            <a:extLst>
              <a:ext uri="{FF2B5EF4-FFF2-40B4-BE49-F238E27FC236}">
                <a16:creationId xmlns:a16="http://schemas.microsoft.com/office/drawing/2014/main" id="{F9723587-DF87-BD35-094A-73AEDBAA5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7523" y="1305026"/>
            <a:ext cx="2416277" cy="2579136"/>
          </a:xfrm>
          <a:prstGeom prst="rect">
            <a:avLst/>
          </a:prstGeom>
        </p:spPr>
      </p:pic>
      <p:pic>
        <p:nvPicPr>
          <p:cNvPr id="5" name="Picture 2" descr="نتيجة بحث الصور عن ‪subgaleal hematoma‬‏">
            <a:extLst>
              <a:ext uri="{FF2B5EF4-FFF2-40B4-BE49-F238E27FC236}">
                <a16:creationId xmlns:a16="http://schemas.microsoft.com/office/drawing/2014/main" id="{445856A2-42CF-FA80-495E-23D8831145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43" t="17355" r="26107" b="28409"/>
          <a:stretch/>
        </p:blipFill>
        <p:spPr bwMode="auto">
          <a:xfrm>
            <a:off x="8937523" y="3961485"/>
            <a:ext cx="2416277" cy="2215479"/>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5D075C-5EFB-9520-A7C5-065FCBADEC07}"/>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8" name="Picture 7">
            <a:extLst>
              <a:ext uri="{FF2B5EF4-FFF2-40B4-BE49-F238E27FC236}">
                <a16:creationId xmlns:a16="http://schemas.microsoft.com/office/drawing/2014/main" id="{C99638F0-3511-DE05-8472-BD1A5BCE27F1}"/>
              </a:ext>
            </a:extLst>
          </p:cNvPr>
          <p:cNvPicPr>
            <a:picLocks noChangeAspect="1"/>
          </p:cNvPicPr>
          <p:nvPr/>
        </p:nvPicPr>
        <p:blipFill>
          <a:blip r:embed="rId4"/>
          <a:stretch>
            <a:fillRect/>
          </a:stretch>
        </p:blipFill>
        <p:spPr>
          <a:xfrm>
            <a:off x="838200" y="3204749"/>
            <a:ext cx="4706007" cy="2972215"/>
          </a:xfrm>
          <a:prstGeom prst="rect">
            <a:avLst/>
          </a:prstGeom>
        </p:spPr>
      </p:pic>
      <p:sp>
        <p:nvSpPr>
          <p:cNvPr id="9" name="TextBox 8">
            <a:extLst>
              <a:ext uri="{FF2B5EF4-FFF2-40B4-BE49-F238E27FC236}">
                <a16:creationId xmlns:a16="http://schemas.microsoft.com/office/drawing/2014/main" id="{DB172B40-14D1-E0CD-A3F6-589765C3A8B0}"/>
              </a:ext>
            </a:extLst>
          </p:cNvPr>
          <p:cNvSpPr txBox="1"/>
          <p:nvPr/>
        </p:nvSpPr>
        <p:spPr>
          <a:xfrm rot="5400000">
            <a:off x="4202878" y="4536970"/>
            <a:ext cx="2972216" cy="307777"/>
          </a:xfrm>
          <a:prstGeom prst="rect">
            <a:avLst/>
          </a:prstGeom>
          <a:noFill/>
          <a:ln>
            <a:solidFill>
              <a:srgbClr val="4590AE"/>
            </a:solidFill>
          </a:ln>
        </p:spPr>
        <p:txBody>
          <a:bodyPr wrap="square" rtlCol="0">
            <a:spAutoFit/>
          </a:bodyPr>
          <a:lstStyle/>
          <a:p>
            <a:pPr algn="ctr" rtl="1"/>
            <a:r>
              <a:rPr lang="ar-JO" sz="1400" dirty="0" err="1"/>
              <a:t>ملهش</a:t>
            </a:r>
            <a:r>
              <a:rPr lang="ar-JO" sz="1400" dirty="0"/>
              <a:t> دخل بالسؤال بس </a:t>
            </a:r>
            <a:r>
              <a:rPr lang="ar-JO" sz="1400" dirty="0" err="1"/>
              <a:t>ملهش</a:t>
            </a:r>
            <a:r>
              <a:rPr lang="ar-JO" sz="1400" dirty="0"/>
              <a:t> وسع بالسلايد القبل </a:t>
            </a:r>
            <a:endParaRPr lang="en-US" sz="1400" dirty="0"/>
          </a:p>
        </p:txBody>
      </p:sp>
    </p:spTree>
    <p:extLst>
      <p:ext uri="{BB962C8B-B14F-4D97-AF65-F5344CB8AC3E}">
        <p14:creationId xmlns:p14="http://schemas.microsoft.com/office/powerpoint/2010/main" val="3121719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6803-944A-5AD1-C9B5-D4017E606BD7}"/>
              </a:ext>
            </a:extLst>
          </p:cNvPr>
          <p:cNvSpPr>
            <a:spLocks noGrp="1"/>
          </p:cNvSpPr>
          <p:nvPr>
            <p:ph type="title"/>
          </p:nvPr>
        </p:nvSpPr>
        <p:spPr/>
        <p:txBody>
          <a:bodyPr/>
          <a:lstStyle/>
          <a:p>
            <a:r>
              <a:rPr lang="en-US" dirty="0"/>
              <a:t>Skull fractures</a:t>
            </a:r>
          </a:p>
        </p:txBody>
      </p:sp>
      <p:graphicFrame>
        <p:nvGraphicFramePr>
          <p:cNvPr id="4" name="Table 4">
            <a:extLst>
              <a:ext uri="{FF2B5EF4-FFF2-40B4-BE49-F238E27FC236}">
                <a16:creationId xmlns:a16="http://schemas.microsoft.com/office/drawing/2014/main" id="{79199453-6F78-2E7A-DD9C-292F51DAA97E}"/>
              </a:ext>
            </a:extLst>
          </p:cNvPr>
          <p:cNvGraphicFramePr>
            <a:graphicFrameLocks noGrp="1"/>
          </p:cNvGraphicFramePr>
          <p:nvPr>
            <p:ph idx="1"/>
            <p:extLst>
              <p:ext uri="{D42A27DB-BD31-4B8C-83A1-F6EECF244321}">
                <p14:modId xmlns:p14="http://schemas.microsoft.com/office/powerpoint/2010/main" val="2409246675"/>
              </p:ext>
            </p:extLst>
          </p:nvPr>
        </p:nvGraphicFramePr>
        <p:xfrm>
          <a:off x="838200" y="1129827"/>
          <a:ext cx="10515597" cy="5308600"/>
        </p:xfrm>
        <a:graphic>
          <a:graphicData uri="http://schemas.openxmlformats.org/drawingml/2006/table">
            <a:tbl>
              <a:tblPr firstRow="1" bandRow="1">
                <a:tableStyleId>{5C22544A-7EE6-4342-B048-85BDC9FD1C3A}</a:tableStyleId>
              </a:tblPr>
              <a:tblGrid>
                <a:gridCol w="3159868">
                  <a:extLst>
                    <a:ext uri="{9D8B030D-6E8A-4147-A177-3AD203B41FA5}">
                      <a16:colId xmlns:a16="http://schemas.microsoft.com/office/drawing/2014/main" val="3449878429"/>
                    </a:ext>
                  </a:extLst>
                </a:gridCol>
                <a:gridCol w="2908570">
                  <a:extLst>
                    <a:ext uri="{9D8B030D-6E8A-4147-A177-3AD203B41FA5}">
                      <a16:colId xmlns:a16="http://schemas.microsoft.com/office/drawing/2014/main" val="1067973556"/>
                    </a:ext>
                  </a:extLst>
                </a:gridCol>
                <a:gridCol w="4447159">
                  <a:extLst>
                    <a:ext uri="{9D8B030D-6E8A-4147-A177-3AD203B41FA5}">
                      <a16:colId xmlns:a16="http://schemas.microsoft.com/office/drawing/2014/main" val="123569276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Liner fracture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Depressed fracture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Basal skull fracture</a:t>
                      </a:r>
                    </a:p>
                  </a:txBody>
                  <a:tcPr/>
                </a:tc>
                <a:extLst>
                  <a:ext uri="{0D108BD9-81ED-4DB2-BD59-A6C34878D82A}">
                    <a16:rowId xmlns:a16="http://schemas.microsoft.com/office/drawing/2014/main" val="53842116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A single fracture that extends through the entire width of one or more bones of the skull; most common type of skull fracture</a:t>
                      </a:r>
                    </a:p>
                  </a:txBody>
                  <a:tcPr anchor="ctr"/>
                </a:tc>
                <a:tc>
                  <a:txBody>
                    <a:bodyPr/>
                    <a:lstStyle/>
                    <a:p>
                      <a:pPr algn="ctr"/>
                      <a:r>
                        <a:rPr lang="en-US" sz="1700" dirty="0"/>
                        <a:t>A skull fracture in which the skull depresses inward toward the brain parenchyma</a:t>
                      </a:r>
                    </a:p>
                  </a:txBody>
                  <a:tcPr anchor="ctr"/>
                </a:tc>
                <a:tc>
                  <a:txBody>
                    <a:bodyPr/>
                    <a:lstStyle/>
                    <a:p>
                      <a:pPr algn="ctr"/>
                      <a:r>
                        <a:rPr lang="en-US" sz="1700" dirty="0"/>
                        <a:t>A skull fracture involving ≥ 1 bone of the skull base (the ethmoid, sphenoid, occipital, paired frontal, and/or paired temporal bones)</a:t>
                      </a:r>
                    </a:p>
                  </a:txBody>
                  <a:tcPr anchor="ctr"/>
                </a:tc>
                <a:extLst>
                  <a:ext uri="{0D108BD9-81ED-4DB2-BD59-A6C34878D82A}">
                    <a16:rowId xmlns:a16="http://schemas.microsoft.com/office/drawing/2014/main" val="9425006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Clinical features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Number of fracture lines: simple or comminuted fracture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Soft tissue involvement: closed fracture or open fracture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Fractures crossing the middle meningeal groove or dural venous sinuses may result in epidural hemorrhage.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t>Management</a:t>
                      </a:r>
                      <a:r>
                        <a:rPr lang="en-US" sz="1800" b="0" dirty="0"/>
                        <a:t>: </a:t>
                      </a:r>
                      <a:r>
                        <a:rPr lang="en-US" sz="1800" dirty="0"/>
                        <a:t>Expectant except 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Children &lt;3 years old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Neurological abnormalities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CSF leakage</a:t>
                      </a:r>
                    </a:p>
                  </a:txBody>
                  <a:tcPr/>
                </a:tc>
                <a:tc>
                  <a:txBody>
                    <a:bodyPr/>
                    <a:lstStyle/>
                    <a:p>
                      <a:r>
                        <a:rPr lang="en-US" b="1" dirty="0"/>
                        <a:t>Clinical features</a:t>
                      </a:r>
                    </a:p>
                    <a:p>
                      <a:pPr marL="285750" indent="-285750">
                        <a:buFont typeface="Arial" panose="020B0604020202020204" pitchFamily="34" charset="0"/>
                        <a:buChar char="•"/>
                      </a:pPr>
                      <a:r>
                        <a:rPr lang="en-US" sz="1600" dirty="0"/>
                        <a:t>Number of fracture lines: typically, a comminuted fracture</a:t>
                      </a:r>
                    </a:p>
                    <a:p>
                      <a:pPr marL="285750" indent="-285750">
                        <a:buFont typeface="Arial" panose="020B0604020202020204" pitchFamily="34" charset="0"/>
                        <a:buChar char="•"/>
                      </a:pPr>
                      <a:r>
                        <a:rPr lang="en-US" sz="1600" dirty="0"/>
                        <a:t>Often an open skull fracture</a:t>
                      </a:r>
                    </a:p>
                    <a:p>
                      <a:pPr marL="285750" indent="-285750">
                        <a:buFont typeface="Arial" panose="020B0604020202020204" pitchFamily="34" charset="0"/>
                        <a:buChar char="•"/>
                      </a:pPr>
                      <a:r>
                        <a:rPr lang="en-US" sz="1600" dirty="0"/>
                        <a:t>Often penetrates the dura (i.e., causing open head injury)</a:t>
                      </a:r>
                    </a:p>
                    <a:p>
                      <a:pPr marL="285750" indent="-285750">
                        <a:buFont typeface="Arial" panose="020B0604020202020204" pitchFamily="34" charset="0"/>
                        <a:buChar char="•"/>
                      </a:pPr>
                      <a:r>
                        <a:rPr lang="en-US" sz="1600" dirty="0"/>
                        <a:t>Location: most commonly involves the parietal and frontoparietal regions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t>Management</a:t>
                      </a:r>
                    </a:p>
                    <a:p>
                      <a:pPr marL="285750" indent="-285750">
                        <a:buFont typeface="Arial" panose="020B0604020202020204" pitchFamily="34" charset="0"/>
                        <a:buChar char="•"/>
                      </a:pPr>
                      <a:r>
                        <a:rPr lang="en-US" sz="1600" dirty="0"/>
                        <a:t>Expectant unless surgery is indicated (surgical elevation)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Clinical features</a:t>
                      </a:r>
                    </a:p>
                    <a:p>
                      <a:pPr marL="285750" indent="-285750">
                        <a:buFont typeface="Arial" panose="020B0604020202020204" pitchFamily="34" charset="0"/>
                        <a:buChar char="•"/>
                      </a:pPr>
                      <a:r>
                        <a:rPr lang="en-US" sz="1600" b="1" dirty="0"/>
                        <a:t>Liquorrhea</a:t>
                      </a:r>
                      <a:r>
                        <a:rPr lang="en-US" sz="1600" dirty="0"/>
                        <a:t>: CSF rhinorrhea and/or CSF otorrhea</a:t>
                      </a:r>
                    </a:p>
                    <a:p>
                      <a:pPr marL="285750" indent="-285750">
                        <a:buFont typeface="Arial" panose="020B0604020202020204" pitchFamily="34" charset="0"/>
                        <a:buChar char="•"/>
                      </a:pPr>
                      <a:r>
                        <a:rPr lang="en-US" sz="1600" b="1" dirty="0"/>
                        <a:t>Raccoon eyes</a:t>
                      </a:r>
                      <a:r>
                        <a:rPr lang="en-US" sz="1600" dirty="0"/>
                        <a:t>: subcutaneous hematoma around the eyes </a:t>
                      </a:r>
                    </a:p>
                    <a:p>
                      <a:pPr marL="285750" indent="-285750">
                        <a:buFont typeface="Arial" panose="020B0604020202020204" pitchFamily="34" charset="0"/>
                        <a:buChar char="•"/>
                      </a:pPr>
                      <a:r>
                        <a:rPr lang="en-US" sz="1600" b="1" dirty="0"/>
                        <a:t>Battle sign</a:t>
                      </a:r>
                      <a:r>
                        <a:rPr lang="en-US" sz="1600" dirty="0"/>
                        <a:t>: subcutaneous hematoma overlying the mastoid process</a:t>
                      </a:r>
                    </a:p>
                    <a:p>
                      <a:pPr marL="285750" indent="-285750">
                        <a:buFont typeface="Arial" panose="020B0604020202020204" pitchFamily="34" charset="0"/>
                        <a:buChar char="•"/>
                      </a:pPr>
                      <a:r>
                        <a:rPr lang="en-US" sz="1600" b="1" dirty="0"/>
                        <a:t>Hemotympanum</a:t>
                      </a:r>
                      <a:r>
                        <a:rPr lang="en-US" sz="1600" dirty="0"/>
                        <a:t>: a collection of blood in the tympanic cavity behind the tympanic membrane</a:t>
                      </a:r>
                    </a:p>
                    <a:p>
                      <a:pPr marL="285750" indent="-285750">
                        <a:buFont typeface="Arial" panose="020B0604020202020204" pitchFamily="34" charset="0"/>
                        <a:buChar char="•"/>
                      </a:pPr>
                      <a:r>
                        <a:rPr lang="en-US" sz="1600" dirty="0"/>
                        <a:t>Signs and symptoms of traumatic brain injury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kern="1200" dirty="0">
                          <a:solidFill>
                            <a:schemeClr val="dk1"/>
                          </a:solidFill>
                          <a:effectLst/>
                          <a:latin typeface="+mn-lt"/>
                          <a:ea typeface="+mn-ea"/>
                          <a:cs typeface="+mn-cs"/>
                        </a:rPr>
                        <a:t>Management </a:t>
                      </a:r>
                    </a:p>
                    <a:p>
                      <a:pPr marL="285750" indent="-285750">
                        <a:buFont typeface="Arial" panose="020B0604020202020204" pitchFamily="34" charset="0"/>
                        <a:buChar char="•"/>
                      </a:pPr>
                      <a:r>
                        <a:rPr lang="en-US" sz="1600" dirty="0"/>
                        <a:t>Conservative management</a:t>
                      </a:r>
                    </a:p>
                    <a:p>
                      <a:pPr marL="285750" indent="-285750">
                        <a:buFont typeface="Arial" panose="020B0604020202020204" pitchFamily="34" charset="0"/>
                        <a:buChar char="•"/>
                      </a:pPr>
                      <a:r>
                        <a:rPr lang="en-US" sz="1600" dirty="0"/>
                        <a:t>Emergency surgery may be indicated for comminuted or displaced fractures, large CSF leaks, or significant neurovascular complications</a:t>
                      </a:r>
                    </a:p>
                  </a:txBody>
                  <a:tcPr/>
                </a:tc>
                <a:extLst>
                  <a:ext uri="{0D108BD9-81ED-4DB2-BD59-A6C34878D82A}">
                    <a16:rowId xmlns:a16="http://schemas.microsoft.com/office/drawing/2014/main" val="1132998399"/>
                  </a:ext>
                </a:extLst>
              </a:tr>
            </a:tbl>
          </a:graphicData>
        </a:graphic>
      </p:graphicFrame>
    </p:spTree>
    <p:extLst>
      <p:ext uri="{BB962C8B-B14F-4D97-AF65-F5344CB8AC3E}">
        <p14:creationId xmlns:p14="http://schemas.microsoft.com/office/powerpoint/2010/main" val="890486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DBBCC-019E-7706-2108-DCE62ADE6FEA}"/>
              </a:ext>
            </a:extLst>
          </p:cNvPr>
          <p:cNvSpPr>
            <a:spLocks noGrp="1"/>
          </p:cNvSpPr>
          <p:nvPr>
            <p:ph type="title"/>
          </p:nvPr>
        </p:nvSpPr>
        <p:spPr/>
        <p:txBody>
          <a:bodyPr/>
          <a:lstStyle/>
          <a:p>
            <a:r>
              <a:rPr lang="en-US" dirty="0"/>
              <a:t>Depressed skull fracture</a:t>
            </a:r>
          </a:p>
        </p:txBody>
      </p:sp>
      <p:sp>
        <p:nvSpPr>
          <p:cNvPr id="3" name="Content Placeholder 2">
            <a:extLst>
              <a:ext uri="{FF2B5EF4-FFF2-40B4-BE49-F238E27FC236}">
                <a16:creationId xmlns:a16="http://schemas.microsoft.com/office/drawing/2014/main" id="{2A3A303D-EB70-727D-37CA-F43E874E20D1}"/>
              </a:ext>
            </a:extLst>
          </p:cNvPr>
          <p:cNvSpPr>
            <a:spLocks noGrp="1"/>
          </p:cNvSpPr>
          <p:nvPr>
            <p:ph idx="1"/>
          </p:nvPr>
        </p:nvSpPr>
        <p:spPr>
          <a:xfrm>
            <a:off x="838200" y="1305026"/>
            <a:ext cx="5454445" cy="4871938"/>
          </a:xfrm>
        </p:spPr>
        <p:txBody>
          <a:bodyPr/>
          <a:lstStyle/>
          <a:p>
            <a:r>
              <a:rPr lang="en-US" b="1" dirty="0"/>
              <a:t>What is your spot diagnosis ?</a:t>
            </a:r>
          </a:p>
          <a:p>
            <a:pPr lvl="1"/>
            <a:r>
              <a:rPr lang="en-US" dirty="0"/>
              <a:t>Depressed skull fracture</a:t>
            </a:r>
          </a:p>
          <a:p>
            <a:r>
              <a:rPr lang="en-US" b="1" dirty="0"/>
              <a:t>What is the management ?</a:t>
            </a:r>
          </a:p>
          <a:p>
            <a:pPr lvl="1"/>
            <a:r>
              <a:rPr lang="en-US" dirty="0"/>
              <a:t>Surgical elevation </a:t>
            </a:r>
          </a:p>
          <a:p>
            <a:r>
              <a:rPr lang="en-US" b="1" dirty="0">
                <a:solidFill>
                  <a:srgbClr val="C00000"/>
                </a:solidFill>
              </a:rPr>
              <a:t>Mention 2 indications for surgery</a:t>
            </a:r>
          </a:p>
          <a:p>
            <a:pPr lvl="1"/>
            <a:r>
              <a:rPr lang="en-US" dirty="0">
                <a:solidFill>
                  <a:srgbClr val="C00000"/>
                </a:solidFill>
              </a:rPr>
              <a:t>Cosmetic disfigurement</a:t>
            </a:r>
          </a:p>
          <a:p>
            <a:pPr lvl="1"/>
            <a:r>
              <a:rPr lang="en-US" dirty="0">
                <a:solidFill>
                  <a:srgbClr val="C00000"/>
                </a:solidFill>
              </a:rPr>
              <a:t>Depressed more than 1 cm</a:t>
            </a:r>
          </a:p>
          <a:p>
            <a:pPr lvl="1"/>
            <a:r>
              <a:rPr lang="en-US" dirty="0">
                <a:solidFill>
                  <a:srgbClr val="C00000"/>
                </a:solidFill>
              </a:rPr>
              <a:t>Presence of neurological deficits</a:t>
            </a:r>
          </a:p>
          <a:p>
            <a:pPr lvl="1"/>
            <a:r>
              <a:rPr lang="en-US" dirty="0">
                <a:solidFill>
                  <a:srgbClr val="C00000"/>
                </a:solidFill>
              </a:rPr>
              <a:t>CSF leakage</a:t>
            </a:r>
          </a:p>
          <a:p>
            <a:pPr lvl="1"/>
            <a:r>
              <a:rPr lang="en-US" dirty="0">
                <a:solidFill>
                  <a:srgbClr val="C00000"/>
                </a:solidFill>
              </a:rPr>
              <a:t>Seizures</a:t>
            </a:r>
          </a:p>
        </p:txBody>
      </p:sp>
      <p:pic>
        <p:nvPicPr>
          <p:cNvPr id="4" name="Picture 3">
            <a:extLst>
              <a:ext uri="{FF2B5EF4-FFF2-40B4-BE49-F238E27FC236}">
                <a16:creationId xmlns:a16="http://schemas.microsoft.com/office/drawing/2014/main" id="{600C740A-316A-B4E8-4E76-2EC034ACC604}"/>
              </a:ext>
            </a:extLst>
          </p:cNvPr>
          <p:cNvPicPr>
            <a:picLocks noChangeAspect="1"/>
          </p:cNvPicPr>
          <p:nvPr/>
        </p:nvPicPr>
        <p:blipFill>
          <a:blip r:embed="rId2"/>
          <a:stretch>
            <a:fillRect/>
          </a:stretch>
        </p:blipFill>
        <p:spPr>
          <a:xfrm>
            <a:off x="7983794" y="1305026"/>
            <a:ext cx="3370006" cy="2112541"/>
          </a:xfrm>
          <a:prstGeom prst="rect">
            <a:avLst/>
          </a:prstGeom>
        </p:spPr>
      </p:pic>
      <p:sp>
        <p:nvSpPr>
          <p:cNvPr id="5" name="TextBox 4">
            <a:extLst>
              <a:ext uri="{FF2B5EF4-FFF2-40B4-BE49-F238E27FC236}">
                <a16:creationId xmlns:a16="http://schemas.microsoft.com/office/drawing/2014/main" id="{11987768-5A55-0C4F-9002-B8C31BE685F1}"/>
              </a:ext>
            </a:extLst>
          </p:cNvPr>
          <p:cNvSpPr txBox="1"/>
          <p:nvPr/>
        </p:nvSpPr>
        <p:spPr>
          <a:xfrm>
            <a:off x="11047135" y="0"/>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11</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FC67C0E3-1BE9-233E-8818-F426B356CA07}"/>
              </a:ext>
            </a:extLst>
          </p:cNvPr>
          <p:cNvPicPr>
            <a:picLocks noChangeAspect="1"/>
          </p:cNvPicPr>
          <p:nvPr/>
        </p:nvPicPr>
        <p:blipFill rotWithShape="1">
          <a:blip r:embed="rId3">
            <a:extLst>
              <a:ext uri="{28A0092B-C50C-407E-A947-70E740481C1C}">
                <a14:useLocalDpi xmlns:a14="http://schemas.microsoft.com/office/drawing/2010/main" val="0"/>
              </a:ext>
            </a:extLst>
          </a:blip>
          <a:srcRect l="18381" t="20012" r="18308"/>
          <a:stretch/>
        </p:blipFill>
        <p:spPr>
          <a:xfrm>
            <a:off x="9220199" y="3481354"/>
            <a:ext cx="2133601" cy="2695611"/>
          </a:xfrm>
          <a:prstGeom prst="rect">
            <a:avLst/>
          </a:prstGeom>
        </p:spPr>
      </p:pic>
      <p:sp>
        <p:nvSpPr>
          <p:cNvPr id="7" name="TextBox 6">
            <a:extLst>
              <a:ext uri="{FF2B5EF4-FFF2-40B4-BE49-F238E27FC236}">
                <a16:creationId xmlns:a16="http://schemas.microsoft.com/office/drawing/2014/main" id="{60D8ED15-9742-58E4-898A-E8B373A4A065}"/>
              </a:ext>
            </a:extLst>
          </p:cNvPr>
          <p:cNvSpPr txBox="1"/>
          <p:nvPr/>
        </p:nvSpPr>
        <p:spPr>
          <a:xfrm>
            <a:off x="10515109" y="1305024"/>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6</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1D453365-685B-7E0A-B02E-287132A11F00}"/>
              </a:ext>
            </a:extLst>
          </p:cNvPr>
          <p:cNvSpPr txBox="1"/>
          <p:nvPr/>
        </p:nvSpPr>
        <p:spPr>
          <a:xfrm>
            <a:off x="10515109" y="3481354"/>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pic>
        <p:nvPicPr>
          <p:cNvPr id="9" name="Picture 8">
            <a:extLst>
              <a:ext uri="{FF2B5EF4-FFF2-40B4-BE49-F238E27FC236}">
                <a16:creationId xmlns:a16="http://schemas.microsoft.com/office/drawing/2014/main" id="{C1D7C3BF-8558-9632-7ABB-BEB1F12C8765}"/>
              </a:ext>
            </a:extLst>
          </p:cNvPr>
          <p:cNvPicPr>
            <a:picLocks noChangeAspect="1"/>
          </p:cNvPicPr>
          <p:nvPr/>
        </p:nvPicPr>
        <p:blipFill rotWithShape="1">
          <a:blip r:embed="rId4">
            <a:extLst>
              <a:ext uri="{28A0092B-C50C-407E-A947-70E740481C1C}">
                <a14:useLocalDpi xmlns:a14="http://schemas.microsoft.com/office/drawing/2010/main" val="0"/>
              </a:ext>
            </a:extLst>
          </a:blip>
          <a:srcRect l="10658" r="5456"/>
          <a:stretch/>
        </p:blipFill>
        <p:spPr>
          <a:xfrm>
            <a:off x="6944881" y="3481354"/>
            <a:ext cx="2235990" cy="2695610"/>
          </a:xfrm>
          <a:prstGeom prst="rect">
            <a:avLst/>
          </a:prstGeom>
        </p:spPr>
      </p:pic>
      <p:sp>
        <p:nvSpPr>
          <p:cNvPr id="10" name="TextBox 9">
            <a:extLst>
              <a:ext uri="{FF2B5EF4-FFF2-40B4-BE49-F238E27FC236}">
                <a16:creationId xmlns:a16="http://schemas.microsoft.com/office/drawing/2014/main" id="{B9D57014-3426-B711-F777-A9877B03C37D}"/>
              </a:ext>
            </a:extLst>
          </p:cNvPr>
          <p:cNvSpPr txBox="1"/>
          <p:nvPr/>
        </p:nvSpPr>
        <p:spPr>
          <a:xfrm>
            <a:off x="8342180" y="3481354"/>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424800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42D5-7AA5-A47B-1A53-1386DEB7C47D}"/>
              </a:ext>
            </a:extLst>
          </p:cNvPr>
          <p:cNvSpPr>
            <a:spLocks noGrp="1"/>
          </p:cNvSpPr>
          <p:nvPr>
            <p:ph type="title"/>
          </p:nvPr>
        </p:nvSpPr>
        <p:spPr/>
        <p:txBody>
          <a:bodyPr/>
          <a:lstStyle/>
          <a:p>
            <a:r>
              <a:rPr lang="en-US" dirty="0"/>
              <a:t>Depressed skull fracture</a:t>
            </a:r>
          </a:p>
        </p:txBody>
      </p:sp>
      <p:sp>
        <p:nvSpPr>
          <p:cNvPr id="3" name="Content Placeholder 2">
            <a:extLst>
              <a:ext uri="{FF2B5EF4-FFF2-40B4-BE49-F238E27FC236}">
                <a16:creationId xmlns:a16="http://schemas.microsoft.com/office/drawing/2014/main" id="{373BC38E-E0C1-F4C6-5570-E00D72F5E816}"/>
              </a:ext>
            </a:extLst>
          </p:cNvPr>
          <p:cNvSpPr>
            <a:spLocks noGrp="1"/>
          </p:cNvSpPr>
          <p:nvPr>
            <p:ph idx="1"/>
          </p:nvPr>
        </p:nvSpPr>
        <p:spPr>
          <a:xfrm>
            <a:off x="838200" y="1305026"/>
            <a:ext cx="7027606" cy="4029805"/>
          </a:xfrm>
        </p:spPr>
        <p:txBody>
          <a:bodyPr/>
          <a:lstStyle/>
          <a:p>
            <a:r>
              <a:rPr lang="en-US" b="1" dirty="0"/>
              <a:t>What is your spot diagnosis ?</a:t>
            </a:r>
          </a:p>
          <a:p>
            <a:pPr lvl="1"/>
            <a:r>
              <a:rPr lang="en-US" dirty="0"/>
              <a:t>Depressed skull fracture</a:t>
            </a:r>
          </a:p>
          <a:p>
            <a:r>
              <a:rPr lang="en-US" b="1" dirty="0"/>
              <a:t>What is the management ?</a:t>
            </a:r>
          </a:p>
          <a:p>
            <a:pPr lvl="1"/>
            <a:r>
              <a:rPr lang="en-US" dirty="0"/>
              <a:t>Surgical elevation </a:t>
            </a:r>
          </a:p>
          <a:p>
            <a:r>
              <a:rPr lang="en-US" b="1" dirty="0"/>
              <a:t>Mention 3 absolute indications for surgery</a:t>
            </a:r>
          </a:p>
          <a:p>
            <a:pPr lvl="1"/>
            <a:r>
              <a:rPr lang="en-US" b="1" dirty="0">
                <a:solidFill>
                  <a:srgbClr val="7030A0"/>
                </a:solidFill>
              </a:rPr>
              <a:t>C</a:t>
            </a:r>
            <a:r>
              <a:rPr lang="en-US" dirty="0"/>
              <a:t>osmetic disfigurement</a:t>
            </a:r>
          </a:p>
          <a:p>
            <a:pPr lvl="1"/>
            <a:r>
              <a:rPr lang="en-US" b="1" dirty="0">
                <a:solidFill>
                  <a:srgbClr val="7030A0"/>
                </a:solidFill>
              </a:rPr>
              <a:t>C</a:t>
            </a:r>
            <a:r>
              <a:rPr lang="en-US" dirty="0"/>
              <a:t>SF leak </a:t>
            </a:r>
          </a:p>
          <a:p>
            <a:pPr lvl="1"/>
            <a:r>
              <a:rPr lang="en-US" b="1" dirty="0">
                <a:solidFill>
                  <a:srgbClr val="7030A0"/>
                </a:solidFill>
              </a:rPr>
              <a:t>C</a:t>
            </a:r>
            <a:r>
              <a:rPr lang="en-US" dirty="0"/>
              <a:t>ompressing</a:t>
            </a:r>
          </a:p>
          <a:p>
            <a:pPr lvl="1"/>
            <a:r>
              <a:rPr lang="en-US" b="1" dirty="0">
                <a:solidFill>
                  <a:srgbClr val="7030A0"/>
                </a:solidFill>
              </a:rPr>
              <a:t>3Cs</a:t>
            </a:r>
          </a:p>
        </p:txBody>
      </p:sp>
      <p:pic>
        <p:nvPicPr>
          <p:cNvPr id="4" name="Picture 2">
            <a:extLst>
              <a:ext uri="{FF2B5EF4-FFF2-40B4-BE49-F238E27FC236}">
                <a16:creationId xmlns:a16="http://schemas.microsoft.com/office/drawing/2014/main" id="{3630443F-6520-A2CC-8073-0FEA4370A4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70227" y="1305026"/>
            <a:ext cx="3383573" cy="402980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8F86538-01D3-7156-6C3D-7FB7B672B54C}"/>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668137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7B30-2A7E-8DFD-D1C2-4DE5D353843C}"/>
              </a:ext>
            </a:extLst>
          </p:cNvPr>
          <p:cNvSpPr>
            <a:spLocks noGrp="1"/>
          </p:cNvSpPr>
          <p:nvPr>
            <p:ph type="title"/>
          </p:nvPr>
        </p:nvSpPr>
        <p:spPr/>
        <p:txBody>
          <a:bodyPr/>
          <a:lstStyle/>
          <a:p>
            <a:r>
              <a:rPr lang="en-US" sz="4400" dirty="0"/>
              <a:t>Lundberg waves</a:t>
            </a:r>
            <a:endParaRPr lang="en-US" dirty="0"/>
          </a:p>
        </p:txBody>
      </p:sp>
      <p:sp>
        <p:nvSpPr>
          <p:cNvPr id="3" name="Content Placeholder 2">
            <a:extLst>
              <a:ext uri="{FF2B5EF4-FFF2-40B4-BE49-F238E27FC236}">
                <a16:creationId xmlns:a16="http://schemas.microsoft.com/office/drawing/2014/main" id="{270086CB-04E8-12F8-D294-1BB293F0B18D}"/>
              </a:ext>
            </a:extLst>
          </p:cNvPr>
          <p:cNvSpPr>
            <a:spLocks noGrp="1"/>
          </p:cNvSpPr>
          <p:nvPr>
            <p:ph idx="1"/>
          </p:nvPr>
        </p:nvSpPr>
        <p:spPr>
          <a:xfrm>
            <a:off x="838200" y="1305026"/>
            <a:ext cx="8340145" cy="4871938"/>
          </a:xfrm>
        </p:spPr>
        <p:txBody>
          <a:bodyPr>
            <a:normAutofit lnSpcReduction="10000"/>
          </a:bodyPr>
          <a:lstStyle/>
          <a:p>
            <a:r>
              <a:rPr lang="en-US" sz="2400" b="1" dirty="0"/>
              <a:t>Lundberg A waves (Plateau waves)</a:t>
            </a:r>
          </a:p>
          <a:p>
            <a:pPr lvl="1"/>
            <a:r>
              <a:rPr lang="en-US" sz="2000" dirty="0"/>
              <a:t>They are ICP increases for a period of 5 to 10 minutes. </a:t>
            </a:r>
          </a:p>
          <a:p>
            <a:pPr lvl="1"/>
            <a:r>
              <a:rPr lang="en-US" sz="2000" dirty="0"/>
              <a:t>They reflect reduced cerebral compliance and impending herniation.</a:t>
            </a:r>
          </a:p>
          <a:p>
            <a:pPr lvl="1"/>
            <a:endParaRPr lang="en-US" sz="2000" dirty="0"/>
          </a:p>
          <a:p>
            <a:r>
              <a:rPr lang="en-US" sz="2400" b="1" dirty="0"/>
              <a:t>Lundberg B waves </a:t>
            </a:r>
          </a:p>
          <a:p>
            <a:pPr lvl="1"/>
            <a:r>
              <a:rPr lang="en-US" sz="2000" dirty="0"/>
              <a:t>They are repeating elements in the ICP signal with frequencies of to 0.3 to 3 waves per minute that reflect elevated ICP. </a:t>
            </a:r>
          </a:p>
          <a:p>
            <a:pPr lvl="1"/>
            <a:r>
              <a:rPr lang="en-US" sz="2000" dirty="0"/>
              <a:t>They have been observed in normal subjects, ventilated patients and during sleep. Thus, the value of these waves in clinical practice remains under investigation.</a:t>
            </a:r>
          </a:p>
          <a:p>
            <a:pPr lvl="1"/>
            <a:endParaRPr lang="en-US" sz="2000" dirty="0"/>
          </a:p>
          <a:p>
            <a:r>
              <a:rPr lang="en-US" sz="2400" b="1" dirty="0"/>
              <a:t>Lundberg C waves </a:t>
            </a:r>
          </a:p>
          <a:p>
            <a:pPr lvl="1"/>
            <a:r>
              <a:rPr lang="en-US" sz="2000" dirty="0"/>
              <a:t>They are oscillating waves at the frequency of 4-8 cycles per minute </a:t>
            </a:r>
          </a:p>
          <a:p>
            <a:pPr lvl="1"/>
            <a:r>
              <a:rPr lang="en-US" sz="2000" dirty="0"/>
              <a:t>They are thought to reflect normal interactions between the cardiac and pulmonary cycles.</a:t>
            </a:r>
          </a:p>
        </p:txBody>
      </p:sp>
      <p:pic>
        <p:nvPicPr>
          <p:cNvPr id="1026" name="Picture 2" descr="Lundberg waves. Lundberg A waves are ICP increases for 5 to 10 minutes. They reflect reduced cerebral compliance and impending herniation. Lundberg B waves have unclear value in clinical practice. Lundberg C waves are thought to reflect normal interactions between the cardiac and pulmonary cycles. ICP, intracranial pressure.">
            <a:extLst>
              <a:ext uri="{FF2B5EF4-FFF2-40B4-BE49-F238E27FC236}">
                <a16:creationId xmlns:a16="http://schemas.microsoft.com/office/drawing/2014/main" id="{29ABED3E-2346-E0A7-18FD-CB19B0B23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8345" y="1305026"/>
            <a:ext cx="2175455" cy="48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2865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9DD8-91F4-40BF-BE1D-B2A2E60A72DE}"/>
              </a:ext>
            </a:extLst>
          </p:cNvPr>
          <p:cNvSpPr>
            <a:spLocks noGrp="1"/>
          </p:cNvSpPr>
          <p:nvPr>
            <p:ph type="title"/>
          </p:nvPr>
        </p:nvSpPr>
        <p:spPr/>
        <p:txBody>
          <a:bodyPr>
            <a:normAutofit/>
          </a:bodyPr>
          <a:lstStyle/>
          <a:p>
            <a:r>
              <a:rPr lang="en-US" dirty="0"/>
              <a:t>Basal skull fracture</a:t>
            </a:r>
          </a:p>
        </p:txBody>
      </p:sp>
      <p:sp>
        <p:nvSpPr>
          <p:cNvPr id="3" name="Content Placeholder 2">
            <a:extLst>
              <a:ext uri="{FF2B5EF4-FFF2-40B4-BE49-F238E27FC236}">
                <a16:creationId xmlns:a16="http://schemas.microsoft.com/office/drawing/2014/main" id="{80C36670-8DEC-3BF3-9CA6-67920483D913}"/>
              </a:ext>
            </a:extLst>
          </p:cNvPr>
          <p:cNvSpPr>
            <a:spLocks noGrp="1"/>
          </p:cNvSpPr>
          <p:nvPr>
            <p:ph idx="1"/>
          </p:nvPr>
        </p:nvSpPr>
        <p:spPr>
          <a:xfrm>
            <a:off x="838200" y="1305026"/>
            <a:ext cx="6889955" cy="4871938"/>
          </a:xfrm>
        </p:spPr>
        <p:txBody>
          <a:bodyPr/>
          <a:lstStyle/>
          <a:p>
            <a:r>
              <a:rPr lang="en-US" b="1" dirty="0"/>
              <a:t>What is the name of this sign ?</a:t>
            </a:r>
          </a:p>
          <a:p>
            <a:pPr marL="914400" lvl="1" indent="-457200">
              <a:buFont typeface="+mj-lt"/>
              <a:buAutoNum type="alphaLcPeriod"/>
            </a:pPr>
            <a:r>
              <a:rPr lang="en-US" dirty="0"/>
              <a:t>Battle’s sign</a:t>
            </a:r>
          </a:p>
          <a:p>
            <a:pPr marL="914400" lvl="1" indent="-457200">
              <a:buFont typeface="+mj-lt"/>
              <a:buAutoNum type="alphaLcPeriod"/>
            </a:pPr>
            <a:r>
              <a:rPr lang="en-US" dirty="0"/>
              <a:t>Raccoon eyes</a:t>
            </a:r>
          </a:p>
          <a:p>
            <a:r>
              <a:rPr lang="en-US" b="1" dirty="0"/>
              <a:t>What does this sign indicate ?</a:t>
            </a:r>
          </a:p>
          <a:p>
            <a:pPr lvl="1"/>
            <a:r>
              <a:rPr lang="en-US" dirty="0"/>
              <a:t>Basal skull fracture</a:t>
            </a:r>
          </a:p>
        </p:txBody>
      </p:sp>
      <p:sp>
        <p:nvSpPr>
          <p:cNvPr id="6" name="TextBox 5">
            <a:extLst>
              <a:ext uri="{FF2B5EF4-FFF2-40B4-BE49-F238E27FC236}">
                <a16:creationId xmlns:a16="http://schemas.microsoft.com/office/drawing/2014/main" id="{DA8ECB22-831C-2DEE-326E-DC339BAB404B}"/>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grpSp>
        <p:nvGrpSpPr>
          <p:cNvPr id="9" name="Group 8">
            <a:extLst>
              <a:ext uri="{FF2B5EF4-FFF2-40B4-BE49-F238E27FC236}">
                <a16:creationId xmlns:a16="http://schemas.microsoft.com/office/drawing/2014/main" id="{8B0EA208-C2B1-50C9-CC08-941832E82B8C}"/>
              </a:ext>
            </a:extLst>
          </p:cNvPr>
          <p:cNvGrpSpPr/>
          <p:nvPr/>
        </p:nvGrpSpPr>
        <p:grpSpPr>
          <a:xfrm>
            <a:off x="7896296" y="1305025"/>
            <a:ext cx="3457504" cy="4871938"/>
            <a:chOff x="7896296" y="1305025"/>
            <a:chExt cx="3457504" cy="4871938"/>
          </a:xfrm>
        </p:grpSpPr>
        <p:pic>
          <p:nvPicPr>
            <p:cNvPr id="5" name="Content Placeholder 4">
              <a:extLst>
                <a:ext uri="{FF2B5EF4-FFF2-40B4-BE49-F238E27FC236}">
                  <a16:creationId xmlns:a16="http://schemas.microsoft.com/office/drawing/2014/main" id="{33469FF1-894C-259C-3418-BA9F0CB63A07}"/>
                </a:ext>
              </a:extLst>
            </p:cNvPr>
            <p:cNvPicPr>
              <a:picLocks noChangeAspect="1"/>
            </p:cNvPicPr>
            <p:nvPr/>
          </p:nvPicPr>
          <p:blipFill>
            <a:blip r:embed="rId2"/>
            <a:srcRect r="13618"/>
            <a:stretch>
              <a:fillRect/>
            </a:stretch>
          </p:blipFill>
          <p:spPr bwMode="auto">
            <a:xfrm>
              <a:off x="7896296" y="1305025"/>
              <a:ext cx="3457504" cy="487193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4F31672-A365-FCC2-6358-999A7F4E37CD}"/>
                </a:ext>
              </a:extLst>
            </p:cNvPr>
            <p:cNvSpPr txBox="1"/>
            <p:nvPr/>
          </p:nvSpPr>
          <p:spPr>
            <a:xfrm>
              <a:off x="7896296" y="1305025"/>
              <a:ext cx="332143" cy="461665"/>
            </a:xfrm>
            <a:prstGeom prst="rect">
              <a:avLst/>
            </a:prstGeom>
            <a:solidFill>
              <a:schemeClr val="bg1"/>
            </a:solidFill>
          </p:spPr>
          <p:txBody>
            <a:bodyPr wrap="none" rtlCol="0">
              <a:spAutoFit/>
            </a:bodyPr>
            <a:lstStyle/>
            <a:p>
              <a:pPr algn="ctr"/>
              <a:r>
                <a:rPr lang="en-US" sz="2400" dirty="0"/>
                <a:t>a</a:t>
              </a:r>
            </a:p>
          </p:txBody>
        </p:sp>
      </p:grpSp>
      <p:grpSp>
        <p:nvGrpSpPr>
          <p:cNvPr id="11" name="Group 10">
            <a:extLst>
              <a:ext uri="{FF2B5EF4-FFF2-40B4-BE49-F238E27FC236}">
                <a16:creationId xmlns:a16="http://schemas.microsoft.com/office/drawing/2014/main" id="{C7A763DD-04E3-3291-B144-0E1BAEAA73F5}"/>
              </a:ext>
            </a:extLst>
          </p:cNvPr>
          <p:cNvGrpSpPr/>
          <p:nvPr/>
        </p:nvGrpSpPr>
        <p:grpSpPr>
          <a:xfrm>
            <a:off x="3955187" y="3572315"/>
            <a:ext cx="3772968" cy="2604648"/>
            <a:chOff x="3955187" y="3572315"/>
            <a:chExt cx="3772968" cy="2604648"/>
          </a:xfrm>
        </p:grpSpPr>
        <p:pic>
          <p:nvPicPr>
            <p:cNvPr id="7" name="Picture 6">
              <a:extLst>
                <a:ext uri="{FF2B5EF4-FFF2-40B4-BE49-F238E27FC236}">
                  <a16:creationId xmlns:a16="http://schemas.microsoft.com/office/drawing/2014/main" id="{30CDC679-9921-9053-E643-5FBA6A974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3572316"/>
              <a:ext cx="3765755" cy="260464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391DD81-4636-DF45-308E-64642CE121E3}"/>
                </a:ext>
              </a:extLst>
            </p:cNvPr>
            <p:cNvSpPr txBox="1"/>
            <p:nvPr/>
          </p:nvSpPr>
          <p:spPr>
            <a:xfrm>
              <a:off x="3955187" y="3572315"/>
              <a:ext cx="346570" cy="461665"/>
            </a:xfrm>
            <a:prstGeom prst="rect">
              <a:avLst/>
            </a:prstGeom>
            <a:solidFill>
              <a:schemeClr val="bg1"/>
            </a:solidFill>
          </p:spPr>
          <p:txBody>
            <a:bodyPr wrap="none" rtlCol="0">
              <a:spAutoFit/>
            </a:bodyPr>
            <a:lstStyle/>
            <a:p>
              <a:pPr algn="ctr"/>
              <a:r>
                <a:rPr lang="en-US" sz="2400" dirty="0"/>
                <a:t>b</a:t>
              </a:r>
            </a:p>
          </p:txBody>
        </p:sp>
      </p:grpSp>
    </p:spTree>
    <p:extLst>
      <p:ext uri="{BB962C8B-B14F-4D97-AF65-F5344CB8AC3E}">
        <p14:creationId xmlns:p14="http://schemas.microsoft.com/office/powerpoint/2010/main" val="25488685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4B266A-3B77-0398-94BC-EC7D7E85A01C}"/>
              </a:ext>
            </a:extLst>
          </p:cNvPr>
          <p:cNvSpPr>
            <a:spLocks noGrp="1"/>
          </p:cNvSpPr>
          <p:nvPr>
            <p:ph type="title"/>
          </p:nvPr>
        </p:nvSpPr>
        <p:spPr/>
        <p:txBody>
          <a:bodyPr/>
          <a:lstStyle/>
          <a:p>
            <a:r>
              <a:rPr lang="en-US" dirty="0"/>
              <a:t>Extra Axial Hematomas</a:t>
            </a:r>
          </a:p>
        </p:txBody>
      </p:sp>
      <p:graphicFrame>
        <p:nvGraphicFramePr>
          <p:cNvPr id="7" name="Table 7">
            <a:extLst>
              <a:ext uri="{FF2B5EF4-FFF2-40B4-BE49-F238E27FC236}">
                <a16:creationId xmlns:a16="http://schemas.microsoft.com/office/drawing/2014/main" id="{68E5C3BA-D272-0E5C-0C09-D238558B915E}"/>
              </a:ext>
            </a:extLst>
          </p:cNvPr>
          <p:cNvGraphicFramePr>
            <a:graphicFrameLocks noGrp="1"/>
          </p:cNvGraphicFramePr>
          <p:nvPr>
            <p:ph idx="1"/>
            <p:extLst>
              <p:ext uri="{D42A27DB-BD31-4B8C-83A1-F6EECF244321}">
                <p14:modId xmlns:p14="http://schemas.microsoft.com/office/powerpoint/2010/main" val="3495858168"/>
              </p:ext>
            </p:extLst>
          </p:nvPr>
        </p:nvGraphicFramePr>
        <p:xfrm>
          <a:off x="838201" y="1207648"/>
          <a:ext cx="10515600" cy="33883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655242178"/>
                    </a:ext>
                  </a:extLst>
                </a:gridCol>
                <a:gridCol w="2437588">
                  <a:extLst>
                    <a:ext uri="{9D8B030D-6E8A-4147-A177-3AD203B41FA5}">
                      <a16:colId xmlns:a16="http://schemas.microsoft.com/office/drawing/2014/main" val="931009787"/>
                    </a:ext>
                  </a:extLst>
                </a:gridCol>
                <a:gridCol w="2820212">
                  <a:extLst>
                    <a:ext uri="{9D8B030D-6E8A-4147-A177-3AD203B41FA5}">
                      <a16:colId xmlns:a16="http://schemas.microsoft.com/office/drawing/2014/main" val="1742729070"/>
                    </a:ext>
                  </a:extLst>
                </a:gridCol>
                <a:gridCol w="2628900">
                  <a:extLst>
                    <a:ext uri="{9D8B030D-6E8A-4147-A177-3AD203B41FA5}">
                      <a16:colId xmlns:a16="http://schemas.microsoft.com/office/drawing/2014/main" val="1491373802"/>
                    </a:ext>
                  </a:extLst>
                </a:gridCol>
              </a:tblGrid>
              <a:tr h="370840">
                <a:tc>
                  <a:txBody>
                    <a:bodyPr/>
                    <a:lstStyle/>
                    <a:p>
                      <a:pPr algn="ctr"/>
                      <a:r>
                        <a:rPr lang="en-US" dirty="0"/>
                        <a:t>Epidural  hematoma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Subdural hematoma</a:t>
                      </a:r>
                      <a:endParaRPr lang="ar-JO"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Subarachnoid hematoma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t>Intraventricular hematoma</a:t>
                      </a:r>
                    </a:p>
                  </a:txBody>
                  <a:tcPr/>
                </a:tc>
                <a:extLst>
                  <a:ext uri="{0D108BD9-81ED-4DB2-BD59-A6C34878D82A}">
                    <a16:rowId xmlns:a16="http://schemas.microsoft.com/office/drawing/2014/main" val="2270661600"/>
                  </a:ext>
                </a:extLst>
              </a:tr>
              <a:tr h="370840">
                <a:tc>
                  <a:txBody>
                    <a:bodyPr/>
                    <a:lstStyle/>
                    <a:p>
                      <a:pPr marL="285750" indent="-285750">
                        <a:buFont typeface="Arial" panose="020B0604020202020204" pitchFamily="34" charset="0"/>
                        <a:buChar char="•"/>
                      </a:pPr>
                      <a:r>
                        <a:rPr lang="en-US" sz="1700" b="1" dirty="0"/>
                        <a:t>Shape</a:t>
                      </a:r>
                      <a:r>
                        <a:rPr lang="en-US" sz="1700" dirty="0"/>
                        <a:t>: Lens (biconvex)</a:t>
                      </a:r>
                    </a:p>
                    <a:p>
                      <a:pPr marL="285750" indent="-285750">
                        <a:buFont typeface="Arial" panose="020B0604020202020204" pitchFamily="34" charset="0"/>
                        <a:buChar char="•"/>
                      </a:pPr>
                      <a:r>
                        <a:rPr lang="en-US" sz="1700" dirty="0"/>
                        <a:t>Respect the sutures</a:t>
                      </a:r>
                    </a:p>
                    <a:p>
                      <a:pPr marL="285750" indent="-285750">
                        <a:buFont typeface="Arial" panose="020B0604020202020204" pitchFamily="34" charset="0"/>
                        <a:buChar char="•"/>
                      </a:pPr>
                      <a:r>
                        <a:rPr lang="en-US" sz="1700" dirty="0"/>
                        <a:t>Can cause mass effect </a:t>
                      </a:r>
                    </a:p>
                    <a:p>
                      <a:pPr marL="285750" indent="-285750">
                        <a:buFont typeface="Arial" panose="020B0604020202020204" pitchFamily="34" charset="0"/>
                        <a:buChar char="•"/>
                      </a:pPr>
                      <a:r>
                        <a:rPr lang="en-US" sz="1700" b="1" dirty="0"/>
                        <a:t>Most common from </a:t>
                      </a:r>
                      <a:r>
                        <a:rPr lang="en-US" sz="1700" dirty="0"/>
                        <a:t>the middle meningeal artery</a:t>
                      </a:r>
                    </a:p>
                    <a:p>
                      <a:pPr marL="285750" indent="-285750">
                        <a:buFont typeface="Arial" panose="020B0604020202020204" pitchFamily="34" charset="0"/>
                        <a:buChar char="•"/>
                      </a:pPr>
                      <a:r>
                        <a:rPr lang="en-US" sz="1700" b="1" i="0" kern="1200" dirty="0">
                          <a:solidFill>
                            <a:schemeClr val="dk1"/>
                          </a:solidFill>
                          <a:effectLst/>
                          <a:latin typeface="+mn-lt"/>
                          <a:ea typeface="+mn-ea"/>
                          <a:cs typeface="+mn-cs"/>
                        </a:rPr>
                        <a:t>Venous EDH</a:t>
                      </a:r>
                      <a:r>
                        <a:rPr lang="en-US" sz="1700" b="0" i="0" kern="1200" dirty="0">
                          <a:solidFill>
                            <a:schemeClr val="dk1"/>
                          </a:solidFill>
                          <a:effectLst/>
                          <a:latin typeface="+mn-lt"/>
                          <a:ea typeface="+mn-ea"/>
                          <a:cs typeface="+mn-cs"/>
                        </a:rPr>
                        <a:t> (rare) from the middle meningeal vein or dural venous sinus injury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1" dirty="0"/>
                        <a:t>Treatment</a:t>
                      </a:r>
                      <a:r>
                        <a:rPr lang="en-US" sz="1700" dirty="0"/>
                        <a:t>: Craniotomy &amp; evacuation</a:t>
                      </a:r>
                    </a:p>
                  </a:txBody>
                  <a:tcPr/>
                </a:tc>
                <a:tc>
                  <a:txBody>
                    <a:bodyPr/>
                    <a:lstStyle/>
                    <a:p>
                      <a:pPr marL="285750" indent="-285750">
                        <a:buFont typeface="Arial" panose="020B0604020202020204" pitchFamily="34" charset="0"/>
                        <a:buChar char="•"/>
                      </a:pPr>
                      <a:r>
                        <a:rPr lang="en-US" sz="1700" b="1" dirty="0"/>
                        <a:t>Shape</a:t>
                      </a:r>
                      <a:r>
                        <a:rPr lang="en-US" sz="1700" dirty="0"/>
                        <a:t>: Lacunar</a:t>
                      </a:r>
                    </a:p>
                    <a:p>
                      <a:pPr marL="285750" indent="-285750">
                        <a:buFont typeface="Arial" panose="020B0604020202020204" pitchFamily="34" charset="0"/>
                        <a:buChar char="•"/>
                      </a:pPr>
                      <a:r>
                        <a:rPr lang="en-US" sz="1700" dirty="0"/>
                        <a:t>Doesn’t respect suture</a:t>
                      </a:r>
                    </a:p>
                    <a:p>
                      <a:pPr marL="285750" indent="-285750">
                        <a:buFont typeface="Arial" panose="020B0604020202020204" pitchFamily="34" charset="0"/>
                        <a:buChar char="•"/>
                      </a:pPr>
                      <a:r>
                        <a:rPr lang="en-US" sz="1700" dirty="0"/>
                        <a:t>Less likely to cause mass effect</a:t>
                      </a:r>
                    </a:p>
                    <a:p>
                      <a:pPr marL="285750" indent="-285750">
                        <a:buFont typeface="Arial" panose="020B0604020202020204" pitchFamily="34" charset="0"/>
                        <a:buChar char="•"/>
                      </a:pPr>
                      <a:r>
                        <a:rPr lang="en-US" sz="1700" b="1" dirty="0"/>
                        <a:t>Most common from </a:t>
                      </a:r>
                      <a:r>
                        <a:rPr lang="en-US" sz="1700" dirty="0"/>
                        <a:t>the bridging veins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1" dirty="0"/>
                        <a:t>Treatment</a:t>
                      </a:r>
                      <a:r>
                        <a:rPr lang="en-US" sz="1700" dirty="0"/>
                        <a:t>: Craniotomy &amp; dura slitting</a:t>
                      </a:r>
                    </a:p>
                    <a:p>
                      <a:pPr marL="285750" indent="-285750">
                        <a:buFont typeface="Arial" panose="020B0604020202020204" pitchFamily="34" charset="0"/>
                        <a:buChar char="•"/>
                      </a:pPr>
                      <a:endParaRPr lang="en-US" sz="1700" dirty="0"/>
                    </a:p>
                  </a:txBody>
                  <a:tcPr/>
                </a:tc>
                <a:tc>
                  <a:txBody>
                    <a:bodyPr/>
                    <a:lstStyle/>
                    <a:p>
                      <a:pPr marL="285750" indent="-285750">
                        <a:buFont typeface="Arial" panose="020B0604020202020204" pitchFamily="34" charset="0"/>
                        <a:buChar char="•"/>
                      </a:pPr>
                      <a:r>
                        <a:rPr lang="en-US" sz="1600" dirty="0"/>
                        <a:t>Bleeding in sulci &amp; citterns</a:t>
                      </a:r>
                    </a:p>
                    <a:p>
                      <a:pPr marL="285750" indent="-285750">
                        <a:buFont typeface="Arial" panose="020B0604020202020204" pitchFamily="34" charset="0"/>
                        <a:buChar char="•"/>
                      </a:pPr>
                      <a:r>
                        <a:rPr lang="en-US" sz="1600" dirty="0"/>
                        <a:t>Usually found centrally (around the circle of Willis) but can occur in other parts of the brain</a:t>
                      </a:r>
                    </a:p>
                    <a:p>
                      <a:pPr marL="285750" indent="-285750">
                        <a:buFont typeface="Arial" panose="020B0604020202020204" pitchFamily="34" charset="0"/>
                        <a:buChar char="•"/>
                      </a:pPr>
                      <a:r>
                        <a:rPr lang="en-US" sz="1600" b="1" dirty="0"/>
                        <a:t>Most commonly due to </a:t>
                      </a:r>
                      <a:r>
                        <a:rPr lang="en-US" sz="1600" dirty="0"/>
                        <a:t>rupture of an intracranial aneurysm (berry aneurysm)</a:t>
                      </a:r>
                    </a:p>
                    <a:p>
                      <a:pPr marL="285750" indent="-285750">
                        <a:buFont typeface="Arial" panose="020B0604020202020204" pitchFamily="34" charset="0"/>
                        <a:buChar char="•"/>
                      </a:pPr>
                      <a:r>
                        <a:rPr lang="en-US" sz="1600" dirty="0"/>
                        <a:t>Commonly present with “The worst headache in my life” complain</a:t>
                      </a:r>
                    </a:p>
                    <a:p>
                      <a:pPr marL="285750" indent="-285750">
                        <a:buFont typeface="Arial" panose="020B0604020202020204" pitchFamily="34" charset="0"/>
                        <a:buChar char="•"/>
                      </a:pPr>
                      <a:r>
                        <a:rPr lang="en-US" sz="1600" b="1" dirty="0"/>
                        <a:t>Treatment</a:t>
                      </a:r>
                      <a:r>
                        <a:rPr lang="en-US" sz="1600" dirty="0"/>
                        <a:t>: Expectant</a:t>
                      </a:r>
                      <a:endParaRPr lang="en-US" sz="1550" dirty="0"/>
                    </a:p>
                  </a:txBody>
                  <a:tcPr/>
                </a:tc>
                <a:tc>
                  <a:txBody>
                    <a:bodyPr/>
                    <a:lstStyle/>
                    <a:p>
                      <a:pPr marL="285750" indent="-285750">
                        <a:buFont typeface="Arial" panose="020B0604020202020204" pitchFamily="34" charset="0"/>
                        <a:buChar char="•"/>
                      </a:pPr>
                      <a:r>
                        <a:rPr lang="en-US" sz="1700" dirty="0"/>
                        <a:t>Inside cerebral ventricles</a:t>
                      </a:r>
                    </a:p>
                    <a:p>
                      <a:pPr marL="285750" indent="-285750">
                        <a:buFont typeface="Arial" panose="020B0604020202020204" pitchFamily="34" charset="0"/>
                        <a:buChar char="•"/>
                      </a:pPr>
                      <a:r>
                        <a:rPr lang="en-US" sz="1700" dirty="0"/>
                        <a:t>Can be primary or secondary to a large extraventricular component with secondary extension into the ventricles</a:t>
                      </a:r>
                    </a:p>
                    <a:p>
                      <a:pPr marL="285750" indent="-285750">
                        <a:buFont typeface="Arial" panose="020B0604020202020204" pitchFamily="34" charset="0"/>
                        <a:buChar char="•"/>
                      </a:pPr>
                      <a:r>
                        <a:rPr lang="en-US" sz="1600" b="1" dirty="0"/>
                        <a:t>Treatment</a:t>
                      </a:r>
                      <a:r>
                        <a:rPr lang="en-US" sz="1600" dirty="0"/>
                        <a:t>: Drainage</a:t>
                      </a:r>
                      <a:endParaRPr lang="en-US" sz="1700" dirty="0"/>
                    </a:p>
                  </a:txBody>
                  <a:tcPr/>
                </a:tc>
                <a:extLst>
                  <a:ext uri="{0D108BD9-81ED-4DB2-BD59-A6C34878D82A}">
                    <a16:rowId xmlns:a16="http://schemas.microsoft.com/office/drawing/2014/main" val="598608547"/>
                  </a:ext>
                </a:extLst>
              </a:tr>
            </a:tbl>
          </a:graphicData>
        </a:graphic>
      </p:graphicFrame>
      <p:pic>
        <p:nvPicPr>
          <p:cNvPr id="9" name="Content Placeholder 5">
            <a:extLst>
              <a:ext uri="{FF2B5EF4-FFF2-40B4-BE49-F238E27FC236}">
                <a16:creationId xmlns:a16="http://schemas.microsoft.com/office/drawing/2014/main" id="{C603262F-E10D-723C-55F9-41E5052AFBD3}"/>
              </a:ext>
            </a:extLst>
          </p:cNvPr>
          <p:cNvPicPr>
            <a:picLocks noChangeAspect="1"/>
          </p:cNvPicPr>
          <p:nvPr/>
        </p:nvPicPr>
        <p:blipFill>
          <a:blip r:embed="rId2"/>
          <a:stretch>
            <a:fillRect/>
          </a:stretch>
        </p:blipFill>
        <p:spPr>
          <a:xfrm>
            <a:off x="3914479" y="4630707"/>
            <a:ext cx="1743570" cy="2064250"/>
          </a:xfrm>
          <a:prstGeom prst="rect">
            <a:avLst/>
          </a:prstGeom>
        </p:spPr>
      </p:pic>
      <p:pic>
        <p:nvPicPr>
          <p:cNvPr id="10" name="Content Placeholder 5">
            <a:extLst>
              <a:ext uri="{FF2B5EF4-FFF2-40B4-BE49-F238E27FC236}">
                <a16:creationId xmlns:a16="http://schemas.microsoft.com/office/drawing/2014/main" id="{24A8710F-0513-A09F-47C5-5E52AFF3AD86}"/>
              </a:ext>
            </a:extLst>
          </p:cNvPr>
          <p:cNvPicPr>
            <a:picLocks noChangeAspect="1"/>
          </p:cNvPicPr>
          <p:nvPr/>
        </p:nvPicPr>
        <p:blipFill>
          <a:blip r:embed="rId3"/>
          <a:stretch>
            <a:fillRect/>
          </a:stretch>
        </p:blipFill>
        <p:spPr>
          <a:xfrm>
            <a:off x="6534670" y="4621054"/>
            <a:ext cx="1743568" cy="2079926"/>
          </a:xfrm>
          <a:prstGeom prst="rect">
            <a:avLst/>
          </a:prstGeom>
        </p:spPr>
      </p:pic>
      <p:pic>
        <p:nvPicPr>
          <p:cNvPr id="11" name="Content Placeholder 6" descr="A close-up of a coin&#10;&#10;Description automatically generated with medium confidence">
            <a:extLst>
              <a:ext uri="{FF2B5EF4-FFF2-40B4-BE49-F238E27FC236}">
                <a16:creationId xmlns:a16="http://schemas.microsoft.com/office/drawing/2014/main" id="{5E31D1E5-E134-F03F-9AFE-B9DFF986C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306" y="4630219"/>
            <a:ext cx="1616488" cy="2069894"/>
          </a:xfrm>
          <a:prstGeom prst="rect">
            <a:avLst/>
          </a:prstGeom>
        </p:spPr>
      </p:pic>
      <p:pic>
        <p:nvPicPr>
          <p:cNvPr id="14" name="Content Placeholder 5">
            <a:extLst>
              <a:ext uri="{FF2B5EF4-FFF2-40B4-BE49-F238E27FC236}">
                <a16:creationId xmlns:a16="http://schemas.microsoft.com/office/drawing/2014/main" id="{B5FE39C4-E80D-810B-466D-69DD5127EF6C}"/>
              </a:ext>
            </a:extLst>
          </p:cNvPr>
          <p:cNvPicPr>
            <a:picLocks noChangeAspect="1"/>
          </p:cNvPicPr>
          <p:nvPr/>
        </p:nvPicPr>
        <p:blipFill rotWithShape="1">
          <a:blip r:embed="rId5"/>
          <a:srcRect r="794"/>
          <a:stretch/>
        </p:blipFill>
        <p:spPr>
          <a:xfrm>
            <a:off x="1387207" y="4630708"/>
            <a:ext cx="1651198" cy="2064250"/>
          </a:xfrm>
          <a:prstGeom prst="rect">
            <a:avLst/>
          </a:prstGeom>
        </p:spPr>
      </p:pic>
    </p:spTree>
    <p:extLst>
      <p:ext uri="{BB962C8B-B14F-4D97-AF65-F5344CB8AC3E}">
        <p14:creationId xmlns:p14="http://schemas.microsoft.com/office/powerpoint/2010/main" val="3661222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68C14-E888-4555-BA28-7E4D16C7F50A}"/>
              </a:ext>
            </a:extLst>
          </p:cNvPr>
          <p:cNvSpPr>
            <a:spLocks noGrp="1"/>
          </p:cNvSpPr>
          <p:nvPr>
            <p:ph type="title"/>
          </p:nvPr>
        </p:nvSpPr>
        <p:spPr/>
        <p:txBody>
          <a:bodyPr/>
          <a:lstStyle/>
          <a:p>
            <a:r>
              <a:rPr lang="en-US" dirty="0"/>
              <a:t>Epidural hematoma</a:t>
            </a:r>
          </a:p>
        </p:txBody>
      </p:sp>
      <p:sp>
        <p:nvSpPr>
          <p:cNvPr id="3" name="Content Placeholder 2">
            <a:extLst>
              <a:ext uri="{FF2B5EF4-FFF2-40B4-BE49-F238E27FC236}">
                <a16:creationId xmlns:a16="http://schemas.microsoft.com/office/drawing/2014/main" id="{78E31283-BFBC-4350-9363-820800F33C40}"/>
              </a:ext>
            </a:extLst>
          </p:cNvPr>
          <p:cNvSpPr>
            <a:spLocks noGrp="1"/>
          </p:cNvSpPr>
          <p:nvPr>
            <p:ph idx="1"/>
          </p:nvPr>
        </p:nvSpPr>
        <p:spPr>
          <a:xfrm>
            <a:off x="838200" y="1305026"/>
            <a:ext cx="8315632" cy="4871938"/>
          </a:xfrm>
        </p:spPr>
        <p:txBody>
          <a:bodyPr>
            <a:normAutofit lnSpcReduction="10000"/>
          </a:bodyPr>
          <a:lstStyle/>
          <a:p>
            <a:r>
              <a:rPr lang="en-US" b="1" dirty="0"/>
              <a:t>What is your diagnosis ?</a:t>
            </a:r>
          </a:p>
          <a:p>
            <a:pPr lvl="1"/>
            <a:r>
              <a:rPr lang="en-US" b="1" dirty="0">
                <a:solidFill>
                  <a:srgbClr val="FF0000"/>
                </a:solidFill>
              </a:rPr>
              <a:t>Acute</a:t>
            </a:r>
            <a:r>
              <a:rPr lang="en-US" dirty="0"/>
              <a:t> epidural hematoma </a:t>
            </a:r>
          </a:p>
          <a:p>
            <a:r>
              <a:rPr lang="en-US" b="1" dirty="0"/>
              <a:t>What is the definitive management ?</a:t>
            </a:r>
          </a:p>
          <a:p>
            <a:pPr lvl="1"/>
            <a:r>
              <a:rPr lang="en-US" dirty="0"/>
              <a:t>Craniotomy and evacuation </a:t>
            </a:r>
          </a:p>
          <a:p>
            <a:r>
              <a:rPr lang="en-US" b="1" dirty="0"/>
              <a:t>Which vessel is affected ?</a:t>
            </a:r>
          </a:p>
          <a:p>
            <a:pPr lvl="1"/>
            <a:r>
              <a:rPr lang="en-US" dirty="0"/>
              <a:t>Middle meningeal artery</a:t>
            </a:r>
          </a:p>
          <a:p>
            <a:r>
              <a:rPr lang="en-US" b="1" dirty="0"/>
              <a:t>What are the findings in the third picture</a:t>
            </a:r>
          </a:p>
          <a:p>
            <a:pPr lvl="1"/>
            <a:r>
              <a:rPr lang="en-US" dirty="0"/>
              <a:t>Non-contrast enhanced brain CT, axial view, that shows a lenticular shaped hyperdensity over the right frontal with mass effects in the form of effaced brain sulci and compressed frontal horn of the right lateral ventricle with minimal midline shift to the left</a:t>
            </a:r>
          </a:p>
        </p:txBody>
      </p:sp>
      <p:pic>
        <p:nvPicPr>
          <p:cNvPr id="5" name="Picture 4">
            <a:extLst>
              <a:ext uri="{FF2B5EF4-FFF2-40B4-BE49-F238E27FC236}">
                <a16:creationId xmlns:a16="http://schemas.microsoft.com/office/drawing/2014/main" id="{F37EAD6B-57E7-92E5-A522-D39EBB2C752C}"/>
              </a:ext>
            </a:extLst>
          </p:cNvPr>
          <p:cNvPicPr>
            <a:picLocks noChangeAspect="1"/>
          </p:cNvPicPr>
          <p:nvPr/>
        </p:nvPicPr>
        <p:blipFill>
          <a:blip r:embed="rId2"/>
          <a:stretch>
            <a:fillRect/>
          </a:stretch>
        </p:blipFill>
        <p:spPr>
          <a:xfrm>
            <a:off x="9252154" y="1305027"/>
            <a:ext cx="2101645" cy="2298429"/>
          </a:xfrm>
          <a:prstGeom prst="rect">
            <a:avLst/>
          </a:prstGeom>
        </p:spPr>
      </p:pic>
      <p:sp>
        <p:nvSpPr>
          <p:cNvPr id="6" name="TextBox 5">
            <a:extLst>
              <a:ext uri="{FF2B5EF4-FFF2-40B4-BE49-F238E27FC236}">
                <a16:creationId xmlns:a16="http://schemas.microsoft.com/office/drawing/2014/main" id="{8FFC0454-2EEA-EAD5-9F6D-BA9431998230}"/>
              </a:ext>
            </a:extLst>
          </p:cNvPr>
          <p:cNvSpPr txBox="1"/>
          <p:nvPr/>
        </p:nvSpPr>
        <p:spPr>
          <a:xfrm>
            <a:off x="11047135" y="0"/>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17</a:t>
            </a:r>
            <a:r>
              <a:rPr lang="ar-JO" b="1" dirty="0">
                <a:solidFill>
                  <a:srgbClr val="FF0000"/>
                </a:solidFill>
              </a:rPr>
              <a:t>)</a:t>
            </a:r>
            <a:endParaRPr lang="en-US" b="1" dirty="0">
              <a:solidFill>
                <a:srgbClr val="FF0000"/>
              </a:solidFill>
            </a:endParaRPr>
          </a:p>
        </p:txBody>
      </p:sp>
      <p:pic>
        <p:nvPicPr>
          <p:cNvPr id="7" name="Picture 6">
            <a:extLst>
              <a:ext uri="{FF2B5EF4-FFF2-40B4-BE49-F238E27FC236}">
                <a16:creationId xmlns:a16="http://schemas.microsoft.com/office/drawing/2014/main" id="{EA7BB555-6F78-5BB7-06CE-352C2607E10C}"/>
              </a:ext>
            </a:extLst>
          </p:cNvPr>
          <p:cNvPicPr>
            <a:picLocks noChangeAspect="1"/>
          </p:cNvPicPr>
          <p:nvPr/>
        </p:nvPicPr>
        <p:blipFill rotWithShape="1">
          <a:blip r:embed="rId3">
            <a:extLst>
              <a:ext uri="{28A0092B-C50C-407E-A947-70E740481C1C}">
                <a14:useLocalDpi xmlns:a14="http://schemas.microsoft.com/office/drawing/2010/main" val="0"/>
              </a:ext>
            </a:extLst>
          </a:blip>
          <a:srcRect l="11912" t="7225" r="15287"/>
          <a:stretch/>
        </p:blipFill>
        <p:spPr>
          <a:xfrm>
            <a:off x="9252154" y="3810542"/>
            <a:ext cx="2101646" cy="2366421"/>
          </a:xfrm>
          <a:prstGeom prst="rect">
            <a:avLst/>
          </a:prstGeom>
        </p:spPr>
      </p:pic>
      <p:pic>
        <p:nvPicPr>
          <p:cNvPr id="8" name="Content Placeholder 3">
            <a:extLst>
              <a:ext uri="{FF2B5EF4-FFF2-40B4-BE49-F238E27FC236}">
                <a16:creationId xmlns:a16="http://schemas.microsoft.com/office/drawing/2014/main" id="{D4C74DA1-7751-80CC-DFF0-3FFD56110291}"/>
              </a:ext>
            </a:extLst>
          </p:cNvPr>
          <p:cNvPicPr>
            <a:picLocks noChangeAspect="1"/>
          </p:cNvPicPr>
          <p:nvPr/>
        </p:nvPicPr>
        <p:blipFill rotWithShape="1">
          <a:blip r:embed="rId4">
            <a:extLst>
              <a:ext uri="{28A0092B-C50C-407E-A947-70E740481C1C}">
                <a14:useLocalDpi xmlns:a14="http://schemas.microsoft.com/office/drawing/2010/main" val="0"/>
              </a:ext>
            </a:extLst>
          </a:blip>
          <a:srcRect r="14866"/>
          <a:stretch/>
        </p:blipFill>
        <p:spPr>
          <a:xfrm>
            <a:off x="7341791" y="1305025"/>
            <a:ext cx="1812041" cy="2298429"/>
          </a:xfrm>
          <a:prstGeom prst="rect">
            <a:avLst/>
          </a:prstGeom>
        </p:spPr>
      </p:pic>
    </p:spTree>
    <p:extLst>
      <p:ext uri="{BB962C8B-B14F-4D97-AF65-F5344CB8AC3E}">
        <p14:creationId xmlns:p14="http://schemas.microsoft.com/office/powerpoint/2010/main" val="2203049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DD58-9DD2-2903-FAB6-49AFF348065C}"/>
              </a:ext>
            </a:extLst>
          </p:cNvPr>
          <p:cNvSpPr>
            <a:spLocks noGrp="1"/>
          </p:cNvSpPr>
          <p:nvPr>
            <p:ph type="title"/>
          </p:nvPr>
        </p:nvSpPr>
        <p:spPr/>
        <p:txBody>
          <a:bodyPr/>
          <a:lstStyle/>
          <a:p>
            <a:r>
              <a:rPr lang="en-US" dirty="0"/>
              <a:t>Acute subdural hemorrhage</a:t>
            </a:r>
          </a:p>
        </p:txBody>
      </p:sp>
      <p:sp>
        <p:nvSpPr>
          <p:cNvPr id="3" name="Content Placeholder 2">
            <a:extLst>
              <a:ext uri="{FF2B5EF4-FFF2-40B4-BE49-F238E27FC236}">
                <a16:creationId xmlns:a16="http://schemas.microsoft.com/office/drawing/2014/main" id="{E0B7C683-56B6-32D7-AA1E-388F34535055}"/>
              </a:ext>
            </a:extLst>
          </p:cNvPr>
          <p:cNvSpPr>
            <a:spLocks noGrp="1"/>
          </p:cNvSpPr>
          <p:nvPr>
            <p:ph idx="1"/>
          </p:nvPr>
        </p:nvSpPr>
        <p:spPr/>
        <p:txBody>
          <a:bodyPr>
            <a:normAutofit/>
          </a:bodyPr>
          <a:lstStyle/>
          <a:p>
            <a:r>
              <a:rPr lang="en-US" b="1" dirty="0"/>
              <a:t>What is your diagnosis ?</a:t>
            </a:r>
          </a:p>
          <a:p>
            <a:pPr lvl="1"/>
            <a:r>
              <a:rPr lang="en-US" dirty="0"/>
              <a:t>Left frontoparietal </a:t>
            </a:r>
            <a:r>
              <a:rPr lang="en-US" b="1" dirty="0">
                <a:solidFill>
                  <a:srgbClr val="FF0000"/>
                </a:solidFill>
              </a:rPr>
              <a:t>acute</a:t>
            </a:r>
            <a:r>
              <a:rPr lang="en-US" dirty="0"/>
              <a:t> subdural hemorrhage </a:t>
            </a:r>
          </a:p>
          <a:p>
            <a:r>
              <a:rPr lang="en-US" b="1" dirty="0"/>
              <a:t>What is your m</a:t>
            </a:r>
            <a:r>
              <a:rPr lang="en-US" sz="2800" b="1" dirty="0"/>
              <a:t>anagement ?</a:t>
            </a:r>
          </a:p>
          <a:p>
            <a:pPr lvl="1"/>
            <a:r>
              <a:rPr lang="en-US" dirty="0"/>
              <a:t>Craniotomy and dural slitting</a:t>
            </a:r>
          </a:p>
          <a:p>
            <a:r>
              <a:rPr lang="en-US" sz="2800" b="1" dirty="0"/>
              <a:t>Mention 2 differential diagnosis for this finding</a:t>
            </a:r>
          </a:p>
          <a:p>
            <a:pPr lvl="1"/>
            <a:r>
              <a:rPr lang="en-US" dirty="0"/>
              <a:t>Blunt head trauma, Shaken baby syndrome, Acceleration-deceleration injury</a:t>
            </a:r>
          </a:p>
          <a:p>
            <a:r>
              <a:rPr lang="en-US" b="1" dirty="0"/>
              <a:t>If this patient came to the ER, opens eyes to painful stimulus, incomprehensive sounds, flexion to painful stimuli </a:t>
            </a:r>
            <a:r>
              <a:rPr lang="en-US" sz="2000" dirty="0"/>
              <a:t>(discussed in few slides)</a:t>
            </a:r>
            <a:endParaRPr lang="en-US" dirty="0"/>
          </a:p>
          <a:p>
            <a:pPr lvl="1"/>
            <a:r>
              <a:rPr lang="en-US" dirty="0"/>
              <a:t>What is your initial management in the ER ?</a:t>
            </a:r>
          </a:p>
          <a:p>
            <a:pPr lvl="1"/>
            <a:r>
              <a:rPr lang="en-US" dirty="0"/>
              <a:t>What is the GCS for this patient ?</a:t>
            </a:r>
          </a:p>
          <a:p>
            <a:pPr lvl="1"/>
            <a:r>
              <a:rPr lang="en-US" dirty="0"/>
              <a:t>What is the severity of the injury according to GCS ?</a:t>
            </a:r>
          </a:p>
        </p:txBody>
      </p:sp>
      <p:pic>
        <p:nvPicPr>
          <p:cNvPr id="4" name="Picture 12">
            <a:extLst>
              <a:ext uri="{FF2B5EF4-FFF2-40B4-BE49-F238E27FC236}">
                <a16:creationId xmlns:a16="http://schemas.microsoft.com/office/drawing/2014/main" id="{E1CE1DC2-03A4-810A-A20F-389048F87572}"/>
              </a:ext>
            </a:extLst>
          </p:cNvPr>
          <p:cNvPicPr>
            <a:picLocks noChangeAspect="1"/>
          </p:cNvPicPr>
          <p:nvPr/>
        </p:nvPicPr>
        <p:blipFill>
          <a:blip r:embed="rId2"/>
          <a:stretch>
            <a:fillRect/>
          </a:stretch>
        </p:blipFill>
        <p:spPr>
          <a:xfrm>
            <a:off x="9620655" y="1305027"/>
            <a:ext cx="1733144" cy="2161471"/>
          </a:xfrm>
          <a:prstGeom prst="rect">
            <a:avLst/>
          </a:prstGeom>
        </p:spPr>
      </p:pic>
      <p:sp>
        <p:nvSpPr>
          <p:cNvPr id="6" name="TextBox 5">
            <a:extLst>
              <a:ext uri="{FF2B5EF4-FFF2-40B4-BE49-F238E27FC236}">
                <a16:creationId xmlns:a16="http://schemas.microsoft.com/office/drawing/2014/main" id="{2DE76512-592F-8A6A-DD07-77C35E56955F}"/>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9</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3707749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3C7D-5130-E13F-0076-C2ABF30659A6}"/>
              </a:ext>
            </a:extLst>
          </p:cNvPr>
          <p:cNvSpPr>
            <a:spLocks noGrp="1"/>
          </p:cNvSpPr>
          <p:nvPr>
            <p:ph type="title"/>
          </p:nvPr>
        </p:nvSpPr>
        <p:spPr/>
        <p:txBody>
          <a:bodyPr/>
          <a:lstStyle/>
          <a:p>
            <a:r>
              <a:rPr lang="en-US" dirty="0"/>
              <a:t>Chronic subdural hemorrhage</a:t>
            </a:r>
          </a:p>
        </p:txBody>
      </p:sp>
      <p:sp>
        <p:nvSpPr>
          <p:cNvPr id="3" name="Content Placeholder 2">
            <a:extLst>
              <a:ext uri="{FF2B5EF4-FFF2-40B4-BE49-F238E27FC236}">
                <a16:creationId xmlns:a16="http://schemas.microsoft.com/office/drawing/2014/main" id="{DAE774B2-06B0-6021-FC98-4579333C6874}"/>
              </a:ext>
            </a:extLst>
          </p:cNvPr>
          <p:cNvSpPr>
            <a:spLocks noGrp="1"/>
          </p:cNvSpPr>
          <p:nvPr>
            <p:ph idx="1"/>
          </p:nvPr>
        </p:nvSpPr>
        <p:spPr>
          <a:xfrm>
            <a:off x="838200" y="1305026"/>
            <a:ext cx="8256639" cy="4871938"/>
          </a:xfrm>
        </p:spPr>
        <p:txBody>
          <a:bodyPr/>
          <a:lstStyle/>
          <a:p>
            <a:r>
              <a:rPr lang="en-US" b="1" dirty="0"/>
              <a:t>What is the diagnosis ?</a:t>
            </a:r>
          </a:p>
          <a:p>
            <a:pPr lvl="1"/>
            <a:r>
              <a:rPr lang="en-US" dirty="0"/>
              <a:t>Left side chronic subdural hemorrhage</a:t>
            </a:r>
          </a:p>
          <a:p>
            <a:r>
              <a:rPr lang="en-US" b="1" dirty="0"/>
              <a:t>What is the treatment ?</a:t>
            </a:r>
          </a:p>
          <a:p>
            <a:pPr lvl="1"/>
            <a:r>
              <a:rPr lang="en-US" dirty="0"/>
              <a:t>Burr holes</a:t>
            </a:r>
          </a:p>
          <a:p>
            <a:pPr lvl="2"/>
            <a:r>
              <a:rPr lang="en-US" sz="2400" dirty="0">
                <a:solidFill>
                  <a:srgbClr val="0070C0"/>
                </a:solidFill>
              </a:rPr>
              <a:t>Acute: Craniotomy and evacuation</a:t>
            </a:r>
          </a:p>
          <a:p>
            <a:pPr lvl="2"/>
            <a:r>
              <a:rPr lang="en-US" sz="2400" dirty="0">
                <a:solidFill>
                  <a:srgbClr val="0070C0"/>
                </a:solidFill>
              </a:rPr>
              <a:t>Chronic: Burr holes</a:t>
            </a:r>
          </a:p>
          <a:p>
            <a:r>
              <a:rPr lang="en-GB" sz="2800" b="1" dirty="0">
                <a:cs typeface="Arial" panose="020B0604020202020204"/>
              </a:rPr>
              <a:t>Is there a midline shift ?</a:t>
            </a:r>
          </a:p>
          <a:p>
            <a:pPr lvl="1"/>
            <a:r>
              <a:rPr lang="en-US" dirty="0"/>
              <a:t>Yes</a:t>
            </a:r>
          </a:p>
          <a:p>
            <a:r>
              <a:rPr lang="en-US" b="1" dirty="0"/>
              <a:t>What is the timing ?</a:t>
            </a:r>
          </a:p>
          <a:p>
            <a:pPr lvl="1"/>
            <a:r>
              <a:rPr lang="en-US" dirty="0"/>
              <a:t>symptom onset ≥ 21 days after the inciting event </a:t>
            </a:r>
          </a:p>
        </p:txBody>
      </p:sp>
      <p:pic>
        <p:nvPicPr>
          <p:cNvPr id="5" name="Picture 4">
            <a:extLst>
              <a:ext uri="{FF2B5EF4-FFF2-40B4-BE49-F238E27FC236}">
                <a16:creationId xmlns:a16="http://schemas.microsoft.com/office/drawing/2014/main" id="{E1C7CDAA-4F2A-E791-7F9D-B804F03373E5}"/>
              </a:ext>
            </a:extLst>
          </p:cNvPr>
          <p:cNvPicPr>
            <a:picLocks noChangeAspect="1"/>
          </p:cNvPicPr>
          <p:nvPr/>
        </p:nvPicPr>
        <p:blipFill>
          <a:blip r:embed="rId2"/>
          <a:stretch>
            <a:fillRect/>
          </a:stretch>
        </p:blipFill>
        <p:spPr>
          <a:xfrm>
            <a:off x="9215456" y="1305025"/>
            <a:ext cx="2138343" cy="2304853"/>
          </a:xfrm>
          <a:prstGeom prst="rect">
            <a:avLst/>
          </a:prstGeom>
        </p:spPr>
      </p:pic>
      <p:pic>
        <p:nvPicPr>
          <p:cNvPr id="7" name="Picture 6">
            <a:extLst>
              <a:ext uri="{FF2B5EF4-FFF2-40B4-BE49-F238E27FC236}">
                <a16:creationId xmlns:a16="http://schemas.microsoft.com/office/drawing/2014/main" id="{6FE8DEFF-2367-66A9-8FBA-7A7F23E8908E}"/>
              </a:ext>
            </a:extLst>
          </p:cNvPr>
          <p:cNvPicPr>
            <a:picLocks noChangeAspect="1"/>
          </p:cNvPicPr>
          <p:nvPr/>
        </p:nvPicPr>
        <p:blipFill>
          <a:blip r:embed="rId3"/>
          <a:stretch>
            <a:fillRect/>
          </a:stretch>
        </p:blipFill>
        <p:spPr>
          <a:xfrm>
            <a:off x="9215455" y="3551626"/>
            <a:ext cx="2138345" cy="2625338"/>
          </a:xfrm>
          <a:prstGeom prst="rect">
            <a:avLst/>
          </a:prstGeom>
        </p:spPr>
      </p:pic>
      <p:sp>
        <p:nvSpPr>
          <p:cNvPr id="8" name="TextBox 7">
            <a:extLst>
              <a:ext uri="{FF2B5EF4-FFF2-40B4-BE49-F238E27FC236}">
                <a16:creationId xmlns:a16="http://schemas.microsoft.com/office/drawing/2014/main" id="{3E22C00F-839E-3ECB-CD2A-2C0F19B97551}"/>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9</a:t>
            </a:r>
            <a:r>
              <a:rPr lang="ar-JO" b="1" dirty="0">
                <a:solidFill>
                  <a:srgbClr val="FF0000"/>
                </a:solidFill>
              </a:rPr>
              <a:t>)</a:t>
            </a:r>
            <a:endParaRPr lang="en-US" b="1" dirty="0">
              <a:solidFill>
                <a:srgbClr val="FF0000"/>
              </a:solidFill>
            </a:endParaRPr>
          </a:p>
        </p:txBody>
      </p:sp>
      <p:pic>
        <p:nvPicPr>
          <p:cNvPr id="4" name="Content Placeholder 5">
            <a:extLst>
              <a:ext uri="{FF2B5EF4-FFF2-40B4-BE49-F238E27FC236}">
                <a16:creationId xmlns:a16="http://schemas.microsoft.com/office/drawing/2014/main" id="{3832DA03-5F05-E683-DF22-9EF1C75CE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374" y="2831779"/>
            <a:ext cx="2262466" cy="2262466"/>
          </a:xfrm>
          <a:prstGeom prst="rect">
            <a:avLst/>
          </a:prstGeom>
        </p:spPr>
      </p:pic>
    </p:spTree>
    <p:extLst>
      <p:ext uri="{BB962C8B-B14F-4D97-AF65-F5344CB8AC3E}">
        <p14:creationId xmlns:p14="http://schemas.microsoft.com/office/powerpoint/2010/main" val="41024230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E9FF-A9A8-9A6F-1D0C-FC6C67140AB3}"/>
              </a:ext>
            </a:extLst>
          </p:cNvPr>
          <p:cNvSpPr>
            <a:spLocks noGrp="1"/>
          </p:cNvSpPr>
          <p:nvPr>
            <p:ph type="title"/>
          </p:nvPr>
        </p:nvSpPr>
        <p:spPr/>
        <p:txBody>
          <a:bodyPr/>
          <a:lstStyle/>
          <a:p>
            <a:r>
              <a:rPr lang="en-US" dirty="0"/>
              <a:t>Subarachnoid hemorrhage</a:t>
            </a:r>
          </a:p>
        </p:txBody>
      </p:sp>
      <p:sp>
        <p:nvSpPr>
          <p:cNvPr id="3" name="Content Placeholder 2">
            <a:extLst>
              <a:ext uri="{FF2B5EF4-FFF2-40B4-BE49-F238E27FC236}">
                <a16:creationId xmlns:a16="http://schemas.microsoft.com/office/drawing/2014/main" id="{F49FC04A-E9D4-1363-4A94-35D503BBE96C}"/>
              </a:ext>
            </a:extLst>
          </p:cNvPr>
          <p:cNvSpPr>
            <a:spLocks noGrp="1"/>
          </p:cNvSpPr>
          <p:nvPr>
            <p:ph idx="1"/>
          </p:nvPr>
        </p:nvSpPr>
        <p:spPr>
          <a:xfrm>
            <a:off x="838201" y="1305025"/>
            <a:ext cx="6545826" cy="4898771"/>
          </a:xfrm>
        </p:spPr>
        <p:txBody>
          <a:bodyPr>
            <a:normAutofit fontScale="92500" lnSpcReduction="20000"/>
          </a:bodyPr>
          <a:lstStyle/>
          <a:p>
            <a:r>
              <a:rPr lang="en-US" b="1" dirty="0"/>
              <a:t>What is your diagnosis ?</a:t>
            </a:r>
          </a:p>
          <a:p>
            <a:pPr lvl="1"/>
            <a:r>
              <a:rPr lang="en-US" dirty="0"/>
              <a:t>Acute spontaneous SAH</a:t>
            </a:r>
          </a:p>
          <a:p>
            <a:r>
              <a:rPr lang="en-US" b="1" dirty="0"/>
              <a:t>If the CT scan was negative, what is the next step to confirm the diagnosis</a:t>
            </a:r>
          </a:p>
          <a:p>
            <a:pPr lvl="1"/>
            <a:r>
              <a:rPr lang="en-US" dirty="0"/>
              <a:t>Lumbar puncture</a:t>
            </a:r>
          </a:p>
          <a:p>
            <a:r>
              <a:rPr lang="en-US" b="1" dirty="0"/>
              <a:t>What is the gold standard investigation ?</a:t>
            </a:r>
          </a:p>
          <a:p>
            <a:pPr lvl="1"/>
            <a:r>
              <a:rPr lang="en-US" dirty="0"/>
              <a:t>Digital subtraction angiography </a:t>
            </a:r>
          </a:p>
          <a:p>
            <a:r>
              <a:rPr lang="en-US" b="1" dirty="0"/>
              <a:t>What are the possible causes ?</a:t>
            </a:r>
          </a:p>
          <a:p>
            <a:pPr lvl="1"/>
            <a:r>
              <a:rPr lang="en-US" dirty="0"/>
              <a:t>Ruptured arterial aneurysm</a:t>
            </a:r>
          </a:p>
          <a:p>
            <a:pPr lvl="1"/>
            <a:r>
              <a:rPr lang="en-US" dirty="0"/>
              <a:t>AV malformation</a:t>
            </a:r>
          </a:p>
          <a:p>
            <a:r>
              <a:rPr lang="en-US" b="1" dirty="0"/>
              <a:t>Mention 2 severity scale used</a:t>
            </a:r>
          </a:p>
          <a:p>
            <a:pPr lvl="1"/>
            <a:r>
              <a:rPr lang="en-US" dirty="0"/>
              <a:t>Hunt-Hess classification of aneurysmal SAH</a:t>
            </a:r>
          </a:p>
          <a:p>
            <a:pPr lvl="1"/>
            <a:r>
              <a:rPr lang="en-US" dirty="0"/>
              <a:t>World Federation of Neurological Surgeons (WFNS) grading scale for SAH</a:t>
            </a:r>
          </a:p>
        </p:txBody>
      </p:sp>
      <p:pic>
        <p:nvPicPr>
          <p:cNvPr id="4" name="Picture 3">
            <a:extLst>
              <a:ext uri="{FF2B5EF4-FFF2-40B4-BE49-F238E27FC236}">
                <a16:creationId xmlns:a16="http://schemas.microsoft.com/office/drawing/2014/main" id="{E935C3B0-D396-80D0-C6B2-7FA59EFEF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858" y="1302358"/>
            <a:ext cx="2435942" cy="4901438"/>
          </a:xfrm>
          <a:prstGeom prst="rect">
            <a:avLst/>
          </a:prstGeom>
        </p:spPr>
      </p:pic>
      <p:sp>
        <p:nvSpPr>
          <p:cNvPr id="5" name="TextBox 4">
            <a:extLst>
              <a:ext uri="{FF2B5EF4-FFF2-40B4-BE49-F238E27FC236}">
                <a16:creationId xmlns:a16="http://schemas.microsoft.com/office/drawing/2014/main" id="{9BC3AA9E-7866-0BC9-8B3E-7D21F7DA934A}"/>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1317F083-B488-6365-1F1E-D287F666B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210" y="3753077"/>
            <a:ext cx="2139920" cy="2445623"/>
          </a:xfrm>
          <a:prstGeom prst="rect">
            <a:avLst/>
          </a:prstGeom>
        </p:spPr>
      </p:pic>
    </p:spTree>
    <p:extLst>
      <p:ext uri="{BB962C8B-B14F-4D97-AF65-F5344CB8AC3E}">
        <p14:creationId xmlns:p14="http://schemas.microsoft.com/office/powerpoint/2010/main" val="11936366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14E7-AA93-E3BC-8E8C-D1E7C9B48C36}"/>
              </a:ext>
            </a:extLst>
          </p:cNvPr>
          <p:cNvSpPr>
            <a:spLocks noGrp="1"/>
          </p:cNvSpPr>
          <p:nvPr>
            <p:ph type="title"/>
          </p:nvPr>
        </p:nvSpPr>
        <p:spPr/>
        <p:txBody>
          <a:bodyPr>
            <a:normAutofit/>
          </a:bodyPr>
          <a:lstStyle/>
          <a:p>
            <a:r>
              <a:rPr lang="en-US" dirty="0"/>
              <a:t>Intraventricular haemorrhage</a:t>
            </a:r>
          </a:p>
        </p:txBody>
      </p:sp>
      <p:sp>
        <p:nvSpPr>
          <p:cNvPr id="3" name="Content Placeholder 2">
            <a:extLst>
              <a:ext uri="{FF2B5EF4-FFF2-40B4-BE49-F238E27FC236}">
                <a16:creationId xmlns:a16="http://schemas.microsoft.com/office/drawing/2014/main" id="{3A6B8FE1-9AE2-1DB0-94D2-152ED61E4A68}"/>
              </a:ext>
            </a:extLst>
          </p:cNvPr>
          <p:cNvSpPr>
            <a:spLocks noGrp="1"/>
          </p:cNvSpPr>
          <p:nvPr>
            <p:ph idx="1"/>
          </p:nvPr>
        </p:nvSpPr>
        <p:spPr>
          <a:xfrm>
            <a:off x="838200" y="1305026"/>
            <a:ext cx="7829145" cy="4871938"/>
          </a:xfrm>
        </p:spPr>
        <p:txBody>
          <a:bodyPr/>
          <a:lstStyle/>
          <a:p>
            <a:r>
              <a:rPr lang="en-US" b="1" dirty="0"/>
              <a:t>What is your diagnosis ? </a:t>
            </a:r>
          </a:p>
          <a:p>
            <a:pPr lvl="1"/>
            <a:r>
              <a:rPr lang="en-US" dirty="0"/>
              <a:t>Intraventricular haemorrhage</a:t>
            </a:r>
          </a:p>
          <a:p>
            <a:r>
              <a:rPr lang="en-US" b="1" dirty="0"/>
              <a:t>Mention one complication for it ?</a:t>
            </a:r>
          </a:p>
          <a:p>
            <a:pPr lvl="1"/>
            <a:r>
              <a:rPr lang="en-US" dirty="0"/>
              <a:t>Hydrocephalus</a:t>
            </a:r>
          </a:p>
          <a:p>
            <a:r>
              <a:rPr lang="en-US" b="1" dirty="0"/>
              <a:t>How to treat ?</a:t>
            </a:r>
          </a:p>
          <a:p>
            <a:pPr lvl="1"/>
            <a:r>
              <a:rPr lang="en-US" dirty="0"/>
              <a:t>Drainage by extraventricular device</a:t>
            </a:r>
          </a:p>
        </p:txBody>
      </p:sp>
      <p:pic>
        <p:nvPicPr>
          <p:cNvPr id="4" name="Content Placeholder 4" descr="A close up of the moon&#10;&#10;Description automatically generated with medium confidence">
            <a:extLst>
              <a:ext uri="{FF2B5EF4-FFF2-40B4-BE49-F238E27FC236}">
                <a16:creationId xmlns:a16="http://schemas.microsoft.com/office/drawing/2014/main" id="{360DD32A-B28F-8133-845E-3947733242B7}"/>
              </a:ext>
            </a:extLst>
          </p:cNvPr>
          <p:cNvPicPr>
            <a:picLocks noChangeAspect="1"/>
          </p:cNvPicPr>
          <p:nvPr/>
        </p:nvPicPr>
        <p:blipFill rotWithShape="1">
          <a:blip r:embed="rId2">
            <a:extLst>
              <a:ext uri="{28A0092B-C50C-407E-A947-70E740481C1C}">
                <a14:useLocalDpi xmlns:a14="http://schemas.microsoft.com/office/drawing/2010/main" val="0"/>
              </a:ext>
            </a:extLst>
          </a:blip>
          <a:srcRect l="12111" t="10502" r="4160"/>
          <a:stretch/>
        </p:blipFill>
        <p:spPr>
          <a:xfrm>
            <a:off x="8738976" y="1305026"/>
            <a:ext cx="2614823" cy="2795026"/>
          </a:xfrm>
          <a:prstGeom prst="rect">
            <a:avLst/>
          </a:prstGeom>
        </p:spPr>
      </p:pic>
      <p:sp>
        <p:nvSpPr>
          <p:cNvPr id="5" name="TextBox 4">
            <a:extLst>
              <a:ext uri="{FF2B5EF4-FFF2-40B4-BE49-F238E27FC236}">
                <a16:creationId xmlns:a16="http://schemas.microsoft.com/office/drawing/2014/main" id="{9A86DCC4-114B-E6E0-1C8A-992A933F1F2B}"/>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31848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5AF8-D513-F12E-52A1-EF6999522668}"/>
              </a:ext>
            </a:extLst>
          </p:cNvPr>
          <p:cNvSpPr>
            <a:spLocks noGrp="1"/>
          </p:cNvSpPr>
          <p:nvPr>
            <p:ph type="title"/>
          </p:nvPr>
        </p:nvSpPr>
        <p:spPr/>
        <p:txBody>
          <a:bodyPr/>
          <a:lstStyle/>
          <a:p>
            <a:r>
              <a:rPr lang="en-US" dirty="0"/>
              <a:t>Intra Axial injuries</a:t>
            </a:r>
          </a:p>
        </p:txBody>
      </p:sp>
      <p:sp>
        <p:nvSpPr>
          <p:cNvPr id="3" name="Content Placeholder 2">
            <a:extLst>
              <a:ext uri="{FF2B5EF4-FFF2-40B4-BE49-F238E27FC236}">
                <a16:creationId xmlns:a16="http://schemas.microsoft.com/office/drawing/2014/main" id="{BF030FB0-B8B2-41AC-5926-AD6DF3F9B3C9}"/>
              </a:ext>
            </a:extLst>
          </p:cNvPr>
          <p:cNvSpPr>
            <a:spLocks noGrp="1"/>
          </p:cNvSpPr>
          <p:nvPr>
            <p:ph idx="1"/>
          </p:nvPr>
        </p:nvSpPr>
        <p:spPr>
          <a:xfrm>
            <a:off x="838200" y="1305026"/>
            <a:ext cx="10515600" cy="4969314"/>
          </a:xfrm>
        </p:spPr>
        <p:txBody>
          <a:bodyPr>
            <a:normAutofit/>
          </a:bodyPr>
          <a:lstStyle/>
          <a:p>
            <a:r>
              <a:rPr lang="en-US" b="1" dirty="0"/>
              <a:t>Intracerebral hemorrhage</a:t>
            </a:r>
          </a:p>
          <a:p>
            <a:pPr lvl="1"/>
            <a:r>
              <a:rPr lang="en-US" b="1" dirty="0"/>
              <a:t>Definition</a:t>
            </a:r>
            <a:r>
              <a:rPr lang="en-US" dirty="0"/>
              <a:t>: Refers to bleeding within the brain parenchyma</a:t>
            </a:r>
          </a:p>
          <a:p>
            <a:pPr lvl="1"/>
            <a:r>
              <a:rPr lang="en-US" b="1" dirty="0"/>
              <a:t>Characteristic clinical features</a:t>
            </a:r>
            <a:r>
              <a:rPr lang="en-US" dirty="0"/>
              <a:t>: headache, focal neurological deficits, LOC</a:t>
            </a:r>
          </a:p>
          <a:p>
            <a:pPr lvl="1"/>
            <a:r>
              <a:rPr lang="en-US" b="1" dirty="0"/>
              <a:t>Non-contrast CT</a:t>
            </a:r>
            <a:r>
              <a:rPr lang="en-US" dirty="0"/>
              <a:t>: Traumatic ICH usually present with multiple intraparenchymal hematomas or hemorrhagic contusions</a:t>
            </a:r>
          </a:p>
          <a:p>
            <a:pPr lvl="1"/>
            <a:r>
              <a:rPr lang="en-US" b="1" dirty="0"/>
              <a:t>Management</a:t>
            </a:r>
            <a:r>
              <a:rPr lang="en-US" dirty="0"/>
              <a:t>: Usually resolves alone but might require evacuation</a:t>
            </a:r>
          </a:p>
          <a:p>
            <a:r>
              <a:rPr lang="en-US" b="1" dirty="0"/>
              <a:t>Cerebral contusion</a:t>
            </a:r>
            <a:r>
              <a:rPr lang="en-US" dirty="0"/>
              <a:t>: focal area of heterogeneous brain injury, varying from a bruise to a focal area of necrosis</a:t>
            </a:r>
          </a:p>
          <a:p>
            <a:r>
              <a:rPr lang="en-US" b="1" dirty="0"/>
              <a:t>Coup-contrecoup injury </a:t>
            </a:r>
          </a:p>
          <a:p>
            <a:pPr lvl="1"/>
            <a:r>
              <a:rPr lang="en-US" b="1" dirty="0"/>
              <a:t>Coup injury</a:t>
            </a:r>
            <a:r>
              <a:rPr lang="en-US" dirty="0"/>
              <a:t>: injury on the side of an impact</a:t>
            </a:r>
          </a:p>
          <a:p>
            <a:pPr lvl="1"/>
            <a:r>
              <a:rPr lang="en-US" b="1" dirty="0"/>
              <a:t>Contrecoup injury</a:t>
            </a:r>
            <a:r>
              <a:rPr lang="en-US" dirty="0"/>
              <a:t>: additional injury (typically a contusion) on the opposite side of impact</a:t>
            </a:r>
          </a:p>
        </p:txBody>
      </p:sp>
    </p:spTree>
    <p:extLst>
      <p:ext uri="{BB962C8B-B14F-4D97-AF65-F5344CB8AC3E}">
        <p14:creationId xmlns:p14="http://schemas.microsoft.com/office/powerpoint/2010/main" val="15936012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A94F-681B-47DE-1B98-1DE01A2F2CBE}"/>
              </a:ext>
            </a:extLst>
          </p:cNvPr>
          <p:cNvSpPr>
            <a:spLocks noGrp="1"/>
          </p:cNvSpPr>
          <p:nvPr>
            <p:ph type="title"/>
          </p:nvPr>
        </p:nvSpPr>
        <p:spPr/>
        <p:txBody>
          <a:bodyPr>
            <a:normAutofit/>
          </a:bodyPr>
          <a:lstStyle/>
          <a:p>
            <a:r>
              <a:rPr lang="en-US" dirty="0"/>
              <a:t>Acute hemorrhagic contusion</a:t>
            </a:r>
          </a:p>
        </p:txBody>
      </p:sp>
      <p:sp>
        <p:nvSpPr>
          <p:cNvPr id="3" name="Content Placeholder 2">
            <a:extLst>
              <a:ext uri="{FF2B5EF4-FFF2-40B4-BE49-F238E27FC236}">
                <a16:creationId xmlns:a16="http://schemas.microsoft.com/office/drawing/2014/main" id="{5B89C3CF-9432-C870-4624-3A7C09FCDCCA}"/>
              </a:ext>
            </a:extLst>
          </p:cNvPr>
          <p:cNvSpPr>
            <a:spLocks noGrp="1"/>
          </p:cNvSpPr>
          <p:nvPr>
            <p:ph idx="1"/>
          </p:nvPr>
        </p:nvSpPr>
        <p:spPr>
          <a:xfrm>
            <a:off x="838199" y="1305026"/>
            <a:ext cx="6108401" cy="2578715"/>
          </a:xfrm>
        </p:spPr>
        <p:txBody>
          <a:bodyPr/>
          <a:lstStyle/>
          <a:p>
            <a:r>
              <a:rPr lang="en-US" b="1" dirty="0"/>
              <a:t>What is your interpretation</a:t>
            </a:r>
          </a:p>
          <a:p>
            <a:pPr marL="914400" lvl="1" indent="-457200">
              <a:buFont typeface="+mj-lt"/>
              <a:buAutoNum type="alphaUcPeriod"/>
            </a:pPr>
            <a:r>
              <a:rPr lang="en-US" dirty="0"/>
              <a:t>hyperdense area in the Rt parietal lobe </a:t>
            </a:r>
          </a:p>
          <a:p>
            <a:pPr marL="914400" lvl="1" indent="-457200">
              <a:buFont typeface="+mj-lt"/>
              <a:buAutoNum type="alphaUcPeriod"/>
            </a:pPr>
            <a:r>
              <a:rPr lang="en-US" dirty="0"/>
              <a:t>hypodense area in the frontal lobes</a:t>
            </a:r>
          </a:p>
          <a:p>
            <a:r>
              <a:rPr lang="en-US" b="1" dirty="0"/>
              <a:t>What is your diagnosis ?</a:t>
            </a:r>
          </a:p>
          <a:p>
            <a:pPr marL="914400" lvl="1" indent="-457200">
              <a:buFont typeface="+mj-lt"/>
              <a:buAutoNum type="alphaUcPeriod"/>
            </a:pPr>
            <a:r>
              <a:rPr lang="en-US" dirty="0"/>
              <a:t>Acute hemorrhagic contusion</a:t>
            </a:r>
          </a:p>
          <a:p>
            <a:pPr marL="914400" lvl="1" indent="-457200">
              <a:buFont typeface="+mj-lt"/>
              <a:buAutoNum type="alphaUcPeriod"/>
            </a:pPr>
            <a:r>
              <a:rPr lang="en-US" dirty="0"/>
              <a:t>Non-hemorrhagic contusion</a:t>
            </a:r>
          </a:p>
        </p:txBody>
      </p:sp>
      <p:sp>
        <p:nvSpPr>
          <p:cNvPr id="6" name="TextBox 5">
            <a:extLst>
              <a:ext uri="{FF2B5EF4-FFF2-40B4-BE49-F238E27FC236}">
                <a16:creationId xmlns:a16="http://schemas.microsoft.com/office/drawing/2014/main" id="{3A3EF0DA-37E2-0811-923F-4F6528D42EA0}"/>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grpSp>
        <p:nvGrpSpPr>
          <p:cNvPr id="13" name="Group 12">
            <a:extLst>
              <a:ext uri="{FF2B5EF4-FFF2-40B4-BE49-F238E27FC236}">
                <a16:creationId xmlns:a16="http://schemas.microsoft.com/office/drawing/2014/main" id="{F88B0C99-D322-70E5-9D08-A8CC608B18CD}"/>
              </a:ext>
            </a:extLst>
          </p:cNvPr>
          <p:cNvGrpSpPr/>
          <p:nvPr/>
        </p:nvGrpSpPr>
        <p:grpSpPr>
          <a:xfrm>
            <a:off x="7343134" y="1305027"/>
            <a:ext cx="4010667" cy="2578716"/>
            <a:chOff x="6930247" y="1305026"/>
            <a:chExt cx="4423553" cy="2844187"/>
          </a:xfrm>
        </p:grpSpPr>
        <p:grpSp>
          <p:nvGrpSpPr>
            <p:cNvPr id="11" name="Group 10">
              <a:extLst>
                <a:ext uri="{FF2B5EF4-FFF2-40B4-BE49-F238E27FC236}">
                  <a16:creationId xmlns:a16="http://schemas.microsoft.com/office/drawing/2014/main" id="{95C4B3CB-1E7C-1DDD-7EA6-4A164EC58040}"/>
                </a:ext>
              </a:extLst>
            </p:cNvPr>
            <p:cNvGrpSpPr/>
            <p:nvPr/>
          </p:nvGrpSpPr>
          <p:grpSpPr>
            <a:xfrm>
              <a:off x="6930247" y="1305026"/>
              <a:ext cx="2246385" cy="2844186"/>
              <a:chOff x="6930247" y="1305026"/>
              <a:chExt cx="2246385" cy="2844186"/>
            </a:xfrm>
          </p:grpSpPr>
          <p:pic>
            <p:nvPicPr>
              <p:cNvPr id="4" name="Picture 3">
                <a:extLst>
                  <a:ext uri="{FF2B5EF4-FFF2-40B4-BE49-F238E27FC236}">
                    <a16:creationId xmlns:a16="http://schemas.microsoft.com/office/drawing/2014/main" id="{00D355F2-3A69-92E6-286C-61FF057E6B63}"/>
                  </a:ext>
                </a:extLst>
              </p:cNvPr>
              <p:cNvPicPr>
                <a:picLocks noChangeAspect="1"/>
              </p:cNvPicPr>
              <p:nvPr/>
            </p:nvPicPr>
            <p:blipFill rotWithShape="1">
              <a:blip r:embed="rId2">
                <a:extLst>
                  <a:ext uri="{28A0092B-C50C-407E-A947-70E740481C1C}">
                    <a14:useLocalDpi xmlns:a14="http://schemas.microsoft.com/office/drawing/2010/main" val="0"/>
                  </a:ext>
                </a:extLst>
              </a:blip>
              <a:srcRect l="8474" r="4407" b="2115"/>
              <a:stretch/>
            </p:blipFill>
            <p:spPr>
              <a:xfrm>
                <a:off x="6946601" y="1305026"/>
                <a:ext cx="2230031" cy="284418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78504B5-FA1F-3188-1847-B8DEF61B1219}"/>
                  </a:ext>
                </a:extLst>
              </p:cNvPr>
              <p:cNvSpPr txBox="1"/>
              <p:nvPr/>
            </p:nvSpPr>
            <p:spPr>
              <a:xfrm>
                <a:off x="6930247" y="1307923"/>
                <a:ext cx="350424" cy="407354"/>
              </a:xfrm>
              <a:prstGeom prst="rect">
                <a:avLst/>
              </a:prstGeom>
              <a:solidFill>
                <a:schemeClr val="bg1"/>
              </a:solidFill>
            </p:spPr>
            <p:txBody>
              <a:bodyPr wrap="none" rtlCol="0">
                <a:spAutoFit/>
              </a:bodyPr>
              <a:lstStyle/>
              <a:p>
                <a:pPr algn="ctr"/>
                <a:r>
                  <a:rPr lang="en-US" dirty="0"/>
                  <a:t>A</a:t>
                </a:r>
              </a:p>
            </p:txBody>
          </p:sp>
        </p:grpSp>
        <p:grpSp>
          <p:nvGrpSpPr>
            <p:cNvPr id="10" name="Group 9">
              <a:extLst>
                <a:ext uri="{FF2B5EF4-FFF2-40B4-BE49-F238E27FC236}">
                  <a16:creationId xmlns:a16="http://schemas.microsoft.com/office/drawing/2014/main" id="{4EEF754A-3196-0D26-2871-2B3140511AD0}"/>
                </a:ext>
              </a:extLst>
            </p:cNvPr>
            <p:cNvGrpSpPr/>
            <p:nvPr/>
          </p:nvGrpSpPr>
          <p:grpSpPr>
            <a:xfrm>
              <a:off x="9230933" y="1305027"/>
              <a:ext cx="2122867" cy="2844186"/>
              <a:chOff x="9230933" y="1305027"/>
              <a:chExt cx="2122867" cy="2844186"/>
            </a:xfrm>
          </p:grpSpPr>
          <p:pic>
            <p:nvPicPr>
              <p:cNvPr id="5" name="Picture 4">
                <a:extLst>
                  <a:ext uri="{FF2B5EF4-FFF2-40B4-BE49-F238E27FC236}">
                    <a16:creationId xmlns:a16="http://schemas.microsoft.com/office/drawing/2014/main" id="{87D6C855-B17E-F05B-F188-E272EB154506}"/>
                  </a:ext>
                </a:extLst>
              </p:cNvPr>
              <p:cNvPicPr>
                <a:picLocks noChangeAspect="1"/>
              </p:cNvPicPr>
              <p:nvPr/>
            </p:nvPicPr>
            <p:blipFill rotWithShape="1">
              <a:blip r:embed="rId3">
                <a:extLst>
                  <a:ext uri="{28A0092B-C50C-407E-A947-70E740481C1C}">
                    <a14:useLocalDpi xmlns:a14="http://schemas.microsoft.com/office/drawing/2010/main" val="0"/>
                  </a:ext>
                </a:extLst>
              </a:blip>
              <a:srcRect l="3745" b="5835"/>
              <a:stretch/>
            </p:blipFill>
            <p:spPr>
              <a:xfrm>
                <a:off x="9242866" y="1305027"/>
                <a:ext cx="2110934" cy="284418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61636A6-D064-BA5F-0E48-5A5470AE8E34}"/>
                  </a:ext>
                </a:extLst>
              </p:cNvPr>
              <p:cNvSpPr txBox="1"/>
              <p:nvPr/>
            </p:nvSpPr>
            <p:spPr>
              <a:xfrm>
                <a:off x="9230933" y="1307923"/>
                <a:ext cx="341583" cy="407354"/>
              </a:xfrm>
              <a:prstGeom prst="rect">
                <a:avLst/>
              </a:prstGeom>
              <a:solidFill>
                <a:schemeClr val="bg1"/>
              </a:solidFill>
            </p:spPr>
            <p:txBody>
              <a:bodyPr wrap="none" rtlCol="0">
                <a:spAutoFit/>
              </a:bodyPr>
              <a:lstStyle/>
              <a:p>
                <a:pPr algn="ctr"/>
                <a:r>
                  <a:rPr lang="en-US" dirty="0"/>
                  <a:t>B</a:t>
                </a:r>
              </a:p>
            </p:txBody>
          </p:sp>
        </p:grpSp>
      </p:grpSp>
      <p:pic>
        <p:nvPicPr>
          <p:cNvPr id="14" name="Picture 2" descr="C:\Users\DELL\Desktop\received_616705749111090.jpeg">
            <a:extLst>
              <a:ext uri="{FF2B5EF4-FFF2-40B4-BE49-F238E27FC236}">
                <a16:creationId xmlns:a16="http://schemas.microsoft.com/office/drawing/2014/main" id="{DAE0945E-3034-09CD-6D65-30B341A6FC73}"/>
              </a:ext>
            </a:extLst>
          </p:cNvPr>
          <p:cNvPicPr>
            <a:picLocks noChangeAspect="1" noChangeArrowheads="1"/>
          </p:cNvPicPr>
          <p:nvPr/>
        </p:nvPicPr>
        <p:blipFill rotWithShape="1">
          <a:blip r:embed="rId4" cstate="print"/>
          <a:srcRect t="5886" b="6626"/>
          <a:stretch/>
        </p:blipFill>
        <p:spPr bwMode="auto">
          <a:xfrm>
            <a:off x="9598661" y="4061307"/>
            <a:ext cx="1767348" cy="2128133"/>
          </a:xfrm>
          <a:prstGeom prst="rect">
            <a:avLst/>
          </a:prstGeom>
          <a:ln>
            <a:noFill/>
          </a:ln>
          <a:effectLst>
            <a:outerShdw blurRad="292100" dist="139700" dir="2700000" algn="tl" rotWithShape="0">
              <a:srgbClr val="333333">
                <a:alpha val="65000"/>
              </a:srgbClr>
            </a:outerShdw>
          </a:effectLst>
        </p:spPr>
      </p:pic>
      <p:sp>
        <p:nvSpPr>
          <p:cNvPr id="15" name="Content Placeholder 2">
            <a:extLst>
              <a:ext uri="{FF2B5EF4-FFF2-40B4-BE49-F238E27FC236}">
                <a16:creationId xmlns:a16="http://schemas.microsoft.com/office/drawing/2014/main" id="{0A16BFC5-4696-4C84-5840-CC22F3C95F5F}"/>
              </a:ext>
            </a:extLst>
          </p:cNvPr>
          <p:cNvSpPr txBox="1">
            <a:spLocks/>
          </p:cNvSpPr>
          <p:nvPr/>
        </p:nvSpPr>
        <p:spPr>
          <a:xfrm>
            <a:off x="838200" y="4061302"/>
            <a:ext cx="10515600" cy="2115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What is the diagnosis according to these CT scan ? </a:t>
            </a:r>
          </a:p>
          <a:p>
            <a:pPr lvl="1"/>
            <a:r>
              <a:rPr lang="en-US" dirty="0"/>
              <a:t>Coup counter-coup hemorrhagic contusion </a:t>
            </a:r>
          </a:p>
        </p:txBody>
      </p:sp>
      <p:cxnSp>
        <p:nvCxnSpPr>
          <p:cNvPr id="7" name="Straight Connector 6">
            <a:extLst>
              <a:ext uri="{FF2B5EF4-FFF2-40B4-BE49-F238E27FC236}">
                <a16:creationId xmlns:a16="http://schemas.microsoft.com/office/drawing/2014/main" id="{92A65310-684D-ED85-E2B4-D6B5FBF2FCFE}"/>
              </a:ext>
            </a:extLst>
          </p:cNvPr>
          <p:cNvCxnSpPr>
            <a:cxnSpLocks/>
          </p:cNvCxnSpPr>
          <p:nvPr/>
        </p:nvCxnSpPr>
        <p:spPr>
          <a:xfrm>
            <a:off x="838200" y="3972525"/>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9867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87740-854B-EFC0-D305-B8C741A32929}"/>
              </a:ext>
            </a:extLst>
          </p:cNvPr>
          <p:cNvSpPr>
            <a:spLocks noGrp="1"/>
          </p:cNvSpPr>
          <p:nvPr>
            <p:ph type="title"/>
          </p:nvPr>
        </p:nvSpPr>
        <p:spPr/>
        <p:txBody>
          <a:bodyPr>
            <a:normAutofit/>
          </a:bodyPr>
          <a:lstStyle/>
          <a:p>
            <a:r>
              <a:rPr lang="en-US" dirty="0"/>
              <a:t>Diffuse primary brain injury</a:t>
            </a:r>
          </a:p>
        </p:txBody>
      </p:sp>
      <p:sp>
        <p:nvSpPr>
          <p:cNvPr id="3" name="Content Placeholder 2">
            <a:extLst>
              <a:ext uri="{FF2B5EF4-FFF2-40B4-BE49-F238E27FC236}">
                <a16:creationId xmlns:a16="http://schemas.microsoft.com/office/drawing/2014/main" id="{B4728103-F782-EC45-0C0B-6D6739039DAF}"/>
              </a:ext>
            </a:extLst>
          </p:cNvPr>
          <p:cNvSpPr>
            <a:spLocks noGrp="1"/>
          </p:cNvSpPr>
          <p:nvPr>
            <p:ph idx="1"/>
          </p:nvPr>
        </p:nvSpPr>
        <p:spPr/>
        <p:txBody>
          <a:bodyPr>
            <a:normAutofit lnSpcReduction="10000"/>
          </a:bodyPr>
          <a:lstStyle/>
          <a:p>
            <a:r>
              <a:rPr lang="en-US" b="1" dirty="0"/>
              <a:t>Mild traumatic brain injury (concussion)</a:t>
            </a:r>
          </a:p>
          <a:p>
            <a:pPr lvl="1"/>
            <a:r>
              <a:rPr lang="en-US" dirty="0"/>
              <a:t>A trauma-induced disruption of brain function associated with a GCS ≥ 13-15 at least 30 minutes post-injury and ≥ 1 of the following: altered mental state at the time of the injury, loss of consciousness &lt; 30 minutes, posttraumatic amnesia &lt; 24 hours, or minor neurological abnormalities not requiring surgical intervention. </a:t>
            </a:r>
          </a:p>
          <a:p>
            <a:r>
              <a:rPr lang="en-US" b="1" dirty="0"/>
              <a:t>Cerebral edema</a:t>
            </a:r>
            <a:r>
              <a:rPr lang="en-US" dirty="0"/>
              <a:t>: early vasogenic then lately cytogenic</a:t>
            </a:r>
            <a:endParaRPr lang="en-US" b="1" dirty="0"/>
          </a:p>
          <a:p>
            <a:r>
              <a:rPr lang="en-US" b="1" dirty="0"/>
              <a:t>Diffuse axonal injury (DAI)</a:t>
            </a:r>
          </a:p>
          <a:p>
            <a:pPr lvl="1"/>
            <a:r>
              <a:rPr lang="en-US" dirty="0"/>
              <a:t>Multifocal shearing tears and disruption of the axons of the brain due to </a:t>
            </a:r>
            <a:r>
              <a:rPr lang="en-US" dirty="0">
                <a:solidFill>
                  <a:srgbClr val="FF0000"/>
                </a:solidFill>
              </a:rPr>
              <a:t>rotational</a:t>
            </a:r>
            <a:r>
              <a:rPr lang="en-US" dirty="0"/>
              <a:t> acceleration-deceleration trauma of the head; typically seen in high-impact road traffic accidents. (</a:t>
            </a:r>
            <a:r>
              <a:rPr lang="ar-JO" dirty="0"/>
              <a:t>لما السيارة تقلب أكثر من مرة</a:t>
            </a:r>
            <a:r>
              <a:rPr lang="en-US" dirty="0"/>
              <a:t>)</a:t>
            </a:r>
          </a:p>
          <a:p>
            <a:pPr lvl="1"/>
            <a:r>
              <a:rPr lang="en-US" dirty="0"/>
              <a:t>Commonly results in severe neurological injury (e.g., coma, persistent vegetative state) </a:t>
            </a:r>
          </a:p>
          <a:p>
            <a:pPr lvl="1"/>
            <a:endParaRPr lang="en-US" dirty="0"/>
          </a:p>
          <a:p>
            <a:endParaRPr lang="en-US" dirty="0"/>
          </a:p>
        </p:txBody>
      </p:sp>
    </p:spTree>
    <p:extLst>
      <p:ext uri="{BB962C8B-B14F-4D97-AF65-F5344CB8AC3E}">
        <p14:creationId xmlns:p14="http://schemas.microsoft.com/office/powerpoint/2010/main" val="4205145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FEA3-DFA7-A9E3-FB76-D75348A43DFE}"/>
              </a:ext>
            </a:extLst>
          </p:cNvPr>
          <p:cNvSpPr>
            <a:spLocks noGrp="1"/>
          </p:cNvSpPr>
          <p:nvPr>
            <p:ph type="title"/>
          </p:nvPr>
        </p:nvSpPr>
        <p:spPr/>
        <p:txBody>
          <a:bodyPr/>
          <a:lstStyle/>
          <a:p>
            <a:r>
              <a:rPr lang="en-US" sz="4400" dirty="0"/>
              <a:t>Lundberg waves</a:t>
            </a:r>
            <a:endParaRPr lang="en-US" dirty="0"/>
          </a:p>
        </p:txBody>
      </p:sp>
      <p:pic>
        <p:nvPicPr>
          <p:cNvPr id="4" name="Picture 2" descr="C:\Users\DELL\Desktop\received_657820491424327.jpeg">
            <a:extLst>
              <a:ext uri="{FF2B5EF4-FFF2-40B4-BE49-F238E27FC236}">
                <a16:creationId xmlns:a16="http://schemas.microsoft.com/office/drawing/2014/main" id="{74CD3E5F-809D-219E-2141-3B7B0517B495}"/>
              </a:ext>
            </a:extLst>
          </p:cNvPr>
          <p:cNvPicPr>
            <a:picLocks noChangeAspect="1" noChangeArrowheads="1"/>
          </p:cNvPicPr>
          <p:nvPr/>
        </p:nvPicPr>
        <p:blipFill rotWithShape="1">
          <a:blip r:embed="rId2" cstate="print"/>
          <a:srcRect l="6662" r="1774"/>
          <a:stretch/>
        </p:blipFill>
        <p:spPr bwMode="auto">
          <a:xfrm>
            <a:off x="7200520" y="1305026"/>
            <a:ext cx="4153280" cy="2440123"/>
          </a:xfrm>
          <a:prstGeom prst="rect">
            <a:avLst/>
          </a:prstGeom>
          <a:noFill/>
        </p:spPr>
      </p:pic>
      <p:pic>
        <p:nvPicPr>
          <p:cNvPr id="5" name="Picture 4">
            <a:extLst>
              <a:ext uri="{FF2B5EF4-FFF2-40B4-BE49-F238E27FC236}">
                <a16:creationId xmlns:a16="http://schemas.microsoft.com/office/drawing/2014/main" id="{723DDBC7-5049-3EA1-596F-851654B96DBA}"/>
              </a:ext>
            </a:extLst>
          </p:cNvPr>
          <p:cNvPicPr>
            <a:picLocks noChangeAspect="1"/>
          </p:cNvPicPr>
          <p:nvPr/>
        </p:nvPicPr>
        <p:blipFill rotWithShape="1">
          <a:blip r:embed="rId3">
            <a:extLst>
              <a:ext uri="{28A0092B-C50C-407E-A947-70E740481C1C}">
                <a14:useLocalDpi xmlns:a14="http://schemas.microsoft.com/office/drawing/2010/main" val="0"/>
              </a:ext>
            </a:extLst>
          </a:blip>
          <a:srcRect l="13666" t="14804" r="9588" b="4285"/>
          <a:stretch/>
        </p:blipFill>
        <p:spPr>
          <a:xfrm>
            <a:off x="7200519" y="3740995"/>
            <a:ext cx="4153280" cy="2435969"/>
          </a:xfrm>
          <a:prstGeom prst="rect">
            <a:avLst/>
          </a:prstGeom>
        </p:spPr>
      </p:pic>
      <p:cxnSp>
        <p:nvCxnSpPr>
          <p:cNvPr id="7" name="Straight Connector 6">
            <a:extLst>
              <a:ext uri="{FF2B5EF4-FFF2-40B4-BE49-F238E27FC236}">
                <a16:creationId xmlns:a16="http://schemas.microsoft.com/office/drawing/2014/main" id="{B0E44A40-F91E-C18E-5B41-EFCDE9B07971}"/>
              </a:ext>
            </a:extLst>
          </p:cNvPr>
          <p:cNvCxnSpPr>
            <a:cxnSpLocks/>
          </p:cNvCxnSpPr>
          <p:nvPr/>
        </p:nvCxnSpPr>
        <p:spPr>
          <a:xfrm>
            <a:off x="838200" y="3740995"/>
            <a:ext cx="10515599"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F79F1D8A-AB82-86D5-88BE-F463AF35667F}"/>
              </a:ext>
            </a:extLst>
          </p:cNvPr>
          <p:cNvSpPr>
            <a:spLocks noGrp="1"/>
          </p:cNvSpPr>
          <p:nvPr>
            <p:ph idx="1"/>
          </p:nvPr>
        </p:nvSpPr>
        <p:spPr>
          <a:xfrm>
            <a:off x="838200" y="1305026"/>
            <a:ext cx="6243536" cy="2435968"/>
          </a:xfrm>
        </p:spPr>
        <p:txBody>
          <a:bodyPr anchor="ctr">
            <a:normAutofit fontScale="92500" lnSpcReduction="20000"/>
          </a:bodyPr>
          <a:lstStyle/>
          <a:p>
            <a:r>
              <a:rPr lang="en-US" b="1" dirty="0"/>
              <a:t>What is the type of this wave ?</a:t>
            </a:r>
          </a:p>
          <a:p>
            <a:pPr lvl="1"/>
            <a:r>
              <a:rPr lang="en-US" dirty="0"/>
              <a:t>Lundberg Wave A (if you don't write Lundberg the answer is WRONG) </a:t>
            </a:r>
          </a:p>
          <a:p>
            <a:r>
              <a:rPr lang="en-US" b="1" dirty="0"/>
              <a:t>What is the description of it?</a:t>
            </a:r>
          </a:p>
          <a:p>
            <a:pPr lvl="1"/>
            <a:r>
              <a:rPr lang="en-US" dirty="0"/>
              <a:t>Increase mean ICP &gt; 50 mmHg</a:t>
            </a:r>
          </a:p>
          <a:p>
            <a:pPr lvl="1"/>
            <a:r>
              <a:rPr lang="en-US" dirty="0"/>
              <a:t>Lasting for 5-20 minutes </a:t>
            </a:r>
          </a:p>
          <a:p>
            <a:pPr lvl="1"/>
            <a:r>
              <a:rPr lang="en-US" dirty="0"/>
              <a:t>(these 2 points are enough)</a:t>
            </a:r>
          </a:p>
        </p:txBody>
      </p:sp>
      <p:sp>
        <p:nvSpPr>
          <p:cNvPr id="10" name="Content Placeholder 2">
            <a:extLst>
              <a:ext uri="{FF2B5EF4-FFF2-40B4-BE49-F238E27FC236}">
                <a16:creationId xmlns:a16="http://schemas.microsoft.com/office/drawing/2014/main" id="{563330F1-DC8A-DFB2-D18E-257B25A8F17A}"/>
              </a:ext>
            </a:extLst>
          </p:cNvPr>
          <p:cNvSpPr txBox="1">
            <a:spLocks/>
          </p:cNvSpPr>
          <p:nvPr/>
        </p:nvSpPr>
        <p:spPr>
          <a:xfrm>
            <a:off x="838199" y="3745149"/>
            <a:ext cx="6362319" cy="24359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What is the type of this wave ?</a:t>
            </a:r>
          </a:p>
          <a:p>
            <a:pPr lvl="1"/>
            <a:r>
              <a:rPr lang="en-US" sz="2200" dirty="0"/>
              <a:t>Lundberg Wave B (if you don't write Lundberg the answer is WRONG) </a:t>
            </a:r>
          </a:p>
          <a:p>
            <a:r>
              <a:rPr lang="en-US" sz="2600" b="1" dirty="0"/>
              <a:t>What is the description of it?</a:t>
            </a:r>
          </a:p>
          <a:p>
            <a:pPr lvl="1"/>
            <a:r>
              <a:rPr lang="en-US" sz="2200" dirty="0"/>
              <a:t>Sharp, rhythmic increase ICP of (20-50) for 30s to 2 minutes</a:t>
            </a:r>
          </a:p>
        </p:txBody>
      </p:sp>
      <p:sp>
        <p:nvSpPr>
          <p:cNvPr id="11" name="TextBox 10">
            <a:extLst>
              <a:ext uri="{FF2B5EF4-FFF2-40B4-BE49-F238E27FC236}">
                <a16:creationId xmlns:a16="http://schemas.microsoft.com/office/drawing/2014/main" id="{059DA05D-F84F-0EBF-C100-28889ACAF9CB}"/>
              </a:ext>
            </a:extLst>
          </p:cNvPr>
          <p:cNvSpPr txBox="1"/>
          <p:nvPr/>
        </p:nvSpPr>
        <p:spPr>
          <a:xfrm>
            <a:off x="10515108" y="1309180"/>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12" name="TextBox 11">
            <a:extLst>
              <a:ext uri="{FF2B5EF4-FFF2-40B4-BE49-F238E27FC236}">
                <a16:creationId xmlns:a16="http://schemas.microsoft.com/office/drawing/2014/main" id="{9DB1D97C-6B38-0350-76E4-DC1700AB8295}"/>
              </a:ext>
            </a:extLst>
          </p:cNvPr>
          <p:cNvSpPr txBox="1"/>
          <p:nvPr/>
        </p:nvSpPr>
        <p:spPr>
          <a:xfrm>
            <a:off x="10515107" y="3745149"/>
            <a:ext cx="838691" cy="307777"/>
          </a:xfrm>
          <a:prstGeom prst="rect">
            <a:avLst/>
          </a:prstGeom>
          <a:solidFill>
            <a:schemeClr val="bg1"/>
          </a:solid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3620353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26595EF-AE22-F19D-B438-6856B7831110}"/>
              </a:ext>
            </a:extLst>
          </p:cNvPr>
          <p:cNvSpPr>
            <a:spLocks noGrp="1"/>
          </p:cNvSpPr>
          <p:nvPr>
            <p:ph type="title"/>
          </p:nvPr>
        </p:nvSpPr>
        <p:spPr>
          <a:xfrm>
            <a:off x="838200" y="365125"/>
            <a:ext cx="10515600" cy="762339"/>
          </a:xfrm>
        </p:spPr>
        <p:txBody>
          <a:bodyPr/>
          <a:lstStyle/>
          <a:p>
            <a:r>
              <a:rPr lang="en-US" dirty="0"/>
              <a:t>Glasgow coma scale</a:t>
            </a:r>
          </a:p>
        </p:txBody>
      </p:sp>
      <p:sp>
        <p:nvSpPr>
          <p:cNvPr id="11" name="Content Placeholder 2">
            <a:extLst>
              <a:ext uri="{FF2B5EF4-FFF2-40B4-BE49-F238E27FC236}">
                <a16:creationId xmlns:a16="http://schemas.microsoft.com/office/drawing/2014/main" id="{EDA8FCB2-40D0-1095-9EFA-C39F6CA2A433}"/>
              </a:ext>
            </a:extLst>
          </p:cNvPr>
          <p:cNvSpPr>
            <a:spLocks noGrp="1"/>
          </p:cNvSpPr>
          <p:nvPr>
            <p:ph sz="half" idx="1"/>
          </p:nvPr>
        </p:nvSpPr>
        <p:spPr>
          <a:xfrm>
            <a:off x="838200" y="1306851"/>
            <a:ext cx="5670756" cy="4336864"/>
          </a:xfrm>
        </p:spPr>
        <p:txBody>
          <a:bodyPr/>
          <a:lstStyle/>
          <a:p>
            <a:r>
              <a:rPr lang="en-US" dirty="0"/>
              <a:t>14-15&gt;&gt; mild</a:t>
            </a:r>
          </a:p>
          <a:p>
            <a:r>
              <a:rPr lang="en-US" dirty="0"/>
              <a:t>9-13&gt;&gt; moderate; next step: urgent CT head</a:t>
            </a:r>
          </a:p>
          <a:p>
            <a:r>
              <a:rPr lang="en-US" dirty="0"/>
              <a:t>3-8&gt;&gt; severe; next step: intubate</a:t>
            </a:r>
          </a:p>
          <a:p>
            <a:r>
              <a:rPr lang="en-US" dirty="0"/>
              <a:t>In case of tracheostomy, we add +T</a:t>
            </a:r>
          </a:p>
          <a:p>
            <a:pPr marL="0" indent="0">
              <a:buNone/>
            </a:pPr>
            <a:endParaRPr lang="en-US" dirty="0"/>
          </a:p>
          <a:p>
            <a:pPr marL="0" indent="0">
              <a:buNone/>
            </a:pPr>
            <a:r>
              <a:rPr lang="en-US" sz="2600" b="1" dirty="0">
                <a:solidFill>
                  <a:srgbClr val="0070C0"/>
                </a:solidFill>
              </a:rPr>
              <a:t>Note</a:t>
            </a:r>
            <a:r>
              <a:rPr lang="en-US" sz="2600" dirty="0">
                <a:solidFill>
                  <a:srgbClr val="0070C0"/>
                </a:solidFill>
              </a:rPr>
              <a:t>: If you don't write /15 the answer is WRONG </a:t>
            </a:r>
            <a:r>
              <a:rPr lang="en-US" sz="2600" dirty="0">
                <a:solidFill>
                  <a:srgbClr val="0070C0"/>
                </a:solidFill>
                <a:sym typeface="Wingdings" panose="05000000000000000000" pitchFamily="2" charset="2"/>
              </a:rPr>
              <a:t></a:t>
            </a:r>
            <a:endParaRPr lang="en-US" sz="2600" dirty="0">
              <a:solidFill>
                <a:srgbClr val="0070C0"/>
              </a:solidFill>
            </a:endParaRPr>
          </a:p>
        </p:txBody>
      </p:sp>
      <p:pic>
        <p:nvPicPr>
          <p:cNvPr id="4" name="Picture 3" descr="Diagram&#10;&#10;Description automatically generated with medium confidence">
            <a:extLst>
              <a:ext uri="{FF2B5EF4-FFF2-40B4-BE49-F238E27FC236}">
                <a16:creationId xmlns:a16="http://schemas.microsoft.com/office/drawing/2014/main" id="{BBCA71F6-AE9D-030A-1275-C36E61E2EE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6776" y="1306850"/>
            <a:ext cx="4529363" cy="4336865"/>
          </a:xfrm>
          <a:prstGeom prst="rect">
            <a:avLst/>
          </a:prstGeom>
          <a:noFill/>
        </p:spPr>
      </p:pic>
    </p:spTree>
    <p:extLst>
      <p:ext uri="{BB962C8B-B14F-4D97-AF65-F5344CB8AC3E}">
        <p14:creationId xmlns:p14="http://schemas.microsoft.com/office/powerpoint/2010/main" val="12399538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4F3E-BFA5-E259-6B14-D1808275EBB5}"/>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D23CD170-6CB8-984A-3A56-CFC17AF3C07B}"/>
              </a:ext>
            </a:extLst>
          </p:cNvPr>
          <p:cNvSpPr>
            <a:spLocks noGrp="1"/>
          </p:cNvSpPr>
          <p:nvPr>
            <p:ph idx="1"/>
          </p:nvPr>
        </p:nvSpPr>
        <p:spPr>
          <a:xfrm>
            <a:off x="748481" y="1305026"/>
            <a:ext cx="10695039" cy="4987619"/>
          </a:xfrm>
        </p:spPr>
        <p:txBody>
          <a:bodyPr>
            <a:normAutofit/>
          </a:bodyPr>
          <a:lstStyle/>
          <a:p>
            <a:pPr marL="514350" indent="-514350">
              <a:buFont typeface="+mj-lt"/>
              <a:buAutoNum type="arabicPeriod"/>
            </a:pPr>
            <a:r>
              <a:rPr lang="en-US" sz="2600" b="1" dirty="0"/>
              <a:t>Patient open eye to painful stimuli, inappropriate words, and decerebrate on both side </a:t>
            </a:r>
          </a:p>
          <a:p>
            <a:pPr lvl="1"/>
            <a:r>
              <a:rPr lang="en-US" dirty="0"/>
              <a:t>7/15, severe, management: intubation</a:t>
            </a:r>
          </a:p>
          <a:p>
            <a:pPr marL="514350" indent="-514350">
              <a:buFont typeface="+mj-lt"/>
              <a:buAutoNum type="arabicPeriod"/>
            </a:pPr>
            <a:r>
              <a:rPr lang="en-US" sz="2600" b="1" dirty="0"/>
              <a:t>Patient open only his left eye to painful stimuli, incomprehensible sounds, and localizes pain</a:t>
            </a:r>
          </a:p>
          <a:p>
            <a:pPr lvl="1"/>
            <a:r>
              <a:rPr lang="en-US" dirty="0"/>
              <a:t>9/15, moderate</a:t>
            </a:r>
          </a:p>
          <a:p>
            <a:pPr marL="514350" indent="-514350">
              <a:buFont typeface="+mj-lt"/>
              <a:buAutoNum type="arabicPeriod"/>
            </a:pPr>
            <a:r>
              <a:rPr lang="en-US" sz="2600" b="1" dirty="0"/>
              <a:t>Patient right eye is fixed dilated and don’t respond to light and the other eye response to pain, inappropriate words, and decerebrate on both side</a:t>
            </a:r>
          </a:p>
          <a:p>
            <a:pPr lvl="1"/>
            <a:r>
              <a:rPr lang="en-US" dirty="0"/>
              <a:t>7/15, severe, management: intubation</a:t>
            </a:r>
          </a:p>
          <a:p>
            <a:pPr marL="514350" indent="-514350">
              <a:buFont typeface="+mj-lt"/>
              <a:buAutoNum type="arabicPeriod"/>
            </a:pPr>
            <a:r>
              <a:rPr lang="en-US" sz="2600" b="1" dirty="0"/>
              <a:t>Patient open eyes to pain, incomprehensive sound, decerebrate right side, decorticate left side</a:t>
            </a:r>
          </a:p>
          <a:p>
            <a:pPr lvl="1"/>
            <a:r>
              <a:rPr lang="en-US" dirty="0"/>
              <a:t>7/15, severe, management: intubation</a:t>
            </a:r>
          </a:p>
        </p:txBody>
      </p:sp>
    </p:spTree>
    <p:extLst>
      <p:ext uri="{BB962C8B-B14F-4D97-AF65-F5344CB8AC3E}">
        <p14:creationId xmlns:p14="http://schemas.microsoft.com/office/powerpoint/2010/main" val="340188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2F63-292B-B3BB-A036-9120DD7B975A}"/>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80FAC145-90B8-A132-AD96-3D28B6164006}"/>
              </a:ext>
            </a:extLst>
          </p:cNvPr>
          <p:cNvSpPr>
            <a:spLocks noGrp="1"/>
          </p:cNvSpPr>
          <p:nvPr>
            <p:ph idx="1"/>
          </p:nvPr>
        </p:nvSpPr>
        <p:spPr>
          <a:xfrm>
            <a:off x="746760" y="1305026"/>
            <a:ext cx="10698480" cy="4871938"/>
          </a:xfrm>
        </p:spPr>
        <p:txBody>
          <a:bodyPr>
            <a:normAutofit/>
          </a:bodyPr>
          <a:lstStyle/>
          <a:p>
            <a:pPr marL="514350" indent="-514350">
              <a:buFont typeface="+mj-lt"/>
              <a:buAutoNum type="arabicPeriod" startAt="5"/>
            </a:pPr>
            <a:r>
              <a:rPr lang="en-US" sz="2600" b="1" dirty="0"/>
              <a:t>Patient open eyes to speech, localize to pain, confused verbal response</a:t>
            </a:r>
          </a:p>
          <a:p>
            <a:pPr lvl="1"/>
            <a:r>
              <a:rPr lang="en-US" dirty="0"/>
              <a:t>12/15, moderate</a:t>
            </a:r>
          </a:p>
          <a:p>
            <a:pPr marL="514350" indent="-514350">
              <a:buFont typeface="+mj-lt"/>
              <a:buAutoNum type="arabicPeriod" startAt="5"/>
            </a:pPr>
            <a:r>
              <a:rPr lang="en-US" sz="2600" b="1" dirty="0"/>
              <a:t>Patient open his eyes to pain, localized to pain, confused and disoriented</a:t>
            </a:r>
          </a:p>
          <a:p>
            <a:pPr lvl="1"/>
            <a:r>
              <a:rPr lang="en-US" dirty="0"/>
              <a:t>11/15, moderate</a:t>
            </a:r>
            <a:endParaRPr lang="ar-JO" dirty="0"/>
          </a:p>
          <a:p>
            <a:pPr marL="514350" indent="-514350">
              <a:buFont typeface="+mj-lt"/>
              <a:buAutoNum type="arabicPeriod" startAt="5"/>
            </a:pPr>
            <a:r>
              <a:rPr lang="en-US" sz="2600" b="1" dirty="0"/>
              <a:t>Patient is permanent intubated, eyes open to pain, decerebrate, no verbal response</a:t>
            </a:r>
          </a:p>
          <a:p>
            <a:pPr lvl="1"/>
            <a:r>
              <a:rPr lang="en-US" dirty="0"/>
              <a:t>5/15+T, severe</a:t>
            </a:r>
          </a:p>
          <a:p>
            <a:pPr marL="514350" indent="-514350">
              <a:buFont typeface="+mj-lt"/>
              <a:buAutoNum type="arabicPeriod" startAt="5"/>
            </a:pPr>
            <a:r>
              <a:rPr lang="en-US" sz="2600" b="1" dirty="0"/>
              <a:t>Patient opens his eye to pain, inappropriate words, decorticate</a:t>
            </a:r>
          </a:p>
          <a:p>
            <a:pPr lvl="1"/>
            <a:r>
              <a:rPr lang="en-US" dirty="0"/>
              <a:t>8/15, severe, management: intubation</a:t>
            </a:r>
          </a:p>
          <a:p>
            <a:pPr marL="514350" indent="-514350">
              <a:buFont typeface="+mj-lt"/>
              <a:buAutoNum type="arabicPeriod" startAt="5"/>
            </a:pPr>
            <a:r>
              <a:rPr lang="en-US" sz="2600" b="1" dirty="0"/>
              <a:t>Patient opens his eye to pain, inappropriate words, decerebrate</a:t>
            </a:r>
          </a:p>
          <a:p>
            <a:pPr lvl="1"/>
            <a:r>
              <a:rPr lang="en-US" dirty="0"/>
              <a:t>7/15, severe, management: intubation</a:t>
            </a:r>
          </a:p>
        </p:txBody>
      </p:sp>
    </p:spTree>
    <p:extLst>
      <p:ext uri="{BB962C8B-B14F-4D97-AF65-F5344CB8AC3E}">
        <p14:creationId xmlns:p14="http://schemas.microsoft.com/office/powerpoint/2010/main" val="38947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20696-4404-AFE8-108C-7231896719E3}"/>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9C6F3AB4-6841-411F-2C81-0886D81755E1}"/>
              </a:ext>
            </a:extLst>
          </p:cNvPr>
          <p:cNvSpPr>
            <a:spLocks noGrp="1"/>
          </p:cNvSpPr>
          <p:nvPr>
            <p:ph idx="1"/>
          </p:nvPr>
        </p:nvSpPr>
        <p:spPr>
          <a:xfrm>
            <a:off x="746760" y="1305025"/>
            <a:ext cx="10698480" cy="4977787"/>
          </a:xfrm>
        </p:spPr>
        <p:txBody>
          <a:bodyPr>
            <a:normAutofit/>
          </a:bodyPr>
          <a:lstStyle/>
          <a:p>
            <a:pPr marL="514350" indent="-514350">
              <a:buFont typeface="+mj-lt"/>
              <a:buAutoNum type="arabicPeriod" startAt="10"/>
            </a:pPr>
            <a:r>
              <a:rPr lang="en-US" sz="2600" b="1" dirty="0"/>
              <a:t>Patient opens eyes to speech, confused, decerebrate right side and decorticate left side </a:t>
            </a:r>
          </a:p>
          <a:p>
            <a:pPr lvl="1"/>
            <a:r>
              <a:rPr lang="en-US" dirty="0"/>
              <a:t>10/15, moderate</a:t>
            </a:r>
          </a:p>
          <a:p>
            <a:pPr marL="514350" indent="-514350">
              <a:buFont typeface="+mj-lt"/>
              <a:buAutoNum type="arabicPeriod" startAt="10"/>
            </a:pPr>
            <a:r>
              <a:rPr lang="en-US" sz="2600" b="1" dirty="0"/>
              <a:t>Patient open his eyes to painful stimulus, produce words, moves to localized pain</a:t>
            </a:r>
          </a:p>
          <a:p>
            <a:pPr lvl="1"/>
            <a:r>
              <a:rPr lang="en-US" dirty="0"/>
              <a:t>10/15, moderate, management: urgent CT</a:t>
            </a:r>
          </a:p>
          <a:p>
            <a:pPr marL="514350" indent="-514350">
              <a:buFont typeface="+mj-lt"/>
              <a:buAutoNum type="arabicPeriod" startAt="10"/>
            </a:pPr>
            <a:r>
              <a:rPr lang="en-US" sz="2600" b="1" dirty="0"/>
              <a:t>Patient open only one of his eyes to pain, one side withdraws from pain, the other side decorticate position, confused</a:t>
            </a:r>
          </a:p>
          <a:p>
            <a:pPr lvl="1"/>
            <a:r>
              <a:rPr lang="en-US" dirty="0"/>
              <a:t>10/15, moderate</a:t>
            </a:r>
          </a:p>
          <a:p>
            <a:pPr marL="514350" indent="-514350">
              <a:buFont typeface="+mj-lt"/>
              <a:buAutoNum type="arabicPeriod" startAt="10"/>
            </a:pPr>
            <a:r>
              <a:rPr lang="en-US" sz="2600" b="1" dirty="0"/>
              <a:t>Patient opens left eye spontaneously, incomprehensive sound, localize to pain right side, decorticate left side</a:t>
            </a:r>
          </a:p>
          <a:p>
            <a:pPr lvl="1"/>
            <a:r>
              <a:rPr lang="en-US" dirty="0"/>
              <a:t>11/15, moderate</a:t>
            </a:r>
          </a:p>
          <a:p>
            <a:pPr marL="514350" indent="-514350">
              <a:buFont typeface="+mj-lt"/>
              <a:buAutoNum type="arabicPeriod" startAt="10"/>
            </a:pPr>
            <a:endParaRPr lang="en-US" dirty="0"/>
          </a:p>
          <a:p>
            <a:pPr marL="514350" indent="-514350">
              <a:buFont typeface="+mj-lt"/>
              <a:buAutoNum type="arabicPeriod" startAt="10"/>
            </a:pPr>
            <a:endParaRPr lang="en-US" dirty="0"/>
          </a:p>
          <a:p>
            <a:pPr marL="514350" indent="-514350">
              <a:buFont typeface="+mj-lt"/>
              <a:buAutoNum type="arabicPeriod" startAt="10"/>
            </a:pPr>
            <a:endParaRPr lang="en-US" dirty="0"/>
          </a:p>
        </p:txBody>
      </p:sp>
    </p:spTree>
    <p:extLst>
      <p:ext uri="{BB962C8B-B14F-4D97-AF65-F5344CB8AC3E}">
        <p14:creationId xmlns:p14="http://schemas.microsoft.com/office/powerpoint/2010/main" val="212900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4306B-FBB7-43BF-3D3D-74705A2161F6}"/>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232C80B2-176C-7D5A-D148-89E4FD2720BE}"/>
              </a:ext>
            </a:extLst>
          </p:cNvPr>
          <p:cNvSpPr>
            <a:spLocks noGrp="1"/>
          </p:cNvSpPr>
          <p:nvPr>
            <p:ph idx="1"/>
          </p:nvPr>
        </p:nvSpPr>
        <p:spPr>
          <a:xfrm>
            <a:off x="746760" y="1305026"/>
            <a:ext cx="10698480" cy="4871938"/>
          </a:xfrm>
        </p:spPr>
        <p:txBody>
          <a:bodyPr>
            <a:normAutofit/>
          </a:bodyPr>
          <a:lstStyle/>
          <a:p>
            <a:pPr marL="514350" indent="-514350">
              <a:buFont typeface="+mj-lt"/>
              <a:buAutoNum type="arabicPeriod" startAt="14"/>
            </a:pPr>
            <a:r>
              <a:rPr lang="en-US" sz="2600" b="1" dirty="0"/>
              <a:t>Patient with HTN and DM came to ER after RTA with direct trauma to head and orbital area with chest injury and hypotension, O2 sat 60%. Patient opens his eyes when the doctor calls him, obeys command, disoriented to time place and person</a:t>
            </a:r>
          </a:p>
          <a:p>
            <a:pPr lvl="1"/>
            <a:r>
              <a:rPr lang="en-US" dirty="0"/>
              <a:t>13/15, moderate</a:t>
            </a:r>
          </a:p>
          <a:p>
            <a:pPr lvl="1"/>
            <a:r>
              <a:rPr lang="en-US" dirty="0"/>
              <a:t>What is your next step ? Managing his airway</a:t>
            </a:r>
          </a:p>
          <a:p>
            <a:pPr marL="514350" indent="-514350">
              <a:buFont typeface="+mj-lt"/>
              <a:buAutoNum type="arabicPeriod" startAt="14"/>
            </a:pPr>
            <a:r>
              <a:rPr lang="en-US" sz="2600" b="1" dirty="0"/>
              <a:t>30 years old male patient came after falling down, His eyes do not respond to verbal or pain stimulations, produces sounds, extension of arms in response to pain and there is NO movement or sensation in lower limbs, on examination, doctor noticed bruises in his lower back, absent cremasteric reflex, anal examination reveals weak anal tone</a:t>
            </a:r>
          </a:p>
          <a:p>
            <a:pPr lvl="1"/>
            <a:r>
              <a:rPr lang="en-US" dirty="0"/>
              <a:t>5/15, severe, management: intubation</a:t>
            </a:r>
          </a:p>
          <a:p>
            <a:pPr marL="514350" indent="-514350">
              <a:buFont typeface="+mj-lt"/>
              <a:buAutoNum type="arabicPeriod" startAt="14"/>
            </a:pPr>
            <a:endParaRPr lang="en-US" dirty="0"/>
          </a:p>
        </p:txBody>
      </p:sp>
    </p:spTree>
    <p:extLst>
      <p:ext uri="{BB962C8B-B14F-4D97-AF65-F5344CB8AC3E}">
        <p14:creationId xmlns:p14="http://schemas.microsoft.com/office/powerpoint/2010/main" val="255615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FC53D-601E-F8C7-2E5F-1BC3849FD4BB}"/>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DB43068E-06D4-AADB-8536-1579D70A11A2}"/>
              </a:ext>
            </a:extLst>
          </p:cNvPr>
          <p:cNvSpPr>
            <a:spLocks noGrp="1"/>
          </p:cNvSpPr>
          <p:nvPr>
            <p:ph idx="1"/>
          </p:nvPr>
        </p:nvSpPr>
        <p:spPr>
          <a:xfrm>
            <a:off x="746760" y="1305026"/>
            <a:ext cx="10698480" cy="4871938"/>
          </a:xfrm>
        </p:spPr>
        <p:txBody>
          <a:bodyPr/>
          <a:lstStyle/>
          <a:p>
            <a:pPr marL="514350" indent="-514350">
              <a:buFont typeface="+mj-lt"/>
              <a:buAutoNum type="arabicPeriod" startAt="16"/>
            </a:pPr>
            <a:r>
              <a:rPr lang="en-US" sz="2600" b="1" dirty="0"/>
              <a:t>A 55-year-old patient with a history of laryngeal tumor and permanent tracheostomy presented to the ER after falling down from the 3</a:t>
            </a:r>
            <a:r>
              <a:rPr lang="en-US" sz="2600" b="1" baseline="30000" dirty="0"/>
              <a:t>rd</a:t>
            </a:r>
            <a:r>
              <a:rPr lang="en-US" sz="2600" b="1" dirty="0"/>
              <a:t> floor. Physical examination revealed a fixed dilated right pupil, eye opening after painful stimulation and decerebrate posture to painful stimulus</a:t>
            </a:r>
          </a:p>
          <a:p>
            <a:pPr lvl="1"/>
            <a:r>
              <a:rPr lang="en-US" dirty="0"/>
              <a:t>5/15+T, severe, next step: intubation</a:t>
            </a:r>
          </a:p>
          <a:p>
            <a:pPr marL="514350" indent="-514350">
              <a:buFont typeface="+mj-lt"/>
              <a:buAutoNum type="arabicPeriod" startAt="16"/>
            </a:pPr>
            <a:r>
              <a:rPr lang="en-US" sz="2600" b="1" dirty="0"/>
              <a:t>A 30-year-old male with a history of laryngeal cancer and permanent tracheostomy presented to the ER after falling down. Physical examination revealed </a:t>
            </a:r>
            <a:r>
              <a:rPr lang="en-US" sz="2600" b="1" i="1" dirty="0"/>
              <a:t>no sensory or motor response in his right leg</a:t>
            </a:r>
            <a:r>
              <a:rPr lang="en-US" sz="2600" b="1" dirty="0"/>
              <a:t>, opens his eyes to verbal command, localizes the pain</a:t>
            </a:r>
          </a:p>
          <a:p>
            <a:pPr lvl="1"/>
            <a:r>
              <a:rPr lang="en-US" dirty="0"/>
              <a:t>9/15+T, moderate, next step: </a:t>
            </a:r>
            <a:r>
              <a:rPr lang="en-US" sz="2400" dirty="0"/>
              <a:t>emergent non-contrast brain CT</a:t>
            </a:r>
          </a:p>
          <a:p>
            <a:pPr lvl="1"/>
            <a:r>
              <a:rPr lang="en-US" dirty="0"/>
              <a:t>What is the type of spinal injury ? Incomplete</a:t>
            </a:r>
          </a:p>
        </p:txBody>
      </p:sp>
    </p:spTree>
    <p:extLst>
      <p:ext uri="{BB962C8B-B14F-4D97-AF65-F5344CB8AC3E}">
        <p14:creationId xmlns:p14="http://schemas.microsoft.com/office/powerpoint/2010/main" val="149795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EB1B-CF97-4913-AC15-287A3A60EBED}"/>
              </a:ext>
            </a:extLst>
          </p:cNvPr>
          <p:cNvSpPr>
            <a:spLocks noGrp="1"/>
          </p:cNvSpPr>
          <p:nvPr>
            <p:ph type="ctrTitle"/>
          </p:nvPr>
        </p:nvSpPr>
        <p:spPr/>
        <p:txBody>
          <a:bodyPr>
            <a:normAutofit fontScale="90000"/>
          </a:bodyPr>
          <a:lstStyle/>
          <a:p>
            <a:r>
              <a:rPr lang="en-US" dirty="0"/>
              <a:t>Brain Tumors</a:t>
            </a:r>
          </a:p>
        </p:txBody>
      </p:sp>
      <p:sp>
        <p:nvSpPr>
          <p:cNvPr id="4" name="Subtitle 3">
            <a:extLst>
              <a:ext uri="{FF2B5EF4-FFF2-40B4-BE49-F238E27FC236}">
                <a16:creationId xmlns:a16="http://schemas.microsoft.com/office/drawing/2014/main" id="{250910DD-BF51-832F-859E-5846B38CC1E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030133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AFF90-0FF9-2B67-EFCF-280B15380683}"/>
              </a:ext>
            </a:extLst>
          </p:cNvPr>
          <p:cNvSpPr>
            <a:spLocks noGrp="1"/>
          </p:cNvSpPr>
          <p:nvPr>
            <p:ph type="title"/>
          </p:nvPr>
        </p:nvSpPr>
        <p:spPr/>
        <p:txBody>
          <a:bodyPr/>
          <a:lstStyle/>
          <a:p>
            <a:r>
              <a:rPr lang="en-US" dirty="0"/>
              <a:t>Brain tumors</a:t>
            </a:r>
          </a:p>
        </p:txBody>
      </p:sp>
      <p:sp>
        <p:nvSpPr>
          <p:cNvPr id="3" name="Content Placeholder 2">
            <a:extLst>
              <a:ext uri="{FF2B5EF4-FFF2-40B4-BE49-F238E27FC236}">
                <a16:creationId xmlns:a16="http://schemas.microsoft.com/office/drawing/2014/main" id="{A9146496-A1E2-AF9B-BBA4-B996E4F40B4B}"/>
              </a:ext>
            </a:extLst>
          </p:cNvPr>
          <p:cNvSpPr>
            <a:spLocks noGrp="1"/>
          </p:cNvSpPr>
          <p:nvPr>
            <p:ph idx="1"/>
          </p:nvPr>
        </p:nvSpPr>
        <p:spPr>
          <a:xfrm>
            <a:off x="838200" y="1305026"/>
            <a:ext cx="10515600" cy="883698"/>
          </a:xfrm>
        </p:spPr>
        <p:txBody>
          <a:bodyPr/>
          <a:lstStyle/>
          <a:p>
            <a:r>
              <a:rPr lang="en-US" dirty="0"/>
              <a:t>They can be primary (30%) or Secondary metastatic (70%), benign or malignant.</a:t>
            </a:r>
          </a:p>
        </p:txBody>
      </p:sp>
      <p:sp>
        <p:nvSpPr>
          <p:cNvPr id="6" name="Content Placeholder 2">
            <a:extLst>
              <a:ext uri="{FF2B5EF4-FFF2-40B4-BE49-F238E27FC236}">
                <a16:creationId xmlns:a16="http://schemas.microsoft.com/office/drawing/2014/main" id="{75B17212-7B87-6D51-4069-C931A9560E6A}"/>
              </a:ext>
            </a:extLst>
          </p:cNvPr>
          <p:cNvSpPr txBox="1">
            <a:spLocks/>
          </p:cNvSpPr>
          <p:nvPr/>
        </p:nvSpPr>
        <p:spPr>
          <a:xfrm>
            <a:off x="838200" y="2188724"/>
            <a:ext cx="7780506" cy="40271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Secondary metastatic tumors</a:t>
            </a:r>
          </a:p>
          <a:p>
            <a:pPr lvl="1"/>
            <a:r>
              <a:rPr lang="en-US" b="1" dirty="0"/>
              <a:t>Most common sources of mets</a:t>
            </a:r>
            <a:r>
              <a:rPr lang="en-US" dirty="0"/>
              <a:t>: Lung, Breast, GI tract, Kidney, </a:t>
            </a:r>
            <a:r>
              <a:rPr lang="en-US" dirty="0">
                <a:solidFill>
                  <a:srgbClr val="C00000"/>
                </a:solidFill>
              </a:rPr>
              <a:t>Melanoma</a:t>
            </a:r>
          </a:p>
          <a:p>
            <a:pPr lvl="1"/>
            <a:r>
              <a:rPr lang="en-US" b="1" dirty="0"/>
              <a:t>Localization</a:t>
            </a:r>
            <a:r>
              <a:rPr lang="en-US" dirty="0"/>
              <a:t>: One or more lesions, Usually at gray-white matter junction</a:t>
            </a:r>
          </a:p>
          <a:p>
            <a:pPr lvl="1"/>
            <a:r>
              <a:rPr lang="en-US" dirty="0"/>
              <a:t>Generally, very poor survival (months)</a:t>
            </a:r>
          </a:p>
          <a:p>
            <a:pPr lvl="1"/>
            <a:r>
              <a:rPr lang="en-US" b="1" dirty="0"/>
              <a:t>Good survival predictors</a:t>
            </a:r>
            <a:r>
              <a:rPr lang="en-US" dirty="0"/>
              <a:t>: age &lt; 65, limited extracranial disease</a:t>
            </a:r>
          </a:p>
          <a:p>
            <a:pPr lvl="1"/>
            <a:r>
              <a:rPr lang="en-US" b="1" dirty="0"/>
              <a:t>Management</a:t>
            </a:r>
          </a:p>
          <a:p>
            <a:pPr lvl="2"/>
            <a:r>
              <a:rPr lang="en-US" dirty="0"/>
              <a:t>1-3 lesions can be removed by surgery followed by radiation (&gt;3 is palliative)</a:t>
            </a:r>
          </a:p>
          <a:p>
            <a:pPr lvl="2"/>
            <a:r>
              <a:rPr lang="en-US" dirty="0"/>
              <a:t>Multiple lesions often treated with radiation</a:t>
            </a:r>
          </a:p>
          <a:p>
            <a:pPr lvl="2"/>
            <a:endParaRPr lang="en-US" dirty="0"/>
          </a:p>
        </p:txBody>
      </p:sp>
      <p:pic>
        <p:nvPicPr>
          <p:cNvPr id="9" name="Picture 8">
            <a:extLst>
              <a:ext uri="{FF2B5EF4-FFF2-40B4-BE49-F238E27FC236}">
                <a16:creationId xmlns:a16="http://schemas.microsoft.com/office/drawing/2014/main" id="{7BD2944C-E375-A9CF-DF05-6277834A9BE3}"/>
              </a:ext>
            </a:extLst>
          </p:cNvPr>
          <p:cNvPicPr>
            <a:picLocks noChangeAspect="1"/>
          </p:cNvPicPr>
          <p:nvPr/>
        </p:nvPicPr>
        <p:blipFill rotWithShape="1">
          <a:blip r:embed="rId2"/>
          <a:srcRect l="9928" r="9570"/>
          <a:stretch/>
        </p:blipFill>
        <p:spPr>
          <a:xfrm>
            <a:off x="8706255" y="2582691"/>
            <a:ext cx="2647546" cy="3633185"/>
          </a:xfrm>
          <a:prstGeom prst="rect">
            <a:avLst/>
          </a:prstGeom>
        </p:spPr>
      </p:pic>
    </p:spTree>
    <p:extLst>
      <p:ext uri="{BB962C8B-B14F-4D97-AF65-F5344CB8AC3E}">
        <p14:creationId xmlns:p14="http://schemas.microsoft.com/office/powerpoint/2010/main" val="27676288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ADC0-B391-C85F-363F-F139FE94F38E}"/>
              </a:ext>
            </a:extLst>
          </p:cNvPr>
          <p:cNvSpPr>
            <a:spLocks noGrp="1"/>
          </p:cNvSpPr>
          <p:nvPr>
            <p:ph type="title"/>
          </p:nvPr>
        </p:nvSpPr>
        <p:spPr/>
        <p:txBody>
          <a:bodyPr/>
          <a:lstStyle/>
          <a:p>
            <a:r>
              <a:rPr lang="en-US" dirty="0"/>
              <a:t>Adult primary brain tumors</a:t>
            </a:r>
          </a:p>
        </p:txBody>
      </p:sp>
      <p:graphicFrame>
        <p:nvGraphicFramePr>
          <p:cNvPr id="4" name="Table 5">
            <a:extLst>
              <a:ext uri="{FF2B5EF4-FFF2-40B4-BE49-F238E27FC236}">
                <a16:creationId xmlns:a16="http://schemas.microsoft.com/office/drawing/2014/main" id="{CE42DC1D-BA27-0476-AD41-E529FCA0116B}"/>
              </a:ext>
            </a:extLst>
          </p:cNvPr>
          <p:cNvGraphicFramePr>
            <a:graphicFrameLocks noGrp="1"/>
          </p:cNvGraphicFramePr>
          <p:nvPr/>
        </p:nvGraphicFramePr>
        <p:xfrm>
          <a:off x="0" y="2244"/>
          <a:ext cx="12192000" cy="39624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650657638"/>
                    </a:ext>
                  </a:extLst>
                </a:gridCol>
              </a:tblGrid>
              <a:tr h="370840">
                <a:tc>
                  <a:txBody>
                    <a:bodyPr/>
                    <a:lstStyle/>
                    <a:p>
                      <a:pPr algn="ctr"/>
                      <a:r>
                        <a:rPr lang="en-US" sz="2000" dirty="0"/>
                        <a:t>Adult primary brain tumors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46799650"/>
                  </a:ext>
                </a:extLst>
              </a:tr>
            </a:tbl>
          </a:graphicData>
        </a:graphic>
      </p:graphicFrame>
      <p:graphicFrame>
        <p:nvGraphicFramePr>
          <p:cNvPr id="5" name="Table 4">
            <a:extLst>
              <a:ext uri="{FF2B5EF4-FFF2-40B4-BE49-F238E27FC236}">
                <a16:creationId xmlns:a16="http://schemas.microsoft.com/office/drawing/2014/main" id="{7C2A1D35-5E0F-9D1F-6B13-159843EB5482}"/>
              </a:ext>
            </a:extLst>
          </p:cNvPr>
          <p:cNvGraphicFramePr>
            <a:graphicFrameLocks/>
          </p:cNvGraphicFramePr>
          <p:nvPr>
            <p:extLst>
              <p:ext uri="{D42A27DB-BD31-4B8C-83A1-F6EECF244321}">
                <p14:modId xmlns:p14="http://schemas.microsoft.com/office/powerpoint/2010/main" val="2363042091"/>
              </p:ext>
            </p:extLst>
          </p:nvPr>
        </p:nvGraphicFramePr>
        <p:xfrm>
          <a:off x="-2" y="398483"/>
          <a:ext cx="12192000" cy="4347141"/>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008619623"/>
                    </a:ext>
                  </a:extLst>
                </a:gridCol>
                <a:gridCol w="3941866">
                  <a:extLst>
                    <a:ext uri="{9D8B030D-6E8A-4147-A177-3AD203B41FA5}">
                      <a16:colId xmlns:a16="http://schemas.microsoft.com/office/drawing/2014/main" val="4068670560"/>
                    </a:ext>
                  </a:extLst>
                </a:gridCol>
                <a:gridCol w="4186134">
                  <a:extLst>
                    <a:ext uri="{9D8B030D-6E8A-4147-A177-3AD203B41FA5}">
                      <a16:colId xmlns:a16="http://schemas.microsoft.com/office/drawing/2014/main" val="1530827681"/>
                    </a:ext>
                  </a:extLst>
                </a:gridCol>
              </a:tblGrid>
              <a:tr h="3746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Glioblastoma</a:t>
                      </a:r>
                    </a:p>
                  </a:txBody>
                  <a:tcPr anchor="ctr"/>
                </a:tc>
                <a:tc>
                  <a:txBody>
                    <a:bodyPr/>
                    <a:lstStyle/>
                    <a:p>
                      <a:pPr algn="ctr"/>
                      <a:r>
                        <a:rPr lang="en-US" dirty="0"/>
                        <a:t>Oligodendroglioma</a:t>
                      </a:r>
                    </a:p>
                  </a:txBody>
                  <a:tcPr anchor="ctr"/>
                </a:tc>
                <a:tc>
                  <a:txBody>
                    <a:bodyPr/>
                    <a:lstStyle/>
                    <a:p>
                      <a:pPr algn="ctr"/>
                      <a:r>
                        <a:rPr lang="en-US" dirty="0"/>
                        <a:t>Meningioma</a:t>
                      </a:r>
                    </a:p>
                  </a:txBody>
                  <a:tcPr anchor="ctr"/>
                </a:tc>
                <a:extLst>
                  <a:ext uri="{0D108BD9-81ED-4DB2-BD59-A6C34878D82A}">
                    <a16:rowId xmlns:a16="http://schemas.microsoft.com/office/drawing/2014/main" val="3168530544"/>
                  </a:ext>
                </a:extLst>
              </a:tr>
              <a:tr h="3972476">
                <a:tc>
                  <a:txBody>
                    <a:bodyPr/>
                    <a:lstStyle/>
                    <a:p>
                      <a:pPr marL="0" indent="0">
                        <a:buFont typeface="Arial" panose="020B0604020202020204" pitchFamily="34" charset="0"/>
                        <a:buNone/>
                      </a:pPr>
                      <a:r>
                        <a:rPr lang="en-US" b="1" dirty="0"/>
                        <a:t>Description</a:t>
                      </a:r>
                    </a:p>
                    <a:p>
                      <a:pPr marL="285750" indent="-285750">
                        <a:buFont typeface="Arial" panose="020B0604020202020204" pitchFamily="34" charset="0"/>
                        <a:buChar char="•"/>
                      </a:pPr>
                      <a:r>
                        <a:rPr lang="en-US" dirty="0">
                          <a:solidFill>
                            <a:srgbClr val="C00000"/>
                          </a:solidFill>
                        </a:rPr>
                        <a:t>Grade IV</a:t>
                      </a:r>
                      <a:r>
                        <a:rPr lang="en-US" dirty="0"/>
                        <a:t> astrocytoma. </a:t>
                      </a:r>
                    </a:p>
                    <a:p>
                      <a:pPr marL="285750" indent="-285750">
                        <a:buFont typeface="Arial" panose="020B0604020202020204" pitchFamily="34" charset="0"/>
                        <a:buChar char="•"/>
                      </a:pPr>
                      <a:r>
                        <a:rPr lang="en-US" dirty="0"/>
                        <a:t>Common, highly malignant 1° brain tumor with ~ 1-year median survival. </a:t>
                      </a:r>
                    </a:p>
                    <a:p>
                      <a:pPr marL="285750" indent="-285750">
                        <a:buFont typeface="Arial" panose="020B0604020202020204" pitchFamily="34" charset="0"/>
                        <a:buChar char="•"/>
                      </a:pPr>
                      <a:r>
                        <a:rPr lang="en-US" dirty="0"/>
                        <a:t>Found in cerebral hemispheres. </a:t>
                      </a:r>
                    </a:p>
                    <a:p>
                      <a:pPr marL="285750" indent="-285750">
                        <a:buFont typeface="Arial" panose="020B0604020202020204" pitchFamily="34" charset="0"/>
                        <a:buChar char="•"/>
                      </a:pPr>
                      <a:r>
                        <a:rPr lang="en-US" dirty="0"/>
                        <a:t>Can cross corpus callosum (“</a:t>
                      </a:r>
                      <a:r>
                        <a:rPr lang="en-US" dirty="0">
                          <a:solidFill>
                            <a:srgbClr val="C00000"/>
                          </a:solidFill>
                        </a:rPr>
                        <a:t>butterfly glioma</a:t>
                      </a:r>
                      <a:r>
                        <a:rPr lang="en-US" dirty="0"/>
                        <a:t>” </a:t>
                      </a:r>
                      <a:r>
                        <a:rPr lang="en-US" dirty="0">
                          <a:solidFill>
                            <a:schemeClr val="bg1"/>
                          </a:solidFill>
                          <a:highlight>
                            <a:srgbClr val="94A5AF"/>
                          </a:highlight>
                        </a:rPr>
                        <a:t>[A]</a:t>
                      </a:r>
                      <a:r>
                        <a:rPr lang="en-US" dirty="0"/>
                        <a:t>). </a:t>
                      </a:r>
                    </a:p>
                    <a:p>
                      <a:pPr marL="285750" indent="-285750">
                        <a:buFont typeface="Arial" panose="020B0604020202020204" pitchFamily="34" charset="0"/>
                        <a:buChar char="•"/>
                      </a:pPr>
                      <a:r>
                        <a:rPr lang="en-US" dirty="0"/>
                        <a:t>Associated with EGFR amplification.</a:t>
                      </a:r>
                    </a:p>
                    <a:p>
                      <a:pPr marL="0" indent="0">
                        <a:buFont typeface="Arial" panose="020B0604020202020204" pitchFamily="34" charset="0"/>
                        <a:buNone/>
                      </a:pPr>
                      <a:r>
                        <a:rPr lang="en-US" b="1" dirty="0"/>
                        <a:t>Histology</a:t>
                      </a:r>
                    </a:p>
                    <a:p>
                      <a:pPr marL="285750" indent="-285750">
                        <a:buFont typeface="Arial" panose="020B0604020202020204" pitchFamily="34" charset="0"/>
                        <a:buChar char="•"/>
                      </a:pPr>
                      <a:r>
                        <a:rPr lang="en-US" dirty="0"/>
                        <a:t>Astrocyte origin, </a:t>
                      </a:r>
                      <a:r>
                        <a:rPr lang="en-US" dirty="0">
                          <a:solidFill>
                            <a:srgbClr val="002060"/>
                          </a:solidFill>
                        </a:rPr>
                        <a:t>GFAP</a:t>
                      </a:r>
                      <a:r>
                        <a:rPr lang="en-US" dirty="0"/>
                        <a:t> +. “</a:t>
                      </a:r>
                      <a:r>
                        <a:rPr lang="en-US" dirty="0">
                          <a:solidFill>
                            <a:srgbClr val="002060"/>
                          </a:solidFill>
                        </a:rPr>
                        <a:t>Pseudopalisading</a:t>
                      </a:r>
                      <a:r>
                        <a:rPr lang="en-US" dirty="0"/>
                        <a:t>” pleomorphic tumor cells </a:t>
                      </a:r>
                      <a:r>
                        <a:rPr lang="en-US" dirty="0">
                          <a:solidFill>
                            <a:schemeClr val="bg1"/>
                          </a:solidFill>
                          <a:highlight>
                            <a:srgbClr val="94A5AF"/>
                          </a:highlight>
                        </a:rPr>
                        <a:t>[B]</a:t>
                      </a:r>
                      <a:r>
                        <a:rPr lang="en-US" dirty="0"/>
                        <a:t> border </a:t>
                      </a:r>
                      <a:r>
                        <a:rPr lang="en-US" dirty="0">
                          <a:solidFill>
                            <a:srgbClr val="C00000"/>
                          </a:solidFill>
                        </a:rPr>
                        <a:t>central areas of necrosis</a:t>
                      </a:r>
                      <a:r>
                        <a:rPr lang="en-US" dirty="0"/>
                        <a:t>, hemorrhage, and/or microvascular proliferation.</a:t>
                      </a:r>
                    </a:p>
                  </a:txBody>
                  <a:tcPr/>
                </a:tc>
                <a:tc>
                  <a:txBody>
                    <a:bodyPr/>
                    <a:lstStyle/>
                    <a:p>
                      <a:pPr marL="0" indent="0">
                        <a:buFont typeface="Arial" panose="020B0604020202020204" pitchFamily="34" charset="0"/>
                        <a:buNone/>
                      </a:pPr>
                      <a:r>
                        <a:rPr lang="en-US" b="1" dirty="0"/>
                        <a:t>Description</a:t>
                      </a:r>
                      <a:endParaRPr lang="en-US" dirty="0"/>
                    </a:p>
                    <a:p>
                      <a:pPr marL="285750" indent="-285750">
                        <a:buFont typeface="Arial" panose="020B0604020202020204" pitchFamily="34" charset="0"/>
                        <a:buChar char="•"/>
                      </a:pPr>
                      <a:r>
                        <a:rPr lang="en-US" dirty="0"/>
                        <a:t>Relatively rare, slow growing. Most often in frontal lobes </a:t>
                      </a:r>
                      <a:r>
                        <a:rPr lang="en-US" dirty="0">
                          <a:solidFill>
                            <a:schemeClr val="bg1"/>
                          </a:solidFill>
                          <a:highlight>
                            <a:srgbClr val="94A5AF"/>
                          </a:highlight>
                        </a:rPr>
                        <a:t>[C]</a:t>
                      </a:r>
                      <a:r>
                        <a:rPr lang="en-US" dirty="0"/>
                        <a:t>. </a:t>
                      </a:r>
                    </a:p>
                    <a:p>
                      <a:pPr marL="285750" indent="-285750">
                        <a:buFont typeface="Arial" panose="020B0604020202020204" pitchFamily="34" charset="0"/>
                        <a:buChar char="•"/>
                      </a:pPr>
                      <a:r>
                        <a:rPr lang="en-US" dirty="0">
                          <a:solidFill>
                            <a:srgbClr val="C00000"/>
                          </a:solidFill>
                        </a:rPr>
                        <a:t>Often calcified</a:t>
                      </a:r>
                    </a:p>
                    <a:p>
                      <a:pPr marL="285750" indent="-285750">
                        <a:buFont typeface="Arial" panose="020B0604020202020204" pitchFamily="34" charset="0"/>
                        <a:buChar char="•"/>
                      </a:pPr>
                      <a:r>
                        <a:rPr lang="en-US" dirty="0"/>
                        <a:t>Most common presentation is </a:t>
                      </a:r>
                      <a:r>
                        <a:rPr lang="en-US" dirty="0">
                          <a:solidFill>
                            <a:srgbClr val="C00000"/>
                          </a:solidFill>
                        </a:rPr>
                        <a:t>seizures</a:t>
                      </a:r>
                    </a:p>
                    <a:p>
                      <a:pPr marL="0" indent="0">
                        <a:buFont typeface="Arial" panose="020B0604020202020204" pitchFamily="34" charset="0"/>
                        <a:buNone/>
                      </a:pPr>
                      <a:r>
                        <a:rPr lang="en-US" b="1" dirty="0"/>
                        <a:t>Histology</a:t>
                      </a:r>
                      <a:endParaRPr lang="en-US" dirty="0"/>
                    </a:p>
                    <a:p>
                      <a:pPr marL="285750" indent="-285750">
                        <a:buFont typeface="Arial" panose="020B0604020202020204" pitchFamily="34" charset="0"/>
                        <a:buChar char="•"/>
                      </a:pPr>
                      <a:r>
                        <a:rPr lang="en-US" dirty="0"/>
                        <a:t>Oligodendrocyte origin. </a:t>
                      </a:r>
                    </a:p>
                    <a:p>
                      <a:pPr marL="285750" indent="-285750">
                        <a:buFont typeface="Arial" panose="020B0604020202020204" pitchFamily="34" charset="0"/>
                        <a:buChar char="•"/>
                      </a:pPr>
                      <a:r>
                        <a:rPr lang="en-US" dirty="0"/>
                        <a:t>“</a:t>
                      </a:r>
                      <a:r>
                        <a:rPr lang="en-US" dirty="0">
                          <a:solidFill>
                            <a:srgbClr val="002060"/>
                          </a:solidFill>
                        </a:rPr>
                        <a:t>Fried egg</a:t>
                      </a:r>
                      <a:r>
                        <a:rPr lang="en-US" dirty="0"/>
                        <a:t>” cells—round nuclei with clear cytoplasm </a:t>
                      </a:r>
                      <a:r>
                        <a:rPr lang="en-US" dirty="0">
                          <a:solidFill>
                            <a:schemeClr val="bg1"/>
                          </a:solidFill>
                          <a:highlight>
                            <a:srgbClr val="94A5AF"/>
                          </a:highlight>
                        </a:rPr>
                        <a:t>[D]</a:t>
                      </a:r>
                      <a:r>
                        <a:rPr lang="en-US" dirty="0"/>
                        <a:t>.</a:t>
                      </a:r>
                    </a:p>
                    <a:p>
                      <a:pPr marL="285750" indent="-285750">
                        <a:buFont typeface="Arial" panose="020B0604020202020204" pitchFamily="34" charset="0"/>
                        <a:buChar char="•"/>
                      </a:pPr>
                      <a:r>
                        <a:rPr lang="en-US" dirty="0"/>
                        <a:t>“</a:t>
                      </a:r>
                      <a:r>
                        <a:rPr lang="en-US" dirty="0">
                          <a:solidFill>
                            <a:srgbClr val="002060"/>
                          </a:solidFill>
                        </a:rPr>
                        <a:t>Chicken-wire</a:t>
                      </a:r>
                      <a:r>
                        <a:rPr lang="en-US" dirty="0"/>
                        <a:t>” capillary pattern.</a:t>
                      </a:r>
                    </a:p>
                  </a:txBody>
                  <a:tcPr/>
                </a:tc>
                <a:tc>
                  <a:txBody>
                    <a:bodyPr/>
                    <a:lstStyle/>
                    <a:p>
                      <a:pPr marL="0" indent="0">
                        <a:buFont typeface="Arial" panose="020B0604020202020204" pitchFamily="34" charset="0"/>
                        <a:buNone/>
                      </a:pPr>
                      <a:r>
                        <a:rPr lang="en-US" b="1" dirty="0"/>
                        <a:t>Description</a:t>
                      </a:r>
                      <a:endParaRPr lang="en-US" dirty="0"/>
                    </a:p>
                    <a:p>
                      <a:pPr marL="285750" indent="-285750">
                        <a:buFont typeface="Arial" panose="020B0604020202020204" pitchFamily="34" charset="0"/>
                        <a:buChar char="•"/>
                      </a:pPr>
                      <a:r>
                        <a:rPr lang="en-US" sz="1600" dirty="0"/>
                        <a:t>Common, typically benign (</a:t>
                      </a:r>
                      <a:r>
                        <a:rPr lang="en-US" sz="1600" dirty="0">
                          <a:solidFill>
                            <a:srgbClr val="C00000"/>
                          </a:solidFill>
                        </a:rPr>
                        <a:t>grade I</a:t>
                      </a:r>
                      <a:r>
                        <a:rPr lang="en-US" sz="1600" dirty="0"/>
                        <a:t>). </a:t>
                      </a:r>
                    </a:p>
                    <a:p>
                      <a:pPr marL="285750" indent="-285750">
                        <a:buFont typeface="Arial" panose="020B0604020202020204" pitchFamily="34" charset="0"/>
                        <a:buChar char="•"/>
                      </a:pPr>
                      <a:r>
                        <a:rPr lang="en-US" sz="1600" dirty="0">
                          <a:solidFill>
                            <a:srgbClr val="C00000"/>
                          </a:solidFill>
                        </a:rPr>
                        <a:t>Females &gt; males</a:t>
                      </a:r>
                      <a:r>
                        <a:rPr lang="en-US" sz="1600" dirty="0"/>
                        <a:t>. </a:t>
                      </a:r>
                    </a:p>
                    <a:p>
                      <a:pPr marL="285750" indent="-285750">
                        <a:buFont typeface="Arial" panose="020B0604020202020204" pitchFamily="34" charset="0"/>
                        <a:buChar char="•"/>
                      </a:pPr>
                      <a:r>
                        <a:rPr lang="en-US" sz="1600" dirty="0"/>
                        <a:t>Occurs along surface of brain or spinal cord. </a:t>
                      </a:r>
                    </a:p>
                    <a:p>
                      <a:pPr marL="285750" indent="-285750">
                        <a:buFont typeface="Arial" panose="020B0604020202020204" pitchFamily="34" charset="0"/>
                        <a:buChar char="•"/>
                      </a:pPr>
                      <a:r>
                        <a:rPr lang="en-US" sz="1600" dirty="0"/>
                        <a:t>Extra-axial (external to brain parenchyma) and may have a dural attachment (“</a:t>
                      </a:r>
                      <a:r>
                        <a:rPr lang="en-US" sz="1600" dirty="0">
                          <a:solidFill>
                            <a:srgbClr val="C00000"/>
                          </a:solidFill>
                        </a:rPr>
                        <a:t>tail</a:t>
                      </a:r>
                      <a:r>
                        <a:rPr lang="en-US" sz="1600" dirty="0"/>
                        <a:t>” </a:t>
                      </a:r>
                      <a:r>
                        <a:rPr lang="en-US" sz="1600" dirty="0">
                          <a:solidFill>
                            <a:schemeClr val="bg1"/>
                          </a:solidFill>
                          <a:highlight>
                            <a:srgbClr val="94A5AF"/>
                          </a:highlight>
                        </a:rPr>
                        <a:t>[E]</a:t>
                      </a:r>
                      <a:r>
                        <a:rPr lang="en-US" sz="1600" dirty="0"/>
                        <a:t>). </a:t>
                      </a:r>
                    </a:p>
                    <a:p>
                      <a:pPr marL="285750" indent="-285750">
                        <a:buFont typeface="Arial" panose="020B0604020202020204" pitchFamily="34" charset="0"/>
                        <a:buChar char="•"/>
                      </a:pPr>
                      <a:r>
                        <a:rPr lang="en-US" sz="1600" dirty="0"/>
                        <a:t>Often asymptomatic; may present with seizures or focal neurologic signs. </a:t>
                      </a:r>
                    </a:p>
                    <a:p>
                      <a:pPr marL="285750" indent="-285750">
                        <a:buFont typeface="Arial" panose="020B0604020202020204" pitchFamily="34" charset="0"/>
                        <a:buChar char="•"/>
                      </a:pPr>
                      <a:r>
                        <a:rPr lang="en-US" sz="1600" dirty="0"/>
                        <a:t>Resection and/or radiosurgery.</a:t>
                      </a:r>
                    </a:p>
                    <a:p>
                      <a:pPr marL="0" indent="0">
                        <a:buFont typeface="Arial" panose="020B0604020202020204" pitchFamily="34" charset="0"/>
                        <a:buNone/>
                      </a:pPr>
                      <a:r>
                        <a:rPr lang="en-US" b="1" dirty="0"/>
                        <a:t>Histology</a:t>
                      </a:r>
                      <a:endParaRPr lang="en-US" dirty="0"/>
                    </a:p>
                    <a:p>
                      <a:pPr marL="285750" indent="-285750">
                        <a:buFont typeface="Arial" panose="020B0604020202020204" pitchFamily="34" charset="0"/>
                        <a:buChar char="•"/>
                      </a:pPr>
                      <a:r>
                        <a:rPr lang="en-US" sz="1600" dirty="0">
                          <a:solidFill>
                            <a:srgbClr val="C00000"/>
                          </a:solidFill>
                        </a:rPr>
                        <a:t>Arachnoid cap cell origin</a:t>
                      </a:r>
                      <a:r>
                        <a:rPr lang="en-US" sz="1600" dirty="0"/>
                        <a:t>. </a:t>
                      </a:r>
                    </a:p>
                    <a:p>
                      <a:pPr marL="285750" indent="-285750">
                        <a:buFont typeface="Arial" panose="020B0604020202020204" pitchFamily="34" charset="0"/>
                        <a:buChar char="•"/>
                      </a:pPr>
                      <a:r>
                        <a:rPr lang="en-US" sz="1600" dirty="0"/>
                        <a:t>Spindle cells concentrically arranged in a </a:t>
                      </a:r>
                      <a:r>
                        <a:rPr lang="en-US" sz="1600" dirty="0">
                          <a:solidFill>
                            <a:srgbClr val="002060"/>
                          </a:solidFill>
                        </a:rPr>
                        <a:t>whorled pattern</a:t>
                      </a:r>
                      <a:r>
                        <a:rPr lang="en-US" sz="1600" dirty="0"/>
                        <a:t> </a:t>
                      </a:r>
                      <a:r>
                        <a:rPr lang="en-US" sz="1600" dirty="0">
                          <a:solidFill>
                            <a:schemeClr val="bg1"/>
                          </a:solidFill>
                          <a:highlight>
                            <a:srgbClr val="94A5AF"/>
                          </a:highlight>
                        </a:rPr>
                        <a:t>[F]</a:t>
                      </a:r>
                      <a:r>
                        <a:rPr lang="en-US" sz="1600" dirty="0"/>
                        <a:t>; </a:t>
                      </a:r>
                      <a:r>
                        <a:rPr lang="en-US" sz="1600" dirty="0">
                          <a:solidFill>
                            <a:srgbClr val="002060"/>
                          </a:solidFill>
                        </a:rPr>
                        <a:t>psammoma bodies </a:t>
                      </a:r>
                      <a:r>
                        <a:rPr lang="en-US" sz="1600" dirty="0"/>
                        <a:t>(laminated calcifications)</a:t>
                      </a:r>
                    </a:p>
                  </a:txBody>
                  <a:tcPr/>
                </a:tc>
                <a:extLst>
                  <a:ext uri="{0D108BD9-81ED-4DB2-BD59-A6C34878D82A}">
                    <a16:rowId xmlns:a16="http://schemas.microsoft.com/office/drawing/2014/main" val="221311756"/>
                  </a:ext>
                </a:extLst>
              </a:tr>
            </a:tbl>
          </a:graphicData>
        </a:graphic>
      </p:graphicFrame>
      <p:pic>
        <p:nvPicPr>
          <p:cNvPr id="9" name="Picture 8">
            <a:extLst>
              <a:ext uri="{FF2B5EF4-FFF2-40B4-BE49-F238E27FC236}">
                <a16:creationId xmlns:a16="http://schemas.microsoft.com/office/drawing/2014/main" id="{6CCF9518-644F-00A8-7DA5-3DA344149243}"/>
              </a:ext>
            </a:extLst>
          </p:cNvPr>
          <p:cNvPicPr>
            <a:picLocks noChangeAspect="1"/>
          </p:cNvPicPr>
          <p:nvPr/>
        </p:nvPicPr>
        <p:blipFill>
          <a:blip r:embed="rId2"/>
          <a:stretch>
            <a:fillRect/>
          </a:stretch>
        </p:blipFill>
        <p:spPr>
          <a:xfrm>
            <a:off x="-4" y="4746446"/>
            <a:ext cx="4036983" cy="2109309"/>
          </a:xfrm>
          <a:prstGeom prst="rect">
            <a:avLst/>
          </a:prstGeom>
        </p:spPr>
      </p:pic>
      <p:pic>
        <p:nvPicPr>
          <p:cNvPr id="11" name="Picture 10">
            <a:extLst>
              <a:ext uri="{FF2B5EF4-FFF2-40B4-BE49-F238E27FC236}">
                <a16:creationId xmlns:a16="http://schemas.microsoft.com/office/drawing/2014/main" id="{A74FB53C-A8EE-2473-BC52-0BF00252F03C}"/>
              </a:ext>
            </a:extLst>
          </p:cNvPr>
          <p:cNvPicPr>
            <a:picLocks noChangeAspect="1"/>
          </p:cNvPicPr>
          <p:nvPr/>
        </p:nvPicPr>
        <p:blipFill>
          <a:blip r:embed="rId3"/>
          <a:stretch>
            <a:fillRect/>
          </a:stretch>
        </p:blipFill>
        <p:spPr>
          <a:xfrm>
            <a:off x="4077606" y="4745625"/>
            <a:ext cx="4036983" cy="2112375"/>
          </a:xfrm>
          <a:prstGeom prst="rect">
            <a:avLst/>
          </a:prstGeom>
        </p:spPr>
      </p:pic>
      <p:pic>
        <p:nvPicPr>
          <p:cNvPr id="13" name="Picture 12">
            <a:extLst>
              <a:ext uri="{FF2B5EF4-FFF2-40B4-BE49-F238E27FC236}">
                <a16:creationId xmlns:a16="http://schemas.microsoft.com/office/drawing/2014/main" id="{7570F1D1-0870-F2D2-DE3A-E3DA50683659}"/>
              </a:ext>
            </a:extLst>
          </p:cNvPr>
          <p:cNvPicPr>
            <a:picLocks noChangeAspect="1"/>
          </p:cNvPicPr>
          <p:nvPr/>
        </p:nvPicPr>
        <p:blipFill>
          <a:blip r:embed="rId4"/>
          <a:stretch>
            <a:fillRect/>
          </a:stretch>
        </p:blipFill>
        <p:spPr>
          <a:xfrm>
            <a:off x="8155215" y="4745625"/>
            <a:ext cx="4036783" cy="2112375"/>
          </a:xfrm>
          <a:prstGeom prst="rect">
            <a:avLst/>
          </a:prstGeom>
        </p:spPr>
      </p:pic>
    </p:spTree>
    <p:extLst>
      <p:ext uri="{BB962C8B-B14F-4D97-AF65-F5344CB8AC3E}">
        <p14:creationId xmlns:p14="http://schemas.microsoft.com/office/powerpoint/2010/main" val="15257681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ADC0-B391-C85F-363F-F139FE94F38E}"/>
              </a:ext>
            </a:extLst>
          </p:cNvPr>
          <p:cNvSpPr>
            <a:spLocks noGrp="1"/>
          </p:cNvSpPr>
          <p:nvPr>
            <p:ph type="title"/>
          </p:nvPr>
        </p:nvSpPr>
        <p:spPr/>
        <p:txBody>
          <a:bodyPr/>
          <a:lstStyle/>
          <a:p>
            <a:r>
              <a:rPr lang="en-US" dirty="0"/>
              <a:t>Adult primary brain tumors</a:t>
            </a:r>
          </a:p>
        </p:txBody>
      </p:sp>
      <p:graphicFrame>
        <p:nvGraphicFramePr>
          <p:cNvPr id="4" name="Table 5">
            <a:extLst>
              <a:ext uri="{FF2B5EF4-FFF2-40B4-BE49-F238E27FC236}">
                <a16:creationId xmlns:a16="http://schemas.microsoft.com/office/drawing/2014/main" id="{CE42DC1D-BA27-0476-AD41-E529FCA0116B}"/>
              </a:ext>
            </a:extLst>
          </p:cNvPr>
          <p:cNvGraphicFramePr>
            <a:graphicFrameLocks noGrp="1"/>
          </p:cNvGraphicFramePr>
          <p:nvPr/>
        </p:nvGraphicFramePr>
        <p:xfrm>
          <a:off x="0" y="2244"/>
          <a:ext cx="12192000" cy="39624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650657638"/>
                    </a:ext>
                  </a:extLst>
                </a:gridCol>
              </a:tblGrid>
              <a:tr h="370840">
                <a:tc>
                  <a:txBody>
                    <a:bodyPr/>
                    <a:lstStyle/>
                    <a:p>
                      <a:pPr algn="ctr"/>
                      <a:r>
                        <a:rPr lang="en-US" sz="2000" dirty="0"/>
                        <a:t>Adult primary brain tumors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46799650"/>
                  </a:ext>
                </a:extLst>
              </a:tr>
            </a:tbl>
          </a:graphicData>
        </a:graphic>
      </p:graphicFrame>
      <p:graphicFrame>
        <p:nvGraphicFramePr>
          <p:cNvPr id="5" name="Table 4">
            <a:extLst>
              <a:ext uri="{FF2B5EF4-FFF2-40B4-BE49-F238E27FC236}">
                <a16:creationId xmlns:a16="http://schemas.microsoft.com/office/drawing/2014/main" id="{7C2A1D35-5E0F-9D1F-6B13-159843EB5482}"/>
              </a:ext>
            </a:extLst>
          </p:cNvPr>
          <p:cNvGraphicFramePr>
            <a:graphicFrameLocks/>
          </p:cNvGraphicFramePr>
          <p:nvPr/>
        </p:nvGraphicFramePr>
        <p:xfrm>
          <a:off x="-1" y="398484"/>
          <a:ext cx="12192000" cy="4180840"/>
        </p:xfrm>
        <a:graphic>
          <a:graphicData uri="http://schemas.openxmlformats.org/drawingml/2006/table">
            <a:tbl>
              <a:tblPr firstRow="1" bandRow="1">
                <a:tableStyleId>{5C22544A-7EE6-4342-B048-85BDC9FD1C3A}</a:tableStyleId>
              </a:tblPr>
              <a:tblGrid>
                <a:gridCol w="2782112">
                  <a:extLst>
                    <a:ext uri="{9D8B030D-6E8A-4147-A177-3AD203B41FA5}">
                      <a16:colId xmlns:a16="http://schemas.microsoft.com/office/drawing/2014/main" val="1933094060"/>
                    </a:ext>
                  </a:extLst>
                </a:gridCol>
                <a:gridCol w="5311302">
                  <a:extLst>
                    <a:ext uri="{9D8B030D-6E8A-4147-A177-3AD203B41FA5}">
                      <a16:colId xmlns:a16="http://schemas.microsoft.com/office/drawing/2014/main" val="2163087810"/>
                    </a:ext>
                  </a:extLst>
                </a:gridCol>
                <a:gridCol w="4098586">
                  <a:extLst>
                    <a:ext uri="{9D8B030D-6E8A-4147-A177-3AD203B41FA5}">
                      <a16:colId xmlns:a16="http://schemas.microsoft.com/office/drawing/2014/main" val="3164495296"/>
                    </a:ext>
                  </a:extLst>
                </a:gridCol>
              </a:tblGrid>
              <a:tr h="370840">
                <a:tc>
                  <a:txBody>
                    <a:bodyPr/>
                    <a:lstStyle/>
                    <a:p>
                      <a:pPr algn="ctr"/>
                      <a:r>
                        <a:rPr lang="en-US" dirty="0"/>
                        <a:t>Hemangioblastoma</a:t>
                      </a:r>
                    </a:p>
                  </a:txBody>
                  <a:tcPr anchor="ctr"/>
                </a:tc>
                <a:tc>
                  <a:txBody>
                    <a:bodyPr/>
                    <a:lstStyle/>
                    <a:p>
                      <a:pPr algn="ctr"/>
                      <a:r>
                        <a:rPr lang="en-US" dirty="0"/>
                        <a:t>Pituitary Adenoma </a:t>
                      </a:r>
                    </a:p>
                  </a:txBody>
                  <a:tcPr anchor="ctr"/>
                </a:tc>
                <a:tc>
                  <a:txBody>
                    <a:bodyPr/>
                    <a:lstStyle/>
                    <a:p>
                      <a:pPr algn="ctr"/>
                      <a:r>
                        <a:rPr lang="en-US" dirty="0"/>
                        <a:t>Schwannoma</a:t>
                      </a:r>
                    </a:p>
                  </a:txBody>
                  <a:tcPr anchor="ctr"/>
                </a:tc>
                <a:extLst>
                  <a:ext uri="{0D108BD9-81ED-4DB2-BD59-A6C34878D82A}">
                    <a16:rowId xmlns:a16="http://schemas.microsoft.com/office/drawing/2014/main" val="3168530544"/>
                  </a:ext>
                </a:extLst>
              </a:tr>
              <a:tr h="370840">
                <a:tc>
                  <a:txBody>
                    <a:bodyPr/>
                    <a:lstStyle/>
                    <a:p>
                      <a:pPr marL="0" indent="0">
                        <a:buFont typeface="Arial" panose="020B0604020202020204" pitchFamily="34" charset="0"/>
                        <a:buNone/>
                      </a:pPr>
                      <a:r>
                        <a:rPr lang="en-US" b="1" dirty="0"/>
                        <a:t>Description</a:t>
                      </a:r>
                      <a:endParaRPr lang="en-US" dirty="0"/>
                    </a:p>
                    <a:p>
                      <a:pPr marL="285750" indent="-285750">
                        <a:buFont typeface="Arial" panose="020B0604020202020204" pitchFamily="34" charset="0"/>
                        <a:buChar char="•"/>
                      </a:pPr>
                      <a:r>
                        <a:rPr lang="en-US" sz="1600" dirty="0"/>
                        <a:t>Most often cerebellar </a:t>
                      </a:r>
                      <a:r>
                        <a:rPr lang="en-US" sz="1600" dirty="0">
                          <a:solidFill>
                            <a:schemeClr val="bg1"/>
                          </a:solidFill>
                          <a:highlight>
                            <a:srgbClr val="94A5AF"/>
                          </a:highlight>
                        </a:rPr>
                        <a:t>[G]</a:t>
                      </a:r>
                      <a:r>
                        <a:rPr lang="en-US" sz="1600" dirty="0"/>
                        <a:t>. </a:t>
                      </a:r>
                    </a:p>
                    <a:p>
                      <a:pPr marL="285750" indent="-285750">
                        <a:buFont typeface="Arial" panose="020B0604020202020204" pitchFamily="34" charset="0"/>
                        <a:buChar char="•"/>
                      </a:pPr>
                      <a:r>
                        <a:rPr lang="en-US" sz="1600" dirty="0">
                          <a:solidFill>
                            <a:srgbClr val="C00000"/>
                          </a:solidFill>
                        </a:rPr>
                        <a:t>Associated with von Hippel-Lindau syndrome </a:t>
                      </a:r>
                      <a:r>
                        <a:rPr lang="en-US" sz="1600" dirty="0"/>
                        <a:t>when found with retinal angiomas. </a:t>
                      </a:r>
                    </a:p>
                    <a:p>
                      <a:pPr marL="285750" indent="-285750">
                        <a:buFont typeface="Arial" panose="020B0604020202020204" pitchFamily="34" charset="0"/>
                        <a:buChar char="•"/>
                      </a:pPr>
                      <a:r>
                        <a:rPr lang="en-US" sz="1600" dirty="0">
                          <a:solidFill>
                            <a:srgbClr val="C00000"/>
                          </a:solidFill>
                        </a:rPr>
                        <a:t>Can produce erythropoietin </a:t>
                      </a:r>
                      <a:r>
                        <a:rPr lang="en-US" sz="1600" dirty="0">
                          <a:solidFill>
                            <a:srgbClr val="C00000"/>
                          </a:solidFill>
                          <a:sym typeface="Wingdings" panose="05000000000000000000" pitchFamily="2" charset="2"/>
                        </a:rPr>
                        <a:t></a:t>
                      </a:r>
                      <a:r>
                        <a:rPr lang="en-US" sz="1600" dirty="0">
                          <a:solidFill>
                            <a:srgbClr val="C00000"/>
                          </a:solidFill>
                        </a:rPr>
                        <a:t> 2° polycythemia</a:t>
                      </a:r>
                      <a:r>
                        <a:rPr lang="en-US" sz="1600" dirty="0"/>
                        <a:t>.</a:t>
                      </a:r>
                    </a:p>
                    <a:p>
                      <a:pPr marL="0" indent="0">
                        <a:buFont typeface="Arial" panose="020B0604020202020204" pitchFamily="34" charset="0"/>
                        <a:buNone/>
                      </a:pPr>
                      <a:r>
                        <a:rPr lang="en-US" b="1" dirty="0"/>
                        <a:t>Histology</a:t>
                      </a:r>
                      <a:endParaRPr lang="en-US" dirty="0"/>
                    </a:p>
                    <a:p>
                      <a:pPr marL="285750" indent="-285750">
                        <a:buFont typeface="Arial" panose="020B0604020202020204" pitchFamily="34" charset="0"/>
                        <a:buChar char="•"/>
                      </a:pPr>
                      <a:r>
                        <a:rPr lang="en-US" sz="1600" dirty="0"/>
                        <a:t>Blood vessel origin. Closely arranged, thin-walled capillaries with minimal intervening parenchyma </a:t>
                      </a:r>
                      <a:r>
                        <a:rPr lang="en-US" sz="1600" dirty="0">
                          <a:solidFill>
                            <a:schemeClr val="bg1"/>
                          </a:solidFill>
                          <a:highlight>
                            <a:srgbClr val="94A5AF"/>
                          </a:highlight>
                        </a:rPr>
                        <a:t>[H]</a:t>
                      </a:r>
                      <a:r>
                        <a:rPr lang="en-US" sz="1600" dirty="0"/>
                        <a:t>.</a:t>
                      </a:r>
                    </a:p>
                  </a:txBody>
                  <a:tcPr/>
                </a:tc>
                <a:tc>
                  <a:txBody>
                    <a:bodyPr/>
                    <a:lstStyle/>
                    <a:p>
                      <a:pPr marL="0" indent="0">
                        <a:buFont typeface="Arial" panose="020B0604020202020204" pitchFamily="34" charset="0"/>
                        <a:buNone/>
                      </a:pPr>
                      <a:r>
                        <a:rPr lang="en-US" b="1" dirty="0"/>
                        <a:t>Description</a:t>
                      </a:r>
                      <a:endParaRPr lang="en-US" dirty="0"/>
                    </a:p>
                    <a:p>
                      <a:pPr marL="285750" indent="-285750">
                        <a:buFont typeface="Arial" panose="020B0604020202020204" pitchFamily="34" charset="0"/>
                        <a:buChar char="•"/>
                      </a:pPr>
                      <a:r>
                        <a:rPr lang="en-US" sz="1600" dirty="0"/>
                        <a:t>May be </a:t>
                      </a:r>
                      <a:r>
                        <a:rPr lang="en-US" sz="1600" dirty="0">
                          <a:solidFill>
                            <a:srgbClr val="C00000"/>
                          </a:solidFill>
                        </a:rPr>
                        <a:t>nonfunctioning</a:t>
                      </a:r>
                      <a:r>
                        <a:rPr lang="en-US" sz="1600" dirty="0"/>
                        <a:t> (silent) or </a:t>
                      </a:r>
                      <a:r>
                        <a:rPr lang="en-US" sz="1600" dirty="0">
                          <a:solidFill>
                            <a:srgbClr val="C00000"/>
                          </a:solidFill>
                        </a:rPr>
                        <a:t>hyperfunctioning</a:t>
                      </a:r>
                      <a:r>
                        <a:rPr lang="en-US" sz="1600" dirty="0"/>
                        <a:t> (hormone-producing). </a:t>
                      </a:r>
                    </a:p>
                    <a:p>
                      <a:pPr marL="285750" indent="-285750">
                        <a:buFont typeface="Arial" panose="020B0604020202020204" pitchFamily="34" charset="0"/>
                        <a:buChar char="•"/>
                      </a:pPr>
                      <a:r>
                        <a:rPr lang="en-US" sz="1600" dirty="0">
                          <a:solidFill>
                            <a:srgbClr val="C00000"/>
                          </a:solidFill>
                        </a:rPr>
                        <a:t>Nonfunctional tumors present with mass effect </a:t>
                      </a:r>
                      <a:r>
                        <a:rPr lang="en-US" sz="1600" dirty="0"/>
                        <a:t>(</a:t>
                      </a:r>
                      <a:r>
                        <a:rPr lang="en-US" sz="1600" dirty="0" err="1"/>
                        <a:t>eg</a:t>
                      </a:r>
                      <a:r>
                        <a:rPr lang="en-US" sz="1600" dirty="0"/>
                        <a:t>, </a:t>
                      </a:r>
                      <a:r>
                        <a:rPr lang="en-US" sz="1600" dirty="0">
                          <a:solidFill>
                            <a:srgbClr val="C00000"/>
                          </a:solidFill>
                        </a:rPr>
                        <a:t>bitemporal hemianopia</a:t>
                      </a:r>
                      <a:r>
                        <a:rPr lang="en-US" sz="1600" dirty="0"/>
                        <a:t>; due to pressure on optic chiasm </a:t>
                      </a:r>
                      <a:r>
                        <a:rPr lang="en-US" sz="1600" dirty="0">
                          <a:solidFill>
                            <a:schemeClr val="bg1"/>
                          </a:solidFill>
                          <a:highlight>
                            <a:srgbClr val="94A5AF"/>
                          </a:highlight>
                        </a:rPr>
                        <a:t>[I]</a:t>
                      </a:r>
                      <a:r>
                        <a:rPr lang="en-US" sz="1600" dirty="0"/>
                        <a:t>). </a:t>
                      </a:r>
                    </a:p>
                    <a:p>
                      <a:pPr marL="285750" indent="-285750">
                        <a:buFont typeface="Arial" panose="020B0604020202020204" pitchFamily="34" charset="0"/>
                        <a:buChar char="•"/>
                      </a:pPr>
                      <a:r>
                        <a:rPr lang="en-US" sz="1600" dirty="0"/>
                        <a:t>Pituitary apoplexy </a:t>
                      </a:r>
                      <a:r>
                        <a:rPr lang="en-US" sz="1600" dirty="0">
                          <a:sym typeface="Wingdings" panose="05000000000000000000" pitchFamily="2" charset="2"/>
                        </a:rPr>
                        <a:t></a:t>
                      </a:r>
                      <a:r>
                        <a:rPr lang="en-US" sz="1600" dirty="0"/>
                        <a:t> hypopituitarism. </a:t>
                      </a:r>
                    </a:p>
                    <a:p>
                      <a:pPr marL="285750" indent="-285750">
                        <a:buFont typeface="Arial" panose="020B0604020202020204" pitchFamily="34" charset="0"/>
                        <a:buChar char="•"/>
                      </a:pPr>
                      <a:r>
                        <a:rPr lang="en-US" sz="1600" b="1" dirty="0"/>
                        <a:t>Prolactinoma</a:t>
                      </a:r>
                      <a:r>
                        <a:rPr lang="en-US" sz="1600" dirty="0"/>
                        <a:t> classically presents as galactorrhea, amenorrhea, ↓ bone density due to suppression of estrogen in females and as ↓ libido, infertility in males. </a:t>
                      </a:r>
                    </a:p>
                    <a:p>
                      <a:pPr marL="285750" lvl="0" indent="-285750">
                        <a:buFont typeface="Arial" panose="020B0604020202020204" pitchFamily="34" charset="0"/>
                        <a:buChar char="•"/>
                      </a:pPr>
                      <a:r>
                        <a:rPr lang="en-US" sz="1600" b="1" dirty="0"/>
                        <a:t>Treatment</a:t>
                      </a:r>
                      <a:r>
                        <a:rPr lang="en-US" sz="1600" dirty="0"/>
                        <a:t>: dopamine agonists (</a:t>
                      </a:r>
                      <a:r>
                        <a:rPr lang="en-US" sz="1600" dirty="0" err="1"/>
                        <a:t>eg</a:t>
                      </a:r>
                      <a:r>
                        <a:rPr lang="en-US" sz="1600" dirty="0"/>
                        <a:t>, bromocriptine, cabergoline), </a:t>
                      </a:r>
                      <a:r>
                        <a:rPr lang="en-US" sz="1600" dirty="0">
                          <a:solidFill>
                            <a:srgbClr val="C00000"/>
                          </a:solidFill>
                        </a:rPr>
                        <a:t>transsphenoidal resection</a:t>
                      </a:r>
                      <a:r>
                        <a:rPr lang="en-US" sz="1600" dirty="0"/>
                        <a:t>.</a:t>
                      </a:r>
                    </a:p>
                    <a:p>
                      <a:pPr marL="0" lvl="0" indent="0">
                        <a:buFont typeface="Arial" panose="020B0604020202020204" pitchFamily="34" charset="0"/>
                        <a:buNone/>
                      </a:pPr>
                      <a:r>
                        <a:rPr lang="en-US" b="1" dirty="0"/>
                        <a:t>Histology</a:t>
                      </a:r>
                    </a:p>
                    <a:p>
                      <a:pPr marL="285750" lvl="0" indent="-285750">
                        <a:buFont typeface="Arial" panose="020B0604020202020204" pitchFamily="34" charset="0"/>
                        <a:buChar char="•"/>
                      </a:pPr>
                      <a:r>
                        <a:rPr lang="en-US" sz="1600" dirty="0"/>
                        <a:t>Hyperplasia of only one type of endocrine cells found in pituitary. Most commonly from lactotrophs (prolactin) </a:t>
                      </a:r>
                      <a:r>
                        <a:rPr lang="en-US" sz="1600" dirty="0">
                          <a:solidFill>
                            <a:schemeClr val="bg1"/>
                          </a:solidFill>
                          <a:highlight>
                            <a:srgbClr val="94A5AF"/>
                          </a:highlight>
                        </a:rPr>
                        <a:t>[J]</a:t>
                      </a:r>
                    </a:p>
                  </a:txBody>
                  <a:tcPr/>
                </a:tc>
                <a:tc>
                  <a:txBody>
                    <a:bodyPr/>
                    <a:lstStyle/>
                    <a:p>
                      <a:pPr marL="0" indent="0">
                        <a:buFont typeface="Arial" panose="020B0604020202020204" pitchFamily="34" charset="0"/>
                        <a:buNone/>
                      </a:pPr>
                      <a:r>
                        <a:rPr lang="en-US" b="1" dirty="0"/>
                        <a:t>Description</a:t>
                      </a:r>
                      <a:endParaRPr lang="en-US" dirty="0"/>
                    </a:p>
                    <a:p>
                      <a:pPr marL="285750" indent="-285750">
                        <a:buFont typeface="Arial" panose="020B0604020202020204" pitchFamily="34" charset="0"/>
                        <a:buChar char="•"/>
                      </a:pPr>
                      <a:r>
                        <a:rPr lang="en-US" sz="1600" dirty="0"/>
                        <a:t>Classically at the </a:t>
                      </a:r>
                      <a:r>
                        <a:rPr lang="en-US" sz="1600" dirty="0">
                          <a:solidFill>
                            <a:srgbClr val="C00000"/>
                          </a:solidFill>
                        </a:rPr>
                        <a:t>cerebellopontine angle </a:t>
                      </a:r>
                      <a:r>
                        <a:rPr lang="en-US" sz="1600" dirty="0">
                          <a:solidFill>
                            <a:schemeClr val="bg1"/>
                          </a:solidFill>
                          <a:highlight>
                            <a:srgbClr val="94A5AF"/>
                          </a:highlight>
                        </a:rPr>
                        <a:t>[K]</a:t>
                      </a:r>
                      <a:r>
                        <a:rPr lang="en-US" sz="1600" dirty="0"/>
                        <a:t>, benign, involving CNs V, VII, and VIII, but can be along any peripheral nerve. </a:t>
                      </a:r>
                    </a:p>
                    <a:p>
                      <a:pPr marL="285750" indent="-285750">
                        <a:buFont typeface="Arial" panose="020B0604020202020204" pitchFamily="34" charset="0"/>
                        <a:buChar char="•"/>
                      </a:pPr>
                      <a:r>
                        <a:rPr lang="en-US" sz="1600" dirty="0"/>
                        <a:t>Often localized to CN VIII in internal acoustic meatus → vestibular schwannoma (can present as hearing loss and tinnitus). </a:t>
                      </a:r>
                    </a:p>
                    <a:p>
                      <a:pPr marL="285750" indent="-285750">
                        <a:buFont typeface="Arial" panose="020B0604020202020204" pitchFamily="34" charset="0"/>
                        <a:buChar char="•"/>
                      </a:pPr>
                      <a:r>
                        <a:rPr lang="en-US" sz="1600" dirty="0">
                          <a:solidFill>
                            <a:srgbClr val="C00000"/>
                          </a:solidFill>
                        </a:rPr>
                        <a:t>Bilateral vestibular schwannomas found in NF-2</a:t>
                      </a:r>
                      <a:r>
                        <a:rPr lang="en-US" sz="1600" dirty="0"/>
                        <a:t>. </a:t>
                      </a:r>
                    </a:p>
                    <a:p>
                      <a:pPr marL="285750" indent="-285750">
                        <a:buFont typeface="Arial" panose="020B0604020202020204" pitchFamily="34" charset="0"/>
                        <a:buChar char="•"/>
                      </a:pPr>
                      <a:r>
                        <a:rPr lang="en-US" sz="1600" dirty="0"/>
                        <a:t>Resection or stereotactic radiosurgery.</a:t>
                      </a:r>
                    </a:p>
                    <a:p>
                      <a:pPr marL="0" indent="0">
                        <a:buFont typeface="Arial" panose="020B0604020202020204" pitchFamily="34" charset="0"/>
                        <a:buNone/>
                      </a:pPr>
                      <a:r>
                        <a:rPr lang="en-US" b="1" dirty="0"/>
                        <a:t>Histology</a:t>
                      </a:r>
                      <a:endParaRPr lang="en-US" dirty="0"/>
                    </a:p>
                    <a:p>
                      <a:pPr marL="285750" indent="-285750">
                        <a:buFont typeface="Arial" panose="020B0604020202020204" pitchFamily="34" charset="0"/>
                        <a:buChar char="•"/>
                      </a:pPr>
                      <a:r>
                        <a:rPr lang="en-US" sz="1600" dirty="0"/>
                        <a:t>Schwann cell origin, </a:t>
                      </a:r>
                      <a:r>
                        <a:rPr lang="en-US" sz="1600" dirty="0">
                          <a:solidFill>
                            <a:srgbClr val="002060"/>
                          </a:solidFill>
                        </a:rPr>
                        <a:t>S-100 </a:t>
                      </a:r>
                      <a:r>
                        <a:rPr lang="en-US" sz="1600" dirty="0"/>
                        <a:t>+. </a:t>
                      </a:r>
                    </a:p>
                    <a:p>
                      <a:pPr marL="285750" indent="-285750">
                        <a:buFont typeface="Arial" panose="020B0604020202020204" pitchFamily="34" charset="0"/>
                        <a:buChar char="•"/>
                      </a:pPr>
                      <a:r>
                        <a:rPr lang="en-US" sz="1600" dirty="0"/>
                        <a:t>Biphasic, dense, hypercellular areas containing spindle cells alternating with hypocellular, myxoid areas </a:t>
                      </a:r>
                      <a:r>
                        <a:rPr lang="en-US" sz="1600" dirty="0">
                          <a:solidFill>
                            <a:schemeClr val="bg1"/>
                          </a:solidFill>
                          <a:highlight>
                            <a:srgbClr val="94A5AF"/>
                          </a:highlight>
                        </a:rPr>
                        <a:t>[L]</a:t>
                      </a:r>
                      <a:r>
                        <a:rPr lang="en-US" sz="1600" dirty="0"/>
                        <a:t>.</a:t>
                      </a:r>
                    </a:p>
                  </a:txBody>
                  <a:tcPr/>
                </a:tc>
                <a:extLst>
                  <a:ext uri="{0D108BD9-81ED-4DB2-BD59-A6C34878D82A}">
                    <a16:rowId xmlns:a16="http://schemas.microsoft.com/office/drawing/2014/main" val="221311756"/>
                  </a:ext>
                </a:extLst>
              </a:tr>
            </a:tbl>
          </a:graphicData>
        </a:graphic>
      </p:graphicFrame>
      <p:pic>
        <p:nvPicPr>
          <p:cNvPr id="6" name="Picture 5">
            <a:extLst>
              <a:ext uri="{FF2B5EF4-FFF2-40B4-BE49-F238E27FC236}">
                <a16:creationId xmlns:a16="http://schemas.microsoft.com/office/drawing/2014/main" id="{63EA3D27-C13D-2354-DBF7-D5E390A7F2FA}"/>
              </a:ext>
            </a:extLst>
          </p:cNvPr>
          <p:cNvPicPr>
            <a:picLocks noChangeAspect="1"/>
          </p:cNvPicPr>
          <p:nvPr/>
        </p:nvPicPr>
        <p:blipFill>
          <a:blip r:embed="rId2"/>
          <a:stretch>
            <a:fillRect/>
          </a:stretch>
        </p:blipFill>
        <p:spPr>
          <a:xfrm>
            <a:off x="-1" y="4585947"/>
            <a:ext cx="4033735" cy="2272053"/>
          </a:xfrm>
          <a:prstGeom prst="rect">
            <a:avLst/>
          </a:prstGeom>
        </p:spPr>
      </p:pic>
      <p:pic>
        <p:nvPicPr>
          <p:cNvPr id="8" name="Picture 7">
            <a:extLst>
              <a:ext uri="{FF2B5EF4-FFF2-40B4-BE49-F238E27FC236}">
                <a16:creationId xmlns:a16="http://schemas.microsoft.com/office/drawing/2014/main" id="{5D959C03-FF27-5960-27F5-3EF976C492E6}"/>
              </a:ext>
            </a:extLst>
          </p:cNvPr>
          <p:cNvPicPr>
            <a:picLocks noChangeAspect="1"/>
          </p:cNvPicPr>
          <p:nvPr/>
        </p:nvPicPr>
        <p:blipFill>
          <a:blip r:embed="rId3"/>
          <a:stretch>
            <a:fillRect/>
          </a:stretch>
        </p:blipFill>
        <p:spPr>
          <a:xfrm>
            <a:off x="4033736" y="4571978"/>
            <a:ext cx="4079130" cy="2281533"/>
          </a:xfrm>
          <a:prstGeom prst="rect">
            <a:avLst/>
          </a:prstGeom>
        </p:spPr>
      </p:pic>
      <p:pic>
        <p:nvPicPr>
          <p:cNvPr id="10" name="Picture 9">
            <a:extLst>
              <a:ext uri="{FF2B5EF4-FFF2-40B4-BE49-F238E27FC236}">
                <a16:creationId xmlns:a16="http://schemas.microsoft.com/office/drawing/2014/main" id="{AA27B606-40AE-2201-391B-566B95E07159}"/>
              </a:ext>
            </a:extLst>
          </p:cNvPr>
          <p:cNvPicPr>
            <a:picLocks noChangeAspect="1"/>
          </p:cNvPicPr>
          <p:nvPr/>
        </p:nvPicPr>
        <p:blipFill>
          <a:blip r:embed="rId4"/>
          <a:stretch>
            <a:fillRect/>
          </a:stretch>
        </p:blipFill>
        <p:spPr>
          <a:xfrm>
            <a:off x="8112867" y="4571978"/>
            <a:ext cx="4079131" cy="2286021"/>
          </a:xfrm>
          <a:prstGeom prst="rect">
            <a:avLst/>
          </a:prstGeom>
        </p:spPr>
      </p:pic>
    </p:spTree>
    <p:extLst>
      <p:ext uri="{BB962C8B-B14F-4D97-AF65-F5344CB8AC3E}">
        <p14:creationId xmlns:p14="http://schemas.microsoft.com/office/powerpoint/2010/main" val="37209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312F-B01E-1EDD-BF08-9072AC039D1A}"/>
              </a:ext>
            </a:extLst>
          </p:cNvPr>
          <p:cNvSpPr>
            <a:spLocks noGrp="1"/>
          </p:cNvSpPr>
          <p:nvPr>
            <p:ph type="title"/>
          </p:nvPr>
        </p:nvSpPr>
        <p:spPr/>
        <p:txBody>
          <a:bodyPr/>
          <a:lstStyle/>
          <a:p>
            <a:r>
              <a:rPr lang="en-US" dirty="0"/>
              <a:t>Cerebral edema</a:t>
            </a:r>
          </a:p>
        </p:txBody>
      </p:sp>
      <p:graphicFrame>
        <p:nvGraphicFramePr>
          <p:cNvPr id="4" name="Table 4">
            <a:extLst>
              <a:ext uri="{FF2B5EF4-FFF2-40B4-BE49-F238E27FC236}">
                <a16:creationId xmlns:a16="http://schemas.microsoft.com/office/drawing/2014/main" id="{3210E6D1-E90C-3521-6F63-5456A3F88E44}"/>
              </a:ext>
            </a:extLst>
          </p:cNvPr>
          <p:cNvGraphicFramePr>
            <a:graphicFrameLocks noGrp="1"/>
          </p:cNvGraphicFramePr>
          <p:nvPr>
            <p:ph idx="4294967295"/>
          </p:nvPr>
        </p:nvGraphicFramePr>
        <p:xfrm>
          <a:off x="0" y="414750"/>
          <a:ext cx="12192000" cy="6443249"/>
        </p:xfrm>
        <a:graphic>
          <a:graphicData uri="http://schemas.openxmlformats.org/drawingml/2006/table">
            <a:tbl>
              <a:tblPr firstRow="1" bandRow="1">
                <a:tableStyleId>{5C22544A-7EE6-4342-B048-85BDC9FD1C3A}</a:tableStyleId>
              </a:tblPr>
              <a:tblGrid>
                <a:gridCol w="2107190">
                  <a:extLst>
                    <a:ext uri="{9D8B030D-6E8A-4147-A177-3AD203B41FA5}">
                      <a16:colId xmlns:a16="http://schemas.microsoft.com/office/drawing/2014/main" val="3143405888"/>
                    </a:ext>
                  </a:extLst>
                </a:gridCol>
                <a:gridCol w="2323360">
                  <a:extLst>
                    <a:ext uri="{9D8B030D-6E8A-4147-A177-3AD203B41FA5}">
                      <a16:colId xmlns:a16="http://schemas.microsoft.com/office/drawing/2014/main" val="1911072369"/>
                    </a:ext>
                  </a:extLst>
                </a:gridCol>
                <a:gridCol w="2884650">
                  <a:extLst>
                    <a:ext uri="{9D8B030D-6E8A-4147-A177-3AD203B41FA5}">
                      <a16:colId xmlns:a16="http://schemas.microsoft.com/office/drawing/2014/main" val="4240197549"/>
                    </a:ext>
                  </a:extLst>
                </a:gridCol>
                <a:gridCol w="2438400">
                  <a:extLst>
                    <a:ext uri="{9D8B030D-6E8A-4147-A177-3AD203B41FA5}">
                      <a16:colId xmlns:a16="http://schemas.microsoft.com/office/drawing/2014/main" val="1562401657"/>
                    </a:ext>
                  </a:extLst>
                </a:gridCol>
                <a:gridCol w="2438400">
                  <a:extLst>
                    <a:ext uri="{9D8B030D-6E8A-4147-A177-3AD203B41FA5}">
                      <a16:colId xmlns:a16="http://schemas.microsoft.com/office/drawing/2014/main" val="1677427108"/>
                    </a:ext>
                  </a:extLst>
                </a:gridCol>
              </a:tblGrid>
              <a:tr h="384279">
                <a:tc>
                  <a:txBody>
                    <a:bodyPr/>
                    <a:lstStyle/>
                    <a:p>
                      <a:pPr algn="ctr"/>
                      <a:endParaRPr lang="en-US" dirty="0"/>
                    </a:p>
                  </a:txBody>
                  <a:tcPr anchor="ctr"/>
                </a:tc>
                <a:tc>
                  <a:txBody>
                    <a:bodyPr/>
                    <a:lstStyle/>
                    <a:p>
                      <a:pPr algn="ctr"/>
                      <a:r>
                        <a:rPr lang="en-US" sz="1800" b="1" i="0" kern="1200" dirty="0">
                          <a:solidFill>
                            <a:schemeClr val="lt1"/>
                          </a:solidFill>
                          <a:effectLst/>
                          <a:latin typeface="+mn-lt"/>
                          <a:ea typeface="+mn-ea"/>
                          <a:cs typeface="+mn-cs"/>
                        </a:rPr>
                        <a:t>Vasogenic</a:t>
                      </a:r>
                      <a:endParaRPr lang="en-US" dirty="0"/>
                    </a:p>
                  </a:txBody>
                  <a:tcPr anchor="ctr"/>
                </a:tc>
                <a:tc>
                  <a:txBody>
                    <a:bodyPr/>
                    <a:lstStyle/>
                    <a:p>
                      <a:pPr algn="ctr"/>
                      <a:r>
                        <a:rPr lang="en-US" sz="1800" b="1" i="0" kern="1200" dirty="0">
                          <a:solidFill>
                            <a:schemeClr val="lt1"/>
                          </a:solidFill>
                          <a:effectLst/>
                          <a:latin typeface="+mn-lt"/>
                          <a:ea typeface="+mn-ea"/>
                          <a:cs typeface="+mn-cs"/>
                        </a:rPr>
                        <a:t>Cytotoxic</a:t>
                      </a:r>
                      <a:endParaRPr lang="en-US" dirty="0"/>
                    </a:p>
                  </a:txBody>
                  <a:tcPr anchor="ctr"/>
                </a:tc>
                <a:tc>
                  <a:txBody>
                    <a:bodyPr/>
                    <a:lstStyle/>
                    <a:p>
                      <a:pPr algn="ctr"/>
                      <a:r>
                        <a:rPr lang="en-US" dirty="0"/>
                        <a:t>Interstitial</a:t>
                      </a:r>
                    </a:p>
                  </a:txBody>
                  <a:tcPr anchor="ctr"/>
                </a:tc>
                <a:tc>
                  <a:txBody>
                    <a:bodyPr/>
                    <a:lstStyle/>
                    <a:p>
                      <a:pPr algn="ctr"/>
                      <a:r>
                        <a:rPr lang="en-US" dirty="0"/>
                        <a:t>Osmotic</a:t>
                      </a:r>
                    </a:p>
                  </a:txBody>
                  <a:tcPr anchor="ctr"/>
                </a:tc>
                <a:extLst>
                  <a:ext uri="{0D108BD9-81ED-4DB2-BD59-A6C34878D82A}">
                    <a16:rowId xmlns:a16="http://schemas.microsoft.com/office/drawing/2014/main" val="3207881270"/>
                  </a:ext>
                </a:extLst>
              </a:tr>
              <a:tr h="2242503">
                <a:tc>
                  <a:txBody>
                    <a:bodyPr/>
                    <a:lstStyle/>
                    <a:p>
                      <a:pPr algn="ctr"/>
                      <a:r>
                        <a:rPr lang="en-US" dirty="0"/>
                        <a:t>Pathophysiology</a:t>
                      </a:r>
                    </a:p>
                  </a:txBody>
                  <a:tcPr anchor="ctr"/>
                </a:tc>
                <a:tc>
                  <a:txBody>
                    <a:bodyPr/>
                    <a:lstStyle/>
                    <a:p>
                      <a:pPr algn="l"/>
                      <a:r>
                        <a:rPr lang="en-US" sz="1700" dirty="0"/>
                        <a:t>Breakdown of tight endothelial junctions → impaired capillary permeability → extracellular accumulation of fluids</a:t>
                      </a:r>
                    </a:p>
                  </a:txBody>
                  <a:tcPr anchor="ctr"/>
                </a:tc>
                <a:tc>
                  <a:txBody>
                    <a:bodyPr/>
                    <a:lstStyle/>
                    <a:p>
                      <a:pPr algn="l"/>
                      <a:r>
                        <a:rPr lang="en-US" sz="1700" dirty="0"/>
                        <a:t>Damage to brain parenchyma cells (e.g., due to hypoxia) → impaired Na+/K+-ATPase function → intracellular accumulation of Na+ and fluids → expansion of neurons, glial, and endothelial cells</a:t>
                      </a:r>
                    </a:p>
                  </a:txBody>
                  <a:tcPr anchor="ctr"/>
                </a:tc>
                <a:tc>
                  <a:txBody>
                    <a:bodyPr/>
                    <a:lstStyle/>
                    <a:p>
                      <a:pPr algn="l"/>
                      <a:r>
                        <a:rPr lang="en-US" sz="1700" dirty="0"/>
                        <a:t>Blocked CSF drainage → ↑ ventricular pressure → CSF forced across the ependymal tissue and into the brain parenchyma → interstitial fluid accumulation</a:t>
                      </a:r>
                    </a:p>
                  </a:txBody>
                  <a:tcPr anchor="ctr"/>
                </a:tc>
                <a:tc>
                  <a:txBody>
                    <a:bodyPr/>
                    <a:lstStyle/>
                    <a:p>
                      <a:pPr algn="l"/>
                      <a:r>
                        <a:rPr lang="en-US" sz="1700" dirty="0">
                          <a:solidFill>
                            <a:srgbClr val="004D86"/>
                          </a:solidFill>
                        </a:rPr>
                        <a:t>Lower plasma osmolarity than intracerebral osmolarity → osmotic gradient → water diffusion across BBB into interstitial fluid</a:t>
                      </a:r>
                    </a:p>
                  </a:txBody>
                  <a:tcPr anchor="ctr"/>
                </a:tc>
                <a:extLst>
                  <a:ext uri="{0D108BD9-81ED-4DB2-BD59-A6C34878D82A}">
                    <a16:rowId xmlns:a16="http://schemas.microsoft.com/office/drawing/2014/main" val="1034169834"/>
                  </a:ext>
                </a:extLst>
              </a:tr>
              <a:tr h="3047909">
                <a:tc>
                  <a:txBody>
                    <a:bodyPr/>
                    <a:lstStyle/>
                    <a:p>
                      <a:pPr algn="ctr"/>
                      <a:r>
                        <a:rPr lang="en-US" dirty="0"/>
                        <a:t>Etiology</a:t>
                      </a:r>
                    </a:p>
                  </a:txBody>
                  <a:tcPr anchor="ctr"/>
                </a:tc>
                <a:tc>
                  <a:txBody>
                    <a:bodyPr/>
                    <a:lstStyle/>
                    <a:p>
                      <a:pPr marL="285750" indent="-285750" algn="l">
                        <a:buFont typeface="Arial" panose="020B0604020202020204" pitchFamily="34" charset="0"/>
                        <a:buChar char="•"/>
                      </a:pPr>
                      <a:r>
                        <a:rPr lang="en-US" sz="1700" dirty="0"/>
                        <a:t>Ischemic stroke (late stages)</a:t>
                      </a:r>
                    </a:p>
                    <a:p>
                      <a:pPr marL="285750" indent="-285750" algn="l">
                        <a:buFont typeface="Arial" panose="020B0604020202020204" pitchFamily="34" charset="0"/>
                        <a:buChar char="•"/>
                      </a:pPr>
                      <a:r>
                        <a:rPr lang="en-US" sz="1700" dirty="0"/>
                        <a:t>Space-occupying lesions (e.g., brain tumors)</a:t>
                      </a:r>
                    </a:p>
                    <a:p>
                      <a:pPr marL="285750" indent="-285750" algn="l">
                        <a:buFont typeface="Arial" panose="020B0604020202020204" pitchFamily="34" charset="0"/>
                        <a:buChar char="•"/>
                      </a:pPr>
                      <a:r>
                        <a:rPr lang="en-US" sz="1700" dirty="0"/>
                        <a:t>Traumatic brain injury (early stages)</a:t>
                      </a:r>
                    </a:p>
                    <a:p>
                      <a:pPr marL="285750" indent="-285750" algn="l">
                        <a:buFont typeface="Arial" panose="020B0604020202020204" pitchFamily="34" charset="0"/>
                        <a:buChar char="•"/>
                      </a:pPr>
                      <a:r>
                        <a:rPr lang="en-US" sz="1700" dirty="0"/>
                        <a:t>Inflammatory (e.g., encephalitis)</a:t>
                      </a:r>
                    </a:p>
                    <a:p>
                      <a:pPr marL="285750" indent="-285750" algn="l">
                        <a:buFont typeface="Arial" panose="020B0604020202020204" pitchFamily="34" charset="0"/>
                        <a:buChar char="•"/>
                      </a:pPr>
                      <a:r>
                        <a:rPr lang="en-US" sz="1700" dirty="0"/>
                        <a:t>Toxic (e.g., lead poisoning)</a:t>
                      </a:r>
                    </a:p>
                  </a:txBody>
                  <a:tcPr anchor="ctr"/>
                </a:tc>
                <a:tc>
                  <a:txBody>
                    <a:bodyPr/>
                    <a:lstStyle/>
                    <a:p>
                      <a:pPr marL="285750" indent="-285750" algn="l">
                        <a:buFont typeface="Arial" panose="020B0604020202020204" pitchFamily="34" charset="0"/>
                        <a:buChar char="•"/>
                      </a:pPr>
                      <a:r>
                        <a:rPr lang="en-US" sz="1700" dirty="0"/>
                        <a:t>Ischemic stroke (early stages)</a:t>
                      </a:r>
                    </a:p>
                    <a:p>
                      <a:pPr marL="285750" indent="-285750" algn="l">
                        <a:buFont typeface="Arial" panose="020B0604020202020204" pitchFamily="34" charset="0"/>
                        <a:buChar char="•"/>
                      </a:pPr>
                      <a:r>
                        <a:rPr lang="en-US" sz="1700" dirty="0"/>
                        <a:t>Hyperammonemia (e.g., due to acute liver failure)</a:t>
                      </a:r>
                    </a:p>
                    <a:p>
                      <a:pPr marL="285750" indent="-285750" algn="l">
                        <a:buFont typeface="Arial" panose="020B0604020202020204" pitchFamily="34" charset="0"/>
                        <a:buChar char="•"/>
                      </a:pPr>
                      <a:r>
                        <a:rPr lang="en-US" sz="1700" dirty="0"/>
                        <a:t>Traumatic brain injury (late stages)</a:t>
                      </a:r>
                    </a:p>
                  </a:txBody>
                  <a:tcPr anchor="ctr"/>
                </a:tc>
                <a:tc>
                  <a:txBody>
                    <a:bodyPr/>
                    <a:lstStyle/>
                    <a:p>
                      <a:pPr marL="285750" indent="-285750" algn="l">
                        <a:buFont typeface="Arial" panose="020B0604020202020204" pitchFamily="34" charset="0"/>
                        <a:buChar char="•"/>
                      </a:pPr>
                      <a:r>
                        <a:rPr lang="en-US" sz="1700" dirty="0"/>
                        <a:t>Hydrocephalus</a:t>
                      </a:r>
                    </a:p>
                    <a:p>
                      <a:pPr marL="285750" indent="-285750" algn="l">
                        <a:buFont typeface="Arial" panose="020B0604020202020204" pitchFamily="34" charset="0"/>
                        <a:buChar char="•"/>
                      </a:pPr>
                      <a:r>
                        <a:rPr lang="en-US" sz="1700" dirty="0"/>
                        <a:t>Idiopathic intracranial hypertension</a:t>
                      </a:r>
                    </a:p>
                  </a:txBody>
                  <a:tcPr anchor="ctr"/>
                </a:tc>
                <a:tc>
                  <a:txBody>
                    <a:bodyPr/>
                    <a:lstStyle/>
                    <a:p>
                      <a:pPr algn="ctr"/>
                      <a:r>
                        <a:rPr lang="en-US" sz="1700" dirty="0">
                          <a:solidFill>
                            <a:srgbClr val="004D86"/>
                          </a:solidFill>
                        </a:rPr>
                        <a:t>Hyponatremia</a:t>
                      </a:r>
                    </a:p>
                  </a:txBody>
                  <a:tcPr anchor="ctr"/>
                </a:tc>
                <a:extLst>
                  <a:ext uri="{0D108BD9-81ED-4DB2-BD59-A6C34878D82A}">
                    <a16:rowId xmlns:a16="http://schemas.microsoft.com/office/drawing/2014/main" val="1814989710"/>
                  </a:ext>
                </a:extLst>
              </a:tr>
              <a:tr h="384279">
                <a:tc>
                  <a:txBody>
                    <a:bodyPr/>
                    <a:lstStyle/>
                    <a:p>
                      <a:pPr algn="ctr"/>
                      <a:r>
                        <a:rPr lang="en-US" dirty="0"/>
                        <a:t>BBB integrity</a:t>
                      </a:r>
                    </a:p>
                  </a:txBody>
                  <a:tcPr anchor="ctr"/>
                </a:tc>
                <a:tc>
                  <a:txBody>
                    <a:bodyPr/>
                    <a:lstStyle/>
                    <a:p>
                      <a:pPr algn="ctr"/>
                      <a:r>
                        <a:rPr lang="en-US" sz="1800" dirty="0"/>
                        <a:t>Breakdown</a:t>
                      </a:r>
                    </a:p>
                  </a:txBody>
                  <a:tcPr anchor="ctr"/>
                </a:tc>
                <a:tc>
                  <a:txBody>
                    <a:bodyPr/>
                    <a:lstStyle/>
                    <a:p>
                      <a:pPr algn="ctr"/>
                      <a:r>
                        <a:rPr lang="en-US" sz="1800" dirty="0"/>
                        <a:t>Intact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Intact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rgbClr val="004D86"/>
                          </a:solidFill>
                          <a:effectLst/>
                          <a:latin typeface="+mn-lt"/>
                          <a:ea typeface="+mn-ea"/>
                          <a:cs typeface="+mn-cs"/>
                        </a:rPr>
                        <a:t>Intact</a:t>
                      </a:r>
                    </a:p>
                  </a:txBody>
                  <a:tcPr anchor="ctr"/>
                </a:tc>
                <a:extLst>
                  <a:ext uri="{0D108BD9-81ED-4DB2-BD59-A6C34878D82A}">
                    <a16:rowId xmlns:a16="http://schemas.microsoft.com/office/drawing/2014/main" val="2598764041"/>
                  </a:ext>
                </a:extLst>
              </a:tr>
              <a:tr h="384279">
                <a:tc>
                  <a:txBody>
                    <a:bodyPr/>
                    <a:lstStyle/>
                    <a:p>
                      <a:pPr algn="ctr"/>
                      <a:r>
                        <a:rPr lang="en-US" dirty="0"/>
                        <a:t>Management</a:t>
                      </a:r>
                    </a:p>
                  </a:txBody>
                  <a:tcPr anchor="ctr"/>
                </a:tc>
                <a:tc gridSpan="4">
                  <a:txBody>
                    <a:bodyPr/>
                    <a:lstStyle/>
                    <a:p>
                      <a:pPr algn="ctr"/>
                      <a:r>
                        <a:rPr lang="en-US" dirty="0"/>
                        <a:t>Treatment of underlying causes and elevated ICP, if present</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50916921"/>
                  </a:ext>
                </a:extLst>
              </a:tr>
            </a:tbl>
          </a:graphicData>
        </a:graphic>
      </p:graphicFrame>
      <p:graphicFrame>
        <p:nvGraphicFramePr>
          <p:cNvPr id="5" name="Table 5">
            <a:extLst>
              <a:ext uri="{FF2B5EF4-FFF2-40B4-BE49-F238E27FC236}">
                <a16:creationId xmlns:a16="http://schemas.microsoft.com/office/drawing/2014/main" id="{115256DD-8BDE-9474-9932-F2E7E76F7CD7}"/>
              </a:ext>
            </a:extLst>
          </p:cNvPr>
          <p:cNvGraphicFramePr>
            <a:graphicFrameLocks noGrp="1"/>
          </p:cNvGraphicFramePr>
          <p:nvPr>
            <p:extLst>
              <p:ext uri="{D42A27DB-BD31-4B8C-83A1-F6EECF244321}">
                <p14:modId xmlns:p14="http://schemas.microsoft.com/office/powerpoint/2010/main" val="3735832412"/>
              </p:ext>
            </p:extLst>
          </p:nvPr>
        </p:nvGraphicFramePr>
        <p:xfrm>
          <a:off x="0" y="0"/>
          <a:ext cx="12192000" cy="39624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137782669"/>
                    </a:ext>
                  </a:extLst>
                </a:gridCol>
              </a:tblGrid>
              <a:tr h="370840">
                <a:tc>
                  <a:txBody>
                    <a:bodyPr/>
                    <a:lstStyle/>
                    <a:p>
                      <a:pPr algn="ctr"/>
                      <a:r>
                        <a:rPr lang="en-US" sz="2000" dirty="0"/>
                        <a:t>Cerebral edema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142634338"/>
                  </a:ext>
                </a:extLst>
              </a:tr>
            </a:tbl>
          </a:graphicData>
        </a:graphic>
      </p:graphicFrame>
    </p:spTree>
    <p:extLst>
      <p:ext uri="{BB962C8B-B14F-4D97-AF65-F5344CB8AC3E}">
        <p14:creationId xmlns:p14="http://schemas.microsoft.com/office/powerpoint/2010/main" val="39141009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FA831-E0EE-F680-C0AB-0AC91F4DA9D5}"/>
              </a:ext>
            </a:extLst>
          </p:cNvPr>
          <p:cNvSpPr>
            <a:spLocks noGrp="1"/>
          </p:cNvSpPr>
          <p:nvPr>
            <p:ph type="title"/>
          </p:nvPr>
        </p:nvSpPr>
        <p:spPr/>
        <p:txBody>
          <a:bodyPr/>
          <a:lstStyle/>
          <a:p>
            <a:r>
              <a:rPr lang="en-US" dirty="0"/>
              <a:t>Childhood primary brain tumors</a:t>
            </a:r>
          </a:p>
        </p:txBody>
      </p:sp>
      <p:graphicFrame>
        <p:nvGraphicFramePr>
          <p:cNvPr id="4" name="Table 4">
            <a:extLst>
              <a:ext uri="{FF2B5EF4-FFF2-40B4-BE49-F238E27FC236}">
                <a16:creationId xmlns:a16="http://schemas.microsoft.com/office/drawing/2014/main" id="{5261B1D1-4D1E-8DE2-C06F-0E89705C38F8}"/>
              </a:ext>
            </a:extLst>
          </p:cNvPr>
          <p:cNvGraphicFramePr>
            <a:graphicFrameLocks noGrp="1"/>
          </p:cNvGraphicFramePr>
          <p:nvPr>
            <p:ph idx="4294967295"/>
          </p:nvPr>
        </p:nvGraphicFramePr>
        <p:xfrm>
          <a:off x="-1" y="398483"/>
          <a:ext cx="12192000" cy="4872233"/>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1008619623"/>
                    </a:ext>
                  </a:extLst>
                </a:gridCol>
                <a:gridCol w="2814537">
                  <a:extLst>
                    <a:ext uri="{9D8B030D-6E8A-4147-A177-3AD203B41FA5}">
                      <a16:colId xmlns:a16="http://schemas.microsoft.com/office/drawing/2014/main" val="4068670560"/>
                    </a:ext>
                  </a:extLst>
                </a:gridCol>
                <a:gridCol w="2062263">
                  <a:extLst>
                    <a:ext uri="{9D8B030D-6E8A-4147-A177-3AD203B41FA5}">
                      <a16:colId xmlns:a16="http://schemas.microsoft.com/office/drawing/2014/main" val="1530827681"/>
                    </a:ext>
                  </a:extLst>
                </a:gridCol>
                <a:gridCol w="2438400">
                  <a:extLst>
                    <a:ext uri="{9D8B030D-6E8A-4147-A177-3AD203B41FA5}">
                      <a16:colId xmlns:a16="http://schemas.microsoft.com/office/drawing/2014/main" val="1933094060"/>
                    </a:ext>
                  </a:extLst>
                </a:gridCol>
                <a:gridCol w="2438400">
                  <a:extLst>
                    <a:ext uri="{9D8B030D-6E8A-4147-A177-3AD203B41FA5}">
                      <a16:colId xmlns:a16="http://schemas.microsoft.com/office/drawing/2014/main" val="2163087810"/>
                    </a:ext>
                  </a:extLst>
                </a:gridCol>
              </a:tblGrid>
              <a:tr h="377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Pilocytic astrocytoma</a:t>
                      </a:r>
                    </a:p>
                  </a:txBody>
                  <a:tcPr anchor="ctr"/>
                </a:tc>
                <a:tc>
                  <a:txBody>
                    <a:bodyPr/>
                    <a:lstStyle/>
                    <a:p>
                      <a:pPr algn="ctr"/>
                      <a:r>
                        <a:rPr lang="en-US" dirty="0"/>
                        <a:t>Medulloblastoma</a:t>
                      </a:r>
                    </a:p>
                  </a:txBody>
                  <a:tcPr anchor="ctr"/>
                </a:tc>
                <a:tc>
                  <a:txBody>
                    <a:bodyPr/>
                    <a:lstStyle/>
                    <a:p>
                      <a:pPr algn="ctr"/>
                      <a:r>
                        <a:rPr lang="en-US" dirty="0"/>
                        <a:t>Ependymoma</a:t>
                      </a:r>
                    </a:p>
                  </a:txBody>
                  <a:tcPr anchor="ctr"/>
                </a:tc>
                <a:tc>
                  <a:txBody>
                    <a:bodyPr/>
                    <a:lstStyle/>
                    <a:p>
                      <a:pPr algn="ctr"/>
                      <a:r>
                        <a:rPr lang="en-US" dirty="0"/>
                        <a:t>Craniopharyngioma</a:t>
                      </a:r>
                    </a:p>
                  </a:txBody>
                  <a:tcPr anchor="ctr"/>
                </a:tc>
                <a:tc>
                  <a:txBody>
                    <a:bodyPr/>
                    <a:lstStyle/>
                    <a:p>
                      <a:pPr algn="ctr"/>
                      <a:r>
                        <a:rPr lang="en-US" dirty="0"/>
                        <a:t>Pinealomas</a:t>
                      </a:r>
                    </a:p>
                  </a:txBody>
                  <a:tcPr anchor="ctr"/>
                </a:tc>
                <a:extLst>
                  <a:ext uri="{0D108BD9-81ED-4DB2-BD59-A6C34878D82A}">
                    <a16:rowId xmlns:a16="http://schemas.microsoft.com/office/drawing/2014/main" val="3168530544"/>
                  </a:ext>
                </a:extLst>
              </a:tr>
              <a:tr h="4495061">
                <a:tc>
                  <a:txBody>
                    <a:bodyPr/>
                    <a:lstStyle/>
                    <a:p>
                      <a:pPr marL="0" indent="0">
                        <a:buFont typeface="Arial" panose="020B0604020202020204" pitchFamily="34" charset="0"/>
                        <a:buNone/>
                      </a:pPr>
                      <a:r>
                        <a:rPr lang="en-US" sz="1600" b="1" dirty="0"/>
                        <a:t>Description</a:t>
                      </a:r>
                      <a:endParaRPr lang="en-US" sz="1400" b="1" dirty="0"/>
                    </a:p>
                    <a:p>
                      <a:pPr marL="285750" indent="-285750">
                        <a:buFont typeface="Arial" panose="020B0604020202020204" pitchFamily="34" charset="0"/>
                        <a:buChar char="•"/>
                      </a:pPr>
                      <a:r>
                        <a:rPr lang="en-US" sz="1400" dirty="0"/>
                        <a:t>Low-grade (</a:t>
                      </a:r>
                      <a:r>
                        <a:rPr lang="en-US" sz="1400" dirty="0">
                          <a:solidFill>
                            <a:srgbClr val="C00000"/>
                          </a:solidFill>
                        </a:rPr>
                        <a:t>grade 1</a:t>
                      </a:r>
                      <a:r>
                        <a:rPr lang="en-US" sz="1400" dirty="0"/>
                        <a:t>) astrocytoma.</a:t>
                      </a:r>
                    </a:p>
                    <a:p>
                      <a:pPr marL="285750" indent="-285750">
                        <a:buFont typeface="Arial" panose="020B0604020202020204" pitchFamily="34" charset="0"/>
                        <a:buChar char="•"/>
                      </a:pPr>
                      <a:r>
                        <a:rPr lang="en-US" sz="1400" dirty="0">
                          <a:solidFill>
                            <a:srgbClr val="C00000"/>
                          </a:solidFill>
                        </a:rPr>
                        <a:t>Most common 1° brain tumor in childhood</a:t>
                      </a:r>
                      <a:r>
                        <a:rPr lang="en-US" sz="1400" dirty="0"/>
                        <a:t>. </a:t>
                      </a:r>
                    </a:p>
                    <a:p>
                      <a:pPr marL="285750" indent="-285750">
                        <a:buFont typeface="Arial" panose="020B0604020202020204" pitchFamily="34" charset="0"/>
                        <a:buChar char="•"/>
                      </a:pPr>
                      <a:r>
                        <a:rPr lang="en-US" sz="1400" dirty="0"/>
                        <a:t>Usually well circumscribed. </a:t>
                      </a:r>
                    </a:p>
                    <a:p>
                      <a:pPr marL="285750" indent="-285750">
                        <a:buFont typeface="Arial" panose="020B0604020202020204" pitchFamily="34" charset="0"/>
                        <a:buChar char="•"/>
                      </a:pPr>
                      <a:r>
                        <a:rPr lang="en-US" sz="1400" dirty="0"/>
                        <a:t>In children, most often found in posterior fossa </a:t>
                      </a:r>
                      <a:r>
                        <a:rPr lang="en-US" sz="1400" dirty="0">
                          <a:solidFill>
                            <a:schemeClr val="bg1"/>
                          </a:solidFill>
                          <a:highlight>
                            <a:srgbClr val="94A5AF"/>
                          </a:highlight>
                        </a:rPr>
                        <a:t>[A]</a:t>
                      </a:r>
                      <a:r>
                        <a:rPr lang="en-US" sz="1400" dirty="0"/>
                        <a:t> (</a:t>
                      </a:r>
                      <a:r>
                        <a:rPr lang="en-US" sz="1400" dirty="0" err="1"/>
                        <a:t>eg</a:t>
                      </a:r>
                      <a:r>
                        <a:rPr lang="en-US" sz="1400" dirty="0"/>
                        <a:t>, cerebellum). </a:t>
                      </a:r>
                    </a:p>
                    <a:p>
                      <a:pPr marL="285750" indent="-285750">
                        <a:buFont typeface="Arial" panose="020B0604020202020204" pitchFamily="34" charset="0"/>
                        <a:buChar char="•"/>
                      </a:pPr>
                      <a:r>
                        <a:rPr lang="en-US" sz="1400" dirty="0"/>
                        <a:t>May be supratentorial. </a:t>
                      </a:r>
                    </a:p>
                    <a:p>
                      <a:pPr marL="285750" indent="-285750">
                        <a:buFont typeface="Arial" panose="020B0604020202020204" pitchFamily="34" charset="0"/>
                        <a:buChar char="•"/>
                      </a:pPr>
                      <a:r>
                        <a:rPr lang="en-US" sz="1400" dirty="0"/>
                        <a:t>Benign; good prognosis</a:t>
                      </a:r>
                    </a:p>
                    <a:p>
                      <a:pPr marL="0" indent="0">
                        <a:buFont typeface="Arial" panose="020B0604020202020204" pitchFamily="34" charset="0"/>
                        <a:buNone/>
                      </a:pPr>
                      <a:r>
                        <a:rPr lang="en-US" sz="1600" b="1" dirty="0"/>
                        <a:t>Histology</a:t>
                      </a:r>
                      <a:endParaRPr lang="en-US" sz="1400" b="1" dirty="0"/>
                    </a:p>
                    <a:p>
                      <a:pPr marL="285750" indent="-285750">
                        <a:buFont typeface="Arial" panose="020B0604020202020204" pitchFamily="34" charset="0"/>
                        <a:buChar char="•"/>
                      </a:pPr>
                      <a:r>
                        <a:rPr lang="en-US" sz="1400" dirty="0"/>
                        <a:t>Astrocyte origin, GFAP +. </a:t>
                      </a:r>
                    </a:p>
                    <a:p>
                      <a:pPr marL="285750" indent="-285750">
                        <a:buFont typeface="Arial" panose="020B0604020202020204" pitchFamily="34" charset="0"/>
                        <a:buChar char="•"/>
                      </a:pPr>
                      <a:r>
                        <a:rPr lang="en-US" sz="1400" dirty="0"/>
                        <a:t>Bipolar neoplastic cells with hairlike projections. </a:t>
                      </a:r>
                    </a:p>
                    <a:p>
                      <a:pPr marL="285750" indent="-285750">
                        <a:buFont typeface="Arial" panose="020B0604020202020204" pitchFamily="34" charset="0"/>
                        <a:buChar char="•"/>
                      </a:pPr>
                      <a:r>
                        <a:rPr lang="en-US" sz="1400" dirty="0"/>
                        <a:t>Associated with microcysts and </a:t>
                      </a:r>
                      <a:r>
                        <a:rPr lang="en-US" sz="1400" dirty="0">
                          <a:solidFill>
                            <a:srgbClr val="002060"/>
                          </a:solidFill>
                        </a:rPr>
                        <a:t>Rosenthal</a:t>
                      </a:r>
                      <a:r>
                        <a:rPr lang="en-US" sz="1400" dirty="0"/>
                        <a:t> fibers (eosinophilic, corkscrew fibers </a:t>
                      </a:r>
                      <a:r>
                        <a:rPr lang="en-US" sz="1400" dirty="0">
                          <a:solidFill>
                            <a:schemeClr val="bg1"/>
                          </a:solidFill>
                          <a:highlight>
                            <a:srgbClr val="94A5AF"/>
                          </a:highlight>
                        </a:rPr>
                        <a:t>[B]</a:t>
                      </a:r>
                      <a:r>
                        <a:rPr lang="en-US" sz="1400" dirty="0"/>
                        <a:t>). Cystic + solid (gross).</a:t>
                      </a:r>
                    </a:p>
                  </a:txBody>
                  <a:tcPr/>
                </a:tc>
                <a:tc>
                  <a:txBody>
                    <a:bodyPr/>
                    <a:lstStyle/>
                    <a:p>
                      <a:pPr marL="0" indent="0">
                        <a:buFont typeface="Arial" panose="020B0604020202020204" pitchFamily="34" charset="0"/>
                        <a:buNone/>
                      </a:pPr>
                      <a:r>
                        <a:rPr lang="en-US" sz="1600" b="1" dirty="0"/>
                        <a:t>Description</a:t>
                      </a:r>
                    </a:p>
                    <a:p>
                      <a:pPr marL="285750" indent="-285750">
                        <a:buFont typeface="Arial" panose="020B0604020202020204" pitchFamily="34" charset="0"/>
                        <a:buChar char="•"/>
                      </a:pPr>
                      <a:r>
                        <a:rPr lang="en-US" sz="1400" dirty="0">
                          <a:solidFill>
                            <a:srgbClr val="C00000"/>
                          </a:solidFill>
                        </a:rPr>
                        <a:t>Most common malignant brain tumor in childhood</a:t>
                      </a:r>
                      <a:r>
                        <a:rPr lang="en-US" sz="1400" dirty="0"/>
                        <a:t>. </a:t>
                      </a:r>
                    </a:p>
                    <a:p>
                      <a:pPr marL="285750" indent="-285750">
                        <a:buFont typeface="Arial" panose="020B0604020202020204" pitchFamily="34" charset="0"/>
                        <a:buChar char="•"/>
                      </a:pPr>
                      <a:r>
                        <a:rPr lang="en-US" sz="1400" dirty="0"/>
                        <a:t>Commonly involves cerebellum </a:t>
                      </a:r>
                      <a:r>
                        <a:rPr lang="en-US" sz="1400" dirty="0">
                          <a:solidFill>
                            <a:schemeClr val="bg1"/>
                          </a:solidFill>
                          <a:highlight>
                            <a:srgbClr val="94A5AF"/>
                          </a:highlight>
                        </a:rPr>
                        <a:t>[C]</a:t>
                      </a:r>
                      <a:r>
                        <a:rPr lang="en-US" sz="1400" dirty="0"/>
                        <a:t>. </a:t>
                      </a:r>
                    </a:p>
                    <a:p>
                      <a:pPr marL="285750" indent="-285750">
                        <a:buFont typeface="Arial" panose="020B0604020202020204" pitchFamily="34" charset="0"/>
                        <a:buChar char="•"/>
                      </a:pPr>
                      <a:r>
                        <a:rPr lang="en-US" sz="1400" dirty="0"/>
                        <a:t>Can compress 4th ventricle, causing </a:t>
                      </a:r>
                      <a:r>
                        <a:rPr lang="en-US" sz="1400" dirty="0">
                          <a:solidFill>
                            <a:srgbClr val="C00000"/>
                          </a:solidFill>
                        </a:rPr>
                        <a:t>noncommunicating hydrocephalus </a:t>
                      </a:r>
                      <a:r>
                        <a:rPr lang="en-US" sz="1400" dirty="0">
                          <a:sym typeface="Wingdings" panose="05000000000000000000" pitchFamily="2" charset="2"/>
                        </a:rPr>
                        <a:t></a:t>
                      </a:r>
                      <a:r>
                        <a:rPr lang="en-US" sz="1400" dirty="0"/>
                        <a:t> headaches, papilledema. </a:t>
                      </a:r>
                    </a:p>
                    <a:p>
                      <a:pPr marL="285750" indent="-285750">
                        <a:buFont typeface="Arial" panose="020B0604020202020204" pitchFamily="34" charset="0"/>
                        <a:buChar char="•"/>
                      </a:pPr>
                      <a:r>
                        <a:rPr lang="en-US" sz="1400" dirty="0"/>
                        <a:t>Can involve the cerebellar vermis </a:t>
                      </a:r>
                      <a:r>
                        <a:rPr lang="en-US" sz="1400" dirty="0">
                          <a:sym typeface="Wingdings" panose="05000000000000000000" pitchFamily="2" charset="2"/>
                        </a:rPr>
                        <a:t> </a:t>
                      </a:r>
                      <a:r>
                        <a:rPr lang="en-US" sz="1400" dirty="0"/>
                        <a:t>truncal ataxia. </a:t>
                      </a:r>
                    </a:p>
                    <a:p>
                      <a:pPr marL="285750" indent="-285750">
                        <a:buFont typeface="Arial" panose="020B0604020202020204" pitchFamily="34" charset="0"/>
                        <a:buChar char="•"/>
                      </a:pPr>
                      <a:r>
                        <a:rPr lang="en-US" sz="1400" dirty="0"/>
                        <a:t>Can send “drop metastases” to spinal cord</a:t>
                      </a:r>
                    </a:p>
                    <a:p>
                      <a:pPr marL="0" indent="0">
                        <a:buFont typeface="Arial" panose="020B0604020202020204" pitchFamily="34" charset="0"/>
                        <a:buNone/>
                      </a:pPr>
                      <a:r>
                        <a:rPr lang="en-US" sz="1600" b="1" dirty="0"/>
                        <a:t>Histology</a:t>
                      </a:r>
                    </a:p>
                    <a:p>
                      <a:pPr marL="285750" indent="-285750">
                        <a:buFont typeface="Arial" panose="020B0604020202020204" pitchFamily="34" charset="0"/>
                        <a:buChar char="•"/>
                      </a:pPr>
                      <a:r>
                        <a:rPr lang="en-US" sz="1400" dirty="0"/>
                        <a:t>Form of primitive neuroectodermal tumor (PNET). </a:t>
                      </a:r>
                    </a:p>
                    <a:p>
                      <a:pPr marL="285750" indent="-285750">
                        <a:buFont typeface="Arial" panose="020B0604020202020204" pitchFamily="34" charset="0"/>
                        <a:buChar char="•"/>
                      </a:pPr>
                      <a:r>
                        <a:rPr lang="en-US" sz="1400" dirty="0">
                          <a:solidFill>
                            <a:srgbClr val="002060"/>
                          </a:solidFill>
                        </a:rPr>
                        <a:t>Homer-Wright rosettes </a:t>
                      </a:r>
                      <a:r>
                        <a:rPr lang="en-US" sz="1400" dirty="0"/>
                        <a:t>(small blue cells surrounding central area of neuropil </a:t>
                      </a:r>
                      <a:r>
                        <a:rPr lang="en-US" sz="1400" dirty="0">
                          <a:solidFill>
                            <a:schemeClr val="bg1"/>
                          </a:solidFill>
                          <a:highlight>
                            <a:srgbClr val="94A5AF"/>
                          </a:highlight>
                        </a:rPr>
                        <a:t>[D]</a:t>
                      </a:r>
                      <a:r>
                        <a:rPr lang="en-US" sz="1400" dirty="0"/>
                        <a:t>). Synaptophysin ⊕.</a:t>
                      </a:r>
                    </a:p>
                  </a:txBody>
                  <a:tcPr/>
                </a:tc>
                <a:tc>
                  <a:txBody>
                    <a:bodyPr/>
                    <a:lstStyle/>
                    <a:p>
                      <a:pPr marL="0" indent="0">
                        <a:buFont typeface="Arial" panose="020B0604020202020204" pitchFamily="34" charset="0"/>
                        <a:buNone/>
                      </a:pPr>
                      <a:r>
                        <a:rPr lang="en-US" sz="1600" b="1" dirty="0"/>
                        <a:t>Description</a:t>
                      </a:r>
                      <a:endParaRPr lang="en-US" sz="1600" dirty="0"/>
                    </a:p>
                    <a:p>
                      <a:pPr marL="285750" indent="-285750">
                        <a:buFont typeface="Arial" panose="020B0604020202020204" pitchFamily="34" charset="0"/>
                        <a:buChar char="•"/>
                      </a:pPr>
                      <a:r>
                        <a:rPr lang="en-US" sz="1400" dirty="0">
                          <a:solidFill>
                            <a:srgbClr val="C00000"/>
                          </a:solidFill>
                        </a:rPr>
                        <a:t>Most commonly found in 4th ventricle </a:t>
                      </a:r>
                      <a:r>
                        <a:rPr lang="en-US" sz="1400" dirty="0">
                          <a:solidFill>
                            <a:schemeClr val="bg1"/>
                          </a:solidFill>
                          <a:highlight>
                            <a:srgbClr val="94A5AF"/>
                          </a:highlight>
                        </a:rPr>
                        <a:t>[E]</a:t>
                      </a:r>
                      <a:r>
                        <a:rPr lang="en-US" sz="1400" dirty="0"/>
                        <a:t>. </a:t>
                      </a:r>
                    </a:p>
                    <a:p>
                      <a:pPr marL="285750" indent="-285750">
                        <a:buFont typeface="Arial" panose="020B0604020202020204" pitchFamily="34" charset="0"/>
                        <a:buChar char="•"/>
                      </a:pPr>
                      <a:r>
                        <a:rPr lang="en-US" sz="1400" dirty="0"/>
                        <a:t>Can cause </a:t>
                      </a:r>
                      <a:r>
                        <a:rPr lang="en-US" sz="1400" dirty="0">
                          <a:solidFill>
                            <a:srgbClr val="C00000"/>
                          </a:solidFill>
                        </a:rPr>
                        <a:t>hydrocephalus</a:t>
                      </a:r>
                      <a:r>
                        <a:rPr lang="en-US" sz="1400" dirty="0"/>
                        <a:t>. </a:t>
                      </a:r>
                    </a:p>
                    <a:p>
                      <a:pPr marL="285750" indent="-285750">
                        <a:buFont typeface="Arial" panose="020B0604020202020204" pitchFamily="34" charset="0"/>
                        <a:buChar char="•"/>
                      </a:pPr>
                      <a:r>
                        <a:rPr lang="en-US" sz="1400" dirty="0"/>
                        <a:t>Poor prognosis.</a:t>
                      </a:r>
                    </a:p>
                    <a:p>
                      <a:pPr marL="0" indent="0">
                        <a:buFont typeface="Arial" panose="020B0604020202020204" pitchFamily="34" charset="0"/>
                        <a:buNone/>
                      </a:pPr>
                      <a:r>
                        <a:rPr lang="en-US" sz="1600" b="1" dirty="0"/>
                        <a:t>Histology</a:t>
                      </a:r>
                    </a:p>
                    <a:p>
                      <a:pPr marL="285750" indent="-285750">
                        <a:buFont typeface="Arial" panose="020B0604020202020204" pitchFamily="34" charset="0"/>
                        <a:buChar char="•"/>
                      </a:pPr>
                      <a:r>
                        <a:rPr lang="en-US" sz="1400" dirty="0"/>
                        <a:t>Ependymal cell origin. </a:t>
                      </a:r>
                    </a:p>
                    <a:p>
                      <a:pPr marL="285750" indent="-285750">
                        <a:buFont typeface="Arial" panose="020B0604020202020204" pitchFamily="34" charset="0"/>
                        <a:buChar char="•"/>
                      </a:pPr>
                      <a:r>
                        <a:rPr lang="en-US" sz="1400" dirty="0"/>
                        <a:t>Characteristic perivascular </a:t>
                      </a:r>
                      <a:r>
                        <a:rPr lang="en-US" sz="1400" dirty="0">
                          <a:solidFill>
                            <a:srgbClr val="002060"/>
                          </a:solidFill>
                        </a:rPr>
                        <a:t>pseudorosettes</a:t>
                      </a:r>
                      <a:r>
                        <a:rPr lang="en-US" sz="1400" dirty="0"/>
                        <a:t> </a:t>
                      </a:r>
                      <a:r>
                        <a:rPr lang="en-US" sz="1400" dirty="0">
                          <a:solidFill>
                            <a:schemeClr val="bg1"/>
                          </a:solidFill>
                          <a:highlight>
                            <a:srgbClr val="94A5AF"/>
                          </a:highlight>
                        </a:rPr>
                        <a:t>[F]</a:t>
                      </a:r>
                      <a:r>
                        <a:rPr lang="en-US" sz="1400" dirty="0"/>
                        <a:t>. </a:t>
                      </a:r>
                    </a:p>
                    <a:p>
                      <a:pPr marL="285750" indent="-285750">
                        <a:buFont typeface="Arial" panose="020B0604020202020204" pitchFamily="34" charset="0"/>
                        <a:buChar char="•"/>
                      </a:pPr>
                      <a:r>
                        <a:rPr lang="en-US" sz="1400" dirty="0"/>
                        <a:t>Rod-shaped blepharoplasts (basal ciliary bodies) found near the nucleus</a:t>
                      </a:r>
                    </a:p>
                  </a:txBody>
                  <a:tcPr/>
                </a:tc>
                <a:tc>
                  <a:txBody>
                    <a:bodyPr/>
                    <a:lstStyle/>
                    <a:p>
                      <a:pPr marL="0" indent="0">
                        <a:buFont typeface="Arial" panose="020B0604020202020204" pitchFamily="34" charset="0"/>
                        <a:buNone/>
                      </a:pPr>
                      <a:r>
                        <a:rPr lang="en-US" sz="1600" b="1" dirty="0"/>
                        <a:t>Description</a:t>
                      </a:r>
                      <a:endParaRPr lang="en-US" sz="1600" dirty="0"/>
                    </a:p>
                    <a:p>
                      <a:pPr marL="285750" indent="-285750">
                        <a:buFont typeface="Arial" panose="020B0604020202020204" pitchFamily="34" charset="0"/>
                        <a:buChar char="•"/>
                      </a:pPr>
                      <a:r>
                        <a:rPr lang="en-US" sz="1400" dirty="0">
                          <a:solidFill>
                            <a:srgbClr val="C00000"/>
                          </a:solidFill>
                        </a:rPr>
                        <a:t>Most common childhood supratentorial tumor</a:t>
                      </a:r>
                      <a:r>
                        <a:rPr lang="en-US" sz="1400" dirty="0"/>
                        <a:t>. </a:t>
                      </a:r>
                    </a:p>
                    <a:p>
                      <a:pPr marL="285750" indent="-285750">
                        <a:buFont typeface="Arial" panose="020B0604020202020204" pitchFamily="34" charset="0"/>
                        <a:buChar char="•"/>
                      </a:pPr>
                      <a:r>
                        <a:rPr lang="en-US" sz="1400" dirty="0"/>
                        <a:t>May be confused with pituitary adenoma (both cause bitemporal hemianopia). </a:t>
                      </a:r>
                    </a:p>
                    <a:p>
                      <a:pPr marL="285750" indent="-285750">
                        <a:buFont typeface="Arial" panose="020B0604020202020204" pitchFamily="34" charset="0"/>
                        <a:buChar char="•"/>
                      </a:pPr>
                      <a:r>
                        <a:rPr lang="en-US" sz="1400" dirty="0"/>
                        <a:t>Associated with a high recurrence rate.</a:t>
                      </a:r>
                    </a:p>
                    <a:p>
                      <a:pPr marL="0" indent="0">
                        <a:buFont typeface="Arial" panose="020B0604020202020204" pitchFamily="34" charset="0"/>
                        <a:buNone/>
                      </a:pPr>
                      <a:r>
                        <a:rPr lang="en-US" sz="1600" b="1" dirty="0"/>
                        <a:t>Histology</a:t>
                      </a:r>
                    </a:p>
                    <a:p>
                      <a:pPr marL="285750" indent="-285750">
                        <a:buFont typeface="Arial" panose="020B0604020202020204" pitchFamily="34" charset="0"/>
                        <a:buChar char="•"/>
                      </a:pPr>
                      <a:r>
                        <a:rPr lang="en-US" sz="1400" dirty="0"/>
                        <a:t>Derived from remnants of Rathke pouch (ectoderm). </a:t>
                      </a:r>
                    </a:p>
                    <a:p>
                      <a:pPr marL="285750" indent="-285750">
                        <a:buFont typeface="Arial" panose="020B0604020202020204" pitchFamily="34" charset="0"/>
                        <a:buChar char="•"/>
                      </a:pPr>
                      <a:r>
                        <a:rPr lang="en-US" sz="1400" dirty="0"/>
                        <a:t>Calcification is common </a:t>
                      </a:r>
                      <a:r>
                        <a:rPr lang="en-US" sz="1400" dirty="0">
                          <a:solidFill>
                            <a:schemeClr val="bg1"/>
                          </a:solidFill>
                          <a:highlight>
                            <a:srgbClr val="94A5AF"/>
                          </a:highlight>
                        </a:rPr>
                        <a:t>[G]</a:t>
                      </a:r>
                      <a:r>
                        <a:rPr lang="en-US" sz="1400" dirty="0"/>
                        <a:t> </a:t>
                      </a:r>
                      <a:r>
                        <a:rPr lang="en-US" sz="1400" dirty="0">
                          <a:solidFill>
                            <a:schemeClr val="bg1"/>
                          </a:solidFill>
                          <a:highlight>
                            <a:srgbClr val="94A5AF"/>
                          </a:highlight>
                        </a:rPr>
                        <a:t>[H]</a:t>
                      </a:r>
                      <a:r>
                        <a:rPr lang="en-US" sz="1400" dirty="0"/>
                        <a:t>. Cholesterol crystals found in “motor oil”-like fluid within tumor.</a:t>
                      </a:r>
                    </a:p>
                  </a:txBody>
                  <a:tcPr/>
                </a:tc>
                <a:tc>
                  <a:txBody>
                    <a:bodyPr/>
                    <a:lstStyle/>
                    <a:p>
                      <a:pPr marL="0" indent="0">
                        <a:buFont typeface="Arial" panose="020B0604020202020204" pitchFamily="34" charset="0"/>
                        <a:buNone/>
                      </a:pPr>
                      <a:r>
                        <a:rPr lang="en-US" sz="1600" b="1" dirty="0"/>
                        <a:t>Description</a:t>
                      </a:r>
                      <a:endParaRPr lang="en-US" sz="1600" dirty="0"/>
                    </a:p>
                    <a:p>
                      <a:pPr marL="285750" indent="-285750">
                        <a:buFont typeface="Arial" panose="020B0604020202020204" pitchFamily="34" charset="0"/>
                        <a:buChar char="•"/>
                      </a:pPr>
                      <a:r>
                        <a:rPr lang="en-US" sz="1400" dirty="0"/>
                        <a:t>Most commonly extragonadal germ cell tumors.</a:t>
                      </a:r>
                    </a:p>
                    <a:p>
                      <a:pPr marL="285750" indent="-285750">
                        <a:buFont typeface="Arial" panose="020B0604020202020204" pitchFamily="34" charset="0"/>
                        <a:buChar char="•"/>
                      </a:pPr>
                      <a:r>
                        <a:rPr lang="en-US" sz="1400" dirty="0">
                          <a:solidFill>
                            <a:srgbClr val="C00000"/>
                          </a:solidFill>
                        </a:rPr>
                        <a:t>↑ incidence in males</a:t>
                      </a:r>
                      <a:r>
                        <a:rPr lang="en-US" sz="1400" dirty="0"/>
                        <a:t>. </a:t>
                      </a:r>
                    </a:p>
                    <a:p>
                      <a:pPr marL="285750" indent="-285750">
                        <a:buFont typeface="Arial" panose="020B0604020202020204" pitchFamily="34" charset="0"/>
                        <a:buChar char="•"/>
                      </a:pPr>
                      <a:r>
                        <a:rPr lang="en-US" sz="1400" dirty="0"/>
                        <a:t>Present with </a:t>
                      </a:r>
                      <a:r>
                        <a:rPr lang="en-US" sz="1400" dirty="0">
                          <a:solidFill>
                            <a:srgbClr val="C00000"/>
                          </a:solidFill>
                        </a:rPr>
                        <a:t>obstructive hydrocephalus </a:t>
                      </a:r>
                      <a:r>
                        <a:rPr lang="en-US" sz="1400" dirty="0"/>
                        <a:t>(compression of cerebral aqueduct), </a:t>
                      </a:r>
                    </a:p>
                    <a:p>
                      <a:pPr marL="285750" indent="-285750">
                        <a:buFont typeface="Arial" panose="020B0604020202020204" pitchFamily="34" charset="0"/>
                        <a:buChar char="•"/>
                      </a:pPr>
                      <a:r>
                        <a:rPr lang="en-US" sz="1400" dirty="0"/>
                        <a:t>Parinaud syndrome (compression of dorsal midbrain)—triad of upward gaze palsy, convergence-retraction nystagmus, and light-near dissociation.</a:t>
                      </a:r>
                    </a:p>
                    <a:p>
                      <a:pPr marL="0" indent="0">
                        <a:buFont typeface="Arial" panose="020B0604020202020204" pitchFamily="34" charset="0"/>
                        <a:buNone/>
                      </a:pPr>
                      <a:r>
                        <a:rPr lang="en-US" sz="1400" b="1" dirty="0"/>
                        <a:t>Histology</a:t>
                      </a:r>
                      <a:endParaRPr lang="en-US" sz="1400" dirty="0"/>
                    </a:p>
                    <a:p>
                      <a:pPr marL="285750" indent="-285750">
                        <a:buFont typeface="Arial" panose="020B0604020202020204" pitchFamily="34" charset="0"/>
                        <a:buChar char="•"/>
                      </a:pPr>
                      <a:r>
                        <a:rPr lang="en-US" sz="1400" dirty="0"/>
                        <a:t>Similar to testicular seminomas</a:t>
                      </a:r>
                    </a:p>
                  </a:txBody>
                  <a:tcPr/>
                </a:tc>
                <a:extLst>
                  <a:ext uri="{0D108BD9-81ED-4DB2-BD59-A6C34878D82A}">
                    <a16:rowId xmlns:a16="http://schemas.microsoft.com/office/drawing/2014/main" val="221311756"/>
                  </a:ext>
                </a:extLst>
              </a:tr>
            </a:tbl>
          </a:graphicData>
        </a:graphic>
      </p:graphicFrame>
      <p:graphicFrame>
        <p:nvGraphicFramePr>
          <p:cNvPr id="5" name="Table 5">
            <a:extLst>
              <a:ext uri="{FF2B5EF4-FFF2-40B4-BE49-F238E27FC236}">
                <a16:creationId xmlns:a16="http://schemas.microsoft.com/office/drawing/2014/main" id="{3B8E4D87-FEE6-5814-DEDA-910D04D2FC32}"/>
              </a:ext>
            </a:extLst>
          </p:cNvPr>
          <p:cNvGraphicFramePr>
            <a:graphicFrameLocks noGrp="1"/>
          </p:cNvGraphicFramePr>
          <p:nvPr/>
        </p:nvGraphicFramePr>
        <p:xfrm>
          <a:off x="0" y="2244"/>
          <a:ext cx="12192000" cy="39624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650657638"/>
                    </a:ext>
                  </a:extLst>
                </a:gridCol>
              </a:tblGrid>
              <a:tr h="370840">
                <a:tc>
                  <a:txBody>
                    <a:bodyPr/>
                    <a:lstStyle/>
                    <a:p>
                      <a:pPr algn="ctr"/>
                      <a:r>
                        <a:rPr lang="en-US" sz="2000" dirty="0"/>
                        <a:t>Childhood primary brain tumors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346799650"/>
                  </a:ext>
                </a:extLst>
              </a:tr>
            </a:tbl>
          </a:graphicData>
        </a:graphic>
      </p:graphicFrame>
      <p:grpSp>
        <p:nvGrpSpPr>
          <p:cNvPr id="19" name="Group 18">
            <a:extLst>
              <a:ext uri="{FF2B5EF4-FFF2-40B4-BE49-F238E27FC236}">
                <a16:creationId xmlns:a16="http://schemas.microsoft.com/office/drawing/2014/main" id="{8FBA33D3-5F12-84FA-2E3B-342A71BD62C7}"/>
              </a:ext>
            </a:extLst>
          </p:cNvPr>
          <p:cNvGrpSpPr/>
          <p:nvPr/>
        </p:nvGrpSpPr>
        <p:grpSpPr>
          <a:xfrm>
            <a:off x="0" y="5271023"/>
            <a:ext cx="12192000" cy="1594453"/>
            <a:chOff x="0" y="5188601"/>
            <a:chExt cx="12822248" cy="1676876"/>
          </a:xfrm>
        </p:grpSpPr>
        <p:pic>
          <p:nvPicPr>
            <p:cNvPr id="6" name="Picture 5">
              <a:extLst>
                <a:ext uri="{FF2B5EF4-FFF2-40B4-BE49-F238E27FC236}">
                  <a16:creationId xmlns:a16="http://schemas.microsoft.com/office/drawing/2014/main" id="{D7775F8E-C6F8-D754-709A-A7DE27949A99}"/>
                </a:ext>
              </a:extLst>
            </p:cNvPr>
            <p:cNvPicPr>
              <a:picLocks noChangeAspect="1"/>
            </p:cNvPicPr>
            <p:nvPr/>
          </p:nvPicPr>
          <p:blipFill>
            <a:blip r:embed="rId2"/>
            <a:stretch>
              <a:fillRect/>
            </a:stretch>
          </p:blipFill>
          <p:spPr>
            <a:xfrm>
              <a:off x="0" y="5188924"/>
              <a:ext cx="3205562" cy="1669076"/>
            </a:xfrm>
            <a:prstGeom prst="rect">
              <a:avLst/>
            </a:prstGeom>
          </p:spPr>
        </p:pic>
        <p:pic>
          <p:nvPicPr>
            <p:cNvPr id="8" name="Picture 7">
              <a:extLst>
                <a:ext uri="{FF2B5EF4-FFF2-40B4-BE49-F238E27FC236}">
                  <a16:creationId xmlns:a16="http://schemas.microsoft.com/office/drawing/2014/main" id="{4DEBD3DC-7DF5-993A-8916-661CF3D22F13}"/>
                </a:ext>
              </a:extLst>
            </p:cNvPr>
            <p:cNvPicPr>
              <a:picLocks noChangeAspect="1"/>
            </p:cNvPicPr>
            <p:nvPr/>
          </p:nvPicPr>
          <p:blipFill>
            <a:blip r:embed="rId3"/>
            <a:stretch>
              <a:fillRect/>
            </a:stretch>
          </p:blipFill>
          <p:spPr>
            <a:xfrm>
              <a:off x="3205562" y="5188924"/>
              <a:ext cx="3205562" cy="1669076"/>
            </a:xfrm>
            <a:prstGeom prst="rect">
              <a:avLst/>
            </a:prstGeom>
          </p:spPr>
        </p:pic>
        <p:pic>
          <p:nvPicPr>
            <p:cNvPr id="10" name="Picture 9">
              <a:extLst>
                <a:ext uri="{FF2B5EF4-FFF2-40B4-BE49-F238E27FC236}">
                  <a16:creationId xmlns:a16="http://schemas.microsoft.com/office/drawing/2014/main" id="{50B69DAE-257D-03E2-5B1D-A1EAC047004E}"/>
                </a:ext>
              </a:extLst>
            </p:cNvPr>
            <p:cNvPicPr>
              <a:picLocks noChangeAspect="1"/>
            </p:cNvPicPr>
            <p:nvPr/>
          </p:nvPicPr>
          <p:blipFill>
            <a:blip r:embed="rId4"/>
            <a:stretch>
              <a:fillRect/>
            </a:stretch>
          </p:blipFill>
          <p:spPr>
            <a:xfrm>
              <a:off x="6411124" y="5188923"/>
              <a:ext cx="3205562" cy="1668755"/>
            </a:xfrm>
            <a:prstGeom prst="rect">
              <a:avLst/>
            </a:prstGeom>
          </p:spPr>
        </p:pic>
        <p:pic>
          <p:nvPicPr>
            <p:cNvPr id="12" name="Picture 11">
              <a:extLst>
                <a:ext uri="{FF2B5EF4-FFF2-40B4-BE49-F238E27FC236}">
                  <a16:creationId xmlns:a16="http://schemas.microsoft.com/office/drawing/2014/main" id="{CF57F6AE-C545-7E85-BBBB-E4C3EEB0DBAF}"/>
                </a:ext>
              </a:extLst>
            </p:cNvPr>
            <p:cNvPicPr>
              <a:picLocks noChangeAspect="1"/>
            </p:cNvPicPr>
            <p:nvPr/>
          </p:nvPicPr>
          <p:blipFill>
            <a:blip r:embed="rId5"/>
            <a:stretch>
              <a:fillRect/>
            </a:stretch>
          </p:blipFill>
          <p:spPr>
            <a:xfrm>
              <a:off x="9616686" y="5188601"/>
              <a:ext cx="3205562" cy="1676876"/>
            </a:xfrm>
            <a:prstGeom prst="rect">
              <a:avLst/>
            </a:prstGeom>
          </p:spPr>
        </p:pic>
      </p:grpSp>
    </p:spTree>
    <p:extLst>
      <p:ext uri="{BB962C8B-B14F-4D97-AF65-F5344CB8AC3E}">
        <p14:creationId xmlns:p14="http://schemas.microsoft.com/office/powerpoint/2010/main" val="39517712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35EF09-31FA-DB8E-AB94-9C1F12B22F85}"/>
              </a:ext>
            </a:extLst>
          </p:cNvPr>
          <p:cNvSpPr>
            <a:spLocks noGrp="1"/>
          </p:cNvSpPr>
          <p:nvPr>
            <p:ph type="title"/>
          </p:nvPr>
        </p:nvSpPr>
        <p:spPr/>
        <p:txBody>
          <a:bodyPr/>
          <a:lstStyle/>
          <a:p>
            <a:r>
              <a:rPr lang="en-US" dirty="0"/>
              <a:t>Essay Questions</a:t>
            </a:r>
          </a:p>
        </p:txBody>
      </p:sp>
      <p:sp>
        <p:nvSpPr>
          <p:cNvPr id="5" name="Content Placeholder 4">
            <a:extLst>
              <a:ext uri="{FF2B5EF4-FFF2-40B4-BE49-F238E27FC236}">
                <a16:creationId xmlns:a16="http://schemas.microsoft.com/office/drawing/2014/main" id="{C6DF9058-423F-A1D2-1A09-A1F4228119DB}"/>
              </a:ext>
            </a:extLst>
          </p:cNvPr>
          <p:cNvSpPr>
            <a:spLocks noGrp="1"/>
          </p:cNvSpPr>
          <p:nvPr>
            <p:ph idx="1"/>
          </p:nvPr>
        </p:nvSpPr>
        <p:spPr>
          <a:xfrm>
            <a:off x="838200" y="1305025"/>
            <a:ext cx="10515600" cy="5187849"/>
          </a:xfrm>
        </p:spPr>
        <p:txBody>
          <a:bodyPr>
            <a:normAutofit fontScale="85000" lnSpcReduction="10000"/>
          </a:bodyPr>
          <a:lstStyle/>
          <a:p>
            <a:r>
              <a:rPr lang="en-US" b="1" dirty="0"/>
              <a:t>What is the mechanism of early morning headache in brain tumor patients ?</a:t>
            </a:r>
          </a:p>
          <a:p>
            <a:pPr lvl="1"/>
            <a:r>
              <a:rPr lang="en-US" dirty="0"/>
              <a:t>Early morning headaches in brain tumor patients can occur due to a few different mechanisms. One possible explanation is increased intracranial pressure (ICP) caused by the tumor, which can cause headaches that are worse in the morning when the patient has been lying down for an extended period of time. This is because lying down can cause the ICP to increase due to the accumulation of cerebrospinal fluid in the brain.</a:t>
            </a:r>
          </a:p>
          <a:p>
            <a:pPr lvl="1"/>
            <a:r>
              <a:rPr lang="en-US" dirty="0"/>
              <a:t>Another possible mechanism is related to the sleep-wake cycle. Brain tumors can disrupt the circadian rhythm, which can lead to headaches that are worse in the morning. This is because the body's natural painkillers, such as endorphins, are at their lowest levels in the early morning, which can make headaches feel more severe.</a:t>
            </a:r>
          </a:p>
          <a:p>
            <a:r>
              <a:rPr lang="en-US" b="1" dirty="0"/>
              <a:t>Mention 2 ways of spread of brain tumor to the spinal cord</a:t>
            </a:r>
          </a:p>
          <a:p>
            <a:pPr lvl="1"/>
            <a:r>
              <a:rPr lang="en-US" dirty="0"/>
              <a:t>Hematogenous spread</a:t>
            </a:r>
          </a:p>
          <a:p>
            <a:pPr lvl="1"/>
            <a:r>
              <a:rPr lang="en-US" dirty="0"/>
              <a:t>Direct invasion</a:t>
            </a:r>
          </a:p>
          <a:p>
            <a:pPr lvl="1"/>
            <a:r>
              <a:rPr lang="en-US" dirty="0"/>
              <a:t>Drop metastasis</a:t>
            </a:r>
          </a:p>
          <a:p>
            <a:r>
              <a:rPr lang="en-US" b="1" dirty="0"/>
              <a:t>Which tumor is mostly associated with ossification and what are other ddx ?</a:t>
            </a:r>
          </a:p>
          <a:p>
            <a:pPr lvl="1"/>
            <a:r>
              <a:rPr lang="en-US" dirty="0"/>
              <a:t>Meningioma</a:t>
            </a:r>
          </a:p>
          <a:p>
            <a:pPr lvl="1"/>
            <a:r>
              <a:rPr lang="en-US" dirty="0"/>
              <a:t>Other ddx: Oligodendroglioma, </a:t>
            </a:r>
            <a:r>
              <a:rPr lang="en-US" dirty="0" err="1">
                <a:solidFill>
                  <a:srgbClr val="7030A0"/>
                </a:solidFill>
              </a:rPr>
              <a:t>ganglioma</a:t>
            </a:r>
            <a:endParaRPr lang="en-US" dirty="0">
              <a:solidFill>
                <a:srgbClr val="7030A0"/>
              </a:solidFill>
            </a:endParaRPr>
          </a:p>
        </p:txBody>
      </p:sp>
      <p:sp>
        <p:nvSpPr>
          <p:cNvPr id="6" name="TextBox 5">
            <a:extLst>
              <a:ext uri="{FF2B5EF4-FFF2-40B4-BE49-F238E27FC236}">
                <a16:creationId xmlns:a16="http://schemas.microsoft.com/office/drawing/2014/main" id="{831F9851-A7C3-5A73-A18E-9A55AD6EE6B8}"/>
              </a:ext>
            </a:extLst>
          </p:cNvPr>
          <p:cNvSpPr txBox="1"/>
          <p:nvPr/>
        </p:nvSpPr>
        <p:spPr>
          <a:xfrm>
            <a:off x="68599" y="1326104"/>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8FDBBFB6-2E3F-8054-1D32-3223C33F7819}"/>
              </a:ext>
            </a:extLst>
          </p:cNvPr>
          <p:cNvSpPr txBox="1"/>
          <p:nvPr/>
        </p:nvSpPr>
        <p:spPr>
          <a:xfrm>
            <a:off x="68599" y="4060688"/>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6810962E-5478-2BE7-5D5F-CE6AA5B67161}"/>
              </a:ext>
            </a:extLst>
          </p:cNvPr>
          <p:cNvSpPr txBox="1"/>
          <p:nvPr/>
        </p:nvSpPr>
        <p:spPr>
          <a:xfrm>
            <a:off x="68599" y="5384437"/>
            <a:ext cx="838691" cy="307777"/>
          </a:xfrm>
          <a:prstGeom prst="rect">
            <a:avLst/>
          </a:prstGeom>
          <a:noFill/>
          <a:ln>
            <a:solidFill>
              <a:srgbClr val="FF0000"/>
            </a:solidFill>
          </a:ln>
        </p:spPr>
        <p:txBody>
          <a:bodyPr wrap="none" rtlCol="0">
            <a:spAutoFit/>
          </a:bodyPr>
          <a:lstStyle/>
          <a:p>
            <a:pPr algn="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2" name="TextBox 1">
            <a:extLst>
              <a:ext uri="{FF2B5EF4-FFF2-40B4-BE49-F238E27FC236}">
                <a16:creationId xmlns:a16="http://schemas.microsoft.com/office/drawing/2014/main" id="{9C5009AF-AF58-AE6B-43EC-007462FCD79E}"/>
              </a:ext>
            </a:extLst>
          </p:cNvPr>
          <p:cNvSpPr txBox="1"/>
          <p:nvPr/>
        </p:nvSpPr>
        <p:spPr>
          <a:xfrm>
            <a:off x="68598" y="1832521"/>
            <a:ext cx="838691" cy="738664"/>
          </a:xfrm>
          <a:prstGeom prst="rect">
            <a:avLst/>
          </a:prstGeom>
          <a:noFill/>
          <a:ln>
            <a:solidFill>
              <a:schemeClr val="accent1"/>
            </a:solidFill>
          </a:ln>
        </p:spPr>
        <p:txBody>
          <a:bodyPr wrap="square" rtlCol="0">
            <a:spAutoFit/>
          </a:bodyPr>
          <a:lstStyle/>
          <a:p>
            <a:pPr algn="ctr"/>
            <a:r>
              <a:rPr lang="en-US" sz="1400" b="1" dirty="0">
                <a:solidFill>
                  <a:srgbClr val="0070C0"/>
                </a:solidFill>
              </a:rPr>
              <a:t>Answer by ChatGPT</a:t>
            </a:r>
          </a:p>
        </p:txBody>
      </p:sp>
    </p:spTree>
    <p:extLst>
      <p:ext uri="{BB962C8B-B14F-4D97-AF65-F5344CB8AC3E}">
        <p14:creationId xmlns:p14="http://schemas.microsoft.com/office/powerpoint/2010/main" val="2056378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118C-AEDF-C470-DA80-36CC07FC4E71}"/>
              </a:ext>
            </a:extLst>
          </p:cNvPr>
          <p:cNvSpPr>
            <a:spLocks noGrp="1"/>
          </p:cNvSpPr>
          <p:nvPr>
            <p:ph type="title"/>
          </p:nvPr>
        </p:nvSpPr>
        <p:spPr/>
        <p:txBody>
          <a:bodyPr/>
          <a:lstStyle/>
          <a:p>
            <a:r>
              <a:rPr lang="en-US" dirty="0"/>
              <a:t>Essay Questions</a:t>
            </a:r>
          </a:p>
        </p:txBody>
      </p:sp>
      <p:sp>
        <p:nvSpPr>
          <p:cNvPr id="3" name="Content Placeholder 2">
            <a:extLst>
              <a:ext uri="{FF2B5EF4-FFF2-40B4-BE49-F238E27FC236}">
                <a16:creationId xmlns:a16="http://schemas.microsoft.com/office/drawing/2014/main" id="{FE04A0D4-E213-9C05-F801-46FDC9A87FEF}"/>
              </a:ext>
            </a:extLst>
          </p:cNvPr>
          <p:cNvSpPr>
            <a:spLocks noGrp="1"/>
          </p:cNvSpPr>
          <p:nvPr>
            <p:ph idx="1"/>
          </p:nvPr>
        </p:nvSpPr>
        <p:spPr/>
        <p:txBody>
          <a:bodyPr/>
          <a:lstStyle/>
          <a:p>
            <a:r>
              <a:rPr lang="en-US" b="1" dirty="0"/>
              <a:t>Mention one example on the following</a:t>
            </a:r>
          </a:p>
          <a:p>
            <a:pPr lvl="1"/>
            <a:r>
              <a:rPr lang="en-US" b="1" dirty="0"/>
              <a:t>Homogeneous enhancement lesion</a:t>
            </a:r>
          </a:p>
          <a:p>
            <a:pPr lvl="2"/>
            <a:r>
              <a:rPr lang="en-US" sz="2200" dirty="0"/>
              <a:t>Meningioma/lymphoma</a:t>
            </a:r>
          </a:p>
          <a:p>
            <a:pPr lvl="1"/>
            <a:r>
              <a:rPr lang="en-US" b="1" dirty="0"/>
              <a:t>Hourglass appearance lesion</a:t>
            </a:r>
          </a:p>
          <a:p>
            <a:pPr lvl="2"/>
            <a:r>
              <a:rPr lang="en-US" sz="2200" dirty="0"/>
              <a:t>Schwannoma</a:t>
            </a:r>
          </a:p>
          <a:p>
            <a:pPr lvl="1"/>
            <a:r>
              <a:rPr lang="en-US" b="1" dirty="0"/>
              <a:t>Brain tumor containing psammoma bodies</a:t>
            </a:r>
          </a:p>
          <a:p>
            <a:pPr lvl="2"/>
            <a:r>
              <a:rPr lang="en-US" sz="2200" dirty="0"/>
              <a:t>Meningioma</a:t>
            </a:r>
          </a:p>
          <a:p>
            <a:pPr lvl="1"/>
            <a:r>
              <a:rPr lang="en-US" b="1" dirty="0"/>
              <a:t>Tumor has dural tail</a:t>
            </a:r>
          </a:p>
          <a:p>
            <a:pPr lvl="2"/>
            <a:r>
              <a:rPr lang="en-US" sz="2200" dirty="0"/>
              <a:t>Meningioma</a:t>
            </a:r>
          </a:p>
          <a:p>
            <a:pPr lvl="1"/>
            <a:r>
              <a:rPr lang="en-US" b="1" dirty="0"/>
              <a:t>Example of nerve root tension sign</a:t>
            </a:r>
          </a:p>
          <a:p>
            <a:pPr lvl="2"/>
            <a:r>
              <a:rPr lang="en-US" sz="2200" dirty="0"/>
              <a:t>Straight leg raising (SLR) test (Lasègue’s sign)</a:t>
            </a:r>
          </a:p>
          <a:p>
            <a:pPr lvl="2"/>
            <a:r>
              <a:rPr lang="en-US" sz="2200" dirty="0"/>
              <a:t>Bowstring sign</a:t>
            </a:r>
          </a:p>
          <a:p>
            <a:pPr lvl="2"/>
            <a:endParaRPr lang="en-US" dirty="0"/>
          </a:p>
        </p:txBody>
      </p:sp>
    </p:spTree>
    <p:extLst>
      <p:ext uri="{BB962C8B-B14F-4D97-AF65-F5344CB8AC3E}">
        <p14:creationId xmlns:p14="http://schemas.microsoft.com/office/powerpoint/2010/main" val="32650769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FDF9-DF6B-D7C2-FAE7-0134AD1463E9}"/>
              </a:ext>
            </a:extLst>
          </p:cNvPr>
          <p:cNvSpPr>
            <a:spLocks noGrp="1"/>
          </p:cNvSpPr>
          <p:nvPr>
            <p:ph type="title"/>
          </p:nvPr>
        </p:nvSpPr>
        <p:spPr/>
        <p:txBody>
          <a:bodyPr/>
          <a:lstStyle/>
          <a:p>
            <a:r>
              <a:rPr lang="en-US" dirty="0"/>
              <a:t>True or false, and if false correct it</a:t>
            </a:r>
          </a:p>
        </p:txBody>
      </p:sp>
      <p:sp>
        <p:nvSpPr>
          <p:cNvPr id="3" name="Content Placeholder 2">
            <a:extLst>
              <a:ext uri="{FF2B5EF4-FFF2-40B4-BE49-F238E27FC236}">
                <a16:creationId xmlns:a16="http://schemas.microsoft.com/office/drawing/2014/main" id="{14890DC2-06F7-FE38-9547-1260E6068023}"/>
              </a:ext>
            </a:extLst>
          </p:cNvPr>
          <p:cNvSpPr>
            <a:spLocks noGrp="1"/>
          </p:cNvSpPr>
          <p:nvPr>
            <p:ph idx="1"/>
          </p:nvPr>
        </p:nvSpPr>
        <p:spPr/>
        <p:txBody>
          <a:bodyPr>
            <a:normAutofit fontScale="92500" lnSpcReduction="10000"/>
          </a:bodyPr>
          <a:lstStyle/>
          <a:p>
            <a:r>
              <a:rPr lang="en-US" b="1" dirty="0"/>
              <a:t>Meningioma originate from dermal cells</a:t>
            </a:r>
            <a:endParaRPr lang="en-US" dirty="0"/>
          </a:p>
          <a:p>
            <a:pPr lvl="1"/>
            <a:r>
              <a:rPr lang="en-US" dirty="0"/>
              <a:t>False, originates from arachnoid cap cells</a:t>
            </a:r>
          </a:p>
          <a:p>
            <a:r>
              <a:rPr lang="en-US" sz="2800" b="1" dirty="0"/>
              <a:t>Meningioma</a:t>
            </a:r>
            <a:r>
              <a:rPr lang="en-US" sz="2800" b="1" baseline="0" dirty="0"/>
              <a:t> is the most common primary tumor in adults</a:t>
            </a:r>
          </a:p>
          <a:p>
            <a:pPr lvl="1"/>
            <a:r>
              <a:rPr lang="en-US" dirty="0"/>
              <a:t>False, Glioblastoma Multiforme is the most common primary tumor in adults</a:t>
            </a:r>
          </a:p>
          <a:p>
            <a:r>
              <a:rPr lang="en-US" b="1" dirty="0"/>
              <a:t>Psammoma bodies seen in GBM tumor</a:t>
            </a:r>
          </a:p>
          <a:p>
            <a:pPr lvl="1"/>
            <a:r>
              <a:rPr lang="en-US" dirty="0"/>
              <a:t>False, it’s seen in meningioma</a:t>
            </a:r>
            <a:endParaRPr lang="en-US" b="1" dirty="0"/>
          </a:p>
          <a:p>
            <a:r>
              <a:rPr lang="en-US" b="1" dirty="0"/>
              <a:t>GBM considered grade 3 tumor</a:t>
            </a:r>
            <a:endParaRPr lang="en-US" dirty="0"/>
          </a:p>
          <a:p>
            <a:pPr lvl="1"/>
            <a:r>
              <a:rPr lang="en-US" dirty="0"/>
              <a:t>False, it’s grade 4</a:t>
            </a:r>
          </a:p>
          <a:p>
            <a:r>
              <a:rPr lang="en-US" b="1" dirty="0"/>
              <a:t>GBM tends to calcify</a:t>
            </a:r>
            <a:endParaRPr lang="en-US" dirty="0"/>
          </a:p>
          <a:p>
            <a:pPr lvl="1"/>
            <a:r>
              <a:rPr lang="en-US" dirty="0"/>
              <a:t>False, it doesn’t calcify</a:t>
            </a:r>
          </a:p>
          <a:p>
            <a:r>
              <a:rPr lang="en-US" b="1" dirty="0"/>
              <a:t>GBM is most common primary brain tumor in children</a:t>
            </a:r>
          </a:p>
          <a:p>
            <a:pPr lvl="1"/>
            <a:r>
              <a:rPr lang="en-US" dirty="0"/>
              <a:t>False, in adults</a:t>
            </a:r>
          </a:p>
          <a:p>
            <a:endParaRPr lang="en-US" dirty="0"/>
          </a:p>
        </p:txBody>
      </p:sp>
    </p:spTree>
    <p:extLst>
      <p:ext uri="{BB962C8B-B14F-4D97-AF65-F5344CB8AC3E}">
        <p14:creationId xmlns:p14="http://schemas.microsoft.com/office/powerpoint/2010/main" val="25446917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FDF9-DF6B-D7C2-FAE7-0134AD1463E9}"/>
              </a:ext>
            </a:extLst>
          </p:cNvPr>
          <p:cNvSpPr>
            <a:spLocks noGrp="1"/>
          </p:cNvSpPr>
          <p:nvPr>
            <p:ph type="title"/>
          </p:nvPr>
        </p:nvSpPr>
        <p:spPr/>
        <p:txBody>
          <a:bodyPr/>
          <a:lstStyle/>
          <a:p>
            <a:r>
              <a:rPr lang="en-US" dirty="0"/>
              <a:t>True or false, and if false correct it</a:t>
            </a:r>
          </a:p>
        </p:txBody>
      </p:sp>
      <p:sp>
        <p:nvSpPr>
          <p:cNvPr id="3" name="Content Placeholder 2">
            <a:extLst>
              <a:ext uri="{FF2B5EF4-FFF2-40B4-BE49-F238E27FC236}">
                <a16:creationId xmlns:a16="http://schemas.microsoft.com/office/drawing/2014/main" id="{14890DC2-06F7-FE38-9547-1260E6068023}"/>
              </a:ext>
            </a:extLst>
          </p:cNvPr>
          <p:cNvSpPr>
            <a:spLocks noGrp="1"/>
          </p:cNvSpPr>
          <p:nvPr>
            <p:ph idx="1"/>
          </p:nvPr>
        </p:nvSpPr>
        <p:spPr/>
        <p:txBody>
          <a:bodyPr>
            <a:normAutofit/>
          </a:bodyPr>
          <a:lstStyle/>
          <a:p>
            <a:r>
              <a:rPr lang="en-US" b="1" dirty="0"/>
              <a:t>Craniopharyngioma is a kind of tumor that can cause drop mets</a:t>
            </a:r>
          </a:p>
          <a:p>
            <a:pPr lvl="1"/>
            <a:r>
              <a:rPr lang="en-US" dirty="0"/>
              <a:t>False, Medulloblastoma is a kind of tumor that can cause drop mets</a:t>
            </a:r>
          </a:p>
          <a:p>
            <a:r>
              <a:rPr lang="en-US" b="1" dirty="0"/>
              <a:t>Functioning pituitary adenoma is mostly a macroadenoma</a:t>
            </a:r>
          </a:p>
          <a:p>
            <a:pPr lvl="1"/>
            <a:r>
              <a:rPr lang="en-US" dirty="0"/>
              <a:t>False, Functioning pituitary adenoma is mostly a microadenoma</a:t>
            </a:r>
          </a:p>
          <a:p>
            <a:r>
              <a:rPr lang="en-US" b="1" dirty="0"/>
              <a:t>Prolactinoma always considered macroadenoma</a:t>
            </a:r>
            <a:endParaRPr lang="en-US" dirty="0"/>
          </a:p>
          <a:p>
            <a:pPr lvl="1"/>
            <a:r>
              <a:rPr lang="en-US" dirty="0"/>
              <a:t>False, 99% of functioning adenoma are microadenoma because patient seek care early due to the signs and symptoms of hormonal imbalance</a:t>
            </a:r>
          </a:p>
          <a:p>
            <a:r>
              <a:rPr lang="en-US" b="1" dirty="0"/>
              <a:t>CSF is reabsorbed into transverse sinus</a:t>
            </a:r>
          </a:p>
          <a:p>
            <a:pPr lvl="1"/>
            <a:r>
              <a:rPr lang="en-US" dirty="0"/>
              <a:t>False, reabsorbed into superior sagittal sinus by arachnoid villi</a:t>
            </a:r>
          </a:p>
          <a:p>
            <a:r>
              <a:rPr lang="en-GB" sz="2800" b="1" dirty="0"/>
              <a:t>Meningioma is most common extra axial brain tumor</a:t>
            </a:r>
          </a:p>
          <a:p>
            <a:pPr lvl="1"/>
            <a:r>
              <a:rPr lang="en-GB" dirty="0"/>
              <a:t>True</a:t>
            </a:r>
            <a:endParaRPr lang="en-US" dirty="0"/>
          </a:p>
        </p:txBody>
      </p:sp>
    </p:spTree>
    <p:extLst>
      <p:ext uri="{BB962C8B-B14F-4D97-AF65-F5344CB8AC3E}">
        <p14:creationId xmlns:p14="http://schemas.microsoft.com/office/powerpoint/2010/main" val="13248976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0E1C6-8E76-0E99-A7EA-56AF30E0FEEA}"/>
              </a:ext>
            </a:extLst>
          </p:cNvPr>
          <p:cNvSpPr>
            <a:spLocks noGrp="1"/>
          </p:cNvSpPr>
          <p:nvPr>
            <p:ph type="title"/>
          </p:nvPr>
        </p:nvSpPr>
        <p:spPr/>
        <p:txBody>
          <a:bodyPr/>
          <a:lstStyle/>
          <a:p>
            <a:r>
              <a:rPr lang="en-US" dirty="0"/>
              <a:t>Meningioma</a:t>
            </a:r>
          </a:p>
        </p:txBody>
      </p:sp>
      <p:sp>
        <p:nvSpPr>
          <p:cNvPr id="3" name="Content Placeholder 2">
            <a:extLst>
              <a:ext uri="{FF2B5EF4-FFF2-40B4-BE49-F238E27FC236}">
                <a16:creationId xmlns:a16="http://schemas.microsoft.com/office/drawing/2014/main" id="{13E73368-148F-7F28-3FE3-9FA85F0F2305}"/>
              </a:ext>
            </a:extLst>
          </p:cNvPr>
          <p:cNvSpPr>
            <a:spLocks noGrp="1"/>
          </p:cNvSpPr>
          <p:nvPr>
            <p:ph idx="1"/>
          </p:nvPr>
        </p:nvSpPr>
        <p:spPr>
          <a:xfrm>
            <a:off x="838200" y="1305026"/>
            <a:ext cx="8354438" cy="2363325"/>
          </a:xfrm>
        </p:spPr>
        <p:txBody>
          <a:bodyPr>
            <a:normAutofit fontScale="92500" lnSpcReduction="10000"/>
          </a:bodyPr>
          <a:lstStyle/>
          <a:p>
            <a:r>
              <a:rPr lang="en-US" b="1" dirty="0"/>
              <a:t>What is your diagnosis ?</a:t>
            </a:r>
          </a:p>
          <a:p>
            <a:pPr lvl="1"/>
            <a:r>
              <a:rPr lang="en-US" dirty="0"/>
              <a:t>Meningioma</a:t>
            </a:r>
          </a:p>
          <a:p>
            <a:r>
              <a:rPr lang="en-US" b="1" dirty="0"/>
              <a:t>Where is it located ?</a:t>
            </a:r>
          </a:p>
          <a:p>
            <a:pPr lvl="1"/>
            <a:r>
              <a:rPr lang="en-US" dirty="0"/>
              <a:t>Parasagittal</a:t>
            </a:r>
          </a:p>
          <a:p>
            <a:r>
              <a:rPr lang="en-US" b="1" dirty="0"/>
              <a:t>Is it more common in females or males ? </a:t>
            </a:r>
          </a:p>
          <a:p>
            <a:pPr lvl="1"/>
            <a:r>
              <a:rPr lang="en-US" dirty="0"/>
              <a:t>In females</a:t>
            </a:r>
          </a:p>
          <a:p>
            <a:endParaRPr lang="en-US" dirty="0"/>
          </a:p>
        </p:txBody>
      </p:sp>
      <p:pic>
        <p:nvPicPr>
          <p:cNvPr id="4" name="Picture 3">
            <a:extLst>
              <a:ext uri="{FF2B5EF4-FFF2-40B4-BE49-F238E27FC236}">
                <a16:creationId xmlns:a16="http://schemas.microsoft.com/office/drawing/2014/main" id="{43D4EF51-CF78-76DE-A413-388587BFF51E}"/>
              </a:ext>
            </a:extLst>
          </p:cNvPr>
          <p:cNvPicPr>
            <a:picLocks noChangeAspect="1"/>
          </p:cNvPicPr>
          <p:nvPr/>
        </p:nvPicPr>
        <p:blipFill rotWithShape="1">
          <a:blip r:embed="rId2"/>
          <a:srcRect l="19287" r="18263"/>
          <a:stretch/>
        </p:blipFill>
        <p:spPr>
          <a:xfrm>
            <a:off x="9319098" y="1305026"/>
            <a:ext cx="2034701" cy="2363325"/>
          </a:xfrm>
          <a:prstGeom prst="rect">
            <a:avLst/>
          </a:prstGeom>
        </p:spPr>
      </p:pic>
      <p:sp>
        <p:nvSpPr>
          <p:cNvPr id="6" name="TextBox 5">
            <a:extLst>
              <a:ext uri="{FF2B5EF4-FFF2-40B4-BE49-F238E27FC236}">
                <a16:creationId xmlns:a16="http://schemas.microsoft.com/office/drawing/2014/main" id="{D10DC795-E81F-E86F-9696-A8B495E93DBE}"/>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pic>
        <p:nvPicPr>
          <p:cNvPr id="7" name="Picture 6" descr="C:\Users\Pc city\Downloads\104447847_572089233449579_7272435880494944554_n(1).jpg">
            <a:extLst>
              <a:ext uri="{FF2B5EF4-FFF2-40B4-BE49-F238E27FC236}">
                <a16:creationId xmlns:a16="http://schemas.microsoft.com/office/drawing/2014/main" id="{B7EF6C6D-0607-C783-3F9F-51C0DC18CD14}"/>
              </a:ext>
            </a:extLst>
          </p:cNvPr>
          <p:cNvPicPr>
            <a:picLocks noChangeAspect="1" noChangeArrowheads="1"/>
          </p:cNvPicPr>
          <p:nvPr/>
        </p:nvPicPr>
        <p:blipFill rotWithShape="1">
          <a:blip r:embed="rId3"/>
          <a:srcRect t="1246" r="2346" b="1833"/>
          <a:stretch/>
        </p:blipFill>
        <p:spPr bwMode="auto">
          <a:xfrm>
            <a:off x="9513651" y="3812596"/>
            <a:ext cx="1840148" cy="2364367"/>
          </a:xfrm>
          <a:prstGeom prst="rect">
            <a:avLst/>
          </a:prstGeom>
          <a:noFill/>
        </p:spPr>
      </p:pic>
      <p:sp>
        <p:nvSpPr>
          <p:cNvPr id="8" name="Content Placeholder 2">
            <a:extLst>
              <a:ext uri="{FF2B5EF4-FFF2-40B4-BE49-F238E27FC236}">
                <a16:creationId xmlns:a16="http://schemas.microsoft.com/office/drawing/2014/main" id="{3833FDD0-B8CF-38B9-AC37-42E50E7A9C47}"/>
              </a:ext>
            </a:extLst>
          </p:cNvPr>
          <p:cNvSpPr txBox="1">
            <a:spLocks/>
          </p:cNvSpPr>
          <p:nvPr/>
        </p:nvSpPr>
        <p:spPr>
          <a:xfrm>
            <a:off x="838200" y="3812596"/>
            <a:ext cx="10515600" cy="23643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What is your diagnosis ?</a:t>
            </a:r>
          </a:p>
          <a:p>
            <a:pPr lvl="1"/>
            <a:r>
              <a:rPr lang="en-US" sz="2200" dirty="0"/>
              <a:t>Meningioma</a:t>
            </a:r>
          </a:p>
          <a:p>
            <a:r>
              <a:rPr lang="en-US" sz="2600" b="1" dirty="0"/>
              <a:t>From what type of cells this tumor originate ?</a:t>
            </a:r>
          </a:p>
          <a:p>
            <a:pPr lvl="1"/>
            <a:r>
              <a:rPr lang="en-US" sz="2200" dirty="0"/>
              <a:t>Arachnoid cap cells</a:t>
            </a:r>
          </a:p>
          <a:p>
            <a:pPr lvl="1"/>
            <a:endParaRPr lang="en-US" sz="2200" dirty="0"/>
          </a:p>
        </p:txBody>
      </p:sp>
      <p:cxnSp>
        <p:nvCxnSpPr>
          <p:cNvPr id="9" name="Straight Connector 8">
            <a:extLst>
              <a:ext uri="{FF2B5EF4-FFF2-40B4-BE49-F238E27FC236}">
                <a16:creationId xmlns:a16="http://schemas.microsoft.com/office/drawing/2014/main" id="{EED3A847-9380-3BFF-2E6C-3143075E1F12}"/>
              </a:ext>
            </a:extLst>
          </p:cNvPr>
          <p:cNvCxnSpPr>
            <a:cxnSpLocks/>
          </p:cNvCxnSpPr>
          <p:nvPr/>
        </p:nvCxnSpPr>
        <p:spPr>
          <a:xfrm>
            <a:off x="838200" y="374047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The Most Common Brain Tumor: 5 Things You Should Know | Johns Hopkins  Medicine">
            <a:extLst>
              <a:ext uri="{FF2B5EF4-FFF2-40B4-BE49-F238E27FC236}">
                <a16:creationId xmlns:a16="http://schemas.microsoft.com/office/drawing/2014/main" id="{63947FEE-11B1-7960-CBE3-E00614855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365" y="2033844"/>
            <a:ext cx="2373549" cy="163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9763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8897-C6F7-41AC-31C2-0394C76CCFCE}"/>
              </a:ext>
            </a:extLst>
          </p:cNvPr>
          <p:cNvSpPr>
            <a:spLocks noGrp="1"/>
          </p:cNvSpPr>
          <p:nvPr>
            <p:ph type="title"/>
          </p:nvPr>
        </p:nvSpPr>
        <p:spPr/>
        <p:txBody>
          <a:bodyPr/>
          <a:lstStyle/>
          <a:p>
            <a:r>
              <a:rPr lang="en-US" dirty="0"/>
              <a:t>Meningioma locations</a:t>
            </a:r>
          </a:p>
        </p:txBody>
      </p:sp>
      <p:pic>
        <p:nvPicPr>
          <p:cNvPr id="2050" name="Picture 2" descr="Illustrations showing locations of intracranial meningiomas. left:... |  Download Scientific Diagram">
            <a:extLst>
              <a:ext uri="{FF2B5EF4-FFF2-40B4-BE49-F238E27FC236}">
                <a16:creationId xmlns:a16="http://schemas.microsoft.com/office/drawing/2014/main" id="{EAB252E9-B12C-8CA0-2758-491BCF0491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1792" y="1304925"/>
            <a:ext cx="7828416" cy="487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6570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2787-F489-CB56-2508-8C2E942956F2}"/>
              </a:ext>
            </a:extLst>
          </p:cNvPr>
          <p:cNvSpPr>
            <a:spLocks noGrp="1"/>
          </p:cNvSpPr>
          <p:nvPr>
            <p:ph type="title"/>
          </p:nvPr>
        </p:nvSpPr>
        <p:spPr/>
        <p:txBody>
          <a:bodyPr/>
          <a:lstStyle/>
          <a:p>
            <a:r>
              <a:rPr lang="en-US" dirty="0"/>
              <a:t>Meningioma</a:t>
            </a:r>
          </a:p>
        </p:txBody>
      </p:sp>
      <p:sp>
        <p:nvSpPr>
          <p:cNvPr id="3" name="Content Placeholder 2">
            <a:extLst>
              <a:ext uri="{FF2B5EF4-FFF2-40B4-BE49-F238E27FC236}">
                <a16:creationId xmlns:a16="http://schemas.microsoft.com/office/drawing/2014/main" id="{9FCC23DC-9E40-B403-2A90-47A2CA15852C}"/>
              </a:ext>
            </a:extLst>
          </p:cNvPr>
          <p:cNvSpPr>
            <a:spLocks noGrp="1"/>
          </p:cNvSpPr>
          <p:nvPr>
            <p:ph idx="1"/>
          </p:nvPr>
        </p:nvSpPr>
        <p:spPr>
          <a:xfrm>
            <a:off x="838200" y="1305026"/>
            <a:ext cx="8908915" cy="4871938"/>
          </a:xfrm>
        </p:spPr>
        <p:txBody>
          <a:bodyPr>
            <a:normAutofit fontScale="92500" lnSpcReduction="10000"/>
          </a:bodyPr>
          <a:lstStyle/>
          <a:p>
            <a:r>
              <a:rPr lang="en-US" b="1" dirty="0"/>
              <a:t>What is your diagnosis ?</a:t>
            </a:r>
          </a:p>
          <a:p>
            <a:pPr lvl="1"/>
            <a:r>
              <a:rPr lang="en-US" dirty="0"/>
              <a:t>Meningioma</a:t>
            </a:r>
          </a:p>
          <a:p>
            <a:r>
              <a:rPr lang="en-US" b="1" dirty="0"/>
              <a:t>What imaging modality is used in each picture ?</a:t>
            </a:r>
          </a:p>
          <a:p>
            <a:pPr marL="914400" lvl="1" indent="-457200">
              <a:buFont typeface="+mj-lt"/>
              <a:buAutoNum type="alphaUcPeriod"/>
            </a:pPr>
            <a:r>
              <a:rPr lang="en-US" dirty="0"/>
              <a:t>T1 weighted without contrast, axial view</a:t>
            </a:r>
          </a:p>
          <a:p>
            <a:pPr marL="914400" lvl="1" indent="-457200">
              <a:buFont typeface="+mj-lt"/>
              <a:buAutoNum type="alphaUcPeriod"/>
            </a:pPr>
            <a:r>
              <a:rPr lang="en-US" dirty="0"/>
              <a:t>T1 weighted with contrast, axial view</a:t>
            </a:r>
          </a:p>
          <a:p>
            <a:pPr marL="914400" lvl="1" indent="-457200">
              <a:buFont typeface="+mj-lt"/>
              <a:buAutoNum type="alphaUcPeriod"/>
            </a:pPr>
            <a:r>
              <a:rPr lang="en-US" dirty="0"/>
              <a:t>T1 weighted with contrast, coronal view</a:t>
            </a:r>
          </a:p>
          <a:p>
            <a:r>
              <a:rPr lang="en-US" b="1" dirty="0"/>
              <a:t>What is the finding in image C ?</a:t>
            </a:r>
          </a:p>
          <a:p>
            <a:pPr lvl="1"/>
            <a:r>
              <a:rPr lang="en-US" dirty="0"/>
              <a:t>Epidural tail</a:t>
            </a:r>
          </a:p>
          <a:p>
            <a:r>
              <a:rPr lang="en-US" b="1" dirty="0"/>
              <a:t>Treatment options</a:t>
            </a:r>
          </a:p>
          <a:p>
            <a:pPr lvl="1"/>
            <a:r>
              <a:rPr lang="en-US" dirty="0"/>
              <a:t>Surgical excision</a:t>
            </a:r>
          </a:p>
          <a:p>
            <a:r>
              <a:rPr lang="en-US" b="1" dirty="0"/>
              <a:t>Stage according to WHO classification ?</a:t>
            </a:r>
          </a:p>
          <a:p>
            <a:pPr lvl="1"/>
            <a:r>
              <a:rPr lang="en-US" dirty="0"/>
              <a:t>Stage 1</a:t>
            </a:r>
          </a:p>
        </p:txBody>
      </p:sp>
      <p:sp>
        <p:nvSpPr>
          <p:cNvPr id="4" name="TextBox 3">
            <a:extLst>
              <a:ext uri="{FF2B5EF4-FFF2-40B4-BE49-F238E27FC236}">
                <a16:creationId xmlns:a16="http://schemas.microsoft.com/office/drawing/2014/main" id="{E94A0BBB-AE5C-D4B0-AD0A-0E836E988D3D}"/>
              </a:ext>
            </a:extLst>
          </p:cNvPr>
          <p:cNvSpPr txBox="1"/>
          <p:nvPr/>
        </p:nvSpPr>
        <p:spPr>
          <a:xfrm>
            <a:off x="11164155" y="0"/>
            <a:ext cx="102784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15" name="Picture 14">
            <a:extLst>
              <a:ext uri="{FF2B5EF4-FFF2-40B4-BE49-F238E27FC236}">
                <a16:creationId xmlns:a16="http://schemas.microsoft.com/office/drawing/2014/main" id="{F794C237-C412-6192-2248-89A728F9A682}"/>
              </a:ext>
            </a:extLst>
          </p:cNvPr>
          <p:cNvPicPr>
            <a:picLocks noChangeAspect="1"/>
          </p:cNvPicPr>
          <p:nvPr/>
        </p:nvPicPr>
        <p:blipFill rotWithShape="1">
          <a:blip r:embed="rId2"/>
          <a:srcRect l="2420" t="2736"/>
          <a:stretch/>
        </p:blipFill>
        <p:spPr>
          <a:xfrm>
            <a:off x="9866524" y="2949924"/>
            <a:ext cx="1487275" cy="1582142"/>
          </a:xfrm>
          <a:prstGeom prst="rect">
            <a:avLst/>
          </a:prstGeom>
        </p:spPr>
      </p:pic>
      <p:pic>
        <p:nvPicPr>
          <p:cNvPr id="16" name="Picture 15">
            <a:extLst>
              <a:ext uri="{FF2B5EF4-FFF2-40B4-BE49-F238E27FC236}">
                <a16:creationId xmlns:a16="http://schemas.microsoft.com/office/drawing/2014/main" id="{D98EDD0B-24DF-5EF4-D7CB-B95F716DD8BD}"/>
              </a:ext>
            </a:extLst>
          </p:cNvPr>
          <p:cNvPicPr>
            <a:picLocks noChangeAspect="1"/>
          </p:cNvPicPr>
          <p:nvPr/>
        </p:nvPicPr>
        <p:blipFill rotWithShape="1">
          <a:blip r:embed="rId3"/>
          <a:srcRect l="3670" t="2758"/>
          <a:stretch/>
        </p:blipFill>
        <p:spPr>
          <a:xfrm>
            <a:off x="9866524" y="4611896"/>
            <a:ext cx="1487275" cy="1565068"/>
          </a:xfrm>
          <a:prstGeom prst="rect">
            <a:avLst/>
          </a:prstGeom>
        </p:spPr>
      </p:pic>
      <p:pic>
        <p:nvPicPr>
          <p:cNvPr id="17" name="Picture 16">
            <a:extLst>
              <a:ext uri="{FF2B5EF4-FFF2-40B4-BE49-F238E27FC236}">
                <a16:creationId xmlns:a16="http://schemas.microsoft.com/office/drawing/2014/main" id="{2F8AF4F7-5C08-A84C-56A3-302EA80D3FC4}"/>
              </a:ext>
            </a:extLst>
          </p:cNvPr>
          <p:cNvPicPr>
            <a:picLocks noChangeAspect="1"/>
          </p:cNvPicPr>
          <p:nvPr/>
        </p:nvPicPr>
        <p:blipFill rotWithShape="1">
          <a:blip r:embed="rId4"/>
          <a:srcRect l="3462" t="1746" b="-1"/>
          <a:stretch/>
        </p:blipFill>
        <p:spPr>
          <a:xfrm>
            <a:off x="9866525" y="1305026"/>
            <a:ext cx="1487275" cy="1582142"/>
          </a:xfrm>
          <a:prstGeom prst="rect">
            <a:avLst/>
          </a:prstGeom>
        </p:spPr>
      </p:pic>
    </p:spTree>
    <p:extLst>
      <p:ext uri="{BB962C8B-B14F-4D97-AF65-F5344CB8AC3E}">
        <p14:creationId xmlns:p14="http://schemas.microsoft.com/office/powerpoint/2010/main" val="38749620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52FF-44AA-58E5-2304-17F4E35F023F}"/>
              </a:ext>
            </a:extLst>
          </p:cNvPr>
          <p:cNvSpPr>
            <a:spLocks noGrp="1"/>
          </p:cNvSpPr>
          <p:nvPr>
            <p:ph type="title"/>
          </p:nvPr>
        </p:nvSpPr>
        <p:spPr/>
        <p:txBody>
          <a:bodyPr/>
          <a:lstStyle/>
          <a:p>
            <a:r>
              <a:rPr lang="en-US" dirty="0"/>
              <a:t>Cerebellopontine angle Masses</a:t>
            </a:r>
          </a:p>
        </p:txBody>
      </p:sp>
      <p:sp>
        <p:nvSpPr>
          <p:cNvPr id="3" name="Content Placeholder 2">
            <a:extLst>
              <a:ext uri="{FF2B5EF4-FFF2-40B4-BE49-F238E27FC236}">
                <a16:creationId xmlns:a16="http://schemas.microsoft.com/office/drawing/2014/main" id="{4B6C4E7E-B2A9-8673-4451-D100F1E2B64D}"/>
              </a:ext>
            </a:extLst>
          </p:cNvPr>
          <p:cNvSpPr>
            <a:spLocks noGrp="1"/>
          </p:cNvSpPr>
          <p:nvPr>
            <p:ph idx="1"/>
          </p:nvPr>
        </p:nvSpPr>
        <p:spPr/>
        <p:txBody>
          <a:bodyPr>
            <a:normAutofit fontScale="92500"/>
          </a:bodyPr>
          <a:lstStyle/>
          <a:p>
            <a:r>
              <a:rPr lang="en-US" b="1" dirty="0"/>
              <a:t>What is the anatomic location of the tumor ?</a:t>
            </a:r>
          </a:p>
          <a:p>
            <a:pPr lvl="1"/>
            <a:r>
              <a:rPr lang="en-US" dirty="0"/>
              <a:t>Right side cerebellopontine angle</a:t>
            </a:r>
          </a:p>
          <a:p>
            <a:r>
              <a:rPr lang="en-US" b="1" dirty="0"/>
              <a:t>What are the differential diagnosis ?</a:t>
            </a:r>
          </a:p>
          <a:p>
            <a:pPr lvl="1"/>
            <a:r>
              <a:rPr lang="nb-NO" dirty="0"/>
              <a:t>Vestibular schawanoma</a:t>
            </a:r>
          </a:p>
          <a:p>
            <a:pPr lvl="1"/>
            <a:r>
              <a:rPr lang="nb-NO" dirty="0"/>
              <a:t>Meningioma</a:t>
            </a:r>
          </a:p>
          <a:p>
            <a:pPr lvl="1"/>
            <a:r>
              <a:rPr lang="nb-NO" dirty="0"/>
              <a:t>Epidermoid cyst</a:t>
            </a:r>
          </a:p>
          <a:p>
            <a:pPr lvl="1"/>
            <a:r>
              <a:rPr lang="nb-NO" dirty="0"/>
              <a:t>Dermoid cyst</a:t>
            </a:r>
          </a:p>
          <a:p>
            <a:r>
              <a:rPr lang="en-US" b="1" dirty="0"/>
              <a:t>Mention 2 clinical symptoms</a:t>
            </a:r>
          </a:p>
          <a:p>
            <a:pPr lvl="1"/>
            <a:r>
              <a:rPr lang="en-US" dirty="0"/>
              <a:t>Unilateral hearing loss, Tinnitus, Vertigo, Headache, Loss of facial sensation (late)</a:t>
            </a:r>
          </a:p>
          <a:p>
            <a:r>
              <a:rPr lang="nb-NO" b="1" dirty="0"/>
              <a:t>If this paient present with dizziness, vertigo and hearing loss in his right ear, what is the most probable diagnosis ?</a:t>
            </a:r>
          </a:p>
          <a:p>
            <a:pPr lvl="1"/>
            <a:r>
              <a:rPr lang="nb-NO" dirty="0"/>
              <a:t>Vestibular schawanoma</a:t>
            </a:r>
          </a:p>
          <a:p>
            <a:pPr lvl="1"/>
            <a:endParaRPr lang="nb-NO" dirty="0"/>
          </a:p>
        </p:txBody>
      </p:sp>
      <p:pic>
        <p:nvPicPr>
          <p:cNvPr id="4" name="Picture 2">
            <a:extLst>
              <a:ext uri="{FF2B5EF4-FFF2-40B4-BE49-F238E27FC236}">
                <a16:creationId xmlns:a16="http://schemas.microsoft.com/office/drawing/2014/main" id="{65E4722B-B5D8-3439-76C4-A2E44A8790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982657" y="1305026"/>
            <a:ext cx="2371143" cy="285028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02CD32F3-6B88-09B3-3C8E-ED16C0B5FF30}"/>
              </a:ext>
            </a:extLst>
          </p:cNvPr>
          <p:cNvSpPr txBox="1"/>
          <p:nvPr/>
        </p:nvSpPr>
        <p:spPr>
          <a:xfrm>
            <a:off x="11047135" y="0"/>
            <a:ext cx="1144865" cy="369332"/>
          </a:xfrm>
          <a:prstGeom prst="rect">
            <a:avLst/>
          </a:prstGeom>
          <a:noFill/>
          <a:ln>
            <a:solidFill>
              <a:srgbClr val="FF0000"/>
            </a:solidFill>
          </a:ln>
        </p:spPr>
        <p:txBody>
          <a:bodyPr wrap="none" rtlCol="0">
            <a:spAutoFit/>
          </a:bodyPr>
          <a:lstStyle/>
          <a:p>
            <a:pPr algn="r" rtl="1"/>
            <a:r>
              <a:rPr lang="ar-JO" b="1" dirty="0">
                <a:solidFill>
                  <a:srgbClr val="FF0000"/>
                </a:solidFill>
              </a:rPr>
              <a:t>سنوات (</a:t>
            </a:r>
            <a:r>
              <a:rPr lang="en-US" b="1" dirty="0">
                <a:solidFill>
                  <a:srgbClr val="FF0000"/>
                </a:solidFill>
              </a:rPr>
              <a:t>12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907703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D597D-2095-4B42-55AB-A130781727DA}"/>
              </a:ext>
            </a:extLst>
          </p:cNvPr>
          <p:cNvSpPr>
            <a:spLocks noGrp="1"/>
          </p:cNvSpPr>
          <p:nvPr>
            <p:ph type="title"/>
          </p:nvPr>
        </p:nvSpPr>
        <p:spPr/>
        <p:txBody>
          <a:bodyPr/>
          <a:lstStyle/>
          <a:p>
            <a:r>
              <a:rPr lang="en-US" dirty="0">
                <a:solidFill>
                  <a:srgbClr val="0070C0"/>
                </a:solidFill>
              </a:rPr>
              <a:t>Cerebellopontine angle syndrome</a:t>
            </a:r>
          </a:p>
        </p:txBody>
      </p:sp>
      <p:sp>
        <p:nvSpPr>
          <p:cNvPr id="3" name="Content Placeholder 2">
            <a:extLst>
              <a:ext uri="{FF2B5EF4-FFF2-40B4-BE49-F238E27FC236}">
                <a16:creationId xmlns:a16="http://schemas.microsoft.com/office/drawing/2014/main" id="{822AFE13-38A7-6EE3-4678-07C685E5836D}"/>
              </a:ext>
            </a:extLst>
          </p:cNvPr>
          <p:cNvSpPr>
            <a:spLocks noGrp="1"/>
          </p:cNvSpPr>
          <p:nvPr>
            <p:ph idx="1"/>
          </p:nvPr>
        </p:nvSpPr>
        <p:spPr>
          <a:xfrm>
            <a:off x="838200" y="1305026"/>
            <a:ext cx="6714666" cy="4871938"/>
          </a:xfrm>
        </p:spPr>
        <p:txBody>
          <a:bodyPr>
            <a:normAutofit/>
          </a:bodyPr>
          <a:lstStyle/>
          <a:p>
            <a:r>
              <a:rPr lang="en-US" b="1" dirty="0">
                <a:solidFill>
                  <a:srgbClr val="0070C0"/>
                </a:solidFill>
              </a:rPr>
              <a:t>Etiology</a:t>
            </a:r>
            <a:r>
              <a:rPr lang="en-US" dirty="0">
                <a:solidFill>
                  <a:srgbClr val="0070C0"/>
                </a:solidFill>
              </a:rPr>
              <a:t>: most commonly vestibular schwannomas (acoustic neuroma), although other cerebellopontine angle tumors may result in the same presentation</a:t>
            </a:r>
          </a:p>
          <a:p>
            <a:r>
              <a:rPr lang="en-US" b="1" dirty="0">
                <a:solidFill>
                  <a:srgbClr val="0070C0"/>
                </a:solidFill>
              </a:rPr>
              <a:t>Clinical features</a:t>
            </a:r>
          </a:p>
          <a:p>
            <a:pPr lvl="1"/>
            <a:r>
              <a:rPr lang="en-US" dirty="0">
                <a:solidFill>
                  <a:srgbClr val="0070C0"/>
                </a:solidFill>
              </a:rPr>
              <a:t>Symptoms are due to compression of </a:t>
            </a:r>
          </a:p>
          <a:p>
            <a:pPr lvl="2"/>
            <a:r>
              <a:rPr lang="en-US" b="1" dirty="0">
                <a:solidFill>
                  <a:srgbClr val="0070C0"/>
                </a:solidFill>
              </a:rPr>
              <a:t>CN 8</a:t>
            </a:r>
            <a:r>
              <a:rPr lang="en-US" dirty="0">
                <a:solidFill>
                  <a:srgbClr val="0070C0"/>
                </a:solidFill>
              </a:rPr>
              <a:t>: Unilateral hearing loss, tinnitus, vertigo</a:t>
            </a:r>
          </a:p>
          <a:p>
            <a:pPr lvl="2"/>
            <a:r>
              <a:rPr lang="en-US" b="1" dirty="0">
                <a:solidFill>
                  <a:srgbClr val="0070C0"/>
                </a:solidFill>
              </a:rPr>
              <a:t>CN 5 (late)</a:t>
            </a:r>
            <a:r>
              <a:rPr lang="en-US" dirty="0">
                <a:solidFill>
                  <a:srgbClr val="0070C0"/>
                </a:solidFill>
              </a:rPr>
              <a:t>: Loss of facial sensation</a:t>
            </a:r>
          </a:p>
          <a:p>
            <a:pPr lvl="1"/>
            <a:r>
              <a:rPr lang="en-US" dirty="0">
                <a:solidFill>
                  <a:srgbClr val="0070C0"/>
                </a:solidFill>
              </a:rPr>
              <a:t>Cerebellopontine angle syndrome lacks signs of long tract lesions, thus indicating the lesion is outside the brainstem</a:t>
            </a:r>
          </a:p>
          <a:p>
            <a:endParaRPr lang="en-US" dirty="0">
              <a:solidFill>
                <a:srgbClr val="0070C0"/>
              </a:solidFill>
            </a:endParaRPr>
          </a:p>
        </p:txBody>
      </p:sp>
      <p:pic>
        <p:nvPicPr>
          <p:cNvPr id="4" name="Picture 3" descr="Diagram&#10;&#10;Description automatically generated">
            <a:extLst>
              <a:ext uri="{FF2B5EF4-FFF2-40B4-BE49-F238E27FC236}">
                <a16:creationId xmlns:a16="http://schemas.microsoft.com/office/drawing/2014/main" id="{F9EF63F6-85B6-A82B-600E-BDDDE3D58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866" y="1305025"/>
            <a:ext cx="3800934" cy="3278549"/>
          </a:xfrm>
          <a:prstGeom prst="rect">
            <a:avLst/>
          </a:prstGeom>
        </p:spPr>
      </p:pic>
    </p:spTree>
    <p:extLst>
      <p:ext uri="{BB962C8B-B14F-4D97-AF65-F5344CB8AC3E}">
        <p14:creationId xmlns:p14="http://schemas.microsoft.com/office/powerpoint/2010/main" val="35246428"/>
      </p:ext>
    </p:extLst>
  </p:cSld>
  <p:clrMapOvr>
    <a:masterClrMapping/>
  </p:clrMapOvr>
</p:sld>
</file>

<file path=ppt/theme/theme1.xml><?xml version="1.0" encoding="utf-8"?>
<a:theme xmlns:a="http://schemas.openxmlformats.org/drawingml/2006/main" name="Lagneh">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gneh" id="{D93831D6-98A3-4516-BE39-66A7AFCD5203}" vid="{0EAC9C98-51A9-4C46-A3C7-4C514EC18023}"/>
    </a:ext>
  </a:extLst>
</a:theme>
</file>

<file path=docProps/app.xml><?xml version="1.0" encoding="utf-8"?>
<Properties xmlns="http://schemas.openxmlformats.org/officeDocument/2006/extended-properties" xmlns:vt="http://schemas.openxmlformats.org/officeDocument/2006/docPropsVTypes">
  <Template>Lagneh</Template>
  <TotalTime>591</TotalTime>
  <Words>13688</Words>
  <Application>Microsoft Office PowerPoint</Application>
  <PresentationFormat>Widescreen</PresentationFormat>
  <Paragraphs>2031</Paragraphs>
  <Slides>169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169</vt:i4>
      </vt:variant>
    </vt:vector>
  </HeadingPairs>
  <TitlesOfParts>
    <vt:vector size="180" baseType="lpstr">
      <vt:lpstr>AdvTT1c81c27a</vt:lpstr>
      <vt:lpstr>Arial</vt:lpstr>
      <vt:lpstr>Arial Black</vt:lpstr>
      <vt:lpstr>Arial Nova</vt:lpstr>
      <vt:lpstr>Calibri</vt:lpstr>
      <vt:lpstr>Calibri Light</vt:lpstr>
      <vt:lpstr>Courier New</vt:lpstr>
      <vt:lpstr>inherit</vt:lpstr>
      <vt:lpstr>Majalla UI</vt:lpstr>
      <vt:lpstr>Wingdings</vt:lpstr>
      <vt:lpstr>Lagneh</vt:lpstr>
      <vt:lpstr>دراية الأسباب في جراحة الأعصاب</vt:lpstr>
      <vt:lpstr>ملاحظات</vt:lpstr>
      <vt:lpstr>Intracranial Pressure</vt:lpstr>
      <vt:lpstr>Intracranial pressure (ICP)</vt:lpstr>
      <vt:lpstr>Elevated intracranial pressure</vt:lpstr>
      <vt:lpstr>Intracranial pressure – Diagnostics</vt:lpstr>
      <vt:lpstr>Lundberg waves</vt:lpstr>
      <vt:lpstr>Lundberg waves</vt:lpstr>
      <vt:lpstr>Cerebral edema</vt:lpstr>
      <vt:lpstr>Brain herniation</vt:lpstr>
      <vt:lpstr>Brain herniation</vt:lpstr>
      <vt:lpstr>Essay Questions</vt:lpstr>
      <vt:lpstr>Hydrocephalus</vt:lpstr>
      <vt:lpstr>Ventricular system</vt:lpstr>
      <vt:lpstr>CSF pathway from secretion to absorption</vt:lpstr>
      <vt:lpstr>Hydrocephalus</vt:lpstr>
      <vt:lpstr>Clinical features</vt:lpstr>
      <vt:lpstr>Diagnostics</vt:lpstr>
      <vt:lpstr>What is the type of hydrocephalus seen in these images ?</vt:lpstr>
      <vt:lpstr>Management</vt:lpstr>
      <vt:lpstr>Ventriculoperitoneal shunt</vt:lpstr>
      <vt:lpstr>Hydrocephalus 1</vt:lpstr>
      <vt:lpstr>Hydrocephalus 2</vt:lpstr>
      <vt:lpstr>Infant’s Hydrocephalus</vt:lpstr>
      <vt:lpstr>Infant’s Hydrocephalus cont.</vt:lpstr>
      <vt:lpstr>Infant’s Hydrocephalus cont.</vt:lpstr>
      <vt:lpstr>Normal pressure hydrocephalus</vt:lpstr>
      <vt:lpstr>Imaging of NPH vs Hydrocephalus ex-vacuo</vt:lpstr>
      <vt:lpstr>Normal pressure hydrocephalus</vt:lpstr>
      <vt:lpstr>Case Scenario</vt:lpstr>
      <vt:lpstr>Case Scenario</vt:lpstr>
      <vt:lpstr>Congenital anomalies</vt:lpstr>
      <vt:lpstr>Craniosynostosis</vt:lpstr>
      <vt:lpstr>Craniosynostosis</vt:lpstr>
      <vt:lpstr>Craniosynostosis</vt:lpstr>
      <vt:lpstr>What is your spot diagnosis and which suture is affected ?</vt:lpstr>
      <vt:lpstr>Craniosynostosis (مهم)</vt:lpstr>
      <vt:lpstr>Neurulation</vt:lpstr>
      <vt:lpstr>Neurulation</vt:lpstr>
      <vt:lpstr>Anencephaly</vt:lpstr>
      <vt:lpstr>Encephalocele</vt:lpstr>
      <vt:lpstr>Chiari Malformation</vt:lpstr>
      <vt:lpstr>Chiari Malformation</vt:lpstr>
      <vt:lpstr>Chiari malformation</vt:lpstr>
      <vt:lpstr>Dandy-Walker Malformation</vt:lpstr>
      <vt:lpstr>Dandy-Walker Malformation</vt:lpstr>
      <vt:lpstr>Arachnoid Cysts</vt:lpstr>
      <vt:lpstr>Arachnoid Cysts</vt:lpstr>
      <vt:lpstr>Spinal defects (subtypes of spina bifida)</vt:lpstr>
      <vt:lpstr>Closed spinal dysraphism</vt:lpstr>
      <vt:lpstr>Spina bifida occulta</vt:lpstr>
      <vt:lpstr>Open spinal dysraphism</vt:lpstr>
      <vt:lpstr>Open spina bifida 1</vt:lpstr>
      <vt:lpstr>Open spina bifida 2</vt:lpstr>
      <vt:lpstr>Myelomeningocele 1</vt:lpstr>
      <vt:lpstr>Myelomeningocele 2</vt:lpstr>
      <vt:lpstr>Split cord malformation</vt:lpstr>
      <vt:lpstr>Split cord malformation</vt:lpstr>
      <vt:lpstr>Tethered cord syndrome</vt:lpstr>
      <vt:lpstr>Syringomyelia</vt:lpstr>
      <vt:lpstr>Syringomyelia</vt:lpstr>
      <vt:lpstr>Head injury</vt:lpstr>
      <vt:lpstr>Traumatic head injury summery</vt:lpstr>
      <vt:lpstr>Traumatic head injury summery</vt:lpstr>
      <vt:lpstr>Scalp Hematomas</vt:lpstr>
      <vt:lpstr>Case scenario</vt:lpstr>
      <vt:lpstr>Skull fractures</vt:lpstr>
      <vt:lpstr>Depressed skull fracture</vt:lpstr>
      <vt:lpstr>Depressed skull fracture</vt:lpstr>
      <vt:lpstr>Basal skull fracture</vt:lpstr>
      <vt:lpstr>Extra Axial Hematomas</vt:lpstr>
      <vt:lpstr>Epidural hematoma</vt:lpstr>
      <vt:lpstr>Acute subdural hemorrhage</vt:lpstr>
      <vt:lpstr>Chronic subdural hemorrhage</vt:lpstr>
      <vt:lpstr>Subarachnoid hemorrhage</vt:lpstr>
      <vt:lpstr>Intraventricular haemorrhage</vt:lpstr>
      <vt:lpstr>Intra Axial injuries</vt:lpstr>
      <vt:lpstr>Acute hemorrhagic contusion</vt:lpstr>
      <vt:lpstr>Diffuse primary brain injury</vt:lpstr>
      <vt:lpstr>Glasgow coma scale</vt:lpstr>
      <vt:lpstr>Calculate the GCS and determine the severity</vt:lpstr>
      <vt:lpstr>Calculate the GCS and determine the severity</vt:lpstr>
      <vt:lpstr>Calculate the GCS and determine the severity</vt:lpstr>
      <vt:lpstr>Calculate the GCS and determine the severity</vt:lpstr>
      <vt:lpstr>Calculate the GCS and determine the severity</vt:lpstr>
      <vt:lpstr>Brain Tumors</vt:lpstr>
      <vt:lpstr>Brain tumors</vt:lpstr>
      <vt:lpstr>Adult primary brain tumors</vt:lpstr>
      <vt:lpstr>Adult primary brain tumors</vt:lpstr>
      <vt:lpstr>Childhood primary brain tumors</vt:lpstr>
      <vt:lpstr>Essay Questions</vt:lpstr>
      <vt:lpstr>Essay Questions</vt:lpstr>
      <vt:lpstr>True or false, and if false correct it</vt:lpstr>
      <vt:lpstr>True or false, and if false correct it</vt:lpstr>
      <vt:lpstr>Meningioma</vt:lpstr>
      <vt:lpstr>Meningioma locations</vt:lpstr>
      <vt:lpstr>Meningioma</vt:lpstr>
      <vt:lpstr>Cerebellopontine angle Masses</vt:lpstr>
      <vt:lpstr>Cerebellopontine angle syndrome</vt:lpstr>
      <vt:lpstr>Suprasellar Masses</vt:lpstr>
      <vt:lpstr>Suprasellar Masses</vt:lpstr>
      <vt:lpstr>Transsphenoidal approach</vt:lpstr>
      <vt:lpstr>Infratentorial Masses</vt:lpstr>
      <vt:lpstr>Ring enhancement </vt:lpstr>
      <vt:lpstr>Spinal Cord Tumors</vt:lpstr>
      <vt:lpstr>Spinal Cord Tumors</vt:lpstr>
      <vt:lpstr>Spinal Cord Tumors</vt:lpstr>
      <vt:lpstr>Spinal Cord Tumors</vt:lpstr>
      <vt:lpstr>Spinal Cord Tumors</vt:lpstr>
      <vt:lpstr>Spinal Cord Tumors</vt:lpstr>
      <vt:lpstr>Spinal Cord Tumors</vt:lpstr>
      <vt:lpstr>Spinal injury</vt:lpstr>
      <vt:lpstr>Vertebral Ligaments: Lumbar Region</vt:lpstr>
      <vt:lpstr>Vertebral fractures</vt:lpstr>
      <vt:lpstr>Vertebral fractures</vt:lpstr>
      <vt:lpstr>Vertebral fractures classification</vt:lpstr>
      <vt:lpstr>Subtypes and variants</vt:lpstr>
      <vt:lpstr>Jefferson fracture</vt:lpstr>
      <vt:lpstr>Dens fractures</vt:lpstr>
      <vt:lpstr>Cervical spine burst fracture</vt:lpstr>
      <vt:lpstr>Lumber spine burst fracture</vt:lpstr>
      <vt:lpstr>Lumber spine burst fracture</vt:lpstr>
      <vt:lpstr>Lumber spine burst fracture</vt:lpstr>
      <vt:lpstr>Complete spinal cord injury</vt:lpstr>
      <vt:lpstr>Essay Question</vt:lpstr>
      <vt:lpstr>Incomplete spinal cord syndromes</vt:lpstr>
      <vt:lpstr>Incomplete spinal cord syndromes</vt:lpstr>
      <vt:lpstr>Essay question</vt:lpstr>
      <vt:lpstr>Adult male came after RTA</vt:lpstr>
      <vt:lpstr>Brown Sequard Syndrome</vt:lpstr>
      <vt:lpstr>Overview of compressive spinal emergencies</vt:lpstr>
      <vt:lpstr>Compressive spinal emergencies</vt:lpstr>
      <vt:lpstr>Degenerative disk disease</vt:lpstr>
      <vt:lpstr>Degenerative disk disease</vt:lpstr>
      <vt:lpstr>Degenerative disk disease</vt:lpstr>
      <vt:lpstr>Degenerative disk disease – Clinical features</vt:lpstr>
      <vt:lpstr>Overview of cervical radiculopathies</vt:lpstr>
      <vt:lpstr>Overview of lumbosacral radiculopathies</vt:lpstr>
      <vt:lpstr>Diagnostics</vt:lpstr>
      <vt:lpstr>MRI spine without IV contrast</vt:lpstr>
      <vt:lpstr>MRI spine without IV contrast</vt:lpstr>
      <vt:lpstr>Treatment</vt:lpstr>
      <vt:lpstr>Cervical disc prolapse</vt:lpstr>
      <vt:lpstr>Cervical disc prolapse</vt:lpstr>
      <vt:lpstr>Cervical disc prolapse</vt:lpstr>
      <vt:lpstr>Cervical disc prolapse</vt:lpstr>
      <vt:lpstr>Case Scenario</vt:lpstr>
      <vt:lpstr>Lumber disc herniation</vt:lpstr>
      <vt:lpstr>Case Scenario</vt:lpstr>
      <vt:lpstr>Lumber disc herniation</vt:lpstr>
      <vt:lpstr>Lumber disc herniation</vt:lpstr>
      <vt:lpstr>Lumber disc herniation</vt:lpstr>
      <vt:lpstr>Lumber disc herniation</vt:lpstr>
      <vt:lpstr>Lumber disc herniation</vt:lpstr>
      <vt:lpstr>Spondylolisthesis – Definitions</vt:lpstr>
      <vt:lpstr>Spondylolisthesis</vt:lpstr>
      <vt:lpstr>Spondylolisthesis – Clinical features</vt:lpstr>
      <vt:lpstr>Spondylolisthesis – X-ray lumbosacral spine</vt:lpstr>
      <vt:lpstr>Spondylolisthesis – Additional imaging studies</vt:lpstr>
      <vt:lpstr>Spondylolisthesis – Treatment</vt:lpstr>
      <vt:lpstr>Spondylolisthesis</vt:lpstr>
      <vt:lpstr>Patient with history of sciatica</vt:lpstr>
      <vt:lpstr>Other Questions</vt:lpstr>
      <vt:lpstr>Deep peroneal nerve injury</vt:lpstr>
      <vt:lpstr>Stereotactic frame</vt:lpstr>
      <vt:lpstr>Mention 2 differences between neurogenic and vascular claudication</vt:lpstr>
      <vt:lpstr>Drugs</vt:lpstr>
      <vt:lpstr>Anatomy</vt:lpstr>
      <vt:lpstr>Miscellaneous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محمود بركات</dc:creator>
  <cp:lastModifiedBy>mahmoud barakat</cp:lastModifiedBy>
  <cp:revision>68</cp:revision>
  <dcterms:created xsi:type="dcterms:W3CDTF">2022-09-02T19:52:44Z</dcterms:created>
  <dcterms:modified xsi:type="dcterms:W3CDTF">2023-07-28T10:52:31Z</dcterms:modified>
</cp:coreProperties>
</file>