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02" r:id="rId4"/>
    <p:sldId id="303" r:id="rId5"/>
    <p:sldId id="304" r:id="rId6"/>
    <p:sldId id="305" r:id="rId7"/>
    <p:sldId id="306" r:id="rId8"/>
    <p:sldId id="307" r:id="rId9"/>
    <p:sldId id="309" r:id="rId10"/>
    <p:sldId id="318" r:id="rId11"/>
    <p:sldId id="311" r:id="rId12"/>
    <p:sldId id="312" r:id="rId13"/>
    <p:sldId id="313" r:id="rId14"/>
    <p:sldId id="319" r:id="rId15"/>
    <p:sldId id="317" r:id="rId16"/>
    <p:sldId id="320" r:id="rId17"/>
    <p:sldId id="316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8D5B-83CA-4026-AA7B-809464A9A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551C8-9BFA-48EC-A080-1940B8AC0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46E6C-BF73-4A23-960E-1871B61C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286EC-7D90-4C5A-AB0A-F4610EA2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9D33B-7180-4565-8E56-56D9B234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B64A-30F5-4264-A6C5-3C384AD0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414E4-D8A6-4149-90BB-BB0E98C2C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BB1C-9AC0-4DC4-8077-AA119CFE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370C-1068-48F2-9DE6-99041CE6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81C6-4B11-4C60-8DCC-ADF89649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33E5A-9738-46D9-9555-AE8071492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E2B22-558D-4742-AD46-E44B205D2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8102-EFFD-4386-B47B-15AC2051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E656-D5CD-440F-91E3-4EAE9D00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CB3BD-D3F7-433A-9EC1-09DDA45A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FB3F-CB6D-40CD-92FC-C00CB4D4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2A74-EA3B-4B05-8129-529F75FF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70D9F-45F0-4E4B-89E6-20816232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A9CEB-7722-46F3-94F3-BBFD7C61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E84A-3356-4772-9E90-DDF1F980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4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DB33-CA2A-4B10-9B23-10C626C7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4681-88AF-471A-A870-F27CB795A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ED0E-AD5C-4074-BE19-5960B7A7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B1F5C-19CF-42F5-8C8F-DED8F899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D26BA-9A4F-426E-BB95-4E92E155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594-4A5B-45DE-934F-D02FE18B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F781-BB81-4485-B199-714076ADE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1512F-C079-40E6-A8FB-BD3B3466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5B94-42C6-47D1-BCF9-FD0A2D0E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5221B-87DE-4DC8-A10C-B58F3047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D0A65-2023-4555-8704-25A025B7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3D26-A8C4-4BA1-8611-D1C6F9AA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26437-75D3-4DB4-B3C0-0EEF0FAB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08B29-2872-4C04-9342-D80132F85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E4980-8CE1-40E1-9557-3CD8A80B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CA3F7-A5F8-4465-9B78-11F5B0977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9856C-0421-472A-8897-6C3A3606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431D8-4863-4CB0-A9C1-48DCD33C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1204-8024-494D-99F5-03316FA8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E4F2-4DBD-4FA5-A836-E187F0D4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47430-5564-4448-ADFC-B5741ED4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12177-EE85-4082-B592-D4730790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EADE2-3348-4AE7-A0DF-008F6824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E244E-D505-45FF-B1AB-87BD679F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F6B3F-A2E7-4F02-955C-A9FF9BBD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92807-A4BC-4EB9-8755-4574B85A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D70A-F7B6-49AE-84F1-8244B49B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63C7-B7C7-424E-ABD9-47974D8F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756F-35BC-4370-8250-AC5FB2C83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409C9-BAD9-42BA-A912-EA447999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2628F-C580-437E-8095-71D91455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0D754-A94E-4FD0-AACF-B25A6E4B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31C2-4CFD-4040-B60E-1175F4A5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3B333-FD0E-4BFA-9063-95417D9F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66079-D81D-44CE-BF77-B1B43721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B5D12-0141-43DE-B978-0884177D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42462-42C6-4DE2-A445-064AF449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C0623-FEFE-4A23-B896-EECC2A20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DFA6F-CE83-4E2D-9D6F-87669B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E517-B522-40D3-9830-52DED763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7F97B-CA29-46BA-8E0F-3826B92D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43D2-8426-4B53-8C8A-CFC783CCC3B3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F5D1-F95B-4BFF-8B0F-7FB127998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6EF-D561-4CA9-A6CA-987FF966D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4559-FF55-4DAA-A218-A1464C9B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B6B7-809B-4875-81E0-EE53CAC1E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Neuromuscular junction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F7941-8C31-4843-B165-E1C26985B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/>
              <a:t>Dr. Arwa Rawashdeh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6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91CC4-F791-4C16-A044-CFBEFD800720}"/>
              </a:ext>
            </a:extLst>
          </p:cNvPr>
          <p:cNvSpPr txBox="1"/>
          <p:nvPr/>
        </p:nvSpPr>
        <p:spPr>
          <a:xfrm>
            <a:off x="777240" y="694944"/>
            <a:ext cx="6610388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Acetylcholine (Ach) synthesis and hydrolysis   </a:t>
            </a: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1AD8E2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1AD8E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E1828A-E712-4934-9BA2-77E2B789B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142" y="2370029"/>
            <a:ext cx="6795370" cy="378841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CAEE6-4E00-4FEF-89B1-EDE2195A29D8}"/>
              </a:ext>
            </a:extLst>
          </p:cNvPr>
          <p:cNvSpPr txBox="1"/>
          <p:nvPr/>
        </p:nvSpPr>
        <p:spPr>
          <a:xfrm>
            <a:off x="8109311" y="2393792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>
                <a:effectLst/>
              </a:rPr>
              <a:t>Acetylcholinesterase</a:t>
            </a:r>
            <a:r>
              <a:rPr lang="en-US" b="0" i="0" dirty="0">
                <a:effectLst/>
              </a:rPr>
              <a:t> (</a:t>
            </a:r>
            <a:r>
              <a:rPr lang="en-US" b="0" i="0" dirty="0" err="1">
                <a:effectLst/>
              </a:rPr>
              <a:t>ACh</a:t>
            </a:r>
            <a:r>
              <a:rPr lang="en-US" b="0" i="0" dirty="0">
                <a:effectLst/>
              </a:rPr>
              <a:t>) is a cholinergic enzyme primarily found at postsynaptic neuromuscular junctions, especially in muscles and nerves. It immediately breaks down or hydrolyzes acetylcholine (</a:t>
            </a:r>
            <a:r>
              <a:rPr lang="en-US" b="0" i="0" dirty="0" err="1">
                <a:effectLst/>
              </a:rPr>
              <a:t>ACh</a:t>
            </a:r>
            <a:r>
              <a:rPr lang="en-US" b="0" i="0" dirty="0">
                <a:effectLst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1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81AC5-3ED3-4429-8C8C-F3718A40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Acetylcholine ( Ach)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FB99B5E-53F4-4F61-95FE-20CBA9A07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666103"/>
            <a:ext cx="5455917" cy="3519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334162E-DFF2-4BE0-90AA-7CF8B6D0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40147"/>
            <a:ext cx="5455917" cy="26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2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0CC00-5CE5-4769-B238-47C6717F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Releasing of 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A18D8-1904-4759-BD47-78D8AA716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004801"/>
            <a:ext cx="7347537" cy="48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A696C-CF04-4983-8A63-A388FFBC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87" y="3893185"/>
            <a:ext cx="5459413" cy="170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AC014-35E2-4757-9272-1D69E96B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Releasing of ACh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C0E283-A64A-4C02-8FC4-A0BF2F1E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536968"/>
            <a:ext cx="54578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9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E1D6B-BEFD-4118-8EA6-7D6E7893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role of calcium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D7E62-BE7F-4803-BAC2-6D7507A2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720" y="1675227"/>
            <a:ext cx="88325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0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33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638248-6A91-4559-AD9A-F8A5B8E9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44" y="862090"/>
            <a:ext cx="3493008" cy="47091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1800" dirty="0"/>
              <a:t>Summary of neuromuscular junction 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72C3B6F7-427B-4E4C-AE33-E557A261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083" y="2469104"/>
            <a:ext cx="5738296" cy="37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76B3B-0085-4B7D-BC92-6367130C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07" y="1022761"/>
            <a:ext cx="3584448" cy="198212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C7AC7-48F7-45B0-A050-64A0F8CD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746" y="3318973"/>
            <a:ext cx="5369169" cy="29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5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08C-638D-4931-8C02-C9107137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 Plate Potential ( EPP)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E8DFB2-3D9D-48D6-9828-B7B0DCB30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414" y="1675227"/>
            <a:ext cx="887717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B20F2-13B6-4864-8141-920E033D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Action potential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919361B-CCFC-4D6A-8C68-0D877856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90" y="2720662"/>
            <a:ext cx="5455917" cy="3409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D547C-7745-40B1-88C1-833BA8690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655" y="2720662"/>
            <a:ext cx="5455917" cy="33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5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0B16C4-8316-4EFA-810E-65C825F0FF69}"/>
              </a:ext>
            </a:extLst>
          </p:cNvPr>
          <p:cNvSpPr txBox="1"/>
          <p:nvPr/>
        </p:nvSpPr>
        <p:spPr>
          <a:xfrm>
            <a:off x="5463333" y="541606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200">
                <a:solidFill>
                  <a:schemeClr val="bg1"/>
                </a:solidFill>
              </a:rPr>
              <a:t>Neuromuscular blockers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bg1"/>
                </a:solidFill>
              </a:rPr>
              <a:t>Topical anesthetic shot into this muscle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bg1"/>
                </a:solidFill>
              </a:rPr>
              <a:t>Relaxation of diaphragm during anesthesia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bg1"/>
                </a:solidFill>
              </a:rPr>
              <a:t>Snake Bites (COBRA)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6521E-F213-42A7-8C58-2745357BD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" r="3" b="3"/>
          <a:stretch/>
        </p:blipFill>
        <p:spPr>
          <a:xfrm>
            <a:off x="6654017" y="2527997"/>
            <a:ext cx="4825219" cy="3749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8A1308-E6EB-4990-A26B-8242AD05980B}"/>
              </a:ext>
            </a:extLst>
          </p:cNvPr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DE6B0-3282-4B78-89D3-F94E65FF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1" y="2527997"/>
            <a:ext cx="5629275" cy="35394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58F7D4-EFB5-4AC7-9AF9-2B7A79320D7D}"/>
              </a:ext>
            </a:extLst>
          </p:cNvPr>
          <p:cNvSpPr txBox="1"/>
          <p:nvPr/>
        </p:nvSpPr>
        <p:spPr>
          <a:xfrm>
            <a:off x="393308" y="511688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</a:rPr>
              <a:t>Prevent acetylcholine release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ADB2E-5706-4B57-AFE7-1E7E4774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Objectives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467B-702D-4827-AFD1-BD960085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Define the structure and function of neuromuscular junction (NMJ) </a:t>
            </a:r>
          </a:p>
        </p:txBody>
      </p:sp>
    </p:spTree>
    <p:extLst>
      <p:ext uri="{BB962C8B-B14F-4D97-AF65-F5344CB8AC3E}">
        <p14:creationId xmlns:p14="http://schemas.microsoft.com/office/powerpoint/2010/main" val="154651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20009-F7CF-4A11-9885-C219F784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Motor unit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0FB80-63C8-4AD0-BF3F-E9E78B4CD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559" y="2509911"/>
            <a:ext cx="75117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1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4B1C12-8FBA-4294-8B78-172F4729D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024" y="376518"/>
            <a:ext cx="10488705" cy="5952564"/>
          </a:xfrm>
        </p:spPr>
      </p:pic>
    </p:spTree>
    <p:extLst>
      <p:ext uri="{BB962C8B-B14F-4D97-AF65-F5344CB8AC3E}">
        <p14:creationId xmlns:p14="http://schemas.microsoft.com/office/powerpoint/2010/main" val="348321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CF044-0E7F-4B20-8AC0-60C1D8788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71" y="627529"/>
            <a:ext cx="10470776" cy="5934635"/>
          </a:xfrm>
        </p:spPr>
      </p:pic>
    </p:spTree>
    <p:extLst>
      <p:ext uri="{BB962C8B-B14F-4D97-AF65-F5344CB8AC3E}">
        <p14:creationId xmlns:p14="http://schemas.microsoft.com/office/powerpoint/2010/main" val="86636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5A7BB-913C-4181-A5F9-BAB35AA2F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891" y="643467"/>
            <a:ext cx="71462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872FA-56C3-4EC8-BDA3-F7665293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Parts of neuromuscular junction 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47045C9C-E601-4242-888F-C5EE08482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439" y="1675227"/>
            <a:ext cx="812512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82AF87D-DEBE-400F-9AC0-AFB5E7E94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2" b="-3"/>
          <a:stretch/>
        </p:blipFill>
        <p:spPr>
          <a:xfrm>
            <a:off x="6134100" y="2384425"/>
            <a:ext cx="4960938" cy="361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92A836-A3ED-4E8D-99DB-4D3C8E65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Presynaptic portion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738304F-4E2C-4200-A04B-2826C4A4A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35" y="2401887"/>
            <a:ext cx="5619750" cy="3581400"/>
          </a:xfrm>
        </p:spPr>
      </p:pic>
    </p:spTree>
    <p:extLst>
      <p:ext uri="{BB962C8B-B14F-4D97-AF65-F5344CB8AC3E}">
        <p14:creationId xmlns:p14="http://schemas.microsoft.com/office/powerpoint/2010/main" val="144542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F631A-2633-4975-A771-39F25FA8A6C5}"/>
              </a:ext>
            </a:extLst>
          </p:cNvPr>
          <p:cNvSpPr txBox="1"/>
          <p:nvPr/>
        </p:nvSpPr>
        <p:spPr>
          <a:xfrm>
            <a:off x="1178169" y="2266389"/>
            <a:ext cx="36576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Synaptic vesicle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90234-338B-4672-84C8-348891C2D2B9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Synaptic Knob  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89EAB7A-F218-448D-BF7F-AF221B916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3" y="3354471"/>
            <a:ext cx="5481509" cy="2233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87E4A1-08DF-4F21-B400-B6756496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1" y="3580732"/>
            <a:ext cx="5523082" cy="17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FA9F68-872A-4500-972D-819F403E97B0}"/>
</file>

<file path=customXml/itemProps2.xml><?xml version="1.0" encoding="utf-8"?>
<ds:datastoreItem xmlns:ds="http://schemas.openxmlformats.org/officeDocument/2006/customXml" ds:itemID="{A657D701-AAE9-4531-A44F-479BD9C696BB}"/>
</file>

<file path=customXml/itemProps3.xml><?xml version="1.0" encoding="utf-8"?>
<ds:datastoreItem xmlns:ds="http://schemas.openxmlformats.org/officeDocument/2006/customXml" ds:itemID="{441A1C5C-BA55-42AB-9786-212E6AA8C10D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115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Neuromuscular junction </vt:lpstr>
      <vt:lpstr>Objectives </vt:lpstr>
      <vt:lpstr>Motor unit </vt:lpstr>
      <vt:lpstr>PowerPoint Presentation</vt:lpstr>
      <vt:lpstr>PowerPoint Presentation</vt:lpstr>
      <vt:lpstr>PowerPoint Presentation</vt:lpstr>
      <vt:lpstr>Parts of neuromuscular junction </vt:lpstr>
      <vt:lpstr>Presynaptic portion </vt:lpstr>
      <vt:lpstr>PowerPoint Presentation</vt:lpstr>
      <vt:lpstr>PowerPoint Presentation</vt:lpstr>
      <vt:lpstr>Acetylcholine ( Ach)</vt:lpstr>
      <vt:lpstr>Releasing of ACh</vt:lpstr>
      <vt:lpstr>Releasing of ACh</vt:lpstr>
      <vt:lpstr>The role of calcium </vt:lpstr>
      <vt:lpstr>PowerPoint Presentation</vt:lpstr>
      <vt:lpstr>End Plate Potential ( EPP) </vt:lpstr>
      <vt:lpstr>Action potential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unit </dc:title>
  <dc:creator>arwa rawashdeh</dc:creator>
  <cp:lastModifiedBy>arwa rawashdeh</cp:lastModifiedBy>
  <cp:revision>23</cp:revision>
  <dcterms:created xsi:type="dcterms:W3CDTF">2021-03-31T13:50:37Z</dcterms:created>
  <dcterms:modified xsi:type="dcterms:W3CDTF">2021-03-31T18:23:31Z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