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media/image2.jpg" ContentType="image/jpeg"/>
  <Override PartName="/ppt/media/image3.jpg" ContentType="image/jpeg"/>
  <Override PartName="/ppt/media/image14.jpg" ContentType="image/jpeg"/>
  <Override PartName="/ppt/notesSlides/notesSlide1.xml" ContentType="application/vnd.openxmlformats-officedocument.presentationml.notesSlide+xml"/>
  <Override PartName="/ppt/media/image72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</p:sldIdLst>
  <p:sldSz cx="9144000" cy="6858000" type="screen4x3"/>
  <p:notesSz cx="10693400" cy="10693400"/>
  <p:defaultTextStyle>
    <a:defPPr>
      <a:defRPr lang="en-US"/>
    </a:defPPr>
    <a:lvl1pPr marL="0" algn="l" defTabSz="68415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342077" algn="l" defTabSz="68415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684154" algn="l" defTabSz="68415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026231" algn="l" defTabSz="68415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368308" algn="l" defTabSz="68415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1710385" algn="l" defTabSz="68415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052462" algn="l" defTabSz="68415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2394539" algn="l" defTabSz="68415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2736616" algn="l" defTabSz="68415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445" y="-72"/>
      </p:cViewPr>
      <p:guideLst>
        <p:guide orient="horz" pos="1847"/>
        <p:guide pos="184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633913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057900" y="0"/>
            <a:ext cx="4632325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E5FDD6-9B61-470E-8BC4-65CBB7F641D0}" type="datetimeFigureOut">
              <a:rPr lang="en-US" smtClean="0"/>
              <a:t>3/21/2021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73350" y="801688"/>
            <a:ext cx="5346700" cy="4010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69975" y="5080000"/>
            <a:ext cx="8553450" cy="48117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156825"/>
            <a:ext cx="4633913" cy="5349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057900" y="10156825"/>
            <a:ext cx="4632325" cy="5349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C8A933-06B9-4E40-B235-C59CD494D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882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415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077" algn="l" defTabSz="68415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4154" algn="l" defTabSz="68415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6231" algn="l" defTabSz="68415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68308" algn="l" defTabSz="68415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0385" algn="l" defTabSz="68415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2462" algn="l" defTabSz="68415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394539" algn="l" defTabSz="68415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36616" algn="l" defTabSz="68415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F082B-F188-46DF-A478-C9292D6AB5D1}" type="slidenum">
              <a:rPr lang="en-GB" smtClean="0"/>
              <a:pPr/>
              <a:t>22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84621" y="2125980"/>
            <a:ext cx="549237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969242" y="3840480"/>
            <a:ext cx="452313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3/21/2021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3/21/2021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23081" y="1577340"/>
            <a:ext cx="281080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327732" y="1577340"/>
            <a:ext cx="281080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3/21/2021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3/21/2021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3/21/2021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3081" y="274320"/>
            <a:ext cx="581545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23081" y="1577340"/>
            <a:ext cx="581545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196949" y="6377940"/>
            <a:ext cx="2067717" cy="200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23081" y="6377940"/>
            <a:ext cx="1486171" cy="200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3/21/2021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652364" y="6377940"/>
            <a:ext cx="1486171" cy="200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42077">
        <a:defRPr>
          <a:latin typeface="+mn-lt"/>
          <a:ea typeface="+mn-ea"/>
          <a:cs typeface="+mn-cs"/>
        </a:defRPr>
      </a:lvl2pPr>
      <a:lvl3pPr marL="684154">
        <a:defRPr>
          <a:latin typeface="+mn-lt"/>
          <a:ea typeface="+mn-ea"/>
          <a:cs typeface="+mn-cs"/>
        </a:defRPr>
      </a:lvl3pPr>
      <a:lvl4pPr marL="1026231">
        <a:defRPr>
          <a:latin typeface="+mn-lt"/>
          <a:ea typeface="+mn-ea"/>
          <a:cs typeface="+mn-cs"/>
        </a:defRPr>
      </a:lvl4pPr>
      <a:lvl5pPr marL="1368308">
        <a:defRPr>
          <a:latin typeface="+mn-lt"/>
          <a:ea typeface="+mn-ea"/>
          <a:cs typeface="+mn-cs"/>
        </a:defRPr>
      </a:lvl5pPr>
      <a:lvl6pPr marL="1710385">
        <a:defRPr>
          <a:latin typeface="+mn-lt"/>
          <a:ea typeface="+mn-ea"/>
          <a:cs typeface="+mn-cs"/>
        </a:defRPr>
      </a:lvl6pPr>
      <a:lvl7pPr marL="2052462">
        <a:defRPr>
          <a:latin typeface="+mn-lt"/>
          <a:ea typeface="+mn-ea"/>
          <a:cs typeface="+mn-cs"/>
        </a:defRPr>
      </a:lvl7pPr>
      <a:lvl8pPr marL="2394539">
        <a:defRPr>
          <a:latin typeface="+mn-lt"/>
          <a:ea typeface="+mn-ea"/>
          <a:cs typeface="+mn-cs"/>
        </a:defRPr>
      </a:lvl8pPr>
      <a:lvl9pPr marL="273661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42077">
        <a:defRPr>
          <a:latin typeface="+mn-lt"/>
          <a:ea typeface="+mn-ea"/>
          <a:cs typeface="+mn-cs"/>
        </a:defRPr>
      </a:lvl2pPr>
      <a:lvl3pPr marL="684154">
        <a:defRPr>
          <a:latin typeface="+mn-lt"/>
          <a:ea typeface="+mn-ea"/>
          <a:cs typeface="+mn-cs"/>
        </a:defRPr>
      </a:lvl3pPr>
      <a:lvl4pPr marL="1026231">
        <a:defRPr>
          <a:latin typeface="+mn-lt"/>
          <a:ea typeface="+mn-ea"/>
          <a:cs typeface="+mn-cs"/>
        </a:defRPr>
      </a:lvl4pPr>
      <a:lvl5pPr marL="1368308">
        <a:defRPr>
          <a:latin typeface="+mn-lt"/>
          <a:ea typeface="+mn-ea"/>
          <a:cs typeface="+mn-cs"/>
        </a:defRPr>
      </a:lvl5pPr>
      <a:lvl6pPr marL="1710385">
        <a:defRPr>
          <a:latin typeface="+mn-lt"/>
          <a:ea typeface="+mn-ea"/>
          <a:cs typeface="+mn-cs"/>
        </a:defRPr>
      </a:lvl6pPr>
      <a:lvl7pPr marL="2052462">
        <a:defRPr>
          <a:latin typeface="+mn-lt"/>
          <a:ea typeface="+mn-ea"/>
          <a:cs typeface="+mn-cs"/>
        </a:defRPr>
      </a:lvl7pPr>
      <a:lvl8pPr marL="2394539">
        <a:defRPr>
          <a:latin typeface="+mn-lt"/>
          <a:ea typeface="+mn-ea"/>
          <a:cs typeface="+mn-cs"/>
        </a:defRPr>
      </a:lvl8pPr>
      <a:lvl9pPr marL="2736616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 rotWithShape="1">
          <a:blip r:embed="rId2" cstate="print"/>
          <a:srcRect t="3778" r="3541" b="7555"/>
          <a:stretch/>
        </p:blipFill>
        <p:spPr>
          <a:xfrm>
            <a:off x="609600" y="0"/>
            <a:ext cx="81534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52400"/>
            <a:ext cx="9144000" cy="63754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52492"/>
            <a:ext cx="9144000" cy="637690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 rotWithShape="1">
          <a:blip r:embed="rId2" cstate="print"/>
          <a:srcRect l="2716" t="6665" r="2140" b="9185"/>
          <a:stretch/>
        </p:blipFill>
        <p:spPr>
          <a:xfrm>
            <a:off x="1447800" y="0"/>
            <a:ext cx="62484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17559"/>
            <a:ext cx="9144000" cy="618324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1" t="813" r="7643" b="6822"/>
          <a:stretch/>
        </p:blipFill>
        <p:spPr>
          <a:xfrm>
            <a:off x="228600" y="228599"/>
            <a:ext cx="8743950" cy="645707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800" y="487680"/>
            <a:ext cx="8514128" cy="57912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 rotWithShape="1">
          <a:blip r:embed="rId2" cstate="print"/>
          <a:srcRect t="4296" r="4363" b="2963"/>
          <a:stretch/>
        </p:blipFill>
        <p:spPr>
          <a:xfrm>
            <a:off x="1386841" y="0"/>
            <a:ext cx="62331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 rotWithShape="1">
          <a:blip r:embed="rId2" cstate="print"/>
          <a:srcRect l="2395" t="5516" r="1980" b="5056"/>
          <a:stretch/>
        </p:blipFill>
        <p:spPr>
          <a:xfrm>
            <a:off x="28574" y="228600"/>
            <a:ext cx="9115425" cy="60198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http://www.shahfacialplastics.com/themes/sfp/Ea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52400"/>
            <a:ext cx="6477000" cy="6477000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</p:pic>
      <p:sp>
        <p:nvSpPr>
          <p:cNvPr id="10" name="Slide Number Placeholder 9"/>
          <p:cNvSpPr>
            <a:spLocks noGrp="1"/>
          </p:cNvSpPr>
          <p:nvPr>
            <p:ph type="sldNum" sz="quarter" idx="4294967295"/>
          </p:nvPr>
        </p:nvSpPr>
        <p:spPr>
          <a:xfrm>
            <a:off x="1752600" y="624840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18</a:t>
            </a:fld>
            <a:endParaRPr lang="en-US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22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228600" y="632460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Wednesday 9 March 2021</a:t>
            </a:r>
            <a:endParaRPr lang="en-US" b="1">
              <a:solidFill>
                <a:srgbClr val="0033C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934200" y="457200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19</a:t>
            </a:fld>
            <a:endParaRPr lang="en-US" b="1">
              <a:solidFill>
                <a:srgbClr val="0033CC"/>
              </a:solidFill>
            </a:endParaRPr>
          </a:p>
        </p:txBody>
      </p:sp>
      <p:pic>
        <p:nvPicPr>
          <p:cNvPr id="30722" name="Picture 2" descr="Image result for the external auditory meatus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1999" y="457200"/>
            <a:ext cx="7813587" cy="5867400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</p:pic>
    </p:spTree>
    <p:extLst>
      <p:ext uri="{BB962C8B-B14F-4D97-AF65-F5344CB8AC3E}">
        <p14:creationId xmlns:p14="http://schemas.microsoft.com/office/powerpoint/2010/main" val="255614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9" t="1520" r="2396" b="1013"/>
          <a:stretch/>
        </p:blipFill>
        <p:spPr>
          <a:xfrm>
            <a:off x="0" y="771524"/>
            <a:ext cx="9147221" cy="585787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نتيجة بحث الصور عن ‪(Tympanic Cavity)‬‏"/>
          <p:cNvPicPr>
            <a:picLocks noChangeAspect="1" noChangeArrowheads="1"/>
          </p:cNvPicPr>
          <p:nvPr/>
        </p:nvPicPr>
        <p:blipFill>
          <a:blip r:embed="rId2" cstate="print"/>
          <a:srcRect l="9167" t="13333" r="7500" b="3333"/>
          <a:stretch>
            <a:fillRect/>
          </a:stretch>
        </p:blipFill>
        <p:spPr bwMode="auto">
          <a:xfrm>
            <a:off x="431800" y="228600"/>
            <a:ext cx="8331200" cy="6248400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</p:pic>
    </p:spTree>
    <p:extLst>
      <p:ext uri="{BB962C8B-B14F-4D97-AF65-F5344CB8AC3E}">
        <p14:creationId xmlns:p14="http://schemas.microsoft.com/office/powerpoint/2010/main" val="241261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17570" t="37500" r="16837" b="15625"/>
          <a:stretch>
            <a:fillRect/>
          </a:stretch>
        </p:blipFill>
        <p:spPr bwMode="auto">
          <a:xfrm>
            <a:off x="0" y="1638300"/>
            <a:ext cx="9144000" cy="3673929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33243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Image result for The posterior wall of middle ear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228600"/>
            <a:ext cx="7603865" cy="6324600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</p:spTree>
    <p:extLst>
      <p:ext uri="{BB962C8B-B14F-4D97-AF65-F5344CB8AC3E}">
        <p14:creationId xmlns:p14="http://schemas.microsoft.com/office/powerpoint/2010/main" val="970643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Wednesday 9 March 2021</a:t>
            </a:r>
            <a:endParaRPr lang="en-US" b="1">
              <a:solidFill>
                <a:srgbClr val="FF0000"/>
              </a:solidFill>
            </a:endParaRPr>
          </a:p>
        </p:txBody>
      </p:sp>
      <p:pic>
        <p:nvPicPr>
          <p:cNvPr id="48130" name="Picture 2" descr="Image result for The medail wall of middle ear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600"/>
            <a:ext cx="8453669" cy="6400800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</p:pic>
    </p:spTree>
    <p:extLst>
      <p:ext uri="{BB962C8B-B14F-4D97-AF65-F5344CB8AC3E}">
        <p14:creationId xmlns:p14="http://schemas.microsoft.com/office/powerpoint/2010/main" val="32802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Image result for The the processus cochleariformis,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737" y="883920"/>
            <a:ext cx="8605463" cy="5257800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</p:pic>
    </p:spTree>
    <p:extLst>
      <p:ext uri="{BB962C8B-B14F-4D97-AF65-F5344CB8AC3E}">
        <p14:creationId xmlns:p14="http://schemas.microsoft.com/office/powerpoint/2010/main" val="306240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نتيجة بحث الصور عن ‪the prominence of the facial nerve canal.‬‏"/>
          <p:cNvPicPr>
            <a:picLocks noChangeAspect="1" noChangeArrowheads="1"/>
          </p:cNvPicPr>
          <p:nvPr/>
        </p:nvPicPr>
        <p:blipFill>
          <a:blip r:embed="rId2" cstate="print"/>
          <a:srcRect l="1254" t="16701"/>
          <a:stretch>
            <a:fillRect/>
          </a:stretch>
        </p:blipFill>
        <p:spPr bwMode="auto">
          <a:xfrm>
            <a:off x="152400" y="762000"/>
            <a:ext cx="8662735" cy="5486400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6324600" y="38100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b="1" smtClean="0">
                <a:solidFill>
                  <a:schemeClr val="tx1"/>
                </a:solidFill>
              </a:rPr>
              <a:t>Wednesday 9 March 2021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chemeClr val="tx1"/>
                </a:solidFill>
              </a:rPr>
              <a:pPr/>
              <a:t>25</a:t>
            </a:fld>
            <a:endParaRPr lang="en-US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56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نتيجة بحث الصور عن ‪Tympanic Cavity‬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59080"/>
            <a:ext cx="8814710" cy="6065520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</p:pic>
      <p:sp>
        <p:nvSpPr>
          <p:cNvPr id="6" name="Date Placeholder 5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b="1" smtClean="0">
                <a:solidFill>
                  <a:schemeClr val="tx1"/>
                </a:solidFill>
              </a:rPr>
              <a:t>Wednesday 9 March 2021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chemeClr val="tx1"/>
                </a:solidFill>
              </a:rPr>
              <a:pPr/>
              <a:t>26</a:t>
            </a:fld>
            <a:endParaRPr lang="en-US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787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نتيجة بحث الصور عن ‪Tympanic Cavity‬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5240"/>
            <a:ext cx="4114800" cy="3816477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 l="50951" t="27083" r="11567" b="25000"/>
          <a:stretch>
            <a:fillRect/>
          </a:stretch>
        </p:blipFill>
        <p:spPr bwMode="auto">
          <a:xfrm>
            <a:off x="4220817" y="3200400"/>
            <a:ext cx="4982817" cy="3581400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2854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صورة ذات صلة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149" y="609600"/>
            <a:ext cx="9008651" cy="4953000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b="1" smtClean="0">
                <a:solidFill>
                  <a:schemeClr val="tx1"/>
                </a:solidFill>
              </a:rPr>
              <a:t>Wednesday 9 March 2021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chemeClr val="tx1"/>
                </a:solidFill>
              </a:rPr>
              <a:pPr/>
              <a:t>28</a:t>
            </a:fld>
            <a:endParaRPr lang="en-US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4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9327" t="35417" r="42020" b="14583"/>
          <a:stretch>
            <a:fillRect/>
          </a:stretch>
        </p:blipFill>
        <p:spPr bwMode="auto">
          <a:xfrm>
            <a:off x="381000" y="304800"/>
            <a:ext cx="8486774" cy="6172200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3614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3" r="4865" b="7955"/>
          <a:stretch/>
        </p:blipFill>
        <p:spPr>
          <a:xfrm>
            <a:off x="-5802" y="914400"/>
            <a:ext cx="9149802" cy="51054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1106031"/>
            <a:ext cx="33528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  <a:latin typeface="Candara" pitchFamily="34" charset="0"/>
              </a:rPr>
              <a:t>The malleus (L. hammer) </a:t>
            </a:r>
            <a:r>
              <a:rPr lang="en-GB" sz="2000" dirty="0" smtClean="0">
                <a:latin typeface="Candara" pitchFamily="34" charset="0"/>
              </a:rPr>
              <a:t>is attached to the tympanic membrane </a:t>
            </a:r>
          </a:p>
          <a:p>
            <a:endParaRPr lang="en-GB" sz="2000" dirty="0" smtClean="0">
              <a:latin typeface="Candara" pitchFamily="34" charset="0"/>
            </a:endParaRPr>
          </a:p>
          <a:p>
            <a:r>
              <a:rPr lang="en-GB" sz="2000" b="1" dirty="0" smtClean="0">
                <a:latin typeface="Candara" pitchFamily="34" charset="0"/>
              </a:rPr>
              <a:t>Its rounded head lies superiorly in </a:t>
            </a:r>
            <a:r>
              <a:rPr lang="en-GB" sz="2000" b="1" dirty="0" smtClean="0">
                <a:solidFill>
                  <a:srgbClr val="0033CC"/>
                </a:solidFill>
                <a:latin typeface="Candara" pitchFamily="34" charset="0"/>
              </a:rPr>
              <a:t>the </a:t>
            </a:r>
            <a:r>
              <a:rPr lang="en-GB" sz="2000" b="1" dirty="0" err="1" smtClean="0">
                <a:solidFill>
                  <a:srgbClr val="0033CC"/>
                </a:solidFill>
                <a:latin typeface="Candara" pitchFamily="34" charset="0"/>
              </a:rPr>
              <a:t>epitympanic</a:t>
            </a:r>
            <a:r>
              <a:rPr lang="en-GB" sz="2000" b="1" dirty="0" smtClean="0">
                <a:solidFill>
                  <a:srgbClr val="0033CC"/>
                </a:solidFill>
                <a:latin typeface="Candara" pitchFamily="34" charset="0"/>
              </a:rPr>
              <a:t> recess.</a:t>
            </a:r>
          </a:p>
        </p:txBody>
      </p:sp>
      <p:sp>
        <p:nvSpPr>
          <p:cNvPr id="3" name="Rectangle 2"/>
          <p:cNvSpPr/>
          <p:nvPr/>
        </p:nvSpPr>
        <p:spPr>
          <a:xfrm>
            <a:off x="228600" y="152400"/>
            <a:ext cx="3200400" cy="584775"/>
          </a:xfrm>
          <a:prstGeom prst="rect">
            <a:avLst/>
          </a:prstGeom>
          <a:ln w="57150"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r>
              <a:rPr lang="en-GB" sz="3200" b="1" dirty="0" smtClean="0">
                <a:solidFill>
                  <a:srgbClr val="FF0000"/>
                </a:solidFill>
              </a:rPr>
              <a:t>Auditory Ossicles </a:t>
            </a:r>
            <a:endParaRPr lang="en-GB" sz="3200" b="1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56809" t="25698" r="29842" b="50000"/>
          <a:stretch>
            <a:fillRect/>
          </a:stretch>
        </p:blipFill>
        <p:spPr bwMode="auto">
          <a:xfrm>
            <a:off x="3733800" y="990600"/>
            <a:ext cx="4615793" cy="4724400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</p:spPr>
      </p:pic>
      <p:sp>
        <p:nvSpPr>
          <p:cNvPr id="7" name="Date Placeholder 6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b="1" smtClean="0">
                <a:solidFill>
                  <a:schemeClr val="tx1"/>
                </a:solidFill>
              </a:rPr>
              <a:t>Wednesday 9 March 2021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762000" y="640080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chemeClr val="tx1"/>
                </a:solidFill>
              </a:rPr>
              <a:pPr/>
              <a:t>30</a:t>
            </a:fld>
            <a:endParaRPr lang="en-US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76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762000"/>
            <a:ext cx="3962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000" b="1" dirty="0" smtClean="0">
                <a:solidFill>
                  <a:srgbClr val="FF0000"/>
                </a:solidFill>
                <a:latin typeface="Candara" pitchFamily="34" charset="0"/>
              </a:rPr>
              <a:t>The </a:t>
            </a:r>
            <a:r>
              <a:rPr lang="en-GB" sz="2000" b="1" dirty="0" err="1" smtClean="0">
                <a:solidFill>
                  <a:srgbClr val="FF0000"/>
                </a:solidFill>
                <a:latin typeface="Candara" pitchFamily="34" charset="0"/>
              </a:rPr>
              <a:t>incus</a:t>
            </a:r>
            <a:r>
              <a:rPr lang="en-GB" sz="2000" b="1" dirty="0" smtClean="0">
                <a:solidFill>
                  <a:srgbClr val="FF0000"/>
                </a:solidFill>
                <a:latin typeface="Candara" pitchFamily="34" charset="0"/>
              </a:rPr>
              <a:t> </a:t>
            </a:r>
            <a:r>
              <a:rPr lang="en-GB" sz="2000" dirty="0" smtClean="0">
                <a:latin typeface="Candara" pitchFamily="34" charset="0"/>
              </a:rPr>
              <a:t>(L. anvil) </a:t>
            </a:r>
            <a:r>
              <a:rPr lang="en-GB" sz="2000" b="1" dirty="0" smtClean="0">
                <a:latin typeface="Candara" pitchFamily="34" charset="0"/>
              </a:rPr>
              <a:t>links (articulates with) the malleus and the stapes </a:t>
            </a:r>
          </a:p>
        </p:txBody>
      </p:sp>
      <p:sp>
        <p:nvSpPr>
          <p:cNvPr id="3" name="Rectangle 2"/>
          <p:cNvSpPr/>
          <p:nvPr/>
        </p:nvSpPr>
        <p:spPr>
          <a:xfrm>
            <a:off x="228600" y="152400"/>
            <a:ext cx="3200400" cy="584775"/>
          </a:xfrm>
          <a:prstGeom prst="rect">
            <a:avLst/>
          </a:prstGeom>
          <a:ln w="57150"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r>
              <a:rPr lang="en-GB" sz="3200" b="1" dirty="0" smtClean="0">
                <a:solidFill>
                  <a:srgbClr val="FF0000"/>
                </a:solidFill>
              </a:rPr>
              <a:t>Auditory Ossicles </a:t>
            </a:r>
            <a:endParaRPr lang="en-GB" sz="3200" b="1" dirty="0">
              <a:solidFill>
                <a:srgbClr val="FF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70195" t="25000" r="16837" b="50000"/>
          <a:stretch>
            <a:fillRect/>
          </a:stretch>
        </p:blipFill>
        <p:spPr bwMode="auto">
          <a:xfrm>
            <a:off x="3095625" y="1553989"/>
            <a:ext cx="4752975" cy="5151611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</p:spPr>
      </p:pic>
      <p:sp>
        <p:nvSpPr>
          <p:cNvPr id="6" name="Date Placeholder 5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b="1" smtClean="0">
                <a:solidFill>
                  <a:schemeClr val="tx1"/>
                </a:solidFill>
              </a:rPr>
              <a:t>Wednesday 9 March 2021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chemeClr val="tx1"/>
                </a:solidFill>
              </a:rPr>
              <a:pPr/>
              <a:t>31</a:t>
            </a:fld>
            <a:endParaRPr lang="en-US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1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838200"/>
            <a:ext cx="4343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  <a:latin typeface="Candara" pitchFamily="34" charset="0"/>
              </a:rPr>
              <a:t>The stapes (L. stirrup) is the smallest </a:t>
            </a:r>
            <a:r>
              <a:rPr lang="en-GB" sz="2000" b="1" dirty="0" err="1" smtClean="0">
                <a:solidFill>
                  <a:srgbClr val="FF0000"/>
                </a:solidFill>
                <a:latin typeface="Candara" pitchFamily="34" charset="0"/>
              </a:rPr>
              <a:t>ossicle</a:t>
            </a:r>
            <a:r>
              <a:rPr lang="en-GB" sz="2000" b="1" dirty="0" smtClean="0">
                <a:solidFill>
                  <a:srgbClr val="FF0000"/>
                </a:solidFill>
                <a:latin typeface="Candara" pitchFamily="34" charset="0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228600" y="152400"/>
            <a:ext cx="3200400" cy="584775"/>
          </a:xfrm>
          <a:prstGeom prst="rect">
            <a:avLst/>
          </a:prstGeom>
          <a:ln w="57150"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r>
              <a:rPr lang="en-GB" sz="3200" b="1" dirty="0" smtClean="0">
                <a:solidFill>
                  <a:srgbClr val="FF0000"/>
                </a:solidFill>
              </a:rPr>
              <a:t>Auditory Ossicles </a:t>
            </a:r>
            <a:endParaRPr lang="en-GB" sz="3200" b="1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59151" t="60096" r="27965" b="22863"/>
          <a:stretch>
            <a:fillRect/>
          </a:stretch>
        </p:blipFill>
        <p:spPr bwMode="auto">
          <a:xfrm>
            <a:off x="1645920" y="1295400"/>
            <a:ext cx="6858000" cy="5099538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</p:spPr>
      </p:pic>
      <p:sp>
        <p:nvSpPr>
          <p:cNvPr id="6" name="Date Placeholder 5"/>
          <p:cNvSpPr>
            <a:spLocks noGrp="1"/>
          </p:cNvSpPr>
          <p:nvPr>
            <p:ph type="dt" sz="half" idx="4294967295"/>
          </p:nvPr>
        </p:nvSpPr>
        <p:spPr>
          <a:xfrm>
            <a:off x="2286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b="1" smtClean="0">
                <a:solidFill>
                  <a:schemeClr val="tx1"/>
                </a:solidFill>
              </a:rPr>
              <a:t>Wednesday 9 March 2021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chemeClr val="tx1"/>
                </a:solidFill>
              </a:rPr>
              <a:pPr/>
              <a:t>32</a:t>
            </a:fld>
            <a:endParaRPr lang="en-US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10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5048562" cy="584775"/>
          </a:xfrm>
          <a:prstGeom prst="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GB" sz="3200" b="1" dirty="0" smtClean="0">
                <a:solidFill>
                  <a:srgbClr val="FF0000"/>
                </a:solidFill>
              </a:rPr>
              <a:t>PHARYNGOTYMPANIC TUBE </a:t>
            </a:r>
            <a:endParaRPr lang="en-GB" sz="3200" b="1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18741" t="17708" r="52562" b="20833"/>
          <a:stretch>
            <a:fillRect/>
          </a:stretch>
        </p:blipFill>
        <p:spPr bwMode="auto">
          <a:xfrm>
            <a:off x="3810000" y="737176"/>
            <a:ext cx="5105400" cy="6147318"/>
          </a:xfrm>
          <a:prstGeom prst="rect">
            <a:avLst/>
          </a:prstGeom>
          <a:noFill/>
          <a:ln w="76200">
            <a:solidFill>
              <a:srgbClr val="0033CC"/>
            </a:solidFill>
            <a:miter lim="800000"/>
            <a:headEnd/>
            <a:tailEnd/>
          </a:ln>
        </p:spPr>
      </p:pic>
      <p:sp>
        <p:nvSpPr>
          <p:cNvPr id="6" name="Date Placeholder 5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b="1" smtClean="0">
                <a:solidFill>
                  <a:schemeClr val="tx1"/>
                </a:solidFill>
              </a:rPr>
              <a:t>Wednesday 9 March 2021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153400" y="6356350"/>
            <a:ext cx="5334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chemeClr val="tx1"/>
                </a:solidFill>
              </a:rPr>
              <a:pPr/>
              <a:t>33</a:t>
            </a:fld>
            <a:endParaRPr lang="en-US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754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200" y="76200"/>
            <a:ext cx="2251194" cy="584775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algn="l" rtl="0"/>
            <a:r>
              <a:rPr lang="en-GB" sz="3200" b="1" dirty="0" smtClean="0">
                <a:solidFill>
                  <a:srgbClr val="FF0000"/>
                </a:solidFill>
              </a:rPr>
              <a:t>Internal Ear </a:t>
            </a:r>
            <a:endParaRPr lang="en-GB" sz="32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2255" t="16667" r="20937" b="6250"/>
          <a:stretch>
            <a:fillRect/>
          </a:stretch>
        </p:blipFill>
        <p:spPr bwMode="auto">
          <a:xfrm>
            <a:off x="533400" y="762000"/>
            <a:ext cx="7790936" cy="5943600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</p:spPr>
      </p:pic>
      <p:sp>
        <p:nvSpPr>
          <p:cNvPr id="8" name="Footer Placeholder 7"/>
          <p:cNvSpPr>
            <a:spLocks noGrp="1"/>
          </p:cNvSpPr>
          <p:nvPr>
            <p:ph type="ftr" sz="quarter" idx="4294967295"/>
          </p:nvPr>
        </p:nvSpPr>
        <p:spPr>
          <a:xfrm>
            <a:off x="6019800" y="7620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b="1" smtClean="0">
                <a:solidFill>
                  <a:prstClr val="black"/>
                </a:solidFill>
              </a:rPr>
              <a:t>Dr. Aiman Qais Afar</a:t>
            </a:r>
            <a:endParaRPr lang="en-US" b="1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19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49781" t="22917" r="18594" b="10417"/>
          <a:stretch>
            <a:fillRect/>
          </a:stretch>
        </p:blipFill>
        <p:spPr bwMode="auto">
          <a:xfrm>
            <a:off x="1600200" y="-54701"/>
            <a:ext cx="5819733" cy="6897461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9124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49780" t="43750" r="19180" b="20833"/>
          <a:stretch>
            <a:fillRect/>
          </a:stretch>
        </p:blipFill>
        <p:spPr bwMode="auto">
          <a:xfrm>
            <a:off x="0" y="609600"/>
            <a:ext cx="9052560" cy="5807301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3991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9327" t="39583" r="18594" b="21875"/>
          <a:stretch>
            <a:fillRect/>
          </a:stretch>
        </p:blipFill>
        <p:spPr bwMode="auto">
          <a:xfrm>
            <a:off x="15240" y="1828800"/>
            <a:ext cx="9168713" cy="3200400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153400" y="6096000"/>
            <a:ext cx="5334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37</a:t>
            </a:fld>
            <a:endParaRPr lang="en-US" b="1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81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24825"/>
            <a:ext cx="3446328" cy="584775"/>
          </a:xfrm>
          <a:prstGeom prst="rect">
            <a:avLst/>
          </a:prstGeom>
          <a:ln w="7620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pPr algn="l" rtl="0"/>
            <a:r>
              <a:rPr lang="en-GB" sz="3200" b="1" dirty="0" smtClean="0">
                <a:solidFill>
                  <a:srgbClr val="FF0000"/>
                </a:solidFill>
              </a:rPr>
              <a:t>The Orbital Region 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" y="1422737"/>
            <a:ext cx="8991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buFont typeface="Wingdings" pitchFamily="2" charset="2"/>
              <a:buChar char="ü"/>
            </a:pPr>
            <a:r>
              <a:rPr lang="en-GB" sz="2000" b="1" i="1" dirty="0" smtClean="0">
                <a:solidFill>
                  <a:srgbClr val="FF0000"/>
                </a:solidFill>
                <a:latin typeface="Candara" pitchFamily="34" charset="0"/>
              </a:rPr>
              <a:t>The orbits 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are a pair </a:t>
            </a:r>
            <a:r>
              <a:rPr lang="en-GB" sz="2000" b="1" i="1" dirty="0" smtClean="0">
                <a:solidFill>
                  <a:prstClr val="black"/>
                </a:solidFill>
                <a:latin typeface="Candara" pitchFamily="34" charset="0"/>
              </a:rPr>
              <a:t>of bony cavities 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that contain the  </a:t>
            </a:r>
            <a:r>
              <a:rPr lang="en-GB" sz="2000" b="1" i="1" dirty="0" smtClean="0">
                <a:solidFill>
                  <a:srgbClr val="7030A0"/>
                </a:solidFill>
                <a:latin typeface="Candara" pitchFamily="34" charset="0"/>
              </a:rPr>
              <a:t>eyeballs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; their </a:t>
            </a:r>
            <a:r>
              <a:rPr lang="en-GB" sz="2000" b="1" i="1" dirty="0" smtClean="0">
                <a:solidFill>
                  <a:srgbClr val="7030A0"/>
                </a:solidFill>
                <a:latin typeface="Candara" pitchFamily="34" charset="0"/>
              </a:rPr>
              <a:t>associated muscles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, </a:t>
            </a:r>
            <a:r>
              <a:rPr lang="en-GB" sz="2000" b="1" i="1" dirty="0" smtClean="0">
                <a:solidFill>
                  <a:prstClr val="black"/>
                </a:solidFill>
                <a:latin typeface="Candara" pitchFamily="34" charset="0"/>
              </a:rPr>
              <a:t>nerves,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 </a:t>
            </a:r>
            <a:r>
              <a:rPr lang="en-GB" sz="2000" b="1" i="1" dirty="0" smtClean="0">
                <a:solidFill>
                  <a:prstClr val="black"/>
                </a:solidFill>
                <a:latin typeface="Candara" pitchFamily="34" charset="0"/>
              </a:rPr>
              <a:t>vessels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, and </a:t>
            </a:r>
            <a:r>
              <a:rPr lang="en-GB" sz="2000" b="1" i="1" dirty="0" smtClean="0">
                <a:solidFill>
                  <a:prstClr val="black"/>
                </a:solidFill>
                <a:latin typeface="Candara" pitchFamily="34" charset="0"/>
              </a:rPr>
              <a:t>fat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; and most of </a:t>
            </a:r>
            <a:r>
              <a:rPr lang="en-GB" sz="2000" b="1" i="1" dirty="0" smtClean="0">
                <a:solidFill>
                  <a:prstClr val="black"/>
                </a:solidFill>
                <a:latin typeface="Candara" pitchFamily="34" charset="0"/>
              </a:rPr>
              <a:t>the lacrimal apparatus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. </a:t>
            </a:r>
          </a:p>
          <a:p>
            <a:pPr algn="l" rtl="0">
              <a:buFont typeface="Wingdings" pitchFamily="2" charset="2"/>
              <a:buChar char="ü"/>
            </a:pPr>
            <a:r>
              <a:rPr lang="en-GB" sz="2000" b="1" i="1" dirty="0" smtClean="0">
                <a:solidFill>
                  <a:srgbClr val="FF0000"/>
                </a:solidFill>
                <a:latin typeface="Candara" pitchFamily="34" charset="0"/>
              </a:rPr>
              <a:t>The orbital opening 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is guarded by two thin, movable folds</a:t>
            </a:r>
            <a:r>
              <a:rPr lang="en-GB" sz="2000" b="1" i="1" dirty="0" smtClean="0">
                <a:solidFill>
                  <a:srgbClr val="7030A0"/>
                </a:solidFill>
                <a:latin typeface="Candara" pitchFamily="34" charset="0"/>
              </a:rPr>
              <a:t>, the eyelids</a:t>
            </a:r>
            <a:endParaRPr lang="en-GB" sz="2000" b="1" i="1" dirty="0">
              <a:solidFill>
                <a:srgbClr val="7030A0"/>
              </a:solidFill>
              <a:latin typeface="Candara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32797" t="33333" r="32064" b="15625"/>
          <a:stretch>
            <a:fillRect/>
          </a:stretch>
        </p:blipFill>
        <p:spPr bwMode="auto">
          <a:xfrm>
            <a:off x="2699792" y="2499951"/>
            <a:ext cx="5105399" cy="4169409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76200" y="663714"/>
            <a:ext cx="8686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buFont typeface="Wingdings" pitchFamily="2" charset="2"/>
              <a:buChar char="ü"/>
            </a:pPr>
            <a:r>
              <a:rPr lang="en-GB" sz="2000" b="1" i="1" dirty="0" smtClean="0">
                <a:solidFill>
                  <a:srgbClr val="FF0000"/>
                </a:solidFill>
                <a:latin typeface="Candara" pitchFamily="34" charset="0"/>
              </a:rPr>
              <a:t>The orbital region 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is the area of the face overlying </a:t>
            </a:r>
            <a:r>
              <a:rPr lang="en-GB" sz="2000" b="1" i="1" dirty="0" smtClean="0">
                <a:solidFill>
                  <a:prstClr val="black"/>
                </a:solidFill>
                <a:latin typeface="Candara" pitchFamily="34" charset="0"/>
              </a:rPr>
              <a:t>the orbit 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and </a:t>
            </a:r>
            <a:r>
              <a:rPr lang="en-GB" sz="2000" b="1" i="1" dirty="0" smtClean="0">
                <a:solidFill>
                  <a:prstClr val="black"/>
                </a:solidFill>
                <a:latin typeface="Candara" pitchFamily="34" charset="0"/>
              </a:rPr>
              <a:t>eyeball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 and includes </a:t>
            </a:r>
            <a:r>
              <a:rPr lang="en-GB" sz="2000" b="1" i="1" dirty="0" smtClean="0">
                <a:solidFill>
                  <a:prstClr val="black"/>
                </a:solidFill>
                <a:latin typeface="Candara" pitchFamily="34" charset="0"/>
              </a:rPr>
              <a:t>the upper and lower eyelids 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and </a:t>
            </a:r>
            <a:r>
              <a:rPr lang="en-GB" sz="2000" b="1" i="1" dirty="0" smtClean="0">
                <a:solidFill>
                  <a:prstClr val="black"/>
                </a:solidFill>
                <a:latin typeface="Candara" pitchFamily="34" charset="0"/>
              </a:rPr>
              <a:t>lacrimal apparatus</a:t>
            </a:r>
            <a:endParaRPr lang="en-GB" sz="2000" b="1" i="1" dirty="0">
              <a:solidFill>
                <a:prstClr val="black"/>
              </a:solidFill>
              <a:latin typeface="Candara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4294967295"/>
          </p:nvPr>
        </p:nvSpPr>
        <p:spPr>
          <a:xfrm>
            <a:off x="2286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Wednesday 3 March 2021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305800" y="6356350"/>
            <a:ext cx="3810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38</a:t>
            </a:fld>
            <a:endParaRPr lang="en-US" b="1">
              <a:solidFill>
                <a:srgbClr val="0033CC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4294967295"/>
          </p:nvPr>
        </p:nvSpPr>
        <p:spPr>
          <a:xfrm>
            <a:off x="-609600" y="617220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Dr. Aiman Qais Afar</a:t>
            </a:r>
            <a:endParaRPr lang="en-US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36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801231"/>
            <a:ext cx="8763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buFont typeface="Wingdings" pitchFamily="2" charset="2"/>
              <a:buChar char="v"/>
            </a:pP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The orbits are </a:t>
            </a:r>
            <a:r>
              <a:rPr lang="en-GB" sz="2000" b="1" i="1" dirty="0" smtClean="0">
                <a:solidFill>
                  <a:prstClr val="black"/>
                </a:solidFill>
                <a:latin typeface="Candara" pitchFamily="34" charset="0"/>
              </a:rPr>
              <a:t>bilateral bony cavities 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in the facial skeleton that resemble </a:t>
            </a:r>
            <a:r>
              <a:rPr lang="en-GB" sz="2000" b="1" i="1" dirty="0" smtClean="0">
                <a:solidFill>
                  <a:srgbClr val="FF0000"/>
                </a:solidFill>
                <a:latin typeface="Candara" pitchFamily="34" charset="0"/>
              </a:rPr>
              <a:t>hollow quadrangular pyramids 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with </a:t>
            </a:r>
            <a:r>
              <a:rPr lang="en-GB" sz="2000" b="1" i="1" dirty="0" smtClean="0">
                <a:solidFill>
                  <a:prstClr val="black"/>
                </a:solidFill>
                <a:latin typeface="Candara" pitchFamily="34" charset="0"/>
              </a:rPr>
              <a:t>their bases 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directed </a:t>
            </a:r>
            <a:r>
              <a:rPr lang="en-GB" sz="2000" b="1" i="1" dirty="0" smtClean="0">
                <a:solidFill>
                  <a:srgbClr val="0033CC"/>
                </a:solidFill>
                <a:latin typeface="Candara" pitchFamily="34" charset="0"/>
              </a:rPr>
              <a:t>anterolaterally</a:t>
            </a:r>
            <a:r>
              <a:rPr lang="en-GB" sz="2000" b="1" i="1" dirty="0" smtClean="0">
                <a:solidFill>
                  <a:prstClr val="black"/>
                </a:solidFill>
                <a:latin typeface="Candara" pitchFamily="34" charset="0"/>
              </a:rPr>
              <a:t> and their apices, </a:t>
            </a:r>
            <a:r>
              <a:rPr lang="en-GB" sz="2000" b="1" i="1" dirty="0" err="1" smtClean="0">
                <a:solidFill>
                  <a:srgbClr val="0033CC"/>
                </a:solidFill>
                <a:latin typeface="Candara" pitchFamily="34" charset="0"/>
              </a:rPr>
              <a:t>posteromedially</a:t>
            </a:r>
            <a:r>
              <a:rPr lang="en-GB" sz="2000" b="1" i="1" dirty="0" smtClean="0">
                <a:solidFill>
                  <a:prstClr val="black"/>
                </a:solidFill>
                <a:latin typeface="Candara" pitchFamily="34" charset="0"/>
              </a:rPr>
              <a:t> </a:t>
            </a:r>
          </a:p>
          <a:p>
            <a:pPr algn="l" rtl="0">
              <a:buFont typeface="Wingdings" pitchFamily="2" charset="2"/>
              <a:buChar char="v"/>
            </a:pPr>
            <a:endParaRPr lang="en-GB" sz="2000" i="1" dirty="0" smtClean="0">
              <a:solidFill>
                <a:prstClr val="black"/>
              </a:solidFill>
              <a:latin typeface="Candara" pitchFamily="34" charset="0"/>
            </a:endParaRPr>
          </a:p>
          <a:p>
            <a:pPr algn="l" rtl="0">
              <a:buFont typeface="Wingdings" pitchFamily="2" charset="2"/>
              <a:buChar char="v"/>
            </a:pP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The </a:t>
            </a:r>
            <a:r>
              <a:rPr lang="en-GB" sz="2000" b="1" i="1" dirty="0" smtClean="0">
                <a:solidFill>
                  <a:prstClr val="black"/>
                </a:solidFill>
                <a:latin typeface="Candara" pitchFamily="34" charset="0"/>
              </a:rPr>
              <a:t>medial walls 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of the two orbits, separated by </a:t>
            </a:r>
            <a:r>
              <a:rPr lang="en-GB" sz="2000" b="1" i="1" dirty="0" smtClean="0">
                <a:solidFill>
                  <a:srgbClr val="7030A0"/>
                </a:solidFill>
                <a:latin typeface="Candara" pitchFamily="34" charset="0"/>
              </a:rPr>
              <a:t>the ethmoidal sinuses 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and the </a:t>
            </a:r>
            <a:r>
              <a:rPr lang="en-GB" sz="2000" b="1" i="1" dirty="0" smtClean="0">
                <a:solidFill>
                  <a:srgbClr val="7030A0"/>
                </a:solidFill>
                <a:latin typeface="Candara" pitchFamily="34" charset="0"/>
              </a:rPr>
              <a:t>upper parts of the nasal cavity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, are nearly parallel, </a:t>
            </a:r>
            <a:r>
              <a:rPr lang="en-GB" sz="2000" b="1" i="1" dirty="0" smtClean="0">
                <a:solidFill>
                  <a:prstClr val="black"/>
                </a:solidFill>
                <a:latin typeface="Candara" pitchFamily="34" charset="0"/>
              </a:rPr>
              <a:t>whereas their lateral walls are approximately at a right (90°) angle.</a:t>
            </a:r>
            <a:endParaRPr lang="en-GB" sz="2000" b="1" i="1" dirty="0">
              <a:solidFill>
                <a:prstClr val="black"/>
              </a:solidFill>
              <a:latin typeface="Candar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3167" y="101025"/>
            <a:ext cx="1234633" cy="584775"/>
          </a:xfrm>
          <a:prstGeom prst="rect">
            <a:avLst/>
          </a:prstGeom>
          <a:ln w="7620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pPr algn="l" rtl="0"/>
            <a:r>
              <a:rPr lang="en-GB" sz="3200" b="1" dirty="0" smtClean="0">
                <a:solidFill>
                  <a:srgbClr val="FF0000"/>
                </a:solidFill>
              </a:rPr>
              <a:t>Orbits</a:t>
            </a:r>
            <a:endParaRPr lang="en-GB" sz="32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5769" t="13542" r="29722" b="58333"/>
          <a:stretch>
            <a:fillRect/>
          </a:stretch>
        </p:blipFill>
        <p:spPr bwMode="auto">
          <a:xfrm>
            <a:off x="197555" y="3200400"/>
            <a:ext cx="8794045" cy="3124200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Wednesday 3 March 2021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39</a:t>
            </a:fld>
            <a:endParaRPr lang="en-US" b="1">
              <a:solidFill>
                <a:srgbClr val="0033CC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Dr. Aiman Qais Afar</a:t>
            </a:r>
            <a:endParaRPr lang="en-US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00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 rotWithShape="1">
          <a:blip r:embed="rId2" cstate="print"/>
          <a:srcRect l="5895" t="6816" b="6525"/>
          <a:stretch/>
        </p:blipFill>
        <p:spPr>
          <a:xfrm>
            <a:off x="76200" y="152400"/>
            <a:ext cx="8839200" cy="64770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657761"/>
            <a:ext cx="8763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buFont typeface="Wingdings" pitchFamily="2" charset="2"/>
              <a:buChar char="ü"/>
            </a:pP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Consequently, </a:t>
            </a:r>
            <a:r>
              <a:rPr lang="en-GB" sz="2000" b="1" i="1" dirty="0" smtClean="0">
                <a:solidFill>
                  <a:srgbClr val="0033CC"/>
                </a:solidFill>
                <a:latin typeface="Candara" pitchFamily="34" charset="0"/>
              </a:rPr>
              <a:t>(orbital axes) </a:t>
            </a:r>
            <a:r>
              <a:rPr lang="en-GB" sz="2000" b="1" i="1" dirty="0" smtClean="0">
                <a:solidFill>
                  <a:prstClr val="black"/>
                </a:solidFill>
                <a:latin typeface="Candara" pitchFamily="34" charset="0"/>
              </a:rPr>
              <a:t>diverge 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at approximately </a:t>
            </a:r>
            <a:r>
              <a:rPr lang="en-GB" sz="2000" b="1" i="1" dirty="0" smtClean="0">
                <a:solidFill>
                  <a:prstClr val="black"/>
                </a:solidFill>
                <a:latin typeface="Candara" pitchFamily="34" charset="0"/>
              </a:rPr>
              <a:t>45°.</a:t>
            </a:r>
          </a:p>
          <a:p>
            <a:pPr algn="l" rtl="0">
              <a:buFont typeface="Wingdings" pitchFamily="2" charset="2"/>
              <a:buChar char="ü"/>
            </a:pP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 The </a:t>
            </a:r>
            <a:r>
              <a:rPr lang="en-GB" sz="2000" b="1" i="1" dirty="0" smtClean="0">
                <a:solidFill>
                  <a:srgbClr val="0033CC"/>
                </a:solidFill>
                <a:latin typeface="Candara" pitchFamily="34" charset="0"/>
              </a:rPr>
              <a:t>optical axes 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(the direction or line of sight) for the two eyeballs, are </a:t>
            </a:r>
            <a:r>
              <a:rPr lang="en-GB" sz="2000" b="1" i="1" dirty="0" smtClean="0">
                <a:solidFill>
                  <a:prstClr val="black"/>
                </a:solidFill>
                <a:latin typeface="Candara" pitchFamily="34" charset="0"/>
              </a:rPr>
              <a:t>parallel,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 </a:t>
            </a:r>
            <a:r>
              <a:rPr lang="en-GB" sz="2000" b="1" i="1" dirty="0" smtClean="0">
                <a:solidFill>
                  <a:prstClr val="black"/>
                </a:solidFill>
                <a:latin typeface="Candara" pitchFamily="34" charset="0"/>
              </a:rPr>
              <a:t>(“looking straight ahead”), </a:t>
            </a:r>
          </a:p>
          <a:p>
            <a:pPr algn="l" rtl="0">
              <a:buFont typeface="Wingdings" pitchFamily="2" charset="2"/>
              <a:buChar char="ü"/>
            </a:pPr>
            <a:r>
              <a:rPr lang="en-GB" sz="2000" b="1" i="1" dirty="0" smtClean="0">
                <a:solidFill>
                  <a:srgbClr val="FF0000"/>
                </a:solidFill>
                <a:latin typeface="Candara" pitchFamily="34" charset="0"/>
              </a:rPr>
              <a:t>The orbits 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anterior to them contain and protect </a:t>
            </a:r>
            <a:r>
              <a:rPr lang="en-GB" sz="2000" b="1" i="1" dirty="0" smtClean="0">
                <a:solidFill>
                  <a:srgbClr val="0033CC"/>
                </a:solidFill>
                <a:latin typeface="Candara" pitchFamily="34" charset="0"/>
              </a:rPr>
              <a:t>the eyeballs 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which include the:</a:t>
            </a:r>
            <a:endParaRPr lang="en-GB" sz="2000" i="1" dirty="0">
              <a:solidFill>
                <a:prstClr val="black"/>
              </a:solidFill>
              <a:latin typeface="Candara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2234148"/>
            <a:ext cx="4191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buFont typeface="Wingdings" pitchFamily="2" charset="2"/>
              <a:buChar char="Ø"/>
            </a:pPr>
            <a:r>
              <a:rPr lang="en-GB" sz="2000" b="1" i="1" dirty="0" smtClean="0">
                <a:solidFill>
                  <a:prstClr val="black"/>
                </a:solidFill>
                <a:latin typeface="Candara" pitchFamily="34" charset="0"/>
              </a:rPr>
              <a:t>Eyelids,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 ..controlling exposure of the anterior eyeball.</a:t>
            </a:r>
          </a:p>
          <a:p>
            <a:pPr algn="l" rtl="0"/>
            <a:endParaRPr lang="en-GB" sz="2000" i="1" dirty="0" smtClean="0">
              <a:solidFill>
                <a:prstClr val="black"/>
              </a:solidFill>
              <a:latin typeface="Candara" pitchFamily="34" charset="0"/>
            </a:endParaRPr>
          </a:p>
          <a:p>
            <a:pPr algn="l" rtl="0">
              <a:buFont typeface="Wingdings" pitchFamily="2" charset="2"/>
              <a:buChar char="Ø"/>
            </a:pPr>
            <a:r>
              <a:rPr lang="en-GB" sz="2000" b="1" i="1" dirty="0" err="1" smtClean="0">
                <a:solidFill>
                  <a:prstClr val="black"/>
                </a:solidFill>
                <a:latin typeface="Candara" pitchFamily="34" charset="0"/>
              </a:rPr>
              <a:t>Extraocular</a:t>
            </a:r>
            <a:r>
              <a:rPr lang="en-GB" sz="2000" b="1" i="1" dirty="0" smtClean="0">
                <a:solidFill>
                  <a:prstClr val="black"/>
                </a:solidFill>
                <a:latin typeface="Candara" pitchFamily="34" charset="0"/>
              </a:rPr>
              <a:t> muscles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, which position the eyeballs and raise the superior eyelids.</a:t>
            </a:r>
          </a:p>
          <a:p>
            <a:pPr algn="l" rtl="0"/>
            <a:endParaRPr lang="en-GB" sz="2000" i="1" dirty="0" smtClean="0">
              <a:solidFill>
                <a:prstClr val="black"/>
              </a:solidFill>
              <a:latin typeface="Candara" pitchFamily="34" charset="0"/>
            </a:endParaRPr>
          </a:p>
          <a:p>
            <a:pPr algn="l" rtl="0">
              <a:buFont typeface="Wingdings" pitchFamily="2" charset="2"/>
              <a:buChar char="Ø"/>
            </a:pPr>
            <a:r>
              <a:rPr lang="en-GB" sz="2000" b="1" i="1" dirty="0" smtClean="0">
                <a:solidFill>
                  <a:prstClr val="black"/>
                </a:solidFill>
                <a:latin typeface="Candara" pitchFamily="34" charset="0"/>
              </a:rPr>
              <a:t>Nerves and vessels</a:t>
            </a:r>
            <a:endParaRPr lang="en-GB" sz="2000" i="1" dirty="0" smtClean="0">
              <a:solidFill>
                <a:prstClr val="black"/>
              </a:solidFill>
              <a:latin typeface="Candara" pitchFamily="34" charset="0"/>
            </a:endParaRPr>
          </a:p>
          <a:p>
            <a:pPr algn="l" rtl="0">
              <a:buFont typeface="Wingdings" pitchFamily="2" charset="2"/>
              <a:buChar char="Ø"/>
            </a:pPr>
            <a:r>
              <a:rPr lang="en-GB" sz="2000" b="1" i="1" dirty="0" smtClean="0">
                <a:solidFill>
                  <a:prstClr val="black"/>
                </a:solidFill>
                <a:latin typeface="Candara" pitchFamily="34" charset="0"/>
              </a:rPr>
              <a:t>Orbital fascia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.</a:t>
            </a:r>
          </a:p>
          <a:p>
            <a:pPr algn="l" rtl="0"/>
            <a:endParaRPr lang="en-GB" sz="2000" i="1" dirty="0" smtClean="0">
              <a:solidFill>
                <a:prstClr val="black"/>
              </a:solidFill>
              <a:latin typeface="Candara" pitchFamily="34" charset="0"/>
            </a:endParaRPr>
          </a:p>
          <a:p>
            <a:pPr algn="l" rtl="0">
              <a:buFont typeface="Wingdings" pitchFamily="2" charset="2"/>
              <a:buChar char="Ø"/>
            </a:pPr>
            <a:r>
              <a:rPr lang="en-GB" sz="2000" b="1" i="1" dirty="0" smtClean="0">
                <a:solidFill>
                  <a:prstClr val="black"/>
                </a:solidFill>
                <a:latin typeface="Candara" pitchFamily="34" charset="0"/>
              </a:rPr>
              <a:t>Mucous membrane (conjunctiva) 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lining the eyelids</a:t>
            </a:r>
            <a:endParaRPr lang="en-GB" sz="2000" i="1" dirty="0">
              <a:solidFill>
                <a:prstClr val="black"/>
              </a:solidFill>
              <a:latin typeface="Candara" pitchFamily="34" charset="0"/>
            </a:endParaRPr>
          </a:p>
        </p:txBody>
      </p:sp>
      <p:pic>
        <p:nvPicPr>
          <p:cNvPr id="6146" name="Picture 2" descr="http://magic-of-eyes.weebly.com/uploads/1/0/9/4/10946773/1571811_ori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4463" y="1981200"/>
            <a:ext cx="4577137" cy="4114800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228600" y="6107668"/>
            <a:ext cx="8915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GB" sz="2000" b="1" i="1" dirty="0" smtClean="0">
                <a:solidFill>
                  <a:srgbClr val="0070C0"/>
                </a:solidFill>
                <a:latin typeface="Candara" pitchFamily="34" charset="0"/>
              </a:rPr>
              <a:t>All space within the orbits not occupied by these structures is filled with </a:t>
            </a:r>
            <a:r>
              <a:rPr lang="en-GB" sz="2000" b="1" i="1" dirty="0" smtClean="0">
                <a:solidFill>
                  <a:srgbClr val="FF0000"/>
                </a:solidFill>
                <a:latin typeface="Candara" pitchFamily="34" charset="0"/>
              </a:rPr>
              <a:t>orbital fat.</a:t>
            </a:r>
            <a:endParaRPr lang="en-GB" sz="2000" b="1" i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4294967295"/>
          </p:nvPr>
        </p:nvSpPr>
        <p:spPr>
          <a:xfrm>
            <a:off x="7010400" y="30480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Wednesday 3 March 2021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6553200" y="6416675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40</a:t>
            </a:fld>
            <a:endParaRPr lang="en-US" b="1">
              <a:solidFill>
                <a:srgbClr val="0033CC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4294967295"/>
          </p:nvPr>
        </p:nvSpPr>
        <p:spPr>
          <a:xfrm>
            <a:off x="6248400" y="920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Dr. Aiman Qais Afar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3167" y="76200"/>
            <a:ext cx="1234633" cy="584775"/>
          </a:xfrm>
          <a:prstGeom prst="rect">
            <a:avLst/>
          </a:prstGeom>
          <a:ln w="7620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pPr algn="l" rtl="0"/>
            <a:r>
              <a:rPr lang="en-GB" sz="3200" b="1" dirty="0" smtClean="0">
                <a:solidFill>
                  <a:srgbClr val="FF0000"/>
                </a:solidFill>
              </a:rPr>
              <a:t>Orbits</a:t>
            </a:r>
            <a:endParaRPr lang="en-GB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853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5312" y="638114"/>
            <a:ext cx="86486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GB" sz="2000" dirty="0" smtClean="0">
                <a:solidFill>
                  <a:prstClr val="black"/>
                </a:solidFill>
                <a:latin typeface="Candara" pitchFamily="34" charset="0"/>
              </a:rPr>
              <a:t>The </a:t>
            </a:r>
            <a:r>
              <a:rPr lang="en-GB" sz="2000" b="1" dirty="0" smtClean="0">
                <a:solidFill>
                  <a:srgbClr val="FF0000"/>
                </a:solidFill>
                <a:latin typeface="Candara" pitchFamily="34" charset="0"/>
              </a:rPr>
              <a:t>quadrangular pyramidal orbit </a:t>
            </a:r>
            <a:r>
              <a:rPr lang="en-GB" sz="2000" dirty="0" smtClean="0">
                <a:solidFill>
                  <a:prstClr val="black"/>
                </a:solidFill>
                <a:latin typeface="Candara" pitchFamily="34" charset="0"/>
              </a:rPr>
              <a:t>has a </a:t>
            </a:r>
            <a:r>
              <a:rPr lang="en-GB" sz="2000" b="1" dirty="0" smtClean="0">
                <a:solidFill>
                  <a:srgbClr val="0033CC"/>
                </a:solidFill>
                <a:latin typeface="Candara" pitchFamily="34" charset="0"/>
              </a:rPr>
              <a:t>base</a:t>
            </a:r>
            <a:r>
              <a:rPr lang="en-GB" sz="2000" dirty="0" smtClean="0">
                <a:solidFill>
                  <a:srgbClr val="0033CC"/>
                </a:solidFill>
                <a:latin typeface="Candara" pitchFamily="34" charset="0"/>
              </a:rPr>
              <a:t>, </a:t>
            </a:r>
            <a:r>
              <a:rPr lang="en-GB" sz="2000" b="1" dirty="0" smtClean="0">
                <a:solidFill>
                  <a:srgbClr val="0033CC"/>
                </a:solidFill>
                <a:latin typeface="Candara" pitchFamily="34" charset="0"/>
              </a:rPr>
              <a:t>four walls</a:t>
            </a:r>
            <a:r>
              <a:rPr lang="en-GB" sz="2000" dirty="0" smtClean="0">
                <a:solidFill>
                  <a:prstClr val="black"/>
                </a:solidFill>
                <a:latin typeface="Candara" pitchFamily="34" charset="0"/>
              </a:rPr>
              <a:t>, and an </a:t>
            </a:r>
            <a:r>
              <a:rPr lang="en-GB" sz="2000" b="1" dirty="0" smtClean="0">
                <a:solidFill>
                  <a:srgbClr val="0033CC"/>
                </a:solidFill>
                <a:latin typeface="Candara" pitchFamily="34" charset="0"/>
              </a:rPr>
              <a:t>apex </a:t>
            </a:r>
            <a:endParaRPr lang="en-GB" sz="2000" b="1" dirty="0">
              <a:solidFill>
                <a:srgbClr val="0033CC"/>
              </a:solidFill>
              <a:latin typeface="Candara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" y="990600"/>
            <a:ext cx="8458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buFont typeface="Wingdings" pitchFamily="2" charset="2"/>
              <a:buChar char="v"/>
            </a:pPr>
            <a:r>
              <a:rPr lang="en-GB" sz="2000" b="1" dirty="0" smtClean="0">
                <a:solidFill>
                  <a:srgbClr val="0033CC"/>
                </a:solidFill>
              </a:rPr>
              <a:t>The base</a:t>
            </a:r>
            <a:endParaRPr lang="en-GB" sz="2000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" y="1381128"/>
            <a:ext cx="8610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GB" sz="2000" dirty="0" smtClean="0">
                <a:solidFill>
                  <a:srgbClr val="7030A0"/>
                </a:solidFill>
                <a:latin typeface="Candara" pitchFamily="34" charset="0"/>
              </a:rPr>
              <a:t>above </a:t>
            </a:r>
            <a:r>
              <a:rPr lang="en-GB" sz="2000" dirty="0" smtClean="0">
                <a:solidFill>
                  <a:prstClr val="black"/>
                </a:solidFill>
                <a:latin typeface="Candara" pitchFamily="34" charset="0"/>
              </a:rPr>
              <a:t>by the </a:t>
            </a:r>
            <a:r>
              <a:rPr lang="en-GB" sz="2000" b="1" dirty="0" smtClean="0">
                <a:solidFill>
                  <a:prstClr val="black"/>
                </a:solidFill>
                <a:latin typeface="Candara" pitchFamily="34" charset="0"/>
              </a:rPr>
              <a:t>frontal bone</a:t>
            </a:r>
            <a:r>
              <a:rPr lang="en-GB" sz="2000" dirty="0" smtClean="0">
                <a:solidFill>
                  <a:prstClr val="black"/>
                </a:solidFill>
                <a:latin typeface="Candara" pitchFamily="34" charset="0"/>
              </a:rPr>
              <a:t>, </a:t>
            </a:r>
          </a:p>
          <a:p>
            <a:pPr algn="l" rtl="0"/>
            <a:r>
              <a:rPr lang="en-GB" sz="2000" dirty="0" smtClean="0">
                <a:solidFill>
                  <a:srgbClr val="7030A0"/>
                </a:solidFill>
                <a:latin typeface="Candara" pitchFamily="34" charset="0"/>
              </a:rPr>
              <a:t>the lateral margin </a:t>
            </a:r>
            <a:r>
              <a:rPr lang="en-GB" sz="2000" dirty="0" smtClean="0">
                <a:solidFill>
                  <a:prstClr val="black"/>
                </a:solidFill>
                <a:latin typeface="Candara" pitchFamily="34" charset="0"/>
              </a:rPr>
              <a:t>the processes of the </a:t>
            </a:r>
            <a:r>
              <a:rPr lang="en-GB" sz="2000" b="1" dirty="0" smtClean="0">
                <a:solidFill>
                  <a:prstClr val="black"/>
                </a:solidFill>
                <a:latin typeface="Candara" pitchFamily="34" charset="0"/>
              </a:rPr>
              <a:t>frontal </a:t>
            </a:r>
            <a:r>
              <a:rPr lang="en-GB" sz="2000" dirty="0" smtClean="0">
                <a:solidFill>
                  <a:prstClr val="black"/>
                </a:solidFill>
                <a:latin typeface="Candara" pitchFamily="34" charset="0"/>
              </a:rPr>
              <a:t>and </a:t>
            </a:r>
            <a:r>
              <a:rPr lang="en-GB" sz="2000" b="1" dirty="0" smtClean="0">
                <a:solidFill>
                  <a:prstClr val="black"/>
                </a:solidFill>
                <a:latin typeface="Candara" pitchFamily="34" charset="0"/>
              </a:rPr>
              <a:t>zygomatic </a:t>
            </a:r>
            <a:r>
              <a:rPr lang="en-GB" sz="2000" dirty="0" smtClean="0">
                <a:solidFill>
                  <a:prstClr val="black"/>
                </a:solidFill>
                <a:latin typeface="Candara" pitchFamily="34" charset="0"/>
              </a:rPr>
              <a:t>bones,</a:t>
            </a:r>
          </a:p>
          <a:p>
            <a:pPr algn="l" rtl="0"/>
            <a:r>
              <a:rPr lang="en-GB" sz="2000" dirty="0" smtClean="0">
                <a:solidFill>
                  <a:srgbClr val="7030A0"/>
                </a:solidFill>
                <a:latin typeface="Candara" pitchFamily="34" charset="0"/>
              </a:rPr>
              <a:t>the inferior margin </a:t>
            </a:r>
            <a:r>
              <a:rPr lang="en-GB" sz="2000" dirty="0" smtClean="0">
                <a:solidFill>
                  <a:prstClr val="black"/>
                </a:solidFill>
                <a:latin typeface="Candara" pitchFamily="34" charset="0"/>
              </a:rPr>
              <a:t>is the </a:t>
            </a:r>
            <a:r>
              <a:rPr lang="en-GB" sz="2000" b="1" dirty="0" smtClean="0">
                <a:solidFill>
                  <a:prstClr val="black"/>
                </a:solidFill>
                <a:latin typeface="Candara" pitchFamily="34" charset="0"/>
              </a:rPr>
              <a:t>zygomatic </a:t>
            </a:r>
            <a:r>
              <a:rPr lang="en-GB" sz="2000" dirty="0" smtClean="0">
                <a:solidFill>
                  <a:prstClr val="black"/>
                </a:solidFill>
                <a:latin typeface="Candara" pitchFamily="34" charset="0"/>
              </a:rPr>
              <a:t>bone and the </a:t>
            </a:r>
            <a:r>
              <a:rPr lang="en-GB" sz="2000" b="1" dirty="0" smtClean="0">
                <a:solidFill>
                  <a:prstClr val="black"/>
                </a:solidFill>
                <a:latin typeface="Candara" pitchFamily="34" charset="0"/>
              </a:rPr>
              <a:t>maxilla,</a:t>
            </a:r>
          </a:p>
          <a:p>
            <a:pPr algn="l" rtl="0"/>
            <a:r>
              <a:rPr lang="en-GB" sz="2000" dirty="0" smtClean="0">
                <a:solidFill>
                  <a:srgbClr val="7030A0"/>
                </a:solidFill>
                <a:latin typeface="Candara" pitchFamily="34" charset="0"/>
              </a:rPr>
              <a:t>the medial margin </a:t>
            </a:r>
            <a:r>
              <a:rPr lang="en-GB" sz="2000" dirty="0" smtClean="0">
                <a:solidFill>
                  <a:prstClr val="black"/>
                </a:solidFill>
                <a:latin typeface="Candara" pitchFamily="34" charset="0"/>
              </a:rPr>
              <a:t>the processes of the </a:t>
            </a:r>
            <a:r>
              <a:rPr lang="en-GB" sz="2000" b="1" dirty="0" smtClean="0">
                <a:solidFill>
                  <a:prstClr val="black"/>
                </a:solidFill>
                <a:latin typeface="Candara" pitchFamily="34" charset="0"/>
              </a:rPr>
              <a:t>maxilla</a:t>
            </a:r>
            <a:r>
              <a:rPr lang="en-GB" sz="2000" dirty="0" smtClean="0">
                <a:solidFill>
                  <a:prstClr val="black"/>
                </a:solidFill>
                <a:latin typeface="Candara" pitchFamily="34" charset="0"/>
              </a:rPr>
              <a:t> and the </a:t>
            </a:r>
            <a:r>
              <a:rPr lang="en-GB" sz="2000" b="1" dirty="0" smtClean="0">
                <a:solidFill>
                  <a:prstClr val="black"/>
                </a:solidFill>
                <a:latin typeface="Candara" pitchFamily="34" charset="0"/>
              </a:rPr>
              <a:t>frontal</a:t>
            </a:r>
            <a:r>
              <a:rPr lang="en-GB" sz="2000" dirty="0" smtClean="0">
                <a:solidFill>
                  <a:prstClr val="black"/>
                </a:solidFill>
                <a:latin typeface="Candara" pitchFamily="34" charset="0"/>
              </a:rPr>
              <a:t> bone.</a:t>
            </a:r>
            <a:endParaRPr lang="en-GB" sz="2000" dirty="0">
              <a:solidFill>
                <a:prstClr val="black"/>
              </a:solidFill>
              <a:latin typeface="Candara" pitchFamily="34" charset="0"/>
            </a:endParaRPr>
          </a:p>
        </p:txBody>
      </p:sp>
      <p:pic>
        <p:nvPicPr>
          <p:cNvPr id="21506" name="Picture 2" descr="https://droualb.faculty.mjc.edu/Course%20Materials/Elementary%20Anatomy%20and%20Physiology%2050/Lecture%20outlines/05_11Figure-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2674888"/>
            <a:ext cx="4648200" cy="4040240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304800" y="3124200"/>
            <a:ext cx="3276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buFont typeface="Wingdings" pitchFamily="2" charset="2"/>
              <a:buChar char="v"/>
            </a:pPr>
            <a:r>
              <a:rPr lang="en-GB" sz="2000" b="1" dirty="0" smtClean="0">
                <a:solidFill>
                  <a:srgbClr val="0033CC"/>
                </a:solidFill>
                <a:latin typeface="Candara" pitchFamily="34" charset="0"/>
              </a:rPr>
              <a:t>The apex </a:t>
            </a:r>
            <a:r>
              <a:rPr lang="en-GB" sz="2000" dirty="0" smtClean="0">
                <a:solidFill>
                  <a:prstClr val="black"/>
                </a:solidFill>
                <a:latin typeface="Candara" pitchFamily="34" charset="0"/>
              </a:rPr>
              <a:t>is at the </a:t>
            </a:r>
            <a:r>
              <a:rPr lang="en-GB" sz="2000" b="1" dirty="0" smtClean="0">
                <a:solidFill>
                  <a:prstClr val="black"/>
                </a:solidFill>
                <a:latin typeface="Candara" pitchFamily="34" charset="0"/>
              </a:rPr>
              <a:t>optic canal</a:t>
            </a:r>
            <a:r>
              <a:rPr lang="en-GB" sz="2000" dirty="0" smtClean="0">
                <a:solidFill>
                  <a:prstClr val="black"/>
                </a:solidFill>
                <a:latin typeface="Candara" pitchFamily="34" charset="0"/>
              </a:rPr>
              <a:t> in </a:t>
            </a:r>
            <a:r>
              <a:rPr lang="en-GB" sz="2000" b="1" dirty="0" smtClean="0">
                <a:solidFill>
                  <a:srgbClr val="CC0099"/>
                </a:solidFill>
                <a:latin typeface="Candara" pitchFamily="34" charset="0"/>
              </a:rPr>
              <a:t>the lesser wing of the sphenoid</a:t>
            </a:r>
            <a:r>
              <a:rPr lang="en-GB" sz="2000" dirty="0" smtClean="0">
                <a:solidFill>
                  <a:prstClr val="black"/>
                </a:solidFill>
                <a:latin typeface="Candara" pitchFamily="34" charset="0"/>
              </a:rPr>
              <a:t> just medial to </a:t>
            </a:r>
            <a:r>
              <a:rPr lang="en-GB" sz="2000" b="1" dirty="0" smtClean="0">
                <a:solidFill>
                  <a:prstClr val="black"/>
                </a:solidFill>
                <a:latin typeface="Candara" pitchFamily="34" charset="0"/>
              </a:rPr>
              <a:t>the superior orbital fissure.</a:t>
            </a:r>
            <a:endParaRPr lang="en-GB" sz="2000" b="1" dirty="0">
              <a:solidFill>
                <a:prstClr val="black"/>
              </a:solidFill>
              <a:latin typeface="Candara" pitchFamily="34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Wednesday 3 March 2021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294967295"/>
          </p:nvPr>
        </p:nvSpPr>
        <p:spPr>
          <a:xfrm>
            <a:off x="8458200" y="6356350"/>
            <a:ext cx="3810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41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4294967295"/>
          </p:nvPr>
        </p:nvSpPr>
        <p:spPr>
          <a:xfrm>
            <a:off x="-381000" y="617220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Dr. Aiman Qais Afar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3167" y="76200"/>
            <a:ext cx="1234633" cy="584775"/>
          </a:xfrm>
          <a:prstGeom prst="rect">
            <a:avLst/>
          </a:prstGeom>
          <a:ln w="7620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pPr algn="l" rtl="0"/>
            <a:r>
              <a:rPr lang="en-GB" sz="3200" b="1" dirty="0" smtClean="0">
                <a:solidFill>
                  <a:srgbClr val="FF0000"/>
                </a:solidFill>
              </a:rPr>
              <a:t>Orbits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28600" y="1371600"/>
            <a:ext cx="8610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GB" sz="2000" dirty="0" smtClean="0">
                <a:solidFill>
                  <a:srgbClr val="7030A0"/>
                </a:solidFill>
                <a:latin typeface="Candara" pitchFamily="34" charset="0"/>
              </a:rPr>
              <a:t>above </a:t>
            </a:r>
            <a:r>
              <a:rPr lang="en-GB" sz="2000" dirty="0" smtClean="0">
                <a:solidFill>
                  <a:prstClr val="black"/>
                </a:solidFill>
                <a:latin typeface="Candara" pitchFamily="34" charset="0"/>
              </a:rPr>
              <a:t>by the </a:t>
            </a:r>
            <a:r>
              <a:rPr lang="en-GB" sz="2000" b="1" dirty="0" smtClean="0">
                <a:solidFill>
                  <a:prstClr val="black"/>
                </a:solidFill>
                <a:latin typeface="Candara" pitchFamily="34" charset="0"/>
              </a:rPr>
              <a:t>frontal bone</a:t>
            </a:r>
            <a:r>
              <a:rPr lang="en-GB" sz="2000" dirty="0" smtClean="0">
                <a:solidFill>
                  <a:prstClr val="black"/>
                </a:solidFill>
                <a:latin typeface="Candara" pitchFamily="34" charset="0"/>
              </a:rPr>
              <a:t>, </a:t>
            </a:r>
          </a:p>
          <a:p>
            <a:pPr algn="l" rtl="0"/>
            <a:r>
              <a:rPr lang="en-GB" sz="2000" dirty="0" smtClean="0">
                <a:solidFill>
                  <a:srgbClr val="7030A0"/>
                </a:solidFill>
                <a:latin typeface="Candara" pitchFamily="34" charset="0"/>
              </a:rPr>
              <a:t>the lateral margin </a:t>
            </a:r>
            <a:r>
              <a:rPr lang="en-GB" sz="2000" dirty="0" smtClean="0">
                <a:solidFill>
                  <a:prstClr val="black"/>
                </a:solidFill>
                <a:latin typeface="Candara" pitchFamily="34" charset="0"/>
              </a:rPr>
              <a:t>the processes of the </a:t>
            </a:r>
            <a:r>
              <a:rPr lang="en-GB" sz="2000" b="1" dirty="0" smtClean="0">
                <a:solidFill>
                  <a:prstClr val="black"/>
                </a:solidFill>
                <a:latin typeface="Candara" pitchFamily="34" charset="0"/>
              </a:rPr>
              <a:t>frontal </a:t>
            </a:r>
            <a:r>
              <a:rPr lang="en-GB" sz="2000" dirty="0" smtClean="0">
                <a:solidFill>
                  <a:prstClr val="black"/>
                </a:solidFill>
                <a:latin typeface="Candara" pitchFamily="34" charset="0"/>
              </a:rPr>
              <a:t>and </a:t>
            </a:r>
            <a:r>
              <a:rPr lang="en-GB" sz="2000" b="1" dirty="0" smtClean="0">
                <a:solidFill>
                  <a:prstClr val="black"/>
                </a:solidFill>
                <a:latin typeface="Candara" pitchFamily="34" charset="0"/>
              </a:rPr>
              <a:t>zygomatic </a:t>
            </a:r>
            <a:r>
              <a:rPr lang="en-GB" sz="2000" dirty="0" smtClean="0">
                <a:solidFill>
                  <a:prstClr val="black"/>
                </a:solidFill>
                <a:latin typeface="Candara" pitchFamily="34" charset="0"/>
              </a:rPr>
              <a:t>bones,</a:t>
            </a:r>
          </a:p>
          <a:p>
            <a:pPr algn="l" rtl="0"/>
            <a:r>
              <a:rPr lang="en-GB" sz="2000" dirty="0" smtClean="0">
                <a:solidFill>
                  <a:srgbClr val="7030A0"/>
                </a:solidFill>
                <a:latin typeface="Candara" pitchFamily="34" charset="0"/>
              </a:rPr>
              <a:t>the inferior margin </a:t>
            </a:r>
            <a:r>
              <a:rPr lang="en-GB" sz="2000" dirty="0" smtClean="0">
                <a:solidFill>
                  <a:prstClr val="black"/>
                </a:solidFill>
                <a:latin typeface="Candara" pitchFamily="34" charset="0"/>
              </a:rPr>
              <a:t>is the </a:t>
            </a:r>
            <a:r>
              <a:rPr lang="en-GB" sz="2000" b="1" dirty="0" smtClean="0">
                <a:solidFill>
                  <a:prstClr val="black"/>
                </a:solidFill>
                <a:latin typeface="Candara" pitchFamily="34" charset="0"/>
              </a:rPr>
              <a:t>zygomatic </a:t>
            </a:r>
            <a:r>
              <a:rPr lang="en-GB" sz="2000" dirty="0" smtClean="0">
                <a:solidFill>
                  <a:prstClr val="black"/>
                </a:solidFill>
                <a:latin typeface="Candara" pitchFamily="34" charset="0"/>
              </a:rPr>
              <a:t>bone and the </a:t>
            </a:r>
            <a:r>
              <a:rPr lang="en-GB" sz="2000" b="1" dirty="0" smtClean="0">
                <a:solidFill>
                  <a:prstClr val="black"/>
                </a:solidFill>
                <a:latin typeface="Candara" pitchFamily="34" charset="0"/>
              </a:rPr>
              <a:t>maxilla,</a:t>
            </a:r>
          </a:p>
          <a:p>
            <a:pPr algn="l" rtl="0"/>
            <a:r>
              <a:rPr lang="en-GB" sz="2000" dirty="0" smtClean="0">
                <a:solidFill>
                  <a:srgbClr val="7030A0"/>
                </a:solidFill>
                <a:latin typeface="Candara" pitchFamily="34" charset="0"/>
              </a:rPr>
              <a:t>the medial margin </a:t>
            </a:r>
            <a:r>
              <a:rPr lang="en-GB" sz="2000" dirty="0" smtClean="0">
                <a:solidFill>
                  <a:prstClr val="black"/>
                </a:solidFill>
                <a:latin typeface="Candara" pitchFamily="34" charset="0"/>
              </a:rPr>
              <a:t>the processes of the </a:t>
            </a:r>
            <a:r>
              <a:rPr lang="en-GB" sz="2000" b="1" dirty="0" smtClean="0">
                <a:solidFill>
                  <a:prstClr val="black"/>
                </a:solidFill>
                <a:latin typeface="Candara" pitchFamily="34" charset="0"/>
              </a:rPr>
              <a:t>maxilla</a:t>
            </a:r>
            <a:r>
              <a:rPr lang="en-GB" sz="2000" dirty="0" smtClean="0">
                <a:solidFill>
                  <a:prstClr val="black"/>
                </a:solidFill>
                <a:latin typeface="Candara" pitchFamily="34" charset="0"/>
              </a:rPr>
              <a:t> and the </a:t>
            </a:r>
            <a:r>
              <a:rPr lang="en-GB" sz="2000" b="1" dirty="0" smtClean="0">
                <a:solidFill>
                  <a:prstClr val="black"/>
                </a:solidFill>
                <a:latin typeface="Candara" pitchFamily="34" charset="0"/>
              </a:rPr>
              <a:t>frontal</a:t>
            </a:r>
            <a:r>
              <a:rPr lang="en-GB" sz="2000" dirty="0" smtClean="0">
                <a:solidFill>
                  <a:prstClr val="black"/>
                </a:solidFill>
                <a:latin typeface="Candara" pitchFamily="34" charset="0"/>
              </a:rPr>
              <a:t> bone.</a:t>
            </a:r>
            <a:endParaRPr lang="en-GB" sz="2000" dirty="0">
              <a:solidFill>
                <a:prstClr val="black"/>
              </a:solidFill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717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classconnection.s3.amazonaws.com/815/flashcards/80815/jpg/labeled_orbit_(eye_socket)13160490666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9767" y="1600200"/>
            <a:ext cx="8463233" cy="4648200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457201" y="685800"/>
            <a:ext cx="37442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buFont typeface="Wingdings" pitchFamily="2" charset="2"/>
              <a:buChar char="v"/>
            </a:pPr>
            <a:r>
              <a:rPr lang="en-GB" sz="2400" b="1" dirty="0" smtClean="0">
                <a:solidFill>
                  <a:srgbClr val="0033CC"/>
                </a:solidFill>
              </a:rPr>
              <a:t>The superior wall (roof)                                  </a:t>
            </a:r>
          </a:p>
          <a:p>
            <a:pPr algn="l" rtl="0">
              <a:buFont typeface="Wingdings" pitchFamily="2" charset="2"/>
              <a:buChar char="v"/>
            </a:pPr>
            <a:r>
              <a:rPr lang="en-GB" sz="2400" b="1" dirty="0" smtClean="0">
                <a:solidFill>
                  <a:srgbClr val="0033CC"/>
                </a:solidFill>
              </a:rPr>
              <a:t>The medial walls </a:t>
            </a:r>
          </a:p>
        </p:txBody>
      </p:sp>
      <p:sp>
        <p:nvSpPr>
          <p:cNvPr id="6" name="Rectangle 5"/>
          <p:cNvSpPr/>
          <p:nvPr/>
        </p:nvSpPr>
        <p:spPr>
          <a:xfrm>
            <a:off x="4070617" y="685800"/>
            <a:ext cx="51495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buFont typeface="Wingdings" pitchFamily="2" charset="2"/>
              <a:buChar char="v"/>
            </a:pPr>
            <a:r>
              <a:rPr lang="en-GB" sz="2400" b="1" dirty="0" smtClean="0">
                <a:solidFill>
                  <a:srgbClr val="0033CC"/>
                </a:solidFill>
              </a:rPr>
              <a:t>The inferior wall (orbital floor) </a:t>
            </a:r>
          </a:p>
          <a:p>
            <a:pPr algn="l" rtl="0">
              <a:buFont typeface="Wingdings" pitchFamily="2" charset="2"/>
              <a:buChar char="v"/>
            </a:pPr>
            <a:r>
              <a:rPr lang="en-GB" sz="2400" b="1" dirty="0" smtClean="0">
                <a:solidFill>
                  <a:srgbClr val="0033CC"/>
                </a:solidFill>
              </a:rPr>
              <a:t>The lateral wall </a:t>
            </a:r>
          </a:p>
          <a:p>
            <a:pPr algn="l" rtl="0"/>
            <a:endParaRPr lang="en-GB" sz="2400" b="1" dirty="0">
              <a:solidFill>
                <a:srgbClr val="0033CC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Wednesday 3 March 2021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8305800" y="6356350"/>
            <a:ext cx="3810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42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Dr. Aiman Qais Afar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3167" y="76200"/>
            <a:ext cx="1234633" cy="584775"/>
          </a:xfrm>
          <a:prstGeom prst="rect">
            <a:avLst/>
          </a:prstGeom>
          <a:ln w="7620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pPr algn="l" rtl="0"/>
            <a:r>
              <a:rPr lang="en-GB" sz="3200" b="1" dirty="0" smtClean="0">
                <a:solidFill>
                  <a:srgbClr val="FF0000"/>
                </a:solidFill>
              </a:rPr>
              <a:t>Orbits</a:t>
            </a:r>
            <a:endParaRPr lang="en-GB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37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200" y="76200"/>
            <a:ext cx="5039136" cy="523220"/>
          </a:xfrm>
          <a:prstGeom prst="rect">
            <a:avLst/>
          </a:prstGeom>
          <a:ln w="5715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pPr algn="l" rtl="0"/>
            <a:r>
              <a:rPr lang="en-GB" sz="2800" b="1" dirty="0" smtClean="0">
                <a:solidFill>
                  <a:srgbClr val="FF0000"/>
                </a:solidFill>
              </a:rPr>
              <a:t>Openings into the Orbital Cavity 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" y="2209800"/>
            <a:ext cx="2819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buFont typeface="Wingdings" pitchFamily="2" charset="2"/>
              <a:buChar char="q"/>
            </a:pPr>
            <a:r>
              <a:rPr lang="en-GB" sz="2000" b="1" i="1" dirty="0" smtClean="0">
                <a:solidFill>
                  <a:srgbClr val="0033CC"/>
                </a:solidFill>
                <a:latin typeface="Candara" pitchFamily="34" charset="0"/>
              </a:rPr>
              <a:t>Infraorbital groove and canal: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, they transmit the </a:t>
            </a:r>
            <a:r>
              <a:rPr lang="en-GB" sz="2000" b="1" i="1" dirty="0" smtClean="0">
                <a:solidFill>
                  <a:prstClr val="black"/>
                </a:solidFill>
                <a:latin typeface="Candara" pitchFamily="34" charset="0"/>
              </a:rPr>
              <a:t>infraorbital nerve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 and </a:t>
            </a:r>
            <a:r>
              <a:rPr lang="en-GB" sz="2000" b="1" i="1" dirty="0" smtClean="0">
                <a:solidFill>
                  <a:prstClr val="black"/>
                </a:solidFill>
                <a:latin typeface="Candara" pitchFamily="34" charset="0"/>
              </a:rPr>
              <a:t>blood vessels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.</a:t>
            </a:r>
          </a:p>
          <a:p>
            <a:pPr algn="l" rtl="0">
              <a:buFont typeface="Wingdings" pitchFamily="2" charset="2"/>
              <a:buChar char="q"/>
            </a:pPr>
            <a:endParaRPr lang="en-GB" sz="2000" i="1" dirty="0" smtClean="0">
              <a:solidFill>
                <a:prstClr val="black"/>
              </a:solidFill>
              <a:latin typeface="Candara" pitchFamily="34" charset="0"/>
            </a:endParaRPr>
          </a:p>
          <a:p>
            <a:pPr algn="l" rtl="0">
              <a:buFont typeface="Wingdings" pitchFamily="2" charset="2"/>
              <a:buChar char="q"/>
            </a:pPr>
            <a:r>
              <a:rPr lang="en-GB" sz="2000" b="1" i="1" dirty="0" smtClean="0">
                <a:solidFill>
                  <a:srgbClr val="0033CC"/>
                </a:solidFill>
                <a:latin typeface="Candara" pitchFamily="34" charset="0"/>
              </a:rPr>
              <a:t>Nasolacrimal canal: 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communicates with the </a:t>
            </a:r>
            <a:r>
              <a:rPr lang="en-GB" sz="2000" b="1" i="1" dirty="0" smtClean="0">
                <a:solidFill>
                  <a:prstClr val="black"/>
                </a:solidFill>
                <a:latin typeface="Candara" pitchFamily="34" charset="0"/>
              </a:rPr>
              <a:t>inferior meatus 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of the nose </a:t>
            </a:r>
            <a:r>
              <a:rPr lang="en-GB" sz="2000" b="1" i="1" dirty="0" smtClean="0">
                <a:solidFill>
                  <a:srgbClr val="7030A0"/>
                </a:solidFill>
                <a:latin typeface="Candara" pitchFamily="34" charset="0"/>
              </a:rPr>
              <a:t>It transmits the nasolacrimal duct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. </a:t>
            </a:r>
            <a:endParaRPr lang="en-GB" sz="2000" i="1" dirty="0">
              <a:solidFill>
                <a:prstClr val="black"/>
              </a:solidFill>
              <a:latin typeface="Candara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200" y="663714"/>
            <a:ext cx="8915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buFont typeface="Wingdings" pitchFamily="2" charset="2"/>
              <a:buChar char="q"/>
            </a:pPr>
            <a:r>
              <a:rPr lang="en-GB" sz="2000" b="1" i="1" dirty="0" smtClean="0">
                <a:solidFill>
                  <a:srgbClr val="0033CC"/>
                </a:solidFill>
                <a:latin typeface="Candara" pitchFamily="34" charset="0"/>
              </a:rPr>
              <a:t>Orbital opening: 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About </a:t>
            </a:r>
            <a:r>
              <a:rPr lang="en-GB" sz="2000" b="1" i="1" dirty="0" smtClean="0">
                <a:solidFill>
                  <a:srgbClr val="F79646">
                    <a:lumMod val="75000"/>
                  </a:srgbClr>
                </a:solidFill>
                <a:latin typeface="Candara" pitchFamily="34" charset="0"/>
              </a:rPr>
              <a:t>one sixth of the eye 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is exposed; </a:t>
            </a:r>
          </a:p>
        </p:txBody>
      </p:sp>
      <p:sp>
        <p:nvSpPr>
          <p:cNvPr id="7" name="Rectangle 6"/>
          <p:cNvSpPr/>
          <p:nvPr/>
        </p:nvSpPr>
        <p:spPr>
          <a:xfrm>
            <a:off x="76200" y="1371600"/>
            <a:ext cx="8915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buFont typeface="Wingdings" pitchFamily="2" charset="2"/>
              <a:buChar char="q"/>
            </a:pPr>
            <a:r>
              <a:rPr lang="en-GB" sz="2000" b="1" i="1" dirty="0" smtClean="0">
                <a:solidFill>
                  <a:srgbClr val="0033CC"/>
                </a:solidFill>
                <a:latin typeface="Candara" pitchFamily="34" charset="0"/>
              </a:rPr>
              <a:t>Supraorbital notch (Foramen): 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It transmits the </a:t>
            </a:r>
            <a:r>
              <a:rPr lang="en-GB" sz="2000" b="1" i="1" dirty="0" smtClean="0">
                <a:solidFill>
                  <a:prstClr val="black"/>
                </a:solidFill>
                <a:latin typeface="Candara" pitchFamily="34" charset="0"/>
              </a:rPr>
              <a:t>supraorbital nerve 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and </a:t>
            </a:r>
            <a:r>
              <a:rPr lang="en-GB" sz="2000" b="1" i="1" dirty="0" smtClean="0">
                <a:solidFill>
                  <a:prstClr val="black"/>
                </a:solidFill>
                <a:latin typeface="Candara" pitchFamily="34" charset="0"/>
              </a:rPr>
              <a:t>blood vessels</a:t>
            </a:r>
            <a:endParaRPr lang="en-GB" sz="2000" b="1" i="1" dirty="0">
              <a:solidFill>
                <a:prstClr val="black"/>
              </a:solidFill>
              <a:latin typeface="Candara" pitchFamily="34" charset="0"/>
            </a:endParaRPr>
          </a:p>
        </p:txBody>
      </p:sp>
      <p:pic>
        <p:nvPicPr>
          <p:cNvPr id="19459" name="Picture 3" descr="https://droualb.faculty.mjc.edu/Lecture%20Notes/Unit%202/FG06_15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51685" y="1981200"/>
            <a:ext cx="4982715" cy="4419600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  <p:sp>
        <p:nvSpPr>
          <p:cNvPr id="8" name="Date Placeholder 7"/>
          <p:cNvSpPr>
            <a:spLocks noGrp="1"/>
          </p:cNvSpPr>
          <p:nvPr>
            <p:ph type="dt" sz="half" idx="4294967295"/>
          </p:nvPr>
        </p:nvSpPr>
        <p:spPr>
          <a:xfrm>
            <a:off x="4572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Wednesday 3 March 2021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294967295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43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4294967295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Dr. Aiman Qais Afar</a:t>
            </a:r>
            <a:endParaRPr lang="en-US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029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1850172"/>
            <a:ext cx="29718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buFont typeface="Wingdings" pitchFamily="2" charset="2"/>
              <a:buChar char="q"/>
            </a:pPr>
            <a:r>
              <a:rPr lang="en-GB" sz="2000" b="1" i="1" dirty="0" smtClean="0">
                <a:solidFill>
                  <a:srgbClr val="0033CC"/>
                </a:solidFill>
                <a:latin typeface="Candara" pitchFamily="34" charset="0"/>
              </a:rPr>
              <a:t>Superior orbital fissure: 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it </a:t>
            </a:r>
            <a:r>
              <a:rPr lang="en-GB" sz="2000" b="1" i="1" dirty="0" smtClean="0">
                <a:solidFill>
                  <a:prstClr val="black"/>
                </a:solidFill>
                <a:latin typeface="Candara" pitchFamily="34" charset="0"/>
              </a:rPr>
              <a:t>communicates with the </a:t>
            </a:r>
            <a:r>
              <a:rPr lang="en-GB" sz="2000" b="1" i="1" dirty="0" smtClean="0">
                <a:solidFill>
                  <a:srgbClr val="FF0000"/>
                </a:solidFill>
                <a:latin typeface="Candara" pitchFamily="34" charset="0"/>
              </a:rPr>
              <a:t>middle cranial fossa</a:t>
            </a:r>
            <a:r>
              <a:rPr lang="en-GB" sz="2000" i="1" dirty="0" smtClean="0">
                <a:solidFill>
                  <a:srgbClr val="FF0000"/>
                </a:solidFill>
                <a:latin typeface="Candara" pitchFamily="34" charset="0"/>
              </a:rPr>
              <a:t>. 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It transmits </a:t>
            </a:r>
            <a:r>
              <a:rPr lang="en-GB" sz="2000" b="1" i="1" dirty="0" smtClean="0">
                <a:solidFill>
                  <a:srgbClr val="F79646">
                    <a:lumMod val="75000"/>
                  </a:srgbClr>
                </a:solidFill>
                <a:latin typeface="Candara" pitchFamily="34" charset="0"/>
              </a:rPr>
              <a:t>the lacrimal nerve</a:t>
            </a:r>
            <a:r>
              <a:rPr lang="en-GB" sz="2000" b="1" i="1" dirty="0" smtClean="0">
                <a:solidFill>
                  <a:prstClr val="black"/>
                </a:solidFill>
                <a:latin typeface="Candara" pitchFamily="34" charset="0"/>
              </a:rPr>
              <a:t>, the </a:t>
            </a:r>
            <a:r>
              <a:rPr lang="en-GB" sz="2000" b="1" i="1" dirty="0" smtClean="0">
                <a:solidFill>
                  <a:srgbClr val="F79646">
                    <a:lumMod val="75000"/>
                  </a:srgbClr>
                </a:solidFill>
                <a:latin typeface="Candara" pitchFamily="34" charset="0"/>
              </a:rPr>
              <a:t>frontal nerve</a:t>
            </a:r>
            <a:r>
              <a:rPr lang="en-GB" sz="2000" b="1" i="1" dirty="0" smtClean="0">
                <a:solidFill>
                  <a:prstClr val="black"/>
                </a:solidFill>
                <a:latin typeface="Candara" pitchFamily="34" charset="0"/>
              </a:rPr>
              <a:t>, the </a:t>
            </a:r>
            <a:r>
              <a:rPr lang="en-GB" sz="2000" b="1" i="1" dirty="0" smtClean="0">
                <a:solidFill>
                  <a:srgbClr val="F79646">
                    <a:lumMod val="75000"/>
                  </a:srgbClr>
                </a:solidFill>
                <a:latin typeface="Candara" pitchFamily="34" charset="0"/>
              </a:rPr>
              <a:t>trochlear nerve</a:t>
            </a:r>
            <a:r>
              <a:rPr lang="en-GB" sz="2000" b="1" i="1" dirty="0" smtClean="0">
                <a:solidFill>
                  <a:prstClr val="black"/>
                </a:solidFill>
                <a:latin typeface="Candara" pitchFamily="34" charset="0"/>
              </a:rPr>
              <a:t>, the </a:t>
            </a:r>
            <a:r>
              <a:rPr lang="en-GB" sz="2000" b="1" i="1" dirty="0" smtClean="0">
                <a:solidFill>
                  <a:srgbClr val="F79646">
                    <a:lumMod val="75000"/>
                  </a:srgbClr>
                </a:solidFill>
                <a:latin typeface="Candara" pitchFamily="34" charset="0"/>
              </a:rPr>
              <a:t>oculomotor nerve </a:t>
            </a:r>
            <a:r>
              <a:rPr lang="en-GB" sz="2000" b="1" i="1" dirty="0" smtClean="0">
                <a:solidFill>
                  <a:prstClr val="black"/>
                </a:solidFill>
                <a:latin typeface="Candara" pitchFamily="34" charset="0"/>
              </a:rPr>
              <a:t>the </a:t>
            </a:r>
            <a:r>
              <a:rPr lang="en-GB" sz="2000" b="1" i="1" dirty="0" smtClean="0">
                <a:solidFill>
                  <a:srgbClr val="F79646">
                    <a:lumMod val="75000"/>
                  </a:srgbClr>
                </a:solidFill>
                <a:latin typeface="Candara" pitchFamily="34" charset="0"/>
              </a:rPr>
              <a:t>abducent nerve</a:t>
            </a:r>
            <a:r>
              <a:rPr lang="en-GB" sz="2000" b="1" i="1" dirty="0" smtClean="0">
                <a:solidFill>
                  <a:prstClr val="black"/>
                </a:solidFill>
                <a:latin typeface="Candara" pitchFamily="34" charset="0"/>
              </a:rPr>
              <a:t>, the </a:t>
            </a:r>
            <a:r>
              <a:rPr lang="en-GB" sz="2000" b="1" i="1" dirty="0" smtClean="0">
                <a:solidFill>
                  <a:srgbClr val="F79646">
                    <a:lumMod val="75000"/>
                  </a:srgbClr>
                </a:solidFill>
                <a:latin typeface="Candara" pitchFamily="34" charset="0"/>
              </a:rPr>
              <a:t>nasociliary nerve</a:t>
            </a:r>
            <a:r>
              <a:rPr lang="en-GB" sz="2000" b="1" i="1" dirty="0" smtClean="0">
                <a:solidFill>
                  <a:prstClr val="black"/>
                </a:solidFill>
                <a:latin typeface="Candara" pitchFamily="34" charset="0"/>
              </a:rPr>
              <a:t>, and </a:t>
            </a:r>
            <a:r>
              <a:rPr lang="en-GB" sz="2000" b="1" i="1" dirty="0" smtClean="0">
                <a:solidFill>
                  <a:srgbClr val="0033CC"/>
                </a:solidFill>
                <a:latin typeface="Candara" pitchFamily="34" charset="0"/>
              </a:rPr>
              <a:t>the superior ophthalmic vein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.</a:t>
            </a:r>
          </a:p>
          <a:p>
            <a:pPr algn="l" rtl="0">
              <a:buFont typeface="Wingdings" pitchFamily="2" charset="2"/>
              <a:buChar char="q"/>
            </a:pPr>
            <a:endParaRPr lang="en-GB" sz="2000" i="1" dirty="0" smtClean="0">
              <a:solidFill>
                <a:prstClr val="black"/>
              </a:solidFill>
              <a:latin typeface="Candar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" y="76200"/>
            <a:ext cx="5039136" cy="523220"/>
          </a:xfrm>
          <a:prstGeom prst="rect">
            <a:avLst/>
          </a:prstGeom>
          <a:ln w="5715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pPr algn="l" rtl="0"/>
            <a:r>
              <a:rPr lang="en-GB" sz="2800" b="1" dirty="0" smtClean="0">
                <a:solidFill>
                  <a:srgbClr val="FF0000"/>
                </a:solidFill>
              </a:rPr>
              <a:t>Openings into the Orbital Cavity </a:t>
            </a:r>
            <a:endParaRPr lang="en-GB" sz="2800" b="1" dirty="0">
              <a:solidFill>
                <a:srgbClr val="FF0000"/>
              </a:solidFill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 l="29282" t="25000" r="31479" b="31250"/>
          <a:stretch>
            <a:fillRect/>
          </a:stretch>
        </p:blipFill>
        <p:spPr bwMode="auto">
          <a:xfrm>
            <a:off x="3136898" y="1740089"/>
            <a:ext cx="5854701" cy="3670111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-45720" y="834509"/>
            <a:ext cx="8991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buFont typeface="Wingdings" pitchFamily="2" charset="2"/>
              <a:buChar char="q"/>
            </a:pPr>
            <a:r>
              <a:rPr lang="en-GB" sz="2000" b="1" i="1" dirty="0" smtClean="0">
                <a:solidFill>
                  <a:srgbClr val="0033CC"/>
                </a:solidFill>
                <a:latin typeface="Candara" pitchFamily="34" charset="0"/>
              </a:rPr>
              <a:t>Inferior orbital fissure: 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it </a:t>
            </a:r>
            <a:r>
              <a:rPr lang="en-GB" sz="2000" b="1" i="1" dirty="0" smtClean="0">
                <a:solidFill>
                  <a:prstClr val="black"/>
                </a:solidFill>
                <a:latin typeface="Candara" pitchFamily="34" charset="0"/>
              </a:rPr>
              <a:t>communicates with </a:t>
            </a:r>
            <a:r>
              <a:rPr lang="en-GB" sz="2000" b="1" i="1" dirty="0" smtClean="0">
                <a:solidFill>
                  <a:srgbClr val="FF0000"/>
                </a:solidFill>
                <a:latin typeface="Candara" pitchFamily="34" charset="0"/>
              </a:rPr>
              <a:t>the pterygopalatine fossa</a:t>
            </a:r>
            <a:r>
              <a:rPr lang="en-GB" sz="2000" b="1" i="1" dirty="0" smtClean="0">
                <a:solidFill>
                  <a:prstClr val="black"/>
                </a:solidFill>
                <a:latin typeface="Candara" pitchFamily="34" charset="0"/>
              </a:rPr>
              <a:t>.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 It transmits </a:t>
            </a:r>
            <a:r>
              <a:rPr lang="en-GB" sz="2000" b="1" i="1" dirty="0" smtClean="0">
                <a:solidFill>
                  <a:srgbClr val="F79646">
                    <a:lumMod val="75000"/>
                  </a:srgbClr>
                </a:solidFill>
                <a:latin typeface="Candara" pitchFamily="34" charset="0"/>
              </a:rPr>
              <a:t>the maxillary nerve 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and its zygomatic branch, </a:t>
            </a:r>
            <a:r>
              <a:rPr lang="en-GB" sz="2000" b="1" i="1" dirty="0" smtClean="0">
                <a:solidFill>
                  <a:srgbClr val="0033CC"/>
                </a:solidFill>
                <a:latin typeface="Candara" pitchFamily="34" charset="0"/>
              </a:rPr>
              <a:t>the inferior ophthalmic vein, 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and </a:t>
            </a:r>
            <a:r>
              <a:rPr lang="en-GB" sz="2000" b="1" i="1" dirty="0" smtClean="0">
                <a:solidFill>
                  <a:prstClr val="black"/>
                </a:solidFill>
                <a:latin typeface="Candara" pitchFamily="34" charset="0"/>
              </a:rPr>
              <a:t>sympathetic nerves.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00" y="5540514"/>
            <a:ext cx="8763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buFont typeface="Wingdings" pitchFamily="2" charset="2"/>
              <a:buChar char="q"/>
            </a:pPr>
            <a:r>
              <a:rPr lang="en-GB" sz="2000" b="1" i="1" dirty="0" smtClean="0">
                <a:solidFill>
                  <a:srgbClr val="0033CC"/>
                </a:solidFill>
                <a:latin typeface="Candara" pitchFamily="34" charset="0"/>
              </a:rPr>
              <a:t>Optic canal: 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it communicates with the </a:t>
            </a:r>
            <a:r>
              <a:rPr lang="en-GB" sz="2000" b="1" i="1" dirty="0" smtClean="0">
                <a:solidFill>
                  <a:srgbClr val="FF0000"/>
                </a:solidFill>
                <a:latin typeface="Candara" pitchFamily="34" charset="0"/>
              </a:rPr>
              <a:t>middle cranial fossa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. It transmits </a:t>
            </a:r>
            <a:r>
              <a:rPr lang="en-GB" sz="2000" b="1" i="1" dirty="0" smtClean="0">
                <a:solidFill>
                  <a:srgbClr val="F79646">
                    <a:lumMod val="75000"/>
                  </a:srgbClr>
                </a:solidFill>
                <a:latin typeface="Candara" pitchFamily="34" charset="0"/>
              </a:rPr>
              <a:t>the optic nerve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 and </a:t>
            </a:r>
            <a:r>
              <a:rPr lang="en-GB" sz="2000" b="1" i="1" dirty="0" smtClean="0">
                <a:solidFill>
                  <a:srgbClr val="FF0000"/>
                </a:solidFill>
                <a:latin typeface="Candara" pitchFamily="34" charset="0"/>
              </a:rPr>
              <a:t>the ophthalmic artery</a:t>
            </a:r>
            <a:r>
              <a:rPr lang="en-GB" sz="2000" i="1" dirty="0" smtClean="0">
                <a:solidFill>
                  <a:prstClr val="black"/>
                </a:solidFill>
                <a:latin typeface="Candara" pitchFamily="34" charset="0"/>
              </a:rPr>
              <a:t>.</a:t>
            </a:r>
            <a:endParaRPr lang="en-GB" sz="2000" i="1" dirty="0">
              <a:solidFill>
                <a:prstClr val="black"/>
              </a:solidFill>
              <a:latin typeface="Candara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Wednesday 3 March 2021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44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Dr. Aiman Qais Afar</a:t>
            </a:r>
            <a:endParaRPr lang="en-US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86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Wednesday 3 March 2021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Aiman Qais Afar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9194"/>
            <a:ext cx="7932497" cy="477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69697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Wednesday 3 March 2021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Aiman Qais Afar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32655"/>
            <a:ext cx="5973266" cy="5958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02779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Wednesday 3 March 2021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Aiman Qais Afar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94" y="620688"/>
            <a:ext cx="8233237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23356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Wednesday 3 March 2021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60648"/>
            <a:ext cx="4666792" cy="6330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556658" y="2033553"/>
            <a:ext cx="316699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ü"/>
            </a:pPr>
            <a:r>
              <a:rPr lang="en-GB" sz="2000" b="1" dirty="0" smtClean="0"/>
              <a:t>The ciliary glands </a:t>
            </a:r>
            <a:r>
              <a:rPr lang="en-GB" sz="2000" b="1" dirty="0" smtClean="0">
                <a:solidFill>
                  <a:srgbClr val="0033CC"/>
                </a:solidFill>
              </a:rPr>
              <a:t>(glands of Moll) </a:t>
            </a:r>
            <a:r>
              <a:rPr lang="en-GB" sz="2000" dirty="0" smtClean="0"/>
              <a:t>are modified sweat glands that open separately between adjacent lashes</a:t>
            </a:r>
            <a:endParaRPr lang="en-GB" sz="2000" dirty="0"/>
          </a:p>
        </p:txBody>
      </p:sp>
      <p:sp>
        <p:nvSpPr>
          <p:cNvPr id="7" name="Rectangle 6"/>
          <p:cNvSpPr/>
          <p:nvPr/>
        </p:nvSpPr>
        <p:spPr>
          <a:xfrm>
            <a:off x="544517" y="284282"/>
            <a:ext cx="31150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ü"/>
            </a:pPr>
            <a:r>
              <a:rPr lang="en-GB" sz="2000" b="1" dirty="0" smtClean="0"/>
              <a:t>The sebaceous glands </a:t>
            </a:r>
            <a:r>
              <a:rPr lang="en-GB" sz="2000" b="1" dirty="0" smtClean="0">
                <a:solidFill>
                  <a:srgbClr val="0033CC"/>
                </a:solidFill>
              </a:rPr>
              <a:t>(glands of </a:t>
            </a:r>
            <a:r>
              <a:rPr lang="en-GB" sz="2000" b="1" dirty="0" err="1" smtClean="0">
                <a:solidFill>
                  <a:srgbClr val="0033CC"/>
                </a:solidFill>
              </a:rPr>
              <a:t>Zeis</a:t>
            </a:r>
            <a:r>
              <a:rPr lang="en-GB" sz="2000" b="1" dirty="0" smtClean="0">
                <a:solidFill>
                  <a:srgbClr val="0033CC"/>
                </a:solidFill>
              </a:rPr>
              <a:t>) </a:t>
            </a:r>
            <a:r>
              <a:rPr lang="en-GB" sz="2000" dirty="0" smtClean="0"/>
              <a:t>open directly into the eyelash follicles. </a:t>
            </a:r>
            <a:endParaRPr lang="en-GB" sz="2000" dirty="0"/>
          </a:p>
        </p:txBody>
      </p:sp>
      <p:sp>
        <p:nvSpPr>
          <p:cNvPr id="8" name="Rectangle 7"/>
          <p:cNvSpPr/>
          <p:nvPr/>
        </p:nvSpPr>
        <p:spPr>
          <a:xfrm>
            <a:off x="506165" y="3866272"/>
            <a:ext cx="2907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ü"/>
            </a:pPr>
            <a:r>
              <a:rPr lang="en-GB" sz="2000" b="1" dirty="0" smtClean="0">
                <a:solidFill>
                  <a:srgbClr val="0033CC"/>
                </a:solidFill>
              </a:rPr>
              <a:t>The tarsal glands </a:t>
            </a:r>
            <a:r>
              <a:rPr lang="en-GB" sz="2000" dirty="0" smtClean="0"/>
              <a:t>are long, </a:t>
            </a:r>
            <a:r>
              <a:rPr lang="en-GB" sz="2000" b="1" dirty="0" smtClean="0"/>
              <a:t>modified sebaceous glands </a:t>
            </a:r>
            <a:r>
              <a:rPr lang="en-GB" sz="2000" dirty="0" smtClean="0"/>
              <a:t>that pour their oily secretion onto the margin of the lid; their openings lie behind the eyelashes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999138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Wednesday 3 March 2021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Aiman Qais Afar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02" y="188640"/>
            <a:ext cx="8614093" cy="5170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58434" y="5445224"/>
            <a:ext cx="84620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dirty="0"/>
              <a:t>The orbital septum is thickened at the margins of the lids to form </a:t>
            </a:r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the superior </a:t>
            </a:r>
            <a:r>
              <a:rPr lang="en-GB" dirty="0"/>
              <a:t>and </a:t>
            </a:r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inferior tarsal plates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9431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 rotWithShape="1">
          <a:blip r:embed="rId2" cstate="print"/>
          <a:srcRect l="2910" t="3236" r="4030" b="1933"/>
          <a:stretch/>
        </p:blipFill>
        <p:spPr>
          <a:xfrm>
            <a:off x="1143000" y="0"/>
            <a:ext cx="6553200" cy="6781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Wednesday 3 March 2021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Aiman Qais Afar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/>
          <a:srcRect l="36896" t="30208" r="34992" b="36458"/>
          <a:stretch>
            <a:fillRect/>
          </a:stretch>
        </p:blipFill>
        <p:spPr bwMode="auto">
          <a:xfrm>
            <a:off x="323528" y="620688"/>
            <a:ext cx="7952184" cy="5301456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5528269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Wednesday 3 March 2021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Aiman Qais Afar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8640"/>
            <a:ext cx="7337277" cy="5134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841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Wednesday 3 March 2021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Aiman Qais Afar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http://www.cerebromente.org.br/n16/mente/cap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6383" y="188640"/>
            <a:ext cx="5236468" cy="3209925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  <p:pic>
        <p:nvPicPr>
          <p:cNvPr id="6" name="Picture 6" descr="http://3.bp.blogspot.com/-5m5UCMsTj4w/TedaUirgpRI/AAAAAAAAAC8/opHp_-ahvfI/s1600/Anatomy-of-the-lacrimal-drains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3645024"/>
            <a:ext cx="3549650" cy="2971801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</p:spTree>
    <p:extLst>
      <p:ext uri="{BB962C8B-B14F-4D97-AF65-F5344CB8AC3E}">
        <p14:creationId xmlns:p14="http://schemas.microsoft.com/office/powerpoint/2010/main" val="2227570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Wednesday 3 March 2021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Aiman Qais Afar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8237045" cy="3873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81319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Wednesday 3 March 2021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Aiman Qais Afar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0688"/>
            <a:ext cx="8388656" cy="5579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22774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Wednesday 3 March 2021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Aiman Qais Afar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 descr="http://image.slidesharecdn.com/orbit-140210054154-phpapp01/95/orbit-15-638.jpg?cb=139201104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404664"/>
            <a:ext cx="7603639" cy="5708690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</p:spTree>
    <p:extLst>
      <p:ext uri="{BB962C8B-B14F-4D97-AF65-F5344CB8AC3E}">
        <p14:creationId xmlns:p14="http://schemas.microsoft.com/office/powerpoint/2010/main" val="147809554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Wednesday 3 March 2021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Aiman Qais Afar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27526" t="22917" r="29722" b="32292"/>
          <a:stretch>
            <a:fillRect/>
          </a:stretch>
        </p:blipFill>
        <p:spPr bwMode="auto">
          <a:xfrm>
            <a:off x="395536" y="764704"/>
            <a:ext cx="8557228" cy="5040560"/>
          </a:xfrm>
          <a:prstGeom prst="rect">
            <a:avLst/>
          </a:prstGeom>
          <a:noFill/>
          <a:ln w="76200">
            <a:solidFill>
              <a:srgbClr val="3DFC1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24320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Wednesday 3 March 2021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Aiman Qais Afar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60648"/>
            <a:ext cx="4786313" cy="602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4263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Wednesday 3 March 2021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Aiman Qais Afar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02" y="260648"/>
            <a:ext cx="8362237" cy="6019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417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Wednesday 3 March 2021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Aiman Qais Afar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4032670" cy="5244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212477"/>
            <a:ext cx="4657725" cy="444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9426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 rotWithShape="1">
          <a:blip r:embed="rId2" cstate="print"/>
          <a:srcRect l="7560" t="2194" r="1801" b="4979"/>
          <a:stretch/>
        </p:blipFill>
        <p:spPr>
          <a:xfrm>
            <a:off x="1295400" y="0"/>
            <a:ext cx="62484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Wednesday 3 March 2021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Aiman Qais Afar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86124"/>
            <a:ext cx="5901829" cy="5943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6818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176480"/>
            <a:ext cx="8458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2400" dirty="0" smtClean="0"/>
              <a:t>In addition to </a:t>
            </a:r>
            <a:r>
              <a:rPr lang="en-GB" sz="2400" b="1" dirty="0" smtClean="0">
                <a:solidFill>
                  <a:schemeClr val="accent6">
                    <a:lumMod val="75000"/>
                  </a:schemeClr>
                </a:solidFill>
              </a:rPr>
              <a:t>the ansa cervicalis </a:t>
            </a:r>
            <a:r>
              <a:rPr lang="en-GB" sz="2400" dirty="0" smtClean="0"/>
              <a:t>and </a:t>
            </a:r>
            <a:r>
              <a:rPr lang="en-GB" sz="2400" b="1" dirty="0" smtClean="0">
                <a:solidFill>
                  <a:schemeClr val="accent6">
                    <a:lumMod val="75000"/>
                  </a:schemeClr>
                </a:solidFill>
              </a:rPr>
              <a:t>phrenic nerves </a:t>
            </a:r>
            <a:r>
              <a:rPr lang="en-GB" sz="2400" dirty="0" smtClean="0"/>
              <a:t>arising from the loops of the plexus, </a:t>
            </a:r>
            <a:r>
              <a:rPr lang="en-GB" sz="2400" b="1" dirty="0" smtClean="0">
                <a:solidFill>
                  <a:schemeClr val="accent6">
                    <a:lumMod val="50000"/>
                  </a:schemeClr>
                </a:solidFill>
              </a:rPr>
              <a:t>deep motor branches of the cervical plexus </a:t>
            </a:r>
            <a:r>
              <a:rPr lang="en-GB" sz="2400" dirty="0" smtClean="0"/>
              <a:t>include branches arising from the roots that supply </a:t>
            </a:r>
            <a:r>
              <a:rPr lang="en-GB" sz="2400" b="1" dirty="0" smtClean="0">
                <a:solidFill>
                  <a:srgbClr val="00B050"/>
                </a:solidFill>
              </a:rPr>
              <a:t>the rhomboids </a:t>
            </a:r>
            <a:r>
              <a:rPr lang="en-GB" sz="2400" b="1" dirty="0" smtClean="0">
                <a:solidFill>
                  <a:srgbClr val="1B10FC"/>
                </a:solidFill>
              </a:rPr>
              <a:t>(dorsal scapular nerve; C4 and C5), </a:t>
            </a:r>
            <a:r>
              <a:rPr lang="en-GB" sz="2400" b="1" dirty="0" smtClean="0">
                <a:solidFill>
                  <a:srgbClr val="00B050"/>
                </a:solidFill>
              </a:rPr>
              <a:t>serratus anterior </a:t>
            </a:r>
            <a:r>
              <a:rPr lang="en-GB" sz="2400" b="1" dirty="0" smtClean="0">
                <a:solidFill>
                  <a:srgbClr val="1B10FC"/>
                </a:solidFill>
              </a:rPr>
              <a:t>(long thoracic nerve; C5-C7), </a:t>
            </a:r>
            <a:r>
              <a:rPr lang="en-GB" sz="2400" dirty="0" smtClean="0"/>
              <a:t>and nearby </a:t>
            </a:r>
            <a:r>
              <a:rPr lang="en-GB" sz="2400" dirty="0" err="1" smtClean="0"/>
              <a:t>prevertebral</a:t>
            </a:r>
            <a:r>
              <a:rPr lang="en-GB" sz="2400" dirty="0" smtClean="0"/>
              <a:t> muscles</a:t>
            </a:r>
            <a:endParaRPr lang="en-GB" sz="2400" dirty="0"/>
          </a:p>
        </p:txBody>
      </p:sp>
      <p:pic>
        <p:nvPicPr>
          <p:cNvPr id="25602" name="Picture 2" descr="http://www.chiropractic-help.com/images/Dorsal-scapular-nerve-C5-anterior-ramu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7716" y="2514600"/>
            <a:ext cx="4054809" cy="4019550"/>
          </a:xfrm>
          <a:prstGeom prst="rect">
            <a:avLst/>
          </a:prstGeom>
          <a:noFill/>
          <a:ln w="57150">
            <a:solidFill>
              <a:srgbClr val="3DFC10"/>
            </a:solidFill>
          </a:ln>
        </p:spPr>
      </p:pic>
      <p:pic>
        <p:nvPicPr>
          <p:cNvPr id="25604" name="Picture 4" descr="http://scapulothoracicdysfunction.weebly.com/uploads/3/1/3/5/31353651/449640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9" y="2514600"/>
            <a:ext cx="3615689" cy="3962401"/>
          </a:xfrm>
          <a:prstGeom prst="rect">
            <a:avLst/>
          </a:prstGeom>
          <a:noFill/>
          <a:ln w="57150">
            <a:solidFill>
              <a:srgbClr val="3DFC10"/>
            </a:solidFill>
          </a:ln>
        </p:spPr>
      </p:pic>
      <p:sp>
        <p:nvSpPr>
          <p:cNvPr id="7" name="Date Placeholder 6"/>
          <p:cNvSpPr>
            <a:spLocks noGrp="1"/>
          </p:cNvSpPr>
          <p:nvPr>
            <p:ph type="dt" sz="half" idx="4294967295"/>
          </p:nvPr>
        </p:nvSpPr>
        <p:spPr>
          <a:xfrm>
            <a:off x="457200" y="6569075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b="1" smtClean="0">
                <a:solidFill>
                  <a:srgbClr val="1B10FC"/>
                </a:solidFill>
              </a:rPr>
              <a:t>10  February  2020</a:t>
            </a:r>
            <a:endParaRPr lang="en-US" b="1">
              <a:solidFill>
                <a:srgbClr val="1B10FC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6553200" y="6569075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1B10FC"/>
                </a:solidFill>
              </a:rPr>
              <a:pPr/>
              <a:t>61</a:t>
            </a:fld>
            <a:endParaRPr lang="en-US" b="1" dirty="0">
              <a:solidFill>
                <a:srgbClr val="1B10FC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4294967295"/>
          </p:nvPr>
        </p:nvSpPr>
        <p:spPr>
          <a:xfrm>
            <a:off x="27432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b="1" smtClean="0">
                <a:solidFill>
                  <a:srgbClr val="0000FF"/>
                </a:solidFill>
              </a:rPr>
              <a:t>Dr. Aiman Q Afar</a:t>
            </a:r>
            <a:endParaRPr lang="en-US" b="1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58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Wednesday 3 March 2021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Aiman Qais Afar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821309"/>
            <a:ext cx="3968262" cy="4813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4572000" cy="487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249625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Wednesday 3 March 2021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Aiman Qais Afar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24744"/>
            <a:ext cx="7816028" cy="455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448395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Wednesday 3 March 2021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Aiman Qais Afar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8" y="496888"/>
            <a:ext cx="8035925" cy="586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577707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Wednesday 3 March 2021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Aiman Qais Afar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 descr="ÙØªÙØ¬Ø© Ø¨Ø­Ø« Ø§ÙØµÙØ± Ø¹Ù âªThe nonvisual retinaâ¬â"/>
          <p:cNvPicPr>
            <a:picLocks noChangeAspect="1" noChangeArrowheads="1"/>
          </p:cNvPicPr>
          <p:nvPr/>
        </p:nvPicPr>
        <p:blipFill>
          <a:blip r:embed="rId2" cstate="print"/>
          <a:srcRect l="4396" t="14210" r="38462" b="14742"/>
          <a:stretch>
            <a:fillRect/>
          </a:stretch>
        </p:blipFill>
        <p:spPr bwMode="auto">
          <a:xfrm>
            <a:off x="1547664" y="188640"/>
            <a:ext cx="5927576" cy="5699592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</p:spTree>
    <p:extLst>
      <p:ext uri="{BB962C8B-B14F-4D97-AF65-F5344CB8AC3E}">
        <p14:creationId xmlns:p14="http://schemas.microsoft.com/office/powerpoint/2010/main" val="396400593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Wednesday 3 March 2021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Aiman Qais Afar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40995" t="25000" r="26794" b="14583"/>
          <a:stretch>
            <a:fillRect/>
          </a:stretch>
        </p:blipFill>
        <p:spPr bwMode="auto">
          <a:xfrm>
            <a:off x="1979712" y="404664"/>
            <a:ext cx="5632413" cy="5939636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5945333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Wednesday 3 March 2021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Dr. Aiman Qais Afar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62" y="476672"/>
            <a:ext cx="8110518" cy="555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084092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774029"/>
            <a:ext cx="8763000" cy="500777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84589" y="152400"/>
            <a:ext cx="484459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JO" sz="3200" dirty="0"/>
              <a:t>"يُدَبِّرُ الْأَمْرَ مِنَ السَّمَاءِ إِلَى </a:t>
            </a:r>
            <a:r>
              <a:rPr lang="ar-JO" sz="3200" dirty="0" smtClean="0"/>
              <a:t>الْأَرْضِ</a:t>
            </a:r>
            <a:r>
              <a:rPr lang="en-US" sz="3200" dirty="0" smtClean="0"/>
              <a:t>”</a:t>
            </a:r>
            <a:endParaRPr lang="ar-JO" sz="3200" dirty="0" smtClean="0"/>
          </a:p>
          <a:p>
            <a:pPr algn="r" rtl="1"/>
            <a:r>
              <a:rPr lang="ar-JO" sz="3200" dirty="0" smtClean="0"/>
              <a:t>من </a:t>
            </a:r>
            <a:r>
              <a:rPr lang="ar-JO" sz="3200" dirty="0"/>
              <a:t>السماااءِ إلى الأرض</a:t>
            </a:r>
            <a:r>
              <a:rPr lang="ar-JO" sz="3200" dirty="0" smtClean="0"/>
              <a:t>!</a:t>
            </a:r>
            <a:r>
              <a:rPr lang="en-US" sz="3200" dirty="0" smtClean="0"/>
              <a:t> : )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679417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6294" y="0"/>
            <a:ext cx="865530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5159"/>
            <a:ext cx="9144000" cy="67928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 rotWithShape="1">
          <a:blip r:embed="rId2" cstate="print"/>
          <a:srcRect l="10574" t="1710" r="1916" b="7881"/>
          <a:stretch/>
        </p:blipFill>
        <p:spPr>
          <a:xfrm>
            <a:off x="1706880" y="0"/>
            <a:ext cx="591312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</TotalTime>
  <Words>1102</Words>
  <Application>Microsoft Office PowerPoint</Application>
  <PresentationFormat>On-screen Show (4:3)</PresentationFormat>
  <Paragraphs>175</Paragraphs>
  <Slides>68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6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CamScanner 03-21-2021 15.27</dc:title>
  <dc:subject>CamScanner 03-21-2021 15.27</dc:subject>
  <dc:creator>Android_CS5.38.0</dc:creator>
  <cp:lastModifiedBy>DELL</cp:lastModifiedBy>
  <cp:revision>4</cp:revision>
  <dcterms:created xsi:type="dcterms:W3CDTF">2021-03-21T14:54:11Z</dcterms:created>
  <dcterms:modified xsi:type="dcterms:W3CDTF">2021-03-21T15:34:31Z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2021-03-21T00:00:00Z</vt:filetime>
  </property>
</Properties>
</file>