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26"/>
  </p:notesMasterIdLst>
  <p:sldIdLst>
    <p:sldId id="256" r:id="rId2"/>
    <p:sldId id="291" r:id="rId3"/>
    <p:sldId id="343" r:id="rId4"/>
    <p:sldId id="282" r:id="rId5"/>
    <p:sldId id="283" r:id="rId6"/>
    <p:sldId id="352" r:id="rId7"/>
    <p:sldId id="353" r:id="rId8"/>
    <p:sldId id="354" r:id="rId9"/>
    <p:sldId id="355" r:id="rId10"/>
    <p:sldId id="358" r:id="rId11"/>
    <p:sldId id="342" r:id="rId12"/>
    <p:sldId id="350" r:id="rId13"/>
    <p:sldId id="286" r:id="rId14"/>
    <p:sldId id="360" r:id="rId15"/>
    <p:sldId id="361" r:id="rId16"/>
    <p:sldId id="362" r:id="rId17"/>
    <p:sldId id="363" r:id="rId18"/>
    <p:sldId id="287" r:id="rId19"/>
    <p:sldId id="367" r:id="rId20"/>
    <p:sldId id="368" r:id="rId21"/>
    <p:sldId id="351" r:id="rId22"/>
    <p:sldId id="288" r:id="rId23"/>
    <p:sldId id="294" r:id="rId24"/>
    <p:sldId id="30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679" autoAdjust="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36844-3C4B-42E8-9563-43E3D548431C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283FC-DDB3-403B-8B29-3D4BE520B3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24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233919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16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76702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17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323037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19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3278446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20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514277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94381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6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4195953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7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286756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8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97698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9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345603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373762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971434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14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858605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CD97-D3D5-412F-86E4-6E844D15C655}" type="slidenum">
              <a:rPr lang="fa-IR" smtClean="0"/>
              <a:pPr/>
              <a:t>15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356497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223D228-A90E-4EAF-977C-DA4DCA3387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6362B34-B75F-440E-91B8-8C55626A70DB}" type="datetimeFigureOut">
              <a:rPr lang="en-US" smtClean="0"/>
              <a:pPr/>
              <a:t>12/20/2020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949377"/>
            <a:ext cx="7772400" cy="2514600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Adrenal Insufficiency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427751"/>
            <a:ext cx="6934200" cy="3429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DR.ABBAS MANSOUR</a:t>
            </a:r>
          </a:p>
          <a:p>
            <a:pPr algn="ctr"/>
            <a:r>
              <a:rPr lang="en-US" sz="3600" b="1" dirty="0" smtClean="0"/>
              <a:t>Senior Consultant Internal Medicine</a:t>
            </a:r>
          </a:p>
        </p:txBody>
      </p:sp>
      <p:sp>
        <p:nvSpPr>
          <p:cNvPr id="4" name="object 8"/>
          <p:cNvSpPr>
            <a:spLocks noChangeArrowheads="1"/>
          </p:cNvSpPr>
          <p:nvPr/>
        </p:nvSpPr>
        <p:spPr bwMode="auto">
          <a:xfrm>
            <a:off x="1905000" y="34977"/>
            <a:ext cx="5029200" cy="255582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107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458200" cy="6417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428596" y="6417254"/>
            <a:ext cx="4048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 smtClean="0"/>
              <a:t>Williams endocrinology text book 2016</a:t>
            </a:r>
          </a:p>
        </p:txBody>
      </p:sp>
    </p:spTree>
    <p:extLst>
      <p:ext uri="{BB962C8B-B14F-4D97-AF65-F5344CB8AC3E}">
        <p14:creationId xmlns="" xmlns:p14="http://schemas.microsoft.com/office/powerpoint/2010/main" val="38336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7620000" cy="12223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object 2"/>
          <p:cNvSpPr>
            <a:spLocks noGrp="1" noChangeArrowheads="1"/>
          </p:cNvSpPr>
          <p:nvPr>
            <p:ph idx="1"/>
          </p:nvPr>
        </p:nvSpPr>
        <p:spPr bwMode="auto">
          <a:xfrm>
            <a:off x="0" y="152400"/>
            <a:ext cx="8382000" cy="67056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528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 tIns="270002" rtlCol="0"/>
          <a:lstStyle/>
          <a:p>
            <a:pPr marL="13906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solidFill>
                  <a:srgbClr val="000000"/>
                </a:solidFill>
              </a:rPr>
              <a:t>Pigme</a:t>
            </a:r>
            <a:r>
              <a:rPr spc="-35" dirty="0">
                <a:solidFill>
                  <a:srgbClr val="000000"/>
                </a:solidFill>
              </a:rPr>
              <a:t>n</a:t>
            </a:r>
            <a:r>
              <a:rPr spc="-50" dirty="0">
                <a:solidFill>
                  <a:srgbClr val="000000"/>
                </a:solidFill>
              </a:rPr>
              <a:t>t</a:t>
            </a:r>
            <a:r>
              <a:rPr spc="-40" dirty="0">
                <a:solidFill>
                  <a:srgbClr val="000000"/>
                </a:solidFill>
              </a:rPr>
              <a:t>a</a:t>
            </a:r>
            <a:r>
              <a:rPr dirty="0">
                <a:solidFill>
                  <a:srgbClr val="000000"/>
                </a:solidFill>
              </a:rPr>
              <a:t>ti</a:t>
            </a:r>
            <a:r>
              <a:rPr spc="-5" dirty="0">
                <a:solidFill>
                  <a:srgbClr val="000000"/>
                </a:solidFill>
              </a:rPr>
              <a:t>o</a:t>
            </a:r>
            <a:r>
              <a:rPr dirty="0">
                <a:solidFill>
                  <a:srgbClr val="000000"/>
                </a:solidFill>
              </a:rPr>
              <a:t>n</a:t>
            </a:r>
            <a:r>
              <a:rPr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in</a:t>
            </a:r>
            <a:r>
              <a:rPr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Addi</a:t>
            </a:r>
            <a:r>
              <a:rPr spc="-5" dirty="0">
                <a:solidFill>
                  <a:srgbClr val="000000"/>
                </a:solidFill>
              </a:rPr>
              <a:t>son'</a:t>
            </a:r>
            <a:r>
              <a:rPr dirty="0">
                <a:solidFill>
                  <a:srgbClr val="000000"/>
                </a:solidFill>
              </a:rPr>
              <a:t>s</a:t>
            </a:r>
            <a:r>
              <a:rPr spc="-9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5" dirty="0">
                <a:solidFill>
                  <a:srgbClr val="000000"/>
                </a:solidFill>
              </a:rPr>
              <a:t>d</a:t>
            </a:r>
            <a:r>
              <a:rPr dirty="0">
                <a:solidFill>
                  <a:srgbClr val="000000"/>
                </a:solidFill>
              </a:rPr>
              <a:t>i</a:t>
            </a:r>
            <a:r>
              <a:rPr spc="-5" dirty="0">
                <a:solidFill>
                  <a:srgbClr val="000000"/>
                </a:solidFill>
              </a:rPr>
              <a:t>sea</a:t>
            </a:r>
            <a:r>
              <a:rPr spc="15" dirty="0">
                <a:solidFill>
                  <a:srgbClr val="000000"/>
                </a:solidFill>
              </a:rPr>
              <a:t>s</a:t>
            </a:r>
            <a:r>
              <a:rPr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39939" name="object 3"/>
          <p:cNvSpPr>
            <a:spLocks noChangeArrowheads="1"/>
          </p:cNvSpPr>
          <p:nvPr/>
        </p:nvSpPr>
        <p:spPr bwMode="auto">
          <a:xfrm>
            <a:off x="76200" y="1676400"/>
            <a:ext cx="8077200" cy="51816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5239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8458200" cy="5440362"/>
          </a:xfrm>
        </p:spPr>
        <p:txBody>
          <a:bodyPr/>
          <a:lstStyle/>
          <a:p>
            <a:r>
              <a:rPr lang="en-US" dirty="0" smtClean="0"/>
              <a:t>Routine labs including kidney function &amp;electrolytes</a:t>
            </a:r>
          </a:p>
          <a:p>
            <a:r>
              <a:rPr lang="en-US" dirty="0" err="1" smtClean="0"/>
              <a:t>Cosyntropin</a:t>
            </a:r>
            <a:r>
              <a:rPr lang="en-US" dirty="0" smtClean="0"/>
              <a:t> stimulation test with baseline cortisol and ACTH.</a:t>
            </a:r>
          </a:p>
          <a:p>
            <a:r>
              <a:rPr lang="en-US" dirty="0" smtClean="0"/>
              <a:t>Insulin Tolerance test if suspecting an acute secondary </a:t>
            </a:r>
            <a:r>
              <a:rPr lang="en-US" dirty="0" err="1" smtClean="0"/>
              <a:t>hypoadrenalism</a:t>
            </a:r>
            <a:endParaRPr lang="en-US" dirty="0" smtClean="0"/>
          </a:p>
          <a:p>
            <a:r>
              <a:rPr lang="en-US" dirty="0" smtClean="0"/>
              <a:t>21 hydroxylase antibodies</a:t>
            </a:r>
          </a:p>
          <a:p>
            <a:r>
              <a:rPr lang="en-US" dirty="0" smtClean="0"/>
              <a:t>Imaging:</a:t>
            </a:r>
          </a:p>
          <a:p>
            <a:pPr marL="114300" indent="0">
              <a:buNone/>
            </a:pPr>
            <a:r>
              <a:rPr lang="en-US" dirty="0"/>
              <a:t>P</a:t>
            </a:r>
            <a:r>
              <a:rPr lang="en-US" dirty="0" smtClean="0"/>
              <a:t>rimary </a:t>
            </a:r>
            <a:r>
              <a:rPr lang="en-US" dirty="0" err="1" smtClean="0"/>
              <a:t>hypoadrenalism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Adrenal CT 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Secondary </a:t>
            </a:r>
            <a:r>
              <a:rPr lang="en-US" dirty="0" err="1" smtClean="0"/>
              <a:t>hypoadrenalism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Pituitary MRI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725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029604" cy="5324492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diagnosis of PAI is traditionally based on low </a:t>
            </a:r>
            <a:r>
              <a:rPr lang="en-US" dirty="0" smtClean="0">
                <a:solidFill>
                  <a:srgbClr val="00B0F0"/>
                </a:solidFill>
              </a:rPr>
              <a:t>morning </a:t>
            </a:r>
            <a:r>
              <a:rPr lang="en-US" dirty="0" err="1" smtClean="0">
                <a:solidFill>
                  <a:srgbClr val="00B0F0"/>
                </a:solidFill>
              </a:rPr>
              <a:t>cortisol</a:t>
            </a:r>
            <a:r>
              <a:rPr lang="en-US" dirty="0" smtClean="0">
                <a:solidFill>
                  <a:srgbClr val="00B0F0"/>
                </a:solidFill>
              </a:rPr>
              <a:t> concentrations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F0"/>
                </a:solidFill>
              </a:rPr>
              <a:t>confirmed by low stimulated </a:t>
            </a:r>
            <a:r>
              <a:rPr lang="en-US" dirty="0" err="1" smtClean="0">
                <a:solidFill>
                  <a:srgbClr val="00B0F0"/>
                </a:solidFill>
              </a:rPr>
              <a:t>cortisol</a:t>
            </a:r>
            <a:r>
              <a:rPr lang="en-US" dirty="0" smtClean="0">
                <a:solidFill>
                  <a:srgbClr val="00B0F0"/>
                </a:solidFill>
              </a:rPr>
              <a:t>. </a:t>
            </a:r>
          </a:p>
          <a:p>
            <a:pPr algn="l" rtl="0"/>
            <a:endParaRPr lang="en-US" dirty="0" smtClean="0">
              <a:solidFill>
                <a:srgbClr val="00B0F0"/>
              </a:solidFill>
            </a:endParaRPr>
          </a:p>
          <a:p>
            <a:pPr algn="l" rtl="0"/>
            <a:r>
              <a:rPr lang="en-US" dirty="0" smtClean="0">
                <a:solidFill>
                  <a:srgbClr val="00B0F0"/>
                </a:solidFill>
              </a:rPr>
              <a:t>DHEAS levels </a:t>
            </a:r>
            <a:r>
              <a:rPr lang="en-US" dirty="0" smtClean="0"/>
              <a:t>(DHEA less so) that are well </a:t>
            </a:r>
            <a:r>
              <a:rPr lang="en-US" dirty="0" smtClean="0">
                <a:solidFill>
                  <a:srgbClr val="00B0F0"/>
                </a:solidFill>
              </a:rPr>
              <a:t>below the lower limit of normal for age and sex</a:t>
            </a:r>
            <a:r>
              <a:rPr lang="en-US" dirty="0" smtClean="0"/>
              <a:t> are a useful initial sign of PAI that should not be overlooked, although they cannot be used in isolation to make the diagnosis of PAI </a:t>
            </a:r>
            <a:r>
              <a:rPr lang="en-US" dirty="0" smtClean="0">
                <a:solidFill>
                  <a:srgbClr val="00B0F0"/>
                </a:solidFill>
              </a:rPr>
              <a:t>because levels may be low in some individuals, especially in older age groups, without PAI.</a:t>
            </a:r>
            <a:endParaRPr lang="fa-I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666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32449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In </a:t>
            </a:r>
            <a:r>
              <a:rPr lang="en-US" dirty="0"/>
              <a:t>most cases, the </a:t>
            </a:r>
            <a:r>
              <a:rPr lang="en-US" dirty="0" smtClean="0"/>
              <a:t>diagnosis is </a:t>
            </a:r>
            <a:r>
              <a:rPr lang="en-US" dirty="0"/>
              <a:t>highly likely if the </a:t>
            </a:r>
            <a:r>
              <a:rPr lang="en-US" dirty="0" err="1">
                <a:solidFill>
                  <a:srgbClr val="0070C0"/>
                </a:solidFill>
              </a:rPr>
              <a:t>cortisol</a:t>
            </a:r>
            <a:r>
              <a:rPr lang="en-US" dirty="0">
                <a:solidFill>
                  <a:srgbClr val="0070C0"/>
                </a:solidFill>
              </a:rPr>
              <a:t> is </a:t>
            </a:r>
            <a:r>
              <a:rPr lang="en-US" dirty="0" smtClean="0">
                <a:solidFill>
                  <a:srgbClr val="0070C0"/>
                </a:solidFill>
              </a:rPr>
              <a:t>&lt;140 </a:t>
            </a:r>
            <a:r>
              <a:rPr lang="en-US" dirty="0" err="1">
                <a:solidFill>
                  <a:srgbClr val="0070C0"/>
                </a:solidFill>
              </a:rPr>
              <a:t>nmol</a:t>
            </a:r>
            <a:r>
              <a:rPr lang="en-US" dirty="0">
                <a:solidFill>
                  <a:srgbClr val="0070C0"/>
                </a:solidFill>
              </a:rPr>
              <a:t>/L (</a:t>
            </a:r>
            <a:r>
              <a:rPr lang="en-US" dirty="0" smtClean="0"/>
              <a:t>5 </a:t>
            </a:r>
            <a:r>
              <a:rPr lang="en-US" dirty="0" err="1" smtClean="0">
                <a:latin typeface="Sylfaen"/>
              </a:rPr>
              <a:t>u</a:t>
            </a:r>
            <a:r>
              <a:rPr lang="en-US" dirty="0" err="1" smtClean="0"/>
              <a:t>g</a:t>
            </a:r>
            <a:r>
              <a:rPr lang="en-US" dirty="0" smtClean="0"/>
              <a:t>/</a:t>
            </a:r>
            <a:r>
              <a:rPr lang="en-US" dirty="0" err="1" smtClean="0"/>
              <a:t>dL</a:t>
            </a:r>
            <a:r>
              <a:rPr lang="en-US" dirty="0"/>
              <a:t>) </a:t>
            </a:r>
            <a:r>
              <a:rPr lang="en-US" dirty="0" smtClean="0"/>
              <a:t> </a:t>
            </a:r>
            <a:r>
              <a:rPr lang="en-US" dirty="0"/>
              <a:t>in combination with an </a:t>
            </a:r>
            <a:r>
              <a:rPr lang="en-US" dirty="0">
                <a:solidFill>
                  <a:srgbClr val="00B0F0"/>
                </a:solidFill>
              </a:rPr>
              <a:t>ACTH</a:t>
            </a:r>
            <a:r>
              <a:rPr lang="en-US" dirty="0"/>
              <a:t> </a:t>
            </a:r>
            <a:r>
              <a:rPr lang="en-US" dirty="0" smtClean="0"/>
              <a:t>concentration (measured </a:t>
            </a:r>
            <a:r>
              <a:rPr lang="en-US" dirty="0"/>
              <a:t>in plasma) elevated </a:t>
            </a:r>
            <a:r>
              <a:rPr lang="en-US" dirty="0">
                <a:solidFill>
                  <a:srgbClr val="00B0F0"/>
                </a:solidFill>
              </a:rPr>
              <a:t>more than 2-fold above </a:t>
            </a:r>
            <a:r>
              <a:rPr lang="en-US" dirty="0" smtClean="0">
                <a:solidFill>
                  <a:srgbClr val="00B0F0"/>
                </a:solidFill>
              </a:rPr>
              <a:t>the upper limit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An ACTH </a:t>
            </a:r>
            <a:r>
              <a:rPr lang="en-US" dirty="0" smtClean="0">
                <a:solidFill>
                  <a:srgbClr val="00B0F0"/>
                </a:solidFill>
              </a:rPr>
              <a:t>value &gt;66 </a:t>
            </a:r>
            <a:r>
              <a:rPr lang="en-US" dirty="0" err="1"/>
              <a:t>pmol</a:t>
            </a:r>
            <a:r>
              <a:rPr lang="en-US" dirty="0"/>
              <a:t>/L represents a </a:t>
            </a:r>
            <a:r>
              <a:rPr lang="en-US" dirty="0">
                <a:solidFill>
                  <a:srgbClr val="00B0F0"/>
                </a:solidFill>
              </a:rPr>
              <a:t>maximum </a:t>
            </a:r>
            <a:r>
              <a:rPr lang="en-US" dirty="0" smtClean="0"/>
              <a:t>stimulus for </a:t>
            </a:r>
            <a:r>
              <a:rPr lang="en-US" dirty="0" err="1"/>
              <a:t>cortisol</a:t>
            </a:r>
            <a:r>
              <a:rPr lang="en-US" dirty="0"/>
              <a:t> secretion 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</a:t>
            </a:r>
            <a:r>
              <a:rPr lang="en-US" dirty="0"/>
              <a:t>For confirmation, </a:t>
            </a:r>
            <a:r>
              <a:rPr lang="en-US" dirty="0" smtClean="0"/>
              <a:t> </a:t>
            </a:r>
            <a:r>
              <a:rPr lang="en-US" dirty="0" err="1" smtClean="0"/>
              <a:t>corticotropin</a:t>
            </a:r>
            <a:r>
              <a:rPr lang="en-US" dirty="0" smtClean="0"/>
              <a:t> </a:t>
            </a:r>
            <a:r>
              <a:rPr lang="en-US" dirty="0"/>
              <a:t>stimulation test should be performed </a:t>
            </a:r>
            <a:r>
              <a:rPr lang="en-US" dirty="0" smtClean="0"/>
              <a:t>in most </a:t>
            </a:r>
            <a:r>
              <a:rPr lang="en-US" dirty="0"/>
              <a:t>cases </a:t>
            </a:r>
            <a:r>
              <a:rPr lang="en-US" dirty="0">
                <a:solidFill>
                  <a:srgbClr val="00B0F0"/>
                </a:solidFill>
              </a:rPr>
              <a:t>unless basal results are absolutely unequivocal</a:t>
            </a:r>
            <a:endParaRPr lang="fa-I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75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324492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 err="1">
                <a:solidFill>
                  <a:srgbClr val="00B0F0"/>
                </a:solidFill>
              </a:rPr>
              <a:t>corticotropin</a:t>
            </a:r>
            <a:r>
              <a:rPr lang="en-US" dirty="0">
                <a:solidFill>
                  <a:srgbClr val="00B0F0"/>
                </a:solidFill>
              </a:rPr>
              <a:t> stimulation test </a:t>
            </a:r>
            <a:r>
              <a:rPr lang="en-US" dirty="0"/>
              <a:t>is currently </a:t>
            </a:r>
            <a:r>
              <a:rPr lang="en-US" dirty="0" smtClean="0"/>
              <a:t>regarded as </a:t>
            </a:r>
            <a:r>
              <a:rPr lang="en-US" dirty="0"/>
              <a:t>the diagnostic “</a:t>
            </a:r>
            <a:r>
              <a:rPr lang="en-US" dirty="0">
                <a:solidFill>
                  <a:srgbClr val="00B0F0"/>
                </a:solidFill>
              </a:rPr>
              <a:t>gold standard</a:t>
            </a:r>
            <a:r>
              <a:rPr lang="en-US" dirty="0"/>
              <a:t>” for the diagnosis of </a:t>
            </a:r>
            <a:r>
              <a:rPr lang="en-US" dirty="0" smtClean="0"/>
              <a:t>primary (but </a:t>
            </a:r>
            <a:r>
              <a:rPr lang="en-US" dirty="0"/>
              <a:t>not secondary) adrenal </a:t>
            </a:r>
            <a:r>
              <a:rPr lang="en-US" dirty="0" smtClean="0"/>
              <a:t>insufficiency.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00B0F0"/>
                </a:solidFill>
              </a:rPr>
              <a:t>. </a:t>
            </a:r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5195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142984"/>
            <a:ext cx="8115328" cy="5181616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This test is also known as the </a:t>
            </a:r>
            <a:r>
              <a:rPr lang="en-US" dirty="0" err="1" smtClean="0">
                <a:solidFill>
                  <a:srgbClr val="00B0F0"/>
                </a:solidFill>
              </a:rPr>
              <a:t>cosyntropin</a:t>
            </a:r>
            <a:r>
              <a:rPr lang="en-US" dirty="0" smtClean="0">
                <a:solidFill>
                  <a:srgbClr val="00B0F0"/>
                </a:solidFill>
              </a:rPr>
              <a:t> test, ACTH test, or short </a:t>
            </a:r>
            <a:r>
              <a:rPr lang="en-US" dirty="0" err="1" smtClean="0">
                <a:solidFill>
                  <a:srgbClr val="00B0F0"/>
                </a:solidFill>
              </a:rPr>
              <a:t>Synacthen</a:t>
            </a:r>
            <a:r>
              <a:rPr lang="en-US" dirty="0" smtClean="0">
                <a:solidFill>
                  <a:srgbClr val="00B0F0"/>
                </a:solidFill>
              </a:rPr>
              <a:t> test;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err="1" smtClean="0"/>
              <a:t>Synacthen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00B050"/>
                </a:solidFill>
              </a:rPr>
              <a:t>trade name of </a:t>
            </a:r>
            <a:r>
              <a:rPr lang="en-US" dirty="0" err="1" smtClean="0">
                <a:solidFill>
                  <a:srgbClr val="00B050"/>
                </a:solidFill>
              </a:rPr>
              <a:t>tetracosactide</a:t>
            </a:r>
            <a:r>
              <a:rPr lang="en-US" dirty="0" smtClean="0"/>
              <a:t>, a synthetic peptide consisting of the first </a:t>
            </a:r>
            <a:r>
              <a:rPr lang="en-US" dirty="0" smtClean="0">
                <a:solidFill>
                  <a:srgbClr val="00B0F0"/>
                </a:solidFill>
              </a:rPr>
              <a:t>24 of the 39 amino acids </a:t>
            </a:r>
            <a:r>
              <a:rPr lang="en-US" dirty="0" smtClean="0"/>
              <a:t>of the endogenous ACTH </a:t>
            </a:r>
            <a:r>
              <a:rPr lang="en-US" dirty="0" err="1" smtClean="0"/>
              <a:t>peptid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 The test is used in clinical practice with different protocols, mainly in the duration of the test procedure, the </a:t>
            </a:r>
            <a:r>
              <a:rPr lang="en-US" dirty="0" smtClean="0">
                <a:solidFill>
                  <a:srgbClr val="00B0F0"/>
                </a:solidFill>
              </a:rPr>
              <a:t>route of administration (</a:t>
            </a:r>
            <a:r>
              <a:rPr lang="en-US" dirty="0" err="1" smtClean="0">
                <a:solidFill>
                  <a:srgbClr val="00B0F0"/>
                </a:solidFill>
              </a:rPr>
              <a:t>im</a:t>
            </a:r>
            <a:r>
              <a:rPr lang="en-US" dirty="0" smtClean="0">
                <a:solidFill>
                  <a:srgbClr val="00B0F0"/>
                </a:solidFill>
              </a:rPr>
              <a:t> or iv), and the dose of </a:t>
            </a:r>
            <a:r>
              <a:rPr lang="en-US" dirty="0" err="1" smtClean="0">
                <a:solidFill>
                  <a:srgbClr val="00B0F0"/>
                </a:solidFill>
              </a:rPr>
              <a:t>corticotropin</a:t>
            </a:r>
            <a:r>
              <a:rPr lang="en-US" dirty="0" smtClean="0">
                <a:solidFill>
                  <a:srgbClr val="00B0F0"/>
                </a:solidFill>
              </a:rPr>
              <a:t> applied .</a:t>
            </a:r>
            <a:endParaRPr lang="fa-IR" dirty="0" smtClean="0">
              <a:solidFill>
                <a:srgbClr val="00B0F0"/>
              </a:solidFill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79590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Adrenal crises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800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Similar symptoms and signs of adrenal insufficiency but are more severe, including but not limited to: severe   </a:t>
            </a:r>
          </a:p>
          <a:p>
            <a:pPr marL="11430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hypotension, hyperkalemia,</a:t>
            </a:r>
          </a:p>
          <a:p>
            <a:pPr marL="114300" indent="0">
              <a:buNone/>
            </a:pPr>
            <a:r>
              <a:rPr lang="en-US" sz="2400" b="1" dirty="0" smtClean="0"/>
              <a:t>   fever</a:t>
            </a:r>
            <a:r>
              <a:rPr lang="en-US" sz="2400" b="1" dirty="0"/>
              <a:t> </a:t>
            </a:r>
            <a:r>
              <a:rPr lang="en-US" sz="2400" b="1" dirty="0" smtClean="0"/>
              <a:t>&amp; decreased level of</a:t>
            </a:r>
          </a:p>
          <a:p>
            <a:pPr marL="114300" indent="0">
              <a:buNone/>
            </a:pPr>
            <a:r>
              <a:rPr lang="en-US" sz="2400" b="1" dirty="0" smtClean="0"/>
              <a:t>   consciousness.</a:t>
            </a:r>
            <a:endParaRPr lang="en-US" sz="2400" b="1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3657600" cy="4884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6274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8" y="1219200"/>
            <a:ext cx="8401080" cy="5253054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3600" b="1" i="1" dirty="0" smtClean="0"/>
          </a:p>
          <a:p>
            <a:pPr algn="l" rtl="0"/>
            <a:r>
              <a:rPr lang="en-US" sz="2800" dirty="0" smtClean="0">
                <a:solidFill>
                  <a:srgbClr val="00B0F0"/>
                </a:solidFill>
              </a:rPr>
              <a:t>Delayed treatment </a:t>
            </a:r>
            <a:r>
              <a:rPr lang="en-US" sz="2800" dirty="0" smtClean="0"/>
              <a:t>of </a:t>
            </a:r>
            <a:r>
              <a:rPr lang="en-US" sz="2800" dirty="0"/>
              <a:t>more </a:t>
            </a:r>
            <a:r>
              <a:rPr lang="en-US" sz="2800" dirty="0" smtClean="0"/>
              <a:t>severe symptoms </a:t>
            </a:r>
            <a:r>
              <a:rPr lang="en-US" sz="2800" dirty="0"/>
              <a:t>will </a:t>
            </a:r>
            <a:r>
              <a:rPr lang="en-US" sz="2800" dirty="0">
                <a:solidFill>
                  <a:srgbClr val="00B0F0"/>
                </a:solidFill>
              </a:rPr>
              <a:t>increase </a:t>
            </a:r>
            <a:r>
              <a:rPr lang="en-US" sz="2800" dirty="0" smtClean="0">
                <a:solidFill>
                  <a:srgbClr val="00B0F0"/>
                </a:solidFill>
              </a:rPr>
              <a:t>morbidity and </a:t>
            </a:r>
            <a:r>
              <a:rPr lang="en-US" sz="2800" dirty="0">
                <a:solidFill>
                  <a:srgbClr val="00B0F0"/>
                </a:solidFill>
              </a:rPr>
              <a:t>mortality.</a:t>
            </a:r>
            <a:r>
              <a:rPr lang="en-US" sz="2800" dirty="0"/>
              <a:t> Treatment should therefore not be </a:t>
            </a:r>
            <a:r>
              <a:rPr lang="en-US" sz="2800" dirty="0" smtClean="0"/>
              <a:t>delayed by </a:t>
            </a:r>
            <a:r>
              <a:rPr lang="en-US" sz="2800" dirty="0"/>
              <a:t>awaiting the results of </a:t>
            </a:r>
            <a:r>
              <a:rPr lang="en-US" sz="2800" dirty="0" err="1"/>
              <a:t>cosyntropin</a:t>
            </a:r>
            <a:r>
              <a:rPr lang="en-US" sz="2800" dirty="0"/>
              <a:t> testing.</a:t>
            </a:r>
          </a:p>
          <a:p>
            <a:pPr algn="l" rtl="0">
              <a:buNone/>
            </a:pPr>
            <a:r>
              <a:rPr lang="en-US" sz="2800" dirty="0" smtClean="0"/>
              <a:t>   </a:t>
            </a:r>
          </a:p>
          <a:p>
            <a:pPr algn="l" rtl="0">
              <a:buNone/>
            </a:pPr>
            <a:r>
              <a:rPr lang="en-US" sz="2800" dirty="0" smtClean="0"/>
              <a:t>    Diagnosis </a:t>
            </a:r>
            <a:r>
              <a:rPr lang="en-US" sz="2800" dirty="0"/>
              <a:t>of PAI is challenging due to an insidious </a:t>
            </a:r>
            <a:r>
              <a:rPr lang="en-US" sz="2800" dirty="0" smtClean="0"/>
              <a:t>onset of </a:t>
            </a:r>
            <a:r>
              <a:rPr lang="en-US" sz="2800" dirty="0"/>
              <a:t>predominantly nonspecific symptoms over </a:t>
            </a:r>
            <a:r>
              <a:rPr lang="en-US" sz="2800" dirty="0" smtClean="0"/>
              <a:t>months or </a:t>
            </a:r>
            <a:r>
              <a:rPr lang="en-US" sz="2800" dirty="0"/>
              <a:t>years. </a:t>
            </a:r>
            <a:endParaRPr lang="en-US" sz="2800" dirty="0" smtClean="0"/>
          </a:p>
          <a:p>
            <a:pPr algn="l" rtl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4878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Adrenocortical diseases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Glucocorticoid Excess</a:t>
            </a:r>
          </a:p>
          <a:p>
            <a:pPr marL="0" indent="0"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Glucocorticoid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Resistance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Glucocorticoid Deficiency</a:t>
            </a:r>
          </a:p>
          <a:p>
            <a:pPr marL="0" indent="0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Congenital </a:t>
            </a:r>
            <a:r>
              <a:rPr lang="en-US" b="1" dirty="0" smtClean="0">
                <a:solidFill>
                  <a:srgbClr val="FF0000"/>
                </a:solidFill>
              </a:rPr>
              <a:t>Adrenal Hyperplasia</a:t>
            </a:r>
          </a:p>
          <a:p>
            <a:pPr marL="0" indent="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rgbClr val="FF0000"/>
                </a:solidFill>
              </a:rPr>
              <a:t>Mineralocorticoid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Excess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Mineralocorticoid Deficiency</a:t>
            </a:r>
          </a:p>
          <a:p>
            <a:pPr marL="0" indent="0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Adrenal </a:t>
            </a:r>
            <a:r>
              <a:rPr lang="en-US" b="1" dirty="0" err="1" smtClean="0">
                <a:solidFill>
                  <a:srgbClr val="FF0000"/>
                </a:solidFill>
              </a:rPr>
              <a:t>Incidentalomas</a:t>
            </a:r>
            <a:r>
              <a:rPr lang="en-US" b="1" dirty="0" smtClean="0">
                <a:solidFill>
                  <a:srgbClr val="FF0000"/>
                </a:solidFill>
              </a:rPr>
              <a:t>, Adenomas, and Carcinomas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505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329642" cy="6324600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 smtClean="0"/>
              <a:t>Other relatively frequent conditions predisposing patients to PAI include certain autoimmune disorders (</a:t>
            </a:r>
            <a:r>
              <a:rPr lang="en-US" sz="3200" dirty="0" err="1" smtClean="0"/>
              <a:t>eg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00B0F0"/>
                </a:solidFill>
              </a:rPr>
              <a:t>type 1 diabetes mellitus, autoimmune gastritis/pernicious anemia, and </a:t>
            </a:r>
            <a:r>
              <a:rPr lang="en-US" sz="3200" dirty="0" err="1" smtClean="0">
                <a:solidFill>
                  <a:srgbClr val="00B0F0"/>
                </a:solidFill>
              </a:rPr>
              <a:t>vitiligo</a:t>
            </a:r>
            <a:r>
              <a:rPr lang="en-US" sz="3200" dirty="0" smtClean="0"/>
              <a:t>) as well as infectious diseases (tuberculosis, HIV, cytomegalovirus, </a:t>
            </a:r>
            <a:r>
              <a:rPr lang="en-US" sz="3200" dirty="0" err="1" smtClean="0"/>
              <a:t>candidiasis</a:t>
            </a:r>
            <a:r>
              <a:rPr lang="en-US" sz="3200" dirty="0" smtClean="0"/>
              <a:t>, </a:t>
            </a:r>
            <a:r>
              <a:rPr lang="en-US" sz="3200" dirty="0" err="1" smtClean="0"/>
              <a:t>histoplasmosis</a:t>
            </a:r>
            <a:r>
              <a:rPr lang="en-US" sz="3200" dirty="0" smtClean="0"/>
              <a:t>) . </a:t>
            </a:r>
          </a:p>
          <a:p>
            <a:pPr algn="l" rtl="0"/>
            <a:endParaRPr lang="en-US" sz="3200" dirty="0" smtClean="0"/>
          </a:p>
          <a:p>
            <a:pPr algn="l" rtl="0"/>
            <a:r>
              <a:rPr lang="en-US" sz="3200" dirty="0" smtClean="0">
                <a:solidFill>
                  <a:srgbClr val="00B0F0"/>
                </a:solidFill>
              </a:rPr>
              <a:t>Adrenal enzyme inhibitors </a:t>
            </a:r>
            <a:r>
              <a:rPr lang="en-US" sz="3200" dirty="0" smtClean="0"/>
              <a:t>(</a:t>
            </a:r>
            <a:r>
              <a:rPr lang="en-US" sz="3200" dirty="0" err="1" smtClean="0"/>
              <a:t>mitotane</a:t>
            </a:r>
            <a:r>
              <a:rPr lang="en-US" sz="3200" dirty="0" smtClean="0"/>
              <a:t>, </a:t>
            </a:r>
            <a:r>
              <a:rPr lang="en-US" sz="3200" dirty="0" err="1" smtClean="0"/>
              <a:t>ketoconazole</a:t>
            </a:r>
            <a:r>
              <a:rPr lang="en-US" sz="3200" dirty="0" smtClean="0"/>
              <a:t>, </a:t>
            </a:r>
            <a:r>
              <a:rPr lang="en-US" sz="3200" dirty="0" err="1" smtClean="0"/>
              <a:t>metyrapone</a:t>
            </a:r>
            <a:r>
              <a:rPr lang="en-US" sz="3200" dirty="0" smtClean="0"/>
              <a:t>, and </a:t>
            </a:r>
            <a:r>
              <a:rPr lang="en-US" sz="3200" dirty="0" err="1" smtClean="0"/>
              <a:t>etomidate</a:t>
            </a:r>
            <a:r>
              <a:rPr lang="en-US" sz="3200" dirty="0" smtClean="0"/>
              <a:t>) are examples of agents that may induce adrenal insufficiency.</a:t>
            </a:r>
            <a:endParaRPr lang="fa-IR" sz="3200" dirty="0" smtClean="0"/>
          </a:p>
          <a:p>
            <a:pPr>
              <a:buNone/>
            </a:pPr>
            <a:endParaRPr lang="fa-IR" sz="3200" dirty="0"/>
          </a:p>
        </p:txBody>
      </p:sp>
    </p:spTree>
    <p:extLst>
      <p:ext uri="{BB962C8B-B14F-4D97-AF65-F5344CB8AC3E}">
        <p14:creationId xmlns="" xmlns:p14="http://schemas.microsoft.com/office/powerpoint/2010/main" val="317204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 tIns="270002" rtlCol="0"/>
          <a:lstStyle/>
          <a:p>
            <a:pPr marL="6026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/>
              <a:t>Mana</a:t>
            </a:r>
            <a:r>
              <a:rPr spc="-25" dirty="0"/>
              <a:t>g</a:t>
            </a:r>
            <a:r>
              <a:rPr dirty="0"/>
              <a:t>eme</a:t>
            </a:r>
            <a:r>
              <a:rPr spc="-35" dirty="0"/>
              <a:t>n</a:t>
            </a:r>
            <a:r>
              <a:rPr dirty="0"/>
              <a:t>t</a:t>
            </a:r>
            <a:r>
              <a:rPr spc="-140" dirty="0">
                <a:latin typeface="Times New Roman"/>
                <a:cs typeface="Times New Roman"/>
              </a:rPr>
              <a:t> </a:t>
            </a:r>
            <a:r>
              <a:rPr spc="-5" dirty="0"/>
              <a:t>o</a:t>
            </a:r>
            <a:r>
              <a:rPr dirty="0"/>
              <a:t>f</a:t>
            </a:r>
            <a:r>
              <a:rPr spc="-10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5" dirty="0"/>
              <a:t>d</a:t>
            </a:r>
            <a:r>
              <a:rPr spc="-80" dirty="0"/>
              <a:t>r</a:t>
            </a:r>
            <a:r>
              <a:rPr dirty="0"/>
              <a:t>enal</a:t>
            </a:r>
            <a:r>
              <a:rPr spc="-110" dirty="0">
                <a:latin typeface="Times New Roman"/>
                <a:cs typeface="Times New Roman"/>
              </a:rPr>
              <a:t> </a:t>
            </a:r>
            <a:r>
              <a:rPr spc="-5" dirty="0"/>
              <a:t>Cr</a:t>
            </a:r>
            <a:r>
              <a:rPr dirty="0"/>
              <a:t>i</a:t>
            </a:r>
            <a:r>
              <a:rPr spc="-5" dirty="0"/>
              <a:t>s</a:t>
            </a:r>
            <a:r>
              <a:rPr dirty="0"/>
              <a:t>is</a:t>
            </a:r>
          </a:p>
        </p:txBody>
      </p:sp>
      <p:sp>
        <p:nvSpPr>
          <p:cNvPr id="60419" name="object 3"/>
          <p:cNvSpPr>
            <a:spLocks noChangeArrowheads="1"/>
          </p:cNvSpPr>
          <p:nvPr/>
        </p:nvSpPr>
        <p:spPr bwMode="auto">
          <a:xfrm>
            <a:off x="0" y="1752600"/>
            <a:ext cx="8458200" cy="51054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156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Establish intravenous access with a large-gauge needle.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Draw </a:t>
            </a:r>
            <a:r>
              <a:rPr lang="en-US" sz="2400" b="1" dirty="0">
                <a:solidFill>
                  <a:srgbClr val="FF0000"/>
                </a:solidFill>
              </a:rPr>
              <a:t>blood for stat serum electrolytes and glucose and routine measurement of plasma cortisol and ACTH. Do not wait for laboratory </a:t>
            </a:r>
            <a:r>
              <a:rPr lang="en-US" sz="2400" b="1" dirty="0" smtClean="0">
                <a:solidFill>
                  <a:srgbClr val="FF0000"/>
                </a:solidFill>
              </a:rPr>
              <a:t>results.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Infuse </a:t>
            </a:r>
            <a:r>
              <a:rPr lang="en-US" sz="2400" b="1" dirty="0">
                <a:solidFill>
                  <a:srgbClr val="FF0000"/>
                </a:solidFill>
              </a:rPr>
              <a:t>2 to 3 L of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0.9% saline) solution or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5%) dextrose in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0.9% saline) solution as quickly as possible.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Inject </a:t>
            </a:r>
            <a:r>
              <a:rPr lang="en-US" sz="2400" b="1" dirty="0">
                <a:solidFill>
                  <a:srgbClr val="FF0000"/>
                </a:solidFill>
              </a:rPr>
              <a:t>intravenous hydrocortisone (100 mg immediately and every 6 </a:t>
            </a:r>
            <a:r>
              <a:rPr lang="en-US" sz="2400" b="1" dirty="0" err="1">
                <a:solidFill>
                  <a:srgbClr val="FF0000"/>
                </a:solidFill>
              </a:rPr>
              <a:t>hr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Use </a:t>
            </a:r>
            <a:r>
              <a:rPr lang="en-US" sz="2400" b="1" dirty="0">
                <a:solidFill>
                  <a:srgbClr val="FF0000"/>
                </a:solidFill>
              </a:rPr>
              <a:t>supportive measures as needed.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0745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9762"/>
          </a:xfrm>
        </p:spPr>
        <p:txBody>
          <a:bodyPr/>
          <a:lstStyle/>
          <a:p>
            <a:r>
              <a:rPr lang="en-US" sz="3200" dirty="0" smtClean="0"/>
              <a:t>Long term replacement therapy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410200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Glucocorticoid Replacement</a:t>
            </a:r>
          </a:p>
          <a:p>
            <a:pPr marL="114300" indent="0">
              <a:buNone/>
            </a:pP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dirty="0"/>
              <a:t>   •     Hydrocortisone </a:t>
            </a:r>
            <a:r>
              <a:rPr lang="en-US" dirty="0" smtClean="0"/>
              <a:t>10 mg </a:t>
            </a:r>
            <a:r>
              <a:rPr lang="en-US" dirty="0"/>
              <a:t>on awakening and 5 to 10 mg in early afternoon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•     Monitor clinical symptoms and morning plasma ACTH.</a:t>
            </a:r>
          </a:p>
          <a:p>
            <a:pPr marL="114300" indent="0">
              <a:buNone/>
            </a:pPr>
            <a:r>
              <a:rPr lang="en-US" dirty="0"/>
              <a:t> </a:t>
            </a:r>
            <a:endParaRPr lang="en-US" b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Mineralocorticoid Replacement</a:t>
            </a:r>
          </a:p>
          <a:p>
            <a:pPr marL="114300" indent="0">
              <a:buNone/>
            </a:pP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dirty="0"/>
              <a:t>   •     Fludrocortisone 0.1 (0.05 to 0.2) mg orally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•     Liberal salt intake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•     Monitor lying and standing blood pressure and pulse, edema, serum potassium, and plasma renin activity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•     Educate patient about the disease, how to manage minor illnesses and major stresses, and how to inject steroid intramuscularly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•     Obtain </a:t>
            </a:r>
            <a:r>
              <a:rPr lang="en-US" dirty="0" smtClean="0"/>
              <a:t>Medical Alert </a:t>
            </a:r>
            <a:r>
              <a:rPr lang="en-US" dirty="0"/>
              <a:t>bracelet/necklace, Emergency Medical Information Card.</a:t>
            </a:r>
          </a:p>
          <a:p>
            <a:pPr marL="114300" indent="0">
              <a:buNone/>
            </a:pPr>
            <a:r>
              <a:rPr lang="en-US" dirty="0"/>
              <a:t> 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60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3071810"/>
            <a:ext cx="7620000" cy="762000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THANK YOU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</p:spTree>
    <p:extLst>
      <p:ext uri="{BB962C8B-B14F-4D97-AF65-F5344CB8AC3E}">
        <p14:creationId xmlns="" xmlns:p14="http://schemas.microsoft.com/office/powerpoint/2010/main" val="112088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 tIns="292100" rtlCol="0"/>
          <a:lstStyle/>
          <a:p>
            <a:pPr marL="10858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4000" spc="-25" dirty="0"/>
              <a:t>Ad</a:t>
            </a:r>
            <a:r>
              <a:rPr sz="4000" spc="-60" dirty="0"/>
              <a:t>r</a:t>
            </a:r>
            <a:r>
              <a:rPr sz="4000" spc="-25" dirty="0"/>
              <a:t>en</a:t>
            </a:r>
            <a:r>
              <a:rPr sz="4000" spc="-15" dirty="0"/>
              <a:t>a</a:t>
            </a:r>
            <a:r>
              <a:rPr sz="4000" dirty="0"/>
              <a:t>l</a:t>
            </a:r>
            <a:r>
              <a:rPr sz="4000" spc="-120" dirty="0">
                <a:latin typeface="Times New Roman"/>
                <a:cs typeface="Times New Roman"/>
              </a:rPr>
              <a:t> </a:t>
            </a:r>
            <a:r>
              <a:rPr sz="4000" spc="-30" dirty="0"/>
              <a:t>C</a:t>
            </a:r>
            <a:r>
              <a:rPr sz="4000" spc="-15" dirty="0"/>
              <a:t>orti</a:t>
            </a:r>
            <a:r>
              <a:rPr sz="4000" spc="-55" dirty="0"/>
              <a:t>c</a:t>
            </a:r>
            <a:r>
              <a:rPr sz="4000" spc="-15" dirty="0"/>
              <a:t>al</a:t>
            </a:r>
            <a:r>
              <a:rPr sz="4000" spc="-95" dirty="0">
                <a:latin typeface="Times New Roman"/>
                <a:cs typeface="Times New Roman"/>
              </a:rPr>
              <a:t> </a:t>
            </a:r>
            <a:r>
              <a:rPr sz="4000" spc="-30" dirty="0"/>
              <a:t>Horm</a:t>
            </a:r>
            <a:r>
              <a:rPr sz="4000" spc="-20" dirty="0"/>
              <a:t>o</a:t>
            </a:r>
            <a:r>
              <a:rPr sz="4000" spc="-30" dirty="0"/>
              <a:t>ne</a:t>
            </a:r>
            <a:r>
              <a:rPr sz="4000" spc="-20" dirty="0"/>
              <a:t>s</a:t>
            </a:r>
            <a:r>
              <a:rPr sz="4000" spc="-80" dirty="0">
                <a:latin typeface="Times New Roman"/>
                <a:cs typeface="Times New Roman"/>
              </a:rPr>
              <a:t> </a:t>
            </a:r>
            <a:r>
              <a:rPr sz="4000" spc="-20" dirty="0"/>
              <a:t>an</a:t>
            </a:r>
            <a:r>
              <a:rPr sz="4000" spc="-25" dirty="0"/>
              <a:t>d</a:t>
            </a:r>
            <a:r>
              <a:rPr sz="4000" spc="-100" dirty="0">
                <a:latin typeface="Times New Roman"/>
                <a:cs typeface="Times New Roman"/>
              </a:rPr>
              <a:t> </a:t>
            </a:r>
            <a:r>
              <a:rPr sz="4000" spc="-80" dirty="0"/>
              <a:t>Z</a:t>
            </a:r>
            <a:r>
              <a:rPr sz="4000" spc="-30" dirty="0"/>
              <a:t>o</a:t>
            </a:r>
            <a:r>
              <a:rPr sz="4000" spc="-20" dirty="0"/>
              <a:t>nes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19459" name="object 3"/>
          <p:cNvSpPr>
            <a:spLocks noChangeArrowheads="1"/>
          </p:cNvSpPr>
          <p:nvPr/>
        </p:nvSpPr>
        <p:spPr bwMode="auto">
          <a:xfrm>
            <a:off x="1" y="1600200"/>
            <a:ext cx="8458199" cy="52578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1212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/>
          <a:lstStyle/>
          <a:p>
            <a:r>
              <a:rPr lang="en-US" dirty="0" smtClean="0"/>
              <a:t>Glucocorticoid deficiency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7912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Primary </a:t>
            </a:r>
            <a:r>
              <a:rPr lang="en-US" sz="2400" b="1" dirty="0" err="1" smtClean="0">
                <a:solidFill>
                  <a:srgbClr val="FF0000"/>
                </a:solidFill>
              </a:rPr>
              <a:t>hypoadrenalism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causes: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Autoimmune (Addison’s disease)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Autoimmune </a:t>
            </a:r>
            <a:r>
              <a:rPr lang="en-US" sz="1800" dirty="0" err="1"/>
              <a:t>polyendocrine</a:t>
            </a:r>
            <a:r>
              <a:rPr lang="en-US" sz="1800" dirty="0"/>
              <a:t> syndrome type I (Addison's disease, chronic </a:t>
            </a:r>
            <a:r>
              <a:rPr lang="en-US" sz="1800" dirty="0" err="1"/>
              <a:t>mucocutaneous</a:t>
            </a:r>
            <a:r>
              <a:rPr lang="en-US" sz="1800" dirty="0"/>
              <a:t> candidiasis, hypoparathyroidism, dental enamel hypoplasia, alopecia, primary gonadal failure, 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Autoimmune </a:t>
            </a:r>
            <a:r>
              <a:rPr lang="en-US" sz="1800" dirty="0" err="1"/>
              <a:t>polyendocrine</a:t>
            </a:r>
            <a:r>
              <a:rPr lang="en-US" sz="1800" dirty="0"/>
              <a:t> syndrome type II (Schmidt's syndrome) (Addison's disease, primary hypothyroidism, primary hypogonadism, insulin-dependent diabetes, pernicious anemia, vitiligo,  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Infections  (Tuberculosis, Fungal infections, CMV, HIV) 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Metastatic tumor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Infiltrations  (Amyloid, Hemochromatosis)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Intra-adrenal </a:t>
            </a:r>
            <a:r>
              <a:rPr lang="en-US" sz="1800" dirty="0"/>
              <a:t>hemorrhage (Waterhouse-</a:t>
            </a:r>
            <a:r>
              <a:rPr lang="en-US" sz="1800" dirty="0" err="1"/>
              <a:t>Friderichsen</a:t>
            </a:r>
            <a:r>
              <a:rPr lang="en-US" sz="1800" dirty="0"/>
              <a:t> syndrome) after meningococcal </a:t>
            </a:r>
            <a:r>
              <a:rPr lang="en-US" sz="1800" dirty="0" smtClean="0"/>
              <a:t>septicemia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Congenital </a:t>
            </a:r>
            <a:r>
              <a:rPr lang="en-US" sz="1800" dirty="0" smtClean="0"/>
              <a:t>adrenal </a:t>
            </a:r>
            <a:r>
              <a:rPr lang="en-US" sz="1800" dirty="0" err="1" smtClean="0"/>
              <a:t>hypolasia</a:t>
            </a:r>
            <a:endParaRPr lang="en-US" sz="1800" dirty="0"/>
          </a:p>
          <a:p>
            <a:pPr marL="457200" indent="-342900">
              <a:buFont typeface="+mj-lt"/>
              <a:buAutoNum type="arabicPeriod"/>
            </a:pPr>
            <a:r>
              <a:rPr lang="en-US" sz="1800" dirty="0" smtClean="0"/>
              <a:t>Bilateral </a:t>
            </a:r>
            <a:r>
              <a:rPr lang="en-US" sz="1800" dirty="0" err="1" smtClean="0"/>
              <a:t>adrenalectomy</a:t>
            </a:r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79830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7620000" cy="62484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Secondary </a:t>
            </a:r>
            <a:r>
              <a:rPr lang="en-US" sz="3000" b="1" dirty="0" err="1" smtClean="0">
                <a:solidFill>
                  <a:srgbClr val="FF0000"/>
                </a:solidFill>
              </a:rPr>
              <a:t>hypoadrenalism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</a:rPr>
              <a:t>causes: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Exogenous glucocorticoid therapy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Hypopituitarism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Selective </a:t>
            </a:r>
            <a:r>
              <a:rPr lang="en-US" dirty="0"/>
              <a:t>removal of ACTH-secreting pituitary adenoma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 Pituitary </a:t>
            </a:r>
            <a:r>
              <a:rPr lang="en-US" dirty="0"/>
              <a:t>tumors and pituitary </a:t>
            </a:r>
            <a:r>
              <a:rPr lang="en-US" dirty="0" smtClean="0"/>
              <a:t>surgery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Pituitary </a:t>
            </a:r>
            <a:r>
              <a:rPr lang="en-US" dirty="0"/>
              <a:t>apoplexy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Granulomatous </a:t>
            </a:r>
            <a:r>
              <a:rPr lang="en-US" dirty="0"/>
              <a:t>disease (tuberculosis, </a:t>
            </a:r>
            <a:r>
              <a:rPr lang="en-US" dirty="0" err="1"/>
              <a:t>sarcoid</a:t>
            </a:r>
            <a:r>
              <a:rPr lang="en-US" dirty="0"/>
              <a:t>, eosinophilic granuloma)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Secondary </a:t>
            </a:r>
            <a:r>
              <a:rPr lang="en-US" dirty="0"/>
              <a:t>tumor deposits (breast, bronchus)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Postpartum </a:t>
            </a:r>
            <a:r>
              <a:rPr lang="en-US" dirty="0"/>
              <a:t>pituitary infarction (Sheehan's syndrome)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Pituitary </a:t>
            </a:r>
            <a:r>
              <a:rPr lang="en-US" dirty="0"/>
              <a:t>irradiation (effect usually delayed for several years)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Isolated </a:t>
            </a:r>
            <a:r>
              <a:rPr lang="en-US" dirty="0"/>
              <a:t>ACTH deficiency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Idiopathic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 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86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8458200" cy="6143644"/>
          </a:xfrm>
        </p:spPr>
        <p:txBody>
          <a:bodyPr>
            <a:normAutofit/>
          </a:bodyPr>
          <a:lstStyle/>
          <a:p>
            <a:pPr algn="l" rtl="0"/>
            <a:r>
              <a:rPr lang="en-US" sz="3600" b="1" dirty="0"/>
              <a:t>General Introduction</a:t>
            </a:r>
          </a:p>
          <a:p>
            <a:pPr algn="l" rtl="0"/>
            <a:endParaRPr lang="en-US" sz="3600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Primary Adrenal Insufficiency </a:t>
            </a:r>
            <a:r>
              <a:rPr lang="en-US" dirty="0"/>
              <a:t>is defined by the </a:t>
            </a:r>
            <a:r>
              <a:rPr lang="en-US" dirty="0">
                <a:solidFill>
                  <a:srgbClr val="00B0F0"/>
                </a:solidFill>
              </a:rPr>
              <a:t>inability of the adrenal cortex </a:t>
            </a:r>
            <a:r>
              <a:rPr lang="en-US" dirty="0" smtClean="0"/>
              <a:t>to produce </a:t>
            </a:r>
            <a:r>
              <a:rPr lang="en-US" dirty="0"/>
              <a:t>sufficient amounts of </a:t>
            </a:r>
            <a:r>
              <a:rPr lang="en-US" dirty="0" err="1">
                <a:solidFill>
                  <a:srgbClr val="00B0F0"/>
                </a:solidFill>
              </a:rPr>
              <a:t>glucocorticoids</a:t>
            </a:r>
            <a:r>
              <a:rPr lang="en-US" dirty="0">
                <a:solidFill>
                  <a:srgbClr val="00B0F0"/>
                </a:solidFill>
              </a:rPr>
              <a:t> and/or </a:t>
            </a:r>
            <a:r>
              <a:rPr lang="en-US" dirty="0" err="1" smtClean="0">
                <a:solidFill>
                  <a:srgbClr val="00B0F0"/>
                </a:solidFill>
              </a:rPr>
              <a:t>mineralocorticoids</a:t>
            </a:r>
            <a:r>
              <a:rPr lang="en-US" dirty="0" smtClean="0">
                <a:solidFill>
                  <a:srgbClr val="00B0F0"/>
                </a:solidFill>
              </a:rPr>
              <a:t>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PAI </a:t>
            </a:r>
            <a:r>
              <a:rPr lang="en-US" dirty="0"/>
              <a:t>is a severe and potentially </a:t>
            </a:r>
            <a:r>
              <a:rPr lang="en-US" dirty="0" smtClean="0">
                <a:solidFill>
                  <a:srgbClr val="00B0F0"/>
                </a:solidFill>
              </a:rPr>
              <a:t>life-threatening </a:t>
            </a:r>
            <a:r>
              <a:rPr lang="en-US" dirty="0" smtClean="0"/>
              <a:t>condition </a:t>
            </a:r>
            <a:r>
              <a:rPr lang="en-US" dirty="0"/>
              <a:t>due to the central role of these </a:t>
            </a:r>
            <a:r>
              <a:rPr lang="en-US" dirty="0" smtClean="0"/>
              <a:t>hormones in </a:t>
            </a:r>
            <a:r>
              <a:rPr lang="en-US" dirty="0">
                <a:solidFill>
                  <a:srgbClr val="00B0F0"/>
                </a:solidFill>
              </a:rPr>
              <a:t>energy, salt, and fluid homeostasis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</a:t>
            </a:r>
            <a:r>
              <a:rPr lang="en-US" dirty="0"/>
              <a:t>PAI was first </a:t>
            </a:r>
            <a:r>
              <a:rPr lang="en-US" dirty="0" smtClean="0"/>
              <a:t>described by </a:t>
            </a:r>
            <a:r>
              <a:rPr lang="en-US" dirty="0" smtClean="0">
                <a:solidFill>
                  <a:srgbClr val="00B0F0"/>
                </a:solidFill>
              </a:rPr>
              <a:t>Thomas Addison in 1855 </a:t>
            </a:r>
            <a:r>
              <a:rPr lang="en-US" dirty="0" smtClean="0"/>
              <a:t>and </a:t>
            </a:r>
            <a:r>
              <a:rPr lang="en-US" dirty="0"/>
              <a:t>is therefore </a:t>
            </a:r>
            <a:r>
              <a:rPr lang="en-US" dirty="0" smtClean="0"/>
              <a:t>commonly termed </a:t>
            </a:r>
            <a:r>
              <a:rPr lang="en-US" dirty="0"/>
              <a:t>Addison’s disease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28319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401080" cy="647700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Cortisol</a:t>
            </a:r>
            <a:r>
              <a:rPr lang="en-US" sz="2800" dirty="0" smtClean="0">
                <a:solidFill>
                  <a:srgbClr val="00B0F0"/>
                </a:solidFill>
              </a:rPr>
              <a:t> deficiency </a:t>
            </a:r>
            <a:r>
              <a:rPr lang="en-US" sz="2800" dirty="0" smtClean="0"/>
              <a:t>results in a decrease in feedback to the hypothalamic-pituitary axis and subsequent enhanced stimulation of the adrenal cortex by </a:t>
            </a:r>
            <a:r>
              <a:rPr lang="en-US" sz="2800" dirty="0" smtClean="0">
                <a:solidFill>
                  <a:srgbClr val="00B0F0"/>
                </a:solidFill>
              </a:rPr>
              <a:t>elevated levels of plasma ACTH.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/>
            <a:r>
              <a:rPr lang="en-US" sz="2800" dirty="0" smtClean="0"/>
              <a:t> Consequent to disruption of adrenal </a:t>
            </a:r>
            <a:r>
              <a:rPr lang="en-US" sz="2800" dirty="0" err="1" smtClean="0"/>
              <a:t>mineralocorticoid</a:t>
            </a:r>
            <a:r>
              <a:rPr lang="en-US" sz="2800" dirty="0" smtClean="0"/>
              <a:t> synthesis, </a:t>
            </a:r>
            <a:r>
              <a:rPr lang="en-US" sz="2800" dirty="0" err="1" smtClean="0">
                <a:solidFill>
                  <a:srgbClr val="00B0F0"/>
                </a:solidFill>
              </a:rPr>
              <a:t>renin</a:t>
            </a:r>
            <a:r>
              <a:rPr lang="en-US" sz="2800" dirty="0" smtClean="0">
                <a:solidFill>
                  <a:srgbClr val="00B0F0"/>
                </a:solidFill>
              </a:rPr>
              <a:t> release by the </a:t>
            </a:r>
            <a:r>
              <a:rPr lang="en-US" sz="2800" dirty="0" err="1" smtClean="0">
                <a:solidFill>
                  <a:srgbClr val="00B0F0"/>
                </a:solidFill>
              </a:rPr>
              <a:t>juxtaglomerular</a:t>
            </a:r>
            <a:r>
              <a:rPr lang="en-US" sz="2800" dirty="0" smtClean="0">
                <a:solidFill>
                  <a:srgbClr val="00B0F0"/>
                </a:solidFill>
              </a:rPr>
              <a:t> cells of the kidneys increases</a:t>
            </a:r>
            <a:r>
              <a:rPr lang="en-US" sz="2800" dirty="0" smtClean="0"/>
              <a:t>. This is of clinical, diagnostic, and therapeutic relevance because PAI needs to be distinguished from </a:t>
            </a:r>
            <a:r>
              <a:rPr lang="en-US" sz="2800" dirty="0" smtClean="0">
                <a:solidFill>
                  <a:srgbClr val="00B0F0"/>
                </a:solidFill>
              </a:rPr>
              <a:t>secondary</a:t>
            </a:r>
            <a:r>
              <a:rPr lang="en-US" sz="2800" dirty="0" smtClean="0"/>
              <a:t> </a:t>
            </a:r>
            <a:r>
              <a:rPr lang="en-US" sz="2800" dirty="0" err="1" smtClean="0"/>
              <a:t>adrenocortical</a:t>
            </a:r>
            <a:r>
              <a:rPr lang="en-US" sz="2800" dirty="0" smtClean="0"/>
              <a:t> insufficiency due to insufficient production of ACTH and </a:t>
            </a:r>
            <a:r>
              <a:rPr lang="en-US" sz="2800" dirty="0" smtClean="0">
                <a:solidFill>
                  <a:srgbClr val="00B0F0"/>
                </a:solidFill>
              </a:rPr>
              <a:t>without impact on the </a:t>
            </a:r>
            <a:r>
              <a:rPr lang="en-US" sz="2800" dirty="0" err="1" smtClean="0">
                <a:solidFill>
                  <a:srgbClr val="00B0F0"/>
                </a:solidFill>
              </a:rPr>
              <a:t>reninangiotensin</a:t>
            </a:r>
            <a:r>
              <a:rPr lang="en-US" sz="2800" dirty="0" smtClean="0">
                <a:solidFill>
                  <a:srgbClr val="00B0F0"/>
                </a:solidFill>
              </a:rPr>
              <a:t>- </a:t>
            </a:r>
            <a:r>
              <a:rPr lang="en-US" sz="2800" dirty="0" err="1" smtClean="0">
                <a:solidFill>
                  <a:srgbClr val="00B0F0"/>
                </a:solidFill>
              </a:rPr>
              <a:t>aldosterone</a:t>
            </a:r>
            <a:r>
              <a:rPr lang="en-US" sz="2800" dirty="0" smtClean="0">
                <a:solidFill>
                  <a:srgbClr val="00B0F0"/>
                </a:solidFill>
              </a:rPr>
              <a:t> system</a:t>
            </a:r>
            <a:endParaRPr lang="fa-IR" sz="2800" dirty="0" smtClean="0">
              <a:solidFill>
                <a:srgbClr val="00B0F0"/>
              </a:solidFill>
            </a:endParaRPr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24748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329642" cy="6477000"/>
          </a:xfrm>
        </p:spPr>
        <p:txBody>
          <a:bodyPr>
            <a:noAutofit/>
          </a:bodyPr>
          <a:lstStyle/>
          <a:p>
            <a:pPr algn="l" rtl="0"/>
            <a:r>
              <a:rPr lang="en-US" sz="2800" dirty="0" smtClean="0"/>
              <a:t>The </a:t>
            </a:r>
            <a:r>
              <a:rPr lang="en-US" sz="2800" dirty="0">
                <a:solidFill>
                  <a:srgbClr val="00B0F0"/>
                </a:solidFill>
              </a:rPr>
              <a:t>signs</a:t>
            </a:r>
            <a:r>
              <a:rPr lang="en-US" sz="2800" dirty="0"/>
              <a:t> of PAI are mainly based on the </a:t>
            </a:r>
            <a:r>
              <a:rPr lang="en-US" sz="2800" dirty="0">
                <a:solidFill>
                  <a:srgbClr val="00B0F0"/>
                </a:solidFill>
              </a:rPr>
              <a:t>deficiency </a:t>
            </a:r>
            <a:r>
              <a:rPr lang="en-US" sz="2800" dirty="0" smtClean="0">
                <a:solidFill>
                  <a:srgbClr val="00B0F0"/>
                </a:solidFill>
              </a:rPr>
              <a:t>of </a:t>
            </a:r>
            <a:r>
              <a:rPr lang="en-US" sz="2800" dirty="0" err="1" smtClean="0">
                <a:solidFill>
                  <a:srgbClr val="00B0F0"/>
                </a:solidFill>
              </a:rPr>
              <a:t>gluco</a:t>
            </a:r>
            <a:r>
              <a:rPr lang="en-US" sz="2800" dirty="0" smtClean="0">
                <a:solidFill>
                  <a:srgbClr val="00B0F0"/>
                </a:solidFill>
              </a:rPr>
              <a:t>- </a:t>
            </a:r>
            <a:r>
              <a:rPr lang="en-US" sz="2800" dirty="0">
                <a:solidFill>
                  <a:srgbClr val="00B0F0"/>
                </a:solidFill>
              </a:rPr>
              <a:t>and </a:t>
            </a:r>
            <a:r>
              <a:rPr lang="en-US" sz="2800" dirty="0" err="1">
                <a:solidFill>
                  <a:srgbClr val="00B0F0"/>
                </a:solidFill>
              </a:rPr>
              <a:t>mineralocorticoids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/>
              <a:t>and the </a:t>
            </a:r>
            <a:r>
              <a:rPr lang="en-US" sz="2800" dirty="0" smtClean="0"/>
              <a:t>resultant:</a:t>
            </a:r>
          </a:p>
          <a:p>
            <a:pPr algn="l" rtl="0"/>
            <a:r>
              <a:rPr lang="en-US" sz="2800" dirty="0" smtClean="0"/>
              <a:t> weight loss</a:t>
            </a:r>
            <a:r>
              <a:rPr lang="en-US" sz="2800" dirty="0"/>
              <a:t>, orthostatic hypotension due to dehydration, </a:t>
            </a:r>
            <a:r>
              <a:rPr lang="en-US" sz="2800" dirty="0" err="1" smtClean="0"/>
              <a:t>hyponatremia</a:t>
            </a:r>
            <a:r>
              <a:rPr lang="en-US" sz="2800" dirty="0" smtClean="0"/>
              <a:t>, </a:t>
            </a:r>
            <a:r>
              <a:rPr lang="en-US" sz="2800" dirty="0" err="1" smtClean="0"/>
              <a:t>hyperkalemia</a:t>
            </a:r>
            <a:r>
              <a:rPr lang="en-US" sz="2800" dirty="0"/>
              <a:t>, changes in blood count (</a:t>
            </a:r>
            <a:r>
              <a:rPr lang="en-US" sz="2800" dirty="0" smtClean="0">
                <a:solidFill>
                  <a:srgbClr val="00B050"/>
                </a:solidFill>
              </a:rPr>
              <a:t>anemia, </a:t>
            </a:r>
            <a:r>
              <a:rPr lang="en-US" sz="2800" dirty="0" err="1" smtClean="0">
                <a:solidFill>
                  <a:srgbClr val="00B050"/>
                </a:solidFill>
              </a:rPr>
              <a:t>eosinophilia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dirty="0" err="1">
                <a:solidFill>
                  <a:srgbClr val="00B050"/>
                </a:solidFill>
              </a:rPr>
              <a:t>lymphocytosis</a:t>
            </a:r>
            <a:r>
              <a:rPr lang="en-US" sz="2800" dirty="0"/>
              <a:t>), and </a:t>
            </a:r>
            <a:r>
              <a:rPr lang="en-US" sz="2800" dirty="0" smtClean="0"/>
              <a:t>hypoglycemia.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 </a:t>
            </a:r>
            <a:r>
              <a:rPr lang="en-US" sz="2800" dirty="0">
                <a:solidFill>
                  <a:srgbClr val="00B0F0"/>
                </a:solidFill>
              </a:rPr>
              <a:t>Enhanced secretion of ACTH </a:t>
            </a:r>
            <a:r>
              <a:rPr lang="en-US" sz="2800" dirty="0" smtClean="0"/>
              <a:t>often </a:t>
            </a:r>
            <a:r>
              <a:rPr lang="en-US" sz="2800" dirty="0"/>
              <a:t>leads to the </a:t>
            </a:r>
            <a:r>
              <a:rPr lang="en-US" sz="2800" dirty="0" smtClean="0"/>
              <a:t>characteristic </a:t>
            </a:r>
            <a:r>
              <a:rPr lang="en-US" sz="2800" dirty="0" err="1" smtClean="0">
                <a:solidFill>
                  <a:srgbClr val="00B0F0"/>
                </a:solidFill>
              </a:rPr>
              <a:t>hyperpigmentation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</a:rPr>
              <a:t>of the skin and mucous </a:t>
            </a:r>
            <a:r>
              <a:rPr lang="en-US" sz="2800" dirty="0" smtClean="0">
                <a:solidFill>
                  <a:srgbClr val="00B0F0"/>
                </a:solidFill>
              </a:rPr>
              <a:t>membranes</a:t>
            </a:r>
            <a:r>
              <a:rPr lang="en-US" sz="2800" dirty="0" smtClean="0"/>
              <a:t>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 In </a:t>
            </a:r>
            <a:r>
              <a:rPr lang="en-US" sz="2800" dirty="0"/>
              <a:t>women, </a:t>
            </a:r>
            <a:r>
              <a:rPr lang="en-US" sz="2800" dirty="0">
                <a:solidFill>
                  <a:srgbClr val="00B0F0"/>
                </a:solidFill>
              </a:rPr>
              <a:t>loss of adrenal androgens results in </a:t>
            </a:r>
            <a:r>
              <a:rPr lang="en-US" sz="2800" dirty="0" smtClean="0">
                <a:solidFill>
                  <a:srgbClr val="00B0F0"/>
                </a:solidFill>
              </a:rPr>
              <a:t>loss of </a:t>
            </a:r>
            <a:r>
              <a:rPr lang="en-US" sz="2800" dirty="0" err="1">
                <a:solidFill>
                  <a:srgbClr val="00B0F0"/>
                </a:solidFill>
              </a:rPr>
              <a:t>axillary</a:t>
            </a:r>
            <a:r>
              <a:rPr lang="en-US" sz="2800" dirty="0">
                <a:solidFill>
                  <a:srgbClr val="00B0F0"/>
                </a:solidFill>
              </a:rPr>
              <a:t> and pubic hair</a:t>
            </a:r>
            <a:r>
              <a:rPr lang="en-US" sz="2800" dirty="0"/>
              <a:t>. </a:t>
            </a:r>
            <a:endParaRPr lang="fa-IR" sz="2800" dirty="0"/>
          </a:p>
        </p:txBody>
      </p:sp>
    </p:spTree>
    <p:extLst>
      <p:ext uri="{BB962C8B-B14F-4D97-AF65-F5344CB8AC3E}">
        <p14:creationId xmlns="" xmlns:p14="http://schemas.microsoft.com/office/powerpoint/2010/main" val="292901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401080" cy="601980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>
                <a:solidFill>
                  <a:srgbClr val="00B0F0"/>
                </a:solidFill>
              </a:rPr>
              <a:t>Except</a:t>
            </a:r>
            <a:r>
              <a:rPr lang="en-US" sz="2800" dirty="0" smtClean="0"/>
              <a:t> for </a:t>
            </a:r>
            <a:r>
              <a:rPr lang="en-US" sz="2800" dirty="0" smtClean="0">
                <a:solidFill>
                  <a:srgbClr val="00B0F0"/>
                </a:solidFill>
              </a:rPr>
              <a:t>salt craving</a:t>
            </a:r>
            <a:r>
              <a:rPr lang="en-US" sz="2800" dirty="0" smtClean="0"/>
              <a:t>, the symptoms of PAI are rather nonspecific and include weakness, fatigue, musculoskeletal pain, weight loss, abdominal pain, depression, and anxiety.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 As a result, the </a:t>
            </a:r>
            <a:r>
              <a:rPr lang="en-US" sz="2800" dirty="0" smtClean="0">
                <a:solidFill>
                  <a:srgbClr val="00B0F0"/>
                </a:solidFill>
              </a:rPr>
              <a:t>diagnosis is frequently delayed</a:t>
            </a:r>
            <a:r>
              <a:rPr lang="en-US" sz="2800" dirty="0" smtClean="0"/>
              <a:t>, resulting in a clinical presentation with an acute life-threatening </a:t>
            </a:r>
            <a:r>
              <a:rPr lang="en-US" sz="2800" dirty="0" smtClean="0">
                <a:solidFill>
                  <a:srgbClr val="00B0F0"/>
                </a:solidFill>
              </a:rPr>
              <a:t>adrenal crisis </a:t>
            </a:r>
            <a:r>
              <a:rPr lang="en-US" sz="2800" dirty="0" smtClean="0"/>
              <a:t>. </a:t>
            </a:r>
          </a:p>
          <a:p>
            <a:pPr algn="l" rtl="0"/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04829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10345</TotalTime>
  <Words>1161</Words>
  <Application>Microsoft Office PowerPoint</Application>
  <PresentationFormat>عرض على الشاشة (3:4)‏</PresentationFormat>
  <Paragraphs>131</Paragraphs>
  <Slides>24</Slides>
  <Notes>14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Adjacency</vt:lpstr>
      <vt:lpstr>Adrenal Insufficiency</vt:lpstr>
      <vt:lpstr>Adrenocortical diseases</vt:lpstr>
      <vt:lpstr>Adrenal Cortical Hormones and Zones</vt:lpstr>
      <vt:lpstr>Glucocorticoid deficiency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Pigmentation in Addison's disease</vt:lpstr>
      <vt:lpstr>Work up?</vt:lpstr>
      <vt:lpstr>الشريحة 14</vt:lpstr>
      <vt:lpstr>الشريحة 15</vt:lpstr>
      <vt:lpstr>الشريحة 16</vt:lpstr>
      <vt:lpstr>الشريحة 17</vt:lpstr>
      <vt:lpstr>Adrenal crises</vt:lpstr>
      <vt:lpstr>الشريحة 19</vt:lpstr>
      <vt:lpstr>الشريحة 20</vt:lpstr>
      <vt:lpstr>Management of adrenal Crisis</vt:lpstr>
      <vt:lpstr>Treatment</vt:lpstr>
      <vt:lpstr>Long term replacement therapy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Adrenal Disorders</dc:title>
  <dc:creator>hussam</dc:creator>
  <cp:lastModifiedBy>Rami</cp:lastModifiedBy>
  <cp:revision>84</cp:revision>
  <dcterms:created xsi:type="dcterms:W3CDTF">2014-11-27T09:09:49Z</dcterms:created>
  <dcterms:modified xsi:type="dcterms:W3CDTF">2020-12-20T19:56:22Z</dcterms:modified>
</cp:coreProperties>
</file>