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9144000" cy="5143500" type="screen16x9"/>
  <p:notesSz cx="6858000" cy="9144000"/>
  <p:embeddedFontLst>
    <p:embeddedFont>
      <p:font typeface="Arial Bold" panose="020B0704020202020204" pitchFamily="34" charset="0"/>
      <p:regular r:id="rId56"/>
      <p:bold r:id="rId57"/>
    </p:embeddedFont>
    <p:embeddedFont>
      <p:font typeface="Arial Italics" panose="020B0604020202020204" charset="0"/>
      <p:regular r:id="rId58"/>
    </p:embeddedFont>
    <p:embeddedFont>
      <p:font typeface="Arimo" panose="020B0604020202020204" charset="0"/>
      <p:regular r:id="rId59"/>
    </p:embeddedFont>
    <p:embeddedFont>
      <p:font typeface="Barlow SemiCondensed" panose="020B0604020202020204" charset="0"/>
      <p:regular r:id="rId60"/>
    </p:embeddedFont>
    <p:embeddedFont>
      <p:font typeface="Barlow SemiCondensed Bold" panose="020B0604020202020204" charset="0"/>
      <p:regular r:id="rId61"/>
    </p:embeddedFont>
    <p:embeddedFont>
      <p:font typeface="Barlow SemiCondensed Bold Italics" panose="020B0604020202020204" charset="0"/>
      <p:regular r:id="rId62"/>
    </p:embeddedFont>
    <p:embeddedFont>
      <p:font typeface="Roboto" panose="02000000000000000000" pitchFamily="2" charset="0"/>
      <p:regular r:id="rId63"/>
    </p:embeddedFont>
    <p:embeddedFont>
      <p:font typeface="Roboto Bold" panose="020B0604020202020204" charset="0"/>
      <p:regular r:id="rId64"/>
    </p:embeddedFont>
    <p:embeddedFont>
      <p:font typeface="Roboto Bold Italics" panose="020B0604020202020204" charset="0"/>
      <p:regular r:id="rId65"/>
    </p:embeddedFont>
    <p:embeddedFont>
      <p:font typeface="Roboto Italics" panose="020B0604020202020204" charset="0"/>
      <p:regular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82" d="100"/>
          <a:sy n="82" d="100"/>
        </p:scale>
        <p:origin x="820"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8.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font" Target="fonts/font11.fntdata"/><Relationship Id="rId5" Type="http://schemas.openxmlformats.org/officeDocument/2006/relationships/slide" Target="slides/slide4.xml"/><Relationship Id="rId61"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4.svg"/><Relationship Id="rId7" Type="http://schemas.openxmlformats.org/officeDocument/2006/relationships/image" Target="../media/image31.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1.svg"/><Relationship Id="rId10" Type="http://schemas.openxmlformats.org/officeDocument/2006/relationships/image" Target="../media/image34.jpeg"/><Relationship Id="rId4" Type="http://schemas.openxmlformats.org/officeDocument/2006/relationships/image" Target="../media/image20.png"/><Relationship Id="rId9"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37.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39.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21.sv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21.sv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42.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21.sv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21.sv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45.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21.sv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47.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21.sv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49.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21.sv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51.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21.sv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20.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53.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21.sv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55.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21.sv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16.sv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57.svg"/><Relationship Id="rId7" Type="http://schemas.openxmlformats.org/officeDocument/2006/relationships/image" Target="../media/image60.jpe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16.sv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16.sv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16.sv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16.sv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57.svg"/><Relationship Id="rId7" Type="http://schemas.openxmlformats.org/officeDocument/2006/relationships/image" Target="../media/image65.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16.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sv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57.svg"/><Relationship Id="rId7" Type="http://schemas.openxmlformats.org/officeDocument/2006/relationships/image" Target="../media/image68.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70.png"/></Relationships>
</file>

<file path=ppt/slides/_rels/slide31.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57.svg"/><Relationship Id="rId7" Type="http://schemas.openxmlformats.org/officeDocument/2006/relationships/image" Target="../media/image72.jpe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71.jpeg"/><Relationship Id="rId5" Type="http://schemas.openxmlformats.org/officeDocument/2006/relationships/image" Target="../media/image16.sv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74.jpeg"/><Relationship Id="rId5" Type="http://schemas.openxmlformats.org/officeDocument/2006/relationships/image" Target="../media/image16.sv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75.jpeg"/><Relationship Id="rId5" Type="http://schemas.openxmlformats.org/officeDocument/2006/relationships/image" Target="../media/image16.sv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77.svg"/><Relationship Id="rId7" Type="http://schemas.openxmlformats.org/officeDocument/2006/relationships/image" Target="../media/image81.sv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9.svg"/><Relationship Id="rId4" Type="http://schemas.openxmlformats.org/officeDocument/2006/relationships/image" Target="../media/image78.png"/></Relationships>
</file>

<file path=ppt/slides/_rels/slide35.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82.png"/><Relationship Id="rId1" Type="http://schemas.openxmlformats.org/officeDocument/2006/relationships/slideLayout" Target="../slideLayouts/slideLayout7.xml"/><Relationship Id="rId5" Type="http://schemas.openxmlformats.org/officeDocument/2006/relationships/image" Target="../media/image85.svg"/><Relationship Id="rId4" Type="http://schemas.openxmlformats.org/officeDocument/2006/relationships/image" Target="../media/image84.png"/></Relationships>
</file>

<file path=ppt/slides/_rels/slide36.xml.rels><?xml version="1.0" encoding="UTF-8" standalone="yes"?>
<Relationships xmlns="http://schemas.openxmlformats.org/package/2006/relationships"><Relationship Id="rId3" Type="http://schemas.openxmlformats.org/officeDocument/2006/relationships/image" Target="../media/image87.svg"/><Relationship Id="rId2" Type="http://schemas.openxmlformats.org/officeDocument/2006/relationships/image" Target="../media/image86.png"/><Relationship Id="rId1" Type="http://schemas.openxmlformats.org/officeDocument/2006/relationships/slideLayout" Target="../slideLayouts/slideLayout7.xml"/><Relationship Id="rId5" Type="http://schemas.openxmlformats.org/officeDocument/2006/relationships/image" Target="../media/image89.svg"/><Relationship Id="rId4" Type="http://schemas.openxmlformats.org/officeDocument/2006/relationships/image" Target="../media/image88.png"/></Relationships>
</file>

<file path=ppt/slides/_rels/slide37.xml.rels><?xml version="1.0" encoding="UTF-8" standalone="yes"?>
<Relationships xmlns="http://schemas.openxmlformats.org/package/2006/relationships"><Relationship Id="rId3" Type="http://schemas.openxmlformats.org/officeDocument/2006/relationships/image" Target="../media/image87.svg"/><Relationship Id="rId2" Type="http://schemas.openxmlformats.org/officeDocument/2006/relationships/image" Target="../media/image86.png"/><Relationship Id="rId1" Type="http://schemas.openxmlformats.org/officeDocument/2006/relationships/slideLayout" Target="../slideLayouts/slideLayout7.xml"/><Relationship Id="rId5" Type="http://schemas.openxmlformats.org/officeDocument/2006/relationships/image" Target="../media/image91.svg"/><Relationship Id="rId4" Type="http://schemas.openxmlformats.org/officeDocument/2006/relationships/image" Target="../media/image90.png"/></Relationships>
</file>

<file path=ppt/slides/_rels/slide38.xml.rels><?xml version="1.0" encoding="UTF-8" standalone="yes"?>
<Relationships xmlns="http://schemas.openxmlformats.org/package/2006/relationships"><Relationship Id="rId3" Type="http://schemas.openxmlformats.org/officeDocument/2006/relationships/image" Target="../media/image93.svg"/><Relationship Id="rId2" Type="http://schemas.openxmlformats.org/officeDocument/2006/relationships/image" Target="../media/image92.png"/><Relationship Id="rId1" Type="http://schemas.openxmlformats.org/officeDocument/2006/relationships/slideLayout" Target="../slideLayouts/slideLayout7.xml"/><Relationship Id="rId5" Type="http://schemas.openxmlformats.org/officeDocument/2006/relationships/image" Target="../media/image91.svg"/><Relationship Id="rId4" Type="http://schemas.openxmlformats.org/officeDocument/2006/relationships/image" Target="../media/image90.png"/></Relationships>
</file>

<file path=ppt/slides/_rels/slide39.xml.rels><?xml version="1.0" encoding="UTF-8" standalone="yes"?>
<Relationships xmlns="http://schemas.openxmlformats.org/package/2006/relationships"><Relationship Id="rId3" Type="http://schemas.openxmlformats.org/officeDocument/2006/relationships/image" Target="../media/image87.svg"/><Relationship Id="rId7" Type="http://schemas.openxmlformats.org/officeDocument/2006/relationships/image" Target="../media/image95.sv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94.png"/><Relationship Id="rId5" Type="http://schemas.openxmlformats.org/officeDocument/2006/relationships/image" Target="../media/image91.svg"/><Relationship Id="rId4" Type="http://schemas.openxmlformats.org/officeDocument/2006/relationships/image" Target="../media/image90.png"/></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image" Target="../media/image87.svg"/><Relationship Id="rId7" Type="http://schemas.openxmlformats.org/officeDocument/2006/relationships/image" Target="../media/image97.sv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96.png"/><Relationship Id="rId5" Type="http://schemas.openxmlformats.org/officeDocument/2006/relationships/image" Target="../media/image91.svg"/><Relationship Id="rId4" Type="http://schemas.openxmlformats.org/officeDocument/2006/relationships/image" Target="../media/image90.png"/></Relationships>
</file>

<file path=ppt/slides/_rels/slide41.xml.rels><?xml version="1.0" encoding="UTF-8" standalone="yes"?>
<Relationships xmlns="http://schemas.openxmlformats.org/package/2006/relationships"><Relationship Id="rId3" Type="http://schemas.openxmlformats.org/officeDocument/2006/relationships/image" Target="../media/image99.svg"/><Relationship Id="rId2" Type="http://schemas.openxmlformats.org/officeDocument/2006/relationships/image" Target="../media/image98.png"/><Relationship Id="rId1" Type="http://schemas.openxmlformats.org/officeDocument/2006/relationships/slideLayout" Target="../slideLayouts/slideLayout7.xml"/><Relationship Id="rId5" Type="http://schemas.openxmlformats.org/officeDocument/2006/relationships/image" Target="../media/image101.svg"/><Relationship Id="rId4" Type="http://schemas.openxmlformats.org/officeDocument/2006/relationships/image" Target="../media/image100.png"/></Relationships>
</file>

<file path=ppt/slides/_rels/slide42.xml.rels><?xml version="1.0" encoding="UTF-8" standalone="yes"?>
<Relationships xmlns="http://schemas.openxmlformats.org/package/2006/relationships"><Relationship Id="rId3" Type="http://schemas.openxmlformats.org/officeDocument/2006/relationships/image" Target="../media/image103.svg"/><Relationship Id="rId2" Type="http://schemas.openxmlformats.org/officeDocument/2006/relationships/image" Target="../media/image102.png"/><Relationship Id="rId1" Type="http://schemas.openxmlformats.org/officeDocument/2006/relationships/slideLayout" Target="../slideLayouts/slideLayout7.xml"/><Relationship Id="rId5" Type="http://schemas.openxmlformats.org/officeDocument/2006/relationships/image" Target="../media/image105.svg"/><Relationship Id="rId4" Type="http://schemas.openxmlformats.org/officeDocument/2006/relationships/image" Target="../media/image104.png"/></Relationships>
</file>

<file path=ppt/slides/_rels/slide43.xml.rels><?xml version="1.0" encoding="UTF-8" standalone="yes"?>
<Relationships xmlns="http://schemas.openxmlformats.org/package/2006/relationships"><Relationship Id="rId3" Type="http://schemas.openxmlformats.org/officeDocument/2006/relationships/image" Target="../media/image103.svg"/><Relationship Id="rId7" Type="http://schemas.openxmlformats.org/officeDocument/2006/relationships/image" Target="../media/image107.jpe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06.jpeg"/><Relationship Id="rId5" Type="http://schemas.openxmlformats.org/officeDocument/2006/relationships/image" Target="../media/image105.svg"/><Relationship Id="rId4" Type="http://schemas.openxmlformats.org/officeDocument/2006/relationships/image" Target="../media/image104.png"/></Relationships>
</file>

<file path=ppt/slides/_rels/slide44.xml.rels><?xml version="1.0" encoding="UTF-8" standalone="yes"?>
<Relationships xmlns="http://schemas.openxmlformats.org/package/2006/relationships"><Relationship Id="rId3" Type="http://schemas.openxmlformats.org/officeDocument/2006/relationships/image" Target="../media/image99.svg"/><Relationship Id="rId2" Type="http://schemas.openxmlformats.org/officeDocument/2006/relationships/image" Target="../media/image98.png"/><Relationship Id="rId1" Type="http://schemas.openxmlformats.org/officeDocument/2006/relationships/slideLayout" Target="../slideLayouts/slideLayout7.xml"/><Relationship Id="rId5" Type="http://schemas.openxmlformats.org/officeDocument/2006/relationships/image" Target="../media/image109.svg"/><Relationship Id="rId4" Type="http://schemas.openxmlformats.org/officeDocument/2006/relationships/image" Target="../media/image108.png"/></Relationships>
</file>

<file path=ppt/slides/_rels/slide45.xml.rels><?xml version="1.0" encoding="UTF-8" standalone="yes"?>
<Relationships xmlns="http://schemas.openxmlformats.org/package/2006/relationships"><Relationship Id="rId3" Type="http://schemas.openxmlformats.org/officeDocument/2006/relationships/image" Target="../media/image99.svg"/><Relationship Id="rId2" Type="http://schemas.openxmlformats.org/officeDocument/2006/relationships/image" Target="../media/image98.png"/><Relationship Id="rId1" Type="http://schemas.openxmlformats.org/officeDocument/2006/relationships/slideLayout" Target="../slideLayouts/slideLayout7.xml"/><Relationship Id="rId5" Type="http://schemas.openxmlformats.org/officeDocument/2006/relationships/image" Target="../media/image111.svg"/><Relationship Id="rId4" Type="http://schemas.openxmlformats.org/officeDocument/2006/relationships/image" Target="../media/image110.png"/></Relationships>
</file>

<file path=ppt/slides/_rels/slide46.xml.rels><?xml version="1.0" encoding="UTF-8" standalone="yes"?>
<Relationships xmlns="http://schemas.openxmlformats.org/package/2006/relationships"><Relationship Id="rId3" Type="http://schemas.openxmlformats.org/officeDocument/2006/relationships/image" Target="../media/image99.svg"/><Relationship Id="rId2" Type="http://schemas.openxmlformats.org/officeDocument/2006/relationships/image" Target="../media/image98.png"/><Relationship Id="rId1" Type="http://schemas.openxmlformats.org/officeDocument/2006/relationships/slideLayout" Target="../slideLayouts/slideLayout7.xml"/><Relationship Id="rId6" Type="http://schemas.openxmlformats.org/officeDocument/2006/relationships/image" Target="../media/image112.jpeg"/><Relationship Id="rId5" Type="http://schemas.openxmlformats.org/officeDocument/2006/relationships/image" Target="../media/image111.svg"/><Relationship Id="rId4" Type="http://schemas.openxmlformats.org/officeDocument/2006/relationships/image" Target="../media/image110.png"/></Relationships>
</file>

<file path=ppt/slides/_rels/slide47.xml.rels><?xml version="1.0" encoding="UTF-8" standalone="yes"?>
<Relationships xmlns="http://schemas.openxmlformats.org/package/2006/relationships"><Relationship Id="rId3" Type="http://schemas.openxmlformats.org/officeDocument/2006/relationships/image" Target="../media/image99.svg"/><Relationship Id="rId2" Type="http://schemas.openxmlformats.org/officeDocument/2006/relationships/image" Target="../media/image98.png"/><Relationship Id="rId1" Type="http://schemas.openxmlformats.org/officeDocument/2006/relationships/slideLayout" Target="../slideLayouts/slideLayout7.xml"/><Relationship Id="rId5" Type="http://schemas.openxmlformats.org/officeDocument/2006/relationships/image" Target="../media/image114.svg"/><Relationship Id="rId4" Type="http://schemas.openxmlformats.org/officeDocument/2006/relationships/image" Target="../media/image113.png"/></Relationships>
</file>

<file path=ppt/slides/_rels/slide48.xml.rels><?xml version="1.0" encoding="UTF-8" standalone="yes"?>
<Relationships xmlns="http://schemas.openxmlformats.org/package/2006/relationships"><Relationship Id="rId3" Type="http://schemas.openxmlformats.org/officeDocument/2006/relationships/image" Target="../media/image103.sv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15.jpeg"/><Relationship Id="rId5" Type="http://schemas.openxmlformats.org/officeDocument/2006/relationships/image" Target="../media/image105.svg"/><Relationship Id="rId4" Type="http://schemas.openxmlformats.org/officeDocument/2006/relationships/image" Target="../media/image104.png"/></Relationships>
</file>

<file path=ppt/slides/_rels/slide49.xml.rels><?xml version="1.0" encoding="UTF-8" standalone="yes"?>
<Relationships xmlns="http://schemas.openxmlformats.org/package/2006/relationships"><Relationship Id="rId3" Type="http://schemas.openxmlformats.org/officeDocument/2006/relationships/image" Target="../media/image103.sv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16.jpeg"/><Relationship Id="rId5" Type="http://schemas.openxmlformats.org/officeDocument/2006/relationships/image" Target="../media/image105.svg"/><Relationship Id="rId4" Type="http://schemas.openxmlformats.org/officeDocument/2006/relationships/image" Target="../media/image104.png"/></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4.svg"/><Relationship Id="rId7"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svg"/><Relationship Id="rId4" Type="http://schemas.openxmlformats.org/officeDocument/2006/relationships/image" Target="../media/image20.png"/></Relationships>
</file>

<file path=ppt/slides/_rels/slide50.xml.rels><?xml version="1.0" encoding="UTF-8" standalone="yes"?>
<Relationships xmlns="http://schemas.openxmlformats.org/package/2006/relationships"><Relationship Id="rId3" Type="http://schemas.openxmlformats.org/officeDocument/2006/relationships/image" Target="../media/image99.svg"/><Relationship Id="rId2" Type="http://schemas.openxmlformats.org/officeDocument/2006/relationships/image" Target="../media/image98.png"/><Relationship Id="rId1" Type="http://schemas.openxmlformats.org/officeDocument/2006/relationships/slideLayout" Target="../slideLayouts/slideLayout7.xml"/><Relationship Id="rId5" Type="http://schemas.openxmlformats.org/officeDocument/2006/relationships/image" Target="../media/image118.svg"/><Relationship Id="rId4" Type="http://schemas.openxmlformats.org/officeDocument/2006/relationships/image" Target="../media/image117.png"/></Relationships>
</file>

<file path=ppt/slides/_rels/slide51.xml.rels><?xml version="1.0" encoding="UTF-8" standalone="yes"?>
<Relationships xmlns="http://schemas.openxmlformats.org/package/2006/relationships"><Relationship Id="rId3" Type="http://schemas.openxmlformats.org/officeDocument/2006/relationships/image" Target="../media/image99.svg"/><Relationship Id="rId2" Type="http://schemas.openxmlformats.org/officeDocument/2006/relationships/image" Target="../media/image98.png"/><Relationship Id="rId1" Type="http://schemas.openxmlformats.org/officeDocument/2006/relationships/slideLayout" Target="../slideLayouts/slideLayout7.xml"/><Relationship Id="rId5" Type="http://schemas.openxmlformats.org/officeDocument/2006/relationships/image" Target="../media/image111.svg"/><Relationship Id="rId4" Type="http://schemas.openxmlformats.org/officeDocument/2006/relationships/image" Target="../media/image110.png"/></Relationships>
</file>

<file path=ppt/slides/_rels/slide52.xml.rels><?xml version="1.0" encoding="UTF-8" standalone="yes"?>
<Relationships xmlns="http://schemas.openxmlformats.org/package/2006/relationships"><Relationship Id="rId3" Type="http://schemas.openxmlformats.org/officeDocument/2006/relationships/image" Target="../media/image103.svg"/><Relationship Id="rId7" Type="http://schemas.openxmlformats.org/officeDocument/2006/relationships/image" Target="../media/image120.jpe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19.jpeg"/><Relationship Id="rId5" Type="http://schemas.openxmlformats.org/officeDocument/2006/relationships/image" Target="../media/image105.svg"/><Relationship Id="rId4" Type="http://schemas.openxmlformats.org/officeDocument/2006/relationships/image" Target="../media/image104.png"/></Relationships>
</file>

<file path=ppt/slides/_rels/slide53.xml.rels><?xml version="1.0" encoding="UTF-8" standalone="yes"?>
<Relationships xmlns="http://schemas.openxmlformats.org/package/2006/relationships"><Relationship Id="rId3" Type="http://schemas.openxmlformats.org/officeDocument/2006/relationships/image" Target="../media/image99.svg"/><Relationship Id="rId2" Type="http://schemas.openxmlformats.org/officeDocument/2006/relationships/image" Target="../media/image98.png"/><Relationship Id="rId1" Type="http://schemas.openxmlformats.org/officeDocument/2006/relationships/slideLayout" Target="../slideLayouts/slideLayout7.xml"/><Relationship Id="rId5" Type="http://schemas.openxmlformats.org/officeDocument/2006/relationships/image" Target="../media/image122.svg"/><Relationship Id="rId4" Type="http://schemas.openxmlformats.org/officeDocument/2006/relationships/image" Target="../media/image121.png"/></Relationships>
</file>

<file path=ppt/slides/_rels/slide54.xml.rels><?xml version="1.0" encoding="UTF-8" standalone="yes"?>
<Relationships xmlns="http://schemas.openxmlformats.org/package/2006/relationships"><Relationship Id="rId3" Type="http://schemas.openxmlformats.org/officeDocument/2006/relationships/image" Target="../media/image103.svg"/><Relationship Id="rId2" Type="http://schemas.openxmlformats.org/officeDocument/2006/relationships/image" Target="../media/image102.png"/><Relationship Id="rId1" Type="http://schemas.openxmlformats.org/officeDocument/2006/relationships/slideLayout" Target="../slideLayouts/slideLayout7.xml"/><Relationship Id="rId5" Type="http://schemas.openxmlformats.org/officeDocument/2006/relationships/image" Target="../media/image124.svg"/><Relationship Id="rId4" Type="http://schemas.openxmlformats.org/officeDocument/2006/relationships/image" Target="../media/image123.png"/></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1.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29.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379A7"/>
        </a:solidFill>
        <a:effectLst/>
      </p:bgPr>
    </p:bg>
    <p:spTree>
      <p:nvGrpSpPr>
        <p:cNvPr id="1" name=""/>
        <p:cNvGrpSpPr/>
        <p:nvPr/>
      </p:nvGrpSpPr>
      <p:grpSpPr>
        <a:xfrm>
          <a:off x="0" y="0"/>
          <a:ext cx="0" cy="0"/>
          <a:chOff x="0" y="0"/>
          <a:chExt cx="0" cy="0"/>
        </a:xfrm>
      </p:grpSpPr>
      <p:sp>
        <p:nvSpPr>
          <p:cNvPr id="2" name="Freeform 2"/>
          <p:cNvSpPr/>
          <p:nvPr/>
        </p:nvSpPr>
        <p:spPr>
          <a:xfrm>
            <a:off x="-63503" y="3221012"/>
            <a:ext cx="1885826" cy="1985982"/>
          </a:xfrm>
          <a:custGeom>
            <a:avLst/>
            <a:gdLst/>
            <a:ahLst/>
            <a:cxnLst/>
            <a:rect l="l" t="t" r="r" b="b"/>
            <a:pathLst>
              <a:path w="1885826" h="1985982">
                <a:moveTo>
                  <a:pt x="0" y="0"/>
                </a:moveTo>
                <a:lnTo>
                  <a:pt x="1885826" y="0"/>
                </a:lnTo>
                <a:lnTo>
                  <a:pt x="1885826" y="1985982"/>
                </a:lnTo>
                <a:lnTo>
                  <a:pt x="0" y="19859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891535" y="199225"/>
            <a:ext cx="4315968" cy="5007769"/>
          </a:xfrm>
          <a:custGeom>
            <a:avLst/>
            <a:gdLst/>
            <a:ahLst/>
            <a:cxnLst/>
            <a:rect l="l" t="t" r="r" b="b"/>
            <a:pathLst>
              <a:path w="4315968" h="5007769">
                <a:moveTo>
                  <a:pt x="0" y="0"/>
                </a:moveTo>
                <a:lnTo>
                  <a:pt x="4315968" y="0"/>
                </a:lnTo>
                <a:lnTo>
                  <a:pt x="4315968" y="5007769"/>
                </a:lnTo>
                <a:lnTo>
                  <a:pt x="0" y="50077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808330" y="695773"/>
            <a:ext cx="2961275" cy="2086994"/>
          </a:xfrm>
          <a:prstGeom prst="rect">
            <a:avLst/>
          </a:prstGeom>
        </p:spPr>
        <p:txBody>
          <a:bodyPr lIns="0" tIns="0" rIns="0" bIns="0" rtlCol="0" anchor="t">
            <a:spAutoFit/>
          </a:bodyPr>
          <a:lstStyle/>
          <a:p>
            <a:pPr algn="l">
              <a:lnSpc>
                <a:spcPts val="8069"/>
              </a:lnSpc>
            </a:pPr>
            <a:r>
              <a:rPr lang="en-US" sz="6998" b="1">
                <a:solidFill>
                  <a:srgbClr val="FFFFFF"/>
                </a:solidFill>
                <a:latin typeface="Barlow SemiCondensed Bold"/>
                <a:ea typeface="Barlow SemiCondensed Bold"/>
                <a:cs typeface="Barlow SemiCondensed Bold"/>
                <a:sym typeface="Barlow SemiCondensed Bold"/>
              </a:rPr>
              <a:t>Spinal Tumors</a:t>
            </a:r>
            <a:r>
              <a:rPr lang="en-US" sz="6998">
                <a:solidFill>
                  <a:srgbClr val="FFFFFF"/>
                </a:solidFill>
                <a:latin typeface="Barlow SemiCondensed"/>
                <a:ea typeface="Barlow SemiCondensed"/>
                <a:cs typeface="Barlow SemiCondensed"/>
                <a:sym typeface="Barlow SemiCondensed"/>
              </a:rPr>
              <a:t> </a:t>
            </a:r>
          </a:p>
        </p:txBody>
      </p:sp>
      <p:sp>
        <p:nvSpPr>
          <p:cNvPr id="5" name="TextBox 5"/>
          <p:cNvSpPr txBox="1"/>
          <p:nvPr/>
        </p:nvSpPr>
        <p:spPr>
          <a:xfrm>
            <a:off x="974308" y="2997397"/>
            <a:ext cx="4765243" cy="1432572"/>
          </a:xfrm>
          <a:prstGeom prst="rect">
            <a:avLst/>
          </a:prstGeom>
        </p:spPr>
        <p:txBody>
          <a:bodyPr wrap="square" lIns="0" tIns="0" rIns="0" bIns="0" rtlCol="0" anchor="t">
            <a:spAutoFit/>
          </a:bodyPr>
          <a:lstStyle/>
          <a:p>
            <a:pPr algn="l">
              <a:lnSpc>
                <a:spcPct val="150000"/>
              </a:lnSpc>
            </a:pPr>
            <a:r>
              <a:rPr lang="en-US" sz="1596" dirty="0">
                <a:solidFill>
                  <a:srgbClr val="FFFFFF"/>
                </a:solidFill>
                <a:latin typeface="Roboto"/>
                <a:ea typeface="Roboto"/>
                <a:cs typeface="Roboto"/>
                <a:sym typeface="Roboto"/>
              </a:rPr>
              <a:t>Presented by: </a:t>
            </a:r>
          </a:p>
          <a:p>
            <a:pPr algn="l">
              <a:lnSpc>
                <a:spcPct val="150000"/>
              </a:lnSpc>
            </a:pPr>
            <a:r>
              <a:rPr lang="en-US" sz="1596" dirty="0">
                <a:solidFill>
                  <a:srgbClr val="FFFFFF"/>
                </a:solidFill>
                <a:latin typeface="Roboto"/>
                <a:ea typeface="Roboto"/>
                <a:cs typeface="Roboto"/>
                <a:sym typeface="Roboto"/>
              </a:rPr>
              <a:t>Hanan </a:t>
            </a:r>
            <a:r>
              <a:rPr lang="en-US" sz="1596" dirty="0" err="1">
                <a:solidFill>
                  <a:srgbClr val="FFFFFF"/>
                </a:solidFill>
                <a:latin typeface="Roboto"/>
                <a:ea typeface="Roboto"/>
                <a:cs typeface="Roboto"/>
                <a:sym typeface="Roboto"/>
              </a:rPr>
              <a:t>AlBayad</a:t>
            </a:r>
            <a:r>
              <a:rPr lang="en-US" sz="1596" dirty="0">
                <a:solidFill>
                  <a:srgbClr val="FFFFFF"/>
                </a:solidFill>
                <a:latin typeface="Roboto"/>
                <a:ea typeface="Roboto"/>
                <a:cs typeface="Roboto"/>
                <a:sym typeface="Roboto"/>
              </a:rPr>
              <a:t>, </a:t>
            </a:r>
          </a:p>
          <a:p>
            <a:pPr algn="l">
              <a:lnSpc>
                <a:spcPct val="150000"/>
              </a:lnSpc>
            </a:pPr>
            <a:r>
              <a:rPr lang="en-US" sz="1596" dirty="0">
                <a:solidFill>
                  <a:srgbClr val="FFFFFF"/>
                </a:solidFill>
                <a:latin typeface="Roboto"/>
                <a:ea typeface="Roboto"/>
                <a:cs typeface="Roboto"/>
                <a:sym typeface="Roboto"/>
              </a:rPr>
              <a:t>Shames </a:t>
            </a:r>
            <a:r>
              <a:rPr lang="en-US" sz="1596" dirty="0" err="1">
                <a:solidFill>
                  <a:srgbClr val="FFFFFF"/>
                </a:solidFill>
                <a:latin typeface="Roboto"/>
                <a:ea typeface="Roboto"/>
                <a:cs typeface="Roboto"/>
                <a:sym typeface="Roboto"/>
              </a:rPr>
              <a:t>Alduha</a:t>
            </a:r>
            <a:r>
              <a:rPr lang="en-US" sz="1596" dirty="0">
                <a:solidFill>
                  <a:srgbClr val="FFFFFF"/>
                </a:solidFill>
                <a:latin typeface="Roboto"/>
                <a:ea typeface="Roboto"/>
                <a:cs typeface="Roboto"/>
                <a:sym typeface="Roboto"/>
              </a:rPr>
              <a:t>, </a:t>
            </a:r>
          </a:p>
          <a:p>
            <a:pPr algn="l">
              <a:lnSpc>
                <a:spcPct val="150000"/>
              </a:lnSpc>
            </a:pPr>
            <a:r>
              <a:rPr lang="en-US" sz="1596" dirty="0">
                <a:solidFill>
                  <a:srgbClr val="FFFFFF"/>
                </a:solidFill>
                <a:latin typeface="Roboto"/>
                <a:ea typeface="Roboto"/>
                <a:cs typeface="Roboto"/>
                <a:sym typeface="Roboto"/>
              </a:rPr>
              <a:t>Abrar Amjad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379A7"/>
        </a:solidFill>
        <a:effectLst/>
      </p:bgPr>
    </p:bg>
    <p:spTree>
      <p:nvGrpSpPr>
        <p:cNvPr id="1" name=""/>
        <p:cNvGrpSpPr/>
        <p:nvPr/>
      </p:nvGrpSpPr>
      <p:grpSpPr>
        <a:xfrm>
          <a:off x="0" y="0"/>
          <a:ext cx="0" cy="0"/>
          <a:chOff x="0" y="0"/>
          <a:chExt cx="0" cy="0"/>
        </a:xfrm>
      </p:grpSpPr>
      <p:sp>
        <p:nvSpPr>
          <p:cNvPr id="2" name="Freeform 2"/>
          <p:cNvSpPr/>
          <p:nvPr/>
        </p:nvSpPr>
        <p:spPr>
          <a:xfrm>
            <a:off x="-63503" y="3084957"/>
            <a:ext cx="1043426" cy="2122046"/>
          </a:xfrm>
          <a:custGeom>
            <a:avLst/>
            <a:gdLst/>
            <a:ahLst/>
            <a:cxnLst/>
            <a:rect l="l" t="t" r="r" b="b"/>
            <a:pathLst>
              <a:path w="1043426" h="2122046">
                <a:moveTo>
                  <a:pt x="0" y="0"/>
                </a:moveTo>
                <a:lnTo>
                  <a:pt x="1043425" y="0"/>
                </a:lnTo>
                <a:lnTo>
                  <a:pt x="1043425" y="2122046"/>
                </a:lnTo>
                <a:lnTo>
                  <a:pt x="0" y="21220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547464" y="-63503"/>
            <a:ext cx="4660040" cy="3642236"/>
          </a:xfrm>
          <a:custGeom>
            <a:avLst/>
            <a:gdLst/>
            <a:ahLst/>
            <a:cxnLst/>
            <a:rect l="l" t="t" r="r" b="b"/>
            <a:pathLst>
              <a:path w="4660040" h="3642236">
                <a:moveTo>
                  <a:pt x="0" y="0"/>
                </a:moveTo>
                <a:lnTo>
                  <a:pt x="4660039" y="0"/>
                </a:lnTo>
                <a:lnTo>
                  <a:pt x="4660039" y="3642236"/>
                </a:lnTo>
                <a:lnTo>
                  <a:pt x="0" y="36422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81000" y="244983"/>
            <a:ext cx="4005958" cy="2210305"/>
          </a:xfrm>
          <a:custGeom>
            <a:avLst/>
            <a:gdLst/>
            <a:ahLst/>
            <a:cxnLst/>
            <a:rect l="l" t="t" r="r" b="b"/>
            <a:pathLst>
              <a:path w="4005958" h="2210305">
                <a:moveTo>
                  <a:pt x="0" y="0"/>
                </a:moveTo>
                <a:lnTo>
                  <a:pt x="4005958" y="0"/>
                </a:lnTo>
                <a:lnTo>
                  <a:pt x="4005958" y="2210305"/>
                </a:lnTo>
                <a:lnTo>
                  <a:pt x="0" y="2210305"/>
                </a:lnTo>
                <a:lnTo>
                  <a:pt x="0" y="0"/>
                </a:lnTo>
                <a:close/>
              </a:path>
            </a:pathLst>
          </a:custGeom>
          <a:blipFill>
            <a:blip r:embed="rId6"/>
            <a:stretch>
              <a:fillRect/>
            </a:stretch>
          </a:blipFill>
        </p:spPr>
      </p:sp>
      <p:sp>
        <p:nvSpPr>
          <p:cNvPr id="5" name="Freeform 5"/>
          <p:cNvSpPr/>
          <p:nvPr/>
        </p:nvSpPr>
        <p:spPr>
          <a:xfrm>
            <a:off x="405565" y="2546937"/>
            <a:ext cx="3317367" cy="2435857"/>
          </a:xfrm>
          <a:custGeom>
            <a:avLst/>
            <a:gdLst/>
            <a:ahLst/>
            <a:cxnLst/>
            <a:rect l="l" t="t" r="r" b="b"/>
            <a:pathLst>
              <a:path w="3317367" h="2435857">
                <a:moveTo>
                  <a:pt x="0" y="0"/>
                </a:moveTo>
                <a:lnTo>
                  <a:pt x="3317367" y="0"/>
                </a:lnTo>
                <a:lnTo>
                  <a:pt x="3317367" y="2435857"/>
                </a:lnTo>
                <a:lnTo>
                  <a:pt x="0" y="2435857"/>
                </a:lnTo>
                <a:lnTo>
                  <a:pt x="0" y="0"/>
                </a:lnTo>
                <a:close/>
              </a:path>
            </a:pathLst>
          </a:custGeom>
          <a:blipFill>
            <a:blip r:embed="rId7"/>
            <a:stretch>
              <a:fillRect/>
            </a:stretch>
          </a:blipFill>
        </p:spPr>
      </p:sp>
      <p:sp>
        <p:nvSpPr>
          <p:cNvPr id="6" name="Freeform 6"/>
          <p:cNvSpPr/>
          <p:nvPr/>
        </p:nvSpPr>
        <p:spPr>
          <a:xfrm>
            <a:off x="4457062" y="231267"/>
            <a:ext cx="2099053" cy="2392175"/>
          </a:xfrm>
          <a:custGeom>
            <a:avLst/>
            <a:gdLst/>
            <a:ahLst/>
            <a:cxnLst/>
            <a:rect l="l" t="t" r="r" b="b"/>
            <a:pathLst>
              <a:path w="2099053" h="2392175">
                <a:moveTo>
                  <a:pt x="0" y="0"/>
                </a:moveTo>
                <a:lnTo>
                  <a:pt x="2099053" y="0"/>
                </a:lnTo>
                <a:lnTo>
                  <a:pt x="2099053" y="2392175"/>
                </a:lnTo>
                <a:lnTo>
                  <a:pt x="0" y="2392175"/>
                </a:lnTo>
                <a:lnTo>
                  <a:pt x="0" y="0"/>
                </a:lnTo>
                <a:close/>
              </a:path>
            </a:pathLst>
          </a:custGeom>
          <a:blipFill>
            <a:blip r:embed="rId8"/>
            <a:stretch>
              <a:fillRect/>
            </a:stretch>
          </a:blipFill>
        </p:spPr>
      </p:sp>
      <p:sp>
        <p:nvSpPr>
          <p:cNvPr id="7" name="Freeform 7"/>
          <p:cNvSpPr/>
          <p:nvPr/>
        </p:nvSpPr>
        <p:spPr>
          <a:xfrm>
            <a:off x="6717535" y="217675"/>
            <a:ext cx="2230498" cy="2452116"/>
          </a:xfrm>
          <a:custGeom>
            <a:avLst/>
            <a:gdLst/>
            <a:ahLst/>
            <a:cxnLst/>
            <a:rect l="l" t="t" r="r" b="b"/>
            <a:pathLst>
              <a:path w="2230498" h="2452116">
                <a:moveTo>
                  <a:pt x="0" y="0"/>
                </a:moveTo>
                <a:lnTo>
                  <a:pt x="2230498" y="0"/>
                </a:lnTo>
                <a:lnTo>
                  <a:pt x="2230498" y="2452116"/>
                </a:lnTo>
                <a:lnTo>
                  <a:pt x="0" y="2452116"/>
                </a:lnTo>
                <a:lnTo>
                  <a:pt x="0" y="0"/>
                </a:lnTo>
                <a:close/>
              </a:path>
            </a:pathLst>
          </a:custGeom>
          <a:blipFill>
            <a:blip r:embed="rId9"/>
            <a:stretch>
              <a:fillRect/>
            </a:stretch>
          </a:blipFill>
        </p:spPr>
      </p:sp>
      <p:sp>
        <p:nvSpPr>
          <p:cNvPr id="8" name="Freeform 8"/>
          <p:cNvSpPr/>
          <p:nvPr/>
        </p:nvSpPr>
        <p:spPr>
          <a:xfrm>
            <a:off x="3946779" y="2660142"/>
            <a:ext cx="2399662" cy="2334644"/>
          </a:xfrm>
          <a:custGeom>
            <a:avLst/>
            <a:gdLst/>
            <a:ahLst/>
            <a:cxnLst/>
            <a:rect l="l" t="t" r="r" b="b"/>
            <a:pathLst>
              <a:path w="2399662" h="2334644">
                <a:moveTo>
                  <a:pt x="0" y="0"/>
                </a:moveTo>
                <a:lnTo>
                  <a:pt x="2399662" y="0"/>
                </a:lnTo>
                <a:lnTo>
                  <a:pt x="2399662" y="2334644"/>
                </a:lnTo>
                <a:lnTo>
                  <a:pt x="0" y="2334644"/>
                </a:lnTo>
                <a:lnTo>
                  <a:pt x="0" y="0"/>
                </a:lnTo>
                <a:close/>
              </a:path>
            </a:pathLst>
          </a:custGeom>
          <a:blipFill>
            <a:blip r:embed="rId10"/>
            <a:stretch>
              <a:fillRect/>
            </a:stretch>
          </a:blipFill>
        </p:spPr>
      </p:sp>
      <p:sp>
        <p:nvSpPr>
          <p:cNvPr id="9" name="Freeform 9"/>
          <p:cNvSpPr/>
          <p:nvPr/>
        </p:nvSpPr>
        <p:spPr>
          <a:xfrm>
            <a:off x="6672958" y="2688793"/>
            <a:ext cx="2061086" cy="2318642"/>
          </a:xfrm>
          <a:custGeom>
            <a:avLst/>
            <a:gdLst/>
            <a:ahLst/>
            <a:cxnLst/>
            <a:rect l="l" t="t" r="r" b="b"/>
            <a:pathLst>
              <a:path w="2061086" h="2318642">
                <a:moveTo>
                  <a:pt x="0" y="0"/>
                </a:moveTo>
                <a:lnTo>
                  <a:pt x="2061086" y="0"/>
                </a:lnTo>
                <a:lnTo>
                  <a:pt x="2061086" y="2318642"/>
                </a:lnTo>
                <a:lnTo>
                  <a:pt x="0" y="2318642"/>
                </a:lnTo>
                <a:lnTo>
                  <a:pt x="0" y="0"/>
                </a:lnTo>
                <a:close/>
              </a:path>
            </a:pathLst>
          </a:custGeom>
          <a:blipFill>
            <a:blip r:embed="rId11"/>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379A7"/>
        </a:solidFill>
        <a:effectLst/>
      </p:bgPr>
    </p:bg>
    <p:spTree>
      <p:nvGrpSpPr>
        <p:cNvPr id="1" name=""/>
        <p:cNvGrpSpPr/>
        <p:nvPr/>
      </p:nvGrpSpPr>
      <p:grpSpPr>
        <a:xfrm>
          <a:off x="0" y="0"/>
          <a:ext cx="0" cy="0"/>
          <a:chOff x="0" y="0"/>
          <a:chExt cx="0" cy="0"/>
        </a:xfrm>
      </p:grpSpPr>
      <p:sp>
        <p:nvSpPr>
          <p:cNvPr id="2" name="Freeform 2"/>
          <p:cNvSpPr/>
          <p:nvPr/>
        </p:nvSpPr>
        <p:spPr>
          <a:xfrm>
            <a:off x="-63503" y="3084957"/>
            <a:ext cx="1043426" cy="2122046"/>
          </a:xfrm>
          <a:custGeom>
            <a:avLst/>
            <a:gdLst/>
            <a:ahLst/>
            <a:cxnLst/>
            <a:rect l="l" t="t" r="r" b="b"/>
            <a:pathLst>
              <a:path w="1043426" h="2122046">
                <a:moveTo>
                  <a:pt x="0" y="0"/>
                </a:moveTo>
                <a:lnTo>
                  <a:pt x="1043425" y="0"/>
                </a:lnTo>
                <a:lnTo>
                  <a:pt x="1043425" y="2122046"/>
                </a:lnTo>
                <a:lnTo>
                  <a:pt x="0" y="21220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547464" y="-63503"/>
            <a:ext cx="4660040" cy="3642236"/>
          </a:xfrm>
          <a:custGeom>
            <a:avLst/>
            <a:gdLst/>
            <a:ahLst/>
            <a:cxnLst/>
            <a:rect l="l" t="t" r="r" b="b"/>
            <a:pathLst>
              <a:path w="4660040" h="3642236">
                <a:moveTo>
                  <a:pt x="0" y="0"/>
                </a:moveTo>
                <a:lnTo>
                  <a:pt x="4660039" y="0"/>
                </a:lnTo>
                <a:lnTo>
                  <a:pt x="4660039" y="3642236"/>
                </a:lnTo>
                <a:lnTo>
                  <a:pt x="0" y="36422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6338954" y="223904"/>
            <a:ext cx="2282571" cy="2282571"/>
          </a:xfrm>
          <a:custGeom>
            <a:avLst/>
            <a:gdLst/>
            <a:ahLst/>
            <a:cxnLst/>
            <a:rect l="l" t="t" r="r" b="b"/>
            <a:pathLst>
              <a:path w="2282571" h="2282571">
                <a:moveTo>
                  <a:pt x="0" y="0"/>
                </a:moveTo>
                <a:lnTo>
                  <a:pt x="2282571" y="0"/>
                </a:lnTo>
                <a:lnTo>
                  <a:pt x="2282571" y="2282571"/>
                </a:lnTo>
                <a:lnTo>
                  <a:pt x="0" y="2282571"/>
                </a:lnTo>
                <a:lnTo>
                  <a:pt x="0" y="0"/>
                </a:lnTo>
                <a:close/>
              </a:path>
            </a:pathLst>
          </a:custGeom>
          <a:blipFill>
            <a:blip r:embed="rId6"/>
            <a:stretch>
              <a:fillRect/>
            </a:stretch>
          </a:blipFill>
        </p:spPr>
      </p:sp>
      <p:sp>
        <p:nvSpPr>
          <p:cNvPr id="5" name="Freeform 5"/>
          <p:cNvSpPr/>
          <p:nvPr/>
        </p:nvSpPr>
        <p:spPr>
          <a:xfrm>
            <a:off x="6282566" y="2634301"/>
            <a:ext cx="2404996" cy="2220725"/>
          </a:xfrm>
          <a:custGeom>
            <a:avLst/>
            <a:gdLst/>
            <a:ahLst/>
            <a:cxnLst/>
            <a:rect l="l" t="t" r="r" b="b"/>
            <a:pathLst>
              <a:path w="2404996" h="2220725">
                <a:moveTo>
                  <a:pt x="0" y="0"/>
                </a:moveTo>
                <a:lnTo>
                  <a:pt x="2404996" y="0"/>
                </a:lnTo>
                <a:lnTo>
                  <a:pt x="2404996" y="2220725"/>
                </a:lnTo>
                <a:lnTo>
                  <a:pt x="0" y="2220725"/>
                </a:lnTo>
                <a:lnTo>
                  <a:pt x="0" y="0"/>
                </a:lnTo>
                <a:close/>
              </a:path>
            </a:pathLst>
          </a:custGeom>
          <a:blipFill>
            <a:blip r:embed="rId7"/>
            <a:stretch>
              <a:fillRect/>
            </a:stretch>
          </a:blipFill>
        </p:spPr>
      </p:sp>
      <p:sp>
        <p:nvSpPr>
          <p:cNvPr id="6" name="TextBox 6"/>
          <p:cNvSpPr txBox="1"/>
          <p:nvPr/>
        </p:nvSpPr>
        <p:spPr>
          <a:xfrm>
            <a:off x="790956" y="329308"/>
            <a:ext cx="4765796" cy="3572799"/>
          </a:xfrm>
          <a:prstGeom prst="rect">
            <a:avLst/>
          </a:prstGeom>
        </p:spPr>
        <p:txBody>
          <a:bodyPr lIns="0" tIns="0" rIns="0" bIns="0" rtlCol="0" anchor="t">
            <a:spAutoFit/>
          </a:bodyPr>
          <a:lstStyle/>
          <a:p>
            <a:pPr algn="l">
              <a:lnSpc>
                <a:spcPts val="4200"/>
              </a:lnSpc>
            </a:pPr>
            <a:r>
              <a:rPr lang="en-US" sz="3000" b="1" dirty="0">
                <a:solidFill>
                  <a:srgbClr val="FFFFFF"/>
                </a:solidFill>
                <a:latin typeface="Barlow SemiCondensed Bold"/>
                <a:ea typeface="Barlow SemiCondensed Bold"/>
                <a:cs typeface="Barlow SemiCondensed Bold"/>
                <a:sym typeface="Barlow SemiCondensed Bold"/>
              </a:rPr>
              <a:t>3-Osteoid osteoma </a:t>
            </a:r>
          </a:p>
          <a:p>
            <a:pPr algn="l">
              <a:lnSpc>
                <a:spcPts val="2400"/>
              </a:lnSpc>
            </a:pPr>
            <a:r>
              <a:rPr lang="en-US" sz="2004" dirty="0">
                <a:solidFill>
                  <a:srgbClr val="FFFFFF"/>
                </a:solidFill>
                <a:latin typeface="Arial"/>
                <a:ea typeface="Arial"/>
                <a:cs typeface="Arial"/>
                <a:sym typeface="Arial"/>
              </a:rPr>
              <a:t>It’s a small bone tumor(less than 2 cm). </a:t>
            </a:r>
          </a:p>
          <a:p>
            <a:pPr algn="l">
              <a:lnSpc>
                <a:spcPts val="2400"/>
              </a:lnSpc>
            </a:pPr>
            <a:r>
              <a:rPr lang="en-US" sz="2004" dirty="0">
                <a:solidFill>
                  <a:srgbClr val="FFFFFF"/>
                </a:solidFill>
                <a:latin typeface="Arial"/>
                <a:ea typeface="Arial"/>
                <a:cs typeface="Arial"/>
                <a:sym typeface="Arial"/>
              </a:rPr>
              <a:t>• It usually affects adolescents causing night pain and may result in spinal deformity. </a:t>
            </a:r>
          </a:p>
          <a:p>
            <a:pPr algn="l">
              <a:lnSpc>
                <a:spcPts val="5010"/>
              </a:lnSpc>
            </a:pPr>
            <a:r>
              <a:rPr lang="en-US" sz="2004" dirty="0">
                <a:solidFill>
                  <a:srgbClr val="FFFFFF"/>
                </a:solidFill>
                <a:latin typeface="Arial"/>
                <a:ea typeface="Arial"/>
                <a:cs typeface="Arial"/>
                <a:sym typeface="Arial"/>
              </a:rPr>
              <a:t>• It typically presents as unrelenting pain, </a:t>
            </a:r>
          </a:p>
          <a:p>
            <a:pPr algn="l">
              <a:lnSpc>
                <a:spcPts val="1002"/>
              </a:lnSpc>
            </a:pPr>
            <a:r>
              <a:rPr lang="en-US" sz="2004" dirty="0">
                <a:solidFill>
                  <a:srgbClr val="FFFFFF"/>
                </a:solidFill>
                <a:latin typeface="Arial"/>
                <a:ea typeface="Arial"/>
                <a:cs typeface="Arial"/>
                <a:sym typeface="Arial"/>
              </a:rPr>
              <a:t>clearly worse at night, which is </a:t>
            </a:r>
          </a:p>
          <a:p>
            <a:pPr algn="l">
              <a:lnSpc>
                <a:spcPts val="3797"/>
              </a:lnSpc>
            </a:pPr>
            <a:r>
              <a:rPr lang="en-US" sz="2004" dirty="0">
                <a:solidFill>
                  <a:srgbClr val="FFFFFF"/>
                </a:solidFill>
                <a:latin typeface="Arial"/>
                <a:ea typeface="Arial"/>
                <a:cs typeface="Arial"/>
                <a:sym typeface="Arial"/>
              </a:rPr>
              <a:t>exceedingly sensitive to aspirin or </a:t>
            </a:r>
          </a:p>
          <a:p>
            <a:pPr algn="l">
              <a:lnSpc>
                <a:spcPts val="1003"/>
              </a:lnSpc>
            </a:pPr>
            <a:r>
              <a:rPr lang="en-US" sz="2006" dirty="0">
                <a:solidFill>
                  <a:srgbClr val="FFFFFF"/>
                </a:solidFill>
                <a:latin typeface="Arial"/>
                <a:ea typeface="Arial"/>
                <a:cs typeface="Arial"/>
                <a:sym typeface="Arial"/>
              </a:rPr>
              <a:t>Non-Steroidal Anti-Inflammatory Drugs </a:t>
            </a:r>
          </a:p>
          <a:p>
            <a:pPr algn="l">
              <a:lnSpc>
                <a:spcPts val="3727"/>
              </a:lnSpc>
            </a:pPr>
            <a:r>
              <a:rPr lang="en-US" sz="2004" dirty="0">
                <a:solidFill>
                  <a:srgbClr val="FFFFFF"/>
                </a:solidFill>
                <a:latin typeface="Arial"/>
                <a:ea typeface="Arial"/>
                <a:cs typeface="Arial"/>
                <a:sym typeface="Arial"/>
              </a:rPr>
              <a:t>(NSAID's) like Ibuprofen.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379A7"/>
        </a:solidFill>
        <a:effectLst/>
      </p:bgPr>
    </p:bg>
    <p:spTree>
      <p:nvGrpSpPr>
        <p:cNvPr id="1" name=""/>
        <p:cNvGrpSpPr/>
        <p:nvPr/>
      </p:nvGrpSpPr>
      <p:grpSpPr>
        <a:xfrm>
          <a:off x="0" y="0"/>
          <a:ext cx="0" cy="0"/>
          <a:chOff x="0" y="0"/>
          <a:chExt cx="0" cy="0"/>
        </a:xfrm>
      </p:grpSpPr>
      <p:sp>
        <p:nvSpPr>
          <p:cNvPr id="2" name="Freeform 2"/>
          <p:cNvSpPr/>
          <p:nvPr/>
        </p:nvSpPr>
        <p:spPr>
          <a:xfrm>
            <a:off x="-63503" y="3084957"/>
            <a:ext cx="1043426" cy="2122046"/>
          </a:xfrm>
          <a:custGeom>
            <a:avLst/>
            <a:gdLst/>
            <a:ahLst/>
            <a:cxnLst/>
            <a:rect l="l" t="t" r="r" b="b"/>
            <a:pathLst>
              <a:path w="1043426" h="2122046">
                <a:moveTo>
                  <a:pt x="0" y="0"/>
                </a:moveTo>
                <a:lnTo>
                  <a:pt x="1043425" y="0"/>
                </a:lnTo>
                <a:lnTo>
                  <a:pt x="1043425" y="2122046"/>
                </a:lnTo>
                <a:lnTo>
                  <a:pt x="0" y="21220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547464" y="-63503"/>
            <a:ext cx="4660040" cy="3642236"/>
          </a:xfrm>
          <a:custGeom>
            <a:avLst/>
            <a:gdLst/>
            <a:ahLst/>
            <a:cxnLst/>
            <a:rect l="l" t="t" r="r" b="b"/>
            <a:pathLst>
              <a:path w="4660040" h="3642236">
                <a:moveTo>
                  <a:pt x="0" y="0"/>
                </a:moveTo>
                <a:lnTo>
                  <a:pt x="4660039" y="0"/>
                </a:lnTo>
                <a:lnTo>
                  <a:pt x="4660039" y="3642236"/>
                </a:lnTo>
                <a:lnTo>
                  <a:pt x="0" y="36422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6373749" y="204216"/>
            <a:ext cx="2291334" cy="2291334"/>
          </a:xfrm>
          <a:custGeom>
            <a:avLst/>
            <a:gdLst/>
            <a:ahLst/>
            <a:cxnLst/>
            <a:rect l="l" t="t" r="r" b="b"/>
            <a:pathLst>
              <a:path w="2291334" h="2291334">
                <a:moveTo>
                  <a:pt x="0" y="0"/>
                </a:moveTo>
                <a:lnTo>
                  <a:pt x="2291334" y="0"/>
                </a:lnTo>
                <a:lnTo>
                  <a:pt x="2291334" y="2291334"/>
                </a:lnTo>
                <a:lnTo>
                  <a:pt x="0" y="2291334"/>
                </a:lnTo>
                <a:lnTo>
                  <a:pt x="0" y="0"/>
                </a:lnTo>
                <a:close/>
              </a:path>
            </a:pathLst>
          </a:custGeom>
          <a:blipFill>
            <a:blip r:embed="rId6"/>
            <a:stretch>
              <a:fillRect/>
            </a:stretch>
          </a:blipFill>
        </p:spPr>
      </p:sp>
      <p:sp>
        <p:nvSpPr>
          <p:cNvPr id="5" name="Freeform 5"/>
          <p:cNvSpPr/>
          <p:nvPr/>
        </p:nvSpPr>
        <p:spPr>
          <a:xfrm>
            <a:off x="6310246" y="2530030"/>
            <a:ext cx="2398395" cy="2447287"/>
          </a:xfrm>
          <a:custGeom>
            <a:avLst/>
            <a:gdLst/>
            <a:ahLst/>
            <a:cxnLst/>
            <a:rect l="l" t="t" r="r" b="b"/>
            <a:pathLst>
              <a:path w="2398395" h="2447287">
                <a:moveTo>
                  <a:pt x="0" y="0"/>
                </a:moveTo>
                <a:lnTo>
                  <a:pt x="2398395" y="0"/>
                </a:lnTo>
                <a:lnTo>
                  <a:pt x="2398395" y="2447287"/>
                </a:lnTo>
                <a:lnTo>
                  <a:pt x="0" y="2447287"/>
                </a:lnTo>
                <a:lnTo>
                  <a:pt x="0" y="0"/>
                </a:lnTo>
                <a:close/>
              </a:path>
            </a:pathLst>
          </a:custGeom>
          <a:blipFill>
            <a:blip r:embed="rId7"/>
            <a:stretch>
              <a:fillRect/>
            </a:stretch>
          </a:blipFill>
        </p:spPr>
      </p:sp>
      <p:sp>
        <p:nvSpPr>
          <p:cNvPr id="6" name="TextBox 6"/>
          <p:cNvSpPr txBox="1"/>
          <p:nvPr/>
        </p:nvSpPr>
        <p:spPr>
          <a:xfrm>
            <a:off x="790956" y="329308"/>
            <a:ext cx="4664754" cy="4182856"/>
          </a:xfrm>
          <a:prstGeom prst="rect">
            <a:avLst/>
          </a:prstGeom>
        </p:spPr>
        <p:txBody>
          <a:bodyPr lIns="0" tIns="0" rIns="0" bIns="0" rtlCol="0" anchor="t">
            <a:spAutoFit/>
          </a:bodyPr>
          <a:lstStyle/>
          <a:p>
            <a:pPr algn="l">
              <a:lnSpc>
                <a:spcPts val="4200"/>
              </a:lnSpc>
            </a:pPr>
            <a:r>
              <a:rPr lang="en-US" sz="3000" b="1" spc="3">
                <a:solidFill>
                  <a:srgbClr val="FFFFFF"/>
                </a:solidFill>
                <a:latin typeface="Barlow SemiCondensed Bold"/>
                <a:ea typeface="Barlow SemiCondensed Bold"/>
                <a:cs typeface="Barlow SemiCondensed Bold"/>
                <a:sym typeface="Barlow SemiCondensed Bold"/>
              </a:rPr>
              <a:t>4-Osteoblastoma </a:t>
            </a:r>
          </a:p>
          <a:p>
            <a:pPr algn="l">
              <a:lnSpc>
                <a:spcPts val="2398"/>
              </a:lnSpc>
            </a:pPr>
            <a:r>
              <a:rPr lang="en-US" sz="2004">
                <a:solidFill>
                  <a:srgbClr val="FFFFFF"/>
                </a:solidFill>
                <a:latin typeface="Arial"/>
                <a:ea typeface="Arial"/>
                <a:cs typeface="Arial"/>
                <a:sym typeface="Arial"/>
              </a:rPr>
              <a:t>•Osteoblastomas are bigger versions of osteoid osteomas, and by definition, are greater than 2 cm in diameter. They also have the tendency to affect the posterior part of the spine and present with pain. They tend to be more Aggressive </a:t>
            </a:r>
          </a:p>
          <a:p>
            <a:pPr algn="l">
              <a:lnSpc>
                <a:spcPts val="5010"/>
              </a:lnSpc>
            </a:pPr>
            <a:r>
              <a:rPr lang="en-US" sz="2004">
                <a:solidFill>
                  <a:srgbClr val="FFFFFF"/>
                </a:solidFill>
                <a:latin typeface="Arial"/>
                <a:ea typeface="Arial"/>
                <a:cs typeface="Arial"/>
                <a:sym typeface="Arial"/>
              </a:rPr>
              <a:t>• Affects children and adolescents. </a:t>
            </a:r>
          </a:p>
          <a:p>
            <a:pPr algn="l">
              <a:lnSpc>
                <a:spcPts val="4591"/>
              </a:lnSpc>
            </a:pPr>
            <a:r>
              <a:rPr lang="en-US" sz="2004">
                <a:solidFill>
                  <a:srgbClr val="FFFFFF"/>
                </a:solidFill>
                <a:latin typeface="Arial"/>
                <a:ea typeface="Arial"/>
                <a:cs typeface="Arial"/>
                <a:sym typeface="Arial"/>
              </a:rPr>
              <a:t>• Sometimes causing spinal deformity </a:t>
            </a:r>
          </a:p>
          <a:p>
            <a:pPr algn="l">
              <a:lnSpc>
                <a:spcPts val="2808"/>
              </a:lnSpc>
            </a:pPr>
            <a:r>
              <a:rPr lang="en-US" sz="2006">
                <a:solidFill>
                  <a:srgbClr val="FFFFFF"/>
                </a:solidFill>
                <a:latin typeface="Arial"/>
                <a:ea typeface="Arial"/>
                <a:cs typeface="Arial"/>
                <a:sym typeface="Arial"/>
              </a:rPr>
              <a:t>and paralysis.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379A7"/>
        </a:solidFill>
        <a:effectLst/>
      </p:bgPr>
    </p:bg>
    <p:spTree>
      <p:nvGrpSpPr>
        <p:cNvPr id="1" name=""/>
        <p:cNvGrpSpPr/>
        <p:nvPr/>
      </p:nvGrpSpPr>
      <p:grpSpPr>
        <a:xfrm>
          <a:off x="0" y="0"/>
          <a:ext cx="0" cy="0"/>
          <a:chOff x="0" y="0"/>
          <a:chExt cx="0" cy="0"/>
        </a:xfrm>
      </p:grpSpPr>
      <p:sp>
        <p:nvSpPr>
          <p:cNvPr id="2" name="Freeform 2"/>
          <p:cNvSpPr/>
          <p:nvPr/>
        </p:nvSpPr>
        <p:spPr>
          <a:xfrm>
            <a:off x="-63503" y="3084957"/>
            <a:ext cx="1043426" cy="2122046"/>
          </a:xfrm>
          <a:custGeom>
            <a:avLst/>
            <a:gdLst/>
            <a:ahLst/>
            <a:cxnLst/>
            <a:rect l="l" t="t" r="r" b="b"/>
            <a:pathLst>
              <a:path w="1043426" h="2122046">
                <a:moveTo>
                  <a:pt x="0" y="0"/>
                </a:moveTo>
                <a:lnTo>
                  <a:pt x="1043425" y="0"/>
                </a:lnTo>
                <a:lnTo>
                  <a:pt x="1043425" y="2122046"/>
                </a:lnTo>
                <a:lnTo>
                  <a:pt x="0" y="21220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547464" y="-63503"/>
            <a:ext cx="4660040" cy="3642236"/>
          </a:xfrm>
          <a:custGeom>
            <a:avLst/>
            <a:gdLst/>
            <a:ahLst/>
            <a:cxnLst/>
            <a:rect l="l" t="t" r="r" b="b"/>
            <a:pathLst>
              <a:path w="4660040" h="3642236">
                <a:moveTo>
                  <a:pt x="0" y="0"/>
                </a:moveTo>
                <a:lnTo>
                  <a:pt x="4660039" y="0"/>
                </a:lnTo>
                <a:lnTo>
                  <a:pt x="4660039" y="3642236"/>
                </a:lnTo>
                <a:lnTo>
                  <a:pt x="0" y="36422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5257162" y="1273673"/>
            <a:ext cx="3788788" cy="2736847"/>
          </a:xfrm>
          <a:custGeom>
            <a:avLst/>
            <a:gdLst/>
            <a:ahLst/>
            <a:cxnLst/>
            <a:rect l="l" t="t" r="r" b="b"/>
            <a:pathLst>
              <a:path w="3788788" h="2736847">
                <a:moveTo>
                  <a:pt x="0" y="0"/>
                </a:moveTo>
                <a:lnTo>
                  <a:pt x="3788788" y="0"/>
                </a:lnTo>
                <a:lnTo>
                  <a:pt x="3788788" y="2736847"/>
                </a:lnTo>
                <a:lnTo>
                  <a:pt x="0" y="2736847"/>
                </a:lnTo>
                <a:lnTo>
                  <a:pt x="0" y="0"/>
                </a:lnTo>
                <a:close/>
              </a:path>
            </a:pathLst>
          </a:custGeom>
          <a:blipFill>
            <a:blip r:embed="rId6"/>
            <a:stretch>
              <a:fillRect/>
            </a:stretch>
          </a:blipFill>
        </p:spPr>
      </p:sp>
      <p:sp>
        <p:nvSpPr>
          <p:cNvPr id="5" name="TextBox 5"/>
          <p:cNvSpPr txBox="1"/>
          <p:nvPr/>
        </p:nvSpPr>
        <p:spPr>
          <a:xfrm>
            <a:off x="458210" y="361950"/>
            <a:ext cx="5066100" cy="3431260"/>
          </a:xfrm>
          <a:prstGeom prst="rect">
            <a:avLst/>
          </a:prstGeom>
        </p:spPr>
        <p:txBody>
          <a:bodyPr lIns="0" tIns="0" rIns="0" bIns="0" rtlCol="0" anchor="t">
            <a:spAutoFit/>
          </a:bodyPr>
          <a:lstStyle/>
          <a:p>
            <a:pPr algn="l">
              <a:lnSpc>
                <a:spcPts val="4200"/>
              </a:lnSpc>
            </a:pPr>
            <a:r>
              <a:rPr lang="en-US" sz="3000" b="1" dirty="0">
                <a:solidFill>
                  <a:srgbClr val="FFFFFF"/>
                </a:solidFill>
                <a:latin typeface="Barlow SemiCondensed Bold"/>
                <a:ea typeface="Barlow SemiCondensed Bold"/>
                <a:cs typeface="Barlow SemiCondensed Bold"/>
                <a:sym typeface="Barlow SemiCondensed Bold"/>
              </a:rPr>
              <a:t>5-Aneurysmal bone cyst (ABCs) </a:t>
            </a:r>
          </a:p>
          <a:p>
            <a:pPr algn="l">
              <a:lnSpc>
                <a:spcPts val="2400"/>
              </a:lnSpc>
            </a:pPr>
            <a:r>
              <a:rPr lang="en-US" sz="2004" dirty="0">
                <a:solidFill>
                  <a:srgbClr val="FFFFFF"/>
                </a:solidFill>
                <a:latin typeface="Arial"/>
                <a:ea typeface="Arial"/>
                <a:cs typeface="Arial"/>
                <a:sym typeface="Arial"/>
              </a:rPr>
              <a:t>•</a:t>
            </a:r>
            <a:r>
              <a:rPr lang="en-US" sz="2004" dirty="0" err="1">
                <a:solidFill>
                  <a:srgbClr val="FFFFFF"/>
                </a:solidFill>
                <a:latin typeface="Arial"/>
                <a:ea typeface="Arial"/>
                <a:cs typeface="Arial"/>
                <a:sym typeface="Arial"/>
              </a:rPr>
              <a:t>ABC'sare</a:t>
            </a:r>
            <a:r>
              <a:rPr lang="en-US" sz="2004" dirty="0">
                <a:solidFill>
                  <a:srgbClr val="FFFFFF"/>
                </a:solidFill>
                <a:latin typeface="Arial"/>
                <a:ea typeface="Arial"/>
                <a:cs typeface="Arial"/>
                <a:sym typeface="Arial"/>
              </a:rPr>
              <a:t> uncommon benign tumors that may affect the posterior elements of the spine or the vertebral body itself. </a:t>
            </a:r>
          </a:p>
          <a:p>
            <a:pPr algn="l">
              <a:lnSpc>
                <a:spcPts val="2400"/>
              </a:lnSpc>
            </a:pPr>
            <a:r>
              <a:rPr lang="en-US" sz="2004" dirty="0">
                <a:solidFill>
                  <a:srgbClr val="FFFFFF"/>
                </a:solidFill>
                <a:latin typeface="Arial"/>
                <a:ea typeface="Arial"/>
                <a:cs typeface="Arial"/>
                <a:sym typeface="Arial"/>
              </a:rPr>
              <a:t>•These tumors tend to affect older adolescents, presenting with pain and in some cases, neurological symptoms. </a:t>
            </a:r>
          </a:p>
          <a:p>
            <a:pPr algn="l">
              <a:lnSpc>
                <a:spcPts val="2808"/>
              </a:lnSpc>
            </a:pPr>
            <a:r>
              <a:rPr lang="en-US" sz="2006" dirty="0">
                <a:solidFill>
                  <a:srgbClr val="FFFFFF"/>
                </a:solidFill>
                <a:latin typeface="Arial"/>
                <a:ea typeface="Arial"/>
                <a:cs typeface="Arial"/>
                <a:sym typeface="Arial"/>
              </a:rPr>
              <a:t>•The cause is poorly understood. </a:t>
            </a:r>
          </a:p>
          <a:p>
            <a:pPr algn="l">
              <a:lnSpc>
                <a:spcPts val="2808"/>
              </a:lnSpc>
            </a:pPr>
            <a:r>
              <a:rPr lang="en-US" sz="2006" dirty="0">
                <a:solidFill>
                  <a:srgbClr val="FFFFFF"/>
                </a:solidFill>
                <a:latin typeface="Arial"/>
                <a:ea typeface="Arial"/>
                <a:cs typeface="Arial"/>
                <a:sym typeface="Arial"/>
              </a:rPr>
              <a:t>•These tumors can be large and quite vascular..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379A7"/>
        </a:solidFill>
        <a:effectLst/>
      </p:bgPr>
    </p:bg>
    <p:spTree>
      <p:nvGrpSpPr>
        <p:cNvPr id="1" name=""/>
        <p:cNvGrpSpPr/>
        <p:nvPr/>
      </p:nvGrpSpPr>
      <p:grpSpPr>
        <a:xfrm>
          <a:off x="0" y="0"/>
          <a:ext cx="0" cy="0"/>
          <a:chOff x="0" y="0"/>
          <a:chExt cx="0" cy="0"/>
        </a:xfrm>
      </p:grpSpPr>
      <p:sp>
        <p:nvSpPr>
          <p:cNvPr id="2" name="Freeform 2"/>
          <p:cNvSpPr/>
          <p:nvPr/>
        </p:nvSpPr>
        <p:spPr>
          <a:xfrm>
            <a:off x="-63503" y="3084957"/>
            <a:ext cx="1043426" cy="2122046"/>
          </a:xfrm>
          <a:custGeom>
            <a:avLst/>
            <a:gdLst/>
            <a:ahLst/>
            <a:cxnLst/>
            <a:rect l="l" t="t" r="r" b="b"/>
            <a:pathLst>
              <a:path w="1043426" h="2122046">
                <a:moveTo>
                  <a:pt x="0" y="0"/>
                </a:moveTo>
                <a:lnTo>
                  <a:pt x="1043425" y="0"/>
                </a:lnTo>
                <a:lnTo>
                  <a:pt x="1043425" y="2122046"/>
                </a:lnTo>
                <a:lnTo>
                  <a:pt x="0" y="21220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547464" y="-63503"/>
            <a:ext cx="4660040" cy="3642236"/>
          </a:xfrm>
          <a:custGeom>
            <a:avLst/>
            <a:gdLst/>
            <a:ahLst/>
            <a:cxnLst/>
            <a:rect l="l" t="t" r="r" b="b"/>
            <a:pathLst>
              <a:path w="4660040" h="3642236">
                <a:moveTo>
                  <a:pt x="0" y="0"/>
                </a:moveTo>
                <a:lnTo>
                  <a:pt x="4660039" y="0"/>
                </a:lnTo>
                <a:lnTo>
                  <a:pt x="4660039" y="3642236"/>
                </a:lnTo>
                <a:lnTo>
                  <a:pt x="0" y="36422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6164456" y="141475"/>
            <a:ext cx="2141344" cy="2146297"/>
          </a:xfrm>
          <a:custGeom>
            <a:avLst/>
            <a:gdLst/>
            <a:ahLst/>
            <a:cxnLst/>
            <a:rect l="l" t="t" r="r" b="b"/>
            <a:pathLst>
              <a:path w="2141344" h="2146297">
                <a:moveTo>
                  <a:pt x="0" y="0"/>
                </a:moveTo>
                <a:lnTo>
                  <a:pt x="2141344" y="0"/>
                </a:lnTo>
                <a:lnTo>
                  <a:pt x="2141344" y="2146297"/>
                </a:lnTo>
                <a:lnTo>
                  <a:pt x="0" y="2146297"/>
                </a:lnTo>
                <a:lnTo>
                  <a:pt x="0" y="0"/>
                </a:lnTo>
                <a:close/>
              </a:path>
            </a:pathLst>
          </a:custGeom>
          <a:blipFill>
            <a:blip r:embed="rId6"/>
            <a:stretch>
              <a:fillRect/>
            </a:stretch>
          </a:blipFill>
        </p:spPr>
      </p:sp>
      <p:sp>
        <p:nvSpPr>
          <p:cNvPr id="5" name="Freeform 5"/>
          <p:cNvSpPr/>
          <p:nvPr/>
        </p:nvSpPr>
        <p:spPr>
          <a:xfrm>
            <a:off x="5370071" y="2399833"/>
            <a:ext cx="3577971" cy="2580389"/>
          </a:xfrm>
          <a:custGeom>
            <a:avLst/>
            <a:gdLst/>
            <a:ahLst/>
            <a:cxnLst/>
            <a:rect l="l" t="t" r="r" b="b"/>
            <a:pathLst>
              <a:path w="3577971" h="2580389">
                <a:moveTo>
                  <a:pt x="0" y="0"/>
                </a:moveTo>
                <a:lnTo>
                  <a:pt x="3577971" y="0"/>
                </a:lnTo>
                <a:lnTo>
                  <a:pt x="3577971" y="2580389"/>
                </a:lnTo>
                <a:lnTo>
                  <a:pt x="0" y="2580389"/>
                </a:lnTo>
                <a:lnTo>
                  <a:pt x="0" y="0"/>
                </a:lnTo>
                <a:close/>
              </a:path>
            </a:pathLst>
          </a:custGeom>
          <a:blipFill>
            <a:blip r:embed="rId7"/>
            <a:stretch>
              <a:fillRect/>
            </a:stretch>
          </a:blipFill>
        </p:spPr>
      </p:sp>
      <p:sp>
        <p:nvSpPr>
          <p:cNvPr id="6" name="TextBox 6"/>
          <p:cNvSpPr txBox="1"/>
          <p:nvPr/>
        </p:nvSpPr>
        <p:spPr>
          <a:xfrm>
            <a:off x="808330" y="329308"/>
            <a:ext cx="2886951" cy="533400"/>
          </a:xfrm>
          <a:prstGeom prst="rect">
            <a:avLst/>
          </a:prstGeom>
        </p:spPr>
        <p:txBody>
          <a:bodyPr lIns="0" tIns="0" rIns="0" bIns="0" rtlCol="0" anchor="t">
            <a:spAutoFit/>
          </a:bodyPr>
          <a:lstStyle/>
          <a:p>
            <a:pPr algn="l">
              <a:lnSpc>
                <a:spcPts val="4200"/>
              </a:lnSpc>
            </a:pPr>
            <a:r>
              <a:rPr lang="en-US" sz="3000" b="1">
                <a:solidFill>
                  <a:srgbClr val="FFFFFF"/>
                </a:solidFill>
                <a:latin typeface="Barlow SemiCondensed Bold"/>
                <a:ea typeface="Barlow SemiCondensed Bold"/>
                <a:cs typeface="Barlow SemiCondensed Bold"/>
                <a:sym typeface="Barlow SemiCondensed Bold"/>
              </a:rPr>
              <a:t>6-Giant cell tumor </a:t>
            </a:r>
          </a:p>
        </p:txBody>
      </p:sp>
      <p:sp>
        <p:nvSpPr>
          <p:cNvPr id="7" name="TextBox 7"/>
          <p:cNvSpPr txBox="1"/>
          <p:nvPr/>
        </p:nvSpPr>
        <p:spPr>
          <a:xfrm>
            <a:off x="1334786" y="3679727"/>
            <a:ext cx="72171" cy="300142"/>
          </a:xfrm>
          <a:prstGeom prst="rect">
            <a:avLst/>
          </a:prstGeom>
        </p:spPr>
        <p:txBody>
          <a:bodyPr lIns="0" tIns="0" rIns="0" bIns="0" rtlCol="0" anchor="t">
            <a:spAutoFit/>
          </a:bodyPr>
          <a:lstStyle/>
          <a:p>
            <a:pPr algn="l">
              <a:lnSpc>
                <a:spcPts val="2364"/>
              </a:lnSpc>
            </a:pPr>
            <a:r>
              <a:rPr lang="en-US" sz="2004">
                <a:solidFill>
                  <a:srgbClr val="FFFFFF"/>
                </a:solidFill>
                <a:latin typeface="Arial"/>
                <a:ea typeface="Arial"/>
                <a:cs typeface="Arial"/>
                <a:sym typeface="Arial"/>
              </a:rPr>
              <a:t> </a:t>
            </a:r>
          </a:p>
        </p:txBody>
      </p:sp>
      <p:sp>
        <p:nvSpPr>
          <p:cNvPr id="8" name="TextBox 8"/>
          <p:cNvSpPr txBox="1"/>
          <p:nvPr/>
        </p:nvSpPr>
        <p:spPr>
          <a:xfrm>
            <a:off x="769010" y="3952313"/>
            <a:ext cx="3506695" cy="328193"/>
          </a:xfrm>
          <a:prstGeom prst="rect">
            <a:avLst/>
          </a:prstGeom>
        </p:spPr>
        <p:txBody>
          <a:bodyPr lIns="0" tIns="0" rIns="0" bIns="0" rtlCol="0" anchor="t">
            <a:spAutoFit/>
          </a:bodyPr>
          <a:lstStyle/>
          <a:p>
            <a:pPr algn="l">
              <a:lnSpc>
                <a:spcPts val="2367"/>
              </a:lnSpc>
            </a:pPr>
            <a:r>
              <a:rPr lang="en-US" sz="2006">
                <a:solidFill>
                  <a:srgbClr val="FFFFFF"/>
                </a:solidFill>
                <a:latin typeface="Arial"/>
                <a:ea typeface="Arial"/>
                <a:cs typeface="Arial"/>
                <a:sym typeface="Arial"/>
              </a:rPr>
              <a:t>sometimes spread elsewhere. </a:t>
            </a:r>
          </a:p>
        </p:txBody>
      </p:sp>
      <p:sp>
        <p:nvSpPr>
          <p:cNvPr id="9" name="TextBox 9"/>
          <p:cNvSpPr txBox="1"/>
          <p:nvPr/>
        </p:nvSpPr>
        <p:spPr>
          <a:xfrm>
            <a:off x="769010" y="1535963"/>
            <a:ext cx="4433364" cy="2139096"/>
          </a:xfrm>
          <a:prstGeom prst="rect">
            <a:avLst/>
          </a:prstGeom>
        </p:spPr>
        <p:txBody>
          <a:bodyPr lIns="0" tIns="0" rIns="0" bIns="0" rtlCol="0" anchor="t">
            <a:spAutoFit/>
          </a:bodyPr>
          <a:lstStyle/>
          <a:p>
            <a:pPr algn="l">
              <a:lnSpc>
                <a:spcPts val="2400"/>
              </a:lnSpc>
            </a:pPr>
            <a:r>
              <a:rPr lang="en-US" sz="2004" dirty="0">
                <a:solidFill>
                  <a:srgbClr val="FFFFFF"/>
                </a:solidFill>
                <a:latin typeface="Arial"/>
                <a:ea typeface="Arial"/>
                <a:cs typeface="Arial"/>
                <a:sym typeface="Arial"/>
              </a:rPr>
              <a:t> </a:t>
            </a:r>
          </a:p>
          <a:p>
            <a:pPr algn="l">
              <a:lnSpc>
                <a:spcPts val="2400"/>
              </a:lnSpc>
            </a:pPr>
            <a:r>
              <a:rPr lang="en-US" sz="2004" dirty="0">
                <a:solidFill>
                  <a:srgbClr val="FFFFFF"/>
                </a:solidFill>
                <a:latin typeface="Arial"/>
                <a:ea typeface="Arial"/>
                <a:cs typeface="Arial"/>
                <a:sym typeface="Arial"/>
              </a:rPr>
              <a:t>• These tumors can be found at the </a:t>
            </a:r>
            <a:r>
              <a:rPr lang="en-US" sz="2004" dirty="0" err="1">
                <a:solidFill>
                  <a:srgbClr val="FFFFFF"/>
                </a:solidFill>
                <a:latin typeface="Arial"/>
                <a:ea typeface="Arial"/>
                <a:cs typeface="Arial"/>
                <a:sym typeface="Arial"/>
              </a:rPr>
              <a:t>cervical,thoracic</a:t>
            </a:r>
            <a:r>
              <a:rPr lang="en-US" sz="2004" dirty="0">
                <a:solidFill>
                  <a:srgbClr val="FFFFFF"/>
                </a:solidFill>
                <a:latin typeface="Arial"/>
                <a:ea typeface="Arial"/>
                <a:cs typeface="Arial"/>
                <a:sym typeface="Arial"/>
              </a:rPr>
              <a:t>, or lumbar segments of the spine, but are more common in the sacrum. </a:t>
            </a:r>
          </a:p>
          <a:p>
            <a:pPr algn="l">
              <a:lnSpc>
                <a:spcPts val="5010"/>
              </a:lnSpc>
            </a:pPr>
            <a:r>
              <a:rPr lang="en-US" sz="2004" dirty="0">
                <a:solidFill>
                  <a:srgbClr val="FFFFFF"/>
                </a:solidFill>
                <a:latin typeface="Arial"/>
                <a:ea typeface="Arial"/>
                <a:cs typeface="Arial"/>
                <a:sym typeface="Arial"/>
              </a:rPr>
              <a:t>• Despite being technically "benign," </a:t>
            </a:r>
          </a:p>
        </p:txBody>
      </p:sp>
      <p:sp>
        <p:nvSpPr>
          <p:cNvPr id="10" name="TextBox 10"/>
          <p:cNvSpPr txBox="1"/>
          <p:nvPr/>
        </p:nvSpPr>
        <p:spPr>
          <a:xfrm>
            <a:off x="769010" y="888016"/>
            <a:ext cx="4685281" cy="686919"/>
          </a:xfrm>
          <a:prstGeom prst="rect">
            <a:avLst/>
          </a:prstGeom>
        </p:spPr>
        <p:txBody>
          <a:bodyPr lIns="0" tIns="0" rIns="0" bIns="0" rtlCol="0" anchor="t">
            <a:spAutoFit/>
          </a:bodyPr>
          <a:lstStyle/>
          <a:p>
            <a:pPr algn="l">
              <a:lnSpc>
                <a:spcPts val="2808"/>
              </a:lnSpc>
            </a:pPr>
            <a:r>
              <a:rPr lang="en-US" sz="2006" dirty="0">
                <a:solidFill>
                  <a:srgbClr val="FFFFFF"/>
                </a:solidFill>
                <a:latin typeface="Arial"/>
                <a:ea typeface="Arial"/>
                <a:cs typeface="Arial"/>
                <a:sym typeface="Arial"/>
              </a:rPr>
              <a:t>•Is known to affect children, adolescents and young adults.</a:t>
            </a:r>
          </a:p>
        </p:txBody>
      </p:sp>
      <p:sp>
        <p:nvSpPr>
          <p:cNvPr id="11" name="TextBox 11"/>
          <p:cNvSpPr txBox="1"/>
          <p:nvPr/>
        </p:nvSpPr>
        <p:spPr>
          <a:xfrm>
            <a:off x="769010" y="3803552"/>
            <a:ext cx="3883847" cy="154658"/>
          </a:xfrm>
          <a:prstGeom prst="rect">
            <a:avLst/>
          </a:prstGeom>
        </p:spPr>
        <p:txBody>
          <a:bodyPr lIns="0" tIns="0" rIns="0" bIns="0" rtlCol="0" anchor="t">
            <a:spAutoFit/>
          </a:bodyPr>
          <a:lstStyle/>
          <a:p>
            <a:pPr algn="l">
              <a:lnSpc>
                <a:spcPts val="1002"/>
              </a:lnSpc>
            </a:pPr>
            <a:r>
              <a:rPr lang="en-US" sz="2004" dirty="0">
                <a:solidFill>
                  <a:srgbClr val="FFFFFF"/>
                </a:solidFill>
                <a:latin typeface="Arial"/>
                <a:ea typeface="Arial"/>
                <a:cs typeface="Arial"/>
                <a:sym typeface="Arial"/>
              </a:rPr>
              <a:t>They can be very aggressive and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379A7"/>
        </a:solidFill>
        <a:effectLst/>
      </p:bgPr>
    </p:bg>
    <p:spTree>
      <p:nvGrpSpPr>
        <p:cNvPr id="1" name=""/>
        <p:cNvGrpSpPr/>
        <p:nvPr/>
      </p:nvGrpSpPr>
      <p:grpSpPr>
        <a:xfrm>
          <a:off x="0" y="0"/>
          <a:ext cx="0" cy="0"/>
          <a:chOff x="0" y="0"/>
          <a:chExt cx="0" cy="0"/>
        </a:xfrm>
      </p:grpSpPr>
      <p:sp>
        <p:nvSpPr>
          <p:cNvPr id="2" name="Freeform 2"/>
          <p:cNvSpPr/>
          <p:nvPr/>
        </p:nvSpPr>
        <p:spPr>
          <a:xfrm>
            <a:off x="-63503" y="3084957"/>
            <a:ext cx="1043426" cy="2122046"/>
          </a:xfrm>
          <a:custGeom>
            <a:avLst/>
            <a:gdLst/>
            <a:ahLst/>
            <a:cxnLst/>
            <a:rect l="l" t="t" r="r" b="b"/>
            <a:pathLst>
              <a:path w="1043426" h="2122046">
                <a:moveTo>
                  <a:pt x="0" y="0"/>
                </a:moveTo>
                <a:lnTo>
                  <a:pt x="1043425" y="0"/>
                </a:lnTo>
                <a:lnTo>
                  <a:pt x="1043425" y="2122046"/>
                </a:lnTo>
                <a:lnTo>
                  <a:pt x="0" y="21220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547464" y="-63503"/>
            <a:ext cx="4660040" cy="3642236"/>
          </a:xfrm>
          <a:custGeom>
            <a:avLst/>
            <a:gdLst/>
            <a:ahLst/>
            <a:cxnLst/>
            <a:rect l="l" t="t" r="r" b="b"/>
            <a:pathLst>
              <a:path w="4660040" h="3642236">
                <a:moveTo>
                  <a:pt x="0" y="0"/>
                </a:moveTo>
                <a:lnTo>
                  <a:pt x="4660039" y="0"/>
                </a:lnTo>
                <a:lnTo>
                  <a:pt x="4660039" y="3642236"/>
                </a:lnTo>
                <a:lnTo>
                  <a:pt x="0" y="36422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5035677" y="740283"/>
            <a:ext cx="3934206" cy="2590800"/>
          </a:xfrm>
          <a:custGeom>
            <a:avLst/>
            <a:gdLst/>
            <a:ahLst/>
            <a:cxnLst/>
            <a:rect l="l" t="t" r="r" b="b"/>
            <a:pathLst>
              <a:path w="3934206" h="2590800">
                <a:moveTo>
                  <a:pt x="0" y="0"/>
                </a:moveTo>
                <a:lnTo>
                  <a:pt x="3934206" y="0"/>
                </a:lnTo>
                <a:lnTo>
                  <a:pt x="3934206" y="2590800"/>
                </a:lnTo>
                <a:lnTo>
                  <a:pt x="0" y="2590800"/>
                </a:lnTo>
                <a:lnTo>
                  <a:pt x="0" y="0"/>
                </a:lnTo>
                <a:close/>
              </a:path>
            </a:pathLst>
          </a:custGeom>
          <a:blipFill>
            <a:blip r:embed="rId6"/>
            <a:stretch>
              <a:fillRect/>
            </a:stretch>
          </a:blipFill>
        </p:spPr>
      </p:sp>
      <p:sp>
        <p:nvSpPr>
          <p:cNvPr id="5" name="TextBox 5"/>
          <p:cNvSpPr txBox="1"/>
          <p:nvPr/>
        </p:nvSpPr>
        <p:spPr>
          <a:xfrm>
            <a:off x="808330" y="329308"/>
            <a:ext cx="4143365" cy="533400"/>
          </a:xfrm>
          <a:prstGeom prst="rect">
            <a:avLst/>
          </a:prstGeom>
        </p:spPr>
        <p:txBody>
          <a:bodyPr lIns="0" tIns="0" rIns="0" bIns="0" rtlCol="0" anchor="t">
            <a:spAutoFit/>
          </a:bodyPr>
          <a:lstStyle/>
          <a:p>
            <a:pPr algn="l">
              <a:lnSpc>
                <a:spcPts val="4200"/>
              </a:lnSpc>
            </a:pPr>
            <a:r>
              <a:rPr lang="en-US" sz="3000" b="1">
                <a:solidFill>
                  <a:srgbClr val="FFFFFF"/>
                </a:solidFill>
                <a:latin typeface="Barlow SemiCondensed Bold"/>
                <a:ea typeface="Barlow SemiCondensed Bold"/>
                <a:cs typeface="Barlow SemiCondensed Bold"/>
                <a:sym typeface="Barlow SemiCondensed Bold"/>
              </a:rPr>
              <a:t>7-Eosinophylic granuloma </a:t>
            </a:r>
          </a:p>
        </p:txBody>
      </p:sp>
      <p:sp>
        <p:nvSpPr>
          <p:cNvPr id="6" name="TextBox 6"/>
          <p:cNvSpPr txBox="1"/>
          <p:nvPr/>
        </p:nvSpPr>
        <p:spPr>
          <a:xfrm>
            <a:off x="769010" y="1001173"/>
            <a:ext cx="3988613" cy="910095"/>
          </a:xfrm>
          <a:prstGeom prst="rect">
            <a:avLst/>
          </a:prstGeom>
        </p:spPr>
        <p:txBody>
          <a:bodyPr lIns="0" tIns="0" rIns="0" bIns="0" rtlCol="0" anchor="t">
            <a:spAutoFit/>
          </a:bodyPr>
          <a:lstStyle/>
          <a:p>
            <a:pPr algn="l">
              <a:lnSpc>
                <a:spcPts val="2398"/>
              </a:lnSpc>
            </a:pPr>
            <a:r>
              <a:rPr lang="en-US" sz="2004">
                <a:solidFill>
                  <a:srgbClr val="FFFFFF"/>
                </a:solidFill>
                <a:latin typeface="Arial"/>
                <a:ea typeface="Arial"/>
                <a:cs typeface="Arial"/>
                <a:sym typeface="Arial"/>
              </a:rPr>
              <a:t>•EG is a benign lesionof bone that will present with pain and the Characteristic radiographic finding </a:t>
            </a:r>
          </a:p>
        </p:txBody>
      </p:sp>
      <p:sp>
        <p:nvSpPr>
          <p:cNvPr id="7" name="TextBox 7"/>
          <p:cNvSpPr txBox="1"/>
          <p:nvPr/>
        </p:nvSpPr>
        <p:spPr>
          <a:xfrm>
            <a:off x="837590" y="1915820"/>
            <a:ext cx="3739496" cy="300142"/>
          </a:xfrm>
          <a:prstGeom prst="rect">
            <a:avLst/>
          </a:prstGeom>
        </p:spPr>
        <p:txBody>
          <a:bodyPr lIns="0" tIns="0" rIns="0" bIns="0" rtlCol="0" anchor="t">
            <a:spAutoFit/>
          </a:bodyPr>
          <a:lstStyle/>
          <a:p>
            <a:pPr algn="l">
              <a:lnSpc>
                <a:spcPts val="2398"/>
              </a:lnSpc>
            </a:pPr>
            <a:r>
              <a:rPr lang="en-US" sz="2004">
                <a:solidFill>
                  <a:srgbClr val="FFFFFF"/>
                </a:solidFill>
                <a:latin typeface="Arial"/>
                <a:ea typeface="Arial"/>
                <a:cs typeface="Arial"/>
                <a:sym typeface="Arial"/>
              </a:rPr>
              <a:t>of "vertebra plana," acollapse or </a:t>
            </a:r>
          </a:p>
        </p:txBody>
      </p:sp>
      <p:sp>
        <p:nvSpPr>
          <p:cNvPr id="8" name="TextBox 8"/>
          <p:cNvSpPr txBox="1"/>
          <p:nvPr/>
        </p:nvSpPr>
        <p:spPr>
          <a:xfrm>
            <a:off x="769010" y="2220620"/>
            <a:ext cx="4328960" cy="1214923"/>
          </a:xfrm>
          <a:prstGeom prst="rect">
            <a:avLst/>
          </a:prstGeom>
        </p:spPr>
        <p:txBody>
          <a:bodyPr lIns="0" tIns="0" rIns="0" bIns="0" rtlCol="0" anchor="t">
            <a:spAutoFit/>
          </a:bodyPr>
          <a:lstStyle/>
          <a:p>
            <a:pPr algn="l">
              <a:lnSpc>
                <a:spcPts val="2398"/>
              </a:lnSpc>
            </a:pPr>
            <a:r>
              <a:rPr lang="en-US" sz="2004">
                <a:solidFill>
                  <a:srgbClr val="FFFFFF"/>
                </a:solidFill>
                <a:latin typeface="Arial"/>
                <a:ea typeface="Arial"/>
                <a:cs typeface="Arial"/>
                <a:sym typeface="Arial"/>
              </a:rPr>
              <a:t>flattening of the vertebral body. </a:t>
            </a:r>
          </a:p>
          <a:p>
            <a:pPr algn="l">
              <a:lnSpc>
                <a:spcPts val="5010"/>
              </a:lnSpc>
            </a:pPr>
            <a:r>
              <a:rPr lang="en-US" sz="2004">
                <a:solidFill>
                  <a:srgbClr val="FFFFFF"/>
                </a:solidFill>
                <a:latin typeface="Arial"/>
                <a:ea typeface="Arial"/>
                <a:cs typeface="Arial"/>
                <a:sym typeface="Arial"/>
              </a:rPr>
              <a:t>•These tumors may occur by </a:t>
            </a:r>
          </a:p>
          <a:p>
            <a:pPr algn="l">
              <a:lnSpc>
                <a:spcPts val="1002"/>
              </a:lnSpc>
            </a:pPr>
            <a:r>
              <a:rPr lang="en-US" sz="2004">
                <a:solidFill>
                  <a:srgbClr val="FFFFFF"/>
                </a:solidFill>
                <a:latin typeface="Arial"/>
                <a:ea typeface="Arial"/>
                <a:cs typeface="Arial"/>
                <a:sym typeface="Arial"/>
              </a:rPr>
              <a:t>themselves, or as part of a syndrome </a:t>
            </a:r>
          </a:p>
        </p:txBody>
      </p:sp>
      <p:sp>
        <p:nvSpPr>
          <p:cNvPr id="9" name="TextBox 9"/>
          <p:cNvSpPr txBox="1"/>
          <p:nvPr/>
        </p:nvSpPr>
        <p:spPr>
          <a:xfrm>
            <a:off x="837590" y="3306851"/>
            <a:ext cx="4857740" cy="433492"/>
          </a:xfrm>
          <a:prstGeom prst="rect">
            <a:avLst/>
          </a:prstGeom>
        </p:spPr>
        <p:txBody>
          <a:bodyPr lIns="0" tIns="0" rIns="0" bIns="0" rtlCol="0" anchor="t">
            <a:spAutoFit/>
          </a:bodyPr>
          <a:lstStyle/>
          <a:p>
            <a:pPr algn="l">
              <a:lnSpc>
                <a:spcPts val="3797"/>
              </a:lnSpc>
            </a:pPr>
            <a:r>
              <a:rPr lang="en-US" sz="2004" dirty="0">
                <a:solidFill>
                  <a:srgbClr val="FFFFFF"/>
                </a:solidFill>
                <a:latin typeface="Arial"/>
                <a:ea typeface="Arial"/>
                <a:cs typeface="Arial"/>
                <a:sym typeface="Arial"/>
              </a:rPr>
              <a:t>involving multiple bones and other organs. </a:t>
            </a:r>
          </a:p>
        </p:txBody>
      </p:sp>
      <p:sp>
        <p:nvSpPr>
          <p:cNvPr id="10" name="TextBox 10"/>
          <p:cNvSpPr txBox="1"/>
          <p:nvPr/>
        </p:nvSpPr>
        <p:spPr>
          <a:xfrm>
            <a:off x="769010" y="3792884"/>
            <a:ext cx="6617799" cy="1162745"/>
          </a:xfrm>
          <a:prstGeom prst="rect">
            <a:avLst/>
          </a:prstGeom>
        </p:spPr>
        <p:txBody>
          <a:bodyPr lIns="0" tIns="0" rIns="0" bIns="0" rtlCol="0" anchor="t">
            <a:spAutoFit/>
          </a:bodyPr>
          <a:lstStyle/>
          <a:p>
            <a:pPr algn="l">
              <a:lnSpc>
                <a:spcPts val="5010"/>
              </a:lnSpc>
            </a:pPr>
            <a:r>
              <a:rPr lang="en-US" sz="2004">
                <a:solidFill>
                  <a:srgbClr val="FFFFFF"/>
                </a:solidFill>
                <a:latin typeface="Arial"/>
                <a:ea typeface="Arial"/>
                <a:cs typeface="Arial"/>
                <a:sym typeface="Arial"/>
              </a:rPr>
              <a:t>•When this tumor is systemic it is termed Histiocytosis X. </a:t>
            </a:r>
          </a:p>
          <a:p>
            <a:pPr algn="l">
              <a:lnSpc>
                <a:spcPts val="2808"/>
              </a:lnSpc>
            </a:pPr>
            <a:r>
              <a:rPr lang="en-US" sz="2006">
                <a:solidFill>
                  <a:srgbClr val="FFFFFF"/>
                </a:solidFill>
                <a:latin typeface="Arial"/>
                <a:ea typeface="Arial"/>
                <a:cs typeface="Arial"/>
                <a:sym typeface="Arial"/>
              </a:rPr>
              <a:t>•On occasion, they may heal spontaneously.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379A7"/>
        </a:solidFill>
        <a:effectLst/>
      </p:bgPr>
    </p:bg>
    <p:spTree>
      <p:nvGrpSpPr>
        <p:cNvPr id="1" name=""/>
        <p:cNvGrpSpPr/>
        <p:nvPr/>
      </p:nvGrpSpPr>
      <p:grpSpPr>
        <a:xfrm>
          <a:off x="0" y="0"/>
          <a:ext cx="0" cy="0"/>
          <a:chOff x="0" y="0"/>
          <a:chExt cx="0" cy="0"/>
        </a:xfrm>
      </p:grpSpPr>
      <p:sp>
        <p:nvSpPr>
          <p:cNvPr id="2" name="Freeform 2"/>
          <p:cNvSpPr/>
          <p:nvPr/>
        </p:nvSpPr>
        <p:spPr>
          <a:xfrm>
            <a:off x="-63503" y="3084957"/>
            <a:ext cx="1043426" cy="2122046"/>
          </a:xfrm>
          <a:custGeom>
            <a:avLst/>
            <a:gdLst/>
            <a:ahLst/>
            <a:cxnLst/>
            <a:rect l="l" t="t" r="r" b="b"/>
            <a:pathLst>
              <a:path w="1043426" h="2122046">
                <a:moveTo>
                  <a:pt x="0" y="0"/>
                </a:moveTo>
                <a:lnTo>
                  <a:pt x="1043425" y="0"/>
                </a:lnTo>
                <a:lnTo>
                  <a:pt x="1043425" y="2122046"/>
                </a:lnTo>
                <a:lnTo>
                  <a:pt x="0" y="21220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547464" y="-63503"/>
            <a:ext cx="4660040" cy="3642236"/>
          </a:xfrm>
          <a:custGeom>
            <a:avLst/>
            <a:gdLst/>
            <a:ahLst/>
            <a:cxnLst/>
            <a:rect l="l" t="t" r="r" b="b"/>
            <a:pathLst>
              <a:path w="4660040" h="3642236">
                <a:moveTo>
                  <a:pt x="0" y="0"/>
                </a:moveTo>
                <a:lnTo>
                  <a:pt x="4660039" y="0"/>
                </a:lnTo>
                <a:lnTo>
                  <a:pt x="4660039" y="3642236"/>
                </a:lnTo>
                <a:lnTo>
                  <a:pt x="0" y="36422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435435" y="2730122"/>
            <a:ext cx="4572000" cy="2203828"/>
          </a:xfrm>
          <a:custGeom>
            <a:avLst/>
            <a:gdLst/>
            <a:ahLst/>
            <a:cxnLst/>
            <a:rect l="l" t="t" r="r" b="b"/>
            <a:pathLst>
              <a:path w="4572000" h="2203828">
                <a:moveTo>
                  <a:pt x="0" y="0"/>
                </a:moveTo>
                <a:lnTo>
                  <a:pt x="4572000" y="0"/>
                </a:lnTo>
                <a:lnTo>
                  <a:pt x="4572000" y="2203828"/>
                </a:lnTo>
                <a:lnTo>
                  <a:pt x="0" y="2203828"/>
                </a:lnTo>
                <a:lnTo>
                  <a:pt x="0" y="0"/>
                </a:lnTo>
                <a:close/>
              </a:path>
            </a:pathLst>
          </a:custGeom>
          <a:blipFill>
            <a:blip r:embed="rId6"/>
            <a:stretch>
              <a:fillRect/>
            </a:stretch>
          </a:blipFill>
        </p:spPr>
      </p:sp>
      <p:sp>
        <p:nvSpPr>
          <p:cNvPr id="5" name="Freeform 5"/>
          <p:cNvSpPr/>
          <p:nvPr/>
        </p:nvSpPr>
        <p:spPr>
          <a:xfrm>
            <a:off x="5092322" y="2093747"/>
            <a:ext cx="3901440" cy="2886456"/>
          </a:xfrm>
          <a:custGeom>
            <a:avLst/>
            <a:gdLst/>
            <a:ahLst/>
            <a:cxnLst/>
            <a:rect l="l" t="t" r="r" b="b"/>
            <a:pathLst>
              <a:path w="3901440" h="2886456">
                <a:moveTo>
                  <a:pt x="0" y="0"/>
                </a:moveTo>
                <a:lnTo>
                  <a:pt x="3901440" y="0"/>
                </a:lnTo>
                <a:lnTo>
                  <a:pt x="3901440" y="2886456"/>
                </a:lnTo>
                <a:lnTo>
                  <a:pt x="0" y="2886456"/>
                </a:lnTo>
                <a:lnTo>
                  <a:pt x="0" y="0"/>
                </a:lnTo>
                <a:close/>
              </a:path>
            </a:pathLst>
          </a:custGeom>
          <a:blipFill>
            <a:blip r:embed="rId7"/>
            <a:stretch>
              <a:fillRect/>
            </a:stretch>
          </a:blipFill>
        </p:spPr>
      </p:sp>
      <p:sp>
        <p:nvSpPr>
          <p:cNvPr id="6" name="TextBox 6"/>
          <p:cNvSpPr txBox="1"/>
          <p:nvPr/>
        </p:nvSpPr>
        <p:spPr>
          <a:xfrm>
            <a:off x="2560320" y="536343"/>
            <a:ext cx="89887" cy="335728"/>
          </a:xfrm>
          <a:prstGeom prst="rect">
            <a:avLst/>
          </a:prstGeom>
        </p:spPr>
        <p:txBody>
          <a:bodyPr lIns="0" tIns="0" rIns="0" bIns="0" rtlCol="0" anchor="t">
            <a:spAutoFit/>
          </a:bodyPr>
          <a:lstStyle/>
          <a:p>
            <a:pPr algn="l">
              <a:lnSpc>
                <a:spcPts val="2446"/>
              </a:lnSpc>
            </a:pPr>
            <a:r>
              <a:rPr lang="en-US" sz="2495">
                <a:solidFill>
                  <a:srgbClr val="FFFFFF"/>
                </a:solidFill>
                <a:latin typeface="Arial"/>
                <a:ea typeface="Arial"/>
                <a:cs typeface="Arial"/>
                <a:sym typeface="Arial"/>
              </a:rPr>
              <a:t> </a:t>
            </a:r>
          </a:p>
        </p:txBody>
      </p:sp>
      <p:sp>
        <p:nvSpPr>
          <p:cNvPr id="7" name="TextBox 7"/>
          <p:cNvSpPr txBox="1"/>
          <p:nvPr/>
        </p:nvSpPr>
        <p:spPr>
          <a:xfrm>
            <a:off x="808330" y="812416"/>
            <a:ext cx="2672439" cy="409575"/>
          </a:xfrm>
          <a:prstGeom prst="rect">
            <a:avLst/>
          </a:prstGeom>
        </p:spPr>
        <p:txBody>
          <a:bodyPr lIns="0" tIns="0" rIns="0" bIns="0" rtlCol="0" anchor="t">
            <a:spAutoFit/>
          </a:bodyPr>
          <a:lstStyle/>
          <a:p>
            <a:pPr algn="l">
              <a:lnSpc>
                <a:spcPts val="2940"/>
              </a:lnSpc>
            </a:pPr>
            <a:r>
              <a:rPr lang="en-US" sz="3000" b="1" spc="3">
                <a:solidFill>
                  <a:srgbClr val="FFFFFF"/>
                </a:solidFill>
                <a:latin typeface="Barlow SemiCondensed Bold"/>
                <a:ea typeface="Barlow SemiCondensed Bold"/>
                <a:cs typeface="Barlow SemiCondensed Bold"/>
                <a:sym typeface="Barlow SemiCondensed Bold"/>
              </a:rPr>
              <a:t>1-Plasmacytoma </a:t>
            </a:r>
          </a:p>
        </p:txBody>
      </p:sp>
      <p:sp>
        <p:nvSpPr>
          <p:cNvPr id="8" name="TextBox 8"/>
          <p:cNvSpPr txBox="1"/>
          <p:nvPr/>
        </p:nvSpPr>
        <p:spPr>
          <a:xfrm>
            <a:off x="2046380" y="2130704"/>
            <a:ext cx="72171" cy="300142"/>
          </a:xfrm>
          <a:prstGeom prst="rect">
            <a:avLst/>
          </a:prstGeom>
        </p:spPr>
        <p:txBody>
          <a:bodyPr lIns="0" tIns="0" rIns="0" bIns="0" rtlCol="0" anchor="t">
            <a:spAutoFit/>
          </a:bodyPr>
          <a:lstStyle/>
          <a:p>
            <a:pPr algn="l">
              <a:lnSpc>
                <a:spcPts val="2364"/>
              </a:lnSpc>
            </a:pPr>
            <a:r>
              <a:rPr lang="en-US" sz="2004">
                <a:solidFill>
                  <a:srgbClr val="FFFFFF"/>
                </a:solidFill>
                <a:latin typeface="Arial"/>
                <a:ea typeface="Arial"/>
                <a:cs typeface="Arial"/>
                <a:sym typeface="Arial"/>
              </a:rPr>
              <a:t> </a:t>
            </a:r>
          </a:p>
        </p:txBody>
      </p:sp>
      <p:sp>
        <p:nvSpPr>
          <p:cNvPr id="9" name="TextBox 9"/>
          <p:cNvSpPr txBox="1"/>
          <p:nvPr/>
        </p:nvSpPr>
        <p:spPr>
          <a:xfrm>
            <a:off x="747370" y="2403367"/>
            <a:ext cx="2256558" cy="328193"/>
          </a:xfrm>
          <a:prstGeom prst="rect">
            <a:avLst/>
          </a:prstGeom>
        </p:spPr>
        <p:txBody>
          <a:bodyPr lIns="0" tIns="0" rIns="0" bIns="0" rtlCol="0" anchor="t">
            <a:spAutoFit/>
          </a:bodyPr>
          <a:lstStyle/>
          <a:p>
            <a:pPr algn="l">
              <a:lnSpc>
                <a:spcPts val="2367"/>
              </a:lnSpc>
            </a:pPr>
            <a:r>
              <a:rPr lang="en-US" sz="2006">
                <a:solidFill>
                  <a:srgbClr val="FFFFFF"/>
                </a:solidFill>
                <a:latin typeface="Arial"/>
                <a:ea typeface="Arial"/>
                <a:cs typeface="Arial"/>
                <a:sym typeface="Arial"/>
              </a:rPr>
              <a:t>cause paraparesis. </a:t>
            </a:r>
          </a:p>
        </p:txBody>
      </p:sp>
      <p:sp>
        <p:nvSpPr>
          <p:cNvPr id="10" name="TextBox 10"/>
          <p:cNvSpPr txBox="1"/>
          <p:nvPr/>
        </p:nvSpPr>
        <p:spPr>
          <a:xfrm>
            <a:off x="747370" y="1168175"/>
            <a:ext cx="4163225" cy="974626"/>
          </a:xfrm>
          <a:prstGeom prst="rect">
            <a:avLst/>
          </a:prstGeom>
        </p:spPr>
        <p:txBody>
          <a:bodyPr lIns="0" tIns="0" rIns="0" bIns="0" rtlCol="0" anchor="t">
            <a:spAutoFit/>
          </a:bodyPr>
          <a:lstStyle/>
          <a:p>
            <a:pPr algn="l">
              <a:lnSpc>
                <a:spcPts val="2808"/>
              </a:lnSpc>
            </a:pPr>
            <a:r>
              <a:rPr lang="en-US" sz="2006" dirty="0">
                <a:solidFill>
                  <a:srgbClr val="FFFFFF"/>
                </a:solidFill>
                <a:latin typeface="Arial"/>
                <a:ea typeface="Arial"/>
                <a:cs typeface="Arial"/>
                <a:sym typeface="Arial"/>
              </a:rPr>
              <a:t>•Presents in middle aged and older </a:t>
            </a:r>
          </a:p>
          <a:p>
            <a:pPr algn="l">
              <a:lnSpc>
                <a:spcPts val="2400"/>
              </a:lnSpc>
            </a:pPr>
            <a:r>
              <a:rPr lang="en-US" sz="2004" dirty="0">
                <a:solidFill>
                  <a:srgbClr val="FFFFFF"/>
                </a:solidFill>
                <a:latin typeface="Arial"/>
                <a:ea typeface="Arial"/>
                <a:cs typeface="Arial"/>
                <a:sym typeface="Arial"/>
              </a:rPr>
              <a:t>adults. </a:t>
            </a:r>
          </a:p>
          <a:p>
            <a:pPr algn="l">
              <a:lnSpc>
                <a:spcPts val="2400"/>
              </a:lnSpc>
            </a:pPr>
            <a:r>
              <a:rPr lang="en-US" sz="2004" dirty="0">
                <a:solidFill>
                  <a:srgbClr val="FFFFFF"/>
                </a:solidFill>
                <a:latin typeface="Arial"/>
                <a:ea typeface="Arial"/>
                <a:cs typeface="Arial"/>
                <a:sym typeface="Arial"/>
              </a:rPr>
              <a:t>• These tumors are common in the </a:t>
            </a:r>
          </a:p>
        </p:txBody>
      </p:sp>
      <p:sp>
        <p:nvSpPr>
          <p:cNvPr id="11" name="TextBox 11"/>
          <p:cNvSpPr txBox="1"/>
          <p:nvPr/>
        </p:nvSpPr>
        <p:spPr>
          <a:xfrm>
            <a:off x="747370" y="2121179"/>
            <a:ext cx="4173303" cy="309667"/>
          </a:xfrm>
          <a:prstGeom prst="rect">
            <a:avLst/>
          </a:prstGeom>
        </p:spPr>
        <p:txBody>
          <a:bodyPr lIns="0" tIns="0" rIns="0" bIns="0" rtlCol="0" anchor="t">
            <a:spAutoFit/>
          </a:bodyPr>
          <a:lstStyle/>
          <a:p>
            <a:pPr algn="l">
              <a:lnSpc>
                <a:spcPts val="2400"/>
              </a:lnSpc>
            </a:pPr>
            <a:r>
              <a:rPr lang="en-US" sz="2004" dirty="0">
                <a:solidFill>
                  <a:srgbClr val="FFFFFF"/>
                </a:solidFill>
                <a:latin typeface="Arial"/>
                <a:ea typeface="Arial"/>
                <a:cs typeface="Arial"/>
                <a:sym typeface="Arial"/>
              </a:rPr>
              <a:t>pedicle and vertebral body and may </a:t>
            </a:r>
          </a:p>
        </p:txBody>
      </p:sp>
      <p:sp>
        <p:nvSpPr>
          <p:cNvPr id="12" name="TextBox 12"/>
          <p:cNvSpPr txBox="1"/>
          <p:nvPr/>
        </p:nvSpPr>
        <p:spPr>
          <a:xfrm>
            <a:off x="813511" y="441093"/>
            <a:ext cx="1780080" cy="430978"/>
          </a:xfrm>
          <a:prstGeom prst="rect">
            <a:avLst/>
          </a:prstGeom>
        </p:spPr>
        <p:txBody>
          <a:bodyPr lIns="0" tIns="0" rIns="0" bIns="0" rtlCol="0" anchor="t">
            <a:spAutoFit/>
          </a:bodyPr>
          <a:lstStyle/>
          <a:p>
            <a:pPr algn="l">
              <a:lnSpc>
                <a:spcPts val="3494"/>
              </a:lnSpc>
            </a:pPr>
            <a:r>
              <a:rPr lang="en-US" sz="2495">
                <a:solidFill>
                  <a:srgbClr val="FFFFFF"/>
                </a:solidFill>
                <a:latin typeface="Arial"/>
                <a:ea typeface="Arial"/>
                <a:cs typeface="Arial"/>
                <a:sym typeface="Arial"/>
              </a:rPr>
              <a:t>2-Malignant: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379A7"/>
        </a:solidFill>
        <a:effectLst/>
      </p:bgPr>
    </p:bg>
    <p:spTree>
      <p:nvGrpSpPr>
        <p:cNvPr id="1" name=""/>
        <p:cNvGrpSpPr/>
        <p:nvPr/>
      </p:nvGrpSpPr>
      <p:grpSpPr>
        <a:xfrm>
          <a:off x="0" y="0"/>
          <a:ext cx="0" cy="0"/>
          <a:chOff x="0" y="0"/>
          <a:chExt cx="0" cy="0"/>
        </a:xfrm>
      </p:grpSpPr>
      <p:sp>
        <p:nvSpPr>
          <p:cNvPr id="2" name="Freeform 2"/>
          <p:cNvSpPr/>
          <p:nvPr/>
        </p:nvSpPr>
        <p:spPr>
          <a:xfrm>
            <a:off x="-63503" y="3084957"/>
            <a:ext cx="1043426" cy="2122046"/>
          </a:xfrm>
          <a:custGeom>
            <a:avLst/>
            <a:gdLst/>
            <a:ahLst/>
            <a:cxnLst/>
            <a:rect l="l" t="t" r="r" b="b"/>
            <a:pathLst>
              <a:path w="1043426" h="2122046">
                <a:moveTo>
                  <a:pt x="0" y="0"/>
                </a:moveTo>
                <a:lnTo>
                  <a:pt x="1043425" y="0"/>
                </a:lnTo>
                <a:lnTo>
                  <a:pt x="1043425" y="2122046"/>
                </a:lnTo>
                <a:lnTo>
                  <a:pt x="0" y="21220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547464" y="-63503"/>
            <a:ext cx="4660040" cy="3642236"/>
          </a:xfrm>
          <a:custGeom>
            <a:avLst/>
            <a:gdLst/>
            <a:ahLst/>
            <a:cxnLst/>
            <a:rect l="l" t="t" r="r" b="b"/>
            <a:pathLst>
              <a:path w="4660040" h="3642236">
                <a:moveTo>
                  <a:pt x="0" y="0"/>
                </a:moveTo>
                <a:lnTo>
                  <a:pt x="4660039" y="0"/>
                </a:lnTo>
                <a:lnTo>
                  <a:pt x="4660039" y="3642236"/>
                </a:lnTo>
                <a:lnTo>
                  <a:pt x="0" y="36422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4832071" y="1765576"/>
            <a:ext cx="3586338" cy="2728316"/>
          </a:xfrm>
          <a:custGeom>
            <a:avLst/>
            <a:gdLst/>
            <a:ahLst/>
            <a:cxnLst/>
            <a:rect l="l" t="t" r="r" b="b"/>
            <a:pathLst>
              <a:path w="3586338" h="2728316">
                <a:moveTo>
                  <a:pt x="0" y="0"/>
                </a:moveTo>
                <a:lnTo>
                  <a:pt x="3586338" y="0"/>
                </a:lnTo>
                <a:lnTo>
                  <a:pt x="3586338" y="2728317"/>
                </a:lnTo>
                <a:lnTo>
                  <a:pt x="0" y="2728317"/>
                </a:lnTo>
                <a:lnTo>
                  <a:pt x="0" y="0"/>
                </a:lnTo>
                <a:close/>
              </a:path>
            </a:pathLst>
          </a:custGeom>
          <a:blipFill>
            <a:blip r:embed="rId6"/>
            <a:stretch>
              <a:fillRect/>
            </a:stretch>
          </a:blipFill>
        </p:spPr>
      </p:sp>
      <p:sp>
        <p:nvSpPr>
          <p:cNvPr id="5" name="Freeform 5"/>
          <p:cNvSpPr/>
          <p:nvPr/>
        </p:nvSpPr>
        <p:spPr>
          <a:xfrm>
            <a:off x="92628" y="1765576"/>
            <a:ext cx="4503340" cy="2715249"/>
          </a:xfrm>
          <a:custGeom>
            <a:avLst/>
            <a:gdLst/>
            <a:ahLst/>
            <a:cxnLst/>
            <a:rect l="l" t="t" r="r" b="b"/>
            <a:pathLst>
              <a:path w="4503340" h="2715249">
                <a:moveTo>
                  <a:pt x="0" y="0"/>
                </a:moveTo>
                <a:lnTo>
                  <a:pt x="4503340" y="0"/>
                </a:lnTo>
                <a:lnTo>
                  <a:pt x="4503340" y="2715249"/>
                </a:lnTo>
                <a:lnTo>
                  <a:pt x="0" y="2715249"/>
                </a:lnTo>
                <a:lnTo>
                  <a:pt x="0" y="0"/>
                </a:lnTo>
                <a:close/>
              </a:path>
            </a:pathLst>
          </a:custGeom>
          <a:blipFill>
            <a:blip r:embed="rId7"/>
            <a:stretch>
              <a:fillRect/>
            </a:stretch>
          </a:blipFill>
        </p:spPr>
      </p:sp>
      <p:sp>
        <p:nvSpPr>
          <p:cNvPr id="6" name="TextBox 6"/>
          <p:cNvSpPr txBox="1"/>
          <p:nvPr/>
        </p:nvSpPr>
        <p:spPr>
          <a:xfrm>
            <a:off x="808330" y="329308"/>
            <a:ext cx="3071936" cy="533400"/>
          </a:xfrm>
          <a:prstGeom prst="rect">
            <a:avLst/>
          </a:prstGeom>
        </p:spPr>
        <p:txBody>
          <a:bodyPr lIns="0" tIns="0" rIns="0" bIns="0" rtlCol="0" anchor="t">
            <a:spAutoFit/>
          </a:bodyPr>
          <a:lstStyle/>
          <a:p>
            <a:pPr algn="l">
              <a:lnSpc>
                <a:spcPts val="4200"/>
              </a:lnSpc>
            </a:pPr>
            <a:r>
              <a:rPr lang="en-US" sz="3000" b="1" spc="3">
                <a:solidFill>
                  <a:srgbClr val="FFFFFF"/>
                </a:solidFill>
                <a:latin typeface="Barlow SemiCondensed Bold"/>
                <a:ea typeface="Barlow SemiCondensed Bold"/>
                <a:cs typeface="Barlow SemiCondensed Bold"/>
                <a:sym typeface="Barlow SemiCondensed Bold"/>
              </a:rPr>
              <a:t>2-Ewing’s sarcoma </a:t>
            </a:r>
          </a:p>
        </p:txBody>
      </p:sp>
      <p:sp>
        <p:nvSpPr>
          <p:cNvPr id="7" name="TextBox 7"/>
          <p:cNvSpPr txBox="1"/>
          <p:nvPr/>
        </p:nvSpPr>
        <p:spPr>
          <a:xfrm>
            <a:off x="682142" y="898931"/>
            <a:ext cx="7226770" cy="686855"/>
          </a:xfrm>
          <a:prstGeom prst="rect">
            <a:avLst/>
          </a:prstGeom>
        </p:spPr>
        <p:txBody>
          <a:bodyPr lIns="0" tIns="0" rIns="0" bIns="0" rtlCol="0" anchor="t">
            <a:spAutoFit/>
          </a:bodyPr>
          <a:lstStyle/>
          <a:p>
            <a:pPr algn="l">
              <a:lnSpc>
                <a:spcPts val="2805"/>
              </a:lnSpc>
            </a:pPr>
            <a:r>
              <a:rPr lang="en-US" sz="2004" dirty="0">
                <a:solidFill>
                  <a:srgbClr val="FFFFFF"/>
                </a:solidFill>
                <a:latin typeface="Arial"/>
                <a:ea typeface="Arial"/>
                <a:cs typeface="Arial"/>
                <a:sym typeface="Arial"/>
              </a:rPr>
              <a:t>•An aggressive tumor affecting adolescents and young adults. • In some cases, it may metastasize.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379A7"/>
        </a:solidFill>
        <a:effectLst/>
      </p:bgPr>
    </p:bg>
    <p:spTree>
      <p:nvGrpSpPr>
        <p:cNvPr id="1" name=""/>
        <p:cNvGrpSpPr/>
        <p:nvPr/>
      </p:nvGrpSpPr>
      <p:grpSpPr>
        <a:xfrm>
          <a:off x="0" y="0"/>
          <a:ext cx="0" cy="0"/>
          <a:chOff x="0" y="0"/>
          <a:chExt cx="0" cy="0"/>
        </a:xfrm>
      </p:grpSpPr>
      <p:sp>
        <p:nvSpPr>
          <p:cNvPr id="2" name="Freeform 2"/>
          <p:cNvSpPr/>
          <p:nvPr/>
        </p:nvSpPr>
        <p:spPr>
          <a:xfrm>
            <a:off x="-63503" y="3084957"/>
            <a:ext cx="1043426" cy="2122046"/>
          </a:xfrm>
          <a:custGeom>
            <a:avLst/>
            <a:gdLst/>
            <a:ahLst/>
            <a:cxnLst/>
            <a:rect l="l" t="t" r="r" b="b"/>
            <a:pathLst>
              <a:path w="1043426" h="2122046">
                <a:moveTo>
                  <a:pt x="0" y="0"/>
                </a:moveTo>
                <a:lnTo>
                  <a:pt x="1043425" y="0"/>
                </a:lnTo>
                <a:lnTo>
                  <a:pt x="1043425" y="2122046"/>
                </a:lnTo>
                <a:lnTo>
                  <a:pt x="0" y="21220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547464" y="-63503"/>
            <a:ext cx="4660040" cy="3642236"/>
          </a:xfrm>
          <a:custGeom>
            <a:avLst/>
            <a:gdLst/>
            <a:ahLst/>
            <a:cxnLst/>
            <a:rect l="l" t="t" r="r" b="b"/>
            <a:pathLst>
              <a:path w="4660040" h="3642236">
                <a:moveTo>
                  <a:pt x="0" y="0"/>
                </a:moveTo>
                <a:lnTo>
                  <a:pt x="4660039" y="0"/>
                </a:lnTo>
                <a:lnTo>
                  <a:pt x="4660039" y="3642236"/>
                </a:lnTo>
                <a:lnTo>
                  <a:pt x="0" y="36422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4595746" y="1845783"/>
            <a:ext cx="2207771" cy="3175892"/>
          </a:xfrm>
          <a:custGeom>
            <a:avLst/>
            <a:gdLst/>
            <a:ahLst/>
            <a:cxnLst/>
            <a:rect l="l" t="t" r="r" b="b"/>
            <a:pathLst>
              <a:path w="2207771" h="3175892">
                <a:moveTo>
                  <a:pt x="0" y="0"/>
                </a:moveTo>
                <a:lnTo>
                  <a:pt x="2207771" y="0"/>
                </a:lnTo>
                <a:lnTo>
                  <a:pt x="2207771" y="3175892"/>
                </a:lnTo>
                <a:lnTo>
                  <a:pt x="0" y="3175892"/>
                </a:lnTo>
                <a:lnTo>
                  <a:pt x="0" y="0"/>
                </a:lnTo>
                <a:close/>
              </a:path>
            </a:pathLst>
          </a:custGeom>
          <a:blipFill>
            <a:blip r:embed="rId6"/>
            <a:stretch>
              <a:fillRect/>
            </a:stretch>
          </a:blipFill>
        </p:spPr>
      </p:sp>
      <p:sp>
        <p:nvSpPr>
          <p:cNvPr id="5" name="Freeform 5"/>
          <p:cNvSpPr/>
          <p:nvPr/>
        </p:nvSpPr>
        <p:spPr>
          <a:xfrm>
            <a:off x="1827533" y="1866948"/>
            <a:ext cx="2456564" cy="3222117"/>
          </a:xfrm>
          <a:custGeom>
            <a:avLst/>
            <a:gdLst/>
            <a:ahLst/>
            <a:cxnLst/>
            <a:rect l="l" t="t" r="r" b="b"/>
            <a:pathLst>
              <a:path w="2456564" h="3222117">
                <a:moveTo>
                  <a:pt x="0" y="0"/>
                </a:moveTo>
                <a:lnTo>
                  <a:pt x="2456564" y="0"/>
                </a:lnTo>
                <a:lnTo>
                  <a:pt x="2456564" y="3222117"/>
                </a:lnTo>
                <a:lnTo>
                  <a:pt x="0" y="3222117"/>
                </a:lnTo>
                <a:lnTo>
                  <a:pt x="0" y="0"/>
                </a:lnTo>
                <a:close/>
              </a:path>
            </a:pathLst>
          </a:custGeom>
          <a:blipFill>
            <a:blip r:embed="rId7"/>
            <a:stretch>
              <a:fillRect/>
            </a:stretch>
          </a:blipFill>
        </p:spPr>
      </p:sp>
      <p:sp>
        <p:nvSpPr>
          <p:cNvPr id="6" name="TextBox 6"/>
          <p:cNvSpPr txBox="1"/>
          <p:nvPr/>
        </p:nvSpPr>
        <p:spPr>
          <a:xfrm>
            <a:off x="292690" y="128009"/>
            <a:ext cx="8336960" cy="1629606"/>
          </a:xfrm>
          <a:prstGeom prst="rect">
            <a:avLst/>
          </a:prstGeom>
        </p:spPr>
        <p:txBody>
          <a:bodyPr lIns="0" tIns="0" rIns="0" bIns="0" rtlCol="0" anchor="t">
            <a:spAutoFit/>
          </a:bodyPr>
          <a:lstStyle/>
          <a:p>
            <a:pPr algn="l">
              <a:lnSpc>
                <a:spcPts val="3911"/>
              </a:lnSpc>
            </a:pPr>
            <a:r>
              <a:rPr lang="en-US" sz="2793" b="1" spc="2">
                <a:solidFill>
                  <a:srgbClr val="FFFFFF"/>
                </a:solidFill>
                <a:latin typeface="Barlow SemiCondensed Bold"/>
                <a:ea typeface="Barlow SemiCondensed Bold"/>
                <a:cs typeface="Barlow SemiCondensed Bold"/>
                <a:sym typeface="Barlow SemiCondensed Bold"/>
              </a:rPr>
              <a:t>3-Lymphoma </a:t>
            </a:r>
          </a:p>
          <a:p>
            <a:pPr algn="l">
              <a:lnSpc>
                <a:spcPts val="2213"/>
              </a:lnSpc>
            </a:pPr>
            <a:r>
              <a:rPr lang="en-US" sz="1866">
                <a:solidFill>
                  <a:srgbClr val="FFFFFF"/>
                </a:solidFill>
                <a:latin typeface="Arial"/>
                <a:ea typeface="Arial"/>
                <a:cs typeface="Arial"/>
                <a:sym typeface="Arial"/>
              </a:rPr>
              <a:t>• May present in one or more vertebral bodies in middle aged or older adult.</a:t>
            </a:r>
          </a:p>
          <a:p>
            <a:pPr algn="l">
              <a:lnSpc>
                <a:spcPts val="2213"/>
              </a:lnSpc>
            </a:pPr>
            <a:r>
              <a:rPr lang="en-US" sz="1866">
                <a:solidFill>
                  <a:srgbClr val="FFFFFF"/>
                </a:solidFill>
                <a:latin typeface="Arial"/>
                <a:ea typeface="Arial"/>
                <a:cs typeface="Arial"/>
                <a:sym typeface="Arial"/>
              </a:rPr>
              <a:t>•Sometimes the lymphatic system is involved. A definitive diagnosis requires a tissue biopsy to examine the cells. </a:t>
            </a:r>
          </a:p>
          <a:p>
            <a:pPr algn="l">
              <a:lnSpc>
                <a:spcPts val="2213"/>
              </a:lnSpc>
            </a:pPr>
            <a:endParaRPr lang="en-US" sz="1866">
              <a:solidFill>
                <a:srgbClr val="FFFFF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379A7"/>
        </a:solidFill>
        <a:effectLst/>
      </p:bgPr>
    </p:bg>
    <p:spTree>
      <p:nvGrpSpPr>
        <p:cNvPr id="1" name=""/>
        <p:cNvGrpSpPr/>
        <p:nvPr/>
      </p:nvGrpSpPr>
      <p:grpSpPr>
        <a:xfrm>
          <a:off x="0" y="0"/>
          <a:ext cx="0" cy="0"/>
          <a:chOff x="0" y="0"/>
          <a:chExt cx="0" cy="0"/>
        </a:xfrm>
      </p:grpSpPr>
      <p:sp>
        <p:nvSpPr>
          <p:cNvPr id="2" name="Freeform 2"/>
          <p:cNvSpPr/>
          <p:nvPr/>
        </p:nvSpPr>
        <p:spPr>
          <a:xfrm>
            <a:off x="-63503" y="3084957"/>
            <a:ext cx="1043426" cy="2122046"/>
          </a:xfrm>
          <a:custGeom>
            <a:avLst/>
            <a:gdLst/>
            <a:ahLst/>
            <a:cxnLst/>
            <a:rect l="l" t="t" r="r" b="b"/>
            <a:pathLst>
              <a:path w="1043426" h="2122046">
                <a:moveTo>
                  <a:pt x="0" y="0"/>
                </a:moveTo>
                <a:lnTo>
                  <a:pt x="1043425" y="0"/>
                </a:lnTo>
                <a:lnTo>
                  <a:pt x="1043425" y="2122046"/>
                </a:lnTo>
                <a:lnTo>
                  <a:pt x="0" y="21220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547464" y="-63503"/>
            <a:ext cx="4660040" cy="3642236"/>
          </a:xfrm>
          <a:custGeom>
            <a:avLst/>
            <a:gdLst/>
            <a:ahLst/>
            <a:cxnLst/>
            <a:rect l="l" t="t" r="r" b="b"/>
            <a:pathLst>
              <a:path w="4660040" h="3642236">
                <a:moveTo>
                  <a:pt x="0" y="0"/>
                </a:moveTo>
                <a:lnTo>
                  <a:pt x="4660039" y="0"/>
                </a:lnTo>
                <a:lnTo>
                  <a:pt x="4660039" y="3642236"/>
                </a:lnTo>
                <a:lnTo>
                  <a:pt x="0" y="36422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5591556" y="1211199"/>
            <a:ext cx="3269485" cy="3779901"/>
          </a:xfrm>
          <a:custGeom>
            <a:avLst/>
            <a:gdLst/>
            <a:ahLst/>
            <a:cxnLst/>
            <a:rect l="l" t="t" r="r" b="b"/>
            <a:pathLst>
              <a:path w="3269485" h="3779901">
                <a:moveTo>
                  <a:pt x="0" y="0"/>
                </a:moveTo>
                <a:lnTo>
                  <a:pt x="3269485" y="0"/>
                </a:lnTo>
                <a:lnTo>
                  <a:pt x="3269485" y="3779901"/>
                </a:lnTo>
                <a:lnTo>
                  <a:pt x="0" y="3779901"/>
                </a:lnTo>
                <a:lnTo>
                  <a:pt x="0" y="0"/>
                </a:lnTo>
                <a:close/>
              </a:path>
            </a:pathLst>
          </a:custGeom>
          <a:blipFill>
            <a:blip r:embed="rId6"/>
            <a:stretch>
              <a:fillRect/>
            </a:stretch>
          </a:blipFill>
        </p:spPr>
      </p:sp>
      <p:sp>
        <p:nvSpPr>
          <p:cNvPr id="5" name="Freeform 5"/>
          <p:cNvSpPr/>
          <p:nvPr/>
        </p:nvSpPr>
        <p:spPr>
          <a:xfrm>
            <a:off x="806348" y="2642187"/>
            <a:ext cx="4592955" cy="2377564"/>
          </a:xfrm>
          <a:custGeom>
            <a:avLst/>
            <a:gdLst/>
            <a:ahLst/>
            <a:cxnLst/>
            <a:rect l="l" t="t" r="r" b="b"/>
            <a:pathLst>
              <a:path w="4592955" h="2377564">
                <a:moveTo>
                  <a:pt x="0" y="0"/>
                </a:moveTo>
                <a:lnTo>
                  <a:pt x="4592955" y="0"/>
                </a:lnTo>
                <a:lnTo>
                  <a:pt x="4592955" y="2377564"/>
                </a:lnTo>
                <a:lnTo>
                  <a:pt x="0" y="2377564"/>
                </a:lnTo>
                <a:lnTo>
                  <a:pt x="0" y="0"/>
                </a:lnTo>
                <a:close/>
              </a:path>
            </a:pathLst>
          </a:custGeom>
          <a:blipFill>
            <a:blip r:embed="rId7"/>
            <a:stretch>
              <a:fillRect/>
            </a:stretch>
          </a:blipFill>
        </p:spPr>
      </p:sp>
      <p:sp>
        <p:nvSpPr>
          <p:cNvPr id="6" name="TextBox 6"/>
          <p:cNvSpPr txBox="1"/>
          <p:nvPr/>
        </p:nvSpPr>
        <p:spPr>
          <a:xfrm>
            <a:off x="790956" y="329308"/>
            <a:ext cx="6838169" cy="2308174"/>
          </a:xfrm>
          <a:prstGeom prst="rect">
            <a:avLst/>
          </a:prstGeom>
        </p:spPr>
        <p:txBody>
          <a:bodyPr lIns="0" tIns="0" rIns="0" bIns="0" rtlCol="0" anchor="t">
            <a:spAutoFit/>
          </a:bodyPr>
          <a:lstStyle/>
          <a:p>
            <a:pPr algn="l">
              <a:lnSpc>
                <a:spcPts val="4200"/>
              </a:lnSpc>
            </a:pPr>
            <a:r>
              <a:rPr lang="en-US" sz="3000" b="1" spc="3">
                <a:solidFill>
                  <a:srgbClr val="FFFFFF"/>
                </a:solidFill>
                <a:latin typeface="Barlow SemiCondensed Bold"/>
                <a:ea typeface="Barlow SemiCondensed Bold"/>
                <a:cs typeface="Barlow SemiCondensed Bold"/>
                <a:sym typeface="Barlow SemiCondensed Bold"/>
              </a:rPr>
              <a:t>4-Chondrosarcoma </a:t>
            </a:r>
          </a:p>
          <a:p>
            <a:pPr algn="l">
              <a:lnSpc>
                <a:spcPts val="2805"/>
              </a:lnSpc>
            </a:pPr>
            <a:r>
              <a:rPr lang="en-US" sz="2004">
                <a:solidFill>
                  <a:srgbClr val="FFFFFF"/>
                </a:solidFill>
                <a:latin typeface="Arial"/>
                <a:ea typeface="Arial"/>
                <a:cs typeface="Arial"/>
                <a:sym typeface="Arial"/>
              </a:rPr>
              <a:t>•Is a tumor affecting spinal cartilage in </a:t>
            </a:r>
          </a:p>
          <a:p>
            <a:pPr algn="l">
              <a:lnSpc>
                <a:spcPts val="2805"/>
              </a:lnSpc>
            </a:pPr>
            <a:r>
              <a:rPr lang="en-US" sz="2004">
                <a:solidFill>
                  <a:srgbClr val="FFFFFF"/>
                </a:solidFill>
                <a:latin typeface="Arial"/>
                <a:ea typeface="Arial"/>
                <a:cs typeface="Arial"/>
                <a:sym typeface="Arial"/>
              </a:rPr>
              <a:t>middle-aged adults. </a:t>
            </a:r>
          </a:p>
          <a:p>
            <a:pPr algn="l">
              <a:lnSpc>
                <a:spcPts val="2805"/>
              </a:lnSpc>
            </a:pPr>
            <a:r>
              <a:rPr lang="en-US" sz="2004">
                <a:solidFill>
                  <a:srgbClr val="FFFFFF"/>
                </a:solidFill>
                <a:latin typeface="Arial"/>
                <a:ea typeface="Arial"/>
                <a:cs typeface="Arial"/>
                <a:sym typeface="Arial"/>
              </a:rPr>
              <a:t>•It grows slowly but can be dangerous. </a:t>
            </a:r>
          </a:p>
          <a:p>
            <a:pPr algn="l">
              <a:lnSpc>
                <a:spcPts val="2805"/>
              </a:lnSpc>
            </a:pPr>
            <a:r>
              <a:rPr lang="en-US" sz="2004">
                <a:solidFill>
                  <a:srgbClr val="FFFFFF"/>
                </a:solidFill>
                <a:latin typeface="Arial"/>
                <a:ea typeface="Arial"/>
                <a:cs typeface="Arial"/>
                <a:sym typeface="Arial"/>
              </a:rPr>
              <a:t>•Usually aggressive medical intervention </a:t>
            </a:r>
          </a:p>
          <a:p>
            <a:pPr algn="l">
              <a:lnSpc>
                <a:spcPts val="2805"/>
              </a:lnSpc>
            </a:pPr>
            <a:r>
              <a:rPr lang="en-US" sz="2004">
                <a:solidFill>
                  <a:srgbClr val="FFFFFF"/>
                </a:solidFill>
                <a:latin typeface="Arial"/>
                <a:ea typeface="Arial"/>
                <a:cs typeface="Arial"/>
                <a:sym typeface="Arial"/>
              </a:rPr>
              <a:t>is required.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379A7"/>
        </a:solidFill>
        <a:effectLst/>
      </p:bgPr>
    </p:bg>
    <p:spTree>
      <p:nvGrpSpPr>
        <p:cNvPr id="1" name=""/>
        <p:cNvGrpSpPr/>
        <p:nvPr/>
      </p:nvGrpSpPr>
      <p:grpSpPr>
        <a:xfrm>
          <a:off x="0" y="0"/>
          <a:ext cx="0" cy="0"/>
          <a:chOff x="0" y="0"/>
          <a:chExt cx="0" cy="0"/>
        </a:xfrm>
      </p:grpSpPr>
      <p:sp>
        <p:nvSpPr>
          <p:cNvPr id="2" name="Freeform 2"/>
          <p:cNvSpPr/>
          <p:nvPr/>
        </p:nvSpPr>
        <p:spPr>
          <a:xfrm>
            <a:off x="-63503" y="2290620"/>
            <a:ext cx="1368200" cy="2916384"/>
          </a:xfrm>
          <a:custGeom>
            <a:avLst/>
            <a:gdLst/>
            <a:ahLst/>
            <a:cxnLst/>
            <a:rect l="l" t="t" r="r" b="b"/>
            <a:pathLst>
              <a:path w="1368200" h="2916384">
                <a:moveTo>
                  <a:pt x="0" y="0"/>
                </a:moveTo>
                <a:lnTo>
                  <a:pt x="1368199" y="0"/>
                </a:lnTo>
                <a:lnTo>
                  <a:pt x="1368199" y="2916383"/>
                </a:lnTo>
                <a:lnTo>
                  <a:pt x="0" y="29163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259" y="-63503"/>
            <a:ext cx="3870636" cy="658682"/>
          </a:xfrm>
          <a:custGeom>
            <a:avLst/>
            <a:gdLst/>
            <a:ahLst/>
            <a:cxnLst/>
            <a:rect l="l" t="t" r="r" b="b"/>
            <a:pathLst>
              <a:path w="3870636" h="658682">
                <a:moveTo>
                  <a:pt x="0" y="0"/>
                </a:moveTo>
                <a:lnTo>
                  <a:pt x="3870636" y="0"/>
                </a:lnTo>
                <a:lnTo>
                  <a:pt x="3870636" y="658682"/>
                </a:lnTo>
                <a:lnTo>
                  <a:pt x="0" y="6586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6557334" y="-63503"/>
            <a:ext cx="2650160" cy="1631337"/>
          </a:xfrm>
          <a:custGeom>
            <a:avLst/>
            <a:gdLst/>
            <a:ahLst/>
            <a:cxnLst/>
            <a:rect l="l" t="t" r="r" b="b"/>
            <a:pathLst>
              <a:path w="2650160" h="1631337">
                <a:moveTo>
                  <a:pt x="0" y="0"/>
                </a:moveTo>
                <a:lnTo>
                  <a:pt x="2650160" y="0"/>
                </a:lnTo>
                <a:lnTo>
                  <a:pt x="2650160" y="1631337"/>
                </a:lnTo>
                <a:lnTo>
                  <a:pt x="0" y="16313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7441368" y="3811705"/>
            <a:ext cx="1766135" cy="1395298"/>
          </a:xfrm>
          <a:custGeom>
            <a:avLst/>
            <a:gdLst/>
            <a:ahLst/>
            <a:cxnLst/>
            <a:rect l="l" t="t" r="r" b="b"/>
            <a:pathLst>
              <a:path w="1766135" h="1395298">
                <a:moveTo>
                  <a:pt x="0" y="0"/>
                </a:moveTo>
                <a:lnTo>
                  <a:pt x="1766135" y="0"/>
                </a:lnTo>
                <a:lnTo>
                  <a:pt x="1766135" y="1395298"/>
                </a:lnTo>
                <a:lnTo>
                  <a:pt x="0" y="139529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TextBox 6"/>
          <p:cNvSpPr txBox="1"/>
          <p:nvPr/>
        </p:nvSpPr>
        <p:spPr>
          <a:xfrm>
            <a:off x="823874" y="367113"/>
            <a:ext cx="1113606" cy="600685"/>
          </a:xfrm>
          <a:prstGeom prst="rect">
            <a:avLst/>
          </a:prstGeom>
        </p:spPr>
        <p:txBody>
          <a:bodyPr lIns="0" tIns="0" rIns="0" bIns="0" rtlCol="0" anchor="t">
            <a:spAutoFit/>
          </a:bodyPr>
          <a:lstStyle/>
          <a:p>
            <a:pPr algn="l">
              <a:lnSpc>
                <a:spcPts val="4905"/>
              </a:lnSpc>
            </a:pPr>
            <a:r>
              <a:rPr lang="en-US" sz="3504" b="1">
                <a:solidFill>
                  <a:srgbClr val="FFFFFF"/>
                </a:solidFill>
                <a:latin typeface="Barlow SemiCondensed Bold"/>
                <a:ea typeface="Barlow SemiCondensed Bold"/>
                <a:cs typeface="Barlow SemiCondensed Bold"/>
                <a:sym typeface="Barlow SemiCondensed Bold"/>
              </a:rPr>
              <a:t>Facts </a:t>
            </a:r>
          </a:p>
        </p:txBody>
      </p:sp>
      <p:sp>
        <p:nvSpPr>
          <p:cNvPr id="7" name="TextBox 7"/>
          <p:cNvSpPr txBox="1"/>
          <p:nvPr/>
        </p:nvSpPr>
        <p:spPr>
          <a:xfrm>
            <a:off x="856183" y="988885"/>
            <a:ext cx="7602017" cy="1410771"/>
          </a:xfrm>
          <a:prstGeom prst="rect">
            <a:avLst/>
          </a:prstGeom>
        </p:spPr>
        <p:txBody>
          <a:bodyPr wrap="square" lIns="0" tIns="0" rIns="0" bIns="0" rtlCol="0" anchor="t">
            <a:spAutoFit/>
          </a:bodyPr>
          <a:lstStyle/>
          <a:p>
            <a:pPr algn="l">
              <a:lnSpc>
                <a:spcPts val="2805"/>
              </a:lnSpc>
            </a:pPr>
            <a:r>
              <a:rPr lang="en-US" sz="2004" dirty="0">
                <a:solidFill>
                  <a:srgbClr val="FFFFFF"/>
                </a:solidFill>
                <a:latin typeface="Roboto"/>
                <a:ea typeface="Roboto"/>
                <a:cs typeface="Roboto"/>
                <a:sym typeface="Roboto"/>
              </a:rPr>
              <a:t>•15% of primary CNS tumors are intraspinal. </a:t>
            </a:r>
          </a:p>
          <a:p>
            <a:pPr>
              <a:lnSpc>
                <a:spcPts val="2805"/>
              </a:lnSpc>
            </a:pPr>
            <a:r>
              <a:rPr lang="en-US" sz="2004" dirty="0">
                <a:solidFill>
                  <a:srgbClr val="FFFFFF"/>
                </a:solidFill>
                <a:latin typeface="Roboto"/>
                <a:ea typeface="Roboto"/>
                <a:cs typeface="Roboto"/>
                <a:sym typeface="Roboto"/>
              </a:rPr>
              <a:t>• Most primary tumors of the spine are benign, unlike most intracranial tumors which are malignant. </a:t>
            </a:r>
          </a:p>
          <a:p>
            <a:pPr algn="l">
              <a:lnSpc>
                <a:spcPts val="2805"/>
              </a:lnSpc>
            </a:pPr>
            <a:endParaRPr lang="en-US" sz="2004" dirty="0">
              <a:solidFill>
                <a:srgbClr val="FFFFFF"/>
              </a:solidFill>
              <a:latin typeface="Roboto"/>
              <a:ea typeface="Roboto"/>
              <a:cs typeface="Roboto"/>
              <a:sym typeface="Roboto"/>
            </a:endParaRPr>
          </a:p>
        </p:txBody>
      </p:sp>
      <p:sp>
        <p:nvSpPr>
          <p:cNvPr id="8" name="TextBox 8"/>
          <p:cNvSpPr txBox="1"/>
          <p:nvPr/>
        </p:nvSpPr>
        <p:spPr>
          <a:xfrm>
            <a:off x="1587751" y="1604305"/>
            <a:ext cx="64456" cy="294456"/>
          </a:xfrm>
          <a:prstGeom prst="rect">
            <a:avLst/>
          </a:prstGeom>
        </p:spPr>
        <p:txBody>
          <a:bodyPr lIns="0" tIns="0" rIns="0" bIns="0" rtlCol="0" anchor="t">
            <a:spAutoFit/>
          </a:bodyPr>
          <a:lstStyle/>
          <a:p>
            <a:pPr algn="l">
              <a:lnSpc>
                <a:spcPts val="2162"/>
              </a:lnSpc>
            </a:pPr>
            <a:r>
              <a:rPr lang="en-US" sz="2006">
                <a:solidFill>
                  <a:srgbClr val="FFFFFF"/>
                </a:solidFill>
                <a:latin typeface="Roboto"/>
                <a:ea typeface="Roboto"/>
                <a:cs typeface="Roboto"/>
                <a:sym typeface="Roboto"/>
              </a:rPr>
              <a:t> </a:t>
            </a:r>
          </a:p>
        </p:txBody>
      </p:sp>
      <p:sp>
        <p:nvSpPr>
          <p:cNvPr id="10" name="TextBox 10"/>
          <p:cNvSpPr txBox="1"/>
          <p:nvPr/>
        </p:nvSpPr>
        <p:spPr>
          <a:xfrm>
            <a:off x="920191" y="2427541"/>
            <a:ext cx="7444235" cy="294094"/>
          </a:xfrm>
          <a:prstGeom prst="rect">
            <a:avLst/>
          </a:prstGeom>
        </p:spPr>
        <p:txBody>
          <a:bodyPr lIns="0" tIns="0" rIns="0" bIns="0" rtlCol="0" anchor="t">
            <a:spAutoFit/>
          </a:bodyPr>
          <a:lstStyle/>
          <a:p>
            <a:pPr algn="l">
              <a:lnSpc>
                <a:spcPts val="2160"/>
              </a:lnSpc>
            </a:pPr>
            <a:r>
              <a:rPr lang="en-US" sz="2004">
                <a:solidFill>
                  <a:srgbClr val="FFFFFF"/>
                </a:solidFill>
                <a:latin typeface="Roboto"/>
                <a:ea typeface="Roboto"/>
                <a:cs typeface="Roboto"/>
                <a:sym typeface="Roboto"/>
              </a:rPr>
              <a:t>•As it grows, the tumor affects the spinal cord cells, nerve roots, </a:t>
            </a:r>
          </a:p>
        </p:txBody>
      </p:sp>
      <p:sp>
        <p:nvSpPr>
          <p:cNvPr id="11" name="TextBox 11"/>
          <p:cNvSpPr txBox="1"/>
          <p:nvPr/>
        </p:nvSpPr>
        <p:spPr>
          <a:xfrm>
            <a:off x="997915" y="2702119"/>
            <a:ext cx="7982903" cy="1391679"/>
          </a:xfrm>
          <a:prstGeom prst="rect">
            <a:avLst/>
          </a:prstGeom>
        </p:spPr>
        <p:txBody>
          <a:bodyPr lIns="0" tIns="0" rIns="0" bIns="0" rtlCol="0" anchor="t">
            <a:spAutoFit/>
          </a:bodyPr>
          <a:lstStyle/>
          <a:p>
            <a:pPr algn="l">
              <a:lnSpc>
                <a:spcPts val="2160"/>
              </a:lnSpc>
            </a:pPr>
            <a:r>
              <a:rPr lang="en-US" sz="2004">
                <a:solidFill>
                  <a:srgbClr val="FFFFFF"/>
                </a:solidFill>
                <a:latin typeface="Roboto"/>
                <a:ea typeface="Roboto"/>
                <a:cs typeface="Roboto"/>
                <a:sym typeface="Roboto"/>
              </a:rPr>
              <a:t>meninges, blood vessels, or the bones of the spine. It causes symptoms commonly due to compression of the spinal cord or nerve roots (similar to spinal cord trauma), invasion of normal cells by the tumor, or ischemia (lack of oxygen) that results from blockage of blood vessels. </a:t>
            </a:r>
          </a:p>
        </p:txBody>
      </p:sp>
      <p:sp>
        <p:nvSpPr>
          <p:cNvPr id="12" name="TextBox 12"/>
          <p:cNvSpPr txBox="1"/>
          <p:nvPr/>
        </p:nvSpPr>
        <p:spPr>
          <a:xfrm>
            <a:off x="856183" y="4348343"/>
            <a:ext cx="5425183" cy="294094"/>
          </a:xfrm>
          <a:prstGeom prst="rect">
            <a:avLst/>
          </a:prstGeom>
        </p:spPr>
        <p:txBody>
          <a:bodyPr lIns="0" tIns="0" rIns="0" bIns="0" rtlCol="0" anchor="t">
            <a:spAutoFit/>
          </a:bodyPr>
          <a:lstStyle/>
          <a:p>
            <a:pPr algn="l">
              <a:lnSpc>
                <a:spcPts val="2160"/>
              </a:lnSpc>
            </a:pPr>
            <a:r>
              <a:rPr lang="en-US" sz="2004">
                <a:solidFill>
                  <a:srgbClr val="FFFFFF"/>
                </a:solidFill>
                <a:latin typeface="Roboto"/>
                <a:ea typeface="Roboto"/>
                <a:cs typeface="Roboto"/>
                <a:sym typeface="Roboto"/>
              </a:rPr>
              <a:t>•Their incidence is about 1.1 case per 100,000 </a:t>
            </a:r>
          </a:p>
        </p:txBody>
      </p:sp>
      <p:sp>
        <p:nvSpPr>
          <p:cNvPr id="13" name="TextBox 13"/>
          <p:cNvSpPr txBox="1"/>
          <p:nvPr/>
        </p:nvSpPr>
        <p:spPr>
          <a:xfrm>
            <a:off x="982675" y="4556017"/>
            <a:ext cx="1296162" cy="361131"/>
          </a:xfrm>
          <a:prstGeom prst="rect">
            <a:avLst/>
          </a:prstGeom>
        </p:spPr>
        <p:txBody>
          <a:bodyPr lIns="0" tIns="0" rIns="0" bIns="0" rtlCol="0" anchor="t">
            <a:spAutoFit/>
          </a:bodyPr>
          <a:lstStyle/>
          <a:p>
            <a:pPr algn="l">
              <a:lnSpc>
                <a:spcPts val="2808"/>
              </a:lnSpc>
            </a:pPr>
            <a:r>
              <a:rPr lang="en-US" sz="2006">
                <a:solidFill>
                  <a:srgbClr val="FFFFFF"/>
                </a:solidFill>
                <a:latin typeface="Roboto"/>
                <a:ea typeface="Roboto"/>
                <a:cs typeface="Roboto"/>
                <a:sym typeface="Roboto"/>
              </a:rPr>
              <a:t>population.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379A7"/>
        </a:solidFill>
        <a:effectLst/>
      </p:bgPr>
    </p:bg>
    <p:spTree>
      <p:nvGrpSpPr>
        <p:cNvPr id="1" name=""/>
        <p:cNvGrpSpPr/>
        <p:nvPr/>
      </p:nvGrpSpPr>
      <p:grpSpPr>
        <a:xfrm>
          <a:off x="0" y="0"/>
          <a:ext cx="0" cy="0"/>
          <a:chOff x="0" y="0"/>
          <a:chExt cx="0" cy="0"/>
        </a:xfrm>
      </p:grpSpPr>
      <p:sp>
        <p:nvSpPr>
          <p:cNvPr id="2" name="Freeform 2"/>
          <p:cNvSpPr/>
          <p:nvPr/>
        </p:nvSpPr>
        <p:spPr>
          <a:xfrm>
            <a:off x="-63503" y="3084957"/>
            <a:ext cx="1043426" cy="2122046"/>
          </a:xfrm>
          <a:custGeom>
            <a:avLst/>
            <a:gdLst/>
            <a:ahLst/>
            <a:cxnLst/>
            <a:rect l="l" t="t" r="r" b="b"/>
            <a:pathLst>
              <a:path w="1043426" h="2122046">
                <a:moveTo>
                  <a:pt x="0" y="0"/>
                </a:moveTo>
                <a:lnTo>
                  <a:pt x="1043425" y="0"/>
                </a:lnTo>
                <a:lnTo>
                  <a:pt x="1043425" y="2122046"/>
                </a:lnTo>
                <a:lnTo>
                  <a:pt x="0" y="21220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547464" y="-63503"/>
            <a:ext cx="4660040" cy="3642236"/>
          </a:xfrm>
          <a:custGeom>
            <a:avLst/>
            <a:gdLst/>
            <a:ahLst/>
            <a:cxnLst/>
            <a:rect l="l" t="t" r="r" b="b"/>
            <a:pathLst>
              <a:path w="4660040" h="3642236">
                <a:moveTo>
                  <a:pt x="0" y="0"/>
                </a:moveTo>
                <a:lnTo>
                  <a:pt x="4660039" y="0"/>
                </a:lnTo>
                <a:lnTo>
                  <a:pt x="4660039" y="3642236"/>
                </a:lnTo>
                <a:lnTo>
                  <a:pt x="0" y="36422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5706875" y="2077107"/>
            <a:ext cx="3144269" cy="2946654"/>
          </a:xfrm>
          <a:custGeom>
            <a:avLst/>
            <a:gdLst/>
            <a:ahLst/>
            <a:cxnLst/>
            <a:rect l="l" t="t" r="r" b="b"/>
            <a:pathLst>
              <a:path w="3144269" h="2946654">
                <a:moveTo>
                  <a:pt x="0" y="0"/>
                </a:moveTo>
                <a:lnTo>
                  <a:pt x="3144269" y="0"/>
                </a:lnTo>
                <a:lnTo>
                  <a:pt x="3144269" y="2946654"/>
                </a:lnTo>
                <a:lnTo>
                  <a:pt x="0" y="2946654"/>
                </a:lnTo>
                <a:lnTo>
                  <a:pt x="0" y="0"/>
                </a:lnTo>
                <a:close/>
              </a:path>
            </a:pathLst>
          </a:custGeom>
          <a:blipFill>
            <a:blip r:embed="rId6"/>
            <a:stretch>
              <a:fillRect/>
            </a:stretch>
          </a:blipFill>
        </p:spPr>
      </p:sp>
      <p:sp>
        <p:nvSpPr>
          <p:cNvPr id="5" name="Freeform 5"/>
          <p:cNvSpPr/>
          <p:nvPr/>
        </p:nvSpPr>
        <p:spPr>
          <a:xfrm>
            <a:off x="772887" y="2976648"/>
            <a:ext cx="4572000" cy="1998726"/>
          </a:xfrm>
          <a:custGeom>
            <a:avLst/>
            <a:gdLst/>
            <a:ahLst/>
            <a:cxnLst/>
            <a:rect l="l" t="t" r="r" b="b"/>
            <a:pathLst>
              <a:path w="4572000" h="1998726">
                <a:moveTo>
                  <a:pt x="0" y="0"/>
                </a:moveTo>
                <a:lnTo>
                  <a:pt x="4572000" y="0"/>
                </a:lnTo>
                <a:lnTo>
                  <a:pt x="4572000" y="1998726"/>
                </a:lnTo>
                <a:lnTo>
                  <a:pt x="0" y="1998726"/>
                </a:lnTo>
                <a:lnTo>
                  <a:pt x="0" y="0"/>
                </a:lnTo>
                <a:close/>
              </a:path>
            </a:pathLst>
          </a:custGeom>
          <a:blipFill>
            <a:blip r:embed="rId7"/>
            <a:stretch>
              <a:fillRect/>
            </a:stretch>
          </a:blipFill>
        </p:spPr>
      </p:sp>
      <p:sp>
        <p:nvSpPr>
          <p:cNvPr id="6" name="TextBox 6"/>
          <p:cNvSpPr txBox="1"/>
          <p:nvPr/>
        </p:nvSpPr>
        <p:spPr>
          <a:xfrm>
            <a:off x="779983" y="329308"/>
            <a:ext cx="7337917" cy="1603294"/>
          </a:xfrm>
          <a:prstGeom prst="rect">
            <a:avLst/>
          </a:prstGeom>
        </p:spPr>
        <p:txBody>
          <a:bodyPr lIns="0" tIns="0" rIns="0" bIns="0" rtlCol="0" anchor="t">
            <a:spAutoFit/>
          </a:bodyPr>
          <a:lstStyle/>
          <a:p>
            <a:pPr algn="l">
              <a:lnSpc>
                <a:spcPts val="4200"/>
              </a:lnSpc>
            </a:pPr>
            <a:r>
              <a:rPr lang="en-US" sz="3000" b="1" spc="3">
                <a:solidFill>
                  <a:srgbClr val="FFFFFF"/>
                </a:solidFill>
                <a:latin typeface="Barlow SemiCondensed Bold"/>
                <a:ea typeface="Barlow SemiCondensed Bold"/>
                <a:cs typeface="Barlow SemiCondensed Bold"/>
                <a:sym typeface="Barlow SemiCondensed Bold"/>
              </a:rPr>
              <a:t>5-Osteosarcoma </a:t>
            </a:r>
          </a:p>
          <a:p>
            <a:pPr algn="l">
              <a:lnSpc>
                <a:spcPts val="2808"/>
              </a:lnSpc>
            </a:pPr>
            <a:r>
              <a:rPr lang="en-US" sz="2006">
                <a:solidFill>
                  <a:srgbClr val="FFFFFF"/>
                </a:solidFill>
                <a:latin typeface="Arial"/>
                <a:ea typeface="Arial"/>
                <a:cs typeface="Arial"/>
                <a:sym typeface="Arial"/>
              </a:rPr>
              <a:t>•Osteosarcoma is the second most common primary malignant tumor of bone. </a:t>
            </a:r>
          </a:p>
          <a:p>
            <a:pPr algn="l">
              <a:lnSpc>
                <a:spcPts val="2808"/>
              </a:lnSpc>
            </a:pPr>
            <a:r>
              <a:rPr lang="en-US" sz="2006">
                <a:solidFill>
                  <a:srgbClr val="FFFFFF"/>
                </a:solidFill>
                <a:latin typeface="Arial"/>
                <a:ea typeface="Arial"/>
                <a:cs typeface="Arial"/>
                <a:sym typeface="Arial"/>
              </a:rPr>
              <a:t>• Found in adolescents and middle-aged adults. </a:t>
            </a:r>
          </a:p>
        </p:txBody>
      </p:sp>
      <p:sp>
        <p:nvSpPr>
          <p:cNvPr id="7" name="TextBox 7"/>
          <p:cNvSpPr txBox="1"/>
          <p:nvPr/>
        </p:nvSpPr>
        <p:spPr>
          <a:xfrm>
            <a:off x="1645310" y="2378488"/>
            <a:ext cx="72171" cy="300142"/>
          </a:xfrm>
          <a:prstGeom prst="rect">
            <a:avLst/>
          </a:prstGeom>
        </p:spPr>
        <p:txBody>
          <a:bodyPr lIns="0" tIns="0" rIns="0" bIns="0" rtlCol="0" anchor="t">
            <a:spAutoFit/>
          </a:bodyPr>
          <a:lstStyle/>
          <a:p>
            <a:pPr algn="l">
              <a:lnSpc>
                <a:spcPts val="2360"/>
              </a:lnSpc>
            </a:pPr>
            <a:r>
              <a:rPr lang="en-US" sz="2004">
                <a:solidFill>
                  <a:srgbClr val="FFFFFF"/>
                </a:solidFill>
                <a:latin typeface="Arial"/>
                <a:ea typeface="Arial"/>
                <a:cs typeface="Arial"/>
                <a:sym typeface="Arial"/>
              </a:rPr>
              <a:t> </a:t>
            </a:r>
          </a:p>
        </p:txBody>
      </p:sp>
      <p:sp>
        <p:nvSpPr>
          <p:cNvPr id="8" name="TextBox 8"/>
          <p:cNvSpPr txBox="1"/>
          <p:nvPr/>
        </p:nvSpPr>
        <p:spPr>
          <a:xfrm>
            <a:off x="779983" y="2650769"/>
            <a:ext cx="3290573" cy="328193"/>
          </a:xfrm>
          <a:prstGeom prst="rect">
            <a:avLst/>
          </a:prstGeom>
        </p:spPr>
        <p:txBody>
          <a:bodyPr lIns="0" tIns="0" rIns="0" bIns="0" rtlCol="0" anchor="t">
            <a:spAutoFit/>
          </a:bodyPr>
          <a:lstStyle/>
          <a:p>
            <a:pPr algn="l">
              <a:lnSpc>
                <a:spcPts val="2363"/>
              </a:lnSpc>
            </a:pPr>
            <a:r>
              <a:rPr lang="en-US" sz="2006">
                <a:solidFill>
                  <a:srgbClr val="FFFFFF"/>
                </a:solidFill>
                <a:latin typeface="Arial"/>
                <a:ea typeface="Arial"/>
                <a:cs typeface="Arial"/>
                <a:sym typeface="Arial"/>
              </a:rPr>
              <a:t>aggressive medical therapy. </a:t>
            </a:r>
          </a:p>
        </p:txBody>
      </p:sp>
      <p:sp>
        <p:nvSpPr>
          <p:cNvPr id="9" name="TextBox 9"/>
          <p:cNvSpPr txBox="1"/>
          <p:nvPr/>
        </p:nvSpPr>
        <p:spPr>
          <a:xfrm>
            <a:off x="779983" y="2330863"/>
            <a:ext cx="4909518" cy="349148"/>
          </a:xfrm>
          <a:prstGeom prst="rect">
            <a:avLst/>
          </a:prstGeom>
        </p:spPr>
        <p:txBody>
          <a:bodyPr lIns="0" tIns="0" rIns="0" bIns="0" rtlCol="0" anchor="t">
            <a:spAutoFit/>
          </a:bodyPr>
          <a:lstStyle/>
          <a:p>
            <a:pPr algn="l">
              <a:lnSpc>
                <a:spcPts val="2805"/>
              </a:lnSpc>
            </a:pPr>
            <a:r>
              <a:rPr lang="en-US" sz="2004">
                <a:solidFill>
                  <a:srgbClr val="FFFFFF"/>
                </a:solidFill>
                <a:latin typeface="Arial"/>
                <a:ea typeface="Arial"/>
                <a:cs typeface="Arial"/>
                <a:sym typeface="Arial"/>
              </a:rPr>
              <a:t>•These tumors may metastasize requiring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379A7"/>
        </a:solidFill>
        <a:effectLst/>
      </p:bgPr>
    </p:bg>
    <p:spTree>
      <p:nvGrpSpPr>
        <p:cNvPr id="1" name=""/>
        <p:cNvGrpSpPr/>
        <p:nvPr/>
      </p:nvGrpSpPr>
      <p:grpSpPr>
        <a:xfrm>
          <a:off x="0" y="0"/>
          <a:ext cx="0" cy="0"/>
          <a:chOff x="0" y="0"/>
          <a:chExt cx="0" cy="0"/>
        </a:xfrm>
      </p:grpSpPr>
      <p:sp>
        <p:nvSpPr>
          <p:cNvPr id="2" name="Freeform 2"/>
          <p:cNvSpPr/>
          <p:nvPr/>
        </p:nvSpPr>
        <p:spPr>
          <a:xfrm>
            <a:off x="-63503" y="3084957"/>
            <a:ext cx="1043426" cy="2122046"/>
          </a:xfrm>
          <a:custGeom>
            <a:avLst/>
            <a:gdLst/>
            <a:ahLst/>
            <a:cxnLst/>
            <a:rect l="l" t="t" r="r" b="b"/>
            <a:pathLst>
              <a:path w="1043426" h="2122046">
                <a:moveTo>
                  <a:pt x="0" y="0"/>
                </a:moveTo>
                <a:lnTo>
                  <a:pt x="1043425" y="0"/>
                </a:lnTo>
                <a:lnTo>
                  <a:pt x="1043425" y="2122046"/>
                </a:lnTo>
                <a:lnTo>
                  <a:pt x="0" y="21220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547464" y="-63503"/>
            <a:ext cx="4660040" cy="3642236"/>
          </a:xfrm>
          <a:custGeom>
            <a:avLst/>
            <a:gdLst/>
            <a:ahLst/>
            <a:cxnLst/>
            <a:rect l="l" t="t" r="r" b="b"/>
            <a:pathLst>
              <a:path w="4660040" h="3642236">
                <a:moveTo>
                  <a:pt x="0" y="0"/>
                </a:moveTo>
                <a:lnTo>
                  <a:pt x="4660039" y="0"/>
                </a:lnTo>
                <a:lnTo>
                  <a:pt x="4660039" y="3642236"/>
                </a:lnTo>
                <a:lnTo>
                  <a:pt x="0" y="36422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5353050" y="1744380"/>
            <a:ext cx="3235833" cy="3235833"/>
          </a:xfrm>
          <a:custGeom>
            <a:avLst/>
            <a:gdLst/>
            <a:ahLst/>
            <a:cxnLst/>
            <a:rect l="l" t="t" r="r" b="b"/>
            <a:pathLst>
              <a:path w="3235833" h="3235833">
                <a:moveTo>
                  <a:pt x="0" y="0"/>
                </a:moveTo>
                <a:lnTo>
                  <a:pt x="3235833" y="0"/>
                </a:lnTo>
                <a:lnTo>
                  <a:pt x="3235833" y="3235833"/>
                </a:lnTo>
                <a:lnTo>
                  <a:pt x="0" y="3235833"/>
                </a:lnTo>
                <a:lnTo>
                  <a:pt x="0" y="0"/>
                </a:lnTo>
                <a:close/>
              </a:path>
            </a:pathLst>
          </a:custGeom>
          <a:blipFill>
            <a:blip r:embed="rId6"/>
            <a:stretch>
              <a:fillRect/>
            </a:stretch>
          </a:blipFill>
        </p:spPr>
      </p:sp>
      <p:sp>
        <p:nvSpPr>
          <p:cNvPr id="5" name="Freeform 5"/>
          <p:cNvSpPr/>
          <p:nvPr/>
        </p:nvSpPr>
        <p:spPr>
          <a:xfrm>
            <a:off x="2664333" y="2394852"/>
            <a:ext cx="2571750" cy="2571750"/>
          </a:xfrm>
          <a:custGeom>
            <a:avLst/>
            <a:gdLst/>
            <a:ahLst/>
            <a:cxnLst/>
            <a:rect l="l" t="t" r="r" b="b"/>
            <a:pathLst>
              <a:path w="2571750" h="2571750">
                <a:moveTo>
                  <a:pt x="0" y="0"/>
                </a:moveTo>
                <a:lnTo>
                  <a:pt x="2571750" y="0"/>
                </a:lnTo>
                <a:lnTo>
                  <a:pt x="2571750" y="2571750"/>
                </a:lnTo>
                <a:lnTo>
                  <a:pt x="0" y="2571750"/>
                </a:lnTo>
                <a:lnTo>
                  <a:pt x="0" y="0"/>
                </a:lnTo>
                <a:close/>
              </a:path>
            </a:pathLst>
          </a:custGeom>
          <a:blipFill>
            <a:blip r:embed="rId7"/>
            <a:stretch>
              <a:fillRect/>
            </a:stretch>
          </a:blipFill>
        </p:spPr>
      </p:sp>
      <p:sp>
        <p:nvSpPr>
          <p:cNvPr id="6" name="TextBox 6"/>
          <p:cNvSpPr txBox="1"/>
          <p:nvPr/>
        </p:nvSpPr>
        <p:spPr>
          <a:xfrm>
            <a:off x="779983" y="329308"/>
            <a:ext cx="7459561" cy="2336835"/>
          </a:xfrm>
          <a:prstGeom prst="rect">
            <a:avLst/>
          </a:prstGeom>
        </p:spPr>
        <p:txBody>
          <a:bodyPr lIns="0" tIns="0" rIns="0" bIns="0" rtlCol="0" anchor="t">
            <a:spAutoFit/>
          </a:bodyPr>
          <a:lstStyle/>
          <a:p>
            <a:pPr algn="l">
              <a:lnSpc>
                <a:spcPts val="4200"/>
              </a:lnSpc>
            </a:pPr>
            <a:r>
              <a:rPr lang="en-US" sz="3000" b="1">
                <a:solidFill>
                  <a:srgbClr val="FFFFFF"/>
                </a:solidFill>
                <a:latin typeface="Barlow SemiCondensed Bold"/>
                <a:ea typeface="Barlow SemiCondensed Bold"/>
                <a:cs typeface="Barlow SemiCondensed Bold"/>
                <a:sym typeface="Barlow SemiCondensed Bold"/>
              </a:rPr>
              <a:t>6-Chordoma </a:t>
            </a:r>
          </a:p>
          <a:p>
            <a:pPr algn="l">
              <a:lnSpc>
                <a:spcPts val="2386"/>
              </a:lnSpc>
            </a:pPr>
            <a:r>
              <a:rPr lang="en-US" sz="2004">
                <a:solidFill>
                  <a:srgbClr val="FFFFFF"/>
                </a:solidFill>
                <a:latin typeface="Arial"/>
                <a:ea typeface="Arial"/>
                <a:cs typeface="Arial"/>
                <a:sym typeface="Arial"/>
              </a:rPr>
              <a:t>• Is usually seen in adults frequently (50%) involving the sacrum, although it can affect other parts of the spine. • These tumors often require aggressive medical therapy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EC5F3"/>
        </a:solidFill>
        <a:effectLst/>
      </p:bgPr>
    </p:bg>
    <p:spTree>
      <p:nvGrpSpPr>
        <p:cNvPr id="1" name=""/>
        <p:cNvGrpSpPr/>
        <p:nvPr/>
      </p:nvGrpSpPr>
      <p:grpSpPr>
        <a:xfrm>
          <a:off x="0" y="0"/>
          <a:ext cx="0" cy="0"/>
          <a:chOff x="0" y="0"/>
          <a:chExt cx="0" cy="0"/>
        </a:xfrm>
      </p:grpSpPr>
      <p:sp>
        <p:nvSpPr>
          <p:cNvPr id="2" name="Freeform 2"/>
          <p:cNvSpPr/>
          <p:nvPr/>
        </p:nvSpPr>
        <p:spPr>
          <a:xfrm>
            <a:off x="-63503" y="1025023"/>
            <a:ext cx="877700" cy="4181980"/>
          </a:xfrm>
          <a:custGeom>
            <a:avLst/>
            <a:gdLst/>
            <a:ahLst/>
            <a:cxnLst/>
            <a:rect l="l" t="t" r="r" b="b"/>
            <a:pathLst>
              <a:path w="877700" h="4181980">
                <a:moveTo>
                  <a:pt x="0" y="0"/>
                </a:moveTo>
                <a:lnTo>
                  <a:pt x="877700" y="0"/>
                </a:lnTo>
                <a:lnTo>
                  <a:pt x="877700" y="4181980"/>
                </a:lnTo>
                <a:lnTo>
                  <a:pt x="0" y="41819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a:grpSpLocks noChangeAspect="1"/>
          </p:cNvGrpSpPr>
          <p:nvPr/>
        </p:nvGrpSpPr>
        <p:grpSpPr>
          <a:xfrm>
            <a:off x="2766822" y="1032129"/>
            <a:ext cx="2989964" cy="1415415"/>
            <a:chOff x="0" y="0"/>
            <a:chExt cx="2989961" cy="1415415"/>
          </a:xfrm>
        </p:grpSpPr>
        <p:sp>
          <p:nvSpPr>
            <p:cNvPr id="4" name="Freeform 4"/>
            <p:cNvSpPr/>
            <p:nvPr/>
          </p:nvSpPr>
          <p:spPr>
            <a:xfrm>
              <a:off x="1803273" y="64516"/>
              <a:ext cx="1123188" cy="1287399"/>
            </a:xfrm>
            <a:custGeom>
              <a:avLst/>
              <a:gdLst/>
              <a:ahLst/>
              <a:cxnLst/>
              <a:rect l="l" t="t" r="r" b="b"/>
              <a:pathLst>
                <a:path w="1123188" h="1287399">
                  <a:moveTo>
                    <a:pt x="9525" y="0"/>
                  </a:moveTo>
                  <a:lnTo>
                    <a:pt x="1119632" y="1273683"/>
                  </a:lnTo>
                  <a:lnTo>
                    <a:pt x="1110107" y="1282065"/>
                  </a:lnTo>
                  <a:lnTo>
                    <a:pt x="0" y="8255"/>
                  </a:lnTo>
                  <a:close/>
                  <a:moveTo>
                    <a:pt x="1104519" y="1189990"/>
                  </a:moveTo>
                  <a:lnTo>
                    <a:pt x="1123188" y="1287399"/>
                  </a:lnTo>
                  <a:lnTo>
                    <a:pt x="1029208" y="1255649"/>
                  </a:lnTo>
                  <a:cubicBezTo>
                    <a:pt x="1025906" y="1254506"/>
                    <a:pt x="1024128" y="1250950"/>
                    <a:pt x="1025271" y="1247521"/>
                  </a:cubicBezTo>
                  <a:cubicBezTo>
                    <a:pt x="1026414" y="1244219"/>
                    <a:pt x="1029970" y="1242441"/>
                    <a:pt x="1033272" y="1243584"/>
                  </a:cubicBezTo>
                  <a:lnTo>
                    <a:pt x="1116965" y="1271778"/>
                  </a:lnTo>
                  <a:lnTo>
                    <a:pt x="1108583" y="1279017"/>
                  </a:lnTo>
                  <a:lnTo>
                    <a:pt x="1092073" y="1192403"/>
                  </a:lnTo>
                  <a:cubicBezTo>
                    <a:pt x="1091438" y="1188974"/>
                    <a:pt x="1093724" y="1185672"/>
                    <a:pt x="1097153" y="1184910"/>
                  </a:cubicBezTo>
                  <a:cubicBezTo>
                    <a:pt x="1100582" y="1184275"/>
                    <a:pt x="1103884" y="1186561"/>
                    <a:pt x="1104519" y="1189990"/>
                  </a:cubicBezTo>
                  <a:close/>
                </a:path>
              </a:pathLst>
            </a:custGeom>
            <a:solidFill>
              <a:srgbClr val="314171"/>
            </a:solidFill>
          </p:spPr>
        </p:sp>
        <p:sp>
          <p:nvSpPr>
            <p:cNvPr id="5" name="Freeform 5"/>
            <p:cNvSpPr/>
            <p:nvPr/>
          </p:nvSpPr>
          <p:spPr>
            <a:xfrm>
              <a:off x="63500" y="63500"/>
              <a:ext cx="1748282" cy="1277493"/>
            </a:xfrm>
            <a:custGeom>
              <a:avLst/>
              <a:gdLst/>
              <a:ahLst/>
              <a:cxnLst/>
              <a:rect l="l" t="t" r="r" b="b"/>
              <a:pathLst>
                <a:path w="1748282" h="1277493">
                  <a:moveTo>
                    <a:pt x="1748282" y="10287"/>
                  </a:moveTo>
                  <a:lnTo>
                    <a:pt x="13843" y="1275207"/>
                  </a:lnTo>
                  <a:lnTo>
                    <a:pt x="6350" y="1264920"/>
                  </a:lnTo>
                  <a:lnTo>
                    <a:pt x="1740789" y="0"/>
                  </a:lnTo>
                  <a:close/>
                  <a:moveTo>
                    <a:pt x="98552" y="1267333"/>
                  </a:moveTo>
                  <a:lnTo>
                    <a:pt x="0" y="1277493"/>
                  </a:lnTo>
                  <a:lnTo>
                    <a:pt x="39624" y="1186688"/>
                  </a:lnTo>
                  <a:cubicBezTo>
                    <a:pt x="41148" y="1183513"/>
                    <a:pt x="44831" y="1181989"/>
                    <a:pt x="48006" y="1183386"/>
                  </a:cubicBezTo>
                  <a:cubicBezTo>
                    <a:pt x="51181" y="1184783"/>
                    <a:pt x="52705" y="1188593"/>
                    <a:pt x="51308" y="1191768"/>
                  </a:cubicBezTo>
                  <a:lnTo>
                    <a:pt x="16002" y="1272540"/>
                  </a:lnTo>
                  <a:lnTo>
                    <a:pt x="9525" y="1263777"/>
                  </a:lnTo>
                  <a:lnTo>
                    <a:pt x="97282" y="1254760"/>
                  </a:lnTo>
                  <a:cubicBezTo>
                    <a:pt x="100711" y="1254379"/>
                    <a:pt x="103886" y="1256919"/>
                    <a:pt x="104140" y="1260348"/>
                  </a:cubicBezTo>
                  <a:cubicBezTo>
                    <a:pt x="104521" y="1263904"/>
                    <a:pt x="101981" y="1267079"/>
                    <a:pt x="98552" y="1267333"/>
                  </a:cubicBezTo>
                  <a:close/>
                </a:path>
              </a:pathLst>
            </a:custGeom>
            <a:solidFill>
              <a:srgbClr val="314171"/>
            </a:solidFill>
          </p:spPr>
        </p:sp>
      </p:grpSp>
      <p:sp>
        <p:nvSpPr>
          <p:cNvPr id="6" name="Freeform 6"/>
          <p:cNvSpPr/>
          <p:nvPr/>
        </p:nvSpPr>
        <p:spPr>
          <a:xfrm>
            <a:off x="6959346" y="-63503"/>
            <a:ext cx="2248157" cy="2227326"/>
          </a:xfrm>
          <a:custGeom>
            <a:avLst/>
            <a:gdLst/>
            <a:ahLst/>
            <a:cxnLst/>
            <a:rect l="l" t="t" r="r" b="b"/>
            <a:pathLst>
              <a:path w="2248157" h="2227326">
                <a:moveTo>
                  <a:pt x="0" y="0"/>
                </a:moveTo>
                <a:lnTo>
                  <a:pt x="2248157" y="0"/>
                </a:lnTo>
                <a:lnTo>
                  <a:pt x="2248157" y="2227326"/>
                </a:lnTo>
                <a:lnTo>
                  <a:pt x="0" y="22273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5485367" y="2840649"/>
            <a:ext cx="1201621" cy="2094919"/>
          </a:xfrm>
          <a:custGeom>
            <a:avLst/>
            <a:gdLst/>
            <a:ahLst/>
            <a:cxnLst/>
            <a:rect l="l" t="t" r="r" b="b"/>
            <a:pathLst>
              <a:path w="1201621" h="2094919">
                <a:moveTo>
                  <a:pt x="0" y="0"/>
                </a:moveTo>
                <a:lnTo>
                  <a:pt x="1201621" y="0"/>
                </a:lnTo>
                <a:lnTo>
                  <a:pt x="1201621" y="2094919"/>
                </a:lnTo>
                <a:lnTo>
                  <a:pt x="0" y="2094919"/>
                </a:lnTo>
                <a:lnTo>
                  <a:pt x="0" y="0"/>
                </a:lnTo>
                <a:close/>
              </a:path>
            </a:pathLst>
          </a:custGeom>
          <a:blipFill>
            <a:blip r:embed="rId6"/>
            <a:stretch>
              <a:fillRect l="-110021" t="-102157" r="-117996" b="-111420"/>
            </a:stretch>
          </a:blipFill>
        </p:spPr>
      </p:sp>
      <p:sp>
        <p:nvSpPr>
          <p:cNvPr id="8" name="Freeform 8"/>
          <p:cNvSpPr/>
          <p:nvPr/>
        </p:nvSpPr>
        <p:spPr>
          <a:xfrm>
            <a:off x="1670005" y="3049005"/>
            <a:ext cx="1164097" cy="1886563"/>
          </a:xfrm>
          <a:custGeom>
            <a:avLst/>
            <a:gdLst/>
            <a:ahLst/>
            <a:cxnLst/>
            <a:rect l="l" t="t" r="r" b="b"/>
            <a:pathLst>
              <a:path w="1164097" h="1886563">
                <a:moveTo>
                  <a:pt x="0" y="0"/>
                </a:moveTo>
                <a:lnTo>
                  <a:pt x="1164097" y="0"/>
                </a:lnTo>
                <a:lnTo>
                  <a:pt x="1164097" y="1886563"/>
                </a:lnTo>
                <a:lnTo>
                  <a:pt x="0" y="1886563"/>
                </a:lnTo>
                <a:lnTo>
                  <a:pt x="0" y="0"/>
                </a:lnTo>
                <a:close/>
              </a:path>
            </a:pathLst>
          </a:custGeom>
          <a:blipFill>
            <a:blip r:embed="rId6"/>
            <a:stretch>
              <a:fillRect t="-96562" r="-216157" b="-128577"/>
            </a:stretch>
          </a:blipFill>
        </p:spPr>
      </p:sp>
      <p:sp>
        <p:nvSpPr>
          <p:cNvPr id="9" name="TextBox 9"/>
          <p:cNvSpPr txBox="1"/>
          <p:nvPr/>
        </p:nvSpPr>
        <p:spPr>
          <a:xfrm>
            <a:off x="2383536" y="616715"/>
            <a:ext cx="4303452" cy="533400"/>
          </a:xfrm>
          <a:prstGeom prst="rect">
            <a:avLst/>
          </a:prstGeom>
        </p:spPr>
        <p:txBody>
          <a:bodyPr lIns="0" tIns="0" rIns="0" bIns="0" rtlCol="0" anchor="t">
            <a:spAutoFit/>
          </a:bodyPr>
          <a:lstStyle/>
          <a:p>
            <a:pPr algn="l">
              <a:lnSpc>
                <a:spcPts val="4200"/>
              </a:lnSpc>
            </a:pPr>
            <a:r>
              <a:rPr lang="en-US" sz="3000" b="1">
                <a:solidFill>
                  <a:srgbClr val="344372"/>
                </a:solidFill>
                <a:latin typeface="Barlow SemiCondensed Bold"/>
                <a:ea typeface="Barlow SemiCondensed Bold"/>
                <a:cs typeface="Barlow SemiCondensed Bold"/>
                <a:sym typeface="Barlow SemiCondensed Bold"/>
              </a:rPr>
              <a:t>B-Intradural Tumors (45%) </a:t>
            </a:r>
          </a:p>
        </p:txBody>
      </p:sp>
      <p:sp>
        <p:nvSpPr>
          <p:cNvPr id="10" name="TextBox 10"/>
          <p:cNvSpPr txBox="1"/>
          <p:nvPr/>
        </p:nvSpPr>
        <p:spPr>
          <a:xfrm>
            <a:off x="1251204" y="2408072"/>
            <a:ext cx="2569816" cy="422910"/>
          </a:xfrm>
          <a:prstGeom prst="rect">
            <a:avLst/>
          </a:prstGeom>
        </p:spPr>
        <p:txBody>
          <a:bodyPr lIns="0" tIns="0" rIns="0" bIns="0" rtlCol="0" anchor="t">
            <a:spAutoFit/>
          </a:bodyPr>
          <a:lstStyle/>
          <a:p>
            <a:pPr algn="l">
              <a:lnSpc>
                <a:spcPts val="3359"/>
              </a:lnSpc>
            </a:pPr>
            <a:r>
              <a:rPr lang="en-US" sz="2400" b="1">
                <a:solidFill>
                  <a:srgbClr val="344372"/>
                </a:solidFill>
                <a:latin typeface="Barlow SemiCondensed Bold"/>
                <a:ea typeface="Barlow SemiCondensed Bold"/>
                <a:cs typeface="Barlow SemiCondensed Bold"/>
                <a:sym typeface="Barlow SemiCondensed Bold"/>
              </a:rPr>
              <a:t>Intramedullary (5%) </a:t>
            </a:r>
          </a:p>
        </p:txBody>
      </p:sp>
      <p:sp>
        <p:nvSpPr>
          <p:cNvPr id="11" name="TextBox 11"/>
          <p:cNvSpPr txBox="1"/>
          <p:nvPr/>
        </p:nvSpPr>
        <p:spPr>
          <a:xfrm>
            <a:off x="4680842" y="2406634"/>
            <a:ext cx="2826363" cy="413747"/>
          </a:xfrm>
          <a:prstGeom prst="rect">
            <a:avLst/>
          </a:prstGeom>
        </p:spPr>
        <p:txBody>
          <a:bodyPr lIns="0" tIns="0" rIns="0" bIns="0" rtlCol="0" anchor="t">
            <a:spAutoFit/>
          </a:bodyPr>
          <a:lstStyle/>
          <a:p>
            <a:pPr algn="l">
              <a:lnSpc>
                <a:spcPts val="3363"/>
              </a:lnSpc>
            </a:pPr>
            <a:r>
              <a:rPr lang="en-US" sz="2402" b="1">
                <a:solidFill>
                  <a:srgbClr val="344372"/>
                </a:solidFill>
                <a:latin typeface="Barlow SemiCondensed Bold"/>
                <a:ea typeface="Barlow SemiCondensed Bold"/>
                <a:cs typeface="Barlow SemiCondensed Bold"/>
                <a:sym typeface="Barlow SemiCondensed Bold"/>
              </a:rPr>
              <a:t>Extramedullary (40%)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EC5F3"/>
        </a:solidFill>
        <a:effectLst/>
      </p:bgPr>
    </p:bg>
    <p:spTree>
      <p:nvGrpSpPr>
        <p:cNvPr id="1" name=""/>
        <p:cNvGrpSpPr/>
        <p:nvPr/>
      </p:nvGrpSpPr>
      <p:grpSpPr>
        <a:xfrm>
          <a:off x="0" y="0"/>
          <a:ext cx="0" cy="0"/>
          <a:chOff x="0" y="0"/>
          <a:chExt cx="0" cy="0"/>
        </a:xfrm>
      </p:grpSpPr>
      <p:sp>
        <p:nvSpPr>
          <p:cNvPr id="2" name="Freeform 2"/>
          <p:cNvSpPr/>
          <p:nvPr/>
        </p:nvSpPr>
        <p:spPr>
          <a:xfrm>
            <a:off x="-63503" y="1025023"/>
            <a:ext cx="877700" cy="4181980"/>
          </a:xfrm>
          <a:custGeom>
            <a:avLst/>
            <a:gdLst/>
            <a:ahLst/>
            <a:cxnLst/>
            <a:rect l="l" t="t" r="r" b="b"/>
            <a:pathLst>
              <a:path w="877700" h="4181980">
                <a:moveTo>
                  <a:pt x="0" y="0"/>
                </a:moveTo>
                <a:lnTo>
                  <a:pt x="877700" y="0"/>
                </a:lnTo>
                <a:lnTo>
                  <a:pt x="877700" y="4181980"/>
                </a:lnTo>
                <a:lnTo>
                  <a:pt x="0" y="41819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959346" y="-63503"/>
            <a:ext cx="2248157" cy="2227326"/>
          </a:xfrm>
          <a:custGeom>
            <a:avLst/>
            <a:gdLst/>
            <a:ahLst/>
            <a:cxnLst/>
            <a:rect l="l" t="t" r="r" b="b"/>
            <a:pathLst>
              <a:path w="2248157" h="2227326">
                <a:moveTo>
                  <a:pt x="0" y="0"/>
                </a:moveTo>
                <a:lnTo>
                  <a:pt x="2248157" y="0"/>
                </a:lnTo>
                <a:lnTo>
                  <a:pt x="2248157" y="2227326"/>
                </a:lnTo>
                <a:lnTo>
                  <a:pt x="0" y="22273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087831" y="505035"/>
            <a:ext cx="2849737" cy="514712"/>
          </a:xfrm>
          <a:prstGeom prst="rect">
            <a:avLst/>
          </a:prstGeom>
        </p:spPr>
        <p:txBody>
          <a:bodyPr lIns="0" tIns="0" rIns="0" bIns="0" rtlCol="0" anchor="t">
            <a:spAutoFit/>
          </a:bodyPr>
          <a:lstStyle/>
          <a:p>
            <a:pPr algn="l">
              <a:lnSpc>
                <a:spcPts val="4203"/>
              </a:lnSpc>
            </a:pPr>
            <a:r>
              <a:rPr lang="en-US" sz="3002" b="1">
                <a:solidFill>
                  <a:srgbClr val="344372"/>
                </a:solidFill>
                <a:latin typeface="Barlow SemiCondensed Bold"/>
                <a:ea typeface="Barlow SemiCondensed Bold"/>
                <a:cs typeface="Barlow SemiCondensed Bold"/>
                <a:sym typeface="Barlow SemiCondensed Bold"/>
              </a:rPr>
              <a:t>A-Extramedullary </a:t>
            </a:r>
          </a:p>
        </p:txBody>
      </p:sp>
      <p:sp>
        <p:nvSpPr>
          <p:cNvPr id="5" name="TextBox 5"/>
          <p:cNvSpPr txBox="1"/>
          <p:nvPr/>
        </p:nvSpPr>
        <p:spPr>
          <a:xfrm>
            <a:off x="1289047" y="1094384"/>
            <a:ext cx="6217939" cy="919515"/>
          </a:xfrm>
          <a:prstGeom prst="rect">
            <a:avLst/>
          </a:prstGeom>
        </p:spPr>
        <p:txBody>
          <a:bodyPr lIns="0" tIns="0" rIns="0" bIns="0" rtlCol="0" anchor="t">
            <a:spAutoFit/>
          </a:bodyPr>
          <a:lstStyle/>
          <a:p>
            <a:pPr algn="l">
              <a:lnSpc>
                <a:spcPts val="2400"/>
              </a:lnSpc>
            </a:pPr>
            <a:r>
              <a:rPr lang="en-US" sz="2004">
                <a:solidFill>
                  <a:srgbClr val="344372"/>
                </a:solidFill>
                <a:latin typeface="Arial"/>
                <a:ea typeface="Arial"/>
                <a:cs typeface="Arial"/>
                <a:sym typeface="Arial"/>
              </a:rPr>
              <a:t>•These tumors developin the spinal cord's arachnoid membrane (</a:t>
            </a:r>
            <a:r>
              <a:rPr lang="en-US" sz="2004" b="1">
                <a:solidFill>
                  <a:srgbClr val="3E5B7D"/>
                </a:solidFill>
                <a:latin typeface="Arial Bold"/>
                <a:ea typeface="Arial Bold"/>
                <a:cs typeface="Arial Bold"/>
                <a:sym typeface="Arial Bold"/>
              </a:rPr>
              <a:t>meningiomas</a:t>
            </a:r>
            <a:r>
              <a:rPr lang="en-US" sz="2004">
                <a:solidFill>
                  <a:srgbClr val="344372"/>
                </a:solidFill>
                <a:latin typeface="Arial"/>
                <a:ea typeface="Arial"/>
                <a:cs typeface="Arial"/>
                <a:sym typeface="Arial"/>
              </a:rPr>
              <a:t>), in the nerve roots that extend out from the spinal cord (</a:t>
            </a:r>
          </a:p>
        </p:txBody>
      </p:sp>
      <p:sp>
        <p:nvSpPr>
          <p:cNvPr id="6" name="TextBox 6"/>
          <p:cNvSpPr txBox="1"/>
          <p:nvPr/>
        </p:nvSpPr>
        <p:spPr>
          <a:xfrm>
            <a:off x="6680330" y="1717224"/>
            <a:ext cx="72171" cy="309667"/>
          </a:xfrm>
          <a:prstGeom prst="rect">
            <a:avLst/>
          </a:prstGeom>
        </p:spPr>
        <p:txBody>
          <a:bodyPr lIns="0" tIns="0" rIns="0" bIns="0" rtlCol="0" anchor="t">
            <a:spAutoFit/>
          </a:bodyPr>
          <a:lstStyle/>
          <a:p>
            <a:pPr algn="l">
              <a:lnSpc>
                <a:spcPts val="2400"/>
              </a:lnSpc>
            </a:pPr>
            <a:r>
              <a:rPr lang="en-US" sz="2004" b="1">
                <a:solidFill>
                  <a:srgbClr val="3E5B7D"/>
                </a:solidFill>
                <a:latin typeface="Arial Bold"/>
                <a:ea typeface="Arial Bold"/>
                <a:cs typeface="Arial Bold"/>
                <a:sym typeface="Arial Bold"/>
              </a:rPr>
              <a:t> </a:t>
            </a:r>
          </a:p>
        </p:txBody>
      </p:sp>
      <p:sp>
        <p:nvSpPr>
          <p:cNvPr id="7" name="TextBox 7"/>
          <p:cNvSpPr txBox="1"/>
          <p:nvPr/>
        </p:nvSpPr>
        <p:spPr>
          <a:xfrm>
            <a:off x="1289047" y="2009042"/>
            <a:ext cx="5029972" cy="627450"/>
          </a:xfrm>
          <a:prstGeom prst="rect">
            <a:avLst/>
          </a:prstGeom>
        </p:spPr>
        <p:txBody>
          <a:bodyPr lIns="0" tIns="0" rIns="0" bIns="0" rtlCol="0" anchor="t">
            <a:spAutoFit/>
          </a:bodyPr>
          <a:lstStyle/>
          <a:p>
            <a:pPr algn="l">
              <a:lnSpc>
                <a:spcPts val="2400"/>
              </a:lnSpc>
            </a:pPr>
            <a:r>
              <a:rPr lang="en-US" sz="2004" b="1">
                <a:solidFill>
                  <a:srgbClr val="3E5B7D"/>
                </a:solidFill>
                <a:latin typeface="Arial Bold"/>
                <a:ea typeface="Arial Bold"/>
                <a:cs typeface="Arial Bold"/>
                <a:sym typeface="Arial Bold"/>
              </a:rPr>
              <a:t>neurofibromas</a:t>
            </a:r>
            <a:r>
              <a:rPr lang="en-US" sz="2004">
                <a:solidFill>
                  <a:srgbClr val="344372"/>
                </a:solidFill>
                <a:latin typeface="Arial"/>
                <a:ea typeface="Arial"/>
                <a:cs typeface="Arial"/>
                <a:sym typeface="Arial"/>
              </a:rPr>
              <a:t>) or at the spinal cord base ( </a:t>
            </a:r>
            <a:r>
              <a:rPr lang="en-US" sz="2004" b="1">
                <a:solidFill>
                  <a:srgbClr val="3E5B7D"/>
                </a:solidFill>
                <a:latin typeface="Arial Bold"/>
                <a:ea typeface="Arial Bold"/>
                <a:cs typeface="Arial Bold"/>
                <a:sym typeface="Arial Bold"/>
              </a:rPr>
              <a:t>ependymomas</a:t>
            </a:r>
            <a:r>
              <a:rPr lang="en-US" sz="2004">
                <a:solidFill>
                  <a:srgbClr val="344372"/>
                </a:solidFill>
                <a:latin typeface="Arial"/>
                <a:ea typeface="Arial"/>
                <a:cs typeface="Arial"/>
                <a:sym typeface="Arial"/>
              </a:rPr>
              <a:t>) </a:t>
            </a:r>
          </a:p>
        </p:txBody>
      </p:sp>
      <p:sp>
        <p:nvSpPr>
          <p:cNvPr id="8" name="TextBox 8"/>
          <p:cNvSpPr txBox="1"/>
          <p:nvPr/>
        </p:nvSpPr>
        <p:spPr>
          <a:xfrm>
            <a:off x="6829682" y="2022024"/>
            <a:ext cx="72171" cy="309667"/>
          </a:xfrm>
          <a:prstGeom prst="rect">
            <a:avLst/>
          </a:prstGeom>
        </p:spPr>
        <p:txBody>
          <a:bodyPr lIns="0" tIns="0" rIns="0" bIns="0" rtlCol="0" anchor="t">
            <a:spAutoFit/>
          </a:bodyPr>
          <a:lstStyle/>
          <a:p>
            <a:pPr algn="l">
              <a:lnSpc>
                <a:spcPts val="2400"/>
              </a:lnSpc>
            </a:pPr>
            <a:r>
              <a:rPr lang="en-US" sz="2004" b="1">
                <a:solidFill>
                  <a:srgbClr val="3E5B7D"/>
                </a:solidFill>
                <a:latin typeface="Arial Bold"/>
                <a:ea typeface="Arial Bold"/>
                <a:cs typeface="Arial Bold"/>
                <a:sym typeface="Arial Bold"/>
              </a:rPr>
              <a:t> </a:t>
            </a:r>
          </a:p>
        </p:txBody>
      </p:sp>
      <p:sp>
        <p:nvSpPr>
          <p:cNvPr id="9" name="TextBox 9"/>
          <p:cNvSpPr txBox="1"/>
          <p:nvPr/>
        </p:nvSpPr>
        <p:spPr>
          <a:xfrm>
            <a:off x="4924301" y="1717224"/>
            <a:ext cx="2318004" cy="309667"/>
          </a:xfrm>
          <a:prstGeom prst="rect">
            <a:avLst/>
          </a:prstGeom>
        </p:spPr>
        <p:txBody>
          <a:bodyPr lIns="0" tIns="0" rIns="0" bIns="0" rtlCol="0" anchor="t">
            <a:spAutoFit/>
          </a:bodyPr>
          <a:lstStyle/>
          <a:p>
            <a:pPr algn="l">
              <a:lnSpc>
                <a:spcPts val="2400"/>
              </a:lnSpc>
            </a:pPr>
            <a:r>
              <a:rPr lang="en-US" sz="2004" b="1">
                <a:solidFill>
                  <a:srgbClr val="3E5B7D"/>
                </a:solidFill>
                <a:latin typeface="Arial Bold"/>
                <a:ea typeface="Arial Bold"/>
                <a:cs typeface="Arial Bold"/>
                <a:sym typeface="Arial Bold"/>
              </a:rPr>
              <a:t>schwannomasand</a:t>
            </a:r>
          </a:p>
        </p:txBody>
      </p:sp>
      <p:sp>
        <p:nvSpPr>
          <p:cNvPr id="10" name="TextBox 10"/>
          <p:cNvSpPr txBox="1"/>
          <p:nvPr/>
        </p:nvSpPr>
        <p:spPr>
          <a:xfrm>
            <a:off x="6223130" y="2022024"/>
            <a:ext cx="1912934" cy="309667"/>
          </a:xfrm>
          <a:prstGeom prst="rect">
            <a:avLst/>
          </a:prstGeom>
        </p:spPr>
        <p:txBody>
          <a:bodyPr lIns="0" tIns="0" rIns="0" bIns="0" rtlCol="0" anchor="t">
            <a:spAutoFit/>
          </a:bodyPr>
          <a:lstStyle/>
          <a:p>
            <a:pPr algn="l">
              <a:lnSpc>
                <a:spcPts val="2400"/>
              </a:lnSpc>
            </a:pPr>
            <a:r>
              <a:rPr lang="en-US" sz="2004" b="1">
                <a:solidFill>
                  <a:srgbClr val="3E5B7D"/>
                </a:solidFill>
                <a:latin typeface="Arial Bold"/>
                <a:ea typeface="Arial Bold"/>
                <a:cs typeface="Arial Bold"/>
                <a:sym typeface="Arial Bold"/>
              </a:rPr>
              <a:t>filumterminale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EC5F3"/>
        </a:solidFill>
        <a:effectLst/>
      </p:bgPr>
    </p:bg>
    <p:spTree>
      <p:nvGrpSpPr>
        <p:cNvPr id="1" name=""/>
        <p:cNvGrpSpPr/>
        <p:nvPr/>
      </p:nvGrpSpPr>
      <p:grpSpPr>
        <a:xfrm>
          <a:off x="0" y="0"/>
          <a:ext cx="0" cy="0"/>
          <a:chOff x="0" y="0"/>
          <a:chExt cx="0" cy="0"/>
        </a:xfrm>
      </p:grpSpPr>
      <p:sp>
        <p:nvSpPr>
          <p:cNvPr id="2" name="Freeform 2"/>
          <p:cNvSpPr/>
          <p:nvPr/>
        </p:nvSpPr>
        <p:spPr>
          <a:xfrm>
            <a:off x="-63503" y="1025023"/>
            <a:ext cx="877700" cy="4181980"/>
          </a:xfrm>
          <a:custGeom>
            <a:avLst/>
            <a:gdLst/>
            <a:ahLst/>
            <a:cxnLst/>
            <a:rect l="l" t="t" r="r" b="b"/>
            <a:pathLst>
              <a:path w="877700" h="4181980">
                <a:moveTo>
                  <a:pt x="0" y="0"/>
                </a:moveTo>
                <a:lnTo>
                  <a:pt x="877700" y="0"/>
                </a:lnTo>
                <a:lnTo>
                  <a:pt x="877700" y="4181980"/>
                </a:lnTo>
                <a:lnTo>
                  <a:pt x="0" y="41819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959346" y="-63503"/>
            <a:ext cx="2248157" cy="2227326"/>
          </a:xfrm>
          <a:custGeom>
            <a:avLst/>
            <a:gdLst/>
            <a:ahLst/>
            <a:cxnLst/>
            <a:rect l="l" t="t" r="r" b="b"/>
            <a:pathLst>
              <a:path w="2248157" h="2227326">
                <a:moveTo>
                  <a:pt x="0" y="0"/>
                </a:moveTo>
                <a:lnTo>
                  <a:pt x="2248157" y="0"/>
                </a:lnTo>
                <a:lnTo>
                  <a:pt x="2248157" y="2227326"/>
                </a:lnTo>
                <a:lnTo>
                  <a:pt x="0" y="22273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087831" y="505035"/>
            <a:ext cx="2226393" cy="514712"/>
          </a:xfrm>
          <a:prstGeom prst="rect">
            <a:avLst/>
          </a:prstGeom>
        </p:spPr>
        <p:txBody>
          <a:bodyPr lIns="0" tIns="0" rIns="0" bIns="0" rtlCol="0" anchor="t">
            <a:spAutoFit/>
          </a:bodyPr>
          <a:lstStyle/>
          <a:p>
            <a:pPr algn="l">
              <a:lnSpc>
                <a:spcPts val="4203"/>
              </a:lnSpc>
            </a:pPr>
            <a:r>
              <a:rPr lang="en-US" sz="3002" b="1">
                <a:solidFill>
                  <a:srgbClr val="344372"/>
                </a:solidFill>
                <a:latin typeface="Barlow SemiCondensed Bold"/>
                <a:ea typeface="Barlow SemiCondensed Bold"/>
                <a:cs typeface="Barlow SemiCondensed Bold"/>
                <a:sym typeface="Barlow SemiCondensed Bold"/>
              </a:rPr>
              <a:t>1-Meningioma </a:t>
            </a:r>
          </a:p>
        </p:txBody>
      </p:sp>
      <p:sp>
        <p:nvSpPr>
          <p:cNvPr id="5" name="TextBox 5"/>
          <p:cNvSpPr txBox="1"/>
          <p:nvPr/>
        </p:nvSpPr>
        <p:spPr>
          <a:xfrm>
            <a:off x="1125626" y="1949101"/>
            <a:ext cx="7745254" cy="1897955"/>
          </a:xfrm>
          <a:prstGeom prst="rect">
            <a:avLst/>
          </a:prstGeom>
        </p:spPr>
        <p:txBody>
          <a:bodyPr lIns="0" tIns="0" rIns="0" bIns="0" rtlCol="0" anchor="t">
            <a:spAutoFit/>
          </a:bodyPr>
          <a:lstStyle/>
          <a:p>
            <a:pPr algn="l">
              <a:lnSpc>
                <a:spcPts val="2808"/>
              </a:lnSpc>
            </a:pPr>
            <a:r>
              <a:rPr lang="en-US" sz="2006" dirty="0">
                <a:solidFill>
                  <a:srgbClr val="273256"/>
                </a:solidFill>
                <a:latin typeface="Arial"/>
                <a:ea typeface="Arial"/>
                <a:cs typeface="Arial"/>
                <a:sym typeface="Arial"/>
              </a:rPr>
              <a:t>• Meningiomas account for approximately 25% of all spinal tumors. </a:t>
            </a:r>
          </a:p>
          <a:p>
            <a:pPr algn="l">
              <a:lnSpc>
                <a:spcPts val="2400"/>
              </a:lnSpc>
            </a:pPr>
            <a:r>
              <a:rPr lang="en-US" sz="2004" dirty="0">
                <a:solidFill>
                  <a:srgbClr val="273256"/>
                </a:solidFill>
                <a:latin typeface="Arial"/>
                <a:ea typeface="Arial"/>
                <a:cs typeface="Arial"/>
                <a:sym typeface="Arial"/>
              </a:rPr>
              <a:t>•They are believed to arise from the arachnoid cluster cells</a:t>
            </a:r>
            <a:r>
              <a:rPr lang="en-US" sz="2004" b="1" dirty="0">
                <a:solidFill>
                  <a:srgbClr val="273256"/>
                </a:solidFill>
                <a:latin typeface="Arial Bold"/>
                <a:ea typeface="Arial Bold"/>
                <a:cs typeface="Arial Bold"/>
                <a:sym typeface="Arial Bold"/>
              </a:rPr>
              <a:t> </a:t>
            </a:r>
            <a:r>
              <a:rPr lang="en-US" sz="2004" b="1" dirty="0">
                <a:solidFill>
                  <a:srgbClr val="3E5B7D"/>
                </a:solidFill>
                <a:latin typeface="Arial Bold"/>
                <a:ea typeface="Arial Bold"/>
                <a:cs typeface="Arial Bold"/>
                <a:sym typeface="Arial Bold"/>
              </a:rPr>
              <a:t>“cap cells”</a:t>
            </a:r>
            <a:r>
              <a:rPr lang="en-US" sz="2004" dirty="0">
                <a:solidFill>
                  <a:srgbClr val="344372"/>
                </a:solidFill>
                <a:latin typeface="Arial"/>
                <a:ea typeface="Arial"/>
                <a:cs typeface="Arial"/>
                <a:sym typeface="Arial"/>
              </a:rPr>
              <a:t> </a:t>
            </a:r>
            <a:r>
              <a:rPr lang="en-US" sz="2004" dirty="0">
                <a:solidFill>
                  <a:srgbClr val="273256"/>
                </a:solidFill>
                <a:latin typeface="Arial"/>
                <a:ea typeface="Arial"/>
                <a:cs typeface="Arial"/>
                <a:sym typeface="Arial"/>
              </a:rPr>
              <a:t>located at the entry zone of the nerve roots or at the junction of dentate ligaments and dura mater, where the spinal arteries penetrate. •For this reason, lateral tumors are more common than dorsal and ventral lesions. </a:t>
            </a:r>
          </a:p>
        </p:txBody>
      </p:sp>
      <p:sp>
        <p:nvSpPr>
          <p:cNvPr id="6" name="TextBox 6"/>
          <p:cNvSpPr txBox="1"/>
          <p:nvPr/>
        </p:nvSpPr>
        <p:spPr>
          <a:xfrm>
            <a:off x="1125626" y="1034320"/>
            <a:ext cx="7844371" cy="686919"/>
          </a:xfrm>
          <a:prstGeom prst="rect">
            <a:avLst/>
          </a:prstGeom>
        </p:spPr>
        <p:txBody>
          <a:bodyPr lIns="0" tIns="0" rIns="0" bIns="0" rtlCol="0" anchor="t">
            <a:spAutoFit/>
          </a:bodyPr>
          <a:lstStyle/>
          <a:p>
            <a:pPr algn="just">
              <a:lnSpc>
                <a:spcPts val="2808"/>
              </a:lnSpc>
            </a:pPr>
            <a:r>
              <a:rPr lang="en-US" sz="2006" dirty="0">
                <a:solidFill>
                  <a:srgbClr val="273256"/>
                </a:solidFill>
                <a:latin typeface="Arial"/>
                <a:ea typeface="Arial"/>
                <a:cs typeface="Arial"/>
                <a:sym typeface="Arial"/>
              </a:rPr>
              <a:t>•Meningiomas are the second most common tumor in the intradural extramedullary location, second only to tumors of the nerve sheath.</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EC5F3"/>
        </a:solidFill>
        <a:effectLst/>
      </p:bgPr>
    </p:bg>
    <p:spTree>
      <p:nvGrpSpPr>
        <p:cNvPr id="1" name=""/>
        <p:cNvGrpSpPr/>
        <p:nvPr/>
      </p:nvGrpSpPr>
      <p:grpSpPr>
        <a:xfrm>
          <a:off x="0" y="0"/>
          <a:ext cx="0" cy="0"/>
          <a:chOff x="0" y="0"/>
          <a:chExt cx="0" cy="0"/>
        </a:xfrm>
      </p:grpSpPr>
      <p:sp>
        <p:nvSpPr>
          <p:cNvPr id="2" name="Freeform 2"/>
          <p:cNvSpPr/>
          <p:nvPr/>
        </p:nvSpPr>
        <p:spPr>
          <a:xfrm>
            <a:off x="-63503" y="1025023"/>
            <a:ext cx="877700" cy="4181980"/>
          </a:xfrm>
          <a:custGeom>
            <a:avLst/>
            <a:gdLst/>
            <a:ahLst/>
            <a:cxnLst/>
            <a:rect l="l" t="t" r="r" b="b"/>
            <a:pathLst>
              <a:path w="877700" h="4181980">
                <a:moveTo>
                  <a:pt x="0" y="0"/>
                </a:moveTo>
                <a:lnTo>
                  <a:pt x="877700" y="0"/>
                </a:lnTo>
                <a:lnTo>
                  <a:pt x="877700" y="4181980"/>
                </a:lnTo>
                <a:lnTo>
                  <a:pt x="0" y="41819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959346" y="-63503"/>
            <a:ext cx="2248157" cy="2227326"/>
          </a:xfrm>
          <a:custGeom>
            <a:avLst/>
            <a:gdLst/>
            <a:ahLst/>
            <a:cxnLst/>
            <a:rect l="l" t="t" r="r" b="b"/>
            <a:pathLst>
              <a:path w="2248157" h="2227326">
                <a:moveTo>
                  <a:pt x="0" y="0"/>
                </a:moveTo>
                <a:lnTo>
                  <a:pt x="2248157" y="0"/>
                </a:lnTo>
                <a:lnTo>
                  <a:pt x="2248157" y="2227326"/>
                </a:lnTo>
                <a:lnTo>
                  <a:pt x="0" y="22273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6079617" y="2541813"/>
            <a:ext cx="2857500" cy="2286000"/>
          </a:xfrm>
          <a:custGeom>
            <a:avLst/>
            <a:gdLst/>
            <a:ahLst/>
            <a:cxnLst/>
            <a:rect l="l" t="t" r="r" b="b"/>
            <a:pathLst>
              <a:path w="2857500" h="2286000">
                <a:moveTo>
                  <a:pt x="0" y="0"/>
                </a:moveTo>
                <a:lnTo>
                  <a:pt x="2857500" y="0"/>
                </a:lnTo>
                <a:lnTo>
                  <a:pt x="2857500" y="2286000"/>
                </a:lnTo>
                <a:lnTo>
                  <a:pt x="0" y="2286000"/>
                </a:lnTo>
                <a:lnTo>
                  <a:pt x="0" y="0"/>
                </a:lnTo>
                <a:close/>
              </a:path>
            </a:pathLst>
          </a:custGeom>
          <a:blipFill>
            <a:blip r:embed="rId6"/>
            <a:stretch>
              <a:fillRect/>
            </a:stretch>
          </a:blipFill>
        </p:spPr>
      </p:sp>
      <p:sp>
        <p:nvSpPr>
          <p:cNvPr id="5" name="Freeform 5"/>
          <p:cNvSpPr/>
          <p:nvPr/>
        </p:nvSpPr>
        <p:spPr>
          <a:xfrm>
            <a:off x="3318767" y="2862262"/>
            <a:ext cx="2722750" cy="1966465"/>
          </a:xfrm>
          <a:custGeom>
            <a:avLst/>
            <a:gdLst/>
            <a:ahLst/>
            <a:cxnLst/>
            <a:rect l="l" t="t" r="r" b="b"/>
            <a:pathLst>
              <a:path w="2722750" h="1966465">
                <a:moveTo>
                  <a:pt x="0" y="0"/>
                </a:moveTo>
                <a:lnTo>
                  <a:pt x="2722750" y="0"/>
                </a:lnTo>
                <a:lnTo>
                  <a:pt x="2722750" y="1966465"/>
                </a:lnTo>
                <a:lnTo>
                  <a:pt x="0" y="1966465"/>
                </a:lnTo>
                <a:lnTo>
                  <a:pt x="0" y="0"/>
                </a:lnTo>
                <a:close/>
              </a:path>
            </a:pathLst>
          </a:custGeom>
          <a:blipFill>
            <a:blip r:embed="rId7"/>
            <a:stretch>
              <a:fillRect/>
            </a:stretch>
          </a:blipFill>
        </p:spPr>
      </p:sp>
      <p:sp>
        <p:nvSpPr>
          <p:cNvPr id="6" name="TextBox 6"/>
          <p:cNvSpPr txBox="1"/>
          <p:nvPr/>
        </p:nvSpPr>
        <p:spPr>
          <a:xfrm>
            <a:off x="712013" y="2520848"/>
            <a:ext cx="2564587" cy="1846659"/>
          </a:xfrm>
          <a:prstGeom prst="rect">
            <a:avLst/>
          </a:prstGeom>
        </p:spPr>
        <p:txBody>
          <a:bodyPr wrap="square" lIns="0" tIns="0" rIns="0" bIns="0" rtlCol="0" anchor="t">
            <a:spAutoFit/>
          </a:bodyPr>
          <a:lstStyle/>
          <a:p>
            <a:pPr algn="l">
              <a:lnSpc>
                <a:spcPts val="2400"/>
              </a:lnSpc>
            </a:pPr>
            <a:r>
              <a:rPr lang="en-US" sz="2004" dirty="0">
                <a:solidFill>
                  <a:srgbClr val="273256"/>
                </a:solidFill>
                <a:latin typeface="Arial"/>
                <a:ea typeface="Arial"/>
                <a:cs typeface="Arial"/>
                <a:sym typeface="Arial"/>
              </a:rPr>
              <a:t>–Multiple meningiomas are rare (2%) and most often associated with neurofibromatosis type II. </a:t>
            </a:r>
          </a:p>
        </p:txBody>
      </p:sp>
      <p:sp>
        <p:nvSpPr>
          <p:cNvPr id="7" name="TextBox 7"/>
          <p:cNvSpPr txBox="1"/>
          <p:nvPr/>
        </p:nvSpPr>
        <p:spPr>
          <a:xfrm>
            <a:off x="712013" y="1567967"/>
            <a:ext cx="6937267" cy="652663"/>
          </a:xfrm>
          <a:prstGeom prst="rect">
            <a:avLst/>
          </a:prstGeom>
        </p:spPr>
        <p:txBody>
          <a:bodyPr lIns="0" tIns="0" rIns="0" bIns="0" rtlCol="0" anchor="t">
            <a:spAutoFit/>
          </a:bodyPr>
          <a:lstStyle/>
          <a:p>
            <a:pPr algn="l">
              <a:lnSpc>
                <a:spcPts val="2805"/>
              </a:lnSpc>
            </a:pPr>
            <a:r>
              <a:rPr lang="en-US" sz="2004">
                <a:solidFill>
                  <a:srgbClr val="273256"/>
                </a:solidFill>
                <a:latin typeface="Arial"/>
                <a:ea typeface="Arial"/>
                <a:cs typeface="Arial"/>
                <a:sym typeface="Arial"/>
              </a:rPr>
              <a:t>–Spinal meningiomas are typically globoid, and they vary in consistency</a:t>
            </a:r>
            <a:r>
              <a:rPr lang="en-US" sz="2004">
                <a:solidFill>
                  <a:srgbClr val="000000"/>
                </a:solidFill>
                <a:latin typeface="Arial"/>
                <a:ea typeface="Arial"/>
                <a:cs typeface="Arial"/>
                <a:sym typeface="Arial"/>
              </a:rPr>
              <a:t> </a:t>
            </a:r>
            <a:r>
              <a:rPr lang="en-US" sz="2004">
                <a:solidFill>
                  <a:srgbClr val="273256"/>
                </a:solidFill>
                <a:latin typeface="Arial"/>
                <a:ea typeface="Arial"/>
                <a:cs typeface="Arial"/>
                <a:sym typeface="Arial"/>
              </a:rPr>
              <a:t>depending</a:t>
            </a:r>
            <a:r>
              <a:rPr lang="en-US" sz="2004">
                <a:solidFill>
                  <a:srgbClr val="000000"/>
                </a:solidFill>
                <a:latin typeface="Arial"/>
                <a:ea typeface="Arial"/>
                <a:cs typeface="Arial"/>
                <a:sym typeface="Arial"/>
              </a:rPr>
              <a:t> </a:t>
            </a:r>
            <a:r>
              <a:rPr lang="en-US" sz="2004">
                <a:solidFill>
                  <a:srgbClr val="273256"/>
                </a:solidFill>
                <a:latin typeface="Arial"/>
                <a:ea typeface="Arial"/>
                <a:cs typeface="Arial"/>
                <a:sym typeface="Arial"/>
              </a:rPr>
              <a:t>on</a:t>
            </a:r>
            <a:r>
              <a:rPr lang="en-US" sz="2004">
                <a:solidFill>
                  <a:srgbClr val="000000"/>
                </a:solidFill>
                <a:latin typeface="Arial"/>
                <a:ea typeface="Arial"/>
                <a:cs typeface="Arial"/>
                <a:sym typeface="Arial"/>
              </a:rPr>
              <a:t> </a:t>
            </a:r>
            <a:r>
              <a:rPr lang="en-US" sz="2004">
                <a:solidFill>
                  <a:srgbClr val="273256"/>
                </a:solidFill>
                <a:latin typeface="Arial"/>
                <a:ea typeface="Arial"/>
                <a:cs typeface="Arial"/>
                <a:sym typeface="Arial"/>
              </a:rPr>
              <a:t>the</a:t>
            </a:r>
            <a:r>
              <a:rPr lang="en-US" sz="2004">
                <a:solidFill>
                  <a:srgbClr val="000000"/>
                </a:solidFill>
                <a:latin typeface="Arial"/>
                <a:ea typeface="Arial"/>
                <a:cs typeface="Arial"/>
                <a:sym typeface="Arial"/>
              </a:rPr>
              <a:t> </a:t>
            </a:r>
            <a:r>
              <a:rPr lang="en-US" sz="2004">
                <a:solidFill>
                  <a:srgbClr val="273256"/>
                </a:solidFill>
                <a:latin typeface="Arial"/>
                <a:ea typeface="Arial"/>
                <a:cs typeface="Arial"/>
                <a:sym typeface="Arial"/>
              </a:rPr>
              <a:t>extent</a:t>
            </a:r>
            <a:r>
              <a:rPr lang="en-US" sz="2004">
                <a:solidFill>
                  <a:srgbClr val="000000"/>
                </a:solidFill>
                <a:latin typeface="Arial"/>
                <a:ea typeface="Arial"/>
                <a:cs typeface="Arial"/>
                <a:sym typeface="Arial"/>
              </a:rPr>
              <a:t> </a:t>
            </a:r>
            <a:r>
              <a:rPr lang="en-US" sz="2004">
                <a:solidFill>
                  <a:srgbClr val="273256"/>
                </a:solidFill>
                <a:latin typeface="Arial"/>
                <a:ea typeface="Arial"/>
                <a:cs typeface="Arial"/>
                <a:sym typeface="Arial"/>
              </a:rPr>
              <a:t>of</a:t>
            </a:r>
            <a:r>
              <a:rPr lang="en-US" sz="2004">
                <a:solidFill>
                  <a:srgbClr val="000000"/>
                </a:solidFill>
                <a:latin typeface="Arial"/>
                <a:ea typeface="Arial"/>
                <a:cs typeface="Arial"/>
                <a:sym typeface="Arial"/>
              </a:rPr>
              <a:t> </a:t>
            </a:r>
            <a:r>
              <a:rPr lang="en-US" sz="2004">
                <a:solidFill>
                  <a:srgbClr val="273256"/>
                </a:solidFill>
                <a:latin typeface="Arial"/>
                <a:ea typeface="Arial"/>
                <a:cs typeface="Arial"/>
                <a:sym typeface="Arial"/>
              </a:rPr>
              <a:t>calcification.</a:t>
            </a:r>
          </a:p>
        </p:txBody>
      </p:sp>
      <p:sp>
        <p:nvSpPr>
          <p:cNvPr id="8" name="TextBox 8"/>
          <p:cNvSpPr txBox="1"/>
          <p:nvPr/>
        </p:nvSpPr>
        <p:spPr>
          <a:xfrm>
            <a:off x="712013" y="653320"/>
            <a:ext cx="7728585" cy="652920"/>
          </a:xfrm>
          <a:prstGeom prst="rect">
            <a:avLst/>
          </a:prstGeom>
        </p:spPr>
        <p:txBody>
          <a:bodyPr lIns="0" tIns="0" rIns="0" bIns="0" rtlCol="0" anchor="t">
            <a:spAutoFit/>
          </a:bodyPr>
          <a:lstStyle/>
          <a:p>
            <a:pPr algn="l">
              <a:lnSpc>
                <a:spcPts val="2805"/>
              </a:lnSpc>
            </a:pPr>
            <a:r>
              <a:rPr lang="en-US" sz="2004">
                <a:solidFill>
                  <a:srgbClr val="273256"/>
                </a:solidFill>
                <a:latin typeface="Arial"/>
                <a:ea typeface="Arial"/>
                <a:cs typeface="Arial"/>
                <a:sym typeface="Arial"/>
              </a:rPr>
              <a:t>–Spinal meningiomas differ from intracranial meningiomas by their slightly</a:t>
            </a:r>
            <a:r>
              <a:rPr lang="en-US" sz="2004">
                <a:solidFill>
                  <a:srgbClr val="000000"/>
                </a:solidFill>
                <a:latin typeface="Arial"/>
                <a:ea typeface="Arial"/>
                <a:cs typeface="Arial"/>
                <a:sym typeface="Arial"/>
              </a:rPr>
              <a:t> </a:t>
            </a:r>
            <a:r>
              <a:rPr lang="en-US" sz="2004">
                <a:solidFill>
                  <a:srgbClr val="273256"/>
                </a:solidFill>
                <a:latin typeface="Arial"/>
                <a:ea typeface="Arial"/>
                <a:cs typeface="Arial"/>
                <a:sym typeface="Arial"/>
              </a:rPr>
              <a:t>greater</a:t>
            </a:r>
            <a:r>
              <a:rPr lang="en-US" sz="2004">
                <a:solidFill>
                  <a:srgbClr val="000000"/>
                </a:solidFill>
                <a:latin typeface="Arial"/>
                <a:ea typeface="Arial"/>
                <a:cs typeface="Arial"/>
                <a:sym typeface="Arial"/>
              </a:rPr>
              <a:t> </a:t>
            </a:r>
            <a:r>
              <a:rPr lang="en-US" sz="2004">
                <a:solidFill>
                  <a:srgbClr val="273256"/>
                </a:solidFill>
                <a:latin typeface="Arial"/>
                <a:ea typeface="Arial"/>
                <a:cs typeface="Arial"/>
                <a:sym typeface="Arial"/>
              </a:rPr>
              <a:t>proclivity</a:t>
            </a:r>
            <a:r>
              <a:rPr lang="en-US" sz="2004">
                <a:solidFill>
                  <a:srgbClr val="000000"/>
                </a:solidFill>
                <a:latin typeface="Arial"/>
                <a:ea typeface="Arial"/>
                <a:cs typeface="Arial"/>
                <a:sym typeface="Arial"/>
              </a:rPr>
              <a:t> </a:t>
            </a:r>
            <a:r>
              <a:rPr lang="en-US" sz="2004">
                <a:solidFill>
                  <a:srgbClr val="273256"/>
                </a:solidFill>
                <a:latin typeface="Arial"/>
                <a:ea typeface="Arial"/>
                <a:cs typeface="Arial"/>
                <a:sym typeface="Arial"/>
              </a:rPr>
              <a:t>for</a:t>
            </a:r>
            <a:r>
              <a:rPr lang="en-US" sz="2004">
                <a:solidFill>
                  <a:srgbClr val="000000"/>
                </a:solidFill>
                <a:latin typeface="Arial"/>
                <a:ea typeface="Arial"/>
                <a:cs typeface="Arial"/>
                <a:sym typeface="Arial"/>
              </a:rPr>
              <a:t> </a:t>
            </a:r>
            <a:r>
              <a:rPr lang="en-US" sz="2004">
                <a:solidFill>
                  <a:srgbClr val="273256"/>
                </a:solidFill>
                <a:latin typeface="Arial"/>
                <a:ea typeface="Arial"/>
                <a:cs typeface="Arial"/>
                <a:sym typeface="Arial"/>
              </a:rPr>
              <a:t>Psammomatous</a:t>
            </a:r>
            <a:r>
              <a:rPr lang="en-US" sz="2004">
                <a:solidFill>
                  <a:srgbClr val="000000"/>
                </a:solidFill>
                <a:latin typeface="Arial"/>
                <a:ea typeface="Arial"/>
                <a:cs typeface="Arial"/>
                <a:sym typeface="Arial"/>
              </a:rPr>
              <a:t> </a:t>
            </a:r>
            <a:r>
              <a:rPr lang="en-US" sz="2004">
                <a:solidFill>
                  <a:srgbClr val="273256"/>
                </a:solidFill>
                <a:latin typeface="Arial"/>
                <a:ea typeface="Arial"/>
                <a:cs typeface="Arial"/>
                <a:sym typeface="Arial"/>
              </a:rPr>
              <a:t>change.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EC5F3"/>
        </a:solidFill>
        <a:effectLst/>
      </p:bgPr>
    </p:bg>
    <p:spTree>
      <p:nvGrpSpPr>
        <p:cNvPr id="1" name=""/>
        <p:cNvGrpSpPr/>
        <p:nvPr/>
      </p:nvGrpSpPr>
      <p:grpSpPr>
        <a:xfrm>
          <a:off x="0" y="0"/>
          <a:ext cx="0" cy="0"/>
          <a:chOff x="0" y="0"/>
          <a:chExt cx="0" cy="0"/>
        </a:xfrm>
      </p:grpSpPr>
      <p:sp>
        <p:nvSpPr>
          <p:cNvPr id="2" name="Freeform 2"/>
          <p:cNvSpPr/>
          <p:nvPr/>
        </p:nvSpPr>
        <p:spPr>
          <a:xfrm>
            <a:off x="-63503" y="1025023"/>
            <a:ext cx="877700" cy="4181980"/>
          </a:xfrm>
          <a:custGeom>
            <a:avLst/>
            <a:gdLst/>
            <a:ahLst/>
            <a:cxnLst/>
            <a:rect l="l" t="t" r="r" b="b"/>
            <a:pathLst>
              <a:path w="877700" h="4181980">
                <a:moveTo>
                  <a:pt x="0" y="0"/>
                </a:moveTo>
                <a:lnTo>
                  <a:pt x="877700" y="0"/>
                </a:lnTo>
                <a:lnTo>
                  <a:pt x="877700" y="4181980"/>
                </a:lnTo>
                <a:lnTo>
                  <a:pt x="0" y="41819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959346" y="-63503"/>
            <a:ext cx="2248157" cy="2227326"/>
          </a:xfrm>
          <a:custGeom>
            <a:avLst/>
            <a:gdLst/>
            <a:ahLst/>
            <a:cxnLst/>
            <a:rect l="l" t="t" r="r" b="b"/>
            <a:pathLst>
              <a:path w="2248157" h="2227326">
                <a:moveTo>
                  <a:pt x="0" y="0"/>
                </a:moveTo>
                <a:lnTo>
                  <a:pt x="2248157" y="0"/>
                </a:lnTo>
                <a:lnTo>
                  <a:pt x="2248157" y="2227326"/>
                </a:lnTo>
                <a:lnTo>
                  <a:pt x="0" y="22273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5834510" y="1360618"/>
            <a:ext cx="2917822" cy="3358391"/>
          </a:xfrm>
          <a:custGeom>
            <a:avLst/>
            <a:gdLst/>
            <a:ahLst/>
            <a:cxnLst/>
            <a:rect l="l" t="t" r="r" b="b"/>
            <a:pathLst>
              <a:path w="2917822" h="3358391">
                <a:moveTo>
                  <a:pt x="0" y="0"/>
                </a:moveTo>
                <a:lnTo>
                  <a:pt x="2917822" y="0"/>
                </a:lnTo>
                <a:lnTo>
                  <a:pt x="2917822" y="3358391"/>
                </a:lnTo>
                <a:lnTo>
                  <a:pt x="0" y="3358391"/>
                </a:lnTo>
                <a:lnTo>
                  <a:pt x="0" y="0"/>
                </a:lnTo>
                <a:close/>
              </a:path>
            </a:pathLst>
          </a:custGeom>
          <a:blipFill>
            <a:blip r:embed="rId6"/>
            <a:stretch>
              <a:fillRect/>
            </a:stretch>
          </a:blipFill>
        </p:spPr>
      </p:sp>
      <p:sp>
        <p:nvSpPr>
          <p:cNvPr id="5" name="TextBox 5"/>
          <p:cNvSpPr txBox="1"/>
          <p:nvPr/>
        </p:nvSpPr>
        <p:spPr>
          <a:xfrm>
            <a:off x="1982124" y="3243379"/>
            <a:ext cx="3716522" cy="309667"/>
          </a:xfrm>
          <a:prstGeom prst="rect">
            <a:avLst/>
          </a:prstGeom>
        </p:spPr>
        <p:txBody>
          <a:bodyPr lIns="0" tIns="0" rIns="0" bIns="0" rtlCol="0" anchor="t">
            <a:spAutoFit/>
          </a:bodyPr>
          <a:lstStyle/>
          <a:p>
            <a:pPr algn="l">
              <a:lnSpc>
                <a:spcPts val="2400"/>
              </a:lnSpc>
            </a:pPr>
            <a:r>
              <a:rPr lang="en-US" sz="2004" dirty="0">
                <a:solidFill>
                  <a:srgbClr val="273256"/>
                </a:solidFill>
                <a:latin typeface="Arial"/>
                <a:ea typeface="Arial"/>
                <a:cs typeface="Arial"/>
                <a:sym typeface="Arial"/>
              </a:rPr>
              <a:t>secondary to the high incidence </a:t>
            </a:r>
          </a:p>
        </p:txBody>
      </p:sp>
      <p:sp>
        <p:nvSpPr>
          <p:cNvPr id="6" name="TextBox 6"/>
          <p:cNvSpPr txBox="1"/>
          <p:nvPr/>
        </p:nvSpPr>
        <p:spPr>
          <a:xfrm>
            <a:off x="796119" y="3548179"/>
            <a:ext cx="4122182" cy="309667"/>
          </a:xfrm>
          <a:prstGeom prst="rect">
            <a:avLst/>
          </a:prstGeom>
        </p:spPr>
        <p:txBody>
          <a:bodyPr lIns="0" tIns="0" rIns="0" bIns="0" rtlCol="0" anchor="t">
            <a:spAutoFit/>
          </a:bodyPr>
          <a:lstStyle/>
          <a:p>
            <a:pPr algn="l">
              <a:lnSpc>
                <a:spcPts val="2400"/>
              </a:lnSpc>
            </a:pPr>
            <a:r>
              <a:rPr lang="en-US" sz="2004" dirty="0">
                <a:solidFill>
                  <a:srgbClr val="273256"/>
                </a:solidFill>
                <a:latin typeface="Arial"/>
                <a:ea typeface="Arial"/>
                <a:cs typeface="Arial"/>
                <a:sym typeface="Arial"/>
              </a:rPr>
              <a:t>of laterally positioned meningiomas </a:t>
            </a:r>
          </a:p>
        </p:txBody>
      </p:sp>
      <p:sp>
        <p:nvSpPr>
          <p:cNvPr id="7" name="TextBox 7"/>
          <p:cNvSpPr txBox="1"/>
          <p:nvPr/>
        </p:nvSpPr>
        <p:spPr>
          <a:xfrm>
            <a:off x="712013" y="700945"/>
            <a:ext cx="7984198" cy="1824771"/>
          </a:xfrm>
          <a:prstGeom prst="rect">
            <a:avLst/>
          </a:prstGeom>
        </p:spPr>
        <p:txBody>
          <a:bodyPr lIns="0" tIns="0" rIns="0" bIns="0" rtlCol="0" anchor="t">
            <a:spAutoFit/>
          </a:bodyPr>
          <a:lstStyle/>
          <a:p>
            <a:pPr algn="l">
              <a:lnSpc>
                <a:spcPts val="2398"/>
              </a:lnSpc>
            </a:pPr>
            <a:r>
              <a:rPr lang="en-US" sz="2004">
                <a:solidFill>
                  <a:srgbClr val="273256"/>
                </a:solidFill>
                <a:latin typeface="Arial"/>
                <a:ea typeface="Arial"/>
                <a:cs typeface="Arial"/>
                <a:sym typeface="Arial"/>
              </a:rPr>
              <a:t>Patients most frequently complain of regional back pain, especially at night, followed by sensorimotor changes and, eventually, bowel and bladder dysfunction </a:t>
            </a:r>
          </a:p>
          <a:p>
            <a:pPr algn="l">
              <a:lnSpc>
                <a:spcPts val="2808"/>
              </a:lnSpc>
            </a:pPr>
            <a:r>
              <a:rPr lang="en-US" sz="2006">
                <a:solidFill>
                  <a:srgbClr val="273256"/>
                </a:solidFill>
                <a:latin typeface="Arial"/>
                <a:ea typeface="Arial"/>
                <a:cs typeface="Arial"/>
                <a:sym typeface="Arial"/>
              </a:rPr>
              <a:t>– A high incidence of Brown-Séquard’s </a:t>
            </a:r>
          </a:p>
          <a:p>
            <a:pPr algn="l">
              <a:lnSpc>
                <a:spcPts val="2399"/>
              </a:lnSpc>
            </a:pPr>
            <a:r>
              <a:rPr lang="en-US" sz="2112">
                <a:solidFill>
                  <a:srgbClr val="273256"/>
                </a:solidFill>
                <a:latin typeface="Arial"/>
                <a:ea typeface="Arial"/>
                <a:cs typeface="Arial"/>
                <a:sym typeface="Arial"/>
              </a:rPr>
              <a:t>syndromeisseen,</a:t>
            </a:r>
            <a:r>
              <a:rPr lang="en-US" sz="2112" i="1">
                <a:solidFill>
                  <a:srgbClr val="273256"/>
                </a:solidFill>
                <a:latin typeface="Arial Italics"/>
                <a:ea typeface="Arial Italics"/>
                <a:cs typeface="Arial Italics"/>
                <a:sym typeface="Arial Italics"/>
              </a:rPr>
              <a:t>with </a:t>
            </a:r>
            <a:r>
              <a:rPr lang="en-US" sz="2112" i="1">
                <a:solidFill>
                  <a:srgbClr val="3E5B7D"/>
                </a:solidFill>
                <a:latin typeface="Arial Italics"/>
                <a:ea typeface="Arial Italics"/>
                <a:cs typeface="Arial Italics"/>
                <a:sym typeface="Arial Italics"/>
              </a:rPr>
              <a:t>ipsilateral paralysis,</a:t>
            </a:r>
          </a:p>
        </p:txBody>
      </p:sp>
      <p:sp>
        <p:nvSpPr>
          <p:cNvPr id="8" name="TextBox 8"/>
          <p:cNvSpPr txBox="1"/>
          <p:nvPr/>
        </p:nvSpPr>
        <p:spPr>
          <a:xfrm>
            <a:off x="712012" y="2319376"/>
            <a:ext cx="4971107" cy="923330"/>
          </a:xfrm>
          <a:prstGeom prst="rect">
            <a:avLst/>
          </a:prstGeom>
        </p:spPr>
        <p:txBody>
          <a:bodyPr wrap="square" lIns="0" tIns="0" rIns="0" bIns="0" rtlCol="0" anchor="t">
            <a:spAutoFit/>
          </a:bodyPr>
          <a:lstStyle/>
          <a:p>
            <a:pPr algn="l">
              <a:lnSpc>
                <a:spcPts val="2399"/>
              </a:lnSpc>
            </a:pPr>
            <a:r>
              <a:rPr lang="en-US" sz="2112" i="1" dirty="0">
                <a:solidFill>
                  <a:srgbClr val="3E5B7D"/>
                </a:solidFill>
                <a:latin typeface="Arial Italics"/>
                <a:ea typeface="Arial Italics"/>
                <a:cs typeface="Arial Italics"/>
                <a:sym typeface="Arial Italics"/>
              </a:rPr>
              <a:t>decreased tactile and deep sensation, and a contralateral deficit in pain and temperature sensation. </a:t>
            </a:r>
            <a:r>
              <a:rPr lang="en-US" sz="2112" i="1" dirty="0">
                <a:solidFill>
                  <a:srgbClr val="273256"/>
                </a:solidFill>
                <a:latin typeface="Arial Italics"/>
                <a:ea typeface="Arial Italics"/>
                <a:cs typeface="Arial Italics"/>
                <a:sym typeface="Arial Italics"/>
              </a:rPr>
              <a:t>This finding Is </a:t>
            </a:r>
          </a:p>
        </p:txBody>
      </p:sp>
      <p:sp>
        <p:nvSpPr>
          <p:cNvPr id="9" name="TextBox 9"/>
          <p:cNvSpPr txBox="1"/>
          <p:nvPr/>
        </p:nvSpPr>
        <p:spPr>
          <a:xfrm>
            <a:off x="699973" y="3262000"/>
            <a:ext cx="1374924" cy="291475"/>
          </a:xfrm>
          <a:prstGeom prst="rect">
            <a:avLst/>
          </a:prstGeom>
        </p:spPr>
        <p:txBody>
          <a:bodyPr lIns="0" tIns="0" rIns="0" bIns="0" rtlCol="0" anchor="t">
            <a:spAutoFit/>
          </a:bodyPr>
          <a:lstStyle/>
          <a:p>
            <a:pPr algn="l">
              <a:lnSpc>
                <a:spcPts val="2399"/>
              </a:lnSpc>
            </a:pPr>
            <a:r>
              <a:rPr lang="en-US" sz="2112" i="1" dirty="0">
                <a:solidFill>
                  <a:srgbClr val="273256"/>
                </a:solidFill>
                <a:latin typeface="Arial Italics"/>
                <a:ea typeface="Arial Italics"/>
                <a:cs typeface="Arial Italics"/>
                <a:sym typeface="Arial Italics"/>
              </a:rPr>
              <a:t>most likely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EC5F3"/>
        </a:solidFill>
        <a:effectLst/>
      </p:bgPr>
    </p:bg>
    <p:spTree>
      <p:nvGrpSpPr>
        <p:cNvPr id="1" name=""/>
        <p:cNvGrpSpPr/>
        <p:nvPr/>
      </p:nvGrpSpPr>
      <p:grpSpPr>
        <a:xfrm>
          <a:off x="0" y="0"/>
          <a:ext cx="0" cy="0"/>
          <a:chOff x="0" y="0"/>
          <a:chExt cx="0" cy="0"/>
        </a:xfrm>
      </p:grpSpPr>
      <p:sp>
        <p:nvSpPr>
          <p:cNvPr id="2" name="Freeform 2"/>
          <p:cNvSpPr/>
          <p:nvPr/>
        </p:nvSpPr>
        <p:spPr>
          <a:xfrm>
            <a:off x="-63503" y="1025023"/>
            <a:ext cx="877700" cy="4181980"/>
          </a:xfrm>
          <a:custGeom>
            <a:avLst/>
            <a:gdLst/>
            <a:ahLst/>
            <a:cxnLst/>
            <a:rect l="l" t="t" r="r" b="b"/>
            <a:pathLst>
              <a:path w="877700" h="4181980">
                <a:moveTo>
                  <a:pt x="0" y="0"/>
                </a:moveTo>
                <a:lnTo>
                  <a:pt x="877700" y="0"/>
                </a:lnTo>
                <a:lnTo>
                  <a:pt x="877700" y="4181980"/>
                </a:lnTo>
                <a:lnTo>
                  <a:pt x="0" y="41819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959346" y="-63503"/>
            <a:ext cx="2248157" cy="2227326"/>
          </a:xfrm>
          <a:custGeom>
            <a:avLst/>
            <a:gdLst/>
            <a:ahLst/>
            <a:cxnLst/>
            <a:rect l="l" t="t" r="r" b="b"/>
            <a:pathLst>
              <a:path w="2248157" h="2227326">
                <a:moveTo>
                  <a:pt x="0" y="0"/>
                </a:moveTo>
                <a:lnTo>
                  <a:pt x="2248157" y="0"/>
                </a:lnTo>
                <a:lnTo>
                  <a:pt x="2248157" y="2227326"/>
                </a:lnTo>
                <a:lnTo>
                  <a:pt x="0" y="22273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642748" y="195996"/>
            <a:ext cx="5966336" cy="3764156"/>
          </a:xfrm>
          <a:custGeom>
            <a:avLst/>
            <a:gdLst/>
            <a:ahLst/>
            <a:cxnLst/>
            <a:rect l="l" t="t" r="r" b="b"/>
            <a:pathLst>
              <a:path w="5966336" h="3764156">
                <a:moveTo>
                  <a:pt x="0" y="0"/>
                </a:moveTo>
                <a:lnTo>
                  <a:pt x="5966336" y="0"/>
                </a:lnTo>
                <a:lnTo>
                  <a:pt x="5966336" y="3764156"/>
                </a:lnTo>
                <a:lnTo>
                  <a:pt x="0" y="3764156"/>
                </a:lnTo>
                <a:lnTo>
                  <a:pt x="0" y="0"/>
                </a:lnTo>
                <a:close/>
              </a:path>
            </a:pathLst>
          </a:custGeom>
          <a:blipFill>
            <a:blip r:embed="rId6"/>
            <a:stretch>
              <a:fillRect/>
            </a:stretch>
          </a:blipFill>
        </p:spPr>
      </p:sp>
      <p:sp>
        <p:nvSpPr>
          <p:cNvPr id="5" name="TextBox 5"/>
          <p:cNvSpPr txBox="1"/>
          <p:nvPr/>
        </p:nvSpPr>
        <p:spPr>
          <a:xfrm>
            <a:off x="1593847" y="3904593"/>
            <a:ext cx="6299578" cy="652967"/>
          </a:xfrm>
          <a:prstGeom prst="rect">
            <a:avLst/>
          </a:prstGeom>
        </p:spPr>
        <p:txBody>
          <a:bodyPr lIns="0" tIns="0" rIns="0" bIns="0" rtlCol="0" anchor="t">
            <a:spAutoFit/>
          </a:bodyPr>
          <a:lstStyle/>
          <a:p>
            <a:pPr algn="l">
              <a:lnSpc>
                <a:spcPts val="2805"/>
              </a:lnSpc>
            </a:pPr>
            <a:r>
              <a:rPr lang="en-US" sz="2004">
                <a:solidFill>
                  <a:srgbClr val="273256"/>
                </a:solidFill>
                <a:latin typeface="Arial"/>
                <a:ea typeface="Arial"/>
                <a:cs typeface="Arial"/>
                <a:sym typeface="Arial"/>
              </a:rPr>
              <a:t>The treatment of spinal meningioma is resection of the tumour</a:t>
            </a:r>
            <a:r>
              <a:rPr lang="en-US" sz="2004">
                <a:solidFill>
                  <a:srgbClr val="000000"/>
                </a:solidFill>
                <a:latin typeface="Arial"/>
                <a:ea typeface="Arial"/>
                <a:cs typeface="Arial"/>
                <a:sym typeface="Arial"/>
              </a:rPr>
              <a:t> </a:t>
            </a:r>
            <a:r>
              <a:rPr lang="en-US" sz="2004">
                <a:solidFill>
                  <a:srgbClr val="273256"/>
                </a:solidFill>
                <a:latin typeface="Arial"/>
                <a:ea typeface="Arial"/>
                <a:cs typeface="Arial"/>
                <a:sym typeface="Arial"/>
              </a:rPr>
              <a:t>and</a:t>
            </a:r>
            <a:r>
              <a:rPr lang="en-US" sz="2004">
                <a:solidFill>
                  <a:srgbClr val="000000"/>
                </a:solidFill>
                <a:latin typeface="Arial"/>
                <a:ea typeface="Arial"/>
                <a:cs typeface="Arial"/>
                <a:sym typeface="Arial"/>
              </a:rPr>
              <a:t> </a:t>
            </a:r>
            <a:r>
              <a:rPr lang="en-US" sz="2004">
                <a:solidFill>
                  <a:srgbClr val="273256"/>
                </a:solidFill>
                <a:latin typeface="Arial"/>
                <a:ea typeface="Arial"/>
                <a:cs typeface="Arial"/>
                <a:sym typeface="Arial"/>
              </a:rPr>
              <a:t>the</a:t>
            </a:r>
            <a:r>
              <a:rPr lang="en-US" sz="2004">
                <a:solidFill>
                  <a:srgbClr val="000000"/>
                </a:solidFill>
                <a:latin typeface="Arial"/>
                <a:ea typeface="Arial"/>
                <a:cs typeface="Arial"/>
                <a:sym typeface="Arial"/>
              </a:rPr>
              <a:t> </a:t>
            </a:r>
            <a:r>
              <a:rPr lang="en-US" sz="2004">
                <a:solidFill>
                  <a:srgbClr val="273256"/>
                </a:solidFill>
                <a:latin typeface="Arial"/>
                <a:ea typeface="Arial"/>
                <a:cs typeface="Arial"/>
                <a:sym typeface="Arial"/>
              </a:rPr>
              <a:t>involved</a:t>
            </a:r>
            <a:r>
              <a:rPr lang="en-US" sz="2004">
                <a:solidFill>
                  <a:srgbClr val="000000"/>
                </a:solidFill>
                <a:latin typeface="Arial"/>
                <a:ea typeface="Arial"/>
                <a:cs typeface="Arial"/>
                <a:sym typeface="Arial"/>
              </a:rPr>
              <a:t> </a:t>
            </a:r>
            <a:r>
              <a:rPr lang="en-US" sz="2004">
                <a:solidFill>
                  <a:srgbClr val="273256"/>
                </a:solidFill>
                <a:latin typeface="Arial"/>
                <a:ea typeface="Arial"/>
                <a:cs typeface="Arial"/>
                <a:sym typeface="Arial"/>
              </a:rPr>
              <a:t>dura.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EC5F3"/>
        </a:solidFill>
        <a:effectLst/>
      </p:bgPr>
    </p:bg>
    <p:spTree>
      <p:nvGrpSpPr>
        <p:cNvPr id="1" name=""/>
        <p:cNvGrpSpPr/>
        <p:nvPr/>
      </p:nvGrpSpPr>
      <p:grpSpPr>
        <a:xfrm>
          <a:off x="0" y="0"/>
          <a:ext cx="0" cy="0"/>
          <a:chOff x="0" y="0"/>
          <a:chExt cx="0" cy="0"/>
        </a:xfrm>
      </p:grpSpPr>
      <p:sp>
        <p:nvSpPr>
          <p:cNvPr id="2" name="Freeform 2"/>
          <p:cNvSpPr/>
          <p:nvPr/>
        </p:nvSpPr>
        <p:spPr>
          <a:xfrm>
            <a:off x="-63503" y="1025023"/>
            <a:ext cx="877700" cy="4181980"/>
          </a:xfrm>
          <a:custGeom>
            <a:avLst/>
            <a:gdLst/>
            <a:ahLst/>
            <a:cxnLst/>
            <a:rect l="l" t="t" r="r" b="b"/>
            <a:pathLst>
              <a:path w="877700" h="4181980">
                <a:moveTo>
                  <a:pt x="0" y="0"/>
                </a:moveTo>
                <a:lnTo>
                  <a:pt x="877700" y="0"/>
                </a:lnTo>
                <a:lnTo>
                  <a:pt x="877700" y="4181980"/>
                </a:lnTo>
                <a:lnTo>
                  <a:pt x="0" y="41819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959346" y="-63503"/>
            <a:ext cx="2248157" cy="2227326"/>
          </a:xfrm>
          <a:custGeom>
            <a:avLst/>
            <a:gdLst/>
            <a:ahLst/>
            <a:cxnLst/>
            <a:rect l="l" t="t" r="r" b="b"/>
            <a:pathLst>
              <a:path w="2248157" h="2227326">
                <a:moveTo>
                  <a:pt x="0" y="0"/>
                </a:moveTo>
                <a:lnTo>
                  <a:pt x="2248157" y="0"/>
                </a:lnTo>
                <a:lnTo>
                  <a:pt x="2248157" y="2227326"/>
                </a:lnTo>
                <a:lnTo>
                  <a:pt x="0" y="22273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921229" y="2622032"/>
            <a:ext cx="7488069" cy="2396290"/>
          </a:xfrm>
          <a:custGeom>
            <a:avLst/>
            <a:gdLst/>
            <a:ahLst/>
            <a:cxnLst/>
            <a:rect l="l" t="t" r="r" b="b"/>
            <a:pathLst>
              <a:path w="7488069" h="2396290">
                <a:moveTo>
                  <a:pt x="0" y="0"/>
                </a:moveTo>
                <a:lnTo>
                  <a:pt x="7488070" y="0"/>
                </a:lnTo>
                <a:lnTo>
                  <a:pt x="7488070" y="2396290"/>
                </a:lnTo>
                <a:lnTo>
                  <a:pt x="0" y="2396290"/>
                </a:lnTo>
                <a:lnTo>
                  <a:pt x="0" y="0"/>
                </a:lnTo>
                <a:close/>
              </a:path>
            </a:pathLst>
          </a:custGeom>
          <a:blipFill>
            <a:blip r:embed="rId6"/>
            <a:stretch>
              <a:fillRect/>
            </a:stretch>
          </a:blipFill>
        </p:spPr>
      </p:sp>
      <p:sp>
        <p:nvSpPr>
          <p:cNvPr id="5" name="TextBox 5"/>
          <p:cNvSpPr txBox="1"/>
          <p:nvPr/>
        </p:nvSpPr>
        <p:spPr>
          <a:xfrm>
            <a:off x="1087831" y="505035"/>
            <a:ext cx="3708063" cy="514712"/>
          </a:xfrm>
          <a:prstGeom prst="rect">
            <a:avLst/>
          </a:prstGeom>
        </p:spPr>
        <p:txBody>
          <a:bodyPr lIns="0" tIns="0" rIns="0" bIns="0" rtlCol="0" anchor="t">
            <a:spAutoFit/>
          </a:bodyPr>
          <a:lstStyle/>
          <a:p>
            <a:pPr algn="l">
              <a:lnSpc>
                <a:spcPts val="4203"/>
              </a:lnSpc>
            </a:pPr>
            <a:r>
              <a:rPr lang="en-US" sz="3002" b="1">
                <a:solidFill>
                  <a:srgbClr val="344372"/>
                </a:solidFill>
                <a:latin typeface="Barlow SemiCondensed Bold"/>
                <a:ea typeface="Barlow SemiCondensed Bold"/>
                <a:cs typeface="Barlow SemiCondensed Bold"/>
                <a:sym typeface="Barlow SemiCondensed Bold"/>
              </a:rPr>
              <a:t>2-Nerve sheath tumors </a:t>
            </a:r>
          </a:p>
        </p:txBody>
      </p:sp>
      <p:sp>
        <p:nvSpPr>
          <p:cNvPr id="6" name="TextBox 6"/>
          <p:cNvSpPr txBox="1"/>
          <p:nvPr/>
        </p:nvSpPr>
        <p:spPr>
          <a:xfrm>
            <a:off x="1125626" y="1034320"/>
            <a:ext cx="6073340" cy="966137"/>
          </a:xfrm>
          <a:prstGeom prst="rect">
            <a:avLst/>
          </a:prstGeom>
        </p:spPr>
        <p:txBody>
          <a:bodyPr lIns="0" tIns="0" rIns="0" bIns="0" rtlCol="0" anchor="t">
            <a:spAutoFit/>
          </a:bodyPr>
          <a:lstStyle/>
          <a:p>
            <a:pPr algn="l">
              <a:lnSpc>
                <a:spcPts val="2808"/>
              </a:lnSpc>
            </a:pPr>
            <a:r>
              <a:rPr lang="en-US" sz="2006">
                <a:solidFill>
                  <a:srgbClr val="273256"/>
                </a:solidFill>
                <a:latin typeface="Arial"/>
                <a:ea typeface="Arial"/>
                <a:cs typeface="Arial"/>
                <a:sym typeface="Arial"/>
              </a:rPr>
              <a:t>Either schwannoma or neurofibroma. </a:t>
            </a:r>
          </a:p>
          <a:p>
            <a:pPr algn="l">
              <a:lnSpc>
                <a:spcPts val="2388"/>
              </a:lnSpc>
            </a:pPr>
            <a:r>
              <a:rPr lang="en-US" sz="2004">
                <a:solidFill>
                  <a:srgbClr val="273256"/>
                </a:solidFill>
                <a:latin typeface="Arial"/>
                <a:ea typeface="Arial"/>
                <a:cs typeface="Arial"/>
                <a:sym typeface="Arial"/>
              </a:rPr>
              <a:t>– Common in lower thoracic and upper lumbar spine</a:t>
            </a:r>
          </a:p>
          <a:p>
            <a:pPr algn="l">
              <a:lnSpc>
                <a:spcPts val="2388"/>
              </a:lnSpc>
            </a:pPr>
            <a:r>
              <a:rPr lang="en-US" sz="2004">
                <a:solidFill>
                  <a:srgbClr val="273256"/>
                </a:solidFill>
                <a:latin typeface="Arial"/>
                <a:ea typeface="Arial"/>
                <a:cs typeface="Arial"/>
                <a:sym typeface="Arial"/>
              </a:rPr>
              <a:t> • Treatment : </a:t>
            </a:r>
          </a:p>
        </p:txBody>
      </p:sp>
      <p:sp>
        <p:nvSpPr>
          <p:cNvPr id="7" name="TextBox 7"/>
          <p:cNvSpPr txBox="1"/>
          <p:nvPr/>
        </p:nvSpPr>
        <p:spPr>
          <a:xfrm>
            <a:off x="1382011" y="1952149"/>
            <a:ext cx="7114089" cy="348129"/>
          </a:xfrm>
          <a:prstGeom prst="rect">
            <a:avLst/>
          </a:prstGeom>
        </p:spPr>
        <p:txBody>
          <a:bodyPr lIns="0" tIns="0" rIns="0" bIns="0" rtlCol="0" anchor="t">
            <a:spAutoFit/>
          </a:bodyPr>
          <a:lstStyle/>
          <a:p>
            <a:pPr algn="l">
              <a:lnSpc>
                <a:spcPts val="2808"/>
              </a:lnSpc>
            </a:pPr>
            <a:r>
              <a:rPr lang="en-US" sz="2006">
                <a:solidFill>
                  <a:srgbClr val="273256"/>
                </a:solidFill>
                <a:latin typeface="Arial"/>
                <a:ea typeface="Arial"/>
                <a:cs typeface="Arial"/>
                <a:sym typeface="Arial"/>
              </a:rPr>
              <a:t> Through surgical excision of the tumor,access to the tumor is </a:t>
            </a:r>
          </a:p>
        </p:txBody>
      </p:sp>
      <p:sp>
        <p:nvSpPr>
          <p:cNvPr id="8" name="TextBox 8"/>
          <p:cNvSpPr txBox="1"/>
          <p:nvPr/>
        </p:nvSpPr>
        <p:spPr>
          <a:xfrm>
            <a:off x="1125626" y="1970532"/>
            <a:ext cx="259909" cy="293037"/>
          </a:xfrm>
          <a:prstGeom prst="rect">
            <a:avLst/>
          </a:prstGeom>
        </p:spPr>
        <p:txBody>
          <a:bodyPr lIns="0" tIns="0" rIns="0" bIns="0" rtlCol="0" anchor="t">
            <a:spAutoFit/>
          </a:bodyPr>
          <a:lstStyle/>
          <a:p>
            <a:pPr algn="l">
              <a:lnSpc>
                <a:spcPts val="2391"/>
              </a:lnSpc>
            </a:pPr>
            <a:r>
              <a:rPr lang="en-US" sz="2006">
                <a:solidFill>
                  <a:srgbClr val="273256"/>
                </a:solidFill>
                <a:latin typeface="Arimo"/>
                <a:ea typeface="Arimo"/>
                <a:cs typeface="Arimo"/>
                <a:sym typeface="Arimo"/>
              </a:rPr>
              <a:t>✔</a:t>
            </a:r>
          </a:p>
        </p:txBody>
      </p:sp>
      <p:sp>
        <p:nvSpPr>
          <p:cNvPr id="9" name="TextBox 9"/>
          <p:cNvSpPr txBox="1"/>
          <p:nvPr/>
        </p:nvSpPr>
        <p:spPr>
          <a:xfrm>
            <a:off x="1125626" y="2301773"/>
            <a:ext cx="2937700" cy="297311"/>
          </a:xfrm>
          <a:prstGeom prst="rect">
            <a:avLst/>
          </a:prstGeom>
        </p:spPr>
        <p:txBody>
          <a:bodyPr lIns="0" tIns="0" rIns="0" bIns="0" rtlCol="0" anchor="t">
            <a:spAutoFit/>
          </a:bodyPr>
          <a:lstStyle/>
          <a:p>
            <a:pPr algn="l">
              <a:lnSpc>
                <a:spcPts val="2388"/>
              </a:lnSpc>
            </a:pPr>
            <a:r>
              <a:rPr lang="en-US" sz="2004">
                <a:solidFill>
                  <a:srgbClr val="273256"/>
                </a:solidFill>
                <a:latin typeface="Arial"/>
                <a:ea typeface="Arial"/>
                <a:cs typeface="Arial"/>
                <a:sym typeface="Arial"/>
              </a:rPr>
              <a:t>obtained by laminectomy.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EC5F3"/>
        </a:solidFill>
        <a:effectLst/>
      </p:bgPr>
    </p:bg>
    <p:spTree>
      <p:nvGrpSpPr>
        <p:cNvPr id="1" name=""/>
        <p:cNvGrpSpPr/>
        <p:nvPr/>
      </p:nvGrpSpPr>
      <p:grpSpPr>
        <a:xfrm>
          <a:off x="0" y="0"/>
          <a:ext cx="0" cy="0"/>
          <a:chOff x="0" y="0"/>
          <a:chExt cx="0" cy="0"/>
        </a:xfrm>
      </p:grpSpPr>
      <p:sp>
        <p:nvSpPr>
          <p:cNvPr id="2" name="Freeform 2"/>
          <p:cNvSpPr/>
          <p:nvPr/>
        </p:nvSpPr>
        <p:spPr>
          <a:xfrm>
            <a:off x="-63503" y="1025023"/>
            <a:ext cx="877700" cy="4181980"/>
          </a:xfrm>
          <a:custGeom>
            <a:avLst/>
            <a:gdLst/>
            <a:ahLst/>
            <a:cxnLst/>
            <a:rect l="l" t="t" r="r" b="b"/>
            <a:pathLst>
              <a:path w="877700" h="4181980">
                <a:moveTo>
                  <a:pt x="0" y="0"/>
                </a:moveTo>
                <a:lnTo>
                  <a:pt x="877700" y="0"/>
                </a:lnTo>
                <a:lnTo>
                  <a:pt x="877700" y="4181980"/>
                </a:lnTo>
                <a:lnTo>
                  <a:pt x="0" y="41819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959346" y="-63503"/>
            <a:ext cx="2248157" cy="2227326"/>
          </a:xfrm>
          <a:custGeom>
            <a:avLst/>
            <a:gdLst/>
            <a:ahLst/>
            <a:cxnLst/>
            <a:rect l="l" t="t" r="r" b="b"/>
            <a:pathLst>
              <a:path w="2248157" h="2227326">
                <a:moveTo>
                  <a:pt x="0" y="0"/>
                </a:moveTo>
                <a:lnTo>
                  <a:pt x="2248157" y="0"/>
                </a:lnTo>
                <a:lnTo>
                  <a:pt x="2248157" y="2227326"/>
                </a:lnTo>
                <a:lnTo>
                  <a:pt x="0" y="22273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476756" y="124968"/>
            <a:ext cx="6757416" cy="4829556"/>
          </a:xfrm>
          <a:custGeom>
            <a:avLst/>
            <a:gdLst/>
            <a:ahLst/>
            <a:cxnLst/>
            <a:rect l="l" t="t" r="r" b="b"/>
            <a:pathLst>
              <a:path w="6757416" h="4829556">
                <a:moveTo>
                  <a:pt x="0" y="0"/>
                </a:moveTo>
                <a:lnTo>
                  <a:pt x="6757416" y="0"/>
                </a:lnTo>
                <a:lnTo>
                  <a:pt x="6757416" y="4829556"/>
                </a:lnTo>
                <a:lnTo>
                  <a:pt x="0" y="4829556"/>
                </a:lnTo>
                <a:lnTo>
                  <a:pt x="0" y="0"/>
                </a:lnTo>
                <a:close/>
              </a:path>
            </a:pathLst>
          </a:custGeom>
          <a:blipFill>
            <a:blip r:embed="rId6"/>
            <a:stretch>
              <a:fillRect/>
            </a:stretch>
          </a:blipFill>
        </p:spPr>
      </p:sp>
      <p:sp>
        <p:nvSpPr>
          <p:cNvPr id="5" name="Freeform 5"/>
          <p:cNvSpPr/>
          <p:nvPr/>
        </p:nvSpPr>
        <p:spPr>
          <a:xfrm>
            <a:off x="1455677" y="84077"/>
            <a:ext cx="6798688" cy="4871876"/>
          </a:xfrm>
          <a:custGeom>
            <a:avLst/>
            <a:gdLst/>
            <a:ahLst/>
            <a:cxnLst/>
            <a:rect l="l" t="t" r="r" b="b"/>
            <a:pathLst>
              <a:path w="6798688" h="4871876">
                <a:moveTo>
                  <a:pt x="0" y="0"/>
                </a:moveTo>
                <a:lnTo>
                  <a:pt x="6798688" y="0"/>
                </a:lnTo>
                <a:lnTo>
                  <a:pt x="6798688" y="4871876"/>
                </a:lnTo>
                <a:lnTo>
                  <a:pt x="0" y="487187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TextBox 6"/>
          <p:cNvSpPr txBox="1"/>
          <p:nvPr/>
        </p:nvSpPr>
        <p:spPr>
          <a:xfrm>
            <a:off x="1832105" y="205311"/>
            <a:ext cx="2833830" cy="1190775"/>
          </a:xfrm>
          <a:prstGeom prst="rect">
            <a:avLst/>
          </a:prstGeom>
        </p:spPr>
        <p:txBody>
          <a:bodyPr lIns="0" tIns="0" rIns="0" bIns="0" rtlCol="0" anchor="t">
            <a:spAutoFit/>
          </a:bodyPr>
          <a:lstStyle/>
          <a:p>
            <a:pPr algn="ctr">
              <a:lnSpc>
                <a:spcPts val="3497"/>
              </a:lnSpc>
            </a:pPr>
            <a:r>
              <a:rPr lang="en-US" sz="2498" b="1" spc="2" dirty="0">
                <a:solidFill>
                  <a:srgbClr val="FFFFFF"/>
                </a:solidFill>
                <a:latin typeface="Arial Bold"/>
                <a:ea typeface="Arial Bold"/>
                <a:cs typeface="Arial Bold"/>
                <a:sym typeface="Arial Bold"/>
              </a:rPr>
              <a:t>Schwannoma </a:t>
            </a:r>
          </a:p>
          <a:p>
            <a:pPr algn="ctr">
              <a:lnSpc>
                <a:spcPts val="3497"/>
              </a:lnSpc>
            </a:pPr>
            <a:endParaRPr lang="en-US" sz="2498" b="1" spc="2" dirty="0">
              <a:solidFill>
                <a:srgbClr val="FFFFFF"/>
              </a:solidFill>
              <a:latin typeface="Arial Bold"/>
              <a:ea typeface="Arial Bold"/>
              <a:cs typeface="Arial Bold"/>
              <a:sym typeface="Arial Bold"/>
            </a:endParaRPr>
          </a:p>
          <a:p>
            <a:pPr algn="ctr">
              <a:lnSpc>
                <a:spcPts val="2523"/>
              </a:lnSpc>
            </a:pPr>
            <a:r>
              <a:rPr lang="en-US" sz="1802" dirty="0">
                <a:solidFill>
                  <a:srgbClr val="344372"/>
                </a:solidFill>
                <a:latin typeface="Arial"/>
                <a:ea typeface="Arial"/>
                <a:cs typeface="Arial"/>
                <a:sym typeface="Arial"/>
              </a:rPr>
              <a:t>Composed of </a:t>
            </a:r>
            <a:r>
              <a:rPr lang="en-US" sz="1802" dirty="0" err="1">
                <a:solidFill>
                  <a:srgbClr val="344372"/>
                </a:solidFill>
                <a:latin typeface="Arial"/>
                <a:ea typeface="Arial"/>
                <a:cs typeface="Arial"/>
                <a:sym typeface="Arial"/>
              </a:rPr>
              <a:t>schwan</a:t>
            </a:r>
            <a:r>
              <a:rPr lang="en-US" sz="1802" dirty="0">
                <a:solidFill>
                  <a:srgbClr val="344372"/>
                </a:solidFill>
                <a:latin typeface="Arial"/>
                <a:ea typeface="Arial"/>
                <a:cs typeface="Arial"/>
                <a:sym typeface="Arial"/>
              </a:rPr>
              <a:t> cells </a:t>
            </a:r>
          </a:p>
        </p:txBody>
      </p:sp>
      <p:sp>
        <p:nvSpPr>
          <p:cNvPr id="7" name="TextBox 7"/>
          <p:cNvSpPr txBox="1"/>
          <p:nvPr/>
        </p:nvSpPr>
        <p:spPr>
          <a:xfrm>
            <a:off x="5259581" y="205311"/>
            <a:ext cx="2638958" cy="409536"/>
          </a:xfrm>
          <a:prstGeom prst="rect">
            <a:avLst/>
          </a:prstGeom>
        </p:spPr>
        <p:txBody>
          <a:bodyPr lIns="0" tIns="0" rIns="0" bIns="0" rtlCol="0" anchor="t">
            <a:spAutoFit/>
          </a:bodyPr>
          <a:lstStyle/>
          <a:p>
            <a:pPr algn="ctr">
              <a:lnSpc>
                <a:spcPts val="3497"/>
              </a:lnSpc>
            </a:pPr>
            <a:r>
              <a:rPr lang="en-US" sz="2498" b="1" dirty="0">
                <a:solidFill>
                  <a:srgbClr val="FFFFFF"/>
                </a:solidFill>
                <a:latin typeface="Arial Bold"/>
                <a:ea typeface="Arial Bold"/>
                <a:cs typeface="Arial Bold"/>
                <a:sym typeface="Arial Bold"/>
              </a:rPr>
              <a:t>Neurofibroma </a:t>
            </a:r>
          </a:p>
        </p:txBody>
      </p:sp>
      <p:sp>
        <p:nvSpPr>
          <p:cNvPr id="8" name="TextBox 8"/>
          <p:cNvSpPr txBox="1"/>
          <p:nvPr/>
        </p:nvSpPr>
        <p:spPr>
          <a:xfrm>
            <a:off x="2540841" y="4280021"/>
            <a:ext cx="64818" cy="288636"/>
          </a:xfrm>
          <a:prstGeom prst="rect">
            <a:avLst/>
          </a:prstGeom>
        </p:spPr>
        <p:txBody>
          <a:bodyPr lIns="0" tIns="0" rIns="0" bIns="0" rtlCol="0" anchor="t">
            <a:spAutoFit/>
          </a:bodyPr>
          <a:lstStyle/>
          <a:p>
            <a:pPr algn="l">
              <a:lnSpc>
                <a:spcPts val="2160"/>
              </a:lnSpc>
            </a:pPr>
            <a:r>
              <a:rPr lang="en-US" sz="1800">
                <a:solidFill>
                  <a:srgbClr val="344372"/>
                </a:solidFill>
                <a:latin typeface="Arial"/>
                <a:ea typeface="Arial"/>
                <a:cs typeface="Arial"/>
                <a:sym typeface="Arial"/>
              </a:rPr>
              <a:t> </a:t>
            </a:r>
          </a:p>
        </p:txBody>
      </p:sp>
      <p:sp>
        <p:nvSpPr>
          <p:cNvPr id="9" name="TextBox 9"/>
          <p:cNvSpPr txBox="1"/>
          <p:nvPr/>
        </p:nvSpPr>
        <p:spPr>
          <a:xfrm>
            <a:off x="2461517" y="4554398"/>
            <a:ext cx="1551489" cy="288998"/>
          </a:xfrm>
          <a:prstGeom prst="rect">
            <a:avLst/>
          </a:prstGeom>
        </p:spPr>
        <p:txBody>
          <a:bodyPr lIns="0" tIns="0" rIns="0" bIns="0" rtlCol="0" anchor="t">
            <a:spAutoFit/>
          </a:bodyPr>
          <a:lstStyle/>
          <a:p>
            <a:pPr algn="l">
              <a:lnSpc>
                <a:spcPts val="2162"/>
              </a:lnSpc>
            </a:pPr>
            <a:r>
              <a:rPr lang="en-US" sz="1802">
                <a:solidFill>
                  <a:srgbClr val="344372"/>
                </a:solidFill>
                <a:latin typeface="Arial"/>
                <a:ea typeface="Arial"/>
                <a:cs typeface="Arial"/>
                <a:sym typeface="Arial"/>
              </a:rPr>
              <a:t>nerve damage </a:t>
            </a:r>
          </a:p>
        </p:txBody>
      </p:sp>
      <p:sp>
        <p:nvSpPr>
          <p:cNvPr id="10" name="TextBox 10"/>
          <p:cNvSpPr txBox="1"/>
          <p:nvPr/>
        </p:nvSpPr>
        <p:spPr>
          <a:xfrm>
            <a:off x="1868681" y="2231546"/>
            <a:ext cx="2759212" cy="327098"/>
          </a:xfrm>
          <a:prstGeom prst="rect">
            <a:avLst/>
          </a:prstGeom>
        </p:spPr>
        <p:txBody>
          <a:bodyPr lIns="0" tIns="0" rIns="0" bIns="0" rtlCol="0" anchor="t">
            <a:spAutoFit/>
          </a:bodyPr>
          <a:lstStyle/>
          <a:p>
            <a:pPr algn="l">
              <a:lnSpc>
                <a:spcPts val="2523"/>
              </a:lnSpc>
            </a:pPr>
            <a:r>
              <a:rPr lang="en-US" sz="1802">
                <a:solidFill>
                  <a:srgbClr val="344372"/>
                </a:solidFill>
                <a:latin typeface="Arial"/>
                <a:ea typeface="Arial"/>
                <a:cs typeface="Arial"/>
                <a:sym typeface="Arial"/>
              </a:rPr>
              <a:t>Associated with NF type II </a:t>
            </a:r>
          </a:p>
        </p:txBody>
      </p:sp>
      <p:sp>
        <p:nvSpPr>
          <p:cNvPr id="11" name="TextBox 11"/>
          <p:cNvSpPr txBox="1"/>
          <p:nvPr/>
        </p:nvSpPr>
        <p:spPr>
          <a:xfrm>
            <a:off x="5748252" y="4280021"/>
            <a:ext cx="64818" cy="288636"/>
          </a:xfrm>
          <a:prstGeom prst="rect">
            <a:avLst/>
          </a:prstGeom>
        </p:spPr>
        <p:txBody>
          <a:bodyPr lIns="0" tIns="0" rIns="0" bIns="0" rtlCol="0" anchor="t">
            <a:spAutoFit/>
          </a:bodyPr>
          <a:lstStyle/>
          <a:p>
            <a:pPr algn="l">
              <a:lnSpc>
                <a:spcPts val="2160"/>
              </a:lnSpc>
            </a:pPr>
            <a:r>
              <a:rPr lang="en-US" sz="1800">
                <a:solidFill>
                  <a:srgbClr val="344372"/>
                </a:solidFill>
                <a:latin typeface="Arial"/>
                <a:ea typeface="Arial"/>
                <a:cs typeface="Arial"/>
                <a:sym typeface="Arial"/>
              </a:rPr>
              <a:t> </a:t>
            </a:r>
          </a:p>
        </p:txBody>
      </p:sp>
      <p:sp>
        <p:nvSpPr>
          <p:cNvPr id="12" name="TextBox 12"/>
          <p:cNvSpPr txBox="1"/>
          <p:nvPr/>
        </p:nvSpPr>
        <p:spPr>
          <a:xfrm>
            <a:off x="5696969" y="4554398"/>
            <a:ext cx="1745694" cy="288998"/>
          </a:xfrm>
          <a:prstGeom prst="rect">
            <a:avLst/>
          </a:prstGeom>
        </p:spPr>
        <p:txBody>
          <a:bodyPr lIns="0" tIns="0" rIns="0" bIns="0" rtlCol="0" anchor="t">
            <a:spAutoFit/>
          </a:bodyPr>
          <a:lstStyle/>
          <a:p>
            <a:pPr algn="l">
              <a:lnSpc>
                <a:spcPts val="2162"/>
              </a:lnSpc>
            </a:pPr>
            <a:r>
              <a:rPr lang="en-US" sz="1802">
                <a:solidFill>
                  <a:srgbClr val="344372"/>
                </a:solidFill>
                <a:latin typeface="Arial"/>
                <a:ea typeface="Arial"/>
                <a:cs typeface="Arial"/>
                <a:sym typeface="Arial"/>
              </a:rPr>
              <a:t>sacrificing nerve </a:t>
            </a:r>
          </a:p>
        </p:txBody>
      </p:sp>
      <p:sp>
        <p:nvSpPr>
          <p:cNvPr id="13" name="TextBox 13"/>
          <p:cNvSpPr txBox="1"/>
          <p:nvPr/>
        </p:nvSpPr>
        <p:spPr>
          <a:xfrm>
            <a:off x="5239769" y="2231546"/>
            <a:ext cx="2679935" cy="327098"/>
          </a:xfrm>
          <a:prstGeom prst="rect">
            <a:avLst/>
          </a:prstGeom>
        </p:spPr>
        <p:txBody>
          <a:bodyPr lIns="0" tIns="0" rIns="0" bIns="0" rtlCol="0" anchor="t">
            <a:spAutoFit/>
          </a:bodyPr>
          <a:lstStyle/>
          <a:p>
            <a:pPr algn="l">
              <a:lnSpc>
                <a:spcPts val="2523"/>
              </a:lnSpc>
            </a:pPr>
            <a:r>
              <a:rPr lang="en-US" sz="1802" dirty="0">
                <a:solidFill>
                  <a:srgbClr val="344372"/>
                </a:solidFill>
                <a:latin typeface="Arial"/>
                <a:ea typeface="Arial"/>
                <a:cs typeface="Arial"/>
                <a:sym typeface="Arial"/>
              </a:rPr>
              <a:t>Associated with NF type l </a:t>
            </a:r>
          </a:p>
        </p:txBody>
      </p:sp>
      <p:sp>
        <p:nvSpPr>
          <p:cNvPr id="14" name="TextBox 14"/>
          <p:cNvSpPr txBox="1"/>
          <p:nvPr/>
        </p:nvSpPr>
        <p:spPr>
          <a:xfrm>
            <a:off x="2387098" y="1690965"/>
            <a:ext cx="1625908" cy="326736"/>
          </a:xfrm>
          <a:prstGeom prst="rect">
            <a:avLst/>
          </a:prstGeom>
        </p:spPr>
        <p:txBody>
          <a:bodyPr lIns="0" tIns="0" rIns="0" bIns="0" rtlCol="0" anchor="t">
            <a:spAutoFit/>
          </a:bodyPr>
          <a:lstStyle/>
          <a:p>
            <a:pPr algn="l">
              <a:lnSpc>
                <a:spcPts val="2520"/>
              </a:lnSpc>
            </a:pPr>
            <a:r>
              <a:rPr lang="en-US" sz="1800" dirty="0" err="1">
                <a:solidFill>
                  <a:srgbClr val="344372"/>
                </a:solidFill>
                <a:latin typeface="Arial"/>
                <a:ea typeface="Arial"/>
                <a:cs typeface="Arial"/>
                <a:sym typeface="Arial"/>
              </a:rPr>
              <a:t>Hsually</a:t>
            </a:r>
            <a:r>
              <a:rPr lang="en-US" sz="1800" dirty="0">
                <a:solidFill>
                  <a:srgbClr val="344372"/>
                </a:solidFill>
                <a:latin typeface="Arial"/>
                <a:ea typeface="Arial"/>
                <a:cs typeface="Arial"/>
                <a:sym typeface="Arial"/>
              </a:rPr>
              <a:t> solitary </a:t>
            </a:r>
          </a:p>
        </p:txBody>
      </p:sp>
      <p:sp>
        <p:nvSpPr>
          <p:cNvPr id="15" name="TextBox 15"/>
          <p:cNvSpPr txBox="1"/>
          <p:nvPr/>
        </p:nvSpPr>
        <p:spPr>
          <a:xfrm>
            <a:off x="1876301" y="2711215"/>
            <a:ext cx="2745134" cy="517236"/>
          </a:xfrm>
          <a:prstGeom prst="rect">
            <a:avLst/>
          </a:prstGeom>
        </p:spPr>
        <p:txBody>
          <a:bodyPr lIns="0" tIns="0" rIns="0" bIns="0" rtlCol="0" anchor="t">
            <a:spAutoFit/>
          </a:bodyPr>
          <a:lstStyle/>
          <a:p>
            <a:pPr algn="l">
              <a:lnSpc>
                <a:spcPts val="4500"/>
              </a:lnSpc>
            </a:pPr>
            <a:r>
              <a:rPr lang="en-US" sz="1800">
                <a:solidFill>
                  <a:srgbClr val="344372"/>
                </a:solidFill>
                <a:latin typeface="Arial"/>
                <a:ea typeface="Arial"/>
                <a:cs typeface="Arial"/>
                <a:sym typeface="Arial"/>
              </a:rPr>
              <a:t>Compress the nerve trunk </a:t>
            </a:r>
          </a:p>
        </p:txBody>
      </p:sp>
      <p:sp>
        <p:nvSpPr>
          <p:cNvPr id="16" name="TextBox 16"/>
          <p:cNvSpPr txBox="1"/>
          <p:nvPr/>
        </p:nvSpPr>
        <p:spPr>
          <a:xfrm>
            <a:off x="2499617" y="3381527"/>
            <a:ext cx="1473565" cy="517236"/>
          </a:xfrm>
          <a:prstGeom prst="rect">
            <a:avLst/>
          </a:prstGeom>
        </p:spPr>
        <p:txBody>
          <a:bodyPr lIns="0" tIns="0" rIns="0" bIns="0" rtlCol="0" anchor="t">
            <a:spAutoFit/>
          </a:bodyPr>
          <a:lstStyle/>
          <a:p>
            <a:pPr algn="l">
              <a:lnSpc>
                <a:spcPts val="4500"/>
              </a:lnSpc>
            </a:pPr>
            <a:r>
              <a:rPr lang="en-US" sz="1800">
                <a:solidFill>
                  <a:srgbClr val="344372"/>
                </a:solidFill>
                <a:latin typeface="Arial"/>
                <a:ea typeface="Arial"/>
                <a:cs typeface="Arial"/>
                <a:sym typeface="Arial"/>
              </a:rPr>
              <a:t>Encapsulated </a:t>
            </a:r>
          </a:p>
        </p:txBody>
      </p:sp>
      <p:sp>
        <p:nvSpPr>
          <p:cNvPr id="17" name="TextBox 17"/>
          <p:cNvSpPr txBox="1"/>
          <p:nvPr/>
        </p:nvSpPr>
        <p:spPr>
          <a:xfrm>
            <a:off x="1935737" y="4051421"/>
            <a:ext cx="2622566" cy="485389"/>
          </a:xfrm>
          <a:prstGeom prst="rect">
            <a:avLst/>
          </a:prstGeom>
        </p:spPr>
        <p:txBody>
          <a:bodyPr lIns="0" tIns="0" rIns="0" bIns="0" rtlCol="0" anchor="t">
            <a:spAutoFit/>
          </a:bodyPr>
          <a:lstStyle/>
          <a:p>
            <a:pPr algn="ctr">
              <a:lnSpc>
                <a:spcPts val="4500"/>
              </a:lnSpc>
            </a:pPr>
            <a:r>
              <a:rPr lang="en-US" sz="1800" dirty="0">
                <a:solidFill>
                  <a:srgbClr val="344372"/>
                </a:solidFill>
                <a:latin typeface="Arial"/>
                <a:ea typeface="Arial"/>
                <a:cs typeface="Arial"/>
                <a:sym typeface="Arial"/>
              </a:rPr>
              <a:t>Easily </a:t>
            </a:r>
            <a:r>
              <a:rPr lang="en-US" sz="1800" dirty="0" err="1">
                <a:solidFill>
                  <a:srgbClr val="344372"/>
                </a:solidFill>
                <a:latin typeface="Arial"/>
                <a:ea typeface="Arial"/>
                <a:cs typeface="Arial"/>
                <a:sym typeface="Arial"/>
              </a:rPr>
              <a:t>resectable</a:t>
            </a:r>
            <a:r>
              <a:rPr lang="en-US" sz="1800" dirty="0">
                <a:solidFill>
                  <a:srgbClr val="344372"/>
                </a:solidFill>
                <a:latin typeface="Arial"/>
                <a:ea typeface="Arial"/>
                <a:cs typeface="Arial"/>
                <a:sym typeface="Arial"/>
              </a:rPr>
              <a:t> without </a:t>
            </a:r>
          </a:p>
        </p:txBody>
      </p:sp>
      <p:sp>
        <p:nvSpPr>
          <p:cNvPr id="18" name="TextBox 18"/>
          <p:cNvSpPr txBox="1"/>
          <p:nvPr/>
        </p:nvSpPr>
        <p:spPr>
          <a:xfrm>
            <a:off x="5219957" y="2939815"/>
            <a:ext cx="2717854" cy="958939"/>
          </a:xfrm>
          <a:prstGeom prst="rect">
            <a:avLst/>
          </a:prstGeom>
        </p:spPr>
        <p:txBody>
          <a:bodyPr lIns="0" tIns="0" rIns="0" bIns="0" rtlCol="0" anchor="t">
            <a:spAutoFit/>
          </a:bodyPr>
          <a:lstStyle/>
          <a:p>
            <a:pPr algn="ctr">
              <a:lnSpc>
                <a:spcPts val="2160"/>
              </a:lnSpc>
            </a:pPr>
            <a:r>
              <a:rPr lang="en-US" sz="1800">
                <a:solidFill>
                  <a:srgbClr val="344372"/>
                </a:solidFill>
                <a:latin typeface="Arial"/>
                <a:ea typeface="Arial"/>
                <a:cs typeface="Arial"/>
                <a:sym typeface="Arial"/>
              </a:rPr>
              <a:t>Fusiform and involves the nerve trunk </a:t>
            </a:r>
          </a:p>
          <a:p>
            <a:pPr algn="ctr">
              <a:lnSpc>
                <a:spcPts val="4075"/>
              </a:lnSpc>
            </a:pPr>
            <a:r>
              <a:rPr lang="en-US" sz="1800">
                <a:solidFill>
                  <a:srgbClr val="344372"/>
                </a:solidFill>
                <a:latin typeface="Arial"/>
                <a:ea typeface="Arial"/>
                <a:cs typeface="Arial"/>
                <a:sym typeface="Arial"/>
              </a:rPr>
              <a:t>Not encapsulated </a:t>
            </a:r>
          </a:p>
        </p:txBody>
      </p:sp>
      <p:sp>
        <p:nvSpPr>
          <p:cNvPr id="19" name="TextBox 19"/>
          <p:cNvSpPr txBox="1"/>
          <p:nvPr/>
        </p:nvSpPr>
        <p:spPr>
          <a:xfrm>
            <a:off x="5393693" y="4051421"/>
            <a:ext cx="2364134" cy="485389"/>
          </a:xfrm>
          <a:prstGeom prst="rect">
            <a:avLst/>
          </a:prstGeom>
        </p:spPr>
        <p:txBody>
          <a:bodyPr lIns="0" tIns="0" rIns="0" bIns="0" rtlCol="0" anchor="t">
            <a:spAutoFit/>
          </a:bodyPr>
          <a:lstStyle/>
          <a:p>
            <a:pPr algn="l">
              <a:lnSpc>
                <a:spcPts val="4500"/>
              </a:lnSpc>
            </a:pPr>
            <a:r>
              <a:rPr lang="en-US" sz="1800" dirty="0">
                <a:solidFill>
                  <a:srgbClr val="344372"/>
                </a:solidFill>
                <a:latin typeface="Arial"/>
                <a:ea typeface="Arial"/>
                <a:cs typeface="Arial"/>
                <a:sym typeface="Arial"/>
              </a:rPr>
              <a:t>Not </a:t>
            </a:r>
            <a:r>
              <a:rPr lang="en-US" sz="1800" dirty="0" err="1">
                <a:solidFill>
                  <a:srgbClr val="344372"/>
                </a:solidFill>
                <a:latin typeface="Arial"/>
                <a:ea typeface="Arial"/>
                <a:cs typeface="Arial"/>
                <a:sym typeface="Arial"/>
              </a:rPr>
              <a:t>resectable</a:t>
            </a:r>
            <a:r>
              <a:rPr lang="en-US" sz="1800" dirty="0">
                <a:solidFill>
                  <a:srgbClr val="344372"/>
                </a:solidFill>
                <a:latin typeface="Arial"/>
                <a:ea typeface="Arial"/>
                <a:cs typeface="Arial"/>
                <a:sym typeface="Arial"/>
              </a:rPr>
              <a:t> without </a:t>
            </a:r>
          </a:p>
        </p:txBody>
      </p:sp>
      <p:sp>
        <p:nvSpPr>
          <p:cNvPr id="20" name="TextBox 19">
            <a:extLst>
              <a:ext uri="{FF2B5EF4-FFF2-40B4-BE49-F238E27FC236}">
                <a16:creationId xmlns:a16="http://schemas.microsoft.com/office/drawing/2014/main" id="{7B5592C3-8285-886D-E67F-0B2025ACACF0}"/>
              </a:ext>
            </a:extLst>
          </p:cNvPr>
          <p:cNvSpPr txBox="1"/>
          <p:nvPr/>
        </p:nvSpPr>
        <p:spPr>
          <a:xfrm>
            <a:off x="5315878" y="884068"/>
            <a:ext cx="2526011" cy="1010533"/>
          </a:xfrm>
          <a:prstGeom prst="rect">
            <a:avLst/>
          </a:prstGeom>
          <a:noFill/>
        </p:spPr>
        <p:txBody>
          <a:bodyPr wrap="square" rtlCol="0">
            <a:spAutoFit/>
          </a:bodyPr>
          <a:lstStyle/>
          <a:p>
            <a:pPr algn="ctr">
              <a:lnSpc>
                <a:spcPts val="2523"/>
              </a:lnSpc>
            </a:pPr>
            <a:r>
              <a:rPr lang="en-US" sz="1802" dirty="0">
                <a:solidFill>
                  <a:srgbClr val="344372"/>
                </a:solidFill>
                <a:latin typeface="Arial"/>
                <a:ea typeface="Arial"/>
                <a:cs typeface="Arial"/>
                <a:sym typeface="Arial"/>
              </a:rPr>
              <a:t>Schwan cells and fibrous </a:t>
            </a:r>
            <a:r>
              <a:rPr lang="en-US" dirty="0">
                <a:solidFill>
                  <a:srgbClr val="344372"/>
                </a:solidFill>
                <a:latin typeface="Arial"/>
                <a:ea typeface="Arial"/>
                <a:cs typeface="Arial"/>
                <a:sym typeface="Arial"/>
              </a:rPr>
              <a:t>tissue </a:t>
            </a:r>
          </a:p>
          <a:p>
            <a:endParaRPr lang="en-AE" dirty="0"/>
          </a:p>
        </p:txBody>
      </p:sp>
      <p:sp>
        <p:nvSpPr>
          <p:cNvPr id="21" name="TextBox 20">
            <a:extLst>
              <a:ext uri="{FF2B5EF4-FFF2-40B4-BE49-F238E27FC236}">
                <a16:creationId xmlns:a16="http://schemas.microsoft.com/office/drawing/2014/main" id="{172E5CCE-B577-5218-3D4C-B063BD33DD97}"/>
              </a:ext>
            </a:extLst>
          </p:cNvPr>
          <p:cNvSpPr txBox="1"/>
          <p:nvPr/>
        </p:nvSpPr>
        <p:spPr>
          <a:xfrm>
            <a:off x="6114297" y="1653429"/>
            <a:ext cx="1158459" cy="689932"/>
          </a:xfrm>
          <a:prstGeom prst="rect">
            <a:avLst/>
          </a:prstGeom>
          <a:noFill/>
        </p:spPr>
        <p:txBody>
          <a:bodyPr wrap="none" rtlCol="0">
            <a:spAutoFit/>
          </a:bodyPr>
          <a:lstStyle/>
          <a:p>
            <a:pPr algn="ctr">
              <a:lnSpc>
                <a:spcPts val="2523"/>
              </a:lnSpc>
            </a:pPr>
            <a:r>
              <a:rPr lang="en-US" dirty="0">
                <a:solidFill>
                  <a:srgbClr val="344372"/>
                </a:solidFill>
                <a:latin typeface="Arial"/>
                <a:ea typeface="Arial"/>
                <a:cs typeface="Arial"/>
                <a:sym typeface="Arial"/>
              </a:rPr>
              <a:t>Multiple </a:t>
            </a:r>
          </a:p>
          <a:p>
            <a:endParaRPr lang="en-A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EC5F3"/>
        </a:solidFill>
        <a:effectLst/>
      </p:bgPr>
    </p:bg>
    <p:spTree>
      <p:nvGrpSpPr>
        <p:cNvPr id="1" name=""/>
        <p:cNvGrpSpPr/>
        <p:nvPr/>
      </p:nvGrpSpPr>
      <p:grpSpPr>
        <a:xfrm>
          <a:off x="0" y="0"/>
          <a:ext cx="0" cy="0"/>
          <a:chOff x="0" y="0"/>
          <a:chExt cx="0" cy="0"/>
        </a:xfrm>
      </p:grpSpPr>
      <p:sp>
        <p:nvSpPr>
          <p:cNvPr id="2" name="Freeform 2"/>
          <p:cNvSpPr/>
          <p:nvPr/>
        </p:nvSpPr>
        <p:spPr>
          <a:xfrm>
            <a:off x="-63503" y="3084957"/>
            <a:ext cx="1043426" cy="2122046"/>
          </a:xfrm>
          <a:custGeom>
            <a:avLst/>
            <a:gdLst/>
            <a:ahLst/>
            <a:cxnLst/>
            <a:rect l="l" t="t" r="r" b="b"/>
            <a:pathLst>
              <a:path w="1043426" h="2122046">
                <a:moveTo>
                  <a:pt x="0" y="0"/>
                </a:moveTo>
                <a:lnTo>
                  <a:pt x="1043425" y="0"/>
                </a:lnTo>
                <a:lnTo>
                  <a:pt x="1043425" y="2122046"/>
                </a:lnTo>
                <a:lnTo>
                  <a:pt x="0" y="21220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959346" y="-63503"/>
            <a:ext cx="2248157" cy="2227326"/>
          </a:xfrm>
          <a:custGeom>
            <a:avLst/>
            <a:gdLst/>
            <a:ahLst/>
            <a:cxnLst/>
            <a:rect l="l" t="t" r="r" b="b"/>
            <a:pathLst>
              <a:path w="2248157" h="2227326">
                <a:moveTo>
                  <a:pt x="0" y="0"/>
                </a:moveTo>
                <a:lnTo>
                  <a:pt x="2248157" y="0"/>
                </a:lnTo>
                <a:lnTo>
                  <a:pt x="2248157" y="2227326"/>
                </a:lnTo>
                <a:lnTo>
                  <a:pt x="0" y="22273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445535" y="2013984"/>
            <a:ext cx="2952803" cy="2952803"/>
          </a:xfrm>
          <a:custGeom>
            <a:avLst/>
            <a:gdLst/>
            <a:ahLst/>
            <a:cxnLst/>
            <a:rect l="l" t="t" r="r" b="b"/>
            <a:pathLst>
              <a:path w="2952803" h="2952803">
                <a:moveTo>
                  <a:pt x="0" y="0"/>
                </a:moveTo>
                <a:lnTo>
                  <a:pt x="2952803" y="0"/>
                </a:lnTo>
                <a:lnTo>
                  <a:pt x="2952803" y="2952803"/>
                </a:lnTo>
                <a:lnTo>
                  <a:pt x="0" y="2952803"/>
                </a:lnTo>
                <a:lnTo>
                  <a:pt x="0" y="0"/>
                </a:lnTo>
                <a:close/>
              </a:path>
            </a:pathLst>
          </a:custGeom>
          <a:blipFill>
            <a:blip r:embed="rId6"/>
            <a:stretch>
              <a:fillRect/>
            </a:stretch>
          </a:blipFill>
        </p:spPr>
      </p:sp>
      <p:sp>
        <p:nvSpPr>
          <p:cNvPr id="5" name="TextBox 5"/>
          <p:cNvSpPr txBox="1"/>
          <p:nvPr/>
        </p:nvSpPr>
        <p:spPr>
          <a:xfrm>
            <a:off x="514350" y="311567"/>
            <a:ext cx="8278063" cy="1488837"/>
          </a:xfrm>
          <a:prstGeom prst="rect">
            <a:avLst/>
          </a:prstGeom>
        </p:spPr>
        <p:txBody>
          <a:bodyPr lIns="0" tIns="0" rIns="0" bIns="0" rtlCol="0" anchor="t">
            <a:spAutoFit/>
          </a:bodyPr>
          <a:lstStyle/>
          <a:p>
            <a:pPr algn="l">
              <a:lnSpc>
                <a:spcPts val="4356"/>
              </a:lnSpc>
            </a:pPr>
            <a:r>
              <a:rPr lang="en-US" sz="3111" b="1" dirty="0" err="1">
                <a:solidFill>
                  <a:srgbClr val="344372"/>
                </a:solidFill>
                <a:latin typeface="Barlow SemiCondensed Bold"/>
                <a:ea typeface="Barlow SemiCondensed Bold"/>
                <a:cs typeface="Barlow SemiCondensed Bold"/>
                <a:sym typeface="Barlow SemiCondensed Bold"/>
              </a:rPr>
              <a:t>Defenition</a:t>
            </a:r>
            <a:r>
              <a:rPr lang="en-US" sz="3111" b="1" dirty="0">
                <a:solidFill>
                  <a:srgbClr val="344372"/>
                </a:solidFill>
                <a:latin typeface="Barlow SemiCondensed Bold"/>
                <a:ea typeface="Barlow SemiCondensed Bold"/>
                <a:cs typeface="Barlow SemiCondensed Bold"/>
                <a:sym typeface="Barlow SemiCondensed Bold"/>
              </a:rPr>
              <a:t> </a:t>
            </a:r>
          </a:p>
          <a:p>
            <a:pPr algn="l">
              <a:lnSpc>
                <a:spcPts val="2485"/>
              </a:lnSpc>
            </a:pPr>
            <a:r>
              <a:rPr lang="en-US" sz="2076" b="1" dirty="0">
                <a:solidFill>
                  <a:srgbClr val="5379A7"/>
                </a:solidFill>
                <a:latin typeface="Barlow SemiCondensed Bold"/>
                <a:ea typeface="Barlow SemiCondensed Bold"/>
                <a:cs typeface="Barlow SemiCondensed Bold"/>
                <a:sym typeface="Barlow SemiCondensed Bold"/>
              </a:rPr>
              <a:t>A spinal tumor is an abnormal mass of tissue </a:t>
            </a:r>
            <a:r>
              <a:rPr lang="en-US" sz="2076" b="1" i="1" dirty="0">
                <a:solidFill>
                  <a:srgbClr val="5379A7"/>
                </a:solidFill>
                <a:latin typeface="Barlow SemiCondensed Bold Italics"/>
                <a:ea typeface="Barlow SemiCondensed Bold Italics"/>
                <a:cs typeface="Barlow SemiCondensed Bold Italics"/>
                <a:sym typeface="Barlow SemiCondensed Bold Italics"/>
              </a:rPr>
              <a:t>within or surrounding the spinal </a:t>
            </a:r>
            <a:r>
              <a:rPr lang="en-US" sz="2076" b="1" dirty="0">
                <a:solidFill>
                  <a:srgbClr val="5379A7"/>
                </a:solidFill>
                <a:latin typeface="Barlow SemiCondensed Bold"/>
                <a:ea typeface="Barlow SemiCondensed Bold"/>
                <a:cs typeface="Barlow SemiCondensed Bold"/>
                <a:sym typeface="Barlow SemiCondensed Bold"/>
              </a:rPr>
              <a:t>cord and spinal column, in which cells grow and multiply uncontrollably, seemingly unchecked by the mechanisms that control normal cells</a:t>
            </a:r>
            <a:r>
              <a:rPr lang="en-US" sz="2076" b="1" dirty="0">
                <a:solidFill>
                  <a:srgbClr val="344372"/>
                </a:solidFill>
                <a:latin typeface="Barlow SemiCondensed Bold"/>
                <a:ea typeface="Barlow SemiCondensed Bold"/>
                <a:cs typeface="Barlow SemiCondensed Bold"/>
                <a:sym typeface="Barlow SemiCondensed Bold"/>
              </a:rPr>
              <a:t> </a:t>
            </a:r>
          </a:p>
        </p:txBody>
      </p:sp>
      <p:sp>
        <p:nvSpPr>
          <p:cNvPr id="6" name="TextBox 6"/>
          <p:cNvSpPr txBox="1"/>
          <p:nvPr/>
        </p:nvSpPr>
        <p:spPr>
          <a:xfrm>
            <a:off x="963778" y="2648941"/>
            <a:ext cx="51978" cy="305772"/>
          </a:xfrm>
          <a:prstGeom prst="rect">
            <a:avLst/>
          </a:prstGeom>
        </p:spPr>
        <p:txBody>
          <a:bodyPr lIns="0" tIns="0" rIns="0" bIns="0" rtlCol="0" anchor="t">
            <a:spAutoFit/>
          </a:bodyPr>
          <a:lstStyle/>
          <a:p>
            <a:pPr algn="l">
              <a:lnSpc>
                <a:spcPts val="2403"/>
              </a:lnSpc>
            </a:pPr>
            <a:r>
              <a:rPr lang="en-US" sz="2006" b="1">
                <a:solidFill>
                  <a:srgbClr val="5379A7"/>
                </a:solidFill>
                <a:latin typeface="Barlow SemiCondensed Bold"/>
                <a:ea typeface="Barlow SemiCondensed Bold"/>
                <a:cs typeface="Barlow SemiCondensed Bold"/>
                <a:sym typeface="Barlow SemiCondensed Bold"/>
              </a:rPr>
              <a:t> </a:t>
            </a:r>
          </a:p>
        </p:txBody>
      </p:sp>
      <p:sp>
        <p:nvSpPr>
          <p:cNvPr id="7" name="TextBox 7"/>
          <p:cNvSpPr txBox="1"/>
          <p:nvPr/>
        </p:nvSpPr>
        <p:spPr>
          <a:xfrm>
            <a:off x="820522" y="2954036"/>
            <a:ext cx="1412377" cy="305410"/>
          </a:xfrm>
          <a:prstGeom prst="rect">
            <a:avLst/>
          </a:prstGeom>
        </p:spPr>
        <p:txBody>
          <a:bodyPr lIns="0" tIns="0" rIns="0" bIns="0" rtlCol="0" anchor="t">
            <a:spAutoFit/>
          </a:bodyPr>
          <a:lstStyle/>
          <a:p>
            <a:pPr algn="l">
              <a:lnSpc>
                <a:spcPts val="2400"/>
              </a:lnSpc>
            </a:pPr>
            <a:r>
              <a:rPr lang="en-US" sz="2004" b="1">
                <a:solidFill>
                  <a:srgbClr val="5379A7"/>
                </a:solidFill>
                <a:latin typeface="Barlow SemiCondensed Bold"/>
                <a:ea typeface="Barlow SemiCondensed Bold"/>
                <a:cs typeface="Barlow SemiCondensed Bold"/>
                <a:sym typeface="Barlow SemiCondensed Bold"/>
              </a:rPr>
              <a:t>2. Intradural: </a:t>
            </a:r>
          </a:p>
        </p:txBody>
      </p:sp>
      <p:sp>
        <p:nvSpPr>
          <p:cNvPr id="8" name="TextBox 8"/>
          <p:cNvSpPr txBox="1"/>
          <p:nvPr/>
        </p:nvSpPr>
        <p:spPr>
          <a:xfrm>
            <a:off x="971702" y="3258836"/>
            <a:ext cx="1920383" cy="305410"/>
          </a:xfrm>
          <a:prstGeom prst="rect">
            <a:avLst/>
          </a:prstGeom>
        </p:spPr>
        <p:txBody>
          <a:bodyPr lIns="0" tIns="0" rIns="0" bIns="0" rtlCol="0" anchor="t">
            <a:spAutoFit/>
          </a:bodyPr>
          <a:lstStyle/>
          <a:p>
            <a:pPr algn="l">
              <a:lnSpc>
                <a:spcPts val="2400"/>
              </a:lnSpc>
            </a:pPr>
            <a:r>
              <a:rPr lang="en-US" sz="2004" b="1">
                <a:solidFill>
                  <a:srgbClr val="5379A7"/>
                </a:solidFill>
                <a:latin typeface="Barlow SemiCondensed Bold"/>
                <a:ea typeface="Barlow SemiCondensed Bold"/>
                <a:cs typeface="Barlow SemiCondensed Bold"/>
                <a:sym typeface="Barlow SemiCondensed Bold"/>
              </a:rPr>
              <a:t>A. Extramedullary </a:t>
            </a:r>
          </a:p>
        </p:txBody>
      </p:sp>
      <p:sp>
        <p:nvSpPr>
          <p:cNvPr id="9" name="TextBox 9"/>
          <p:cNvSpPr txBox="1"/>
          <p:nvPr/>
        </p:nvSpPr>
        <p:spPr>
          <a:xfrm>
            <a:off x="820522" y="2610841"/>
            <a:ext cx="1300782" cy="343872"/>
          </a:xfrm>
          <a:prstGeom prst="rect">
            <a:avLst/>
          </a:prstGeom>
        </p:spPr>
        <p:txBody>
          <a:bodyPr lIns="0" tIns="0" rIns="0" bIns="0" rtlCol="0" anchor="t">
            <a:spAutoFit/>
          </a:bodyPr>
          <a:lstStyle/>
          <a:p>
            <a:pPr algn="l">
              <a:lnSpc>
                <a:spcPts val="2808"/>
              </a:lnSpc>
            </a:pPr>
            <a:r>
              <a:rPr lang="en-US" sz="2006" b="1">
                <a:solidFill>
                  <a:srgbClr val="5379A7"/>
                </a:solidFill>
                <a:latin typeface="Barlow SemiCondensed Bold"/>
                <a:ea typeface="Barlow SemiCondensed Bold"/>
                <a:cs typeface="Barlow SemiCondensed Bold"/>
                <a:sym typeface="Barlow SemiCondensed Bold"/>
              </a:rPr>
              <a:t>1.</a:t>
            </a:r>
            <a:r>
              <a:rPr lang="en-US" sz="2006" b="1">
                <a:solidFill>
                  <a:srgbClr val="000000"/>
                </a:solidFill>
                <a:latin typeface="Barlow SemiCondensed Bold"/>
                <a:ea typeface="Barlow SemiCondensed Bold"/>
                <a:cs typeface="Barlow SemiCondensed Bold"/>
                <a:sym typeface="Barlow SemiCondensed Bold"/>
              </a:rPr>
              <a:t> </a:t>
            </a:r>
            <a:r>
              <a:rPr lang="en-US" sz="2006" b="1">
                <a:solidFill>
                  <a:srgbClr val="5379A7"/>
                </a:solidFill>
                <a:latin typeface="Barlow SemiCondensed Bold"/>
                <a:ea typeface="Barlow SemiCondensed Bold"/>
                <a:cs typeface="Barlow SemiCondensed Bold"/>
                <a:sym typeface="Barlow SemiCondensed Bold"/>
              </a:rPr>
              <a:t>Extradural</a:t>
            </a:r>
          </a:p>
        </p:txBody>
      </p:sp>
      <p:sp>
        <p:nvSpPr>
          <p:cNvPr id="10" name="TextBox 10"/>
          <p:cNvSpPr txBox="1"/>
          <p:nvPr/>
        </p:nvSpPr>
        <p:spPr>
          <a:xfrm>
            <a:off x="820522" y="3525498"/>
            <a:ext cx="1951692" cy="343872"/>
          </a:xfrm>
          <a:prstGeom prst="rect">
            <a:avLst/>
          </a:prstGeom>
        </p:spPr>
        <p:txBody>
          <a:bodyPr lIns="0" tIns="0" rIns="0" bIns="0" rtlCol="0" anchor="t">
            <a:spAutoFit/>
          </a:bodyPr>
          <a:lstStyle/>
          <a:p>
            <a:pPr algn="l">
              <a:lnSpc>
                <a:spcPts val="2808"/>
              </a:lnSpc>
            </a:pPr>
            <a:r>
              <a:rPr lang="en-US" sz="2006" b="1">
                <a:solidFill>
                  <a:srgbClr val="5379A7"/>
                </a:solidFill>
                <a:latin typeface="Barlow SemiCondensed Bold"/>
                <a:ea typeface="Barlow SemiCondensed Bold"/>
                <a:cs typeface="Barlow SemiCondensed Bold"/>
                <a:sym typeface="Barlow SemiCondensed Bold"/>
              </a:rPr>
              <a:t> B.Intramedullary</a:t>
            </a:r>
          </a:p>
        </p:txBody>
      </p:sp>
      <p:sp>
        <p:nvSpPr>
          <p:cNvPr id="11" name="TextBox 11"/>
          <p:cNvSpPr txBox="1"/>
          <p:nvPr/>
        </p:nvSpPr>
        <p:spPr>
          <a:xfrm>
            <a:off x="804672" y="2162937"/>
            <a:ext cx="2226278" cy="533400"/>
          </a:xfrm>
          <a:prstGeom prst="rect">
            <a:avLst/>
          </a:prstGeom>
        </p:spPr>
        <p:txBody>
          <a:bodyPr lIns="0" tIns="0" rIns="0" bIns="0" rtlCol="0" anchor="t">
            <a:spAutoFit/>
          </a:bodyPr>
          <a:lstStyle/>
          <a:p>
            <a:pPr algn="l">
              <a:lnSpc>
                <a:spcPts val="4200"/>
              </a:lnSpc>
            </a:pPr>
            <a:r>
              <a:rPr lang="en-US" sz="3000" b="1">
                <a:solidFill>
                  <a:srgbClr val="344372"/>
                </a:solidFill>
                <a:latin typeface="Barlow SemiCondensed Bold"/>
                <a:ea typeface="Barlow SemiCondensed Bold"/>
                <a:cs typeface="Barlow SemiCondensed Bold"/>
                <a:sym typeface="Barlow SemiCondensed Bold"/>
              </a:rPr>
              <a:t>Classification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EC5F3"/>
        </a:solidFill>
        <a:effectLst/>
      </p:bgPr>
    </p:bg>
    <p:spTree>
      <p:nvGrpSpPr>
        <p:cNvPr id="1" name=""/>
        <p:cNvGrpSpPr/>
        <p:nvPr/>
      </p:nvGrpSpPr>
      <p:grpSpPr>
        <a:xfrm>
          <a:off x="0" y="0"/>
          <a:ext cx="0" cy="0"/>
          <a:chOff x="0" y="0"/>
          <a:chExt cx="0" cy="0"/>
        </a:xfrm>
      </p:grpSpPr>
      <p:sp>
        <p:nvSpPr>
          <p:cNvPr id="2" name="Freeform 2"/>
          <p:cNvSpPr/>
          <p:nvPr/>
        </p:nvSpPr>
        <p:spPr>
          <a:xfrm>
            <a:off x="-63503" y="1025023"/>
            <a:ext cx="877700" cy="4181980"/>
          </a:xfrm>
          <a:custGeom>
            <a:avLst/>
            <a:gdLst/>
            <a:ahLst/>
            <a:cxnLst/>
            <a:rect l="l" t="t" r="r" b="b"/>
            <a:pathLst>
              <a:path w="877700" h="4181980">
                <a:moveTo>
                  <a:pt x="0" y="0"/>
                </a:moveTo>
                <a:lnTo>
                  <a:pt x="877700" y="0"/>
                </a:lnTo>
                <a:lnTo>
                  <a:pt x="877700" y="4181980"/>
                </a:lnTo>
                <a:lnTo>
                  <a:pt x="0" y="41819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959346" y="-63503"/>
            <a:ext cx="2248157" cy="2227326"/>
          </a:xfrm>
          <a:custGeom>
            <a:avLst/>
            <a:gdLst/>
            <a:ahLst/>
            <a:cxnLst/>
            <a:rect l="l" t="t" r="r" b="b"/>
            <a:pathLst>
              <a:path w="2248157" h="2227326">
                <a:moveTo>
                  <a:pt x="0" y="0"/>
                </a:moveTo>
                <a:lnTo>
                  <a:pt x="2248157" y="0"/>
                </a:lnTo>
                <a:lnTo>
                  <a:pt x="2248157" y="2227326"/>
                </a:lnTo>
                <a:lnTo>
                  <a:pt x="0" y="22273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47828" y="553212"/>
            <a:ext cx="8848344" cy="4587240"/>
          </a:xfrm>
          <a:custGeom>
            <a:avLst/>
            <a:gdLst/>
            <a:ahLst/>
            <a:cxnLst/>
            <a:rect l="l" t="t" r="r" b="b"/>
            <a:pathLst>
              <a:path w="8848344" h="4587240">
                <a:moveTo>
                  <a:pt x="0" y="0"/>
                </a:moveTo>
                <a:lnTo>
                  <a:pt x="8848344" y="0"/>
                </a:lnTo>
                <a:lnTo>
                  <a:pt x="8848344" y="4587240"/>
                </a:lnTo>
                <a:lnTo>
                  <a:pt x="0" y="4587240"/>
                </a:lnTo>
                <a:lnTo>
                  <a:pt x="0" y="0"/>
                </a:lnTo>
                <a:close/>
              </a:path>
            </a:pathLst>
          </a:custGeom>
          <a:blipFill>
            <a:blip r:embed="rId6"/>
            <a:stretch>
              <a:fillRect/>
            </a:stretch>
          </a:blipFill>
        </p:spPr>
      </p:sp>
      <p:sp>
        <p:nvSpPr>
          <p:cNvPr id="5" name="Freeform 5"/>
          <p:cNvSpPr/>
          <p:nvPr/>
        </p:nvSpPr>
        <p:spPr>
          <a:xfrm>
            <a:off x="127683" y="512569"/>
            <a:ext cx="8888682" cy="4628940"/>
          </a:xfrm>
          <a:custGeom>
            <a:avLst/>
            <a:gdLst/>
            <a:ahLst/>
            <a:cxnLst/>
            <a:rect l="l" t="t" r="r" b="b"/>
            <a:pathLst>
              <a:path w="8888682" h="4628940">
                <a:moveTo>
                  <a:pt x="0" y="0"/>
                </a:moveTo>
                <a:lnTo>
                  <a:pt x="8888682" y="0"/>
                </a:lnTo>
                <a:lnTo>
                  <a:pt x="8888682" y="4628940"/>
                </a:lnTo>
                <a:lnTo>
                  <a:pt x="0" y="46289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TextBox 6"/>
          <p:cNvSpPr txBox="1"/>
          <p:nvPr/>
        </p:nvSpPr>
        <p:spPr>
          <a:xfrm>
            <a:off x="2230498" y="-27051"/>
            <a:ext cx="4501648" cy="568452"/>
          </a:xfrm>
          <a:prstGeom prst="rect">
            <a:avLst/>
          </a:prstGeom>
        </p:spPr>
        <p:txBody>
          <a:bodyPr lIns="0" tIns="0" rIns="0" bIns="0" rtlCol="0" anchor="t">
            <a:spAutoFit/>
          </a:bodyPr>
          <a:lstStyle/>
          <a:p>
            <a:pPr algn="l">
              <a:lnSpc>
                <a:spcPts val="4200"/>
              </a:lnSpc>
            </a:pPr>
            <a:r>
              <a:rPr lang="en-US" sz="3000" b="1">
                <a:solidFill>
                  <a:srgbClr val="344372"/>
                </a:solidFill>
                <a:latin typeface="Barlow SemiCondensed Bold"/>
                <a:ea typeface="Barlow SemiCondensed Bold"/>
                <a:cs typeface="Barlow SemiCondensed Bold"/>
                <a:sym typeface="Barlow SemiCondensed Bold"/>
              </a:rPr>
              <a:t>Types of Neurofibromatosis</a:t>
            </a:r>
            <a:r>
              <a:rPr lang="en-US" sz="3000">
                <a:solidFill>
                  <a:srgbClr val="000000"/>
                </a:solidFill>
                <a:latin typeface="Barlow SemiCondensed"/>
                <a:ea typeface="Barlow SemiCondensed"/>
                <a:cs typeface="Barlow SemiCondensed"/>
                <a:sym typeface="Barlow SemiCondensed"/>
              </a:rPr>
              <a:t> </a:t>
            </a:r>
          </a:p>
        </p:txBody>
      </p:sp>
      <p:sp>
        <p:nvSpPr>
          <p:cNvPr id="7" name="TextBox 7"/>
          <p:cNvSpPr txBox="1"/>
          <p:nvPr/>
        </p:nvSpPr>
        <p:spPr>
          <a:xfrm>
            <a:off x="1082040" y="681819"/>
            <a:ext cx="1168994" cy="383715"/>
          </a:xfrm>
          <a:prstGeom prst="rect">
            <a:avLst/>
          </a:prstGeom>
        </p:spPr>
        <p:txBody>
          <a:bodyPr lIns="0" tIns="0" rIns="0" bIns="0" rtlCol="0" anchor="t">
            <a:spAutoFit/>
          </a:bodyPr>
          <a:lstStyle/>
          <a:p>
            <a:pPr algn="l">
              <a:lnSpc>
                <a:spcPts val="2983"/>
              </a:lnSpc>
            </a:pPr>
            <a:r>
              <a:rPr lang="en-US" sz="2498" b="1">
                <a:solidFill>
                  <a:srgbClr val="FFFFFF"/>
                </a:solidFill>
                <a:latin typeface="Arial Bold"/>
                <a:ea typeface="Arial Bold"/>
                <a:cs typeface="Arial Bold"/>
                <a:sym typeface="Arial Bold"/>
              </a:rPr>
              <a:t>Feature</a:t>
            </a:r>
          </a:p>
        </p:txBody>
      </p:sp>
      <p:sp>
        <p:nvSpPr>
          <p:cNvPr id="8" name="TextBox 8"/>
          <p:cNvSpPr txBox="1"/>
          <p:nvPr/>
        </p:nvSpPr>
        <p:spPr>
          <a:xfrm>
            <a:off x="1507236" y="943889"/>
            <a:ext cx="50559" cy="391249"/>
          </a:xfrm>
          <a:prstGeom prst="rect">
            <a:avLst/>
          </a:prstGeom>
        </p:spPr>
        <p:txBody>
          <a:bodyPr lIns="0" tIns="0" rIns="0" bIns="0" rtlCol="0" anchor="t">
            <a:spAutoFit/>
          </a:bodyPr>
          <a:lstStyle/>
          <a:p>
            <a:pPr algn="l">
              <a:lnSpc>
                <a:spcPts val="3390"/>
              </a:lnSpc>
            </a:pPr>
            <a:r>
              <a:rPr lang="en-US" sz="1403">
                <a:solidFill>
                  <a:srgbClr val="344372"/>
                </a:solidFill>
                <a:latin typeface="Arial"/>
                <a:ea typeface="Arial"/>
                <a:cs typeface="Arial"/>
                <a:sym typeface="Arial"/>
              </a:rPr>
              <a:t> </a:t>
            </a:r>
          </a:p>
        </p:txBody>
      </p:sp>
      <p:sp>
        <p:nvSpPr>
          <p:cNvPr id="9" name="TextBox 9"/>
          <p:cNvSpPr txBox="1"/>
          <p:nvPr/>
        </p:nvSpPr>
        <p:spPr>
          <a:xfrm>
            <a:off x="4272658" y="681819"/>
            <a:ext cx="610533" cy="383715"/>
          </a:xfrm>
          <a:prstGeom prst="rect">
            <a:avLst/>
          </a:prstGeom>
        </p:spPr>
        <p:txBody>
          <a:bodyPr lIns="0" tIns="0" rIns="0" bIns="0" rtlCol="0" anchor="t">
            <a:spAutoFit/>
          </a:bodyPr>
          <a:lstStyle/>
          <a:p>
            <a:pPr algn="l">
              <a:lnSpc>
                <a:spcPts val="2983"/>
              </a:lnSpc>
            </a:pPr>
            <a:r>
              <a:rPr lang="en-US" sz="2498" b="1">
                <a:solidFill>
                  <a:srgbClr val="FFFFFF"/>
                </a:solidFill>
                <a:latin typeface="Arial Bold"/>
                <a:ea typeface="Arial Bold"/>
                <a:cs typeface="Arial Bold"/>
                <a:sym typeface="Arial Bold"/>
              </a:rPr>
              <a:t>NF1</a:t>
            </a:r>
          </a:p>
        </p:txBody>
      </p:sp>
      <p:sp>
        <p:nvSpPr>
          <p:cNvPr id="10" name="TextBox 10"/>
          <p:cNvSpPr txBox="1"/>
          <p:nvPr/>
        </p:nvSpPr>
        <p:spPr>
          <a:xfrm>
            <a:off x="4510402" y="943889"/>
            <a:ext cx="50559" cy="391249"/>
          </a:xfrm>
          <a:prstGeom prst="rect">
            <a:avLst/>
          </a:prstGeom>
        </p:spPr>
        <p:txBody>
          <a:bodyPr lIns="0" tIns="0" rIns="0" bIns="0" rtlCol="0" anchor="t">
            <a:spAutoFit/>
          </a:bodyPr>
          <a:lstStyle/>
          <a:p>
            <a:pPr algn="l">
              <a:lnSpc>
                <a:spcPts val="3390"/>
              </a:lnSpc>
            </a:pPr>
            <a:r>
              <a:rPr lang="en-US" sz="1403">
                <a:solidFill>
                  <a:srgbClr val="344372"/>
                </a:solidFill>
                <a:latin typeface="Arial"/>
                <a:ea typeface="Arial"/>
                <a:cs typeface="Arial"/>
                <a:sym typeface="Arial"/>
              </a:rPr>
              <a:t> </a:t>
            </a:r>
          </a:p>
        </p:txBody>
      </p:sp>
      <p:sp>
        <p:nvSpPr>
          <p:cNvPr id="11" name="TextBox 11"/>
          <p:cNvSpPr txBox="1"/>
          <p:nvPr/>
        </p:nvSpPr>
        <p:spPr>
          <a:xfrm>
            <a:off x="6155436" y="634194"/>
            <a:ext cx="2773099" cy="705260"/>
          </a:xfrm>
          <a:prstGeom prst="rect">
            <a:avLst/>
          </a:prstGeom>
        </p:spPr>
        <p:txBody>
          <a:bodyPr lIns="0" tIns="0" rIns="0" bIns="0" rtlCol="0" anchor="t">
            <a:spAutoFit/>
          </a:bodyPr>
          <a:lstStyle/>
          <a:p>
            <a:pPr algn="ctr">
              <a:lnSpc>
                <a:spcPts val="3497"/>
              </a:lnSpc>
            </a:pPr>
            <a:r>
              <a:rPr lang="en-US" sz="2498" b="1">
                <a:solidFill>
                  <a:srgbClr val="FFFFFF"/>
                </a:solidFill>
                <a:latin typeface="Arial Bold"/>
                <a:ea typeface="Arial Bold"/>
                <a:cs typeface="Arial Bold"/>
                <a:sym typeface="Arial Bold"/>
              </a:rPr>
              <a:t>NF2 </a:t>
            </a:r>
          </a:p>
          <a:p>
            <a:pPr algn="ctr">
              <a:lnSpc>
                <a:spcPts val="3509"/>
              </a:lnSpc>
            </a:pPr>
            <a:r>
              <a:rPr lang="en-US" sz="1403">
                <a:solidFill>
                  <a:srgbClr val="344372"/>
                </a:solidFill>
                <a:latin typeface="Arial"/>
                <a:ea typeface="Arial"/>
                <a:cs typeface="Arial"/>
                <a:sym typeface="Arial"/>
              </a:rPr>
              <a:t>NF2 (chr22)-merlin/schwannomin </a:t>
            </a:r>
          </a:p>
        </p:txBody>
      </p:sp>
      <p:sp>
        <p:nvSpPr>
          <p:cNvPr id="12" name="TextBox 12"/>
          <p:cNvSpPr txBox="1"/>
          <p:nvPr/>
        </p:nvSpPr>
        <p:spPr>
          <a:xfrm>
            <a:off x="1071372" y="924839"/>
            <a:ext cx="1239631" cy="410299"/>
          </a:xfrm>
          <a:prstGeom prst="rect">
            <a:avLst/>
          </a:prstGeom>
        </p:spPr>
        <p:txBody>
          <a:bodyPr lIns="0" tIns="0" rIns="0" bIns="0" rtlCol="0" anchor="t">
            <a:spAutoFit/>
          </a:bodyPr>
          <a:lstStyle/>
          <a:p>
            <a:pPr algn="l">
              <a:lnSpc>
                <a:spcPts val="3509"/>
              </a:lnSpc>
            </a:pPr>
            <a:r>
              <a:rPr lang="en-US" sz="1403">
                <a:solidFill>
                  <a:srgbClr val="344372"/>
                </a:solidFill>
                <a:latin typeface="Arial"/>
                <a:ea typeface="Arial"/>
                <a:cs typeface="Arial"/>
                <a:sym typeface="Arial"/>
              </a:rPr>
              <a:t>Genemutation </a:t>
            </a:r>
          </a:p>
        </p:txBody>
      </p:sp>
      <p:sp>
        <p:nvSpPr>
          <p:cNvPr id="13" name="TextBox 13"/>
          <p:cNvSpPr txBox="1"/>
          <p:nvPr/>
        </p:nvSpPr>
        <p:spPr>
          <a:xfrm>
            <a:off x="1415796" y="1424959"/>
            <a:ext cx="537115" cy="410299"/>
          </a:xfrm>
          <a:prstGeom prst="rect">
            <a:avLst/>
          </a:prstGeom>
        </p:spPr>
        <p:txBody>
          <a:bodyPr lIns="0" tIns="0" rIns="0" bIns="0" rtlCol="0" anchor="t">
            <a:spAutoFit/>
          </a:bodyPr>
          <a:lstStyle/>
          <a:p>
            <a:pPr algn="l">
              <a:lnSpc>
                <a:spcPts val="3509"/>
              </a:lnSpc>
            </a:pPr>
            <a:r>
              <a:rPr lang="en-US" sz="1403" spc="1">
                <a:solidFill>
                  <a:srgbClr val="344372"/>
                </a:solidFill>
                <a:latin typeface="Arial"/>
                <a:ea typeface="Arial"/>
                <a:cs typeface="Arial"/>
                <a:sym typeface="Arial"/>
              </a:rPr>
              <a:t>Onset </a:t>
            </a:r>
          </a:p>
        </p:txBody>
      </p:sp>
      <p:sp>
        <p:nvSpPr>
          <p:cNvPr id="14" name="TextBox 14"/>
          <p:cNvSpPr txBox="1"/>
          <p:nvPr/>
        </p:nvSpPr>
        <p:spPr>
          <a:xfrm>
            <a:off x="1150620" y="2675020"/>
            <a:ext cx="1078697" cy="410299"/>
          </a:xfrm>
          <a:prstGeom prst="rect">
            <a:avLst/>
          </a:prstGeom>
        </p:spPr>
        <p:txBody>
          <a:bodyPr lIns="0" tIns="0" rIns="0" bIns="0" rtlCol="0" anchor="t">
            <a:spAutoFit/>
          </a:bodyPr>
          <a:lstStyle/>
          <a:p>
            <a:pPr algn="l">
              <a:lnSpc>
                <a:spcPts val="3509"/>
              </a:lnSpc>
            </a:pPr>
            <a:r>
              <a:rPr lang="en-US" sz="1403">
                <a:solidFill>
                  <a:srgbClr val="344372"/>
                </a:solidFill>
                <a:latin typeface="Arial"/>
                <a:ea typeface="Arial"/>
                <a:cs typeface="Arial"/>
                <a:sym typeface="Arial"/>
              </a:rPr>
              <a:t>Skin findings </a:t>
            </a:r>
          </a:p>
        </p:txBody>
      </p:sp>
      <p:sp>
        <p:nvSpPr>
          <p:cNvPr id="15" name="TextBox 15"/>
          <p:cNvSpPr txBox="1"/>
          <p:nvPr/>
        </p:nvSpPr>
        <p:spPr>
          <a:xfrm>
            <a:off x="1018032" y="3193437"/>
            <a:ext cx="1348550" cy="768134"/>
          </a:xfrm>
          <a:prstGeom prst="rect">
            <a:avLst/>
          </a:prstGeom>
        </p:spPr>
        <p:txBody>
          <a:bodyPr lIns="0" tIns="0" rIns="0" bIns="0" rtlCol="0" anchor="t">
            <a:spAutoFit/>
          </a:bodyPr>
          <a:lstStyle/>
          <a:p>
            <a:pPr algn="ctr">
              <a:lnSpc>
                <a:spcPts val="3509"/>
              </a:lnSpc>
            </a:pPr>
            <a:r>
              <a:rPr lang="en-US" sz="1403">
                <a:solidFill>
                  <a:srgbClr val="344372"/>
                </a:solidFill>
                <a:latin typeface="Arial"/>
                <a:ea typeface="Arial"/>
                <a:cs typeface="Arial"/>
                <a:sym typeface="Arial"/>
              </a:rPr>
              <a:t>Eye findings </a:t>
            </a:r>
          </a:p>
          <a:p>
            <a:pPr algn="ctr">
              <a:lnSpc>
                <a:spcPts val="2125"/>
              </a:lnSpc>
            </a:pPr>
            <a:r>
              <a:rPr lang="en-US" sz="1403">
                <a:solidFill>
                  <a:srgbClr val="344372"/>
                </a:solidFill>
                <a:latin typeface="Arial"/>
                <a:ea typeface="Arial"/>
                <a:cs typeface="Arial"/>
                <a:sym typeface="Arial"/>
              </a:rPr>
              <a:t>Nervous system </a:t>
            </a:r>
          </a:p>
        </p:txBody>
      </p:sp>
      <p:sp>
        <p:nvSpPr>
          <p:cNvPr id="16" name="TextBox 16"/>
          <p:cNvSpPr txBox="1"/>
          <p:nvPr/>
        </p:nvSpPr>
        <p:spPr>
          <a:xfrm>
            <a:off x="999744" y="4069737"/>
            <a:ext cx="1385859" cy="410299"/>
          </a:xfrm>
          <a:prstGeom prst="rect">
            <a:avLst/>
          </a:prstGeom>
        </p:spPr>
        <p:txBody>
          <a:bodyPr lIns="0" tIns="0" rIns="0" bIns="0" rtlCol="0" anchor="t">
            <a:spAutoFit/>
          </a:bodyPr>
          <a:lstStyle/>
          <a:p>
            <a:pPr algn="l">
              <a:lnSpc>
                <a:spcPts val="3509"/>
              </a:lnSpc>
            </a:pPr>
            <a:r>
              <a:rPr lang="en-US" sz="1403">
                <a:solidFill>
                  <a:srgbClr val="344372"/>
                </a:solidFill>
                <a:latin typeface="Arial"/>
                <a:ea typeface="Arial"/>
                <a:cs typeface="Arial"/>
                <a:sym typeface="Arial"/>
              </a:rPr>
              <a:t>Bone involvment </a:t>
            </a:r>
          </a:p>
        </p:txBody>
      </p:sp>
      <p:sp>
        <p:nvSpPr>
          <p:cNvPr id="17" name="TextBox 17"/>
          <p:cNvSpPr txBox="1"/>
          <p:nvPr/>
        </p:nvSpPr>
        <p:spPr>
          <a:xfrm>
            <a:off x="1210056" y="4587897"/>
            <a:ext cx="958377" cy="410299"/>
          </a:xfrm>
          <a:prstGeom prst="rect">
            <a:avLst/>
          </a:prstGeom>
        </p:spPr>
        <p:txBody>
          <a:bodyPr lIns="0" tIns="0" rIns="0" bIns="0" rtlCol="0" anchor="t">
            <a:spAutoFit/>
          </a:bodyPr>
          <a:lstStyle/>
          <a:p>
            <a:pPr algn="l">
              <a:lnSpc>
                <a:spcPts val="3509"/>
              </a:lnSpc>
            </a:pPr>
            <a:r>
              <a:rPr lang="en-US" sz="1403">
                <a:solidFill>
                  <a:srgbClr val="344372"/>
                </a:solidFill>
                <a:latin typeface="Arial"/>
                <a:ea typeface="Arial"/>
                <a:cs typeface="Arial"/>
                <a:sym typeface="Arial"/>
              </a:rPr>
              <a:t>Prevelance </a:t>
            </a:r>
          </a:p>
        </p:txBody>
      </p:sp>
      <p:sp>
        <p:nvSpPr>
          <p:cNvPr id="18" name="TextBox 18"/>
          <p:cNvSpPr txBox="1"/>
          <p:nvPr/>
        </p:nvSpPr>
        <p:spPr>
          <a:xfrm>
            <a:off x="3503038" y="924839"/>
            <a:ext cx="2233441" cy="410299"/>
          </a:xfrm>
          <a:prstGeom prst="rect">
            <a:avLst/>
          </a:prstGeom>
        </p:spPr>
        <p:txBody>
          <a:bodyPr lIns="0" tIns="0" rIns="0" bIns="0" rtlCol="0" anchor="t">
            <a:spAutoFit/>
          </a:bodyPr>
          <a:lstStyle/>
          <a:p>
            <a:pPr algn="l">
              <a:lnSpc>
                <a:spcPts val="3509"/>
              </a:lnSpc>
            </a:pPr>
            <a:r>
              <a:rPr lang="en-US" sz="1403">
                <a:solidFill>
                  <a:srgbClr val="344372"/>
                </a:solidFill>
                <a:latin typeface="Arial"/>
                <a:ea typeface="Arial"/>
                <a:cs typeface="Arial"/>
                <a:sym typeface="Arial"/>
              </a:rPr>
              <a:t>NF1 (chr17)-neurofibromin </a:t>
            </a:r>
          </a:p>
        </p:txBody>
      </p:sp>
      <p:sp>
        <p:nvSpPr>
          <p:cNvPr id="19" name="TextBox 19"/>
          <p:cNvSpPr txBox="1"/>
          <p:nvPr/>
        </p:nvSpPr>
        <p:spPr>
          <a:xfrm>
            <a:off x="3420494" y="1424959"/>
            <a:ext cx="2401214" cy="557140"/>
          </a:xfrm>
          <a:prstGeom prst="rect">
            <a:avLst/>
          </a:prstGeom>
        </p:spPr>
        <p:txBody>
          <a:bodyPr lIns="0" tIns="0" rIns="0" bIns="0" rtlCol="0" anchor="t">
            <a:spAutoFit/>
          </a:bodyPr>
          <a:lstStyle/>
          <a:p>
            <a:pPr algn="ctr">
              <a:lnSpc>
                <a:spcPts val="3509"/>
              </a:lnSpc>
            </a:pPr>
            <a:r>
              <a:rPr lang="en-US" sz="1403" dirty="0">
                <a:solidFill>
                  <a:srgbClr val="344372"/>
                </a:solidFill>
                <a:latin typeface="Arial"/>
                <a:ea typeface="Arial"/>
                <a:cs typeface="Arial"/>
                <a:sym typeface="Arial"/>
              </a:rPr>
              <a:t>Childhood (often less than 10 </a:t>
            </a:r>
          </a:p>
          <a:p>
            <a:pPr algn="ctr">
              <a:lnSpc>
                <a:spcPts val="701"/>
              </a:lnSpc>
            </a:pPr>
            <a:r>
              <a:rPr lang="en-US" sz="1403" dirty="0">
                <a:solidFill>
                  <a:srgbClr val="344372"/>
                </a:solidFill>
                <a:latin typeface="Arial"/>
                <a:ea typeface="Arial"/>
                <a:cs typeface="Arial"/>
                <a:sym typeface="Arial"/>
              </a:rPr>
              <a:t>years) </a:t>
            </a:r>
          </a:p>
        </p:txBody>
      </p:sp>
      <p:sp>
        <p:nvSpPr>
          <p:cNvPr id="20" name="TextBox 20"/>
          <p:cNvSpPr txBox="1"/>
          <p:nvPr/>
        </p:nvSpPr>
        <p:spPr>
          <a:xfrm>
            <a:off x="3313814" y="2855995"/>
            <a:ext cx="2617651" cy="1624041"/>
          </a:xfrm>
          <a:prstGeom prst="rect">
            <a:avLst/>
          </a:prstGeom>
        </p:spPr>
        <p:txBody>
          <a:bodyPr lIns="0" tIns="0" rIns="0" bIns="0" rtlCol="0" anchor="t">
            <a:spAutoFit/>
          </a:bodyPr>
          <a:lstStyle/>
          <a:p>
            <a:pPr algn="ctr">
              <a:lnSpc>
                <a:spcPts val="1680"/>
              </a:lnSpc>
            </a:pPr>
            <a:r>
              <a:rPr lang="en-US" sz="1403">
                <a:solidFill>
                  <a:srgbClr val="344372"/>
                </a:solidFill>
                <a:latin typeface="Arial"/>
                <a:ea typeface="Arial"/>
                <a:cs typeface="Arial"/>
                <a:sym typeface="Arial"/>
              </a:rPr>
              <a:t>Café au lait spots, axillary/inghainal freckling </a:t>
            </a:r>
          </a:p>
          <a:p>
            <a:pPr algn="ctr">
              <a:lnSpc>
                <a:spcPts val="3123"/>
              </a:lnSpc>
            </a:pPr>
            <a:r>
              <a:rPr lang="en-US" sz="1403">
                <a:solidFill>
                  <a:srgbClr val="344372"/>
                </a:solidFill>
                <a:latin typeface="Arial"/>
                <a:ea typeface="Arial"/>
                <a:cs typeface="Arial"/>
                <a:sym typeface="Arial"/>
              </a:rPr>
              <a:t>Lisch nodules (iris hamartomas) </a:t>
            </a:r>
          </a:p>
          <a:p>
            <a:pPr algn="ctr">
              <a:lnSpc>
                <a:spcPts val="2511"/>
              </a:lnSpc>
            </a:pPr>
            <a:r>
              <a:rPr lang="en-US" sz="1403">
                <a:solidFill>
                  <a:srgbClr val="344372"/>
                </a:solidFill>
                <a:latin typeface="Arial"/>
                <a:ea typeface="Arial"/>
                <a:cs typeface="Arial"/>
                <a:sym typeface="Arial"/>
              </a:rPr>
              <a:t>Learning difficulties, seizures </a:t>
            </a:r>
          </a:p>
          <a:p>
            <a:pPr algn="ctr">
              <a:lnSpc>
                <a:spcPts val="849"/>
              </a:lnSpc>
            </a:pPr>
            <a:r>
              <a:rPr lang="en-US" sz="1403">
                <a:solidFill>
                  <a:srgbClr val="344372"/>
                </a:solidFill>
                <a:latin typeface="Arial"/>
                <a:ea typeface="Arial"/>
                <a:cs typeface="Arial"/>
                <a:sym typeface="Arial"/>
              </a:rPr>
              <a:t>sometimes </a:t>
            </a:r>
          </a:p>
          <a:p>
            <a:pPr algn="ctr">
              <a:lnSpc>
                <a:spcPts val="3509"/>
              </a:lnSpc>
            </a:pPr>
            <a:r>
              <a:rPr lang="en-US" sz="1403">
                <a:solidFill>
                  <a:srgbClr val="344372"/>
                </a:solidFill>
                <a:latin typeface="Arial"/>
                <a:ea typeface="Arial"/>
                <a:cs typeface="Arial"/>
                <a:sym typeface="Arial"/>
              </a:rPr>
              <a:t>Scoliosis, tibial dysplasia </a:t>
            </a:r>
          </a:p>
        </p:txBody>
      </p:sp>
      <p:sp>
        <p:nvSpPr>
          <p:cNvPr id="21" name="TextBox 21"/>
          <p:cNvSpPr txBox="1"/>
          <p:nvPr/>
        </p:nvSpPr>
        <p:spPr>
          <a:xfrm>
            <a:off x="3493894" y="4587897"/>
            <a:ext cx="2250538" cy="410299"/>
          </a:xfrm>
          <a:prstGeom prst="rect">
            <a:avLst/>
          </a:prstGeom>
        </p:spPr>
        <p:txBody>
          <a:bodyPr lIns="0" tIns="0" rIns="0" bIns="0" rtlCol="0" anchor="t">
            <a:spAutoFit/>
          </a:bodyPr>
          <a:lstStyle/>
          <a:p>
            <a:pPr algn="l">
              <a:lnSpc>
                <a:spcPts val="3509"/>
              </a:lnSpc>
            </a:pPr>
            <a:r>
              <a:rPr lang="en-US" sz="1403">
                <a:solidFill>
                  <a:srgbClr val="344372"/>
                </a:solidFill>
                <a:latin typeface="Arial"/>
                <a:ea typeface="Arial"/>
                <a:cs typeface="Arial"/>
                <a:sym typeface="Arial"/>
              </a:rPr>
              <a:t>Most common (≈1 in 3,000) </a:t>
            </a:r>
          </a:p>
        </p:txBody>
      </p:sp>
      <p:sp>
        <p:nvSpPr>
          <p:cNvPr id="22" name="TextBox 22"/>
          <p:cNvSpPr txBox="1"/>
          <p:nvPr/>
        </p:nvSpPr>
        <p:spPr>
          <a:xfrm>
            <a:off x="7297017" y="2124227"/>
            <a:ext cx="50644" cy="229686"/>
          </a:xfrm>
          <a:prstGeom prst="rect">
            <a:avLst/>
          </a:prstGeom>
        </p:spPr>
        <p:txBody>
          <a:bodyPr lIns="0" tIns="0" rIns="0" bIns="0" rtlCol="0" anchor="t">
            <a:spAutoFit/>
          </a:bodyPr>
          <a:lstStyle/>
          <a:p>
            <a:pPr algn="l">
              <a:lnSpc>
                <a:spcPts val="1682"/>
              </a:lnSpc>
            </a:pPr>
            <a:r>
              <a:rPr lang="en-US" sz="1406">
                <a:solidFill>
                  <a:srgbClr val="344372"/>
                </a:solidFill>
                <a:latin typeface="Arial"/>
                <a:ea typeface="Arial"/>
                <a:cs typeface="Arial"/>
                <a:sym typeface="Arial"/>
              </a:rPr>
              <a:t> </a:t>
            </a:r>
          </a:p>
        </p:txBody>
      </p:sp>
      <p:sp>
        <p:nvSpPr>
          <p:cNvPr id="23" name="TextBox 23"/>
          <p:cNvSpPr txBox="1"/>
          <p:nvPr/>
        </p:nvSpPr>
        <p:spPr>
          <a:xfrm>
            <a:off x="6518148" y="2337835"/>
            <a:ext cx="2034350" cy="747484"/>
          </a:xfrm>
          <a:prstGeom prst="rect">
            <a:avLst/>
          </a:prstGeom>
        </p:spPr>
        <p:txBody>
          <a:bodyPr lIns="0" tIns="0" rIns="0" bIns="0" rtlCol="0" anchor="t">
            <a:spAutoFit/>
          </a:bodyPr>
          <a:lstStyle/>
          <a:p>
            <a:pPr algn="ctr">
              <a:lnSpc>
                <a:spcPts val="1679"/>
              </a:lnSpc>
            </a:pPr>
            <a:r>
              <a:rPr lang="en-US" sz="1403">
                <a:solidFill>
                  <a:srgbClr val="344372"/>
                </a:solidFill>
                <a:latin typeface="Arial"/>
                <a:ea typeface="Arial"/>
                <a:cs typeface="Arial"/>
                <a:sym typeface="Arial"/>
              </a:rPr>
              <a:t>(bilateral), meningiomas, ependymomas </a:t>
            </a:r>
          </a:p>
          <a:p>
            <a:pPr algn="ctr">
              <a:lnSpc>
                <a:spcPts val="3119"/>
              </a:lnSpc>
            </a:pPr>
            <a:r>
              <a:rPr lang="en-US" sz="1403">
                <a:solidFill>
                  <a:srgbClr val="344372"/>
                </a:solidFill>
                <a:latin typeface="Arial"/>
                <a:ea typeface="Arial"/>
                <a:cs typeface="Arial"/>
                <a:sym typeface="Arial"/>
              </a:rPr>
              <a:t>Few or absent </a:t>
            </a:r>
          </a:p>
        </p:txBody>
      </p:sp>
      <p:sp>
        <p:nvSpPr>
          <p:cNvPr id="24" name="TextBox 24"/>
          <p:cNvSpPr txBox="1"/>
          <p:nvPr/>
        </p:nvSpPr>
        <p:spPr>
          <a:xfrm>
            <a:off x="6306312" y="3193437"/>
            <a:ext cx="2464575" cy="1286599"/>
          </a:xfrm>
          <a:prstGeom prst="rect">
            <a:avLst/>
          </a:prstGeom>
        </p:spPr>
        <p:txBody>
          <a:bodyPr lIns="0" tIns="0" rIns="0" bIns="0" rtlCol="0" anchor="t">
            <a:spAutoFit/>
          </a:bodyPr>
          <a:lstStyle/>
          <a:p>
            <a:pPr algn="ctr">
              <a:lnSpc>
                <a:spcPts val="3509"/>
              </a:lnSpc>
            </a:pPr>
            <a:r>
              <a:rPr lang="en-US" sz="1403">
                <a:solidFill>
                  <a:srgbClr val="344372"/>
                </a:solidFill>
                <a:latin typeface="Arial"/>
                <a:ea typeface="Arial"/>
                <a:cs typeface="Arial"/>
                <a:sym typeface="Arial"/>
              </a:rPr>
              <a:t>Early cataract </a:t>
            </a:r>
          </a:p>
          <a:p>
            <a:pPr algn="ctr">
              <a:lnSpc>
                <a:spcPts val="2125"/>
              </a:lnSpc>
            </a:pPr>
            <a:r>
              <a:rPr lang="en-US" sz="1403">
                <a:solidFill>
                  <a:srgbClr val="344372"/>
                </a:solidFill>
                <a:latin typeface="Arial"/>
                <a:ea typeface="Arial"/>
                <a:cs typeface="Arial"/>
                <a:sym typeface="Arial"/>
              </a:rPr>
              <a:t>Hearing loss, tinnitus, balance </a:t>
            </a:r>
          </a:p>
          <a:p>
            <a:pPr algn="ctr">
              <a:lnSpc>
                <a:spcPts val="1234"/>
              </a:lnSpc>
            </a:pPr>
            <a:r>
              <a:rPr lang="en-US" sz="1403">
                <a:solidFill>
                  <a:srgbClr val="344372"/>
                </a:solidFill>
                <a:latin typeface="Arial"/>
                <a:ea typeface="Arial"/>
                <a:cs typeface="Arial"/>
                <a:sym typeface="Arial"/>
              </a:rPr>
              <a:t>problems </a:t>
            </a:r>
          </a:p>
          <a:p>
            <a:pPr algn="ctr">
              <a:lnSpc>
                <a:spcPts val="3509"/>
              </a:lnSpc>
            </a:pPr>
            <a:r>
              <a:rPr lang="en-US" sz="1403">
                <a:solidFill>
                  <a:srgbClr val="344372"/>
                </a:solidFill>
                <a:latin typeface="Arial"/>
                <a:ea typeface="Arial"/>
                <a:cs typeface="Arial"/>
                <a:sym typeface="Arial"/>
              </a:rPr>
              <a:t>Rare </a:t>
            </a:r>
          </a:p>
        </p:txBody>
      </p:sp>
      <p:sp>
        <p:nvSpPr>
          <p:cNvPr id="25" name="TextBox 25"/>
          <p:cNvSpPr txBox="1"/>
          <p:nvPr/>
        </p:nvSpPr>
        <p:spPr>
          <a:xfrm>
            <a:off x="6726936" y="4587897"/>
            <a:ext cx="1608411" cy="410299"/>
          </a:xfrm>
          <a:prstGeom prst="rect">
            <a:avLst/>
          </a:prstGeom>
        </p:spPr>
        <p:txBody>
          <a:bodyPr lIns="0" tIns="0" rIns="0" bIns="0" rtlCol="0" anchor="t">
            <a:spAutoFit/>
          </a:bodyPr>
          <a:lstStyle/>
          <a:p>
            <a:pPr algn="l">
              <a:lnSpc>
                <a:spcPts val="3509"/>
              </a:lnSpc>
            </a:pPr>
            <a:r>
              <a:rPr lang="en-US" sz="1403">
                <a:solidFill>
                  <a:srgbClr val="344372"/>
                </a:solidFill>
                <a:latin typeface="Arial"/>
                <a:ea typeface="Arial"/>
                <a:cs typeface="Arial"/>
                <a:sym typeface="Arial"/>
              </a:rPr>
              <a:t>Rare (≈ 1in 25,000) </a:t>
            </a:r>
          </a:p>
        </p:txBody>
      </p:sp>
      <p:sp>
        <p:nvSpPr>
          <p:cNvPr id="26" name="TextBox 26"/>
          <p:cNvSpPr txBox="1"/>
          <p:nvPr/>
        </p:nvSpPr>
        <p:spPr>
          <a:xfrm>
            <a:off x="6325820" y="1511341"/>
            <a:ext cx="2474252" cy="410299"/>
          </a:xfrm>
          <a:prstGeom prst="rect">
            <a:avLst/>
          </a:prstGeom>
        </p:spPr>
        <p:txBody>
          <a:bodyPr lIns="0" tIns="0" rIns="0" bIns="0" rtlCol="0" anchor="t">
            <a:spAutoFit/>
          </a:bodyPr>
          <a:lstStyle/>
          <a:p>
            <a:pPr algn="l">
              <a:lnSpc>
                <a:spcPts val="3509"/>
              </a:lnSpc>
            </a:pPr>
            <a:r>
              <a:rPr lang="en-US" sz="1403" dirty="0">
                <a:solidFill>
                  <a:srgbClr val="344372"/>
                </a:solidFill>
                <a:latin typeface="Arial"/>
                <a:ea typeface="Arial"/>
                <a:cs typeface="Arial"/>
                <a:sym typeface="Arial"/>
              </a:rPr>
              <a:t>Adolescence / early adulthood </a:t>
            </a:r>
          </a:p>
        </p:txBody>
      </p:sp>
      <p:sp>
        <p:nvSpPr>
          <p:cNvPr id="27" name="TextBox 27"/>
          <p:cNvSpPr txBox="1"/>
          <p:nvPr/>
        </p:nvSpPr>
        <p:spPr>
          <a:xfrm>
            <a:off x="1213076" y="2292853"/>
            <a:ext cx="955357" cy="258261"/>
          </a:xfrm>
          <a:prstGeom prst="rect">
            <a:avLst/>
          </a:prstGeom>
        </p:spPr>
        <p:txBody>
          <a:bodyPr lIns="0" tIns="0" rIns="0" bIns="0" rtlCol="0" anchor="t">
            <a:spAutoFit/>
          </a:bodyPr>
          <a:lstStyle/>
          <a:p>
            <a:pPr algn="l">
              <a:lnSpc>
                <a:spcPts val="1968"/>
              </a:lnSpc>
            </a:pPr>
            <a:r>
              <a:rPr lang="en-US" sz="1406" dirty="0">
                <a:solidFill>
                  <a:srgbClr val="344372"/>
                </a:solidFill>
                <a:latin typeface="Arial"/>
                <a:ea typeface="Arial"/>
                <a:cs typeface="Arial"/>
                <a:sym typeface="Arial"/>
              </a:rPr>
              <a:t>Main tumor </a:t>
            </a:r>
          </a:p>
        </p:txBody>
      </p:sp>
      <p:sp>
        <p:nvSpPr>
          <p:cNvPr id="28" name="TextBox 28"/>
          <p:cNvSpPr txBox="1"/>
          <p:nvPr/>
        </p:nvSpPr>
        <p:spPr>
          <a:xfrm>
            <a:off x="6502908" y="2095652"/>
            <a:ext cx="2014004" cy="258261"/>
          </a:xfrm>
          <a:prstGeom prst="rect">
            <a:avLst/>
          </a:prstGeom>
        </p:spPr>
        <p:txBody>
          <a:bodyPr lIns="0" tIns="0" rIns="0" bIns="0" rtlCol="0" anchor="t">
            <a:spAutoFit/>
          </a:bodyPr>
          <a:lstStyle/>
          <a:p>
            <a:pPr algn="l">
              <a:lnSpc>
                <a:spcPts val="1968"/>
              </a:lnSpc>
            </a:pPr>
            <a:r>
              <a:rPr lang="en-US" sz="1406">
                <a:solidFill>
                  <a:srgbClr val="344372"/>
                </a:solidFill>
                <a:latin typeface="Arial"/>
                <a:ea typeface="Arial"/>
                <a:cs typeface="Arial"/>
                <a:sym typeface="Arial"/>
              </a:rPr>
              <a:t>Vestibular</a:t>
            </a:r>
            <a:r>
              <a:rPr lang="en-US" sz="1406">
                <a:solidFill>
                  <a:srgbClr val="FFFFFF"/>
                </a:solidFill>
                <a:latin typeface="Arial"/>
                <a:ea typeface="Arial"/>
                <a:cs typeface="Arial"/>
                <a:sym typeface="Arial"/>
              </a:rPr>
              <a:t> </a:t>
            </a:r>
            <a:r>
              <a:rPr lang="en-US" sz="1406">
                <a:solidFill>
                  <a:srgbClr val="344372"/>
                </a:solidFill>
                <a:latin typeface="Arial"/>
                <a:ea typeface="Arial"/>
                <a:cs typeface="Arial"/>
                <a:sym typeface="Arial"/>
              </a:rPr>
              <a:t>schwannomas</a:t>
            </a:r>
          </a:p>
        </p:txBody>
      </p:sp>
      <p:sp>
        <p:nvSpPr>
          <p:cNvPr id="29" name="TextBox 28">
            <a:extLst>
              <a:ext uri="{FF2B5EF4-FFF2-40B4-BE49-F238E27FC236}">
                <a16:creationId xmlns:a16="http://schemas.microsoft.com/office/drawing/2014/main" id="{DB2FCB7E-DD10-3488-DAFC-A3F190F4EDAF}"/>
              </a:ext>
            </a:extLst>
          </p:cNvPr>
          <p:cNvSpPr txBox="1"/>
          <p:nvPr/>
        </p:nvSpPr>
        <p:spPr>
          <a:xfrm>
            <a:off x="4510402" y="2419350"/>
            <a:ext cx="184731" cy="369332"/>
          </a:xfrm>
          <a:prstGeom prst="rect">
            <a:avLst/>
          </a:prstGeom>
          <a:noFill/>
        </p:spPr>
        <p:txBody>
          <a:bodyPr wrap="none" rtlCol="0">
            <a:spAutoFit/>
          </a:bodyPr>
          <a:lstStyle/>
          <a:p>
            <a:endParaRPr lang="en-AE" dirty="0"/>
          </a:p>
        </p:txBody>
      </p:sp>
      <p:pic>
        <p:nvPicPr>
          <p:cNvPr id="31" name="Picture 30">
            <a:extLst>
              <a:ext uri="{FF2B5EF4-FFF2-40B4-BE49-F238E27FC236}">
                <a16:creationId xmlns:a16="http://schemas.microsoft.com/office/drawing/2014/main" id="{65422C1F-994C-5D26-E63B-392EF8FAEEEA}"/>
              </a:ext>
            </a:extLst>
          </p:cNvPr>
          <p:cNvPicPr>
            <a:picLocks noChangeAspect="1"/>
          </p:cNvPicPr>
          <p:nvPr/>
        </p:nvPicPr>
        <p:blipFill>
          <a:blip r:embed="rId9"/>
          <a:stretch>
            <a:fillRect/>
          </a:stretch>
        </p:blipFill>
        <p:spPr>
          <a:xfrm>
            <a:off x="3849561" y="2250558"/>
            <a:ext cx="1444877" cy="37798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EC5F3"/>
        </a:solidFill>
        <a:effectLst/>
      </p:bgPr>
    </p:bg>
    <p:spTree>
      <p:nvGrpSpPr>
        <p:cNvPr id="1" name=""/>
        <p:cNvGrpSpPr/>
        <p:nvPr/>
      </p:nvGrpSpPr>
      <p:grpSpPr>
        <a:xfrm>
          <a:off x="0" y="0"/>
          <a:ext cx="0" cy="0"/>
          <a:chOff x="0" y="0"/>
          <a:chExt cx="0" cy="0"/>
        </a:xfrm>
      </p:grpSpPr>
      <p:sp>
        <p:nvSpPr>
          <p:cNvPr id="2" name="Freeform 2"/>
          <p:cNvSpPr/>
          <p:nvPr/>
        </p:nvSpPr>
        <p:spPr>
          <a:xfrm>
            <a:off x="-63503" y="1025023"/>
            <a:ext cx="877700" cy="4181980"/>
          </a:xfrm>
          <a:custGeom>
            <a:avLst/>
            <a:gdLst/>
            <a:ahLst/>
            <a:cxnLst/>
            <a:rect l="l" t="t" r="r" b="b"/>
            <a:pathLst>
              <a:path w="877700" h="4181980">
                <a:moveTo>
                  <a:pt x="0" y="0"/>
                </a:moveTo>
                <a:lnTo>
                  <a:pt x="877700" y="0"/>
                </a:lnTo>
                <a:lnTo>
                  <a:pt x="877700" y="4181980"/>
                </a:lnTo>
                <a:lnTo>
                  <a:pt x="0" y="41819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959346" y="-63503"/>
            <a:ext cx="2248157" cy="2227326"/>
          </a:xfrm>
          <a:custGeom>
            <a:avLst/>
            <a:gdLst/>
            <a:ahLst/>
            <a:cxnLst/>
            <a:rect l="l" t="t" r="r" b="b"/>
            <a:pathLst>
              <a:path w="2248157" h="2227326">
                <a:moveTo>
                  <a:pt x="0" y="0"/>
                </a:moveTo>
                <a:lnTo>
                  <a:pt x="2248157" y="0"/>
                </a:lnTo>
                <a:lnTo>
                  <a:pt x="2248157" y="2227326"/>
                </a:lnTo>
                <a:lnTo>
                  <a:pt x="0" y="22273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621917" y="83563"/>
            <a:ext cx="6030725" cy="3217926"/>
          </a:xfrm>
          <a:custGeom>
            <a:avLst/>
            <a:gdLst/>
            <a:ahLst/>
            <a:cxnLst/>
            <a:rect l="l" t="t" r="r" b="b"/>
            <a:pathLst>
              <a:path w="6030725" h="3217926">
                <a:moveTo>
                  <a:pt x="0" y="0"/>
                </a:moveTo>
                <a:lnTo>
                  <a:pt x="6030725" y="0"/>
                </a:lnTo>
                <a:lnTo>
                  <a:pt x="6030725" y="3217926"/>
                </a:lnTo>
                <a:lnTo>
                  <a:pt x="0" y="3217926"/>
                </a:lnTo>
                <a:lnTo>
                  <a:pt x="0" y="0"/>
                </a:lnTo>
                <a:close/>
              </a:path>
            </a:pathLst>
          </a:custGeom>
          <a:blipFill>
            <a:blip r:embed="rId6"/>
            <a:stretch>
              <a:fillRect/>
            </a:stretch>
          </a:blipFill>
        </p:spPr>
      </p:sp>
      <p:sp>
        <p:nvSpPr>
          <p:cNvPr id="5" name="Freeform 5"/>
          <p:cNvSpPr/>
          <p:nvPr/>
        </p:nvSpPr>
        <p:spPr>
          <a:xfrm>
            <a:off x="1377315" y="3365154"/>
            <a:ext cx="1365885" cy="1606172"/>
          </a:xfrm>
          <a:custGeom>
            <a:avLst/>
            <a:gdLst/>
            <a:ahLst/>
            <a:cxnLst/>
            <a:rect l="l" t="t" r="r" b="b"/>
            <a:pathLst>
              <a:path w="1365885" h="1606172">
                <a:moveTo>
                  <a:pt x="0" y="0"/>
                </a:moveTo>
                <a:lnTo>
                  <a:pt x="1365885" y="0"/>
                </a:lnTo>
                <a:lnTo>
                  <a:pt x="1365885" y="1606172"/>
                </a:lnTo>
                <a:lnTo>
                  <a:pt x="0" y="1606172"/>
                </a:lnTo>
                <a:lnTo>
                  <a:pt x="0" y="0"/>
                </a:lnTo>
                <a:close/>
              </a:path>
            </a:pathLst>
          </a:custGeom>
          <a:blipFill>
            <a:blip r:embed="rId7"/>
            <a:stretch>
              <a:fillRect/>
            </a:stretch>
          </a:blipFill>
        </p:spPr>
      </p:sp>
      <p:sp>
        <p:nvSpPr>
          <p:cNvPr id="6" name="Freeform 6"/>
          <p:cNvSpPr/>
          <p:nvPr/>
        </p:nvSpPr>
        <p:spPr>
          <a:xfrm>
            <a:off x="2938272" y="3365611"/>
            <a:ext cx="5509003" cy="1605658"/>
          </a:xfrm>
          <a:custGeom>
            <a:avLst/>
            <a:gdLst/>
            <a:ahLst/>
            <a:cxnLst/>
            <a:rect l="l" t="t" r="r" b="b"/>
            <a:pathLst>
              <a:path w="5509003" h="1605658">
                <a:moveTo>
                  <a:pt x="0" y="0"/>
                </a:moveTo>
                <a:lnTo>
                  <a:pt x="5509003" y="0"/>
                </a:lnTo>
                <a:lnTo>
                  <a:pt x="5509003" y="1605658"/>
                </a:lnTo>
                <a:lnTo>
                  <a:pt x="0" y="1605658"/>
                </a:lnTo>
                <a:lnTo>
                  <a:pt x="0" y="0"/>
                </a:lnTo>
                <a:close/>
              </a:path>
            </a:pathLst>
          </a:custGeom>
          <a:blipFill>
            <a:blip r:embed="rId8"/>
            <a:stretch>
              <a:fillRect/>
            </a:stretch>
          </a:blipFill>
        </p:spPr>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EC5F3"/>
        </a:solidFill>
        <a:effectLst/>
      </p:bgPr>
    </p:bg>
    <p:spTree>
      <p:nvGrpSpPr>
        <p:cNvPr id="1" name=""/>
        <p:cNvGrpSpPr/>
        <p:nvPr/>
      </p:nvGrpSpPr>
      <p:grpSpPr>
        <a:xfrm>
          <a:off x="0" y="0"/>
          <a:ext cx="0" cy="0"/>
          <a:chOff x="0" y="0"/>
          <a:chExt cx="0" cy="0"/>
        </a:xfrm>
      </p:grpSpPr>
      <p:sp>
        <p:nvSpPr>
          <p:cNvPr id="2" name="Freeform 2"/>
          <p:cNvSpPr/>
          <p:nvPr/>
        </p:nvSpPr>
        <p:spPr>
          <a:xfrm>
            <a:off x="-63503" y="1025023"/>
            <a:ext cx="877700" cy="4181980"/>
          </a:xfrm>
          <a:custGeom>
            <a:avLst/>
            <a:gdLst/>
            <a:ahLst/>
            <a:cxnLst/>
            <a:rect l="l" t="t" r="r" b="b"/>
            <a:pathLst>
              <a:path w="877700" h="4181980">
                <a:moveTo>
                  <a:pt x="0" y="0"/>
                </a:moveTo>
                <a:lnTo>
                  <a:pt x="877700" y="0"/>
                </a:lnTo>
                <a:lnTo>
                  <a:pt x="877700" y="4181980"/>
                </a:lnTo>
                <a:lnTo>
                  <a:pt x="0" y="41819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959346" y="-63503"/>
            <a:ext cx="2248157" cy="2227326"/>
          </a:xfrm>
          <a:custGeom>
            <a:avLst/>
            <a:gdLst/>
            <a:ahLst/>
            <a:cxnLst/>
            <a:rect l="l" t="t" r="r" b="b"/>
            <a:pathLst>
              <a:path w="2248157" h="2227326">
                <a:moveTo>
                  <a:pt x="0" y="0"/>
                </a:moveTo>
                <a:lnTo>
                  <a:pt x="2248157" y="0"/>
                </a:lnTo>
                <a:lnTo>
                  <a:pt x="2248157" y="2227326"/>
                </a:lnTo>
                <a:lnTo>
                  <a:pt x="0" y="22273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2059429" y="2605078"/>
            <a:ext cx="4829175" cy="2371725"/>
          </a:xfrm>
          <a:custGeom>
            <a:avLst/>
            <a:gdLst/>
            <a:ahLst/>
            <a:cxnLst/>
            <a:rect l="l" t="t" r="r" b="b"/>
            <a:pathLst>
              <a:path w="4829175" h="2371725">
                <a:moveTo>
                  <a:pt x="0" y="0"/>
                </a:moveTo>
                <a:lnTo>
                  <a:pt x="4829175" y="0"/>
                </a:lnTo>
                <a:lnTo>
                  <a:pt x="4829175" y="2371725"/>
                </a:lnTo>
                <a:lnTo>
                  <a:pt x="0" y="2371725"/>
                </a:lnTo>
                <a:lnTo>
                  <a:pt x="0" y="0"/>
                </a:lnTo>
                <a:close/>
              </a:path>
            </a:pathLst>
          </a:custGeom>
          <a:blipFill>
            <a:blip r:embed="rId6"/>
            <a:stretch>
              <a:fillRect/>
            </a:stretch>
          </a:blipFill>
        </p:spPr>
      </p:sp>
      <p:sp>
        <p:nvSpPr>
          <p:cNvPr id="5" name="TextBox 5"/>
          <p:cNvSpPr txBox="1"/>
          <p:nvPr/>
        </p:nvSpPr>
        <p:spPr>
          <a:xfrm>
            <a:off x="1087831" y="505035"/>
            <a:ext cx="5048031" cy="514712"/>
          </a:xfrm>
          <a:prstGeom prst="rect">
            <a:avLst/>
          </a:prstGeom>
        </p:spPr>
        <p:txBody>
          <a:bodyPr lIns="0" tIns="0" rIns="0" bIns="0" rtlCol="0" anchor="t">
            <a:spAutoFit/>
          </a:bodyPr>
          <a:lstStyle/>
          <a:p>
            <a:pPr algn="l">
              <a:lnSpc>
                <a:spcPts val="4203"/>
              </a:lnSpc>
            </a:pPr>
            <a:r>
              <a:rPr lang="en-US" sz="3002" b="1">
                <a:solidFill>
                  <a:srgbClr val="344372"/>
                </a:solidFill>
                <a:latin typeface="Barlow SemiCondensed Bold"/>
                <a:ea typeface="Barlow SemiCondensed Bold"/>
                <a:cs typeface="Barlow SemiCondensed Bold"/>
                <a:sym typeface="Barlow SemiCondensed Bold"/>
              </a:rPr>
              <a:t>3-Filum terminale ependymoma </a:t>
            </a:r>
          </a:p>
        </p:txBody>
      </p:sp>
      <p:sp>
        <p:nvSpPr>
          <p:cNvPr id="6" name="TextBox 6"/>
          <p:cNvSpPr txBox="1"/>
          <p:nvPr/>
        </p:nvSpPr>
        <p:spPr>
          <a:xfrm>
            <a:off x="1125626" y="1034320"/>
            <a:ext cx="6158836" cy="974626"/>
          </a:xfrm>
          <a:prstGeom prst="rect">
            <a:avLst/>
          </a:prstGeom>
        </p:spPr>
        <p:txBody>
          <a:bodyPr lIns="0" tIns="0" rIns="0" bIns="0" rtlCol="0" anchor="t">
            <a:spAutoFit/>
          </a:bodyPr>
          <a:lstStyle/>
          <a:p>
            <a:pPr algn="l">
              <a:lnSpc>
                <a:spcPts val="2808"/>
              </a:lnSpc>
            </a:pPr>
            <a:r>
              <a:rPr lang="en-US" sz="2006" dirty="0">
                <a:solidFill>
                  <a:srgbClr val="273256"/>
                </a:solidFill>
                <a:latin typeface="Arial"/>
                <a:ea typeface="Arial"/>
                <a:cs typeface="Arial"/>
                <a:sym typeface="Arial"/>
              </a:rPr>
              <a:t>•More common in the males,4th-5thdecade. </a:t>
            </a:r>
          </a:p>
          <a:p>
            <a:pPr algn="l">
              <a:lnSpc>
                <a:spcPts val="2400"/>
              </a:lnSpc>
            </a:pPr>
            <a:r>
              <a:rPr lang="en-US" sz="2004" dirty="0">
                <a:solidFill>
                  <a:srgbClr val="273256"/>
                </a:solidFill>
                <a:latin typeface="Arial"/>
                <a:ea typeface="Arial"/>
                <a:cs typeface="Arial"/>
                <a:sym typeface="Arial"/>
              </a:rPr>
              <a:t>• Mostly in the proximal intradural portion of the filum. • Treatment of choice is gross total resection (GTR). </a:t>
            </a:r>
          </a:p>
        </p:txBody>
      </p:sp>
      <p:sp>
        <p:nvSpPr>
          <p:cNvPr id="7" name="TextBox 7"/>
          <p:cNvSpPr txBox="1"/>
          <p:nvPr/>
        </p:nvSpPr>
        <p:spPr>
          <a:xfrm>
            <a:off x="7509891" y="1949101"/>
            <a:ext cx="1294124" cy="361121"/>
          </a:xfrm>
          <a:prstGeom prst="rect">
            <a:avLst/>
          </a:prstGeom>
        </p:spPr>
        <p:txBody>
          <a:bodyPr lIns="0" tIns="0" rIns="0" bIns="0" rtlCol="0" anchor="t">
            <a:spAutoFit/>
          </a:bodyPr>
          <a:lstStyle/>
          <a:p>
            <a:pPr algn="l">
              <a:lnSpc>
                <a:spcPts val="2808"/>
              </a:lnSpc>
            </a:pPr>
            <a:r>
              <a:rPr lang="en-US" sz="2006" b="1">
                <a:solidFill>
                  <a:srgbClr val="273256"/>
                </a:solidFill>
                <a:latin typeface="Arial Bold"/>
                <a:ea typeface="Arial Bold"/>
                <a:cs typeface="Arial Bold"/>
                <a:sym typeface="Arial Bold"/>
              </a:rPr>
              <a:t> </a:t>
            </a:r>
            <a:r>
              <a:rPr lang="en-US" sz="2006">
                <a:solidFill>
                  <a:srgbClr val="273256"/>
                </a:solidFill>
                <a:latin typeface="Arial"/>
                <a:ea typeface="Arial"/>
                <a:cs typeface="Arial"/>
                <a:sym typeface="Arial"/>
              </a:rPr>
              <a:t>to rule out </a:t>
            </a:r>
          </a:p>
        </p:txBody>
      </p:sp>
      <p:sp>
        <p:nvSpPr>
          <p:cNvPr id="8" name="TextBox 8"/>
          <p:cNvSpPr txBox="1"/>
          <p:nvPr/>
        </p:nvSpPr>
        <p:spPr>
          <a:xfrm>
            <a:off x="1125626" y="1987201"/>
            <a:ext cx="2983220" cy="310029"/>
          </a:xfrm>
          <a:prstGeom prst="rect">
            <a:avLst/>
          </a:prstGeom>
        </p:spPr>
        <p:txBody>
          <a:bodyPr lIns="0" tIns="0" rIns="0" bIns="0" rtlCol="0" anchor="t">
            <a:spAutoFit/>
          </a:bodyPr>
          <a:lstStyle/>
          <a:p>
            <a:pPr algn="l">
              <a:lnSpc>
                <a:spcPts val="2403"/>
              </a:lnSpc>
            </a:pPr>
            <a:r>
              <a:rPr lang="en-US" sz="2006">
                <a:solidFill>
                  <a:srgbClr val="273256"/>
                </a:solidFill>
                <a:latin typeface="Arial"/>
                <a:ea typeface="Arial"/>
                <a:cs typeface="Arial"/>
                <a:sym typeface="Arial"/>
              </a:rPr>
              <a:t>• Always image the entire </a:t>
            </a:r>
          </a:p>
        </p:txBody>
      </p:sp>
      <p:sp>
        <p:nvSpPr>
          <p:cNvPr id="9" name="TextBox 9"/>
          <p:cNvSpPr txBox="1"/>
          <p:nvPr/>
        </p:nvSpPr>
        <p:spPr>
          <a:xfrm>
            <a:off x="1125626" y="2292248"/>
            <a:ext cx="5847798" cy="309667"/>
          </a:xfrm>
          <a:prstGeom prst="rect">
            <a:avLst/>
          </a:prstGeom>
        </p:spPr>
        <p:txBody>
          <a:bodyPr lIns="0" tIns="0" rIns="0" bIns="0" rtlCol="0" anchor="t">
            <a:spAutoFit/>
          </a:bodyPr>
          <a:lstStyle/>
          <a:p>
            <a:pPr algn="l">
              <a:lnSpc>
                <a:spcPts val="2400"/>
              </a:lnSpc>
            </a:pPr>
            <a:r>
              <a:rPr lang="en-US" sz="2004">
                <a:solidFill>
                  <a:srgbClr val="273256"/>
                </a:solidFill>
                <a:latin typeface="Arial"/>
                <a:ea typeface="Arial"/>
                <a:cs typeface="Arial"/>
                <a:sym typeface="Arial"/>
              </a:rPr>
              <a:t>drop mets espicially if there’s atypical progression. </a:t>
            </a:r>
          </a:p>
        </p:txBody>
      </p:sp>
      <p:sp>
        <p:nvSpPr>
          <p:cNvPr id="10" name="TextBox 10"/>
          <p:cNvSpPr txBox="1"/>
          <p:nvPr/>
        </p:nvSpPr>
        <p:spPr>
          <a:xfrm>
            <a:off x="4049268" y="1962093"/>
            <a:ext cx="3529841" cy="348129"/>
          </a:xfrm>
          <a:prstGeom prst="rect">
            <a:avLst/>
          </a:prstGeom>
        </p:spPr>
        <p:txBody>
          <a:bodyPr lIns="0" tIns="0" rIns="0" bIns="0" rtlCol="0" anchor="t">
            <a:spAutoFit/>
          </a:bodyPr>
          <a:lstStyle/>
          <a:p>
            <a:pPr algn="l">
              <a:lnSpc>
                <a:spcPts val="2808"/>
              </a:lnSpc>
            </a:pPr>
            <a:r>
              <a:rPr lang="en-US" sz="2006" b="1">
                <a:solidFill>
                  <a:srgbClr val="273256"/>
                </a:solidFill>
                <a:latin typeface="Arial Bold"/>
                <a:ea typeface="Arial Bold"/>
                <a:cs typeface="Arial Bold"/>
                <a:sym typeface="Arial Bold"/>
              </a:rPr>
              <a:t>neuroaxis</a:t>
            </a:r>
            <a:r>
              <a:rPr lang="en-US" sz="2006" b="1">
                <a:solidFill>
                  <a:srgbClr val="000000"/>
                </a:solidFill>
                <a:latin typeface="Arial Bold"/>
                <a:ea typeface="Arial Bold"/>
                <a:cs typeface="Arial Bold"/>
                <a:sym typeface="Arial Bold"/>
              </a:rPr>
              <a:t> </a:t>
            </a:r>
            <a:r>
              <a:rPr lang="en-US" sz="2006" b="1">
                <a:solidFill>
                  <a:srgbClr val="273256"/>
                </a:solidFill>
                <a:latin typeface="Arial Bold"/>
                <a:ea typeface="Arial Bold"/>
                <a:cs typeface="Arial Bold"/>
                <a:sym typeface="Arial Bold"/>
              </a:rPr>
              <a:t>(brain</a:t>
            </a:r>
            <a:r>
              <a:rPr lang="en-US" sz="2006" b="1">
                <a:solidFill>
                  <a:srgbClr val="000000"/>
                </a:solidFill>
                <a:latin typeface="Arial Bold"/>
                <a:ea typeface="Arial Bold"/>
                <a:cs typeface="Arial Bold"/>
                <a:sym typeface="Arial Bold"/>
              </a:rPr>
              <a:t> </a:t>
            </a:r>
            <a:r>
              <a:rPr lang="en-US" sz="2006" b="1">
                <a:solidFill>
                  <a:srgbClr val="273256"/>
                </a:solidFill>
                <a:latin typeface="Arial Bold"/>
                <a:ea typeface="Arial Bold"/>
                <a:cs typeface="Arial Bold"/>
                <a:sym typeface="Arial Bold"/>
              </a:rPr>
              <a:t>+</a:t>
            </a:r>
            <a:r>
              <a:rPr lang="en-US" sz="2006" b="1">
                <a:solidFill>
                  <a:srgbClr val="000000"/>
                </a:solidFill>
                <a:latin typeface="Arial Bold"/>
                <a:ea typeface="Arial Bold"/>
                <a:cs typeface="Arial Bold"/>
                <a:sym typeface="Arial Bold"/>
              </a:rPr>
              <a:t> </a:t>
            </a:r>
            <a:r>
              <a:rPr lang="en-US" sz="2006" b="1">
                <a:solidFill>
                  <a:srgbClr val="273256"/>
                </a:solidFill>
                <a:latin typeface="Arial Bold"/>
                <a:ea typeface="Arial Bold"/>
                <a:cs typeface="Arial Bold"/>
                <a:sym typeface="Arial Bold"/>
              </a:rPr>
              <a:t>full</a:t>
            </a:r>
            <a:r>
              <a:rPr lang="en-US" sz="2006" b="1">
                <a:solidFill>
                  <a:srgbClr val="000000"/>
                </a:solidFill>
                <a:latin typeface="Arial Bold"/>
                <a:ea typeface="Arial Bold"/>
                <a:cs typeface="Arial Bold"/>
                <a:sym typeface="Arial Bold"/>
              </a:rPr>
              <a:t> </a:t>
            </a:r>
            <a:r>
              <a:rPr lang="en-US" sz="2006" b="1">
                <a:solidFill>
                  <a:srgbClr val="273256"/>
                </a:solidFill>
                <a:latin typeface="Arial Bold"/>
                <a:ea typeface="Arial Bold"/>
                <a:cs typeface="Arial Bold"/>
                <a:sym typeface="Arial Bold"/>
              </a:rPr>
              <a:t>spine)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9EC5F3"/>
        </a:solidFill>
        <a:effectLst/>
      </p:bgPr>
    </p:bg>
    <p:spTree>
      <p:nvGrpSpPr>
        <p:cNvPr id="1" name=""/>
        <p:cNvGrpSpPr/>
        <p:nvPr/>
      </p:nvGrpSpPr>
      <p:grpSpPr>
        <a:xfrm>
          <a:off x="0" y="0"/>
          <a:ext cx="0" cy="0"/>
          <a:chOff x="0" y="0"/>
          <a:chExt cx="0" cy="0"/>
        </a:xfrm>
      </p:grpSpPr>
      <p:sp>
        <p:nvSpPr>
          <p:cNvPr id="2" name="Freeform 2"/>
          <p:cNvSpPr/>
          <p:nvPr/>
        </p:nvSpPr>
        <p:spPr>
          <a:xfrm>
            <a:off x="-63503" y="1025023"/>
            <a:ext cx="877700" cy="4181980"/>
          </a:xfrm>
          <a:custGeom>
            <a:avLst/>
            <a:gdLst/>
            <a:ahLst/>
            <a:cxnLst/>
            <a:rect l="l" t="t" r="r" b="b"/>
            <a:pathLst>
              <a:path w="877700" h="4181980">
                <a:moveTo>
                  <a:pt x="0" y="0"/>
                </a:moveTo>
                <a:lnTo>
                  <a:pt x="877700" y="0"/>
                </a:lnTo>
                <a:lnTo>
                  <a:pt x="877700" y="4181980"/>
                </a:lnTo>
                <a:lnTo>
                  <a:pt x="0" y="41819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959346" y="-63503"/>
            <a:ext cx="2248157" cy="2227326"/>
          </a:xfrm>
          <a:custGeom>
            <a:avLst/>
            <a:gdLst/>
            <a:ahLst/>
            <a:cxnLst/>
            <a:rect l="l" t="t" r="r" b="b"/>
            <a:pathLst>
              <a:path w="2248157" h="2227326">
                <a:moveTo>
                  <a:pt x="0" y="0"/>
                </a:moveTo>
                <a:lnTo>
                  <a:pt x="2248157" y="0"/>
                </a:lnTo>
                <a:lnTo>
                  <a:pt x="2248157" y="2227326"/>
                </a:lnTo>
                <a:lnTo>
                  <a:pt x="0" y="22273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4128259" y="327117"/>
            <a:ext cx="3948941" cy="4457319"/>
          </a:xfrm>
          <a:custGeom>
            <a:avLst/>
            <a:gdLst/>
            <a:ahLst/>
            <a:cxnLst/>
            <a:rect l="l" t="t" r="r" b="b"/>
            <a:pathLst>
              <a:path w="3948941" h="4457319">
                <a:moveTo>
                  <a:pt x="0" y="0"/>
                </a:moveTo>
                <a:lnTo>
                  <a:pt x="3948941" y="0"/>
                </a:lnTo>
                <a:lnTo>
                  <a:pt x="3948941" y="4457319"/>
                </a:lnTo>
                <a:lnTo>
                  <a:pt x="0" y="4457319"/>
                </a:lnTo>
                <a:lnTo>
                  <a:pt x="0" y="0"/>
                </a:lnTo>
                <a:close/>
              </a:path>
            </a:pathLst>
          </a:custGeom>
          <a:blipFill>
            <a:blip r:embed="rId6"/>
            <a:stretch>
              <a:fillRect/>
            </a:stretch>
          </a:blipFill>
        </p:spPr>
      </p:sp>
      <p:sp>
        <p:nvSpPr>
          <p:cNvPr id="5" name="TextBox 5"/>
          <p:cNvSpPr txBox="1"/>
          <p:nvPr/>
        </p:nvSpPr>
        <p:spPr>
          <a:xfrm>
            <a:off x="1087831" y="505035"/>
            <a:ext cx="1477127" cy="514712"/>
          </a:xfrm>
          <a:prstGeom prst="rect">
            <a:avLst/>
          </a:prstGeom>
        </p:spPr>
        <p:txBody>
          <a:bodyPr lIns="0" tIns="0" rIns="0" bIns="0" rtlCol="0" anchor="t">
            <a:spAutoFit/>
          </a:bodyPr>
          <a:lstStyle/>
          <a:p>
            <a:pPr algn="l">
              <a:lnSpc>
                <a:spcPts val="4203"/>
              </a:lnSpc>
            </a:pPr>
            <a:r>
              <a:rPr lang="en-US" sz="3002" b="1">
                <a:solidFill>
                  <a:srgbClr val="344372"/>
                </a:solidFill>
                <a:latin typeface="Barlow SemiCondensed Bold"/>
                <a:ea typeface="Barlow SemiCondensed Bold"/>
                <a:cs typeface="Barlow SemiCondensed Bold"/>
                <a:sym typeface="Barlow SemiCondensed Bold"/>
              </a:rPr>
              <a:t>4-Others </a:t>
            </a:r>
          </a:p>
        </p:txBody>
      </p:sp>
      <p:sp>
        <p:nvSpPr>
          <p:cNvPr id="6" name="TextBox 6"/>
          <p:cNvSpPr txBox="1"/>
          <p:nvPr/>
        </p:nvSpPr>
        <p:spPr>
          <a:xfrm>
            <a:off x="1125626" y="1034320"/>
            <a:ext cx="1546174" cy="652824"/>
          </a:xfrm>
          <a:prstGeom prst="rect">
            <a:avLst/>
          </a:prstGeom>
        </p:spPr>
        <p:txBody>
          <a:bodyPr lIns="0" tIns="0" rIns="0" bIns="0" rtlCol="0" anchor="t">
            <a:spAutoFit/>
          </a:bodyPr>
          <a:lstStyle/>
          <a:p>
            <a:pPr algn="l">
              <a:lnSpc>
                <a:spcPts val="2808"/>
              </a:lnSpc>
            </a:pPr>
            <a:r>
              <a:rPr lang="en-US" sz="2006">
                <a:solidFill>
                  <a:srgbClr val="273256"/>
                </a:solidFill>
                <a:latin typeface="Arial"/>
                <a:ea typeface="Arial"/>
                <a:cs typeface="Arial"/>
                <a:sym typeface="Arial"/>
              </a:rPr>
              <a:t>•Lipoma</a:t>
            </a:r>
          </a:p>
          <a:p>
            <a:pPr algn="l">
              <a:lnSpc>
                <a:spcPts val="2400"/>
              </a:lnSpc>
            </a:pPr>
            <a:r>
              <a:rPr lang="en-US" sz="2004">
                <a:solidFill>
                  <a:srgbClr val="273256"/>
                </a:solidFill>
                <a:latin typeface="Arial"/>
                <a:ea typeface="Arial"/>
                <a:cs typeface="Arial"/>
                <a:sym typeface="Arial"/>
              </a:rPr>
              <a:t>• Epidermoid </a:t>
            </a:r>
          </a:p>
        </p:txBody>
      </p:sp>
      <p:sp>
        <p:nvSpPr>
          <p:cNvPr id="7" name="TextBox 7"/>
          <p:cNvSpPr txBox="1"/>
          <p:nvPr/>
        </p:nvSpPr>
        <p:spPr>
          <a:xfrm>
            <a:off x="1125626" y="1682267"/>
            <a:ext cx="2323500" cy="614944"/>
          </a:xfrm>
          <a:prstGeom prst="rect">
            <a:avLst/>
          </a:prstGeom>
        </p:spPr>
        <p:txBody>
          <a:bodyPr lIns="0" tIns="0" rIns="0" bIns="0" rtlCol="0" anchor="t">
            <a:spAutoFit/>
          </a:bodyPr>
          <a:lstStyle/>
          <a:p>
            <a:pPr algn="ctr">
              <a:lnSpc>
                <a:spcPts val="2400"/>
              </a:lnSpc>
            </a:pPr>
            <a:r>
              <a:rPr lang="en-US" sz="2004">
                <a:solidFill>
                  <a:srgbClr val="273256"/>
                </a:solidFill>
                <a:latin typeface="Arial"/>
                <a:ea typeface="Arial"/>
                <a:cs typeface="Arial"/>
                <a:sym typeface="Arial"/>
              </a:rPr>
              <a:t> </a:t>
            </a:r>
          </a:p>
          <a:p>
            <a:pPr algn="ctr">
              <a:lnSpc>
                <a:spcPts val="2400"/>
              </a:lnSpc>
            </a:pPr>
            <a:r>
              <a:rPr lang="en-US" sz="2004">
                <a:solidFill>
                  <a:srgbClr val="273256"/>
                </a:solidFill>
                <a:latin typeface="Arial"/>
                <a:ea typeface="Arial"/>
                <a:cs typeface="Arial"/>
                <a:sym typeface="Arial"/>
              </a:rPr>
              <a:t>• Mets (uncommon) </a:t>
            </a:r>
          </a:p>
        </p:txBody>
      </p:sp>
      <p:sp>
        <p:nvSpPr>
          <p:cNvPr id="8" name="TextBox 8"/>
          <p:cNvSpPr txBox="1"/>
          <p:nvPr/>
        </p:nvSpPr>
        <p:spPr>
          <a:xfrm>
            <a:off x="1125626" y="1682267"/>
            <a:ext cx="1141371" cy="309667"/>
          </a:xfrm>
          <a:prstGeom prst="rect">
            <a:avLst/>
          </a:prstGeom>
        </p:spPr>
        <p:txBody>
          <a:bodyPr lIns="0" tIns="0" rIns="0" bIns="0" rtlCol="0" anchor="t">
            <a:spAutoFit/>
          </a:bodyPr>
          <a:lstStyle/>
          <a:p>
            <a:pPr algn="l">
              <a:lnSpc>
                <a:spcPts val="2400"/>
              </a:lnSpc>
            </a:pPr>
            <a:r>
              <a:rPr lang="en-US" sz="2004">
                <a:solidFill>
                  <a:srgbClr val="273256"/>
                </a:solidFill>
                <a:latin typeface="Arial"/>
                <a:ea typeface="Arial"/>
                <a:cs typeface="Arial"/>
                <a:sym typeface="Arial"/>
              </a:rPr>
              <a:t>• Dermoid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03" y="-63503"/>
            <a:ext cx="4833309" cy="5270497"/>
          </a:xfrm>
          <a:custGeom>
            <a:avLst/>
            <a:gdLst/>
            <a:ahLst/>
            <a:cxnLst/>
            <a:rect l="l" t="t" r="r" b="b"/>
            <a:pathLst>
              <a:path w="4833309" h="5270497">
                <a:moveTo>
                  <a:pt x="0" y="0"/>
                </a:moveTo>
                <a:lnTo>
                  <a:pt x="4833309" y="0"/>
                </a:lnTo>
                <a:lnTo>
                  <a:pt x="4833309" y="5270497"/>
                </a:lnTo>
                <a:lnTo>
                  <a:pt x="0" y="52704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7447264" y="119824"/>
            <a:ext cx="1590723" cy="1701041"/>
          </a:xfrm>
          <a:custGeom>
            <a:avLst/>
            <a:gdLst/>
            <a:ahLst/>
            <a:cxnLst/>
            <a:rect l="l" t="t" r="r" b="b"/>
            <a:pathLst>
              <a:path w="1590723" h="1701041">
                <a:moveTo>
                  <a:pt x="0" y="0"/>
                </a:moveTo>
                <a:lnTo>
                  <a:pt x="1590723" y="0"/>
                </a:lnTo>
                <a:lnTo>
                  <a:pt x="1590723" y="1701042"/>
                </a:lnTo>
                <a:lnTo>
                  <a:pt x="0" y="17010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8222390" y="2415416"/>
            <a:ext cx="985104" cy="2791587"/>
          </a:xfrm>
          <a:custGeom>
            <a:avLst/>
            <a:gdLst/>
            <a:ahLst/>
            <a:cxnLst/>
            <a:rect l="l" t="t" r="r" b="b"/>
            <a:pathLst>
              <a:path w="985104" h="2791587">
                <a:moveTo>
                  <a:pt x="0" y="0"/>
                </a:moveTo>
                <a:lnTo>
                  <a:pt x="985104" y="0"/>
                </a:lnTo>
                <a:lnTo>
                  <a:pt x="985104" y="2791587"/>
                </a:lnTo>
                <a:lnTo>
                  <a:pt x="0" y="27915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1197550" y="3786702"/>
            <a:ext cx="64456" cy="323031"/>
          </a:xfrm>
          <a:prstGeom prst="rect">
            <a:avLst/>
          </a:prstGeom>
        </p:spPr>
        <p:txBody>
          <a:bodyPr lIns="0" tIns="0" rIns="0" bIns="0" rtlCol="0" anchor="t">
            <a:spAutoFit/>
          </a:bodyPr>
          <a:lstStyle/>
          <a:p>
            <a:pPr algn="l">
              <a:lnSpc>
                <a:spcPts val="2401"/>
              </a:lnSpc>
            </a:pPr>
            <a:r>
              <a:rPr lang="en-US" sz="2006">
                <a:solidFill>
                  <a:srgbClr val="5379A7"/>
                </a:solidFill>
                <a:latin typeface="Roboto"/>
                <a:ea typeface="Roboto"/>
                <a:cs typeface="Roboto"/>
                <a:sym typeface="Roboto"/>
              </a:rPr>
              <a:t> </a:t>
            </a:r>
          </a:p>
        </p:txBody>
      </p:sp>
      <p:sp>
        <p:nvSpPr>
          <p:cNvPr id="6" name="TextBox 6"/>
          <p:cNvSpPr txBox="1"/>
          <p:nvPr/>
        </p:nvSpPr>
        <p:spPr>
          <a:xfrm>
            <a:off x="1429255" y="4101303"/>
            <a:ext cx="5961431" cy="313144"/>
          </a:xfrm>
          <a:prstGeom prst="rect">
            <a:avLst/>
          </a:prstGeom>
        </p:spPr>
        <p:txBody>
          <a:bodyPr lIns="0" tIns="0" rIns="0" bIns="0" rtlCol="0" anchor="t">
            <a:spAutoFit/>
          </a:bodyPr>
          <a:lstStyle/>
          <a:p>
            <a:pPr algn="l">
              <a:lnSpc>
                <a:spcPts val="2398"/>
              </a:lnSpc>
            </a:pPr>
            <a:r>
              <a:rPr lang="en-US" sz="2004">
                <a:solidFill>
                  <a:srgbClr val="5379A7"/>
                </a:solidFill>
                <a:latin typeface="Roboto"/>
                <a:ea typeface="Roboto"/>
                <a:cs typeface="Roboto"/>
                <a:sym typeface="Roboto"/>
              </a:rPr>
              <a:t>most commonly located in the thoracic spinal cord. </a:t>
            </a:r>
          </a:p>
        </p:txBody>
      </p:sp>
      <p:sp>
        <p:nvSpPr>
          <p:cNvPr id="7" name="TextBox 7"/>
          <p:cNvSpPr txBox="1"/>
          <p:nvPr/>
        </p:nvSpPr>
        <p:spPr>
          <a:xfrm>
            <a:off x="1112215" y="1042864"/>
            <a:ext cx="6428432" cy="322669"/>
          </a:xfrm>
          <a:prstGeom prst="rect">
            <a:avLst/>
          </a:prstGeom>
        </p:spPr>
        <p:txBody>
          <a:bodyPr lIns="0" tIns="0" rIns="0" bIns="0" rtlCol="0" anchor="t">
            <a:spAutoFit/>
          </a:bodyPr>
          <a:lstStyle/>
          <a:p>
            <a:pPr algn="l">
              <a:lnSpc>
                <a:spcPts val="2400"/>
              </a:lnSpc>
            </a:pPr>
            <a:r>
              <a:rPr lang="en-US" sz="2004">
                <a:solidFill>
                  <a:srgbClr val="5379A7"/>
                </a:solidFill>
                <a:latin typeface="Roboto"/>
                <a:ea typeface="Roboto"/>
                <a:cs typeface="Roboto"/>
                <a:sym typeface="Roboto"/>
              </a:rPr>
              <a:t>• These tumors grow inside the spinal cord or individual </a:t>
            </a:r>
          </a:p>
        </p:txBody>
      </p:sp>
      <p:sp>
        <p:nvSpPr>
          <p:cNvPr id="8" name="TextBox 8"/>
          <p:cNvSpPr txBox="1"/>
          <p:nvPr/>
        </p:nvSpPr>
        <p:spPr>
          <a:xfrm>
            <a:off x="1429255" y="1347664"/>
            <a:ext cx="5564743" cy="627802"/>
          </a:xfrm>
          <a:prstGeom prst="rect">
            <a:avLst/>
          </a:prstGeom>
        </p:spPr>
        <p:txBody>
          <a:bodyPr lIns="0" tIns="0" rIns="0" bIns="0" rtlCol="0" anchor="t">
            <a:spAutoFit/>
          </a:bodyPr>
          <a:lstStyle/>
          <a:p>
            <a:pPr algn="l">
              <a:lnSpc>
                <a:spcPts val="2400"/>
              </a:lnSpc>
            </a:pPr>
            <a:r>
              <a:rPr lang="en-US" sz="2004">
                <a:solidFill>
                  <a:srgbClr val="5379A7"/>
                </a:solidFill>
                <a:latin typeface="Roboto"/>
                <a:ea typeface="Roboto"/>
                <a:cs typeface="Roboto"/>
                <a:sym typeface="Roboto"/>
              </a:rPr>
              <a:t>nerves, most frequently occurring in the cervical </a:t>
            </a:r>
          </a:p>
          <a:p>
            <a:pPr algn="l">
              <a:lnSpc>
                <a:spcPts val="2808"/>
              </a:lnSpc>
            </a:pPr>
            <a:r>
              <a:rPr lang="en-US" sz="2006">
                <a:solidFill>
                  <a:srgbClr val="5379A7"/>
                </a:solidFill>
                <a:latin typeface="Roboto"/>
                <a:ea typeface="Roboto"/>
                <a:cs typeface="Roboto"/>
                <a:sym typeface="Roboto"/>
              </a:rPr>
              <a:t>(neck)region.</a:t>
            </a:r>
          </a:p>
        </p:txBody>
      </p:sp>
      <p:sp>
        <p:nvSpPr>
          <p:cNvPr id="9" name="TextBox 9"/>
          <p:cNvSpPr txBox="1"/>
          <p:nvPr/>
        </p:nvSpPr>
        <p:spPr>
          <a:xfrm>
            <a:off x="1112215" y="2262311"/>
            <a:ext cx="6524206" cy="627469"/>
          </a:xfrm>
          <a:prstGeom prst="rect">
            <a:avLst/>
          </a:prstGeom>
        </p:spPr>
        <p:txBody>
          <a:bodyPr lIns="0" tIns="0" rIns="0" bIns="0" rtlCol="0" anchor="t">
            <a:spAutoFit/>
          </a:bodyPr>
          <a:lstStyle/>
          <a:p>
            <a:pPr algn="r">
              <a:lnSpc>
                <a:spcPts val="2400"/>
              </a:lnSpc>
            </a:pPr>
            <a:r>
              <a:rPr lang="en-US" sz="2004">
                <a:solidFill>
                  <a:srgbClr val="5379A7"/>
                </a:solidFill>
                <a:latin typeface="Roboto"/>
                <a:ea typeface="Roboto"/>
                <a:cs typeface="Roboto"/>
                <a:sym typeface="Roboto"/>
              </a:rPr>
              <a:t>•They are typically derived from glial or ependymal cells that are found throughout the interstitium of the cord. </a:t>
            </a:r>
          </a:p>
        </p:txBody>
      </p:sp>
      <p:sp>
        <p:nvSpPr>
          <p:cNvPr id="10" name="TextBox 10"/>
          <p:cNvSpPr txBox="1"/>
          <p:nvPr/>
        </p:nvSpPr>
        <p:spPr>
          <a:xfrm>
            <a:off x="1112215" y="2929442"/>
            <a:ext cx="6272374" cy="570319"/>
          </a:xfrm>
          <a:prstGeom prst="rect">
            <a:avLst/>
          </a:prstGeom>
        </p:spPr>
        <p:txBody>
          <a:bodyPr lIns="0" tIns="0" rIns="0" bIns="0" rtlCol="0" anchor="t">
            <a:spAutoFit/>
          </a:bodyPr>
          <a:lstStyle/>
          <a:p>
            <a:pPr algn="l">
              <a:lnSpc>
                <a:spcPts val="5010"/>
              </a:lnSpc>
            </a:pPr>
            <a:r>
              <a:rPr lang="en-US" sz="2004">
                <a:solidFill>
                  <a:srgbClr val="5379A7"/>
                </a:solidFill>
                <a:latin typeface="Roboto"/>
                <a:ea typeface="Roboto"/>
                <a:cs typeface="Roboto"/>
                <a:sym typeface="Roboto"/>
              </a:rPr>
              <a:t>•They are often benign, but can be difficult to remove. </a:t>
            </a:r>
          </a:p>
        </p:txBody>
      </p:sp>
      <p:sp>
        <p:nvSpPr>
          <p:cNvPr id="11" name="TextBox 11"/>
          <p:cNvSpPr txBox="1"/>
          <p:nvPr/>
        </p:nvSpPr>
        <p:spPr>
          <a:xfrm>
            <a:off x="1112215" y="3748602"/>
            <a:ext cx="5900709" cy="361131"/>
          </a:xfrm>
          <a:prstGeom prst="rect">
            <a:avLst/>
          </a:prstGeom>
        </p:spPr>
        <p:txBody>
          <a:bodyPr lIns="0" tIns="0" rIns="0" bIns="0" rtlCol="0" anchor="t">
            <a:spAutoFit/>
          </a:bodyPr>
          <a:lstStyle/>
          <a:p>
            <a:pPr algn="l">
              <a:lnSpc>
                <a:spcPts val="2808"/>
              </a:lnSpc>
            </a:pPr>
            <a:r>
              <a:rPr lang="en-US" sz="2006">
                <a:solidFill>
                  <a:srgbClr val="5379A7"/>
                </a:solidFill>
                <a:latin typeface="Roboto"/>
                <a:ea typeface="Roboto"/>
                <a:cs typeface="Roboto"/>
                <a:sym typeface="Roboto"/>
              </a:rPr>
              <a:t>•</a:t>
            </a:r>
            <a:r>
              <a:rPr lang="en-US" sz="2006">
                <a:solidFill>
                  <a:srgbClr val="000000"/>
                </a:solidFill>
                <a:latin typeface="Roboto"/>
                <a:ea typeface="Roboto"/>
                <a:cs typeface="Roboto"/>
                <a:sym typeface="Roboto"/>
              </a:rPr>
              <a:t> </a:t>
            </a:r>
            <a:r>
              <a:rPr lang="en-US" sz="2006">
                <a:solidFill>
                  <a:srgbClr val="5379A7"/>
                </a:solidFill>
                <a:latin typeface="Roboto"/>
                <a:ea typeface="Roboto"/>
                <a:cs typeface="Roboto"/>
                <a:sym typeface="Roboto"/>
              </a:rPr>
              <a:t>Intramedullary</a:t>
            </a:r>
            <a:r>
              <a:rPr lang="en-US" sz="2006">
                <a:solidFill>
                  <a:srgbClr val="000000"/>
                </a:solidFill>
                <a:latin typeface="Roboto"/>
                <a:ea typeface="Roboto"/>
                <a:cs typeface="Roboto"/>
                <a:sym typeface="Roboto"/>
              </a:rPr>
              <a:t> </a:t>
            </a:r>
            <a:r>
              <a:rPr lang="en-US" sz="2006">
                <a:solidFill>
                  <a:srgbClr val="5379A7"/>
                </a:solidFill>
                <a:latin typeface="Roboto"/>
                <a:ea typeface="Roboto"/>
                <a:cs typeface="Roboto"/>
                <a:sym typeface="Roboto"/>
              </a:rPr>
              <a:t>lipomas</a:t>
            </a:r>
            <a:r>
              <a:rPr lang="en-US" sz="2006">
                <a:solidFill>
                  <a:srgbClr val="000000"/>
                </a:solidFill>
                <a:latin typeface="Roboto"/>
                <a:ea typeface="Roboto"/>
                <a:cs typeface="Roboto"/>
                <a:sym typeface="Roboto"/>
              </a:rPr>
              <a:t> </a:t>
            </a:r>
            <a:r>
              <a:rPr lang="en-US" sz="2006">
                <a:solidFill>
                  <a:srgbClr val="5379A7"/>
                </a:solidFill>
                <a:latin typeface="Roboto"/>
                <a:ea typeface="Roboto"/>
                <a:cs typeface="Roboto"/>
                <a:sym typeface="Roboto"/>
              </a:rPr>
              <a:t>are</a:t>
            </a:r>
            <a:r>
              <a:rPr lang="en-US" sz="2006">
                <a:solidFill>
                  <a:srgbClr val="000000"/>
                </a:solidFill>
                <a:latin typeface="Roboto"/>
                <a:ea typeface="Roboto"/>
                <a:cs typeface="Roboto"/>
                <a:sym typeface="Roboto"/>
              </a:rPr>
              <a:t> </a:t>
            </a:r>
            <a:r>
              <a:rPr lang="en-US" sz="2006">
                <a:solidFill>
                  <a:srgbClr val="5379A7"/>
                </a:solidFill>
                <a:latin typeface="Roboto"/>
                <a:ea typeface="Roboto"/>
                <a:cs typeface="Roboto"/>
                <a:sym typeface="Roboto"/>
              </a:rPr>
              <a:t>rare</a:t>
            </a:r>
            <a:r>
              <a:rPr lang="en-US" sz="2006">
                <a:solidFill>
                  <a:srgbClr val="000000"/>
                </a:solidFill>
                <a:latin typeface="Roboto"/>
                <a:ea typeface="Roboto"/>
                <a:cs typeface="Roboto"/>
                <a:sym typeface="Roboto"/>
              </a:rPr>
              <a:t> </a:t>
            </a:r>
            <a:r>
              <a:rPr lang="en-US" sz="2006">
                <a:solidFill>
                  <a:srgbClr val="5379A7"/>
                </a:solidFill>
                <a:latin typeface="Roboto"/>
                <a:ea typeface="Roboto"/>
                <a:cs typeface="Roboto"/>
                <a:sym typeface="Roboto"/>
              </a:rPr>
              <a:t>congenital</a:t>
            </a:r>
            <a:r>
              <a:rPr lang="en-US" sz="2006">
                <a:solidFill>
                  <a:srgbClr val="000000"/>
                </a:solidFill>
                <a:latin typeface="Roboto"/>
                <a:ea typeface="Roboto"/>
                <a:cs typeface="Roboto"/>
                <a:sym typeface="Roboto"/>
              </a:rPr>
              <a:t> </a:t>
            </a:r>
            <a:r>
              <a:rPr lang="en-US" sz="2006">
                <a:solidFill>
                  <a:srgbClr val="5379A7"/>
                </a:solidFill>
                <a:latin typeface="Roboto"/>
                <a:ea typeface="Roboto"/>
                <a:cs typeface="Roboto"/>
                <a:sym typeface="Roboto"/>
              </a:rPr>
              <a:t>tumors</a:t>
            </a:r>
          </a:p>
        </p:txBody>
      </p:sp>
      <p:sp>
        <p:nvSpPr>
          <p:cNvPr id="12" name="TextBox 12"/>
          <p:cNvSpPr txBox="1"/>
          <p:nvPr/>
        </p:nvSpPr>
        <p:spPr>
          <a:xfrm>
            <a:off x="1110386" y="483699"/>
            <a:ext cx="2737866" cy="514712"/>
          </a:xfrm>
          <a:prstGeom prst="rect">
            <a:avLst/>
          </a:prstGeom>
        </p:spPr>
        <p:txBody>
          <a:bodyPr lIns="0" tIns="0" rIns="0" bIns="0" rtlCol="0" anchor="t">
            <a:spAutoFit/>
          </a:bodyPr>
          <a:lstStyle/>
          <a:p>
            <a:pPr algn="l">
              <a:lnSpc>
                <a:spcPts val="4203"/>
              </a:lnSpc>
            </a:pPr>
            <a:r>
              <a:rPr lang="en-US" sz="3002" b="1">
                <a:solidFill>
                  <a:srgbClr val="5379A7"/>
                </a:solidFill>
                <a:latin typeface="Barlow SemiCondensed Bold"/>
                <a:ea typeface="Barlow SemiCondensed Bold"/>
                <a:cs typeface="Barlow SemiCondensed Bold"/>
                <a:sym typeface="Barlow SemiCondensed Bold"/>
              </a:rPr>
              <a:t>B-Intramedullary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03" y="-63503"/>
            <a:ext cx="1141981" cy="1977514"/>
          </a:xfrm>
          <a:custGeom>
            <a:avLst/>
            <a:gdLst/>
            <a:ahLst/>
            <a:cxnLst/>
            <a:rect l="l" t="t" r="r" b="b"/>
            <a:pathLst>
              <a:path w="1141981" h="1977514">
                <a:moveTo>
                  <a:pt x="0" y="0"/>
                </a:moveTo>
                <a:lnTo>
                  <a:pt x="1141981" y="0"/>
                </a:lnTo>
                <a:lnTo>
                  <a:pt x="1141981" y="1977514"/>
                </a:lnTo>
                <a:lnTo>
                  <a:pt x="0" y="19775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09053" y="22222"/>
            <a:ext cx="4898450" cy="5184772"/>
          </a:xfrm>
          <a:custGeom>
            <a:avLst/>
            <a:gdLst/>
            <a:ahLst/>
            <a:cxnLst/>
            <a:rect l="l" t="t" r="r" b="b"/>
            <a:pathLst>
              <a:path w="4898450" h="5184772">
                <a:moveTo>
                  <a:pt x="0" y="0"/>
                </a:moveTo>
                <a:lnTo>
                  <a:pt x="4898450" y="0"/>
                </a:lnTo>
                <a:lnTo>
                  <a:pt x="4898450" y="5184772"/>
                </a:lnTo>
                <a:lnTo>
                  <a:pt x="0" y="51847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019813" y="1683296"/>
            <a:ext cx="64456" cy="323031"/>
          </a:xfrm>
          <a:prstGeom prst="rect">
            <a:avLst/>
          </a:prstGeom>
        </p:spPr>
        <p:txBody>
          <a:bodyPr lIns="0" tIns="0" rIns="0" bIns="0" rtlCol="0" anchor="t">
            <a:spAutoFit/>
          </a:bodyPr>
          <a:lstStyle/>
          <a:p>
            <a:pPr algn="l">
              <a:lnSpc>
                <a:spcPts val="2403"/>
              </a:lnSpc>
            </a:pPr>
            <a:r>
              <a:rPr lang="en-US" sz="2006">
                <a:solidFill>
                  <a:srgbClr val="5379A7"/>
                </a:solidFill>
                <a:latin typeface="Roboto"/>
                <a:ea typeface="Roboto"/>
                <a:cs typeface="Roboto"/>
                <a:sym typeface="Roboto"/>
              </a:rPr>
              <a:t> </a:t>
            </a:r>
          </a:p>
        </p:txBody>
      </p:sp>
      <p:sp>
        <p:nvSpPr>
          <p:cNvPr id="5" name="TextBox 5"/>
          <p:cNvSpPr txBox="1"/>
          <p:nvPr/>
        </p:nvSpPr>
        <p:spPr>
          <a:xfrm>
            <a:off x="635813" y="1988630"/>
            <a:ext cx="5694283" cy="627469"/>
          </a:xfrm>
          <a:prstGeom prst="rect">
            <a:avLst/>
          </a:prstGeom>
        </p:spPr>
        <p:txBody>
          <a:bodyPr lIns="0" tIns="0" rIns="0" bIns="0" rtlCol="0" anchor="t">
            <a:spAutoFit/>
          </a:bodyPr>
          <a:lstStyle/>
          <a:p>
            <a:pPr algn="l">
              <a:lnSpc>
                <a:spcPts val="2400"/>
              </a:lnSpc>
            </a:pPr>
            <a:r>
              <a:rPr lang="en-US" sz="2004">
                <a:solidFill>
                  <a:srgbClr val="5379A7"/>
                </a:solidFill>
                <a:latin typeface="Roboto"/>
                <a:ea typeface="Roboto"/>
                <a:cs typeface="Roboto"/>
                <a:sym typeface="Roboto"/>
              </a:rPr>
              <a:t>removal for most tumors is curative, and surgical results are optimized when tumors are smaller. </a:t>
            </a:r>
          </a:p>
        </p:txBody>
      </p:sp>
      <p:sp>
        <p:nvSpPr>
          <p:cNvPr id="6" name="TextBox 6"/>
          <p:cNvSpPr txBox="1"/>
          <p:nvPr/>
        </p:nvSpPr>
        <p:spPr>
          <a:xfrm>
            <a:off x="404689" y="2903134"/>
            <a:ext cx="64456" cy="323031"/>
          </a:xfrm>
          <a:prstGeom prst="rect">
            <a:avLst/>
          </a:prstGeom>
        </p:spPr>
        <p:txBody>
          <a:bodyPr lIns="0" tIns="0" rIns="0" bIns="0" rtlCol="0" anchor="t">
            <a:spAutoFit/>
          </a:bodyPr>
          <a:lstStyle/>
          <a:p>
            <a:pPr algn="l">
              <a:lnSpc>
                <a:spcPts val="2401"/>
              </a:lnSpc>
            </a:pPr>
            <a:r>
              <a:rPr lang="en-US" sz="2006">
                <a:solidFill>
                  <a:srgbClr val="5379A7"/>
                </a:solidFill>
                <a:latin typeface="Roboto"/>
                <a:ea typeface="Roboto"/>
                <a:cs typeface="Roboto"/>
                <a:sym typeface="Roboto"/>
              </a:rPr>
              <a:t> </a:t>
            </a:r>
          </a:p>
        </p:txBody>
      </p:sp>
      <p:sp>
        <p:nvSpPr>
          <p:cNvPr id="7" name="TextBox 7"/>
          <p:cNvSpPr txBox="1"/>
          <p:nvPr/>
        </p:nvSpPr>
        <p:spPr>
          <a:xfrm>
            <a:off x="318821" y="3217735"/>
            <a:ext cx="6544437" cy="313144"/>
          </a:xfrm>
          <a:prstGeom prst="rect">
            <a:avLst/>
          </a:prstGeom>
        </p:spPr>
        <p:txBody>
          <a:bodyPr lIns="0" tIns="0" rIns="0" bIns="0" rtlCol="0" anchor="t">
            <a:spAutoFit/>
          </a:bodyPr>
          <a:lstStyle/>
          <a:p>
            <a:pPr algn="l">
              <a:lnSpc>
                <a:spcPts val="2398"/>
              </a:lnSpc>
            </a:pPr>
            <a:r>
              <a:rPr lang="en-US" sz="2004">
                <a:solidFill>
                  <a:srgbClr val="5379A7"/>
                </a:solidFill>
                <a:latin typeface="Roboto"/>
                <a:ea typeface="Roboto"/>
                <a:cs typeface="Roboto"/>
                <a:sym typeface="Roboto"/>
              </a:rPr>
              <a:t>intramedullary spinal cord tumors are seldom reversible. </a:t>
            </a:r>
          </a:p>
        </p:txBody>
      </p:sp>
      <p:sp>
        <p:nvSpPr>
          <p:cNvPr id="8" name="TextBox 8"/>
          <p:cNvSpPr txBox="1"/>
          <p:nvPr/>
        </p:nvSpPr>
        <p:spPr>
          <a:xfrm>
            <a:off x="764229" y="3817791"/>
            <a:ext cx="64456" cy="323031"/>
          </a:xfrm>
          <a:prstGeom prst="rect">
            <a:avLst/>
          </a:prstGeom>
        </p:spPr>
        <p:txBody>
          <a:bodyPr lIns="0" tIns="0" rIns="0" bIns="0" rtlCol="0" anchor="t">
            <a:spAutoFit/>
          </a:bodyPr>
          <a:lstStyle/>
          <a:p>
            <a:pPr algn="l">
              <a:lnSpc>
                <a:spcPts val="2401"/>
              </a:lnSpc>
            </a:pPr>
            <a:r>
              <a:rPr lang="en-US" sz="2006">
                <a:solidFill>
                  <a:srgbClr val="5379A7"/>
                </a:solidFill>
                <a:latin typeface="Roboto"/>
                <a:ea typeface="Roboto"/>
                <a:cs typeface="Roboto"/>
                <a:sym typeface="Roboto"/>
              </a:rPr>
              <a:t> </a:t>
            </a:r>
          </a:p>
        </p:txBody>
      </p:sp>
      <p:sp>
        <p:nvSpPr>
          <p:cNvPr id="9" name="TextBox 9"/>
          <p:cNvSpPr txBox="1"/>
          <p:nvPr/>
        </p:nvSpPr>
        <p:spPr>
          <a:xfrm>
            <a:off x="635813" y="4132393"/>
            <a:ext cx="6255306" cy="313144"/>
          </a:xfrm>
          <a:prstGeom prst="rect">
            <a:avLst/>
          </a:prstGeom>
        </p:spPr>
        <p:txBody>
          <a:bodyPr lIns="0" tIns="0" rIns="0" bIns="0" rtlCol="0" anchor="t">
            <a:spAutoFit/>
          </a:bodyPr>
          <a:lstStyle/>
          <a:p>
            <a:pPr algn="l">
              <a:lnSpc>
                <a:spcPts val="2398"/>
              </a:lnSpc>
            </a:pPr>
            <a:r>
              <a:rPr lang="en-US" sz="2004">
                <a:solidFill>
                  <a:srgbClr val="5379A7"/>
                </a:solidFill>
                <a:latin typeface="Roboto"/>
                <a:ea typeface="Roboto"/>
                <a:cs typeface="Roboto"/>
                <a:sym typeface="Roboto"/>
              </a:rPr>
              <a:t>tied to the patient's preoperative neurologic condition. </a:t>
            </a:r>
          </a:p>
        </p:txBody>
      </p:sp>
      <p:sp>
        <p:nvSpPr>
          <p:cNvPr id="10" name="TextBox 10"/>
          <p:cNvSpPr txBox="1"/>
          <p:nvPr/>
        </p:nvSpPr>
        <p:spPr>
          <a:xfrm>
            <a:off x="318821" y="463991"/>
            <a:ext cx="6668557" cy="322669"/>
          </a:xfrm>
          <a:prstGeom prst="rect">
            <a:avLst/>
          </a:prstGeom>
        </p:spPr>
        <p:txBody>
          <a:bodyPr lIns="0" tIns="0" rIns="0" bIns="0" rtlCol="0" anchor="t">
            <a:spAutoFit/>
          </a:bodyPr>
          <a:lstStyle/>
          <a:p>
            <a:pPr algn="l">
              <a:lnSpc>
                <a:spcPts val="2400"/>
              </a:lnSpc>
            </a:pPr>
            <a:r>
              <a:rPr lang="en-US" sz="2004">
                <a:solidFill>
                  <a:srgbClr val="5379A7"/>
                </a:solidFill>
                <a:latin typeface="Roboto"/>
                <a:ea typeface="Roboto"/>
                <a:cs typeface="Roboto"/>
                <a:sym typeface="Roboto"/>
              </a:rPr>
              <a:t>• Patients are often diagnosed only after the development </a:t>
            </a:r>
          </a:p>
        </p:txBody>
      </p:sp>
      <p:sp>
        <p:nvSpPr>
          <p:cNvPr id="11" name="TextBox 11"/>
          <p:cNvSpPr txBox="1"/>
          <p:nvPr/>
        </p:nvSpPr>
        <p:spPr>
          <a:xfrm>
            <a:off x="635813" y="768896"/>
            <a:ext cx="6412211" cy="627755"/>
          </a:xfrm>
          <a:prstGeom prst="rect">
            <a:avLst/>
          </a:prstGeom>
        </p:spPr>
        <p:txBody>
          <a:bodyPr lIns="0" tIns="0" rIns="0" bIns="0" rtlCol="0" anchor="t">
            <a:spAutoFit/>
          </a:bodyPr>
          <a:lstStyle/>
          <a:p>
            <a:pPr algn="l">
              <a:lnSpc>
                <a:spcPts val="2403"/>
              </a:lnSpc>
            </a:pPr>
            <a:r>
              <a:rPr lang="en-US" sz="2006">
                <a:solidFill>
                  <a:srgbClr val="5379A7"/>
                </a:solidFill>
                <a:latin typeface="Roboto"/>
                <a:ea typeface="Roboto"/>
                <a:cs typeface="Roboto"/>
                <a:sym typeface="Roboto"/>
              </a:rPr>
              <a:t>of neurologic signs and symptoms that may occur later in the course of the disease. </a:t>
            </a:r>
          </a:p>
        </p:txBody>
      </p:sp>
      <p:sp>
        <p:nvSpPr>
          <p:cNvPr id="12" name="TextBox 12"/>
          <p:cNvSpPr txBox="1"/>
          <p:nvPr/>
        </p:nvSpPr>
        <p:spPr>
          <a:xfrm>
            <a:off x="318821" y="2598229"/>
            <a:ext cx="4799219" cy="627936"/>
          </a:xfrm>
          <a:prstGeom prst="rect">
            <a:avLst/>
          </a:prstGeom>
        </p:spPr>
        <p:txBody>
          <a:bodyPr lIns="0" tIns="0" rIns="0" bIns="0" rtlCol="0" anchor="t">
            <a:spAutoFit/>
          </a:bodyPr>
          <a:lstStyle/>
          <a:p>
            <a:pPr algn="l">
              <a:lnSpc>
                <a:spcPts val="2400"/>
              </a:lnSpc>
            </a:pPr>
            <a:r>
              <a:rPr lang="en-US" sz="2004" dirty="0">
                <a:solidFill>
                  <a:srgbClr val="5379A7"/>
                </a:solidFill>
                <a:latin typeface="Roboto"/>
                <a:ea typeface="Roboto"/>
                <a:cs typeface="Roboto"/>
                <a:sym typeface="Roboto"/>
              </a:rPr>
              <a:t> </a:t>
            </a:r>
          </a:p>
          <a:p>
            <a:pPr algn="l">
              <a:lnSpc>
                <a:spcPts val="2400"/>
              </a:lnSpc>
            </a:pPr>
            <a:r>
              <a:rPr lang="en-US" sz="2004" dirty="0">
                <a:solidFill>
                  <a:srgbClr val="5379A7"/>
                </a:solidFill>
                <a:latin typeface="Roboto"/>
                <a:ea typeface="Roboto"/>
                <a:cs typeface="Roboto"/>
                <a:sym typeface="Roboto"/>
              </a:rPr>
              <a:t>•Also, neurological deficits resulting from</a:t>
            </a:r>
          </a:p>
        </p:txBody>
      </p:sp>
      <p:sp>
        <p:nvSpPr>
          <p:cNvPr id="13" name="TextBox 13"/>
          <p:cNvSpPr txBox="1"/>
          <p:nvPr/>
        </p:nvSpPr>
        <p:spPr>
          <a:xfrm>
            <a:off x="318821" y="3779691"/>
            <a:ext cx="6390646" cy="333617"/>
          </a:xfrm>
          <a:prstGeom prst="rect">
            <a:avLst/>
          </a:prstGeom>
        </p:spPr>
        <p:txBody>
          <a:bodyPr lIns="0" tIns="0" rIns="0" bIns="0" rtlCol="0" anchor="t">
            <a:spAutoFit/>
          </a:bodyPr>
          <a:lstStyle/>
          <a:p>
            <a:pPr algn="l">
              <a:lnSpc>
                <a:spcPts val="2808"/>
              </a:lnSpc>
            </a:pPr>
            <a:r>
              <a:rPr lang="en-US" sz="2006" dirty="0">
                <a:solidFill>
                  <a:srgbClr val="5379A7"/>
                </a:solidFill>
                <a:latin typeface="Roboto"/>
                <a:ea typeface="Roboto"/>
                <a:cs typeface="Roboto"/>
                <a:sym typeface="Roboto"/>
              </a:rPr>
              <a:t>• As such, functional outcomes after surgery are closely</a:t>
            </a:r>
          </a:p>
        </p:txBody>
      </p:sp>
      <p:sp>
        <p:nvSpPr>
          <p:cNvPr id="14" name="TextBox 14"/>
          <p:cNvSpPr txBox="1"/>
          <p:nvPr/>
        </p:nvSpPr>
        <p:spPr>
          <a:xfrm>
            <a:off x="318821" y="1645196"/>
            <a:ext cx="6566078" cy="333617"/>
          </a:xfrm>
          <a:prstGeom prst="rect">
            <a:avLst/>
          </a:prstGeom>
        </p:spPr>
        <p:txBody>
          <a:bodyPr lIns="0" tIns="0" rIns="0" bIns="0" rtlCol="0" anchor="t">
            <a:spAutoFit/>
          </a:bodyPr>
          <a:lstStyle/>
          <a:p>
            <a:pPr algn="l">
              <a:lnSpc>
                <a:spcPts val="2808"/>
              </a:lnSpc>
            </a:pPr>
            <a:r>
              <a:rPr lang="en-US" sz="2006" dirty="0">
                <a:solidFill>
                  <a:srgbClr val="5379A7"/>
                </a:solidFill>
                <a:latin typeface="Roboto"/>
                <a:ea typeface="Roboto"/>
                <a:cs typeface="Roboto"/>
                <a:sym typeface="Roboto"/>
              </a:rPr>
              <a:t>• Early diagnosis is important, however, because surgical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03" y="1096013"/>
            <a:ext cx="4463701" cy="4110990"/>
          </a:xfrm>
          <a:custGeom>
            <a:avLst/>
            <a:gdLst/>
            <a:ahLst/>
            <a:cxnLst/>
            <a:rect l="l" t="t" r="r" b="b"/>
            <a:pathLst>
              <a:path w="4463701" h="4110990">
                <a:moveTo>
                  <a:pt x="0" y="0"/>
                </a:moveTo>
                <a:lnTo>
                  <a:pt x="4463701" y="0"/>
                </a:lnTo>
                <a:lnTo>
                  <a:pt x="4463701" y="4110990"/>
                </a:lnTo>
                <a:lnTo>
                  <a:pt x="0" y="41109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185655" y="-63503"/>
            <a:ext cx="5769502" cy="2140839"/>
          </a:xfrm>
          <a:custGeom>
            <a:avLst/>
            <a:gdLst/>
            <a:ahLst/>
            <a:cxnLst/>
            <a:rect l="l" t="t" r="r" b="b"/>
            <a:pathLst>
              <a:path w="5769502" h="2140839">
                <a:moveTo>
                  <a:pt x="0" y="0"/>
                </a:moveTo>
                <a:lnTo>
                  <a:pt x="5769502" y="0"/>
                </a:lnTo>
                <a:lnTo>
                  <a:pt x="5769502" y="2140839"/>
                </a:lnTo>
                <a:lnTo>
                  <a:pt x="0" y="21408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073810" y="279273"/>
            <a:ext cx="1748761" cy="533400"/>
          </a:xfrm>
          <a:prstGeom prst="rect">
            <a:avLst/>
          </a:prstGeom>
        </p:spPr>
        <p:txBody>
          <a:bodyPr lIns="0" tIns="0" rIns="0" bIns="0" rtlCol="0" anchor="t">
            <a:spAutoFit/>
          </a:bodyPr>
          <a:lstStyle/>
          <a:p>
            <a:pPr algn="l">
              <a:lnSpc>
                <a:spcPts val="4200"/>
              </a:lnSpc>
            </a:pPr>
            <a:r>
              <a:rPr lang="en-US" sz="3000" b="1">
                <a:solidFill>
                  <a:srgbClr val="5379A7"/>
                </a:solidFill>
                <a:latin typeface="Barlow SemiCondensed Bold"/>
                <a:ea typeface="Barlow SemiCondensed Bold"/>
                <a:cs typeface="Barlow SemiCondensed Bold"/>
                <a:sym typeface="Barlow SemiCondensed Bold"/>
              </a:rPr>
              <a:t>Symptoms </a:t>
            </a:r>
          </a:p>
        </p:txBody>
      </p:sp>
      <p:sp>
        <p:nvSpPr>
          <p:cNvPr id="5" name="TextBox 5"/>
          <p:cNvSpPr txBox="1"/>
          <p:nvPr/>
        </p:nvSpPr>
        <p:spPr>
          <a:xfrm>
            <a:off x="804672" y="3360610"/>
            <a:ext cx="5942771" cy="627421"/>
          </a:xfrm>
          <a:prstGeom prst="rect">
            <a:avLst/>
          </a:prstGeom>
        </p:spPr>
        <p:txBody>
          <a:bodyPr lIns="0" tIns="0" rIns="0" bIns="0" rtlCol="0" anchor="t">
            <a:spAutoFit/>
          </a:bodyPr>
          <a:lstStyle/>
          <a:p>
            <a:pPr algn="l">
              <a:lnSpc>
                <a:spcPts val="2400"/>
              </a:lnSpc>
            </a:pPr>
            <a:r>
              <a:rPr lang="en-US" sz="2004">
                <a:solidFill>
                  <a:srgbClr val="5379A7"/>
                </a:solidFill>
                <a:latin typeface="Roboto"/>
                <a:ea typeface="Roboto"/>
                <a:cs typeface="Roboto"/>
                <a:sym typeface="Roboto"/>
              </a:rPr>
              <a:t> </a:t>
            </a:r>
          </a:p>
          <a:p>
            <a:pPr algn="l">
              <a:lnSpc>
                <a:spcPts val="2400"/>
              </a:lnSpc>
            </a:pPr>
            <a:r>
              <a:rPr lang="en-US" sz="2004">
                <a:solidFill>
                  <a:srgbClr val="5379A7"/>
                </a:solidFill>
                <a:latin typeface="Roboto"/>
                <a:ea typeface="Roboto"/>
                <a:cs typeface="Roboto"/>
                <a:sym typeface="Roboto"/>
              </a:rPr>
              <a:t>– Patients with malignant or metastatic spinal cord </a:t>
            </a:r>
          </a:p>
        </p:txBody>
      </p:sp>
      <p:sp>
        <p:nvSpPr>
          <p:cNvPr id="6" name="TextBox 6"/>
          <p:cNvSpPr txBox="1"/>
          <p:nvPr/>
        </p:nvSpPr>
        <p:spPr>
          <a:xfrm>
            <a:off x="1121664" y="3969887"/>
            <a:ext cx="5733850" cy="628059"/>
          </a:xfrm>
          <a:prstGeom prst="rect">
            <a:avLst/>
          </a:prstGeom>
        </p:spPr>
        <p:txBody>
          <a:bodyPr lIns="0" tIns="0" rIns="0" bIns="0" rtlCol="0" anchor="t">
            <a:spAutoFit/>
          </a:bodyPr>
          <a:lstStyle/>
          <a:p>
            <a:pPr algn="l">
              <a:lnSpc>
                <a:spcPts val="2403"/>
              </a:lnSpc>
            </a:pPr>
            <a:r>
              <a:rPr lang="en-US" sz="2006">
                <a:solidFill>
                  <a:srgbClr val="5379A7"/>
                </a:solidFill>
                <a:latin typeface="Roboto"/>
                <a:ea typeface="Roboto"/>
                <a:cs typeface="Roboto"/>
                <a:sym typeface="Roboto"/>
              </a:rPr>
              <a:t>tumors present in the range of several weeks to a few months after symptoms develop. </a:t>
            </a:r>
          </a:p>
        </p:txBody>
      </p:sp>
      <p:sp>
        <p:nvSpPr>
          <p:cNvPr id="7" name="TextBox 7"/>
          <p:cNvSpPr txBox="1"/>
          <p:nvPr/>
        </p:nvSpPr>
        <p:spPr>
          <a:xfrm>
            <a:off x="804672" y="921191"/>
            <a:ext cx="5978223" cy="307777"/>
          </a:xfrm>
          <a:prstGeom prst="rect">
            <a:avLst/>
          </a:prstGeom>
        </p:spPr>
        <p:txBody>
          <a:bodyPr lIns="0" tIns="0" rIns="0" bIns="0" rtlCol="0" anchor="t">
            <a:spAutoFit/>
          </a:bodyPr>
          <a:lstStyle/>
          <a:p>
            <a:pPr algn="l">
              <a:lnSpc>
                <a:spcPts val="2400"/>
              </a:lnSpc>
            </a:pPr>
            <a:r>
              <a:rPr lang="en-US" sz="2004" dirty="0">
                <a:solidFill>
                  <a:srgbClr val="5379A7"/>
                </a:solidFill>
                <a:latin typeface="Roboto"/>
                <a:ea typeface="Roboto"/>
                <a:cs typeface="Roboto"/>
                <a:sym typeface="Roboto"/>
              </a:rPr>
              <a:t>–The clinical features of intramedullary spinal cord </a:t>
            </a:r>
          </a:p>
        </p:txBody>
      </p:sp>
      <p:sp>
        <p:nvSpPr>
          <p:cNvPr id="8" name="TextBox 8"/>
          <p:cNvSpPr txBox="1"/>
          <p:nvPr/>
        </p:nvSpPr>
        <p:spPr>
          <a:xfrm>
            <a:off x="1121664" y="1226372"/>
            <a:ext cx="5797344" cy="932269"/>
          </a:xfrm>
          <a:prstGeom prst="rect">
            <a:avLst/>
          </a:prstGeom>
        </p:spPr>
        <p:txBody>
          <a:bodyPr lIns="0" tIns="0" rIns="0" bIns="0" rtlCol="0" anchor="t">
            <a:spAutoFit/>
          </a:bodyPr>
          <a:lstStyle/>
          <a:p>
            <a:pPr algn="l">
              <a:lnSpc>
                <a:spcPts val="2400"/>
              </a:lnSpc>
            </a:pPr>
            <a:r>
              <a:rPr lang="en-US" sz="2004">
                <a:solidFill>
                  <a:srgbClr val="5379A7"/>
                </a:solidFill>
                <a:latin typeface="Roboto"/>
                <a:ea typeface="Roboto"/>
                <a:cs typeface="Roboto"/>
                <a:sym typeface="Roboto"/>
              </a:rPr>
              <a:t>tumors are variable. Symptoms are not specific to spinal cord tumors and may be present in any myelopathic process. </a:t>
            </a:r>
          </a:p>
        </p:txBody>
      </p:sp>
      <p:sp>
        <p:nvSpPr>
          <p:cNvPr id="9" name="TextBox 9"/>
          <p:cNvSpPr txBox="1"/>
          <p:nvPr/>
        </p:nvSpPr>
        <p:spPr>
          <a:xfrm>
            <a:off x="804672" y="2198179"/>
            <a:ext cx="5725754" cy="570319"/>
          </a:xfrm>
          <a:prstGeom prst="rect">
            <a:avLst/>
          </a:prstGeom>
        </p:spPr>
        <p:txBody>
          <a:bodyPr lIns="0" tIns="0" rIns="0" bIns="0" rtlCol="0" anchor="t">
            <a:spAutoFit/>
          </a:bodyPr>
          <a:lstStyle/>
          <a:p>
            <a:pPr algn="l">
              <a:lnSpc>
                <a:spcPts val="5010"/>
              </a:lnSpc>
            </a:pPr>
            <a:r>
              <a:rPr lang="en-US" sz="2004">
                <a:solidFill>
                  <a:srgbClr val="5379A7"/>
                </a:solidFill>
                <a:latin typeface="Roboto"/>
                <a:ea typeface="Roboto"/>
                <a:cs typeface="Roboto"/>
                <a:sym typeface="Roboto"/>
              </a:rPr>
              <a:t>– Because of the slow-growing nature of many of </a:t>
            </a:r>
          </a:p>
        </p:txBody>
      </p:sp>
      <p:sp>
        <p:nvSpPr>
          <p:cNvPr id="10" name="TextBox 10"/>
          <p:cNvSpPr txBox="1"/>
          <p:nvPr/>
        </p:nvSpPr>
        <p:spPr>
          <a:xfrm>
            <a:off x="1121664" y="2883979"/>
            <a:ext cx="5534625" cy="494586"/>
          </a:xfrm>
          <a:prstGeom prst="rect">
            <a:avLst/>
          </a:prstGeom>
        </p:spPr>
        <p:txBody>
          <a:bodyPr lIns="0" tIns="0" rIns="0" bIns="0" rtlCol="0" anchor="t">
            <a:spAutoFit/>
          </a:bodyPr>
          <a:lstStyle/>
          <a:p>
            <a:pPr algn="l">
              <a:lnSpc>
                <a:spcPts val="1002"/>
              </a:lnSpc>
            </a:pPr>
            <a:r>
              <a:rPr lang="en-US" sz="2004">
                <a:solidFill>
                  <a:srgbClr val="5379A7"/>
                </a:solidFill>
                <a:latin typeface="Roboto"/>
                <a:ea typeface="Roboto"/>
                <a:cs typeface="Roboto"/>
                <a:sym typeface="Roboto"/>
              </a:rPr>
              <a:t>these tumors, symptoms precede diagnosis (an </a:t>
            </a:r>
          </a:p>
          <a:p>
            <a:pPr algn="l">
              <a:lnSpc>
                <a:spcPts val="2808"/>
              </a:lnSpc>
            </a:pPr>
            <a:r>
              <a:rPr lang="en-US" sz="2006">
                <a:solidFill>
                  <a:srgbClr val="5379A7"/>
                </a:solidFill>
                <a:latin typeface="Roboto"/>
                <a:ea typeface="Roboto"/>
                <a:cs typeface="Roboto"/>
                <a:sym typeface="Roboto"/>
              </a:rPr>
              <a:t>averageof</a:t>
            </a:r>
            <a:r>
              <a:rPr lang="en-US" sz="2006">
                <a:solidFill>
                  <a:srgbClr val="000000"/>
                </a:solidFill>
                <a:latin typeface="Roboto"/>
                <a:ea typeface="Roboto"/>
                <a:cs typeface="Roboto"/>
                <a:sym typeface="Roboto"/>
              </a:rPr>
              <a:t> </a:t>
            </a:r>
            <a:r>
              <a:rPr lang="en-US" sz="2006">
                <a:solidFill>
                  <a:srgbClr val="5379A7"/>
                </a:solidFill>
                <a:latin typeface="Roboto"/>
                <a:ea typeface="Roboto"/>
                <a:cs typeface="Roboto"/>
                <a:sym typeface="Roboto"/>
              </a:rPr>
              <a:t>2years).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03" y="1096013"/>
            <a:ext cx="4463701" cy="4110990"/>
          </a:xfrm>
          <a:custGeom>
            <a:avLst/>
            <a:gdLst/>
            <a:ahLst/>
            <a:cxnLst/>
            <a:rect l="l" t="t" r="r" b="b"/>
            <a:pathLst>
              <a:path w="4463701" h="4110990">
                <a:moveTo>
                  <a:pt x="0" y="0"/>
                </a:moveTo>
                <a:lnTo>
                  <a:pt x="4463701" y="0"/>
                </a:lnTo>
                <a:lnTo>
                  <a:pt x="4463701" y="4110990"/>
                </a:lnTo>
                <a:lnTo>
                  <a:pt x="0" y="41109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185655" y="-63503"/>
            <a:ext cx="4133898" cy="1022414"/>
          </a:xfrm>
          <a:custGeom>
            <a:avLst/>
            <a:gdLst/>
            <a:ahLst/>
            <a:cxnLst/>
            <a:rect l="l" t="t" r="r" b="b"/>
            <a:pathLst>
              <a:path w="4133898" h="1022414">
                <a:moveTo>
                  <a:pt x="0" y="0"/>
                </a:moveTo>
                <a:lnTo>
                  <a:pt x="4133898" y="0"/>
                </a:lnTo>
                <a:lnTo>
                  <a:pt x="4133898" y="1022413"/>
                </a:lnTo>
                <a:lnTo>
                  <a:pt x="0" y="10224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380039" y="2739685"/>
            <a:ext cx="64456" cy="323031"/>
          </a:xfrm>
          <a:prstGeom prst="rect">
            <a:avLst/>
          </a:prstGeom>
        </p:spPr>
        <p:txBody>
          <a:bodyPr lIns="0" tIns="0" rIns="0" bIns="0" rtlCol="0" anchor="t">
            <a:spAutoFit/>
          </a:bodyPr>
          <a:lstStyle/>
          <a:p>
            <a:pPr algn="l">
              <a:lnSpc>
                <a:spcPts val="2401"/>
              </a:lnSpc>
            </a:pPr>
            <a:r>
              <a:rPr lang="en-US" sz="2006">
                <a:solidFill>
                  <a:srgbClr val="5379A7"/>
                </a:solidFill>
                <a:latin typeface="Roboto"/>
                <a:ea typeface="Roboto"/>
                <a:cs typeface="Roboto"/>
                <a:sym typeface="Roboto"/>
              </a:rPr>
              <a:t> </a:t>
            </a:r>
          </a:p>
        </p:txBody>
      </p:sp>
      <p:sp>
        <p:nvSpPr>
          <p:cNvPr id="5" name="TextBox 5"/>
          <p:cNvSpPr txBox="1"/>
          <p:nvPr/>
        </p:nvSpPr>
        <p:spPr>
          <a:xfrm>
            <a:off x="1121664" y="3054287"/>
            <a:ext cx="936698" cy="313144"/>
          </a:xfrm>
          <a:prstGeom prst="rect">
            <a:avLst/>
          </a:prstGeom>
        </p:spPr>
        <p:txBody>
          <a:bodyPr lIns="0" tIns="0" rIns="0" bIns="0" rtlCol="0" anchor="t">
            <a:spAutoFit/>
          </a:bodyPr>
          <a:lstStyle/>
          <a:p>
            <a:pPr algn="l">
              <a:lnSpc>
                <a:spcPts val="2398"/>
              </a:lnSpc>
            </a:pPr>
            <a:r>
              <a:rPr lang="en-US" sz="2004" spc="2">
                <a:solidFill>
                  <a:srgbClr val="5379A7"/>
                </a:solidFill>
                <a:latin typeface="Roboto"/>
                <a:ea typeface="Roboto"/>
                <a:cs typeface="Roboto"/>
                <a:sym typeface="Roboto"/>
              </a:rPr>
              <a:t>radiate. </a:t>
            </a:r>
          </a:p>
        </p:txBody>
      </p:sp>
      <p:sp>
        <p:nvSpPr>
          <p:cNvPr id="6" name="TextBox 6"/>
          <p:cNvSpPr txBox="1"/>
          <p:nvPr/>
        </p:nvSpPr>
        <p:spPr>
          <a:xfrm>
            <a:off x="890540" y="1825028"/>
            <a:ext cx="64456" cy="323031"/>
          </a:xfrm>
          <a:prstGeom prst="rect">
            <a:avLst/>
          </a:prstGeom>
        </p:spPr>
        <p:txBody>
          <a:bodyPr lIns="0" tIns="0" rIns="0" bIns="0" rtlCol="0" anchor="t">
            <a:spAutoFit/>
          </a:bodyPr>
          <a:lstStyle/>
          <a:p>
            <a:pPr algn="l">
              <a:lnSpc>
                <a:spcPts val="2401"/>
              </a:lnSpc>
            </a:pPr>
            <a:r>
              <a:rPr lang="en-US" sz="2006">
                <a:solidFill>
                  <a:srgbClr val="5379A7"/>
                </a:solidFill>
                <a:latin typeface="Roboto"/>
                <a:ea typeface="Roboto"/>
                <a:cs typeface="Roboto"/>
                <a:sym typeface="Roboto"/>
              </a:rPr>
              <a:t> </a:t>
            </a:r>
          </a:p>
        </p:txBody>
      </p:sp>
      <p:sp>
        <p:nvSpPr>
          <p:cNvPr id="7" name="TextBox 7"/>
          <p:cNvSpPr txBox="1"/>
          <p:nvPr/>
        </p:nvSpPr>
        <p:spPr>
          <a:xfrm>
            <a:off x="1121664" y="2139639"/>
            <a:ext cx="3136678" cy="313144"/>
          </a:xfrm>
          <a:prstGeom prst="rect">
            <a:avLst/>
          </a:prstGeom>
        </p:spPr>
        <p:txBody>
          <a:bodyPr lIns="0" tIns="0" rIns="0" bIns="0" rtlCol="0" anchor="t">
            <a:spAutoFit/>
          </a:bodyPr>
          <a:lstStyle/>
          <a:p>
            <a:pPr algn="l">
              <a:lnSpc>
                <a:spcPts val="2398"/>
              </a:lnSpc>
            </a:pPr>
            <a:r>
              <a:rPr lang="en-US" sz="2004">
                <a:solidFill>
                  <a:srgbClr val="5379A7"/>
                </a:solidFill>
                <a:latin typeface="Roboto"/>
                <a:ea typeface="Roboto"/>
                <a:cs typeface="Roboto"/>
                <a:sym typeface="Roboto"/>
              </a:rPr>
              <a:t>when the patient is supine. </a:t>
            </a:r>
          </a:p>
        </p:txBody>
      </p:sp>
      <p:sp>
        <p:nvSpPr>
          <p:cNvPr id="8" name="TextBox 8"/>
          <p:cNvSpPr txBox="1"/>
          <p:nvPr/>
        </p:nvSpPr>
        <p:spPr>
          <a:xfrm>
            <a:off x="804672" y="376876"/>
            <a:ext cx="6658175" cy="551269"/>
          </a:xfrm>
          <a:prstGeom prst="rect">
            <a:avLst/>
          </a:prstGeom>
        </p:spPr>
        <p:txBody>
          <a:bodyPr lIns="0" tIns="0" rIns="0" bIns="0" rtlCol="0" anchor="t">
            <a:spAutoFit/>
          </a:bodyPr>
          <a:lstStyle/>
          <a:p>
            <a:pPr algn="l">
              <a:lnSpc>
                <a:spcPts val="4801"/>
              </a:lnSpc>
            </a:pPr>
            <a:r>
              <a:rPr lang="en-US" sz="2004">
                <a:solidFill>
                  <a:srgbClr val="5379A7"/>
                </a:solidFill>
                <a:latin typeface="Roboto"/>
                <a:ea typeface="Roboto"/>
                <a:cs typeface="Roboto"/>
                <a:sym typeface="Roboto"/>
              </a:rPr>
              <a:t>Progressively worsening pain and weakness are the most </a:t>
            </a:r>
          </a:p>
        </p:txBody>
      </p:sp>
      <p:sp>
        <p:nvSpPr>
          <p:cNvPr id="9" name="TextBox 9"/>
          <p:cNvSpPr txBox="1"/>
          <p:nvPr/>
        </p:nvSpPr>
        <p:spPr>
          <a:xfrm>
            <a:off x="1121664" y="986733"/>
            <a:ext cx="958463" cy="551269"/>
          </a:xfrm>
          <a:prstGeom prst="rect">
            <a:avLst/>
          </a:prstGeom>
        </p:spPr>
        <p:txBody>
          <a:bodyPr lIns="0" tIns="0" rIns="0" bIns="0" rtlCol="0" anchor="t">
            <a:spAutoFit/>
          </a:bodyPr>
          <a:lstStyle/>
          <a:p>
            <a:pPr algn="l">
              <a:lnSpc>
                <a:spcPts val="4801"/>
              </a:lnSpc>
            </a:pPr>
            <a:r>
              <a:rPr lang="en-US" sz="2004">
                <a:solidFill>
                  <a:srgbClr val="5379A7"/>
                </a:solidFill>
                <a:latin typeface="Roboto"/>
                <a:ea typeface="Roboto"/>
                <a:cs typeface="Roboto"/>
                <a:sym typeface="Roboto"/>
              </a:rPr>
              <a:t>tumors. </a:t>
            </a:r>
          </a:p>
        </p:txBody>
      </p:sp>
      <p:sp>
        <p:nvSpPr>
          <p:cNvPr id="10" name="TextBox 10"/>
          <p:cNvSpPr txBox="1"/>
          <p:nvPr/>
        </p:nvSpPr>
        <p:spPr>
          <a:xfrm>
            <a:off x="804672" y="2444439"/>
            <a:ext cx="7152951" cy="618277"/>
          </a:xfrm>
          <a:prstGeom prst="rect">
            <a:avLst/>
          </a:prstGeom>
        </p:spPr>
        <p:txBody>
          <a:bodyPr lIns="0" tIns="0" rIns="0" bIns="0" rtlCol="0" anchor="t">
            <a:spAutoFit/>
          </a:bodyPr>
          <a:lstStyle/>
          <a:p>
            <a:pPr algn="l">
              <a:lnSpc>
                <a:spcPts val="2398"/>
              </a:lnSpc>
            </a:pPr>
            <a:r>
              <a:rPr lang="en-US" sz="2004" dirty="0">
                <a:solidFill>
                  <a:srgbClr val="5379A7"/>
                </a:solidFill>
                <a:latin typeface="Roboto"/>
                <a:ea typeface="Roboto"/>
                <a:cs typeface="Roboto"/>
                <a:sym typeface="Roboto"/>
              </a:rPr>
              <a:t> </a:t>
            </a:r>
          </a:p>
          <a:p>
            <a:pPr algn="l">
              <a:lnSpc>
                <a:spcPts val="2398"/>
              </a:lnSpc>
            </a:pPr>
            <a:r>
              <a:rPr lang="en-US" sz="2004" dirty="0">
                <a:solidFill>
                  <a:srgbClr val="5379A7"/>
                </a:solidFill>
                <a:latin typeface="Roboto"/>
                <a:ea typeface="Roboto"/>
                <a:cs typeface="Roboto"/>
                <a:sym typeface="Roboto"/>
              </a:rPr>
              <a:t>• The pain is typically local over the level of the tumor but may </a:t>
            </a:r>
          </a:p>
        </p:txBody>
      </p:sp>
      <p:sp>
        <p:nvSpPr>
          <p:cNvPr id="11" name="TextBox 11"/>
          <p:cNvSpPr txBox="1"/>
          <p:nvPr/>
        </p:nvSpPr>
        <p:spPr>
          <a:xfrm>
            <a:off x="1121664" y="872147"/>
            <a:ext cx="7017429" cy="333617"/>
          </a:xfrm>
          <a:prstGeom prst="rect">
            <a:avLst/>
          </a:prstGeom>
        </p:spPr>
        <p:txBody>
          <a:bodyPr lIns="0" tIns="0" rIns="0" bIns="0" rtlCol="0" anchor="t">
            <a:spAutoFit/>
          </a:bodyPr>
          <a:lstStyle/>
          <a:p>
            <a:pPr algn="l">
              <a:lnSpc>
                <a:spcPts val="2808"/>
              </a:lnSpc>
            </a:pPr>
            <a:r>
              <a:rPr lang="en-US" sz="2006" dirty="0">
                <a:solidFill>
                  <a:srgbClr val="5379A7"/>
                </a:solidFill>
                <a:latin typeface="Roboto"/>
                <a:ea typeface="Roboto"/>
                <a:cs typeface="Roboto"/>
                <a:sym typeface="Roboto"/>
              </a:rPr>
              <a:t>Common presenting symptoms of intramedullary spinal cord </a:t>
            </a:r>
          </a:p>
        </p:txBody>
      </p:sp>
      <p:sp>
        <p:nvSpPr>
          <p:cNvPr id="12" name="TextBox 12"/>
          <p:cNvSpPr txBox="1"/>
          <p:nvPr/>
        </p:nvSpPr>
        <p:spPr>
          <a:xfrm>
            <a:off x="804672" y="1786928"/>
            <a:ext cx="7550877" cy="333617"/>
          </a:xfrm>
          <a:prstGeom prst="rect">
            <a:avLst/>
          </a:prstGeom>
        </p:spPr>
        <p:txBody>
          <a:bodyPr lIns="0" tIns="0" rIns="0" bIns="0" rtlCol="0" anchor="t">
            <a:spAutoFit/>
          </a:bodyPr>
          <a:lstStyle/>
          <a:p>
            <a:pPr algn="l">
              <a:lnSpc>
                <a:spcPts val="2808"/>
              </a:lnSpc>
            </a:pPr>
            <a:r>
              <a:rPr lang="en-US" sz="2006" dirty="0">
                <a:solidFill>
                  <a:srgbClr val="5379A7"/>
                </a:solidFill>
                <a:latin typeface="Roboto"/>
                <a:ea typeface="Roboto"/>
                <a:cs typeface="Roboto"/>
                <a:sym typeface="Roboto"/>
              </a:rPr>
              <a:t>•Pain is often the earliest symptom, classically occurring at night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03" y="1096013"/>
            <a:ext cx="4463701" cy="4110990"/>
          </a:xfrm>
          <a:custGeom>
            <a:avLst/>
            <a:gdLst/>
            <a:ahLst/>
            <a:cxnLst/>
            <a:rect l="l" t="t" r="r" b="b"/>
            <a:pathLst>
              <a:path w="4463701" h="4110990">
                <a:moveTo>
                  <a:pt x="0" y="0"/>
                </a:moveTo>
                <a:lnTo>
                  <a:pt x="4463701" y="0"/>
                </a:lnTo>
                <a:lnTo>
                  <a:pt x="4463701" y="4110990"/>
                </a:lnTo>
                <a:lnTo>
                  <a:pt x="0" y="41109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185655" y="-63503"/>
            <a:ext cx="4133898" cy="1022414"/>
          </a:xfrm>
          <a:custGeom>
            <a:avLst/>
            <a:gdLst/>
            <a:ahLst/>
            <a:cxnLst/>
            <a:rect l="l" t="t" r="r" b="b"/>
            <a:pathLst>
              <a:path w="4133898" h="1022414">
                <a:moveTo>
                  <a:pt x="0" y="0"/>
                </a:moveTo>
                <a:lnTo>
                  <a:pt x="4133898" y="0"/>
                </a:lnTo>
                <a:lnTo>
                  <a:pt x="4133898" y="1022413"/>
                </a:lnTo>
                <a:lnTo>
                  <a:pt x="0" y="10224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804672" y="1482033"/>
            <a:ext cx="7342470" cy="360769"/>
          </a:xfrm>
          <a:prstGeom prst="rect">
            <a:avLst/>
          </a:prstGeom>
        </p:spPr>
        <p:txBody>
          <a:bodyPr lIns="0" tIns="0" rIns="0" bIns="0" rtlCol="0" anchor="t">
            <a:spAutoFit/>
          </a:bodyPr>
          <a:lstStyle/>
          <a:p>
            <a:pPr algn="l">
              <a:lnSpc>
                <a:spcPts val="2805"/>
              </a:lnSpc>
            </a:pPr>
            <a:r>
              <a:rPr lang="en-US" sz="2004">
                <a:solidFill>
                  <a:srgbClr val="5379A7"/>
                </a:solidFill>
                <a:latin typeface="Roboto"/>
                <a:ea typeface="Roboto"/>
                <a:cs typeface="Roboto"/>
                <a:sym typeface="Roboto"/>
              </a:rPr>
              <a:t>•Impaired bowel, bladder, or sexual function often occurs early. </a:t>
            </a:r>
          </a:p>
        </p:txBody>
      </p:sp>
      <p:sp>
        <p:nvSpPr>
          <p:cNvPr id="5" name="TextBox 5"/>
          <p:cNvSpPr txBox="1"/>
          <p:nvPr/>
        </p:nvSpPr>
        <p:spPr>
          <a:xfrm>
            <a:off x="804672" y="567376"/>
            <a:ext cx="7442940" cy="360769"/>
          </a:xfrm>
          <a:prstGeom prst="rect">
            <a:avLst/>
          </a:prstGeom>
        </p:spPr>
        <p:txBody>
          <a:bodyPr lIns="0" tIns="0" rIns="0" bIns="0" rtlCol="0" anchor="t">
            <a:spAutoFit/>
          </a:bodyPr>
          <a:lstStyle/>
          <a:p>
            <a:pPr algn="l">
              <a:lnSpc>
                <a:spcPts val="2805"/>
              </a:lnSpc>
            </a:pPr>
            <a:r>
              <a:rPr lang="en-US" sz="2004">
                <a:solidFill>
                  <a:srgbClr val="5379A7"/>
                </a:solidFill>
                <a:latin typeface="Roboto"/>
                <a:ea typeface="Roboto"/>
                <a:cs typeface="Roboto"/>
                <a:sym typeface="Roboto"/>
              </a:rPr>
              <a:t>•Progressive weakness may occur in the arms (cervical tumors) </a:t>
            </a:r>
          </a:p>
        </p:txBody>
      </p:sp>
      <p:sp>
        <p:nvSpPr>
          <p:cNvPr id="6" name="TextBox 6"/>
          <p:cNvSpPr txBox="1"/>
          <p:nvPr/>
        </p:nvSpPr>
        <p:spPr>
          <a:xfrm>
            <a:off x="804672" y="2434914"/>
            <a:ext cx="7573813" cy="932526"/>
          </a:xfrm>
          <a:prstGeom prst="rect">
            <a:avLst/>
          </a:prstGeom>
        </p:spPr>
        <p:txBody>
          <a:bodyPr lIns="0" tIns="0" rIns="0" bIns="0" rtlCol="0" anchor="t">
            <a:spAutoFit/>
          </a:bodyPr>
          <a:lstStyle/>
          <a:p>
            <a:pPr algn="l">
              <a:lnSpc>
                <a:spcPts val="2400"/>
              </a:lnSpc>
            </a:pPr>
            <a:r>
              <a:rPr lang="en-US" sz="2004">
                <a:solidFill>
                  <a:srgbClr val="5379A7"/>
                </a:solidFill>
                <a:latin typeface="Roboto"/>
                <a:ea typeface="Roboto"/>
                <a:cs typeface="Roboto"/>
                <a:sym typeface="Roboto"/>
              </a:rPr>
              <a:t>•Rarely, symptoms of subarachnoid hemorrhage may be present. •</a:t>
            </a:r>
            <a:r>
              <a:rPr lang="en-US" sz="2004" b="1">
                <a:solidFill>
                  <a:srgbClr val="5379A7"/>
                </a:solidFill>
                <a:latin typeface="Roboto Bold"/>
                <a:ea typeface="Roboto Bold"/>
                <a:cs typeface="Roboto Bold"/>
                <a:sym typeface="Roboto Bold"/>
              </a:rPr>
              <a:t>Intratumoral hemorrhage </a:t>
            </a:r>
            <a:r>
              <a:rPr lang="en-US" sz="2004">
                <a:solidFill>
                  <a:srgbClr val="5379A7"/>
                </a:solidFill>
                <a:latin typeface="Roboto"/>
                <a:ea typeface="Roboto"/>
                <a:cs typeface="Roboto"/>
                <a:sym typeface="Roboto"/>
              </a:rPr>
              <a:t>can cause an abrupt deterioration, a </a:t>
            </a:r>
          </a:p>
        </p:txBody>
      </p:sp>
      <p:sp>
        <p:nvSpPr>
          <p:cNvPr id="7" name="TextBox 7"/>
          <p:cNvSpPr txBox="1"/>
          <p:nvPr/>
        </p:nvSpPr>
        <p:spPr>
          <a:xfrm>
            <a:off x="1121664" y="3349562"/>
            <a:ext cx="6571431" cy="322669"/>
          </a:xfrm>
          <a:prstGeom prst="rect">
            <a:avLst/>
          </a:prstGeom>
        </p:spPr>
        <p:txBody>
          <a:bodyPr lIns="0" tIns="0" rIns="0" bIns="0" rtlCol="0" anchor="t">
            <a:spAutoFit/>
          </a:bodyPr>
          <a:lstStyle/>
          <a:p>
            <a:pPr algn="l">
              <a:lnSpc>
                <a:spcPts val="2400"/>
              </a:lnSpc>
            </a:pPr>
            <a:r>
              <a:rPr lang="en-US" sz="2004">
                <a:solidFill>
                  <a:srgbClr val="5379A7"/>
                </a:solidFill>
                <a:latin typeface="Roboto"/>
                <a:ea typeface="Roboto"/>
                <a:cs typeface="Roboto"/>
                <a:sym typeface="Roboto"/>
              </a:rPr>
              <a:t>presentation most often associated with </a:t>
            </a:r>
            <a:r>
              <a:rPr lang="en-US" sz="2004" b="1">
                <a:solidFill>
                  <a:srgbClr val="5379A7"/>
                </a:solidFill>
                <a:latin typeface="Roboto Bold"/>
                <a:ea typeface="Roboto Bold"/>
                <a:cs typeface="Roboto Bold"/>
                <a:sym typeface="Roboto Bold"/>
              </a:rPr>
              <a:t>ependymomas. </a:t>
            </a:r>
          </a:p>
        </p:txBody>
      </p:sp>
      <p:sp>
        <p:nvSpPr>
          <p:cNvPr id="8" name="TextBox 8"/>
          <p:cNvSpPr txBox="1"/>
          <p:nvPr/>
        </p:nvSpPr>
        <p:spPr>
          <a:xfrm>
            <a:off x="1121664" y="1786928"/>
            <a:ext cx="3750488" cy="361131"/>
          </a:xfrm>
          <a:prstGeom prst="rect">
            <a:avLst/>
          </a:prstGeom>
        </p:spPr>
        <p:txBody>
          <a:bodyPr lIns="0" tIns="0" rIns="0" bIns="0" rtlCol="0" anchor="t">
            <a:spAutoFit/>
          </a:bodyPr>
          <a:lstStyle/>
          <a:p>
            <a:pPr algn="l">
              <a:lnSpc>
                <a:spcPts val="2808"/>
              </a:lnSpc>
            </a:pPr>
            <a:r>
              <a:rPr lang="en-US" sz="2006">
                <a:solidFill>
                  <a:srgbClr val="5379A7"/>
                </a:solidFill>
                <a:latin typeface="Roboto"/>
                <a:ea typeface="Roboto"/>
                <a:cs typeface="Roboto"/>
                <a:sym typeface="Roboto"/>
              </a:rPr>
              <a:t>Patients</a:t>
            </a:r>
            <a:r>
              <a:rPr lang="en-US" sz="2006">
                <a:solidFill>
                  <a:srgbClr val="000000"/>
                </a:solidFill>
                <a:latin typeface="Roboto"/>
                <a:ea typeface="Roboto"/>
                <a:cs typeface="Roboto"/>
                <a:sym typeface="Roboto"/>
              </a:rPr>
              <a:t> </a:t>
            </a:r>
            <a:r>
              <a:rPr lang="en-US" sz="2006">
                <a:solidFill>
                  <a:srgbClr val="5379A7"/>
                </a:solidFill>
                <a:latin typeface="Roboto"/>
                <a:ea typeface="Roboto"/>
                <a:cs typeface="Roboto"/>
                <a:sym typeface="Roboto"/>
              </a:rPr>
              <a:t>may</a:t>
            </a:r>
            <a:r>
              <a:rPr lang="en-US" sz="2006">
                <a:solidFill>
                  <a:srgbClr val="000000"/>
                </a:solidFill>
                <a:latin typeface="Roboto"/>
                <a:ea typeface="Roboto"/>
                <a:cs typeface="Roboto"/>
                <a:sym typeface="Roboto"/>
              </a:rPr>
              <a:t> </a:t>
            </a:r>
            <a:r>
              <a:rPr lang="en-US" sz="2006">
                <a:solidFill>
                  <a:srgbClr val="5379A7"/>
                </a:solidFill>
                <a:latin typeface="Roboto"/>
                <a:ea typeface="Roboto"/>
                <a:cs typeface="Roboto"/>
                <a:sym typeface="Roboto"/>
              </a:rPr>
              <a:t>have</a:t>
            </a:r>
            <a:r>
              <a:rPr lang="en-US" sz="2006">
                <a:solidFill>
                  <a:srgbClr val="000000"/>
                </a:solidFill>
                <a:latin typeface="Roboto"/>
                <a:ea typeface="Roboto"/>
                <a:cs typeface="Roboto"/>
                <a:sym typeface="Roboto"/>
              </a:rPr>
              <a:t> </a:t>
            </a:r>
            <a:r>
              <a:rPr lang="en-US" sz="2006">
                <a:solidFill>
                  <a:srgbClr val="5379A7"/>
                </a:solidFill>
                <a:latin typeface="Roboto"/>
                <a:ea typeface="Roboto"/>
                <a:cs typeface="Roboto"/>
                <a:sym typeface="Roboto"/>
              </a:rPr>
              <a:t>poor</a:t>
            </a:r>
            <a:r>
              <a:rPr lang="en-US" sz="2006">
                <a:solidFill>
                  <a:srgbClr val="000000"/>
                </a:solidFill>
                <a:latin typeface="Roboto"/>
                <a:ea typeface="Roboto"/>
                <a:cs typeface="Roboto"/>
                <a:sym typeface="Roboto"/>
              </a:rPr>
              <a:t> </a:t>
            </a:r>
            <a:r>
              <a:rPr lang="en-US" sz="2006">
                <a:solidFill>
                  <a:srgbClr val="5379A7"/>
                </a:solidFill>
                <a:latin typeface="Roboto"/>
                <a:ea typeface="Roboto"/>
                <a:cs typeface="Roboto"/>
                <a:sym typeface="Roboto"/>
              </a:rPr>
              <a:t>balance.</a:t>
            </a:r>
          </a:p>
        </p:txBody>
      </p:sp>
      <p:sp>
        <p:nvSpPr>
          <p:cNvPr id="9" name="TextBox 9"/>
          <p:cNvSpPr txBox="1"/>
          <p:nvPr/>
        </p:nvSpPr>
        <p:spPr>
          <a:xfrm>
            <a:off x="1121664" y="872147"/>
            <a:ext cx="4743917" cy="361131"/>
          </a:xfrm>
          <a:prstGeom prst="rect">
            <a:avLst/>
          </a:prstGeom>
        </p:spPr>
        <p:txBody>
          <a:bodyPr lIns="0" tIns="0" rIns="0" bIns="0" rtlCol="0" anchor="t">
            <a:spAutoFit/>
          </a:bodyPr>
          <a:lstStyle/>
          <a:p>
            <a:pPr algn="l">
              <a:lnSpc>
                <a:spcPts val="2808"/>
              </a:lnSpc>
            </a:pPr>
            <a:r>
              <a:rPr lang="en-US" sz="2006">
                <a:solidFill>
                  <a:srgbClr val="5379A7"/>
                </a:solidFill>
                <a:latin typeface="Roboto"/>
                <a:ea typeface="Roboto"/>
                <a:cs typeface="Roboto"/>
                <a:sym typeface="Roboto"/>
              </a:rPr>
              <a:t>or</a:t>
            </a:r>
            <a:r>
              <a:rPr lang="en-US" sz="2006">
                <a:solidFill>
                  <a:srgbClr val="000000"/>
                </a:solidFill>
                <a:latin typeface="Roboto"/>
                <a:ea typeface="Roboto"/>
                <a:cs typeface="Roboto"/>
                <a:sym typeface="Roboto"/>
              </a:rPr>
              <a:t> </a:t>
            </a:r>
            <a:r>
              <a:rPr lang="en-US" sz="2006">
                <a:solidFill>
                  <a:srgbClr val="5379A7"/>
                </a:solidFill>
                <a:latin typeface="Roboto"/>
                <a:ea typeface="Roboto"/>
                <a:cs typeface="Roboto"/>
                <a:sym typeface="Roboto"/>
              </a:rPr>
              <a:t>legs</a:t>
            </a:r>
            <a:r>
              <a:rPr lang="en-US" sz="2006">
                <a:solidFill>
                  <a:srgbClr val="000000"/>
                </a:solidFill>
                <a:latin typeface="Roboto"/>
                <a:ea typeface="Roboto"/>
                <a:cs typeface="Roboto"/>
                <a:sym typeface="Roboto"/>
              </a:rPr>
              <a:t> </a:t>
            </a:r>
            <a:r>
              <a:rPr lang="en-US" sz="2006">
                <a:solidFill>
                  <a:srgbClr val="5379A7"/>
                </a:solidFill>
                <a:latin typeface="Roboto"/>
                <a:ea typeface="Roboto"/>
                <a:cs typeface="Roboto"/>
                <a:sym typeface="Roboto"/>
              </a:rPr>
              <a:t>(cervical,</a:t>
            </a:r>
            <a:r>
              <a:rPr lang="en-US" sz="2006">
                <a:solidFill>
                  <a:srgbClr val="000000"/>
                </a:solidFill>
                <a:latin typeface="Roboto"/>
                <a:ea typeface="Roboto"/>
                <a:cs typeface="Roboto"/>
                <a:sym typeface="Roboto"/>
              </a:rPr>
              <a:t> </a:t>
            </a:r>
            <a:r>
              <a:rPr lang="en-US" sz="2006">
                <a:solidFill>
                  <a:srgbClr val="5379A7"/>
                </a:solidFill>
                <a:latin typeface="Roboto"/>
                <a:ea typeface="Roboto"/>
                <a:cs typeface="Roboto"/>
                <a:sym typeface="Roboto"/>
              </a:rPr>
              <a:t>thoracic,</a:t>
            </a:r>
            <a:r>
              <a:rPr lang="en-US" sz="2006">
                <a:solidFill>
                  <a:srgbClr val="000000"/>
                </a:solidFill>
                <a:latin typeface="Roboto"/>
                <a:ea typeface="Roboto"/>
                <a:cs typeface="Roboto"/>
                <a:sym typeface="Roboto"/>
              </a:rPr>
              <a:t> </a:t>
            </a:r>
            <a:r>
              <a:rPr lang="en-US" sz="2006">
                <a:solidFill>
                  <a:srgbClr val="5379A7"/>
                </a:solidFill>
                <a:latin typeface="Roboto"/>
                <a:ea typeface="Roboto"/>
                <a:cs typeface="Roboto"/>
                <a:sym typeface="Roboto"/>
              </a:rPr>
              <a:t>conus</a:t>
            </a:r>
            <a:r>
              <a:rPr lang="en-US" sz="2006">
                <a:solidFill>
                  <a:srgbClr val="000000"/>
                </a:solidFill>
                <a:latin typeface="Roboto"/>
                <a:ea typeface="Roboto"/>
                <a:cs typeface="Roboto"/>
                <a:sym typeface="Roboto"/>
              </a:rPr>
              <a:t> </a:t>
            </a:r>
            <a:r>
              <a:rPr lang="en-US" sz="2006">
                <a:solidFill>
                  <a:srgbClr val="5379A7"/>
                </a:solidFill>
                <a:latin typeface="Roboto"/>
                <a:ea typeface="Roboto"/>
                <a:cs typeface="Roboto"/>
                <a:sym typeface="Roboto"/>
              </a:rPr>
              <a:t>tumors).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03" y="1096013"/>
            <a:ext cx="4463701" cy="4110990"/>
          </a:xfrm>
          <a:custGeom>
            <a:avLst/>
            <a:gdLst/>
            <a:ahLst/>
            <a:cxnLst/>
            <a:rect l="l" t="t" r="r" b="b"/>
            <a:pathLst>
              <a:path w="4463701" h="4110990">
                <a:moveTo>
                  <a:pt x="0" y="0"/>
                </a:moveTo>
                <a:lnTo>
                  <a:pt x="4463701" y="0"/>
                </a:lnTo>
                <a:lnTo>
                  <a:pt x="4463701" y="4110990"/>
                </a:lnTo>
                <a:lnTo>
                  <a:pt x="0" y="41109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185655" y="-63503"/>
            <a:ext cx="4133898" cy="1022414"/>
          </a:xfrm>
          <a:custGeom>
            <a:avLst/>
            <a:gdLst/>
            <a:ahLst/>
            <a:cxnLst/>
            <a:rect l="l" t="t" r="r" b="b"/>
            <a:pathLst>
              <a:path w="4133898" h="1022414">
                <a:moveTo>
                  <a:pt x="0" y="0"/>
                </a:moveTo>
                <a:lnTo>
                  <a:pt x="4133898" y="0"/>
                </a:lnTo>
                <a:lnTo>
                  <a:pt x="4133898" y="1022413"/>
                </a:lnTo>
                <a:lnTo>
                  <a:pt x="0" y="10224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7218255" y="1092327"/>
            <a:ext cx="1237545" cy="2481139"/>
          </a:xfrm>
          <a:custGeom>
            <a:avLst/>
            <a:gdLst/>
            <a:ahLst/>
            <a:cxnLst/>
            <a:rect l="l" t="t" r="r" b="b"/>
            <a:pathLst>
              <a:path w="1237545" h="2481139">
                <a:moveTo>
                  <a:pt x="0" y="0"/>
                </a:moveTo>
                <a:lnTo>
                  <a:pt x="1237545" y="0"/>
                </a:lnTo>
                <a:lnTo>
                  <a:pt x="1237545" y="2481139"/>
                </a:lnTo>
                <a:lnTo>
                  <a:pt x="0" y="24811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1113739" y="279273"/>
            <a:ext cx="2035121" cy="533400"/>
          </a:xfrm>
          <a:prstGeom prst="rect">
            <a:avLst/>
          </a:prstGeom>
        </p:spPr>
        <p:txBody>
          <a:bodyPr lIns="0" tIns="0" rIns="0" bIns="0" rtlCol="0" anchor="t">
            <a:spAutoFit/>
          </a:bodyPr>
          <a:lstStyle/>
          <a:p>
            <a:pPr algn="l">
              <a:lnSpc>
                <a:spcPts val="4200"/>
              </a:lnSpc>
            </a:pPr>
            <a:r>
              <a:rPr lang="en-US" sz="3000" b="1">
                <a:solidFill>
                  <a:srgbClr val="5379A7"/>
                </a:solidFill>
                <a:latin typeface="Barlow SemiCondensed Bold"/>
                <a:ea typeface="Barlow SemiCondensed Bold"/>
                <a:cs typeface="Barlow SemiCondensed Bold"/>
                <a:sym typeface="Barlow SemiCondensed Bold"/>
              </a:rPr>
              <a:t>Examination </a:t>
            </a:r>
          </a:p>
        </p:txBody>
      </p:sp>
      <p:sp>
        <p:nvSpPr>
          <p:cNvPr id="6" name="TextBox 6"/>
          <p:cNvSpPr txBox="1"/>
          <p:nvPr/>
        </p:nvSpPr>
        <p:spPr>
          <a:xfrm>
            <a:off x="913486" y="774382"/>
            <a:ext cx="6146864" cy="1333698"/>
          </a:xfrm>
          <a:prstGeom prst="rect">
            <a:avLst/>
          </a:prstGeom>
        </p:spPr>
        <p:txBody>
          <a:bodyPr lIns="0" tIns="0" rIns="0" bIns="0" rtlCol="0" anchor="t">
            <a:spAutoFit/>
          </a:bodyPr>
          <a:lstStyle/>
          <a:p>
            <a:pPr algn="l">
              <a:lnSpc>
                <a:spcPts val="2805"/>
              </a:lnSpc>
            </a:pPr>
            <a:r>
              <a:rPr lang="en-US" sz="2004" dirty="0">
                <a:solidFill>
                  <a:srgbClr val="5379A7"/>
                </a:solidFill>
                <a:latin typeface="Roboto"/>
                <a:ea typeface="Roboto"/>
                <a:cs typeface="Roboto"/>
                <a:sym typeface="Roboto"/>
              </a:rPr>
              <a:t>–Examination may reveal a combination of upper and lower motor neuron signs.</a:t>
            </a:r>
          </a:p>
          <a:p>
            <a:pPr algn="l">
              <a:lnSpc>
                <a:spcPts val="2400"/>
              </a:lnSpc>
            </a:pPr>
            <a:r>
              <a:rPr lang="en-US" sz="2004" dirty="0">
                <a:solidFill>
                  <a:srgbClr val="5379A7"/>
                </a:solidFill>
                <a:latin typeface="Roboto"/>
                <a:ea typeface="Roboto"/>
                <a:cs typeface="Roboto"/>
                <a:sym typeface="Roboto"/>
              </a:rPr>
              <a:t> </a:t>
            </a:r>
          </a:p>
          <a:p>
            <a:pPr algn="l">
              <a:lnSpc>
                <a:spcPts val="2400"/>
              </a:lnSpc>
            </a:pPr>
            <a:r>
              <a:rPr lang="en-US" sz="2004" dirty="0">
                <a:solidFill>
                  <a:srgbClr val="5379A7"/>
                </a:solidFill>
                <a:latin typeface="Roboto"/>
                <a:ea typeface="Roboto"/>
                <a:cs typeface="Roboto"/>
                <a:sym typeface="Roboto"/>
              </a:rPr>
              <a:t>– Lower motor signs may be at the level of the lesion </a:t>
            </a:r>
          </a:p>
        </p:txBody>
      </p:sp>
      <p:sp>
        <p:nvSpPr>
          <p:cNvPr id="7" name="TextBox 7"/>
          <p:cNvSpPr txBox="1"/>
          <p:nvPr/>
        </p:nvSpPr>
        <p:spPr>
          <a:xfrm>
            <a:off x="1230782" y="2031940"/>
            <a:ext cx="3190799" cy="322669"/>
          </a:xfrm>
          <a:prstGeom prst="rect">
            <a:avLst/>
          </a:prstGeom>
        </p:spPr>
        <p:txBody>
          <a:bodyPr lIns="0" tIns="0" rIns="0" bIns="0" rtlCol="0" anchor="t">
            <a:spAutoFit/>
          </a:bodyPr>
          <a:lstStyle/>
          <a:p>
            <a:pPr algn="l">
              <a:lnSpc>
                <a:spcPts val="2400"/>
              </a:lnSpc>
            </a:pPr>
            <a:r>
              <a:rPr lang="en-US" sz="2004">
                <a:solidFill>
                  <a:srgbClr val="5379A7"/>
                </a:solidFill>
                <a:latin typeface="Roboto"/>
                <a:ea typeface="Roboto"/>
                <a:cs typeface="Roboto"/>
                <a:sym typeface="Roboto"/>
              </a:rPr>
              <a:t>and may aid in localization. </a:t>
            </a:r>
          </a:p>
        </p:txBody>
      </p:sp>
      <p:sp>
        <p:nvSpPr>
          <p:cNvPr id="8" name="TextBox 8"/>
          <p:cNvSpPr txBox="1"/>
          <p:nvPr/>
        </p:nvSpPr>
        <p:spPr>
          <a:xfrm>
            <a:off x="913486" y="2641787"/>
            <a:ext cx="6208652" cy="1542221"/>
          </a:xfrm>
          <a:prstGeom prst="rect">
            <a:avLst/>
          </a:prstGeom>
        </p:spPr>
        <p:txBody>
          <a:bodyPr lIns="0" tIns="0" rIns="0" bIns="0" rtlCol="0" anchor="t">
            <a:spAutoFit/>
          </a:bodyPr>
          <a:lstStyle/>
          <a:p>
            <a:pPr algn="l">
              <a:lnSpc>
                <a:spcPts val="2400"/>
              </a:lnSpc>
            </a:pPr>
            <a:r>
              <a:rPr lang="en-US" sz="2004">
                <a:solidFill>
                  <a:srgbClr val="5379A7"/>
                </a:solidFill>
                <a:latin typeface="Roboto"/>
                <a:ea typeface="Roboto"/>
                <a:cs typeface="Roboto"/>
                <a:sym typeface="Roboto"/>
              </a:rPr>
              <a:t>– Other signs evident upon physical examination may include spine tenderness, stiffening of gait, trophic changes of extremity, sensory loss, hyperreflexia, clonus, and scoliosis or torticollis (generally in children).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379A7"/>
        </a:solidFill>
        <a:effectLst/>
      </p:bgPr>
    </p:bg>
    <p:spTree>
      <p:nvGrpSpPr>
        <p:cNvPr id="1" name=""/>
        <p:cNvGrpSpPr/>
        <p:nvPr/>
      </p:nvGrpSpPr>
      <p:grpSpPr>
        <a:xfrm>
          <a:off x="0" y="0"/>
          <a:ext cx="0" cy="0"/>
          <a:chOff x="0" y="0"/>
          <a:chExt cx="0" cy="0"/>
        </a:xfrm>
      </p:grpSpPr>
      <p:sp>
        <p:nvSpPr>
          <p:cNvPr id="2" name="Freeform 2"/>
          <p:cNvSpPr/>
          <p:nvPr/>
        </p:nvSpPr>
        <p:spPr>
          <a:xfrm>
            <a:off x="-63503" y="3084957"/>
            <a:ext cx="1043426" cy="2122046"/>
          </a:xfrm>
          <a:custGeom>
            <a:avLst/>
            <a:gdLst/>
            <a:ahLst/>
            <a:cxnLst/>
            <a:rect l="l" t="t" r="r" b="b"/>
            <a:pathLst>
              <a:path w="1043426" h="2122046">
                <a:moveTo>
                  <a:pt x="0" y="0"/>
                </a:moveTo>
                <a:lnTo>
                  <a:pt x="1043425" y="0"/>
                </a:lnTo>
                <a:lnTo>
                  <a:pt x="1043425" y="2122046"/>
                </a:lnTo>
                <a:lnTo>
                  <a:pt x="0" y="21220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547464" y="-63503"/>
            <a:ext cx="4660040" cy="5270497"/>
          </a:xfrm>
          <a:custGeom>
            <a:avLst/>
            <a:gdLst/>
            <a:ahLst/>
            <a:cxnLst/>
            <a:rect l="l" t="t" r="r" b="b"/>
            <a:pathLst>
              <a:path w="4660040" h="5270497">
                <a:moveTo>
                  <a:pt x="0" y="0"/>
                </a:moveTo>
                <a:lnTo>
                  <a:pt x="4660039" y="0"/>
                </a:lnTo>
                <a:lnTo>
                  <a:pt x="4660039" y="5270497"/>
                </a:lnTo>
                <a:lnTo>
                  <a:pt x="0" y="52704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796138" y="1538792"/>
            <a:ext cx="5485781" cy="2075907"/>
          </a:xfrm>
          <a:prstGeom prst="rect">
            <a:avLst/>
          </a:prstGeom>
        </p:spPr>
        <p:txBody>
          <a:bodyPr lIns="0" tIns="0" rIns="0" bIns="0" rtlCol="0" anchor="t">
            <a:spAutoFit/>
          </a:bodyPr>
          <a:lstStyle/>
          <a:p>
            <a:pPr algn="l">
              <a:lnSpc>
                <a:spcPts val="4801"/>
              </a:lnSpc>
            </a:pPr>
            <a:r>
              <a:rPr lang="en-US" sz="2004">
                <a:solidFill>
                  <a:srgbClr val="FFFFFF"/>
                </a:solidFill>
                <a:latin typeface="Roboto"/>
                <a:ea typeface="Roboto"/>
                <a:cs typeface="Roboto"/>
                <a:sym typeface="Roboto"/>
              </a:rPr>
              <a:t>•They represent about 55% of all spine tumors. •Either: </a:t>
            </a:r>
          </a:p>
          <a:p>
            <a:pPr algn="l">
              <a:lnSpc>
                <a:spcPts val="1002"/>
              </a:lnSpc>
            </a:pPr>
            <a:r>
              <a:rPr lang="en-US" sz="2004">
                <a:solidFill>
                  <a:srgbClr val="FFFFFF"/>
                </a:solidFill>
                <a:latin typeface="Roboto"/>
                <a:ea typeface="Roboto"/>
                <a:cs typeface="Roboto"/>
                <a:sym typeface="Roboto"/>
              </a:rPr>
              <a:t>A-Primary (very rare). </a:t>
            </a:r>
          </a:p>
          <a:p>
            <a:pPr algn="l">
              <a:lnSpc>
                <a:spcPts val="3796"/>
              </a:lnSpc>
            </a:pPr>
            <a:r>
              <a:rPr lang="en-US" sz="2006">
                <a:solidFill>
                  <a:srgbClr val="FFFFFF"/>
                </a:solidFill>
                <a:latin typeface="Roboto"/>
                <a:ea typeface="Roboto"/>
                <a:cs typeface="Roboto"/>
                <a:sym typeface="Roboto"/>
              </a:rPr>
              <a:t>B- Secondary (The spinal column is the most </a:t>
            </a:r>
          </a:p>
          <a:p>
            <a:pPr algn="l">
              <a:lnSpc>
                <a:spcPts val="1012"/>
              </a:lnSpc>
            </a:pPr>
            <a:r>
              <a:rPr lang="en-US" sz="2004">
                <a:solidFill>
                  <a:srgbClr val="FFFFFF"/>
                </a:solidFill>
                <a:latin typeface="Roboto"/>
                <a:ea typeface="Roboto"/>
                <a:cs typeface="Roboto"/>
                <a:sym typeface="Roboto"/>
              </a:rPr>
              <a:t>common site for bone metastasis). </a:t>
            </a:r>
          </a:p>
        </p:txBody>
      </p:sp>
      <p:sp>
        <p:nvSpPr>
          <p:cNvPr id="5" name="TextBox 5"/>
          <p:cNvSpPr txBox="1"/>
          <p:nvPr/>
        </p:nvSpPr>
        <p:spPr>
          <a:xfrm>
            <a:off x="858622" y="3473006"/>
            <a:ext cx="5516870" cy="446494"/>
          </a:xfrm>
          <a:prstGeom prst="rect">
            <a:avLst/>
          </a:prstGeom>
        </p:spPr>
        <p:txBody>
          <a:bodyPr lIns="0" tIns="0" rIns="0" bIns="0" rtlCol="0" anchor="t">
            <a:spAutoFit/>
          </a:bodyPr>
          <a:lstStyle/>
          <a:p>
            <a:pPr algn="l">
              <a:lnSpc>
                <a:spcPts val="3787"/>
              </a:lnSpc>
            </a:pPr>
            <a:r>
              <a:rPr lang="en-US" sz="2004">
                <a:solidFill>
                  <a:srgbClr val="FFFFFF"/>
                </a:solidFill>
                <a:latin typeface="Roboto"/>
                <a:ea typeface="Roboto"/>
                <a:cs typeface="Roboto"/>
                <a:sym typeface="Roboto"/>
              </a:rPr>
              <a:t>C- Tumors that are usually intradural but can be </a:t>
            </a:r>
          </a:p>
        </p:txBody>
      </p:sp>
      <p:sp>
        <p:nvSpPr>
          <p:cNvPr id="6" name="TextBox 6"/>
          <p:cNvSpPr txBox="1"/>
          <p:nvPr/>
        </p:nvSpPr>
        <p:spPr>
          <a:xfrm>
            <a:off x="796138" y="4034933"/>
            <a:ext cx="3833117" cy="189319"/>
          </a:xfrm>
          <a:prstGeom prst="rect">
            <a:avLst/>
          </a:prstGeom>
        </p:spPr>
        <p:txBody>
          <a:bodyPr lIns="0" tIns="0" rIns="0" bIns="0" rtlCol="0" anchor="t">
            <a:spAutoFit/>
          </a:bodyPr>
          <a:lstStyle/>
          <a:p>
            <a:pPr algn="l">
              <a:lnSpc>
                <a:spcPts val="1012"/>
              </a:lnSpc>
            </a:pPr>
            <a:r>
              <a:rPr lang="en-US" sz="2004">
                <a:solidFill>
                  <a:srgbClr val="FFFFFF"/>
                </a:solidFill>
                <a:latin typeface="Roboto"/>
                <a:ea typeface="Roboto"/>
                <a:cs typeface="Roboto"/>
                <a:sym typeface="Roboto"/>
              </a:rPr>
              <a:t>partially or completely extradural </a:t>
            </a:r>
          </a:p>
        </p:txBody>
      </p:sp>
      <p:sp>
        <p:nvSpPr>
          <p:cNvPr id="7" name="TextBox 7"/>
          <p:cNvSpPr txBox="1"/>
          <p:nvPr/>
        </p:nvSpPr>
        <p:spPr>
          <a:xfrm>
            <a:off x="2690851" y="405508"/>
            <a:ext cx="77724" cy="457200"/>
          </a:xfrm>
          <a:prstGeom prst="rect">
            <a:avLst/>
          </a:prstGeom>
        </p:spPr>
        <p:txBody>
          <a:bodyPr lIns="0" tIns="0" rIns="0" bIns="0" rtlCol="0" anchor="t">
            <a:spAutoFit/>
          </a:bodyPr>
          <a:lstStyle/>
          <a:p>
            <a:pPr algn="l">
              <a:lnSpc>
                <a:spcPts val="3447"/>
              </a:lnSpc>
            </a:pPr>
            <a:r>
              <a:rPr lang="en-US" sz="3000" b="1">
                <a:solidFill>
                  <a:srgbClr val="FFFFFF"/>
                </a:solidFill>
                <a:latin typeface="Barlow SemiCondensed Bold"/>
                <a:ea typeface="Barlow SemiCondensed Bold"/>
                <a:cs typeface="Barlow SemiCondensed Bold"/>
                <a:sym typeface="Barlow SemiCondensed Bold"/>
              </a:rPr>
              <a:t> </a:t>
            </a:r>
          </a:p>
        </p:txBody>
      </p:sp>
      <p:sp>
        <p:nvSpPr>
          <p:cNvPr id="8" name="TextBox 8"/>
          <p:cNvSpPr txBox="1"/>
          <p:nvPr/>
        </p:nvSpPr>
        <p:spPr>
          <a:xfrm>
            <a:off x="796138" y="824046"/>
            <a:ext cx="5697922" cy="351244"/>
          </a:xfrm>
          <a:prstGeom prst="rect">
            <a:avLst/>
          </a:prstGeom>
        </p:spPr>
        <p:txBody>
          <a:bodyPr lIns="0" tIns="0" rIns="0" bIns="0" rtlCol="0" anchor="t">
            <a:spAutoFit/>
          </a:bodyPr>
          <a:lstStyle/>
          <a:p>
            <a:pPr algn="l">
              <a:lnSpc>
                <a:spcPts val="2741"/>
              </a:lnSpc>
            </a:pPr>
            <a:r>
              <a:rPr lang="en-US" sz="2004">
                <a:solidFill>
                  <a:srgbClr val="FFFFFF"/>
                </a:solidFill>
                <a:latin typeface="Roboto"/>
                <a:ea typeface="Roboto"/>
                <a:cs typeface="Roboto"/>
                <a:sym typeface="Roboto"/>
              </a:rPr>
              <a:t>•Arise outside the cord, in the vertebral bodies or </a:t>
            </a:r>
          </a:p>
        </p:txBody>
      </p:sp>
      <p:sp>
        <p:nvSpPr>
          <p:cNvPr id="9" name="TextBox 9"/>
          <p:cNvSpPr txBox="1"/>
          <p:nvPr/>
        </p:nvSpPr>
        <p:spPr>
          <a:xfrm>
            <a:off x="1113130" y="1119416"/>
            <a:ext cx="1751267" cy="361131"/>
          </a:xfrm>
          <a:prstGeom prst="rect">
            <a:avLst/>
          </a:prstGeom>
        </p:spPr>
        <p:txBody>
          <a:bodyPr lIns="0" tIns="0" rIns="0" bIns="0" rtlCol="0" anchor="t">
            <a:spAutoFit/>
          </a:bodyPr>
          <a:lstStyle/>
          <a:p>
            <a:pPr algn="l">
              <a:lnSpc>
                <a:spcPts val="2808"/>
              </a:lnSpc>
            </a:pPr>
            <a:r>
              <a:rPr lang="en-US" sz="2006">
                <a:solidFill>
                  <a:srgbClr val="FFFFFF"/>
                </a:solidFill>
                <a:latin typeface="Roboto"/>
                <a:ea typeface="Roboto"/>
                <a:cs typeface="Roboto"/>
                <a:sym typeface="Roboto"/>
              </a:rPr>
              <a:t>epidural space.</a:t>
            </a:r>
          </a:p>
        </p:txBody>
      </p:sp>
      <p:sp>
        <p:nvSpPr>
          <p:cNvPr id="10" name="TextBox 10"/>
          <p:cNvSpPr txBox="1"/>
          <p:nvPr/>
        </p:nvSpPr>
        <p:spPr>
          <a:xfrm>
            <a:off x="808330" y="329308"/>
            <a:ext cx="5135270" cy="480901"/>
          </a:xfrm>
          <a:prstGeom prst="rect">
            <a:avLst/>
          </a:prstGeom>
        </p:spPr>
        <p:txBody>
          <a:bodyPr wrap="square" lIns="0" tIns="0" rIns="0" bIns="0" rtlCol="0" anchor="t">
            <a:spAutoFit/>
          </a:bodyPr>
          <a:lstStyle/>
          <a:p>
            <a:pPr algn="l">
              <a:lnSpc>
                <a:spcPts val="4200"/>
              </a:lnSpc>
            </a:pPr>
            <a:r>
              <a:rPr lang="en-US" sz="3000" b="1" spc="36" dirty="0">
                <a:solidFill>
                  <a:srgbClr val="FFFFFF"/>
                </a:solidFill>
                <a:latin typeface="Barlow SemiCondensed Bold"/>
                <a:ea typeface="Barlow SemiCondensed Bold"/>
                <a:cs typeface="Barlow SemiCondensed Bold"/>
                <a:sym typeface="Barlow SemiCondensed Bold"/>
              </a:rPr>
              <a:t>1-Extradural Tumors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03" y="1096013"/>
            <a:ext cx="4463701" cy="4110990"/>
          </a:xfrm>
          <a:custGeom>
            <a:avLst/>
            <a:gdLst/>
            <a:ahLst/>
            <a:cxnLst/>
            <a:rect l="l" t="t" r="r" b="b"/>
            <a:pathLst>
              <a:path w="4463701" h="4110990">
                <a:moveTo>
                  <a:pt x="0" y="0"/>
                </a:moveTo>
                <a:lnTo>
                  <a:pt x="4463701" y="0"/>
                </a:lnTo>
                <a:lnTo>
                  <a:pt x="4463701" y="4110990"/>
                </a:lnTo>
                <a:lnTo>
                  <a:pt x="0" y="41109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185655" y="-63503"/>
            <a:ext cx="4133898" cy="1022414"/>
          </a:xfrm>
          <a:custGeom>
            <a:avLst/>
            <a:gdLst/>
            <a:ahLst/>
            <a:cxnLst/>
            <a:rect l="l" t="t" r="r" b="b"/>
            <a:pathLst>
              <a:path w="4133898" h="1022414">
                <a:moveTo>
                  <a:pt x="0" y="0"/>
                </a:moveTo>
                <a:lnTo>
                  <a:pt x="4133898" y="0"/>
                </a:lnTo>
                <a:lnTo>
                  <a:pt x="4133898" y="1022413"/>
                </a:lnTo>
                <a:lnTo>
                  <a:pt x="0" y="10224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7570737" y="50930"/>
            <a:ext cx="1636757" cy="5156073"/>
          </a:xfrm>
          <a:custGeom>
            <a:avLst/>
            <a:gdLst/>
            <a:ahLst/>
            <a:cxnLst/>
            <a:rect l="l" t="t" r="r" b="b"/>
            <a:pathLst>
              <a:path w="1636757" h="5156073">
                <a:moveTo>
                  <a:pt x="0" y="0"/>
                </a:moveTo>
                <a:lnTo>
                  <a:pt x="1636757" y="0"/>
                </a:lnTo>
                <a:lnTo>
                  <a:pt x="1636757" y="5156073"/>
                </a:lnTo>
                <a:lnTo>
                  <a:pt x="0" y="51560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804672" y="1111796"/>
            <a:ext cx="5238598" cy="1590179"/>
          </a:xfrm>
          <a:prstGeom prst="rect">
            <a:avLst/>
          </a:prstGeom>
        </p:spPr>
        <p:txBody>
          <a:bodyPr lIns="0" tIns="0" rIns="0" bIns="0" rtlCol="0" anchor="t">
            <a:spAutoFit/>
          </a:bodyPr>
          <a:lstStyle/>
          <a:p>
            <a:pPr algn="l">
              <a:lnSpc>
                <a:spcPts val="2808"/>
              </a:lnSpc>
            </a:pPr>
            <a:r>
              <a:rPr lang="en-US" sz="2006" dirty="0">
                <a:solidFill>
                  <a:srgbClr val="5379A7"/>
                </a:solidFill>
                <a:latin typeface="Roboto"/>
                <a:ea typeface="Roboto"/>
                <a:cs typeface="Roboto"/>
                <a:sym typeface="Roboto"/>
              </a:rPr>
              <a:t>They include: </a:t>
            </a:r>
          </a:p>
          <a:p>
            <a:pPr algn="l">
              <a:lnSpc>
                <a:spcPts val="2400"/>
              </a:lnSpc>
            </a:pPr>
            <a:r>
              <a:rPr lang="en-US" sz="2004" dirty="0">
                <a:solidFill>
                  <a:srgbClr val="5379A7"/>
                </a:solidFill>
                <a:latin typeface="Roboto"/>
                <a:ea typeface="Roboto"/>
                <a:cs typeface="Roboto"/>
                <a:sym typeface="Roboto"/>
              </a:rPr>
              <a:t>– Astrocytoma </a:t>
            </a:r>
          </a:p>
          <a:p>
            <a:pPr algn="l">
              <a:lnSpc>
                <a:spcPts val="2400"/>
              </a:lnSpc>
            </a:pPr>
            <a:r>
              <a:rPr lang="en-US" sz="2004" dirty="0">
                <a:solidFill>
                  <a:srgbClr val="5379A7"/>
                </a:solidFill>
                <a:latin typeface="Roboto"/>
                <a:ea typeface="Roboto"/>
                <a:cs typeface="Roboto"/>
                <a:sym typeface="Roboto"/>
              </a:rPr>
              <a:t>– Ependymoma </a:t>
            </a:r>
          </a:p>
          <a:p>
            <a:pPr algn="l">
              <a:lnSpc>
                <a:spcPts val="2400"/>
              </a:lnSpc>
            </a:pPr>
            <a:r>
              <a:rPr lang="en-US" sz="2004" dirty="0">
                <a:solidFill>
                  <a:srgbClr val="5379A7"/>
                </a:solidFill>
                <a:latin typeface="Roboto"/>
                <a:ea typeface="Roboto"/>
                <a:cs typeface="Roboto"/>
                <a:sym typeface="Roboto"/>
              </a:rPr>
              <a:t>– </a:t>
            </a:r>
            <a:r>
              <a:rPr lang="en-US" sz="2004" dirty="0" err="1">
                <a:solidFill>
                  <a:srgbClr val="5379A7"/>
                </a:solidFill>
                <a:latin typeface="Roboto"/>
                <a:ea typeface="Roboto"/>
                <a:cs typeface="Roboto"/>
                <a:sym typeface="Roboto"/>
              </a:rPr>
              <a:t>Haemangioblastoma</a:t>
            </a:r>
            <a:r>
              <a:rPr lang="en-US" sz="2004" dirty="0">
                <a:solidFill>
                  <a:srgbClr val="5379A7"/>
                </a:solidFill>
                <a:latin typeface="Roboto"/>
                <a:ea typeface="Roboto"/>
                <a:cs typeface="Roboto"/>
                <a:sym typeface="Roboto"/>
              </a:rPr>
              <a:t> </a:t>
            </a:r>
          </a:p>
          <a:p>
            <a:pPr algn="l">
              <a:lnSpc>
                <a:spcPts val="2400"/>
              </a:lnSpc>
            </a:pPr>
            <a:r>
              <a:rPr lang="en-US" sz="2004" dirty="0">
                <a:solidFill>
                  <a:srgbClr val="5379A7"/>
                </a:solidFill>
                <a:latin typeface="Roboto"/>
                <a:ea typeface="Roboto"/>
                <a:cs typeface="Roboto"/>
                <a:sym typeface="Roboto"/>
              </a:rPr>
              <a:t>– Miscellaneous (dermoid ,lipoma, teratoma)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39109" y="3829622"/>
            <a:ext cx="4203944" cy="1377382"/>
          </a:xfrm>
          <a:custGeom>
            <a:avLst/>
            <a:gdLst/>
            <a:ahLst/>
            <a:cxnLst/>
            <a:rect l="l" t="t" r="r" b="b"/>
            <a:pathLst>
              <a:path w="4203944" h="1377382">
                <a:moveTo>
                  <a:pt x="0" y="0"/>
                </a:moveTo>
                <a:lnTo>
                  <a:pt x="4203945" y="0"/>
                </a:lnTo>
                <a:lnTo>
                  <a:pt x="4203945" y="1377381"/>
                </a:lnTo>
                <a:lnTo>
                  <a:pt x="0" y="13773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972937" y="-63503"/>
            <a:ext cx="3234557" cy="5270497"/>
          </a:xfrm>
          <a:custGeom>
            <a:avLst/>
            <a:gdLst/>
            <a:ahLst/>
            <a:cxnLst/>
            <a:rect l="l" t="t" r="r" b="b"/>
            <a:pathLst>
              <a:path w="3234557" h="5270497">
                <a:moveTo>
                  <a:pt x="0" y="0"/>
                </a:moveTo>
                <a:lnTo>
                  <a:pt x="3234557" y="0"/>
                </a:lnTo>
                <a:lnTo>
                  <a:pt x="3234557" y="5270497"/>
                </a:lnTo>
                <a:lnTo>
                  <a:pt x="0" y="52704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853822" y="875224"/>
            <a:ext cx="4102275" cy="322669"/>
          </a:xfrm>
          <a:prstGeom prst="rect">
            <a:avLst/>
          </a:prstGeom>
        </p:spPr>
        <p:txBody>
          <a:bodyPr lIns="0" tIns="0" rIns="0" bIns="0" rtlCol="0" anchor="t">
            <a:spAutoFit/>
          </a:bodyPr>
          <a:lstStyle/>
          <a:p>
            <a:pPr algn="l">
              <a:lnSpc>
                <a:spcPts val="2400"/>
              </a:lnSpc>
            </a:pPr>
            <a:r>
              <a:rPr lang="en-US" sz="2004" b="1">
                <a:solidFill>
                  <a:srgbClr val="5379A7"/>
                </a:solidFill>
                <a:latin typeface="Roboto Bold"/>
                <a:ea typeface="Roboto Bold"/>
                <a:cs typeface="Roboto Bold"/>
                <a:sym typeface="Roboto Bold"/>
              </a:rPr>
              <a:t>(35-45% in adults, 60% in children) </a:t>
            </a:r>
          </a:p>
        </p:txBody>
      </p:sp>
      <p:sp>
        <p:nvSpPr>
          <p:cNvPr id="5" name="TextBox 5"/>
          <p:cNvSpPr txBox="1"/>
          <p:nvPr/>
        </p:nvSpPr>
        <p:spPr>
          <a:xfrm>
            <a:off x="524561" y="1180024"/>
            <a:ext cx="6648402" cy="615553"/>
          </a:xfrm>
          <a:prstGeom prst="rect">
            <a:avLst/>
          </a:prstGeom>
        </p:spPr>
        <p:txBody>
          <a:bodyPr lIns="0" tIns="0" rIns="0" bIns="0" rtlCol="0" anchor="t">
            <a:spAutoFit/>
          </a:bodyPr>
          <a:lstStyle/>
          <a:p>
            <a:pPr algn="l">
              <a:lnSpc>
                <a:spcPts val="2400"/>
              </a:lnSpc>
            </a:pPr>
            <a:r>
              <a:rPr lang="en-US" sz="2004" dirty="0">
                <a:solidFill>
                  <a:srgbClr val="5379A7"/>
                </a:solidFill>
                <a:latin typeface="Roboto"/>
                <a:ea typeface="Roboto"/>
                <a:cs typeface="Roboto"/>
                <a:sym typeface="Roboto"/>
              </a:rPr>
              <a:t>• Arise from astrocytes in the spinal cord. </a:t>
            </a:r>
          </a:p>
          <a:p>
            <a:pPr algn="l">
              <a:lnSpc>
                <a:spcPts val="2400"/>
              </a:lnSpc>
            </a:pPr>
            <a:r>
              <a:rPr lang="en-US" sz="2004" dirty="0">
                <a:solidFill>
                  <a:srgbClr val="5379A7"/>
                </a:solidFill>
                <a:latin typeface="Roboto"/>
                <a:ea typeface="Roboto"/>
                <a:cs typeface="Roboto"/>
                <a:sym typeface="Roboto"/>
              </a:rPr>
              <a:t>• The pilocytic varieties are well differentiated and tend to </a:t>
            </a:r>
          </a:p>
        </p:txBody>
      </p:sp>
      <p:sp>
        <p:nvSpPr>
          <p:cNvPr id="6" name="TextBox 6"/>
          <p:cNvSpPr txBox="1"/>
          <p:nvPr/>
        </p:nvSpPr>
        <p:spPr>
          <a:xfrm>
            <a:off x="841553" y="1812274"/>
            <a:ext cx="5017941" cy="322669"/>
          </a:xfrm>
          <a:prstGeom prst="rect">
            <a:avLst/>
          </a:prstGeom>
        </p:spPr>
        <p:txBody>
          <a:bodyPr lIns="0" tIns="0" rIns="0" bIns="0" rtlCol="0" anchor="t">
            <a:spAutoFit/>
          </a:bodyPr>
          <a:lstStyle/>
          <a:p>
            <a:pPr algn="l">
              <a:lnSpc>
                <a:spcPts val="2400"/>
              </a:lnSpc>
            </a:pPr>
            <a:r>
              <a:rPr lang="en-US" sz="2004" dirty="0">
                <a:solidFill>
                  <a:srgbClr val="5379A7"/>
                </a:solidFill>
                <a:latin typeface="Roboto"/>
                <a:ea typeface="Roboto"/>
                <a:cs typeface="Roboto"/>
                <a:sym typeface="Roboto"/>
              </a:rPr>
              <a:t>be indolent, with a definable surgical plane. </a:t>
            </a:r>
          </a:p>
        </p:txBody>
      </p:sp>
      <p:sp>
        <p:nvSpPr>
          <p:cNvPr id="7" name="TextBox 7"/>
          <p:cNvSpPr txBox="1"/>
          <p:nvPr/>
        </p:nvSpPr>
        <p:spPr>
          <a:xfrm>
            <a:off x="524561" y="2704652"/>
            <a:ext cx="6681921" cy="322669"/>
          </a:xfrm>
          <a:prstGeom prst="rect">
            <a:avLst/>
          </a:prstGeom>
        </p:spPr>
        <p:txBody>
          <a:bodyPr lIns="0" tIns="0" rIns="0" bIns="0" rtlCol="0" anchor="t">
            <a:spAutoFit/>
          </a:bodyPr>
          <a:lstStyle/>
          <a:p>
            <a:pPr algn="l">
              <a:lnSpc>
                <a:spcPts val="2400"/>
              </a:lnSpc>
            </a:pPr>
            <a:r>
              <a:rPr lang="en-US" sz="2004" dirty="0">
                <a:solidFill>
                  <a:srgbClr val="5379A7"/>
                </a:solidFill>
                <a:latin typeface="Roboto"/>
                <a:ea typeface="Roboto"/>
                <a:cs typeface="Roboto"/>
                <a:sym typeface="Roboto"/>
              </a:rPr>
              <a:t>• The remainder of low-grade </a:t>
            </a:r>
            <a:r>
              <a:rPr lang="en-US" sz="2004" dirty="0" err="1">
                <a:solidFill>
                  <a:srgbClr val="5379A7"/>
                </a:solidFill>
                <a:latin typeface="Roboto"/>
                <a:ea typeface="Roboto"/>
                <a:cs typeface="Roboto"/>
                <a:sym typeface="Roboto"/>
              </a:rPr>
              <a:t>astrocytomas</a:t>
            </a:r>
            <a:r>
              <a:rPr lang="en-US" sz="2004" dirty="0">
                <a:solidFill>
                  <a:srgbClr val="5379A7"/>
                </a:solidFill>
                <a:latin typeface="Roboto"/>
                <a:ea typeface="Roboto"/>
                <a:cs typeface="Roboto"/>
                <a:sym typeface="Roboto"/>
              </a:rPr>
              <a:t> are infiltrative </a:t>
            </a:r>
          </a:p>
        </p:txBody>
      </p:sp>
      <p:sp>
        <p:nvSpPr>
          <p:cNvPr id="8" name="TextBox 8"/>
          <p:cNvSpPr txBox="1"/>
          <p:nvPr/>
        </p:nvSpPr>
        <p:spPr>
          <a:xfrm>
            <a:off x="841553" y="3009452"/>
            <a:ext cx="6317609" cy="932526"/>
          </a:xfrm>
          <a:prstGeom prst="rect">
            <a:avLst/>
          </a:prstGeom>
        </p:spPr>
        <p:txBody>
          <a:bodyPr lIns="0" tIns="0" rIns="0" bIns="0" rtlCol="0" anchor="t">
            <a:spAutoFit/>
          </a:bodyPr>
          <a:lstStyle/>
          <a:p>
            <a:pPr algn="l">
              <a:lnSpc>
                <a:spcPts val="2400"/>
              </a:lnSpc>
            </a:pPr>
            <a:r>
              <a:rPr lang="en-US" sz="2004" dirty="0">
                <a:solidFill>
                  <a:srgbClr val="5379A7"/>
                </a:solidFill>
                <a:latin typeface="Roboto"/>
                <a:ea typeface="Roboto"/>
                <a:cs typeface="Roboto"/>
                <a:sym typeface="Roboto"/>
              </a:rPr>
              <a:t>and impossible to resect completely. Residual tumor often has an indolent course, and controversy exists in the management of such tumors. </a:t>
            </a:r>
          </a:p>
        </p:txBody>
      </p:sp>
      <p:sp>
        <p:nvSpPr>
          <p:cNvPr id="9" name="TextBox 9"/>
          <p:cNvSpPr txBox="1"/>
          <p:nvPr/>
        </p:nvSpPr>
        <p:spPr>
          <a:xfrm>
            <a:off x="524561" y="4228938"/>
            <a:ext cx="6090009" cy="627859"/>
          </a:xfrm>
          <a:prstGeom prst="rect">
            <a:avLst/>
          </a:prstGeom>
        </p:spPr>
        <p:txBody>
          <a:bodyPr lIns="0" tIns="0" rIns="0" bIns="0" rtlCol="0" anchor="t">
            <a:spAutoFit/>
          </a:bodyPr>
          <a:lstStyle/>
          <a:p>
            <a:pPr algn="l">
              <a:lnSpc>
                <a:spcPts val="2400"/>
              </a:lnSpc>
            </a:pPr>
            <a:r>
              <a:rPr lang="en-US" sz="2004">
                <a:solidFill>
                  <a:srgbClr val="5379A7"/>
                </a:solidFill>
                <a:latin typeface="Roboto"/>
                <a:ea typeface="Roboto"/>
                <a:cs typeface="Roboto"/>
                <a:sym typeface="Roboto"/>
              </a:rPr>
              <a:t>• Patients with the </a:t>
            </a:r>
            <a:r>
              <a:rPr lang="en-US" sz="2004" i="1">
                <a:solidFill>
                  <a:srgbClr val="5379A7"/>
                </a:solidFill>
                <a:latin typeface="Roboto Italics"/>
                <a:ea typeface="Roboto Italics"/>
                <a:cs typeface="Roboto Italics"/>
                <a:sym typeface="Roboto Italics"/>
              </a:rPr>
              <a:t>NFI gene are predisposed to spinal </a:t>
            </a:r>
          </a:p>
          <a:p>
            <a:pPr algn="l">
              <a:lnSpc>
                <a:spcPts val="2808"/>
              </a:lnSpc>
            </a:pPr>
            <a:r>
              <a:rPr lang="en-US" sz="2006">
                <a:solidFill>
                  <a:srgbClr val="5379A7"/>
                </a:solidFill>
                <a:latin typeface="Roboto"/>
                <a:ea typeface="Roboto"/>
                <a:cs typeface="Roboto"/>
                <a:sym typeface="Roboto"/>
              </a:rPr>
              <a:t>astrocytomas</a:t>
            </a:r>
          </a:p>
        </p:txBody>
      </p:sp>
      <p:sp>
        <p:nvSpPr>
          <p:cNvPr id="10" name="TextBox 10"/>
          <p:cNvSpPr txBox="1"/>
          <p:nvPr/>
        </p:nvSpPr>
        <p:spPr>
          <a:xfrm>
            <a:off x="636727" y="266281"/>
            <a:ext cx="2392718" cy="514712"/>
          </a:xfrm>
          <a:prstGeom prst="rect">
            <a:avLst/>
          </a:prstGeom>
        </p:spPr>
        <p:txBody>
          <a:bodyPr lIns="0" tIns="0" rIns="0" bIns="0" rtlCol="0" anchor="t">
            <a:spAutoFit/>
          </a:bodyPr>
          <a:lstStyle/>
          <a:p>
            <a:pPr algn="l">
              <a:lnSpc>
                <a:spcPts val="4203"/>
              </a:lnSpc>
            </a:pPr>
            <a:r>
              <a:rPr lang="en-US" sz="3002" b="1" spc="3">
                <a:solidFill>
                  <a:srgbClr val="5379A7"/>
                </a:solidFill>
                <a:latin typeface="Barlow SemiCondensed Bold"/>
                <a:ea typeface="Barlow SemiCondensed Bold"/>
                <a:cs typeface="Barlow SemiCondensed Bold"/>
                <a:sym typeface="Barlow SemiCondensed Bold"/>
              </a:rPr>
              <a:t>1-Astrocytoma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03" y="2627757"/>
            <a:ext cx="2230593" cy="2579246"/>
          </a:xfrm>
          <a:custGeom>
            <a:avLst/>
            <a:gdLst/>
            <a:ahLst/>
            <a:cxnLst/>
            <a:rect l="l" t="t" r="r" b="b"/>
            <a:pathLst>
              <a:path w="2230593" h="2579246">
                <a:moveTo>
                  <a:pt x="0" y="0"/>
                </a:moveTo>
                <a:lnTo>
                  <a:pt x="2230593" y="0"/>
                </a:lnTo>
                <a:lnTo>
                  <a:pt x="2230593" y="2579246"/>
                </a:lnTo>
                <a:lnTo>
                  <a:pt x="0" y="25792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077074" y="-63503"/>
            <a:ext cx="3130420" cy="2560187"/>
          </a:xfrm>
          <a:custGeom>
            <a:avLst/>
            <a:gdLst/>
            <a:ahLst/>
            <a:cxnLst/>
            <a:rect l="l" t="t" r="r" b="b"/>
            <a:pathLst>
              <a:path w="3130420" h="2560187">
                <a:moveTo>
                  <a:pt x="0" y="0"/>
                </a:moveTo>
                <a:lnTo>
                  <a:pt x="3130420" y="0"/>
                </a:lnTo>
                <a:lnTo>
                  <a:pt x="3130420" y="2560186"/>
                </a:lnTo>
                <a:lnTo>
                  <a:pt x="0" y="25601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552602" y="2455612"/>
            <a:ext cx="6910502" cy="360769"/>
          </a:xfrm>
          <a:prstGeom prst="rect">
            <a:avLst/>
          </a:prstGeom>
        </p:spPr>
        <p:txBody>
          <a:bodyPr lIns="0" tIns="0" rIns="0" bIns="0" rtlCol="0" anchor="t">
            <a:spAutoFit/>
          </a:bodyPr>
          <a:lstStyle/>
          <a:p>
            <a:pPr algn="l">
              <a:lnSpc>
                <a:spcPts val="2805"/>
              </a:lnSpc>
            </a:pPr>
            <a:r>
              <a:rPr lang="en-US" sz="2004">
                <a:solidFill>
                  <a:srgbClr val="344372"/>
                </a:solidFill>
                <a:latin typeface="Roboto"/>
                <a:ea typeface="Roboto"/>
                <a:cs typeface="Roboto"/>
                <a:sym typeface="Roboto"/>
              </a:rPr>
              <a:t>•Aggressive surgical resection has a controversial role with </a:t>
            </a:r>
          </a:p>
        </p:txBody>
      </p:sp>
      <p:sp>
        <p:nvSpPr>
          <p:cNvPr id="5" name="TextBox 5"/>
          <p:cNvSpPr txBox="1"/>
          <p:nvPr/>
        </p:nvSpPr>
        <p:spPr>
          <a:xfrm>
            <a:off x="552602" y="3507429"/>
            <a:ext cx="7097830" cy="360769"/>
          </a:xfrm>
          <a:prstGeom prst="rect">
            <a:avLst/>
          </a:prstGeom>
        </p:spPr>
        <p:txBody>
          <a:bodyPr lIns="0" tIns="0" rIns="0" bIns="0" rtlCol="0" anchor="t">
            <a:spAutoFit/>
          </a:bodyPr>
          <a:lstStyle/>
          <a:p>
            <a:pPr algn="l">
              <a:lnSpc>
                <a:spcPts val="2805"/>
              </a:lnSpc>
            </a:pPr>
            <a:r>
              <a:rPr lang="en-US" sz="2004">
                <a:solidFill>
                  <a:srgbClr val="344372"/>
                </a:solidFill>
                <a:latin typeface="Roboto"/>
                <a:ea typeface="Roboto"/>
                <a:cs typeface="Roboto"/>
                <a:sym typeface="Roboto"/>
              </a:rPr>
              <a:t>•Most spinal astrocytomas are low grade (WHO grade II) and </a:t>
            </a:r>
          </a:p>
        </p:txBody>
      </p:sp>
      <p:sp>
        <p:nvSpPr>
          <p:cNvPr id="6" name="TextBox 6"/>
          <p:cNvSpPr txBox="1"/>
          <p:nvPr/>
        </p:nvSpPr>
        <p:spPr>
          <a:xfrm>
            <a:off x="552602" y="492823"/>
            <a:ext cx="7224027" cy="570319"/>
          </a:xfrm>
          <a:prstGeom prst="rect">
            <a:avLst/>
          </a:prstGeom>
        </p:spPr>
        <p:txBody>
          <a:bodyPr lIns="0" tIns="0" rIns="0" bIns="0" rtlCol="0" anchor="t">
            <a:spAutoFit/>
          </a:bodyPr>
          <a:lstStyle/>
          <a:p>
            <a:pPr algn="l">
              <a:lnSpc>
                <a:spcPts val="5010"/>
              </a:lnSpc>
            </a:pPr>
            <a:r>
              <a:rPr lang="en-US" sz="2004">
                <a:solidFill>
                  <a:srgbClr val="344372"/>
                </a:solidFill>
                <a:latin typeface="Roboto"/>
                <a:ea typeface="Roboto"/>
                <a:cs typeface="Roboto"/>
                <a:sym typeface="Roboto"/>
              </a:rPr>
              <a:t>•Fortunately, anaplastic astrocytoma or glioblastoma are rare. </a:t>
            </a:r>
          </a:p>
        </p:txBody>
      </p:sp>
      <p:sp>
        <p:nvSpPr>
          <p:cNvPr id="7" name="TextBox 7"/>
          <p:cNvSpPr txBox="1"/>
          <p:nvPr/>
        </p:nvSpPr>
        <p:spPr>
          <a:xfrm>
            <a:off x="552602" y="1194244"/>
            <a:ext cx="6646755" cy="570319"/>
          </a:xfrm>
          <a:prstGeom prst="rect">
            <a:avLst/>
          </a:prstGeom>
        </p:spPr>
        <p:txBody>
          <a:bodyPr lIns="0" tIns="0" rIns="0" bIns="0" rtlCol="0" anchor="t">
            <a:spAutoFit/>
          </a:bodyPr>
          <a:lstStyle/>
          <a:p>
            <a:pPr algn="l">
              <a:lnSpc>
                <a:spcPts val="5010"/>
              </a:lnSpc>
            </a:pPr>
            <a:r>
              <a:rPr lang="en-US" sz="2004">
                <a:solidFill>
                  <a:srgbClr val="344372"/>
                </a:solidFill>
                <a:latin typeface="Roboto"/>
                <a:ea typeface="Roboto"/>
                <a:cs typeface="Roboto"/>
                <a:sym typeface="Roboto"/>
              </a:rPr>
              <a:t>•These malignant tumors exhibit rapid growth, are locally </a:t>
            </a:r>
          </a:p>
        </p:txBody>
      </p:sp>
      <p:sp>
        <p:nvSpPr>
          <p:cNvPr id="8" name="TextBox 8"/>
          <p:cNvSpPr txBox="1"/>
          <p:nvPr/>
        </p:nvSpPr>
        <p:spPr>
          <a:xfrm>
            <a:off x="869594" y="2806103"/>
            <a:ext cx="1512675" cy="361131"/>
          </a:xfrm>
          <a:prstGeom prst="rect">
            <a:avLst/>
          </a:prstGeom>
        </p:spPr>
        <p:txBody>
          <a:bodyPr lIns="0" tIns="0" rIns="0" bIns="0" rtlCol="0" anchor="t">
            <a:spAutoFit/>
          </a:bodyPr>
          <a:lstStyle/>
          <a:p>
            <a:pPr algn="l">
              <a:lnSpc>
                <a:spcPts val="2808"/>
              </a:lnSpc>
            </a:pPr>
            <a:r>
              <a:rPr lang="en-US" sz="2006">
                <a:solidFill>
                  <a:srgbClr val="344372"/>
                </a:solidFill>
                <a:latin typeface="Roboto"/>
                <a:ea typeface="Roboto"/>
                <a:cs typeface="Roboto"/>
                <a:sym typeface="Roboto"/>
              </a:rPr>
              <a:t>such</a:t>
            </a:r>
            <a:r>
              <a:rPr lang="en-US" sz="2006">
                <a:solidFill>
                  <a:srgbClr val="000000"/>
                </a:solidFill>
                <a:latin typeface="Roboto"/>
                <a:ea typeface="Roboto"/>
                <a:cs typeface="Roboto"/>
                <a:sym typeface="Roboto"/>
              </a:rPr>
              <a:t> </a:t>
            </a:r>
            <a:r>
              <a:rPr lang="en-US" sz="2006">
                <a:solidFill>
                  <a:srgbClr val="344372"/>
                </a:solidFill>
                <a:latin typeface="Roboto"/>
                <a:ea typeface="Roboto"/>
                <a:cs typeface="Roboto"/>
                <a:sym typeface="Roboto"/>
              </a:rPr>
              <a:t>tumors.</a:t>
            </a:r>
          </a:p>
        </p:txBody>
      </p:sp>
      <p:sp>
        <p:nvSpPr>
          <p:cNvPr id="9" name="TextBox 9"/>
          <p:cNvSpPr txBox="1"/>
          <p:nvPr/>
        </p:nvSpPr>
        <p:spPr>
          <a:xfrm>
            <a:off x="869594" y="1754295"/>
            <a:ext cx="3680831" cy="361131"/>
          </a:xfrm>
          <a:prstGeom prst="rect">
            <a:avLst/>
          </a:prstGeom>
        </p:spPr>
        <p:txBody>
          <a:bodyPr lIns="0" tIns="0" rIns="0" bIns="0" rtlCol="0" anchor="t">
            <a:spAutoFit/>
          </a:bodyPr>
          <a:lstStyle/>
          <a:p>
            <a:pPr algn="l">
              <a:lnSpc>
                <a:spcPts val="2808"/>
              </a:lnSpc>
            </a:pPr>
            <a:r>
              <a:rPr lang="en-US" sz="2006">
                <a:solidFill>
                  <a:srgbClr val="344372"/>
                </a:solidFill>
                <a:latin typeface="Roboto"/>
                <a:ea typeface="Roboto"/>
                <a:cs typeface="Roboto"/>
                <a:sym typeface="Roboto"/>
              </a:rPr>
              <a:t>invasive,</a:t>
            </a:r>
            <a:r>
              <a:rPr lang="en-US" sz="2006">
                <a:solidFill>
                  <a:srgbClr val="000000"/>
                </a:solidFill>
                <a:latin typeface="Roboto"/>
                <a:ea typeface="Roboto"/>
                <a:cs typeface="Roboto"/>
                <a:sym typeface="Roboto"/>
              </a:rPr>
              <a:t> </a:t>
            </a:r>
            <a:r>
              <a:rPr lang="en-US" sz="2006">
                <a:solidFill>
                  <a:srgbClr val="344372"/>
                </a:solidFill>
                <a:latin typeface="Roboto"/>
                <a:ea typeface="Roboto"/>
                <a:cs typeface="Roboto"/>
                <a:sym typeface="Roboto"/>
              </a:rPr>
              <a:t>and</a:t>
            </a:r>
            <a:r>
              <a:rPr lang="en-US" sz="2006">
                <a:solidFill>
                  <a:srgbClr val="000000"/>
                </a:solidFill>
                <a:latin typeface="Roboto"/>
                <a:ea typeface="Roboto"/>
                <a:cs typeface="Roboto"/>
                <a:sym typeface="Roboto"/>
              </a:rPr>
              <a:t> </a:t>
            </a:r>
            <a:r>
              <a:rPr lang="en-US" sz="2006">
                <a:solidFill>
                  <a:srgbClr val="344372"/>
                </a:solidFill>
                <a:latin typeface="Roboto"/>
                <a:ea typeface="Roboto"/>
                <a:cs typeface="Roboto"/>
                <a:sym typeface="Roboto"/>
              </a:rPr>
              <a:t>may</a:t>
            </a:r>
            <a:r>
              <a:rPr lang="en-US" sz="2006">
                <a:solidFill>
                  <a:srgbClr val="000000"/>
                </a:solidFill>
                <a:latin typeface="Roboto"/>
                <a:ea typeface="Roboto"/>
                <a:cs typeface="Roboto"/>
                <a:sym typeface="Roboto"/>
              </a:rPr>
              <a:t> </a:t>
            </a:r>
            <a:r>
              <a:rPr lang="en-US" sz="2006">
                <a:solidFill>
                  <a:srgbClr val="344372"/>
                </a:solidFill>
                <a:latin typeface="Roboto"/>
                <a:ea typeface="Roboto"/>
                <a:cs typeface="Roboto"/>
                <a:sym typeface="Roboto"/>
              </a:rPr>
              <a:t>seed</a:t>
            </a:r>
            <a:r>
              <a:rPr lang="en-US" sz="2006">
                <a:solidFill>
                  <a:srgbClr val="000000"/>
                </a:solidFill>
                <a:latin typeface="Roboto"/>
                <a:ea typeface="Roboto"/>
                <a:cs typeface="Roboto"/>
                <a:sym typeface="Roboto"/>
              </a:rPr>
              <a:t> </a:t>
            </a:r>
            <a:r>
              <a:rPr lang="en-US" sz="2006">
                <a:solidFill>
                  <a:srgbClr val="344372"/>
                </a:solidFill>
                <a:latin typeface="Roboto"/>
                <a:ea typeface="Roboto"/>
                <a:cs typeface="Roboto"/>
                <a:sym typeface="Roboto"/>
              </a:rPr>
              <a:t>the</a:t>
            </a:r>
            <a:r>
              <a:rPr lang="en-US" sz="2006">
                <a:solidFill>
                  <a:srgbClr val="000000"/>
                </a:solidFill>
                <a:latin typeface="Roboto"/>
                <a:ea typeface="Roboto"/>
                <a:cs typeface="Roboto"/>
                <a:sym typeface="Roboto"/>
              </a:rPr>
              <a:t> </a:t>
            </a:r>
            <a:r>
              <a:rPr lang="en-US" sz="2006">
                <a:solidFill>
                  <a:srgbClr val="344372"/>
                </a:solidFill>
                <a:latin typeface="Roboto"/>
                <a:ea typeface="Roboto"/>
                <a:cs typeface="Roboto"/>
                <a:sym typeface="Roboto"/>
              </a:rPr>
              <a:t>CSF.</a:t>
            </a:r>
          </a:p>
        </p:txBody>
      </p:sp>
      <p:sp>
        <p:nvSpPr>
          <p:cNvPr id="10" name="TextBox 10"/>
          <p:cNvSpPr txBox="1"/>
          <p:nvPr/>
        </p:nvSpPr>
        <p:spPr>
          <a:xfrm>
            <a:off x="869594" y="3858025"/>
            <a:ext cx="5429288" cy="333617"/>
          </a:xfrm>
          <a:prstGeom prst="rect">
            <a:avLst/>
          </a:prstGeom>
        </p:spPr>
        <p:txBody>
          <a:bodyPr lIns="0" tIns="0" rIns="0" bIns="0" rtlCol="0" anchor="t">
            <a:spAutoFit/>
          </a:bodyPr>
          <a:lstStyle/>
          <a:p>
            <a:pPr algn="l">
              <a:lnSpc>
                <a:spcPts val="2808"/>
              </a:lnSpc>
            </a:pPr>
            <a:r>
              <a:rPr lang="en-US" sz="2006" dirty="0">
                <a:solidFill>
                  <a:srgbClr val="344372"/>
                </a:solidFill>
                <a:latin typeface="Roboto"/>
                <a:ea typeface="Roboto"/>
                <a:cs typeface="Roboto"/>
                <a:sym typeface="Roboto"/>
              </a:rPr>
              <a:t>less aggressive than </a:t>
            </a:r>
            <a:r>
              <a:rPr lang="en-US" sz="2006" dirty="0" err="1">
                <a:solidFill>
                  <a:srgbClr val="344372"/>
                </a:solidFill>
                <a:latin typeface="Roboto"/>
                <a:ea typeface="Roboto"/>
                <a:cs typeface="Roboto"/>
                <a:sym typeface="Roboto"/>
              </a:rPr>
              <a:t>astrocytomas</a:t>
            </a:r>
            <a:r>
              <a:rPr lang="en-US" sz="2006" dirty="0">
                <a:solidFill>
                  <a:srgbClr val="344372"/>
                </a:solidFill>
                <a:latin typeface="Roboto"/>
                <a:ea typeface="Roboto"/>
                <a:cs typeface="Roboto"/>
                <a:sym typeface="Roboto"/>
              </a:rPr>
              <a:t> in the brain.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03" y="2627757"/>
            <a:ext cx="2230593" cy="2579246"/>
          </a:xfrm>
          <a:custGeom>
            <a:avLst/>
            <a:gdLst/>
            <a:ahLst/>
            <a:cxnLst/>
            <a:rect l="l" t="t" r="r" b="b"/>
            <a:pathLst>
              <a:path w="2230593" h="2579246">
                <a:moveTo>
                  <a:pt x="0" y="0"/>
                </a:moveTo>
                <a:lnTo>
                  <a:pt x="2230593" y="0"/>
                </a:lnTo>
                <a:lnTo>
                  <a:pt x="2230593" y="2579246"/>
                </a:lnTo>
                <a:lnTo>
                  <a:pt x="0" y="25792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077074" y="-63503"/>
            <a:ext cx="3130420" cy="2560187"/>
          </a:xfrm>
          <a:custGeom>
            <a:avLst/>
            <a:gdLst/>
            <a:ahLst/>
            <a:cxnLst/>
            <a:rect l="l" t="t" r="r" b="b"/>
            <a:pathLst>
              <a:path w="3130420" h="2560187">
                <a:moveTo>
                  <a:pt x="0" y="0"/>
                </a:moveTo>
                <a:lnTo>
                  <a:pt x="3130420" y="0"/>
                </a:lnTo>
                <a:lnTo>
                  <a:pt x="3130420" y="2560186"/>
                </a:lnTo>
                <a:lnTo>
                  <a:pt x="0" y="25601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215313" y="1145667"/>
            <a:ext cx="4489704" cy="2547490"/>
          </a:xfrm>
          <a:custGeom>
            <a:avLst/>
            <a:gdLst/>
            <a:ahLst/>
            <a:cxnLst/>
            <a:rect l="l" t="t" r="r" b="b"/>
            <a:pathLst>
              <a:path w="4489704" h="2547490">
                <a:moveTo>
                  <a:pt x="0" y="0"/>
                </a:moveTo>
                <a:lnTo>
                  <a:pt x="4489704" y="0"/>
                </a:lnTo>
                <a:lnTo>
                  <a:pt x="4489704" y="2547490"/>
                </a:lnTo>
                <a:lnTo>
                  <a:pt x="0" y="2547490"/>
                </a:lnTo>
                <a:lnTo>
                  <a:pt x="0" y="0"/>
                </a:lnTo>
                <a:close/>
              </a:path>
            </a:pathLst>
          </a:custGeom>
          <a:blipFill>
            <a:blip r:embed="rId6"/>
            <a:stretch>
              <a:fillRect/>
            </a:stretch>
          </a:blipFill>
        </p:spPr>
      </p:sp>
      <p:sp>
        <p:nvSpPr>
          <p:cNvPr id="5" name="Freeform 5"/>
          <p:cNvSpPr/>
          <p:nvPr/>
        </p:nvSpPr>
        <p:spPr>
          <a:xfrm>
            <a:off x="5005321" y="622325"/>
            <a:ext cx="3899154" cy="3452498"/>
          </a:xfrm>
          <a:custGeom>
            <a:avLst/>
            <a:gdLst/>
            <a:ahLst/>
            <a:cxnLst/>
            <a:rect l="l" t="t" r="r" b="b"/>
            <a:pathLst>
              <a:path w="3899154" h="3452498">
                <a:moveTo>
                  <a:pt x="0" y="0"/>
                </a:moveTo>
                <a:lnTo>
                  <a:pt x="3899154" y="0"/>
                </a:lnTo>
                <a:lnTo>
                  <a:pt x="3899154" y="3452499"/>
                </a:lnTo>
                <a:lnTo>
                  <a:pt x="0" y="3452499"/>
                </a:lnTo>
                <a:lnTo>
                  <a:pt x="0" y="0"/>
                </a:lnTo>
                <a:close/>
              </a:path>
            </a:pathLst>
          </a:custGeom>
          <a:blipFill>
            <a:blip r:embed="rId7"/>
            <a:stretch>
              <a:fillRect/>
            </a:stretch>
          </a:blipFill>
        </p:spPr>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39109" y="3829622"/>
            <a:ext cx="4203944" cy="1377382"/>
          </a:xfrm>
          <a:custGeom>
            <a:avLst/>
            <a:gdLst/>
            <a:ahLst/>
            <a:cxnLst/>
            <a:rect l="l" t="t" r="r" b="b"/>
            <a:pathLst>
              <a:path w="4203944" h="1377382">
                <a:moveTo>
                  <a:pt x="0" y="0"/>
                </a:moveTo>
                <a:lnTo>
                  <a:pt x="4203945" y="0"/>
                </a:lnTo>
                <a:lnTo>
                  <a:pt x="4203945" y="1377381"/>
                </a:lnTo>
                <a:lnTo>
                  <a:pt x="0" y="13773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972937" y="-63503"/>
            <a:ext cx="3234557" cy="5270497"/>
          </a:xfrm>
          <a:custGeom>
            <a:avLst/>
            <a:gdLst/>
            <a:ahLst/>
            <a:cxnLst/>
            <a:rect l="l" t="t" r="r" b="b"/>
            <a:pathLst>
              <a:path w="3234557" h="5270497">
                <a:moveTo>
                  <a:pt x="0" y="0"/>
                </a:moveTo>
                <a:lnTo>
                  <a:pt x="3234557" y="0"/>
                </a:lnTo>
                <a:lnTo>
                  <a:pt x="3234557" y="5270497"/>
                </a:lnTo>
                <a:lnTo>
                  <a:pt x="0" y="52704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2961132" y="332956"/>
            <a:ext cx="77791" cy="448037"/>
          </a:xfrm>
          <a:prstGeom prst="rect">
            <a:avLst/>
          </a:prstGeom>
        </p:spPr>
        <p:txBody>
          <a:bodyPr lIns="0" tIns="0" rIns="0" bIns="0" rtlCol="0" anchor="t">
            <a:spAutoFit/>
          </a:bodyPr>
          <a:lstStyle/>
          <a:p>
            <a:pPr algn="l">
              <a:lnSpc>
                <a:spcPts val="3578"/>
              </a:lnSpc>
            </a:pPr>
            <a:r>
              <a:rPr lang="en-US" sz="3002" b="1">
                <a:solidFill>
                  <a:srgbClr val="5379A7"/>
                </a:solidFill>
                <a:latin typeface="Barlow SemiCondensed Bold"/>
                <a:ea typeface="Barlow SemiCondensed Bold"/>
                <a:cs typeface="Barlow SemiCondensed Bold"/>
                <a:sym typeface="Barlow SemiCondensed Bold"/>
              </a:rPr>
              <a:t> </a:t>
            </a:r>
          </a:p>
        </p:txBody>
      </p:sp>
      <p:sp>
        <p:nvSpPr>
          <p:cNvPr id="5" name="TextBox 5"/>
          <p:cNvSpPr txBox="1"/>
          <p:nvPr/>
        </p:nvSpPr>
        <p:spPr>
          <a:xfrm>
            <a:off x="2151631" y="758514"/>
            <a:ext cx="4102141" cy="313144"/>
          </a:xfrm>
          <a:prstGeom prst="rect">
            <a:avLst/>
          </a:prstGeom>
        </p:spPr>
        <p:txBody>
          <a:bodyPr lIns="0" tIns="0" rIns="0" bIns="0" rtlCol="0" anchor="t">
            <a:spAutoFit/>
          </a:bodyPr>
          <a:lstStyle/>
          <a:p>
            <a:pPr algn="l">
              <a:lnSpc>
                <a:spcPts val="2388"/>
              </a:lnSpc>
            </a:pPr>
            <a:r>
              <a:rPr lang="en-US" sz="2004" b="1">
                <a:solidFill>
                  <a:srgbClr val="5379A7"/>
                </a:solidFill>
                <a:latin typeface="Roboto Bold"/>
                <a:ea typeface="Roboto Bold"/>
                <a:cs typeface="Roboto Bold"/>
                <a:sym typeface="Roboto Bold"/>
              </a:rPr>
              <a:t>(40-60% in adults, 30% in children) </a:t>
            </a:r>
          </a:p>
        </p:txBody>
      </p:sp>
      <p:sp>
        <p:nvSpPr>
          <p:cNvPr id="6" name="TextBox 6"/>
          <p:cNvSpPr txBox="1"/>
          <p:nvPr/>
        </p:nvSpPr>
        <p:spPr>
          <a:xfrm>
            <a:off x="576986" y="1063314"/>
            <a:ext cx="7130758" cy="615553"/>
          </a:xfrm>
          <a:prstGeom prst="rect">
            <a:avLst/>
          </a:prstGeom>
        </p:spPr>
        <p:txBody>
          <a:bodyPr lIns="0" tIns="0" rIns="0" bIns="0" rtlCol="0" anchor="t">
            <a:spAutoFit/>
          </a:bodyPr>
          <a:lstStyle/>
          <a:p>
            <a:pPr algn="l">
              <a:lnSpc>
                <a:spcPts val="2388"/>
              </a:lnSpc>
            </a:pPr>
            <a:r>
              <a:rPr lang="en-US" sz="2004" dirty="0">
                <a:solidFill>
                  <a:srgbClr val="5379A7"/>
                </a:solidFill>
                <a:latin typeface="Roboto"/>
                <a:ea typeface="Roboto"/>
                <a:cs typeface="Roboto"/>
                <a:sym typeface="Roboto"/>
              </a:rPr>
              <a:t>• The most common intrinsic spinal cord tumor. </a:t>
            </a:r>
          </a:p>
          <a:p>
            <a:pPr algn="l">
              <a:lnSpc>
                <a:spcPts val="2388"/>
              </a:lnSpc>
            </a:pPr>
            <a:r>
              <a:rPr lang="en-US" sz="2004" dirty="0">
                <a:solidFill>
                  <a:srgbClr val="5379A7"/>
                </a:solidFill>
                <a:latin typeface="Roboto"/>
                <a:ea typeface="Roboto"/>
                <a:cs typeface="Roboto"/>
                <a:sym typeface="Roboto"/>
              </a:rPr>
              <a:t>• Usually indolent, encapsulated tumors that are histologically </a:t>
            </a:r>
          </a:p>
        </p:txBody>
      </p:sp>
      <p:sp>
        <p:nvSpPr>
          <p:cNvPr id="7" name="TextBox 7"/>
          <p:cNvSpPr txBox="1"/>
          <p:nvPr/>
        </p:nvSpPr>
        <p:spPr>
          <a:xfrm>
            <a:off x="894283" y="1731147"/>
            <a:ext cx="913181" cy="313144"/>
          </a:xfrm>
          <a:prstGeom prst="rect">
            <a:avLst/>
          </a:prstGeom>
        </p:spPr>
        <p:txBody>
          <a:bodyPr lIns="0" tIns="0" rIns="0" bIns="0" rtlCol="0" anchor="t">
            <a:spAutoFit/>
          </a:bodyPr>
          <a:lstStyle/>
          <a:p>
            <a:pPr algn="l">
              <a:lnSpc>
                <a:spcPts val="2388"/>
              </a:lnSpc>
            </a:pPr>
            <a:r>
              <a:rPr lang="en-US" sz="2004" spc="2" dirty="0">
                <a:solidFill>
                  <a:srgbClr val="5379A7"/>
                </a:solidFill>
                <a:latin typeface="Roboto"/>
                <a:ea typeface="Roboto"/>
                <a:cs typeface="Roboto"/>
                <a:sym typeface="Roboto"/>
              </a:rPr>
              <a:t>benign. </a:t>
            </a:r>
          </a:p>
        </p:txBody>
      </p:sp>
      <p:sp>
        <p:nvSpPr>
          <p:cNvPr id="8" name="TextBox 8"/>
          <p:cNvSpPr txBox="1"/>
          <p:nvPr/>
        </p:nvSpPr>
        <p:spPr>
          <a:xfrm>
            <a:off x="576986" y="2135985"/>
            <a:ext cx="6840931" cy="1538883"/>
          </a:xfrm>
          <a:prstGeom prst="rect">
            <a:avLst/>
          </a:prstGeom>
        </p:spPr>
        <p:txBody>
          <a:bodyPr lIns="0" tIns="0" rIns="0" bIns="0" rtlCol="0" anchor="t">
            <a:spAutoFit/>
          </a:bodyPr>
          <a:lstStyle/>
          <a:p>
            <a:pPr>
              <a:lnSpc>
                <a:spcPts val="2388"/>
              </a:lnSpc>
            </a:pPr>
            <a:r>
              <a:rPr lang="en-US" sz="2004" dirty="0">
                <a:solidFill>
                  <a:srgbClr val="5379A7"/>
                </a:solidFill>
                <a:latin typeface="Roboto"/>
                <a:ea typeface="Roboto"/>
                <a:cs typeface="Roboto"/>
                <a:sym typeface="Roboto"/>
              </a:rPr>
              <a:t>• Has a male predilection and a mean age of presentation of 35-40 years. • They occur anywhere in the cord and are commonly in the conus medullaris, where an exophytic component may be present. </a:t>
            </a:r>
          </a:p>
          <a:p>
            <a:pPr algn="l">
              <a:lnSpc>
                <a:spcPts val="2388"/>
              </a:lnSpc>
            </a:pPr>
            <a:endParaRPr lang="en-US" sz="2004" dirty="0">
              <a:solidFill>
                <a:srgbClr val="5379A7"/>
              </a:solidFill>
              <a:latin typeface="Roboto"/>
              <a:ea typeface="Roboto"/>
              <a:cs typeface="Roboto"/>
              <a:sym typeface="Roboto"/>
            </a:endParaRPr>
          </a:p>
        </p:txBody>
      </p:sp>
      <p:sp>
        <p:nvSpPr>
          <p:cNvPr id="10" name="TextBox 10"/>
          <p:cNvSpPr txBox="1"/>
          <p:nvPr/>
        </p:nvSpPr>
        <p:spPr>
          <a:xfrm>
            <a:off x="576986" y="3420760"/>
            <a:ext cx="7045262" cy="313144"/>
          </a:xfrm>
          <a:prstGeom prst="rect">
            <a:avLst/>
          </a:prstGeom>
        </p:spPr>
        <p:txBody>
          <a:bodyPr lIns="0" tIns="0" rIns="0" bIns="0" rtlCol="0" anchor="t">
            <a:spAutoFit/>
          </a:bodyPr>
          <a:lstStyle/>
          <a:p>
            <a:pPr algn="l">
              <a:lnSpc>
                <a:spcPts val="2388"/>
              </a:lnSpc>
            </a:pPr>
            <a:r>
              <a:rPr lang="en-US" sz="2004" dirty="0">
                <a:solidFill>
                  <a:srgbClr val="5379A7"/>
                </a:solidFill>
                <a:latin typeface="Roboto"/>
                <a:ea typeface="Roboto"/>
                <a:cs typeface="Roboto"/>
                <a:sym typeface="Roboto"/>
              </a:rPr>
              <a:t>• Even histologically benign–appearing spinal ependymomas </a:t>
            </a:r>
          </a:p>
        </p:txBody>
      </p:sp>
      <p:sp>
        <p:nvSpPr>
          <p:cNvPr id="11" name="TextBox 11"/>
          <p:cNvSpPr txBox="1"/>
          <p:nvPr/>
        </p:nvSpPr>
        <p:spPr>
          <a:xfrm>
            <a:off x="805719" y="3767042"/>
            <a:ext cx="2032664" cy="313144"/>
          </a:xfrm>
          <a:prstGeom prst="rect">
            <a:avLst/>
          </a:prstGeom>
        </p:spPr>
        <p:txBody>
          <a:bodyPr lIns="0" tIns="0" rIns="0" bIns="0" rtlCol="0" anchor="t">
            <a:spAutoFit/>
          </a:bodyPr>
          <a:lstStyle/>
          <a:p>
            <a:pPr algn="l">
              <a:lnSpc>
                <a:spcPts val="2388"/>
              </a:lnSpc>
            </a:pPr>
            <a:r>
              <a:rPr lang="en-US" sz="2004" dirty="0">
                <a:solidFill>
                  <a:srgbClr val="5379A7"/>
                </a:solidFill>
                <a:latin typeface="Roboto"/>
                <a:ea typeface="Roboto"/>
                <a:cs typeface="Roboto"/>
                <a:sym typeface="Roboto"/>
              </a:rPr>
              <a:t>can metastasize. </a:t>
            </a:r>
          </a:p>
        </p:txBody>
      </p:sp>
      <p:sp>
        <p:nvSpPr>
          <p:cNvPr id="12" name="TextBox 12"/>
          <p:cNvSpPr txBox="1"/>
          <p:nvPr/>
        </p:nvSpPr>
        <p:spPr>
          <a:xfrm>
            <a:off x="636727" y="266281"/>
            <a:ext cx="2370649" cy="514712"/>
          </a:xfrm>
          <a:prstGeom prst="rect">
            <a:avLst/>
          </a:prstGeom>
        </p:spPr>
        <p:txBody>
          <a:bodyPr lIns="0" tIns="0" rIns="0" bIns="0" rtlCol="0" anchor="t">
            <a:spAutoFit/>
          </a:bodyPr>
          <a:lstStyle/>
          <a:p>
            <a:pPr algn="l">
              <a:lnSpc>
                <a:spcPts val="4203"/>
              </a:lnSpc>
            </a:pPr>
            <a:r>
              <a:rPr lang="en-US" sz="3002" b="1">
                <a:solidFill>
                  <a:srgbClr val="5379A7"/>
                </a:solidFill>
                <a:latin typeface="Barlow SemiCondensed Bold"/>
                <a:ea typeface="Barlow SemiCondensed Bold"/>
                <a:cs typeface="Barlow SemiCondensed Bold"/>
                <a:sym typeface="Barlow SemiCondensed Bold"/>
              </a:rPr>
              <a:t>2-Ependydoma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39109" y="3829622"/>
            <a:ext cx="4203944" cy="1377382"/>
          </a:xfrm>
          <a:custGeom>
            <a:avLst/>
            <a:gdLst/>
            <a:ahLst/>
            <a:cxnLst/>
            <a:rect l="l" t="t" r="r" b="b"/>
            <a:pathLst>
              <a:path w="4203944" h="1377382">
                <a:moveTo>
                  <a:pt x="0" y="0"/>
                </a:moveTo>
                <a:lnTo>
                  <a:pt x="4203945" y="0"/>
                </a:lnTo>
                <a:lnTo>
                  <a:pt x="4203945" y="1377381"/>
                </a:lnTo>
                <a:lnTo>
                  <a:pt x="0" y="13773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972937" y="-63503"/>
            <a:ext cx="3234557" cy="1955244"/>
          </a:xfrm>
          <a:custGeom>
            <a:avLst/>
            <a:gdLst/>
            <a:ahLst/>
            <a:cxnLst/>
            <a:rect l="l" t="t" r="r" b="b"/>
            <a:pathLst>
              <a:path w="3234557" h="1955244">
                <a:moveTo>
                  <a:pt x="0" y="0"/>
                </a:moveTo>
                <a:lnTo>
                  <a:pt x="3234557" y="0"/>
                </a:lnTo>
                <a:lnTo>
                  <a:pt x="3234557" y="1955244"/>
                </a:lnTo>
                <a:lnTo>
                  <a:pt x="0" y="19552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513893" y="2866196"/>
            <a:ext cx="5092551" cy="360769"/>
          </a:xfrm>
          <a:prstGeom prst="rect">
            <a:avLst/>
          </a:prstGeom>
        </p:spPr>
        <p:txBody>
          <a:bodyPr lIns="0" tIns="0" rIns="0" bIns="0" rtlCol="0" anchor="t">
            <a:spAutoFit/>
          </a:bodyPr>
          <a:lstStyle/>
          <a:p>
            <a:pPr algn="l">
              <a:lnSpc>
                <a:spcPts val="2805"/>
              </a:lnSpc>
            </a:pPr>
            <a:r>
              <a:rPr lang="en-US" sz="2004">
                <a:solidFill>
                  <a:srgbClr val="5379A7"/>
                </a:solidFill>
                <a:latin typeface="Roboto"/>
                <a:ea typeface="Roboto"/>
                <a:cs typeface="Roboto"/>
                <a:sym typeface="Roboto"/>
              </a:rPr>
              <a:t>•Complete resection often results in a cure. </a:t>
            </a:r>
          </a:p>
        </p:txBody>
      </p:sp>
      <p:sp>
        <p:nvSpPr>
          <p:cNvPr id="5" name="TextBox 5"/>
          <p:cNvSpPr txBox="1"/>
          <p:nvPr/>
        </p:nvSpPr>
        <p:spPr>
          <a:xfrm>
            <a:off x="513893" y="1951415"/>
            <a:ext cx="7580271" cy="360769"/>
          </a:xfrm>
          <a:prstGeom prst="rect">
            <a:avLst/>
          </a:prstGeom>
        </p:spPr>
        <p:txBody>
          <a:bodyPr lIns="0" tIns="0" rIns="0" bIns="0" rtlCol="0" anchor="t">
            <a:spAutoFit/>
          </a:bodyPr>
          <a:lstStyle/>
          <a:p>
            <a:pPr algn="l">
              <a:lnSpc>
                <a:spcPts val="2805"/>
              </a:lnSpc>
            </a:pPr>
            <a:r>
              <a:rPr lang="en-US" sz="2004">
                <a:solidFill>
                  <a:srgbClr val="5379A7"/>
                </a:solidFill>
                <a:latin typeface="Roboto"/>
                <a:ea typeface="Roboto"/>
                <a:cs typeface="Roboto"/>
                <a:sym typeface="Roboto"/>
              </a:rPr>
              <a:t>•Symptoms are due a chronic dilation of neural tissue rather than </a:t>
            </a:r>
          </a:p>
        </p:txBody>
      </p:sp>
      <p:sp>
        <p:nvSpPr>
          <p:cNvPr id="6" name="TextBox 6"/>
          <p:cNvSpPr txBox="1"/>
          <p:nvPr/>
        </p:nvSpPr>
        <p:spPr>
          <a:xfrm>
            <a:off x="513893" y="465268"/>
            <a:ext cx="8743064" cy="1237402"/>
          </a:xfrm>
          <a:prstGeom prst="rect">
            <a:avLst/>
          </a:prstGeom>
        </p:spPr>
        <p:txBody>
          <a:bodyPr lIns="0" tIns="0" rIns="0" bIns="0" rtlCol="0" anchor="t">
            <a:spAutoFit/>
          </a:bodyPr>
          <a:lstStyle/>
          <a:p>
            <a:pPr algn="l">
              <a:lnSpc>
                <a:spcPts val="2400"/>
              </a:lnSpc>
            </a:pPr>
            <a:r>
              <a:rPr lang="en-US" sz="2004">
                <a:solidFill>
                  <a:srgbClr val="5379A7"/>
                </a:solidFill>
                <a:latin typeface="Roboto"/>
                <a:ea typeface="Roboto"/>
                <a:cs typeface="Roboto"/>
                <a:sym typeface="Roboto"/>
              </a:rPr>
              <a:t>•Lesions are characteristically hypovascular, well circumscribed, and non-infiltrative of the surrounding cord. </a:t>
            </a:r>
          </a:p>
          <a:p>
            <a:pPr algn="l">
              <a:lnSpc>
                <a:spcPts val="2808"/>
              </a:lnSpc>
            </a:pPr>
            <a:r>
              <a:rPr lang="en-US" sz="2006">
                <a:solidFill>
                  <a:srgbClr val="5379A7"/>
                </a:solidFill>
                <a:latin typeface="Roboto"/>
                <a:ea typeface="Roboto"/>
                <a:cs typeface="Roboto"/>
                <a:sym typeface="Roboto"/>
              </a:rPr>
              <a:t>•Sometimes they are associated with a cystic "capping” of the tumor poles. </a:t>
            </a:r>
          </a:p>
        </p:txBody>
      </p:sp>
      <p:sp>
        <p:nvSpPr>
          <p:cNvPr id="7" name="TextBox 7"/>
          <p:cNvSpPr txBox="1"/>
          <p:nvPr/>
        </p:nvSpPr>
        <p:spPr>
          <a:xfrm>
            <a:off x="831190" y="2256320"/>
            <a:ext cx="1245222" cy="361131"/>
          </a:xfrm>
          <a:prstGeom prst="rect">
            <a:avLst/>
          </a:prstGeom>
        </p:spPr>
        <p:txBody>
          <a:bodyPr lIns="0" tIns="0" rIns="0" bIns="0" rtlCol="0" anchor="t">
            <a:spAutoFit/>
          </a:bodyPr>
          <a:lstStyle/>
          <a:p>
            <a:pPr algn="l">
              <a:lnSpc>
                <a:spcPts val="2808"/>
              </a:lnSpc>
            </a:pPr>
            <a:r>
              <a:rPr lang="en-US" sz="2006">
                <a:solidFill>
                  <a:srgbClr val="5379A7"/>
                </a:solidFill>
                <a:latin typeface="Roboto"/>
                <a:ea typeface="Roboto"/>
                <a:cs typeface="Roboto"/>
                <a:sym typeface="Roboto"/>
              </a:rPr>
              <a:t>infiltration.</a:t>
            </a:r>
          </a:p>
        </p:txBody>
      </p:sp>
      <p:sp>
        <p:nvSpPr>
          <p:cNvPr id="8" name="TextBox 8"/>
          <p:cNvSpPr txBox="1"/>
          <p:nvPr/>
        </p:nvSpPr>
        <p:spPr>
          <a:xfrm>
            <a:off x="559308" y="3480587"/>
            <a:ext cx="8432292" cy="1186928"/>
          </a:xfrm>
          <a:prstGeom prst="rect">
            <a:avLst/>
          </a:prstGeom>
        </p:spPr>
        <p:txBody>
          <a:bodyPr wrap="square" lIns="0" tIns="0" rIns="0" bIns="0" rtlCol="0" anchor="t">
            <a:spAutoFit/>
          </a:bodyPr>
          <a:lstStyle/>
          <a:p>
            <a:pPr algn="l">
              <a:lnSpc>
                <a:spcPts val="2400"/>
              </a:lnSpc>
            </a:pPr>
            <a:r>
              <a:rPr lang="en-US" sz="2004" dirty="0">
                <a:solidFill>
                  <a:srgbClr val="3E5B7D"/>
                </a:solidFill>
                <a:latin typeface="Arial"/>
                <a:ea typeface="Arial"/>
                <a:cs typeface="Arial"/>
                <a:sym typeface="Arial"/>
              </a:rPr>
              <a:t>• Various histological subtypes exist; however, the only feature that influences prognosis is anaplasia. </a:t>
            </a:r>
          </a:p>
          <a:p>
            <a:pPr algn="l">
              <a:lnSpc>
                <a:spcPts val="5280"/>
              </a:lnSpc>
            </a:pPr>
            <a:r>
              <a:rPr lang="en-US" sz="2112" dirty="0">
                <a:solidFill>
                  <a:srgbClr val="3E5B7D"/>
                </a:solidFill>
                <a:latin typeface="Arial"/>
                <a:ea typeface="Arial"/>
                <a:cs typeface="Arial"/>
                <a:sym typeface="Arial"/>
              </a:rPr>
              <a:t>• Patients with the </a:t>
            </a:r>
            <a:r>
              <a:rPr lang="en-US" sz="2112" i="1" dirty="0">
                <a:solidFill>
                  <a:srgbClr val="3E5B7D"/>
                </a:solidFill>
                <a:latin typeface="Arial Italics"/>
                <a:ea typeface="Arial Italics"/>
                <a:cs typeface="Arial Italics"/>
                <a:sym typeface="Arial Italics"/>
              </a:rPr>
              <a:t>NF2 gene are predisposed </a:t>
            </a:r>
            <a:r>
              <a:rPr lang="en-US" sz="2112" dirty="0">
                <a:solidFill>
                  <a:srgbClr val="3E5B7D"/>
                </a:solidFill>
                <a:latin typeface="Arial"/>
                <a:ea typeface="Arial"/>
                <a:cs typeface="Arial"/>
                <a:sym typeface="Arial"/>
              </a:rPr>
              <a:t>to spinal ependymomas.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39109" y="3829622"/>
            <a:ext cx="4203944" cy="1377382"/>
          </a:xfrm>
          <a:custGeom>
            <a:avLst/>
            <a:gdLst/>
            <a:ahLst/>
            <a:cxnLst/>
            <a:rect l="l" t="t" r="r" b="b"/>
            <a:pathLst>
              <a:path w="4203944" h="1377382">
                <a:moveTo>
                  <a:pt x="0" y="0"/>
                </a:moveTo>
                <a:lnTo>
                  <a:pt x="4203945" y="0"/>
                </a:lnTo>
                <a:lnTo>
                  <a:pt x="4203945" y="1377381"/>
                </a:lnTo>
                <a:lnTo>
                  <a:pt x="0" y="13773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972937" y="-63503"/>
            <a:ext cx="3234557" cy="1955244"/>
          </a:xfrm>
          <a:custGeom>
            <a:avLst/>
            <a:gdLst/>
            <a:ahLst/>
            <a:cxnLst/>
            <a:rect l="l" t="t" r="r" b="b"/>
            <a:pathLst>
              <a:path w="3234557" h="1955244">
                <a:moveTo>
                  <a:pt x="0" y="0"/>
                </a:moveTo>
                <a:lnTo>
                  <a:pt x="3234557" y="0"/>
                </a:lnTo>
                <a:lnTo>
                  <a:pt x="3234557" y="1955244"/>
                </a:lnTo>
                <a:lnTo>
                  <a:pt x="0" y="19552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250384" y="450904"/>
            <a:ext cx="8621392" cy="4320797"/>
          </a:xfrm>
          <a:custGeom>
            <a:avLst/>
            <a:gdLst/>
            <a:ahLst/>
            <a:cxnLst/>
            <a:rect l="l" t="t" r="r" b="b"/>
            <a:pathLst>
              <a:path w="8621392" h="4320797">
                <a:moveTo>
                  <a:pt x="0" y="0"/>
                </a:moveTo>
                <a:lnTo>
                  <a:pt x="8621392" y="0"/>
                </a:lnTo>
                <a:lnTo>
                  <a:pt x="8621392" y="4320797"/>
                </a:lnTo>
                <a:lnTo>
                  <a:pt x="0" y="4320797"/>
                </a:lnTo>
                <a:lnTo>
                  <a:pt x="0" y="0"/>
                </a:lnTo>
                <a:close/>
              </a:path>
            </a:pathLst>
          </a:custGeom>
          <a:blipFill>
            <a:blip r:embed="rId6"/>
            <a:stretch>
              <a:fillRect/>
            </a:stretch>
          </a:blipFill>
        </p:spPr>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39109" y="3829622"/>
            <a:ext cx="4203944" cy="1377382"/>
          </a:xfrm>
          <a:custGeom>
            <a:avLst/>
            <a:gdLst/>
            <a:ahLst/>
            <a:cxnLst/>
            <a:rect l="l" t="t" r="r" b="b"/>
            <a:pathLst>
              <a:path w="4203944" h="1377382">
                <a:moveTo>
                  <a:pt x="0" y="0"/>
                </a:moveTo>
                <a:lnTo>
                  <a:pt x="4203945" y="0"/>
                </a:lnTo>
                <a:lnTo>
                  <a:pt x="4203945" y="1377381"/>
                </a:lnTo>
                <a:lnTo>
                  <a:pt x="0" y="13773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972937" y="-63503"/>
            <a:ext cx="3234557" cy="5270497"/>
          </a:xfrm>
          <a:custGeom>
            <a:avLst/>
            <a:gdLst/>
            <a:ahLst/>
            <a:cxnLst/>
            <a:rect l="l" t="t" r="r" b="b"/>
            <a:pathLst>
              <a:path w="3234557" h="5270497">
                <a:moveTo>
                  <a:pt x="0" y="0"/>
                </a:moveTo>
                <a:lnTo>
                  <a:pt x="3234557" y="0"/>
                </a:lnTo>
                <a:lnTo>
                  <a:pt x="3234557" y="5270497"/>
                </a:lnTo>
                <a:lnTo>
                  <a:pt x="0" y="52704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576986" y="784393"/>
            <a:ext cx="5072482" cy="361131"/>
          </a:xfrm>
          <a:prstGeom prst="rect">
            <a:avLst/>
          </a:prstGeom>
        </p:spPr>
        <p:txBody>
          <a:bodyPr lIns="0" tIns="0" rIns="0" bIns="0" rtlCol="0" anchor="t">
            <a:spAutoFit/>
          </a:bodyPr>
          <a:lstStyle/>
          <a:p>
            <a:pPr algn="l">
              <a:lnSpc>
                <a:spcPts val="2808"/>
              </a:lnSpc>
            </a:pPr>
            <a:r>
              <a:rPr lang="en-US" sz="2006">
                <a:solidFill>
                  <a:srgbClr val="5379A7"/>
                </a:solidFill>
                <a:latin typeface="Roboto"/>
                <a:ea typeface="Roboto"/>
                <a:cs typeface="Roboto"/>
                <a:sym typeface="Roboto"/>
              </a:rPr>
              <a:t>• Haemangioblastomas are thought to arise </a:t>
            </a:r>
          </a:p>
        </p:txBody>
      </p:sp>
      <p:sp>
        <p:nvSpPr>
          <p:cNvPr id="5" name="TextBox 5"/>
          <p:cNvSpPr txBox="1"/>
          <p:nvPr/>
        </p:nvSpPr>
        <p:spPr>
          <a:xfrm>
            <a:off x="894283" y="1137095"/>
            <a:ext cx="4956724" cy="1532725"/>
          </a:xfrm>
          <a:prstGeom prst="rect">
            <a:avLst/>
          </a:prstGeom>
        </p:spPr>
        <p:txBody>
          <a:bodyPr lIns="0" tIns="0" rIns="0" bIns="0" rtlCol="0" anchor="t">
            <a:spAutoFit/>
          </a:bodyPr>
          <a:lstStyle/>
          <a:p>
            <a:pPr algn="l">
              <a:lnSpc>
                <a:spcPts val="2398"/>
              </a:lnSpc>
            </a:pPr>
            <a:r>
              <a:rPr lang="en-US" sz="2004" dirty="0">
                <a:solidFill>
                  <a:srgbClr val="5379A7"/>
                </a:solidFill>
                <a:latin typeface="Roboto"/>
                <a:ea typeface="Roboto"/>
                <a:cs typeface="Roboto"/>
                <a:sym typeface="Roboto"/>
              </a:rPr>
              <a:t>From red blood cell precursors and are not intrinsic spinal cord tumors, but they are often anatomically intramedullary because of their association with the blood vessels that penetrate and nourish the spinal cord. </a:t>
            </a:r>
          </a:p>
        </p:txBody>
      </p:sp>
      <p:sp>
        <p:nvSpPr>
          <p:cNvPr id="6" name="TextBox 6"/>
          <p:cNvSpPr txBox="1"/>
          <p:nvPr/>
        </p:nvSpPr>
        <p:spPr>
          <a:xfrm>
            <a:off x="576986" y="2709358"/>
            <a:ext cx="5451538" cy="875119"/>
          </a:xfrm>
          <a:prstGeom prst="rect">
            <a:avLst/>
          </a:prstGeom>
        </p:spPr>
        <p:txBody>
          <a:bodyPr lIns="0" tIns="0" rIns="0" bIns="0" rtlCol="0" anchor="t">
            <a:spAutoFit/>
          </a:bodyPr>
          <a:lstStyle/>
          <a:p>
            <a:pPr algn="l">
              <a:lnSpc>
                <a:spcPts val="5010"/>
              </a:lnSpc>
            </a:pPr>
            <a:r>
              <a:rPr lang="en-US" sz="2004">
                <a:solidFill>
                  <a:srgbClr val="5379A7"/>
                </a:solidFill>
                <a:latin typeface="Roboto"/>
                <a:ea typeface="Roboto"/>
                <a:cs typeface="Roboto"/>
                <a:sym typeface="Roboto"/>
              </a:rPr>
              <a:t>It is associated with von Hippel-Lindau disease </a:t>
            </a:r>
          </a:p>
          <a:p>
            <a:pPr algn="l">
              <a:lnSpc>
                <a:spcPts val="1002"/>
              </a:lnSpc>
            </a:pPr>
            <a:r>
              <a:rPr lang="en-US" sz="2004">
                <a:solidFill>
                  <a:srgbClr val="5379A7"/>
                </a:solidFill>
                <a:latin typeface="Roboto"/>
                <a:ea typeface="Roboto"/>
                <a:cs typeface="Roboto"/>
                <a:sym typeface="Roboto"/>
              </a:rPr>
              <a:t>in 30% of cases. </a:t>
            </a:r>
          </a:p>
        </p:txBody>
      </p:sp>
      <p:sp>
        <p:nvSpPr>
          <p:cNvPr id="7" name="TextBox 7"/>
          <p:cNvSpPr txBox="1"/>
          <p:nvPr/>
        </p:nvSpPr>
        <p:spPr>
          <a:xfrm>
            <a:off x="636727" y="266281"/>
            <a:ext cx="3628530" cy="514712"/>
          </a:xfrm>
          <a:prstGeom prst="rect">
            <a:avLst/>
          </a:prstGeom>
        </p:spPr>
        <p:txBody>
          <a:bodyPr lIns="0" tIns="0" rIns="0" bIns="0" rtlCol="0" anchor="t">
            <a:spAutoFit/>
          </a:bodyPr>
          <a:lstStyle/>
          <a:p>
            <a:pPr algn="l">
              <a:lnSpc>
                <a:spcPts val="4203"/>
              </a:lnSpc>
            </a:pPr>
            <a:r>
              <a:rPr lang="en-US" sz="3002" b="1">
                <a:solidFill>
                  <a:srgbClr val="5379A7"/>
                </a:solidFill>
                <a:latin typeface="Barlow SemiCondensed Bold"/>
                <a:ea typeface="Barlow SemiCondensed Bold"/>
                <a:cs typeface="Barlow SemiCondensed Bold"/>
                <a:sym typeface="Barlow SemiCondensed Bold"/>
              </a:rPr>
              <a:t>3-Haemangioblastoma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03" y="2627757"/>
            <a:ext cx="2230593" cy="2579246"/>
          </a:xfrm>
          <a:custGeom>
            <a:avLst/>
            <a:gdLst/>
            <a:ahLst/>
            <a:cxnLst/>
            <a:rect l="l" t="t" r="r" b="b"/>
            <a:pathLst>
              <a:path w="2230593" h="2579246">
                <a:moveTo>
                  <a:pt x="0" y="0"/>
                </a:moveTo>
                <a:lnTo>
                  <a:pt x="2230593" y="0"/>
                </a:lnTo>
                <a:lnTo>
                  <a:pt x="2230593" y="2579246"/>
                </a:lnTo>
                <a:lnTo>
                  <a:pt x="0" y="25792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077074" y="-63503"/>
            <a:ext cx="3130420" cy="2560187"/>
          </a:xfrm>
          <a:custGeom>
            <a:avLst/>
            <a:gdLst/>
            <a:ahLst/>
            <a:cxnLst/>
            <a:rect l="l" t="t" r="r" b="b"/>
            <a:pathLst>
              <a:path w="3130420" h="2560187">
                <a:moveTo>
                  <a:pt x="0" y="0"/>
                </a:moveTo>
                <a:lnTo>
                  <a:pt x="3130420" y="0"/>
                </a:lnTo>
                <a:lnTo>
                  <a:pt x="3130420" y="2560186"/>
                </a:lnTo>
                <a:lnTo>
                  <a:pt x="0" y="25601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6236465" y="1055951"/>
            <a:ext cx="2708148" cy="3494275"/>
          </a:xfrm>
          <a:custGeom>
            <a:avLst/>
            <a:gdLst/>
            <a:ahLst/>
            <a:cxnLst/>
            <a:rect l="l" t="t" r="r" b="b"/>
            <a:pathLst>
              <a:path w="2708148" h="3494275">
                <a:moveTo>
                  <a:pt x="0" y="0"/>
                </a:moveTo>
                <a:lnTo>
                  <a:pt x="2708148" y="0"/>
                </a:lnTo>
                <a:lnTo>
                  <a:pt x="2708148" y="3494275"/>
                </a:lnTo>
                <a:lnTo>
                  <a:pt x="0" y="3494275"/>
                </a:lnTo>
                <a:lnTo>
                  <a:pt x="0" y="0"/>
                </a:lnTo>
                <a:close/>
              </a:path>
            </a:pathLst>
          </a:custGeom>
          <a:blipFill>
            <a:blip r:embed="rId6"/>
            <a:stretch>
              <a:fillRect/>
            </a:stretch>
          </a:blipFill>
        </p:spPr>
      </p:sp>
      <p:sp>
        <p:nvSpPr>
          <p:cNvPr id="5" name="TextBox 5"/>
          <p:cNvSpPr txBox="1"/>
          <p:nvPr/>
        </p:nvSpPr>
        <p:spPr>
          <a:xfrm>
            <a:off x="888797" y="2982658"/>
            <a:ext cx="5294243" cy="360769"/>
          </a:xfrm>
          <a:prstGeom prst="rect">
            <a:avLst/>
          </a:prstGeom>
        </p:spPr>
        <p:txBody>
          <a:bodyPr lIns="0" tIns="0" rIns="0" bIns="0" rtlCol="0" anchor="t">
            <a:spAutoFit/>
          </a:bodyPr>
          <a:lstStyle/>
          <a:p>
            <a:pPr algn="l">
              <a:lnSpc>
                <a:spcPts val="2805"/>
              </a:lnSpc>
            </a:pPr>
            <a:r>
              <a:rPr lang="en-US" sz="2004">
                <a:solidFill>
                  <a:srgbClr val="344372"/>
                </a:solidFill>
                <a:latin typeface="Roboto"/>
                <a:ea typeface="Roboto"/>
                <a:cs typeface="Roboto"/>
                <a:sym typeface="Roboto"/>
              </a:rPr>
              <a:t>• Removal of the lesionis considered curative </a:t>
            </a:r>
          </a:p>
        </p:txBody>
      </p:sp>
      <p:sp>
        <p:nvSpPr>
          <p:cNvPr id="6" name="TextBox 6"/>
          <p:cNvSpPr txBox="1"/>
          <p:nvPr/>
        </p:nvSpPr>
        <p:spPr>
          <a:xfrm>
            <a:off x="530657" y="537915"/>
            <a:ext cx="6023172" cy="701764"/>
          </a:xfrm>
          <a:prstGeom prst="rect">
            <a:avLst/>
          </a:prstGeom>
        </p:spPr>
        <p:txBody>
          <a:bodyPr lIns="0" tIns="0" rIns="0" bIns="0" rtlCol="0" anchor="t">
            <a:spAutoFit/>
          </a:bodyPr>
          <a:lstStyle/>
          <a:p>
            <a:pPr algn="ctr">
              <a:lnSpc>
                <a:spcPts val="2759"/>
              </a:lnSpc>
            </a:pPr>
            <a:r>
              <a:rPr lang="en-US" sz="2004">
                <a:solidFill>
                  <a:srgbClr val="344372"/>
                </a:solidFill>
                <a:latin typeface="Roboto"/>
                <a:ea typeface="Roboto"/>
                <a:cs typeface="Roboto"/>
                <a:sym typeface="Roboto"/>
              </a:rPr>
              <a:t>• They often have an associated syrinx (</a:t>
            </a:r>
            <a:r>
              <a:rPr lang="en-US" sz="2004" b="1" i="1">
                <a:solidFill>
                  <a:srgbClr val="344372"/>
                </a:solidFill>
                <a:latin typeface="Roboto Bold Italics"/>
                <a:ea typeface="Roboto Bold Italics"/>
                <a:cs typeface="Roboto Bold Italics"/>
                <a:sym typeface="Roboto Bold Italics"/>
              </a:rPr>
              <a:t>pathological cavity in the spine</a:t>
            </a:r>
            <a:r>
              <a:rPr lang="en-US" sz="2004" i="1">
                <a:solidFill>
                  <a:srgbClr val="344372"/>
                </a:solidFill>
                <a:latin typeface="Roboto Italics"/>
                <a:ea typeface="Roboto Italics"/>
                <a:cs typeface="Roboto Italics"/>
                <a:sym typeface="Roboto Italics"/>
              </a:rPr>
              <a:t>) and occur in multiple locations. </a:t>
            </a:r>
          </a:p>
        </p:txBody>
      </p:sp>
      <p:sp>
        <p:nvSpPr>
          <p:cNvPr id="7" name="TextBox 7"/>
          <p:cNvSpPr txBox="1"/>
          <p:nvPr/>
        </p:nvSpPr>
        <p:spPr>
          <a:xfrm>
            <a:off x="858317" y="1589723"/>
            <a:ext cx="5356422" cy="701764"/>
          </a:xfrm>
          <a:prstGeom prst="rect">
            <a:avLst/>
          </a:prstGeom>
        </p:spPr>
        <p:txBody>
          <a:bodyPr lIns="0" tIns="0" rIns="0" bIns="0" rtlCol="0" anchor="t">
            <a:spAutoFit/>
          </a:bodyPr>
          <a:lstStyle/>
          <a:p>
            <a:pPr algn="ctr">
              <a:lnSpc>
                <a:spcPts val="2759"/>
              </a:lnSpc>
            </a:pPr>
            <a:r>
              <a:rPr lang="en-US" sz="2004">
                <a:solidFill>
                  <a:srgbClr val="344372"/>
                </a:solidFill>
                <a:latin typeface="Roboto"/>
                <a:ea typeface="Roboto"/>
                <a:cs typeface="Roboto"/>
                <a:sym typeface="Roboto"/>
              </a:rPr>
              <a:t>• These should not be removed in a piecemeal fashion because significant bleeding may </a:t>
            </a:r>
          </a:p>
        </p:txBody>
      </p:sp>
      <p:sp>
        <p:nvSpPr>
          <p:cNvPr id="8" name="TextBox 8"/>
          <p:cNvSpPr txBox="1"/>
          <p:nvPr/>
        </p:nvSpPr>
        <p:spPr>
          <a:xfrm>
            <a:off x="1025957" y="2281342"/>
            <a:ext cx="4953086" cy="361131"/>
          </a:xfrm>
          <a:prstGeom prst="rect">
            <a:avLst/>
          </a:prstGeom>
        </p:spPr>
        <p:txBody>
          <a:bodyPr lIns="0" tIns="0" rIns="0" bIns="0" rtlCol="0" anchor="t">
            <a:spAutoFit/>
          </a:bodyPr>
          <a:lstStyle/>
          <a:p>
            <a:pPr algn="l">
              <a:lnSpc>
                <a:spcPts val="2808"/>
              </a:lnSpc>
            </a:pPr>
            <a:r>
              <a:rPr lang="en-US" sz="2006">
                <a:solidFill>
                  <a:srgbClr val="344372"/>
                </a:solidFill>
                <a:latin typeface="Roboto"/>
                <a:ea typeface="Roboto"/>
                <a:cs typeface="Roboto"/>
                <a:sym typeface="Roboto"/>
              </a:rPr>
              <a:t>ensue,increasingtherisk</a:t>
            </a:r>
            <a:r>
              <a:rPr lang="en-US" sz="2006">
                <a:solidFill>
                  <a:srgbClr val="000000"/>
                </a:solidFill>
                <a:latin typeface="Roboto"/>
                <a:ea typeface="Roboto"/>
                <a:cs typeface="Roboto"/>
                <a:sym typeface="Roboto"/>
              </a:rPr>
              <a:t> </a:t>
            </a:r>
            <a:r>
              <a:rPr lang="en-US" sz="2006">
                <a:solidFill>
                  <a:srgbClr val="344372"/>
                </a:solidFill>
                <a:latin typeface="Roboto"/>
                <a:ea typeface="Roboto"/>
                <a:cs typeface="Roboto"/>
                <a:sym typeface="Roboto"/>
              </a:rPr>
              <a:t>oftheprocedure.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03" y="2627757"/>
            <a:ext cx="2230593" cy="2579246"/>
          </a:xfrm>
          <a:custGeom>
            <a:avLst/>
            <a:gdLst/>
            <a:ahLst/>
            <a:cxnLst/>
            <a:rect l="l" t="t" r="r" b="b"/>
            <a:pathLst>
              <a:path w="2230593" h="2579246">
                <a:moveTo>
                  <a:pt x="0" y="0"/>
                </a:moveTo>
                <a:lnTo>
                  <a:pt x="2230593" y="0"/>
                </a:lnTo>
                <a:lnTo>
                  <a:pt x="2230593" y="2579246"/>
                </a:lnTo>
                <a:lnTo>
                  <a:pt x="0" y="25792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077074" y="-63503"/>
            <a:ext cx="3130420" cy="2560187"/>
          </a:xfrm>
          <a:custGeom>
            <a:avLst/>
            <a:gdLst/>
            <a:ahLst/>
            <a:cxnLst/>
            <a:rect l="l" t="t" r="r" b="b"/>
            <a:pathLst>
              <a:path w="3130420" h="2560187">
                <a:moveTo>
                  <a:pt x="0" y="0"/>
                </a:moveTo>
                <a:lnTo>
                  <a:pt x="3130420" y="0"/>
                </a:lnTo>
                <a:lnTo>
                  <a:pt x="3130420" y="2560186"/>
                </a:lnTo>
                <a:lnTo>
                  <a:pt x="0" y="25601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5961507" y="613296"/>
            <a:ext cx="3059935" cy="3890267"/>
          </a:xfrm>
          <a:custGeom>
            <a:avLst/>
            <a:gdLst/>
            <a:ahLst/>
            <a:cxnLst/>
            <a:rect l="l" t="t" r="r" b="b"/>
            <a:pathLst>
              <a:path w="3059935" h="3890267">
                <a:moveTo>
                  <a:pt x="0" y="0"/>
                </a:moveTo>
                <a:lnTo>
                  <a:pt x="3059935" y="0"/>
                </a:lnTo>
                <a:lnTo>
                  <a:pt x="3059935" y="3890267"/>
                </a:lnTo>
                <a:lnTo>
                  <a:pt x="0" y="3890267"/>
                </a:lnTo>
                <a:lnTo>
                  <a:pt x="0" y="0"/>
                </a:lnTo>
                <a:close/>
              </a:path>
            </a:pathLst>
          </a:custGeom>
          <a:blipFill>
            <a:blip r:embed="rId6"/>
            <a:stretch>
              <a:fillRect/>
            </a:stretch>
          </a:blipFill>
        </p:spPr>
      </p:sp>
      <p:sp>
        <p:nvSpPr>
          <p:cNvPr id="5" name="TextBox 5"/>
          <p:cNvSpPr txBox="1"/>
          <p:nvPr/>
        </p:nvSpPr>
        <p:spPr>
          <a:xfrm>
            <a:off x="969874" y="590617"/>
            <a:ext cx="4949228" cy="2104482"/>
          </a:xfrm>
          <a:prstGeom prst="rect">
            <a:avLst/>
          </a:prstGeom>
        </p:spPr>
        <p:txBody>
          <a:bodyPr lIns="0" tIns="0" rIns="0" bIns="0" rtlCol="0" anchor="t">
            <a:spAutoFit/>
          </a:bodyPr>
          <a:lstStyle/>
          <a:p>
            <a:pPr algn="l">
              <a:lnSpc>
                <a:spcPts val="2759"/>
              </a:lnSpc>
            </a:pPr>
            <a:r>
              <a:rPr lang="en-US" sz="2004">
                <a:solidFill>
                  <a:srgbClr val="344372"/>
                </a:solidFill>
                <a:latin typeface="Roboto"/>
                <a:ea typeface="Roboto"/>
                <a:cs typeface="Roboto"/>
                <a:sym typeface="Roboto"/>
              </a:rPr>
              <a:t>• Lesions usually become symptomatic because this capillary hyperpermeability leads to fluid collections or syringes, Which are often larger than the tumor itself, causing mass effect in addition to stretching of neural pathways. These fluid </a:t>
            </a:r>
          </a:p>
        </p:txBody>
      </p:sp>
      <p:sp>
        <p:nvSpPr>
          <p:cNvPr id="6" name="TextBox 6"/>
          <p:cNvSpPr txBox="1"/>
          <p:nvPr/>
        </p:nvSpPr>
        <p:spPr>
          <a:xfrm>
            <a:off x="1032358" y="2694365"/>
            <a:ext cx="4826422" cy="1052541"/>
          </a:xfrm>
          <a:prstGeom prst="rect">
            <a:avLst/>
          </a:prstGeom>
        </p:spPr>
        <p:txBody>
          <a:bodyPr lIns="0" tIns="0" rIns="0" bIns="0" rtlCol="0" anchor="t">
            <a:spAutoFit/>
          </a:bodyPr>
          <a:lstStyle/>
          <a:p>
            <a:pPr algn="l">
              <a:lnSpc>
                <a:spcPts val="2759"/>
              </a:lnSpc>
            </a:pPr>
            <a:r>
              <a:rPr lang="en-US" sz="2004">
                <a:solidFill>
                  <a:srgbClr val="344372"/>
                </a:solidFill>
                <a:latin typeface="Roboto"/>
                <a:ea typeface="Roboto"/>
                <a:cs typeface="Roboto"/>
                <a:sym typeface="Roboto"/>
              </a:rPr>
              <a:t>spaces are not lined with tumor cells, however, and only the tumor nidus needs to be removed at surgery.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379A7"/>
        </a:solidFill>
        <a:effectLst/>
      </p:bgPr>
    </p:bg>
    <p:spTree>
      <p:nvGrpSpPr>
        <p:cNvPr id="1" name=""/>
        <p:cNvGrpSpPr/>
        <p:nvPr/>
      </p:nvGrpSpPr>
      <p:grpSpPr>
        <a:xfrm>
          <a:off x="0" y="0"/>
          <a:ext cx="0" cy="0"/>
          <a:chOff x="0" y="0"/>
          <a:chExt cx="0" cy="0"/>
        </a:xfrm>
      </p:grpSpPr>
      <p:sp>
        <p:nvSpPr>
          <p:cNvPr id="2" name="Freeform 2"/>
          <p:cNvSpPr/>
          <p:nvPr/>
        </p:nvSpPr>
        <p:spPr>
          <a:xfrm>
            <a:off x="-63503" y="3084957"/>
            <a:ext cx="1043426" cy="2122046"/>
          </a:xfrm>
          <a:custGeom>
            <a:avLst/>
            <a:gdLst/>
            <a:ahLst/>
            <a:cxnLst/>
            <a:rect l="l" t="t" r="r" b="b"/>
            <a:pathLst>
              <a:path w="1043426" h="2122046">
                <a:moveTo>
                  <a:pt x="0" y="0"/>
                </a:moveTo>
                <a:lnTo>
                  <a:pt x="1043425" y="0"/>
                </a:lnTo>
                <a:lnTo>
                  <a:pt x="1043425" y="2122046"/>
                </a:lnTo>
                <a:lnTo>
                  <a:pt x="0" y="21220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547464" y="-63503"/>
            <a:ext cx="4660040" cy="3642236"/>
          </a:xfrm>
          <a:custGeom>
            <a:avLst/>
            <a:gdLst/>
            <a:ahLst/>
            <a:cxnLst/>
            <a:rect l="l" t="t" r="r" b="b"/>
            <a:pathLst>
              <a:path w="4660040" h="3642236">
                <a:moveTo>
                  <a:pt x="0" y="0"/>
                </a:moveTo>
                <a:lnTo>
                  <a:pt x="4660039" y="0"/>
                </a:lnTo>
                <a:lnTo>
                  <a:pt x="4660039" y="3642236"/>
                </a:lnTo>
                <a:lnTo>
                  <a:pt x="0" y="36422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5617845" y="21717"/>
            <a:ext cx="3123438" cy="2775080"/>
          </a:xfrm>
          <a:custGeom>
            <a:avLst/>
            <a:gdLst/>
            <a:ahLst/>
            <a:cxnLst/>
            <a:rect l="l" t="t" r="r" b="b"/>
            <a:pathLst>
              <a:path w="3123438" h="2775080">
                <a:moveTo>
                  <a:pt x="0" y="0"/>
                </a:moveTo>
                <a:lnTo>
                  <a:pt x="3123438" y="0"/>
                </a:lnTo>
                <a:lnTo>
                  <a:pt x="3123438" y="2775080"/>
                </a:lnTo>
                <a:lnTo>
                  <a:pt x="0" y="2775080"/>
                </a:lnTo>
                <a:lnTo>
                  <a:pt x="0" y="0"/>
                </a:lnTo>
                <a:close/>
              </a:path>
            </a:pathLst>
          </a:custGeom>
          <a:blipFill>
            <a:blip r:embed="rId6"/>
            <a:stretch>
              <a:fillRect/>
            </a:stretch>
          </a:blipFill>
        </p:spPr>
      </p:sp>
      <p:sp>
        <p:nvSpPr>
          <p:cNvPr id="5" name="Freeform 5"/>
          <p:cNvSpPr/>
          <p:nvPr/>
        </p:nvSpPr>
        <p:spPr>
          <a:xfrm>
            <a:off x="5457187" y="2840460"/>
            <a:ext cx="3392929" cy="2233927"/>
          </a:xfrm>
          <a:custGeom>
            <a:avLst/>
            <a:gdLst/>
            <a:ahLst/>
            <a:cxnLst/>
            <a:rect l="l" t="t" r="r" b="b"/>
            <a:pathLst>
              <a:path w="3392929" h="2233927">
                <a:moveTo>
                  <a:pt x="0" y="0"/>
                </a:moveTo>
                <a:lnTo>
                  <a:pt x="3392929" y="0"/>
                </a:lnTo>
                <a:lnTo>
                  <a:pt x="3392929" y="2233927"/>
                </a:lnTo>
                <a:lnTo>
                  <a:pt x="0" y="2233927"/>
                </a:lnTo>
                <a:lnTo>
                  <a:pt x="0" y="0"/>
                </a:lnTo>
                <a:close/>
              </a:path>
            </a:pathLst>
          </a:custGeom>
          <a:blipFill>
            <a:blip r:embed="rId7"/>
            <a:stretch>
              <a:fillRect/>
            </a:stretch>
          </a:blipFill>
        </p:spPr>
      </p:sp>
      <p:sp>
        <p:nvSpPr>
          <p:cNvPr id="6" name="Freeform 6"/>
          <p:cNvSpPr/>
          <p:nvPr/>
        </p:nvSpPr>
        <p:spPr>
          <a:xfrm>
            <a:off x="2698178" y="3578733"/>
            <a:ext cx="1964770" cy="1495654"/>
          </a:xfrm>
          <a:custGeom>
            <a:avLst/>
            <a:gdLst/>
            <a:ahLst/>
            <a:cxnLst/>
            <a:rect l="l" t="t" r="r" b="b"/>
            <a:pathLst>
              <a:path w="1964770" h="1495654">
                <a:moveTo>
                  <a:pt x="0" y="0"/>
                </a:moveTo>
                <a:lnTo>
                  <a:pt x="1964770" y="0"/>
                </a:lnTo>
                <a:lnTo>
                  <a:pt x="1964770" y="1495654"/>
                </a:lnTo>
                <a:lnTo>
                  <a:pt x="0" y="1495654"/>
                </a:lnTo>
                <a:lnTo>
                  <a:pt x="0" y="0"/>
                </a:lnTo>
                <a:close/>
              </a:path>
            </a:pathLst>
          </a:custGeom>
          <a:blipFill>
            <a:blip r:embed="rId8"/>
            <a:stretch>
              <a:fillRect/>
            </a:stretch>
          </a:blipFill>
        </p:spPr>
      </p:sp>
      <p:sp>
        <p:nvSpPr>
          <p:cNvPr id="7" name="TextBox 7"/>
          <p:cNvSpPr txBox="1"/>
          <p:nvPr/>
        </p:nvSpPr>
        <p:spPr>
          <a:xfrm>
            <a:off x="243483" y="495300"/>
            <a:ext cx="4529995" cy="3430600"/>
          </a:xfrm>
          <a:prstGeom prst="rect">
            <a:avLst/>
          </a:prstGeom>
        </p:spPr>
        <p:txBody>
          <a:bodyPr lIns="0" tIns="0" rIns="0" bIns="0" rtlCol="0" anchor="t">
            <a:spAutoFit/>
          </a:bodyPr>
          <a:lstStyle/>
          <a:p>
            <a:pPr algn="l">
              <a:lnSpc>
                <a:spcPts val="3015"/>
              </a:lnSpc>
            </a:pPr>
            <a:r>
              <a:rPr lang="en-US" sz="2495">
                <a:solidFill>
                  <a:srgbClr val="FFFFFF"/>
                </a:solidFill>
                <a:latin typeface="Arial"/>
                <a:ea typeface="Arial"/>
                <a:cs typeface="Arial"/>
                <a:sym typeface="Arial"/>
              </a:rPr>
              <a:t>C- Tumors that are usually intradural</a:t>
            </a:r>
          </a:p>
          <a:p>
            <a:pPr algn="l">
              <a:lnSpc>
                <a:spcPts val="2420"/>
              </a:lnSpc>
            </a:pPr>
            <a:r>
              <a:rPr lang="en-US" sz="2004">
                <a:solidFill>
                  <a:srgbClr val="FFFFFF"/>
                </a:solidFill>
                <a:latin typeface="Arial"/>
                <a:ea typeface="Arial"/>
                <a:cs typeface="Arial"/>
                <a:sym typeface="Arial"/>
              </a:rPr>
              <a:t>but can be partially or completely extradural. – Examples • Meningioma • Neurofibroma </a:t>
            </a:r>
          </a:p>
          <a:p>
            <a:pPr algn="l">
              <a:lnSpc>
                <a:spcPts val="5010"/>
              </a:lnSpc>
            </a:pPr>
            <a:r>
              <a:rPr lang="en-US" sz="2004">
                <a:solidFill>
                  <a:srgbClr val="FFFFFF"/>
                </a:solidFill>
                <a:latin typeface="Arial"/>
                <a:ea typeface="Arial"/>
                <a:cs typeface="Arial"/>
                <a:sym typeface="Arial"/>
              </a:rPr>
              <a:t>– This gives the appearance of </a:t>
            </a:r>
          </a:p>
          <a:p>
            <a:pPr algn="l">
              <a:lnSpc>
                <a:spcPts val="1002"/>
              </a:lnSpc>
            </a:pPr>
            <a:r>
              <a:rPr lang="en-US" sz="2004">
                <a:solidFill>
                  <a:srgbClr val="FFFFFF"/>
                </a:solidFill>
                <a:latin typeface="Arial"/>
                <a:ea typeface="Arial"/>
                <a:cs typeface="Arial"/>
                <a:sym typeface="Arial"/>
              </a:rPr>
              <a:t>“dumbbell”which is a mass consisting </a:t>
            </a:r>
          </a:p>
          <a:p>
            <a:pPr algn="l">
              <a:lnSpc>
                <a:spcPts val="3800"/>
              </a:lnSpc>
            </a:pPr>
            <a:r>
              <a:rPr lang="en-US" sz="2006">
                <a:solidFill>
                  <a:srgbClr val="FFFFFF"/>
                </a:solidFill>
                <a:latin typeface="Arial"/>
                <a:ea typeface="Arial"/>
                <a:cs typeface="Arial"/>
                <a:sym typeface="Arial"/>
              </a:rPr>
              <a:t>of two spherical portions connected </a:t>
            </a:r>
          </a:p>
          <a:p>
            <a:pPr algn="l">
              <a:lnSpc>
                <a:spcPts val="1002"/>
              </a:lnSpc>
            </a:pPr>
            <a:r>
              <a:rPr lang="en-US" sz="2004">
                <a:solidFill>
                  <a:srgbClr val="FFFFFF"/>
                </a:solidFill>
                <a:latin typeface="Arial"/>
                <a:ea typeface="Arial"/>
                <a:cs typeface="Arial"/>
                <a:sym typeface="Arial"/>
              </a:rPr>
              <a:t>by a narrow isthmus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39109" y="3829622"/>
            <a:ext cx="4203944" cy="1377382"/>
          </a:xfrm>
          <a:custGeom>
            <a:avLst/>
            <a:gdLst/>
            <a:ahLst/>
            <a:cxnLst/>
            <a:rect l="l" t="t" r="r" b="b"/>
            <a:pathLst>
              <a:path w="4203944" h="1377382">
                <a:moveTo>
                  <a:pt x="0" y="0"/>
                </a:moveTo>
                <a:lnTo>
                  <a:pt x="4203945" y="0"/>
                </a:lnTo>
                <a:lnTo>
                  <a:pt x="4203945" y="1377381"/>
                </a:lnTo>
                <a:lnTo>
                  <a:pt x="0" y="13773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972937" y="-63503"/>
            <a:ext cx="3234557" cy="2560958"/>
          </a:xfrm>
          <a:custGeom>
            <a:avLst/>
            <a:gdLst/>
            <a:ahLst/>
            <a:cxnLst/>
            <a:rect l="l" t="t" r="r" b="b"/>
            <a:pathLst>
              <a:path w="3234557" h="2560958">
                <a:moveTo>
                  <a:pt x="0" y="0"/>
                </a:moveTo>
                <a:lnTo>
                  <a:pt x="3234557" y="0"/>
                </a:lnTo>
                <a:lnTo>
                  <a:pt x="3234557" y="2560958"/>
                </a:lnTo>
                <a:lnTo>
                  <a:pt x="0" y="25609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2487578" y="3576133"/>
            <a:ext cx="64379" cy="313144"/>
          </a:xfrm>
          <a:prstGeom prst="rect">
            <a:avLst/>
          </a:prstGeom>
        </p:spPr>
        <p:txBody>
          <a:bodyPr lIns="0" tIns="0" rIns="0" bIns="0" rtlCol="0" anchor="t">
            <a:spAutoFit/>
          </a:bodyPr>
          <a:lstStyle/>
          <a:p>
            <a:pPr algn="l">
              <a:lnSpc>
                <a:spcPts val="2398"/>
              </a:lnSpc>
            </a:pPr>
            <a:r>
              <a:rPr lang="en-US" sz="2004">
                <a:solidFill>
                  <a:srgbClr val="5379A7"/>
                </a:solidFill>
                <a:latin typeface="Roboto"/>
                <a:ea typeface="Roboto"/>
                <a:cs typeface="Roboto"/>
                <a:sym typeface="Roboto"/>
              </a:rPr>
              <a:t> </a:t>
            </a:r>
          </a:p>
        </p:txBody>
      </p:sp>
      <p:sp>
        <p:nvSpPr>
          <p:cNvPr id="5" name="TextBox 5"/>
          <p:cNvSpPr txBox="1"/>
          <p:nvPr/>
        </p:nvSpPr>
        <p:spPr>
          <a:xfrm>
            <a:off x="740816" y="4136418"/>
            <a:ext cx="5232121" cy="323031"/>
          </a:xfrm>
          <a:prstGeom prst="rect">
            <a:avLst/>
          </a:prstGeom>
        </p:spPr>
        <p:txBody>
          <a:bodyPr lIns="0" tIns="0" rIns="0" bIns="0" rtlCol="0" anchor="t">
            <a:spAutoFit/>
          </a:bodyPr>
          <a:lstStyle/>
          <a:p>
            <a:pPr algn="l">
              <a:lnSpc>
                <a:spcPts val="2401"/>
              </a:lnSpc>
            </a:pPr>
            <a:r>
              <a:rPr lang="en-US" sz="2006" dirty="0">
                <a:solidFill>
                  <a:srgbClr val="5379A7"/>
                </a:solidFill>
                <a:latin typeface="Roboto"/>
                <a:ea typeface="Roboto"/>
                <a:cs typeface="Roboto"/>
                <a:sym typeface="Roboto"/>
              </a:rPr>
              <a:t>may cause an early recurrence of symptoms. </a:t>
            </a:r>
          </a:p>
        </p:txBody>
      </p:sp>
      <p:sp>
        <p:nvSpPr>
          <p:cNvPr id="6" name="TextBox 6"/>
          <p:cNvSpPr txBox="1"/>
          <p:nvPr/>
        </p:nvSpPr>
        <p:spPr>
          <a:xfrm>
            <a:off x="542363" y="1233575"/>
            <a:ext cx="8665131" cy="2372573"/>
          </a:xfrm>
          <a:prstGeom prst="rect">
            <a:avLst/>
          </a:prstGeom>
        </p:spPr>
        <p:txBody>
          <a:bodyPr lIns="0" tIns="0" rIns="0" bIns="0" rtlCol="0" anchor="t">
            <a:spAutoFit/>
          </a:bodyPr>
          <a:lstStyle/>
          <a:p>
            <a:pPr algn="l">
              <a:lnSpc>
                <a:spcPts val="2396"/>
              </a:lnSpc>
            </a:pPr>
            <a:r>
              <a:rPr lang="en-US" sz="2004" dirty="0">
                <a:solidFill>
                  <a:srgbClr val="5379A7"/>
                </a:solidFill>
                <a:latin typeface="Roboto"/>
                <a:ea typeface="Roboto"/>
                <a:cs typeface="Roboto"/>
                <a:sym typeface="Roboto"/>
              </a:rPr>
              <a:t> </a:t>
            </a:r>
          </a:p>
          <a:p>
            <a:pPr algn="l">
              <a:lnSpc>
                <a:spcPts val="2396"/>
              </a:lnSpc>
            </a:pPr>
            <a:r>
              <a:rPr lang="en-US" sz="2004" dirty="0">
                <a:solidFill>
                  <a:srgbClr val="5379A7"/>
                </a:solidFill>
                <a:latin typeface="Roboto"/>
                <a:ea typeface="Roboto"/>
                <a:cs typeface="Roboto"/>
                <a:sym typeface="Roboto"/>
              </a:rPr>
              <a:t>• Some </a:t>
            </a:r>
            <a:r>
              <a:rPr lang="en-US" sz="2004" dirty="0" err="1">
                <a:solidFill>
                  <a:srgbClr val="5379A7"/>
                </a:solidFill>
                <a:latin typeface="Roboto"/>
                <a:ea typeface="Roboto"/>
                <a:cs typeface="Roboto"/>
                <a:sym typeface="Roboto"/>
              </a:rPr>
              <a:t>dermoids</a:t>
            </a:r>
            <a:r>
              <a:rPr lang="en-US" sz="2004" dirty="0">
                <a:solidFill>
                  <a:srgbClr val="5379A7"/>
                </a:solidFill>
                <a:latin typeface="Roboto"/>
                <a:ea typeface="Roboto"/>
                <a:cs typeface="Roboto"/>
                <a:sym typeface="Roboto"/>
              </a:rPr>
              <a:t> of the conus medullaris have been </a:t>
            </a:r>
          </a:p>
          <a:p>
            <a:pPr>
              <a:lnSpc>
                <a:spcPts val="4799"/>
              </a:lnSpc>
            </a:pPr>
            <a:r>
              <a:rPr lang="en-US" sz="2004" dirty="0">
                <a:solidFill>
                  <a:srgbClr val="5379A7"/>
                </a:solidFill>
                <a:latin typeface="Roboto"/>
                <a:ea typeface="Roboto"/>
                <a:cs typeface="Roboto"/>
                <a:sym typeface="Roboto"/>
              </a:rPr>
              <a:t>attributed to lumbar punctures that carry in cutaneous tissue. </a:t>
            </a:r>
          </a:p>
          <a:p>
            <a:pPr>
              <a:lnSpc>
                <a:spcPts val="4799"/>
              </a:lnSpc>
            </a:pPr>
            <a:r>
              <a:rPr lang="en-US" sz="2004" dirty="0">
                <a:solidFill>
                  <a:srgbClr val="5379A7"/>
                </a:solidFill>
                <a:latin typeface="Roboto"/>
                <a:ea typeface="Roboto"/>
                <a:cs typeface="Roboto"/>
                <a:sym typeface="Roboto"/>
              </a:rPr>
              <a:t> • These may have a dense capsule, precluding complete removal; although, this may be compatible with prolonged symptom-free survival  </a:t>
            </a:r>
          </a:p>
        </p:txBody>
      </p:sp>
      <p:sp>
        <p:nvSpPr>
          <p:cNvPr id="7" name="TextBox 7"/>
          <p:cNvSpPr txBox="1"/>
          <p:nvPr/>
        </p:nvSpPr>
        <p:spPr>
          <a:xfrm>
            <a:off x="576986" y="784393"/>
            <a:ext cx="6305017" cy="665855"/>
          </a:xfrm>
          <a:prstGeom prst="rect">
            <a:avLst/>
          </a:prstGeom>
        </p:spPr>
        <p:txBody>
          <a:bodyPr lIns="0" tIns="0" rIns="0" bIns="0" rtlCol="0" anchor="t">
            <a:spAutoFit/>
          </a:bodyPr>
          <a:lstStyle/>
          <a:p>
            <a:pPr algn="l">
              <a:lnSpc>
                <a:spcPts val="2808"/>
              </a:lnSpc>
            </a:pPr>
            <a:r>
              <a:rPr lang="en-US" sz="2006">
                <a:solidFill>
                  <a:srgbClr val="5379A7"/>
                </a:solidFill>
                <a:latin typeface="Roboto"/>
                <a:ea typeface="Roboto"/>
                <a:cs typeface="Roboto"/>
                <a:sym typeface="Roboto"/>
              </a:rPr>
              <a:t>• Dermoid, epidermoid, and teratoma are slow-growing neoplasms</a:t>
            </a:r>
            <a:r>
              <a:rPr lang="en-US" sz="2006">
                <a:solidFill>
                  <a:srgbClr val="000000"/>
                </a:solidFill>
                <a:latin typeface="Roboto"/>
                <a:ea typeface="Roboto"/>
                <a:cs typeface="Roboto"/>
                <a:sym typeface="Roboto"/>
              </a:rPr>
              <a:t> </a:t>
            </a:r>
            <a:r>
              <a:rPr lang="en-US" sz="2006">
                <a:solidFill>
                  <a:srgbClr val="5379A7"/>
                </a:solidFill>
                <a:latin typeface="Roboto"/>
                <a:ea typeface="Roboto"/>
                <a:cs typeface="Roboto"/>
                <a:sym typeface="Roboto"/>
              </a:rPr>
              <a:t>with</a:t>
            </a:r>
            <a:r>
              <a:rPr lang="en-US" sz="2006">
                <a:solidFill>
                  <a:srgbClr val="000000"/>
                </a:solidFill>
                <a:latin typeface="Roboto"/>
                <a:ea typeface="Roboto"/>
                <a:cs typeface="Roboto"/>
                <a:sym typeface="Roboto"/>
              </a:rPr>
              <a:t> </a:t>
            </a:r>
            <a:r>
              <a:rPr lang="en-US" sz="2006">
                <a:solidFill>
                  <a:srgbClr val="5379A7"/>
                </a:solidFill>
                <a:latin typeface="Roboto"/>
                <a:ea typeface="Roboto"/>
                <a:cs typeface="Roboto"/>
                <a:sym typeface="Roboto"/>
              </a:rPr>
              <a:t>a</a:t>
            </a:r>
            <a:r>
              <a:rPr lang="en-US" sz="2006">
                <a:solidFill>
                  <a:srgbClr val="000000"/>
                </a:solidFill>
                <a:latin typeface="Roboto"/>
                <a:ea typeface="Roboto"/>
                <a:cs typeface="Roboto"/>
                <a:sym typeface="Roboto"/>
              </a:rPr>
              <a:t> </a:t>
            </a:r>
            <a:r>
              <a:rPr lang="en-US" sz="2006">
                <a:solidFill>
                  <a:srgbClr val="5379A7"/>
                </a:solidFill>
                <a:latin typeface="Roboto"/>
                <a:ea typeface="Roboto"/>
                <a:cs typeface="Roboto"/>
                <a:sym typeface="Roboto"/>
              </a:rPr>
              <a:t>thoracolumbar</a:t>
            </a:r>
            <a:r>
              <a:rPr lang="en-US" sz="2006">
                <a:solidFill>
                  <a:srgbClr val="000000"/>
                </a:solidFill>
                <a:latin typeface="Roboto"/>
                <a:ea typeface="Roboto"/>
                <a:cs typeface="Roboto"/>
                <a:sym typeface="Roboto"/>
              </a:rPr>
              <a:t> </a:t>
            </a:r>
            <a:r>
              <a:rPr lang="en-US" sz="2006">
                <a:solidFill>
                  <a:srgbClr val="5379A7"/>
                </a:solidFill>
                <a:latin typeface="Roboto"/>
                <a:ea typeface="Roboto"/>
                <a:cs typeface="Roboto"/>
                <a:sym typeface="Roboto"/>
              </a:rPr>
              <a:t>predominance.</a:t>
            </a:r>
          </a:p>
        </p:txBody>
      </p:sp>
      <p:sp>
        <p:nvSpPr>
          <p:cNvPr id="9" name="TextBox 9"/>
          <p:cNvSpPr txBox="1"/>
          <p:nvPr/>
        </p:nvSpPr>
        <p:spPr>
          <a:xfrm>
            <a:off x="533322" y="3520788"/>
            <a:ext cx="8326612" cy="545149"/>
          </a:xfrm>
          <a:prstGeom prst="rect">
            <a:avLst/>
          </a:prstGeom>
        </p:spPr>
        <p:txBody>
          <a:bodyPr lIns="0" tIns="0" rIns="0" bIns="0" rtlCol="0" anchor="t">
            <a:spAutoFit/>
          </a:bodyPr>
          <a:lstStyle/>
          <a:p>
            <a:pPr algn="l">
              <a:lnSpc>
                <a:spcPts val="5010"/>
              </a:lnSpc>
            </a:pPr>
            <a:r>
              <a:rPr lang="en-US" sz="2004" dirty="0">
                <a:solidFill>
                  <a:srgbClr val="5379A7"/>
                </a:solidFill>
                <a:latin typeface="Roboto"/>
                <a:ea typeface="Roboto"/>
                <a:cs typeface="Roboto"/>
                <a:sym typeface="Roboto"/>
              </a:rPr>
              <a:t>• When complete removal is unobtainable, debris produced by the tumor </a:t>
            </a:r>
          </a:p>
        </p:txBody>
      </p:sp>
      <p:sp>
        <p:nvSpPr>
          <p:cNvPr id="10" name="TextBox 10"/>
          <p:cNvSpPr txBox="1"/>
          <p:nvPr/>
        </p:nvSpPr>
        <p:spPr>
          <a:xfrm>
            <a:off x="636727" y="266281"/>
            <a:ext cx="4819517" cy="514712"/>
          </a:xfrm>
          <a:prstGeom prst="rect">
            <a:avLst/>
          </a:prstGeom>
        </p:spPr>
        <p:txBody>
          <a:bodyPr lIns="0" tIns="0" rIns="0" bIns="0" rtlCol="0" anchor="t">
            <a:spAutoFit/>
          </a:bodyPr>
          <a:lstStyle/>
          <a:p>
            <a:pPr algn="l">
              <a:lnSpc>
                <a:spcPts val="4203"/>
              </a:lnSpc>
            </a:pPr>
            <a:r>
              <a:rPr lang="en-US" sz="3002" b="1">
                <a:solidFill>
                  <a:srgbClr val="5379A7"/>
                </a:solidFill>
                <a:latin typeface="Barlow SemiCondensed Bold"/>
                <a:ea typeface="Barlow SemiCondensed Bold"/>
                <a:cs typeface="Barlow SemiCondensed Bold"/>
                <a:sym typeface="Barlow SemiCondensed Bold"/>
              </a:rPr>
              <a:t>4-Developmental tumors (2%)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39109" y="3829622"/>
            <a:ext cx="4203944" cy="1377382"/>
          </a:xfrm>
          <a:custGeom>
            <a:avLst/>
            <a:gdLst/>
            <a:ahLst/>
            <a:cxnLst/>
            <a:rect l="l" t="t" r="r" b="b"/>
            <a:pathLst>
              <a:path w="4203944" h="1377382">
                <a:moveTo>
                  <a:pt x="0" y="0"/>
                </a:moveTo>
                <a:lnTo>
                  <a:pt x="4203945" y="0"/>
                </a:lnTo>
                <a:lnTo>
                  <a:pt x="4203945" y="1377381"/>
                </a:lnTo>
                <a:lnTo>
                  <a:pt x="0" y="13773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972937" y="-63503"/>
            <a:ext cx="3234557" cy="1955244"/>
          </a:xfrm>
          <a:custGeom>
            <a:avLst/>
            <a:gdLst/>
            <a:ahLst/>
            <a:cxnLst/>
            <a:rect l="l" t="t" r="r" b="b"/>
            <a:pathLst>
              <a:path w="3234557" h="1955244">
                <a:moveTo>
                  <a:pt x="0" y="0"/>
                </a:moveTo>
                <a:lnTo>
                  <a:pt x="3234557" y="0"/>
                </a:lnTo>
                <a:lnTo>
                  <a:pt x="3234557" y="1955244"/>
                </a:lnTo>
                <a:lnTo>
                  <a:pt x="0" y="19552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576986" y="3833336"/>
            <a:ext cx="8012478" cy="361131"/>
          </a:xfrm>
          <a:prstGeom prst="rect">
            <a:avLst/>
          </a:prstGeom>
        </p:spPr>
        <p:txBody>
          <a:bodyPr lIns="0" tIns="0" rIns="0" bIns="0" rtlCol="0" anchor="t">
            <a:spAutoFit/>
          </a:bodyPr>
          <a:lstStyle/>
          <a:p>
            <a:pPr algn="l">
              <a:lnSpc>
                <a:spcPts val="2808"/>
              </a:lnSpc>
            </a:pPr>
            <a:r>
              <a:rPr lang="en-US" sz="2006">
                <a:solidFill>
                  <a:srgbClr val="5379A7"/>
                </a:solidFill>
                <a:latin typeface="Roboto"/>
                <a:ea typeface="Roboto"/>
                <a:cs typeface="Roboto"/>
                <a:sym typeface="Roboto"/>
              </a:rPr>
              <a:t>• The carbon dioxide laser is particularly useful during surgery for this </a:t>
            </a:r>
          </a:p>
        </p:txBody>
      </p:sp>
      <p:sp>
        <p:nvSpPr>
          <p:cNvPr id="5" name="TextBox 5"/>
          <p:cNvSpPr txBox="1"/>
          <p:nvPr/>
        </p:nvSpPr>
        <p:spPr>
          <a:xfrm>
            <a:off x="576986" y="784393"/>
            <a:ext cx="8417128" cy="361131"/>
          </a:xfrm>
          <a:prstGeom prst="rect">
            <a:avLst/>
          </a:prstGeom>
        </p:spPr>
        <p:txBody>
          <a:bodyPr lIns="0" tIns="0" rIns="0" bIns="0" rtlCol="0" anchor="t">
            <a:spAutoFit/>
          </a:bodyPr>
          <a:lstStyle/>
          <a:p>
            <a:pPr algn="l">
              <a:lnSpc>
                <a:spcPts val="2808"/>
              </a:lnSpc>
            </a:pPr>
            <a:r>
              <a:rPr lang="en-US" sz="2006">
                <a:solidFill>
                  <a:srgbClr val="5379A7"/>
                </a:solidFill>
                <a:latin typeface="Roboto"/>
                <a:ea typeface="Roboto"/>
                <a:cs typeface="Roboto"/>
                <a:sym typeface="Roboto"/>
              </a:rPr>
              <a:t>• Not true neoplasms, Lipomas present in the first 3 decades of life when </a:t>
            </a:r>
          </a:p>
        </p:txBody>
      </p:sp>
      <p:sp>
        <p:nvSpPr>
          <p:cNvPr id="6" name="TextBox 6"/>
          <p:cNvSpPr txBox="1"/>
          <p:nvPr/>
        </p:nvSpPr>
        <p:spPr>
          <a:xfrm>
            <a:off x="894283" y="4138412"/>
            <a:ext cx="758542" cy="360769"/>
          </a:xfrm>
          <a:prstGeom prst="rect">
            <a:avLst/>
          </a:prstGeom>
        </p:spPr>
        <p:txBody>
          <a:bodyPr lIns="0" tIns="0" rIns="0" bIns="0" rtlCol="0" anchor="t">
            <a:spAutoFit/>
          </a:bodyPr>
          <a:lstStyle/>
          <a:p>
            <a:pPr algn="l">
              <a:lnSpc>
                <a:spcPts val="2805"/>
              </a:lnSpc>
            </a:pPr>
            <a:r>
              <a:rPr lang="en-US" sz="2004" spc="2">
                <a:solidFill>
                  <a:srgbClr val="5379A7"/>
                </a:solidFill>
                <a:latin typeface="Roboto"/>
                <a:ea typeface="Roboto"/>
                <a:cs typeface="Roboto"/>
                <a:sym typeface="Roboto"/>
              </a:rPr>
              <a:t>lesion.</a:t>
            </a:r>
          </a:p>
        </p:txBody>
      </p:sp>
      <p:sp>
        <p:nvSpPr>
          <p:cNvPr id="7" name="TextBox 7"/>
          <p:cNvSpPr txBox="1"/>
          <p:nvPr/>
        </p:nvSpPr>
        <p:spPr>
          <a:xfrm>
            <a:off x="894283" y="1127570"/>
            <a:ext cx="7230675" cy="627469"/>
          </a:xfrm>
          <a:prstGeom prst="rect">
            <a:avLst/>
          </a:prstGeom>
        </p:spPr>
        <p:txBody>
          <a:bodyPr lIns="0" tIns="0" rIns="0" bIns="0" rtlCol="0" anchor="t">
            <a:spAutoFit/>
          </a:bodyPr>
          <a:lstStyle/>
          <a:p>
            <a:pPr algn="l">
              <a:lnSpc>
                <a:spcPts val="2400"/>
              </a:lnSpc>
            </a:pPr>
            <a:r>
              <a:rPr lang="en-US" sz="2004" dirty="0">
                <a:solidFill>
                  <a:srgbClr val="5379A7"/>
                </a:solidFill>
                <a:latin typeface="Roboto"/>
                <a:ea typeface="Roboto"/>
                <a:cs typeface="Roboto"/>
                <a:sym typeface="Roboto"/>
              </a:rPr>
              <a:t>fat is</a:t>
            </a:r>
            <a:r>
              <a:rPr lang="en-US" sz="2004" dirty="0">
                <a:solidFill>
                  <a:srgbClr val="000000"/>
                </a:solidFill>
                <a:latin typeface="Roboto"/>
                <a:ea typeface="Roboto"/>
                <a:cs typeface="Roboto"/>
                <a:sym typeface="Roboto"/>
              </a:rPr>
              <a:t> </a:t>
            </a:r>
            <a:r>
              <a:rPr lang="en-US" sz="2004" dirty="0">
                <a:solidFill>
                  <a:srgbClr val="5379A7"/>
                </a:solidFill>
                <a:latin typeface="Roboto"/>
                <a:ea typeface="Roboto"/>
                <a:cs typeface="Roboto"/>
                <a:sym typeface="Roboto"/>
              </a:rPr>
              <a:t>being </a:t>
            </a:r>
            <a:r>
              <a:rPr lang="en-US" sz="2004" dirty="0" err="1">
                <a:solidFill>
                  <a:srgbClr val="5379A7"/>
                </a:solidFill>
                <a:latin typeface="Roboto"/>
                <a:ea typeface="Roboto"/>
                <a:cs typeface="Roboto"/>
                <a:sym typeface="Roboto"/>
              </a:rPr>
              <a:t>deposited.They</a:t>
            </a:r>
            <a:r>
              <a:rPr lang="en-US" sz="2004" dirty="0">
                <a:solidFill>
                  <a:srgbClr val="5379A7"/>
                </a:solidFill>
                <a:latin typeface="Roboto"/>
                <a:ea typeface="Roboto"/>
                <a:cs typeface="Roboto"/>
                <a:sym typeface="Roboto"/>
              </a:rPr>
              <a:t> maybe</a:t>
            </a:r>
            <a:r>
              <a:rPr lang="en-US" sz="2004" dirty="0">
                <a:solidFill>
                  <a:srgbClr val="000000"/>
                </a:solidFill>
                <a:latin typeface="Roboto"/>
                <a:ea typeface="Roboto"/>
                <a:cs typeface="Roboto"/>
                <a:sym typeface="Roboto"/>
              </a:rPr>
              <a:t> </a:t>
            </a:r>
            <a:r>
              <a:rPr lang="en-US" sz="2004" dirty="0">
                <a:solidFill>
                  <a:srgbClr val="5379A7"/>
                </a:solidFill>
                <a:latin typeface="Roboto"/>
                <a:ea typeface="Roboto"/>
                <a:cs typeface="Roboto"/>
                <a:sym typeface="Roboto"/>
              </a:rPr>
              <a:t>associated with cutaneous abnormalities. </a:t>
            </a:r>
          </a:p>
        </p:txBody>
      </p:sp>
      <p:sp>
        <p:nvSpPr>
          <p:cNvPr id="8" name="TextBox 8"/>
          <p:cNvSpPr txBox="1"/>
          <p:nvPr/>
        </p:nvSpPr>
        <p:spPr>
          <a:xfrm>
            <a:off x="576986" y="1794700"/>
            <a:ext cx="8643528" cy="1789776"/>
          </a:xfrm>
          <a:prstGeom prst="rect">
            <a:avLst/>
          </a:prstGeom>
        </p:spPr>
        <p:txBody>
          <a:bodyPr lIns="0" tIns="0" rIns="0" bIns="0" rtlCol="0" anchor="t">
            <a:spAutoFit/>
          </a:bodyPr>
          <a:lstStyle/>
          <a:p>
            <a:pPr algn="l">
              <a:lnSpc>
                <a:spcPts val="5010"/>
              </a:lnSpc>
            </a:pPr>
            <a:r>
              <a:rPr lang="en-US" sz="2004">
                <a:solidFill>
                  <a:srgbClr val="5379A7"/>
                </a:solidFill>
                <a:latin typeface="Roboto"/>
                <a:ea typeface="Roboto"/>
                <a:cs typeface="Roboto"/>
                <a:sym typeface="Roboto"/>
              </a:rPr>
              <a:t>•Loss of total body fat may be necessary to reduce the mass of the tumor. </a:t>
            </a:r>
          </a:p>
          <a:p>
            <a:pPr algn="l">
              <a:lnSpc>
                <a:spcPts val="4589"/>
              </a:lnSpc>
            </a:pPr>
            <a:r>
              <a:rPr lang="en-US" sz="2004">
                <a:solidFill>
                  <a:srgbClr val="5379A7"/>
                </a:solidFill>
                <a:latin typeface="Roboto"/>
                <a:ea typeface="Roboto"/>
                <a:cs typeface="Roboto"/>
                <a:sym typeface="Roboto"/>
              </a:rPr>
              <a:t>•Fibrous adhesions to the cord make total removal difficult. </a:t>
            </a:r>
          </a:p>
          <a:p>
            <a:pPr algn="l">
              <a:lnSpc>
                <a:spcPts val="5010"/>
              </a:lnSpc>
            </a:pPr>
            <a:r>
              <a:rPr lang="en-US" sz="2004">
                <a:solidFill>
                  <a:srgbClr val="5379A7"/>
                </a:solidFill>
                <a:latin typeface="Roboto"/>
                <a:ea typeface="Roboto"/>
                <a:cs typeface="Roboto"/>
                <a:sym typeface="Roboto"/>
              </a:rPr>
              <a:t>•Removal is not the goal of surgery. </a:t>
            </a:r>
          </a:p>
        </p:txBody>
      </p:sp>
      <p:sp>
        <p:nvSpPr>
          <p:cNvPr id="9" name="TextBox 9"/>
          <p:cNvSpPr txBox="1"/>
          <p:nvPr/>
        </p:nvSpPr>
        <p:spPr>
          <a:xfrm>
            <a:off x="636727" y="266281"/>
            <a:ext cx="1574806" cy="514712"/>
          </a:xfrm>
          <a:prstGeom prst="rect">
            <a:avLst/>
          </a:prstGeom>
        </p:spPr>
        <p:txBody>
          <a:bodyPr lIns="0" tIns="0" rIns="0" bIns="0" rtlCol="0" anchor="t">
            <a:spAutoFit/>
          </a:bodyPr>
          <a:lstStyle/>
          <a:p>
            <a:pPr algn="l">
              <a:lnSpc>
                <a:spcPts val="4203"/>
              </a:lnSpc>
            </a:pPr>
            <a:r>
              <a:rPr lang="en-US" sz="3002" b="1">
                <a:solidFill>
                  <a:srgbClr val="5379A7"/>
                </a:solidFill>
                <a:latin typeface="Barlow SemiCondensed Bold"/>
                <a:ea typeface="Barlow SemiCondensed Bold"/>
                <a:cs typeface="Barlow SemiCondensed Bold"/>
                <a:sym typeface="Barlow SemiCondensed Bold"/>
              </a:rPr>
              <a:t>5-Lipoma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03" y="2627757"/>
            <a:ext cx="2230593" cy="2579246"/>
          </a:xfrm>
          <a:custGeom>
            <a:avLst/>
            <a:gdLst/>
            <a:ahLst/>
            <a:cxnLst/>
            <a:rect l="l" t="t" r="r" b="b"/>
            <a:pathLst>
              <a:path w="2230593" h="2579246">
                <a:moveTo>
                  <a:pt x="0" y="0"/>
                </a:moveTo>
                <a:lnTo>
                  <a:pt x="2230593" y="0"/>
                </a:lnTo>
                <a:lnTo>
                  <a:pt x="2230593" y="2579246"/>
                </a:lnTo>
                <a:lnTo>
                  <a:pt x="0" y="25792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077074" y="-63503"/>
            <a:ext cx="3130420" cy="2560187"/>
          </a:xfrm>
          <a:custGeom>
            <a:avLst/>
            <a:gdLst/>
            <a:ahLst/>
            <a:cxnLst/>
            <a:rect l="l" t="t" r="r" b="b"/>
            <a:pathLst>
              <a:path w="3130420" h="2560187">
                <a:moveTo>
                  <a:pt x="0" y="0"/>
                </a:moveTo>
                <a:lnTo>
                  <a:pt x="3130420" y="0"/>
                </a:lnTo>
                <a:lnTo>
                  <a:pt x="3130420" y="2560186"/>
                </a:lnTo>
                <a:lnTo>
                  <a:pt x="0" y="25601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650129" y="888721"/>
            <a:ext cx="3598288" cy="3344294"/>
          </a:xfrm>
          <a:custGeom>
            <a:avLst/>
            <a:gdLst/>
            <a:ahLst/>
            <a:cxnLst/>
            <a:rect l="l" t="t" r="r" b="b"/>
            <a:pathLst>
              <a:path w="3598288" h="3344294">
                <a:moveTo>
                  <a:pt x="0" y="0"/>
                </a:moveTo>
                <a:lnTo>
                  <a:pt x="3598288" y="0"/>
                </a:lnTo>
                <a:lnTo>
                  <a:pt x="3598288" y="3344294"/>
                </a:lnTo>
                <a:lnTo>
                  <a:pt x="0" y="3344294"/>
                </a:lnTo>
                <a:lnTo>
                  <a:pt x="0" y="0"/>
                </a:lnTo>
                <a:close/>
              </a:path>
            </a:pathLst>
          </a:custGeom>
          <a:blipFill>
            <a:blip r:embed="rId6"/>
            <a:stretch>
              <a:fillRect/>
            </a:stretch>
          </a:blipFill>
        </p:spPr>
      </p:sp>
      <p:sp>
        <p:nvSpPr>
          <p:cNvPr id="5" name="Freeform 5"/>
          <p:cNvSpPr/>
          <p:nvPr/>
        </p:nvSpPr>
        <p:spPr>
          <a:xfrm>
            <a:off x="4538091" y="1088517"/>
            <a:ext cx="4170426" cy="3030598"/>
          </a:xfrm>
          <a:custGeom>
            <a:avLst/>
            <a:gdLst/>
            <a:ahLst/>
            <a:cxnLst/>
            <a:rect l="l" t="t" r="r" b="b"/>
            <a:pathLst>
              <a:path w="4170426" h="3030598">
                <a:moveTo>
                  <a:pt x="0" y="0"/>
                </a:moveTo>
                <a:lnTo>
                  <a:pt x="4170426" y="0"/>
                </a:lnTo>
                <a:lnTo>
                  <a:pt x="4170426" y="3030598"/>
                </a:lnTo>
                <a:lnTo>
                  <a:pt x="0" y="3030598"/>
                </a:lnTo>
                <a:lnTo>
                  <a:pt x="0" y="0"/>
                </a:lnTo>
                <a:close/>
              </a:path>
            </a:pathLst>
          </a:custGeom>
          <a:blipFill>
            <a:blip r:embed="rId7"/>
            <a:stretch>
              <a:fillRect/>
            </a:stretch>
          </a:blipFill>
        </p:spPr>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39109" y="3829622"/>
            <a:ext cx="4203944" cy="1377382"/>
          </a:xfrm>
          <a:custGeom>
            <a:avLst/>
            <a:gdLst/>
            <a:ahLst/>
            <a:cxnLst/>
            <a:rect l="l" t="t" r="r" b="b"/>
            <a:pathLst>
              <a:path w="4203944" h="1377382">
                <a:moveTo>
                  <a:pt x="0" y="0"/>
                </a:moveTo>
                <a:lnTo>
                  <a:pt x="4203945" y="0"/>
                </a:lnTo>
                <a:lnTo>
                  <a:pt x="4203945" y="1377381"/>
                </a:lnTo>
                <a:lnTo>
                  <a:pt x="0" y="13773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972937" y="-63503"/>
            <a:ext cx="3234557" cy="5270468"/>
          </a:xfrm>
          <a:custGeom>
            <a:avLst/>
            <a:gdLst/>
            <a:ahLst/>
            <a:cxnLst/>
            <a:rect l="l" t="t" r="r" b="b"/>
            <a:pathLst>
              <a:path w="3234557" h="5270468">
                <a:moveTo>
                  <a:pt x="0" y="0"/>
                </a:moveTo>
                <a:lnTo>
                  <a:pt x="3234557" y="0"/>
                </a:lnTo>
                <a:lnTo>
                  <a:pt x="3234557" y="5270468"/>
                </a:lnTo>
                <a:lnTo>
                  <a:pt x="0" y="52704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576986" y="1698793"/>
            <a:ext cx="6830825" cy="361131"/>
          </a:xfrm>
          <a:prstGeom prst="rect">
            <a:avLst/>
          </a:prstGeom>
        </p:spPr>
        <p:txBody>
          <a:bodyPr lIns="0" tIns="0" rIns="0" bIns="0" rtlCol="0" anchor="t">
            <a:spAutoFit/>
          </a:bodyPr>
          <a:lstStyle/>
          <a:p>
            <a:pPr algn="l">
              <a:lnSpc>
                <a:spcPts val="2808"/>
              </a:lnSpc>
            </a:pPr>
            <a:r>
              <a:rPr lang="en-US" sz="2006">
                <a:solidFill>
                  <a:srgbClr val="5379A7"/>
                </a:solidFill>
                <a:latin typeface="Roboto"/>
                <a:ea typeface="Roboto"/>
                <a:cs typeface="Roboto"/>
                <a:sym typeface="Roboto"/>
              </a:rPr>
              <a:t>• Management of low-grade lesions parallels other indolent </a:t>
            </a:r>
          </a:p>
        </p:txBody>
      </p:sp>
      <p:sp>
        <p:nvSpPr>
          <p:cNvPr id="5" name="TextBox 5"/>
          <p:cNvSpPr txBox="1"/>
          <p:nvPr/>
        </p:nvSpPr>
        <p:spPr>
          <a:xfrm>
            <a:off x="576986" y="784393"/>
            <a:ext cx="7241210" cy="665855"/>
          </a:xfrm>
          <a:prstGeom prst="rect">
            <a:avLst/>
          </a:prstGeom>
        </p:spPr>
        <p:txBody>
          <a:bodyPr lIns="0" tIns="0" rIns="0" bIns="0" rtlCol="0" anchor="t">
            <a:spAutoFit/>
          </a:bodyPr>
          <a:lstStyle/>
          <a:p>
            <a:pPr algn="l">
              <a:lnSpc>
                <a:spcPts val="2808"/>
              </a:lnSpc>
            </a:pPr>
            <a:r>
              <a:rPr lang="en-US" sz="2006">
                <a:solidFill>
                  <a:srgbClr val="5379A7"/>
                </a:solidFill>
                <a:latin typeface="Roboto"/>
                <a:ea typeface="Roboto"/>
                <a:cs typeface="Roboto"/>
                <a:sym typeface="Roboto"/>
              </a:rPr>
              <a:t>• Unusual lesions include subependymoma, ganglioglioma and intramedullary</a:t>
            </a:r>
            <a:r>
              <a:rPr lang="en-US" sz="2006">
                <a:solidFill>
                  <a:srgbClr val="000000"/>
                </a:solidFill>
                <a:latin typeface="Roboto"/>
                <a:ea typeface="Roboto"/>
                <a:cs typeface="Roboto"/>
                <a:sym typeface="Roboto"/>
              </a:rPr>
              <a:t> </a:t>
            </a:r>
            <a:r>
              <a:rPr lang="en-US" sz="2006">
                <a:solidFill>
                  <a:srgbClr val="5379A7"/>
                </a:solidFill>
                <a:latin typeface="Roboto"/>
                <a:ea typeface="Roboto"/>
                <a:cs typeface="Roboto"/>
                <a:sym typeface="Roboto"/>
              </a:rPr>
              <a:t>schwannoma,</a:t>
            </a:r>
            <a:r>
              <a:rPr lang="en-US" sz="2006">
                <a:solidFill>
                  <a:srgbClr val="000000"/>
                </a:solidFill>
                <a:latin typeface="Roboto"/>
                <a:ea typeface="Roboto"/>
                <a:cs typeface="Roboto"/>
                <a:sym typeface="Roboto"/>
              </a:rPr>
              <a:t> </a:t>
            </a:r>
            <a:r>
              <a:rPr lang="en-US" sz="2006">
                <a:solidFill>
                  <a:srgbClr val="5379A7"/>
                </a:solidFill>
                <a:latin typeface="Roboto"/>
                <a:ea typeface="Roboto"/>
                <a:cs typeface="Roboto"/>
                <a:sym typeface="Roboto"/>
              </a:rPr>
              <a:t>and</a:t>
            </a:r>
            <a:r>
              <a:rPr lang="en-US" sz="2006">
                <a:solidFill>
                  <a:srgbClr val="000000"/>
                </a:solidFill>
                <a:latin typeface="Roboto"/>
                <a:ea typeface="Roboto"/>
                <a:cs typeface="Roboto"/>
                <a:sym typeface="Roboto"/>
              </a:rPr>
              <a:t> </a:t>
            </a:r>
            <a:r>
              <a:rPr lang="en-US" sz="2006">
                <a:solidFill>
                  <a:srgbClr val="5379A7"/>
                </a:solidFill>
                <a:latin typeface="Roboto"/>
                <a:ea typeface="Roboto"/>
                <a:cs typeface="Roboto"/>
                <a:sym typeface="Roboto"/>
              </a:rPr>
              <a:t>neurofibroma.</a:t>
            </a:r>
          </a:p>
        </p:txBody>
      </p:sp>
      <p:sp>
        <p:nvSpPr>
          <p:cNvPr id="6" name="TextBox 6"/>
          <p:cNvSpPr txBox="1"/>
          <p:nvPr/>
        </p:nvSpPr>
        <p:spPr>
          <a:xfrm>
            <a:off x="639470" y="1823275"/>
            <a:ext cx="892502" cy="541744"/>
          </a:xfrm>
          <a:prstGeom prst="rect">
            <a:avLst/>
          </a:prstGeom>
        </p:spPr>
        <p:txBody>
          <a:bodyPr lIns="0" tIns="0" rIns="0" bIns="0" rtlCol="0" anchor="t">
            <a:spAutoFit/>
          </a:bodyPr>
          <a:lstStyle/>
          <a:p>
            <a:pPr algn="l">
              <a:lnSpc>
                <a:spcPts val="4799"/>
              </a:lnSpc>
            </a:pPr>
            <a:r>
              <a:rPr lang="en-US" sz="2004" spc="2">
                <a:solidFill>
                  <a:srgbClr val="5379A7"/>
                </a:solidFill>
                <a:latin typeface="Roboto"/>
                <a:ea typeface="Roboto"/>
                <a:cs typeface="Roboto"/>
                <a:sym typeface="Roboto"/>
              </a:rPr>
              <a:t>lesions.</a:t>
            </a:r>
          </a:p>
        </p:txBody>
      </p:sp>
      <p:sp>
        <p:nvSpPr>
          <p:cNvPr id="7" name="TextBox 7"/>
          <p:cNvSpPr txBox="1"/>
          <p:nvPr/>
        </p:nvSpPr>
        <p:spPr>
          <a:xfrm>
            <a:off x="576986" y="2432875"/>
            <a:ext cx="5871248" cy="541744"/>
          </a:xfrm>
          <a:prstGeom prst="rect">
            <a:avLst/>
          </a:prstGeom>
        </p:spPr>
        <p:txBody>
          <a:bodyPr lIns="0" tIns="0" rIns="0" bIns="0" rtlCol="0" anchor="t">
            <a:spAutoFit/>
          </a:bodyPr>
          <a:lstStyle/>
          <a:p>
            <a:pPr algn="l">
              <a:lnSpc>
                <a:spcPts val="4799"/>
              </a:lnSpc>
            </a:pPr>
            <a:r>
              <a:rPr lang="en-US" sz="2004">
                <a:solidFill>
                  <a:srgbClr val="5379A7"/>
                </a:solidFill>
                <a:latin typeface="Roboto"/>
                <a:ea typeface="Roboto"/>
                <a:cs typeface="Roboto"/>
                <a:sym typeface="Roboto"/>
              </a:rPr>
              <a:t>•Metastatic lesions to the spinal cord are unusual. </a:t>
            </a:r>
          </a:p>
        </p:txBody>
      </p:sp>
      <p:sp>
        <p:nvSpPr>
          <p:cNvPr id="8" name="TextBox 8"/>
          <p:cNvSpPr txBox="1"/>
          <p:nvPr/>
        </p:nvSpPr>
        <p:spPr>
          <a:xfrm>
            <a:off x="636727" y="266281"/>
            <a:ext cx="1455106" cy="514712"/>
          </a:xfrm>
          <a:prstGeom prst="rect">
            <a:avLst/>
          </a:prstGeom>
        </p:spPr>
        <p:txBody>
          <a:bodyPr lIns="0" tIns="0" rIns="0" bIns="0" rtlCol="0" anchor="t">
            <a:spAutoFit/>
          </a:bodyPr>
          <a:lstStyle/>
          <a:p>
            <a:pPr algn="l">
              <a:lnSpc>
                <a:spcPts val="4203"/>
              </a:lnSpc>
            </a:pPr>
            <a:r>
              <a:rPr lang="en-US" sz="3002" b="1">
                <a:solidFill>
                  <a:srgbClr val="5379A7"/>
                </a:solidFill>
                <a:latin typeface="Barlow SemiCondensed Bold"/>
                <a:ea typeface="Barlow SemiCondensed Bold"/>
                <a:cs typeface="Barlow SemiCondensed Bold"/>
                <a:sym typeface="Barlow SemiCondensed Bold"/>
              </a:rPr>
              <a:t>6-Othres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03" y="2627757"/>
            <a:ext cx="2230593" cy="2579246"/>
          </a:xfrm>
          <a:custGeom>
            <a:avLst/>
            <a:gdLst/>
            <a:ahLst/>
            <a:cxnLst/>
            <a:rect l="l" t="t" r="r" b="b"/>
            <a:pathLst>
              <a:path w="2230593" h="2579246">
                <a:moveTo>
                  <a:pt x="0" y="0"/>
                </a:moveTo>
                <a:lnTo>
                  <a:pt x="2230593" y="0"/>
                </a:lnTo>
                <a:lnTo>
                  <a:pt x="2230593" y="2579246"/>
                </a:lnTo>
                <a:lnTo>
                  <a:pt x="0" y="25792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327618" y="-63503"/>
            <a:ext cx="3879885" cy="5270497"/>
          </a:xfrm>
          <a:custGeom>
            <a:avLst/>
            <a:gdLst/>
            <a:ahLst/>
            <a:cxnLst/>
            <a:rect l="l" t="t" r="r" b="b"/>
            <a:pathLst>
              <a:path w="3879885" h="5270497">
                <a:moveTo>
                  <a:pt x="0" y="0"/>
                </a:moveTo>
                <a:lnTo>
                  <a:pt x="3879885" y="0"/>
                </a:lnTo>
                <a:lnTo>
                  <a:pt x="3879885" y="5270497"/>
                </a:lnTo>
                <a:lnTo>
                  <a:pt x="0" y="52704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802006" y="1182948"/>
            <a:ext cx="3850538" cy="1723777"/>
          </a:xfrm>
          <a:prstGeom prst="rect">
            <a:avLst/>
          </a:prstGeom>
        </p:spPr>
        <p:txBody>
          <a:bodyPr lIns="0" tIns="0" rIns="0" bIns="0" rtlCol="0" anchor="t">
            <a:spAutoFit/>
          </a:bodyPr>
          <a:lstStyle/>
          <a:p>
            <a:pPr algn="l">
              <a:lnSpc>
                <a:spcPts val="13997"/>
              </a:lnSpc>
            </a:pPr>
            <a:r>
              <a:rPr lang="en-US" sz="9998" b="1">
                <a:solidFill>
                  <a:srgbClr val="5379A7"/>
                </a:solidFill>
                <a:latin typeface="Barlow SemiCondensed Bold"/>
                <a:ea typeface="Barlow SemiCondensed Bold"/>
                <a:cs typeface="Barlow SemiCondensed Bold"/>
                <a:sym typeface="Barlow SemiCondensed Bold"/>
              </a:rPr>
              <a:t>THANQ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379A7"/>
        </a:solidFill>
        <a:effectLst/>
      </p:bgPr>
    </p:bg>
    <p:spTree>
      <p:nvGrpSpPr>
        <p:cNvPr id="1" name=""/>
        <p:cNvGrpSpPr/>
        <p:nvPr/>
      </p:nvGrpSpPr>
      <p:grpSpPr>
        <a:xfrm>
          <a:off x="0" y="0"/>
          <a:ext cx="0" cy="0"/>
          <a:chOff x="0" y="0"/>
          <a:chExt cx="0" cy="0"/>
        </a:xfrm>
      </p:grpSpPr>
      <p:sp>
        <p:nvSpPr>
          <p:cNvPr id="2" name="Freeform 2"/>
          <p:cNvSpPr/>
          <p:nvPr/>
        </p:nvSpPr>
        <p:spPr>
          <a:xfrm>
            <a:off x="-63503" y="3084957"/>
            <a:ext cx="1043426" cy="2122046"/>
          </a:xfrm>
          <a:custGeom>
            <a:avLst/>
            <a:gdLst/>
            <a:ahLst/>
            <a:cxnLst/>
            <a:rect l="l" t="t" r="r" b="b"/>
            <a:pathLst>
              <a:path w="1043426" h="2122046">
                <a:moveTo>
                  <a:pt x="0" y="0"/>
                </a:moveTo>
                <a:lnTo>
                  <a:pt x="1043425" y="0"/>
                </a:lnTo>
                <a:lnTo>
                  <a:pt x="1043425" y="2122046"/>
                </a:lnTo>
                <a:lnTo>
                  <a:pt x="0" y="21220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547464" y="-63503"/>
            <a:ext cx="4660040" cy="3642236"/>
          </a:xfrm>
          <a:custGeom>
            <a:avLst/>
            <a:gdLst/>
            <a:ahLst/>
            <a:cxnLst/>
            <a:rect l="l" t="t" r="r" b="b"/>
            <a:pathLst>
              <a:path w="4660040" h="3642236">
                <a:moveTo>
                  <a:pt x="0" y="0"/>
                </a:moveTo>
                <a:lnTo>
                  <a:pt x="4660039" y="0"/>
                </a:lnTo>
                <a:lnTo>
                  <a:pt x="4660039" y="3642236"/>
                </a:lnTo>
                <a:lnTo>
                  <a:pt x="0" y="36422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2427475" y="2117703"/>
            <a:ext cx="6281042" cy="2508123"/>
          </a:xfrm>
          <a:custGeom>
            <a:avLst/>
            <a:gdLst/>
            <a:ahLst/>
            <a:cxnLst/>
            <a:rect l="l" t="t" r="r" b="b"/>
            <a:pathLst>
              <a:path w="6281042" h="2508123">
                <a:moveTo>
                  <a:pt x="0" y="0"/>
                </a:moveTo>
                <a:lnTo>
                  <a:pt x="6281042" y="0"/>
                </a:lnTo>
                <a:lnTo>
                  <a:pt x="6281042" y="2508123"/>
                </a:lnTo>
                <a:lnTo>
                  <a:pt x="0" y="2508123"/>
                </a:lnTo>
                <a:lnTo>
                  <a:pt x="0" y="0"/>
                </a:lnTo>
                <a:close/>
              </a:path>
            </a:pathLst>
          </a:custGeom>
          <a:blipFill>
            <a:blip r:embed="rId6"/>
            <a:stretch>
              <a:fillRect/>
            </a:stretch>
          </a:blipFill>
        </p:spPr>
      </p:sp>
      <p:sp>
        <p:nvSpPr>
          <p:cNvPr id="5" name="TextBox 5"/>
          <p:cNvSpPr txBox="1"/>
          <p:nvPr/>
        </p:nvSpPr>
        <p:spPr>
          <a:xfrm>
            <a:off x="823570" y="882558"/>
            <a:ext cx="5771826" cy="2782491"/>
          </a:xfrm>
          <a:prstGeom prst="rect">
            <a:avLst/>
          </a:prstGeom>
        </p:spPr>
        <p:txBody>
          <a:bodyPr lIns="0" tIns="0" rIns="0" bIns="0" rtlCol="0" anchor="t">
            <a:spAutoFit/>
          </a:bodyPr>
          <a:lstStyle/>
          <a:p>
            <a:pPr algn="l">
              <a:lnSpc>
                <a:spcPts val="2808"/>
              </a:lnSpc>
            </a:pPr>
            <a:r>
              <a:rPr lang="en-US" sz="2006">
                <a:solidFill>
                  <a:srgbClr val="FFFFFF"/>
                </a:solidFill>
                <a:latin typeface="Arial"/>
                <a:ea typeface="Arial"/>
                <a:cs typeface="Arial"/>
                <a:sym typeface="Arial"/>
              </a:rPr>
              <a:t>– The most common </a:t>
            </a:r>
          </a:p>
          <a:p>
            <a:pPr algn="l">
              <a:lnSpc>
                <a:spcPts val="2390"/>
              </a:lnSpc>
            </a:pPr>
            <a:r>
              <a:rPr lang="en-US" sz="2004">
                <a:solidFill>
                  <a:srgbClr val="FFFFFF"/>
                </a:solidFill>
                <a:latin typeface="Arial"/>
                <a:ea typeface="Arial"/>
                <a:cs typeface="Arial"/>
                <a:sym typeface="Arial"/>
              </a:rPr>
              <a:t>– Causes bone resorption rather than destruction. – The six most common source of Mets are : 1. Lung 2. Breast 3. Prostate 4. Thyroid 5. Kidney 6. GIT. </a:t>
            </a:r>
          </a:p>
        </p:txBody>
      </p:sp>
      <p:sp>
        <p:nvSpPr>
          <p:cNvPr id="6" name="TextBox 6"/>
          <p:cNvSpPr txBox="1"/>
          <p:nvPr/>
        </p:nvSpPr>
        <p:spPr>
          <a:xfrm>
            <a:off x="813511" y="441093"/>
            <a:ext cx="2051952" cy="430978"/>
          </a:xfrm>
          <a:prstGeom prst="rect">
            <a:avLst/>
          </a:prstGeom>
        </p:spPr>
        <p:txBody>
          <a:bodyPr lIns="0" tIns="0" rIns="0" bIns="0" rtlCol="0" anchor="t">
            <a:spAutoFit/>
          </a:bodyPr>
          <a:lstStyle/>
          <a:p>
            <a:pPr algn="l">
              <a:lnSpc>
                <a:spcPts val="3494"/>
              </a:lnSpc>
            </a:pPr>
            <a:r>
              <a:rPr lang="en-US" sz="2495" spc="2">
                <a:solidFill>
                  <a:srgbClr val="FFFFFF"/>
                </a:solidFill>
                <a:latin typeface="Arial"/>
                <a:ea typeface="Arial"/>
                <a:cs typeface="Arial"/>
                <a:sym typeface="Arial"/>
              </a:rPr>
              <a:t>B-Secondery: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379A7"/>
        </a:solidFill>
        <a:effectLst/>
      </p:bgPr>
    </p:bg>
    <p:spTree>
      <p:nvGrpSpPr>
        <p:cNvPr id="1" name=""/>
        <p:cNvGrpSpPr/>
        <p:nvPr/>
      </p:nvGrpSpPr>
      <p:grpSpPr>
        <a:xfrm>
          <a:off x="0" y="0"/>
          <a:ext cx="0" cy="0"/>
          <a:chOff x="0" y="0"/>
          <a:chExt cx="0" cy="0"/>
        </a:xfrm>
      </p:grpSpPr>
      <p:sp>
        <p:nvSpPr>
          <p:cNvPr id="2" name="Freeform 2"/>
          <p:cNvSpPr/>
          <p:nvPr/>
        </p:nvSpPr>
        <p:spPr>
          <a:xfrm>
            <a:off x="-63503" y="3084957"/>
            <a:ext cx="1043426" cy="2122046"/>
          </a:xfrm>
          <a:custGeom>
            <a:avLst/>
            <a:gdLst/>
            <a:ahLst/>
            <a:cxnLst/>
            <a:rect l="l" t="t" r="r" b="b"/>
            <a:pathLst>
              <a:path w="1043426" h="2122046">
                <a:moveTo>
                  <a:pt x="0" y="0"/>
                </a:moveTo>
                <a:lnTo>
                  <a:pt x="1043425" y="0"/>
                </a:lnTo>
                <a:lnTo>
                  <a:pt x="1043425" y="2122046"/>
                </a:lnTo>
                <a:lnTo>
                  <a:pt x="0" y="21220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547464" y="-63503"/>
            <a:ext cx="4660040" cy="5270497"/>
          </a:xfrm>
          <a:custGeom>
            <a:avLst/>
            <a:gdLst/>
            <a:ahLst/>
            <a:cxnLst/>
            <a:rect l="l" t="t" r="r" b="b"/>
            <a:pathLst>
              <a:path w="4660040" h="5270497">
                <a:moveTo>
                  <a:pt x="0" y="0"/>
                </a:moveTo>
                <a:lnTo>
                  <a:pt x="4660039" y="0"/>
                </a:lnTo>
                <a:lnTo>
                  <a:pt x="4660039" y="5270497"/>
                </a:lnTo>
                <a:lnTo>
                  <a:pt x="0" y="52704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774192" y="849925"/>
            <a:ext cx="3032531" cy="2800083"/>
          </a:xfrm>
          <a:prstGeom prst="rect">
            <a:avLst/>
          </a:prstGeom>
        </p:spPr>
        <p:txBody>
          <a:bodyPr lIns="0" tIns="0" rIns="0" bIns="0" rtlCol="0" anchor="t">
            <a:spAutoFit/>
          </a:bodyPr>
          <a:lstStyle/>
          <a:p>
            <a:pPr algn="l">
              <a:lnSpc>
                <a:spcPts val="2808"/>
              </a:lnSpc>
            </a:pPr>
            <a:r>
              <a:rPr lang="en-US" sz="2006" dirty="0">
                <a:solidFill>
                  <a:srgbClr val="FFFFFF"/>
                </a:solidFill>
                <a:latin typeface="Roboto"/>
                <a:ea typeface="Roboto"/>
                <a:cs typeface="Roboto"/>
                <a:sym typeface="Roboto"/>
              </a:rPr>
              <a:t>A - Primary tumors: </a:t>
            </a:r>
          </a:p>
          <a:p>
            <a:pPr algn="l">
              <a:lnSpc>
                <a:spcPts val="2400"/>
              </a:lnSpc>
            </a:pPr>
            <a:r>
              <a:rPr lang="en-US" sz="2004" dirty="0">
                <a:solidFill>
                  <a:srgbClr val="FFFFFF"/>
                </a:solidFill>
                <a:latin typeface="Roboto"/>
                <a:ea typeface="Roboto"/>
                <a:cs typeface="Roboto"/>
                <a:sym typeface="Roboto"/>
              </a:rPr>
              <a:t>1-Benign: </a:t>
            </a:r>
          </a:p>
          <a:p>
            <a:pPr algn="l">
              <a:lnSpc>
                <a:spcPts val="2400"/>
              </a:lnSpc>
            </a:pPr>
            <a:r>
              <a:rPr lang="en-US" sz="2004" dirty="0">
                <a:solidFill>
                  <a:srgbClr val="FFFFFF"/>
                </a:solidFill>
                <a:latin typeface="Roboto"/>
                <a:ea typeface="Roboto"/>
                <a:cs typeface="Roboto"/>
                <a:sym typeface="Roboto"/>
              </a:rPr>
              <a:t>– Hemangioma </a:t>
            </a:r>
          </a:p>
          <a:p>
            <a:pPr algn="l">
              <a:lnSpc>
                <a:spcPts val="2400"/>
              </a:lnSpc>
            </a:pPr>
            <a:r>
              <a:rPr lang="en-US" sz="2004" dirty="0">
                <a:solidFill>
                  <a:srgbClr val="FFFFFF"/>
                </a:solidFill>
                <a:latin typeface="Roboto"/>
                <a:ea typeface="Roboto"/>
                <a:cs typeface="Roboto"/>
                <a:sym typeface="Roboto"/>
              </a:rPr>
              <a:t>– Osteochondroma </a:t>
            </a:r>
          </a:p>
          <a:p>
            <a:pPr algn="l">
              <a:lnSpc>
                <a:spcPts val="2400"/>
              </a:lnSpc>
            </a:pPr>
            <a:r>
              <a:rPr lang="en-US" sz="2004" dirty="0">
                <a:solidFill>
                  <a:srgbClr val="FFFFFF"/>
                </a:solidFill>
                <a:latin typeface="Roboto"/>
                <a:ea typeface="Roboto"/>
                <a:cs typeface="Roboto"/>
                <a:sym typeface="Roboto"/>
              </a:rPr>
              <a:t>– Osteoid osteoma </a:t>
            </a:r>
          </a:p>
          <a:p>
            <a:pPr algn="l">
              <a:lnSpc>
                <a:spcPts val="2400"/>
              </a:lnSpc>
            </a:pPr>
            <a:r>
              <a:rPr lang="en-US" sz="2004" dirty="0">
                <a:solidFill>
                  <a:srgbClr val="FFFFFF"/>
                </a:solidFill>
                <a:latin typeface="Roboto"/>
                <a:ea typeface="Roboto"/>
                <a:cs typeface="Roboto"/>
                <a:sym typeface="Roboto"/>
              </a:rPr>
              <a:t>– Osteoblastoma </a:t>
            </a:r>
          </a:p>
          <a:p>
            <a:pPr algn="l">
              <a:lnSpc>
                <a:spcPts val="2400"/>
              </a:lnSpc>
            </a:pPr>
            <a:r>
              <a:rPr lang="en-US" sz="2004" dirty="0">
                <a:solidFill>
                  <a:srgbClr val="FFFFFF"/>
                </a:solidFill>
                <a:latin typeface="Roboto"/>
                <a:ea typeface="Roboto"/>
                <a:cs typeface="Roboto"/>
                <a:sym typeface="Roboto"/>
              </a:rPr>
              <a:t>– Aneurysmal Bone Cysts – Giant Cell Tumor </a:t>
            </a:r>
          </a:p>
          <a:p>
            <a:pPr algn="l">
              <a:lnSpc>
                <a:spcPts val="2400"/>
              </a:lnSpc>
            </a:pPr>
            <a:r>
              <a:rPr lang="en-US" sz="2004" dirty="0">
                <a:solidFill>
                  <a:srgbClr val="FFFFFF"/>
                </a:solidFill>
                <a:latin typeface="Roboto"/>
                <a:ea typeface="Roboto"/>
                <a:cs typeface="Roboto"/>
                <a:sym typeface="Roboto"/>
              </a:rPr>
              <a:t>– Eosinophilic Granuloma </a:t>
            </a:r>
          </a:p>
        </p:txBody>
      </p:sp>
      <p:sp>
        <p:nvSpPr>
          <p:cNvPr id="5" name="TextBox 5"/>
          <p:cNvSpPr txBox="1"/>
          <p:nvPr/>
        </p:nvSpPr>
        <p:spPr>
          <a:xfrm>
            <a:off x="808330" y="329308"/>
            <a:ext cx="3274019" cy="533400"/>
          </a:xfrm>
          <a:prstGeom prst="rect">
            <a:avLst/>
          </a:prstGeom>
        </p:spPr>
        <p:txBody>
          <a:bodyPr lIns="0" tIns="0" rIns="0" bIns="0" rtlCol="0" anchor="t">
            <a:spAutoFit/>
          </a:bodyPr>
          <a:lstStyle/>
          <a:p>
            <a:pPr algn="l">
              <a:lnSpc>
                <a:spcPts val="4200"/>
              </a:lnSpc>
            </a:pPr>
            <a:r>
              <a:rPr lang="en-US" sz="3000" b="1">
                <a:solidFill>
                  <a:srgbClr val="FFFFFF"/>
                </a:solidFill>
                <a:latin typeface="Barlow SemiCondensed Bold"/>
                <a:ea typeface="Barlow SemiCondensed Bold"/>
                <a:cs typeface="Barlow SemiCondensed Bold"/>
                <a:sym typeface="Barlow SemiCondensed Bold"/>
              </a:rPr>
              <a:t>1-Extradural Tumors </a:t>
            </a:r>
          </a:p>
        </p:txBody>
      </p:sp>
      <p:sp>
        <p:nvSpPr>
          <p:cNvPr id="6" name="TextBox 6"/>
          <p:cNvSpPr txBox="1"/>
          <p:nvPr/>
        </p:nvSpPr>
        <p:spPr>
          <a:xfrm>
            <a:off x="4288536" y="1169070"/>
            <a:ext cx="2284543" cy="2513509"/>
          </a:xfrm>
          <a:prstGeom prst="rect">
            <a:avLst/>
          </a:prstGeom>
        </p:spPr>
        <p:txBody>
          <a:bodyPr lIns="0" tIns="0" rIns="0" bIns="0" rtlCol="0" anchor="t">
            <a:spAutoFit/>
          </a:bodyPr>
          <a:lstStyle/>
          <a:p>
            <a:pPr algn="l">
              <a:lnSpc>
                <a:spcPts val="2808"/>
              </a:lnSpc>
            </a:pPr>
            <a:r>
              <a:rPr lang="en-US" sz="2006" dirty="0">
                <a:solidFill>
                  <a:srgbClr val="FFFFFF"/>
                </a:solidFill>
                <a:latin typeface="Arial"/>
                <a:ea typeface="Arial"/>
                <a:cs typeface="Arial"/>
                <a:sym typeface="Arial"/>
              </a:rPr>
              <a:t>2-Malignant: </a:t>
            </a:r>
          </a:p>
          <a:p>
            <a:pPr algn="l">
              <a:lnSpc>
                <a:spcPts val="2400"/>
              </a:lnSpc>
            </a:pPr>
            <a:r>
              <a:rPr lang="en-US" sz="2004" dirty="0">
                <a:solidFill>
                  <a:srgbClr val="FFFFFF"/>
                </a:solidFill>
                <a:latin typeface="Arial"/>
                <a:ea typeface="Arial"/>
                <a:cs typeface="Arial"/>
                <a:sym typeface="Arial"/>
              </a:rPr>
              <a:t>– Plasmacytoma </a:t>
            </a:r>
          </a:p>
          <a:p>
            <a:pPr algn="l">
              <a:lnSpc>
                <a:spcPts val="2400"/>
              </a:lnSpc>
            </a:pPr>
            <a:r>
              <a:rPr lang="en-US" sz="2004" dirty="0">
                <a:solidFill>
                  <a:srgbClr val="FFFFFF"/>
                </a:solidFill>
                <a:latin typeface="Arial"/>
                <a:ea typeface="Arial"/>
                <a:cs typeface="Arial"/>
                <a:sym typeface="Arial"/>
              </a:rPr>
              <a:t>– Myeloma </a:t>
            </a:r>
          </a:p>
          <a:p>
            <a:pPr algn="l">
              <a:lnSpc>
                <a:spcPts val="2400"/>
              </a:lnSpc>
            </a:pPr>
            <a:r>
              <a:rPr lang="en-US" sz="2004" dirty="0">
                <a:solidFill>
                  <a:srgbClr val="FFFFFF"/>
                </a:solidFill>
                <a:latin typeface="Arial"/>
                <a:ea typeface="Arial"/>
                <a:cs typeface="Arial"/>
                <a:sym typeface="Arial"/>
              </a:rPr>
              <a:t>– Ewing's Sarcoma – Lymphoma </a:t>
            </a:r>
          </a:p>
          <a:p>
            <a:pPr algn="l">
              <a:lnSpc>
                <a:spcPts val="2400"/>
              </a:lnSpc>
            </a:pPr>
            <a:r>
              <a:rPr lang="en-US" sz="2004" dirty="0">
                <a:solidFill>
                  <a:srgbClr val="FFFFFF"/>
                </a:solidFill>
                <a:latin typeface="Arial"/>
                <a:ea typeface="Arial"/>
                <a:cs typeface="Arial"/>
                <a:sym typeface="Arial"/>
              </a:rPr>
              <a:t>– Chondrosarcoma – Osteosarcoma </a:t>
            </a:r>
          </a:p>
          <a:p>
            <a:pPr algn="l">
              <a:lnSpc>
                <a:spcPts val="2400"/>
              </a:lnSpc>
            </a:pPr>
            <a:r>
              <a:rPr lang="en-US" sz="2004" dirty="0">
                <a:solidFill>
                  <a:srgbClr val="FFFFFF"/>
                </a:solidFill>
                <a:latin typeface="Arial"/>
                <a:ea typeface="Arial"/>
                <a:cs typeface="Arial"/>
                <a:sym typeface="Arial"/>
              </a:rPr>
              <a:t>– Chordoma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379A7"/>
        </a:solidFill>
        <a:effectLst/>
      </p:bgPr>
    </p:bg>
    <p:spTree>
      <p:nvGrpSpPr>
        <p:cNvPr id="1" name=""/>
        <p:cNvGrpSpPr/>
        <p:nvPr/>
      </p:nvGrpSpPr>
      <p:grpSpPr>
        <a:xfrm>
          <a:off x="0" y="0"/>
          <a:ext cx="0" cy="0"/>
          <a:chOff x="0" y="0"/>
          <a:chExt cx="0" cy="0"/>
        </a:xfrm>
      </p:grpSpPr>
      <p:sp>
        <p:nvSpPr>
          <p:cNvPr id="2" name="Freeform 2"/>
          <p:cNvSpPr/>
          <p:nvPr/>
        </p:nvSpPr>
        <p:spPr>
          <a:xfrm>
            <a:off x="-63503" y="3084957"/>
            <a:ext cx="1043426" cy="2122046"/>
          </a:xfrm>
          <a:custGeom>
            <a:avLst/>
            <a:gdLst/>
            <a:ahLst/>
            <a:cxnLst/>
            <a:rect l="l" t="t" r="r" b="b"/>
            <a:pathLst>
              <a:path w="1043426" h="2122046">
                <a:moveTo>
                  <a:pt x="0" y="0"/>
                </a:moveTo>
                <a:lnTo>
                  <a:pt x="1043425" y="0"/>
                </a:lnTo>
                <a:lnTo>
                  <a:pt x="1043425" y="2122046"/>
                </a:lnTo>
                <a:lnTo>
                  <a:pt x="0" y="21220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547464" y="-63503"/>
            <a:ext cx="4660040" cy="3642236"/>
          </a:xfrm>
          <a:custGeom>
            <a:avLst/>
            <a:gdLst/>
            <a:ahLst/>
            <a:cxnLst/>
            <a:rect l="l" t="t" r="r" b="b"/>
            <a:pathLst>
              <a:path w="4660040" h="3642236">
                <a:moveTo>
                  <a:pt x="0" y="0"/>
                </a:moveTo>
                <a:lnTo>
                  <a:pt x="4660039" y="0"/>
                </a:lnTo>
                <a:lnTo>
                  <a:pt x="4660039" y="3642236"/>
                </a:lnTo>
                <a:lnTo>
                  <a:pt x="0" y="36422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6036183" y="219713"/>
            <a:ext cx="2890142" cy="2385565"/>
          </a:xfrm>
          <a:custGeom>
            <a:avLst/>
            <a:gdLst/>
            <a:ahLst/>
            <a:cxnLst/>
            <a:rect l="l" t="t" r="r" b="b"/>
            <a:pathLst>
              <a:path w="2890142" h="2385565">
                <a:moveTo>
                  <a:pt x="0" y="0"/>
                </a:moveTo>
                <a:lnTo>
                  <a:pt x="2890142" y="0"/>
                </a:lnTo>
                <a:lnTo>
                  <a:pt x="2890142" y="2385565"/>
                </a:lnTo>
                <a:lnTo>
                  <a:pt x="0" y="2385565"/>
                </a:lnTo>
                <a:lnTo>
                  <a:pt x="0" y="0"/>
                </a:lnTo>
                <a:close/>
              </a:path>
            </a:pathLst>
          </a:custGeom>
          <a:blipFill>
            <a:blip r:embed="rId6"/>
            <a:stretch>
              <a:fillRect/>
            </a:stretch>
          </a:blipFill>
        </p:spPr>
      </p:sp>
      <p:sp>
        <p:nvSpPr>
          <p:cNvPr id="5" name="Freeform 5"/>
          <p:cNvSpPr/>
          <p:nvPr/>
        </p:nvSpPr>
        <p:spPr>
          <a:xfrm>
            <a:off x="6078217" y="2645207"/>
            <a:ext cx="2806570" cy="2329558"/>
          </a:xfrm>
          <a:custGeom>
            <a:avLst/>
            <a:gdLst/>
            <a:ahLst/>
            <a:cxnLst/>
            <a:rect l="l" t="t" r="r" b="b"/>
            <a:pathLst>
              <a:path w="2806570" h="2329558">
                <a:moveTo>
                  <a:pt x="0" y="0"/>
                </a:moveTo>
                <a:lnTo>
                  <a:pt x="2806570" y="0"/>
                </a:lnTo>
                <a:lnTo>
                  <a:pt x="2806570" y="2329558"/>
                </a:lnTo>
                <a:lnTo>
                  <a:pt x="0" y="2329558"/>
                </a:lnTo>
                <a:lnTo>
                  <a:pt x="0" y="0"/>
                </a:lnTo>
                <a:close/>
              </a:path>
            </a:pathLst>
          </a:custGeom>
          <a:blipFill>
            <a:blip r:embed="rId7"/>
            <a:stretch>
              <a:fillRect/>
            </a:stretch>
          </a:blipFill>
        </p:spPr>
      </p:sp>
      <p:sp>
        <p:nvSpPr>
          <p:cNvPr id="6" name="TextBox 6"/>
          <p:cNvSpPr txBox="1"/>
          <p:nvPr/>
        </p:nvSpPr>
        <p:spPr>
          <a:xfrm>
            <a:off x="2690851" y="424558"/>
            <a:ext cx="77724" cy="438150"/>
          </a:xfrm>
          <a:prstGeom prst="rect">
            <a:avLst/>
          </a:prstGeom>
        </p:spPr>
        <p:txBody>
          <a:bodyPr lIns="0" tIns="0" rIns="0" bIns="0" rtlCol="0" anchor="t">
            <a:spAutoFit/>
          </a:bodyPr>
          <a:lstStyle/>
          <a:p>
            <a:pPr algn="l">
              <a:lnSpc>
                <a:spcPts val="3234"/>
              </a:lnSpc>
            </a:pPr>
            <a:r>
              <a:rPr lang="en-US" sz="3000" b="1">
                <a:solidFill>
                  <a:srgbClr val="FFFFFF"/>
                </a:solidFill>
                <a:latin typeface="Barlow SemiCondensed Bold"/>
                <a:ea typeface="Barlow SemiCondensed Bold"/>
                <a:cs typeface="Barlow SemiCondensed Bold"/>
                <a:sym typeface="Barlow SemiCondensed Bold"/>
              </a:rPr>
              <a:t> </a:t>
            </a:r>
          </a:p>
        </p:txBody>
      </p:sp>
      <p:sp>
        <p:nvSpPr>
          <p:cNvPr id="7" name="TextBox 7"/>
          <p:cNvSpPr txBox="1"/>
          <p:nvPr/>
        </p:nvSpPr>
        <p:spPr>
          <a:xfrm>
            <a:off x="805891" y="856555"/>
            <a:ext cx="3224117" cy="1361961"/>
          </a:xfrm>
          <a:prstGeom prst="rect">
            <a:avLst/>
          </a:prstGeom>
        </p:spPr>
        <p:txBody>
          <a:bodyPr lIns="0" tIns="0" rIns="0" bIns="0" rtlCol="0" anchor="t">
            <a:spAutoFit/>
          </a:bodyPr>
          <a:lstStyle/>
          <a:p>
            <a:pPr algn="l">
              <a:lnSpc>
                <a:spcPts val="3236"/>
              </a:lnSpc>
            </a:pPr>
            <a:r>
              <a:rPr lang="en-US" sz="3002">
                <a:solidFill>
                  <a:srgbClr val="FFFFFF"/>
                </a:solidFill>
                <a:latin typeface="Roboto"/>
                <a:ea typeface="Roboto"/>
                <a:cs typeface="Roboto"/>
                <a:sym typeface="Roboto"/>
              </a:rPr>
              <a:t>A-Primary tumors: </a:t>
            </a:r>
          </a:p>
          <a:p>
            <a:pPr algn="l">
              <a:lnSpc>
                <a:spcPts val="3494"/>
              </a:lnSpc>
            </a:pPr>
            <a:r>
              <a:rPr lang="en-US" sz="2495" spc="2">
                <a:solidFill>
                  <a:srgbClr val="FFFFFF"/>
                </a:solidFill>
                <a:latin typeface="Roboto"/>
                <a:ea typeface="Roboto"/>
                <a:cs typeface="Roboto"/>
                <a:sym typeface="Roboto"/>
              </a:rPr>
              <a:t>1-Benign:</a:t>
            </a:r>
          </a:p>
          <a:p>
            <a:pPr algn="l">
              <a:lnSpc>
                <a:spcPts val="4200"/>
              </a:lnSpc>
            </a:pPr>
            <a:r>
              <a:rPr lang="en-US" sz="3000" b="1" spc="3">
                <a:solidFill>
                  <a:srgbClr val="FFFFFF"/>
                </a:solidFill>
                <a:latin typeface="Barlow SemiCondensed Bold"/>
                <a:ea typeface="Barlow SemiCondensed Bold"/>
                <a:cs typeface="Barlow SemiCondensed Bold"/>
                <a:sym typeface="Barlow SemiCondensed Bold"/>
              </a:rPr>
              <a:t>1-Osteochondroma </a:t>
            </a:r>
          </a:p>
        </p:txBody>
      </p:sp>
      <p:sp>
        <p:nvSpPr>
          <p:cNvPr id="8" name="TextBox 8"/>
          <p:cNvSpPr txBox="1"/>
          <p:nvPr/>
        </p:nvSpPr>
        <p:spPr>
          <a:xfrm>
            <a:off x="808330" y="329308"/>
            <a:ext cx="3194847" cy="533400"/>
          </a:xfrm>
          <a:prstGeom prst="rect">
            <a:avLst/>
          </a:prstGeom>
        </p:spPr>
        <p:txBody>
          <a:bodyPr lIns="0" tIns="0" rIns="0" bIns="0" rtlCol="0" anchor="t">
            <a:spAutoFit/>
          </a:bodyPr>
          <a:lstStyle/>
          <a:p>
            <a:pPr algn="l">
              <a:lnSpc>
                <a:spcPts val="4200"/>
              </a:lnSpc>
            </a:pPr>
            <a:r>
              <a:rPr lang="en-US" sz="3000" b="1" spc="36">
                <a:solidFill>
                  <a:srgbClr val="FFFFFF"/>
                </a:solidFill>
                <a:latin typeface="Barlow SemiCondensed Bold"/>
                <a:ea typeface="Barlow SemiCondensed Bold"/>
                <a:cs typeface="Barlow SemiCondensed Bold"/>
                <a:sym typeface="Barlow SemiCondensed Bold"/>
              </a:rPr>
              <a:t>1-ExtraduralTumors</a:t>
            </a:r>
          </a:p>
        </p:txBody>
      </p:sp>
      <p:sp>
        <p:nvSpPr>
          <p:cNvPr id="9" name="TextBox 9"/>
          <p:cNvSpPr txBox="1"/>
          <p:nvPr/>
        </p:nvSpPr>
        <p:spPr>
          <a:xfrm>
            <a:off x="854964" y="2176443"/>
            <a:ext cx="4532252" cy="333617"/>
          </a:xfrm>
          <a:prstGeom prst="rect">
            <a:avLst/>
          </a:prstGeom>
        </p:spPr>
        <p:txBody>
          <a:bodyPr lIns="0" tIns="0" rIns="0" bIns="0" rtlCol="0" anchor="t">
            <a:spAutoFit/>
          </a:bodyPr>
          <a:lstStyle/>
          <a:p>
            <a:pPr algn="l">
              <a:lnSpc>
                <a:spcPts val="2808"/>
              </a:lnSpc>
            </a:pPr>
            <a:r>
              <a:rPr lang="en-US" sz="2006" dirty="0">
                <a:solidFill>
                  <a:srgbClr val="FFFFFF"/>
                </a:solidFill>
                <a:latin typeface="Roboto"/>
                <a:ea typeface="Roboto"/>
                <a:cs typeface="Roboto"/>
                <a:sym typeface="Roboto"/>
              </a:rPr>
              <a:t>•As low growing tumor of the cartilage </a:t>
            </a:r>
          </a:p>
        </p:txBody>
      </p:sp>
      <p:sp>
        <p:nvSpPr>
          <p:cNvPr id="10" name="TextBox 10"/>
          <p:cNvSpPr txBox="1"/>
          <p:nvPr/>
        </p:nvSpPr>
        <p:spPr>
          <a:xfrm>
            <a:off x="1171956" y="2519867"/>
            <a:ext cx="3444821" cy="307777"/>
          </a:xfrm>
          <a:prstGeom prst="rect">
            <a:avLst/>
          </a:prstGeom>
        </p:spPr>
        <p:txBody>
          <a:bodyPr lIns="0" tIns="0" rIns="0" bIns="0" rtlCol="0" anchor="t">
            <a:spAutoFit/>
          </a:bodyPr>
          <a:lstStyle/>
          <a:p>
            <a:pPr algn="l">
              <a:lnSpc>
                <a:spcPts val="2400"/>
              </a:lnSpc>
            </a:pPr>
            <a:r>
              <a:rPr lang="en-US" sz="2004" dirty="0">
                <a:solidFill>
                  <a:srgbClr val="FFFFFF"/>
                </a:solidFill>
                <a:latin typeface="Roboto"/>
                <a:ea typeface="Roboto"/>
                <a:cs typeface="Roboto"/>
                <a:sym typeface="Roboto"/>
              </a:rPr>
              <a:t>Usually affecting adolescents.</a:t>
            </a:r>
          </a:p>
        </p:txBody>
      </p:sp>
      <p:sp>
        <p:nvSpPr>
          <p:cNvPr id="11" name="TextBox 11"/>
          <p:cNvSpPr txBox="1"/>
          <p:nvPr/>
        </p:nvSpPr>
        <p:spPr>
          <a:xfrm>
            <a:off x="854964" y="2824667"/>
            <a:ext cx="4645714" cy="322669"/>
          </a:xfrm>
          <a:prstGeom prst="rect">
            <a:avLst/>
          </a:prstGeom>
        </p:spPr>
        <p:txBody>
          <a:bodyPr lIns="0" tIns="0" rIns="0" bIns="0" rtlCol="0" anchor="t">
            <a:spAutoFit/>
          </a:bodyPr>
          <a:lstStyle/>
          <a:p>
            <a:pPr algn="l">
              <a:lnSpc>
                <a:spcPts val="2400"/>
              </a:lnSpc>
            </a:pPr>
            <a:r>
              <a:rPr lang="en-US" sz="2004">
                <a:solidFill>
                  <a:srgbClr val="FFFFFF"/>
                </a:solidFill>
                <a:latin typeface="Roboto"/>
                <a:ea typeface="Roboto"/>
                <a:cs typeface="Roboto"/>
                <a:sym typeface="Roboto"/>
              </a:rPr>
              <a:t>• It is uncommon and is usually found in </a:t>
            </a:r>
          </a:p>
        </p:txBody>
      </p:sp>
      <p:sp>
        <p:nvSpPr>
          <p:cNvPr id="12" name="TextBox 12"/>
          <p:cNvSpPr txBox="1"/>
          <p:nvPr/>
        </p:nvSpPr>
        <p:spPr>
          <a:xfrm>
            <a:off x="1171956" y="3129467"/>
            <a:ext cx="2914002" cy="322669"/>
          </a:xfrm>
          <a:prstGeom prst="rect">
            <a:avLst/>
          </a:prstGeom>
        </p:spPr>
        <p:txBody>
          <a:bodyPr lIns="0" tIns="0" rIns="0" bIns="0" rtlCol="0" anchor="t">
            <a:spAutoFit/>
          </a:bodyPr>
          <a:lstStyle/>
          <a:p>
            <a:pPr algn="l">
              <a:lnSpc>
                <a:spcPts val="2400"/>
              </a:lnSpc>
            </a:pPr>
            <a:r>
              <a:rPr lang="en-US" sz="2004">
                <a:solidFill>
                  <a:srgbClr val="FFFFFF"/>
                </a:solidFill>
                <a:latin typeface="Roboto"/>
                <a:ea typeface="Roboto"/>
                <a:cs typeface="Roboto"/>
                <a:sym typeface="Roboto"/>
              </a:rPr>
              <a:t>the posterior (rear) spine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379A7"/>
        </a:solidFill>
        <a:effectLst/>
      </p:bgPr>
    </p:bg>
    <p:spTree>
      <p:nvGrpSpPr>
        <p:cNvPr id="1" name=""/>
        <p:cNvGrpSpPr/>
        <p:nvPr/>
      </p:nvGrpSpPr>
      <p:grpSpPr>
        <a:xfrm>
          <a:off x="0" y="0"/>
          <a:ext cx="0" cy="0"/>
          <a:chOff x="0" y="0"/>
          <a:chExt cx="0" cy="0"/>
        </a:xfrm>
      </p:grpSpPr>
      <p:sp>
        <p:nvSpPr>
          <p:cNvPr id="2" name="Freeform 2"/>
          <p:cNvSpPr/>
          <p:nvPr/>
        </p:nvSpPr>
        <p:spPr>
          <a:xfrm>
            <a:off x="-63503" y="3084957"/>
            <a:ext cx="1043426" cy="2122046"/>
          </a:xfrm>
          <a:custGeom>
            <a:avLst/>
            <a:gdLst/>
            <a:ahLst/>
            <a:cxnLst/>
            <a:rect l="l" t="t" r="r" b="b"/>
            <a:pathLst>
              <a:path w="1043426" h="2122046">
                <a:moveTo>
                  <a:pt x="0" y="0"/>
                </a:moveTo>
                <a:lnTo>
                  <a:pt x="1043425" y="0"/>
                </a:lnTo>
                <a:lnTo>
                  <a:pt x="1043425" y="2122046"/>
                </a:lnTo>
                <a:lnTo>
                  <a:pt x="0" y="21220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547464" y="-63503"/>
            <a:ext cx="4660040" cy="3642236"/>
          </a:xfrm>
          <a:custGeom>
            <a:avLst/>
            <a:gdLst/>
            <a:ahLst/>
            <a:cxnLst/>
            <a:rect l="l" t="t" r="r" b="b"/>
            <a:pathLst>
              <a:path w="4660040" h="3642236">
                <a:moveTo>
                  <a:pt x="0" y="0"/>
                </a:moveTo>
                <a:lnTo>
                  <a:pt x="4660039" y="0"/>
                </a:lnTo>
                <a:lnTo>
                  <a:pt x="4660039" y="3642236"/>
                </a:lnTo>
                <a:lnTo>
                  <a:pt x="0" y="36422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808330" y="329308"/>
            <a:ext cx="2465689" cy="533400"/>
          </a:xfrm>
          <a:prstGeom prst="rect">
            <a:avLst/>
          </a:prstGeom>
        </p:spPr>
        <p:txBody>
          <a:bodyPr lIns="0" tIns="0" rIns="0" bIns="0" rtlCol="0" anchor="t">
            <a:spAutoFit/>
          </a:bodyPr>
          <a:lstStyle/>
          <a:p>
            <a:pPr algn="l">
              <a:lnSpc>
                <a:spcPts val="4200"/>
              </a:lnSpc>
            </a:pPr>
            <a:r>
              <a:rPr lang="en-US" sz="3000" b="1" spc="3">
                <a:solidFill>
                  <a:srgbClr val="FFFFFF"/>
                </a:solidFill>
                <a:latin typeface="Barlow SemiCondensed Bold"/>
                <a:ea typeface="Barlow SemiCondensed Bold"/>
                <a:cs typeface="Barlow SemiCondensed Bold"/>
                <a:sym typeface="Barlow SemiCondensed Bold"/>
              </a:rPr>
              <a:t>2-Hemangioma </a:t>
            </a:r>
          </a:p>
        </p:txBody>
      </p:sp>
      <p:sp>
        <p:nvSpPr>
          <p:cNvPr id="5" name="TextBox 5"/>
          <p:cNvSpPr txBox="1"/>
          <p:nvPr/>
        </p:nvSpPr>
        <p:spPr>
          <a:xfrm>
            <a:off x="846734" y="4501829"/>
            <a:ext cx="72257" cy="300504"/>
          </a:xfrm>
          <a:prstGeom prst="rect">
            <a:avLst/>
          </a:prstGeom>
        </p:spPr>
        <p:txBody>
          <a:bodyPr lIns="0" tIns="0" rIns="0" bIns="0" rtlCol="0" anchor="t">
            <a:spAutoFit/>
          </a:bodyPr>
          <a:lstStyle/>
          <a:p>
            <a:pPr algn="l">
              <a:lnSpc>
                <a:spcPts val="2367"/>
              </a:lnSpc>
            </a:pPr>
            <a:r>
              <a:rPr lang="en-US" sz="2006">
                <a:solidFill>
                  <a:srgbClr val="FFFFFF"/>
                </a:solidFill>
                <a:latin typeface="Arial"/>
                <a:ea typeface="Arial"/>
                <a:cs typeface="Arial"/>
                <a:sym typeface="Arial"/>
              </a:rPr>
              <a:t> </a:t>
            </a:r>
          </a:p>
        </p:txBody>
      </p:sp>
      <p:sp>
        <p:nvSpPr>
          <p:cNvPr id="6" name="TextBox 6"/>
          <p:cNvSpPr txBox="1"/>
          <p:nvPr/>
        </p:nvSpPr>
        <p:spPr>
          <a:xfrm>
            <a:off x="849317" y="4511134"/>
            <a:ext cx="2710472" cy="307777"/>
          </a:xfrm>
          <a:prstGeom prst="rect">
            <a:avLst/>
          </a:prstGeom>
        </p:spPr>
        <p:txBody>
          <a:bodyPr lIns="0" tIns="0" rIns="0" bIns="0" rtlCol="0" anchor="t">
            <a:spAutoFit/>
          </a:bodyPr>
          <a:lstStyle/>
          <a:p>
            <a:pPr algn="l">
              <a:lnSpc>
                <a:spcPts val="2364"/>
              </a:lnSpc>
            </a:pPr>
            <a:r>
              <a:rPr lang="en-US" sz="2004" dirty="0">
                <a:solidFill>
                  <a:srgbClr val="FFFFFF"/>
                </a:solidFill>
                <a:latin typeface="Arial"/>
                <a:ea typeface="Arial"/>
                <a:cs typeface="Arial"/>
                <a:sym typeface="Arial"/>
              </a:rPr>
              <a:t>to as " honeycombing." </a:t>
            </a:r>
          </a:p>
        </p:txBody>
      </p:sp>
      <p:sp>
        <p:nvSpPr>
          <p:cNvPr id="7" name="TextBox 7"/>
          <p:cNvSpPr txBox="1"/>
          <p:nvPr/>
        </p:nvSpPr>
        <p:spPr>
          <a:xfrm>
            <a:off x="758342" y="833780"/>
            <a:ext cx="8112633" cy="3168303"/>
          </a:xfrm>
          <a:prstGeom prst="rect">
            <a:avLst/>
          </a:prstGeom>
        </p:spPr>
        <p:txBody>
          <a:bodyPr lIns="0" tIns="0" rIns="0" bIns="0" rtlCol="0" anchor="t">
            <a:spAutoFit/>
          </a:bodyPr>
          <a:lstStyle/>
          <a:p>
            <a:pPr algn="l">
              <a:lnSpc>
                <a:spcPts val="2400"/>
              </a:lnSpc>
            </a:pPr>
            <a:r>
              <a:rPr lang="en-US" sz="2004" dirty="0">
                <a:solidFill>
                  <a:srgbClr val="FFFFFF"/>
                </a:solidFill>
                <a:latin typeface="Arial"/>
                <a:ea typeface="Arial"/>
                <a:cs typeface="Arial"/>
                <a:sym typeface="Arial"/>
              </a:rPr>
              <a:t>A hemangioma is a benign tumor that can involve the body of the vertebra. </a:t>
            </a:r>
          </a:p>
          <a:p>
            <a:pPr algn="l">
              <a:lnSpc>
                <a:spcPts val="5010"/>
              </a:lnSpc>
            </a:pPr>
            <a:r>
              <a:rPr lang="en-US" sz="2004" dirty="0">
                <a:solidFill>
                  <a:srgbClr val="FFFFFF"/>
                </a:solidFill>
                <a:latin typeface="Arial"/>
                <a:ea typeface="Arial"/>
                <a:cs typeface="Arial"/>
                <a:sym typeface="Arial"/>
              </a:rPr>
              <a:t>• This tumor is often found in the lower thoracic or upper lumbar spine, </a:t>
            </a:r>
          </a:p>
          <a:p>
            <a:pPr algn="l">
              <a:lnSpc>
                <a:spcPts val="1002"/>
              </a:lnSpc>
            </a:pPr>
            <a:r>
              <a:rPr lang="en-US" sz="2004" dirty="0">
                <a:solidFill>
                  <a:srgbClr val="FFFFFF"/>
                </a:solidFill>
                <a:latin typeface="Arial"/>
                <a:ea typeface="Arial"/>
                <a:cs typeface="Arial"/>
                <a:sym typeface="Arial"/>
              </a:rPr>
              <a:t>usually involving only a single vertebra. </a:t>
            </a:r>
          </a:p>
          <a:p>
            <a:pPr algn="l">
              <a:lnSpc>
                <a:spcPts val="5010"/>
              </a:lnSpc>
            </a:pPr>
            <a:r>
              <a:rPr lang="en-US" sz="2004" dirty="0">
                <a:solidFill>
                  <a:srgbClr val="FFFFFF"/>
                </a:solidFill>
                <a:latin typeface="Arial"/>
                <a:ea typeface="Arial"/>
                <a:cs typeface="Arial"/>
                <a:sym typeface="Arial"/>
              </a:rPr>
              <a:t>•Interestingly, not all hemangiomas produce symptoms such as pain. </a:t>
            </a:r>
          </a:p>
          <a:p>
            <a:pPr algn="l">
              <a:lnSpc>
                <a:spcPts val="4589"/>
              </a:lnSpc>
            </a:pPr>
            <a:r>
              <a:rPr lang="en-US" sz="2004" dirty="0">
                <a:solidFill>
                  <a:srgbClr val="FFFFFF"/>
                </a:solidFill>
                <a:latin typeface="Arial"/>
                <a:ea typeface="Arial"/>
                <a:cs typeface="Arial"/>
                <a:sym typeface="Arial"/>
              </a:rPr>
              <a:t>•Hemangiomas typically occur during mid-life, affecting females more </a:t>
            </a:r>
          </a:p>
          <a:p>
            <a:pPr algn="l">
              <a:lnSpc>
                <a:spcPts val="1003"/>
              </a:lnSpc>
            </a:pPr>
            <a:r>
              <a:rPr lang="en-US" sz="2006" dirty="0">
                <a:solidFill>
                  <a:srgbClr val="FFFFFF"/>
                </a:solidFill>
                <a:latin typeface="Arial"/>
                <a:ea typeface="Arial"/>
                <a:cs typeface="Arial"/>
                <a:sym typeface="Arial"/>
              </a:rPr>
              <a:t>often than males. </a:t>
            </a:r>
          </a:p>
          <a:p>
            <a:pPr algn="l">
              <a:lnSpc>
                <a:spcPts val="3799"/>
              </a:lnSpc>
            </a:pPr>
            <a:r>
              <a:rPr lang="en-US" sz="2004" dirty="0">
                <a:solidFill>
                  <a:srgbClr val="FFFFFF"/>
                </a:solidFill>
                <a:latin typeface="Arial"/>
                <a:ea typeface="Arial"/>
                <a:cs typeface="Arial"/>
                <a:sym typeface="Arial"/>
              </a:rPr>
              <a:t>•The most common symptom associated with a hemangioma is pain. </a:t>
            </a:r>
          </a:p>
        </p:txBody>
      </p:sp>
      <p:sp>
        <p:nvSpPr>
          <p:cNvPr id="8" name="TextBox 8"/>
          <p:cNvSpPr txBox="1"/>
          <p:nvPr/>
        </p:nvSpPr>
        <p:spPr>
          <a:xfrm>
            <a:off x="765105" y="4152529"/>
            <a:ext cx="8320688" cy="327847"/>
          </a:xfrm>
          <a:prstGeom prst="rect">
            <a:avLst/>
          </a:prstGeom>
        </p:spPr>
        <p:txBody>
          <a:bodyPr lIns="0" tIns="0" rIns="0" bIns="0" rtlCol="0" anchor="t">
            <a:spAutoFit/>
          </a:bodyPr>
          <a:lstStyle/>
          <a:p>
            <a:pPr algn="l">
              <a:lnSpc>
                <a:spcPts val="2808"/>
              </a:lnSpc>
            </a:pPr>
            <a:r>
              <a:rPr lang="en-US" sz="2006" dirty="0">
                <a:solidFill>
                  <a:srgbClr val="FFFFFF"/>
                </a:solidFill>
                <a:latin typeface="Arial"/>
                <a:ea typeface="Arial"/>
                <a:cs typeface="Arial"/>
                <a:sym typeface="Arial"/>
              </a:rPr>
              <a:t>•They have a very characteristic appearance on regular x-rays, referred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2666</Words>
  <Application>Microsoft Office PowerPoint</Application>
  <PresentationFormat>On-screen Show (16:9)</PresentationFormat>
  <Paragraphs>359</Paragraphs>
  <Slides>54</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54</vt:i4>
      </vt:variant>
    </vt:vector>
  </HeadingPairs>
  <TitlesOfParts>
    <vt:vector size="67" baseType="lpstr">
      <vt:lpstr>Arial Italics</vt:lpstr>
      <vt:lpstr>Barlow SemiCondensed Bold Italics</vt:lpstr>
      <vt:lpstr>Barlow SemiCondensed Bold</vt:lpstr>
      <vt:lpstr>Barlow SemiCondensed</vt:lpstr>
      <vt:lpstr>Calibri</vt:lpstr>
      <vt:lpstr>Roboto</vt:lpstr>
      <vt:lpstr>Roboto Bold Italics</vt:lpstr>
      <vt:lpstr>Roboto Italics</vt:lpstr>
      <vt:lpstr>Arial</vt:lpstr>
      <vt:lpstr>Roboto Bold</vt:lpstr>
      <vt:lpstr>Arial Bold</vt:lpstr>
      <vt:lpstr>Arimo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Spinal tumors</dc:title>
  <cp:lastModifiedBy>حنان وائل محمد البايض</cp:lastModifiedBy>
  <cp:revision>2</cp:revision>
  <dcterms:created xsi:type="dcterms:W3CDTF">2006-08-16T00:00:00Z</dcterms:created>
  <dcterms:modified xsi:type="dcterms:W3CDTF">2025-10-01T22:56:22Z</dcterms:modified>
  <dc:identifier>DAG0kiBo2HA</dc:identifier>
</cp:coreProperties>
</file>