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2" r:id="rId1"/>
  </p:sldMasterIdLst>
  <p:notesMasterIdLst>
    <p:notesMasterId r:id="rId41"/>
  </p:notesMasterIdLst>
  <p:sldIdLst>
    <p:sldId id="256" r:id="rId2"/>
    <p:sldId id="295" r:id="rId3"/>
    <p:sldId id="258" r:id="rId4"/>
    <p:sldId id="296" r:id="rId5"/>
    <p:sldId id="259" r:id="rId6"/>
    <p:sldId id="297" r:id="rId7"/>
    <p:sldId id="298" r:id="rId8"/>
    <p:sldId id="261" r:id="rId9"/>
    <p:sldId id="299" r:id="rId10"/>
    <p:sldId id="300" r:id="rId11"/>
    <p:sldId id="301" r:id="rId12"/>
    <p:sldId id="302" r:id="rId13"/>
    <p:sldId id="303" r:id="rId14"/>
    <p:sldId id="266" r:id="rId15"/>
    <p:sldId id="267" r:id="rId16"/>
    <p:sldId id="268" r:id="rId17"/>
    <p:sldId id="269" r:id="rId18"/>
    <p:sldId id="270" r:id="rId19"/>
    <p:sldId id="304" r:id="rId20"/>
    <p:sldId id="305" r:id="rId21"/>
    <p:sldId id="271" r:id="rId22"/>
    <p:sldId id="287"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88" autoAdjust="0"/>
    <p:restoredTop sz="91103" autoAdjust="0"/>
  </p:normalViewPr>
  <p:slideViewPr>
    <p:cSldViewPr>
      <p:cViewPr varScale="1">
        <p:scale>
          <a:sx n="75" d="100"/>
          <a:sy n="75" d="100"/>
        </p:scale>
        <p:origin x="1542"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F635D-9CA5-4477-8FC1-547D95597163}" type="doc">
      <dgm:prSet loTypeId="urn:microsoft.com/office/officeart/2005/8/layout/hierarchy3" loCatId="list" qsTypeId="urn:microsoft.com/office/officeart/2005/8/quickstyle/3d1" qsCatId="3D" csTypeId="urn:microsoft.com/office/officeart/2005/8/colors/accent0_3" csCatId="mainScheme" phldr="1"/>
      <dgm:spPr/>
      <dgm:t>
        <a:bodyPr/>
        <a:lstStyle/>
        <a:p>
          <a:endParaRPr lang="en-US"/>
        </a:p>
      </dgm:t>
    </dgm:pt>
    <dgm:pt modelId="{D37FF2C0-EB61-4A1E-9860-F272CC8DAC9C}">
      <dgm:prSet phldrT="[نص]"/>
      <dgm:spPr/>
      <dgm:t>
        <a:bodyPr/>
        <a:lstStyle/>
        <a:p>
          <a:r>
            <a:rPr lang="en-US" spc="35" smtClean="0">
              <a:latin typeface="Tahoma"/>
              <a:cs typeface="Tahoma"/>
            </a:rPr>
            <a:t>Mono-</a:t>
          </a:r>
          <a:endParaRPr lang="en-US" smtClean="0">
            <a:latin typeface="Tahoma"/>
            <a:cs typeface="Tahoma"/>
          </a:endParaRPr>
        </a:p>
        <a:p>
          <a:r>
            <a:rPr lang="en-US" spc="10" smtClean="0">
              <a:latin typeface="Tahoma"/>
              <a:cs typeface="Tahoma"/>
            </a:rPr>
            <a:t>symptomatic</a:t>
          </a:r>
          <a:endParaRPr lang="en-US" dirty="0"/>
        </a:p>
      </dgm:t>
    </dgm:pt>
    <dgm:pt modelId="{2F86C73C-991A-4E78-B1FC-3621773AFAB5}" type="parTrans" cxnId="{B500D70F-4718-46A3-8A52-F92C811D2909}">
      <dgm:prSet/>
      <dgm:spPr/>
      <dgm:t>
        <a:bodyPr/>
        <a:lstStyle/>
        <a:p>
          <a:endParaRPr lang="en-US"/>
        </a:p>
      </dgm:t>
    </dgm:pt>
    <dgm:pt modelId="{7D72D94E-0903-42F5-BF96-DF4C5446BD47}" type="sibTrans" cxnId="{B500D70F-4718-46A3-8A52-F92C811D2909}">
      <dgm:prSet/>
      <dgm:spPr/>
      <dgm:t>
        <a:bodyPr/>
        <a:lstStyle/>
        <a:p>
          <a:endParaRPr lang="en-US"/>
        </a:p>
      </dgm:t>
    </dgm:pt>
    <dgm:pt modelId="{52B77627-3662-4712-9310-518C8F2304CD}">
      <dgm:prSet phldrT="[نص]"/>
      <dgm:spPr/>
      <dgm:t>
        <a:bodyPr/>
        <a:lstStyle/>
        <a:p>
          <a:r>
            <a:rPr lang="en-US" spc="55" smtClean="0">
              <a:latin typeface="Microsoft Sans Serif"/>
              <a:cs typeface="Microsoft Sans Serif"/>
            </a:rPr>
            <a:t>Mainly </a:t>
          </a:r>
          <a:r>
            <a:rPr lang="en-US" spc="60" smtClean="0">
              <a:latin typeface="Microsoft Sans Serif"/>
              <a:cs typeface="Microsoft Sans Serif"/>
            </a:rPr>
            <a:t> </a:t>
          </a:r>
          <a:r>
            <a:rPr lang="en-US" spc="55" smtClean="0">
              <a:latin typeface="Microsoft Sans Serif"/>
              <a:cs typeface="Microsoft Sans Serif"/>
            </a:rPr>
            <a:t>Nocturnal  </a:t>
          </a:r>
          <a:r>
            <a:rPr lang="en-US" spc="45" smtClean="0">
              <a:latin typeface="Microsoft Sans Serif"/>
              <a:cs typeface="Microsoft Sans Serif"/>
            </a:rPr>
            <a:t>enuresis</a:t>
          </a:r>
          <a:endParaRPr lang="en-US"/>
        </a:p>
      </dgm:t>
    </dgm:pt>
    <dgm:pt modelId="{1BA3E7A6-5DDB-488E-A841-05B1B783F509}" type="parTrans" cxnId="{FE930AD5-1322-4BD1-AC52-FC2F83114EF8}">
      <dgm:prSet/>
      <dgm:spPr/>
      <dgm:t>
        <a:bodyPr/>
        <a:lstStyle/>
        <a:p>
          <a:endParaRPr lang="en-US"/>
        </a:p>
      </dgm:t>
    </dgm:pt>
    <dgm:pt modelId="{45915CEB-1247-4E04-B503-7253051FEB75}" type="sibTrans" cxnId="{FE930AD5-1322-4BD1-AC52-FC2F83114EF8}">
      <dgm:prSet/>
      <dgm:spPr/>
      <dgm:t>
        <a:bodyPr/>
        <a:lstStyle/>
        <a:p>
          <a:endParaRPr lang="en-US"/>
        </a:p>
      </dgm:t>
    </dgm:pt>
    <dgm:pt modelId="{3708DF92-0BC9-4090-8498-25E892DBF25D}">
      <dgm:prSet phldrT="[نص]"/>
      <dgm:spPr/>
      <dgm:t>
        <a:bodyPr/>
        <a:lstStyle/>
        <a:p>
          <a:r>
            <a:rPr lang="en-US" spc="40" smtClean="0">
              <a:latin typeface="Tahoma"/>
              <a:cs typeface="Tahoma"/>
            </a:rPr>
            <a:t>Non</a:t>
          </a:r>
          <a:r>
            <a:rPr lang="en-US" spc="-165" smtClean="0">
              <a:latin typeface="Tahoma"/>
              <a:cs typeface="Tahoma"/>
            </a:rPr>
            <a:t> </a:t>
          </a:r>
          <a:r>
            <a:rPr lang="en-US" spc="15" smtClean="0">
              <a:latin typeface="Tahoma"/>
              <a:cs typeface="Tahoma"/>
            </a:rPr>
            <a:t>Mono-</a:t>
          </a:r>
          <a:endParaRPr lang="en-US" smtClean="0">
            <a:latin typeface="Tahoma"/>
            <a:cs typeface="Tahoma"/>
          </a:endParaRPr>
        </a:p>
        <a:p>
          <a:r>
            <a:rPr lang="en-US" spc="10" smtClean="0">
              <a:latin typeface="Tahoma"/>
              <a:cs typeface="Tahoma"/>
            </a:rPr>
            <a:t>symptomatic</a:t>
          </a:r>
          <a:endParaRPr lang="en-US" dirty="0"/>
        </a:p>
      </dgm:t>
    </dgm:pt>
    <dgm:pt modelId="{7F4E18D0-87AC-4B15-AAE3-CDAB9B238A1C}" type="parTrans" cxnId="{F3E03427-4B1A-4DFD-8EBE-96020C99BF94}">
      <dgm:prSet/>
      <dgm:spPr/>
      <dgm:t>
        <a:bodyPr/>
        <a:lstStyle/>
        <a:p>
          <a:endParaRPr lang="en-US"/>
        </a:p>
      </dgm:t>
    </dgm:pt>
    <dgm:pt modelId="{38C2F25D-1E82-49D8-AFC3-D591C79CC768}" type="sibTrans" cxnId="{F3E03427-4B1A-4DFD-8EBE-96020C99BF94}">
      <dgm:prSet/>
      <dgm:spPr/>
      <dgm:t>
        <a:bodyPr/>
        <a:lstStyle/>
        <a:p>
          <a:endParaRPr lang="en-US"/>
        </a:p>
      </dgm:t>
    </dgm:pt>
    <dgm:pt modelId="{8CC6F02A-3511-42B6-BC32-F12EAD3D98DC}">
      <dgm:prSet phldrT="[نص]"/>
      <dgm:spPr/>
      <dgm:t>
        <a:bodyPr/>
        <a:lstStyle/>
        <a:p>
          <a:r>
            <a:rPr lang="en-US" dirty="0" smtClean="0">
              <a:solidFill>
                <a:schemeClr val="tx1"/>
              </a:solidFill>
              <a:latin typeface="Tahoma"/>
              <a:cs typeface="Tahoma"/>
            </a:rPr>
            <a:t>Diurnal</a:t>
          </a:r>
          <a:r>
            <a:rPr lang="en-US" spc="-95" dirty="0" smtClean="0">
              <a:solidFill>
                <a:schemeClr val="tx1"/>
              </a:solidFill>
              <a:latin typeface="Tahoma"/>
              <a:cs typeface="Tahoma"/>
            </a:rPr>
            <a:t> </a:t>
          </a:r>
          <a:r>
            <a:rPr lang="en-US" spc="10" dirty="0" smtClean="0">
              <a:solidFill>
                <a:schemeClr val="tx1"/>
              </a:solidFill>
              <a:latin typeface="Tahoma"/>
              <a:cs typeface="Tahoma"/>
            </a:rPr>
            <a:t>enuresis  </a:t>
          </a:r>
          <a:r>
            <a:rPr lang="en-US" spc="15" dirty="0" smtClean="0">
              <a:solidFill>
                <a:schemeClr val="tx1"/>
              </a:solidFill>
              <a:latin typeface="Tahoma"/>
              <a:cs typeface="Tahoma"/>
            </a:rPr>
            <a:t>mainl</a:t>
          </a:r>
          <a:r>
            <a:rPr lang="en-US" spc="20" dirty="0" smtClean="0">
              <a:solidFill>
                <a:schemeClr val="tx1"/>
              </a:solidFill>
              <a:latin typeface="Tahoma"/>
              <a:cs typeface="Tahoma"/>
            </a:rPr>
            <a:t>y</a:t>
          </a:r>
          <a:r>
            <a:rPr lang="en-US" spc="-85" dirty="0" smtClean="0">
              <a:solidFill>
                <a:schemeClr val="tx1"/>
              </a:solidFill>
              <a:latin typeface="Tahoma"/>
              <a:cs typeface="Tahoma"/>
            </a:rPr>
            <a:t> </a:t>
          </a:r>
          <a:r>
            <a:rPr lang="en-US" spc="60" dirty="0" smtClean="0">
              <a:solidFill>
                <a:schemeClr val="tx1"/>
              </a:solidFill>
              <a:latin typeface="Tahoma"/>
              <a:cs typeface="Tahoma"/>
            </a:rPr>
            <a:t>BUT  </a:t>
          </a:r>
          <a:r>
            <a:rPr lang="en-US" spc="10" dirty="0" smtClean="0">
              <a:solidFill>
                <a:schemeClr val="tx1"/>
              </a:solidFill>
              <a:latin typeface="Tahoma"/>
              <a:cs typeface="Tahoma"/>
            </a:rPr>
            <a:t>possible </a:t>
          </a:r>
          <a:r>
            <a:rPr lang="en-US" spc="15" dirty="0" smtClean="0">
              <a:solidFill>
                <a:schemeClr val="tx1"/>
              </a:solidFill>
              <a:latin typeface="Tahoma"/>
              <a:cs typeface="Tahoma"/>
            </a:rPr>
            <a:t> </a:t>
          </a:r>
          <a:r>
            <a:rPr lang="en-US" spc="-10" dirty="0" smtClean="0">
              <a:solidFill>
                <a:schemeClr val="tx1"/>
              </a:solidFill>
              <a:latin typeface="Tahoma"/>
              <a:cs typeface="Tahoma"/>
            </a:rPr>
            <a:t>nocturnal</a:t>
          </a:r>
          <a:endParaRPr lang="en-US" dirty="0">
            <a:solidFill>
              <a:schemeClr val="tx1"/>
            </a:solidFill>
          </a:endParaRPr>
        </a:p>
      </dgm:t>
    </dgm:pt>
    <dgm:pt modelId="{535E386F-5A59-4BBE-BDF0-734E03759A44}" type="parTrans" cxnId="{8B84DA86-B0BD-4784-B2E4-0E7FC1C07AA2}">
      <dgm:prSet/>
      <dgm:spPr/>
      <dgm:t>
        <a:bodyPr/>
        <a:lstStyle/>
        <a:p>
          <a:endParaRPr lang="en-US"/>
        </a:p>
      </dgm:t>
    </dgm:pt>
    <dgm:pt modelId="{12C6C999-ADC0-4111-8D55-03825B25B4B0}" type="sibTrans" cxnId="{8B84DA86-B0BD-4784-B2E4-0E7FC1C07AA2}">
      <dgm:prSet/>
      <dgm:spPr/>
      <dgm:t>
        <a:bodyPr/>
        <a:lstStyle/>
        <a:p>
          <a:endParaRPr lang="en-US"/>
        </a:p>
      </dgm:t>
    </dgm:pt>
    <dgm:pt modelId="{C740676A-A53E-4E61-BB3A-C345C4AC4624}">
      <dgm:prSet/>
      <dgm:spPr/>
      <dgm:t>
        <a:bodyPr/>
        <a:lstStyle/>
        <a:p>
          <a:r>
            <a:rPr lang="en-US" u="sng" spc="10" dirty="0" smtClean="0">
              <a:uFill>
                <a:solidFill>
                  <a:srgbClr val="FF0000"/>
                </a:solidFill>
              </a:uFill>
              <a:latin typeface="Microsoft Sans Serif"/>
              <a:cs typeface="Microsoft Sans Serif"/>
            </a:rPr>
            <a:t>N</a:t>
          </a:r>
          <a:r>
            <a:rPr lang="en-US" u="sng" spc="15" dirty="0" smtClean="0">
              <a:uFill>
                <a:solidFill>
                  <a:srgbClr val="FF0000"/>
                </a:solidFill>
              </a:uFill>
              <a:latin typeface="Microsoft Sans Serif"/>
              <a:cs typeface="Microsoft Sans Serif"/>
            </a:rPr>
            <a:t>O</a:t>
          </a:r>
          <a:r>
            <a:rPr lang="en-US" spc="-220" dirty="0" smtClean="0">
              <a:latin typeface="Microsoft Sans Serif"/>
              <a:cs typeface="Microsoft Sans Serif"/>
            </a:rPr>
            <a:t> </a:t>
          </a:r>
          <a:r>
            <a:rPr lang="en-US" spc="50" dirty="0" smtClean="0">
              <a:latin typeface="Microsoft Sans Serif"/>
              <a:cs typeface="Microsoft Sans Serif"/>
            </a:rPr>
            <a:t>bladder dysfunction</a:t>
          </a:r>
          <a:endParaRPr lang="en-US" dirty="0">
            <a:latin typeface="Microsoft Sans Serif"/>
            <a:cs typeface="Microsoft Sans Serif"/>
          </a:endParaRPr>
        </a:p>
      </dgm:t>
    </dgm:pt>
    <dgm:pt modelId="{8EA987B3-9B99-4A01-B265-260453042825}" type="parTrans" cxnId="{F851A2C2-4343-498D-B835-F11147036934}">
      <dgm:prSet/>
      <dgm:spPr/>
      <dgm:t>
        <a:bodyPr/>
        <a:lstStyle/>
        <a:p>
          <a:endParaRPr lang="en-US"/>
        </a:p>
      </dgm:t>
    </dgm:pt>
    <dgm:pt modelId="{141D6D4A-3652-496E-80FA-DE6DFAACE28E}" type="sibTrans" cxnId="{F851A2C2-4343-498D-B835-F11147036934}">
      <dgm:prSet/>
      <dgm:spPr/>
      <dgm:t>
        <a:bodyPr/>
        <a:lstStyle/>
        <a:p>
          <a:endParaRPr lang="en-US"/>
        </a:p>
      </dgm:t>
    </dgm:pt>
    <dgm:pt modelId="{5C284A02-C7A7-4E95-8C2C-E969229A2409}">
      <dgm:prSet/>
      <dgm:spPr/>
      <dgm:t>
        <a:bodyPr/>
        <a:lstStyle/>
        <a:p>
          <a:r>
            <a:rPr lang="en-US" u="sng" spc="15" dirty="0" smtClean="0">
              <a:uFill>
                <a:solidFill>
                  <a:srgbClr val="FF0000"/>
                </a:solidFill>
              </a:uFill>
              <a:latin typeface="Microsoft Sans Serif"/>
              <a:cs typeface="Microsoft Sans Serif"/>
            </a:rPr>
            <a:t>N</a:t>
          </a:r>
          <a:r>
            <a:rPr lang="en-US" u="sng" spc="20" dirty="0" smtClean="0">
              <a:uFill>
                <a:solidFill>
                  <a:srgbClr val="FF0000"/>
                </a:solidFill>
              </a:uFill>
              <a:latin typeface="Microsoft Sans Serif"/>
              <a:cs typeface="Microsoft Sans Serif"/>
            </a:rPr>
            <a:t>O</a:t>
          </a:r>
          <a:r>
            <a:rPr lang="en-US" spc="-225" dirty="0" smtClean="0">
              <a:latin typeface="Microsoft Sans Serif"/>
              <a:cs typeface="Microsoft Sans Serif"/>
            </a:rPr>
            <a:t> </a:t>
          </a:r>
          <a:r>
            <a:rPr lang="en-US" spc="60" dirty="0" smtClean="0">
              <a:latin typeface="Microsoft Sans Serif"/>
              <a:cs typeface="Microsoft Sans Serif"/>
            </a:rPr>
            <a:t>*daytime</a:t>
          </a:r>
          <a:endParaRPr lang="en-US" dirty="0" smtClean="0">
            <a:latin typeface="Microsoft Sans Serif"/>
            <a:cs typeface="Microsoft Sans Serif"/>
          </a:endParaRPr>
        </a:p>
        <a:p>
          <a:r>
            <a:rPr lang="en-US" spc="80" dirty="0" smtClean="0">
              <a:latin typeface="Microsoft Sans Serif"/>
              <a:cs typeface="Microsoft Sans Serif"/>
            </a:rPr>
            <a:t>symptoms</a:t>
          </a:r>
          <a:endParaRPr lang="en-US" dirty="0">
            <a:latin typeface="Microsoft Sans Serif"/>
            <a:cs typeface="Microsoft Sans Serif"/>
          </a:endParaRPr>
        </a:p>
      </dgm:t>
    </dgm:pt>
    <dgm:pt modelId="{F0A36833-2985-43D6-9A28-CFDAEDA18D76}" type="parTrans" cxnId="{F9894216-BCC8-4445-9438-FBD3CDF6627C}">
      <dgm:prSet/>
      <dgm:spPr/>
      <dgm:t>
        <a:bodyPr/>
        <a:lstStyle/>
        <a:p>
          <a:endParaRPr lang="en-US"/>
        </a:p>
      </dgm:t>
    </dgm:pt>
    <dgm:pt modelId="{B95CD50B-54AB-4D93-9BA5-3316CECE3F9F}" type="sibTrans" cxnId="{F9894216-BCC8-4445-9438-FBD3CDF6627C}">
      <dgm:prSet/>
      <dgm:spPr/>
      <dgm:t>
        <a:bodyPr/>
        <a:lstStyle/>
        <a:p>
          <a:endParaRPr lang="en-US"/>
        </a:p>
      </dgm:t>
    </dgm:pt>
    <dgm:pt modelId="{76CD01D6-B35E-400F-997E-2820F179C07E}">
      <dgm:prSet/>
      <dgm:spPr/>
      <dgm:t>
        <a:bodyPr/>
        <a:lstStyle/>
        <a:p>
          <a:r>
            <a:rPr lang="en-US" spc="25" dirty="0" smtClean="0">
              <a:latin typeface="Microsoft Sans Serif"/>
              <a:cs typeface="Microsoft Sans Serif"/>
            </a:rPr>
            <a:t>Bladder </a:t>
          </a:r>
          <a:r>
            <a:rPr lang="en-US" spc="50" dirty="0" smtClean="0">
              <a:latin typeface="Microsoft Sans Serif"/>
              <a:cs typeface="Microsoft Sans Serif"/>
            </a:rPr>
            <a:t>dysfunction</a:t>
          </a:r>
          <a:endParaRPr lang="en-US" dirty="0">
            <a:latin typeface="Microsoft Sans Serif"/>
            <a:cs typeface="Microsoft Sans Serif"/>
          </a:endParaRPr>
        </a:p>
      </dgm:t>
    </dgm:pt>
    <dgm:pt modelId="{1C393416-E929-4C58-B188-8A7C896A702A}" type="parTrans" cxnId="{AB240C1E-8971-455B-AD1D-1FCB324DE1B4}">
      <dgm:prSet/>
      <dgm:spPr/>
      <dgm:t>
        <a:bodyPr/>
        <a:lstStyle/>
        <a:p>
          <a:endParaRPr lang="en-US"/>
        </a:p>
      </dgm:t>
    </dgm:pt>
    <dgm:pt modelId="{2FDC5D8D-C07C-43E8-BF5D-30AA92D47E02}" type="sibTrans" cxnId="{AB240C1E-8971-455B-AD1D-1FCB324DE1B4}">
      <dgm:prSet/>
      <dgm:spPr/>
      <dgm:t>
        <a:bodyPr/>
        <a:lstStyle/>
        <a:p>
          <a:endParaRPr lang="en-US"/>
        </a:p>
      </dgm:t>
    </dgm:pt>
    <dgm:pt modelId="{4BB231DC-EABD-44BC-8981-8824D07EFD60}">
      <dgm:prSet/>
      <dgm:spPr/>
      <dgm:t>
        <a:bodyPr/>
        <a:lstStyle/>
        <a:p>
          <a:r>
            <a:rPr lang="en-US" spc="60" dirty="0" smtClean="0">
              <a:latin typeface="Microsoft Sans Serif"/>
              <a:cs typeface="Microsoft Sans Serif"/>
            </a:rPr>
            <a:t>daytime</a:t>
          </a:r>
          <a:endParaRPr lang="en-US" dirty="0" smtClean="0">
            <a:latin typeface="Microsoft Sans Serif"/>
            <a:cs typeface="Microsoft Sans Serif"/>
          </a:endParaRPr>
        </a:p>
        <a:p>
          <a:r>
            <a:rPr lang="en-US" spc="80" dirty="0" smtClean="0">
              <a:latin typeface="Microsoft Sans Serif"/>
              <a:cs typeface="Microsoft Sans Serif"/>
            </a:rPr>
            <a:t>symptoms</a:t>
          </a:r>
          <a:endParaRPr lang="en-US" dirty="0">
            <a:latin typeface="Microsoft Sans Serif"/>
            <a:cs typeface="Microsoft Sans Serif"/>
          </a:endParaRPr>
        </a:p>
      </dgm:t>
    </dgm:pt>
    <dgm:pt modelId="{A2806862-863E-47C6-8D0D-247A4C06814A}" type="parTrans" cxnId="{A6C8BA00-46C4-4691-B556-DD167557AA83}">
      <dgm:prSet/>
      <dgm:spPr/>
      <dgm:t>
        <a:bodyPr/>
        <a:lstStyle/>
        <a:p>
          <a:endParaRPr lang="en-US"/>
        </a:p>
      </dgm:t>
    </dgm:pt>
    <dgm:pt modelId="{EBBBC0EB-7B91-4A72-BF09-F75CFC1B78A6}" type="sibTrans" cxnId="{A6C8BA00-46C4-4691-B556-DD167557AA83}">
      <dgm:prSet/>
      <dgm:spPr/>
      <dgm:t>
        <a:bodyPr/>
        <a:lstStyle/>
        <a:p>
          <a:endParaRPr lang="en-US"/>
        </a:p>
      </dgm:t>
    </dgm:pt>
    <dgm:pt modelId="{836ED78A-7C26-499E-AB36-C369A891A256}" type="pres">
      <dgm:prSet presAssocID="{4F3F635D-9CA5-4477-8FC1-547D95597163}" presName="diagram" presStyleCnt="0">
        <dgm:presLayoutVars>
          <dgm:chPref val="1"/>
          <dgm:dir/>
          <dgm:animOne val="branch"/>
          <dgm:animLvl val="lvl"/>
          <dgm:resizeHandles/>
        </dgm:presLayoutVars>
      </dgm:prSet>
      <dgm:spPr/>
      <dgm:t>
        <a:bodyPr/>
        <a:lstStyle/>
        <a:p>
          <a:endParaRPr lang="en-US"/>
        </a:p>
      </dgm:t>
    </dgm:pt>
    <dgm:pt modelId="{F9F3C39F-3DDC-4863-8683-33761BC737D8}" type="pres">
      <dgm:prSet presAssocID="{D37FF2C0-EB61-4A1E-9860-F272CC8DAC9C}" presName="root" presStyleCnt="0"/>
      <dgm:spPr/>
    </dgm:pt>
    <dgm:pt modelId="{C1E88CA7-ED6C-4CF6-A5F1-C74EB7FB0966}" type="pres">
      <dgm:prSet presAssocID="{D37FF2C0-EB61-4A1E-9860-F272CC8DAC9C}" presName="rootComposite" presStyleCnt="0"/>
      <dgm:spPr/>
    </dgm:pt>
    <dgm:pt modelId="{54CEE499-28C8-4FD0-8557-B25FF75F3154}" type="pres">
      <dgm:prSet presAssocID="{D37FF2C0-EB61-4A1E-9860-F272CC8DAC9C}" presName="rootText" presStyleLbl="node1" presStyleIdx="0" presStyleCnt="2"/>
      <dgm:spPr/>
      <dgm:t>
        <a:bodyPr/>
        <a:lstStyle/>
        <a:p>
          <a:endParaRPr lang="en-US"/>
        </a:p>
      </dgm:t>
    </dgm:pt>
    <dgm:pt modelId="{93B99561-DB32-4D23-B63B-377398B65936}" type="pres">
      <dgm:prSet presAssocID="{D37FF2C0-EB61-4A1E-9860-F272CC8DAC9C}" presName="rootConnector" presStyleLbl="node1" presStyleIdx="0" presStyleCnt="2"/>
      <dgm:spPr/>
      <dgm:t>
        <a:bodyPr/>
        <a:lstStyle/>
        <a:p>
          <a:endParaRPr lang="en-US"/>
        </a:p>
      </dgm:t>
    </dgm:pt>
    <dgm:pt modelId="{5FE67211-7704-4E7D-B7B8-856DEF7DADF5}" type="pres">
      <dgm:prSet presAssocID="{D37FF2C0-EB61-4A1E-9860-F272CC8DAC9C}" presName="childShape" presStyleCnt="0"/>
      <dgm:spPr/>
    </dgm:pt>
    <dgm:pt modelId="{C286AB56-D095-4158-99FC-55A1F8D50B06}" type="pres">
      <dgm:prSet presAssocID="{1BA3E7A6-5DDB-488E-A841-05B1B783F509}" presName="Name13" presStyleLbl="parChTrans1D2" presStyleIdx="0" presStyleCnt="6"/>
      <dgm:spPr/>
      <dgm:t>
        <a:bodyPr/>
        <a:lstStyle/>
        <a:p>
          <a:endParaRPr lang="en-US"/>
        </a:p>
      </dgm:t>
    </dgm:pt>
    <dgm:pt modelId="{A1B41FC5-1547-45A2-9E2A-2371F14D9E5A}" type="pres">
      <dgm:prSet presAssocID="{52B77627-3662-4712-9310-518C8F2304CD}" presName="childText" presStyleLbl="bgAcc1" presStyleIdx="0" presStyleCnt="6">
        <dgm:presLayoutVars>
          <dgm:bulletEnabled val="1"/>
        </dgm:presLayoutVars>
      </dgm:prSet>
      <dgm:spPr/>
      <dgm:t>
        <a:bodyPr/>
        <a:lstStyle/>
        <a:p>
          <a:endParaRPr lang="en-US"/>
        </a:p>
      </dgm:t>
    </dgm:pt>
    <dgm:pt modelId="{13FD8F88-05A2-4850-9F75-427C5AD066F0}" type="pres">
      <dgm:prSet presAssocID="{8EA987B3-9B99-4A01-B265-260453042825}" presName="Name13" presStyleLbl="parChTrans1D2" presStyleIdx="1" presStyleCnt="6"/>
      <dgm:spPr/>
      <dgm:t>
        <a:bodyPr/>
        <a:lstStyle/>
        <a:p>
          <a:endParaRPr lang="en-US"/>
        </a:p>
      </dgm:t>
    </dgm:pt>
    <dgm:pt modelId="{A1BF90DB-DE6F-435A-9285-93B43C2CD544}" type="pres">
      <dgm:prSet presAssocID="{C740676A-A53E-4E61-BB3A-C345C4AC4624}" presName="childText" presStyleLbl="bgAcc1" presStyleIdx="1" presStyleCnt="6">
        <dgm:presLayoutVars>
          <dgm:bulletEnabled val="1"/>
        </dgm:presLayoutVars>
      </dgm:prSet>
      <dgm:spPr/>
      <dgm:t>
        <a:bodyPr/>
        <a:lstStyle/>
        <a:p>
          <a:endParaRPr lang="en-US"/>
        </a:p>
      </dgm:t>
    </dgm:pt>
    <dgm:pt modelId="{B2DFDD5A-ED60-4E08-A4D5-CBF21A806A22}" type="pres">
      <dgm:prSet presAssocID="{F0A36833-2985-43D6-9A28-CFDAEDA18D76}" presName="Name13" presStyleLbl="parChTrans1D2" presStyleIdx="2" presStyleCnt="6"/>
      <dgm:spPr/>
      <dgm:t>
        <a:bodyPr/>
        <a:lstStyle/>
        <a:p>
          <a:endParaRPr lang="en-US"/>
        </a:p>
      </dgm:t>
    </dgm:pt>
    <dgm:pt modelId="{807DB591-958A-4C84-934E-30D2E25CAD9D}" type="pres">
      <dgm:prSet presAssocID="{5C284A02-C7A7-4E95-8C2C-E969229A2409}" presName="childText" presStyleLbl="bgAcc1" presStyleIdx="2" presStyleCnt="6">
        <dgm:presLayoutVars>
          <dgm:bulletEnabled val="1"/>
        </dgm:presLayoutVars>
      </dgm:prSet>
      <dgm:spPr/>
      <dgm:t>
        <a:bodyPr/>
        <a:lstStyle/>
        <a:p>
          <a:endParaRPr lang="en-US"/>
        </a:p>
      </dgm:t>
    </dgm:pt>
    <dgm:pt modelId="{A80E9113-64E0-41B3-9CA4-A64EE892BEB4}" type="pres">
      <dgm:prSet presAssocID="{3708DF92-0BC9-4090-8498-25E892DBF25D}" presName="root" presStyleCnt="0"/>
      <dgm:spPr/>
    </dgm:pt>
    <dgm:pt modelId="{72C8AD33-BC34-4901-AB95-16717AF836F7}" type="pres">
      <dgm:prSet presAssocID="{3708DF92-0BC9-4090-8498-25E892DBF25D}" presName="rootComposite" presStyleCnt="0"/>
      <dgm:spPr/>
    </dgm:pt>
    <dgm:pt modelId="{4CD23244-A0DE-439E-96DA-29687F0B31A0}" type="pres">
      <dgm:prSet presAssocID="{3708DF92-0BC9-4090-8498-25E892DBF25D}" presName="rootText" presStyleLbl="node1" presStyleIdx="1" presStyleCnt="2"/>
      <dgm:spPr/>
      <dgm:t>
        <a:bodyPr/>
        <a:lstStyle/>
        <a:p>
          <a:endParaRPr lang="en-US"/>
        </a:p>
      </dgm:t>
    </dgm:pt>
    <dgm:pt modelId="{7DE7B3A7-D251-4FBD-B8D8-999026946676}" type="pres">
      <dgm:prSet presAssocID="{3708DF92-0BC9-4090-8498-25E892DBF25D}" presName="rootConnector" presStyleLbl="node1" presStyleIdx="1" presStyleCnt="2"/>
      <dgm:spPr/>
      <dgm:t>
        <a:bodyPr/>
        <a:lstStyle/>
        <a:p>
          <a:endParaRPr lang="en-US"/>
        </a:p>
      </dgm:t>
    </dgm:pt>
    <dgm:pt modelId="{EE0BC184-E7A5-414E-87BC-C29A69852ADF}" type="pres">
      <dgm:prSet presAssocID="{3708DF92-0BC9-4090-8498-25E892DBF25D}" presName="childShape" presStyleCnt="0"/>
      <dgm:spPr/>
    </dgm:pt>
    <dgm:pt modelId="{B38CABBD-E48E-4F4F-AD33-9D29BFC72A56}" type="pres">
      <dgm:prSet presAssocID="{535E386F-5A59-4BBE-BDF0-734E03759A44}" presName="Name13" presStyleLbl="parChTrans1D2" presStyleIdx="3" presStyleCnt="6"/>
      <dgm:spPr/>
      <dgm:t>
        <a:bodyPr/>
        <a:lstStyle/>
        <a:p>
          <a:endParaRPr lang="en-US"/>
        </a:p>
      </dgm:t>
    </dgm:pt>
    <dgm:pt modelId="{42695E18-A721-4B16-8E87-7BB93643F91A}" type="pres">
      <dgm:prSet presAssocID="{8CC6F02A-3511-42B6-BC32-F12EAD3D98DC}" presName="childText" presStyleLbl="bgAcc1" presStyleIdx="3" presStyleCnt="6">
        <dgm:presLayoutVars>
          <dgm:bulletEnabled val="1"/>
        </dgm:presLayoutVars>
      </dgm:prSet>
      <dgm:spPr/>
      <dgm:t>
        <a:bodyPr/>
        <a:lstStyle/>
        <a:p>
          <a:endParaRPr lang="en-US"/>
        </a:p>
      </dgm:t>
    </dgm:pt>
    <dgm:pt modelId="{56A31DA5-5A89-4C2E-B121-AD7D12C31EA8}" type="pres">
      <dgm:prSet presAssocID="{1C393416-E929-4C58-B188-8A7C896A702A}" presName="Name13" presStyleLbl="parChTrans1D2" presStyleIdx="4" presStyleCnt="6"/>
      <dgm:spPr/>
      <dgm:t>
        <a:bodyPr/>
        <a:lstStyle/>
        <a:p>
          <a:endParaRPr lang="en-US"/>
        </a:p>
      </dgm:t>
    </dgm:pt>
    <dgm:pt modelId="{CABDB73D-CBE4-406B-89C6-CBB46EE82984}" type="pres">
      <dgm:prSet presAssocID="{76CD01D6-B35E-400F-997E-2820F179C07E}" presName="childText" presStyleLbl="bgAcc1" presStyleIdx="4" presStyleCnt="6">
        <dgm:presLayoutVars>
          <dgm:bulletEnabled val="1"/>
        </dgm:presLayoutVars>
      </dgm:prSet>
      <dgm:spPr/>
      <dgm:t>
        <a:bodyPr/>
        <a:lstStyle/>
        <a:p>
          <a:endParaRPr lang="en-US"/>
        </a:p>
      </dgm:t>
    </dgm:pt>
    <dgm:pt modelId="{0BE1C344-66B7-43AD-BF49-EB12BF537AA2}" type="pres">
      <dgm:prSet presAssocID="{A2806862-863E-47C6-8D0D-247A4C06814A}" presName="Name13" presStyleLbl="parChTrans1D2" presStyleIdx="5" presStyleCnt="6"/>
      <dgm:spPr/>
      <dgm:t>
        <a:bodyPr/>
        <a:lstStyle/>
        <a:p>
          <a:endParaRPr lang="en-US"/>
        </a:p>
      </dgm:t>
    </dgm:pt>
    <dgm:pt modelId="{C3774F2E-DB1C-4FE5-AAEB-9618367EF240}" type="pres">
      <dgm:prSet presAssocID="{4BB231DC-EABD-44BC-8981-8824D07EFD60}" presName="childText" presStyleLbl="bgAcc1" presStyleIdx="5" presStyleCnt="6">
        <dgm:presLayoutVars>
          <dgm:bulletEnabled val="1"/>
        </dgm:presLayoutVars>
      </dgm:prSet>
      <dgm:spPr/>
      <dgm:t>
        <a:bodyPr/>
        <a:lstStyle/>
        <a:p>
          <a:endParaRPr lang="en-US"/>
        </a:p>
      </dgm:t>
    </dgm:pt>
  </dgm:ptLst>
  <dgm:cxnLst>
    <dgm:cxn modelId="{F3E03427-4B1A-4DFD-8EBE-96020C99BF94}" srcId="{4F3F635D-9CA5-4477-8FC1-547D95597163}" destId="{3708DF92-0BC9-4090-8498-25E892DBF25D}" srcOrd="1" destOrd="0" parTransId="{7F4E18D0-87AC-4B15-AAE3-CDAB9B238A1C}" sibTransId="{38C2F25D-1E82-49D8-AFC3-D591C79CC768}"/>
    <dgm:cxn modelId="{8B84DA86-B0BD-4784-B2E4-0E7FC1C07AA2}" srcId="{3708DF92-0BC9-4090-8498-25E892DBF25D}" destId="{8CC6F02A-3511-42B6-BC32-F12EAD3D98DC}" srcOrd="0" destOrd="0" parTransId="{535E386F-5A59-4BBE-BDF0-734E03759A44}" sibTransId="{12C6C999-ADC0-4111-8D55-03825B25B4B0}"/>
    <dgm:cxn modelId="{1E9C2071-36F9-4E15-9349-1315B58D2846}" type="presOf" srcId="{5C284A02-C7A7-4E95-8C2C-E969229A2409}" destId="{807DB591-958A-4C84-934E-30D2E25CAD9D}" srcOrd="0" destOrd="0" presId="urn:microsoft.com/office/officeart/2005/8/layout/hierarchy3"/>
    <dgm:cxn modelId="{C769CC25-378D-4747-84E7-9A826E70A6A9}" type="presOf" srcId="{4F3F635D-9CA5-4477-8FC1-547D95597163}" destId="{836ED78A-7C26-499E-AB36-C369A891A256}" srcOrd="0" destOrd="0" presId="urn:microsoft.com/office/officeart/2005/8/layout/hierarchy3"/>
    <dgm:cxn modelId="{4FDF7441-A7B9-437E-AFE1-2082AB3F40C3}" type="presOf" srcId="{1C393416-E929-4C58-B188-8A7C896A702A}" destId="{56A31DA5-5A89-4C2E-B121-AD7D12C31EA8}" srcOrd="0" destOrd="0" presId="urn:microsoft.com/office/officeart/2005/8/layout/hierarchy3"/>
    <dgm:cxn modelId="{6FFD8D61-4047-46D8-8AF0-9C7E7628F3AA}" type="presOf" srcId="{76CD01D6-B35E-400F-997E-2820F179C07E}" destId="{CABDB73D-CBE4-406B-89C6-CBB46EE82984}" srcOrd="0" destOrd="0" presId="urn:microsoft.com/office/officeart/2005/8/layout/hierarchy3"/>
    <dgm:cxn modelId="{39901F32-6C65-4818-B509-828C91E4221B}" type="presOf" srcId="{3708DF92-0BC9-4090-8498-25E892DBF25D}" destId="{7DE7B3A7-D251-4FBD-B8D8-999026946676}" srcOrd="1" destOrd="0" presId="urn:microsoft.com/office/officeart/2005/8/layout/hierarchy3"/>
    <dgm:cxn modelId="{9FA2D0AF-5CF9-4F70-B4CC-6E979617682F}" type="presOf" srcId="{D37FF2C0-EB61-4A1E-9860-F272CC8DAC9C}" destId="{54CEE499-28C8-4FD0-8557-B25FF75F3154}" srcOrd="0" destOrd="0" presId="urn:microsoft.com/office/officeart/2005/8/layout/hierarchy3"/>
    <dgm:cxn modelId="{73CEA7F2-D580-47A3-B8D5-7CD1BB8F3820}" type="presOf" srcId="{C740676A-A53E-4E61-BB3A-C345C4AC4624}" destId="{A1BF90DB-DE6F-435A-9285-93B43C2CD544}" srcOrd="0" destOrd="0" presId="urn:microsoft.com/office/officeart/2005/8/layout/hierarchy3"/>
    <dgm:cxn modelId="{EFF2B599-8025-4E64-BE56-416FB686621C}" type="presOf" srcId="{52B77627-3662-4712-9310-518C8F2304CD}" destId="{A1B41FC5-1547-45A2-9E2A-2371F14D9E5A}" srcOrd="0" destOrd="0" presId="urn:microsoft.com/office/officeart/2005/8/layout/hierarchy3"/>
    <dgm:cxn modelId="{B500D70F-4718-46A3-8A52-F92C811D2909}" srcId="{4F3F635D-9CA5-4477-8FC1-547D95597163}" destId="{D37FF2C0-EB61-4A1E-9860-F272CC8DAC9C}" srcOrd="0" destOrd="0" parTransId="{2F86C73C-991A-4E78-B1FC-3621773AFAB5}" sibTransId="{7D72D94E-0903-42F5-BF96-DF4C5446BD47}"/>
    <dgm:cxn modelId="{F9894216-BCC8-4445-9438-FBD3CDF6627C}" srcId="{D37FF2C0-EB61-4A1E-9860-F272CC8DAC9C}" destId="{5C284A02-C7A7-4E95-8C2C-E969229A2409}" srcOrd="2" destOrd="0" parTransId="{F0A36833-2985-43D6-9A28-CFDAEDA18D76}" sibTransId="{B95CD50B-54AB-4D93-9BA5-3316CECE3F9F}"/>
    <dgm:cxn modelId="{B13BC47E-AED0-41E1-AA3A-90B8012544BF}" type="presOf" srcId="{4BB231DC-EABD-44BC-8981-8824D07EFD60}" destId="{C3774F2E-DB1C-4FE5-AAEB-9618367EF240}" srcOrd="0" destOrd="0" presId="urn:microsoft.com/office/officeart/2005/8/layout/hierarchy3"/>
    <dgm:cxn modelId="{7E8C730A-5C3D-43DA-93A5-80AD0D40A64E}" type="presOf" srcId="{8CC6F02A-3511-42B6-BC32-F12EAD3D98DC}" destId="{42695E18-A721-4B16-8E87-7BB93643F91A}" srcOrd="0" destOrd="0" presId="urn:microsoft.com/office/officeart/2005/8/layout/hierarchy3"/>
    <dgm:cxn modelId="{1B91B466-6619-4CB1-A36A-D803673121EA}" type="presOf" srcId="{535E386F-5A59-4BBE-BDF0-734E03759A44}" destId="{B38CABBD-E48E-4F4F-AD33-9D29BFC72A56}" srcOrd="0" destOrd="0" presId="urn:microsoft.com/office/officeart/2005/8/layout/hierarchy3"/>
    <dgm:cxn modelId="{C05879C9-9BCA-442B-8D20-871CB745E173}" type="presOf" srcId="{D37FF2C0-EB61-4A1E-9860-F272CC8DAC9C}" destId="{93B99561-DB32-4D23-B63B-377398B65936}" srcOrd="1" destOrd="0" presId="urn:microsoft.com/office/officeart/2005/8/layout/hierarchy3"/>
    <dgm:cxn modelId="{A6C8BA00-46C4-4691-B556-DD167557AA83}" srcId="{3708DF92-0BC9-4090-8498-25E892DBF25D}" destId="{4BB231DC-EABD-44BC-8981-8824D07EFD60}" srcOrd="2" destOrd="0" parTransId="{A2806862-863E-47C6-8D0D-247A4C06814A}" sibTransId="{EBBBC0EB-7B91-4A72-BF09-F75CFC1B78A6}"/>
    <dgm:cxn modelId="{FE930AD5-1322-4BD1-AC52-FC2F83114EF8}" srcId="{D37FF2C0-EB61-4A1E-9860-F272CC8DAC9C}" destId="{52B77627-3662-4712-9310-518C8F2304CD}" srcOrd="0" destOrd="0" parTransId="{1BA3E7A6-5DDB-488E-A841-05B1B783F509}" sibTransId="{45915CEB-1247-4E04-B503-7253051FEB75}"/>
    <dgm:cxn modelId="{8655B508-05A6-4469-8B0B-4113430C994B}" type="presOf" srcId="{8EA987B3-9B99-4A01-B265-260453042825}" destId="{13FD8F88-05A2-4850-9F75-427C5AD066F0}" srcOrd="0" destOrd="0" presId="urn:microsoft.com/office/officeart/2005/8/layout/hierarchy3"/>
    <dgm:cxn modelId="{870BF577-79AC-4D85-BCB4-D138AC186F60}" type="presOf" srcId="{1BA3E7A6-5DDB-488E-A841-05B1B783F509}" destId="{C286AB56-D095-4158-99FC-55A1F8D50B06}" srcOrd="0" destOrd="0" presId="urn:microsoft.com/office/officeart/2005/8/layout/hierarchy3"/>
    <dgm:cxn modelId="{F851A2C2-4343-498D-B835-F11147036934}" srcId="{D37FF2C0-EB61-4A1E-9860-F272CC8DAC9C}" destId="{C740676A-A53E-4E61-BB3A-C345C4AC4624}" srcOrd="1" destOrd="0" parTransId="{8EA987B3-9B99-4A01-B265-260453042825}" sibTransId="{141D6D4A-3652-496E-80FA-DE6DFAACE28E}"/>
    <dgm:cxn modelId="{261CAF77-AE2D-4045-8F38-3F59A6EB2B5F}" type="presOf" srcId="{A2806862-863E-47C6-8D0D-247A4C06814A}" destId="{0BE1C344-66B7-43AD-BF49-EB12BF537AA2}" srcOrd="0" destOrd="0" presId="urn:microsoft.com/office/officeart/2005/8/layout/hierarchy3"/>
    <dgm:cxn modelId="{AB240C1E-8971-455B-AD1D-1FCB324DE1B4}" srcId="{3708DF92-0BC9-4090-8498-25E892DBF25D}" destId="{76CD01D6-B35E-400F-997E-2820F179C07E}" srcOrd="1" destOrd="0" parTransId="{1C393416-E929-4C58-B188-8A7C896A702A}" sibTransId="{2FDC5D8D-C07C-43E8-BF5D-30AA92D47E02}"/>
    <dgm:cxn modelId="{A021DD8D-3E68-48DC-BF73-7728A521612E}" type="presOf" srcId="{F0A36833-2985-43D6-9A28-CFDAEDA18D76}" destId="{B2DFDD5A-ED60-4E08-A4D5-CBF21A806A22}" srcOrd="0" destOrd="0" presId="urn:microsoft.com/office/officeart/2005/8/layout/hierarchy3"/>
    <dgm:cxn modelId="{E5736EAA-6DA4-4C29-B2DC-F51CCB0DCF43}" type="presOf" srcId="{3708DF92-0BC9-4090-8498-25E892DBF25D}" destId="{4CD23244-A0DE-439E-96DA-29687F0B31A0}" srcOrd="0" destOrd="0" presId="urn:microsoft.com/office/officeart/2005/8/layout/hierarchy3"/>
    <dgm:cxn modelId="{95D05864-57EE-45B0-85EB-65CA12110F29}" type="presParOf" srcId="{836ED78A-7C26-499E-AB36-C369A891A256}" destId="{F9F3C39F-3DDC-4863-8683-33761BC737D8}" srcOrd="0" destOrd="0" presId="urn:microsoft.com/office/officeart/2005/8/layout/hierarchy3"/>
    <dgm:cxn modelId="{9FCA5938-1E95-4C1E-B945-93C0296E38E2}" type="presParOf" srcId="{F9F3C39F-3DDC-4863-8683-33761BC737D8}" destId="{C1E88CA7-ED6C-4CF6-A5F1-C74EB7FB0966}" srcOrd="0" destOrd="0" presId="urn:microsoft.com/office/officeart/2005/8/layout/hierarchy3"/>
    <dgm:cxn modelId="{D32F97DF-BBD0-4909-B96D-11FDAB05E785}" type="presParOf" srcId="{C1E88CA7-ED6C-4CF6-A5F1-C74EB7FB0966}" destId="{54CEE499-28C8-4FD0-8557-B25FF75F3154}" srcOrd="0" destOrd="0" presId="urn:microsoft.com/office/officeart/2005/8/layout/hierarchy3"/>
    <dgm:cxn modelId="{7491F593-EDC5-47AE-AD45-564D90140038}" type="presParOf" srcId="{C1E88CA7-ED6C-4CF6-A5F1-C74EB7FB0966}" destId="{93B99561-DB32-4D23-B63B-377398B65936}" srcOrd="1" destOrd="0" presId="urn:microsoft.com/office/officeart/2005/8/layout/hierarchy3"/>
    <dgm:cxn modelId="{78CBAB5C-E61B-46D4-AE65-9103661BBB0A}" type="presParOf" srcId="{F9F3C39F-3DDC-4863-8683-33761BC737D8}" destId="{5FE67211-7704-4E7D-B7B8-856DEF7DADF5}" srcOrd="1" destOrd="0" presId="urn:microsoft.com/office/officeart/2005/8/layout/hierarchy3"/>
    <dgm:cxn modelId="{02247EBD-4D71-4BC3-89AC-1A7622E54497}" type="presParOf" srcId="{5FE67211-7704-4E7D-B7B8-856DEF7DADF5}" destId="{C286AB56-D095-4158-99FC-55A1F8D50B06}" srcOrd="0" destOrd="0" presId="urn:microsoft.com/office/officeart/2005/8/layout/hierarchy3"/>
    <dgm:cxn modelId="{12F5AF41-7ED2-4E9E-9F69-B2AF863BC82B}" type="presParOf" srcId="{5FE67211-7704-4E7D-B7B8-856DEF7DADF5}" destId="{A1B41FC5-1547-45A2-9E2A-2371F14D9E5A}" srcOrd="1" destOrd="0" presId="urn:microsoft.com/office/officeart/2005/8/layout/hierarchy3"/>
    <dgm:cxn modelId="{EDE078B9-6863-4CD8-81ED-24FF68F7626C}" type="presParOf" srcId="{5FE67211-7704-4E7D-B7B8-856DEF7DADF5}" destId="{13FD8F88-05A2-4850-9F75-427C5AD066F0}" srcOrd="2" destOrd="0" presId="urn:microsoft.com/office/officeart/2005/8/layout/hierarchy3"/>
    <dgm:cxn modelId="{BC813940-9CF9-4155-B35C-90BE3A71A32F}" type="presParOf" srcId="{5FE67211-7704-4E7D-B7B8-856DEF7DADF5}" destId="{A1BF90DB-DE6F-435A-9285-93B43C2CD544}" srcOrd="3" destOrd="0" presId="urn:microsoft.com/office/officeart/2005/8/layout/hierarchy3"/>
    <dgm:cxn modelId="{B036DF12-DFA7-4F5A-8C9E-162ACBB2AAA9}" type="presParOf" srcId="{5FE67211-7704-4E7D-B7B8-856DEF7DADF5}" destId="{B2DFDD5A-ED60-4E08-A4D5-CBF21A806A22}" srcOrd="4" destOrd="0" presId="urn:microsoft.com/office/officeart/2005/8/layout/hierarchy3"/>
    <dgm:cxn modelId="{2630487A-C717-4E54-8F3F-B54FF6B9BC1F}" type="presParOf" srcId="{5FE67211-7704-4E7D-B7B8-856DEF7DADF5}" destId="{807DB591-958A-4C84-934E-30D2E25CAD9D}" srcOrd="5" destOrd="0" presId="urn:microsoft.com/office/officeart/2005/8/layout/hierarchy3"/>
    <dgm:cxn modelId="{7EBD6070-94D6-4EF7-912A-05853E65F225}" type="presParOf" srcId="{836ED78A-7C26-499E-AB36-C369A891A256}" destId="{A80E9113-64E0-41B3-9CA4-A64EE892BEB4}" srcOrd="1" destOrd="0" presId="urn:microsoft.com/office/officeart/2005/8/layout/hierarchy3"/>
    <dgm:cxn modelId="{B1B29E69-02D4-4903-86E2-E9EA052281EF}" type="presParOf" srcId="{A80E9113-64E0-41B3-9CA4-A64EE892BEB4}" destId="{72C8AD33-BC34-4901-AB95-16717AF836F7}" srcOrd="0" destOrd="0" presId="urn:microsoft.com/office/officeart/2005/8/layout/hierarchy3"/>
    <dgm:cxn modelId="{08AA368D-814E-47C0-88C6-00A32AE83858}" type="presParOf" srcId="{72C8AD33-BC34-4901-AB95-16717AF836F7}" destId="{4CD23244-A0DE-439E-96DA-29687F0B31A0}" srcOrd="0" destOrd="0" presId="urn:microsoft.com/office/officeart/2005/8/layout/hierarchy3"/>
    <dgm:cxn modelId="{78FFE2A8-BAD3-472D-9A7D-6BE6EDCDD0D0}" type="presParOf" srcId="{72C8AD33-BC34-4901-AB95-16717AF836F7}" destId="{7DE7B3A7-D251-4FBD-B8D8-999026946676}" srcOrd="1" destOrd="0" presId="urn:microsoft.com/office/officeart/2005/8/layout/hierarchy3"/>
    <dgm:cxn modelId="{A13AFFD3-DF32-4FD4-845D-D936806335F2}" type="presParOf" srcId="{A80E9113-64E0-41B3-9CA4-A64EE892BEB4}" destId="{EE0BC184-E7A5-414E-87BC-C29A69852ADF}" srcOrd="1" destOrd="0" presId="urn:microsoft.com/office/officeart/2005/8/layout/hierarchy3"/>
    <dgm:cxn modelId="{1B19CFBE-1D47-491A-BD09-0398F3EB10C1}" type="presParOf" srcId="{EE0BC184-E7A5-414E-87BC-C29A69852ADF}" destId="{B38CABBD-E48E-4F4F-AD33-9D29BFC72A56}" srcOrd="0" destOrd="0" presId="urn:microsoft.com/office/officeart/2005/8/layout/hierarchy3"/>
    <dgm:cxn modelId="{0B9A7653-8090-4807-9539-86013FF0E9F1}" type="presParOf" srcId="{EE0BC184-E7A5-414E-87BC-C29A69852ADF}" destId="{42695E18-A721-4B16-8E87-7BB93643F91A}" srcOrd="1" destOrd="0" presId="urn:microsoft.com/office/officeart/2005/8/layout/hierarchy3"/>
    <dgm:cxn modelId="{E5538FF3-E67A-440D-98F3-DC57EB9A508A}" type="presParOf" srcId="{EE0BC184-E7A5-414E-87BC-C29A69852ADF}" destId="{56A31DA5-5A89-4C2E-B121-AD7D12C31EA8}" srcOrd="2" destOrd="0" presId="urn:microsoft.com/office/officeart/2005/8/layout/hierarchy3"/>
    <dgm:cxn modelId="{0C6568EE-B270-46DD-9F98-933B86ACDBAE}" type="presParOf" srcId="{EE0BC184-E7A5-414E-87BC-C29A69852ADF}" destId="{CABDB73D-CBE4-406B-89C6-CBB46EE82984}" srcOrd="3" destOrd="0" presId="urn:microsoft.com/office/officeart/2005/8/layout/hierarchy3"/>
    <dgm:cxn modelId="{8111A635-C884-4250-B37A-6B17780B00DB}" type="presParOf" srcId="{EE0BC184-E7A5-414E-87BC-C29A69852ADF}" destId="{0BE1C344-66B7-43AD-BF49-EB12BF537AA2}" srcOrd="4" destOrd="0" presId="urn:microsoft.com/office/officeart/2005/8/layout/hierarchy3"/>
    <dgm:cxn modelId="{5529E88F-58D2-4B1A-A457-8B08E50131ED}" type="presParOf" srcId="{EE0BC184-E7A5-414E-87BC-C29A69852ADF}" destId="{C3774F2E-DB1C-4FE5-AAEB-9618367EF240}"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3FDF3-55DF-41CE-BA4A-07AA49D66EAB}" type="doc">
      <dgm:prSet loTypeId="urn:microsoft.com/office/officeart/2005/8/layout/vList5" loCatId="list" qsTypeId="urn:microsoft.com/office/officeart/2005/8/quickstyle/simple1" qsCatId="simple" csTypeId="urn:microsoft.com/office/officeart/2005/8/colors/accent0_3" csCatId="mainScheme"/>
      <dgm:spPr/>
      <dgm:t>
        <a:bodyPr/>
        <a:lstStyle/>
        <a:p>
          <a:endParaRPr lang="en-US"/>
        </a:p>
      </dgm:t>
    </dgm:pt>
    <dgm:pt modelId="{87B4C4DB-E2AF-4AC1-A6A3-F3D4A969A90E}">
      <dgm:prSet/>
      <dgm:spPr/>
      <dgm:t>
        <a:bodyPr/>
        <a:lstStyle/>
        <a:p>
          <a:pPr rtl="0"/>
          <a:r>
            <a:rPr lang="en-US" smtClean="0"/>
            <a:t>*</a:t>
          </a:r>
          <a:r>
            <a:rPr lang="en-US" b="1" smtClean="0"/>
            <a:t>Daytime symptoms:</a:t>
          </a:r>
          <a:endParaRPr lang="en-US"/>
        </a:p>
      </dgm:t>
    </dgm:pt>
    <dgm:pt modelId="{F2E81248-CBBC-48CD-B618-A18089F619AB}" type="parTrans" cxnId="{D74BFCCA-1B68-41D4-BFFF-A1B619AA29CC}">
      <dgm:prSet/>
      <dgm:spPr/>
      <dgm:t>
        <a:bodyPr/>
        <a:lstStyle/>
        <a:p>
          <a:endParaRPr lang="en-US"/>
        </a:p>
      </dgm:t>
    </dgm:pt>
    <dgm:pt modelId="{436FBF59-FA2A-4BD8-B7F6-22BFFBCDD910}" type="sibTrans" cxnId="{D74BFCCA-1B68-41D4-BFFF-A1B619AA29CC}">
      <dgm:prSet/>
      <dgm:spPr/>
      <dgm:t>
        <a:bodyPr/>
        <a:lstStyle/>
        <a:p>
          <a:endParaRPr lang="en-US"/>
        </a:p>
      </dgm:t>
    </dgm:pt>
    <dgm:pt modelId="{9462B2CA-F883-4274-B517-309741A7CBD9}">
      <dgm:prSet/>
      <dgm:spPr/>
      <dgm:t>
        <a:bodyPr/>
        <a:lstStyle/>
        <a:p>
          <a:pPr rtl="0"/>
          <a:r>
            <a:rPr lang="en-US" smtClean="0"/>
            <a:t>Urgency</a:t>
          </a:r>
          <a:endParaRPr lang="en-US"/>
        </a:p>
      </dgm:t>
    </dgm:pt>
    <dgm:pt modelId="{91985E74-04D6-487B-B0DF-3D13BCA0FCB1}" type="parTrans" cxnId="{B32C4C96-D119-4646-8495-CC22E689684A}">
      <dgm:prSet/>
      <dgm:spPr/>
      <dgm:t>
        <a:bodyPr/>
        <a:lstStyle/>
        <a:p>
          <a:endParaRPr lang="en-US"/>
        </a:p>
      </dgm:t>
    </dgm:pt>
    <dgm:pt modelId="{843C481A-26C6-4F16-B280-43FFF022984B}" type="sibTrans" cxnId="{B32C4C96-D119-4646-8495-CC22E689684A}">
      <dgm:prSet/>
      <dgm:spPr/>
      <dgm:t>
        <a:bodyPr/>
        <a:lstStyle/>
        <a:p>
          <a:endParaRPr lang="en-US"/>
        </a:p>
      </dgm:t>
    </dgm:pt>
    <dgm:pt modelId="{83F5B44A-85D7-43E9-9A03-A098F17A7EA9}">
      <dgm:prSet/>
      <dgm:spPr/>
      <dgm:t>
        <a:bodyPr/>
        <a:lstStyle/>
        <a:p>
          <a:pPr rtl="0"/>
          <a:r>
            <a:rPr lang="en-US" smtClean="0"/>
            <a:t>Hesitancy</a:t>
          </a:r>
          <a:endParaRPr lang="en-US"/>
        </a:p>
      </dgm:t>
    </dgm:pt>
    <dgm:pt modelId="{5027B4C8-B8BF-4116-BF60-16AA4E336B6C}" type="parTrans" cxnId="{8B20A336-F8E6-416E-B213-C3D6DE87CD4A}">
      <dgm:prSet/>
      <dgm:spPr/>
      <dgm:t>
        <a:bodyPr/>
        <a:lstStyle/>
        <a:p>
          <a:endParaRPr lang="en-US"/>
        </a:p>
      </dgm:t>
    </dgm:pt>
    <dgm:pt modelId="{332EF867-73D5-43DA-A9BB-2BCE66AA57C0}" type="sibTrans" cxnId="{8B20A336-F8E6-416E-B213-C3D6DE87CD4A}">
      <dgm:prSet/>
      <dgm:spPr/>
      <dgm:t>
        <a:bodyPr/>
        <a:lstStyle/>
        <a:p>
          <a:endParaRPr lang="en-US"/>
        </a:p>
      </dgm:t>
    </dgm:pt>
    <dgm:pt modelId="{90FF128A-610A-4F1A-9288-B3E7C42C9091}">
      <dgm:prSet/>
      <dgm:spPr/>
      <dgm:t>
        <a:bodyPr/>
        <a:lstStyle/>
        <a:p>
          <a:pPr rtl="0"/>
          <a:r>
            <a:rPr lang="en-US" smtClean="0"/>
            <a:t>Frequency</a:t>
          </a:r>
          <a:endParaRPr lang="en-US"/>
        </a:p>
      </dgm:t>
    </dgm:pt>
    <dgm:pt modelId="{38367BEB-9985-488E-B491-23FCF2D6AB02}" type="parTrans" cxnId="{CB22D8C5-266D-4CA7-B644-7A108E64B7D1}">
      <dgm:prSet/>
      <dgm:spPr/>
      <dgm:t>
        <a:bodyPr/>
        <a:lstStyle/>
        <a:p>
          <a:endParaRPr lang="en-US"/>
        </a:p>
      </dgm:t>
    </dgm:pt>
    <dgm:pt modelId="{B502AFC4-3E00-4DE1-ADD7-BE8E85F8350A}" type="sibTrans" cxnId="{CB22D8C5-266D-4CA7-B644-7A108E64B7D1}">
      <dgm:prSet/>
      <dgm:spPr/>
      <dgm:t>
        <a:bodyPr/>
        <a:lstStyle/>
        <a:p>
          <a:endParaRPr lang="en-US"/>
        </a:p>
      </dgm:t>
    </dgm:pt>
    <dgm:pt modelId="{20F7027C-09E6-4BDB-9EEE-11FA82C9A3B3}">
      <dgm:prSet/>
      <dgm:spPr/>
      <dgm:t>
        <a:bodyPr/>
        <a:lstStyle/>
        <a:p>
          <a:pPr rtl="0"/>
          <a:r>
            <a:rPr lang="en-US" smtClean="0"/>
            <a:t>Leakage</a:t>
          </a:r>
          <a:endParaRPr lang="en-US"/>
        </a:p>
      </dgm:t>
    </dgm:pt>
    <dgm:pt modelId="{92589BEF-AAB9-40C1-BDB2-2E1B028E09EF}" type="parTrans" cxnId="{B5C05E5D-0C24-41C6-A2CB-643B7F739548}">
      <dgm:prSet/>
      <dgm:spPr/>
      <dgm:t>
        <a:bodyPr/>
        <a:lstStyle/>
        <a:p>
          <a:endParaRPr lang="en-US"/>
        </a:p>
      </dgm:t>
    </dgm:pt>
    <dgm:pt modelId="{363D4D74-45F0-44B5-BE2B-C5387CCB9459}" type="sibTrans" cxnId="{B5C05E5D-0C24-41C6-A2CB-643B7F739548}">
      <dgm:prSet/>
      <dgm:spPr/>
      <dgm:t>
        <a:bodyPr/>
        <a:lstStyle/>
        <a:p>
          <a:endParaRPr lang="en-US"/>
        </a:p>
      </dgm:t>
    </dgm:pt>
    <dgm:pt modelId="{3DBC8C87-7E90-4F30-802C-D1F0437F156C}">
      <dgm:prSet/>
      <dgm:spPr/>
      <dgm:t>
        <a:bodyPr/>
        <a:lstStyle/>
        <a:p>
          <a:pPr rtl="0"/>
          <a:r>
            <a:rPr lang="en-US" smtClean="0"/>
            <a:t>Sensation of incomplete avoiding</a:t>
          </a:r>
          <a:endParaRPr lang="en-US"/>
        </a:p>
      </dgm:t>
    </dgm:pt>
    <dgm:pt modelId="{C49B3727-6B7C-42C9-8854-8C6F678CC24E}" type="parTrans" cxnId="{B94CC61A-6ABF-4D8E-BACA-5994A2183D24}">
      <dgm:prSet/>
      <dgm:spPr/>
      <dgm:t>
        <a:bodyPr/>
        <a:lstStyle/>
        <a:p>
          <a:endParaRPr lang="en-US"/>
        </a:p>
      </dgm:t>
    </dgm:pt>
    <dgm:pt modelId="{1784F593-6BCC-4AE3-9BB8-BF91109F28C7}" type="sibTrans" cxnId="{B94CC61A-6ABF-4D8E-BACA-5994A2183D24}">
      <dgm:prSet/>
      <dgm:spPr/>
      <dgm:t>
        <a:bodyPr/>
        <a:lstStyle/>
        <a:p>
          <a:endParaRPr lang="en-US"/>
        </a:p>
      </dgm:t>
    </dgm:pt>
    <dgm:pt modelId="{2F7CF40D-565A-4CD6-B994-D0EEDEB37C5F}" type="pres">
      <dgm:prSet presAssocID="{8CE3FDF3-55DF-41CE-BA4A-07AA49D66EAB}" presName="Name0" presStyleCnt="0">
        <dgm:presLayoutVars>
          <dgm:dir/>
          <dgm:animLvl val="lvl"/>
          <dgm:resizeHandles val="exact"/>
        </dgm:presLayoutVars>
      </dgm:prSet>
      <dgm:spPr/>
      <dgm:t>
        <a:bodyPr/>
        <a:lstStyle/>
        <a:p>
          <a:endParaRPr lang="en-US"/>
        </a:p>
      </dgm:t>
    </dgm:pt>
    <dgm:pt modelId="{61370145-27E7-4F98-87F2-383BE802D117}" type="pres">
      <dgm:prSet presAssocID="{87B4C4DB-E2AF-4AC1-A6A3-F3D4A969A90E}" presName="linNode" presStyleCnt="0"/>
      <dgm:spPr/>
    </dgm:pt>
    <dgm:pt modelId="{AB442C8D-7792-4407-B913-D476A8D52562}" type="pres">
      <dgm:prSet presAssocID="{87B4C4DB-E2AF-4AC1-A6A3-F3D4A969A90E}" presName="parentText" presStyleLbl="node1" presStyleIdx="0" presStyleCnt="1" custLinFactNeighborY="16494">
        <dgm:presLayoutVars>
          <dgm:chMax val="1"/>
          <dgm:bulletEnabled val="1"/>
        </dgm:presLayoutVars>
      </dgm:prSet>
      <dgm:spPr/>
      <dgm:t>
        <a:bodyPr/>
        <a:lstStyle/>
        <a:p>
          <a:endParaRPr lang="en-US"/>
        </a:p>
      </dgm:t>
    </dgm:pt>
    <dgm:pt modelId="{A35049C6-2F75-4F2D-96B0-62555502D70F}" type="pres">
      <dgm:prSet presAssocID="{87B4C4DB-E2AF-4AC1-A6A3-F3D4A969A90E}" presName="descendantText" presStyleLbl="alignAccFollowNode1" presStyleIdx="0" presStyleCnt="1">
        <dgm:presLayoutVars>
          <dgm:bulletEnabled val="1"/>
        </dgm:presLayoutVars>
      </dgm:prSet>
      <dgm:spPr/>
      <dgm:t>
        <a:bodyPr/>
        <a:lstStyle/>
        <a:p>
          <a:endParaRPr lang="en-US"/>
        </a:p>
      </dgm:t>
    </dgm:pt>
  </dgm:ptLst>
  <dgm:cxnLst>
    <dgm:cxn modelId="{F224930D-B5F9-4ABC-A73A-9DEFC7D5FC91}" type="presOf" srcId="{3DBC8C87-7E90-4F30-802C-D1F0437F156C}" destId="{A35049C6-2F75-4F2D-96B0-62555502D70F}" srcOrd="0" destOrd="4" presId="urn:microsoft.com/office/officeart/2005/8/layout/vList5"/>
    <dgm:cxn modelId="{A87DFD5D-13C6-4A07-8AAF-3D7AD066D738}" type="presOf" srcId="{83F5B44A-85D7-43E9-9A03-A098F17A7EA9}" destId="{A35049C6-2F75-4F2D-96B0-62555502D70F}" srcOrd="0" destOrd="1" presId="urn:microsoft.com/office/officeart/2005/8/layout/vList5"/>
    <dgm:cxn modelId="{8B20A336-F8E6-416E-B213-C3D6DE87CD4A}" srcId="{87B4C4DB-E2AF-4AC1-A6A3-F3D4A969A90E}" destId="{83F5B44A-85D7-43E9-9A03-A098F17A7EA9}" srcOrd="1" destOrd="0" parTransId="{5027B4C8-B8BF-4116-BF60-16AA4E336B6C}" sibTransId="{332EF867-73D5-43DA-A9BB-2BCE66AA57C0}"/>
    <dgm:cxn modelId="{B5C05E5D-0C24-41C6-A2CB-643B7F739548}" srcId="{87B4C4DB-E2AF-4AC1-A6A3-F3D4A969A90E}" destId="{20F7027C-09E6-4BDB-9EEE-11FA82C9A3B3}" srcOrd="3" destOrd="0" parTransId="{92589BEF-AAB9-40C1-BDB2-2E1B028E09EF}" sibTransId="{363D4D74-45F0-44B5-BE2B-C5387CCB9459}"/>
    <dgm:cxn modelId="{AAE056E5-0EFD-4D6E-B3DB-B58565186BB8}" type="presOf" srcId="{8CE3FDF3-55DF-41CE-BA4A-07AA49D66EAB}" destId="{2F7CF40D-565A-4CD6-B994-D0EEDEB37C5F}" srcOrd="0" destOrd="0" presId="urn:microsoft.com/office/officeart/2005/8/layout/vList5"/>
    <dgm:cxn modelId="{D74BFCCA-1B68-41D4-BFFF-A1B619AA29CC}" srcId="{8CE3FDF3-55DF-41CE-BA4A-07AA49D66EAB}" destId="{87B4C4DB-E2AF-4AC1-A6A3-F3D4A969A90E}" srcOrd="0" destOrd="0" parTransId="{F2E81248-CBBC-48CD-B618-A18089F619AB}" sibTransId="{436FBF59-FA2A-4BD8-B7F6-22BFFBCDD910}"/>
    <dgm:cxn modelId="{B32C4C96-D119-4646-8495-CC22E689684A}" srcId="{87B4C4DB-E2AF-4AC1-A6A3-F3D4A969A90E}" destId="{9462B2CA-F883-4274-B517-309741A7CBD9}" srcOrd="0" destOrd="0" parTransId="{91985E74-04D6-487B-B0DF-3D13BCA0FCB1}" sibTransId="{843C481A-26C6-4F16-B280-43FFF022984B}"/>
    <dgm:cxn modelId="{9BD91F19-37A2-40BF-B687-01F67A4FF685}" type="presOf" srcId="{90FF128A-610A-4F1A-9288-B3E7C42C9091}" destId="{A35049C6-2F75-4F2D-96B0-62555502D70F}" srcOrd="0" destOrd="2" presId="urn:microsoft.com/office/officeart/2005/8/layout/vList5"/>
    <dgm:cxn modelId="{5FE4B3B7-E2B7-4EB8-831C-20D9427E4DE5}" type="presOf" srcId="{20F7027C-09E6-4BDB-9EEE-11FA82C9A3B3}" destId="{A35049C6-2F75-4F2D-96B0-62555502D70F}" srcOrd="0" destOrd="3" presId="urn:microsoft.com/office/officeart/2005/8/layout/vList5"/>
    <dgm:cxn modelId="{32EBCC17-83FC-4C5D-B644-508BBC9129AD}" type="presOf" srcId="{87B4C4DB-E2AF-4AC1-A6A3-F3D4A969A90E}" destId="{AB442C8D-7792-4407-B913-D476A8D52562}" srcOrd="0" destOrd="0" presId="urn:microsoft.com/office/officeart/2005/8/layout/vList5"/>
    <dgm:cxn modelId="{D963A609-7930-4C83-BF98-A191607E6699}" type="presOf" srcId="{9462B2CA-F883-4274-B517-309741A7CBD9}" destId="{A35049C6-2F75-4F2D-96B0-62555502D70F}" srcOrd="0" destOrd="0" presId="urn:microsoft.com/office/officeart/2005/8/layout/vList5"/>
    <dgm:cxn modelId="{B94CC61A-6ABF-4D8E-BACA-5994A2183D24}" srcId="{87B4C4DB-E2AF-4AC1-A6A3-F3D4A969A90E}" destId="{3DBC8C87-7E90-4F30-802C-D1F0437F156C}" srcOrd="4" destOrd="0" parTransId="{C49B3727-6B7C-42C9-8854-8C6F678CC24E}" sibTransId="{1784F593-6BCC-4AE3-9BB8-BF91109F28C7}"/>
    <dgm:cxn modelId="{CB22D8C5-266D-4CA7-B644-7A108E64B7D1}" srcId="{87B4C4DB-E2AF-4AC1-A6A3-F3D4A969A90E}" destId="{90FF128A-610A-4F1A-9288-B3E7C42C9091}" srcOrd="2" destOrd="0" parTransId="{38367BEB-9985-488E-B491-23FCF2D6AB02}" sibTransId="{B502AFC4-3E00-4DE1-ADD7-BE8E85F8350A}"/>
    <dgm:cxn modelId="{2DFB7AB4-71F0-4187-95DA-E1106D4C530C}" type="presParOf" srcId="{2F7CF40D-565A-4CD6-B994-D0EEDEB37C5F}" destId="{61370145-27E7-4F98-87F2-383BE802D117}" srcOrd="0" destOrd="0" presId="urn:microsoft.com/office/officeart/2005/8/layout/vList5"/>
    <dgm:cxn modelId="{7B07CE6D-DE07-4C72-8C75-F6A44550F400}" type="presParOf" srcId="{61370145-27E7-4F98-87F2-383BE802D117}" destId="{AB442C8D-7792-4407-B913-D476A8D52562}" srcOrd="0" destOrd="0" presId="urn:microsoft.com/office/officeart/2005/8/layout/vList5"/>
    <dgm:cxn modelId="{051C356D-B84F-4742-9FD3-2DC90C831547}" type="presParOf" srcId="{61370145-27E7-4F98-87F2-383BE802D117}" destId="{A35049C6-2F75-4F2D-96B0-62555502D70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EE499-28C8-4FD0-8557-B25FF75F3154}">
      <dsp:nvSpPr>
        <dsp:cNvPr id="0" name=""/>
        <dsp:cNvSpPr/>
      </dsp:nvSpPr>
      <dsp:spPr>
        <a:xfrm>
          <a:off x="201513" y="1041"/>
          <a:ext cx="1988343" cy="994171"/>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spc="35" smtClean="0">
              <a:latin typeface="Tahoma"/>
              <a:cs typeface="Tahoma"/>
            </a:rPr>
            <a:t>Mono-</a:t>
          </a:r>
          <a:endParaRPr lang="en-US" sz="2500" kern="1200" smtClean="0">
            <a:latin typeface="Tahoma"/>
            <a:cs typeface="Tahoma"/>
          </a:endParaRPr>
        </a:p>
        <a:p>
          <a:pPr lvl="0" algn="ctr" defTabSz="1111250">
            <a:lnSpc>
              <a:spcPct val="90000"/>
            </a:lnSpc>
            <a:spcBef>
              <a:spcPct val="0"/>
            </a:spcBef>
            <a:spcAft>
              <a:spcPct val="35000"/>
            </a:spcAft>
          </a:pPr>
          <a:r>
            <a:rPr lang="en-US" sz="2500" kern="1200" spc="10" smtClean="0">
              <a:latin typeface="Tahoma"/>
              <a:cs typeface="Tahoma"/>
            </a:rPr>
            <a:t>symptomatic</a:t>
          </a:r>
          <a:endParaRPr lang="en-US" sz="2500" kern="1200" dirty="0"/>
        </a:p>
      </dsp:txBody>
      <dsp:txXfrm>
        <a:off x="230631" y="30159"/>
        <a:ext cx="1930107" cy="935935"/>
      </dsp:txXfrm>
    </dsp:sp>
    <dsp:sp modelId="{C286AB56-D095-4158-99FC-55A1F8D50B06}">
      <dsp:nvSpPr>
        <dsp:cNvPr id="0" name=""/>
        <dsp:cNvSpPr/>
      </dsp:nvSpPr>
      <dsp:spPr>
        <a:xfrm>
          <a:off x="400347" y="995213"/>
          <a:ext cx="198834" cy="745628"/>
        </a:xfrm>
        <a:custGeom>
          <a:avLst/>
          <a:gdLst/>
          <a:ahLst/>
          <a:cxnLst/>
          <a:rect l="0" t="0" r="0" b="0"/>
          <a:pathLst>
            <a:path>
              <a:moveTo>
                <a:pt x="0" y="0"/>
              </a:moveTo>
              <a:lnTo>
                <a:pt x="0" y="745628"/>
              </a:lnTo>
              <a:lnTo>
                <a:pt x="198834" y="745628"/>
              </a:lnTo>
            </a:path>
          </a:pathLst>
        </a:custGeom>
        <a:noFill/>
        <a:ln w="11429" cap="flat" cmpd="sng" algn="ctr">
          <a:solidFill>
            <a:schemeClr val="dk2">
              <a:shade val="60000"/>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1B41FC5-1547-45A2-9E2A-2371F14D9E5A}">
      <dsp:nvSpPr>
        <dsp:cNvPr id="0" name=""/>
        <dsp:cNvSpPr/>
      </dsp:nvSpPr>
      <dsp:spPr>
        <a:xfrm>
          <a:off x="599182" y="1243756"/>
          <a:ext cx="1590674" cy="994171"/>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spc="55" smtClean="0">
              <a:latin typeface="Microsoft Sans Serif"/>
              <a:cs typeface="Microsoft Sans Serif"/>
            </a:rPr>
            <a:t>Mainly </a:t>
          </a:r>
          <a:r>
            <a:rPr lang="en-US" sz="1600" kern="1200" spc="60" smtClean="0">
              <a:latin typeface="Microsoft Sans Serif"/>
              <a:cs typeface="Microsoft Sans Serif"/>
            </a:rPr>
            <a:t> </a:t>
          </a:r>
          <a:r>
            <a:rPr lang="en-US" sz="1600" kern="1200" spc="55" smtClean="0">
              <a:latin typeface="Microsoft Sans Serif"/>
              <a:cs typeface="Microsoft Sans Serif"/>
            </a:rPr>
            <a:t>Nocturnal  </a:t>
          </a:r>
          <a:r>
            <a:rPr lang="en-US" sz="1600" kern="1200" spc="45" smtClean="0">
              <a:latin typeface="Microsoft Sans Serif"/>
              <a:cs typeface="Microsoft Sans Serif"/>
            </a:rPr>
            <a:t>enuresis</a:t>
          </a:r>
          <a:endParaRPr lang="en-US" sz="1600" kern="1200"/>
        </a:p>
      </dsp:txBody>
      <dsp:txXfrm>
        <a:off x="628300" y="1272874"/>
        <a:ext cx="1532438" cy="935935"/>
      </dsp:txXfrm>
    </dsp:sp>
    <dsp:sp modelId="{13FD8F88-05A2-4850-9F75-427C5AD066F0}">
      <dsp:nvSpPr>
        <dsp:cNvPr id="0" name=""/>
        <dsp:cNvSpPr/>
      </dsp:nvSpPr>
      <dsp:spPr>
        <a:xfrm>
          <a:off x="400347" y="995213"/>
          <a:ext cx="198834" cy="1988343"/>
        </a:xfrm>
        <a:custGeom>
          <a:avLst/>
          <a:gdLst/>
          <a:ahLst/>
          <a:cxnLst/>
          <a:rect l="0" t="0" r="0" b="0"/>
          <a:pathLst>
            <a:path>
              <a:moveTo>
                <a:pt x="0" y="0"/>
              </a:moveTo>
              <a:lnTo>
                <a:pt x="0" y="1988343"/>
              </a:lnTo>
              <a:lnTo>
                <a:pt x="198834" y="1988343"/>
              </a:lnTo>
            </a:path>
          </a:pathLst>
        </a:custGeom>
        <a:noFill/>
        <a:ln w="11429" cap="flat" cmpd="sng" algn="ctr">
          <a:solidFill>
            <a:schemeClr val="dk2">
              <a:shade val="60000"/>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1BF90DB-DE6F-435A-9285-93B43C2CD544}">
      <dsp:nvSpPr>
        <dsp:cNvPr id="0" name=""/>
        <dsp:cNvSpPr/>
      </dsp:nvSpPr>
      <dsp:spPr>
        <a:xfrm>
          <a:off x="599182" y="2486471"/>
          <a:ext cx="1590674" cy="994171"/>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u="sng" kern="1200" spc="10" dirty="0" smtClean="0">
              <a:uFill>
                <a:solidFill>
                  <a:srgbClr val="FF0000"/>
                </a:solidFill>
              </a:uFill>
              <a:latin typeface="Microsoft Sans Serif"/>
              <a:cs typeface="Microsoft Sans Serif"/>
            </a:rPr>
            <a:t>N</a:t>
          </a:r>
          <a:r>
            <a:rPr lang="en-US" sz="1600" u="sng" kern="1200" spc="15" dirty="0" smtClean="0">
              <a:uFill>
                <a:solidFill>
                  <a:srgbClr val="FF0000"/>
                </a:solidFill>
              </a:uFill>
              <a:latin typeface="Microsoft Sans Serif"/>
              <a:cs typeface="Microsoft Sans Serif"/>
            </a:rPr>
            <a:t>O</a:t>
          </a:r>
          <a:r>
            <a:rPr lang="en-US" sz="1600" kern="1200" spc="-220" dirty="0" smtClean="0">
              <a:latin typeface="Microsoft Sans Serif"/>
              <a:cs typeface="Microsoft Sans Serif"/>
            </a:rPr>
            <a:t> </a:t>
          </a:r>
          <a:r>
            <a:rPr lang="en-US" sz="1600" kern="1200" spc="50" dirty="0" smtClean="0">
              <a:latin typeface="Microsoft Sans Serif"/>
              <a:cs typeface="Microsoft Sans Serif"/>
            </a:rPr>
            <a:t>bladder dysfunction</a:t>
          </a:r>
          <a:endParaRPr lang="en-US" sz="1600" kern="1200" dirty="0">
            <a:latin typeface="Microsoft Sans Serif"/>
            <a:cs typeface="Microsoft Sans Serif"/>
          </a:endParaRPr>
        </a:p>
      </dsp:txBody>
      <dsp:txXfrm>
        <a:off x="628300" y="2515589"/>
        <a:ext cx="1532438" cy="935935"/>
      </dsp:txXfrm>
    </dsp:sp>
    <dsp:sp modelId="{B2DFDD5A-ED60-4E08-A4D5-CBF21A806A22}">
      <dsp:nvSpPr>
        <dsp:cNvPr id="0" name=""/>
        <dsp:cNvSpPr/>
      </dsp:nvSpPr>
      <dsp:spPr>
        <a:xfrm>
          <a:off x="400347" y="995213"/>
          <a:ext cx="198834" cy="3231058"/>
        </a:xfrm>
        <a:custGeom>
          <a:avLst/>
          <a:gdLst/>
          <a:ahLst/>
          <a:cxnLst/>
          <a:rect l="0" t="0" r="0" b="0"/>
          <a:pathLst>
            <a:path>
              <a:moveTo>
                <a:pt x="0" y="0"/>
              </a:moveTo>
              <a:lnTo>
                <a:pt x="0" y="3231058"/>
              </a:lnTo>
              <a:lnTo>
                <a:pt x="198834" y="3231058"/>
              </a:lnTo>
            </a:path>
          </a:pathLst>
        </a:custGeom>
        <a:noFill/>
        <a:ln w="11429" cap="flat" cmpd="sng" algn="ctr">
          <a:solidFill>
            <a:schemeClr val="dk2">
              <a:shade val="60000"/>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07DB591-958A-4C84-934E-30D2E25CAD9D}">
      <dsp:nvSpPr>
        <dsp:cNvPr id="0" name=""/>
        <dsp:cNvSpPr/>
      </dsp:nvSpPr>
      <dsp:spPr>
        <a:xfrm>
          <a:off x="599182" y="3729186"/>
          <a:ext cx="1590674" cy="994171"/>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u="sng" kern="1200" spc="15" dirty="0" smtClean="0">
              <a:uFill>
                <a:solidFill>
                  <a:srgbClr val="FF0000"/>
                </a:solidFill>
              </a:uFill>
              <a:latin typeface="Microsoft Sans Serif"/>
              <a:cs typeface="Microsoft Sans Serif"/>
            </a:rPr>
            <a:t>N</a:t>
          </a:r>
          <a:r>
            <a:rPr lang="en-US" sz="1600" u="sng" kern="1200" spc="20" dirty="0" smtClean="0">
              <a:uFill>
                <a:solidFill>
                  <a:srgbClr val="FF0000"/>
                </a:solidFill>
              </a:uFill>
              <a:latin typeface="Microsoft Sans Serif"/>
              <a:cs typeface="Microsoft Sans Serif"/>
            </a:rPr>
            <a:t>O</a:t>
          </a:r>
          <a:r>
            <a:rPr lang="en-US" sz="1600" kern="1200" spc="-225" dirty="0" smtClean="0">
              <a:latin typeface="Microsoft Sans Serif"/>
              <a:cs typeface="Microsoft Sans Serif"/>
            </a:rPr>
            <a:t> </a:t>
          </a:r>
          <a:r>
            <a:rPr lang="en-US" sz="1600" kern="1200" spc="60" dirty="0" smtClean="0">
              <a:latin typeface="Microsoft Sans Serif"/>
              <a:cs typeface="Microsoft Sans Serif"/>
            </a:rPr>
            <a:t>*daytime</a:t>
          </a:r>
          <a:endParaRPr lang="en-US" sz="1600" kern="1200" dirty="0" smtClean="0">
            <a:latin typeface="Microsoft Sans Serif"/>
            <a:cs typeface="Microsoft Sans Serif"/>
          </a:endParaRPr>
        </a:p>
        <a:p>
          <a:pPr lvl="0" algn="ctr" defTabSz="711200">
            <a:lnSpc>
              <a:spcPct val="90000"/>
            </a:lnSpc>
            <a:spcBef>
              <a:spcPct val="0"/>
            </a:spcBef>
            <a:spcAft>
              <a:spcPct val="35000"/>
            </a:spcAft>
          </a:pPr>
          <a:r>
            <a:rPr lang="en-US" sz="1600" kern="1200" spc="80" dirty="0" smtClean="0">
              <a:latin typeface="Microsoft Sans Serif"/>
              <a:cs typeface="Microsoft Sans Serif"/>
            </a:rPr>
            <a:t>symptoms</a:t>
          </a:r>
          <a:endParaRPr lang="en-US" sz="1600" kern="1200" dirty="0">
            <a:latin typeface="Microsoft Sans Serif"/>
            <a:cs typeface="Microsoft Sans Serif"/>
          </a:endParaRPr>
        </a:p>
      </dsp:txBody>
      <dsp:txXfrm>
        <a:off x="628300" y="3758304"/>
        <a:ext cx="1532438" cy="935935"/>
      </dsp:txXfrm>
    </dsp:sp>
    <dsp:sp modelId="{4CD23244-A0DE-439E-96DA-29687F0B31A0}">
      <dsp:nvSpPr>
        <dsp:cNvPr id="0" name=""/>
        <dsp:cNvSpPr/>
      </dsp:nvSpPr>
      <dsp:spPr>
        <a:xfrm>
          <a:off x="2686942" y="1041"/>
          <a:ext cx="1988343" cy="994171"/>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spc="40" smtClean="0">
              <a:latin typeface="Tahoma"/>
              <a:cs typeface="Tahoma"/>
            </a:rPr>
            <a:t>Non</a:t>
          </a:r>
          <a:r>
            <a:rPr lang="en-US" sz="2500" kern="1200" spc="-165" smtClean="0">
              <a:latin typeface="Tahoma"/>
              <a:cs typeface="Tahoma"/>
            </a:rPr>
            <a:t> </a:t>
          </a:r>
          <a:r>
            <a:rPr lang="en-US" sz="2500" kern="1200" spc="15" smtClean="0">
              <a:latin typeface="Tahoma"/>
              <a:cs typeface="Tahoma"/>
            </a:rPr>
            <a:t>Mono-</a:t>
          </a:r>
          <a:endParaRPr lang="en-US" sz="2500" kern="1200" smtClean="0">
            <a:latin typeface="Tahoma"/>
            <a:cs typeface="Tahoma"/>
          </a:endParaRPr>
        </a:p>
        <a:p>
          <a:pPr lvl="0" algn="ctr" defTabSz="1111250">
            <a:lnSpc>
              <a:spcPct val="90000"/>
            </a:lnSpc>
            <a:spcBef>
              <a:spcPct val="0"/>
            </a:spcBef>
            <a:spcAft>
              <a:spcPct val="35000"/>
            </a:spcAft>
          </a:pPr>
          <a:r>
            <a:rPr lang="en-US" sz="2500" kern="1200" spc="10" smtClean="0">
              <a:latin typeface="Tahoma"/>
              <a:cs typeface="Tahoma"/>
            </a:rPr>
            <a:t>symptomatic</a:t>
          </a:r>
          <a:endParaRPr lang="en-US" sz="2500" kern="1200" dirty="0"/>
        </a:p>
      </dsp:txBody>
      <dsp:txXfrm>
        <a:off x="2716060" y="30159"/>
        <a:ext cx="1930107" cy="935935"/>
      </dsp:txXfrm>
    </dsp:sp>
    <dsp:sp modelId="{B38CABBD-E48E-4F4F-AD33-9D29BFC72A56}">
      <dsp:nvSpPr>
        <dsp:cNvPr id="0" name=""/>
        <dsp:cNvSpPr/>
      </dsp:nvSpPr>
      <dsp:spPr>
        <a:xfrm>
          <a:off x="2885777" y="995213"/>
          <a:ext cx="198834" cy="745628"/>
        </a:xfrm>
        <a:custGeom>
          <a:avLst/>
          <a:gdLst/>
          <a:ahLst/>
          <a:cxnLst/>
          <a:rect l="0" t="0" r="0" b="0"/>
          <a:pathLst>
            <a:path>
              <a:moveTo>
                <a:pt x="0" y="0"/>
              </a:moveTo>
              <a:lnTo>
                <a:pt x="0" y="745628"/>
              </a:lnTo>
              <a:lnTo>
                <a:pt x="198834" y="745628"/>
              </a:lnTo>
            </a:path>
          </a:pathLst>
        </a:custGeom>
        <a:noFill/>
        <a:ln w="11429" cap="flat" cmpd="sng" algn="ctr">
          <a:solidFill>
            <a:schemeClr val="dk2">
              <a:shade val="60000"/>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2695E18-A721-4B16-8E87-7BB93643F91A}">
      <dsp:nvSpPr>
        <dsp:cNvPr id="0" name=""/>
        <dsp:cNvSpPr/>
      </dsp:nvSpPr>
      <dsp:spPr>
        <a:xfrm>
          <a:off x="3084611" y="1243756"/>
          <a:ext cx="1590674" cy="994171"/>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Tahoma"/>
              <a:cs typeface="Tahoma"/>
            </a:rPr>
            <a:t>Diurnal</a:t>
          </a:r>
          <a:r>
            <a:rPr lang="en-US" sz="1600" kern="1200" spc="-95" dirty="0" smtClean="0">
              <a:solidFill>
                <a:schemeClr val="tx1"/>
              </a:solidFill>
              <a:latin typeface="Tahoma"/>
              <a:cs typeface="Tahoma"/>
            </a:rPr>
            <a:t> </a:t>
          </a:r>
          <a:r>
            <a:rPr lang="en-US" sz="1600" kern="1200" spc="10" dirty="0" smtClean="0">
              <a:solidFill>
                <a:schemeClr val="tx1"/>
              </a:solidFill>
              <a:latin typeface="Tahoma"/>
              <a:cs typeface="Tahoma"/>
            </a:rPr>
            <a:t>enuresis  </a:t>
          </a:r>
          <a:r>
            <a:rPr lang="en-US" sz="1600" kern="1200" spc="15" dirty="0" smtClean="0">
              <a:solidFill>
                <a:schemeClr val="tx1"/>
              </a:solidFill>
              <a:latin typeface="Tahoma"/>
              <a:cs typeface="Tahoma"/>
            </a:rPr>
            <a:t>mainl</a:t>
          </a:r>
          <a:r>
            <a:rPr lang="en-US" sz="1600" kern="1200" spc="20" dirty="0" smtClean="0">
              <a:solidFill>
                <a:schemeClr val="tx1"/>
              </a:solidFill>
              <a:latin typeface="Tahoma"/>
              <a:cs typeface="Tahoma"/>
            </a:rPr>
            <a:t>y</a:t>
          </a:r>
          <a:r>
            <a:rPr lang="en-US" sz="1600" kern="1200" spc="-85" dirty="0" smtClean="0">
              <a:solidFill>
                <a:schemeClr val="tx1"/>
              </a:solidFill>
              <a:latin typeface="Tahoma"/>
              <a:cs typeface="Tahoma"/>
            </a:rPr>
            <a:t> </a:t>
          </a:r>
          <a:r>
            <a:rPr lang="en-US" sz="1600" kern="1200" spc="60" dirty="0" smtClean="0">
              <a:solidFill>
                <a:schemeClr val="tx1"/>
              </a:solidFill>
              <a:latin typeface="Tahoma"/>
              <a:cs typeface="Tahoma"/>
            </a:rPr>
            <a:t>BUT  </a:t>
          </a:r>
          <a:r>
            <a:rPr lang="en-US" sz="1600" kern="1200" spc="10" dirty="0" smtClean="0">
              <a:solidFill>
                <a:schemeClr val="tx1"/>
              </a:solidFill>
              <a:latin typeface="Tahoma"/>
              <a:cs typeface="Tahoma"/>
            </a:rPr>
            <a:t>possible </a:t>
          </a:r>
          <a:r>
            <a:rPr lang="en-US" sz="1600" kern="1200" spc="15" dirty="0" smtClean="0">
              <a:solidFill>
                <a:schemeClr val="tx1"/>
              </a:solidFill>
              <a:latin typeface="Tahoma"/>
              <a:cs typeface="Tahoma"/>
            </a:rPr>
            <a:t> </a:t>
          </a:r>
          <a:r>
            <a:rPr lang="en-US" sz="1600" kern="1200" spc="-10" dirty="0" smtClean="0">
              <a:solidFill>
                <a:schemeClr val="tx1"/>
              </a:solidFill>
              <a:latin typeface="Tahoma"/>
              <a:cs typeface="Tahoma"/>
            </a:rPr>
            <a:t>nocturnal</a:t>
          </a:r>
          <a:endParaRPr lang="en-US" sz="1600" kern="1200" dirty="0">
            <a:solidFill>
              <a:schemeClr val="tx1"/>
            </a:solidFill>
          </a:endParaRPr>
        </a:p>
      </dsp:txBody>
      <dsp:txXfrm>
        <a:off x="3113729" y="1272874"/>
        <a:ext cx="1532438" cy="935935"/>
      </dsp:txXfrm>
    </dsp:sp>
    <dsp:sp modelId="{56A31DA5-5A89-4C2E-B121-AD7D12C31EA8}">
      <dsp:nvSpPr>
        <dsp:cNvPr id="0" name=""/>
        <dsp:cNvSpPr/>
      </dsp:nvSpPr>
      <dsp:spPr>
        <a:xfrm>
          <a:off x="2885777" y="995213"/>
          <a:ext cx="198834" cy="1988343"/>
        </a:xfrm>
        <a:custGeom>
          <a:avLst/>
          <a:gdLst/>
          <a:ahLst/>
          <a:cxnLst/>
          <a:rect l="0" t="0" r="0" b="0"/>
          <a:pathLst>
            <a:path>
              <a:moveTo>
                <a:pt x="0" y="0"/>
              </a:moveTo>
              <a:lnTo>
                <a:pt x="0" y="1988343"/>
              </a:lnTo>
              <a:lnTo>
                <a:pt x="198834" y="1988343"/>
              </a:lnTo>
            </a:path>
          </a:pathLst>
        </a:custGeom>
        <a:noFill/>
        <a:ln w="11429" cap="flat" cmpd="sng" algn="ctr">
          <a:solidFill>
            <a:schemeClr val="dk2">
              <a:shade val="60000"/>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ABDB73D-CBE4-406B-89C6-CBB46EE82984}">
      <dsp:nvSpPr>
        <dsp:cNvPr id="0" name=""/>
        <dsp:cNvSpPr/>
      </dsp:nvSpPr>
      <dsp:spPr>
        <a:xfrm>
          <a:off x="3084611" y="2486471"/>
          <a:ext cx="1590674" cy="994171"/>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spc="25" dirty="0" smtClean="0">
              <a:latin typeface="Microsoft Sans Serif"/>
              <a:cs typeface="Microsoft Sans Serif"/>
            </a:rPr>
            <a:t>Bladder </a:t>
          </a:r>
          <a:r>
            <a:rPr lang="en-US" sz="1600" kern="1200" spc="50" dirty="0" smtClean="0">
              <a:latin typeface="Microsoft Sans Serif"/>
              <a:cs typeface="Microsoft Sans Serif"/>
            </a:rPr>
            <a:t>dysfunction</a:t>
          </a:r>
          <a:endParaRPr lang="en-US" sz="1600" kern="1200" dirty="0">
            <a:latin typeface="Microsoft Sans Serif"/>
            <a:cs typeface="Microsoft Sans Serif"/>
          </a:endParaRPr>
        </a:p>
      </dsp:txBody>
      <dsp:txXfrm>
        <a:off x="3113729" y="2515589"/>
        <a:ext cx="1532438" cy="935935"/>
      </dsp:txXfrm>
    </dsp:sp>
    <dsp:sp modelId="{0BE1C344-66B7-43AD-BF49-EB12BF537AA2}">
      <dsp:nvSpPr>
        <dsp:cNvPr id="0" name=""/>
        <dsp:cNvSpPr/>
      </dsp:nvSpPr>
      <dsp:spPr>
        <a:xfrm>
          <a:off x="2885777" y="995213"/>
          <a:ext cx="198834" cy="3231058"/>
        </a:xfrm>
        <a:custGeom>
          <a:avLst/>
          <a:gdLst/>
          <a:ahLst/>
          <a:cxnLst/>
          <a:rect l="0" t="0" r="0" b="0"/>
          <a:pathLst>
            <a:path>
              <a:moveTo>
                <a:pt x="0" y="0"/>
              </a:moveTo>
              <a:lnTo>
                <a:pt x="0" y="3231058"/>
              </a:lnTo>
              <a:lnTo>
                <a:pt x="198834" y="3231058"/>
              </a:lnTo>
            </a:path>
          </a:pathLst>
        </a:custGeom>
        <a:noFill/>
        <a:ln w="11429" cap="flat" cmpd="sng" algn="ctr">
          <a:solidFill>
            <a:schemeClr val="dk2">
              <a:shade val="60000"/>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3774F2E-DB1C-4FE5-AAEB-9618367EF240}">
      <dsp:nvSpPr>
        <dsp:cNvPr id="0" name=""/>
        <dsp:cNvSpPr/>
      </dsp:nvSpPr>
      <dsp:spPr>
        <a:xfrm>
          <a:off x="3084611" y="3729186"/>
          <a:ext cx="1590674" cy="994171"/>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spc="60" dirty="0" smtClean="0">
              <a:latin typeface="Microsoft Sans Serif"/>
              <a:cs typeface="Microsoft Sans Serif"/>
            </a:rPr>
            <a:t>daytime</a:t>
          </a:r>
          <a:endParaRPr lang="en-US" sz="1600" kern="1200" dirty="0" smtClean="0">
            <a:latin typeface="Microsoft Sans Serif"/>
            <a:cs typeface="Microsoft Sans Serif"/>
          </a:endParaRPr>
        </a:p>
        <a:p>
          <a:pPr lvl="0" algn="ctr" defTabSz="711200">
            <a:lnSpc>
              <a:spcPct val="90000"/>
            </a:lnSpc>
            <a:spcBef>
              <a:spcPct val="0"/>
            </a:spcBef>
            <a:spcAft>
              <a:spcPct val="35000"/>
            </a:spcAft>
          </a:pPr>
          <a:r>
            <a:rPr lang="en-US" sz="1600" kern="1200" spc="80" dirty="0" smtClean="0">
              <a:latin typeface="Microsoft Sans Serif"/>
              <a:cs typeface="Microsoft Sans Serif"/>
            </a:rPr>
            <a:t>symptoms</a:t>
          </a:r>
          <a:endParaRPr lang="en-US" sz="1600" kern="1200" dirty="0">
            <a:latin typeface="Microsoft Sans Serif"/>
            <a:cs typeface="Microsoft Sans Serif"/>
          </a:endParaRPr>
        </a:p>
      </dsp:txBody>
      <dsp:txXfrm>
        <a:off x="3113729" y="3758304"/>
        <a:ext cx="1532438" cy="935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049C6-2F75-4F2D-96B0-62555502D70F}">
      <dsp:nvSpPr>
        <dsp:cNvPr id="0" name=""/>
        <dsp:cNvSpPr/>
      </dsp:nvSpPr>
      <dsp:spPr>
        <a:xfrm rot="5400000">
          <a:off x="1409028" y="-86949"/>
          <a:ext cx="1478352" cy="2021840"/>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smtClean="0"/>
            <a:t>Urgency</a:t>
          </a:r>
          <a:endParaRPr lang="en-US" sz="1400" kern="1200"/>
        </a:p>
        <a:p>
          <a:pPr marL="114300" lvl="1" indent="-114300" algn="l" defTabSz="622300" rtl="0">
            <a:lnSpc>
              <a:spcPct val="90000"/>
            </a:lnSpc>
            <a:spcBef>
              <a:spcPct val="0"/>
            </a:spcBef>
            <a:spcAft>
              <a:spcPct val="15000"/>
            </a:spcAft>
            <a:buChar char="••"/>
          </a:pPr>
          <a:r>
            <a:rPr lang="en-US" sz="1400" kern="1200" smtClean="0"/>
            <a:t>Hesitancy</a:t>
          </a:r>
          <a:endParaRPr lang="en-US" sz="1400" kern="1200"/>
        </a:p>
        <a:p>
          <a:pPr marL="114300" lvl="1" indent="-114300" algn="l" defTabSz="622300" rtl="0">
            <a:lnSpc>
              <a:spcPct val="90000"/>
            </a:lnSpc>
            <a:spcBef>
              <a:spcPct val="0"/>
            </a:spcBef>
            <a:spcAft>
              <a:spcPct val="15000"/>
            </a:spcAft>
            <a:buChar char="••"/>
          </a:pPr>
          <a:r>
            <a:rPr lang="en-US" sz="1400" kern="1200" smtClean="0"/>
            <a:t>Frequency</a:t>
          </a:r>
          <a:endParaRPr lang="en-US" sz="1400" kern="1200"/>
        </a:p>
        <a:p>
          <a:pPr marL="114300" lvl="1" indent="-114300" algn="l" defTabSz="622300" rtl="0">
            <a:lnSpc>
              <a:spcPct val="90000"/>
            </a:lnSpc>
            <a:spcBef>
              <a:spcPct val="0"/>
            </a:spcBef>
            <a:spcAft>
              <a:spcPct val="15000"/>
            </a:spcAft>
            <a:buChar char="••"/>
          </a:pPr>
          <a:r>
            <a:rPr lang="en-US" sz="1400" kern="1200" smtClean="0"/>
            <a:t>Leakage</a:t>
          </a:r>
          <a:endParaRPr lang="en-US" sz="1400" kern="1200"/>
        </a:p>
        <a:p>
          <a:pPr marL="114300" lvl="1" indent="-114300" algn="l" defTabSz="622300" rtl="0">
            <a:lnSpc>
              <a:spcPct val="90000"/>
            </a:lnSpc>
            <a:spcBef>
              <a:spcPct val="0"/>
            </a:spcBef>
            <a:spcAft>
              <a:spcPct val="15000"/>
            </a:spcAft>
            <a:buChar char="••"/>
          </a:pPr>
          <a:r>
            <a:rPr lang="en-US" sz="1400" kern="1200" smtClean="0"/>
            <a:t>Sensation of incomplete avoiding</a:t>
          </a:r>
          <a:endParaRPr lang="en-US" sz="1400" kern="1200"/>
        </a:p>
      </dsp:txBody>
      <dsp:txXfrm rot="-5400000">
        <a:off x="1137285" y="256961"/>
        <a:ext cx="1949673" cy="1334018"/>
      </dsp:txXfrm>
    </dsp:sp>
    <dsp:sp modelId="{AB442C8D-7792-4407-B913-D476A8D52562}">
      <dsp:nvSpPr>
        <dsp:cNvPr id="0" name=""/>
        <dsp:cNvSpPr/>
      </dsp:nvSpPr>
      <dsp:spPr>
        <a:xfrm>
          <a:off x="0" y="0"/>
          <a:ext cx="1137285" cy="1847941"/>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smtClean="0"/>
            <a:t>*</a:t>
          </a:r>
          <a:r>
            <a:rPr lang="en-US" sz="1200" b="1" kern="1200" smtClean="0"/>
            <a:t>Daytime symptoms:</a:t>
          </a:r>
          <a:endParaRPr lang="en-US" sz="1200" kern="1200"/>
        </a:p>
      </dsp:txBody>
      <dsp:txXfrm>
        <a:off x="55518" y="55518"/>
        <a:ext cx="1026249" cy="17369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D1B32CA-FC37-B7D5-F656-DCB502CA206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xmlns="" id="{E70FAFA4-E265-EF42-08A4-B066D25EF84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24B86C9-56FE-4224-89B2-D6E33DD7F73B}" type="datetimeFigureOut">
              <a:rPr lang="en-US"/>
              <a:pPr>
                <a:defRPr/>
              </a:pPr>
              <a:t>2/24/2024</a:t>
            </a:fld>
            <a:endParaRPr lang="en-US"/>
          </a:p>
        </p:txBody>
      </p:sp>
      <p:sp>
        <p:nvSpPr>
          <p:cNvPr id="4" name="Slide Image Placeholder 3">
            <a:extLst>
              <a:ext uri="{FF2B5EF4-FFF2-40B4-BE49-F238E27FC236}">
                <a16:creationId xmlns:a16="http://schemas.microsoft.com/office/drawing/2014/main" xmlns="" id="{199C7837-8DB3-5165-F434-AD723B268C1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42E1FD14-8601-5CD7-43B2-D2AEEE23135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5B42C316-C9C9-F38A-4D68-E02982F42F1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xmlns="" id="{0F435DAE-E24A-E768-2EE6-E34294F8C38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83CBED5-34A8-4D55-8A26-FD993132ADE0}" type="slidenum">
              <a:rPr lang="en-US" altLang="x-none"/>
              <a:pPr>
                <a:defRPr/>
              </a:pPr>
              <a:t>‹#›</a:t>
            </a:fld>
            <a:endParaRPr lang="en-US" altLang="x-none"/>
          </a:p>
        </p:txBody>
      </p:sp>
    </p:spTree>
    <p:extLst>
      <p:ext uri="{BB962C8B-B14F-4D97-AF65-F5344CB8AC3E}">
        <p14:creationId xmlns:p14="http://schemas.microsoft.com/office/powerpoint/2010/main" val="1771500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xmlns="" id="{15273444-39DD-C229-FEE5-44DAD5F9CB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xmlns="" id="{7A566FAF-1C4D-8BD2-AFC7-B7CCD46003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talk has been prepared to provide important clinical information regarding the diagnosis and treatment of elimination disorders. </a:t>
            </a:r>
          </a:p>
          <a:p>
            <a:pPr eaLnBrk="1" hangingPunct="1">
              <a:spcBef>
                <a:spcPct val="0"/>
              </a:spcBef>
            </a:pPr>
            <a:endParaRPr lang="en-US" altLang="en-US" dirty="0"/>
          </a:p>
          <a:p>
            <a:pPr eaLnBrk="1" hangingPunct="1">
              <a:spcBef>
                <a:spcPct val="0"/>
              </a:spcBef>
            </a:pPr>
            <a:r>
              <a:rPr lang="en-US" altLang="en-US" dirty="0"/>
              <a:t>We will spend this time discussing two types of elimination disorders which include enuresis and encopresis</a:t>
            </a:r>
          </a:p>
          <a:p>
            <a:pPr eaLnBrk="1" hangingPunct="1">
              <a:spcBef>
                <a:spcPct val="0"/>
              </a:spcBef>
            </a:pPr>
            <a:endParaRPr lang="en-US" altLang="en-US" dirty="0"/>
          </a:p>
          <a:p>
            <a:pPr eaLnBrk="1" hangingPunct="1">
              <a:spcBef>
                <a:spcPct val="0"/>
              </a:spcBef>
            </a:pPr>
            <a:r>
              <a:rPr lang="en-US" altLang="en-US" dirty="0"/>
              <a:t>Appropriate diagnosis and treatment of elimination disorders is a central part of the practice of child and adolescent psychiatry</a:t>
            </a:r>
          </a:p>
        </p:txBody>
      </p:sp>
      <p:sp>
        <p:nvSpPr>
          <p:cNvPr id="7172" name="Slide Number Placeholder 3">
            <a:extLst>
              <a:ext uri="{FF2B5EF4-FFF2-40B4-BE49-F238E27FC236}">
                <a16:creationId xmlns:a16="http://schemas.microsoft.com/office/drawing/2014/main" xmlns="" id="{97B8913E-EE81-8741-D0DA-326704AB2C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0122B3-4AF0-49F5-93E5-5A11B1A5302A}" type="slidenum">
              <a:rPr lang="en-US" altLang="en-US" smtClean="0"/>
              <a:pPr>
                <a:spcBef>
                  <a:spcPct val="0"/>
                </a:spcBef>
              </a:pPr>
              <a:t>1</a:t>
            </a:fld>
            <a:endParaRPr lang="en-US" altLang="en-US"/>
          </a:p>
        </p:txBody>
      </p:sp>
    </p:spTree>
    <p:extLst>
      <p:ext uri="{BB962C8B-B14F-4D97-AF65-F5344CB8AC3E}">
        <p14:creationId xmlns:p14="http://schemas.microsoft.com/office/powerpoint/2010/main" val="156003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F0FD2F92-CC1F-3EF1-58B7-359DDDB123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79F7B42F-6594-83DA-0C8B-EFECE3CF6F85}"/>
              </a:ext>
            </a:extLst>
          </p:cNvPr>
          <p:cNvSpPr>
            <a:spLocks noGrp="1"/>
          </p:cNvSpPr>
          <p:nvPr>
            <p:ph type="body" idx="1"/>
          </p:nvPr>
        </p:nvSpPr>
        <p:spPr/>
        <p:txBody>
          <a:bodyPr/>
          <a:lstStyle/>
          <a:p>
            <a:pPr>
              <a:defRPr/>
            </a:pPr>
            <a:r>
              <a:rPr lang="en-US" dirty="0"/>
              <a:t>Medications</a:t>
            </a:r>
          </a:p>
          <a:p>
            <a:pPr>
              <a:defRPr/>
            </a:pPr>
            <a:endParaRPr lang="en-US" dirty="0"/>
          </a:p>
          <a:p>
            <a:pPr marL="228600" indent="-228600">
              <a:buFontTx/>
              <a:buAutoNum type="arabicPeriod"/>
              <a:defRPr/>
            </a:pPr>
            <a:r>
              <a:rPr lang="en-US" dirty="0"/>
              <a:t>Medications can work very quickly</a:t>
            </a:r>
          </a:p>
          <a:p>
            <a:pPr marL="228600" indent="-228600">
              <a:buFontTx/>
              <a:buAutoNum type="arabicPeriod"/>
              <a:defRPr/>
            </a:pPr>
            <a:r>
              <a:rPr lang="en-US" dirty="0"/>
              <a:t>Beneficial for sleep overs and camp</a:t>
            </a:r>
          </a:p>
          <a:p>
            <a:pPr marL="228600" indent="-228600">
              <a:buFontTx/>
              <a:buAutoNum type="arabicPeriod"/>
              <a:defRPr/>
            </a:pPr>
            <a:r>
              <a:rPr lang="en-US" dirty="0"/>
              <a:t>Only </a:t>
            </a:r>
            <a:r>
              <a:rPr lang="en-US" dirty="0" err="1"/>
              <a:t>Desmopressin</a:t>
            </a:r>
            <a:r>
              <a:rPr lang="en-US" dirty="0"/>
              <a:t> and Imipramine have US FDA indications for the treatment of nocturnal enuresis</a:t>
            </a:r>
          </a:p>
          <a:p>
            <a:pPr marL="228600" indent="-228600">
              <a:buFontTx/>
              <a:buAutoNum type="arabicPeriod"/>
              <a:defRPr/>
            </a:pPr>
            <a:r>
              <a:rPr lang="en-US" dirty="0" err="1"/>
              <a:t>Desmopressin</a:t>
            </a:r>
            <a:r>
              <a:rPr lang="en-US" dirty="0"/>
              <a:t> and </a:t>
            </a:r>
            <a:r>
              <a:rPr lang="en-US" dirty="0" err="1"/>
              <a:t>Impiramine</a:t>
            </a:r>
            <a:r>
              <a:rPr lang="en-US" dirty="0"/>
              <a:t> are relatively ineffective in the treatment of diurnal enuresis</a:t>
            </a:r>
          </a:p>
          <a:p>
            <a:pPr marL="228600" indent="-228600">
              <a:buFontTx/>
              <a:buAutoNum type="arabicPeriod"/>
              <a:defRPr/>
            </a:pPr>
            <a:r>
              <a:rPr lang="en-US" dirty="0"/>
              <a:t>Oxybutynin which has FDA approval for </a:t>
            </a:r>
            <a:r>
              <a:rPr lang="en-US" dirty="0" err="1"/>
              <a:t>overreactive</a:t>
            </a:r>
            <a:r>
              <a:rPr lang="en-US" dirty="0"/>
              <a:t> bladder in children can be effective in the treatment of diurnal enuresis. </a:t>
            </a:r>
          </a:p>
          <a:p>
            <a:pPr marL="228600" indent="-228600">
              <a:buFontTx/>
              <a:buAutoNum type="arabicPeriod"/>
              <a:defRPr/>
            </a:pPr>
            <a:endParaRPr lang="en-US" dirty="0"/>
          </a:p>
          <a:p>
            <a:pPr marL="228600" indent="-228600">
              <a:buFontTx/>
              <a:buAutoNum type="alphaUcPeriod"/>
              <a:defRPr/>
            </a:pPr>
            <a:r>
              <a:rPr lang="en-US" dirty="0" err="1"/>
              <a:t>Desmopressin</a:t>
            </a:r>
            <a:endParaRPr lang="en-US" dirty="0"/>
          </a:p>
          <a:p>
            <a:pPr>
              <a:defRPr/>
            </a:pPr>
            <a:r>
              <a:rPr lang="en-US" dirty="0"/>
              <a:t>This is the first line agent for treatment of nocturnal enuresis</a:t>
            </a:r>
          </a:p>
          <a:p>
            <a:pPr>
              <a:defRPr/>
            </a:pPr>
            <a:r>
              <a:rPr lang="en-US" dirty="0"/>
              <a:t>More favorable side effect profile that TCAs</a:t>
            </a:r>
          </a:p>
          <a:p>
            <a:pPr>
              <a:defRPr/>
            </a:pPr>
            <a:r>
              <a:rPr lang="en-US" dirty="0"/>
              <a:t>This medication is a long acting form of arginine vasopressin also known as antidiuretic hormone or ADH</a:t>
            </a:r>
          </a:p>
          <a:p>
            <a:pPr>
              <a:defRPr/>
            </a:pPr>
            <a:r>
              <a:rPr lang="en-US" dirty="0"/>
              <a:t>Success rates from 10%-65% with a relapse rate as high as 80%</a:t>
            </a:r>
          </a:p>
          <a:p>
            <a:pPr>
              <a:defRPr/>
            </a:pPr>
            <a:r>
              <a:rPr lang="en-US" dirty="0"/>
              <a:t>Takes about an hour after administration to reach efficacy</a:t>
            </a:r>
          </a:p>
          <a:p>
            <a:pPr>
              <a:defRPr/>
            </a:pPr>
            <a:r>
              <a:rPr lang="en-US" dirty="0"/>
              <a:t>The child should take the medication two hours before bed</a:t>
            </a:r>
          </a:p>
          <a:p>
            <a:pPr>
              <a:defRPr/>
            </a:pPr>
            <a:r>
              <a:rPr lang="en-US" dirty="0"/>
              <a:t>The child should stop drinking one hour before administration</a:t>
            </a:r>
          </a:p>
          <a:p>
            <a:pPr>
              <a:defRPr/>
            </a:pPr>
            <a:r>
              <a:rPr lang="en-US" dirty="0"/>
              <a:t>The child should not drink at least eight hours following its administration</a:t>
            </a:r>
          </a:p>
          <a:p>
            <a:pPr>
              <a:defRPr/>
            </a:pPr>
            <a:r>
              <a:rPr lang="en-US" dirty="0"/>
              <a:t>Its duration of action is 10-12 hours</a:t>
            </a:r>
          </a:p>
          <a:p>
            <a:pPr>
              <a:defRPr/>
            </a:pPr>
            <a:r>
              <a:rPr lang="en-US" dirty="0">
                <a:highlight>
                  <a:srgbClr val="FFFF00"/>
                </a:highlight>
              </a:rPr>
              <a:t>Compensatory polyuria</a:t>
            </a:r>
            <a:r>
              <a:rPr lang="en-US" dirty="0"/>
              <a:t> the day after may occur after its effects have worn off</a:t>
            </a:r>
          </a:p>
          <a:p>
            <a:pPr>
              <a:defRPr/>
            </a:pPr>
            <a:endParaRPr lang="en-US" dirty="0"/>
          </a:p>
          <a:p>
            <a:pPr>
              <a:defRPr/>
            </a:pPr>
            <a:r>
              <a:rPr lang="en-US" dirty="0"/>
              <a:t>Can be crushed for easy administration</a:t>
            </a:r>
          </a:p>
          <a:p>
            <a:pPr>
              <a:defRPr/>
            </a:pPr>
            <a:r>
              <a:rPr lang="en-US" dirty="0"/>
              <a:t>In children older than six years of age the starting dose if 0.2 mg by mouth at night</a:t>
            </a:r>
          </a:p>
          <a:p>
            <a:pPr>
              <a:defRPr/>
            </a:pPr>
            <a:r>
              <a:rPr lang="en-US" dirty="0"/>
              <a:t>Maximum dose is 0.6 mg by mouth at night</a:t>
            </a:r>
          </a:p>
          <a:p>
            <a:pPr>
              <a:defRPr/>
            </a:pPr>
            <a:r>
              <a:rPr lang="en-US" dirty="0"/>
              <a:t>Monitor sodium because may have risk for </a:t>
            </a:r>
            <a:r>
              <a:rPr lang="en-US" dirty="0" err="1"/>
              <a:t>hyponatremia</a:t>
            </a:r>
            <a:endParaRPr lang="en-US" dirty="0"/>
          </a:p>
          <a:p>
            <a:pPr>
              <a:defRPr/>
            </a:pPr>
            <a:endParaRPr lang="en-US" dirty="0"/>
          </a:p>
          <a:p>
            <a:pPr>
              <a:defRPr/>
            </a:pPr>
            <a:r>
              <a:rPr lang="en-US" dirty="0"/>
              <a:t>B. Imipramine</a:t>
            </a:r>
          </a:p>
          <a:p>
            <a:pPr>
              <a:defRPr/>
            </a:pPr>
            <a:r>
              <a:rPr lang="en-US" dirty="0"/>
              <a:t>This was the main treatment prior to approval of </a:t>
            </a:r>
            <a:r>
              <a:rPr lang="en-US" dirty="0" err="1"/>
              <a:t>Desmopressin</a:t>
            </a:r>
            <a:endParaRPr lang="en-US" dirty="0"/>
          </a:p>
          <a:p>
            <a:pPr>
              <a:defRPr/>
            </a:pPr>
            <a:r>
              <a:rPr lang="en-US" dirty="0"/>
              <a:t>It has many effects which is why it may have an overall greater success rate than Imipramine</a:t>
            </a:r>
          </a:p>
          <a:p>
            <a:pPr>
              <a:defRPr/>
            </a:pPr>
            <a:r>
              <a:rPr lang="en-US" dirty="0"/>
              <a:t>Helps to treat comorbid anxiety and depression</a:t>
            </a:r>
          </a:p>
          <a:p>
            <a:pPr>
              <a:defRPr/>
            </a:pPr>
            <a:r>
              <a:rPr lang="en-US" dirty="0"/>
              <a:t>Anticholinergic properties allow it to mediate the relaxation of the bladder detrusor muscle</a:t>
            </a:r>
          </a:p>
          <a:p>
            <a:pPr>
              <a:defRPr/>
            </a:pPr>
            <a:r>
              <a:rPr lang="en-US" dirty="0"/>
              <a:t>Increases sphincter tone</a:t>
            </a:r>
          </a:p>
          <a:p>
            <a:pPr>
              <a:defRPr/>
            </a:pPr>
            <a:r>
              <a:rPr lang="en-US" dirty="0"/>
              <a:t>Increases release of ADH which results in free water retention</a:t>
            </a:r>
          </a:p>
          <a:p>
            <a:pPr>
              <a:defRPr/>
            </a:pPr>
            <a:r>
              <a:rPr lang="en-US" dirty="0"/>
              <a:t>Increases brain arousal by suppressing rapid eye movement sleep making it easier for the child awaken</a:t>
            </a:r>
          </a:p>
          <a:p>
            <a:pPr>
              <a:defRPr/>
            </a:pPr>
            <a:r>
              <a:rPr lang="en-US" dirty="0"/>
              <a:t>Also has benefit in the treatment of ADHD. There is a high comorbidity between nocturnal enuresis and ADHD</a:t>
            </a:r>
          </a:p>
          <a:p>
            <a:pPr>
              <a:defRPr/>
            </a:pPr>
            <a:endParaRPr lang="en-US" dirty="0"/>
          </a:p>
          <a:p>
            <a:pPr>
              <a:defRPr/>
            </a:pPr>
            <a:r>
              <a:rPr lang="en-US" dirty="0"/>
              <a:t>Starting dose between 6-12 </a:t>
            </a:r>
            <a:r>
              <a:rPr lang="en-US" dirty="0" err="1"/>
              <a:t>yr</a:t>
            </a:r>
            <a:r>
              <a:rPr lang="en-US" dirty="0"/>
              <a:t> old- 10mg by mouth at bedtime</a:t>
            </a:r>
          </a:p>
          <a:p>
            <a:pPr>
              <a:defRPr/>
            </a:pPr>
            <a:r>
              <a:rPr lang="en-US" dirty="0"/>
              <a:t>Maximum dose is 50 mg </a:t>
            </a:r>
            <a:r>
              <a:rPr lang="en-US" dirty="0" err="1"/>
              <a:t>po</a:t>
            </a:r>
            <a:r>
              <a:rPr lang="en-US" dirty="0"/>
              <a:t> </a:t>
            </a:r>
            <a:r>
              <a:rPr lang="en-US" dirty="0" err="1"/>
              <a:t>qhs</a:t>
            </a:r>
            <a:endParaRPr lang="en-US" dirty="0"/>
          </a:p>
          <a:p>
            <a:pPr>
              <a:defRPr/>
            </a:pPr>
            <a:r>
              <a:rPr lang="en-US" dirty="0"/>
              <a:t>12 </a:t>
            </a:r>
            <a:r>
              <a:rPr lang="en-US" dirty="0" err="1"/>
              <a:t>yr</a:t>
            </a:r>
            <a:r>
              <a:rPr lang="en-US" dirty="0"/>
              <a:t> older start at 10 and max dose 75 mg </a:t>
            </a:r>
            <a:r>
              <a:rPr lang="en-US" dirty="0" err="1"/>
              <a:t>po</a:t>
            </a:r>
            <a:r>
              <a:rPr lang="en-US" dirty="0"/>
              <a:t> </a:t>
            </a:r>
            <a:r>
              <a:rPr lang="en-US" dirty="0" err="1"/>
              <a:t>qhs</a:t>
            </a:r>
            <a:endParaRPr lang="en-US" dirty="0"/>
          </a:p>
          <a:p>
            <a:pPr>
              <a:defRPr/>
            </a:pPr>
            <a:endParaRPr lang="en-US" dirty="0"/>
          </a:p>
          <a:p>
            <a:pPr>
              <a:defRPr/>
            </a:pPr>
            <a:r>
              <a:rPr lang="en-US" dirty="0"/>
              <a:t>Side-effects</a:t>
            </a:r>
          </a:p>
          <a:p>
            <a:pPr>
              <a:defRPr/>
            </a:pPr>
            <a:r>
              <a:rPr lang="en-US" dirty="0"/>
              <a:t>Potential lethality in overdose</a:t>
            </a:r>
          </a:p>
          <a:p>
            <a:pPr>
              <a:defRPr/>
            </a:pPr>
            <a:r>
              <a:rPr lang="en-US" dirty="0"/>
              <a:t>Suicide black box warning- increased risk in children, adolescents, and young adults with MDD or other psychiatric disorders</a:t>
            </a:r>
          </a:p>
          <a:p>
            <a:pPr>
              <a:defRPr/>
            </a:pPr>
            <a:r>
              <a:rPr lang="en-US" dirty="0"/>
              <a:t>Cardiac dysrhythmias, convulsions, coma</a:t>
            </a:r>
          </a:p>
          <a:p>
            <a:pPr>
              <a:defRPr/>
            </a:pPr>
            <a:r>
              <a:rPr lang="en-US" dirty="0"/>
              <a:t>10% of patients will have side-effects which can include drowsiness, dry mouth, dizziness, constipation, difficulty starting urine stream, blurred vision, palpitation</a:t>
            </a:r>
          </a:p>
          <a:p>
            <a:pPr>
              <a:defRPr/>
            </a:pPr>
            <a:r>
              <a:rPr lang="en-US" dirty="0"/>
              <a:t>Baseline ECG before starting</a:t>
            </a:r>
          </a:p>
          <a:p>
            <a:pPr>
              <a:defRPr/>
            </a:pPr>
            <a:endParaRPr lang="en-US" dirty="0"/>
          </a:p>
          <a:p>
            <a:pPr>
              <a:defRPr/>
            </a:pPr>
            <a:r>
              <a:rPr lang="en-US" dirty="0"/>
              <a:t>SSRIs</a:t>
            </a:r>
          </a:p>
          <a:p>
            <a:pPr>
              <a:defRPr/>
            </a:pPr>
            <a:r>
              <a:rPr lang="en-US" dirty="0"/>
              <a:t>Lack FDA indication for enuresis</a:t>
            </a:r>
          </a:p>
          <a:p>
            <a:pPr>
              <a:defRPr/>
            </a:pPr>
            <a:r>
              <a:rPr lang="en-US" dirty="0"/>
              <a:t>Case reports that it improves and causes nocturnal enuresis</a:t>
            </a:r>
          </a:p>
          <a:p>
            <a:pPr>
              <a:defRPr/>
            </a:pPr>
            <a:endParaRPr lang="en-US" dirty="0"/>
          </a:p>
          <a:p>
            <a:pPr>
              <a:defRPr/>
            </a:pPr>
            <a:r>
              <a:rPr lang="en-US" dirty="0"/>
              <a:t>Methylphenidates and </a:t>
            </a:r>
            <a:r>
              <a:rPr lang="en-US" dirty="0" err="1"/>
              <a:t>Dextroamphetamines</a:t>
            </a:r>
            <a:endParaRPr lang="en-US" dirty="0"/>
          </a:p>
          <a:p>
            <a:pPr>
              <a:defRPr/>
            </a:pPr>
            <a:r>
              <a:rPr lang="en-US" dirty="0"/>
              <a:t>Best when used in combination with bell and pad</a:t>
            </a:r>
          </a:p>
          <a:p>
            <a:pPr>
              <a:defRPr/>
            </a:pPr>
            <a:r>
              <a:rPr lang="en-US" dirty="0"/>
              <a:t>May reduce the depth of sleep thereby allowing a child to awaken more easily to the sense of a full bladder</a:t>
            </a:r>
          </a:p>
          <a:p>
            <a:pPr>
              <a:defRPr/>
            </a:pPr>
            <a:endParaRPr lang="en-US" dirty="0"/>
          </a:p>
          <a:p>
            <a:pPr>
              <a:defRPr/>
            </a:pPr>
            <a:r>
              <a:rPr lang="en-US" dirty="0"/>
              <a:t>Indomethacin</a:t>
            </a:r>
          </a:p>
          <a:p>
            <a:pPr>
              <a:defRPr/>
            </a:pPr>
            <a:r>
              <a:rPr lang="en-US" dirty="0"/>
              <a:t>Enhances the effects of ADH</a:t>
            </a:r>
          </a:p>
          <a:p>
            <a:pPr>
              <a:defRPr/>
            </a:pPr>
            <a:endParaRPr lang="en-US" dirty="0"/>
          </a:p>
          <a:p>
            <a:pPr>
              <a:defRPr/>
            </a:pPr>
            <a:r>
              <a:rPr lang="en-US" dirty="0"/>
              <a:t>Diurnal Enuresis/Oxybutynin</a:t>
            </a:r>
          </a:p>
          <a:p>
            <a:pPr>
              <a:defRPr/>
            </a:pPr>
            <a:r>
              <a:rPr lang="en-US" dirty="0"/>
              <a:t>Has indication for overactive bladder</a:t>
            </a:r>
          </a:p>
          <a:p>
            <a:pPr>
              <a:defRPr/>
            </a:pPr>
            <a:r>
              <a:rPr lang="en-US" dirty="0"/>
              <a:t>Anticholinergic agent that relaxes bladder smooth muscle</a:t>
            </a:r>
          </a:p>
          <a:p>
            <a:pPr>
              <a:defRPr/>
            </a:pPr>
            <a:r>
              <a:rPr lang="en-US" dirty="0"/>
              <a:t>Inhibits involuntary detrusor muscle contractions</a:t>
            </a:r>
          </a:p>
          <a:p>
            <a:pPr>
              <a:defRPr/>
            </a:pPr>
            <a:r>
              <a:rPr lang="en-US" dirty="0"/>
              <a:t>Start in ages over 5 years old 5mg BID</a:t>
            </a:r>
          </a:p>
          <a:p>
            <a:pPr>
              <a:defRPr/>
            </a:pPr>
            <a:r>
              <a:rPr lang="en-US" dirty="0"/>
              <a:t>Ages 1-5 – starting dose 0.2 mg/kg BID</a:t>
            </a:r>
          </a:p>
          <a:p>
            <a:pPr>
              <a:defRPr/>
            </a:pPr>
            <a:r>
              <a:rPr lang="en-US" dirty="0"/>
              <a:t>Maximum dose is a total of 15 mg per day</a:t>
            </a:r>
          </a:p>
          <a:p>
            <a:pPr>
              <a:defRPr/>
            </a:pPr>
            <a:r>
              <a:rPr lang="en-US" dirty="0"/>
              <a:t>Extended release for children older than 6 at 5mg </a:t>
            </a:r>
            <a:r>
              <a:rPr lang="en-US" dirty="0" err="1"/>
              <a:t>po</a:t>
            </a:r>
            <a:r>
              <a:rPr lang="en-US" dirty="0"/>
              <a:t> daily</a:t>
            </a:r>
          </a:p>
          <a:p>
            <a:pPr>
              <a:defRPr/>
            </a:pPr>
            <a:r>
              <a:rPr lang="en-US" dirty="0"/>
              <a:t>Maximum is 20 mg </a:t>
            </a:r>
            <a:r>
              <a:rPr lang="en-US" dirty="0" err="1"/>
              <a:t>po</a:t>
            </a:r>
            <a:r>
              <a:rPr lang="en-US" dirty="0"/>
              <a:t> daily</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29700" name="Slide Number Placeholder 3">
            <a:extLst>
              <a:ext uri="{FF2B5EF4-FFF2-40B4-BE49-F238E27FC236}">
                <a16:creationId xmlns:a16="http://schemas.microsoft.com/office/drawing/2014/main" xmlns="" id="{36AF0E8B-9AC3-9F86-D0F2-905864BDDA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3FB933-DBF2-4A29-9AC1-BA2EBD6080B0}" type="slidenum">
              <a:rPr lang="en-US" altLang="en-US" smtClean="0"/>
              <a:pPr>
                <a:spcBef>
                  <a:spcPct val="0"/>
                </a:spcBef>
              </a:pPr>
              <a:t>18</a:t>
            </a:fld>
            <a:endParaRPr lang="en-US" altLang="en-US"/>
          </a:p>
        </p:txBody>
      </p:sp>
    </p:spTree>
    <p:extLst>
      <p:ext uri="{BB962C8B-B14F-4D97-AF65-F5344CB8AC3E}">
        <p14:creationId xmlns:p14="http://schemas.microsoft.com/office/powerpoint/2010/main" val="3220455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xmlns="" id="{10207F95-C891-C54C-47D0-EA8AAB379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xmlns="" id="{401320D0-78CA-CB9D-9302-3592D20062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Therapy</a:t>
            </a:r>
          </a:p>
          <a:p>
            <a:r>
              <a:rPr lang="en-US" altLang="en-US" dirty="0" smtClean="0"/>
              <a:t>CBT </a:t>
            </a:r>
            <a:r>
              <a:rPr lang="en-US" altLang="en-US" dirty="0"/>
              <a:t>may help a child address cognitive distortions</a:t>
            </a:r>
          </a:p>
          <a:p>
            <a:endParaRPr lang="en-US" altLang="en-US" dirty="0"/>
          </a:p>
          <a:p>
            <a:r>
              <a:rPr lang="en-US" altLang="en-US" dirty="0"/>
              <a:t>Biofeedback- This is a form of pelvic floor physical therapy. Kegel exercises may strengthen the pelvic floor musculature</a:t>
            </a:r>
          </a:p>
          <a:p>
            <a:endParaRPr lang="en-US" altLang="en-US" dirty="0"/>
          </a:p>
          <a:p>
            <a:endParaRPr lang="en-US" altLang="en-US" dirty="0"/>
          </a:p>
        </p:txBody>
      </p:sp>
      <p:sp>
        <p:nvSpPr>
          <p:cNvPr id="31748" name="Slide Number Placeholder 3">
            <a:extLst>
              <a:ext uri="{FF2B5EF4-FFF2-40B4-BE49-F238E27FC236}">
                <a16:creationId xmlns:a16="http://schemas.microsoft.com/office/drawing/2014/main" xmlns="" id="{66A04801-6729-2FE7-0447-7FDA213F3D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4C306D-C649-4CE0-864C-078236A8E6BF}" type="slidenum">
              <a:rPr lang="en-US" altLang="en-US" smtClean="0"/>
              <a:pPr>
                <a:spcBef>
                  <a:spcPct val="0"/>
                </a:spcBef>
              </a:pPr>
              <a:t>21</a:t>
            </a:fld>
            <a:endParaRPr lang="en-US" altLang="en-US"/>
          </a:p>
        </p:txBody>
      </p:sp>
    </p:spTree>
    <p:extLst>
      <p:ext uri="{BB962C8B-B14F-4D97-AF65-F5344CB8AC3E}">
        <p14:creationId xmlns:p14="http://schemas.microsoft.com/office/powerpoint/2010/main" val="1763989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 xmlns:a16="http://schemas.microsoft.com/office/drawing/2014/main" id="{2B88179E-52B4-C235-65F0-067CDEC210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 xmlns:a16="http://schemas.microsoft.com/office/drawing/2014/main" id="{2135421A-D865-D267-E1F8-696E540F69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-Encopresis is less common than enuresis</a:t>
            </a:r>
          </a:p>
          <a:p>
            <a:r>
              <a:rPr lang="en-US" altLang="en-US" dirty="0"/>
              <a:t>-This elimination disorder may be more impairing and have more consequences</a:t>
            </a:r>
          </a:p>
          <a:p>
            <a:r>
              <a:rPr lang="en-US" altLang="en-US" dirty="0"/>
              <a:t>-When bowel continence is not achieved by age 4 a diagnosis of encopresis can be made</a:t>
            </a:r>
          </a:p>
          <a:p>
            <a:r>
              <a:rPr lang="en-US" altLang="en-US" dirty="0"/>
              <a:t>-Etiology may be physiological and/or psychological</a:t>
            </a:r>
          </a:p>
          <a:p>
            <a:endParaRPr lang="en-US" altLang="en-US" dirty="0"/>
          </a:p>
          <a:p>
            <a:r>
              <a:rPr lang="en-US" altLang="en-US" dirty="0"/>
              <a:t>Encopresis- defined as the repeated passage of feces in inappropriate places (usually undergarments). The voiding is typically regarded as involuntary although it may be volitional. The term is derived from the Greek Word </a:t>
            </a:r>
            <a:r>
              <a:rPr lang="en-US" altLang="en-US" dirty="0" err="1"/>
              <a:t>Kopros</a:t>
            </a:r>
            <a:r>
              <a:rPr lang="en-US" altLang="en-US" dirty="0"/>
              <a:t> meaning dung or feces</a:t>
            </a:r>
          </a:p>
          <a:p>
            <a:endParaRPr lang="en-US" altLang="en-US" dirty="0"/>
          </a:p>
          <a:p>
            <a:r>
              <a:rPr lang="en-US" altLang="en-US" dirty="0"/>
              <a:t>Primary Encopresis- soiling in a child who has never gained bowel continence for six months or more</a:t>
            </a:r>
          </a:p>
          <a:p>
            <a:endParaRPr lang="en-US" altLang="en-US" dirty="0"/>
          </a:p>
          <a:p>
            <a:r>
              <a:rPr lang="en-US" altLang="en-US" dirty="0"/>
              <a:t>Secondary Encopresis- soiling in a child who hag previously acquired bowel control. When secondary encopresis is due to psychological stress it may be referred to as regressive enuresis</a:t>
            </a:r>
          </a:p>
          <a:p>
            <a:endParaRPr lang="en-US" altLang="en-US" dirty="0"/>
          </a:p>
          <a:p>
            <a:r>
              <a:rPr lang="en-US" altLang="en-US" dirty="0"/>
              <a:t>Retentive Encopresis- Encopresis with Constipation and Overflow Incontinence</a:t>
            </a:r>
          </a:p>
          <a:p>
            <a:endParaRPr lang="en-US" altLang="en-US" dirty="0"/>
          </a:p>
          <a:p>
            <a:r>
              <a:rPr lang="en-US" altLang="en-US" dirty="0" err="1"/>
              <a:t>Nonretentive</a:t>
            </a:r>
            <a:r>
              <a:rPr lang="en-US" altLang="en-US" dirty="0"/>
              <a:t> Encopresis- Encopresis without Constipation and Overflow Incontinence</a:t>
            </a:r>
          </a:p>
          <a:p>
            <a:endParaRPr lang="en-US" altLang="en-US" dirty="0"/>
          </a:p>
          <a:p>
            <a:r>
              <a:rPr lang="en-US" altLang="en-US" dirty="0"/>
              <a:t>Encopresis unlike enuresis rarely occurs during </a:t>
            </a:r>
            <a:r>
              <a:rPr lang="en-US" altLang="en-US" dirty="0">
                <a:solidFill>
                  <a:srgbClr val="FF0000"/>
                </a:solidFill>
              </a:rPr>
              <a:t>sleep and </a:t>
            </a:r>
            <a:r>
              <a:rPr lang="en-US" altLang="en-US" dirty="0"/>
              <a:t>when this occurs it is a poor prognostic indicator</a:t>
            </a:r>
          </a:p>
          <a:p>
            <a:endParaRPr lang="en-US" altLang="en-US" dirty="0"/>
          </a:p>
          <a:p>
            <a:endParaRPr lang="en-US" altLang="en-US" dirty="0"/>
          </a:p>
          <a:p>
            <a:endParaRPr lang="en-US" altLang="en-US" dirty="0"/>
          </a:p>
        </p:txBody>
      </p:sp>
      <p:sp>
        <p:nvSpPr>
          <p:cNvPr id="34820" name="Slide Number Placeholder 3">
            <a:extLst>
              <a:ext uri="{FF2B5EF4-FFF2-40B4-BE49-F238E27FC236}">
                <a16:creationId xmlns="" xmlns:a16="http://schemas.microsoft.com/office/drawing/2014/main" id="{A73E3953-B17C-2689-9F94-324A83D433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4CDBE7-FE4A-4388-BAA0-190C7BA08405}" type="slidenum">
              <a:rPr lang="en-US" altLang="en-US" smtClean="0"/>
              <a:pPr>
                <a:spcBef>
                  <a:spcPct val="0"/>
                </a:spcBef>
              </a:pPr>
              <a:t>25</a:t>
            </a:fld>
            <a:endParaRPr lang="en-US" altLang="en-US"/>
          </a:p>
        </p:txBody>
      </p:sp>
    </p:spTree>
    <p:extLst>
      <p:ext uri="{BB962C8B-B14F-4D97-AF65-F5344CB8AC3E}">
        <p14:creationId xmlns:p14="http://schemas.microsoft.com/office/powerpoint/2010/main" val="4286643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 xmlns:a16="http://schemas.microsoft.com/office/drawing/2014/main" id="{5CBA2506-972F-C95D-D842-01CB813C2F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 xmlns:a16="http://schemas.microsoft.com/office/drawing/2014/main" id="{9F235661-9870-34E0-5F18-C3BE912812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-By the age of 4, 95% of children have achieved bowel continence</a:t>
            </a:r>
          </a:p>
          <a:p>
            <a:r>
              <a:rPr lang="en-US" altLang="en-US" dirty="0"/>
              <a:t>-Boys tend to lag behind girls</a:t>
            </a:r>
          </a:p>
          <a:p>
            <a:r>
              <a:rPr lang="en-US" altLang="en-US" dirty="0"/>
              <a:t>-Secondary encopresis is slightly more common (50-60%) </a:t>
            </a:r>
          </a:p>
          <a:p>
            <a:r>
              <a:rPr lang="en-US" altLang="en-US" dirty="0"/>
              <a:t>-Some children don’t meet full criteria; even still isolated incidents have significant consequences (embarrassment and anxiety) and may led to teasing and bullying</a:t>
            </a:r>
          </a:p>
          <a:p>
            <a:endParaRPr lang="en-US" altLang="en-US" dirty="0"/>
          </a:p>
        </p:txBody>
      </p:sp>
      <p:sp>
        <p:nvSpPr>
          <p:cNvPr id="36868" name="Slide Number Placeholder 3">
            <a:extLst>
              <a:ext uri="{FF2B5EF4-FFF2-40B4-BE49-F238E27FC236}">
                <a16:creationId xmlns="" xmlns:a16="http://schemas.microsoft.com/office/drawing/2014/main" id="{A1FFD7AA-77DA-7CD8-7F4D-B38062CB4B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67CB33-DC3D-45FA-BA97-664BDFF26DCB}" type="slidenum">
              <a:rPr lang="en-US" altLang="en-US" smtClean="0"/>
              <a:pPr>
                <a:spcBef>
                  <a:spcPct val="0"/>
                </a:spcBef>
              </a:pPr>
              <a:t>26</a:t>
            </a:fld>
            <a:endParaRPr lang="en-US" altLang="en-US"/>
          </a:p>
        </p:txBody>
      </p:sp>
    </p:spTree>
    <p:extLst>
      <p:ext uri="{BB962C8B-B14F-4D97-AF65-F5344CB8AC3E}">
        <p14:creationId xmlns:p14="http://schemas.microsoft.com/office/powerpoint/2010/main" val="712833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 xmlns:a16="http://schemas.microsoft.com/office/drawing/2014/main" id="{F0EA11C2-FC14-F1AE-0CB9-EE00EBD2BB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 xmlns:a16="http://schemas.microsoft.com/office/drawing/2014/main" id="{2CBF4F8B-4205-01A9-DD4D-CCFA2B5041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 xmlns:a16="http://schemas.microsoft.com/office/drawing/2014/main" id="{47ECDFB1-899A-43A4-2CD4-9202A2F13D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DB3AC9-BB99-4D51-A24A-F8F54D59EBC5}" type="slidenum">
              <a:rPr lang="en-US" altLang="en-US" smtClean="0"/>
              <a:pPr>
                <a:spcBef>
                  <a:spcPct val="0"/>
                </a:spcBef>
              </a:pPr>
              <a:t>28</a:t>
            </a:fld>
            <a:endParaRPr lang="en-US" altLang="en-US"/>
          </a:p>
        </p:txBody>
      </p:sp>
    </p:spTree>
    <p:extLst>
      <p:ext uri="{BB962C8B-B14F-4D97-AF65-F5344CB8AC3E}">
        <p14:creationId xmlns:p14="http://schemas.microsoft.com/office/powerpoint/2010/main" val="2173774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 xmlns:a16="http://schemas.microsoft.com/office/drawing/2014/main" id="{8F6ABFD7-FBA2-C36F-A903-005D5CD16F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 xmlns:a16="http://schemas.microsoft.com/office/drawing/2014/main" id="{312ABFCB-854F-6E28-C253-30CEF4BE8CCC}"/>
              </a:ext>
            </a:extLst>
          </p:cNvPr>
          <p:cNvSpPr>
            <a:spLocks noGrp="1"/>
          </p:cNvSpPr>
          <p:nvPr>
            <p:ph type="body" idx="1"/>
          </p:nvPr>
        </p:nvSpPr>
        <p:spPr/>
        <p:txBody>
          <a:bodyPr/>
          <a:lstStyle/>
          <a:p>
            <a:pPr marL="171450" indent="-171450">
              <a:buFontTx/>
              <a:buChar char="-"/>
              <a:defRPr/>
            </a:pPr>
            <a:r>
              <a:rPr lang="en-US" dirty="0"/>
              <a:t>Delayed physical maturation is often a common cause of primary retentive </a:t>
            </a:r>
            <a:r>
              <a:rPr lang="en-US" dirty="0" err="1"/>
              <a:t>encoporesis</a:t>
            </a:r>
            <a:endParaRPr lang="en-US" dirty="0"/>
          </a:p>
          <a:p>
            <a:pPr marL="171450" indent="-171450">
              <a:buFontTx/>
              <a:buChar char="-"/>
              <a:defRPr/>
            </a:pPr>
            <a:endParaRPr lang="en-US" dirty="0"/>
          </a:p>
          <a:p>
            <a:pPr marL="171450" indent="-171450">
              <a:buFontTx/>
              <a:buChar char="-"/>
              <a:defRPr/>
            </a:pPr>
            <a:r>
              <a:rPr lang="en-US" dirty="0"/>
              <a:t>It is also caused often by harsh toilet training</a:t>
            </a:r>
          </a:p>
          <a:p>
            <a:pPr marL="171450" indent="-171450">
              <a:buFontTx/>
              <a:buChar char="-"/>
              <a:defRPr/>
            </a:pPr>
            <a:r>
              <a:rPr lang="en-US" dirty="0"/>
              <a:t>Examples of harsh toilet training include</a:t>
            </a:r>
          </a:p>
          <a:p>
            <a:pPr marL="171450" indent="-171450">
              <a:buFontTx/>
              <a:buChar char="-"/>
              <a:defRPr/>
            </a:pPr>
            <a:r>
              <a:rPr lang="en-US" dirty="0"/>
              <a:t>A. Starting training too early</a:t>
            </a:r>
          </a:p>
          <a:p>
            <a:pPr marL="171450" indent="-171450">
              <a:buFontTx/>
              <a:buChar char="-"/>
              <a:defRPr/>
            </a:pPr>
            <a:r>
              <a:rPr lang="en-US" dirty="0"/>
              <a:t>B. Forcing the child to sit on the toilet for very extended periods of time</a:t>
            </a:r>
          </a:p>
          <a:p>
            <a:pPr marL="171450" indent="-171450">
              <a:buFontTx/>
              <a:buChar char="-"/>
              <a:defRPr/>
            </a:pPr>
            <a:r>
              <a:rPr lang="en-US" dirty="0"/>
              <a:t>C. Physical punishment/ridicule for failures</a:t>
            </a:r>
          </a:p>
          <a:p>
            <a:pPr marL="171450" indent="-171450">
              <a:buFontTx/>
              <a:buChar char="-"/>
              <a:defRPr/>
            </a:pPr>
            <a:endParaRPr lang="en-US" dirty="0"/>
          </a:p>
          <a:p>
            <a:pPr marL="171450" indent="-171450">
              <a:buFontTx/>
              <a:buChar char="-"/>
              <a:defRPr/>
            </a:pPr>
            <a:r>
              <a:rPr lang="en-US" dirty="0"/>
              <a:t>Parents at times feel pressure to rush toilet training for the following reasons:</a:t>
            </a:r>
          </a:p>
          <a:p>
            <a:pPr marL="171450" indent="-171450">
              <a:buFontTx/>
              <a:buChar char="-"/>
              <a:defRPr/>
            </a:pPr>
            <a:r>
              <a:rPr lang="en-US" dirty="0"/>
              <a:t>A. Diapers are expensive</a:t>
            </a:r>
          </a:p>
          <a:p>
            <a:pPr marL="171450" indent="-171450">
              <a:buFontTx/>
              <a:buChar char="-"/>
              <a:defRPr/>
            </a:pPr>
            <a:r>
              <a:rPr lang="en-US" dirty="0"/>
              <a:t>B. Continence may be required for child care</a:t>
            </a:r>
          </a:p>
          <a:p>
            <a:pPr>
              <a:defRPr/>
            </a:pPr>
            <a:endParaRPr lang="en-US" dirty="0"/>
          </a:p>
          <a:p>
            <a:pPr marL="171450" indent="-171450">
              <a:buFontTx/>
              <a:buChar char="-"/>
              <a:defRPr/>
            </a:pPr>
            <a:r>
              <a:rPr lang="en-US" dirty="0"/>
              <a:t>Parents at time feel no need to potty train or neglect to do so. The child may develop toilet phobia in these cases</a:t>
            </a:r>
          </a:p>
          <a:p>
            <a:pPr marL="171450" indent="-171450">
              <a:buFontTx/>
              <a:buChar char="-"/>
              <a:defRPr/>
            </a:pPr>
            <a:endParaRPr lang="en-US" dirty="0"/>
          </a:p>
          <a:p>
            <a:pPr marL="171450" indent="-171450">
              <a:buFontTx/>
              <a:buChar char="-"/>
              <a:defRPr/>
            </a:pPr>
            <a:r>
              <a:rPr lang="en-US" dirty="0"/>
              <a:t>When a child’s parents train inappropriately this can create a power struggle between the parent and child about using the bathroom</a:t>
            </a:r>
          </a:p>
          <a:p>
            <a:pPr marL="171450" indent="-171450">
              <a:buFontTx/>
              <a:buChar char="-"/>
              <a:defRPr/>
            </a:pPr>
            <a:r>
              <a:rPr lang="en-US" dirty="0"/>
              <a:t>Parental reactions can determine if the child becomes successful with continence</a:t>
            </a:r>
          </a:p>
        </p:txBody>
      </p:sp>
      <p:sp>
        <p:nvSpPr>
          <p:cNvPr id="40964" name="Slide Number Placeholder 3">
            <a:extLst>
              <a:ext uri="{FF2B5EF4-FFF2-40B4-BE49-F238E27FC236}">
                <a16:creationId xmlns="" xmlns:a16="http://schemas.microsoft.com/office/drawing/2014/main" id="{6B15D846-53B1-948B-4470-D3BEDEC812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481636-2084-4A58-A78F-10123CAFE02D}" type="slidenum">
              <a:rPr lang="en-US" altLang="en-US" smtClean="0"/>
              <a:pPr>
                <a:spcBef>
                  <a:spcPct val="0"/>
                </a:spcBef>
              </a:pPr>
              <a:t>29</a:t>
            </a:fld>
            <a:endParaRPr lang="en-US" altLang="en-US"/>
          </a:p>
        </p:txBody>
      </p:sp>
    </p:spTree>
    <p:extLst>
      <p:ext uri="{BB962C8B-B14F-4D97-AF65-F5344CB8AC3E}">
        <p14:creationId xmlns:p14="http://schemas.microsoft.com/office/powerpoint/2010/main" val="3118846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 xmlns:a16="http://schemas.microsoft.com/office/drawing/2014/main" id="{E42BB253-0A25-2FD0-F874-92A3D12201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 xmlns:a16="http://schemas.microsoft.com/office/drawing/2014/main" id="{43EF7B48-FBE4-DA98-9457-338242C5E1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Retentive Encopresis with overflow incontinence represents 80-95% of cases with encopresis</a:t>
            </a:r>
          </a:p>
          <a:p>
            <a:endParaRPr lang="en-US" altLang="en-US" dirty="0"/>
          </a:p>
          <a:p>
            <a:r>
              <a:rPr lang="en-US" altLang="en-US" dirty="0"/>
              <a:t>Children with constipation have infrequent bowel movements, large stools, and difficult painful bowel movements</a:t>
            </a:r>
          </a:p>
          <a:p>
            <a:endParaRPr lang="en-US" altLang="en-US" dirty="0"/>
          </a:p>
          <a:p>
            <a:r>
              <a:rPr lang="en-US" altLang="en-US" dirty="0"/>
              <a:t>When stooling is painful a child may avoid stooling and withhold their feces. This will become a repeated behavior and lead to more hardening of the stool and retention.</a:t>
            </a:r>
          </a:p>
          <a:p>
            <a:r>
              <a:rPr lang="en-US" altLang="en-US" dirty="0"/>
              <a:t>The stool may eventually become too hard to pass through the anus. The bowel may also distend as stool accumulates. With time this may result in the child losing the ability to sense a full bowel. </a:t>
            </a:r>
          </a:p>
          <a:p>
            <a:r>
              <a:rPr lang="en-US" altLang="en-US" dirty="0"/>
              <a:t>As the stool continues to accumulate liquid stool may leak around the blockage and cause soiling (encopresis with constipation and overflow incontinence).</a:t>
            </a:r>
          </a:p>
          <a:p>
            <a:endParaRPr lang="en-US" altLang="en-US" dirty="0"/>
          </a:p>
          <a:p>
            <a:r>
              <a:rPr lang="en-US" altLang="en-US" dirty="0"/>
              <a:t>Breaking this cycle is key in the treatment of retentive encopresis</a:t>
            </a:r>
          </a:p>
          <a:p>
            <a:r>
              <a:rPr lang="en-US" altLang="en-US" dirty="0"/>
              <a:t>Addressing the cause of constipation is essential and there can be different causes including poor fluid intake, poor nutrition as in insufficient fiber in the diet. </a:t>
            </a:r>
            <a:r>
              <a:rPr lang="en-US" altLang="en-US" dirty="0" err="1"/>
              <a:t>Achild</a:t>
            </a:r>
            <a:r>
              <a:rPr lang="en-US" altLang="en-US" dirty="0"/>
              <a:t> may also have anxiety related to using public restrooms. Another cause may include medications the child is taking.</a:t>
            </a:r>
          </a:p>
        </p:txBody>
      </p:sp>
      <p:sp>
        <p:nvSpPr>
          <p:cNvPr id="43012" name="Slide Number Placeholder 3">
            <a:extLst>
              <a:ext uri="{FF2B5EF4-FFF2-40B4-BE49-F238E27FC236}">
                <a16:creationId xmlns="" xmlns:a16="http://schemas.microsoft.com/office/drawing/2014/main" id="{E32A223F-B231-AB77-F4BB-C49BC08D08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5E6234-4B5F-411B-AE28-2B17EED99759}" type="slidenum">
              <a:rPr lang="en-US" altLang="en-US" smtClean="0"/>
              <a:pPr>
                <a:spcBef>
                  <a:spcPct val="0"/>
                </a:spcBef>
              </a:pPr>
              <a:t>30</a:t>
            </a:fld>
            <a:endParaRPr lang="en-US" altLang="en-US"/>
          </a:p>
        </p:txBody>
      </p:sp>
    </p:spTree>
    <p:extLst>
      <p:ext uri="{BB962C8B-B14F-4D97-AF65-F5344CB8AC3E}">
        <p14:creationId xmlns:p14="http://schemas.microsoft.com/office/powerpoint/2010/main" val="4033546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 xmlns:a16="http://schemas.microsoft.com/office/drawing/2014/main" id="{9C1596FC-7336-1011-99AA-B26D0CEC99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 xmlns:a16="http://schemas.microsoft.com/office/drawing/2014/main" id="{1AE47D08-D535-2FA3-DCDA-62C634BD4A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-Secondary encopresis may arise due to new stressors</a:t>
            </a:r>
          </a:p>
          <a:p>
            <a:endParaRPr lang="en-US" altLang="en-US"/>
          </a:p>
          <a:p>
            <a:r>
              <a:rPr lang="en-US" altLang="en-US"/>
              <a:t>-Bowel incontinence in response to birth of a sibling or other stressors is regressive</a:t>
            </a:r>
          </a:p>
          <a:p>
            <a:endParaRPr lang="en-US" altLang="en-US"/>
          </a:p>
          <a:p>
            <a:r>
              <a:rPr lang="en-US" altLang="en-US"/>
              <a:t>-Children with ODD and CD may use soiling as a form of retaliation and anger against parents and authorities</a:t>
            </a:r>
          </a:p>
          <a:p>
            <a:endParaRPr lang="en-US" altLang="en-US"/>
          </a:p>
          <a:p>
            <a:r>
              <a:rPr lang="en-US" altLang="en-US"/>
              <a:t>-Some children find their feces interesting enough to smear it. Older children who engage in this behavior may suffer from MR/Autism/Psychosis/RAD</a:t>
            </a:r>
          </a:p>
        </p:txBody>
      </p:sp>
      <p:sp>
        <p:nvSpPr>
          <p:cNvPr id="45060" name="Slide Number Placeholder 3">
            <a:extLst>
              <a:ext uri="{FF2B5EF4-FFF2-40B4-BE49-F238E27FC236}">
                <a16:creationId xmlns="" xmlns:a16="http://schemas.microsoft.com/office/drawing/2014/main" id="{47D3959A-8A71-8545-C125-165BF62CDA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392F88-7B39-4677-AACA-E6CC8A536089}" type="slidenum">
              <a:rPr lang="en-US" altLang="en-US" smtClean="0"/>
              <a:pPr>
                <a:spcBef>
                  <a:spcPct val="0"/>
                </a:spcBef>
              </a:pPr>
              <a:t>31</a:t>
            </a:fld>
            <a:endParaRPr lang="en-US" altLang="en-US"/>
          </a:p>
        </p:txBody>
      </p:sp>
    </p:spTree>
    <p:extLst>
      <p:ext uri="{BB962C8B-B14F-4D97-AF65-F5344CB8AC3E}">
        <p14:creationId xmlns:p14="http://schemas.microsoft.com/office/powerpoint/2010/main" val="2251917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 xmlns:a16="http://schemas.microsoft.com/office/drawing/2014/main" id="{9B296A62-A4F2-E64F-19B1-5B88445198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 xmlns:a16="http://schemas.microsoft.com/office/drawing/2014/main" id="{742442AD-E63A-8499-70BA-295ABD3E66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 is essential to treat any underlying disorder that is suspected. When an identifiable organic cause can be determined this should be treated appropriately.</a:t>
            </a:r>
          </a:p>
        </p:txBody>
      </p:sp>
      <p:sp>
        <p:nvSpPr>
          <p:cNvPr id="47108" name="Slide Number Placeholder 3">
            <a:extLst>
              <a:ext uri="{FF2B5EF4-FFF2-40B4-BE49-F238E27FC236}">
                <a16:creationId xmlns="" xmlns:a16="http://schemas.microsoft.com/office/drawing/2014/main" id="{C508F9D3-3D5D-0F8E-E2D9-358A50940A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ECB349-6DD9-40A5-8298-4E414600E363}" type="slidenum">
              <a:rPr lang="en-US" altLang="en-US" smtClean="0"/>
              <a:pPr>
                <a:spcBef>
                  <a:spcPct val="0"/>
                </a:spcBef>
              </a:pPr>
              <a:t>35</a:t>
            </a:fld>
            <a:endParaRPr lang="en-US" altLang="en-US"/>
          </a:p>
        </p:txBody>
      </p:sp>
    </p:spTree>
    <p:extLst>
      <p:ext uri="{BB962C8B-B14F-4D97-AF65-F5344CB8AC3E}">
        <p14:creationId xmlns:p14="http://schemas.microsoft.com/office/powerpoint/2010/main" val="4183537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 xmlns:a16="http://schemas.microsoft.com/office/drawing/2014/main" id="{5CE367FA-FF39-0AB0-9E60-83DE5AC2C5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 xmlns:a16="http://schemas.microsoft.com/office/drawing/2014/main" id="{9D6D7470-0330-EBBF-9604-0B34450D9A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Increase fluid intake and fiber</a:t>
            </a:r>
          </a:p>
          <a:p>
            <a:r>
              <a:rPr lang="en-US" altLang="en-US" dirty="0"/>
              <a:t>Reduce dairy intake</a:t>
            </a:r>
          </a:p>
          <a:p>
            <a:r>
              <a:rPr lang="en-US" altLang="en-US" dirty="0"/>
              <a:t>Older children should be encouraged to exercise more frequently</a:t>
            </a:r>
          </a:p>
          <a:p>
            <a:r>
              <a:rPr lang="en-US" altLang="en-US" dirty="0"/>
              <a:t>Fiber supplements</a:t>
            </a:r>
          </a:p>
          <a:p>
            <a:endParaRPr lang="en-US" altLang="en-US" dirty="0"/>
          </a:p>
          <a:p>
            <a:r>
              <a:rPr lang="en-US" altLang="en-US" dirty="0"/>
              <a:t>Improve access to the toilet</a:t>
            </a:r>
          </a:p>
          <a:p>
            <a:r>
              <a:rPr lang="en-US" altLang="en-US" dirty="0"/>
              <a:t>Star charts/small rewards</a:t>
            </a:r>
          </a:p>
          <a:p>
            <a:r>
              <a:rPr lang="en-US" altLang="en-US" dirty="0"/>
              <a:t>Timed sitting</a:t>
            </a:r>
          </a:p>
          <a:p>
            <a:r>
              <a:rPr lang="en-US" altLang="en-US" dirty="0"/>
              <a:t>Assist in cleaning soiled clothing</a:t>
            </a:r>
          </a:p>
          <a:p>
            <a:r>
              <a:rPr lang="en-US" altLang="en-US" dirty="0"/>
              <a:t>Regular bathroom times/ best times are after meals for up to fifteen minutes</a:t>
            </a:r>
          </a:p>
          <a:p>
            <a:endParaRPr lang="en-US" altLang="en-US" dirty="0"/>
          </a:p>
        </p:txBody>
      </p:sp>
      <p:sp>
        <p:nvSpPr>
          <p:cNvPr id="49156" name="Slide Number Placeholder 3">
            <a:extLst>
              <a:ext uri="{FF2B5EF4-FFF2-40B4-BE49-F238E27FC236}">
                <a16:creationId xmlns="" xmlns:a16="http://schemas.microsoft.com/office/drawing/2014/main" id="{3DA56C93-6837-19F1-1E90-FE563FD326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F01681-C487-4B03-B130-37309558EE6B}" type="slidenum">
              <a:rPr lang="en-US" altLang="en-US" smtClean="0"/>
              <a:pPr>
                <a:spcBef>
                  <a:spcPct val="0"/>
                </a:spcBef>
              </a:pPr>
              <a:t>36</a:t>
            </a:fld>
            <a:endParaRPr lang="en-US" altLang="en-US"/>
          </a:p>
        </p:txBody>
      </p:sp>
    </p:spTree>
    <p:extLst>
      <p:ext uri="{BB962C8B-B14F-4D97-AF65-F5344CB8AC3E}">
        <p14:creationId xmlns:p14="http://schemas.microsoft.com/office/powerpoint/2010/main" val="425173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xmlns="" id="{2BC605D3-8BC0-C179-DCBF-3E84E1EB9F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xmlns="" id="{14CFFEF5-9BFF-859E-FA60-F9E99AD682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dirty="0"/>
              <a:t>1. During toddler phase a child usually becomes interested in mastering elimination</a:t>
            </a:r>
          </a:p>
          <a:p>
            <a:pPr marL="228600" indent="-228600" eaLnBrk="1" hangingPunct="1">
              <a:spcBef>
                <a:spcPct val="0"/>
              </a:spcBef>
            </a:pPr>
            <a:endParaRPr lang="en-US" altLang="en-US" dirty="0"/>
          </a:p>
          <a:p>
            <a:pPr marL="228600" indent="-228600" eaLnBrk="1" hangingPunct="1">
              <a:spcBef>
                <a:spcPct val="0"/>
              </a:spcBef>
            </a:pPr>
            <a:r>
              <a:rPr lang="en-US" altLang="en-US" dirty="0"/>
              <a:t>2. Most children have achieved bowel and bladder continence by age 4 &amp; 5</a:t>
            </a:r>
          </a:p>
          <a:p>
            <a:pPr marL="228600" indent="-228600" eaLnBrk="1" hangingPunct="1">
              <a:spcBef>
                <a:spcPct val="0"/>
              </a:spcBef>
            </a:pPr>
            <a:endParaRPr lang="en-US" altLang="en-US" dirty="0"/>
          </a:p>
          <a:p>
            <a:pPr marL="228600" indent="-228600" eaLnBrk="1" hangingPunct="1">
              <a:spcBef>
                <a:spcPct val="0"/>
              </a:spcBef>
            </a:pPr>
            <a:r>
              <a:rPr lang="en-US" altLang="en-US" dirty="0"/>
              <a:t>3. Acquiring continence usually proceeds in the following order</a:t>
            </a:r>
          </a:p>
          <a:p>
            <a:pPr marL="228600" indent="-228600" eaLnBrk="1" hangingPunct="1">
              <a:spcBef>
                <a:spcPct val="0"/>
              </a:spcBef>
              <a:buFontTx/>
              <a:buAutoNum type="alphaLcPeriod"/>
            </a:pPr>
            <a:r>
              <a:rPr lang="en-US" altLang="en-US" dirty="0"/>
              <a:t>nighttime bowel </a:t>
            </a:r>
          </a:p>
          <a:p>
            <a:pPr marL="228600" indent="-228600" eaLnBrk="1" hangingPunct="1">
              <a:spcBef>
                <a:spcPct val="0"/>
              </a:spcBef>
              <a:buFontTx/>
              <a:buAutoNum type="alphaLcPeriod"/>
            </a:pPr>
            <a:r>
              <a:rPr lang="en-US" altLang="en-US" dirty="0"/>
              <a:t>day time bowel</a:t>
            </a:r>
          </a:p>
          <a:p>
            <a:pPr marL="228600" indent="-228600" eaLnBrk="1" hangingPunct="1">
              <a:spcBef>
                <a:spcPct val="0"/>
              </a:spcBef>
              <a:buFontTx/>
              <a:buAutoNum type="alphaLcPeriod"/>
            </a:pPr>
            <a:r>
              <a:rPr lang="en-US" altLang="en-US" dirty="0"/>
              <a:t> daytime bladder </a:t>
            </a:r>
          </a:p>
          <a:p>
            <a:pPr marL="228600" indent="-228600" eaLnBrk="1" hangingPunct="1">
              <a:spcBef>
                <a:spcPct val="0"/>
              </a:spcBef>
              <a:buFontTx/>
              <a:buAutoNum type="alphaLcPeriod"/>
            </a:pPr>
            <a:r>
              <a:rPr lang="en-US" altLang="en-US" dirty="0"/>
              <a:t>nighttime bladder</a:t>
            </a:r>
          </a:p>
          <a:p>
            <a:pPr marL="228600" indent="-228600" eaLnBrk="1" hangingPunct="1">
              <a:spcBef>
                <a:spcPct val="0"/>
              </a:spcBef>
            </a:pPr>
            <a:endParaRPr lang="en-US" altLang="en-US" dirty="0"/>
          </a:p>
          <a:p>
            <a:pPr marL="228600" indent="-228600" eaLnBrk="1" hangingPunct="1">
              <a:spcBef>
                <a:spcPct val="0"/>
              </a:spcBef>
            </a:pPr>
            <a:r>
              <a:rPr lang="en-US" altLang="en-US" dirty="0"/>
              <a:t>4.1/3 of children in the US are completely toilet trained by age 24 months</a:t>
            </a:r>
          </a:p>
          <a:p>
            <a:pPr marL="228600" indent="-228600" eaLnBrk="1" hangingPunct="1">
              <a:spcBef>
                <a:spcPct val="0"/>
              </a:spcBef>
            </a:pPr>
            <a:endParaRPr lang="en-US" altLang="en-US" dirty="0"/>
          </a:p>
          <a:p>
            <a:pPr marL="228600" indent="-228600" eaLnBrk="1" hangingPunct="1">
              <a:spcBef>
                <a:spcPct val="0"/>
              </a:spcBef>
            </a:pPr>
            <a:r>
              <a:rPr lang="en-US" altLang="en-US" dirty="0"/>
              <a:t>5. Females achieve continence earlier than males</a:t>
            </a:r>
          </a:p>
          <a:p>
            <a:pPr marL="228600" indent="-228600" eaLnBrk="1" hangingPunct="1">
              <a:spcBef>
                <a:spcPct val="0"/>
              </a:spcBef>
            </a:pPr>
            <a:endParaRPr lang="en-US" altLang="en-US" dirty="0"/>
          </a:p>
          <a:p>
            <a:pPr marL="228600" indent="-228600" eaLnBrk="1" hangingPunct="1">
              <a:spcBef>
                <a:spcPct val="0"/>
              </a:spcBef>
            </a:pPr>
            <a:endParaRPr lang="en-US" altLang="en-US" dirty="0"/>
          </a:p>
        </p:txBody>
      </p:sp>
      <p:sp>
        <p:nvSpPr>
          <p:cNvPr id="9220" name="Slide Number Placeholder 3">
            <a:extLst>
              <a:ext uri="{FF2B5EF4-FFF2-40B4-BE49-F238E27FC236}">
                <a16:creationId xmlns:a16="http://schemas.microsoft.com/office/drawing/2014/main" xmlns="" id="{DC1131FA-3D4A-187E-DF87-BAF4B42EC4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CF17E2-F037-48B5-B416-D7A1701C8EE3}" type="slidenum">
              <a:rPr lang="en-US" altLang="en-US" smtClean="0"/>
              <a:pPr>
                <a:spcBef>
                  <a:spcPct val="0"/>
                </a:spcBef>
              </a:pPr>
              <a:t>3</a:t>
            </a:fld>
            <a:endParaRPr lang="en-US" altLang="en-US"/>
          </a:p>
        </p:txBody>
      </p:sp>
    </p:spTree>
    <p:extLst>
      <p:ext uri="{BB962C8B-B14F-4D97-AF65-F5344CB8AC3E}">
        <p14:creationId xmlns:p14="http://schemas.microsoft.com/office/powerpoint/2010/main" val="1041686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 xmlns:a16="http://schemas.microsoft.com/office/drawing/2014/main" id="{3E1CD0C4-0D97-8F1E-B86E-7E28ECF767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 xmlns:a16="http://schemas.microsoft.com/office/drawing/2014/main" id="{E04FDA0B-EDCB-73D3-73C1-89E3CB8AC8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CBT and psychodynamic therapy can be used to help decrease symptoms of anxiety and depression associated with encopresis</a:t>
            </a:r>
          </a:p>
          <a:p>
            <a:r>
              <a:rPr lang="en-US" altLang="en-US"/>
              <a:t>Biofeedback can be beneficial in the treatment of pelvic floor dysfunction. It can also teach the child sphincter control</a:t>
            </a:r>
          </a:p>
        </p:txBody>
      </p:sp>
      <p:sp>
        <p:nvSpPr>
          <p:cNvPr id="51204" name="Slide Number Placeholder 3">
            <a:extLst>
              <a:ext uri="{FF2B5EF4-FFF2-40B4-BE49-F238E27FC236}">
                <a16:creationId xmlns="" xmlns:a16="http://schemas.microsoft.com/office/drawing/2014/main" id="{C3B6B76D-CFEA-88B8-DBA7-46866D4292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1CFD60-1DF7-47D4-AAB8-5C5439A7935E}" type="slidenum">
              <a:rPr lang="en-US" altLang="en-US" smtClean="0"/>
              <a:pPr>
                <a:spcBef>
                  <a:spcPct val="0"/>
                </a:spcBef>
              </a:pPr>
              <a:t>37</a:t>
            </a:fld>
            <a:endParaRPr lang="en-US" altLang="en-US"/>
          </a:p>
        </p:txBody>
      </p:sp>
    </p:spTree>
    <p:extLst>
      <p:ext uri="{BB962C8B-B14F-4D97-AF65-F5344CB8AC3E}">
        <p14:creationId xmlns:p14="http://schemas.microsoft.com/office/powerpoint/2010/main" val="877508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 xmlns:a16="http://schemas.microsoft.com/office/drawing/2014/main" id="{2E698FE1-BBFE-F81E-D1A3-F64330B2C7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 xmlns:a16="http://schemas.microsoft.com/office/drawing/2014/main" id="{913F0E4C-0B57-F6F8-6B44-76BFE2AD88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the cause of encopresis is retentive type it is important to provide the child with interventions that will allow emptying of the bowel and interrupt the cycle of constipation and painful defecation</a:t>
            </a:r>
          </a:p>
          <a:p>
            <a:r>
              <a:rPr lang="en-US" altLang="en-US" dirty="0"/>
              <a:t>-increase fluid intake</a:t>
            </a:r>
          </a:p>
          <a:p>
            <a:r>
              <a:rPr lang="en-US" altLang="en-US" dirty="0"/>
              <a:t>-osmotic laxatives- polyethylene glycol, lactulose, and </a:t>
            </a:r>
            <a:r>
              <a:rPr lang="en-US" altLang="en-US" dirty="0" err="1"/>
              <a:t>glycerine</a:t>
            </a:r>
            <a:endParaRPr lang="en-US" altLang="en-US" dirty="0"/>
          </a:p>
          <a:p>
            <a:r>
              <a:rPr lang="en-US" altLang="en-US" dirty="0"/>
              <a:t>-stimulant laxatives-</a:t>
            </a:r>
            <a:r>
              <a:rPr lang="en-US" altLang="en-US" dirty="0" err="1"/>
              <a:t>senna</a:t>
            </a:r>
            <a:endParaRPr lang="en-US" altLang="en-US" dirty="0"/>
          </a:p>
          <a:p>
            <a:r>
              <a:rPr lang="en-US" altLang="en-US" dirty="0"/>
              <a:t>-stool softeners-docusate and mineral oil</a:t>
            </a:r>
          </a:p>
          <a:p>
            <a:endParaRPr lang="en-US" altLang="en-US" dirty="0"/>
          </a:p>
          <a:p>
            <a:r>
              <a:rPr lang="en-US" altLang="en-US" dirty="0"/>
              <a:t>Mineral oil may be provided after meals</a:t>
            </a:r>
          </a:p>
          <a:p>
            <a:endParaRPr lang="en-US" altLang="en-US" dirty="0"/>
          </a:p>
          <a:p>
            <a:r>
              <a:rPr lang="en-US" altLang="en-US" dirty="0"/>
              <a:t>Impaction- when the child is impacted oral medications is the first line treatment. Rectal medications may work faster but they are more invasive. Rectal treatments may worsen a child’s anxiety. After fecal </a:t>
            </a:r>
            <a:r>
              <a:rPr lang="en-US" altLang="en-US" dirty="0" err="1"/>
              <a:t>disimpaction</a:t>
            </a:r>
            <a:r>
              <a:rPr lang="en-US" altLang="en-US" dirty="0"/>
              <a:t> maintenance use of laxatives may be required for months to years to prevent relapse</a:t>
            </a:r>
          </a:p>
          <a:p>
            <a:endParaRPr lang="en-US" altLang="en-US" dirty="0"/>
          </a:p>
          <a:p>
            <a:r>
              <a:rPr lang="en-US" altLang="en-US" dirty="0"/>
              <a:t>TCAs- Have been used in the cases of </a:t>
            </a:r>
            <a:r>
              <a:rPr lang="en-US" altLang="en-US" dirty="0" err="1"/>
              <a:t>nonretentive</a:t>
            </a:r>
            <a:r>
              <a:rPr lang="en-US" altLang="en-US" dirty="0"/>
              <a:t> encopresis. There have been some benefits in the use of imipramine in </a:t>
            </a:r>
            <a:r>
              <a:rPr lang="en-US" altLang="en-US" dirty="0" err="1"/>
              <a:t>th</a:t>
            </a:r>
            <a:r>
              <a:rPr lang="en-US" altLang="en-US" dirty="0"/>
              <a:t> past however one must consider the anticholinergic effects</a:t>
            </a:r>
          </a:p>
          <a:p>
            <a:endParaRPr lang="en-US" altLang="en-US" dirty="0"/>
          </a:p>
          <a:p>
            <a:r>
              <a:rPr lang="en-US" altLang="en-US" dirty="0" err="1"/>
              <a:t>Loperamide</a:t>
            </a:r>
            <a:r>
              <a:rPr lang="en-US" altLang="en-US" dirty="0"/>
              <a:t>- also used in treatment of non retentive type encopresis. It can increase anal sphincter pressure thereby reducing bowel incontinence</a:t>
            </a:r>
          </a:p>
          <a:p>
            <a:endParaRPr lang="en-US" altLang="en-US" dirty="0"/>
          </a:p>
          <a:p>
            <a:r>
              <a:rPr lang="en-US" altLang="en-US" dirty="0"/>
              <a:t>Rarely extends into adulthood; spontaneous resolution does occur</a:t>
            </a:r>
          </a:p>
          <a:p>
            <a:r>
              <a:rPr lang="en-US" altLang="en-US" dirty="0"/>
              <a:t>Watchful waiting is not an option</a:t>
            </a:r>
          </a:p>
          <a:p>
            <a:endParaRPr lang="en-US" altLang="en-US" dirty="0"/>
          </a:p>
          <a:p>
            <a:endParaRPr lang="en-US" altLang="en-US" dirty="0"/>
          </a:p>
          <a:p>
            <a:endParaRPr lang="en-US" altLang="en-US" dirty="0"/>
          </a:p>
        </p:txBody>
      </p:sp>
      <p:sp>
        <p:nvSpPr>
          <p:cNvPr id="53252" name="Slide Number Placeholder 3">
            <a:extLst>
              <a:ext uri="{FF2B5EF4-FFF2-40B4-BE49-F238E27FC236}">
                <a16:creationId xmlns="" xmlns:a16="http://schemas.microsoft.com/office/drawing/2014/main" id="{E3D16769-250D-B041-0545-C49B629664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88FD26-4C80-4EF5-BD96-63FDD7B54164}" type="slidenum">
              <a:rPr lang="en-US" altLang="en-US" smtClean="0"/>
              <a:pPr>
                <a:spcBef>
                  <a:spcPct val="0"/>
                </a:spcBef>
              </a:pPr>
              <a:t>38</a:t>
            </a:fld>
            <a:endParaRPr lang="en-US" altLang="en-US"/>
          </a:p>
        </p:txBody>
      </p:sp>
    </p:spTree>
    <p:extLst>
      <p:ext uri="{BB962C8B-B14F-4D97-AF65-F5344CB8AC3E}">
        <p14:creationId xmlns:p14="http://schemas.microsoft.com/office/powerpoint/2010/main" val="2265299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xmlns="" id="{8BF1A447-8D50-49BD-0A9B-6881E42143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xmlns="" id="{2947A17B-D655-B548-06AD-457CFD0BC0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1. When a child fails to successfully achieve toilet training by the age of five and has repeated voiding of urine into the bed or clothes at least twice per week for at least three consecutive months he/she meets DSM IV-TR diagnostic criteria for enuresis.</a:t>
            </a:r>
          </a:p>
          <a:p>
            <a:pPr eaLnBrk="1" hangingPunct="1">
              <a:spcBef>
                <a:spcPct val="0"/>
              </a:spcBef>
            </a:pPr>
            <a:endParaRPr lang="en-US" altLang="en-US" dirty="0"/>
          </a:p>
          <a:p>
            <a:pPr eaLnBrk="1" hangingPunct="1">
              <a:spcBef>
                <a:spcPct val="0"/>
              </a:spcBef>
            </a:pPr>
            <a:r>
              <a:rPr lang="en-US" altLang="en-US" dirty="0"/>
              <a:t>2. There are different types of enuresis and a diagnosis should be specific because treatment options may differ.</a:t>
            </a:r>
          </a:p>
          <a:p>
            <a:pPr eaLnBrk="1" hangingPunct="1">
              <a:spcBef>
                <a:spcPct val="0"/>
              </a:spcBef>
            </a:pPr>
            <a:endParaRPr lang="en-US" altLang="en-US" dirty="0"/>
          </a:p>
          <a:p>
            <a:pPr eaLnBrk="1" hangingPunct="1">
              <a:spcBef>
                <a:spcPct val="0"/>
              </a:spcBef>
            </a:pPr>
            <a:r>
              <a:rPr lang="en-US" altLang="en-US" dirty="0"/>
              <a:t>a. Nocturnal Enuresis- voiding while asleep; This is the most common type</a:t>
            </a:r>
          </a:p>
          <a:p>
            <a:pPr eaLnBrk="1" hangingPunct="1">
              <a:spcBef>
                <a:spcPct val="0"/>
              </a:spcBef>
            </a:pPr>
            <a:endParaRPr lang="en-US" altLang="en-US" dirty="0"/>
          </a:p>
          <a:p>
            <a:pPr eaLnBrk="1" hangingPunct="1">
              <a:spcBef>
                <a:spcPct val="0"/>
              </a:spcBef>
            </a:pPr>
            <a:r>
              <a:rPr lang="en-US" altLang="en-US" dirty="0"/>
              <a:t>b. Diurnal enuresis- voiding while awake</a:t>
            </a:r>
          </a:p>
          <a:p>
            <a:pPr eaLnBrk="1" hangingPunct="1">
              <a:spcBef>
                <a:spcPct val="0"/>
              </a:spcBef>
            </a:pPr>
            <a:endParaRPr lang="en-US" altLang="en-US" dirty="0"/>
          </a:p>
          <a:p>
            <a:pPr eaLnBrk="1" hangingPunct="1">
              <a:spcBef>
                <a:spcPct val="0"/>
              </a:spcBef>
            </a:pPr>
            <a:r>
              <a:rPr lang="en-US" altLang="en-US" dirty="0"/>
              <a:t>c. A child may also have both</a:t>
            </a:r>
          </a:p>
          <a:p>
            <a:pPr eaLnBrk="1" hangingPunct="1">
              <a:spcBef>
                <a:spcPct val="0"/>
              </a:spcBef>
            </a:pPr>
            <a:endParaRPr lang="en-US" altLang="en-US" dirty="0"/>
          </a:p>
          <a:p>
            <a:pPr eaLnBrk="1" hangingPunct="1">
              <a:spcBef>
                <a:spcPct val="0"/>
              </a:spcBef>
            </a:pPr>
            <a:r>
              <a:rPr lang="en-US" altLang="en-US" dirty="0"/>
              <a:t>3. Further classification of enuresis identifies whether enuresis is primary or secondary</a:t>
            </a:r>
          </a:p>
          <a:p>
            <a:pPr eaLnBrk="1" hangingPunct="1">
              <a:spcBef>
                <a:spcPct val="0"/>
              </a:spcBef>
            </a:pPr>
            <a:endParaRPr lang="en-US" altLang="en-US" dirty="0"/>
          </a:p>
          <a:p>
            <a:pPr eaLnBrk="1" hangingPunct="1">
              <a:spcBef>
                <a:spcPct val="0"/>
              </a:spcBef>
            </a:pPr>
            <a:r>
              <a:rPr lang="en-US" altLang="en-US" dirty="0"/>
              <a:t>a. Primary enuresis indicates that a child has never accomplished continence through the night. This type is usually due to maturational and /or physiological delays</a:t>
            </a:r>
          </a:p>
          <a:p>
            <a:pPr eaLnBrk="1" hangingPunct="1">
              <a:spcBef>
                <a:spcPct val="0"/>
              </a:spcBef>
            </a:pPr>
            <a:endParaRPr lang="en-US" altLang="en-US" dirty="0"/>
          </a:p>
          <a:p>
            <a:pPr eaLnBrk="1" hangingPunct="1">
              <a:spcBef>
                <a:spcPct val="0"/>
              </a:spcBef>
            </a:pPr>
            <a:r>
              <a:rPr lang="en-US" altLang="en-US" dirty="0"/>
              <a:t>b. Secondary enuresis is when a child achieved continence for at least 6 consecutive months but began wetting again- This type may be caused by psychological factors or an underlying medical condition</a:t>
            </a:r>
          </a:p>
        </p:txBody>
      </p:sp>
      <p:sp>
        <p:nvSpPr>
          <p:cNvPr id="11268" name="Slide Number Placeholder 3">
            <a:extLst>
              <a:ext uri="{FF2B5EF4-FFF2-40B4-BE49-F238E27FC236}">
                <a16:creationId xmlns:a16="http://schemas.microsoft.com/office/drawing/2014/main" xmlns="" id="{7C898F76-D746-A8BC-98E7-6243878027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1F39C5-B187-4FBB-8201-C331040CD906}" type="slidenum">
              <a:rPr lang="en-US" altLang="en-US" smtClean="0"/>
              <a:pPr>
                <a:spcBef>
                  <a:spcPct val="0"/>
                </a:spcBef>
              </a:pPr>
              <a:t>5</a:t>
            </a:fld>
            <a:endParaRPr lang="en-US" altLang="en-US"/>
          </a:p>
        </p:txBody>
      </p:sp>
    </p:spTree>
    <p:extLst>
      <p:ext uri="{BB962C8B-B14F-4D97-AF65-F5344CB8AC3E}">
        <p14:creationId xmlns:p14="http://schemas.microsoft.com/office/powerpoint/2010/main" val="319744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pPr>
              <a:defRPr/>
            </a:pPr>
            <a:fld id="{B83CBED5-34A8-4D55-8A26-FD993132ADE0}" type="slidenum">
              <a:rPr lang="en-US" altLang="x-none" smtClean="0"/>
              <a:pPr>
                <a:defRPr/>
              </a:pPr>
              <a:t>7</a:t>
            </a:fld>
            <a:endParaRPr lang="en-US" altLang="x-none"/>
          </a:p>
        </p:txBody>
      </p:sp>
    </p:spTree>
    <p:extLst>
      <p:ext uri="{BB962C8B-B14F-4D97-AF65-F5344CB8AC3E}">
        <p14:creationId xmlns:p14="http://schemas.microsoft.com/office/powerpoint/2010/main" val="2956811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xmlns="" id="{5365CED8-51E1-3CA0-8B7B-0405E5C095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xmlns="" id="{B7127ACA-9474-231D-537C-FFEE565A51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dirty="0"/>
              <a:t>Even though only 5-10% of 5 year-olds meet criteria for enuresis; as many as 20% of 5 year-olds have bedwetting problems</a:t>
            </a:r>
          </a:p>
          <a:p>
            <a:pPr marL="228600" indent="-228600" eaLnBrk="1" hangingPunct="1">
              <a:spcBef>
                <a:spcPct val="0"/>
              </a:spcBef>
              <a:buFontTx/>
              <a:buAutoNum type="arabicPeriod"/>
            </a:pPr>
            <a:endParaRPr lang="en-US" altLang="en-US" dirty="0"/>
          </a:p>
          <a:p>
            <a:pPr marL="228600" indent="-228600" eaLnBrk="1" hangingPunct="1">
              <a:spcBef>
                <a:spcPct val="0"/>
              </a:spcBef>
            </a:pPr>
            <a:r>
              <a:rPr lang="en-US" altLang="en-US" dirty="0"/>
              <a:t>2. Overall 5-7 million US children have primary nocturnal enuresis</a:t>
            </a:r>
          </a:p>
          <a:p>
            <a:pPr marL="228600" indent="-228600" eaLnBrk="1" hangingPunct="1">
              <a:spcBef>
                <a:spcPct val="0"/>
              </a:spcBef>
            </a:pPr>
            <a:endParaRPr lang="en-US" altLang="en-US" dirty="0"/>
          </a:p>
          <a:p>
            <a:pPr marL="228600" indent="-228600" eaLnBrk="1" hangingPunct="1">
              <a:spcBef>
                <a:spcPct val="0"/>
              </a:spcBef>
            </a:pPr>
            <a:r>
              <a:rPr lang="en-US" altLang="en-US" dirty="0"/>
              <a:t>3. Enuresis has been found to be more common in African-Americans and Asian immigrants in the US</a:t>
            </a:r>
          </a:p>
          <a:p>
            <a:pPr marL="228600" indent="-228600" eaLnBrk="1" hangingPunct="1">
              <a:spcBef>
                <a:spcPct val="0"/>
              </a:spcBef>
            </a:pPr>
            <a:endParaRPr lang="en-US" altLang="en-US" dirty="0"/>
          </a:p>
          <a:p>
            <a:pPr marL="228600" indent="-228600" eaLnBrk="1" hangingPunct="1">
              <a:spcBef>
                <a:spcPct val="0"/>
              </a:spcBef>
            </a:pPr>
            <a:r>
              <a:rPr lang="en-US" altLang="en-US" dirty="0"/>
              <a:t>4. When both parents have had enuresis there is a 77% incidence of enuresis in their offspring</a:t>
            </a:r>
          </a:p>
          <a:p>
            <a:pPr marL="228600" indent="-228600" eaLnBrk="1" hangingPunct="1">
              <a:spcBef>
                <a:spcPct val="0"/>
              </a:spcBef>
            </a:pPr>
            <a:endParaRPr lang="en-US" altLang="en-US" dirty="0"/>
          </a:p>
          <a:p>
            <a:pPr marL="228600" indent="-228600" eaLnBrk="1" hangingPunct="1">
              <a:spcBef>
                <a:spcPct val="0"/>
              </a:spcBef>
            </a:pPr>
            <a:r>
              <a:rPr lang="en-US" altLang="en-US" dirty="0"/>
              <a:t>5. If one parent has had enuresis there is a 44% incidence. There is a 15 % incidence in children without an </a:t>
            </a:r>
            <a:r>
              <a:rPr lang="en-US" altLang="en-US" dirty="0" err="1"/>
              <a:t>enuretic</a:t>
            </a:r>
            <a:r>
              <a:rPr lang="en-US" altLang="en-US" dirty="0"/>
              <a:t> parents</a:t>
            </a:r>
          </a:p>
          <a:p>
            <a:pPr marL="228600" indent="-228600" eaLnBrk="1" hangingPunct="1">
              <a:spcBef>
                <a:spcPct val="0"/>
              </a:spcBef>
            </a:pPr>
            <a:endParaRPr lang="en-US" altLang="en-US" dirty="0"/>
          </a:p>
          <a:p>
            <a:pPr marL="228600" indent="-228600" eaLnBrk="1" hangingPunct="1">
              <a:spcBef>
                <a:spcPct val="0"/>
              </a:spcBef>
            </a:pPr>
            <a:r>
              <a:rPr lang="en-US" altLang="en-US" dirty="0"/>
              <a:t>6. Twin studies have shown 68% concordance with </a:t>
            </a:r>
            <a:r>
              <a:rPr lang="en-US" altLang="en-US" dirty="0" err="1"/>
              <a:t>monozygotes</a:t>
            </a:r>
            <a:r>
              <a:rPr lang="en-US" altLang="en-US" dirty="0"/>
              <a:t> and 36% with </a:t>
            </a:r>
            <a:r>
              <a:rPr lang="en-US" altLang="en-US" dirty="0" err="1"/>
              <a:t>dizygotes</a:t>
            </a:r>
            <a:endParaRPr lang="en-US" altLang="en-US" dirty="0"/>
          </a:p>
          <a:p>
            <a:pPr marL="228600" indent="-228600" eaLnBrk="1" hangingPunct="1">
              <a:spcBef>
                <a:spcPct val="0"/>
              </a:spcBef>
            </a:pPr>
            <a:endParaRPr lang="en-US" altLang="en-US" dirty="0"/>
          </a:p>
          <a:p>
            <a:pPr marL="228600" indent="-228600" eaLnBrk="1" hangingPunct="1">
              <a:spcBef>
                <a:spcPct val="0"/>
              </a:spcBef>
            </a:pPr>
            <a:r>
              <a:rPr lang="en-US" altLang="en-US" dirty="0"/>
              <a:t>7. In regards to inheritance patterns, studies have revealed that chromosomes 13,4,8,22,and 5 are associated with enuresis. The transmission may include autosomal dominant, autosomal recessive, and sporadic</a:t>
            </a:r>
          </a:p>
        </p:txBody>
      </p:sp>
      <p:sp>
        <p:nvSpPr>
          <p:cNvPr id="13316" name="Slide Number Placeholder 3">
            <a:extLst>
              <a:ext uri="{FF2B5EF4-FFF2-40B4-BE49-F238E27FC236}">
                <a16:creationId xmlns:a16="http://schemas.microsoft.com/office/drawing/2014/main" xmlns="" id="{3E696790-AB12-057E-E01A-09CC71AB1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8CB98C-B776-4BA4-8D6D-3B27B6836A83}" type="slidenum">
              <a:rPr lang="en-US" altLang="en-US" smtClean="0"/>
              <a:pPr>
                <a:spcBef>
                  <a:spcPct val="0"/>
                </a:spcBef>
              </a:pPr>
              <a:t>8</a:t>
            </a:fld>
            <a:endParaRPr lang="en-US" altLang="en-US"/>
          </a:p>
        </p:txBody>
      </p:sp>
    </p:spTree>
    <p:extLst>
      <p:ext uri="{BB962C8B-B14F-4D97-AF65-F5344CB8AC3E}">
        <p14:creationId xmlns:p14="http://schemas.microsoft.com/office/powerpoint/2010/main" val="53518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xmlns="" id="{FFE7E4A5-E122-8DED-3A17-C9C44C8AEE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xmlns="" id="{DD857256-B44D-4A45-D983-7FA259AE96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1. Consider consultation if a child presents with repeated UTI or diurnal enuresis</a:t>
            </a:r>
          </a:p>
          <a:p>
            <a:pPr eaLnBrk="1" hangingPunct="1">
              <a:spcBef>
                <a:spcPct val="0"/>
              </a:spcBef>
            </a:pPr>
            <a:endParaRPr lang="en-US" altLang="en-US" dirty="0"/>
          </a:p>
          <a:p>
            <a:pPr eaLnBrk="1" hangingPunct="1">
              <a:spcBef>
                <a:spcPct val="0"/>
              </a:spcBef>
            </a:pPr>
            <a:r>
              <a:rPr lang="en-US" altLang="en-US" dirty="0"/>
              <a:t>2. Ultrasounds and Voiding </a:t>
            </a:r>
            <a:r>
              <a:rPr lang="en-US" altLang="en-US" dirty="0" err="1"/>
              <a:t>Cystourethrograms</a:t>
            </a:r>
            <a:endParaRPr lang="en-US" altLang="en-US" dirty="0"/>
          </a:p>
          <a:p>
            <a:pPr eaLnBrk="1" hangingPunct="1">
              <a:spcBef>
                <a:spcPct val="0"/>
              </a:spcBef>
            </a:pPr>
            <a:r>
              <a:rPr lang="en-US" altLang="en-US" dirty="0"/>
              <a:t>These modalities may help reveal underlying abnormalities such as detrusor hypertrophy and over activity</a:t>
            </a:r>
          </a:p>
          <a:p>
            <a:pPr eaLnBrk="1" hangingPunct="1">
              <a:spcBef>
                <a:spcPct val="0"/>
              </a:spcBef>
            </a:pPr>
            <a:r>
              <a:rPr lang="en-US" altLang="en-US" dirty="0"/>
              <a:t>They may also demonstrate bladder </a:t>
            </a:r>
            <a:r>
              <a:rPr lang="en-US" altLang="en-US" dirty="0" err="1"/>
              <a:t>areflexia</a:t>
            </a:r>
            <a:r>
              <a:rPr lang="en-US" altLang="en-US" dirty="0"/>
              <a:t> and urinary retention</a:t>
            </a:r>
          </a:p>
          <a:p>
            <a:pPr eaLnBrk="1" hangingPunct="1">
              <a:spcBef>
                <a:spcPct val="0"/>
              </a:spcBef>
            </a:pPr>
            <a:endParaRPr lang="en-US" altLang="en-US" dirty="0"/>
          </a:p>
          <a:p>
            <a:pPr eaLnBrk="1" hangingPunct="1">
              <a:spcBef>
                <a:spcPct val="0"/>
              </a:spcBef>
            </a:pPr>
            <a:r>
              <a:rPr lang="en-US" altLang="en-US" dirty="0"/>
              <a:t>3. </a:t>
            </a:r>
            <a:r>
              <a:rPr lang="en-US" altLang="en-US" dirty="0" err="1"/>
              <a:t>Peds</a:t>
            </a:r>
            <a:r>
              <a:rPr lang="en-US" altLang="en-US" dirty="0"/>
              <a:t> Neuro- EEG; underlying seizure</a:t>
            </a:r>
          </a:p>
          <a:p>
            <a:pPr eaLnBrk="1" hangingPunct="1">
              <a:spcBef>
                <a:spcPct val="0"/>
              </a:spcBef>
            </a:pPr>
            <a:endParaRPr lang="en-US" altLang="en-US" dirty="0"/>
          </a:p>
          <a:p>
            <a:pPr eaLnBrk="1" hangingPunct="1">
              <a:spcBef>
                <a:spcPct val="0"/>
              </a:spcBef>
            </a:pPr>
            <a:r>
              <a:rPr lang="en-US" altLang="en-US" dirty="0"/>
              <a:t>4. Sleep Study- Obstructive Sleep Apnea</a:t>
            </a:r>
          </a:p>
          <a:p>
            <a:pPr eaLnBrk="1" hangingPunct="1">
              <a:spcBef>
                <a:spcPct val="0"/>
              </a:spcBef>
            </a:pPr>
            <a:endParaRPr lang="en-US" altLang="en-US" dirty="0"/>
          </a:p>
        </p:txBody>
      </p:sp>
      <p:sp>
        <p:nvSpPr>
          <p:cNvPr id="21508" name="Slide Number Placeholder 3">
            <a:extLst>
              <a:ext uri="{FF2B5EF4-FFF2-40B4-BE49-F238E27FC236}">
                <a16:creationId xmlns:a16="http://schemas.microsoft.com/office/drawing/2014/main" xmlns="" id="{9734B40F-F7E9-3FE8-CC9F-05D3AB90A6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7F6DB7-D0E9-4EE7-B2B7-5B8A6B0B10D1}" type="slidenum">
              <a:rPr lang="en-US" altLang="en-US" smtClean="0"/>
              <a:pPr>
                <a:spcBef>
                  <a:spcPct val="0"/>
                </a:spcBef>
              </a:pPr>
              <a:t>14</a:t>
            </a:fld>
            <a:endParaRPr lang="en-US" altLang="en-US"/>
          </a:p>
        </p:txBody>
      </p:sp>
    </p:spTree>
    <p:extLst>
      <p:ext uri="{BB962C8B-B14F-4D97-AF65-F5344CB8AC3E}">
        <p14:creationId xmlns:p14="http://schemas.microsoft.com/office/powerpoint/2010/main" val="3791133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xmlns="" id="{88D13861-9972-A72E-56FE-2B9A57BF4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xmlns="" id="{F93454BD-C41E-E857-085C-9D88907CDC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dirty="0"/>
              <a:t>There are five major categories of treatment options that are available to children and families</a:t>
            </a:r>
          </a:p>
          <a:p>
            <a:pPr marL="228600" indent="-228600" eaLnBrk="1" hangingPunct="1">
              <a:spcBef>
                <a:spcPct val="0"/>
              </a:spcBef>
              <a:buFontTx/>
              <a:buAutoNum type="arabicPeriod"/>
            </a:pPr>
            <a:r>
              <a:rPr lang="en-US" altLang="en-US" dirty="0"/>
              <a:t>Education</a:t>
            </a:r>
          </a:p>
          <a:p>
            <a:pPr marL="228600" indent="-228600" eaLnBrk="1" hangingPunct="1">
              <a:spcBef>
                <a:spcPct val="0"/>
              </a:spcBef>
              <a:buFontTx/>
              <a:buAutoNum type="arabicPeriod"/>
            </a:pPr>
            <a:r>
              <a:rPr lang="en-US" altLang="en-US" dirty="0"/>
              <a:t>Watchful Waiting</a:t>
            </a:r>
          </a:p>
          <a:p>
            <a:pPr marL="228600" indent="-228600" eaLnBrk="1" hangingPunct="1">
              <a:spcBef>
                <a:spcPct val="0"/>
              </a:spcBef>
              <a:buFontTx/>
              <a:buAutoNum type="arabicPeriod"/>
            </a:pPr>
            <a:r>
              <a:rPr lang="en-US" altLang="en-US" dirty="0" err="1"/>
              <a:t>Nonpharmacological</a:t>
            </a:r>
            <a:r>
              <a:rPr lang="en-US" altLang="en-US" dirty="0"/>
              <a:t> Management</a:t>
            </a:r>
          </a:p>
          <a:p>
            <a:pPr marL="228600" indent="-228600" eaLnBrk="1" hangingPunct="1">
              <a:spcBef>
                <a:spcPct val="0"/>
              </a:spcBef>
              <a:buFontTx/>
              <a:buAutoNum type="arabicPeriod"/>
            </a:pPr>
            <a:r>
              <a:rPr lang="en-US" altLang="en-US" dirty="0"/>
              <a:t>Medication management</a:t>
            </a:r>
          </a:p>
          <a:p>
            <a:pPr marL="228600" indent="-228600" eaLnBrk="1" hangingPunct="1">
              <a:spcBef>
                <a:spcPct val="0"/>
              </a:spcBef>
              <a:buFontTx/>
              <a:buAutoNum type="arabicPeriod"/>
            </a:pPr>
            <a:r>
              <a:rPr lang="en-US" altLang="en-US" dirty="0"/>
              <a:t>Therapeutic Interventions</a:t>
            </a:r>
          </a:p>
          <a:p>
            <a:pPr marL="228600" indent="-228600" eaLnBrk="1" hangingPunct="1">
              <a:spcBef>
                <a:spcPct val="0"/>
              </a:spcBef>
            </a:pPr>
            <a:endParaRPr lang="en-US" altLang="en-US" dirty="0"/>
          </a:p>
          <a:p>
            <a:pPr marL="228600" indent="-228600" eaLnBrk="1" hangingPunct="1">
              <a:spcBef>
                <a:spcPct val="0"/>
              </a:spcBef>
            </a:pPr>
            <a:r>
              <a:rPr lang="en-US" altLang="en-US" dirty="0"/>
              <a:t>1. Educational Points are important regardless of which treatment option a family chooses. These are some of the educational points that a family should be made aware of.</a:t>
            </a:r>
          </a:p>
          <a:p>
            <a:pPr marL="228600" indent="-228600" eaLnBrk="1" hangingPunct="1">
              <a:spcBef>
                <a:spcPct val="0"/>
              </a:spcBef>
            </a:pPr>
            <a:r>
              <a:rPr lang="en-US" altLang="en-US" dirty="0"/>
              <a:t>a. 15 % annual spontaneous remission rate</a:t>
            </a:r>
          </a:p>
          <a:p>
            <a:pPr marL="228600" indent="-228600" eaLnBrk="1" hangingPunct="1">
              <a:spcBef>
                <a:spcPct val="0"/>
              </a:spcBef>
            </a:pPr>
            <a:r>
              <a:rPr lang="en-US" altLang="en-US" dirty="0"/>
              <a:t>b. Review and correct parental expectation</a:t>
            </a:r>
          </a:p>
          <a:p>
            <a:pPr marL="228600" indent="-228600" eaLnBrk="1" hangingPunct="1">
              <a:spcBef>
                <a:spcPct val="0"/>
              </a:spcBef>
            </a:pPr>
            <a:r>
              <a:rPr lang="en-US" altLang="en-US" dirty="0"/>
              <a:t>c. Waiting until the child is ready for </a:t>
            </a:r>
            <a:r>
              <a:rPr lang="en-US" altLang="en-US" dirty="0" err="1"/>
              <a:t>potty</a:t>
            </a:r>
            <a:r>
              <a:rPr lang="en-US" altLang="en-US" dirty="0"/>
              <a:t> training</a:t>
            </a:r>
          </a:p>
          <a:p>
            <a:pPr marL="228600" indent="-228600" eaLnBrk="1" hangingPunct="1">
              <a:spcBef>
                <a:spcPct val="0"/>
              </a:spcBef>
            </a:pPr>
            <a:r>
              <a:rPr lang="en-US" altLang="en-US" dirty="0"/>
              <a:t>d. Ensuring there is no teasing/shame given for failures</a:t>
            </a:r>
          </a:p>
          <a:p>
            <a:pPr marL="228600" indent="-228600" eaLnBrk="1" hangingPunct="1">
              <a:spcBef>
                <a:spcPct val="0"/>
              </a:spcBef>
            </a:pPr>
            <a:r>
              <a:rPr lang="en-US" altLang="en-US" dirty="0"/>
              <a:t>e. Limiting caffeine and dairy products in evening hours</a:t>
            </a:r>
          </a:p>
          <a:p>
            <a:pPr marL="228600" indent="-228600" eaLnBrk="1" hangingPunct="1">
              <a:spcBef>
                <a:spcPct val="0"/>
              </a:spcBef>
            </a:pPr>
            <a:r>
              <a:rPr lang="en-US" altLang="en-US" dirty="0"/>
              <a:t>f. Limiting nighttime and not daytime fluids</a:t>
            </a:r>
          </a:p>
          <a:p>
            <a:pPr marL="228600" indent="-228600" eaLnBrk="1" hangingPunct="1">
              <a:spcBef>
                <a:spcPct val="0"/>
              </a:spcBef>
            </a:pPr>
            <a:r>
              <a:rPr lang="en-US" altLang="en-US" dirty="0"/>
              <a:t>g. Remind children that it isn’t their fault</a:t>
            </a:r>
          </a:p>
          <a:p>
            <a:pPr marL="228600" indent="-228600" eaLnBrk="1" hangingPunct="1">
              <a:spcBef>
                <a:spcPct val="0"/>
              </a:spcBef>
            </a:pPr>
            <a:r>
              <a:rPr lang="en-US" altLang="en-US" dirty="0"/>
              <a:t>h. Teaching parents patience</a:t>
            </a:r>
          </a:p>
          <a:p>
            <a:pPr marL="228600" indent="-228600" eaLnBrk="1" hangingPunct="1">
              <a:spcBef>
                <a:spcPct val="0"/>
              </a:spcBef>
            </a:pPr>
            <a:r>
              <a:rPr lang="en-US" altLang="en-US" dirty="0" err="1"/>
              <a:t>i</a:t>
            </a:r>
            <a:r>
              <a:rPr lang="en-US" altLang="en-US" dirty="0"/>
              <a:t>. Educating parents to not punish their child</a:t>
            </a:r>
          </a:p>
          <a:p>
            <a:pPr marL="228600" indent="-228600" eaLnBrk="1" hangingPunct="1">
              <a:spcBef>
                <a:spcPct val="0"/>
              </a:spcBef>
            </a:pPr>
            <a:r>
              <a:rPr lang="en-US" altLang="en-US" dirty="0"/>
              <a:t>j. Warning parents about potential relapse</a:t>
            </a:r>
          </a:p>
          <a:p>
            <a:pPr marL="228600" indent="-228600" eaLnBrk="1" hangingPunct="1">
              <a:spcBef>
                <a:spcPct val="0"/>
              </a:spcBef>
            </a:pPr>
            <a:endParaRPr lang="en-US" altLang="en-US" dirty="0"/>
          </a:p>
          <a:p>
            <a:pPr marL="228600" indent="-228600" eaLnBrk="1" hangingPunct="1">
              <a:spcBef>
                <a:spcPct val="0"/>
              </a:spcBef>
            </a:pPr>
            <a:r>
              <a:rPr lang="en-US" altLang="en-US" dirty="0"/>
              <a:t>2. When parents decide to pursue watchful waiting it is important to educate the family about the natural history, available treatments, and prognosis of enuresis</a:t>
            </a:r>
          </a:p>
          <a:p>
            <a:pPr marL="228600" indent="-228600" eaLnBrk="1" hangingPunct="1">
              <a:spcBef>
                <a:spcPct val="0"/>
              </a:spcBef>
            </a:pPr>
            <a:endParaRPr lang="en-US" altLang="en-US" dirty="0"/>
          </a:p>
          <a:p>
            <a:pPr marL="228600" indent="-228600" eaLnBrk="1" hangingPunct="1">
              <a:spcBef>
                <a:spcPct val="0"/>
              </a:spcBef>
            </a:pPr>
            <a:r>
              <a:rPr lang="en-US" altLang="en-US" dirty="0"/>
              <a:t>3. For those families that wish to pursue treatment an analysis of the underlying etiology/etiologies will help determine the most successful modality</a:t>
            </a:r>
          </a:p>
          <a:p>
            <a:pPr marL="228600" indent="-228600" eaLnBrk="1" hangingPunct="1">
              <a:spcBef>
                <a:spcPct val="0"/>
              </a:spcBef>
            </a:pPr>
            <a:r>
              <a:rPr lang="en-US" altLang="en-US" dirty="0"/>
              <a:t>a. If the underlying etiology is Diabetes, sleep apnea, hyperthyroidism- treat the disorder</a:t>
            </a:r>
          </a:p>
          <a:p>
            <a:pPr marL="228600" indent="-228600" eaLnBrk="1" hangingPunct="1">
              <a:spcBef>
                <a:spcPct val="0"/>
              </a:spcBef>
            </a:pPr>
            <a:r>
              <a:rPr lang="en-US" altLang="en-US" dirty="0"/>
              <a:t>b. Surgery may be indicated for ectopic ureter, neurogenic bladder, bladder calculus, and possibly T&amp;A for OSA</a:t>
            </a:r>
          </a:p>
          <a:p>
            <a:pPr marL="228600" indent="-228600" eaLnBrk="1" hangingPunct="1">
              <a:spcBef>
                <a:spcPct val="0"/>
              </a:spcBef>
            </a:pPr>
            <a:endParaRPr lang="en-US" altLang="en-US" dirty="0"/>
          </a:p>
        </p:txBody>
      </p:sp>
      <p:sp>
        <p:nvSpPr>
          <p:cNvPr id="23556" name="Slide Number Placeholder 3">
            <a:extLst>
              <a:ext uri="{FF2B5EF4-FFF2-40B4-BE49-F238E27FC236}">
                <a16:creationId xmlns:a16="http://schemas.microsoft.com/office/drawing/2014/main" xmlns="" id="{9E827263-44ED-12A1-4A64-E2891DC4DD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C21762-D93C-4F03-B4FA-3A27240EBC54}" type="slidenum">
              <a:rPr lang="en-US" altLang="en-US" smtClean="0"/>
              <a:pPr>
                <a:spcBef>
                  <a:spcPct val="0"/>
                </a:spcBef>
              </a:pPr>
              <a:t>15</a:t>
            </a:fld>
            <a:endParaRPr lang="en-US" altLang="en-US"/>
          </a:p>
        </p:txBody>
      </p:sp>
    </p:spTree>
    <p:extLst>
      <p:ext uri="{BB962C8B-B14F-4D97-AF65-F5344CB8AC3E}">
        <p14:creationId xmlns:p14="http://schemas.microsoft.com/office/powerpoint/2010/main" val="2579031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FDC9F239-D1EC-17E2-BC2B-F57C8C1742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xmlns="" id="{ABABB164-529A-95AC-9540-37A2A74683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lnSpc>
                <a:spcPct val="80000"/>
              </a:lnSpc>
            </a:pPr>
            <a:r>
              <a:rPr lang="en-US" altLang="en-US" sz="800" dirty="0"/>
              <a:t>Education/Advice</a:t>
            </a:r>
          </a:p>
          <a:p>
            <a:pPr marL="228600" indent="-228600" eaLnBrk="1" hangingPunct="1">
              <a:lnSpc>
                <a:spcPct val="80000"/>
              </a:lnSpc>
            </a:pPr>
            <a:endParaRPr lang="en-US" altLang="en-US" sz="800" dirty="0"/>
          </a:p>
          <a:p>
            <a:pPr marL="228600" indent="-228600" eaLnBrk="1" hangingPunct="1">
              <a:lnSpc>
                <a:spcPct val="80000"/>
              </a:lnSpc>
              <a:buFontTx/>
              <a:buAutoNum type="alphaLcPeriod"/>
            </a:pPr>
            <a:r>
              <a:rPr lang="en-US" altLang="en-US" sz="800" dirty="0"/>
              <a:t>Achieving continence takes time</a:t>
            </a:r>
          </a:p>
          <a:p>
            <a:pPr marL="228600" indent="-228600" eaLnBrk="1" hangingPunct="1">
              <a:lnSpc>
                <a:spcPct val="80000"/>
              </a:lnSpc>
              <a:buFontTx/>
              <a:buAutoNum type="alphaLcPeriod"/>
            </a:pPr>
            <a:endParaRPr lang="en-US" altLang="en-US" sz="800" dirty="0"/>
          </a:p>
          <a:p>
            <a:pPr marL="228600" indent="-228600" eaLnBrk="1" hangingPunct="1">
              <a:lnSpc>
                <a:spcPct val="80000"/>
              </a:lnSpc>
              <a:buFontTx/>
              <a:buAutoNum type="alphaLcPeriod"/>
            </a:pPr>
            <a:r>
              <a:rPr lang="en-US" altLang="en-US" sz="800" dirty="0"/>
              <a:t>Do not limit fluids during the day</a:t>
            </a:r>
          </a:p>
          <a:p>
            <a:pPr marL="228600" indent="-228600" eaLnBrk="1" hangingPunct="1">
              <a:lnSpc>
                <a:spcPct val="80000"/>
              </a:lnSpc>
              <a:buFontTx/>
              <a:buAutoNum type="alphaLcPeriod"/>
            </a:pPr>
            <a:endParaRPr lang="en-US" altLang="en-US" sz="800" dirty="0"/>
          </a:p>
          <a:p>
            <a:pPr marL="228600" indent="-228600" eaLnBrk="1" hangingPunct="1">
              <a:lnSpc>
                <a:spcPct val="80000"/>
              </a:lnSpc>
              <a:buFontTx/>
              <a:buAutoNum type="alphaLcPeriod"/>
            </a:pPr>
            <a:r>
              <a:rPr lang="en-US" altLang="en-US" sz="800" dirty="0"/>
              <a:t>Involving teachers who may discretely remind a child to take bathroom breaks</a:t>
            </a:r>
          </a:p>
          <a:p>
            <a:pPr marL="228600" indent="-228600" eaLnBrk="1" hangingPunct="1">
              <a:lnSpc>
                <a:spcPct val="80000"/>
              </a:lnSpc>
              <a:buFontTx/>
              <a:buAutoNum type="alphaLcPeriod"/>
            </a:pPr>
            <a:endParaRPr lang="en-US" altLang="en-US" sz="800" dirty="0"/>
          </a:p>
          <a:p>
            <a:pPr marL="228600" indent="-228600" eaLnBrk="1" hangingPunct="1">
              <a:lnSpc>
                <a:spcPct val="80000"/>
              </a:lnSpc>
              <a:buFontTx/>
              <a:buAutoNum type="alphaLcPeriod"/>
            </a:pPr>
            <a:r>
              <a:rPr lang="en-US" altLang="en-US" sz="800" dirty="0"/>
              <a:t>Limit Nighttime fluid intake- all fluid should be withheld within 1 hour of before bed</a:t>
            </a:r>
          </a:p>
          <a:p>
            <a:pPr marL="228600" indent="-228600" eaLnBrk="1" hangingPunct="1">
              <a:lnSpc>
                <a:spcPct val="80000"/>
              </a:lnSpc>
              <a:buFontTx/>
              <a:buAutoNum type="alphaLcPeriod"/>
            </a:pPr>
            <a:endParaRPr lang="en-US" altLang="en-US" sz="800" dirty="0"/>
          </a:p>
          <a:p>
            <a:pPr marL="228600" indent="-228600" eaLnBrk="1" hangingPunct="1">
              <a:lnSpc>
                <a:spcPct val="80000"/>
              </a:lnSpc>
              <a:buFontTx/>
              <a:buAutoNum type="alphaLcPeriod"/>
            </a:pPr>
            <a:r>
              <a:rPr lang="en-US" altLang="en-US" sz="800" dirty="0"/>
              <a:t>Dairy products should be stopped 4 hours before bed- potential to cause osmotic diuresis</a:t>
            </a:r>
          </a:p>
          <a:p>
            <a:pPr marL="228600" indent="-228600" eaLnBrk="1" hangingPunct="1">
              <a:lnSpc>
                <a:spcPct val="80000"/>
              </a:lnSpc>
              <a:buFontTx/>
              <a:buAutoNum type="alphaLcPeriod"/>
            </a:pPr>
            <a:endParaRPr lang="en-US" altLang="en-US" sz="800" dirty="0"/>
          </a:p>
          <a:p>
            <a:pPr marL="228600" indent="-228600" eaLnBrk="1" hangingPunct="1">
              <a:lnSpc>
                <a:spcPct val="80000"/>
              </a:lnSpc>
              <a:buFontTx/>
              <a:buAutoNum type="alphaLcPeriod"/>
            </a:pPr>
            <a:r>
              <a:rPr lang="en-US" altLang="en-US" sz="800" dirty="0"/>
              <a:t>Caffeine should be limited to morning use only provided its long half-life</a:t>
            </a:r>
          </a:p>
          <a:p>
            <a:pPr marL="228600" indent="-228600" eaLnBrk="1" hangingPunct="1">
              <a:lnSpc>
                <a:spcPct val="80000"/>
              </a:lnSpc>
              <a:buFontTx/>
              <a:buAutoNum type="alphaLcPeriod"/>
            </a:pPr>
            <a:endParaRPr lang="en-US" altLang="en-US" sz="800" dirty="0"/>
          </a:p>
          <a:p>
            <a:pPr marL="228600" indent="-228600" eaLnBrk="1" hangingPunct="1">
              <a:lnSpc>
                <a:spcPct val="80000"/>
              </a:lnSpc>
              <a:buFontTx/>
              <a:buAutoNum type="alphaLcPeriod"/>
            </a:pPr>
            <a:r>
              <a:rPr lang="en-US" altLang="en-US" sz="800" dirty="0"/>
              <a:t>Urinate before bed</a:t>
            </a:r>
          </a:p>
          <a:p>
            <a:pPr marL="228600" indent="-228600" eaLnBrk="1" hangingPunct="1">
              <a:lnSpc>
                <a:spcPct val="80000"/>
              </a:lnSpc>
              <a:buFontTx/>
              <a:buAutoNum type="alphaLcPeriod"/>
            </a:pPr>
            <a:endParaRPr lang="en-US" altLang="en-US" sz="800" dirty="0"/>
          </a:p>
          <a:p>
            <a:pPr marL="228600" indent="-228600" eaLnBrk="1" hangingPunct="1">
              <a:lnSpc>
                <a:spcPct val="80000"/>
              </a:lnSpc>
              <a:buFontTx/>
              <a:buAutoNum type="alphaLcPeriod"/>
            </a:pPr>
            <a:r>
              <a:rPr lang="en-US" altLang="en-US" sz="800" dirty="0"/>
              <a:t>Hallway night light</a:t>
            </a:r>
          </a:p>
          <a:p>
            <a:pPr marL="228600" indent="-228600" eaLnBrk="1" hangingPunct="1">
              <a:lnSpc>
                <a:spcPct val="80000"/>
              </a:lnSpc>
              <a:buFontTx/>
              <a:buAutoNum type="alphaLcPeriod"/>
            </a:pPr>
            <a:endParaRPr lang="en-US" altLang="en-US" sz="800" dirty="0"/>
          </a:p>
          <a:p>
            <a:pPr marL="228600" indent="-228600" eaLnBrk="1" hangingPunct="1">
              <a:lnSpc>
                <a:spcPct val="80000"/>
              </a:lnSpc>
              <a:buFontTx/>
              <a:buAutoNum type="alphaLcPeriod"/>
            </a:pPr>
            <a:r>
              <a:rPr lang="en-US" altLang="en-US" sz="800" dirty="0"/>
              <a:t>If bathroom is far place a potty chair in the child’s room</a:t>
            </a:r>
          </a:p>
          <a:p>
            <a:pPr marL="228600" indent="-228600" eaLnBrk="1" hangingPunct="1">
              <a:lnSpc>
                <a:spcPct val="80000"/>
              </a:lnSpc>
              <a:buFontTx/>
              <a:buAutoNum type="alphaLcPeriod"/>
            </a:pPr>
            <a:endParaRPr lang="en-US" altLang="en-US" sz="800" dirty="0"/>
          </a:p>
          <a:p>
            <a:pPr marL="228600" indent="-228600" eaLnBrk="1" hangingPunct="1">
              <a:lnSpc>
                <a:spcPct val="80000"/>
              </a:lnSpc>
              <a:buFontTx/>
              <a:buAutoNum type="alphaLcPeriod"/>
            </a:pPr>
            <a:r>
              <a:rPr lang="en-US" altLang="en-US" sz="800" dirty="0"/>
              <a:t>Help the child clean soiled linen</a:t>
            </a:r>
          </a:p>
          <a:p>
            <a:pPr marL="228600" indent="-228600" eaLnBrk="1" hangingPunct="1">
              <a:lnSpc>
                <a:spcPct val="80000"/>
              </a:lnSpc>
              <a:buFontTx/>
              <a:buAutoNum type="alphaLcPeriod"/>
            </a:pPr>
            <a:endParaRPr lang="en-US" altLang="en-US" sz="800" dirty="0"/>
          </a:p>
          <a:p>
            <a:pPr marL="228600" indent="-228600" eaLnBrk="1" hangingPunct="1">
              <a:lnSpc>
                <a:spcPct val="80000"/>
              </a:lnSpc>
              <a:buFontTx/>
              <a:buAutoNum type="alphaLcPeriod"/>
            </a:pPr>
            <a:r>
              <a:rPr lang="en-US" altLang="en-US" sz="800" dirty="0"/>
              <a:t>Girls- can benefit from being reminded to wipe from front to back to prevent UTIs</a:t>
            </a:r>
          </a:p>
          <a:p>
            <a:pPr marL="228600" indent="-228600" eaLnBrk="1" hangingPunct="1">
              <a:lnSpc>
                <a:spcPct val="80000"/>
              </a:lnSpc>
              <a:buFontTx/>
              <a:buAutoNum type="alphaLcPeriod"/>
            </a:pPr>
            <a:endParaRPr lang="en-US" altLang="en-US" sz="800" dirty="0"/>
          </a:p>
          <a:p>
            <a:pPr marL="228600" indent="-228600" eaLnBrk="1" hangingPunct="1">
              <a:lnSpc>
                <a:spcPct val="80000"/>
              </a:lnSpc>
              <a:buFontTx/>
              <a:buAutoNum type="alphaLcPeriod"/>
            </a:pPr>
            <a:r>
              <a:rPr lang="en-US" altLang="en-US" sz="800" dirty="0"/>
              <a:t>Overweight females often have daytime post-void incontinence- instructing the child to urinate with knees apart instead of together can prevent vaginal reflux and be curative if this is the etiology</a:t>
            </a:r>
          </a:p>
          <a:p>
            <a:pPr marL="228600" indent="-228600" eaLnBrk="1" hangingPunct="1">
              <a:lnSpc>
                <a:spcPct val="80000"/>
              </a:lnSpc>
              <a:buFontTx/>
              <a:buAutoNum type="alphaLcPeriod"/>
            </a:pPr>
            <a:endParaRPr lang="en-US" altLang="en-US" sz="800" dirty="0"/>
          </a:p>
          <a:p>
            <a:pPr marL="228600" indent="-228600" eaLnBrk="1" hangingPunct="1">
              <a:lnSpc>
                <a:spcPct val="80000"/>
              </a:lnSpc>
            </a:pPr>
            <a:r>
              <a:rPr lang="en-US" altLang="en-US" sz="800" dirty="0"/>
              <a:t>Bell and Pad</a:t>
            </a:r>
          </a:p>
          <a:p>
            <a:pPr marL="228600" indent="-228600" eaLnBrk="1" hangingPunct="1">
              <a:lnSpc>
                <a:spcPct val="80000"/>
              </a:lnSpc>
            </a:pPr>
            <a:r>
              <a:rPr lang="en-US" altLang="en-US" sz="800" dirty="0"/>
              <a:t>-This is  the most common and successful non-</a:t>
            </a:r>
            <a:r>
              <a:rPr lang="en-US" altLang="en-US" sz="800" dirty="0" err="1"/>
              <a:t>pharamcological</a:t>
            </a:r>
            <a:r>
              <a:rPr lang="en-US" altLang="en-US" sz="800" dirty="0"/>
              <a:t> intervention</a:t>
            </a:r>
          </a:p>
          <a:p>
            <a:pPr marL="228600" indent="-228600" eaLnBrk="1" hangingPunct="1">
              <a:lnSpc>
                <a:spcPct val="80000"/>
              </a:lnSpc>
            </a:pPr>
            <a:r>
              <a:rPr lang="en-US" altLang="en-US" sz="800" dirty="0"/>
              <a:t>-Relies upon classical and operant conditioning</a:t>
            </a:r>
          </a:p>
          <a:p>
            <a:pPr marL="228600" indent="-228600" eaLnBrk="1" hangingPunct="1">
              <a:lnSpc>
                <a:spcPct val="80000"/>
              </a:lnSpc>
            </a:pPr>
            <a:r>
              <a:rPr lang="en-US" altLang="en-US" sz="800" dirty="0"/>
              <a:t>-The child sleeps on the pad or it is affixed to their clothing</a:t>
            </a:r>
          </a:p>
          <a:p>
            <a:pPr marL="228600" indent="-228600" eaLnBrk="1" hangingPunct="1">
              <a:lnSpc>
                <a:spcPct val="80000"/>
              </a:lnSpc>
            </a:pPr>
            <a:r>
              <a:rPr lang="en-US" altLang="en-US" sz="800" dirty="0"/>
              <a:t>-When the child begins to urinate a sensor within the pad triggers an alarm (typically an auditory alarm but it may be vibratory)</a:t>
            </a:r>
          </a:p>
          <a:p>
            <a:pPr marL="228600" indent="-228600" eaLnBrk="1" hangingPunct="1">
              <a:lnSpc>
                <a:spcPct val="80000"/>
              </a:lnSpc>
            </a:pPr>
            <a:endParaRPr lang="en-US" altLang="en-US" sz="800" dirty="0"/>
          </a:p>
          <a:p>
            <a:pPr marL="228600" indent="-228600" eaLnBrk="1" hangingPunct="1">
              <a:lnSpc>
                <a:spcPct val="80000"/>
              </a:lnSpc>
            </a:pPr>
            <a:r>
              <a:rPr lang="en-US" altLang="en-US" sz="800" dirty="0"/>
              <a:t>Classical Conditioning</a:t>
            </a:r>
          </a:p>
          <a:p>
            <a:pPr marL="228600" indent="-228600" eaLnBrk="1" hangingPunct="1">
              <a:lnSpc>
                <a:spcPct val="80000"/>
              </a:lnSpc>
            </a:pPr>
            <a:r>
              <a:rPr lang="en-US" altLang="en-US" sz="800" dirty="0"/>
              <a:t>-After repeated use of the bell and pad, the distention of the bladder and the sense to urinate become associated with the auditory signal. This leads to waking (the conditioned response)</a:t>
            </a:r>
          </a:p>
          <a:p>
            <a:pPr marL="228600" indent="-228600" eaLnBrk="1" hangingPunct="1">
              <a:lnSpc>
                <a:spcPct val="80000"/>
              </a:lnSpc>
            </a:pPr>
            <a:endParaRPr lang="en-US" altLang="en-US" sz="800" dirty="0"/>
          </a:p>
          <a:p>
            <a:pPr marL="228600" indent="-228600" eaLnBrk="1" hangingPunct="1">
              <a:lnSpc>
                <a:spcPct val="80000"/>
              </a:lnSpc>
            </a:pPr>
            <a:r>
              <a:rPr lang="en-US" altLang="en-US" sz="800" dirty="0"/>
              <a:t>Operant Conditioning</a:t>
            </a:r>
          </a:p>
          <a:p>
            <a:pPr marL="228600" indent="-228600" eaLnBrk="1" hangingPunct="1">
              <a:lnSpc>
                <a:spcPct val="80000"/>
              </a:lnSpc>
            </a:pPr>
            <a:r>
              <a:rPr lang="en-US" altLang="en-US" sz="800" dirty="0"/>
              <a:t>-The child views the alarm as a punishment (which may awaken others in the house as well) and therefore seeks to avoid triggering the alarm.</a:t>
            </a:r>
          </a:p>
          <a:p>
            <a:pPr marL="228600" indent="-228600" eaLnBrk="1" hangingPunct="1">
              <a:lnSpc>
                <a:spcPct val="80000"/>
              </a:lnSpc>
            </a:pPr>
            <a:endParaRPr lang="en-US" altLang="en-US" sz="800" dirty="0"/>
          </a:p>
          <a:p>
            <a:pPr marL="228600" indent="-228600" eaLnBrk="1" hangingPunct="1">
              <a:lnSpc>
                <a:spcPct val="80000"/>
              </a:lnSpc>
            </a:pPr>
            <a:r>
              <a:rPr lang="en-US" altLang="en-US" sz="800" dirty="0"/>
              <a:t>Efficacy</a:t>
            </a:r>
          </a:p>
          <a:p>
            <a:pPr marL="228600" indent="-228600" eaLnBrk="1" hangingPunct="1">
              <a:lnSpc>
                <a:spcPct val="80000"/>
              </a:lnSpc>
            </a:pPr>
            <a:r>
              <a:rPr lang="en-US" altLang="en-US" sz="800" dirty="0"/>
              <a:t>-Typically takes months for the bell and pad to work</a:t>
            </a:r>
          </a:p>
          <a:p>
            <a:pPr marL="228600" indent="-228600" eaLnBrk="1" hangingPunct="1">
              <a:lnSpc>
                <a:spcPct val="80000"/>
              </a:lnSpc>
            </a:pPr>
            <a:r>
              <a:rPr lang="en-US" altLang="en-US" sz="800" dirty="0"/>
              <a:t>-One month of dry nights is considered a success</a:t>
            </a:r>
          </a:p>
          <a:p>
            <a:pPr marL="228600" indent="-228600" eaLnBrk="1" hangingPunct="1">
              <a:lnSpc>
                <a:spcPct val="80000"/>
              </a:lnSpc>
            </a:pPr>
            <a:r>
              <a:rPr lang="en-US" altLang="en-US" sz="800" dirty="0"/>
              <a:t>-Success rates of up to 80-90% if families continue to use it however 48% prematurely terminate use</a:t>
            </a:r>
          </a:p>
          <a:p>
            <a:pPr marL="228600" indent="-228600" eaLnBrk="1" hangingPunct="1">
              <a:lnSpc>
                <a:spcPct val="80000"/>
              </a:lnSpc>
            </a:pPr>
            <a:r>
              <a:rPr lang="en-US" altLang="en-US" sz="800" dirty="0"/>
              <a:t>-When success is achieved relapse rates can be up to 40% and in these cases the bell and pad can be reintroduced</a:t>
            </a:r>
          </a:p>
          <a:p>
            <a:pPr marL="228600" indent="-228600" eaLnBrk="1" hangingPunct="1">
              <a:lnSpc>
                <a:spcPct val="80000"/>
              </a:lnSpc>
            </a:pPr>
            <a:endParaRPr lang="en-US" altLang="en-US" sz="800" dirty="0"/>
          </a:p>
          <a:p>
            <a:pPr marL="228600" indent="-228600" eaLnBrk="1" hangingPunct="1">
              <a:lnSpc>
                <a:spcPct val="80000"/>
              </a:lnSpc>
            </a:pPr>
            <a:r>
              <a:rPr lang="en-US" altLang="en-US" sz="800" dirty="0"/>
              <a:t>Drawbacks</a:t>
            </a:r>
          </a:p>
          <a:p>
            <a:pPr marL="228600" indent="-228600" eaLnBrk="1" hangingPunct="1">
              <a:lnSpc>
                <a:spcPct val="80000"/>
              </a:lnSpc>
            </a:pPr>
            <a:r>
              <a:rPr lang="en-US" altLang="en-US" sz="800" dirty="0"/>
              <a:t>-expensive</a:t>
            </a:r>
          </a:p>
          <a:p>
            <a:pPr marL="228600" indent="-228600" eaLnBrk="1" hangingPunct="1">
              <a:lnSpc>
                <a:spcPct val="80000"/>
              </a:lnSpc>
            </a:pPr>
            <a:r>
              <a:rPr lang="en-US" altLang="en-US" sz="800" dirty="0"/>
              <a:t>-time consuming</a:t>
            </a:r>
          </a:p>
          <a:p>
            <a:pPr marL="228600" indent="-228600" eaLnBrk="1" hangingPunct="1">
              <a:lnSpc>
                <a:spcPct val="80000"/>
              </a:lnSpc>
            </a:pPr>
            <a:r>
              <a:rPr lang="en-US" altLang="en-US" sz="800" dirty="0"/>
              <a:t>-requires motivation</a:t>
            </a:r>
          </a:p>
          <a:p>
            <a:pPr marL="228600" indent="-228600" eaLnBrk="1" hangingPunct="1">
              <a:lnSpc>
                <a:spcPct val="80000"/>
              </a:lnSpc>
            </a:pPr>
            <a:r>
              <a:rPr lang="en-US" altLang="en-US" sz="800" dirty="0"/>
              <a:t>-children may find it embarrassing</a:t>
            </a:r>
          </a:p>
          <a:p>
            <a:pPr marL="228600" indent="-228600" eaLnBrk="1" hangingPunct="1">
              <a:lnSpc>
                <a:spcPct val="80000"/>
              </a:lnSpc>
            </a:pPr>
            <a:endParaRPr lang="en-US" altLang="en-US" sz="800" dirty="0"/>
          </a:p>
        </p:txBody>
      </p:sp>
    </p:spTree>
    <p:extLst>
      <p:ext uri="{BB962C8B-B14F-4D97-AF65-F5344CB8AC3E}">
        <p14:creationId xmlns:p14="http://schemas.microsoft.com/office/powerpoint/2010/main" val="2427927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C56C90CD-1F20-279E-3900-00E9B7ABE9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4BD1DE03-9468-0EA1-9C97-0B8976BE8D33}"/>
              </a:ext>
            </a:extLst>
          </p:cNvPr>
          <p:cNvSpPr>
            <a:spLocks noGrp="1"/>
          </p:cNvSpPr>
          <p:nvPr>
            <p:ph type="body" idx="1"/>
          </p:nvPr>
        </p:nvSpPr>
        <p:spPr/>
        <p:txBody>
          <a:bodyPr/>
          <a:lstStyle/>
          <a:p>
            <a:pPr marL="228600" indent="-228600">
              <a:buFontTx/>
              <a:buAutoNum type="arabicPeriod"/>
              <a:defRPr/>
            </a:pPr>
            <a:r>
              <a:rPr lang="en-US" dirty="0"/>
              <a:t>Bladder-Volume Alarm-Senses the bladder when it is nearing capacity. This has added advantage of alerting the child before they wet.</a:t>
            </a:r>
          </a:p>
          <a:p>
            <a:pPr marL="228600" indent="-228600">
              <a:buFontTx/>
              <a:buAutoNum type="arabicPeriod"/>
              <a:defRPr/>
            </a:pPr>
            <a:endParaRPr lang="en-US" dirty="0"/>
          </a:p>
          <a:p>
            <a:pPr marL="228600" indent="-228600">
              <a:buFontTx/>
              <a:buAutoNum type="arabicPeriod"/>
              <a:defRPr/>
            </a:pPr>
            <a:r>
              <a:rPr lang="en-US" dirty="0"/>
              <a:t>Star Chart System- Reward system</a:t>
            </a:r>
          </a:p>
          <a:p>
            <a:pPr marL="228600" indent="-228600">
              <a:buFontTx/>
              <a:buAutoNum type="arabicPeriod"/>
              <a:defRPr/>
            </a:pPr>
            <a:endParaRPr lang="en-US" dirty="0"/>
          </a:p>
          <a:p>
            <a:pPr marL="228600" indent="-228600">
              <a:buFontTx/>
              <a:buAutoNum type="arabicPeriod"/>
              <a:defRPr/>
            </a:pPr>
            <a:r>
              <a:rPr lang="en-US" dirty="0" err="1"/>
              <a:t>Nightlifting</a:t>
            </a:r>
            <a:r>
              <a:rPr lang="en-US" dirty="0"/>
              <a:t>- Taking child to the toilet to the toilet in a semi-sleep state-does not have good efficacy</a:t>
            </a:r>
          </a:p>
          <a:p>
            <a:pPr marL="228600" indent="-228600">
              <a:buFontTx/>
              <a:buAutoNum type="arabicPeriod"/>
              <a:defRPr/>
            </a:pPr>
            <a:endParaRPr lang="en-US" dirty="0"/>
          </a:p>
          <a:p>
            <a:pPr marL="228600" indent="-228600">
              <a:buFontTx/>
              <a:buAutoNum type="arabicPeriod"/>
              <a:defRPr/>
            </a:pPr>
            <a:r>
              <a:rPr lang="en-US" dirty="0"/>
              <a:t>Timed Night Awakening- every two hours- takes a huge investment on the part of the parents</a:t>
            </a:r>
          </a:p>
          <a:p>
            <a:pPr marL="228600" indent="-228600">
              <a:buFontTx/>
              <a:buAutoNum type="arabicPeriod"/>
              <a:defRPr/>
            </a:pPr>
            <a:endParaRPr lang="en-US" dirty="0"/>
          </a:p>
          <a:p>
            <a:pPr marL="228600" indent="-228600">
              <a:buFontTx/>
              <a:buAutoNum type="arabicPeriod"/>
              <a:defRPr/>
            </a:pPr>
            <a:r>
              <a:rPr lang="en-US" dirty="0"/>
              <a:t>Bladder Training Exercises and Overlearning- Drink a large amount of fluid and hold it for as long as possible- can be effective yet also unpleasant</a:t>
            </a:r>
          </a:p>
          <a:p>
            <a:pPr>
              <a:defRPr/>
            </a:pPr>
            <a:endParaRPr lang="en-US" dirty="0"/>
          </a:p>
        </p:txBody>
      </p:sp>
      <p:sp>
        <p:nvSpPr>
          <p:cNvPr id="27652" name="Slide Number Placeholder 3">
            <a:extLst>
              <a:ext uri="{FF2B5EF4-FFF2-40B4-BE49-F238E27FC236}">
                <a16:creationId xmlns:a16="http://schemas.microsoft.com/office/drawing/2014/main" xmlns="" id="{1E99A1BC-B3BE-1D4F-8B36-6DB92B9F18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0E4737-97EA-4739-BB1D-2710D9530BCB}" type="slidenum">
              <a:rPr lang="en-US" altLang="en-US" smtClean="0"/>
              <a:pPr>
                <a:spcBef>
                  <a:spcPct val="0"/>
                </a:spcBef>
              </a:pPr>
              <a:t>17</a:t>
            </a:fld>
            <a:endParaRPr lang="en-US" altLang="en-US"/>
          </a:p>
        </p:txBody>
      </p:sp>
    </p:spTree>
    <p:extLst>
      <p:ext uri="{BB962C8B-B14F-4D97-AF65-F5344CB8AC3E}">
        <p14:creationId xmlns:p14="http://schemas.microsoft.com/office/powerpoint/2010/main" val="232024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عنوان فرعي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pPr>
              <a:defRPr/>
            </a:pPr>
            <a:fld id="{028F76D3-5F58-4A3C-8E94-0F71FDCC0EA8}" type="datetimeFigureOut">
              <a:rPr lang="en-US" smtClean="0"/>
              <a:pPr>
                <a:defRPr/>
              </a:pPr>
              <a:t>2/24/2024</a:t>
            </a:fld>
            <a:endParaRPr lang="en-US"/>
          </a:p>
        </p:txBody>
      </p:sp>
      <p:sp>
        <p:nvSpPr>
          <p:cNvPr id="17" name="عنصر نائب للتذييل 16"/>
          <p:cNvSpPr>
            <a:spLocks noGrp="1"/>
          </p:cNvSpPr>
          <p:nvPr>
            <p:ph type="ftr" sz="quarter" idx="11"/>
          </p:nvPr>
        </p:nvSpPr>
        <p:spPr/>
        <p:txBody>
          <a:bodyPr/>
          <a:lstStyle/>
          <a:p>
            <a:pPr>
              <a:defRPr/>
            </a:pPr>
            <a:endParaRPr lang="en-US"/>
          </a:p>
        </p:txBody>
      </p:sp>
      <p:sp>
        <p:nvSpPr>
          <p:cNvPr id="7" name="رابط مستقيم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شكل بيضاوي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شكل بيضاوي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عنصر نائب لرقم الشريحة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06EE5340-4C23-4E4A-9FD6-C86E343FE063}" type="slidenum">
              <a:rPr lang="en-US" altLang="x-none" smtClean="0"/>
              <a:pPr>
                <a:defRPr/>
              </a:pPr>
              <a:t>‹#›</a:t>
            </a:fld>
            <a:endParaRPr lang="en-US" altLang="x-none"/>
          </a:p>
        </p:txBody>
      </p:sp>
      <p:sp>
        <p:nvSpPr>
          <p:cNvPr id="8" name="عنوان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a:defRPr/>
            </a:pPr>
            <a:fld id="{028F76D3-5F58-4A3C-8E94-0F71FDCC0EA8}" type="datetimeFigureOut">
              <a:rPr lang="en-US" smtClean="0"/>
              <a:pPr>
                <a:defRPr/>
              </a:pPr>
              <a:t>2/24/2024</a:t>
            </a:fld>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06EE5340-4C23-4E4A-9FD6-C86E343FE063}" type="slidenum">
              <a:rPr lang="en-US" altLang="x-none" smtClean="0"/>
              <a:pPr>
                <a:defRPr/>
              </a:pPr>
              <a:t>‹#›</a:t>
            </a:fld>
            <a:endParaRPr lang="en-US" altLang="x-none"/>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2"/>
      </p:bgRef>
    </p:bg>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رابط مستقيم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شكل بيضاوي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6915912" y="3009901"/>
            <a:ext cx="457200" cy="441325"/>
          </a:xfrm>
        </p:spPr>
        <p:txBody>
          <a:bodyPr/>
          <a:lstStyle/>
          <a:p>
            <a:pPr>
              <a:defRPr/>
            </a:pPr>
            <a:fld id="{06EE5340-4C23-4E4A-9FD6-C86E343FE063}" type="slidenum">
              <a:rPr lang="en-US" altLang="x-none" smtClean="0"/>
              <a:pPr>
                <a:defRPr/>
              </a:pPr>
              <a:t>‹#›</a:t>
            </a:fld>
            <a:endParaRPr lang="en-US" altLang="x-none"/>
          </a:p>
        </p:txBody>
      </p:sp>
      <p:sp>
        <p:nvSpPr>
          <p:cNvPr id="3" name="عنصر نائب للعنوان العمودي 2"/>
          <p:cNvSpPr>
            <a:spLocks noGrp="1"/>
          </p:cNvSpPr>
          <p:nvPr>
            <p:ph type="body" orient="vert" idx="1"/>
          </p:nvPr>
        </p:nvSpPr>
        <p:spPr>
          <a:xfrm>
            <a:off x="304800" y="304800"/>
            <a:ext cx="6553200" cy="5821366"/>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a:defRPr/>
            </a:pPr>
            <a:fld id="{028F76D3-5F58-4A3C-8E94-0F71FDCC0EA8}" type="datetimeFigureOut">
              <a:rPr lang="en-US" smtClean="0"/>
              <a:pPr>
                <a:defRPr/>
              </a:pPr>
              <a:t>2/24/2024</a:t>
            </a:fld>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2" name="عنوان عمودي 1"/>
          <p:cNvSpPr>
            <a:spLocks noGrp="1"/>
          </p:cNvSpPr>
          <p:nvPr>
            <p:ph type="title" orient="vert"/>
          </p:nvPr>
        </p:nvSpPr>
        <p:spPr>
          <a:xfrm>
            <a:off x="7391400" y="304801"/>
            <a:ext cx="1447800" cy="5851525"/>
          </a:xfrm>
        </p:spPr>
        <p:txBody>
          <a:bodyPr vert="eaVert"/>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1143000"/>
          </a:xfrm>
        </p:spPr>
        <p:txBody>
          <a:bodyPr/>
          <a:lstStyle/>
          <a:p>
            <a:r>
              <a:rPr lang="en-US"/>
              <a:t>Click to edit Master title style</a:t>
            </a:r>
          </a:p>
        </p:txBody>
      </p:sp>
      <p:sp>
        <p:nvSpPr>
          <p:cNvPr id="3" name="Text Placeholder 2"/>
          <p:cNvSpPr>
            <a:spLocks noGrp="1"/>
          </p:cNvSpPr>
          <p:nvPr>
            <p:ph type="body" sz="half" idx="1"/>
          </p:nvPr>
        </p:nvSpPr>
        <p:spPr>
          <a:xfrm>
            <a:off x="1042988" y="2324100"/>
            <a:ext cx="3311525" cy="3508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06913" y="2324100"/>
            <a:ext cx="3313112" cy="1677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06913" y="4154488"/>
            <a:ext cx="3313112" cy="1677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A6BB89D8-09C3-625B-C725-319938E15218}"/>
              </a:ext>
            </a:extLst>
          </p:cNvPr>
          <p:cNvSpPr>
            <a:spLocks noGrp="1"/>
          </p:cNvSpPr>
          <p:nvPr>
            <p:ph type="dt" sz="half" idx="10"/>
          </p:nvPr>
        </p:nvSpPr>
        <p:spPr/>
        <p:txBody>
          <a:bodyPr/>
          <a:lstStyle>
            <a:lvl1pPr>
              <a:defRPr/>
            </a:lvl1pPr>
          </a:lstStyle>
          <a:p>
            <a:pPr>
              <a:defRPr/>
            </a:pPr>
            <a:fld id="{EEB4DC7C-8FD3-42B6-8EFE-EC73FB5CE6A4}" type="datetimeFigureOut">
              <a:rPr lang="en-US"/>
              <a:pPr>
                <a:defRPr/>
              </a:pPr>
              <a:t>2/24/2024</a:t>
            </a:fld>
            <a:endParaRPr lang="en-US"/>
          </a:p>
        </p:txBody>
      </p:sp>
      <p:sp>
        <p:nvSpPr>
          <p:cNvPr id="7" name="Footer Placeholder 4">
            <a:extLst>
              <a:ext uri="{FF2B5EF4-FFF2-40B4-BE49-F238E27FC236}">
                <a16:creationId xmlns:a16="http://schemas.microsoft.com/office/drawing/2014/main" xmlns="" id="{45A8BAFF-82E9-5C60-4882-9C237A78425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xmlns="" id="{8C3C8B8D-63C5-FA07-C2B7-E1885A799942}"/>
              </a:ext>
            </a:extLst>
          </p:cNvPr>
          <p:cNvSpPr>
            <a:spLocks noGrp="1"/>
          </p:cNvSpPr>
          <p:nvPr>
            <p:ph type="sldNum" sz="quarter" idx="12"/>
          </p:nvPr>
        </p:nvSpPr>
        <p:spPr/>
        <p:txBody>
          <a:bodyPr/>
          <a:lstStyle>
            <a:lvl1pPr>
              <a:defRPr/>
            </a:lvl1pPr>
          </a:lstStyle>
          <a:p>
            <a:pPr>
              <a:defRPr/>
            </a:pPr>
            <a:fld id="{95D96752-2D8F-45A1-9AF0-7EDFABCEC838}" type="slidenum">
              <a:rPr lang="en-US" altLang="x-none"/>
              <a:pPr>
                <a:defRPr/>
              </a:pPr>
              <a:t>‹#›</a:t>
            </a:fld>
            <a:endParaRPr lang="en-US" altLang="x-none"/>
          </a:p>
        </p:txBody>
      </p:sp>
    </p:spTree>
    <p:extLst>
      <p:ext uri="{BB962C8B-B14F-4D97-AF65-F5344CB8AC3E}">
        <p14:creationId xmlns:p14="http://schemas.microsoft.com/office/powerpoint/2010/main" val="120596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solidFill>
                  <a:schemeClr val="accent3">
                    <a:shade val="75000"/>
                  </a:schemeClr>
                </a:solidFill>
              </a:defRPr>
            </a:lvl1p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pPr>
              <a:defRPr/>
            </a:pPr>
            <a:fld id="{028F76D3-5F58-4A3C-8E94-0F71FDCC0EA8}" type="datetimeFigureOut">
              <a:rPr lang="en-US" smtClean="0"/>
              <a:pPr>
                <a:defRPr/>
              </a:pPr>
              <a:t>2/24/2024</a:t>
            </a:fld>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a:xfrm>
            <a:off x="4361688" y="1026372"/>
            <a:ext cx="457200" cy="441325"/>
          </a:xfrm>
        </p:spPr>
        <p:txBody>
          <a:bodyPr/>
          <a:lstStyle/>
          <a:p>
            <a:pPr>
              <a:defRPr/>
            </a:pPr>
            <a:fld id="{06EE5340-4C23-4E4A-9FD6-C86E343FE063}" type="slidenum">
              <a:rPr lang="en-US" altLang="x-none" smtClean="0"/>
              <a:pPr>
                <a:defRPr/>
              </a:pPr>
              <a:t>‹#›</a:t>
            </a:fld>
            <a:endParaRPr lang="en-US" altLang="x-none"/>
          </a:p>
        </p:txBody>
      </p:sp>
      <p:sp>
        <p:nvSpPr>
          <p:cNvPr id="8" name="عنصر نائب للمحتوى 7"/>
          <p:cNvSpPr>
            <a:spLocks noGrp="1"/>
          </p:cNvSpPr>
          <p:nvPr>
            <p:ph sz="quarter" idx="1"/>
          </p:nvPr>
        </p:nvSpPr>
        <p:spPr>
          <a:xfrm>
            <a:off x="301752" y="1527048"/>
            <a:ext cx="850392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3" name="مستطيل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مستطيل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عنصر نائب للتذييل 4"/>
          <p:cNvSpPr>
            <a:spLocks noGrp="1"/>
          </p:cNvSpPr>
          <p:nvPr>
            <p:ph type="ftr" sz="quarter" idx="11"/>
          </p:nvPr>
        </p:nvSpPr>
        <p:spPr/>
        <p:txBody>
          <a:bodyPr/>
          <a:lstStyle/>
          <a:p>
            <a:pPr>
              <a:defRPr/>
            </a:pPr>
            <a:endParaRPr lang="en-US"/>
          </a:p>
        </p:txBody>
      </p:sp>
      <p:sp>
        <p:nvSpPr>
          <p:cNvPr id="4" name="عنصر نائب للتاريخ 3"/>
          <p:cNvSpPr>
            <a:spLocks noGrp="1"/>
          </p:cNvSpPr>
          <p:nvPr>
            <p:ph type="dt" sz="half" idx="10"/>
          </p:nvPr>
        </p:nvSpPr>
        <p:spPr/>
        <p:txBody>
          <a:bodyPr/>
          <a:lstStyle/>
          <a:p>
            <a:pPr>
              <a:defRPr/>
            </a:pPr>
            <a:fld id="{028F76D3-5F58-4A3C-8E94-0F71FDCC0EA8}" type="datetimeFigureOut">
              <a:rPr lang="en-US" smtClean="0"/>
              <a:pPr>
                <a:defRPr/>
              </a:pPr>
              <a:t>2/24/2024</a:t>
            </a:fld>
            <a:endParaRPr lang="en-US"/>
          </a:p>
        </p:txBody>
      </p:sp>
      <p:sp>
        <p:nvSpPr>
          <p:cNvPr id="8" name="رابط مستقيم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شكل بيضاوي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06EE5340-4C23-4E4A-9FD6-C86E343FE063}" type="slidenum">
              <a:rPr lang="en-US" altLang="x-none" smtClean="0"/>
              <a:pPr>
                <a:defRPr/>
              </a:pPr>
              <a:t>‹#›</a:t>
            </a:fld>
            <a:endParaRPr lang="en-US" altLang="x-none"/>
          </a:p>
        </p:txBody>
      </p:sp>
      <p:sp>
        <p:nvSpPr>
          <p:cNvPr id="2" name="عنوان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301752" y="228600"/>
            <a:ext cx="8534400" cy="758952"/>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a:xfrm>
            <a:off x="5791200" y="6409944"/>
            <a:ext cx="3044952" cy="365760"/>
          </a:xfrm>
        </p:spPr>
        <p:txBody>
          <a:bodyPr/>
          <a:lstStyle/>
          <a:p>
            <a:pPr>
              <a:defRPr/>
            </a:pPr>
            <a:fld id="{028F76D3-5F58-4A3C-8E94-0F71FDCC0EA8}" type="datetimeFigureOut">
              <a:rPr lang="en-US" smtClean="0"/>
              <a:pPr>
                <a:defRPr/>
              </a:pPr>
              <a:t>2/24/2024</a:t>
            </a:fld>
            <a:endParaRPr lang="en-US"/>
          </a:p>
        </p:txBody>
      </p:sp>
      <p:sp>
        <p:nvSpPr>
          <p:cNvPr id="6" name="عنصر نائب للتذييل 5"/>
          <p:cNvSpPr>
            <a:spLocks noGrp="1"/>
          </p:cNvSpPr>
          <p:nvPr>
            <p:ph type="ftr" sz="quarter" idx="11"/>
          </p:nvPr>
        </p:nvSpPr>
        <p:spPr/>
        <p:txBody>
          <a:bodyPr/>
          <a:lstStyle/>
          <a:p>
            <a:pPr>
              <a:defRPr/>
            </a:pPr>
            <a:endParaRPr lang="en-US"/>
          </a:p>
        </p:txBody>
      </p:sp>
      <p:sp>
        <p:nvSpPr>
          <p:cNvPr id="7" name="عنصر نائب لرقم الشريحة 6"/>
          <p:cNvSpPr>
            <a:spLocks noGrp="1"/>
          </p:cNvSpPr>
          <p:nvPr>
            <p:ph type="sldNum" sz="quarter" idx="12"/>
          </p:nvPr>
        </p:nvSpPr>
        <p:spPr/>
        <p:txBody>
          <a:bodyPr/>
          <a:lstStyle/>
          <a:p>
            <a:pPr>
              <a:defRPr/>
            </a:pPr>
            <a:fld id="{06EE5340-4C23-4E4A-9FD6-C86E343FE063}" type="slidenum">
              <a:rPr lang="en-US" altLang="x-none" smtClean="0"/>
              <a:pPr>
                <a:defRPr/>
              </a:pPr>
              <a:t>‹#›</a:t>
            </a:fld>
            <a:endParaRPr lang="en-US" altLang="x-none"/>
          </a:p>
        </p:txBody>
      </p:sp>
      <p:sp>
        <p:nvSpPr>
          <p:cNvPr id="8" name="رابط مستقيم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عنصر نائب للمحتوى 9"/>
          <p:cNvSpPr>
            <a:spLocks noGrp="1"/>
          </p:cNvSpPr>
          <p:nvPr>
            <p:ph sz="half" idx="1"/>
          </p:nvPr>
        </p:nvSpPr>
        <p:spPr>
          <a:xfrm>
            <a:off x="301752"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محتوى 11"/>
          <p:cNvSpPr>
            <a:spLocks noGrp="1"/>
          </p:cNvSpPr>
          <p:nvPr>
            <p:ph sz="half" idx="2"/>
          </p:nvPr>
        </p:nvSpPr>
        <p:spPr>
          <a:xfrm>
            <a:off x="4800600"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1">
        <a:schemeClr val="bg2"/>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مستطيل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مستطيل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مستطيل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pPr>
              <a:defRPr/>
            </a:pPr>
            <a:fld id="{028F76D3-5F58-4A3C-8E94-0F71FDCC0EA8}" type="datetimeFigureOut">
              <a:rPr lang="en-US" smtClean="0"/>
              <a:pPr>
                <a:defRPr/>
              </a:pPr>
              <a:t>2/24/2024</a:t>
            </a:fld>
            <a:endParaRPr lang="en-US"/>
          </a:p>
        </p:txBody>
      </p:sp>
      <p:sp>
        <p:nvSpPr>
          <p:cNvPr id="8" name="عنصر نائب للتذييل 7"/>
          <p:cNvSpPr>
            <a:spLocks noGrp="1"/>
          </p:cNvSpPr>
          <p:nvPr>
            <p:ph type="ftr" sz="quarter" idx="11"/>
          </p:nvPr>
        </p:nvSpPr>
        <p:spPr>
          <a:xfrm>
            <a:off x="304800" y="6409944"/>
            <a:ext cx="3581400" cy="365760"/>
          </a:xfrm>
        </p:spPr>
        <p:txBody>
          <a:bodyPr/>
          <a:lstStyle/>
          <a:p>
            <a:pPr>
              <a:defRPr/>
            </a:pPr>
            <a:endParaRPr lang="en-US"/>
          </a:p>
        </p:txBody>
      </p:sp>
      <p:sp>
        <p:nvSpPr>
          <p:cNvPr id="15" name="رابط مستقيم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عنصر نائب للمحتوى 23"/>
          <p:cNvSpPr>
            <a:spLocks noGrp="1"/>
          </p:cNvSpPr>
          <p:nvPr>
            <p:ph sz="quarter" idx="2"/>
          </p:nvPr>
        </p:nvSpPr>
        <p:spPr>
          <a:xfrm>
            <a:off x="301752" y="2471383"/>
            <a:ext cx="4041648" cy="3818404"/>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محتوى 25"/>
          <p:cNvSpPr>
            <a:spLocks noGrp="1"/>
          </p:cNvSpPr>
          <p:nvPr>
            <p:ph sz="quarter" idx="4"/>
          </p:nvPr>
        </p:nvSpPr>
        <p:spPr>
          <a:xfrm>
            <a:off x="4800600" y="2471383"/>
            <a:ext cx="4038600" cy="382219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شكل بيضاوي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شكل بيضاوي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عنصر نائب لرقم الشريحة 8"/>
          <p:cNvSpPr>
            <a:spLocks noGrp="1"/>
          </p:cNvSpPr>
          <p:nvPr>
            <p:ph type="sldNum" sz="quarter" idx="12"/>
          </p:nvPr>
        </p:nvSpPr>
        <p:spPr>
          <a:xfrm>
            <a:off x="4343400" y="1042416"/>
            <a:ext cx="457200" cy="441325"/>
          </a:xfrm>
        </p:spPr>
        <p:txBody>
          <a:bodyPr/>
          <a:lstStyle>
            <a:lvl1pPr algn="ctr">
              <a:defRPr/>
            </a:lvl1pPr>
          </a:lstStyle>
          <a:p>
            <a:pPr>
              <a:defRPr/>
            </a:pPr>
            <a:fld id="{06EE5340-4C23-4E4A-9FD6-C86E343FE063}" type="slidenum">
              <a:rPr lang="en-US" altLang="x-none" smtClean="0"/>
              <a:pPr>
                <a:defRPr/>
              </a:pPr>
              <a:t>‹#›</a:t>
            </a:fld>
            <a:endParaRPr lang="en-US" altLang="x-none"/>
          </a:p>
        </p:txBody>
      </p:sp>
      <p:sp>
        <p:nvSpPr>
          <p:cNvPr id="23" name="عنوان 22"/>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pPr>
              <a:defRPr/>
            </a:pPr>
            <a:fld id="{028F76D3-5F58-4A3C-8E94-0F71FDCC0EA8}" type="datetimeFigureOut">
              <a:rPr lang="en-US" smtClean="0"/>
              <a:pPr>
                <a:defRPr/>
              </a:pPr>
              <a:t>2/24/2024</a:t>
            </a:fld>
            <a:endParaRPr lang="en-US"/>
          </a:p>
        </p:txBody>
      </p:sp>
      <p:sp>
        <p:nvSpPr>
          <p:cNvPr id="4" name="عنصر نائب للتذييل 3"/>
          <p:cNvSpPr>
            <a:spLocks noGrp="1"/>
          </p:cNvSpPr>
          <p:nvPr>
            <p:ph type="ftr" sz="quarter" idx="11"/>
          </p:nvPr>
        </p:nvSpPr>
        <p:spPr/>
        <p:txBody>
          <a:bodyPr/>
          <a:lstStyle/>
          <a:p>
            <a:pPr>
              <a:defRPr/>
            </a:pPr>
            <a:endParaRPr lang="en-US"/>
          </a:p>
        </p:txBody>
      </p:sp>
      <p:sp>
        <p:nvSpPr>
          <p:cNvPr id="5" name="عنصر نائب لرقم الشريحة 4"/>
          <p:cNvSpPr>
            <a:spLocks noGrp="1"/>
          </p:cNvSpPr>
          <p:nvPr>
            <p:ph type="sldNum" sz="quarter" idx="12"/>
          </p:nvPr>
        </p:nvSpPr>
        <p:spPr>
          <a:xfrm>
            <a:off x="4343400" y="1036020"/>
            <a:ext cx="457200" cy="441325"/>
          </a:xfrm>
        </p:spPr>
        <p:txBody>
          <a:bodyPr/>
          <a:lstStyle/>
          <a:p>
            <a:pPr>
              <a:defRPr/>
            </a:pPr>
            <a:fld id="{06EE5340-4C23-4E4A-9FD6-C86E343FE063}" type="slidenum">
              <a:rPr lang="en-US" altLang="x-none" smtClean="0"/>
              <a:pPr>
                <a:defRPr/>
              </a:pPr>
              <a:t>‹#›</a:t>
            </a:fld>
            <a:endParaRPr lang="en-US" altLang="x-non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مستطيل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مستطيل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عنصر نائب للتاريخ 1"/>
          <p:cNvSpPr>
            <a:spLocks noGrp="1"/>
          </p:cNvSpPr>
          <p:nvPr>
            <p:ph type="dt" sz="half" idx="10"/>
          </p:nvPr>
        </p:nvSpPr>
        <p:spPr/>
        <p:txBody>
          <a:bodyPr/>
          <a:lstStyle/>
          <a:p>
            <a:pPr>
              <a:defRPr/>
            </a:pPr>
            <a:fld id="{028F76D3-5F58-4A3C-8E94-0F71FDCC0EA8}" type="datetimeFigureOut">
              <a:rPr lang="en-US" smtClean="0"/>
              <a:pPr>
                <a:defRPr/>
              </a:pPr>
              <a:t>2/24/2024</a:t>
            </a:fld>
            <a:endParaRPr lang="en-US"/>
          </a:p>
        </p:txBody>
      </p:sp>
      <p:sp>
        <p:nvSpPr>
          <p:cNvPr id="3" name="عنصر نائب للتذييل 2"/>
          <p:cNvSpPr>
            <a:spLocks noGrp="1"/>
          </p:cNvSpPr>
          <p:nvPr>
            <p:ph type="ftr" sz="quarter" idx="11"/>
          </p:nvPr>
        </p:nvSpPr>
        <p:spPr/>
        <p:txBody>
          <a:bodyPr/>
          <a:lstStyle/>
          <a:p>
            <a:pPr>
              <a:defRPr/>
            </a:pPr>
            <a:endParaRPr lang="en-US"/>
          </a:p>
        </p:txBody>
      </p:sp>
      <p:sp>
        <p:nvSpPr>
          <p:cNvPr id="4" name="عنصر نائب لرقم الشريحة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06EE5340-4C23-4E4A-9FD6-C86E343FE063}" type="slidenum">
              <a:rPr lang="en-US" altLang="x-none" smtClean="0"/>
              <a:pPr>
                <a:defRPr/>
              </a:pPr>
              <a:t>‹#›</a:t>
            </a:fld>
            <a:endParaRPr lang="en-US" altLang="x-non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9" name="مستطيل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مستطيل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مستطيل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رابط مستقيم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عنصر نائب للمحتوى 19"/>
          <p:cNvSpPr>
            <a:spLocks noGrp="1"/>
          </p:cNvSpPr>
          <p:nvPr>
            <p:ph sz="quarter" idx="1"/>
          </p:nvPr>
        </p:nvSpPr>
        <p:spPr>
          <a:xfrm>
            <a:off x="3124200" y="685800"/>
            <a:ext cx="5638800" cy="5410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شكل بيضاوي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06EE5340-4C23-4E4A-9FD6-C86E343FE063}" type="slidenum">
              <a:rPr lang="en-US" altLang="x-none" smtClean="0"/>
              <a:pPr>
                <a:defRPr/>
              </a:pPr>
              <a:t>‹#›</a:t>
            </a:fld>
            <a:endParaRPr lang="en-US" altLang="x-none"/>
          </a:p>
        </p:txBody>
      </p:sp>
      <p:sp>
        <p:nvSpPr>
          <p:cNvPr id="21" name="مستطيل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p:txBody>
          <a:bodyPr/>
          <a:lstStyle/>
          <a:p>
            <a:pPr>
              <a:defRPr/>
            </a:pPr>
            <a:fld id="{028F76D3-5F58-4A3C-8E94-0F71FDCC0EA8}" type="datetimeFigureOut">
              <a:rPr lang="en-US" smtClean="0"/>
              <a:pPr>
                <a:defRPr/>
              </a:pPr>
              <a:t>2/24/2024</a:t>
            </a:fld>
            <a:endParaRPr lang="en-US"/>
          </a:p>
        </p:txBody>
      </p:sp>
      <p:sp>
        <p:nvSpPr>
          <p:cNvPr id="6" name="عنصر نائب للتذييل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1" name="رابط مستقيم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مستطيل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مستطيل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شكل بيضاوي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شكل بيضاوي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p>
            <a:pPr>
              <a:defRPr/>
            </a:pPr>
            <a:fld id="{06EE5340-4C23-4E4A-9FD6-C86E343FE063}" type="slidenum">
              <a:rPr lang="en-US" altLang="x-none" smtClean="0"/>
              <a:pPr>
                <a:defRPr/>
              </a:pPr>
              <a:t>‹#›</a:t>
            </a:fld>
            <a:endParaRPr lang="en-US" altLang="x-none"/>
          </a:p>
        </p:txBody>
      </p:sp>
      <p:sp>
        <p:nvSpPr>
          <p:cNvPr id="2" name="عنوان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000375" y="609600"/>
            <a:ext cx="5867400" cy="4267200"/>
          </a:xfrm>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22" name="مستطيل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a:xfrm>
            <a:off x="5788152" y="6404984"/>
            <a:ext cx="3044952" cy="365760"/>
          </a:xfrm>
        </p:spPr>
        <p:txBody>
          <a:bodyPr/>
          <a:lstStyle/>
          <a:p>
            <a:pPr>
              <a:defRPr/>
            </a:pPr>
            <a:fld id="{028F76D3-5F58-4A3C-8E94-0F71FDCC0EA8}" type="datetimeFigureOut">
              <a:rPr lang="en-US" smtClean="0"/>
              <a:pPr>
                <a:defRPr/>
              </a:pPr>
              <a:t>2/24/2024</a:t>
            </a:fld>
            <a:endParaRPr lang="en-US"/>
          </a:p>
        </p:txBody>
      </p:sp>
      <p:sp>
        <p:nvSpPr>
          <p:cNvPr id="6" name="عنصر نائب للتذييل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عنصر نائب للتاريخ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028F76D3-5F58-4A3C-8E94-0F71FDCC0EA8}" type="datetimeFigureOut">
              <a:rPr lang="en-US" smtClean="0"/>
              <a:pPr>
                <a:defRPr/>
              </a:pPr>
              <a:t>2/24/2024</a:t>
            </a:fld>
            <a:endParaRPr lang="en-US"/>
          </a:p>
        </p:txBody>
      </p:sp>
      <p:sp>
        <p:nvSpPr>
          <p:cNvPr id="3" name="عنصر نائب للتذييل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مستطيل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رابط مستقيم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شكل بيضاوي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06EE5340-4C23-4E4A-9FD6-C86E343FE063}" type="slidenum">
              <a:rPr lang="en-US" altLang="x-none" smtClean="0"/>
              <a:pPr>
                <a:defRPr/>
              </a:pPr>
              <a:t>‹#›</a:t>
            </a:fld>
            <a:endParaRPr lang="en-US" altLang="x-none"/>
          </a:p>
        </p:txBody>
      </p:sp>
      <p:sp>
        <p:nvSpPr>
          <p:cNvPr id="22" name="عنصر نائب للعنوان 21"/>
          <p:cNvSpPr>
            <a:spLocks noGrp="1"/>
          </p:cNvSpPr>
          <p:nvPr>
            <p:ph type="title"/>
          </p:nvPr>
        </p:nvSpPr>
        <p:spPr>
          <a:xfrm>
            <a:off x="301752" y="228600"/>
            <a:ext cx="8534400" cy="758952"/>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8A328E5-186D-8364-7973-DC0707E55D86}"/>
              </a:ext>
            </a:extLst>
          </p:cNvPr>
          <p:cNvSpPr>
            <a:spLocks noGrp="1"/>
          </p:cNvSpPr>
          <p:nvPr>
            <p:ph type="subTitle" idx="1"/>
          </p:nvPr>
        </p:nvSpPr>
        <p:spPr>
          <a:xfrm>
            <a:off x="155575" y="3886200"/>
            <a:ext cx="5737983" cy="2286000"/>
          </a:xfrm>
        </p:spPr>
        <p:txBody>
          <a:bodyPr rtlCol="0">
            <a:normAutofit/>
          </a:bodyPr>
          <a:lstStyle/>
          <a:p>
            <a:pPr eaLnBrk="1" fontAlgn="auto" hangingPunct="1">
              <a:spcAft>
                <a:spcPts val="0"/>
              </a:spcAft>
              <a:defRPr/>
            </a:pPr>
            <a:r>
              <a:rPr lang="en-US" sz="2000" b="1" dirty="0" smtClean="0"/>
              <a:t>Done by:</a:t>
            </a:r>
          </a:p>
          <a:p>
            <a:pPr eaLnBrk="1" fontAlgn="auto" hangingPunct="1">
              <a:spcAft>
                <a:spcPts val="0"/>
              </a:spcAft>
              <a:defRPr/>
            </a:pPr>
            <a:r>
              <a:rPr lang="en-US" sz="2000" dirty="0" smtClean="0"/>
              <a:t>Ahmad </a:t>
            </a:r>
            <a:r>
              <a:rPr lang="en-US" sz="2000" dirty="0" err="1" smtClean="0"/>
              <a:t>maaitah</a:t>
            </a:r>
            <a:r>
              <a:rPr lang="en-US" sz="2000" dirty="0" smtClean="0"/>
              <a:t> </a:t>
            </a:r>
          </a:p>
          <a:p>
            <a:pPr eaLnBrk="1" fontAlgn="auto" hangingPunct="1">
              <a:spcAft>
                <a:spcPts val="0"/>
              </a:spcAft>
              <a:defRPr/>
            </a:pPr>
            <a:r>
              <a:rPr lang="en-US" sz="2000" dirty="0" smtClean="0"/>
              <a:t>Mohammed </a:t>
            </a:r>
            <a:r>
              <a:rPr lang="en-US" sz="2000" dirty="0" err="1" smtClean="0"/>
              <a:t>nawafleh</a:t>
            </a:r>
            <a:r>
              <a:rPr lang="en-US" sz="2000" dirty="0" smtClean="0"/>
              <a:t> </a:t>
            </a:r>
            <a:endParaRPr lang="en-US" sz="2000" dirty="0"/>
          </a:p>
          <a:p>
            <a:pPr eaLnBrk="1" fontAlgn="auto" hangingPunct="1">
              <a:spcAft>
                <a:spcPts val="0"/>
              </a:spcAft>
              <a:defRPr/>
            </a:pPr>
            <a:r>
              <a:rPr lang="en-US" b="1" dirty="0">
                <a:solidFill>
                  <a:schemeClr val="tx1"/>
                </a:solidFill>
              </a:rPr>
              <a:t>Supervised by : </a:t>
            </a:r>
            <a:r>
              <a:rPr lang="en-US" b="1" dirty="0" smtClean="0">
                <a:solidFill>
                  <a:schemeClr val="tx1"/>
                </a:solidFill>
              </a:rPr>
              <a:t>Dr. </a:t>
            </a:r>
            <a:r>
              <a:rPr lang="en-US" b="1" dirty="0">
                <a:solidFill>
                  <a:schemeClr val="tx1"/>
                </a:solidFill>
              </a:rPr>
              <a:t>Najeeb </a:t>
            </a:r>
            <a:r>
              <a:rPr lang="en-US" b="1" dirty="0" err="1">
                <a:solidFill>
                  <a:schemeClr val="tx1"/>
                </a:solidFill>
              </a:rPr>
              <a:t>Alqsous</a:t>
            </a:r>
            <a:endParaRPr lang="en-US" b="1" dirty="0">
              <a:solidFill>
                <a:schemeClr val="tx1"/>
              </a:solidFill>
            </a:endParaRPr>
          </a:p>
          <a:p>
            <a:pPr eaLnBrk="1" fontAlgn="auto" hangingPunct="1">
              <a:spcAft>
                <a:spcPts val="0"/>
              </a:spcAft>
              <a:defRPr/>
            </a:pPr>
            <a:endParaRPr lang="en-US" b="1" dirty="0">
              <a:solidFill>
                <a:schemeClr val="tx1"/>
              </a:solidFill>
            </a:endParaRPr>
          </a:p>
        </p:txBody>
      </p:sp>
      <p:sp>
        <p:nvSpPr>
          <p:cNvPr id="6146" name="Title 1">
            <a:extLst>
              <a:ext uri="{FF2B5EF4-FFF2-40B4-BE49-F238E27FC236}">
                <a16:creationId xmlns:a16="http://schemas.microsoft.com/office/drawing/2014/main" xmlns="" id="{0888C9DE-B4F0-B6A1-4B89-C26862B49C33}"/>
              </a:ext>
            </a:extLst>
          </p:cNvPr>
          <p:cNvSpPr>
            <a:spLocks noGrp="1"/>
          </p:cNvSpPr>
          <p:nvPr>
            <p:ph type="ctrTitle"/>
          </p:nvPr>
        </p:nvSpPr>
        <p:spPr>
          <a:xfrm>
            <a:off x="546515" y="1371600"/>
            <a:ext cx="4759607" cy="762000"/>
          </a:xfrm>
        </p:spPr>
        <p:txBody>
          <a:bodyPr>
            <a:normAutofit fontScale="90000"/>
          </a:bodyPr>
          <a:lstStyle/>
          <a:p>
            <a:pPr eaLnBrk="1" hangingPunct="1"/>
            <a:r>
              <a:rPr lang="en-US" altLang="en-US" b="1" dirty="0">
                <a:solidFill>
                  <a:schemeClr val="accent3">
                    <a:lumMod val="75000"/>
                  </a:schemeClr>
                </a:solidFill>
              </a:rPr>
              <a:t>Elimination Disorders</a:t>
            </a:r>
          </a:p>
        </p:txBody>
      </p:sp>
      <p:sp>
        <p:nvSpPr>
          <p:cNvPr id="2" name="AutoShape 2" descr="blob:https://web.telegram.org/79f859f9-bc20-4095-acf1-634943d6d4f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lob:https://web.telegram.org/79f859f9-bc20-4095-acf1-634943d6d4f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blob:https://web.telegram.org/79f859f9-bc20-4095-acf1-634943d6d4f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558" y="2580564"/>
            <a:ext cx="3048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457200"/>
            <a:ext cx="8534400" cy="758952"/>
          </a:xfrm>
        </p:spPr>
        <p:txBody>
          <a:bodyPr>
            <a:normAutofit fontScale="90000"/>
          </a:bodyPr>
          <a:lstStyle/>
          <a:p>
            <a:r>
              <a:rPr lang="en-US" sz="3600" b="1" spc="155" dirty="0">
                <a:cs typeface="Microsoft Sans Serif"/>
              </a:rPr>
              <a:t>Assessment:</a:t>
            </a:r>
            <a:r>
              <a:rPr lang="en-US" sz="3600" b="1" dirty="0">
                <a:cs typeface="Microsoft Sans Serif"/>
              </a:rPr>
              <a:t/>
            </a:r>
            <a:br>
              <a:rPr lang="en-US" sz="3600" b="1" dirty="0">
                <a:cs typeface="Microsoft Sans Serif"/>
              </a:rPr>
            </a:br>
            <a:endParaRPr lang="en-US" b="1" dirty="0"/>
          </a:p>
        </p:txBody>
      </p:sp>
      <p:sp>
        <p:nvSpPr>
          <p:cNvPr id="3" name="عنصر نائب للمحتوى 2"/>
          <p:cNvSpPr>
            <a:spLocks noGrp="1"/>
          </p:cNvSpPr>
          <p:nvPr>
            <p:ph sz="quarter" idx="1"/>
          </p:nvPr>
        </p:nvSpPr>
        <p:spPr/>
        <p:txBody>
          <a:bodyPr>
            <a:normAutofit lnSpcReduction="10000"/>
          </a:bodyPr>
          <a:lstStyle/>
          <a:p>
            <a:pPr marL="514350" indent="-514350">
              <a:buFont typeface="+mj-lt"/>
              <a:buAutoNum type="arabicParenR"/>
            </a:pPr>
            <a:r>
              <a:rPr lang="en-US" sz="2800" spc="90" dirty="0">
                <a:solidFill>
                  <a:srgbClr val="FF0000"/>
                </a:solidFill>
                <a:uFill>
                  <a:solidFill>
                    <a:srgbClr val="FF0000"/>
                  </a:solidFill>
                </a:uFill>
                <a:latin typeface="+mj-lt"/>
                <a:cs typeface="Microsoft Sans Serif"/>
              </a:rPr>
              <a:t>History </a:t>
            </a:r>
            <a:r>
              <a:rPr lang="en-US" sz="2800" spc="114" dirty="0">
                <a:solidFill>
                  <a:srgbClr val="FF0000"/>
                </a:solidFill>
                <a:uFill>
                  <a:solidFill>
                    <a:srgbClr val="FF0000"/>
                  </a:solidFill>
                </a:uFill>
                <a:latin typeface="+mj-lt"/>
                <a:cs typeface="Microsoft Sans Serif"/>
              </a:rPr>
              <a:t>: </a:t>
            </a:r>
            <a:r>
              <a:rPr lang="en-US" sz="2800" spc="30" dirty="0">
                <a:solidFill>
                  <a:srgbClr val="002060"/>
                </a:solidFill>
                <a:uFill>
                  <a:solidFill>
                    <a:srgbClr val="FF0000"/>
                  </a:solidFill>
                </a:uFill>
                <a:latin typeface="+mj-lt"/>
                <a:cs typeface="Microsoft Sans Serif"/>
              </a:rPr>
              <a:t>The </a:t>
            </a:r>
            <a:r>
              <a:rPr lang="en-US" sz="2800" spc="105" dirty="0">
                <a:solidFill>
                  <a:srgbClr val="002060"/>
                </a:solidFill>
                <a:uFill>
                  <a:solidFill>
                    <a:srgbClr val="FF0000"/>
                  </a:solidFill>
                </a:uFill>
                <a:latin typeface="+mj-lt"/>
                <a:cs typeface="Microsoft Sans Serif"/>
              </a:rPr>
              <a:t>most </a:t>
            </a:r>
            <a:r>
              <a:rPr lang="en-US" sz="2800" spc="90" dirty="0">
                <a:solidFill>
                  <a:srgbClr val="002060"/>
                </a:solidFill>
                <a:uFill>
                  <a:solidFill>
                    <a:srgbClr val="FF0000"/>
                  </a:solidFill>
                </a:uFill>
                <a:latin typeface="+mj-lt"/>
                <a:cs typeface="Microsoft Sans Serif"/>
              </a:rPr>
              <a:t>important </a:t>
            </a:r>
            <a:r>
              <a:rPr lang="en-US" sz="2800" spc="75" dirty="0" smtClean="0">
                <a:solidFill>
                  <a:srgbClr val="002060"/>
                </a:solidFill>
                <a:uFill>
                  <a:solidFill>
                    <a:srgbClr val="FF0000"/>
                  </a:solidFill>
                </a:uFill>
                <a:latin typeface="+mj-lt"/>
                <a:cs typeface="Microsoft Sans Serif"/>
              </a:rPr>
              <a:t>step</a:t>
            </a:r>
          </a:p>
          <a:p>
            <a:pPr>
              <a:lnSpc>
                <a:spcPct val="150000"/>
              </a:lnSpc>
              <a:defRPr/>
            </a:pPr>
            <a:r>
              <a:rPr lang="en-US" sz="2800" spc="75" dirty="0" smtClean="0">
                <a:solidFill>
                  <a:srgbClr val="002060"/>
                </a:solidFill>
                <a:uFill>
                  <a:solidFill>
                    <a:srgbClr val="FF0000"/>
                  </a:solidFill>
                </a:uFill>
                <a:latin typeface="+mj-lt"/>
                <a:cs typeface="Microsoft Sans Serif"/>
              </a:rPr>
              <a:t> </a:t>
            </a:r>
            <a:r>
              <a:rPr lang="en-US" dirty="0">
                <a:latin typeface="+mj-lt"/>
              </a:rPr>
              <a:t>Child’s Age</a:t>
            </a:r>
          </a:p>
          <a:p>
            <a:pPr>
              <a:lnSpc>
                <a:spcPct val="150000"/>
              </a:lnSpc>
              <a:defRPr/>
            </a:pPr>
            <a:r>
              <a:rPr lang="en-US" dirty="0">
                <a:latin typeface="+mj-lt"/>
              </a:rPr>
              <a:t>Onset of Symptoms (Primary/Secondary)</a:t>
            </a:r>
          </a:p>
          <a:p>
            <a:pPr>
              <a:lnSpc>
                <a:spcPct val="150000"/>
              </a:lnSpc>
              <a:defRPr/>
            </a:pPr>
            <a:r>
              <a:rPr lang="en-US" dirty="0">
                <a:latin typeface="+mj-lt"/>
              </a:rPr>
              <a:t>Timing (Nocturnal/Diurnal/Both)</a:t>
            </a:r>
          </a:p>
          <a:p>
            <a:pPr>
              <a:lnSpc>
                <a:spcPct val="150000"/>
              </a:lnSpc>
              <a:defRPr/>
            </a:pPr>
            <a:r>
              <a:rPr lang="en-US" dirty="0">
                <a:latin typeface="+mj-lt"/>
              </a:rPr>
              <a:t>Frequency</a:t>
            </a:r>
          </a:p>
          <a:p>
            <a:pPr>
              <a:lnSpc>
                <a:spcPct val="150000"/>
              </a:lnSpc>
              <a:defRPr/>
            </a:pPr>
            <a:r>
              <a:rPr lang="en-US" dirty="0">
                <a:latin typeface="+mj-lt"/>
              </a:rPr>
              <a:t>Family History</a:t>
            </a:r>
          </a:p>
          <a:p>
            <a:pPr>
              <a:lnSpc>
                <a:spcPct val="150000"/>
              </a:lnSpc>
              <a:defRPr/>
            </a:pPr>
            <a:r>
              <a:rPr lang="en-US" dirty="0">
                <a:latin typeface="+mj-lt"/>
              </a:rPr>
              <a:t>Developmental History</a:t>
            </a:r>
          </a:p>
          <a:p>
            <a:endParaRPr lang="en-US" dirty="0" smtClean="0">
              <a:latin typeface="+mj-lt"/>
            </a:endParaRPr>
          </a:p>
          <a:p>
            <a:endParaRPr lang="en-US" dirty="0">
              <a:latin typeface="+mj-lt"/>
            </a:endParaRPr>
          </a:p>
        </p:txBody>
      </p:sp>
      <p:pic>
        <p:nvPicPr>
          <p:cNvPr id="4" name="Picture 3">
            <a:extLst>
              <a:ext uri="{FF2B5EF4-FFF2-40B4-BE49-F238E27FC236}">
                <a16:creationId xmlns:a16="http://schemas.microsoft.com/office/drawing/2014/main" xmlns="" id="{D83CC81E-8A27-12BE-FF8A-1F4A8889C8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86200"/>
            <a:ext cx="26289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729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06207" y="304800"/>
            <a:ext cx="8503920" cy="4572000"/>
          </a:xfrm>
        </p:spPr>
        <p:txBody>
          <a:bodyPr/>
          <a:lstStyle/>
          <a:p>
            <a:pPr marL="514350" indent="-514350">
              <a:buFont typeface="+mj-lt"/>
              <a:buAutoNum type="arabicParenR" startAt="2"/>
            </a:pPr>
            <a:r>
              <a:rPr lang="en-US" sz="2800" spc="-10" dirty="0">
                <a:solidFill>
                  <a:srgbClr val="FF0000"/>
                </a:solidFill>
                <a:uFill>
                  <a:solidFill>
                    <a:srgbClr val="FF0000"/>
                  </a:solidFill>
                </a:uFill>
                <a:latin typeface="+mj-lt"/>
                <a:cs typeface="Microsoft Sans Serif"/>
              </a:rPr>
              <a:t>48</a:t>
            </a:r>
            <a:r>
              <a:rPr lang="en-US" sz="2800" spc="-5" dirty="0">
                <a:solidFill>
                  <a:srgbClr val="FF0000"/>
                </a:solidFill>
                <a:uFill>
                  <a:solidFill>
                    <a:srgbClr val="FF0000"/>
                  </a:solidFill>
                </a:uFill>
                <a:latin typeface="+mj-lt"/>
                <a:cs typeface="Microsoft Sans Serif"/>
              </a:rPr>
              <a:t>-</a:t>
            </a:r>
            <a:r>
              <a:rPr lang="en-US" sz="2800" spc="105" dirty="0">
                <a:solidFill>
                  <a:srgbClr val="FF0000"/>
                </a:solidFill>
                <a:uFill>
                  <a:solidFill>
                    <a:srgbClr val="FF0000"/>
                  </a:solidFill>
                </a:uFill>
                <a:latin typeface="+mj-lt"/>
                <a:cs typeface="Microsoft Sans Serif"/>
              </a:rPr>
              <a:t>hou</a:t>
            </a:r>
            <a:r>
              <a:rPr lang="en-US" sz="2800" spc="114" dirty="0">
                <a:solidFill>
                  <a:srgbClr val="FF0000"/>
                </a:solidFill>
                <a:uFill>
                  <a:solidFill>
                    <a:srgbClr val="FF0000"/>
                  </a:solidFill>
                </a:uFill>
                <a:latin typeface="+mj-lt"/>
                <a:cs typeface="Microsoft Sans Serif"/>
              </a:rPr>
              <a:t>r</a:t>
            </a:r>
            <a:r>
              <a:rPr lang="en-US" sz="2800" spc="-100" dirty="0">
                <a:solidFill>
                  <a:srgbClr val="FF0000"/>
                </a:solidFill>
                <a:uFill>
                  <a:solidFill>
                    <a:srgbClr val="FF0000"/>
                  </a:solidFill>
                </a:uFill>
                <a:latin typeface="+mj-lt"/>
                <a:cs typeface="Microsoft Sans Serif"/>
              </a:rPr>
              <a:t> </a:t>
            </a:r>
            <a:r>
              <a:rPr lang="en-US" sz="2800" spc="110" dirty="0">
                <a:solidFill>
                  <a:srgbClr val="FF0000"/>
                </a:solidFill>
                <a:uFill>
                  <a:solidFill>
                    <a:srgbClr val="FF0000"/>
                  </a:solidFill>
                </a:uFill>
                <a:latin typeface="+mj-lt"/>
                <a:cs typeface="Microsoft Sans Serif"/>
              </a:rPr>
              <a:t>fr</a:t>
            </a:r>
            <a:r>
              <a:rPr lang="en-US" sz="2800" spc="-10" dirty="0">
                <a:solidFill>
                  <a:srgbClr val="FF0000"/>
                </a:solidFill>
                <a:uFill>
                  <a:solidFill>
                    <a:srgbClr val="FF0000"/>
                  </a:solidFill>
                </a:uFill>
                <a:latin typeface="+mj-lt"/>
                <a:cs typeface="Microsoft Sans Serif"/>
              </a:rPr>
              <a:t>e</a:t>
            </a:r>
            <a:r>
              <a:rPr lang="en-US" sz="2800" spc="105" dirty="0">
                <a:solidFill>
                  <a:srgbClr val="FF0000"/>
                </a:solidFill>
                <a:uFill>
                  <a:solidFill>
                    <a:srgbClr val="FF0000"/>
                  </a:solidFill>
                </a:uFill>
                <a:latin typeface="+mj-lt"/>
                <a:cs typeface="Microsoft Sans Serif"/>
              </a:rPr>
              <a:t>qu</a:t>
            </a:r>
            <a:r>
              <a:rPr lang="en-US" sz="2800" spc="-10" dirty="0">
                <a:solidFill>
                  <a:srgbClr val="FF0000"/>
                </a:solidFill>
                <a:uFill>
                  <a:solidFill>
                    <a:srgbClr val="FF0000"/>
                  </a:solidFill>
                </a:uFill>
                <a:latin typeface="+mj-lt"/>
                <a:cs typeface="Microsoft Sans Serif"/>
              </a:rPr>
              <a:t>e</a:t>
            </a:r>
            <a:r>
              <a:rPr lang="en-US" sz="2800" spc="105" dirty="0">
                <a:solidFill>
                  <a:srgbClr val="FF0000"/>
                </a:solidFill>
                <a:uFill>
                  <a:solidFill>
                    <a:srgbClr val="FF0000"/>
                  </a:solidFill>
                </a:uFill>
                <a:latin typeface="+mj-lt"/>
                <a:cs typeface="Microsoft Sans Serif"/>
              </a:rPr>
              <a:t>n</a:t>
            </a:r>
            <a:r>
              <a:rPr lang="en-US" sz="2800" spc="110" dirty="0">
                <a:solidFill>
                  <a:srgbClr val="FF0000"/>
                </a:solidFill>
                <a:uFill>
                  <a:solidFill>
                    <a:srgbClr val="FF0000"/>
                  </a:solidFill>
                </a:uFill>
                <a:latin typeface="+mj-lt"/>
                <a:cs typeface="Microsoft Sans Serif"/>
              </a:rPr>
              <a:t>cy</a:t>
            </a:r>
            <a:r>
              <a:rPr lang="en-US" sz="2800" spc="-5" dirty="0">
                <a:solidFill>
                  <a:srgbClr val="FF0000"/>
                </a:solidFill>
                <a:uFill>
                  <a:solidFill>
                    <a:srgbClr val="FF0000"/>
                  </a:solidFill>
                </a:uFill>
                <a:latin typeface="+mj-lt"/>
                <a:cs typeface="Microsoft Sans Serif"/>
              </a:rPr>
              <a:t>/</a:t>
            </a:r>
            <a:r>
              <a:rPr lang="en-US" sz="2800" spc="-100" dirty="0">
                <a:solidFill>
                  <a:srgbClr val="FF0000"/>
                </a:solidFill>
                <a:uFill>
                  <a:solidFill>
                    <a:srgbClr val="FF0000"/>
                  </a:solidFill>
                </a:uFill>
                <a:latin typeface="+mj-lt"/>
                <a:cs typeface="Microsoft Sans Serif"/>
              </a:rPr>
              <a:t> </a:t>
            </a:r>
            <a:r>
              <a:rPr lang="en-US" sz="2800" spc="110" dirty="0">
                <a:solidFill>
                  <a:srgbClr val="FF0000"/>
                </a:solidFill>
                <a:uFill>
                  <a:solidFill>
                    <a:srgbClr val="FF0000"/>
                  </a:solidFill>
                </a:uFill>
                <a:latin typeface="+mj-lt"/>
                <a:cs typeface="Microsoft Sans Serif"/>
              </a:rPr>
              <a:t>v</a:t>
            </a:r>
            <a:r>
              <a:rPr lang="en-US" sz="2800" spc="105" dirty="0">
                <a:solidFill>
                  <a:srgbClr val="FF0000"/>
                </a:solidFill>
                <a:uFill>
                  <a:solidFill>
                    <a:srgbClr val="FF0000"/>
                  </a:solidFill>
                </a:uFill>
                <a:latin typeface="+mj-lt"/>
                <a:cs typeface="Microsoft Sans Serif"/>
              </a:rPr>
              <a:t>o</a:t>
            </a:r>
            <a:r>
              <a:rPr lang="en-US" sz="2800" spc="95" dirty="0">
                <a:solidFill>
                  <a:srgbClr val="FF0000"/>
                </a:solidFill>
                <a:uFill>
                  <a:solidFill>
                    <a:srgbClr val="FF0000"/>
                  </a:solidFill>
                </a:uFill>
                <a:latin typeface="+mj-lt"/>
                <a:cs typeface="Microsoft Sans Serif"/>
              </a:rPr>
              <a:t>l</a:t>
            </a:r>
            <a:r>
              <a:rPr lang="en-US" sz="2800" spc="105" dirty="0">
                <a:solidFill>
                  <a:srgbClr val="FF0000"/>
                </a:solidFill>
                <a:uFill>
                  <a:solidFill>
                    <a:srgbClr val="FF0000"/>
                  </a:solidFill>
                </a:uFill>
                <a:latin typeface="+mj-lt"/>
                <a:cs typeface="Microsoft Sans Serif"/>
              </a:rPr>
              <a:t>um</a:t>
            </a:r>
            <a:r>
              <a:rPr lang="en-US" sz="2800" spc="-5" dirty="0">
                <a:solidFill>
                  <a:srgbClr val="FF0000"/>
                </a:solidFill>
                <a:uFill>
                  <a:solidFill>
                    <a:srgbClr val="FF0000"/>
                  </a:solidFill>
                </a:uFill>
                <a:latin typeface="+mj-lt"/>
                <a:cs typeface="Microsoft Sans Serif"/>
              </a:rPr>
              <a:t>e</a:t>
            </a:r>
            <a:r>
              <a:rPr lang="en-US" sz="2800" spc="-100" dirty="0">
                <a:solidFill>
                  <a:srgbClr val="FF0000"/>
                </a:solidFill>
                <a:uFill>
                  <a:solidFill>
                    <a:srgbClr val="FF0000"/>
                  </a:solidFill>
                </a:uFill>
                <a:latin typeface="+mj-lt"/>
                <a:cs typeface="Microsoft Sans Serif"/>
              </a:rPr>
              <a:t> </a:t>
            </a:r>
            <a:r>
              <a:rPr lang="en-US" sz="2800" spc="110" dirty="0" smtClean="0">
                <a:solidFill>
                  <a:srgbClr val="FF0000"/>
                </a:solidFill>
                <a:uFill>
                  <a:solidFill>
                    <a:srgbClr val="FF0000"/>
                  </a:solidFill>
                </a:uFill>
                <a:latin typeface="+mj-lt"/>
                <a:cs typeface="Microsoft Sans Serif"/>
              </a:rPr>
              <a:t>c</a:t>
            </a:r>
            <a:r>
              <a:rPr lang="en-US" sz="2800" spc="105" dirty="0" smtClean="0">
                <a:solidFill>
                  <a:srgbClr val="FF0000"/>
                </a:solidFill>
                <a:uFill>
                  <a:solidFill>
                    <a:srgbClr val="FF0000"/>
                  </a:solidFill>
                </a:uFill>
                <a:latin typeface="+mj-lt"/>
                <a:cs typeface="Microsoft Sans Serif"/>
              </a:rPr>
              <a:t>h</a:t>
            </a:r>
            <a:r>
              <a:rPr lang="en-US" sz="2800" spc="-10" dirty="0" smtClean="0">
                <a:solidFill>
                  <a:srgbClr val="FF0000"/>
                </a:solidFill>
                <a:uFill>
                  <a:solidFill>
                    <a:srgbClr val="FF0000"/>
                  </a:solidFill>
                </a:uFill>
                <a:latin typeface="+mj-lt"/>
                <a:cs typeface="Microsoft Sans Serif"/>
              </a:rPr>
              <a:t>a</a:t>
            </a:r>
            <a:r>
              <a:rPr lang="en-US" sz="2800" spc="110" dirty="0" smtClean="0">
                <a:solidFill>
                  <a:srgbClr val="FF0000"/>
                </a:solidFill>
                <a:uFill>
                  <a:solidFill>
                    <a:srgbClr val="FF0000"/>
                  </a:solidFill>
                </a:uFill>
                <a:latin typeface="+mj-lt"/>
                <a:cs typeface="Microsoft Sans Serif"/>
              </a:rPr>
              <a:t>rt</a:t>
            </a:r>
            <a:r>
              <a:rPr lang="en-US" sz="3200" spc="110" dirty="0" smtClean="0">
                <a:solidFill>
                  <a:srgbClr val="FF0000"/>
                </a:solidFill>
                <a:uFill>
                  <a:solidFill>
                    <a:srgbClr val="FF0000"/>
                  </a:solidFill>
                </a:uFill>
                <a:latin typeface="+mj-lt"/>
                <a:cs typeface="Microsoft Sans Serif"/>
              </a:rPr>
              <a:t> : </a:t>
            </a:r>
            <a:r>
              <a:rPr lang="en-US" sz="2000" spc="20" dirty="0">
                <a:latin typeface="+mj-lt"/>
                <a:cs typeface="Tahoma"/>
              </a:rPr>
              <a:t>when </a:t>
            </a:r>
            <a:r>
              <a:rPr lang="en-US" sz="2000" spc="25" dirty="0">
                <a:latin typeface="+mj-lt"/>
                <a:cs typeface="Tahoma"/>
              </a:rPr>
              <a:t>and </a:t>
            </a:r>
            <a:r>
              <a:rPr lang="en-US" sz="2000" spc="120" dirty="0">
                <a:uFill>
                  <a:solidFill>
                    <a:srgbClr val="002060"/>
                  </a:solidFill>
                </a:uFill>
                <a:latin typeface="+mj-lt"/>
                <a:cs typeface="Microsoft Sans Serif"/>
              </a:rPr>
              <a:t>how much </a:t>
            </a:r>
            <a:r>
              <a:rPr lang="en-US" sz="2000" spc="90" dirty="0">
                <a:uFill>
                  <a:solidFill>
                    <a:srgbClr val="002060"/>
                  </a:solidFill>
                </a:uFill>
                <a:latin typeface="+mj-lt"/>
                <a:cs typeface="Microsoft Sans Serif"/>
              </a:rPr>
              <a:t>their </a:t>
            </a:r>
            <a:r>
              <a:rPr lang="en-US" sz="2000" spc="110" dirty="0">
                <a:uFill>
                  <a:solidFill>
                    <a:srgbClr val="002060"/>
                  </a:solidFill>
                </a:uFill>
                <a:latin typeface="+mj-lt"/>
                <a:cs typeface="Microsoft Sans Serif"/>
              </a:rPr>
              <a:t>child </a:t>
            </a:r>
            <a:r>
              <a:rPr lang="en-US" sz="2000" spc="114" dirty="0">
                <a:uFill>
                  <a:solidFill>
                    <a:srgbClr val="002060"/>
                  </a:solidFill>
                </a:uFill>
                <a:latin typeface="+mj-lt"/>
                <a:cs typeface="Microsoft Sans Serif"/>
              </a:rPr>
              <a:t>voids </a:t>
            </a:r>
            <a:r>
              <a:rPr lang="en-US" sz="2000" spc="80" dirty="0">
                <a:uFill>
                  <a:solidFill>
                    <a:srgbClr val="002060"/>
                  </a:solidFill>
                </a:uFill>
                <a:latin typeface="+mj-lt"/>
                <a:cs typeface="Microsoft Sans Serif"/>
              </a:rPr>
              <a:t>and </a:t>
            </a:r>
            <a:r>
              <a:rPr lang="en-US" sz="2000" spc="85" dirty="0">
                <a:latin typeface="+mj-lt"/>
                <a:cs typeface="Microsoft Sans Serif"/>
              </a:rPr>
              <a:t> </a:t>
            </a:r>
            <a:r>
              <a:rPr lang="en-US" sz="2000" spc="95" dirty="0">
                <a:uFill>
                  <a:solidFill>
                    <a:srgbClr val="002060"/>
                  </a:solidFill>
                </a:uFill>
                <a:latin typeface="+mj-lt"/>
                <a:cs typeface="Microsoft Sans Serif"/>
              </a:rPr>
              <a:t>drinks, </a:t>
            </a:r>
            <a:r>
              <a:rPr lang="en-US" sz="2000" spc="60" dirty="0">
                <a:uFill>
                  <a:solidFill>
                    <a:srgbClr val="002060"/>
                  </a:solidFill>
                </a:uFill>
                <a:latin typeface="+mj-lt"/>
                <a:cs typeface="Microsoft Sans Serif"/>
              </a:rPr>
              <a:t>as </a:t>
            </a:r>
            <a:r>
              <a:rPr lang="en-US" sz="2000" spc="80" dirty="0">
                <a:uFill>
                  <a:solidFill>
                    <a:srgbClr val="002060"/>
                  </a:solidFill>
                </a:uFill>
                <a:latin typeface="+mj-lt"/>
                <a:cs typeface="Microsoft Sans Serif"/>
              </a:rPr>
              <a:t>well </a:t>
            </a:r>
            <a:r>
              <a:rPr lang="en-US" sz="2000" spc="60" dirty="0">
                <a:uFill>
                  <a:solidFill>
                    <a:srgbClr val="002060"/>
                  </a:solidFill>
                </a:uFill>
                <a:latin typeface="+mj-lt"/>
                <a:cs typeface="Microsoft Sans Serif"/>
              </a:rPr>
              <a:t>as </a:t>
            </a:r>
            <a:r>
              <a:rPr lang="en-US" sz="2000" spc="80" dirty="0">
                <a:uFill>
                  <a:solidFill>
                    <a:srgbClr val="002060"/>
                  </a:solidFill>
                </a:uFill>
                <a:latin typeface="+mj-lt"/>
                <a:cs typeface="Microsoft Sans Serif"/>
              </a:rPr>
              <a:t>associated </a:t>
            </a:r>
            <a:r>
              <a:rPr lang="en-US" sz="2000" spc="114" dirty="0">
                <a:uFill>
                  <a:solidFill>
                    <a:srgbClr val="002060"/>
                  </a:solidFill>
                </a:uFill>
                <a:latin typeface="+mj-lt"/>
                <a:cs typeface="Microsoft Sans Serif"/>
              </a:rPr>
              <a:t>symptoms </a:t>
            </a:r>
            <a:r>
              <a:rPr lang="en-US" sz="2000" spc="55" dirty="0">
                <a:latin typeface="+mj-lt"/>
                <a:cs typeface="Tahoma"/>
              </a:rPr>
              <a:t>such </a:t>
            </a:r>
            <a:r>
              <a:rPr lang="en-US" sz="2000" spc="95" dirty="0" smtClean="0">
                <a:latin typeface="+mj-lt"/>
                <a:cs typeface="Tahoma"/>
              </a:rPr>
              <a:t>as </a:t>
            </a:r>
            <a:r>
              <a:rPr lang="en-US" sz="2000" spc="10" dirty="0">
                <a:latin typeface="+mj-lt"/>
                <a:cs typeface="Tahoma"/>
              </a:rPr>
              <a:t>incontinence, </a:t>
            </a:r>
            <a:r>
              <a:rPr lang="en-US" sz="2000" spc="5" dirty="0">
                <a:latin typeface="+mj-lt"/>
                <a:cs typeface="Tahoma"/>
              </a:rPr>
              <a:t>holding </a:t>
            </a:r>
            <a:r>
              <a:rPr lang="en-US" sz="2000" spc="10" dirty="0">
                <a:latin typeface="+mj-lt"/>
                <a:cs typeface="Tahoma"/>
              </a:rPr>
              <a:t> </a:t>
            </a:r>
            <a:r>
              <a:rPr lang="en-US" sz="2000" spc="25" dirty="0" err="1">
                <a:latin typeface="+mj-lt"/>
                <a:cs typeface="Tahoma"/>
              </a:rPr>
              <a:t>manoeuvres</a:t>
            </a:r>
            <a:r>
              <a:rPr lang="en-US" sz="2000" spc="-190" dirty="0">
                <a:latin typeface="+mj-lt"/>
                <a:cs typeface="Tahoma"/>
              </a:rPr>
              <a:t> </a:t>
            </a:r>
            <a:r>
              <a:rPr lang="en-US" sz="2000" spc="60" dirty="0">
                <a:latin typeface="+mj-lt"/>
                <a:cs typeface="Tahoma"/>
              </a:rPr>
              <a:t>…</a:t>
            </a:r>
            <a:r>
              <a:rPr lang="en-US" sz="2000" spc="60" dirty="0" err="1">
                <a:latin typeface="+mj-lt"/>
                <a:cs typeface="Tahoma"/>
              </a:rPr>
              <a:t>ect</a:t>
            </a:r>
            <a:r>
              <a:rPr lang="en-US" sz="2000" spc="45" dirty="0">
                <a:latin typeface="+mj-lt"/>
                <a:cs typeface="Tahoma"/>
              </a:rPr>
              <a:t>)</a:t>
            </a:r>
            <a:r>
              <a:rPr lang="en-US" sz="2000" spc="-55" dirty="0">
                <a:latin typeface="+mj-lt"/>
                <a:cs typeface="Tahoma"/>
              </a:rPr>
              <a:t> </a:t>
            </a:r>
            <a:endParaRPr lang="en-US" sz="20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00200"/>
            <a:ext cx="39020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618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normAutofit lnSpcReduction="10000"/>
          </a:bodyPr>
          <a:lstStyle/>
          <a:p>
            <a:pPr marL="514350" indent="-514350">
              <a:buFont typeface="+mj-lt"/>
              <a:buAutoNum type="arabicParenR" startAt="3"/>
            </a:pPr>
            <a:r>
              <a:rPr lang="en-US" sz="2800" spc="100" dirty="0">
                <a:solidFill>
                  <a:srgbClr val="FF0000"/>
                </a:solidFill>
                <a:uFill>
                  <a:solidFill>
                    <a:srgbClr val="FF0000"/>
                  </a:solidFill>
                </a:uFill>
                <a:latin typeface="+mj-lt"/>
                <a:cs typeface="Microsoft Sans Serif"/>
              </a:rPr>
              <a:t>physical</a:t>
            </a:r>
            <a:r>
              <a:rPr lang="en-US" sz="2800" spc="-95" dirty="0">
                <a:solidFill>
                  <a:srgbClr val="FF0000"/>
                </a:solidFill>
                <a:uFill>
                  <a:solidFill>
                    <a:srgbClr val="FF0000"/>
                  </a:solidFill>
                </a:uFill>
                <a:latin typeface="+mj-lt"/>
                <a:cs typeface="Microsoft Sans Serif"/>
              </a:rPr>
              <a:t> </a:t>
            </a:r>
            <a:r>
              <a:rPr lang="en-US" sz="2800" spc="90" dirty="0" smtClean="0">
                <a:solidFill>
                  <a:srgbClr val="FF0000"/>
                </a:solidFill>
                <a:uFill>
                  <a:solidFill>
                    <a:srgbClr val="FF0000"/>
                  </a:solidFill>
                </a:uFill>
                <a:latin typeface="+mj-lt"/>
                <a:cs typeface="Microsoft Sans Serif"/>
              </a:rPr>
              <a:t>examination:</a:t>
            </a:r>
            <a:r>
              <a:rPr lang="en-US" sz="1800" spc="90" dirty="0" smtClean="0">
                <a:solidFill>
                  <a:srgbClr val="FF0000"/>
                </a:solidFill>
                <a:uFill>
                  <a:solidFill>
                    <a:srgbClr val="FF0000"/>
                  </a:solidFill>
                </a:uFill>
                <a:latin typeface="+mj-lt"/>
                <a:cs typeface="Microsoft Sans Serif"/>
              </a:rPr>
              <a:t> </a:t>
            </a:r>
            <a:r>
              <a:rPr lang="en-US" sz="2400" spc="-200" dirty="0">
                <a:latin typeface="+mj-lt"/>
                <a:cs typeface="Tahoma"/>
              </a:rPr>
              <a:t>It </a:t>
            </a:r>
            <a:r>
              <a:rPr lang="en-US" sz="2400" spc="60" dirty="0">
                <a:latin typeface="+mj-lt"/>
                <a:cs typeface="Tahoma"/>
              </a:rPr>
              <a:t>is</a:t>
            </a:r>
            <a:r>
              <a:rPr lang="en-US" sz="4000" spc="60" dirty="0">
                <a:latin typeface="+mj-lt"/>
                <a:cs typeface="Tahoma"/>
              </a:rPr>
              <a:t> </a:t>
            </a:r>
            <a:r>
              <a:rPr lang="en-US" sz="2400" spc="65" dirty="0">
                <a:uFill>
                  <a:solidFill>
                    <a:srgbClr val="002060"/>
                  </a:solidFill>
                </a:uFill>
                <a:latin typeface="+mj-lt"/>
                <a:cs typeface="Microsoft Sans Serif"/>
              </a:rPr>
              <a:t>essential </a:t>
            </a:r>
            <a:r>
              <a:rPr lang="en-US" sz="2400" spc="80" dirty="0">
                <a:uFill>
                  <a:solidFill>
                    <a:srgbClr val="002060"/>
                  </a:solidFill>
                </a:uFill>
                <a:latin typeface="+mj-lt"/>
                <a:cs typeface="Microsoft Sans Serif"/>
              </a:rPr>
              <a:t>that </a:t>
            </a:r>
            <a:r>
              <a:rPr lang="en-US" sz="2400" spc="85" dirty="0">
                <a:uFill>
                  <a:solidFill>
                    <a:srgbClr val="002060"/>
                  </a:solidFill>
                </a:uFill>
                <a:latin typeface="+mj-lt"/>
                <a:cs typeface="Microsoft Sans Serif"/>
              </a:rPr>
              <a:t>organic </a:t>
            </a:r>
            <a:r>
              <a:rPr lang="en-US" sz="2400" spc="90" dirty="0">
                <a:latin typeface="+mj-lt"/>
                <a:cs typeface="Microsoft Sans Serif"/>
              </a:rPr>
              <a:t> </a:t>
            </a:r>
            <a:r>
              <a:rPr lang="en-US" sz="2400" spc="75" dirty="0">
                <a:uFill>
                  <a:solidFill>
                    <a:srgbClr val="002060"/>
                  </a:solidFill>
                </a:uFill>
                <a:latin typeface="+mj-lt"/>
                <a:cs typeface="Microsoft Sans Serif"/>
              </a:rPr>
              <a:t>causes</a:t>
            </a:r>
            <a:r>
              <a:rPr lang="en-US" sz="2400" spc="-95" dirty="0">
                <a:uFill>
                  <a:solidFill>
                    <a:srgbClr val="002060"/>
                  </a:solidFill>
                </a:uFill>
                <a:latin typeface="+mj-lt"/>
                <a:cs typeface="Microsoft Sans Serif"/>
              </a:rPr>
              <a:t> </a:t>
            </a:r>
            <a:r>
              <a:rPr lang="en-US" sz="2400" spc="110" dirty="0">
                <a:uFill>
                  <a:solidFill>
                    <a:srgbClr val="002060"/>
                  </a:solidFill>
                </a:uFill>
                <a:latin typeface="+mj-lt"/>
                <a:cs typeface="Microsoft Sans Serif"/>
              </a:rPr>
              <a:t>of</a:t>
            </a:r>
            <a:r>
              <a:rPr lang="en-US" sz="2400" spc="-95" dirty="0">
                <a:uFill>
                  <a:solidFill>
                    <a:srgbClr val="002060"/>
                  </a:solidFill>
                </a:uFill>
                <a:latin typeface="+mj-lt"/>
                <a:cs typeface="Microsoft Sans Serif"/>
              </a:rPr>
              <a:t> </a:t>
            </a:r>
            <a:r>
              <a:rPr lang="en-US" sz="2400" spc="85" dirty="0">
                <a:uFill>
                  <a:solidFill>
                    <a:srgbClr val="002060"/>
                  </a:solidFill>
                </a:uFill>
                <a:latin typeface="+mj-lt"/>
                <a:cs typeface="Microsoft Sans Serif"/>
              </a:rPr>
              <a:t>incontinence</a:t>
            </a:r>
            <a:r>
              <a:rPr lang="en-US" sz="2400" spc="-95" dirty="0">
                <a:uFill>
                  <a:solidFill>
                    <a:srgbClr val="002060"/>
                  </a:solidFill>
                </a:uFill>
                <a:latin typeface="+mj-lt"/>
                <a:cs typeface="Microsoft Sans Serif"/>
              </a:rPr>
              <a:t> </a:t>
            </a:r>
            <a:r>
              <a:rPr lang="en-US" sz="2400" spc="35" dirty="0">
                <a:uFill>
                  <a:solidFill>
                    <a:srgbClr val="002060"/>
                  </a:solidFill>
                </a:uFill>
                <a:latin typeface="+mj-lt"/>
                <a:cs typeface="Microsoft Sans Serif"/>
              </a:rPr>
              <a:t>are</a:t>
            </a:r>
            <a:r>
              <a:rPr lang="en-US" sz="2400" spc="-90" dirty="0">
                <a:uFill>
                  <a:solidFill>
                    <a:srgbClr val="002060"/>
                  </a:solidFill>
                </a:uFill>
                <a:latin typeface="+mj-lt"/>
                <a:cs typeface="Microsoft Sans Serif"/>
              </a:rPr>
              <a:t> </a:t>
            </a:r>
            <a:r>
              <a:rPr lang="en-US" sz="2400" spc="85" dirty="0">
                <a:uFill>
                  <a:solidFill>
                    <a:srgbClr val="002060"/>
                  </a:solidFill>
                </a:uFill>
                <a:latin typeface="+mj-lt"/>
                <a:cs typeface="Microsoft Sans Serif"/>
              </a:rPr>
              <a:t>ruled</a:t>
            </a:r>
            <a:r>
              <a:rPr lang="en-US" sz="2400" spc="-95" dirty="0">
                <a:uFill>
                  <a:solidFill>
                    <a:srgbClr val="002060"/>
                  </a:solidFill>
                </a:uFill>
                <a:latin typeface="+mj-lt"/>
                <a:cs typeface="Microsoft Sans Serif"/>
              </a:rPr>
              <a:t> </a:t>
            </a:r>
            <a:r>
              <a:rPr lang="en-US" sz="2400" spc="110" dirty="0">
                <a:uFill>
                  <a:solidFill>
                    <a:srgbClr val="002060"/>
                  </a:solidFill>
                </a:uFill>
                <a:latin typeface="+mj-lt"/>
                <a:cs typeface="Microsoft Sans Serif"/>
              </a:rPr>
              <a:t>out</a:t>
            </a:r>
            <a:r>
              <a:rPr lang="en-US" sz="3600" spc="-105" dirty="0">
                <a:latin typeface="+mj-lt"/>
                <a:cs typeface="Microsoft Sans Serif"/>
              </a:rPr>
              <a:t> </a:t>
            </a:r>
            <a:r>
              <a:rPr lang="en-US" sz="2400" spc="-55" dirty="0">
                <a:latin typeface="+mj-lt"/>
                <a:cs typeface="Tahoma"/>
              </a:rPr>
              <a:t>.</a:t>
            </a:r>
            <a:r>
              <a:rPr lang="en-US" sz="4000" spc="-190" dirty="0">
                <a:latin typeface="+mj-lt"/>
                <a:cs typeface="Tahoma"/>
              </a:rPr>
              <a:t> </a:t>
            </a:r>
            <a:r>
              <a:rPr lang="en-US" sz="2400" spc="120" dirty="0">
                <a:latin typeface="+mj-lt"/>
                <a:cs typeface="Tahoma"/>
              </a:rPr>
              <a:t>A</a:t>
            </a:r>
            <a:r>
              <a:rPr lang="en-US" sz="2400" spc="-195" dirty="0">
                <a:latin typeface="+mj-lt"/>
                <a:cs typeface="Tahoma"/>
              </a:rPr>
              <a:t> </a:t>
            </a:r>
            <a:r>
              <a:rPr lang="en-US" sz="2400" spc="-35" dirty="0">
                <a:latin typeface="+mj-lt"/>
                <a:cs typeface="Tahoma"/>
              </a:rPr>
              <a:t>full</a:t>
            </a:r>
            <a:r>
              <a:rPr lang="en-US" sz="2400" spc="-190" dirty="0">
                <a:latin typeface="+mj-lt"/>
                <a:cs typeface="Tahoma"/>
              </a:rPr>
              <a:t> </a:t>
            </a:r>
            <a:r>
              <a:rPr lang="en-US" sz="2400" spc="-5" dirty="0">
                <a:latin typeface="+mj-lt"/>
                <a:cs typeface="Tahoma"/>
              </a:rPr>
              <a:t>pediatric</a:t>
            </a:r>
            <a:r>
              <a:rPr lang="en-US" sz="2400" spc="-195" dirty="0">
                <a:latin typeface="+mj-lt"/>
                <a:cs typeface="Tahoma"/>
              </a:rPr>
              <a:t> </a:t>
            </a:r>
            <a:r>
              <a:rPr lang="en-US" sz="2400" spc="15" dirty="0">
                <a:latin typeface="+mj-lt"/>
                <a:cs typeface="Tahoma"/>
              </a:rPr>
              <a:t>and</a:t>
            </a:r>
            <a:r>
              <a:rPr lang="en-US" sz="2400" spc="-190" dirty="0">
                <a:latin typeface="+mj-lt"/>
                <a:cs typeface="Tahoma"/>
              </a:rPr>
              <a:t> </a:t>
            </a:r>
            <a:r>
              <a:rPr lang="en-US" sz="2400" spc="5" dirty="0">
                <a:latin typeface="+mj-lt"/>
                <a:cs typeface="Tahoma"/>
              </a:rPr>
              <a:t>neurological</a:t>
            </a:r>
            <a:r>
              <a:rPr lang="en-US" sz="2400" spc="-195" dirty="0">
                <a:latin typeface="+mj-lt"/>
                <a:cs typeface="Tahoma"/>
              </a:rPr>
              <a:t> </a:t>
            </a:r>
            <a:r>
              <a:rPr lang="en-US" sz="2400" spc="30" dirty="0">
                <a:latin typeface="+mj-lt"/>
                <a:cs typeface="Tahoma"/>
              </a:rPr>
              <a:t>exam </a:t>
            </a:r>
            <a:r>
              <a:rPr lang="en-US" sz="2400" spc="-655" dirty="0">
                <a:latin typeface="+mj-lt"/>
                <a:cs typeface="Tahoma"/>
              </a:rPr>
              <a:t> </a:t>
            </a:r>
            <a:r>
              <a:rPr lang="en-US" sz="2400" spc="60" dirty="0">
                <a:latin typeface="+mj-lt"/>
                <a:cs typeface="Tahoma"/>
              </a:rPr>
              <a:t>is</a:t>
            </a:r>
            <a:r>
              <a:rPr lang="en-US" sz="2400" spc="-195" dirty="0">
                <a:latin typeface="+mj-lt"/>
                <a:cs typeface="Tahoma"/>
              </a:rPr>
              <a:t> </a:t>
            </a:r>
            <a:r>
              <a:rPr lang="en-US" sz="2400" spc="25" dirty="0">
                <a:latin typeface="+mj-lt"/>
                <a:cs typeface="Tahoma"/>
              </a:rPr>
              <a:t>recommended</a:t>
            </a:r>
            <a:r>
              <a:rPr lang="en-US" sz="2400" spc="25" dirty="0" smtClean="0">
                <a:latin typeface="+mj-lt"/>
                <a:cs typeface="Tahoma"/>
              </a:rPr>
              <a:t>.</a:t>
            </a:r>
          </a:p>
          <a:p>
            <a:pPr marL="514350" indent="-514350">
              <a:buFont typeface="+mj-lt"/>
              <a:buAutoNum type="arabicParenR" startAt="3"/>
            </a:pPr>
            <a:endParaRPr lang="en-US" sz="2400" spc="25" dirty="0" smtClean="0">
              <a:latin typeface="+mj-lt"/>
              <a:cs typeface="Tahoma"/>
            </a:endParaRPr>
          </a:p>
          <a:p>
            <a:pPr marL="526415" marR="5080" indent="-514350">
              <a:lnSpc>
                <a:spcPct val="110000"/>
              </a:lnSpc>
              <a:spcBef>
                <a:spcPts val="204"/>
              </a:spcBef>
              <a:buSzPct val="118181"/>
              <a:buFont typeface="+mj-lt"/>
              <a:buAutoNum type="arabicParenR" startAt="4"/>
              <a:tabLst>
                <a:tab pos="201295" algn="l"/>
              </a:tabLst>
            </a:pPr>
            <a:r>
              <a:rPr lang="en-US" sz="2800" spc="65" dirty="0">
                <a:solidFill>
                  <a:srgbClr val="FF0000"/>
                </a:solidFill>
                <a:uFill>
                  <a:solidFill>
                    <a:srgbClr val="FF0000"/>
                  </a:solidFill>
                </a:uFill>
                <a:latin typeface="+mj-lt"/>
                <a:cs typeface="Microsoft Sans Serif"/>
              </a:rPr>
              <a:t>Psychiatric</a:t>
            </a:r>
            <a:r>
              <a:rPr lang="en-US" sz="2800" spc="-80" dirty="0">
                <a:solidFill>
                  <a:srgbClr val="FF0000"/>
                </a:solidFill>
                <a:uFill>
                  <a:solidFill>
                    <a:srgbClr val="FF0000"/>
                  </a:solidFill>
                </a:uFill>
                <a:latin typeface="+mj-lt"/>
                <a:cs typeface="Microsoft Sans Serif"/>
              </a:rPr>
              <a:t> </a:t>
            </a:r>
            <a:r>
              <a:rPr lang="en-US" sz="2800" spc="45" dirty="0" smtClean="0">
                <a:solidFill>
                  <a:srgbClr val="FF0000"/>
                </a:solidFill>
                <a:uFill>
                  <a:solidFill>
                    <a:srgbClr val="FF0000"/>
                  </a:solidFill>
                </a:uFill>
                <a:latin typeface="+mj-lt"/>
                <a:cs typeface="Microsoft Sans Serif"/>
              </a:rPr>
              <a:t>assessment: </a:t>
            </a:r>
            <a:r>
              <a:rPr lang="en-US" sz="2400" spc="70" dirty="0" smtClean="0">
                <a:latin typeface="+mj-lt"/>
                <a:cs typeface="Tahoma"/>
              </a:rPr>
              <a:t>a</a:t>
            </a:r>
            <a:r>
              <a:rPr lang="en-US" sz="2400" spc="-185" dirty="0" smtClean="0">
                <a:latin typeface="+mj-lt"/>
                <a:cs typeface="Tahoma"/>
              </a:rPr>
              <a:t> </a:t>
            </a:r>
            <a:r>
              <a:rPr lang="en-US" sz="2400" spc="-20" dirty="0" smtClean="0">
                <a:latin typeface="+mj-lt"/>
                <a:cs typeface="Tahoma"/>
              </a:rPr>
              <a:t>routine</a:t>
            </a:r>
            <a:r>
              <a:rPr lang="en-US" sz="2400" spc="-185" dirty="0" smtClean="0">
                <a:latin typeface="+mj-lt"/>
                <a:cs typeface="Tahoma"/>
              </a:rPr>
              <a:t> </a:t>
            </a:r>
            <a:r>
              <a:rPr lang="en-US" sz="2400" spc="50" dirty="0" smtClean="0">
                <a:latin typeface="+mj-lt"/>
                <a:cs typeface="Tahoma"/>
              </a:rPr>
              <a:t>assessment</a:t>
            </a:r>
            <a:r>
              <a:rPr lang="en-US" sz="2400" spc="110" dirty="0" smtClean="0">
                <a:latin typeface="+mj-lt"/>
                <a:cs typeface="Tahoma"/>
              </a:rPr>
              <a:t> </a:t>
            </a:r>
            <a:r>
              <a:rPr lang="en-US" sz="2400" spc="90" dirty="0" smtClean="0">
                <a:latin typeface="+mj-lt"/>
                <a:cs typeface="Microsoft Sans Serif"/>
              </a:rPr>
              <a:t>regarding</a:t>
            </a:r>
            <a:r>
              <a:rPr lang="en-US" sz="2400" spc="-80" dirty="0" smtClean="0">
                <a:latin typeface="+mj-lt"/>
                <a:cs typeface="Microsoft Sans Serif"/>
              </a:rPr>
              <a:t> </a:t>
            </a:r>
            <a:r>
              <a:rPr lang="en-US" sz="2400" spc="120" dirty="0" smtClean="0">
                <a:latin typeface="+mj-lt"/>
                <a:cs typeface="Microsoft Sans Serif"/>
              </a:rPr>
              <a:t>comorbid</a:t>
            </a:r>
            <a:r>
              <a:rPr lang="en-US" sz="2400" spc="-80" dirty="0" smtClean="0">
                <a:latin typeface="+mj-lt"/>
                <a:cs typeface="Microsoft Sans Serif"/>
              </a:rPr>
              <a:t> </a:t>
            </a:r>
            <a:r>
              <a:rPr lang="en-US" sz="2400" spc="90" dirty="0" smtClean="0">
                <a:latin typeface="+mj-lt"/>
                <a:cs typeface="Microsoft Sans Serif"/>
              </a:rPr>
              <a:t>emotional </a:t>
            </a:r>
            <a:r>
              <a:rPr lang="en-US" sz="2400" spc="-515" dirty="0" smtClean="0">
                <a:latin typeface="+mj-lt"/>
                <a:cs typeface="Microsoft Sans Serif"/>
              </a:rPr>
              <a:t> </a:t>
            </a:r>
            <a:r>
              <a:rPr lang="en-US" sz="2400" spc="65" dirty="0" smtClean="0">
                <a:latin typeface="+mj-lt"/>
                <a:cs typeface="Microsoft Sans Serif"/>
              </a:rPr>
              <a:t>and </a:t>
            </a:r>
            <a:r>
              <a:rPr lang="en-US" sz="2400" spc="70" dirty="0" smtClean="0">
                <a:latin typeface="+mj-lt"/>
                <a:cs typeface="Microsoft Sans Serif"/>
              </a:rPr>
              <a:t>behavioral </a:t>
            </a:r>
            <a:r>
              <a:rPr lang="en-US" sz="2400" spc="90" dirty="0" smtClean="0">
                <a:latin typeface="+mj-lt"/>
                <a:cs typeface="Microsoft Sans Serif"/>
              </a:rPr>
              <a:t>disorders </a:t>
            </a:r>
            <a:r>
              <a:rPr lang="en-US" sz="2400" spc="55" dirty="0" smtClean="0">
                <a:latin typeface="+mj-lt"/>
                <a:cs typeface="Tahoma"/>
              </a:rPr>
              <a:t>is </a:t>
            </a:r>
            <a:r>
              <a:rPr lang="en-US" sz="2400" spc="20" dirty="0" smtClean="0">
                <a:latin typeface="+mj-lt"/>
                <a:cs typeface="Tahoma"/>
              </a:rPr>
              <a:t>recommended. </a:t>
            </a:r>
            <a:r>
              <a:rPr lang="en-US" sz="2400" spc="135" dirty="0" smtClean="0">
                <a:latin typeface="+mj-lt"/>
                <a:cs typeface="Tahoma"/>
              </a:rPr>
              <a:t>A </a:t>
            </a:r>
            <a:r>
              <a:rPr lang="en-US" sz="2400" spc="10" dirty="0" smtClean="0">
                <a:latin typeface="+mj-lt"/>
                <a:cs typeface="Tahoma"/>
              </a:rPr>
              <a:t>validated </a:t>
            </a:r>
            <a:r>
              <a:rPr lang="en-US" sz="2400" spc="30" dirty="0" smtClean="0">
                <a:latin typeface="+mj-lt"/>
                <a:cs typeface="Tahoma"/>
              </a:rPr>
              <a:t>and </a:t>
            </a:r>
            <a:r>
              <a:rPr lang="en-US" sz="2400" spc="25" dirty="0" smtClean="0">
                <a:latin typeface="+mj-lt"/>
                <a:cs typeface="Tahoma"/>
              </a:rPr>
              <a:t>standardized </a:t>
            </a:r>
            <a:r>
              <a:rPr lang="en-US" sz="2400" spc="30" dirty="0" smtClean="0">
                <a:latin typeface="+mj-lt"/>
                <a:cs typeface="Tahoma"/>
              </a:rPr>
              <a:t> </a:t>
            </a:r>
            <a:r>
              <a:rPr lang="en-US" sz="2400" spc="-5" dirty="0" smtClean="0">
                <a:latin typeface="+mj-lt"/>
                <a:cs typeface="Tahoma"/>
              </a:rPr>
              <a:t>parental</a:t>
            </a:r>
            <a:r>
              <a:rPr lang="en-US" sz="2400" spc="-195" dirty="0" smtClean="0">
                <a:latin typeface="+mj-lt"/>
                <a:cs typeface="Tahoma"/>
              </a:rPr>
              <a:t> </a:t>
            </a:r>
            <a:r>
              <a:rPr lang="en-US" sz="2400" spc="5" dirty="0" smtClean="0">
                <a:latin typeface="+mj-lt"/>
                <a:cs typeface="Tahoma"/>
              </a:rPr>
              <a:t>questionnaire</a:t>
            </a:r>
            <a:r>
              <a:rPr lang="en-US" sz="2400" spc="-195" dirty="0" smtClean="0">
                <a:latin typeface="+mj-lt"/>
                <a:cs typeface="Tahoma"/>
              </a:rPr>
              <a:t> </a:t>
            </a:r>
            <a:r>
              <a:rPr lang="en-US" sz="2400" spc="45" dirty="0" smtClean="0">
                <a:latin typeface="+mj-lt"/>
                <a:cs typeface="Tahoma"/>
              </a:rPr>
              <a:t>is</a:t>
            </a:r>
            <a:r>
              <a:rPr lang="en-US" sz="2400" spc="-190" dirty="0" smtClean="0">
                <a:latin typeface="+mj-lt"/>
                <a:cs typeface="Tahoma"/>
              </a:rPr>
              <a:t> </a:t>
            </a:r>
            <a:r>
              <a:rPr lang="en-US" sz="2400" spc="10" dirty="0" smtClean="0">
                <a:latin typeface="+mj-lt"/>
                <a:cs typeface="Tahoma"/>
              </a:rPr>
              <a:t>recommended</a:t>
            </a:r>
            <a:r>
              <a:rPr lang="en-US" sz="2400" spc="-195" dirty="0" smtClean="0">
                <a:latin typeface="+mj-lt"/>
                <a:cs typeface="Tahoma"/>
              </a:rPr>
              <a:t> </a:t>
            </a:r>
            <a:r>
              <a:rPr lang="en-US" sz="2400" spc="50" dirty="0" smtClean="0">
                <a:latin typeface="+mj-lt"/>
                <a:cs typeface="Tahoma"/>
              </a:rPr>
              <a:t>because</a:t>
            </a:r>
            <a:r>
              <a:rPr lang="en-US" sz="2400" spc="-195" dirty="0" smtClean="0">
                <a:latin typeface="+mj-lt"/>
                <a:cs typeface="Tahoma"/>
              </a:rPr>
              <a:t> </a:t>
            </a:r>
            <a:r>
              <a:rPr lang="en-US" sz="2400" spc="-35" dirty="0" smtClean="0">
                <a:latin typeface="+mj-lt"/>
                <a:cs typeface="Tahoma"/>
              </a:rPr>
              <a:t>of</a:t>
            </a:r>
            <a:r>
              <a:rPr lang="en-US" sz="2400" spc="-190" dirty="0" smtClean="0">
                <a:latin typeface="+mj-lt"/>
                <a:cs typeface="Tahoma"/>
              </a:rPr>
              <a:t> </a:t>
            </a:r>
            <a:r>
              <a:rPr lang="en-US" sz="2400" spc="-30" dirty="0" smtClean="0">
                <a:latin typeface="+mj-lt"/>
                <a:cs typeface="Tahoma"/>
              </a:rPr>
              <a:t>the</a:t>
            </a:r>
            <a:r>
              <a:rPr lang="en-US" sz="2400" spc="-195" dirty="0" smtClean="0">
                <a:latin typeface="+mj-lt"/>
                <a:cs typeface="Tahoma"/>
              </a:rPr>
              <a:t> </a:t>
            </a:r>
            <a:r>
              <a:rPr lang="en-US" sz="2400" spc="-10" dirty="0" smtClean="0">
                <a:latin typeface="+mj-lt"/>
                <a:cs typeface="Tahoma"/>
              </a:rPr>
              <a:t>high</a:t>
            </a:r>
            <a:r>
              <a:rPr lang="en-US" sz="2400" spc="-195" dirty="0" smtClean="0">
                <a:latin typeface="+mj-lt"/>
                <a:cs typeface="Tahoma"/>
              </a:rPr>
              <a:t> </a:t>
            </a:r>
            <a:r>
              <a:rPr lang="en-US" sz="2400" spc="5" dirty="0" smtClean="0">
                <a:latin typeface="+mj-lt"/>
                <a:cs typeface="Tahoma"/>
              </a:rPr>
              <a:t>frequency</a:t>
            </a:r>
            <a:r>
              <a:rPr lang="en-US" sz="2400" spc="-190" dirty="0" smtClean="0">
                <a:latin typeface="+mj-lt"/>
                <a:cs typeface="Tahoma"/>
              </a:rPr>
              <a:t> </a:t>
            </a:r>
            <a:r>
              <a:rPr lang="en-US" sz="2400" spc="-40" dirty="0" smtClean="0">
                <a:latin typeface="+mj-lt"/>
                <a:cs typeface="Tahoma"/>
              </a:rPr>
              <a:t>of </a:t>
            </a:r>
            <a:r>
              <a:rPr lang="en-US" sz="2400" spc="-35" dirty="0" smtClean="0">
                <a:latin typeface="+mj-lt"/>
                <a:cs typeface="Tahoma"/>
              </a:rPr>
              <a:t> </a:t>
            </a:r>
            <a:r>
              <a:rPr lang="en-US" sz="2400" spc="10" dirty="0" smtClean="0">
                <a:latin typeface="+mj-lt"/>
                <a:cs typeface="Tahoma"/>
              </a:rPr>
              <a:t>comorbi</a:t>
            </a:r>
            <a:r>
              <a:rPr lang="en-US" sz="2400" spc="20" dirty="0" smtClean="0">
                <a:latin typeface="+mj-lt"/>
                <a:cs typeface="Tahoma"/>
              </a:rPr>
              <a:t>d</a:t>
            </a:r>
            <a:r>
              <a:rPr lang="en-US" sz="2400" spc="-195" dirty="0" smtClean="0">
                <a:latin typeface="+mj-lt"/>
                <a:cs typeface="Tahoma"/>
              </a:rPr>
              <a:t> </a:t>
            </a:r>
            <a:r>
              <a:rPr lang="en-US" sz="2400" spc="20" dirty="0" smtClean="0">
                <a:latin typeface="+mj-lt"/>
                <a:cs typeface="Tahoma"/>
              </a:rPr>
              <a:t>disorders</a:t>
            </a:r>
            <a:r>
              <a:rPr lang="en-US" sz="2400" spc="15" dirty="0" smtClean="0">
                <a:latin typeface="+mj-lt"/>
                <a:cs typeface="Tahoma"/>
              </a:rPr>
              <a:t>.</a:t>
            </a:r>
          </a:p>
          <a:p>
            <a:pPr marL="200660" marR="5080" indent="-188595">
              <a:lnSpc>
                <a:spcPct val="150000"/>
              </a:lnSpc>
              <a:spcBef>
                <a:spcPts val="204"/>
              </a:spcBef>
              <a:buSzPct val="118181"/>
              <a:buChar char="•"/>
              <a:tabLst>
                <a:tab pos="201295" algn="l"/>
              </a:tabLst>
            </a:pPr>
            <a:r>
              <a:rPr lang="en-US" sz="2000" spc="-195" dirty="0" smtClean="0">
                <a:latin typeface="+mj-lt"/>
                <a:cs typeface="Tahoma"/>
              </a:rPr>
              <a:t> </a:t>
            </a:r>
            <a:endParaRPr lang="en-US" sz="3200" dirty="0">
              <a:latin typeface="+mj-lt"/>
            </a:endParaRPr>
          </a:p>
        </p:txBody>
      </p:sp>
    </p:spTree>
    <p:extLst>
      <p:ext uri="{BB962C8B-B14F-4D97-AF65-F5344CB8AC3E}">
        <p14:creationId xmlns:p14="http://schemas.microsoft.com/office/powerpoint/2010/main" val="999070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عنصر نائب للمحتوى 2"/>
          <p:cNvSpPr>
            <a:spLocks noGrp="1"/>
          </p:cNvSpPr>
          <p:nvPr>
            <p:ph sz="quarter" idx="1"/>
          </p:nvPr>
        </p:nvSpPr>
        <p:spPr>
          <a:xfrm>
            <a:off x="304800" y="228600"/>
            <a:ext cx="8503920" cy="4572000"/>
          </a:xfrm>
        </p:spPr>
        <p:txBody>
          <a:bodyPr/>
          <a:lstStyle/>
          <a:p>
            <a:pPr marL="354965" marR="5080" indent="-342900">
              <a:lnSpc>
                <a:spcPts val="2500"/>
              </a:lnSpc>
              <a:spcBef>
                <a:spcPts val="204"/>
              </a:spcBef>
              <a:buSzPct val="118181"/>
              <a:buFont typeface="Wingdings" panose="05000000000000000000" pitchFamily="2" charset="2"/>
              <a:buChar char="v"/>
              <a:tabLst>
                <a:tab pos="201295" algn="l"/>
              </a:tabLst>
            </a:pPr>
            <a:r>
              <a:rPr lang="en-US" sz="2400" spc="40" dirty="0">
                <a:latin typeface="+mj-lt"/>
                <a:cs typeface="Tahoma"/>
              </a:rPr>
              <a:t>Thi</a:t>
            </a:r>
            <a:r>
              <a:rPr lang="en-US" sz="2400" spc="45" dirty="0">
                <a:latin typeface="+mj-lt"/>
                <a:cs typeface="Tahoma"/>
              </a:rPr>
              <a:t>s</a:t>
            </a:r>
            <a:r>
              <a:rPr lang="en-US" sz="2400" spc="-195" dirty="0">
                <a:latin typeface="+mj-lt"/>
                <a:cs typeface="Tahoma"/>
              </a:rPr>
              <a:t> </a:t>
            </a:r>
            <a:r>
              <a:rPr lang="en-US" sz="2400" spc="50" dirty="0">
                <a:latin typeface="+mj-lt"/>
                <a:cs typeface="Tahoma"/>
              </a:rPr>
              <a:t>ca</a:t>
            </a:r>
            <a:r>
              <a:rPr lang="en-US" sz="2400" spc="60" dirty="0">
                <a:latin typeface="+mj-lt"/>
                <a:cs typeface="Tahoma"/>
              </a:rPr>
              <a:t>n</a:t>
            </a:r>
            <a:r>
              <a:rPr lang="en-US" sz="2400" spc="-195" dirty="0">
                <a:latin typeface="+mj-lt"/>
                <a:cs typeface="Tahoma"/>
              </a:rPr>
              <a:t> </a:t>
            </a:r>
            <a:r>
              <a:rPr lang="en-US" sz="2400" spc="40" dirty="0">
                <a:latin typeface="+mj-lt"/>
                <a:cs typeface="Tahoma"/>
              </a:rPr>
              <a:t>b</a:t>
            </a:r>
            <a:r>
              <a:rPr lang="en-US" sz="2400" spc="45" dirty="0">
                <a:latin typeface="+mj-lt"/>
                <a:cs typeface="Tahoma"/>
              </a:rPr>
              <a:t>e</a:t>
            </a:r>
            <a:r>
              <a:rPr lang="en-US" sz="2400" spc="-195" dirty="0">
                <a:latin typeface="+mj-lt"/>
                <a:cs typeface="Tahoma"/>
              </a:rPr>
              <a:t> </a:t>
            </a:r>
            <a:r>
              <a:rPr lang="en-US" sz="2400" spc="30" dirty="0">
                <a:latin typeface="+mj-lt"/>
                <a:cs typeface="Tahoma"/>
              </a:rPr>
              <a:t>done</a:t>
            </a:r>
            <a:r>
              <a:rPr lang="en-US" sz="2400" spc="-195" dirty="0">
                <a:latin typeface="+mj-lt"/>
                <a:cs typeface="Tahoma"/>
              </a:rPr>
              <a:t> </a:t>
            </a:r>
            <a:r>
              <a:rPr lang="en-US" sz="2400" spc="-45" dirty="0">
                <a:latin typeface="+mj-lt"/>
                <a:cs typeface="Tahoma"/>
              </a:rPr>
              <a:t>by:</a:t>
            </a:r>
            <a:endParaRPr lang="en-US" sz="2400" dirty="0">
              <a:latin typeface="+mj-lt"/>
              <a:cs typeface="Tahoma"/>
            </a:endParaRPr>
          </a:p>
          <a:p>
            <a:pPr marL="526416" indent="-514350">
              <a:lnSpc>
                <a:spcPts val="2700"/>
              </a:lnSpc>
              <a:spcBef>
                <a:spcPts val="555"/>
              </a:spcBef>
              <a:buSzPct val="112195"/>
              <a:buFont typeface="+mj-lt"/>
              <a:buAutoNum type="arabicParenR"/>
              <a:tabLst>
                <a:tab pos="258445" algn="l"/>
                <a:tab pos="259079" algn="l"/>
              </a:tabLst>
            </a:pPr>
            <a:r>
              <a:rPr lang="en-US" sz="2000" spc="15" dirty="0">
                <a:latin typeface="+mj-lt"/>
                <a:cs typeface="Tahoma"/>
              </a:rPr>
              <a:t>using</a:t>
            </a:r>
            <a:r>
              <a:rPr lang="en-US" sz="2000" spc="-195" dirty="0">
                <a:latin typeface="+mj-lt"/>
                <a:cs typeface="Tahoma"/>
              </a:rPr>
              <a:t> </a:t>
            </a:r>
            <a:r>
              <a:rPr lang="en-US" sz="2000" spc="65" dirty="0">
                <a:latin typeface="+mj-lt"/>
                <a:cs typeface="Tahoma"/>
              </a:rPr>
              <a:t>a</a:t>
            </a:r>
            <a:r>
              <a:rPr lang="en-US" sz="2000" spc="30" dirty="0">
                <a:latin typeface="+mj-lt"/>
                <a:cs typeface="Tahoma"/>
              </a:rPr>
              <a:t> </a:t>
            </a:r>
            <a:r>
              <a:rPr lang="en-US" sz="2000" spc="105" dirty="0">
                <a:solidFill>
                  <a:srgbClr val="FF0000"/>
                </a:solidFill>
                <a:latin typeface="+mj-lt"/>
                <a:cs typeface="Microsoft Sans Serif"/>
              </a:rPr>
              <a:t>short</a:t>
            </a:r>
            <a:r>
              <a:rPr lang="en-US" sz="2000" spc="-95" dirty="0">
                <a:solidFill>
                  <a:srgbClr val="FF0000"/>
                </a:solidFill>
                <a:latin typeface="+mj-lt"/>
                <a:cs typeface="Microsoft Sans Serif"/>
              </a:rPr>
              <a:t> </a:t>
            </a:r>
            <a:r>
              <a:rPr lang="en-US" sz="2000" spc="75" dirty="0">
                <a:solidFill>
                  <a:srgbClr val="FF0000"/>
                </a:solidFill>
                <a:latin typeface="+mj-lt"/>
                <a:cs typeface="Microsoft Sans Serif"/>
              </a:rPr>
              <a:t>screening</a:t>
            </a:r>
            <a:r>
              <a:rPr lang="en-US" sz="2000" spc="-95" dirty="0">
                <a:solidFill>
                  <a:srgbClr val="FF0000"/>
                </a:solidFill>
                <a:latin typeface="+mj-lt"/>
                <a:cs typeface="Microsoft Sans Serif"/>
              </a:rPr>
              <a:t> </a:t>
            </a:r>
            <a:r>
              <a:rPr lang="en-US" sz="2000" spc="75" dirty="0">
                <a:solidFill>
                  <a:srgbClr val="FF0000"/>
                </a:solidFill>
                <a:latin typeface="+mj-lt"/>
                <a:cs typeface="Microsoft Sans Serif"/>
              </a:rPr>
              <a:t>questionnaire</a:t>
            </a:r>
            <a:r>
              <a:rPr lang="en-US" sz="2000" spc="165" dirty="0">
                <a:solidFill>
                  <a:srgbClr val="FF0000"/>
                </a:solidFill>
                <a:latin typeface="+mj-lt"/>
                <a:cs typeface="Microsoft Sans Serif"/>
              </a:rPr>
              <a:t> </a:t>
            </a:r>
            <a:r>
              <a:rPr lang="en-US" sz="2000" spc="55" dirty="0">
                <a:latin typeface="+mj-lt"/>
                <a:cs typeface="Tahoma"/>
              </a:rPr>
              <a:t>such</a:t>
            </a:r>
            <a:r>
              <a:rPr lang="en-US" sz="2000" spc="-185" dirty="0">
                <a:latin typeface="+mj-lt"/>
                <a:cs typeface="Tahoma"/>
              </a:rPr>
              <a:t> </a:t>
            </a:r>
            <a:r>
              <a:rPr lang="en-US" sz="2000" spc="95" dirty="0">
                <a:latin typeface="+mj-lt"/>
                <a:cs typeface="Tahoma"/>
              </a:rPr>
              <a:t>as</a:t>
            </a:r>
            <a:r>
              <a:rPr lang="en-US" sz="2000" spc="-185" dirty="0">
                <a:latin typeface="+mj-lt"/>
                <a:cs typeface="Tahoma"/>
              </a:rPr>
              <a:t> </a:t>
            </a:r>
            <a:r>
              <a:rPr lang="en-US" sz="2000" spc="-15" dirty="0">
                <a:latin typeface="+mj-lt"/>
                <a:cs typeface="Tahoma"/>
              </a:rPr>
              <a:t>the</a:t>
            </a:r>
            <a:r>
              <a:rPr lang="en-US" sz="2000" spc="15" dirty="0">
                <a:latin typeface="+mj-lt"/>
                <a:cs typeface="Tahoma"/>
              </a:rPr>
              <a:t> </a:t>
            </a:r>
            <a:r>
              <a:rPr lang="en-US" sz="2000" spc="5" dirty="0">
                <a:solidFill>
                  <a:srgbClr val="FF0000"/>
                </a:solidFill>
                <a:latin typeface="+mj-lt"/>
                <a:cs typeface="Microsoft Sans Serif"/>
              </a:rPr>
              <a:t>SSIPPE</a:t>
            </a:r>
            <a:r>
              <a:rPr lang="en-US" sz="2000" spc="60" dirty="0">
                <a:solidFill>
                  <a:srgbClr val="FF0000"/>
                </a:solidFill>
                <a:latin typeface="+mj-lt"/>
                <a:cs typeface="Microsoft Sans Serif"/>
              </a:rPr>
              <a:t> </a:t>
            </a:r>
            <a:r>
              <a:rPr lang="en-US" sz="2000" spc="-35" dirty="0" smtClean="0">
                <a:latin typeface="+mj-lt"/>
                <a:cs typeface="Tahoma"/>
              </a:rPr>
              <a:t>first</a:t>
            </a:r>
            <a:endParaRPr lang="en-US" sz="2000" dirty="0" smtClean="0">
              <a:latin typeface="+mj-lt"/>
              <a:cs typeface="Tahoma"/>
            </a:endParaRPr>
          </a:p>
          <a:p>
            <a:pPr marL="526416" indent="-514350">
              <a:lnSpc>
                <a:spcPts val="2700"/>
              </a:lnSpc>
              <a:spcBef>
                <a:spcPts val="555"/>
              </a:spcBef>
              <a:buSzPct val="112195"/>
              <a:buFont typeface="+mj-lt"/>
              <a:buAutoNum type="arabicParenR"/>
              <a:tabLst>
                <a:tab pos="258445" algn="l"/>
                <a:tab pos="259079" algn="l"/>
              </a:tabLst>
            </a:pPr>
            <a:r>
              <a:rPr lang="en-US" sz="2000" spc="35" dirty="0" smtClean="0">
                <a:latin typeface="+mj-lt"/>
                <a:cs typeface="Tahoma"/>
              </a:rPr>
              <a:t>an</a:t>
            </a:r>
            <a:r>
              <a:rPr lang="en-US" sz="2000" spc="40" dirty="0" smtClean="0">
                <a:latin typeface="+mj-lt"/>
                <a:cs typeface="Tahoma"/>
              </a:rPr>
              <a:t>d</a:t>
            </a:r>
            <a:r>
              <a:rPr lang="en-US" sz="2000" spc="-185" dirty="0" smtClean="0">
                <a:latin typeface="+mj-lt"/>
                <a:cs typeface="Tahoma"/>
              </a:rPr>
              <a:t> </a:t>
            </a:r>
            <a:r>
              <a:rPr lang="en-US" sz="2000" spc="85" dirty="0">
                <a:latin typeface="+mj-lt"/>
                <a:cs typeface="Tahoma"/>
              </a:rPr>
              <a:t>a</a:t>
            </a:r>
            <a:r>
              <a:rPr lang="en-US" sz="2000" spc="-60" dirty="0">
                <a:latin typeface="+mj-lt"/>
                <a:cs typeface="Tahoma"/>
              </a:rPr>
              <a:t> </a:t>
            </a:r>
            <a:r>
              <a:rPr lang="en-US" sz="2000" spc="105" dirty="0">
                <a:solidFill>
                  <a:srgbClr val="FF0000"/>
                </a:solidFill>
                <a:latin typeface="+mj-lt"/>
                <a:cs typeface="Microsoft Sans Serif"/>
              </a:rPr>
              <a:t>lon</a:t>
            </a:r>
            <a:r>
              <a:rPr lang="en-US" sz="2000" spc="135" dirty="0">
                <a:solidFill>
                  <a:srgbClr val="FF0000"/>
                </a:solidFill>
                <a:latin typeface="+mj-lt"/>
                <a:cs typeface="Microsoft Sans Serif"/>
              </a:rPr>
              <a:t>g</a:t>
            </a:r>
            <a:r>
              <a:rPr lang="en-US" sz="2000" spc="-95" dirty="0">
                <a:solidFill>
                  <a:srgbClr val="FF0000"/>
                </a:solidFill>
                <a:latin typeface="+mj-lt"/>
                <a:cs typeface="Microsoft Sans Serif"/>
              </a:rPr>
              <a:t> </a:t>
            </a:r>
            <a:r>
              <a:rPr lang="en-US" sz="2000" spc="85" dirty="0">
                <a:solidFill>
                  <a:srgbClr val="FF0000"/>
                </a:solidFill>
                <a:latin typeface="+mj-lt"/>
                <a:cs typeface="Microsoft Sans Serif"/>
              </a:rPr>
              <a:t>questionnair</a:t>
            </a:r>
            <a:r>
              <a:rPr lang="en-US" sz="2000" spc="110" dirty="0">
                <a:solidFill>
                  <a:srgbClr val="FF0000"/>
                </a:solidFill>
                <a:latin typeface="+mj-lt"/>
                <a:cs typeface="Microsoft Sans Serif"/>
              </a:rPr>
              <a:t>e</a:t>
            </a:r>
            <a:r>
              <a:rPr lang="en-US" sz="2000" spc="-95" dirty="0">
                <a:solidFill>
                  <a:srgbClr val="FF0000"/>
                </a:solidFill>
                <a:latin typeface="+mj-lt"/>
                <a:cs typeface="Microsoft Sans Serif"/>
              </a:rPr>
              <a:t> </a:t>
            </a:r>
            <a:r>
              <a:rPr lang="en-US" sz="2000" spc="100" dirty="0">
                <a:solidFill>
                  <a:srgbClr val="FF0000"/>
                </a:solidFill>
                <a:latin typeface="+mj-lt"/>
                <a:cs typeface="Microsoft Sans Serif"/>
              </a:rPr>
              <a:t>nex</a:t>
            </a:r>
            <a:r>
              <a:rPr lang="en-US" sz="2000" spc="55" dirty="0">
                <a:solidFill>
                  <a:srgbClr val="FF0000"/>
                </a:solidFill>
                <a:latin typeface="+mj-lt"/>
                <a:cs typeface="Microsoft Sans Serif"/>
              </a:rPr>
              <a:t>t</a:t>
            </a:r>
            <a:r>
              <a:rPr lang="en-US" sz="2000" spc="80" dirty="0">
                <a:solidFill>
                  <a:srgbClr val="FF0000"/>
                </a:solidFill>
                <a:latin typeface="+mj-lt"/>
                <a:cs typeface="Microsoft Sans Serif"/>
              </a:rPr>
              <a:t> </a:t>
            </a:r>
            <a:r>
              <a:rPr lang="en-US" sz="2000" spc="50" dirty="0">
                <a:latin typeface="+mj-lt"/>
                <a:cs typeface="Tahoma"/>
              </a:rPr>
              <a:t>suc</a:t>
            </a:r>
            <a:r>
              <a:rPr lang="en-US" sz="2000" spc="65" dirty="0">
                <a:latin typeface="+mj-lt"/>
                <a:cs typeface="Tahoma"/>
              </a:rPr>
              <a:t>h</a:t>
            </a:r>
            <a:r>
              <a:rPr lang="en-US" sz="2000" spc="-190" dirty="0">
                <a:latin typeface="+mj-lt"/>
                <a:cs typeface="Tahoma"/>
              </a:rPr>
              <a:t> </a:t>
            </a:r>
            <a:r>
              <a:rPr lang="en-US" sz="2000" spc="100" dirty="0">
                <a:latin typeface="+mj-lt"/>
                <a:cs typeface="Tahoma"/>
              </a:rPr>
              <a:t>a</a:t>
            </a:r>
            <a:r>
              <a:rPr lang="en-US" sz="2000" spc="90" dirty="0">
                <a:latin typeface="+mj-lt"/>
                <a:cs typeface="Tahoma"/>
              </a:rPr>
              <a:t>s</a:t>
            </a:r>
            <a:r>
              <a:rPr lang="en-US" sz="2000" spc="-190" dirty="0">
                <a:latin typeface="+mj-lt"/>
                <a:cs typeface="Tahoma"/>
              </a:rPr>
              <a:t> </a:t>
            </a:r>
            <a:r>
              <a:rPr lang="en-US" sz="2000" spc="-15" dirty="0">
                <a:latin typeface="+mj-lt"/>
                <a:cs typeface="Tahoma"/>
              </a:rPr>
              <a:t>th</a:t>
            </a:r>
            <a:r>
              <a:rPr lang="en-US" sz="2000" spc="-10" dirty="0">
                <a:latin typeface="+mj-lt"/>
                <a:cs typeface="Tahoma"/>
              </a:rPr>
              <a:t>e</a:t>
            </a:r>
            <a:r>
              <a:rPr lang="en-US" sz="2000" spc="75" dirty="0">
                <a:latin typeface="+mj-lt"/>
                <a:cs typeface="Tahoma"/>
              </a:rPr>
              <a:t> </a:t>
            </a:r>
            <a:r>
              <a:rPr lang="en-US" sz="2000" spc="45" dirty="0">
                <a:solidFill>
                  <a:srgbClr val="FF0000"/>
                </a:solidFill>
                <a:latin typeface="+mj-lt"/>
                <a:cs typeface="Microsoft Sans Serif"/>
              </a:rPr>
              <a:t>CBC</a:t>
            </a:r>
            <a:r>
              <a:rPr lang="en-US" sz="2000" spc="35" dirty="0">
                <a:solidFill>
                  <a:srgbClr val="FF0000"/>
                </a:solidFill>
                <a:latin typeface="+mj-lt"/>
                <a:cs typeface="Microsoft Sans Serif"/>
              </a:rPr>
              <a:t>L</a:t>
            </a:r>
            <a:endParaRPr lang="en-US" sz="2000" dirty="0">
              <a:latin typeface="+mj-lt"/>
              <a:cs typeface="Microsoft Sans Serif"/>
            </a:endParaRPr>
          </a:p>
          <a:p>
            <a:endParaRPr lang="en-US"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3733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828800"/>
            <a:ext cx="4038601" cy="4724400"/>
          </a:xfrm>
          <a:prstGeom prst="rect">
            <a:avLst/>
          </a:prstGeom>
        </p:spPr>
      </p:pic>
    </p:spTree>
    <p:extLst>
      <p:ext uri="{BB962C8B-B14F-4D97-AF65-F5344CB8AC3E}">
        <p14:creationId xmlns:p14="http://schemas.microsoft.com/office/powerpoint/2010/main" val="2509708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0FE7E32A-F377-A98C-67E4-DE4867567650}"/>
              </a:ext>
            </a:extLst>
          </p:cNvPr>
          <p:cNvSpPr>
            <a:spLocks noGrp="1"/>
          </p:cNvSpPr>
          <p:nvPr>
            <p:ph type="title"/>
          </p:nvPr>
        </p:nvSpPr>
        <p:spPr>
          <a:xfrm>
            <a:off x="3276600" y="-30707"/>
            <a:ext cx="2635405" cy="1143000"/>
          </a:xfrm>
        </p:spPr>
        <p:txBody>
          <a:bodyPr>
            <a:normAutofit/>
          </a:bodyPr>
          <a:lstStyle/>
          <a:p>
            <a:pPr eaLnBrk="1" hangingPunct="1"/>
            <a:r>
              <a:rPr lang="en-US" altLang="en-US" b="1" dirty="0"/>
              <a:t>Consults</a:t>
            </a:r>
          </a:p>
        </p:txBody>
      </p:sp>
      <p:sp>
        <p:nvSpPr>
          <p:cNvPr id="20483" name="Content Placeholder 2">
            <a:extLst>
              <a:ext uri="{FF2B5EF4-FFF2-40B4-BE49-F238E27FC236}">
                <a16:creationId xmlns:a16="http://schemas.microsoft.com/office/drawing/2014/main" xmlns="" id="{BAEB7A63-512F-A50D-526F-940A3EE74645}"/>
              </a:ext>
            </a:extLst>
          </p:cNvPr>
          <p:cNvSpPr>
            <a:spLocks noGrp="1"/>
          </p:cNvSpPr>
          <p:nvPr>
            <p:ph sz="quarter" idx="1"/>
          </p:nvPr>
        </p:nvSpPr>
        <p:spPr>
          <a:xfrm>
            <a:off x="457200" y="1600200"/>
            <a:ext cx="8382000" cy="4232275"/>
          </a:xfrm>
        </p:spPr>
        <p:txBody>
          <a:bodyPr>
            <a:normAutofit/>
          </a:bodyPr>
          <a:lstStyle/>
          <a:p>
            <a:r>
              <a:rPr lang="ar-JO" altLang="en-US" b="1" dirty="0" smtClean="0">
                <a:latin typeface="+mj-lt"/>
              </a:rPr>
              <a:t>  </a:t>
            </a:r>
            <a:r>
              <a:rPr lang="en-US" altLang="en-US" b="1" dirty="0" smtClean="0">
                <a:latin typeface="+mj-lt"/>
              </a:rPr>
              <a:t>Pediatric </a:t>
            </a:r>
            <a:r>
              <a:rPr lang="en-US" altLang="en-US" b="1" dirty="0">
                <a:latin typeface="+mj-lt"/>
              </a:rPr>
              <a:t>Urology</a:t>
            </a:r>
          </a:p>
          <a:p>
            <a:pPr marL="69850" indent="0" eaLnBrk="1" hangingPunct="1">
              <a:buNone/>
            </a:pPr>
            <a:r>
              <a:rPr lang="en-US" altLang="en-US" dirty="0" smtClean="0">
                <a:latin typeface="+mj-lt"/>
              </a:rPr>
              <a:t>-Ultrasound </a:t>
            </a:r>
            <a:r>
              <a:rPr lang="en-US" altLang="en-US" dirty="0">
                <a:latin typeface="+mj-lt"/>
              </a:rPr>
              <a:t>of Genitourinary system</a:t>
            </a:r>
          </a:p>
          <a:p>
            <a:pPr marL="69850" indent="0">
              <a:buNone/>
            </a:pPr>
            <a:r>
              <a:rPr lang="en-US" altLang="en-US" dirty="0" smtClean="0">
                <a:latin typeface="+mj-lt"/>
              </a:rPr>
              <a:t>-Voiding </a:t>
            </a:r>
            <a:r>
              <a:rPr lang="en-US" altLang="en-US" dirty="0" err="1" smtClean="0">
                <a:latin typeface="+mj-lt"/>
              </a:rPr>
              <a:t>Cystourethrogram</a:t>
            </a:r>
            <a:r>
              <a:rPr lang="ar-JO" altLang="en-US" dirty="0" smtClean="0">
                <a:latin typeface="+mj-lt"/>
              </a:rPr>
              <a:t> )</a:t>
            </a:r>
            <a:r>
              <a:rPr lang="ar-JO" altLang="en-US" sz="2400" dirty="0" smtClean="0">
                <a:latin typeface="+mj-lt"/>
              </a:rPr>
              <a:t> </a:t>
            </a:r>
            <a:r>
              <a:rPr lang="en-US" altLang="en-US" sz="2000" dirty="0" smtClean="0">
                <a:latin typeface="+mj-lt"/>
              </a:rPr>
              <a:t>These </a:t>
            </a:r>
            <a:r>
              <a:rPr lang="en-US" altLang="en-US" sz="2000" dirty="0">
                <a:latin typeface="+mj-lt"/>
              </a:rPr>
              <a:t>modalities may help reveal underlying abnormalities such as detrusor hypertrophy and over </a:t>
            </a:r>
            <a:r>
              <a:rPr lang="en-US" altLang="en-US" sz="2000" dirty="0" smtClean="0">
                <a:latin typeface="+mj-lt"/>
              </a:rPr>
              <a:t>activity and </a:t>
            </a:r>
            <a:r>
              <a:rPr lang="ar-JO" altLang="en-US" sz="2000" dirty="0" smtClean="0">
                <a:latin typeface="+mj-lt"/>
              </a:rPr>
              <a:t> </a:t>
            </a:r>
            <a:r>
              <a:rPr lang="en-US" altLang="en-US" sz="2000" dirty="0">
                <a:latin typeface="+mj-lt"/>
              </a:rPr>
              <a:t>t</a:t>
            </a:r>
            <a:r>
              <a:rPr lang="en-US" altLang="en-US" sz="2000" dirty="0" smtClean="0">
                <a:latin typeface="+mj-lt"/>
              </a:rPr>
              <a:t>hey </a:t>
            </a:r>
            <a:r>
              <a:rPr lang="en-US" altLang="en-US" sz="2000" dirty="0">
                <a:latin typeface="+mj-lt"/>
              </a:rPr>
              <a:t>may also demonstrate bladder </a:t>
            </a:r>
            <a:r>
              <a:rPr lang="en-US" altLang="en-US" sz="2000" dirty="0" smtClean="0">
                <a:latin typeface="+mj-lt"/>
              </a:rPr>
              <a:t>are</a:t>
            </a:r>
            <a:r>
              <a:rPr lang="ar-JO" altLang="en-US" sz="2000" dirty="0" smtClean="0">
                <a:latin typeface="+mj-lt"/>
              </a:rPr>
              <a:t> </a:t>
            </a:r>
            <a:r>
              <a:rPr lang="en-US" altLang="en-US" sz="2000" dirty="0" err="1" smtClean="0">
                <a:latin typeface="+mj-lt"/>
              </a:rPr>
              <a:t>flexia</a:t>
            </a:r>
            <a:r>
              <a:rPr lang="en-US" altLang="en-US" sz="2000" dirty="0" smtClean="0">
                <a:latin typeface="+mj-lt"/>
              </a:rPr>
              <a:t> </a:t>
            </a:r>
            <a:r>
              <a:rPr lang="en-US" altLang="en-US" sz="2000" dirty="0">
                <a:latin typeface="+mj-lt"/>
              </a:rPr>
              <a:t>and urinary </a:t>
            </a:r>
            <a:r>
              <a:rPr lang="en-US" altLang="en-US" sz="2000" dirty="0" smtClean="0">
                <a:latin typeface="+mj-lt"/>
              </a:rPr>
              <a:t>retention</a:t>
            </a:r>
            <a:r>
              <a:rPr lang="ar-JO" altLang="en-US" sz="2000" dirty="0" smtClean="0">
                <a:latin typeface="+mj-lt"/>
              </a:rPr>
              <a:t>(</a:t>
            </a:r>
            <a:endParaRPr lang="en-US" altLang="en-US" sz="2000" dirty="0">
              <a:latin typeface="+mj-lt"/>
            </a:endParaRPr>
          </a:p>
          <a:p>
            <a:pPr marL="527050" indent="-457200"/>
            <a:r>
              <a:rPr lang="en-US" altLang="en-US" b="1" dirty="0">
                <a:latin typeface="+mj-lt"/>
              </a:rPr>
              <a:t>Pediatric </a:t>
            </a:r>
            <a:r>
              <a:rPr lang="en-US" altLang="en-US" b="1" dirty="0" smtClean="0">
                <a:latin typeface="+mj-lt"/>
              </a:rPr>
              <a:t>Neurology</a:t>
            </a:r>
          </a:p>
          <a:p>
            <a:pPr marL="69850" indent="0">
              <a:buNone/>
            </a:pPr>
            <a:r>
              <a:rPr lang="en-US" altLang="en-US" sz="2000" dirty="0" smtClean="0">
                <a:latin typeface="+mj-lt"/>
              </a:rPr>
              <a:t>         EEG</a:t>
            </a:r>
            <a:r>
              <a:rPr lang="en-US" altLang="en-US" sz="2000" dirty="0">
                <a:latin typeface="+mj-lt"/>
              </a:rPr>
              <a:t>; underlying </a:t>
            </a:r>
            <a:r>
              <a:rPr lang="en-US" altLang="en-US" sz="2000" dirty="0" err="1" smtClean="0">
                <a:latin typeface="+mj-lt"/>
              </a:rPr>
              <a:t>seizur</a:t>
            </a:r>
            <a:endParaRPr lang="ar-JO" altLang="en-US" sz="2000" b="1" dirty="0">
              <a:latin typeface="+mj-lt"/>
            </a:endParaRPr>
          </a:p>
          <a:p>
            <a:pPr marL="527050" indent="-457200"/>
            <a:r>
              <a:rPr lang="en-US" altLang="en-US" b="1" dirty="0" smtClean="0">
                <a:latin typeface="+mj-lt"/>
              </a:rPr>
              <a:t>Sleep Study </a:t>
            </a:r>
          </a:p>
          <a:p>
            <a:pPr marL="69850" indent="0">
              <a:buNone/>
            </a:pPr>
            <a:r>
              <a:rPr lang="en-US" altLang="en-US" sz="1800" b="1" dirty="0">
                <a:latin typeface="+mj-lt"/>
              </a:rPr>
              <a:t> </a:t>
            </a:r>
            <a:r>
              <a:rPr lang="en-US" altLang="en-US" sz="1800" b="1" dirty="0" smtClean="0">
                <a:latin typeface="+mj-lt"/>
              </a:rPr>
              <a:t>      </a:t>
            </a:r>
            <a:r>
              <a:rPr lang="en-US" altLang="en-US" sz="1800" dirty="0" smtClean="0">
                <a:latin typeface="+mj-lt"/>
              </a:rPr>
              <a:t>Obstructive </a:t>
            </a:r>
            <a:r>
              <a:rPr lang="en-US" altLang="en-US" sz="1800" dirty="0">
                <a:latin typeface="+mj-lt"/>
              </a:rPr>
              <a:t>Sleep Apnea</a:t>
            </a:r>
          </a:p>
          <a:p>
            <a:pPr marL="527050" indent="-457200"/>
            <a:endParaRPr lang="en-US" altLang="en-US" b="1" dirty="0">
              <a:latin typeface="+mj-lt"/>
            </a:endParaRPr>
          </a:p>
        </p:txBody>
      </p:sp>
      <p:pic>
        <p:nvPicPr>
          <p:cNvPr id="20484" name="Picture 3">
            <a:extLst>
              <a:ext uri="{FF2B5EF4-FFF2-40B4-BE49-F238E27FC236}">
                <a16:creationId xmlns:a16="http://schemas.microsoft.com/office/drawing/2014/main" xmlns="" id="{50F5F73B-964C-BC77-067B-2774E53706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191000"/>
            <a:ext cx="2908300" cy="224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0752E123-866F-1340-FEA9-CFF9448DBEDE}"/>
              </a:ext>
            </a:extLst>
          </p:cNvPr>
          <p:cNvSpPr>
            <a:spLocks noGrp="1"/>
          </p:cNvSpPr>
          <p:nvPr>
            <p:ph type="title"/>
          </p:nvPr>
        </p:nvSpPr>
        <p:spPr/>
        <p:txBody>
          <a:bodyPr/>
          <a:lstStyle/>
          <a:p>
            <a:pPr algn="ctr" eaLnBrk="1" hangingPunct="1"/>
            <a:r>
              <a:rPr lang="en-US" altLang="en-US" b="1" dirty="0"/>
              <a:t>Treatment</a:t>
            </a:r>
          </a:p>
        </p:txBody>
      </p:sp>
      <p:sp>
        <p:nvSpPr>
          <p:cNvPr id="22531" name="Content Placeholder 2">
            <a:extLst>
              <a:ext uri="{FF2B5EF4-FFF2-40B4-BE49-F238E27FC236}">
                <a16:creationId xmlns:a16="http://schemas.microsoft.com/office/drawing/2014/main" xmlns="" id="{EEE49DE2-3BB5-D09C-37A2-A46C188DFCB0}"/>
              </a:ext>
            </a:extLst>
          </p:cNvPr>
          <p:cNvSpPr>
            <a:spLocks noGrp="1"/>
          </p:cNvSpPr>
          <p:nvPr>
            <p:ph sz="quarter" idx="1"/>
          </p:nvPr>
        </p:nvSpPr>
        <p:spPr/>
        <p:txBody>
          <a:bodyPr/>
          <a:lstStyle/>
          <a:p>
            <a:pPr eaLnBrk="1" hangingPunct="1">
              <a:lnSpc>
                <a:spcPct val="90000"/>
              </a:lnSpc>
            </a:pPr>
            <a:r>
              <a:rPr lang="en-US" altLang="en-US" sz="2200" dirty="0">
                <a:latin typeface="+mj-lt"/>
              </a:rPr>
              <a:t>Education</a:t>
            </a:r>
          </a:p>
          <a:p>
            <a:pPr eaLnBrk="1" hangingPunct="1">
              <a:lnSpc>
                <a:spcPct val="90000"/>
              </a:lnSpc>
            </a:pPr>
            <a:endParaRPr lang="en-US" altLang="en-US" sz="2200" dirty="0">
              <a:latin typeface="+mj-lt"/>
            </a:endParaRPr>
          </a:p>
          <a:p>
            <a:pPr eaLnBrk="1" hangingPunct="1">
              <a:lnSpc>
                <a:spcPct val="90000"/>
              </a:lnSpc>
            </a:pPr>
            <a:r>
              <a:rPr lang="en-US" altLang="en-US" sz="2200" dirty="0">
                <a:latin typeface="+mj-lt"/>
              </a:rPr>
              <a:t>Watchful Waiting</a:t>
            </a:r>
          </a:p>
          <a:p>
            <a:pPr eaLnBrk="1" hangingPunct="1">
              <a:lnSpc>
                <a:spcPct val="90000"/>
              </a:lnSpc>
            </a:pPr>
            <a:endParaRPr lang="en-US" altLang="en-US" sz="2200" dirty="0">
              <a:latin typeface="+mj-lt"/>
            </a:endParaRPr>
          </a:p>
          <a:p>
            <a:pPr eaLnBrk="1" hangingPunct="1">
              <a:lnSpc>
                <a:spcPct val="90000"/>
              </a:lnSpc>
            </a:pPr>
            <a:r>
              <a:rPr lang="en-US" altLang="en-US" sz="2200" dirty="0">
                <a:latin typeface="+mj-lt"/>
              </a:rPr>
              <a:t>Non-pharmacological Management</a:t>
            </a:r>
          </a:p>
          <a:p>
            <a:pPr eaLnBrk="1" hangingPunct="1">
              <a:lnSpc>
                <a:spcPct val="90000"/>
              </a:lnSpc>
            </a:pPr>
            <a:endParaRPr lang="en-US" altLang="en-US" sz="2200" dirty="0">
              <a:latin typeface="+mj-lt"/>
            </a:endParaRPr>
          </a:p>
          <a:p>
            <a:pPr eaLnBrk="1" hangingPunct="1">
              <a:lnSpc>
                <a:spcPct val="90000"/>
              </a:lnSpc>
            </a:pPr>
            <a:r>
              <a:rPr lang="en-US" altLang="en-US" sz="2200" dirty="0">
                <a:latin typeface="+mj-lt"/>
              </a:rPr>
              <a:t>Pharmacological Management</a:t>
            </a:r>
          </a:p>
          <a:p>
            <a:pPr eaLnBrk="1" hangingPunct="1">
              <a:lnSpc>
                <a:spcPct val="90000"/>
              </a:lnSpc>
            </a:pPr>
            <a:endParaRPr lang="en-US" altLang="en-US" sz="2200" dirty="0">
              <a:latin typeface="+mj-lt"/>
            </a:endParaRPr>
          </a:p>
          <a:p>
            <a:pPr eaLnBrk="1" hangingPunct="1">
              <a:lnSpc>
                <a:spcPct val="90000"/>
              </a:lnSpc>
            </a:pPr>
            <a:r>
              <a:rPr lang="en-US" altLang="en-US" sz="2200" dirty="0">
                <a:latin typeface="+mj-lt"/>
              </a:rPr>
              <a:t>Therapeutic Interventions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0B87D7CD-AE1E-F0A0-E8A7-3315A7F7A935}"/>
              </a:ext>
            </a:extLst>
          </p:cNvPr>
          <p:cNvSpPr>
            <a:spLocks noGrp="1"/>
          </p:cNvSpPr>
          <p:nvPr>
            <p:ph type="title"/>
          </p:nvPr>
        </p:nvSpPr>
        <p:spPr>
          <a:xfrm>
            <a:off x="685800" y="-228600"/>
            <a:ext cx="7762875" cy="1127125"/>
          </a:xfrm>
        </p:spPr>
        <p:txBody>
          <a:bodyPr/>
          <a:lstStyle/>
          <a:p>
            <a:pPr algn="ctr" eaLnBrk="1" hangingPunct="1"/>
            <a:r>
              <a:rPr lang="en-US" altLang="en-US" sz="3200" b="1" dirty="0"/>
              <a:t>Non-Pharmacological Interventions</a:t>
            </a:r>
          </a:p>
        </p:txBody>
      </p:sp>
      <p:sp>
        <p:nvSpPr>
          <p:cNvPr id="24579" name="Rectangle 3">
            <a:extLst>
              <a:ext uri="{FF2B5EF4-FFF2-40B4-BE49-F238E27FC236}">
                <a16:creationId xmlns:a16="http://schemas.microsoft.com/office/drawing/2014/main" xmlns="" id="{DF86FFAA-D667-9B47-19D1-34BEA0DEBF64}"/>
              </a:ext>
            </a:extLst>
          </p:cNvPr>
          <p:cNvSpPr>
            <a:spLocks noGrp="1"/>
          </p:cNvSpPr>
          <p:nvPr>
            <p:ph type="body" sz="half" idx="1"/>
          </p:nvPr>
        </p:nvSpPr>
        <p:spPr>
          <a:xfrm>
            <a:off x="304800" y="1752600"/>
            <a:ext cx="4267200" cy="3508375"/>
          </a:xfrm>
        </p:spPr>
        <p:txBody>
          <a:bodyPr/>
          <a:lstStyle/>
          <a:p>
            <a:pPr marL="69850" indent="0">
              <a:buNone/>
              <a:defRPr/>
            </a:pPr>
            <a:r>
              <a:rPr lang="en-US" sz="2400" b="1" spc="105" dirty="0">
                <a:solidFill>
                  <a:srgbClr val="FF0000"/>
                </a:solidFill>
                <a:latin typeface="+mj-lt"/>
                <a:cs typeface="Microsoft Sans Serif"/>
              </a:rPr>
              <a:t>Firs</a:t>
            </a:r>
            <a:r>
              <a:rPr lang="en-US" sz="2400" b="1" spc="70" dirty="0">
                <a:solidFill>
                  <a:srgbClr val="FF0000"/>
                </a:solidFill>
                <a:latin typeface="+mj-lt"/>
                <a:cs typeface="Microsoft Sans Serif"/>
              </a:rPr>
              <a:t>t</a:t>
            </a:r>
            <a:r>
              <a:rPr lang="en-US" sz="2400" b="1" spc="-114" dirty="0">
                <a:solidFill>
                  <a:srgbClr val="FF0000"/>
                </a:solidFill>
                <a:latin typeface="+mj-lt"/>
                <a:cs typeface="Microsoft Sans Serif"/>
              </a:rPr>
              <a:t> </a:t>
            </a:r>
            <a:r>
              <a:rPr lang="en-US" sz="2400" b="1" spc="70" dirty="0">
                <a:solidFill>
                  <a:srgbClr val="FF0000"/>
                </a:solidFill>
                <a:latin typeface="+mj-lt"/>
                <a:cs typeface="Microsoft Sans Serif"/>
              </a:rPr>
              <a:t>lin</a:t>
            </a:r>
            <a:r>
              <a:rPr lang="en-US" sz="2400" b="1" spc="125" dirty="0">
                <a:solidFill>
                  <a:srgbClr val="FF0000"/>
                </a:solidFill>
                <a:latin typeface="+mj-lt"/>
                <a:cs typeface="Microsoft Sans Serif"/>
              </a:rPr>
              <a:t>e</a:t>
            </a:r>
            <a:r>
              <a:rPr lang="en-US" sz="2400" b="1" spc="-114" dirty="0">
                <a:solidFill>
                  <a:srgbClr val="FF0000"/>
                </a:solidFill>
                <a:latin typeface="+mj-lt"/>
                <a:cs typeface="Microsoft Sans Serif"/>
              </a:rPr>
              <a:t> </a:t>
            </a:r>
            <a:r>
              <a:rPr lang="en-US" sz="2400" b="1" spc="85" dirty="0" smtClean="0">
                <a:solidFill>
                  <a:srgbClr val="FF0000"/>
                </a:solidFill>
                <a:latin typeface="+mj-lt"/>
                <a:cs typeface="Microsoft Sans Serif"/>
              </a:rPr>
              <a:t>treatment</a:t>
            </a:r>
            <a:endParaRPr lang="en-US" sz="2800" b="1" spc="85" dirty="0">
              <a:solidFill>
                <a:srgbClr val="FF0000"/>
              </a:solidFill>
              <a:latin typeface="+mj-lt"/>
              <a:cs typeface="Microsoft Sans Serif"/>
            </a:endParaRPr>
          </a:p>
          <a:p>
            <a:pPr marL="69850" indent="0">
              <a:buNone/>
              <a:defRPr/>
            </a:pPr>
            <a:endParaRPr lang="en-US" sz="2800" b="1" u="sng" dirty="0" smtClean="0">
              <a:solidFill>
                <a:srgbClr val="FF0000"/>
              </a:solidFill>
              <a:latin typeface="+mj-lt"/>
            </a:endParaRPr>
          </a:p>
          <a:p>
            <a:pPr marL="69850" indent="0">
              <a:buNone/>
              <a:defRPr/>
            </a:pPr>
            <a:r>
              <a:rPr lang="en-US" sz="2000" b="1" u="sng" dirty="0" smtClean="0">
                <a:solidFill>
                  <a:srgbClr val="FF0000"/>
                </a:solidFill>
                <a:latin typeface="+mj-lt"/>
              </a:rPr>
              <a:t>Behavioral </a:t>
            </a:r>
            <a:r>
              <a:rPr lang="en-US" sz="2000" b="1" u="sng" dirty="0">
                <a:solidFill>
                  <a:srgbClr val="FF0000"/>
                </a:solidFill>
                <a:latin typeface="+mj-lt"/>
              </a:rPr>
              <a:t>Modification:</a:t>
            </a:r>
          </a:p>
          <a:p>
            <a:pPr marL="502920" indent="-457200">
              <a:buFont typeface="+mj-lt"/>
              <a:buAutoNum type="arabicPeriod"/>
              <a:defRPr/>
            </a:pPr>
            <a:r>
              <a:rPr lang="en-US" sz="2000" b="1" dirty="0">
                <a:solidFill>
                  <a:srgbClr val="002060"/>
                </a:solidFill>
                <a:latin typeface="+mj-lt"/>
              </a:rPr>
              <a:t>Scheduled voiding times </a:t>
            </a:r>
          </a:p>
          <a:p>
            <a:pPr marL="502920" indent="-457200">
              <a:buFont typeface="+mj-lt"/>
              <a:buAutoNum type="arabicPeriod"/>
              <a:defRPr/>
            </a:pPr>
            <a:r>
              <a:rPr lang="en-US" sz="2000" b="1" dirty="0">
                <a:solidFill>
                  <a:srgbClr val="002060"/>
                </a:solidFill>
                <a:latin typeface="+mj-lt"/>
              </a:rPr>
              <a:t>Nighttime fluids restriction</a:t>
            </a:r>
          </a:p>
          <a:p>
            <a:pPr marL="502920" indent="-457200">
              <a:buFont typeface="+mj-lt"/>
              <a:buAutoNum type="arabicPeriod"/>
              <a:defRPr/>
            </a:pPr>
            <a:r>
              <a:rPr lang="en-US" sz="2000" b="1" dirty="0">
                <a:solidFill>
                  <a:srgbClr val="002060"/>
                </a:solidFill>
                <a:latin typeface="+mj-lt"/>
              </a:rPr>
              <a:t>Using waterproof bed covers</a:t>
            </a:r>
          </a:p>
        </p:txBody>
      </p:sp>
      <p:pic>
        <p:nvPicPr>
          <p:cNvPr id="24580" name="Picture 4" descr="night_stand_unit">
            <a:extLst>
              <a:ext uri="{FF2B5EF4-FFF2-40B4-BE49-F238E27FC236}">
                <a16:creationId xmlns:a16="http://schemas.microsoft.com/office/drawing/2014/main" xmlns="" id="{1FA422EF-8085-10B0-75D8-E88028C0A6E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267200" y="1895475"/>
            <a:ext cx="3833813" cy="2220913"/>
          </a:xfrm>
        </p:spPr>
      </p:pic>
      <p:pic>
        <p:nvPicPr>
          <p:cNvPr id="24581" name="Picture 6" descr="wireless">
            <a:extLst>
              <a:ext uri="{FF2B5EF4-FFF2-40B4-BE49-F238E27FC236}">
                <a16:creationId xmlns:a16="http://schemas.microsoft.com/office/drawing/2014/main" xmlns="" id="{E104DAAE-864B-2688-C2D5-88BDF47DE0B8}"/>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4715398" y="4154488"/>
            <a:ext cx="2896141" cy="1677987"/>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xmlns="" id="{0197FF24-0F3E-6B5F-53EC-3CE6B2C79784}"/>
              </a:ext>
            </a:extLst>
          </p:cNvPr>
          <p:cNvSpPr>
            <a:spLocks noGrp="1"/>
          </p:cNvSpPr>
          <p:nvPr>
            <p:ph type="title"/>
          </p:nvPr>
        </p:nvSpPr>
        <p:spPr>
          <a:xfrm>
            <a:off x="-76200" y="-15834"/>
            <a:ext cx="9220200" cy="954087"/>
          </a:xfrm>
        </p:spPr>
        <p:txBody>
          <a:bodyPr/>
          <a:lstStyle/>
          <a:p>
            <a:pPr algn="ctr"/>
            <a:r>
              <a:rPr lang="en-US" altLang="en-US" sz="3200" b="1" dirty="0"/>
              <a:t>Non-Pharmacological Interventions</a:t>
            </a:r>
          </a:p>
        </p:txBody>
      </p:sp>
      <p:sp>
        <p:nvSpPr>
          <p:cNvPr id="3" name="Content Placeholder 2">
            <a:extLst>
              <a:ext uri="{FF2B5EF4-FFF2-40B4-BE49-F238E27FC236}">
                <a16:creationId xmlns:a16="http://schemas.microsoft.com/office/drawing/2014/main" xmlns="" id="{96D1010F-8708-0F48-B715-521556E7EBA4}"/>
              </a:ext>
            </a:extLst>
          </p:cNvPr>
          <p:cNvSpPr>
            <a:spLocks noGrp="1"/>
          </p:cNvSpPr>
          <p:nvPr>
            <p:ph sz="quarter" idx="1"/>
          </p:nvPr>
        </p:nvSpPr>
        <p:spPr>
          <a:xfrm>
            <a:off x="533400" y="2155245"/>
            <a:ext cx="6777037" cy="4267200"/>
          </a:xfrm>
        </p:spPr>
        <p:txBody>
          <a:bodyPr>
            <a:normAutofit fontScale="92500" lnSpcReduction="10000"/>
          </a:bodyPr>
          <a:lstStyle/>
          <a:p>
            <a:pPr marL="69850" indent="0">
              <a:buNone/>
              <a:defRPr/>
            </a:pPr>
            <a:r>
              <a:rPr lang="en-US" dirty="0" smtClean="0">
                <a:latin typeface="+mj-lt"/>
              </a:rPr>
              <a:t>4- </a:t>
            </a:r>
            <a:r>
              <a:rPr lang="en-US" b="1" dirty="0" smtClean="0">
                <a:solidFill>
                  <a:srgbClr val="002060"/>
                </a:solidFill>
                <a:latin typeface="+mj-lt"/>
              </a:rPr>
              <a:t>Bladder-Volume </a:t>
            </a:r>
            <a:r>
              <a:rPr lang="en-US" b="1" dirty="0">
                <a:solidFill>
                  <a:srgbClr val="002060"/>
                </a:solidFill>
                <a:latin typeface="+mj-lt"/>
              </a:rPr>
              <a:t>Alarm</a:t>
            </a:r>
          </a:p>
          <a:p>
            <a:pPr>
              <a:defRPr/>
            </a:pPr>
            <a:endParaRPr lang="en-US" b="1" dirty="0">
              <a:solidFill>
                <a:srgbClr val="002060"/>
              </a:solidFill>
              <a:latin typeface="+mj-lt"/>
            </a:endParaRPr>
          </a:p>
          <a:p>
            <a:pPr marL="69850" indent="0">
              <a:buNone/>
              <a:defRPr/>
            </a:pPr>
            <a:r>
              <a:rPr lang="en-US" b="1" dirty="0" smtClean="0">
                <a:solidFill>
                  <a:srgbClr val="002060"/>
                </a:solidFill>
                <a:latin typeface="+mj-lt"/>
              </a:rPr>
              <a:t>5- Star </a:t>
            </a:r>
            <a:r>
              <a:rPr lang="en-US" b="1" dirty="0">
                <a:solidFill>
                  <a:srgbClr val="002060"/>
                </a:solidFill>
                <a:latin typeface="+mj-lt"/>
              </a:rPr>
              <a:t>Chart System</a:t>
            </a:r>
          </a:p>
          <a:p>
            <a:pPr>
              <a:defRPr/>
            </a:pPr>
            <a:endParaRPr lang="en-US" b="1" dirty="0">
              <a:solidFill>
                <a:srgbClr val="002060"/>
              </a:solidFill>
              <a:latin typeface="+mj-lt"/>
            </a:endParaRPr>
          </a:p>
          <a:p>
            <a:pPr marL="69850" indent="0">
              <a:buNone/>
              <a:defRPr/>
            </a:pPr>
            <a:r>
              <a:rPr lang="en-US" b="1" dirty="0" smtClean="0">
                <a:solidFill>
                  <a:srgbClr val="002060"/>
                </a:solidFill>
                <a:latin typeface="+mj-lt"/>
              </a:rPr>
              <a:t>6- </a:t>
            </a:r>
            <a:r>
              <a:rPr lang="en-US" b="1" dirty="0" err="1" smtClean="0">
                <a:solidFill>
                  <a:srgbClr val="002060"/>
                </a:solidFill>
                <a:latin typeface="+mj-lt"/>
              </a:rPr>
              <a:t>Nightlifting</a:t>
            </a:r>
            <a:endParaRPr lang="en-US" b="1" dirty="0">
              <a:solidFill>
                <a:srgbClr val="002060"/>
              </a:solidFill>
              <a:latin typeface="+mj-lt"/>
            </a:endParaRPr>
          </a:p>
          <a:p>
            <a:pPr>
              <a:defRPr/>
            </a:pPr>
            <a:endParaRPr lang="en-US" b="1" dirty="0">
              <a:solidFill>
                <a:srgbClr val="002060"/>
              </a:solidFill>
              <a:latin typeface="+mj-lt"/>
            </a:endParaRPr>
          </a:p>
          <a:p>
            <a:pPr marL="69850" indent="0">
              <a:buNone/>
              <a:defRPr/>
            </a:pPr>
            <a:r>
              <a:rPr lang="en-US" b="1" dirty="0" smtClean="0">
                <a:solidFill>
                  <a:srgbClr val="002060"/>
                </a:solidFill>
                <a:latin typeface="+mj-lt"/>
              </a:rPr>
              <a:t>7- Timed </a:t>
            </a:r>
            <a:r>
              <a:rPr lang="en-US" b="1" dirty="0">
                <a:solidFill>
                  <a:srgbClr val="002060"/>
                </a:solidFill>
                <a:latin typeface="+mj-lt"/>
              </a:rPr>
              <a:t>Night Awakening</a:t>
            </a:r>
          </a:p>
          <a:p>
            <a:pPr>
              <a:defRPr/>
            </a:pPr>
            <a:endParaRPr lang="en-US" b="1" dirty="0">
              <a:solidFill>
                <a:srgbClr val="002060"/>
              </a:solidFill>
              <a:latin typeface="+mj-lt"/>
            </a:endParaRPr>
          </a:p>
          <a:p>
            <a:pPr marL="69850" indent="0">
              <a:buNone/>
              <a:defRPr/>
            </a:pPr>
            <a:r>
              <a:rPr lang="en-US" b="1" dirty="0" smtClean="0">
                <a:solidFill>
                  <a:srgbClr val="002060"/>
                </a:solidFill>
                <a:latin typeface="+mj-lt"/>
              </a:rPr>
              <a:t>8- Bladder </a:t>
            </a:r>
            <a:r>
              <a:rPr lang="en-US" b="1" dirty="0">
                <a:solidFill>
                  <a:srgbClr val="002060"/>
                </a:solidFill>
                <a:latin typeface="+mj-lt"/>
              </a:rPr>
              <a:t>Training Exercises/Overlearning</a:t>
            </a:r>
          </a:p>
          <a:p>
            <a:pPr>
              <a:defRPr/>
            </a:pPr>
            <a:endParaRPr lang="en-US" b="1" dirty="0">
              <a:solidFill>
                <a:srgbClr val="002060"/>
              </a:solidFill>
              <a:latin typeface="+mj-lt"/>
            </a:endParaRPr>
          </a:p>
          <a:p>
            <a:pPr marL="69850" indent="0">
              <a:buFont typeface="Wingdings 2" panose="05020102010507070707" pitchFamily="18" charset="2"/>
              <a:buNone/>
              <a:defRPr/>
            </a:pPr>
            <a:endParaRPr lang="en-US" dirty="0">
              <a:latin typeface="+mj-lt"/>
            </a:endParaRPr>
          </a:p>
        </p:txBody>
      </p:sp>
      <p:pic>
        <p:nvPicPr>
          <p:cNvPr id="26628" name="Picture 3">
            <a:extLst>
              <a:ext uri="{FF2B5EF4-FFF2-40B4-BE49-F238E27FC236}">
                <a16:creationId xmlns:a16="http://schemas.microsoft.com/office/drawing/2014/main" xmlns="" id="{DA9AD9D6-CDB8-53B2-3A5C-5D2D068B57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186840"/>
            <a:ext cx="34099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D2C026B3-BCDB-55B6-E917-4D4A6737D0EC}"/>
              </a:ext>
            </a:extLst>
          </p:cNvPr>
          <p:cNvSpPr>
            <a:spLocks noGrp="1"/>
          </p:cNvSpPr>
          <p:nvPr>
            <p:ph type="title"/>
          </p:nvPr>
        </p:nvSpPr>
        <p:spPr>
          <a:xfrm>
            <a:off x="1052513" y="-152400"/>
            <a:ext cx="7024687" cy="1143000"/>
          </a:xfrm>
        </p:spPr>
        <p:txBody>
          <a:bodyPr/>
          <a:lstStyle/>
          <a:p>
            <a:pPr algn="ctr"/>
            <a:r>
              <a:rPr lang="en-US" altLang="en-US" sz="3200" b="1" dirty="0"/>
              <a:t>Pharmacological Interventions</a:t>
            </a:r>
          </a:p>
        </p:txBody>
      </p:sp>
      <p:sp>
        <p:nvSpPr>
          <p:cNvPr id="3" name="Content Placeholder 2">
            <a:extLst>
              <a:ext uri="{FF2B5EF4-FFF2-40B4-BE49-F238E27FC236}">
                <a16:creationId xmlns:a16="http://schemas.microsoft.com/office/drawing/2014/main" xmlns="" id="{E7479583-7E17-AF78-9D11-EB6793205395}"/>
              </a:ext>
            </a:extLst>
          </p:cNvPr>
          <p:cNvSpPr>
            <a:spLocks noGrp="1"/>
          </p:cNvSpPr>
          <p:nvPr>
            <p:ph sz="quarter" idx="1"/>
          </p:nvPr>
        </p:nvSpPr>
        <p:spPr>
          <a:xfrm>
            <a:off x="470848" y="3352800"/>
            <a:ext cx="6777037" cy="2667000"/>
          </a:xfrm>
        </p:spPr>
        <p:txBody>
          <a:bodyPr>
            <a:normAutofit fontScale="70000" lnSpcReduction="20000"/>
          </a:bodyPr>
          <a:lstStyle/>
          <a:p>
            <a:pPr marL="571500" indent="-571500">
              <a:buFont typeface="+mj-lt"/>
              <a:buAutoNum type="romanUcPeriod"/>
              <a:defRPr/>
            </a:pPr>
            <a:r>
              <a:rPr lang="en-US" dirty="0" err="1">
                <a:latin typeface="+mj-lt"/>
              </a:rPr>
              <a:t>Desmopressin</a:t>
            </a:r>
            <a:endParaRPr lang="en-US" dirty="0">
              <a:latin typeface="+mj-lt"/>
            </a:endParaRPr>
          </a:p>
          <a:p>
            <a:pPr marL="571500" indent="-571500">
              <a:buFont typeface="+mj-lt"/>
              <a:buAutoNum type="romanUcPeriod"/>
              <a:defRPr/>
            </a:pPr>
            <a:endParaRPr lang="en-US" dirty="0">
              <a:latin typeface="+mj-lt"/>
            </a:endParaRPr>
          </a:p>
          <a:p>
            <a:pPr marL="571500" indent="-571500">
              <a:buFont typeface="+mj-lt"/>
              <a:buAutoNum type="romanUcPeriod"/>
              <a:defRPr/>
            </a:pPr>
            <a:r>
              <a:rPr lang="en-GB" dirty="0"/>
              <a:t>imipramine</a:t>
            </a:r>
            <a:endParaRPr lang="en-US" dirty="0">
              <a:latin typeface="+mj-lt"/>
            </a:endParaRPr>
          </a:p>
          <a:p>
            <a:pPr marL="571500" indent="-571500">
              <a:buFont typeface="+mj-lt"/>
              <a:buAutoNum type="romanUcPeriod"/>
              <a:defRPr/>
            </a:pPr>
            <a:endParaRPr lang="en-US" dirty="0">
              <a:latin typeface="+mj-lt"/>
            </a:endParaRPr>
          </a:p>
          <a:p>
            <a:pPr marL="571500" indent="-571500">
              <a:buFont typeface="+mj-lt"/>
              <a:buAutoNum type="romanUcPeriod"/>
              <a:defRPr/>
            </a:pPr>
            <a:r>
              <a:rPr lang="en-US" dirty="0" smtClean="0">
                <a:latin typeface="+mj-lt"/>
              </a:rPr>
              <a:t>Oxybutynin (antispasmodics)</a:t>
            </a:r>
            <a:endParaRPr lang="en-US" dirty="0">
              <a:latin typeface="+mj-lt"/>
            </a:endParaRPr>
          </a:p>
          <a:p>
            <a:pPr marL="571500" indent="-571500">
              <a:buFont typeface="+mj-lt"/>
              <a:buAutoNum type="romanUcPeriod"/>
              <a:defRPr/>
            </a:pPr>
            <a:endParaRPr lang="en-US" dirty="0">
              <a:latin typeface="+mj-lt"/>
            </a:endParaRPr>
          </a:p>
          <a:p>
            <a:pPr marL="571500" indent="-571500">
              <a:buFont typeface="+mj-lt"/>
              <a:buAutoNum type="romanUcPeriod"/>
              <a:defRPr/>
            </a:pPr>
            <a:r>
              <a:rPr lang="en-US" dirty="0">
                <a:latin typeface="+mj-lt"/>
              </a:rPr>
              <a:t>TCAs</a:t>
            </a:r>
          </a:p>
          <a:p>
            <a:pPr marL="641350" indent="-571500">
              <a:buFont typeface="+mj-lt"/>
              <a:buAutoNum type="romanUcPeriod"/>
              <a:defRPr/>
            </a:pPr>
            <a:endParaRPr lang="en-US" dirty="0">
              <a:latin typeface="+mj-lt"/>
            </a:endParaRPr>
          </a:p>
          <a:p>
            <a:pPr marL="571500" indent="-571500">
              <a:buFont typeface="+mj-lt"/>
              <a:buAutoNum type="romanUcPeriod"/>
              <a:defRPr/>
            </a:pPr>
            <a:r>
              <a:rPr lang="en-US" dirty="0">
                <a:latin typeface="+mj-lt"/>
              </a:rPr>
              <a:t>NSAIDs(Indomethacin)</a:t>
            </a:r>
          </a:p>
          <a:p>
            <a:pPr>
              <a:defRPr/>
            </a:pPr>
            <a:endParaRPr lang="en-US" dirty="0">
              <a:latin typeface="+mj-lt"/>
            </a:endParaRPr>
          </a:p>
          <a:p>
            <a:pPr marL="69850" indent="0">
              <a:buFont typeface="Wingdings 2" panose="05020102010507070707" pitchFamily="18" charset="2"/>
              <a:buNone/>
              <a:defRPr/>
            </a:pPr>
            <a:endParaRPr lang="en-US" dirty="0">
              <a:latin typeface="+mj-lt"/>
            </a:endParaRPr>
          </a:p>
        </p:txBody>
      </p:sp>
      <p:sp>
        <p:nvSpPr>
          <p:cNvPr id="2" name="مستطيل 1"/>
          <p:cNvSpPr/>
          <p:nvPr/>
        </p:nvSpPr>
        <p:spPr>
          <a:xfrm>
            <a:off x="457200" y="1439813"/>
            <a:ext cx="7620000" cy="1631216"/>
          </a:xfrm>
          <a:prstGeom prst="rect">
            <a:avLst/>
          </a:prstGeom>
        </p:spPr>
        <p:txBody>
          <a:bodyPr wrap="square">
            <a:spAutoFit/>
          </a:bodyPr>
          <a:lstStyle/>
          <a:p>
            <a:r>
              <a:rPr lang="en-US" sz="2000" b="1" dirty="0">
                <a:solidFill>
                  <a:srgbClr val="FF0000"/>
                </a:solidFill>
                <a:latin typeface="+mj-lt"/>
              </a:rPr>
              <a:t>Indications:</a:t>
            </a:r>
          </a:p>
          <a:p>
            <a:pPr marL="457200" indent="-457200">
              <a:buFont typeface="+mj-lt"/>
              <a:buAutoNum type="arabicParenR"/>
            </a:pPr>
            <a:r>
              <a:rPr lang="en-US" sz="2000" dirty="0">
                <a:latin typeface="+mj-lt"/>
              </a:rPr>
              <a:t>Lack of motivation in the </a:t>
            </a:r>
            <a:r>
              <a:rPr lang="en-US" sz="2000" dirty="0" smtClean="0">
                <a:latin typeface="+mj-lt"/>
              </a:rPr>
              <a:t>children</a:t>
            </a:r>
          </a:p>
          <a:p>
            <a:pPr marL="457200" indent="-457200">
              <a:buFont typeface="+mj-lt"/>
              <a:buAutoNum type="arabicParenR"/>
            </a:pPr>
            <a:r>
              <a:rPr lang="en-US" sz="2000" dirty="0" smtClean="0">
                <a:latin typeface="+mj-lt"/>
              </a:rPr>
              <a:t>Family </a:t>
            </a:r>
            <a:r>
              <a:rPr lang="en-US" sz="2000" dirty="0">
                <a:latin typeface="+mj-lt"/>
              </a:rPr>
              <a:t>overwhelmed by demands such  as a work situation, cramped housing, </a:t>
            </a:r>
            <a:endParaRPr lang="en-US" sz="2000" dirty="0" smtClean="0">
              <a:latin typeface="+mj-lt"/>
            </a:endParaRPr>
          </a:p>
          <a:p>
            <a:pPr marL="457200" indent="-457200">
              <a:buFont typeface="+mj-lt"/>
              <a:buAutoNum type="arabicParenR"/>
            </a:pPr>
            <a:r>
              <a:rPr lang="en-US" sz="2000" dirty="0" smtClean="0">
                <a:latin typeface="+mj-lt"/>
              </a:rPr>
              <a:t>Short-term </a:t>
            </a:r>
            <a:r>
              <a:rPr lang="en-US" sz="2000" dirty="0">
                <a:latin typeface="+mj-lt"/>
              </a:rPr>
              <a:t>dryness is required , e.g., </a:t>
            </a:r>
            <a:r>
              <a:rPr lang="en-US" sz="2000" dirty="0" smtClean="0">
                <a:latin typeface="+mj-lt"/>
              </a:rPr>
              <a:t>for school </a:t>
            </a:r>
            <a:r>
              <a:rPr lang="en-US" sz="2000" dirty="0">
                <a:latin typeface="+mj-lt"/>
              </a:rPr>
              <a:t>outings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742950" indent="-742950">
              <a:buFont typeface="+mj-lt"/>
              <a:buAutoNum type="arabicPeriod"/>
            </a:pPr>
            <a:r>
              <a:rPr lang="en-US" sz="3600" b="1" dirty="0" err="1"/>
              <a:t>Desmopressin</a:t>
            </a:r>
            <a:endParaRPr lang="en-US" sz="3600" b="1"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72200" y="3657600"/>
            <a:ext cx="2682472" cy="269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57200" y="1524000"/>
            <a:ext cx="5715000" cy="4639219"/>
          </a:xfrm>
          <a:prstGeom prst="rect">
            <a:avLst/>
          </a:prstGeom>
        </p:spPr>
        <p:txBody>
          <a:bodyPr wrap="square">
            <a:spAutoFit/>
          </a:bodyPr>
          <a:lstStyle/>
          <a:p>
            <a:pPr marL="295275" marR="5080" indent="-283210">
              <a:lnSpc>
                <a:spcPct val="110400"/>
              </a:lnSpc>
              <a:spcBef>
                <a:spcPts val="150"/>
              </a:spcBef>
              <a:tabLst>
                <a:tab pos="295275" algn="l"/>
              </a:tabLst>
            </a:pPr>
            <a:r>
              <a:rPr lang="en-US" spc="25" dirty="0">
                <a:latin typeface="+mj-lt"/>
              </a:rPr>
              <a:t>One </a:t>
            </a:r>
            <a:r>
              <a:rPr lang="en-US" spc="65" dirty="0">
                <a:latin typeface="+mj-lt"/>
              </a:rPr>
              <a:t>starts </a:t>
            </a:r>
            <a:r>
              <a:rPr lang="en-US" spc="75" dirty="0">
                <a:latin typeface="+mj-lt"/>
              </a:rPr>
              <a:t>with </a:t>
            </a:r>
            <a:r>
              <a:rPr lang="en-US" spc="50" dirty="0">
                <a:latin typeface="+mj-lt"/>
              </a:rPr>
              <a:t>the </a:t>
            </a:r>
            <a:r>
              <a:rPr lang="en-US" spc="75" dirty="0">
                <a:latin typeface="+mj-lt"/>
              </a:rPr>
              <a:t>low </a:t>
            </a:r>
            <a:r>
              <a:rPr lang="en-US" spc="50" dirty="0">
                <a:latin typeface="+mj-lt"/>
              </a:rPr>
              <a:t>dosage </a:t>
            </a:r>
            <a:r>
              <a:rPr lang="en-US" spc="80" dirty="0">
                <a:latin typeface="+mj-lt"/>
              </a:rPr>
              <a:t>of </a:t>
            </a:r>
            <a:r>
              <a:rPr lang="en-US" sz="2000" spc="60" dirty="0">
                <a:solidFill>
                  <a:srgbClr val="FF0000"/>
                </a:solidFill>
                <a:latin typeface="+mj-lt"/>
              </a:rPr>
              <a:t>one </a:t>
            </a:r>
            <a:r>
              <a:rPr lang="en-US" sz="2000" spc="65" dirty="0">
                <a:solidFill>
                  <a:srgbClr val="FF0000"/>
                </a:solidFill>
                <a:latin typeface="+mj-lt"/>
              </a:rPr>
              <a:t> </a:t>
            </a:r>
            <a:r>
              <a:rPr lang="en-US" sz="2000" spc="85" dirty="0">
                <a:solidFill>
                  <a:srgbClr val="FF0000"/>
                </a:solidFill>
                <a:latin typeface="+mj-lt"/>
              </a:rPr>
              <a:t>pill</a:t>
            </a:r>
            <a:r>
              <a:rPr lang="en-US" sz="2000" spc="-25" dirty="0">
                <a:solidFill>
                  <a:srgbClr val="FF0000"/>
                </a:solidFill>
                <a:latin typeface="+mj-lt"/>
              </a:rPr>
              <a:t> </a:t>
            </a:r>
            <a:r>
              <a:rPr lang="en-US" sz="2000" spc="40" dirty="0">
                <a:solidFill>
                  <a:srgbClr val="FF0000"/>
                </a:solidFill>
                <a:uFill>
                  <a:solidFill>
                    <a:srgbClr val="FF0000"/>
                  </a:solidFill>
                </a:uFill>
                <a:latin typeface="+mj-lt"/>
              </a:rPr>
              <a:t>0.2mg</a:t>
            </a:r>
            <a:r>
              <a:rPr lang="en-US" sz="2000" spc="-20" dirty="0">
                <a:solidFill>
                  <a:srgbClr val="FF0000"/>
                </a:solidFill>
                <a:latin typeface="+mj-lt"/>
              </a:rPr>
              <a:t> </a:t>
            </a:r>
            <a:r>
              <a:rPr lang="en-US" spc="75" dirty="0">
                <a:latin typeface="+mj-lt"/>
              </a:rPr>
              <a:t>in</a:t>
            </a:r>
            <a:r>
              <a:rPr lang="en-US" spc="-70" dirty="0">
                <a:latin typeface="+mj-lt"/>
              </a:rPr>
              <a:t> </a:t>
            </a:r>
            <a:r>
              <a:rPr lang="en-US" spc="50" dirty="0">
                <a:latin typeface="+mj-lt"/>
              </a:rPr>
              <a:t>the</a:t>
            </a:r>
            <a:r>
              <a:rPr lang="en-US" spc="-75" dirty="0">
                <a:latin typeface="+mj-lt"/>
              </a:rPr>
              <a:t> </a:t>
            </a:r>
            <a:r>
              <a:rPr lang="en-US" spc="55" dirty="0">
                <a:latin typeface="+mj-lt"/>
              </a:rPr>
              <a:t>evening</a:t>
            </a:r>
            <a:r>
              <a:rPr lang="en-US" spc="-70" dirty="0">
                <a:latin typeface="+mj-lt"/>
              </a:rPr>
              <a:t> </a:t>
            </a:r>
            <a:r>
              <a:rPr lang="en-US" spc="80" dirty="0">
                <a:latin typeface="+mj-lt"/>
              </a:rPr>
              <a:t>for</a:t>
            </a:r>
            <a:r>
              <a:rPr lang="en-US" spc="145" dirty="0">
                <a:latin typeface="+mj-lt"/>
              </a:rPr>
              <a:t> </a:t>
            </a:r>
            <a:r>
              <a:rPr lang="en-US" spc="95" dirty="0">
                <a:solidFill>
                  <a:srgbClr val="FF0000"/>
                </a:solidFill>
                <a:uFill>
                  <a:solidFill>
                    <a:srgbClr val="FF0000"/>
                  </a:solidFill>
                </a:uFill>
                <a:latin typeface="+mj-lt"/>
              </a:rPr>
              <a:t>two</a:t>
            </a:r>
            <a:r>
              <a:rPr lang="en-US" spc="-65" dirty="0">
                <a:solidFill>
                  <a:srgbClr val="FF0000"/>
                </a:solidFill>
                <a:uFill>
                  <a:solidFill>
                    <a:srgbClr val="FF0000"/>
                  </a:solidFill>
                </a:uFill>
                <a:latin typeface="+mj-lt"/>
              </a:rPr>
              <a:t> </a:t>
            </a:r>
            <a:r>
              <a:rPr lang="en-US" spc="55" dirty="0">
                <a:solidFill>
                  <a:srgbClr val="FF0000"/>
                </a:solidFill>
                <a:uFill>
                  <a:solidFill>
                    <a:srgbClr val="FF0000"/>
                  </a:solidFill>
                </a:uFill>
                <a:latin typeface="+mj-lt"/>
              </a:rPr>
              <a:t>weeks.</a:t>
            </a:r>
            <a:r>
              <a:rPr lang="en-US" spc="30" dirty="0">
                <a:solidFill>
                  <a:srgbClr val="FF0000"/>
                </a:solidFill>
                <a:uFill>
                  <a:solidFill>
                    <a:srgbClr val="FF0000"/>
                  </a:solidFill>
                </a:uFill>
                <a:latin typeface="+mj-lt"/>
              </a:rPr>
              <a:t> </a:t>
            </a:r>
            <a:r>
              <a:rPr lang="en-US" spc="35" dirty="0">
                <a:latin typeface="+mj-lt"/>
              </a:rPr>
              <a:t>If</a:t>
            </a:r>
            <a:r>
              <a:rPr lang="en-US" spc="-70" dirty="0">
                <a:latin typeface="+mj-lt"/>
              </a:rPr>
              <a:t> </a:t>
            </a:r>
            <a:r>
              <a:rPr lang="en-US" spc="45" dirty="0">
                <a:latin typeface="+mj-lt"/>
              </a:rPr>
              <a:t>the </a:t>
            </a:r>
            <a:r>
              <a:rPr lang="en-US" spc="-400" dirty="0">
                <a:latin typeface="+mj-lt"/>
              </a:rPr>
              <a:t> </a:t>
            </a:r>
            <a:r>
              <a:rPr lang="en-US" spc="70" dirty="0">
                <a:latin typeface="+mj-lt"/>
              </a:rPr>
              <a:t>child</a:t>
            </a:r>
            <a:r>
              <a:rPr lang="en-US" spc="-75" dirty="0">
                <a:latin typeface="+mj-lt"/>
              </a:rPr>
              <a:t> </a:t>
            </a:r>
            <a:r>
              <a:rPr lang="en-US" spc="70" dirty="0">
                <a:latin typeface="+mj-lt"/>
              </a:rPr>
              <a:t>is</a:t>
            </a:r>
            <a:r>
              <a:rPr lang="en-US" spc="-70" dirty="0">
                <a:latin typeface="+mj-lt"/>
              </a:rPr>
              <a:t> </a:t>
            </a:r>
            <a:r>
              <a:rPr lang="en-US" spc="75" dirty="0">
                <a:latin typeface="+mj-lt"/>
              </a:rPr>
              <a:t>dry</a:t>
            </a:r>
            <a:r>
              <a:rPr lang="en-US" spc="-75" dirty="0">
                <a:latin typeface="+mj-lt"/>
              </a:rPr>
              <a:t> </a:t>
            </a:r>
            <a:r>
              <a:rPr lang="en-US" spc="75" dirty="0">
                <a:latin typeface="+mj-lt"/>
              </a:rPr>
              <a:t>or</a:t>
            </a:r>
            <a:r>
              <a:rPr lang="en-US" spc="-70" dirty="0">
                <a:latin typeface="+mj-lt"/>
              </a:rPr>
              <a:t> </a:t>
            </a:r>
            <a:r>
              <a:rPr lang="en-US" spc="-5" dirty="0">
                <a:latin typeface="+mj-lt"/>
              </a:rPr>
              <a:t>a</a:t>
            </a:r>
            <a:r>
              <a:rPr lang="en-US" spc="-70" dirty="0">
                <a:latin typeface="+mj-lt"/>
              </a:rPr>
              <a:t> </a:t>
            </a:r>
            <a:r>
              <a:rPr lang="en-US" spc="45" dirty="0">
                <a:latin typeface="+mj-lt"/>
              </a:rPr>
              <a:t>marked</a:t>
            </a:r>
            <a:r>
              <a:rPr lang="en-US" spc="-75" dirty="0">
                <a:latin typeface="+mj-lt"/>
              </a:rPr>
              <a:t> </a:t>
            </a:r>
            <a:r>
              <a:rPr lang="en-US" spc="60" dirty="0">
                <a:latin typeface="+mj-lt"/>
              </a:rPr>
              <a:t>reduction</a:t>
            </a:r>
            <a:r>
              <a:rPr lang="en-US" spc="-70" dirty="0">
                <a:latin typeface="+mj-lt"/>
              </a:rPr>
              <a:t> </a:t>
            </a:r>
            <a:r>
              <a:rPr lang="en-US" spc="75" dirty="0">
                <a:latin typeface="+mj-lt"/>
              </a:rPr>
              <a:t>of</a:t>
            </a:r>
            <a:r>
              <a:rPr lang="en-US" spc="-70" dirty="0">
                <a:latin typeface="+mj-lt"/>
              </a:rPr>
              <a:t> </a:t>
            </a:r>
            <a:r>
              <a:rPr lang="en-US" spc="45" dirty="0">
                <a:latin typeface="+mj-lt"/>
              </a:rPr>
              <a:t>wet</a:t>
            </a:r>
            <a:r>
              <a:rPr lang="en-US" spc="-75" dirty="0">
                <a:latin typeface="+mj-lt"/>
              </a:rPr>
              <a:t> </a:t>
            </a:r>
            <a:r>
              <a:rPr lang="en-US" spc="70" dirty="0">
                <a:latin typeface="+mj-lt"/>
              </a:rPr>
              <a:t>nights </a:t>
            </a:r>
            <a:r>
              <a:rPr lang="en-US" spc="75" dirty="0">
                <a:latin typeface="+mj-lt"/>
              </a:rPr>
              <a:t> </a:t>
            </a:r>
            <a:r>
              <a:rPr lang="en-US" spc="40" dirty="0">
                <a:latin typeface="+mj-lt"/>
              </a:rPr>
              <a:t>i</a:t>
            </a:r>
            <a:r>
              <a:rPr lang="en-US" spc="100" dirty="0">
                <a:latin typeface="+mj-lt"/>
              </a:rPr>
              <a:t>s</a:t>
            </a:r>
            <a:r>
              <a:rPr lang="en-US" spc="-75" dirty="0">
                <a:latin typeface="+mj-lt"/>
              </a:rPr>
              <a:t> </a:t>
            </a:r>
            <a:r>
              <a:rPr lang="en-US" spc="50" dirty="0">
                <a:latin typeface="+mj-lt"/>
              </a:rPr>
              <a:t>documente</a:t>
            </a:r>
            <a:r>
              <a:rPr lang="en-US" spc="60" dirty="0">
                <a:latin typeface="+mj-lt"/>
              </a:rPr>
              <a:t>d</a:t>
            </a:r>
            <a:r>
              <a:rPr lang="en-US" spc="-75" dirty="0">
                <a:latin typeface="+mj-lt"/>
              </a:rPr>
              <a:t> </a:t>
            </a:r>
            <a:r>
              <a:rPr lang="en-US" spc="40" dirty="0">
                <a:latin typeface="+mj-lt"/>
              </a:rPr>
              <a:t>on</a:t>
            </a:r>
            <a:r>
              <a:rPr lang="en-US" spc="45" dirty="0">
                <a:latin typeface="+mj-lt"/>
              </a:rPr>
              <a:t>e</a:t>
            </a:r>
            <a:r>
              <a:rPr lang="en-US" spc="100" dirty="0">
                <a:latin typeface="+mj-lt"/>
              </a:rPr>
              <a:t> </a:t>
            </a:r>
            <a:r>
              <a:rPr lang="en-US" sz="1600" spc="55" dirty="0">
                <a:solidFill>
                  <a:srgbClr val="FF0000"/>
                </a:solidFill>
                <a:uFill>
                  <a:solidFill>
                    <a:srgbClr val="FF0000"/>
                  </a:solidFill>
                </a:uFill>
                <a:latin typeface="+mj-lt"/>
              </a:rPr>
              <a:t>stay</a:t>
            </a:r>
            <a:r>
              <a:rPr lang="en-US" sz="1600" spc="85" dirty="0">
                <a:solidFill>
                  <a:srgbClr val="FF0000"/>
                </a:solidFill>
                <a:uFill>
                  <a:solidFill>
                    <a:srgbClr val="FF0000"/>
                  </a:solidFill>
                </a:uFill>
                <a:latin typeface="+mj-lt"/>
              </a:rPr>
              <a:t>s</a:t>
            </a:r>
            <a:r>
              <a:rPr lang="en-US" sz="1600" spc="-70" dirty="0">
                <a:solidFill>
                  <a:srgbClr val="FF0000"/>
                </a:solidFill>
                <a:uFill>
                  <a:solidFill>
                    <a:srgbClr val="FF0000"/>
                  </a:solidFill>
                </a:uFill>
                <a:latin typeface="+mj-lt"/>
              </a:rPr>
              <a:t> </a:t>
            </a:r>
            <a:r>
              <a:rPr lang="en-US" sz="1600" spc="75" dirty="0">
                <a:solidFill>
                  <a:srgbClr val="FF0000"/>
                </a:solidFill>
                <a:uFill>
                  <a:solidFill>
                    <a:srgbClr val="FF0000"/>
                  </a:solidFill>
                </a:uFill>
                <a:latin typeface="+mj-lt"/>
              </a:rPr>
              <a:t>wit</a:t>
            </a:r>
            <a:r>
              <a:rPr lang="en-US" sz="1600" spc="80" dirty="0">
                <a:solidFill>
                  <a:srgbClr val="FF0000"/>
                </a:solidFill>
                <a:uFill>
                  <a:solidFill>
                    <a:srgbClr val="FF0000"/>
                  </a:solidFill>
                </a:uFill>
                <a:latin typeface="+mj-lt"/>
              </a:rPr>
              <a:t>h</a:t>
            </a:r>
            <a:r>
              <a:rPr lang="en-US" sz="1600" spc="-70" dirty="0">
                <a:solidFill>
                  <a:srgbClr val="FF0000"/>
                </a:solidFill>
                <a:uFill>
                  <a:solidFill>
                    <a:srgbClr val="FF0000"/>
                  </a:solidFill>
                </a:uFill>
                <a:latin typeface="+mj-lt"/>
              </a:rPr>
              <a:t> </a:t>
            </a:r>
            <a:r>
              <a:rPr lang="en-US" sz="1600" spc="70" dirty="0">
                <a:solidFill>
                  <a:srgbClr val="FF0000"/>
                </a:solidFill>
                <a:uFill>
                  <a:solidFill>
                    <a:srgbClr val="FF0000"/>
                  </a:solidFill>
                </a:uFill>
                <a:latin typeface="+mj-lt"/>
              </a:rPr>
              <a:t>thi</a:t>
            </a:r>
            <a:r>
              <a:rPr lang="en-US" sz="1600" spc="85" dirty="0">
                <a:solidFill>
                  <a:srgbClr val="FF0000"/>
                </a:solidFill>
                <a:uFill>
                  <a:solidFill>
                    <a:srgbClr val="FF0000"/>
                  </a:solidFill>
                </a:uFill>
                <a:latin typeface="+mj-lt"/>
              </a:rPr>
              <a:t>s</a:t>
            </a:r>
            <a:r>
              <a:rPr lang="en-US" sz="1600" spc="-70" dirty="0">
                <a:solidFill>
                  <a:srgbClr val="FF0000"/>
                </a:solidFill>
                <a:uFill>
                  <a:solidFill>
                    <a:srgbClr val="FF0000"/>
                  </a:solidFill>
                </a:uFill>
                <a:latin typeface="+mj-lt"/>
              </a:rPr>
              <a:t> </a:t>
            </a:r>
            <a:r>
              <a:rPr lang="en-US" sz="1600" spc="50" dirty="0">
                <a:solidFill>
                  <a:srgbClr val="FF0000"/>
                </a:solidFill>
                <a:uFill>
                  <a:solidFill>
                    <a:srgbClr val="FF0000"/>
                  </a:solidFill>
                </a:uFill>
                <a:latin typeface="+mj-lt"/>
              </a:rPr>
              <a:t>dosag</a:t>
            </a:r>
            <a:r>
              <a:rPr lang="en-US" sz="1600" spc="55" dirty="0">
                <a:solidFill>
                  <a:srgbClr val="FF0000"/>
                </a:solidFill>
                <a:uFill>
                  <a:solidFill>
                    <a:srgbClr val="FF0000"/>
                  </a:solidFill>
                </a:uFill>
                <a:latin typeface="+mj-lt"/>
              </a:rPr>
              <a:t>e</a:t>
            </a:r>
            <a:r>
              <a:rPr lang="en-US" sz="1600" spc="-175" dirty="0">
                <a:solidFill>
                  <a:srgbClr val="FF0000"/>
                </a:solidFill>
                <a:latin typeface="+mj-lt"/>
              </a:rPr>
              <a:t> </a:t>
            </a:r>
            <a:r>
              <a:rPr lang="en-US" spc="5" dirty="0">
                <a:latin typeface="+mj-lt"/>
              </a:rPr>
              <a:t>.</a:t>
            </a:r>
            <a:endParaRPr lang="en-US" dirty="0">
              <a:latin typeface="+mj-lt"/>
              <a:cs typeface="Lucida Sans Unicode"/>
            </a:endParaRPr>
          </a:p>
          <a:p>
            <a:pPr marL="295275">
              <a:lnSpc>
                <a:spcPct val="100000"/>
              </a:lnSpc>
              <a:spcBef>
                <a:spcPts val="219"/>
              </a:spcBef>
            </a:pPr>
            <a:r>
              <a:rPr lang="en-US" sz="1600" spc="60" dirty="0">
                <a:latin typeface="+mj-lt"/>
              </a:rPr>
              <a:t>Otherwise,</a:t>
            </a:r>
            <a:r>
              <a:rPr lang="en-US" sz="1600" spc="-60" dirty="0">
                <a:latin typeface="+mj-lt"/>
              </a:rPr>
              <a:t> </a:t>
            </a:r>
            <a:r>
              <a:rPr lang="en-US" sz="1600" spc="75" dirty="0">
                <a:latin typeface="+mj-lt"/>
              </a:rPr>
              <a:t>medication</a:t>
            </a:r>
            <a:r>
              <a:rPr lang="en-US" sz="1600" spc="-60" dirty="0">
                <a:latin typeface="+mj-lt"/>
              </a:rPr>
              <a:t> </a:t>
            </a:r>
            <a:r>
              <a:rPr lang="en-US" sz="1600" spc="85" dirty="0">
                <a:latin typeface="+mj-lt"/>
              </a:rPr>
              <a:t>is</a:t>
            </a:r>
            <a:r>
              <a:rPr lang="en-US" sz="1600" spc="-60" dirty="0">
                <a:latin typeface="+mj-lt"/>
              </a:rPr>
              <a:t> </a:t>
            </a:r>
            <a:r>
              <a:rPr lang="en-US" sz="1600" spc="65" dirty="0">
                <a:latin typeface="+mj-lt"/>
              </a:rPr>
              <a:t>increased</a:t>
            </a:r>
            <a:r>
              <a:rPr lang="en-US" sz="1600" spc="170" dirty="0">
                <a:latin typeface="+mj-lt"/>
              </a:rPr>
              <a:t> </a:t>
            </a:r>
            <a:r>
              <a:rPr lang="en-US" sz="2000" spc="110" dirty="0">
                <a:solidFill>
                  <a:srgbClr val="FF0000"/>
                </a:solidFill>
                <a:uFill>
                  <a:solidFill>
                    <a:srgbClr val="FF0000"/>
                  </a:solidFill>
                </a:uFill>
                <a:latin typeface="+mj-lt"/>
              </a:rPr>
              <a:t>up</a:t>
            </a:r>
            <a:r>
              <a:rPr lang="en-US" sz="2000" spc="-75" dirty="0">
                <a:solidFill>
                  <a:srgbClr val="FF0000"/>
                </a:solidFill>
                <a:uFill>
                  <a:solidFill>
                    <a:srgbClr val="FF0000"/>
                  </a:solidFill>
                </a:uFill>
                <a:latin typeface="+mj-lt"/>
              </a:rPr>
              <a:t> </a:t>
            </a:r>
            <a:r>
              <a:rPr lang="en-US" sz="2000" spc="105" dirty="0">
                <a:solidFill>
                  <a:srgbClr val="FF0000"/>
                </a:solidFill>
                <a:uFill>
                  <a:solidFill>
                    <a:srgbClr val="FF0000"/>
                  </a:solidFill>
                </a:uFill>
                <a:latin typeface="+mj-lt"/>
              </a:rPr>
              <a:t>to</a:t>
            </a:r>
            <a:r>
              <a:rPr lang="en-US" sz="2000" spc="35" dirty="0">
                <a:solidFill>
                  <a:srgbClr val="FF0000"/>
                </a:solidFill>
                <a:uFill>
                  <a:solidFill>
                    <a:srgbClr val="FF0000"/>
                  </a:solidFill>
                </a:uFill>
                <a:latin typeface="+mj-lt"/>
              </a:rPr>
              <a:t> </a:t>
            </a:r>
            <a:endParaRPr lang="en-US" sz="2000" dirty="0">
              <a:latin typeface="+mj-lt"/>
            </a:endParaRPr>
          </a:p>
          <a:p>
            <a:pPr marL="295275">
              <a:lnSpc>
                <a:spcPct val="100000"/>
              </a:lnSpc>
              <a:spcBef>
                <a:spcPts val="275"/>
              </a:spcBef>
            </a:pPr>
            <a:r>
              <a:rPr lang="en-US" sz="2000" spc="40" dirty="0">
                <a:solidFill>
                  <a:srgbClr val="FF0000"/>
                </a:solidFill>
                <a:uFill>
                  <a:solidFill>
                    <a:srgbClr val="FF0000"/>
                  </a:solidFill>
                </a:uFill>
                <a:latin typeface="+mj-lt"/>
              </a:rPr>
              <a:t>0.4mg.</a:t>
            </a:r>
            <a:endParaRPr lang="en-US" sz="2000" dirty="0">
              <a:latin typeface="+mj-lt"/>
            </a:endParaRPr>
          </a:p>
          <a:p>
            <a:pPr>
              <a:lnSpc>
                <a:spcPct val="100000"/>
              </a:lnSpc>
            </a:pPr>
            <a:endParaRPr lang="en-US" sz="2000" dirty="0">
              <a:latin typeface="+mj-lt"/>
            </a:endParaRPr>
          </a:p>
          <a:p>
            <a:pPr>
              <a:lnSpc>
                <a:spcPct val="100000"/>
              </a:lnSpc>
              <a:spcBef>
                <a:spcPts val="20"/>
              </a:spcBef>
            </a:pPr>
            <a:endParaRPr lang="en-US" sz="2800" dirty="0">
              <a:latin typeface="+mj-lt"/>
            </a:endParaRPr>
          </a:p>
          <a:p>
            <a:pPr marL="290830" indent="-278765">
              <a:lnSpc>
                <a:spcPct val="100000"/>
              </a:lnSpc>
              <a:buSzPct val="82857"/>
              <a:buFont typeface="Lucida Sans Unicode"/>
              <a:buChar char="•"/>
              <a:tabLst>
                <a:tab pos="290830" algn="l"/>
                <a:tab pos="291465" algn="l"/>
              </a:tabLst>
            </a:pPr>
            <a:r>
              <a:rPr lang="en-US" sz="2000" spc="90" dirty="0">
                <a:latin typeface="+mj-lt"/>
              </a:rPr>
              <a:t>A</a:t>
            </a:r>
            <a:r>
              <a:rPr lang="en-US" sz="2000" spc="-90" dirty="0">
                <a:latin typeface="+mj-lt"/>
              </a:rPr>
              <a:t> </a:t>
            </a:r>
            <a:r>
              <a:rPr lang="en-US" sz="2000" spc="75" dirty="0">
                <a:latin typeface="+mj-lt"/>
              </a:rPr>
              <a:t>reduction</a:t>
            </a:r>
            <a:r>
              <a:rPr lang="en-US" sz="2000" spc="-85" dirty="0">
                <a:latin typeface="+mj-lt"/>
              </a:rPr>
              <a:t> </a:t>
            </a:r>
            <a:r>
              <a:rPr lang="en-US" sz="2000" spc="90" dirty="0">
                <a:latin typeface="+mj-lt"/>
              </a:rPr>
              <a:t>of</a:t>
            </a:r>
            <a:r>
              <a:rPr lang="en-US" sz="2000" spc="-85" dirty="0">
                <a:latin typeface="+mj-lt"/>
              </a:rPr>
              <a:t> </a:t>
            </a:r>
            <a:r>
              <a:rPr lang="en-US" sz="2000" spc="55" dirty="0">
                <a:latin typeface="+mj-lt"/>
              </a:rPr>
              <a:t>wet</a:t>
            </a:r>
            <a:r>
              <a:rPr lang="en-US" sz="2000" spc="-90" dirty="0">
                <a:latin typeface="+mj-lt"/>
              </a:rPr>
              <a:t> </a:t>
            </a:r>
            <a:r>
              <a:rPr lang="en-US" sz="2000" spc="85" dirty="0">
                <a:latin typeface="+mj-lt"/>
              </a:rPr>
              <a:t>nights</a:t>
            </a:r>
            <a:r>
              <a:rPr lang="en-US" sz="2000" spc="-85" dirty="0">
                <a:latin typeface="+mj-lt"/>
              </a:rPr>
              <a:t> </a:t>
            </a:r>
            <a:r>
              <a:rPr lang="en-US" sz="2000" spc="90" dirty="0">
                <a:latin typeface="+mj-lt"/>
              </a:rPr>
              <a:t>or</a:t>
            </a:r>
            <a:r>
              <a:rPr lang="en-US" sz="2000" spc="-85" dirty="0">
                <a:latin typeface="+mj-lt"/>
              </a:rPr>
              <a:t> </a:t>
            </a:r>
            <a:r>
              <a:rPr lang="en-US" sz="2000" spc="40" dirty="0">
                <a:latin typeface="+mj-lt"/>
              </a:rPr>
              <a:t>even</a:t>
            </a:r>
            <a:endParaRPr lang="en-US" sz="2000" dirty="0">
              <a:latin typeface="+mj-lt"/>
            </a:endParaRPr>
          </a:p>
          <a:p>
            <a:pPr marL="248285">
              <a:lnSpc>
                <a:spcPct val="100000"/>
              </a:lnSpc>
              <a:spcBef>
                <a:spcPts val="325"/>
              </a:spcBef>
            </a:pPr>
            <a:r>
              <a:rPr lang="en-US" sz="2000" spc="70" dirty="0">
                <a:latin typeface="+mj-lt"/>
              </a:rPr>
              <a:t>dryness</a:t>
            </a:r>
            <a:r>
              <a:rPr lang="en-US" sz="2000" spc="-95" dirty="0">
                <a:latin typeface="+mj-lt"/>
              </a:rPr>
              <a:t> </a:t>
            </a:r>
            <a:r>
              <a:rPr lang="en-US" sz="2000" spc="55" dirty="0">
                <a:latin typeface="+mj-lt"/>
              </a:rPr>
              <a:t>can</a:t>
            </a:r>
            <a:r>
              <a:rPr lang="en-US" sz="2000" spc="-90" dirty="0">
                <a:latin typeface="+mj-lt"/>
              </a:rPr>
              <a:t> </a:t>
            </a:r>
            <a:r>
              <a:rPr lang="en-US" sz="2000" spc="40" dirty="0">
                <a:latin typeface="+mj-lt"/>
              </a:rPr>
              <a:t>be</a:t>
            </a:r>
            <a:r>
              <a:rPr lang="en-US" sz="2000" spc="-95" dirty="0">
                <a:latin typeface="+mj-lt"/>
              </a:rPr>
              <a:t> </a:t>
            </a:r>
            <a:r>
              <a:rPr lang="en-US" sz="2000" spc="50" dirty="0">
                <a:latin typeface="+mj-lt"/>
              </a:rPr>
              <a:t>achieved</a:t>
            </a:r>
            <a:r>
              <a:rPr lang="en-US" sz="2000" spc="-90" dirty="0">
                <a:latin typeface="+mj-lt"/>
              </a:rPr>
              <a:t> </a:t>
            </a:r>
            <a:r>
              <a:rPr lang="en-US" sz="2000" spc="80" dirty="0">
                <a:latin typeface="+mj-lt"/>
              </a:rPr>
              <a:t>in</a:t>
            </a:r>
            <a:r>
              <a:rPr lang="en-US" sz="2000" spc="305" dirty="0">
                <a:latin typeface="+mj-lt"/>
              </a:rPr>
              <a:t> </a:t>
            </a:r>
            <a:r>
              <a:rPr lang="en-US" sz="1600" spc="20" dirty="0">
                <a:solidFill>
                  <a:srgbClr val="FF0000"/>
                </a:solidFill>
                <a:latin typeface="+mj-lt"/>
              </a:rPr>
              <a:t>70%</a:t>
            </a:r>
            <a:r>
              <a:rPr lang="en-US" sz="1600" spc="-70" dirty="0">
                <a:solidFill>
                  <a:srgbClr val="FF0000"/>
                </a:solidFill>
                <a:latin typeface="+mj-lt"/>
              </a:rPr>
              <a:t> </a:t>
            </a:r>
            <a:r>
              <a:rPr lang="en-US" sz="1600" spc="85" dirty="0">
                <a:solidFill>
                  <a:srgbClr val="FF0000"/>
                </a:solidFill>
                <a:latin typeface="+mj-lt"/>
              </a:rPr>
              <a:t>of</a:t>
            </a:r>
            <a:r>
              <a:rPr lang="en-US" sz="1600" spc="-65" dirty="0">
                <a:solidFill>
                  <a:srgbClr val="FF0000"/>
                </a:solidFill>
                <a:latin typeface="+mj-lt"/>
              </a:rPr>
              <a:t> </a:t>
            </a:r>
            <a:r>
              <a:rPr lang="en-US" sz="1600" spc="60" dirty="0">
                <a:solidFill>
                  <a:srgbClr val="FF0000"/>
                </a:solidFill>
                <a:latin typeface="+mj-lt"/>
              </a:rPr>
              <a:t>cases</a:t>
            </a:r>
            <a:endParaRPr lang="en-US" sz="1600" dirty="0">
              <a:latin typeface="+mj-lt"/>
            </a:endParaRPr>
          </a:p>
          <a:p>
            <a:pPr>
              <a:lnSpc>
                <a:spcPct val="100000"/>
              </a:lnSpc>
              <a:spcBef>
                <a:spcPts val="45"/>
              </a:spcBef>
            </a:pPr>
            <a:endParaRPr lang="en-US" sz="2000" dirty="0">
              <a:latin typeface="+mj-lt"/>
            </a:endParaRPr>
          </a:p>
          <a:p>
            <a:pPr marL="248285" marR="231140" indent="-236220">
              <a:lnSpc>
                <a:spcPct val="110000"/>
              </a:lnSpc>
              <a:spcBef>
                <a:spcPts val="5"/>
              </a:spcBef>
              <a:buSzPct val="132000"/>
              <a:buChar char="•"/>
              <a:tabLst>
                <a:tab pos="248285" algn="l"/>
                <a:tab pos="248920" algn="l"/>
              </a:tabLst>
            </a:pPr>
            <a:r>
              <a:rPr lang="en-US" sz="1600" spc="30" dirty="0">
                <a:solidFill>
                  <a:srgbClr val="FF0000"/>
                </a:solidFill>
                <a:latin typeface="+mj-lt"/>
              </a:rPr>
              <a:t>S.E</a:t>
            </a:r>
            <a:r>
              <a:rPr lang="en-US" sz="1600" spc="15" dirty="0">
                <a:solidFill>
                  <a:srgbClr val="FF0000"/>
                </a:solidFill>
                <a:latin typeface="+mj-lt"/>
              </a:rPr>
              <a:t>:</a:t>
            </a:r>
            <a:r>
              <a:rPr lang="en-US" sz="1600" dirty="0">
                <a:solidFill>
                  <a:srgbClr val="FF0000"/>
                </a:solidFill>
                <a:latin typeface="+mj-lt"/>
              </a:rPr>
              <a:t> </a:t>
            </a:r>
            <a:r>
              <a:rPr lang="en-US" sz="1600" spc="80" dirty="0">
                <a:solidFill>
                  <a:srgbClr val="FF0000"/>
                </a:solidFill>
                <a:latin typeface="+mj-lt"/>
              </a:rPr>
              <a:t> </a:t>
            </a:r>
            <a:r>
              <a:rPr lang="en-US" spc="-20" dirty="0">
                <a:solidFill>
                  <a:srgbClr val="002060"/>
                </a:solidFill>
                <a:latin typeface="+mj-lt"/>
                <a:cs typeface="Tahoma"/>
              </a:rPr>
              <a:t>rare</a:t>
            </a:r>
            <a:r>
              <a:rPr lang="en-US" spc="-15" dirty="0">
                <a:solidFill>
                  <a:srgbClr val="002060"/>
                </a:solidFill>
                <a:latin typeface="+mj-lt"/>
                <a:cs typeface="Tahoma"/>
              </a:rPr>
              <a:t>;</a:t>
            </a:r>
            <a:r>
              <a:rPr lang="en-US" spc="-135" dirty="0">
                <a:solidFill>
                  <a:srgbClr val="002060"/>
                </a:solidFill>
                <a:latin typeface="+mj-lt"/>
                <a:cs typeface="Tahoma"/>
              </a:rPr>
              <a:t> </a:t>
            </a:r>
            <a:r>
              <a:rPr lang="en-US" spc="15" dirty="0">
                <a:solidFill>
                  <a:srgbClr val="002060"/>
                </a:solidFill>
                <a:latin typeface="+mj-lt"/>
                <a:cs typeface="Tahoma"/>
              </a:rPr>
              <a:t>lik</a:t>
            </a:r>
            <a:r>
              <a:rPr lang="en-US" spc="30" dirty="0">
                <a:solidFill>
                  <a:srgbClr val="002060"/>
                </a:solidFill>
                <a:latin typeface="+mj-lt"/>
                <a:cs typeface="Tahoma"/>
              </a:rPr>
              <a:t>e</a:t>
            </a:r>
            <a:r>
              <a:rPr lang="en-US" spc="-60" dirty="0">
                <a:solidFill>
                  <a:srgbClr val="002060"/>
                </a:solidFill>
                <a:latin typeface="+mj-lt"/>
                <a:cs typeface="Tahoma"/>
              </a:rPr>
              <a:t> </a:t>
            </a:r>
            <a:r>
              <a:rPr lang="en-US" sz="1600" spc="40" dirty="0">
                <a:solidFill>
                  <a:srgbClr val="0070C0"/>
                </a:solidFill>
                <a:latin typeface="+mj-lt"/>
              </a:rPr>
              <a:t>head</a:t>
            </a:r>
            <a:r>
              <a:rPr lang="en-US" sz="1600" spc="20" dirty="0">
                <a:solidFill>
                  <a:srgbClr val="0070C0"/>
                </a:solidFill>
                <a:latin typeface="+mj-lt"/>
              </a:rPr>
              <a:t>,</a:t>
            </a:r>
            <a:r>
              <a:rPr lang="en-US" sz="1600" spc="-65" dirty="0">
                <a:solidFill>
                  <a:srgbClr val="0070C0"/>
                </a:solidFill>
                <a:latin typeface="+mj-lt"/>
              </a:rPr>
              <a:t> </a:t>
            </a:r>
            <a:r>
              <a:rPr lang="en-US" sz="1600" spc="75" dirty="0">
                <a:solidFill>
                  <a:srgbClr val="0070C0"/>
                </a:solidFill>
                <a:latin typeface="+mj-lt"/>
              </a:rPr>
              <a:t>stomac</a:t>
            </a:r>
            <a:r>
              <a:rPr lang="en-US" sz="1600" spc="80" dirty="0">
                <a:solidFill>
                  <a:srgbClr val="0070C0"/>
                </a:solidFill>
                <a:latin typeface="+mj-lt"/>
              </a:rPr>
              <a:t>h</a:t>
            </a:r>
            <a:r>
              <a:rPr lang="en-US" sz="1600" spc="-65" dirty="0">
                <a:solidFill>
                  <a:srgbClr val="0070C0"/>
                </a:solidFill>
                <a:latin typeface="+mj-lt"/>
              </a:rPr>
              <a:t> </a:t>
            </a:r>
            <a:r>
              <a:rPr lang="en-US" sz="1600" spc="55" dirty="0">
                <a:solidFill>
                  <a:srgbClr val="0070C0"/>
                </a:solidFill>
                <a:latin typeface="+mj-lt"/>
              </a:rPr>
              <a:t>aches</a:t>
            </a:r>
            <a:r>
              <a:rPr lang="en-US" sz="1600" spc="-65" dirty="0">
                <a:solidFill>
                  <a:srgbClr val="0070C0"/>
                </a:solidFill>
                <a:latin typeface="+mj-lt"/>
              </a:rPr>
              <a:t> </a:t>
            </a:r>
            <a:r>
              <a:rPr lang="en-US" sz="1600" spc="60" dirty="0">
                <a:solidFill>
                  <a:srgbClr val="0070C0"/>
                </a:solidFill>
                <a:latin typeface="+mj-lt"/>
              </a:rPr>
              <a:t>an</a:t>
            </a:r>
            <a:r>
              <a:rPr lang="en-US" sz="1600" spc="65" dirty="0">
                <a:solidFill>
                  <a:srgbClr val="0070C0"/>
                </a:solidFill>
                <a:latin typeface="+mj-lt"/>
              </a:rPr>
              <a:t>d</a:t>
            </a:r>
            <a:r>
              <a:rPr lang="en-US" sz="1600" spc="-65" dirty="0">
                <a:solidFill>
                  <a:srgbClr val="0070C0"/>
                </a:solidFill>
                <a:latin typeface="+mj-lt"/>
              </a:rPr>
              <a:t> </a:t>
            </a:r>
            <a:r>
              <a:rPr lang="en-US" sz="1600" spc="60" dirty="0">
                <a:solidFill>
                  <a:srgbClr val="0070C0"/>
                </a:solidFill>
                <a:latin typeface="+mj-lt"/>
              </a:rPr>
              <a:t>lac</a:t>
            </a:r>
            <a:r>
              <a:rPr lang="en-US" sz="1600" spc="75" dirty="0">
                <a:solidFill>
                  <a:srgbClr val="0070C0"/>
                </a:solidFill>
                <a:latin typeface="+mj-lt"/>
              </a:rPr>
              <a:t>k</a:t>
            </a:r>
            <a:r>
              <a:rPr lang="en-US" sz="1600" spc="-65" dirty="0">
                <a:solidFill>
                  <a:srgbClr val="0070C0"/>
                </a:solidFill>
                <a:latin typeface="+mj-lt"/>
              </a:rPr>
              <a:t> </a:t>
            </a:r>
            <a:r>
              <a:rPr lang="en-US" sz="1600" spc="65" dirty="0">
                <a:solidFill>
                  <a:srgbClr val="0070C0"/>
                </a:solidFill>
                <a:latin typeface="+mj-lt"/>
              </a:rPr>
              <a:t>of  </a:t>
            </a:r>
            <a:r>
              <a:rPr lang="en-US" spc="45" dirty="0">
                <a:solidFill>
                  <a:srgbClr val="0070C0"/>
                </a:solidFill>
                <a:latin typeface="+mj-lt"/>
              </a:rPr>
              <a:t>appetite</a:t>
            </a:r>
            <a:r>
              <a:rPr lang="en-US" spc="30" dirty="0">
                <a:solidFill>
                  <a:srgbClr val="0070C0"/>
                </a:solidFill>
                <a:latin typeface="+mj-lt"/>
              </a:rPr>
              <a:t>.</a:t>
            </a:r>
            <a:r>
              <a:rPr lang="en-US" spc="-65" dirty="0">
                <a:solidFill>
                  <a:srgbClr val="0070C0"/>
                </a:solidFill>
                <a:latin typeface="+mj-lt"/>
              </a:rPr>
              <a:t> </a:t>
            </a:r>
            <a:r>
              <a:rPr lang="en-US" spc="40" dirty="0">
                <a:solidFill>
                  <a:srgbClr val="002060"/>
                </a:solidFill>
                <a:latin typeface="+mj-lt"/>
                <a:cs typeface="Tahoma"/>
              </a:rPr>
              <a:t>The</a:t>
            </a:r>
            <a:r>
              <a:rPr lang="en-US" spc="-135" dirty="0">
                <a:solidFill>
                  <a:srgbClr val="002060"/>
                </a:solidFill>
                <a:latin typeface="+mj-lt"/>
                <a:cs typeface="Tahoma"/>
              </a:rPr>
              <a:t> </a:t>
            </a:r>
            <a:r>
              <a:rPr lang="en-US" spc="15" dirty="0">
                <a:solidFill>
                  <a:srgbClr val="002060"/>
                </a:solidFill>
                <a:latin typeface="+mj-lt"/>
                <a:cs typeface="Tahoma"/>
              </a:rPr>
              <a:t>mos</a:t>
            </a:r>
            <a:r>
              <a:rPr lang="en-US" spc="10" dirty="0">
                <a:solidFill>
                  <a:srgbClr val="002060"/>
                </a:solidFill>
                <a:latin typeface="+mj-lt"/>
                <a:cs typeface="Tahoma"/>
              </a:rPr>
              <a:t>t</a:t>
            </a:r>
            <a:r>
              <a:rPr lang="en-US" spc="-135" dirty="0">
                <a:solidFill>
                  <a:srgbClr val="002060"/>
                </a:solidFill>
                <a:latin typeface="+mj-lt"/>
                <a:cs typeface="Tahoma"/>
              </a:rPr>
              <a:t> </a:t>
            </a:r>
            <a:r>
              <a:rPr lang="en-US" dirty="0">
                <a:solidFill>
                  <a:srgbClr val="002060"/>
                </a:solidFill>
                <a:latin typeface="+mj-lt"/>
                <a:cs typeface="Tahoma"/>
              </a:rPr>
              <a:t>dramatic</a:t>
            </a:r>
            <a:r>
              <a:rPr lang="en-US" spc="5" dirty="0">
                <a:solidFill>
                  <a:srgbClr val="002060"/>
                </a:solidFill>
                <a:latin typeface="+mj-lt"/>
                <a:cs typeface="Tahoma"/>
              </a:rPr>
              <a:t>,</a:t>
            </a:r>
            <a:r>
              <a:rPr lang="en-US" spc="-135" dirty="0">
                <a:solidFill>
                  <a:srgbClr val="002060"/>
                </a:solidFill>
                <a:latin typeface="+mj-lt"/>
                <a:cs typeface="Tahoma"/>
              </a:rPr>
              <a:t> </a:t>
            </a:r>
            <a:r>
              <a:rPr lang="en-US" spc="-5" dirty="0">
                <a:solidFill>
                  <a:srgbClr val="002060"/>
                </a:solidFill>
                <a:latin typeface="+mj-lt"/>
                <a:cs typeface="Tahoma"/>
              </a:rPr>
              <a:t>thoug</a:t>
            </a:r>
            <a:r>
              <a:rPr lang="en-US" spc="5" dirty="0">
                <a:solidFill>
                  <a:srgbClr val="002060"/>
                </a:solidFill>
                <a:latin typeface="+mj-lt"/>
                <a:cs typeface="Tahoma"/>
              </a:rPr>
              <a:t>h</a:t>
            </a:r>
            <a:r>
              <a:rPr lang="en-US" spc="-135" dirty="0">
                <a:solidFill>
                  <a:srgbClr val="002060"/>
                </a:solidFill>
                <a:latin typeface="+mj-lt"/>
                <a:cs typeface="Tahoma"/>
              </a:rPr>
              <a:t> </a:t>
            </a:r>
            <a:r>
              <a:rPr lang="en-US" spc="10" dirty="0">
                <a:solidFill>
                  <a:srgbClr val="002060"/>
                </a:solidFill>
                <a:latin typeface="+mj-lt"/>
                <a:cs typeface="Tahoma"/>
              </a:rPr>
              <a:t>rar</a:t>
            </a:r>
            <a:r>
              <a:rPr lang="en-US" spc="20" dirty="0">
                <a:solidFill>
                  <a:srgbClr val="002060"/>
                </a:solidFill>
                <a:latin typeface="+mj-lt"/>
                <a:cs typeface="Tahoma"/>
              </a:rPr>
              <a:t>e</a:t>
            </a:r>
            <a:r>
              <a:rPr lang="en-US" spc="-135" dirty="0">
                <a:solidFill>
                  <a:srgbClr val="002060"/>
                </a:solidFill>
                <a:latin typeface="+mj-lt"/>
                <a:cs typeface="Tahoma"/>
              </a:rPr>
              <a:t> </a:t>
            </a:r>
            <a:r>
              <a:rPr lang="en-US" spc="35" dirty="0">
                <a:solidFill>
                  <a:srgbClr val="002060"/>
                </a:solidFill>
                <a:latin typeface="+mj-lt"/>
                <a:cs typeface="Tahoma"/>
              </a:rPr>
              <a:t>side  </a:t>
            </a:r>
            <a:r>
              <a:rPr lang="en-US" spc="-5" dirty="0">
                <a:solidFill>
                  <a:srgbClr val="002060"/>
                </a:solidFill>
                <a:latin typeface="+mj-lt"/>
                <a:cs typeface="Tahoma"/>
              </a:rPr>
              <a:t>effec</a:t>
            </a:r>
            <a:r>
              <a:rPr lang="en-US" dirty="0">
                <a:solidFill>
                  <a:srgbClr val="002060"/>
                </a:solidFill>
                <a:latin typeface="+mj-lt"/>
                <a:cs typeface="Tahoma"/>
              </a:rPr>
              <a:t>t</a:t>
            </a:r>
            <a:r>
              <a:rPr lang="en-US" spc="-130" dirty="0">
                <a:solidFill>
                  <a:srgbClr val="002060"/>
                </a:solidFill>
                <a:latin typeface="+mj-lt"/>
                <a:cs typeface="Tahoma"/>
              </a:rPr>
              <a:t> </a:t>
            </a:r>
            <a:r>
              <a:rPr lang="en-US" spc="25" dirty="0">
                <a:solidFill>
                  <a:srgbClr val="002060"/>
                </a:solidFill>
                <a:latin typeface="+mj-lt"/>
                <a:cs typeface="Tahoma"/>
              </a:rPr>
              <a:t>i</a:t>
            </a:r>
            <a:r>
              <a:rPr lang="en-US" spc="60" dirty="0">
                <a:solidFill>
                  <a:srgbClr val="002060"/>
                </a:solidFill>
                <a:latin typeface="+mj-lt"/>
                <a:cs typeface="Tahoma"/>
              </a:rPr>
              <a:t>s</a:t>
            </a:r>
            <a:r>
              <a:rPr lang="en-US" spc="-65" dirty="0">
                <a:solidFill>
                  <a:srgbClr val="002060"/>
                </a:solidFill>
                <a:latin typeface="+mj-lt"/>
                <a:cs typeface="Tahoma"/>
              </a:rPr>
              <a:t> </a:t>
            </a:r>
            <a:r>
              <a:rPr lang="en-US" spc="65" dirty="0" err="1">
                <a:solidFill>
                  <a:srgbClr val="FF0000"/>
                </a:solidFill>
                <a:latin typeface="+mj-lt"/>
              </a:rPr>
              <a:t>hyponatremi</a:t>
            </a:r>
            <a:r>
              <a:rPr lang="en-US" spc="75" dirty="0" err="1">
                <a:solidFill>
                  <a:srgbClr val="FF0000"/>
                </a:solidFill>
                <a:latin typeface="+mj-lt"/>
              </a:rPr>
              <a:t>a</a:t>
            </a:r>
            <a:r>
              <a:rPr lang="en-US" spc="-65" dirty="0">
                <a:solidFill>
                  <a:srgbClr val="FF0000"/>
                </a:solidFill>
                <a:latin typeface="+mj-lt"/>
              </a:rPr>
              <a:t> </a:t>
            </a:r>
            <a:r>
              <a:rPr lang="en-US" spc="55" dirty="0">
                <a:solidFill>
                  <a:srgbClr val="FF0000"/>
                </a:solidFill>
                <a:latin typeface="+mj-lt"/>
              </a:rPr>
              <a:t>an</a:t>
            </a:r>
            <a:r>
              <a:rPr lang="en-US" spc="60" dirty="0">
                <a:solidFill>
                  <a:srgbClr val="FF0000"/>
                </a:solidFill>
                <a:latin typeface="+mj-lt"/>
              </a:rPr>
              <a:t>d</a:t>
            </a:r>
            <a:r>
              <a:rPr lang="en-US" spc="-65" dirty="0">
                <a:solidFill>
                  <a:srgbClr val="FF0000"/>
                </a:solidFill>
                <a:latin typeface="+mj-lt"/>
              </a:rPr>
              <a:t> </a:t>
            </a:r>
            <a:r>
              <a:rPr lang="en-US" spc="55" dirty="0">
                <a:solidFill>
                  <a:srgbClr val="FF0000"/>
                </a:solidFill>
                <a:latin typeface="+mj-lt"/>
              </a:rPr>
              <a:t>wate</a:t>
            </a:r>
            <a:r>
              <a:rPr lang="en-US" spc="40" dirty="0">
                <a:solidFill>
                  <a:srgbClr val="FF0000"/>
                </a:solidFill>
                <a:latin typeface="+mj-lt"/>
              </a:rPr>
              <a:t>r</a:t>
            </a:r>
            <a:r>
              <a:rPr lang="en-US" spc="-65" dirty="0">
                <a:solidFill>
                  <a:srgbClr val="FF0000"/>
                </a:solidFill>
                <a:latin typeface="+mj-lt"/>
              </a:rPr>
              <a:t> </a:t>
            </a:r>
            <a:r>
              <a:rPr lang="en-US" spc="70" dirty="0">
                <a:solidFill>
                  <a:srgbClr val="FF0000"/>
                </a:solidFill>
                <a:latin typeface="+mj-lt"/>
              </a:rPr>
              <a:t>intoxication.</a:t>
            </a:r>
            <a:endParaRPr lang="en-US" dirty="0">
              <a:latin typeface="+mj-lt"/>
              <a:cs typeface="Tahoma"/>
            </a:endParaRPr>
          </a:p>
        </p:txBody>
      </p:sp>
    </p:spTree>
    <p:extLst>
      <p:ext uri="{BB962C8B-B14F-4D97-AF65-F5344CB8AC3E}">
        <p14:creationId xmlns:p14="http://schemas.microsoft.com/office/powerpoint/2010/main" val="2538588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81000" y="685800"/>
            <a:ext cx="8503920" cy="5486400"/>
          </a:xfrm>
        </p:spPr>
        <p:txBody>
          <a:bodyPr>
            <a:normAutofit/>
          </a:bodyPr>
          <a:lstStyle/>
          <a:p>
            <a:pPr marL="12700">
              <a:lnSpc>
                <a:spcPts val="2605"/>
              </a:lnSpc>
              <a:spcBef>
                <a:spcPts val="110"/>
              </a:spcBef>
            </a:pPr>
            <a:r>
              <a:rPr lang="en-US" altLang="en-US" sz="2800" b="1" dirty="0">
                <a:latin typeface="+mj-lt"/>
              </a:rPr>
              <a:t>Elimination Disorders</a:t>
            </a:r>
            <a:r>
              <a:rPr lang="en-US" sz="2800" spc="85" dirty="0" smtClean="0">
                <a:latin typeface="+mj-lt"/>
                <a:cs typeface="Microsoft Sans Serif"/>
              </a:rPr>
              <a:t>:</a:t>
            </a:r>
            <a:r>
              <a:rPr lang="en-US" sz="2800" spc="35" dirty="0" smtClean="0">
                <a:latin typeface="+mj-lt"/>
                <a:cs typeface="Microsoft Sans Serif"/>
              </a:rPr>
              <a:t> </a:t>
            </a:r>
            <a:r>
              <a:rPr lang="en-US" sz="2800" spc="5" dirty="0">
                <a:latin typeface="+mj-lt"/>
                <a:cs typeface="Microsoft Sans Serif"/>
              </a:rPr>
              <a:t>disorders</a:t>
            </a:r>
            <a:r>
              <a:rPr lang="en-US" sz="2800" spc="-80" dirty="0">
                <a:latin typeface="+mj-lt"/>
                <a:cs typeface="Microsoft Sans Serif"/>
              </a:rPr>
              <a:t> </a:t>
            </a:r>
            <a:r>
              <a:rPr lang="en-US" sz="2800" spc="5" dirty="0">
                <a:latin typeface="+mj-lt"/>
                <a:cs typeface="Microsoft Sans Serif"/>
              </a:rPr>
              <a:t>characterized</a:t>
            </a:r>
            <a:r>
              <a:rPr lang="en-US" sz="2800" spc="-75" dirty="0">
                <a:latin typeface="+mj-lt"/>
                <a:cs typeface="Microsoft Sans Serif"/>
              </a:rPr>
              <a:t> </a:t>
            </a:r>
            <a:r>
              <a:rPr lang="en-US" sz="2800" spc="15" dirty="0">
                <a:latin typeface="+mj-lt"/>
                <a:cs typeface="Microsoft Sans Serif"/>
              </a:rPr>
              <a:t>by</a:t>
            </a:r>
            <a:r>
              <a:rPr lang="en-US" sz="2800" spc="114" dirty="0">
                <a:latin typeface="+mj-lt"/>
                <a:cs typeface="Microsoft Sans Serif"/>
              </a:rPr>
              <a:t> </a:t>
            </a:r>
            <a:r>
              <a:rPr lang="en-US" sz="2800" u="heavy" spc="90" dirty="0">
                <a:solidFill>
                  <a:srgbClr val="FF0000"/>
                </a:solidFill>
                <a:uFill>
                  <a:solidFill>
                    <a:srgbClr val="FF0000"/>
                  </a:solidFill>
                </a:uFill>
                <a:latin typeface="+mj-lt"/>
                <a:cs typeface="Microsoft Sans Serif"/>
              </a:rPr>
              <a:t>developmentally</a:t>
            </a:r>
            <a:r>
              <a:rPr lang="en-US" sz="2800" u="heavy" spc="40" dirty="0">
                <a:solidFill>
                  <a:srgbClr val="FF0000"/>
                </a:solidFill>
                <a:uFill>
                  <a:solidFill>
                    <a:srgbClr val="FF0000"/>
                  </a:solidFill>
                </a:uFill>
                <a:latin typeface="+mj-lt"/>
                <a:cs typeface="Microsoft Sans Serif"/>
              </a:rPr>
              <a:t> </a:t>
            </a:r>
            <a:r>
              <a:rPr lang="en-US" sz="2800" u="heavy" spc="95" dirty="0">
                <a:solidFill>
                  <a:srgbClr val="FF0000"/>
                </a:solidFill>
                <a:uFill>
                  <a:solidFill>
                    <a:srgbClr val="FF0000"/>
                  </a:solidFill>
                </a:uFill>
                <a:latin typeface="+mj-lt"/>
                <a:cs typeface="Microsoft Sans Serif"/>
              </a:rPr>
              <a:t>inappropriate</a:t>
            </a:r>
            <a:r>
              <a:rPr lang="en-US" sz="2800" u="heavy" spc="25" dirty="0">
                <a:solidFill>
                  <a:srgbClr val="FF0000"/>
                </a:solidFill>
                <a:uFill>
                  <a:solidFill>
                    <a:srgbClr val="FF0000"/>
                  </a:solidFill>
                </a:uFill>
                <a:latin typeface="+mj-lt"/>
                <a:cs typeface="Microsoft Sans Serif"/>
              </a:rPr>
              <a:t> </a:t>
            </a:r>
            <a:r>
              <a:rPr lang="en-US" sz="2800" dirty="0" smtClean="0">
                <a:latin typeface="+mj-lt"/>
                <a:cs typeface="Microsoft Sans Serif"/>
              </a:rPr>
              <a:t> </a:t>
            </a:r>
            <a:r>
              <a:rPr lang="en-US" sz="2800" spc="-10" dirty="0" smtClean="0">
                <a:latin typeface="+mj-lt"/>
                <a:cs typeface="Microsoft Sans Serif"/>
              </a:rPr>
              <a:t>elimination</a:t>
            </a:r>
            <a:r>
              <a:rPr lang="en-US" sz="2800" spc="-100" dirty="0" smtClean="0">
                <a:latin typeface="+mj-lt"/>
                <a:cs typeface="Microsoft Sans Serif"/>
              </a:rPr>
              <a:t> </a:t>
            </a:r>
            <a:r>
              <a:rPr lang="en-US" sz="2800" spc="-5" dirty="0">
                <a:latin typeface="+mj-lt"/>
                <a:cs typeface="Microsoft Sans Serif"/>
              </a:rPr>
              <a:t>o</a:t>
            </a:r>
            <a:r>
              <a:rPr lang="en-US" sz="2800" dirty="0">
                <a:latin typeface="+mj-lt"/>
                <a:cs typeface="Microsoft Sans Serif"/>
              </a:rPr>
              <a:t>f</a:t>
            </a:r>
            <a:r>
              <a:rPr lang="en-US" sz="2800" spc="-35" dirty="0">
                <a:latin typeface="+mj-lt"/>
                <a:cs typeface="Microsoft Sans Serif"/>
              </a:rPr>
              <a:t> </a:t>
            </a:r>
            <a:r>
              <a:rPr lang="en-US" sz="3200" spc="100" dirty="0">
                <a:latin typeface="+mj-lt"/>
                <a:cs typeface="Microsoft Sans Serif"/>
              </a:rPr>
              <a:t>urin</a:t>
            </a:r>
            <a:r>
              <a:rPr lang="en-US" sz="3200" spc="135" dirty="0">
                <a:latin typeface="+mj-lt"/>
                <a:cs typeface="Microsoft Sans Serif"/>
              </a:rPr>
              <a:t>e</a:t>
            </a:r>
            <a:r>
              <a:rPr lang="en-US" sz="3200" spc="-204" dirty="0">
                <a:latin typeface="+mj-lt"/>
                <a:cs typeface="Microsoft Sans Serif"/>
              </a:rPr>
              <a:t> </a:t>
            </a:r>
            <a:r>
              <a:rPr lang="en-US" sz="2800" spc="-5" dirty="0">
                <a:latin typeface="+mj-lt"/>
                <a:cs typeface="Microsoft Sans Serif"/>
              </a:rPr>
              <a:t>o</a:t>
            </a:r>
            <a:r>
              <a:rPr lang="en-US" sz="2800" dirty="0">
                <a:latin typeface="+mj-lt"/>
                <a:cs typeface="Microsoft Sans Serif"/>
              </a:rPr>
              <a:t>r</a:t>
            </a:r>
            <a:r>
              <a:rPr lang="en-US" sz="2800" spc="-65" dirty="0">
                <a:latin typeface="+mj-lt"/>
                <a:cs typeface="Microsoft Sans Serif"/>
              </a:rPr>
              <a:t> </a:t>
            </a:r>
            <a:r>
              <a:rPr lang="en-US" sz="2800" spc="75" dirty="0">
                <a:latin typeface="+mj-lt"/>
                <a:cs typeface="Microsoft Sans Serif"/>
              </a:rPr>
              <a:t>feces</a:t>
            </a:r>
            <a:endParaRPr lang="en-US" sz="2800" dirty="0">
              <a:latin typeface="+mj-lt"/>
              <a:cs typeface="Microsoft Sans Serif"/>
            </a:endParaRPr>
          </a:p>
          <a:p>
            <a:pPr marL="69850">
              <a:lnSpc>
                <a:spcPts val="2630"/>
              </a:lnSpc>
              <a:spcBef>
                <a:spcPts val="2210"/>
              </a:spcBef>
            </a:pPr>
            <a:r>
              <a:rPr lang="en-US" sz="2800" spc="5" dirty="0">
                <a:latin typeface="+mj-lt"/>
                <a:cs typeface="Microsoft Sans Serif"/>
              </a:rPr>
              <a:t>Though</a:t>
            </a:r>
            <a:r>
              <a:rPr lang="en-US" sz="2800" spc="30" dirty="0">
                <a:latin typeface="+mj-lt"/>
                <a:cs typeface="Microsoft Sans Serif"/>
              </a:rPr>
              <a:t> </a:t>
            </a:r>
            <a:r>
              <a:rPr lang="en-US" sz="2800" u="heavy" spc="110" dirty="0">
                <a:solidFill>
                  <a:srgbClr val="FF0000"/>
                </a:solidFill>
                <a:uFill>
                  <a:solidFill>
                    <a:srgbClr val="FF0000"/>
                  </a:solidFill>
                </a:uFill>
                <a:latin typeface="+mj-lt"/>
                <a:cs typeface="Microsoft Sans Serif"/>
              </a:rPr>
              <a:t>typically</a:t>
            </a:r>
            <a:r>
              <a:rPr lang="en-US" sz="2800" u="heavy" spc="20" dirty="0">
                <a:solidFill>
                  <a:srgbClr val="FF0000"/>
                </a:solidFill>
                <a:uFill>
                  <a:solidFill>
                    <a:srgbClr val="FF0000"/>
                  </a:solidFill>
                </a:uFill>
                <a:latin typeface="+mj-lt"/>
                <a:cs typeface="Microsoft Sans Serif"/>
              </a:rPr>
              <a:t> </a:t>
            </a:r>
            <a:r>
              <a:rPr lang="en-US" sz="2800" u="heavy" spc="105" dirty="0">
                <a:solidFill>
                  <a:srgbClr val="FF0000"/>
                </a:solidFill>
                <a:uFill>
                  <a:solidFill>
                    <a:srgbClr val="FF0000"/>
                  </a:solidFill>
                </a:uFill>
                <a:latin typeface="+mj-lt"/>
                <a:cs typeface="Microsoft Sans Serif"/>
              </a:rPr>
              <a:t>involuntary</a:t>
            </a:r>
            <a:r>
              <a:rPr lang="en-US" sz="2800" spc="105" dirty="0">
                <a:latin typeface="+mj-lt"/>
                <a:cs typeface="Microsoft Sans Serif"/>
              </a:rPr>
              <a:t>,</a:t>
            </a:r>
            <a:r>
              <a:rPr lang="en-US" sz="2800" spc="-100" dirty="0">
                <a:latin typeface="+mj-lt"/>
                <a:cs typeface="Microsoft Sans Serif"/>
              </a:rPr>
              <a:t> </a:t>
            </a:r>
            <a:r>
              <a:rPr lang="en-US" sz="2800" spc="-10" dirty="0">
                <a:latin typeface="+mj-lt"/>
                <a:cs typeface="Microsoft Sans Serif"/>
              </a:rPr>
              <a:t>this</a:t>
            </a:r>
            <a:r>
              <a:rPr lang="en-US" sz="2800" spc="-105" dirty="0">
                <a:latin typeface="+mj-lt"/>
                <a:cs typeface="Microsoft Sans Serif"/>
              </a:rPr>
              <a:t> </a:t>
            </a:r>
            <a:r>
              <a:rPr lang="en-US" sz="2800" spc="-5" dirty="0">
                <a:latin typeface="+mj-lt"/>
                <a:cs typeface="Microsoft Sans Serif"/>
              </a:rPr>
              <a:t>may</a:t>
            </a:r>
            <a:r>
              <a:rPr lang="en-US" sz="2800" spc="-105" dirty="0">
                <a:latin typeface="+mj-lt"/>
                <a:cs typeface="Microsoft Sans Serif"/>
              </a:rPr>
              <a:t> </a:t>
            </a:r>
            <a:r>
              <a:rPr lang="en-US" sz="2800" spc="-5" dirty="0">
                <a:latin typeface="+mj-lt"/>
                <a:cs typeface="Microsoft Sans Serif"/>
              </a:rPr>
              <a:t>be</a:t>
            </a:r>
            <a:r>
              <a:rPr lang="en-US" sz="2800" spc="-105" dirty="0">
                <a:latin typeface="+mj-lt"/>
                <a:cs typeface="Microsoft Sans Serif"/>
              </a:rPr>
              <a:t> </a:t>
            </a:r>
            <a:r>
              <a:rPr lang="en-US" sz="2800" spc="-10" dirty="0">
                <a:latin typeface="+mj-lt"/>
                <a:cs typeface="Microsoft Sans Serif"/>
              </a:rPr>
              <a:t>intentional</a:t>
            </a:r>
            <a:r>
              <a:rPr lang="en-US" sz="2800" spc="-10" dirty="0" smtClean="0">
                <a:latin typeface="+mj-lt"/>
                <a:cs typeface="Microsoft Sans Serif"/>
              </a:rPr>
              <a:t>.</a:t>
            </a:r>
          </a:p>
          <a:p>
            <a:pPr marL="0" indent="0">
              <a:lnSpc>
                <a:spcPts val="2595"/>
              </a:lnSpc>
              <a:buNone/>
            </a:pPr>
            <a:endParaRPr lang="en-US" sz="2800" spc="-95" dirty="0" smtClean="0">
              <a:latin typeface="+mj-lt"/>
              <a:cs typeface="Microsoft Sans Serif"/>
            </a:endParaRPr>
          </a:p>
          <a:p>
            <a:pPr marL="12700">
              <a:lnSpc>
                <a:spcPts val="2595"/>
              </a:lnSpc>
            </a:pPr>
            <a:r>
              <a:rPr lang="en-US" sz="2800" dirty="0" smtClean="0">
                <a:latin typeface="+mj-lt"/>
                <a:cs typeface="Microsoft Sans Serif"/>
              </a:rPr>
              <a:t>includes</a:t>
            </a:r>
            <a:r>
              <a:rPr lang="en-US" sz="2800" dirty="0" smtClean="0">
                <a:latin typeface="+mj-lt"/>
                <a:cs typeface="Microsoft Sans Serif"/>
              </a:rPr>
              <a:t>:</a:t>
            </a:r>
            <a:endParaRPr lang="en-US" sz="2400" dirty="0">
              <a:latin typeface="+mj-lt"/>
              <a:cs typeface="Microsoft Sans Serif"/>
            </a:endParaRPr>
          </a:p>
          <a:p>
            <a:pPr marL="1201420" indent="-514350">
              <a:lnSpc>
                <a:spcPct val="100000"/>
              </a:lnSpc>
              <a:buSzPct val="122222"/>
              <a:buFont typeface="+mj-lt"/>
              <a:buAutoNum type="arabicPeriod"/>
              <a:tabLst>
                <a:tab pos="876935" algn="l"/>
              </a:tabLst>
            </a:pPr>
            <a:r>
              <a:rPr lang="en-US" sz="3200" spc="105" dirty="0" smtClean="0">
                <a:uFill>
                  <a:solidFill>
                    <a:srgbClr val="FFC000"/>
                  </a:solidFill>
                </a:uFill>
                <a:latin typeface="+mj-lt"/>
                <a:cs typeface="Microsoft Sans Serif"/>
              </a:rPr>
              <a:t>Enuresis</a:t>
            </a:r>
            <a:endParaRPr lang="en-US" sz="4400" dirty="0">
              <a:latin typeface="+mj-lt"/>
              <a:cs typeface="Microsoft Sans Serif"/>
            </a:endParaRPr>
          </a:p>
          <a:p>
            <a:pPr marL="1201420" indent="-514350">
              <a:lnSpc>
                <a:spcPct val="100000"/>
              </a:lnSpc>
              <a:buSzPct val="124074"/>
              <a:buFont typeface="+mj-lt"/>
              <a:buAutoNum type="arabicPeriod"/>
              <a:tabLst>
                <a:tab pos="876935" algn="l"/>
              </a:tabLst>
            </a:pPr>
            <a:r>
              <a:rPr lang="en-US" sz="3200" spc="135" dirty="0">
                <a:uFill>
                  <a:solidFill>
                    <a:srgbClr val="AB3C19"/>
                  </a:solidFill>
                </a:uFill>
                <a:latin typeface="+mj-lt"/>
                <a:cs typeface="Microsoft Sans Serif"/>
              </a:rPr>
              <a:t>Encopresis</a:t>
            </a:r>
            <a:endParaRPr lang="en-US" sz="3200" dirty="0">
              <a:latin typeface="+mj-lt"/>
              <a:cs typeface="Microsoft Sans Serif"/>
            </a:endParaRPr>
          </a:p>
          <a:p>
            <a:endParaRPr lang="en-US" dirty="0">
              <a:latin typeface="+mj-lt"/>
            </a:endParaRPr>
          </a:p>
        </p:txBody>
      </p:sp>
    </p:spTree>
    <p:extLst>
      <p:ext uri="{BB962C8B-B14F-4D97-AF65-F5344CB8AC3E}">
        <p14:creationId xmlns:p14="http://schemas.microsoft.com/office/powerpoint/2010/main" val="327417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5889" y="152400"/>
            <a:ext cx="8534400" cy="758952"/>
          </a:xfrm>
        </p:spPr>
        <p:txBody>
          <a:bodyPr>
            <a:noAutofit/>
          </a:bodyPr>
          <a:lstStyle/>
          <a:p>
            <a:pPr marL="514350" indent="-514350">
              <a:buFont typeface="+mj-lt"/>
              <a:buAutoNum type="arabicPeriod" startAt="2"/>
            </a:pPr>
            <a:r>
              <a:rPr lang="en-GB" sz="3200" b="1" dirty="0"/>
              <a:t>Tricyclic antidepressants:</a:t>
            </a:r>
            <a:endParaRPr lang="en-US" sz="3200" b="1" dirty="0"/>
          </a:p>
        </p:txBody>
      </p:sp>
      <p:sp>
        <p:nvSpPr>
          <p:cNvPr id="3" name="عنصر نائب للمحتوى 2"/>
          <p:cNvSpPr>
            <a:spLocks noGrp="1"/>
          </p:cNvSpPr>
          <p:nvPr>
            <p:ph sz="quarter" idx="1"/>
          </p:nvPr>
        </p:nvSpPr>
        <p:spPr/>
        <p:txBody>
          <a:bodyPr>
            <a:normAutofit fontScale="92500" lnSpcReduction="10000"/>
          </a:bodyPr>
          <a:lstStyle/>
          <a:p>
            <a:pPr>
              <a:defRPr/>
            </a:pPr>
            <a:r>
              <a:rPr lang="en-GB" sz="2400" dirty="0"/>
              <a:t>such as </a:t>
            </a:r>
            <a:r>
              <a:rPr lang="en-GB" sz="2400" dirty="0">
                <a:solidFill>
                  <a:srgbClr val="FF0000"/>
                </a:solidFill>
              </a:rPr>
              <a:t>imipramine</a:t>
            </a:r>
            <a:r>
              <a:rPr lang="en-GB" sz="2400" dirty="0"/>
              <a:t> have a proven anti-</a:t>
            </a:r>
            <a:r>
              <a:rPr lang="en-GB" sz="2400" dirty="0" err="1"/>
              <a:t>enuretic</a:t>
            </a:r>
            <a:r>
              <a:rPr lang="en-GB" sz="2400" dirty="0"/>
              <a:t> effect. </a:t>
            </a:r>
            <a:endParaRPr lang="en-GB" sz="2400" dirty="0" smtClean="0"/>
          </a:p>
          <a:p>
            <a:pPr>
              <a:defRPr/>
            </a:pPr>
            <a:r>
              <a:rPr lang="en-GB" sz="2400" dirty="0" smtClean="0"/>
              <a:t> </a:t>
            </a:r>
            <a:r>
              <a:rPr lang="en-GB" sz="2400" dirty="0"/>
              <a:t>A low dose of </a:t>
            </a:r>
            <a:r>
              <a:rPr lang="en-GB" sz="2400" u="sng" dirty="0">
                <a:solidFill>
                  <a:srgbClr val="FF0000"/>
                </a:solidFill>
              </a:rPr>
              <a:t>10mg to 25mg </a:t>
            </a:r>
            <a:r>
              <a:rPr lang="en-GB" sz="2400" dirty="0"/>
              <a:t>in the evening is often sufficient. </a:t>
            </a:r>
            <a:endParaRPr lang="en-GB" sz="2400" dirty="0" smtClean="0"/>
          </a:p>
          <a:p>
            <a:pPr>
              <a:buFont typeface="Wingdings" panose="05000000000000000000" pitchFamily="2" charset="2"/>
              <a:buChar char="v"/>
              <a:defRPr/>
            </a:pPr>
            <a:r>
              <a:rPr lang="en-GB" sz="2400" dirty="0" smtClean="0"/>
              <a:t> </a:t>
            </a:r>
            <a:r>
              <a:rPr lang="en-GB" sz="2400" dirty="0"/>
              <a:t>NOTE: Due to high risk for cardiac arrhythmias even with therapeutic doses, a detailed family history, ECG before and during treatment and </a:t>
            </a:r>
            <a:r>
              <a:rPr lang="en-GB" sz="2400" dirty="0" smtClean="0"/>
              <a:t>blood </a:t>
            </a:r>
            <a:r>
              <a:rPr lang="en-GB" sz="2400" dirty="0"/>
              <a:t>tests are recommended</a:t>
            </a:r>
            <a:r>
              <a:rPr lang="en-GB" sz="2400" dirty="0" smtClean="0"/>
              <a:t>.</a:t>
            </a:r>
          </a:p>
          <a:p>
            <a:pPr>
              <a:buFont typeface="Wingdings" panose="05000000000000000000" pitchFamily="2" charset="2"/>
              <a:buChar char="v"/>
              <a:defRPr/>
            </a:pPr>
            <a:endParaRPr lang="en-US" sz="2400" dirty="0">
              <a:latin typeface="+mj-lt"/>
            </a:endParaRPr>
          </a:p>
          <a:p>
            <a:pPr>
              <a:defRPr/>
            </a:pPr>
            <a:r>
              <a:rPr lang="en-US" sz="2400" b="1" dirty="0"/>
              <a:t>Side-effects</a:t>
            </a:r>
          </a:p>
          <a:p>
            <a:pPr marL="457200" indent="-457200">
              <a:buFont typeface="+mj-lt"/>
              <a:buAutoNum type="arabicPeriod"/>
              <a:defRPr/>
            </a:pPr>
            <a:r>
              <a:rPr lang="en-US" sz="2400" dirty="0"/>
              <a:t>Potential lethality in overdose</a:t>
            </a:r>
          </a:p>
          <a:p>
            <a:pPr marL="457200" indent="-457200">
              <a:buFont typeface="+mj-lt"/>
              <a:buAutoNum type="arabicPeriod"/>
              <a:defRPr/>
            </a:pPr>
            <a:r>
              <a:rPr lang="en-US" sz="2400" dirty="0" smtClean="0"/>
              <a:t> </a:t>
            </a:r>
            <a:r>
              <a:rPr lang="en-US" sz="2400" dirty="0"/>
              <a:t>convulsions, coma</a:t>
            </a:r>
          </a:p>
          <a:p>
            <a:pPr marL="457200" indent="-457200">
              <a:buFont typeface="+mj-lt"/>
              <a:buAutoNum type="arabicPeriod"/>
              <a:defRPr/>
            </a:pPr>
            <a:r>
              <a:rPr lang="en-US" sz="2400" dirty="0"/>
              <a:t>10% of patients will have side-effects which can include drowsiness, dry mouth, dizziness, constipation, difficulty </a:t>
            </a:r>
            <a:r>
              <a:rPr lang="en-US" sz="2400" dirty="0" smtClean="0"/>
              <a:t>starting  urine </a:t>
            </a:r>
            <a:r>
              <a:rPr lang="en-US" sz="2400" dirty="0"/>
              <a:t>stream, blurred vision, palpitation</a:t>
            </a:r>
          </a:p>
          <a:p>
            <a:endParaRPr lang="en-US" sz="2000" dirty="0">
              <a:latin typeface="+mj-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600" y="3352800"/>
            <a:ext cx="3175289"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769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CC821FDE-F741-41C7-2564-FF8F29FF3E68}"/>
              </a:ext>
            </a:extLst>
          </p:cNvPr>
          <p:cNvSpPr>
            <a:spLocks noGrp="1"/>
          </p:cNvSpPr>
          <p:nvPr>
            <p:ph type="title"/>
          </p:nvPr>
        </p:nvSpPr>
        <p:spPr>
          <a:xfrm>
            <a:off x="1524000" y="228600"/>
            <a:ext cx="5715968" cy="930275"/>
          </a:xfrm>
        </p:spPr>
        <p:txBody>
          <a:bodyPr>
            <a:normAutofit/>
          </a:bodyPr>
          <a:lstStyle/>
          <a:p>
            <a:pPr algn="ctr"/>
            <a:r>
              <a:rPr lang="en-US" altLang="en-US" b="1" dirty="0"/>
              <a:t>Additional Treatments</a:t>
            </a:r>
          </a:p>
        </p:txBody>
      </p:sp>
      <p:sp>
        <p:nvSpPr>
          <p:cNvPr id="30723" name="Content Placeholder 2">
            <a:extLst>
              <a:ext uri="{FF2B5EF4-FFF2-40B4-BE49-F238E27FC236}">
                <a16:creationId xmlns:a16="http://schemas.microsoft.com/office/drawing/2014/main" xmlns="" id="{D9A7DD9D-5A51-F6DE-FD9A-CC1774BDC22B}"/>
              </a:ext>
            </a:extLst>
          </p:cNvPr>
          <p:cNvSpPr>
            <a:spLocks noGrp="1"/>
          </p:cNvSpPr>
          <p:nvPr>
            <p:ph sz="quarter" idx="1"/>
          </p:nvPr>
        </p:nvSpPr>
        <p:spPr>
          <a:xfrm>
            <a:off x="533400" y="1905000"/>
            <a:ext cx="8153400" cy="3889375"/>
          </a:xfrm>
        </p:spPr>
        <p:txBody>
          <a:bodyPr/>
          <a:lstStyle/>
          <a:p>
            <a:pPr marL="69850" indent="0">
              <a:buNone/>
              <a:defRPr/>
            </a:pPr>
            <a:r>
              <a:rPr lang="en-US" altLang="en-US" sz="2000" b="1" dirty="0">
                <a:solidFill>
                  <a:srgbClr val="002060"/>
                </a:solidFill>
                <a:latin typeface="+mj-lt"/>
              </a:rPr>
              <a:t>This type of intervention can significantly address </a:t>
            </a:r>
            <a:r>
              <a:rPr lang="en-US" altLang="en-US" sz="2000" b="1" dirty="0">
                <a:solidFill>
                  <a:srgbClr val="FF0000"/>
                </a:solidFill>
                <a:latin typeface="+mj-lt"/>
              </a:rPr>
              <a:t>secondary enuresis</a:t>
            </a:r>
            <a:r>
              <a:rPr lang="en-US" altLang="en-US" sz="2000" b="1" dirty="0">
                <a:solidFill>
                  <a:srgbClr val="002060"/>
                </a:solidFill>
                <a:latin typeface="+mj-lt"/>
              </a:rPr>
              <a:t> which may be triggered by a psychological </a:t>
            </a:r>
            <a:r>
              <a:rPr lang="en-US" altLang="en-US" sz="2000" b="1" dirty="0" smtClean="0">
                <a:solidFill>
                  <a:srgbClr val="002060"/>
                </a:solidFill>
                <a:latin typeface="+mj-lt"/>
              </a:rPr>
              <a:t>stressor</a:t>
            </a:r>
          </a:p>
          <a:p>
            <a:pPr marL="69850" indent="0">
              <a:buNone/>
              <a:defRPr/>
            </a:pPr>
            <a:endParaRPr lang="en-US" altLang="en-US" sz="2000" b="1" dirty="0" smtClean="0">
              <a:latin typeface="+mj-lt"/>
            </a:endParaRPr>
          </a:p>
          <a:p>
            <a:pPr>
              <a:defRPr/>
            </a:pPr>
            <a:r>
              <a:rPr lang="en-US" altLang="en-US" sz="2000" b="1" dirty="0" smtClean="0">
                <a:latin typeface="+mj-lt"/>
              </a:rPr>
              <a:t>Cognitive </a:t>
            </a:r>
            <a:r>
              <a:rPr lang="en-US" altLang="en-US" sz="2000" b="1" dirty="0">
                <a:latin typeface="+mj-lt"/>
              </a:rPr>
              <a:t>Behavioral Therapy</a:t>
            </a:r>
          </a:p>
          <a:p>
            <a:pPr>
              <a:defRPr/>
            </a:pPr>
            <a:endParaRPr lang="en-US" altLang="en-US" sz="2000" b="1" dirty="0">
              <a:latin typeface="+mj-lt"/>
            </a:endParaRPr>
          </a:p>
          <a:p>
            <a:pPr>
              <a:defRPr/>
            </a:pPr>
            <a:r>
              <a:rPr lang="en-US" altLang="en-US" sz="2000" b="1" dirty="0">
                <a:latin typeface="+mj-lt"/>
              </a:rPr>
              <a:t>Psychodynamic Psychotherapy</a:t>
            </a:r>
          </a:p>
          <a:p>
            <a:pPr>
              <a:defRPr/>
            </a:pPr>
            <a:endParaRPr lang="en-US" altLang="en-US" sz="2000" b="1" dirty="0">
              <a:latin typeface="+mj-lt"/>
            </a:endParaRPr>
          </a:p>
          <a:p>
            <a:pPr>
              <a:defRPr/>
            </a:pPr>
            <a:r>
              <a:rPr lang="en-US" altLang="en-US" sz="2000" b="1" dirty="0" smtClean="0">
                <a:latin typeface="+mj-lt"/>
              </a:rPr>
              <a:t>Biofeedback: </a:t>
            </a:r>
            <a:r>
              <a:rPr lang="en-US" altLang="en-US" sz="2000" dirty="0">
                <a:latin typeface="+mj-lt"/>
              </a:rPr>
              <a:t>This is a form of pelvic floor physical therapy</a:t>
            </a:r>
            <a:endParaRPr lang="en-US" altLang="en-US" sz="2000" b="1" dirty="0">
              <a:latin typeface="+mj-lt"/>
            </a:endParaRPr>
          </a:p>
          <a:p>
            <a:pPr marL="69850" indent="0">
              <a:buFont typeface="Wingdings 2" panose="05020102010507070707" pitchFamily="18" charset="2"/>
              <a:buNone/>
              <a:defRPr/>
            </a:pPr>
            <a:endParaRPr lang="en-US" altLang="en-US"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554D5A77-781D-BFC2-8209-94748C23D1EC}"/>
              </a:ext>
            </a:extLst>
          </p:cNvPr>
          <p:cNvSpPr>
            <a:spLocks noGrp="1"/>
          </p:cNvSpPr>
          <p:nvPr>
            <p:ph type="title"/>
          </p:nvPr>
        </p:nvSpPr>
        <p:spPr>
          <a:xfrm>
            <a:off x="1066800" y="-30707"/>
            <a:ext cx="7024687" cy="1143000"/>
          </a:xfrm>
        </p:spPr>
        <p:txBody>
          <a:bodyPr>
            <a:normAutofit/>
          </a:bodyPr>
          <a:lstStyle/>
          <a:p>
            <a:r>
              <a:rPr lang="en-US" altLang="en-US" sz="4400" b="1" dirty="0">
                <a:solidFill>
                  <a:schemeClr val="accent3">
                    <a:lumMod val="75000"/>
                  </a:schemeClr>
                </a:solidFill>
              </a:rPr>
              <a:t>ASK</a:t>
            </a:r>
          </a:p>
        </p:txBody>
      </p:sp>
      <p:sp>
        <p:nvSpPr>
          <p:cNvPr id="3" name="Content Placeholder 2">
            <a:extLst>
              <a:ext uri="{FF2B5EF4-FFF2-40B4-BE49-F238E27FC236}">
                <a16:creationId xmlns:a16="http://schemas.microsoft.com/office/drawing/2014/main" xmlns="" id="{54A1A410-C534-0E79-B0BB-24F09B663637}"/>
              </a:ext>
            </a:extLst>
          </p:cNvPr>
          <p:cNvSpPr>
            <a:spLocks noGrp="1"/>
          </p:cNvSpPr>
          <p:nvPr>
            <p:ph sz="quarter" idx="1"/>
          </p:nvPr>
        </p:nvSpPr>
        <p:spPr>
          <a:xfrm>
            <a:off x="762000" y="1885950"/>
            <a:ext cx="7924800" cy="3600450"/>
          </a:xfrm>
        </p:spPr>
        <p:txBody>
          <a:bodyPr>
            <a:normAutofit fontScale="92500" lnSpcReduction="10000"/>
          </a:bodyPr>
          <a:lstStyle/>
          <a:p>
            <a:pPr marL="69850" indent="0">
              <a:buNone/>
              <a:defRPr/>
            </a:pPr>
            <a:r>
              <a:rPr lang="ar-SA" b="1" dirty="0">
                <a:solidFill>
                  <a:srgbClr val="002060"/>
                </a:solidFill>
                <a:latin typeface="+mj-lt"/>
              </a:rPr>
              <a:t>As a Healthcare provider you should ask about </a:t>
            </a:r>
            <a:r>
              <a:rPr lang="en-US" b="1" dirty="0" smtClean="0">
                <a:solidFill>
                  <a:srgbClr val="002060"/>
                </a:solidFill>
                <a:latin typeface="+mj-lt"/>
              </a:rPr>
              <a:t>:</a:t>
            </a:r>
          </a:p>
          <a:p>
            <a:pPr marL="69850" indent="0">
              <a:buNone/>
              <a:defRPr/>
            </a:pPr>
            <a:endParaRPr lang="ar-SA" b="1" dirty="0">
              <a:latin typeface="+mj-lt"/>
            </a:endParaRPr>
          </a:p>
          <a:p>
            <a:pPr marL="69850" indent="0">
              <a:buNone/>
              <a:defRPr/>
            </a:pPr>
            <a:r>
              <a:rPr lang="en-US" b="1" dirty="0" smtClean="0">
                <a:latin typeface="+mj-lt"/>
              </a:rPr>
              <a:t>1- </a:t>
            </a:r>
            <a:r>
              <a:rPr lang="ar-SA" b="1" dirty="0" smtClean="0">
                <a:latin typeface="+mj-lt"/>
              </a:rPr>
              <a:t>If </a:t>
            </a:r>
            <a:r>
              <a:rPr lang="ar-SA" b="1" dirty="0">
                <a:latin typeface="+mj-lt"/>
              </a:rPr>
              <a:t>other family members have had enuresis</a:t>
            </a:r>
          </a:p>
          <a:p>
            <a:pPr marL="69850" indent="0">
              <a:buNone/>
              <a:defRPr/>
            </a:pPr>
            <a:r>
              <a:rPr lang="en-US" b="1" dirty="0" smtClean="0">
                <a:latin typeface="+mj-lt"/>
              </a:rPr>
              <a:t>2- H</a:t>
            </a:r>
            <a:r>
              <a:rPr lang="ar-SA" b="1" dirty="0">
                <a:latin typeface="+mj-lt"/>
              </a:rPr>
              <a:t>ow often your child urinates during the day </a:t>
            </a:r>
          </a:p>
          <a:p>
            <a:pPr marL="69850" indent="0">
              <a:buNone/>
              <a:defRPr/>
            </a:pPr>
            <a:r>
              <a:rPr lang="en-US" b="1" dirty="0" smtClean="0">
                <a:latin typeface="+mj-lt"/>
              </a:rPr>
              <a:t>3- </a:t>
            </a:r>
            <a:r>
              <a:rPr lang="ar-SA" b="1" dirty="0" smtClean="0">
                <a:latin typeface="+mj-lt"/>
              </a:rPr>
              <a:t>How </a:t>
            </a:r>
            <a:r>
              <a:rPr lang="ar-SA" b="1" dirty="0">
                <a:latin typeface="+mj-lt"/>
              </a:rPr>
              <a:t>much your child drinks in the evening  </a:t>
            </a:r>
          </a:p>
          <a:p>
            <a:pPr marL="69850" indent="0">
              <a:buNone/>
              <a:defRPr/>
            </a:pPr>
            <a:r>
              <a:rPr lang="en-US" b="1" dirty="0" smtClean="0">
                <a:latin typeface="+mj-lt"/>
              </a:rPr>
              <a:t>4- </a:t>
            </a:r>
            <a:r>
              <a:rPr lang="ar-SA" b="1" dirty="0" smtClean="0">
                <a:latin typeface="+mj-lt"/>
              </a:rPr>
              <a:t>If </a:t>
            </a:r>
            <a:r>
              <a:rPr lang="ar-SA" b="1" dirty="0">
                <a:latin typeface="+mj-lt"/>
              </a:rPr>
              <a:t>your childs have had recent stress in their life</a:t>
            </a:r>
          </a:p>
          <a:p>
            <a:pPr marL="69850" indent="0">
              <a:buFont typeface="Wingdings 2" panose="05020102010507070707" pitchFamily="18" charset="2"/>
              <a:buNone/>
              <a:defRPr/>
            </a:pPr>
            <a:endParaRPr lang="en-US"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600" b="1" dirty="0">
                <a:solidFill>
                  <a:schemeClr val="accent3">
                    <a:lumMod val="75000"/>
                  </a:schemeClr>
                </a:solidFill>
              </a:rPr>
              <a:t>Encopresis</a:t>
            </a:r>
            <a:endParaRPr lang="en-GB" sz="3600" b="1" dirty="0">
              <a:solidFill>
                <a:schemeClr val="accent3">
                  <a:lumMod val="75000"/>
                </a:schemeClr>
              </a:solidFill>
            </a:endParaRPr>
          </a:p>
        </p:txBody>
      </p:sp>
      <p:sp>
        <p:nvSpPr>
          <p:cNvPr id="3" name="Content Placeholder 2"/>
          <p:cNvSpPr>
            <a:spLocks noGrp="1"/>
          </p:cNvSpPr>
          <p:nvPr>
            <p:ph idx="1"/>
          </p:nvPr>
        </p:nvSpPr>
        <p:spPr/>
        <p:txBody>
          <a:bodyPr/>
          <a:lstStyle/>
          <a:p>
            <a:pPr>
              <a:lnSpc>
                <a:spcPct val="150000"/>
              </a:lnSpc>
            </a:pPr>
            <a:r>
              <a:rPr lang="en-GB" b="1" i="1" dirty="0">
                <a:solidFill>
                  <a:schemeClr val="tx1"/>
                </a:solidFill>
              </a:rPr>
              <a:t>defined as the repeated passage of </a:t>
            </a:r>
            <a:r>
              <a:rPr lang="en-GB" b="1" i="1" dirty="0" err="1">
                <a:solidFill>
                  <a:schemeClr val="tx1"/>
                </a:solidFill>
              </a:rPr>
              <a:t>feces</a:t>
            </a:r>
            <a:r>
              <a:rPr lang="en-GB" b="1" i="1" dirty="0">
                <a:solidFill>
                  <a:schemeClr val="tx1"/>
                </a:solidFill>
              </a:rPr>
              <a:t> in </a:t>
            </a:r>
            <a:r>
              <a:rPr lang="en-GB" b="1" i="1" dirty="0" smtClean="0">
                <a:solidFill>
                  <a:schemeClr val="tx1"/>
                </a:solidFill>
              </a:rPr>
              <a:t>inappropriate </a:t>
            </a:r>
            <a:r>
              <a:rPr lang="en-GB" b="1" i="1" dirty="0">
                <a:solidFill>
                  <a:schemeClr val="tx1"/>
                </a:solidFill>
              </a:rPr>
              <a:t>places. The voiding is typically regarded as involuntary although it may be volitional. </a:t>
            </a:r>
            <a:r>
              <a:rPr lang="en-GB" b="1" i="1" dirty="0" smtClean="0">
                <a:solidFill>
                  <a:schemeClr val="tx1"/>
                </a:solidFill>
              </a:rPr>
              <a:t>The term is derived from the Greek Word </a:t>
            </a:r>
            <a:r>
              <a:rPr lang="en-GB" b="1" i="1" dirty="0" err="1" smtClean="0">
                <a:solidFill>
                  <a:schemeClr val="tx1"/>
                </a:solidFill>
              </a:rPr>
              <a:t>Kopros</a:t>
            </a:r>
            <a:r>
              <a:rPr lang="en-GB" b="1" i="1" dirty="0" smtClean="0">
                <a:solidFill>
                  <a:schemeClr val="tx1"/>
                </a:solidFill>
              </a:rPr>
              <a:t> meaning dung or </a:t>
            </a:r>
            <a:r>
              <a:rPr lang="en-GB" b="1" i="1" dirty="0" err="1" smtClean="0">
                <a:solidFill>
                  <a:schemeClr val="tx1"/>
                </a:solidFill>
              </a:rPr>
              <a:t>feces</a:t>
            </a:r>
            <a:r>
              <a:rPr lang="en-GB" b="1" i="1" dirty="0" smtClean="0">
                <a:solidFill>
                  <a:schemeClr val="tx1"/>
                </a:solidFill>
              </a:rPr>
              <a:t>.</a:t>
            </a:r>
            <a:endParaRPr lang="en-GB" b="1" i="1" dirty="0">
              <a:solidFill>
                <a:schemeClr val="tx1"/>
              </a:solidFill>
            </a:endParaRPr>
          </a:p>
        </p:txBody>
      </p:sp>
    </p:spTree>
    <p:extLst>
      <p:ext uri="{BB962C8B-B14F-4D97-AF65-F5344CB8AC3E}">
        <p14:creationId xmlns:p14="http://schemas.microsoft.com/office/powerpoint/2010/main" val="339444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805276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349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a:extLst>
              <a:ext uri="{FF2B5EF4-FFF2-40B4-BE49-F238E27FC236}">
                <a16:creationId xmlns="" xmlns:a16="http://schemas.microsoft.com/office/drawing/2014/main" id="{A38823F0-8187-6DF0-A463-380C4B4FCDB0}"/>
              </a:ext>
            </a:extLst>
          </p:cNvPr>
          <p:cNvSpPr>
            <a:spLocks noGrp="1"/>
          </p:cNvSpPr>
          <p:nvPr>
            <p:ph type="title"/>
          </p:nvPr>
        </p:nvSpPr>
        <p:spPr/>
        <p:txBody>
          <a:bodyPr/>
          <a:lstStyle/>
          <a:p>
            <a:pPr algn="ctr"/>
            <a:r>
              <a:rPr lang="en-US" altLang="en-US" b="1" dirty="0"/>
              <a:t>Encopresis</a:t>
            </a:r>
          </a:p>
        </p:txBody>
      </p:sp>
      <p:sp>
        <p:nvSpPr>
          <p:cNvPr id="33795" name="Content Placeholder 2">
            <a:extLst>
              <a:ext uri="{FF2B5EF4-FFF2-40B4-BE49-F238E27FC236}">
                <a16:creationId xmlns="" xmlns:a16="http://schemas.microsoft.com/office/drawing/2014/main" id="{D4E46953-F9B8-EDFA-4038-43ECAB6504BE}"/>
              </a:ext>
            </a:extLst>
          </p:cNvPr>
          <p:cNvSpPr>
            <a:spLocks noGrp="1"/>
          </p:cNvSpPr>
          <p:nvPr>
            <p:ph idx="1"/>
          </p:nvPr>
        </p:nvSpPr>
        <p:spPr/>
        <p:txBody>
          <a:bodyPr/>
          <a:lstStyle/>
          <a:p>
            <a:r>
              <a:rPr lang="en-US" altLang="en-US" dirty="0"/>
              <a:t>Primary Encopresis</a:t>
            </a:r>
          </a:p>
          <a:p>
            <a:endParaRPr lang="en-US" altLang="en-US" dirty="0"/>
          </a:p>
          <a:p>
            <a:r>
              <a:rPr lang="en-US" altLang="en-US" dirty="0"/>
              <a:t>Secondary Encopresis</a:t>
            </a:r>
          </a:p>
          <a:p>
            <a:endParaRPr lang="en-US" altLang="en-US" dirty="0"/>
          </a:p>
          <a:p>
            <a:r>
              <a:rPr lang="en-US" altLang="en-US" dirty="0"/>
              <a:t>Retentive Encopresis</a:t>
            </a:r>
          </a:p>
          <a:p>
            <a:endParaRPr lang="en-US" altLang="en-US" dirty="0"/>
          </a:p>
          <a:p>
            <a:r>
              <a:rPr lang="en-US" altLang="en-US" dirty="0" err="1"/>
              <a:t>Nonretentive</a:t>
            </a:r>
            <a:r>
              <a:rPr lang="en-US" altLang="en-US" dirty="0"/>
              <a:t> encopresis</a:t>
            </a:r>
          </a:p>
        </p:txBody>
      </p:sp>
      <p:pic>
        <p:nvPicPr>
          <p:cNvPr id="33796" name="Picture 3">
            <a:extLst>
              <a:ext uri="{FF2B5EF4-FFF2-40B4-BE49-F238E27FC236}">
                <a16:creationId xmlns="" xmlns:a16="http://schemas.microsoft.com/office/drawing/2014/main" id="{F87F48EB-350D-995B-B833-54C109F6C0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09800"/>
            <a:ext cx="24701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137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 xmlns:a16="http://schemas.microsoft.com/office/drawing/2014/main" id="{69964C7F-F946-2300-BB50-8DD165F52D3F}"/>
              </a:ext>
            </a:extLst>
          </p:cNvPr>
          <p:cNvSpPr>
            <a:spLocks noGrp="1"/>
          </p:cNvSpPr>
          <p:nvPr>
            <p:ph type="title"/>
          </p:nvPr>
        </p:nvSpPr>
        <p:spPr/>
        <p:txBody>
          <a:bodyPr/>
          <a:lstStyle/>
          <a:p>
            <a:pPr algn="ctr"/>
            <a:r>
              <a:rPr lang="en-US" altLang="en-US" b="1" dirty="0">
                <a:solidFill>
                  <a:schemeClr val="accent3">
                    <a:lumMod val="75000"/>
                  </a:schemeClr>
                </a:solidFill>
              </a:rPr>
              <a:t>Prevalence</a:t>
            </a:r>
          </a:p>
        </p:txBody>
      </p:sp>
      <p:sp>
        <p:nvSpPr>
          <p:cNvPr id="35843" name="Content Placeholder 2">
            <a:extLst>
              <a:ext uri="{FF2B5EF4-FFF2-40B4-BE49-F238E27FC236}">
                <a16:creationId xmlns="" xmlns:a16="http://schemas.microsoft.com/office/drawing/2014/main" id="{D5615EC7-457F-3ACA-BCCB-4E0CC019B1A2}"/>
              </a:ext>
            </a:extLst>
          </p:cNvPr>
          <p:cNvSpPr>
            <a:spLocks noGrp="1"/>
          </p:cNvSpPr>
          <p:nvPr>
            <p:ph idx="1"/>
          </p:nvPr>
        </p:nvSpPr>
        <p:spPr/>
        <p:txBody>
          <a:bodyPr/>
          <a:lstStyle/>
          <a:p>
            <a:r>
              <a:rPr lang="en-US" altLang="en-US" b="1" dirty="0">
                <a:solidFill>
                  <a:schemeClr val="tx1"/>
                </a:solidFill>
              </a:rPr>
              <a:t>Secondary encopresis is more common</a:t>
            </a:r>
          </a:p>
          <a:p>
            <a:endParaRPr lang="en-US" altLang="en-US" b="1" dirty="0">
              <a:solidFill>
                <a:schemeClr val="tx1"/>
              </a:solidFill>
            </a:endParaRPr>
          </a:p>
          <a:p>
            <a:r>
              <a:rPr lang="en-US" altLang="en-US" b="1" dirty="0">
                <a:solidFill>
                  <a:schemeClr val="tx1"/>
                </a:solidFill>
              </a:rPr>
              <a:t>Between ages 7-8 prevalence is 1.5%</a:t>
            </a:r>
          </a:p>
          <a:p>
            <a:endParaRPr lang="en-US" altLang="en-US" b="1" dirty="0">
              <a:solidFill>
                <a:schemeClr val="tx1"/>
              </a:solidFill>
            </a:endParaRPr>
          </a:p>
          <a:p>
            <a:r>
              <a:rPr lang="en-US" altLang="en-US" b="1" dirty="0">
                <a:solidFill>
                  <a:schemeClr val="tx1"/>
                </a:solidFill>
              </a:rPr>
              <a:t>3:1 male to female ratio</a:t>
            </a:r>
          </a:p>
          <a:p>
            <a:endParaRPr lang="en-US" altLang="en-US" b="1" dirty="0">
              <a:solidFill>
                <a:schemeClr val="tx1"/>
              </a:solidFill>
            </a:endParaRPr>
          </a:p>
          <a:p>
            <a:r>
              <a:rPr lang="en-US" altLang="en-US" b="1" dirty="0">
                <a:solidFill>
                  <a:schemeClr val="tx1"/>
                </a:solidFill>
              </a:rPr>
              <a:t> Retentive type is 80-95% of cases</a:t>
            </a:r>
          </a:p>
          <a:p>
            <a:endParaRPr lang="en-US" altLang="en-US" b="1" dirty="0">
              <a:solidFill>
                <a:schemeClr val="tx1"/>
              </a:solidFill>
            </a:endParaRPr>
          </a:p>
          <a:p>
            <a:endParaRPr lang="en-US" altLang="en-US" b="1" dirty="0">
              <a:solidFill>
                <a:schemeClr val="tx1"/>
              </a:solidFill>
            </a:endParaRPr>
          </a:p>
        </p:txBody>
      </p:sp>
    </p:spTree>
    <p:extLst>
      <p:ext uri="{BB962C8B-B14F-4D97-AF65-F5344CB8AC3E}">
        <p14:creationId xmlns:p14="http://schemas.microsoft.com/office/powerpoint/2010/main" val="2818896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err="1">
                <a:solidFill>
                  <a:schemeClr val="accent3">
                    <a:lumMod val="75000"/>
                  </a:schemeClr>
                </a:solidFill>
              </a:rPr>
              <a:t>E</a:t>
            </a:r>
            <a:r>
              <a:rPr lang="en-GB" sz="3600" b="1" dirty="0" err="1" smtClean="0">
                <a:solidFill>
                  <a:schemeClr val="accent3">
                    <a:lumMod val="75000"/>
                  </a:schemeClr>
                </a:solidFill>
              </a:rPr>
              <a:t>tiology</a:t>
            </a:r>
            <a:endParaRPr lang="en-GB" sz="3600" b="1" dirty="0">
              <a:solidFill>
                <a:schemeClr val="accent3">
                  <a:lumMod val="75000"/>
                </a:schemeClr>
              </a:solidFill>
            </a:endParaRPr>
          </a:p>
        </p:txBody>
      </p:sp>
      <p:sp>
        <p:nvSpPr>
          <p:cNvPr id="3" name="Content Placeholder 2"/>
          <p:cNvSpPr>
            <a:spLocks noGrp="1"/>
          </p:cNvSpPr>
          <p:nvPr>
            <p:ph idx="1"/>
          </p:nvPr>
        </p:nvSpPr>
        <p:spPr>
          <a:xfrm>
            <a:off x="990600" y="2362200"/>
            <a:ext cx="6777037" cy="3508375"/>
          </a:xfrm>
        </p:spPr>
        <p:txBody>
          <a:bodyPr/>
          <a:lstStyle/>
          <a:p>
            <a:pPr>
              <a:lnSpc>
                <a:spcPct val="150000"/>
              </a:lnSpc>
            </a:pPr>
            <a:r>
              <a:rPr lang="en-GB" b="1" dirty="0" smtClean="0">
                <a:solidFill>
                  <a:schemeClr val="tx1"/>
                </a:solidFill>
              </a:rPr>
              <a:t>Delay in maturation </a:t>
            </a:r>
          </a:p>
          <a:p>
            <a:pPr>
              <a:lnSpc>
                <a:spcPct val="150000"/>
              </a:lnSpc>
            </a:pPr>
            <a:r>
              <a:rPr lang="en-GB" b="1" dirty="0" smtClean="0">
                <a:solidFill>
                  <a:schemeClr val="tx1"/>
                </a:solidFill>
              </a:rPr>
              <a:t>Underlying medical condition</a:t>
            </a:r>
          </a:p>
          <a:p>
            <a:pPr>
              <a:lnSpc>
                <a:spcPct val="150000"/>
              </a:lnSpc>
            </a:pPr>
            <a:r>
              <a:rPr lang="en-GB" b="1" dirty="0" smtClean="0">
                <a:solidFill>
                  <a:schemeClr val="tx1"/>
                </a:solidFill>
              </a:rPr>
              <a:t>Psychological/</a:t>
            </a:r>
            <a:r>
              <a:rPr lang="en-GB" b="1" dirty="0" err="1" smtClean="0">
                <a:solidFill>
                  <a:schemeClr val="tx1"/>
                </a:solidFill>
              </a:rPr>
              <a:t>Behavioral</a:t>
            </a:r>
            <a:endParaRPr lang="en-GB" b="1" dirty="0" smtClean="0">
              <a:solidFill>
                <a:schemeClr val="tx1"/>
              </a:solidFill>
            </a:endParaRPr>
          </a:p>
          <a:p>
            <a:pPr>
              <a:lnSpc>
                <a:spcPct val="150000"/>
              </a:lnSpc>
            </a:pPr>
            <a:r>
              <a:rPr lang="en-GB" b="1" dirty="0" smtClean="0">
                <a:solidFill>
                  <a:schemeClr val="tx1"/>
                </a:solidFill>
              </a:rPr>
              <a:t>constipation</a:t>
            </a:r>
            <a:endParaRPr lang="en-GB" b="1" dirty="0">
              <a:solidFill>
                <a:schemeClr val="tx1"/>
              </a:solidFill>
            </a:endParaRPr>
          </a:p>
        </p:txBody>
      </p:sp>
    </p:spTree>
    <p:extLst>
      <p:ext uri="{BB962C8B-B14F-4D97-AF65-F5344CB8AC3E}">
        <p14:creationId xmlns:p14="http://schemas.microsoft.com/office/powerpoint/2010/main" val="3482829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 xmlns:a16="http://schemas.microsoft.com/office/drawing/2014/main" id="{5615BC4F-6BB7-3645-4895-6F7F02EE0785}"/>
              </a:ext>
            </a:extLst>
          </p:cNvPr>
          <p:cNvSpPr>
            <a:spLocks noGrp="1"/>
          </p:cNvSpPr>
          <p:nvPr>
            <p:ph type="title"/>
          </p:nvPr>
        </p:nvSpPr>
        <p:spPr>
          <a:xfrm>
            <a:off x="1066800" y="152400"/>
            <a:ext cx="7024687" cy="877887"/>
          </a:xfrm>
        </p:spPr>
        <p:txBody>
          <a:bodyPr/>
          <a:lstStyle/>
          <a:p>
            <a:pPr algn="ctr"/>
            <a:r>
              <a:rPr lang="en-US" altLang="en-US" b="1" dirty="0" smtClean="0">
                <a:solidFill>
                  <a:schemeClr val="accent3">
                    <a:lumMod val="75000"/>
                  </a:schemeClr>
                </a:solidFill>
              </a:rPr>
              <a:t>DSM-v Diagnostic </a:t>
            </a:r>
            <a:r>
              <a:rPr lang="en-US" altLang="en-US" b="1" dirty="0">
                <a:solidFill>
                  <a:schemeClr val="accent3">
                    <a:lumMod val="75000"/>
                  </a:schemeClr>
                </a:solidFill>
              </a:rPr>
              <a:t>Criteria</a:t>
            </a:r>
          </a:p>
        </p:txBody>
      </p:sp>
      <p:sp>
        <p:nvSpPr>
          <p:cNvPr id="37891" name="Content Placeholder 2">
            <a:extLst>
              <a:ext uri="{FF2B5EF4-FFF2-40B4-BE49-F238E27FC236}">
                <a16:creationId xmlns="" xmlns:a16="http://schemas.microsoft.com/office/drawing/2014/main" id="{1861BD31-E3F8-5238-0CDD-A31D9E942D93}"/>
              </a:ext>
            </a:extLst>
          </p:cNvPr>
          <p:cNvSpPr>
            <a:spLocks noGrp="1"/>
          </p:cNvSpPr>
          <p:nvPr>
            <p:ph idx="1"/>
          </p:nvPr>
        </p:nvSpPr>
        <p:spPr>
          <a:xfrm>
            <a:off x="609600" y="1905000"/>
            <a:ext cx="8001000" cy="4343400"/>
          </a:xfrm>
        </p:spPr>
        <p:txBody>
          <a:bodyPr/>
          <a:lstStyle/>
          <a:p>
            <a:pPr marL="69850" indent="0">
              <a:lnSpc>
                <a:spcPct val="150000"/>
              </a:lnSpc>
              <a:buNone/>
              <a:defRPr/>
            </a:pPr>
            <a:r>
              <a:rPr lang="en-US" altLang="en-US" sz="2000" b="1" dirty="0" smtClean="0">
                <a:solidFill>
                  <a:schemeClr val="tx1"/>
                </a:solidFill>
              </a:rPr>
              <a:t>■ Recurrent </a:t>
            </a:r>
            <a:r>
              <a:rPr lang="en-US" altLang="en-US" sz="2000" b="1" dirty="0">
                <a:solidFill>
                  <a:schemeClr val="tx1"/>
                </a:solidFill>
              </a:rPr>
              <a:t>defecation into inappropriate places (e.g., clothes, floor</a:t>
            </a:r>
            <a:r>
              <a:rPr lang="en-US" altLang="en-US" sz="2000" b="1" dirty="0" smtClean="0">
                <a:solidFill>
                  <a:schemeClr val="tx1"/>
                </a:solidFill>
              </a:rPr>
              <a:t>).</a:t>
            </a:r>
          </a:p>
          <a:p>
            <a:pPr marL="69850" indent="0">
              <a:lnSpc>
                <a:spcPct val="150000"/>
              </a:lnSpc>
              <a:buNone/>
              <a:defRPr/>
            </a:pPr>
            <a:r>
              <a:rPr lang="en-US" altLang="en-US" sz="2000" b="1" dirty="0" smtClean="0">
                <a:solidFill>
                  <a:schemeClr val="tx1"/>
                </a:solidFill>
              </a:rPr>
              <a:t>■ </a:t>
            </a:r>
            <a:r>
              <a:rPr lang="en-US" altLang="en-US" sz="2000" b="1" dirty="0">
                <a:solidFill>
                  <a:schemeClr val="tx1"/>
                </a:solidFill>
              </a:rPr>
              <a:t>Occurs at least one time per month for at least 3 months</a:t>
            </a:r>
            <a:r>
              <a:rPr lang="en-US" altLang="en-US" sz="2000" b="1" dirty="0" smtClean="0">
                <a:solidFill>
                  <a:schemeClr val="tx1"/>
                </a:solidFill>
              </a:rPr>
              <a:t>.</a:t>
            </a:r>
          </a:p>
          <a:p>
            <a:pPr marL="69850" indent="0">
              <a:lnSpc>
                <a:spcPct val="150000"/>
              </a:lnSpc>
              <a:buNone/>
              <a:defRPr/>
            </a:pPr>
            <a:r>
              <a:rPr lang="en-US" altLang="en-US" sz="2000" b="1" dirty="0" smtClean="0">
                <a:solidFill>
                  <a:schemeClr val="tx1"/>
                </a:solidFill>
              </a:rPr>
              <a:t>■ </a:t>
            </a:r>
            <a:r>
              <a:rPr lang="en-US" altLang="en-US" sz="2000" b="1" dirty="0">
                <a:solidFill>
                  <a:schemeClr val="tx1"/>
                </a:solidFill>
              </a:rPr>
              <a:t>At least 4 years old developmentally</a:t>
            </a:r>
            <a:r>
              <a:rPr lang="en-US" altLang="en-US" sz="2000" b="1" dirty="0" smtClean="0">
                <a:solidFill>
                  <a:schemeClr val="tx1"/>
                </a:solidFill>
              </a:rPr>
              <a:t>.</a:t>
            </a:r>
          </a:p>
          <a:p>
            <a:pPr marL="69850" indent="0">
              <a:lnSpc>
                <a:spcPct val="150000"/>
              </a:lnSpc>
              <a:buNone/>
              <a:defRPr/>
            </a:pPr>
            <a:r>
              <a:rPr lang="en-US" altLang="en-US" sz="2000" b="1" dirty="0" smtClean="0">
                <a:solidFill>
                  <a:schemeClr val="tx1"/>
                </a:solidFill>
              </a:rPr>
              <a:t>■ </a:t>
            </a:r>
            <a:r>
              <a:rPr lang="en-US" altLang="en-US" sz="2000" b="1" dirty="0">
                <a:solidFill>
                  <a:schemeClr val="tx1"/>
                </a:solidFill>
              </a:rPr>
              <a:t>Not due to a substance (e.g., laxatives) or </a:t>
            </a:r>
            <a:r>
              <a:rPr lang="en-US" altLang="en-US" sz="2000" b="1" dirty="0" smtClean="0">
                <a:solidFill>
                  <a:schemeClr val="tx1"/>
                </a:solidFill>
              </a:rPr>
              <a:t>another medical </a:t>
            </a:r>
            <a:r>
              <a:rPr lang="en-US" altLang="en-US" sz="2000" b="1" dirty="0">
                <a:solidFill>
                  <a:schemeClr val="tx1"/>
                </a:solidFill>
              </a:rPr>
              <a:t>condition (e.g., hypothyroidism, anal fissure, </a:t>
            </a:r>
            <a:r>
              <a:rPr lang="en-US" altLang="en-US" sz="2000" b="1" dirty="0" err="1">
                <a:solidFill>
                  <a:schemeClr val="tx1"/>
                </a:solidFill>
              </a:rPr>
              <a:t>spina</a:t>
            </a:r>
            <a:r>
              <a:rPr lang="en-US" altLang="en-US" sz="2000" b="1" dirty="0">
                <a:solidFill>
                  <a:schemeClr val="tx1"/>
                </a:solidFill>
              </a:rPr>
              <a:t> bifida) except via a </a:t>
            </a:r>
            <a:r>
              <a:rPr lang="en-US" altLang="en-US" sz="2000" b="1" dirty="0" err="1">
                <a:solidFill>
                  <a:schemeClr val="tx1"/>
                </a:solidFill>
              </a:rPr>
              <a:t>constipationrelatedmechanism</a:t>
            </a:r>
            <a:r>
              <a:rPr lang="en-US" altLang="en-US" sz="2000" b="1" dirty="0">
                <a:solidFill>
                  <a:schemeClr val="tx1"/>
                </a:solidFill>
              </a:rPr>
              <a:t>.</a:t>
            </a:r>
          </a:p>
        </p:txBody>
      </p:sp>
    </p:spTree>
    <p:extLst>
      <p:ext uri="{BB962C8B-B14F-4D97-AF65-F5344CB8AC3E}">
        <p14:creationId xmlns:p14="http://schemas.microsoft.com/office/powerpoint/2010/main" val="2196224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 xmlns:a16="http://schemas.microsoft.com/office/drawing/2014/main" id="{8A7F0D1E-45C8-7F94-31D2-99E5D7005F58}"/>
              </a:ext>
            </a:extLst>
          </p:cNvPr>
          <p:cNvSpPr>
            <a:spLocks noGrp="1"/>
          </p:cNvSpPr>
          <p:nvPr>
            <p:ph type="title"/>
          </p:nvPr>
        </p:nvSpPr>
        <p:spPr>
          <a:xfrm>
            <a:off x="609600" y="-152400"/>
            <a:ext cx="8077200" cy="1143000"/>
          </a:xfrm>
        </p:spPr>
        <p:txBody>
          <a:bodyPr/>
          <a:lstStyle/>
          <a:p>
            <a:pPr algn="ctr"/>
            <a:r>
              <a:rPr lang="en-US" altLang="en-US" b="1" dirty="0">
                <a:solidFill>
                  <a:schemeClr val="accent3">
                    <a:lumMod val="75000"/>
                  </a:schemeClr>
                </a:solidFill>
              </a:rPr>
              <a:t>Primary </a:t>
            </a:r>
            <a:r>
              <a:rPr lang="en-US" altLang="en-US" b="1" dirty="0" smtClean="0">
                <a:solidFill>
                  <a:schemeClr val="accent3">
                    <a:lumMod val="75000"/>
                  </a:schemeClr>
                </a:solidFill>
              </a:rPr>
              <a:t>Encopresis</a:t>
            </a:r>
            <a:endParaRPr lang="en-US" altLang="en-US" b="1" dirty="0">
              <a:solidFill>
                <a:schemeClr val="accent3">
                  <a:lumMod val="75000"/>
                </a:schemeClr>
              </a:solidFill>
            </a:endParaRPr>
          </a:p>
        </p:txBody>
      </p:sp>
      <p:sp>
        <p:nvSpPr>
          <p:cNvPr id="3" name="Content Placeholder 2">
            <a:extLst>
              <a:ext uri="{FF2B5EF4-FFF2-40B4-BE49-F238E27FC236}">
                <a16:creationId xmlns="" xmlns:a16="http://schemas.microsoft.com/office/drawing/2014/main" id="{CEC00757-0DD7-372C-8C74-712F8B3F7BD3}"/>
              </a:ext>
            </a:extLst>
          </p:cNvPr>
          <p:cNvSpPr>
            <a:spLocks noGrp="1"/>
          </p:cNvSpPr>
          <p:nvPr>
            <p:ph idx="1"/>
          </p:nvPr>
        </p:nvSpPr>
        <p:spPr>
          <a:xfrm>
            <a:off x="783431" y="1598612"/>
            <a:ext cx="6777037" cy="3508375"/>
          </a:xfrm>
        </p:spPr>
        <p:txBody>
          <a:bodyPr/>
          <a:lstStyle/>
          <a:p>
            <a:pPr>
              <a:defRPr/>
            </a:pPr>
            <a:r>
              <a:rPr lang="en-US" b="1" dirty="0">
                <a:solidFill>
                  <a:schemeClr val="tx1"/>
                </a:solidFill>
              </a:rPr>
              <a:t>Delayed Physical Maturation</a:t>
            </a:r>
          </a:p>
          <a:p>
            <a:pPr>
              <a:defRPr/>
            </a:pPr>
            <a:endParaRPr lang="en-US" b="1" dirty="0">
              <a:solidFill>
                <a:schemeClr val="tx1"/>
              </a:solidFill>
            </a:endParaRPr>
          </a:p>
          <a:p>
            <a:pPr>
              <a:defRPr/>
            </a:pPr>
            <a:r>
              <a:rPr lang="en-US" b="1" dirty="0">
                <a:solidFill>
                  <a:schemeClr val="tx1"/>
                </a:solidFill>
              </a:rPr>
              <a:t>Inappropriate Toilet Training</a:t>
            </a:r>
          </a:p>
          <a:p>
            <a:pPr>
              <a:defRPr/>
            </a:pPr>
            <a:endParaRPr lang="en-US" b="1" dirty="0">
              <a:solidFill>
                <a:schemeClr val="tx1"/>
              </a:solidFill>
            </a:endParaRPr>
          </a:p>
          <a:p>
            <a:pPr marL="69850" indent="0">
              <a:buFont typeface="Wingdings 2" panose="05020102010507070707" pitchFamily="18" charset="2"/>
              <a:buNone/>
              <a:defRPr/>
            </a:pPr>
            <a:endParaRPr lang="en-US" b="1" dirty="0">
              <a:solidFill>
                <a:schemeClr val="tx1"/>
              </a:solidFill>
            </a:endParaRPr>
          </a:p>
        </p:txBody>
      </p:sp>
      <p:pic>
        <p:nvPicPr>
          <p:cNvPr id="39940" name="Picture 4">
            <a:extLst>
              <a:ext uri="{FF2B5EF4-FFF2-40B4-BE49-F238E27FC236}">
                <a16:creationId xmlns="" xmlns:a16="http://schemas.microsoft.com/office/drawing/2014/main" id="{698A3373-FBBB-0FEE-F2A0-5E4095BE6A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52800"/>
            <a:ext cx="4381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414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8135366F-C4FC-97C9-F23D-AABEC552FD44}"/>
              </a:ext>
            </a:extLst>
          </p:cNvPr>
          <p:cNvSpPr>
            <a:spLocks noGrp="1"/>
          </p:cNvSpPr>
          <p:nvPr>
            <p:ph type="title"/>
          </p:nvPr>
        </p:nvSpPr>
        <p:spPr>
          <a:xfrm>
            <a:off x="990600" y="-228600"/>
            <a:ext cx="7024687" cy="1143000"/>
          </a:xfrm>
        </p:spPr>
        <p:txBody>
          <a:bodyPr/>
          <a:lstStyle/>
          <a:p>
            <a:pPr algn="ctr" eaLnBrk="1" hangingPunct="1"/>
            <a:r>
              <a:rPr lang="en-US" altLang="en-US" b="1" dirty="0"/>
              <a:t>Normal Development</a:t>
            </a:r>
          </a:p>
        </p:txBody>
      </p:sp>
      <p:sp>
        <p:nvSpPr>
          <p:cNvPr id="8195" name="Content Placeholder 4">
            <a:extLst>
              <a:ext uri="{FF2B5EF4-FFF2-40B4-BE49-F238E27FC236}">
                <a16:creationId xmlns:a16="http://schemas.microsoft.com/office/drawing/2014/main" xmlns="" id="{935EA895-75BB-DDBA-9530-7324A0B4F7DB}"/>
              </a:ext>
            </a:extLst>
          </p:cNvPr>
          <p:cNvSpPr>
            <a:spLocks noGrp="1"/>
          </p:cNvSpPr>
          <p:nvPr>
            <p:ph sz="quarter" idx="1"/>
          </p:nvPr>
        </p:nvSpPr>
        <p:spPr>
          <a:xfrm>
            <a:off x="609600" y="1447800"/>
            <a:ext cx="8077200" cy="4232275"/>
          </a:xfrm>
        </p:spPr>
        <p:txBody>
          <a:bodyPr>
            <a:normAutofit/>
          </a:bodyPr>
          <a:lstStyle/>
          <a:p>
            <a:r>
              <a:rPr lang="en-US" altLang="en-US" b="1" dirty="0">
                <a:latin typeface="+mj-lt"/>
              </a:rPr>
              <a:t>Toddler Phase (18 months- 5 years): </a:t>
            </a:r>
            <a:r>
              <a:rPr lang="en-US" altLang="en-US" dirty="0">
                <a:latin typeface="+mj-lt"/>
              </a:rPr>
              <a:t>During toddler phase a child usually becomes interested in mastering </a:t>
            </a:r>
            <a:r>
              <a:rPr lang="en-US" altLang="en-US" dirty="0" smtClean="0">
                <a:latin typeface="+mj-lt"/>
              </a:rPr>
              <a:t>elimination</a:t>
            </a:r>
            <a:endParaRPr lang="en-US" altLang="en-US" dirty="0">
              <a:latin typeface="+mj-lt"/>
            </a:endParaRPr>
          </a:p>
          <a:p>
            <a:pPr eaLnBrk="1" hangingPunct="1"/>
            <a:r>
              <a:rPr lang="en-US" altLang="en-US" b="1" dirty="0">
                <a:latin typeface="+mj-lt"/>
              </a:rPr>
              <a:t>Bowel </a:t>
            </a:r>
            <a:r>
              <a:rPr lang="en-US" altLang="en-US" b="1" dirty="0" smtClean="0">
                <a:latin typeface="+mj-lt"/>
              </a:rPr>
              <a:t>Continence</a:t>
            </a:r>
            <a:endParaRPr lang="en-US" altLang="en-US" dirty="0">
              <a:latin typeface="+mj-lt"/>
            </a:endParaRPr>
          </a:p>
          <a:p>
            <a:pPr eaLnBrk="1" hangingPunct="1"/>
            <a:r>
              <a:rPr lang="en-US" altLang="en-US" b="1" dirty="0">
                <a:latin typeface="+mj-lt"/>
              </a:rPr>
              <a:t>Bladder Continence</a:t>
            </a:r>
          </a:p>
          <a:p>
            <a:r>
              <a:rPr lang="en-US" altLang="en-US" dirty="0">
                <a:latin typeface="+mj-lt"/>
              </a:rPr>
              <a:t>Most children have achieved bowel and bladder continence by age 4 &amp; </a:t>
            </a:r>
            <a:r>
              <a:rPr lang="en-US" altLang="en-US" dirty="0" smtClean="0">
                <a:latin typeface="+mj-lt"/>
              </a:rPr>
              <a:t>5 </a:t>
            </a:r>
          </a:p>
          <a:p>
            <a:r>
              <a:rPr lang="en-US" altLang="en-US" dirty="0" smtClean="0">
                <a:latin typeface="+mj-lt"/>
              </a:rPr>
              <a:t>females </a:t>
            </a:r>
            <a:r>
              <a:rPr lang="en-US" altLang="en-US" dirty="0">
                <a:latin typeface="+mj-lt"/>
              </a:rPr>
              <a:t>achieve continence earlier than males</a:t>
            </a:r>
          </a:p>
          <a:p>
            <a:endParaRPr lang="en-US" altLang="en-US" dirty="0">
              <a:latin typeface="+mj-lt"/>
            </a:endParaRPr>
          </a:p>
          <a:p>
            <a:pPr eaLnBrk="1" hangingPunct="1"/>
            <a:endParaRPr lang="en-US" altLang="en-US" dirty="0">
              <a:latin typeface="+mj-lt"/>
            </a:endParaRPr>
          </a:p>
        </p:txBody>
      </p:sp>
      <p:pic>
        <p:nvPicPr>
          <p:cNvPr id="8196" name="Picture 5">
            <a:extLst>
              <a:ext uri="{FF2B5EF4-FFF2-40B4-BE49-F238E27FC236}">
                <a16:creationId xmlns:a16="http://schemas.microsoft.com/office/drawing/2014/main" xmlns="" id="{BBC9573C-4A37-871F-AFBC-505B29C9EC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0603" y="5105400"/>
            <a:ext cx="1354138"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 xmlns:a16="http://schemas.microsoft.com/office/drawing/2014/main" id="{EB3578B6-5D72-94A7-CB59-8D8020B4F84D}"/>
              </a:ext>
            </a:extLst>
          </p:cNvPr>
          <p:cNvSpPr>
            <a:spLocks noGrp="1"/>
          </p:cNvSpPr>
          <p:nvPr>
            <p:ph type="title"/>
          </p:nvPr>
        </p:nvSpPr>
        <p:spPr/>
        <p:txBody>
          <a:bodyPr/>
          <a:lstStyle/>
          <a:p>
            <a:pPr algn="ctr"/>
            <a:r>
              <a:rPr lang="en-US" altLang="en-US" b="1" dirty="0">
                <a:solidFill>
                  <a:schemeClr val="accent3">
                    <a:lumMod val="75000"/>
                  </a:schemeClr>
                </a:solidFill>
              </a:rPr>
              <a:t>Retentive Encopresis</a:t>
            </a:r>
          </a:p>
        </p:txBody>
      </p:sp>
      <p:sp>
        <p:nvSpPr>
          <p:cNvPr id="41987" name="Content Placeholder 2">
            <a:extLst>
              <a:ext uri="{FF2B5EF4-FFF2-40B4-BE49-F238E27FC236}">
                <a16:creationId xmlns="" xmlns:a16="http://schemas.microsoft.com/office/drawing/2014/main" id="{DEC06434-EBC7-8DF7-0E0D-D8735EFE015B}"/>
              </a:ext>
            </a:extLst>
          </p:cNvPr>
          <p:cNvSpPr>
            <a:spLocks noGrp="1"/>
          </p:cNvSpPr>
          <p:nvPr>
            <p:ph idx="1"/>
          </p:nvPr>
        </p:nvSpPr>
        <p:spPr/>
        <p:txBody>
          <a:bodyPr/>
          <a:lstStyle/>
          <a:p>
            <a:r>
              <a:rPr lang="en-US" altLang="en-US" dirty="0">
                <a:solidFill>
                  <a:schemeClr val="tx1"/>
                </a:solidFill>
              </a:rPr>
              <a:t>Represents 80-95% of cases</a:t>
            </a:r>
          </a:p>
          <a:p>
            <a:endParaRPr lang="en-US" altLang="en-US" dirty="0">
              <a:solidFill>
                <a:schemeClr val="tx1"/>
              </a:solidFill>
            </a:endParaRPr>
          </a:p>
          <a:p>
            <a:r>
              <a:rPr lang="en-US" altLang="en-US" dirty="0">
                <a:solidFill>
                  <a:schemeClr val="tx1"/>
                </a:solidFill>
              </a:rPr>
              <a:t>Infrequent Bowel Movements</a:t>
            </a:r>
          </a:p>
          <a:p>
            <a:endParaRPr lang="en-US" altLang="en-US" dirty="0">
              <a:solidFill>
                <a:schemeClr val="tx1"/>
              </a:solidFill>
            </a:endParaRPr>
          </a:p>
          <a:p>
            <a:r>
              <a:rPr lang="en-US" altLang="en-US" dirty="0">
                <a:solidFill>
                  <a:schemeClr val="tx1"/>
                </a:solidFill>
              </a:rPr>
              <a:t>Large Stools</a:t>
            </a:r>
          </a:p>
          <a:p>
            <a:endParaRPr lang="en-US" altLang="en-US" dirty="0">
              <a:solidFill>
                <a:schemeClr val="tx1"/>
              </a:solidFill>
            </a:endParaRPr>
          </a:p>
          <a:p>
            <a:r>
              <a:rPr lang="en-US" altLang="en-US" dirty="0">
                <a:solidFill>
                  <a:schemeClr val="tx1"/>
                </a:solidFill>
              </a:rPr>
              <a:t>Painful Defecation</a:t>
            </a:r>
          </a:p>
        </p:txBody>
      </p:sp>
      <p:pic>
        <p:nvPicPr>
          <p:cNvPr id="41988" name="Picture 3">
            <a:extLst>
              <a:ext uri="{FF2B5EF4-FFF2-40B4-BE49-F238E27FC236}">
                <a16:creationId xmlns="" xmlns:a16="http://schemas.microsoft.com/office/drawing/2014/main" id="{181A42E4-7236-E7BF-2AAE-2E006DEF05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057400"/>
            <a:ext cx="27432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902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 xmlns:a16="http://schemas.microsoft.com/office/drawing/2014/main" id="{95CF6896-D4DF-C30F-49AB-F397719E4320}"/>
              </a:ext>
            </a:extLst>
          </p:cNvPr>
          <p:cNvSpPr>
            <a:spLocks noGrp="1"/>
          </p:cNvSpPr>
          <p:nvPr>
            <p:ph type="title"/>
          </p:nvPr>
        </p:nvSpPr>
        <p:spPr/>
        <p:txBody>
          <a:bodyPr/>
          <a:lstStyle/>
          <a:p>
            <a:pPr algn="ctr"/>
            <a:r>
              <a:rPr lang="en-US" altLang="en-US" b="1" dirty="0">
                <a:solidFill>
                  <a:schemeClr val="accent3">
                    <a:lumMod val="75000"/>
                  </a:schemeClr>
                </a:solidFill>
              </a:rPr>
              <a:t>Secondary Encopresis</a:t>
            </a:r>
          </a:p>
        </p:txBody>
      </p:sp>
      <p:sp>
        <p:nvSpPr>
          <p:cNvPr id="44035" name="Content Placeholder 2">
            <a:extLst>
              <a:ext uri="{FF2B5EF4-FFF2-40B4-BE49-F238E27FC236}">
                <a16:creationId xmlns="" xmlns:a16="http://schemas.microsoft.com/office/drawing/2014/main" id="{528FF53F-189A-43E7-AAFF-7E59F0280743}"/>
              </a:ext>
            </a:extLst>
          </p:cNvPr>
          <p:cNvSpPr>
            <a:spLocks noGrp="1"/>
          </p:cNvSpPr>
          <p:nvPr>
            <p:ph idx="1"/>
          </p:nvPr>
        </p:nvSpPr>
        <p:spPr>
          <a:xfrm>
            <a:off x="1042988" y="2324100"/>
            <a:ext cx="6777037" cy="4076700"/>
          </a:xfrm>
        </p:spPr>
        <p:txBody>
          <a:bodyPr/>
          <a:lstStyle/>
          <a:p>
            <a:r>
              <a:rPr lang="en-US" altLang="en-US" dirty="0">
                <a:solidFill>
                  <a:schemeClr val="tx1"/>
                </a:solidFill>
              </a:rPr>
              <a:t>Birth of sibling</a:t>
            </a:r>
          </a:p>
          <a:p>
            <a:endParaRPr lang="en-US" altLang="en-US" dirty="0">
              <a:solidFill>
                <a:schemeClr val="tx1"/>
              </a:solidFill>
            </a:endParaRPr>
          </a:p>
          <a:p>
            <a:r>
              <a:rPr lang="en-US" altLang="en-US" dirty="0">
                <a:solidFill>
                  <a:schemeClr val="tx1"/>
                </a:solidFill>
              </a:rPr>
              <a:t>Parental Divorce</a:t>
            </a:r>
          </a:p>
          <a:p>
            <a:endParaRPr lang="en-US" altLang="en-US" dirty="0">
              <a:solidFill>
                <a:schemeClr val="tx1"/>
              </a:solidFill>
            </a:endParaRPr>
          </a:p>
          <a:p>
            <a:r>
              <a:rPr lang="en-US" altLang="en-US" dirty="0">
                <a:solidFill>
                  <a:schemeClr val="tx1"/>
                </a:solidFill>
              </a:rPr>
              <a:t>Abuse</a:t>
            </a:r>
          </a:p>
          <a:p>
            <a:endParaRPr lang="en-US" altLang="en-US" dirty="0">
              <a:solidFill>
                <a:schemeClr val="tx1"/>
              </a:solidFill>
            </a:endParaRPr>
          </a:p>
          <a:p>
            <a:r>
              <a:rPr lang="en-US" altLang="en-US" dirty="0">
                <a:solidFill>
                  <a:schemeClr val="tx1"/>
                </a:solidFill>
              </a:rPr>
              <a:t>Autism / Psychosis</a:t>
            </a:r>
          </a:p>
        </p:txBody>
      </p:sp>
    </p:spTree>
    <p:extLst>
      <p:ext uri="{BB962C8B-B14F-4D97-AF65-F5344CB8AC3E}">
        <p14:creationId xmlns:p14="http://schemas.microsoft.com/office/powerpoint/2010/main" val="1778872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152400"/>
            <a:ext cx="7024687" cy="1143000"/>
          </a:xfrm>
        </p:spPr>
        <p:txBody>
          <a:bodyPr/>
          <a:lstStyle/>
          <a:p>
            <a:pPr algn="ctr"/>
            <a:r>
              <a:rPr lang="en-GB" sz="4400" b="1" dirty="0" err="1" smtClean="0">
                <a:solidFill>
                  <a:schemeClr val="accent3">
                    <a:lumMod val="75000"/>
                  </a:schemeClr>
                </a:solidFill>
              </a:rPr>
              <a:t>Diagnisis</a:t>
            </a:r>
            <a:endParaRPr lang="en-GB" sz="4400" b="1" dirty="0">
              <a:solidFill>
                <a:schemeClr val="accent3">
                  <a:lumMod val="75000"/>
                </a:schemeClr>
              </a:solidFill>
            </a:endParaRPr>
          </a:p>
        </p:txBody>
      </p:sp>
      <p:sp>
        <p:nvSpPr>
          <p:cNvPr id="7" name="Content Placeholder 6"/>
          <p:cNvSpPr>
            <a:spLocks noGrp="1"/>
          </p:cNvSpPr>
          <p:nvPr>
            <p:ph idx="1"/>
          </p:nvPr>
        </p:nvSpPr>
        <p:spPr>
          <a:xfrm>
            <a:off x="685800" y="1905000"/>
            <a:ext cx="7772400" cy="3508375"/>
          </a:xfrm>
        </p:spPr>
        <p:txBody>
          <a:bodyPr>
            <a:normAutofit fontScale="85000" lnSpcReduction="10000"/>
          </a:bodyPr>
          <a:lstStyle/>
          <a:p>
            <a:pPr marL="69850" indent="0">
              <a:buNone/>
            </a:pPr>
            <a:r>
              <a:rPr lang="en-GB" b="1" dirty="0">
                <a:solidFill>
                  <a:schemeClr val="tx1"/>
                </a:solidFill>
              </a:rPr>
              <a:t> • Child's age</a:t>
            </a:r>
            <a:r>
              <a:rPr lang="en-GB" b="1" dirty="0" smtClean="0">
                <a:solidFill>
                  <a:schemeClr val="tx1"/>
                </a:solidFill>
              </a:rPr>
              <a:t>.</a:t>
            </a:r>
          </a:p>
          <a:p>
            <a:pPr marL="69850" indent="0">
              <a:buNone/>
            </a:pPr>
            <a:r>
              <a:rPr lang="en-GB" b="1" dirty="0" smtClean="0">
                <a:solidFill>
                  <a:schemeClr val="tx1"/>
                </a:solidFill>
              </a:rPr>
              <a:t>• </a:t>
            </a:r>
            <a:r>
              <a:rPr lang="en-GB" b="1" dirty="0">
                <a:solidFill>
                  <a:schemeClr val="tx1"/>
                </a:solidFill>
              </a:rPr>
              <a:t>Onset (primary/secondary</a:t>
            </a:r>
            <a:r>
              <a:rPr lang="en-GB" b="1" dirty="0" smtClean="0">
                <a:solidFill>
                  <a:schemeClr val="tx1"/>
                </a:solidFill>
              </a:rPr>
              <a:t>).</a:t>
            </a:r>
          </a:p>
          <a:p>
            <a:pPr marL="69850" indent="0">
              <a:buNone/>
            </a:pPr>
            <a:r>
              <a:rPr lang="en-GB" b="1" dirty="0" smtClean="0">
                <a:solidFill>
                  <a:schemeClr val="tx1"/>
                </a:solidFill>
              </a:rPr>
              <a:t>• Timing </a:t>
            </a:r>
            <a:r>
              <a:rPr lang="en-GB" b="1" dirty="0">
                <a:solidFill>
                  <a:schemeClr val="tx1"/>
                </a:solidFill>
              </a:rPr>
              <a:t>(day/night</a:t>
            </a:r>
            <a:r>
              <a:rPr lang="en-GB" b="1" dirty="0" smtClean="0">
                <a:solidFill>
                  <a:schemeClr val="tx1"/>
                </a:solidFill>
              </a:rPr>
              <a:t>).</a:t>
            </a:r>
          </a:p>
          <a:p>
            <a:pPr marL="69850" indent="0">
              <a:buNone/>
            </a:pPr>
            <a:r>
              <a:rPr lang="en-GB" b="1" dirty="0" smtClean="0">
                <a:solidFill>
                  <a:schemeClr val="tx1"/>
                </a:solidFill>
              </a:rPr>
              <a:t>• </a:t>
            </a:r>
            <a:r>
              <a:rPr lang="en-GB" b="1" dirty="0">
                <a:solidFill>
                  <a:schemeClr val="tx1"/>
                </a:solidFill>
              </a:rPr>
              <a:t>Frequency</a:t>
            </a:r>
            <a:r>
              <a:rPr lang="en-GB" b="1" dirty="0" smtClean="0">
                <a:solidFill>
                  <a:schemeClr val="tx1"/>
                </a:solidFill>
              </a:rPr>
              <a:t>.</a:t>
            </a:r>
          </a:p>
          <a:p>
            <a:pPr marL="69850" indent="0">
              <a:buNone/>
            </a:pPr>
            <a:r>
              <a:rPr lang="en-GB" b="1" dirty="0" smtClean="0">
                <a:solidFill>
                  <a:schemeClr val="tx1"/>
                </a:solidFill>
              </a:rPr>
              <a:t>• </a:t>
            </a:r>
            <a:r>
              <a:rPr lang="en-GB" b="1" dirty="0">
                <a:solidFill>
                  <a:schemeClr val="tx1"/>
                </a:solidFill>
              </a:rPr>
              <a:t>Bowel Habits (frequency, stool size, consistency</a:t>
            </a:r>
            <a:r>
              <a:rPr lang="en-GB" b="1" dirty="0" smtClean="0">
                <a:solidFill>
                  <a:schemeClr val="tx1"/>
                </a:solidFill>
              </a:rPr>
              <a:t>).</a:t>
            </a:r>
          </a:p>
          <a:p>
            <a:pPr marL="69850" indent="0">
              <a:buNone/>
            </a:pPr>
            <a:r>
              <a:rPr lang="en-GB" b="1" dirty="0" smtClean="0">
                <a:solidFill>
                  <a:schemeClr val="tx1"/>
                </a:solidFill>
              </a:rPr>
              <a:t>• </a:t>
            </a:r>
            <a:r>
              <a:rPr lang="en-GB" b="1" dirty="0">
                <a:solidFill>
                  <a:schemeClr val="tx1"/>
                </a:solidFill>
              </a:rPr>
              <a:t>Melena/</a:t>
            </a:r>
            <a:r>
              <a:rPr lang="en-GB" b="1" dirty="0" err="1">
                <a:solidFill>
                  <a:schemeClr val="tx1"/>
                </a:solidFill>
              </a:rPr>
              <a:t>Hematochezia</a:t>
            </a:r>
            <a:r>
              <a:rPr lang="en-GB" b="1" dirty="0" smtClean="0">
                <a:solidFill>
                  <a:schemeClr val="tx1"/>
                </a:solidFill>
              </a:rPr>
              <a:t>.</a:t>
            </a:r>
          </a:p>
          <a:p>
            <a:pPr marL="69850" indent="0">
              <a:buNone/>
            </a:pPr>
            <a:r>
              <a:rPr lang="en-GB" b="1" dirty="0" smtClean="0">
                <a:solidFill>
                  <a:schemeClr val="tx1"/>
                </a:solidFill>
              </a:rPr>
              <a:t>• </a:t>
            </a:r>
            <a:r>
              <a:rPr lang="en-GB" b="1" dirty="0">
                <a:solidFill>
                  <a:schemeClr val="tx1"/>
                </a:solidFill>
              </a:rPr>
              <a:t>Pain with Defecation/Fluid and Dietary Habits</a:t>
            </a:r>
            <a:r>
              <a:rPr lang="en-GB" b="1" dirty="0" smtClean="0">
                <a:solidFill>
                  <a:schemeClr val="tx1"/>
                </a:solidFill>
              </a:rPr>
              <a:t>.</a:t>
            </a:r>
          </a:p>
          <a:p>
            <a:pPr marL="69850" indent="0">
              <a:buNone/>
            </a:pPr>
            <a:r>
              <a:rPr lang="en-GB" b="1" dirty="0" smtClean="0">
                <a:solidFill>
                  <a:schemeClr val="tx1"/>
                </a:solidFill>
              </a:rPr>
              <a:t>• </a:t>
            </a:r>
            <a:r>
              <a:rPr lang="en-GB" b="1" dirty="0">
                <a:solidFill>
                  <a:schemeClr val="tx1"/>
                </a:solidFill>
              </a:rPr>
              <a:t>Location of soiling.</a:t>
            </a:r>
          </a:p>
        </p:txBody>
      </p:sp>
    </p:spTree>
    <p:extLst>
      <p:ext uri="{BB962C8B-B14F-4D97-AF65-F5344CB8AC3E}">
        <p14:creationId xmlns:p14="http://schemas.microsoft.com/office/powerpoint/2010/main" val="1680199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8077200" cy="4572000"/>
          </a:xfrm>
        </p:spPr>
        <p:txBody>
          <a:bodyPr>
            <a:normAutofit fontScale="70000" lnSpcReduction="20000"/>
          </a:bodyPr>
          <a:lstStyle/>
          <a:p>
            <a:pPr marL="69850" indent="0">
              <a:lnSpc>
                <a:spcPct val="170000"/>
              </a:lnSpc>
              <a:buNone/>
            </a:pPr>
            <a:r>
              <a:rPr lang="en-GB" b="1" dirty="0">
                <a:solidFill>
                  <a:schemeClr val="tx1"/>
                </a:solidFill>
              </a:rPr>
              <a:t>T</a:t>
            </a:r>
            <a:r>
              <a:rPr lang="en-GB" b="1" dirty="0" smtClean="0">
                <a:solidFill>
                  <a:schemeClr val="tx1"/>
                </a:solidFill>
              </a:rPr>
              <a:t>he </a:t>
            </a:r>
            <a:r>
              <a:rPr lang="en-GB" b="1" dirty="0">
                <a:solidFill>
                  <a:schemeClr val="tx1"/>
                </a:solidFill>
              </a:rPr>
              <a:t>history should focus on these items</a:t>
            </a:r>
            <a:r>
              <a:rPr lang="en-GB" b="1" dirty="0" smtClean="0">
                <a:solidFill>
                  <a:schemeClr val="tx1"/>
                </a:solidFill>
              </a:rPr>
              <a:t>:</a:t>
            </a:r>
          </a:p>
          <a:p>
            <a:pPr marL="527050" indent="-457200">
              <a:lnSpc>
                <a:spcPct val="170000"/>
              </a:lnSpc>
              <a:buAutoNum type="arabicPeriod"/>
            </a:pPr>
            <a:r>
              <a:rPr lang="en-GB" b="1" dirty="0" smtClean="0">
                <a:solidFill>
                  <a:schemeClr val="tx1"/>
                </a:solidFill>
              </a:rPr>
              <a:t>Developmental </a:t>
            </a:r>
            <a:r>
              <a:rPr lang="en-GB" b="1" dirty="0">
                <a:solidFill>
                  <a:schemeClr val="tx1"/>
                </a:solidFill>
              </a:rPr>
              <a:t>history</a:t>
            </a:r>
            <a:r>
              <a:rPr lang="en-GB" b="1" dirty="0" smtClean="0">
                <a:solidFill>
                  <a:schemeClr val="tx1"/>
                </a:solidFill>
              </a:rPr>
              <a:t>.</a:t>
            </a:r>
          </a:p>
          <a:p>
            <a:pPr marL="527050" indent="-457200">
              <a:lnSpc>
                <a:spcPct val="170000"/>
              </a:lnSpc>
              <a:buAutoNum type="arabicPeriod"/>
            </a:pPr>
            <a:r>
              <a:rPr lang="en-GB" b="1" dirty="0" smtClean="0">
                <a:solidFill>
                  <a:schemeClr val="tx1"/>
                </a:solidFill>
              </a:rPr>
              <a:t>Recent </a:t>
            </a:r>
            <a:r>
              <a:rPr lang="en-GB" b="1" dirty="0">
                <a:solidFill>
                  <a:schemeClr val="tx1"/>
                </a:solidFill>
              </a:rPr>
              <a:t>Stressors</a:t>
            </a:r>
            <a:r>
              <a:rPr lang="en-GB" b="1" dirty="0" smtClean="0">
                <a:solidFill>
                  <a:schemeClr val="tx1"/>
                </a:solidFill>
              </a:rPr>
              <a:t>.</a:t>
            </a:r>
          </a:p>
          <a:p>
            <a:pPr marL="527050" indent="-457200">
              <a:lnSpc>
                <a:spcPct val="170000"/>
              </a:lnSpc>
              <a:buAutoNum type="arabicPeriod"/>
            </a:pPr>
            <a:r>
              <a:rPr lang="en-GB" b="1" dirty="0" smtClean="0">
                <a:solidFill>
                  <a:schemeClr val="tx1"/>
                </a:solidFill>
              </a:rPr>
              <a:t>Mental </a:t>
            </a:r>
            <a:r>
              <a:rPr lang="en-GB" b="1" dirty="0">
                <a:solidFill>
                  <a:schemeClr val="tx1"/>
                </a:solidFill>
              </a:rPr>
              <a:t>Health -anxiety, depression, MR, Autism, </a:t>
            </a:r>
            <a:r>
              <a:rPr lang="en-GB" b="1" dirty="0" smtClean="0">
                <a:solidFill>
                  <a:schemeClr val="tx1"/>
                </a:solidFill>
              </a:rPr>
              <a:t>ODD,CD</a:t>
            </a:r>
            <a:endParaRPr lang="en-GB" b="1" dirty="0">
              <a:solidFill>
                <a:schemeClr val="tx1"/>
              </a:solidFill>
            </a:endParaRPr>
          </a:p>
          <a:p>
            <a:pPr marL="527050" indent="-457200">
              <a:lnSpc>
                <a:spcPct val="170000"/>
              </a:lnSpc>
              <a:buAutoNum type="arabicPeriod"/>
            </a:pPr>
            <a:r>
              <a:rPr lang="en-GB" b="1" dirty="0" smtClean="0">
                <a:solidFill>
                  <a:schemeClr val="tx1"/>
                </a:solidFill>
              </a:rPr>
              <a:t> </a:t>
            </a:r>
            <a:r>
              <a:rPr lang="en-GB" b="1" dirty="0">
                <a:solidFill>
                  <a:schemeClr val="tx1"/>
                </a:solidFill>
              </a:rPr>
              <a:t>Current Medications</a:t>
            </a:r>
            <a:r>
              <a:rPr lang="en-GB" b="1" dirty="0" smtClean="0">
                <a:solidFill>
                  <a:schemeClr val="tx1"/>
                </a:solidFill>
              </a:rPr>
              <a:t>.</a:t>
            </a:r>
          </a:p>
          <a:p>
            <a:pPr marL="527050" indent="-457200">
              <a:lnSpc>
                <a:spcPct val="170000"/>
              </a:lnSpc>
              <a:buAutoNum type="arabicPeriod"/>
            </a:pPr>
            <a:r>
              <a:rPr lang="en-GB" b="1" dirty="0" smtClean="0">
                <a:solidFill>
                  <a:schemeClr val="tx1"/>
                </a:solidFill>
              </a:rPr>
              <a:t> Previous </a:t>
            </a:r>
            <a:r>
              <a:rPr lang="en-GB" b="1" dirty="0">
                <a:solidFill>
                  <a:schemeClr val="tx1"/>
                </a:solidFill>
              </a:rPr>
              <a:t>Surgeries</a:t>
            </a:r>
            <a:r>
              <a:rPr lang="en-GB" b="1" dirty="0" smtClean="0">
                <a:solidFill>
                  <a:schemeClr val="tx1"/>
                </a:solidFill>
              </a:rPr>
              <a:t>.</a:t>
            </a:r>
          </a:p>
          <a:p>
            <a:pPr marL="527050" indent="-457200">
              <a:lnSpc>
                <a:spcPct val="170000"/>
              </a:lnSpc>
              <a:buAutoNum type="arabicPeriod"/>
            </a:pPr>
            <a:r>
              <a:rPr lang="en-GB" b="1" dirty="0" smtClean="0">
                <a:solidFill>
                  <a:schemeClr val="tx1"/>
                </a:solidFill>
              </a:rPr>
              <a:t> Past </a:t>
            </a:r>
            <a:r>
              <a:rPr lang="en-GB" b="1" dirty="0">
                <a:solidFill>
                  <a:schemeClr val="tx1"/>
                </a:solidFill>
              </a:rPr>
              <a:t>Medical </a:t>
            </a:r>
            <a:r>
              <a:rPr lang="en-GB" b="1" dirty="0" smtClean="0">
                <a:solidFill>
                  <a:schemeClr val="tx1"/>
                </a:solidFill>
              </a:rPr>
              <a:t>History. </a:t>
            </a:r>
          </a:p>
          <a:p>
            <a:pPr marL="527050" indent="-457200">
              <a:lnSpc>
                <a:spcPct val="170000"/>
              </a:lnSpc>
              <a:buAutoNum type="arabicPeriod"/>
            </a:pPr>
            <a:r>
              <a:rPr lang="en-GB" b="1" dirty="0" smtClean="0">
                <a:solidFill>
                  <a:schemeClr val="tx1"/>
                </a:solidFill>
              </a:rPr>
              <a:t>Family </a:t>
            </a:r>
            <a:r>
              <a:rPr lang="en-GB" b="1" dirty="0">
                <a:solidFill>
                  <a:schemeClr val="tx1"/>
                </a:solidFill>
              </a:rPr>
              <a:t>History</a:t>
            </a:r>
            <a:r>
              <a:rPr lang="en-GB" b="1" dirty="0" smtClean="0">
                <a:solidFill>
                  <a:schemeClr val="tx1"/>
                </a:solidFill>
              </a:rPr>
              <a:t>.</a:t>
            </a:r>
          </a:p>
          <a:p>
            <a:pPr marL="527050" indent="-457200">
              <a:lnSpc>
                <a:spcPct val="170000"/>
              </a:lnSpc>
              <a:buAutoNum type="arabicPeriod"/>
            </a:pPr>
            <a:r>
              <a:rPr lang="en-GB" b="1" dirty="0" smtClean="0">
                <a:solidFill>
                  <a:schemeClr val="tx1"/>
                </a:solidFill>
              </a:rPr>
              <a:t> Previous </a:t>
            </a:r>
            <a:r>
              <a:rPr lang="en-GB" b="1" dirty="0">
                <a:solidFill>
                  <a:schemeClr val="tx1"/>
                </a:solidFill>
              </a:rPr>
              <a:t>Treatment for encopresis.</a:t>
            </a:r>
          </a:p>
        </p:txBody>
      </p:sp>
    </p:spTree>
    <p:extLst>
      <p:ext uri="{BB962C8B-B14F-4D97-AF65-F5344CB8AC3E}">
        <p14:creationId xmlns:p14="http://schemas.microsoft.com/office/powerpoint/2010/main" val="1963569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758952"/>
          </a:xfrm>
        </p:spPr>
        <p:txBody>
          <a:bodyPr>
            <a:normAutofit fontScale="90000"/>
          </a:bodyPr>
          <a:lstStyle/>
          <a:p>
            <a:pPr algn="ctr"/>
            <a:r>
              <a:rPr lang="en-GB" b="1" i="1" dirty="0">
                <a:solidFill>
                  <a:schemeClr val="accent3">
                    <a:lumMod val="75000"/>
                  </a:schemeClr>
                </a:solidFill>
              </a:rPr>
              <a:t>Physical Examination</a:t>
            </a:r>
            <a:br>
              <a:rPr lang="en-GB" b="1" i="1" dirty="0">
                <a:solidFill>
                  <a:schemeClr val="accent3">
                    <a:lumMod val="75000"/>
                  </a:schemeClr>
                </a:solidFill>
              </a:rPr>
            </a:br>
            <a:endParaRPr lang="en-GB" b="1" i="1" dirty="0">
              <a:solidFill>
                <a:schemeClr val="accent3">
                  <a:lumMod val="75000"/>
                </a:schemeClr>
              </a:solidFill>
            </a:endParaRPr>
          </a:p>
        </p:txBody>
      </p:sp>
      <p:sp>
        <p:nvSpPr>
          <p:cNvPr id="3" name="Content Placeholder 2"/>
          <p:cNvSpPr>
            <a:spLocks noGrp="1"/>
          </p:cNvSpPr>
          <p:nvPr>
            <p:ph idx="1"/>
          </p:nvPr>
        </p:nvSpPr>
        <p:spPr>
          <a:xfrm>
            <a:off x="1143000" y="1828800"/>
            <a:ext cx="6777037" cy="3508375"/>
          </a:xfrm>
        </p:spPr>
        <p:txBody>
          <a:bodyPr>
            <a:normAutofit fontScale="92500" lnSpcReduction="20000"/>
          </a:bodyPr>
          <a:lstStyle/>
          <a:p>
            <a:pPr marL="527050" indent="-457200">
              <a:buAutoNum type="arabicPeriod"/>
            </a:pPr>
            <a:r>
              <a:rPr lang="en-GB" b="1" dirty="0" smtClean="0">
                <a:solidFill>
                  <a:schemeClr val="tx1"/>
                </a:solidFill>
              </a:rPr>
              <a:t>Abdominal pain/</a:t>
            </a:r>
            <a:r>
              <a:rPr lang="en-GB" b="1" dirty="0" err="1" smtClean="0">
                <a:solidFill>
                  <a:schemeClr val="tx1"/>
                </a:solidFill>
              </a:rPr>
              <a:t>distention</a:t>
            </a:r>
            <a:endParaRPr lang="en-GB" b="1" dirty="0" smtClean="0">
              <a:solidFill>
                <a:schemeClr val="tx1"/>
              </a:solidFill>
            </a:endParaRPr>
          </a:p>
          <a:p>
            <a:pPr marL="527050" indent="-457200">
              <a:buAutoNum type="arabicPeriod"/>
            </a:pPr>
            <a:r>
              <a:rPr lang="en-GB" b="1" dirty="0">
                <a:solidFill>
                  <a:schemeClr val="tx1"/>
                </a:solidFill>
              </a:rPr>
              <a:t> </a:t>
            </a:r>
            <a:r>
              <a:rPr lang="en-GB" b="1" dirty="0" smtClean="0">
                <a:solidFill>
                  <a:schemeClr val="tx1"/>
                </a:solidFill>
              </a:rPr>
              <a:t>Height/Weight</a:t>
            </a:r>
          </a:p>
          <a:p>
            <a:pPr marL="527050" indent="-457200">
              <a:buAutoNum type="arabicPeriod"/>
            </a:pPr>
            <a:r>
              <a:rPr lang="en-GB" b="1" dirty="0">
                <a:solidFill>
                  <a:schemeClr val="tx1"/>
                </a:solidFill>
              </a:rPr>
              <a:t> </a:t>
            </a:r>
            <a:r>
              <a:rPr lang="en-GB" b="1" dirty="0" smtClean="0">
                <a:solidFill>
                  <a:schemeClr val="tx1"/>
                </a:solidFill>
              </a:rPr>
              <a:t>Neurological Examination</a:t>
            </a:r>
          </a:p>
          <a:p>
            <a:pPr marL="527050" indent="-457200">
              <a:buAutoNum type="arabicPeriod"/>
            </a:pPr>
            <a:r>
              <a:rPr lang="en-GB" b="1" dirty="0">
                <a:solidFill>
                  <a:schemeClr val="tx1"/>
                </a:solidFill>
              </a:rPr>
              <a:t> </a:t>
            </a:r>
            <a:r>
              <a:rPr lang="en-GB" b="1" dirty="0" smtClean="0">
                <a:solidFill>
                  <a:schemeClr val="tx1"/>
                </a:solidFill>
              </a:rPr>
              <a:t>Skin Examination</a:t>
            </a:r>
          </a:p>
          <a:p>
            <a:pPr marL="527050" indent="-457200">
              <a:buAutoNum type="arabicPeriod"/>
            </a:pPr>
            <a:r>
              <a:rPr lang="en-GB" b="1" dirty="0" smtClean="0">
                <a:solidFill>
                  <a:schemeClr val="tx1"/>
                </a:solidFill>
              </a:rPr>
              <a:t>Rectal Examination</a:t>
            </a:r>
          </a:p>
          <a:p>
            <a:pPr marL="527050" indent="-457200">
              <a:buAutoNum type="arabicPeriod"/>
            </a:pPr>
            <a:r>
              <a:rPr lang="en-GB" b="1" dirty="0" smtClean="0">
                <a:solidFill>
                  <a:schemeClr val="tx1"/>
                </a:solidFill>
              </a:rPr>
              <a:t>Stool Collection: parasites</a:t>
            </a:r>
          </a:p>
          <a:p>
            <a:pPr marL="527050" indent="-457200">
              <a:buAutoNum type="arabicPeriod"/>
            </a:pPr>
            <a:r>
              <a:rPr lang="en-GB" b="1" dirty="0" smtClean="0">
                <a:solidFill>
                  <a:schemeClr val="tx1"/>
                </a:solidFill>
              </a:rPr>
              <a:t>Blood Testing: TSH hypothyroidism</a:t>
            </a:r>
          </a:p>
          <a:p>
            <a:pPr marL="527050" indent="-457200">
              <a:buAutoNum type="arabicPeriod"/>
            </a:pPr>
            <a:r>
              <a:rPr lang="en-GB" b="1" dirty="0" smtClean="0">
                <a:solidFill>
                  <a:schemeClr val="tx1"/>
                </a:solidFill>
              </a:rPr>
              <a:t>Rectal Biopsy/Barium Enema</a:t>
            </a:r>
          </a:p>
          <a:p>
            <a:pPr marL="527050" indent="-457200">
              <a:buAutoNum type="arabicPeriod"/>
            </a:pPr>
            <a:r>
              <a:rPr lang="en-GB" b="1" dirty="0" smtClean="0">
                <a:solidFill>
                  <a:schemeClr val="tx1"/>
                </a:solidFill>
              </a:rPr>
              <a:t>Abdominal XRAY</a:t>
            </a:r>
            <a:endParaRPr lang="en-GB" b="1" dirty="0">
              <a:solidFill>
                <a:schemeClr val="tx1"/>
              </a:solidFill>
            </a:endParaRPr>
          </a:p>
        </p:txBody>
      </p:sp>
    </p:spTree>
    <p:extLst>
      <p:ext uri="{BB962C8B-B14F-4D97-AF65-F5344CB8AC3E}">
        <p14:creationId xmlns:p14="http://schemas.microsoft.com/office/powerpoint/2010/main" val="2556011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 xmlns:a16="http://schemas.microsoft.com/office/drawing/2014/main" id="{9A044963-1DC0-2BD6-7763-8654A0C8EE20}"/>
              </a:ext>
            </a:extLst>
          </p:cNvPr>
          <p:cNvSpPr>
            <a:spLocks noGrp="1"/>
          </p:cNvSpPr>
          <p:nvPr>
            <p:ph type="title"/>
          </p:nvPr>
        </p:nvSpPr>
        <p:spPr/>
        <p:txBody>
          <a:bodyPr>
            <a:normAutofit fontScale="90000"/>
          </a:bodyPr>
          <a:lstStyle/>
          <a:p>
            <a:pPr algn="ctr"/>
            <a:r>
              <a:rPr lang="en-US" altLang="en-US" sz="4800" b="1" dirty="0">
                <a:solidFill>
                  <a:schemeClr val="accent3">
                    <a:lumMod val="75000"/>
                  </a:schemeClr>
                </a:solidFill>
              </a:rPr>
              <a:t>Treatment</a:t>
            </a:r>
          </a:p>
        </p:txBody>
      </p:sp>
      <p:sp>
        <p:nvSpPr>
          <p:cNvPr id="3" name="Content Placeholder 2">
            <a:extLst>
              <a:ext uri="{FF2B5EF4-FFF2-40B4-BE49-F238E27FC236}">
                <a16:creationId xmlns="" xmlns:a16="http://schemas.microsoft.com/office/drawing/2014/main" id="{3D38D4DB-5A25-50B4-56DB-3F242B0EA996}"/>
              </a:ext>
            </a:extLst>
          </p:cNvPr>
          <p:cNvSpPr>
            <a:spLocks noGrp="1"/>
          </p:cNvSpPr>
          <p:nvPr>
            <p:ph idx="1"/>
          </p:nvPr>
        </p:nvSpPr>
        <p:spPr/>
        <p:txBody>
          <a:bodyPr/>
          <a:lstStyle/>
          <a:p>
            <a:pPr>
              <a:defRPr/>
            </a:pPr>
            <a:r>
              <a:rPr lang="en-US" b="1" dirty="0">
                <a:solidFill>
                  <a:schemeClr val="tx1"/>
                </a:solidFill>
              </a:rPr>
              <a:t>Advice/Education</a:t>
            </a:r>
          </a:p>
          <a:p>
            <a:pPr>
              <a:defRPr/>
            </a:pPr>
            <a:endParaRPr lang="en-US" b="1" dirty="0">
              <a:solidFill>
                <a:schemeClr val="tx1"/>
              </a:solidFill>
            </a:endParaRPr>
          </a:p>
          <a:p>
            <a:pPr>
              <a:defRPr/>
            </a:pPr>
            <a:r>
              <a:rPr lang="en-US" b="1" dirty="0" err="1">
                <a:solidFill>
                  <a:schemeClr val="tx1"/>
                </a:solidFill>
              </a:rPr>
              <a:t>Nonpharmacological</a:t>
            </a:r>
            <a:endParaRPr lang="en-US" b="1" dirty="0">
              <a:solidFill>
                <a:schemeClr val="tx1"/>
              </a:solidFill>
            </a:endParaRPr>
          </a:p>
          <a:p>
            <a:pPr>
              <a:defRPr/>
            </a:pPr>
            <a:endParaRPr lang="en-US" b="1" dirty="0">
              <a:solidFill>
                <a:schemeClr val="tx1"/>
              </a:solidFill>
            </a:endParaRPr>
          </a:p>
          <a:p>
            <a:pPr>
              <a:defRPr/>
            </a:pPr>
            <a:r>
              <a:rPr lang="en-US" b="1" dirty="0">
                <a:solidFill>
                  <a:schemeClr val="tx1"/>
                </a:solidFill>
              </a:rPr>
              <a:t>Pharmacological Intervention</a:t>
            </a:r>
          </a:p>
          <a:p>
            <a:pPr>
              <a:defRPr/>
            </a:pPr>
            <a:endParaRPr lang="en-US" b="1" dirty="0">
              <a:solidFill>
                <a:schemeClr val="tx1"/>
              </a:solidFill>
            </a:endParaRPr>
          </a:p>
          <a:p>
            <a:pPr marL="69850" indent="0">
              <a:buFont typeface="Wingdings 2" panose="05020102010507070707" pitchFamily="18" charset="2"/>
              <a:buNone/>
              <a:defRPr/>
            </a:pPr>
            <a:endParaRPr lang="en-US" b="1" dirty="0">
              <a:solidFill>
                <a:schemeClr val="tx1"/>
              </a:solidFill>
            </a:endParaRPr>
          </a:p>
        </p:txBody>
      </p:sp>
    </p:spTree>
    <p:extLst>
      <p:ext uri="{BB962C8B-B14F-4D97-AF65-F5344CB8AC3E}">
        <p14:creationId xmlns:p14="http://schemas.microsoft.com/office/powerpoint/2010/main" val="926936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 xmlns:a16="http://schemas.microsoft.com/office/drawing/2014/main" id="{C3118D43-E1C2-542A-BAE6-815EA5DC2F90}"/>
              </a:ext>
            </a:extLst>
          </p:cNvPr>
          <p:cNvSpPr>
            <a:spLocks noGrp="1"/>
          </p:cNvSpPr>
          <p:nvPr>
            <p:ph type="title"/>
          </p:nvPr>
        </p:nvSpPr>
        <p:spPr>
          <a:xfrm>
            <a:off x="1161979" y="-152400"/>
            <a:ext cx="7024687" cy="1143000"/>
          </a:xfrm>
        </p:spPr>
        <p:txBody>
          <a:bodyPr/>
          <a:lstStyle/>
          <a:p>
            <a:pPr algn="ctr"/>
            <a:r>
              <a:rPr lang="en-US" altLang="en-US" b="1" dirty="0">
                <a:solidFill>
                  <a:schemeClr val="accent3">
                    <a:lumMod val="75000"/>
                  </a:schemeClr>
                </a:solidFill>
              </a:rPr>
              <a:t>Advice/Education</a:t>
            </a:r>
          </a:p>
        </p:txBody>
      </p:sp>
      <p:sp>
        <p:nvSpPr>
          <p:cNvPr id="48131" name="Content Placeholder 2">
            <a:extLst>
              <a:ext uri="{FF2B5EF4-FFF2-40B4-BE49-F238E27FC236}">
                <a16:creationId xmlns="" xmlns:a16="http://schemas.microsoft.com/office/drawing/2014/main" id="{C5DB1E72-2EEB-0A55-4FAE-A961F80E7EB3}"/>
              </a:ext>
            </a:extLst>
          </p:cNvPr>
          <p:cNvSpPr>
            <a:spLocks noGrp="1"/>
          </p:cNvSpPr>
          <p:nvPr>
            <p:ph idx="1"/>
          </p:nvPr>
        </p:nvSpPr>
        <p:spPr>
          <a:xfrm>
            <a:off x="1066800" y="2057400"/>
            <a:ext cx="6777037" cy="3508375"/>
          </a:xfrm>
        </p:spPr>
        <p:txBody>
          <a:bodyPr>
            <a:normAutofit fontScale="92500" lnSpcReduction="20000"/>
          </a:bodyPr>
          <a:lstStyle/>
          <a:p>
            <a:r>
              <a:rPr lang="en-US" altLang="en-US" dirty="0">
                <a:solidFill>
                  <a:schemeClr val="tx1"/>
                </a:solidFill>
              </a:rPr>
              <a:t>Dietary Changes (foods high in fiber)</a:t>
            </a:r>
          </a:p>
          <a:p>
            <a:endParaRPr lang="en-US" altLang="en-US" dirty="0">
              <a:solidFill>
                <a:schemeClr val="tx1"/>
              </a:solidFill>
            </a:endParaRPr>
          </a:p>
          <a:p>
            <a:r>
              <a:rPr lang="en-US" altLang="en-US" dirty="0">
                <a:solidFill>
                  <a:schemeClr val="tx1"/>
                </a:solidFill>
              </a:rPr>
              <a:t>Increase Fluid Intake</a:t>
            </a:r>
          </a:p>
          <a:p>
            <a:endParaRPr lang="en-US" altLang="en-US" dirty="0">
              <a:solidFill>
                <a:schemeClr val="tx1"/>
              </a:solidFill>
            </a:endParaRPr>
          </a:p>
          <a:p>
            <a:r>
              <a:rPr lang="en-US" altLang="en-US" dirty="0">
                <a:solidFill>
                  <a:schemeClr val="tx1"/>
                </a:solidFill>
              </a:rPr>
              <a:t>Make Toilet Training Non-Threatening</a:t>
            </a:r>
          </a:p>
          <a:p>
            <a:endParaRPr lang="en-US" altLang="en-US" dirty="0">
              <a:solidFill>
                <a:schemeClr val="tx1"/>
              </a:solidFill>
            </a:endParaRPr>
          </a:p>
          <a:p>
            <a:r>
              <a:rPr lang="en-US" altLang="en-US" dirty="0">
                <a:solidFill>
                  <a:schemeClr val="tx1"/>
                </a:solidFill>
              </a:rPr>
              <a:t>Make Toilet Accessible</a:t>
            </a:r>
          </a:p>
          <a:p>
            <a:endParaRPr lang="en-US" altLang="en-US" dirty="0">
              <a:solidFill>
                <a:schemeClr val="tx1"/>
              </a:solidFill>
            </a:endParaRPr>
          </a:p>
          <a:p>
            <a:r>
              <a:rPr lang="en-US" altLang="en-US" dirty="0">
                <a:solidFill>
                  <a:schemeClr val="tx1"/>
                </a:solidFill>
              </a:rPr>
              <a:t>Regular Bathroom Times</a:t>
            </a:r>
          </a:p>
        </p:txBody>
      </p:sp>
      <p:pic>
        <p:nvPicPr>
          <p:cNvPr id="48132" name="Picture 3">
            <a:extLst>
              <a:ext uri="{FF2B5EF4-FFF2-40B4-BE49-F238E27FC236}">
                <a16:creationId xmlns="" xmlns:a16="http://schemas.microsoft.com/office/drawing/2014/main" id="{4E415E26-1783-AA1E-8DB0-A05FD341DA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1650" y="4724400"/>
            <a:ext cx="26289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789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 xmlns:a16="http://schemas.microsoft.com/office/drawing/2014/main" id="{DCB3C296-AA30-0372-72F0-51E37F82D08D}"/>
              </a:ext>
            </a:extLst>
          </p:cNvPr>
          <p:cNvSpPr>
            <a:spLocks noGrp="1"/>
          </p:cNvSpPr>
          <p:nvPr>
            <p:ph type="title"/>
          </p:nvPr>
        </p:nvSpPr>
        <p:spPr/>
        <p:txBody>
          <a:bodyPr/>
          <a:lstStyle/>
          <a:p>
            <a:pPr algn="ctr"/>
            <a:r>
              <a:rPr lang="en-US" altLang="en-US" b="1" dirty="0" err="1">
                <a:solidFill>
                  <a:schemeClr val="accent3">
                    <a:lumMod val="75000"/>
                  </a:schemeClr>
                </a:solidFill>
              </a:rPr>
              <a:t>Nonpharmacological</a:t>
            </a:r>
            <a:endParaRPr lang="en-US" altLang="en-US" b="1" dirty="0">
              <a:solidFill>
                <a:schemeClr val="accent3">
                  <a:lumMod val="75000"/>
                </a:schemeClr>
              </a:solidFill>
            </a:endParaRPr>
          </a:p>
        </p:txBody>
      </p:sp>
      <p:sp>
        <p:nvSpPr>
          <p:cNvPr id="69634" name="Content Placeholder 2">
            <a:extLst>
              <a:ext uri="{FF2B5EF4-FFF2-40B4-BE49-F238E27FC236}">
                <a16:creationId xmlns="" xmlns:a16="http://schemas.microsoft.com/office/drawing/2014/main" id="{7547A94E-03B4-32C4-1289-83FB09992BB6}"/>
              </a:ext>
            </a:extLst>
          </p:cNvPr>
          <p:cNvSpPr>
            <a:spLocks noGrp="1"/>
          </p:cNvSpPr>
          <p:nvPr>
            <p:ph idx="1"/>
          </p:nvPr>
        </p:nvSpPr>
        <p:spPr/>
        <p:txBody>
          <a:bodyPr/>
          <a:lstStyle/>
          <a:p>
            <a:pPr>
              <a:defRPr/>
            </a:pPr>
            <a:r>
              <a:rPr lang="en-US" altLang="en-US" b="1" dirty="0">
                <a:solidFill>
                  <a:schemeClr val="tx1"/>
                </a:solidFill>
              </a:rPr>
              <a:t>CBT</a:t>
            </a:r>
          </a:p>
          <a:p>
            <a:pPr>
              <a:defRPr/>
            </a:pPr>
            <a:endParaRPr lang="en-US" altLang="en-US" b="1" dirty="0">
              <a:solidFill>
                <a:schemeClr val="tx1"/>
              </a:solidFill>
            </a:endParaRPr>
          </a:p>
          <a:p>
            <a:pPr>
              <a:defRPr/>
            </a:pPr>
            <a:r>
              <a:rPr lang="en-US" altLang="en-US" b="1" dirty="0">
                <a:solidFill>
                  <a:schemeClr val="tx1"/>
                </a:solidFill>
              </a:rPr>
              <a:t>Psychodynamic Psychotherapy</a:t>
            </a:r>
          </a:p>
          <a:p>
            <a:pPr>
              <a:defRPr/>
            </a:pPr>
            <a:endParaRPr lang="en-US" altLang="en-US" b="1" dirty="0">
              <a:solidFill>
                <a:schemeClr val="tx1"/>
              </a:solidFill>
            </a:endParaRPr>
          </a:p>
          <a:p>
            <a:pPr marL="69850" indent="0">
              <a:buFont typeface="Wingdings 2" panose="05020102010507070707" pitchFamily="18" charset="2"/>
              <a:buNone/>
              <a:defRPr/>
            </a:pPr>
            <a:endParaRPr lang="en-US" altLang="en-US" b="1" dirty="0">
              <a:solidFill>
                <a:schemeClr val="tx1"/>
              </a:solidFill>
            </a:endParaRPr>
          </a:p>
        </p:txBody>
      </p:sp>
    </p:spTree>
    <p:extLst>
      <p:ext uri="{BB962C8B-B14F-4D97-AF65-F5344CB8AC3E}">
        <p14:creationId xmlns:p14="http://schemas.microsoft.com/office/powerpoint/2010/main" val="1711197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 xmlns:a16="http://schemas.microsoft.com/office/drawing/2014/main" id="{F30CD5F5-0F1E-A857-8906-FC35A63334BD}"/>
              </a:ext>
            </a:extLst>
          </p:cNvPr>
          <p:cNvSpPr>
            <a:spLocks noGrp="1"/>
          </p:cNvSpPr>
          <p:nvPr>
            <p:ph type="title"/>
          </p:nvPr>
        </p:nvSpPr>
        <p:spPr/>
        <p:txBody>
          <a:bodyPr/>
          <a:lstStyle/>
          <a:p>
            <a:pPr algn="ctr"/>
            <a:r>
              <a:rPr lang="en-US" altLang="en-US" b="1" dirty="0">
                <a:solidFill>
                  <a:schemeClr val="accent3">
                    <a:lumMod val="75000"/>
                  </a:schemeClr>
                </a:solidFill>
              </a:rPr>
              <a:t>Pharmacological</a:t>
            </a:r>
          </a:p>
        </p:txBody>
      </p:sp>
      <p:sp>
        <p:nvSpPr>
          <p:cNvPr id="71682" name="Content Placeholder 2">
            <a:extLst>
              <a:ext uri="{FF2B5EF4-FFF2-40B4-BE49-F238E27FC236}">
                <a16:creationId xmlns="" xmlns:a16="http://schemas.microsoft.com/office/drawing/2014/main" id="{ACA6136D-28CE-5B3E-A768-BF0006DABA0D}"/>
              </a:ext>
            </a:extLst>
          </p:cNvPr>
          <p:cNvSpPr>
            <a:spLocks noGrp="1"/>
          </p:cNvSpPr>
          <p:nvPr>
            <p:ph idx="1"/>
          </p:nvPr>
        </p:nvSpPr>
        <p:spPr>
          <a:xfrm>
            <a:off x="685800" y="2286000"/>
            <a:ext cx="6777038" cy="3924300"/>
          </a:xfrm>
        </p:spPr>
        <p:txBody>
          <a:bodyPr/>
          <a:lstStyle/>
          <a:p>
            <a:pPr>
              <a:defRPr/>
            </a:pPr>
            <a:r>
              <a:rPr lang="en-US" altLang="en-US" b="1" dirty="0">
                <a:solidFill>
                  <a:schemeClr val="tx1"/>
                </a:solidFill>
              </a:rPr>
              <a:t>Laxatives</a:t>
            </a:r>
          </a:p>
          <a:p>
            <a:pPr marL="69850" indent="0">
              <a:buFont typeface="Wingdings 2" panose="05020102010507070707" pitchFamily="18" charset="2"/>
              <a:buNone/>
              <a:defRPr/>
            </a:pPr>
            <a:endParaRPr lang="en-US" altLang="en-US" b="1" dirty="0">
              <a:solidFill>
                <a:schemeClr val="tx1"/>
              </a:solidFill>
            </a:endParaRPr>
          </a:p>
          <a:p>
            <a:pPr>
              <a:defRPr/>
            </a:pPr>
            <a:r>
              <a:rPr lang="en-US" altLang="en-US" b="1" dirty="0">
                <a:solidFill>
                  <a:schemeClr val="tx1"/>
                </a:solidFill>
              </a:rPr>
              <a:t>Mineral Oil</a:t>
            </a:r>
          </a:p>
          <a:p>
            <a:pPr>
              <a:defRPr/>
            </a:pPr>
            <a:endParaRPr lang="en-US" altLang="en-US" b="1" dirty="0">
              <a:solidFill>
                <a:schemeClr val="tx1"/>
              </a:solidFill>
            </a:endParaRPr>
          </a:p>
          <a:p>
            <a:pPr>
              <a:defRPr/>
            </a:pPr>
            <a:r>
              <a:rPr lang="en-US" altLang="en-US" b="1" dirty="0">
                <a:solidFill>
                  <a:schemeClr val="tx1"/>
                </a:solidFill>
              </a:rPr>
              <a:t>Stool Softeners</a:t>
            </a:r>
          </a:p>
        </p:txBody>
      </p:sp>
      <p:pic>
        <p:nvPicPr>
          <p:cNvPr id="52228" name="Picture 3">
            <a:extLst>
              <a:ext uri="{FF2B5EF4-FFF2-40B4-BE49-F238E27FC236}">
                <a16:creationId xmlns="" xmlns:a16="http://schemas.microsoft.com/office/drawing/2014/main" id="{84F666D1-AA46-BD02-3CC1-49A1B0C4D0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22725" y="2381250"/>
            <a:ext cx="1535113"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a:extLst>
              <a:ext uri="{FF2B5EF4-FFF2-40B4-BE49-F238E27FC236}">
                <a16:creationId xmlns="" xmlns:a16="http://schemas.microsoft.com/office/drawing/2014/main" id="{9EA240B2-EA3A-4018-90E0-A6A1F55526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962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146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عنوان 6"/>
          <p:cNvSpPr>
            <a:spLocks noGrp="1"/>
          </p:cNvSpPr>
          <p:nvPr>
            <p:ph type="title"/>
          </p:nvPr>
        </p:nvSpPr>
        <p:spPr/>
        <p:txBody>
          <a:bodyPr/>
          <a:lstStyle/>
          <a:p>
            <a:endParaRPr lang="en-US"/>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629400"/>
          </a:xfrm>
          <a:prstGeom prst="rect">
            <a:avLst/>
          </a:prstGeom>
        </p:spPr>
      </p:pic>
    </p:spTree>
    <p:extLst>
      <p:ext uri="{BB962C8B-B14F-4D97-AF65-F5344CB8AC3E}">
        <p14:creationId xmlns:p14="http://schemas.microsoft.com/office/powerpoint/2010/main" val="1386208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altLang="en-US" sz="4400" b="1" dirty="0"/>
              <a:t>Enuresis</a:t>
            </a:r>
            <a:endParaRPr lang="en-US" sz="4000" b="1" dirty="0"/>
          </a:p>
        </p:txBody>
      </p:sp>
      <p:sp>
        <p:nvSpPr>
          <p:cNvPr id="3" name="عنصر نائب للمحتوى 2"/>
          <p:cNvSpPr>
            <a:spLocks noGrp="1"/>
          </p:cNvSpPr>
          <p:nvPr>
            <p:ph sz="quarter" idx="1"/>
          </p:nvPr>
        </p:nvSpPr>
        <p:spPr>
          <a:xfrm>
            <a:off x="301752" y="1527048"/>
            <a:ext cx="5108448" cy="4572000"/>
          </a:xfrm>
        </p:spPr>
        <p:txBody>
          <a:bodyPr>
            <a:noAutofit/>
          </a:bodyPr>
          <a:lstStyle/>
          <a:p>
            <a:pPr marL="248285" indent="-236220">
              <a:lnSpc>
                <a:spcPct val="100000"/>
              </a:lnSpc>
              <a:spcBef>
                <a:spcPts val="125"/>
              </a:spcBef>
              <a:buSzPct val="111428"/>
              <a:buChar char="•"/>
              <a:tabLst>
                <a:tab pos="248285" algn="l"/>
                <a:tab pos="248920" algn="l"/>
              </a:tabLst>
            </a:pPr>
            <a:r>
              <a:rPr lang="en-US" altLang="en-US" sz="2800" b="1" dirty="0" smtClean="0">
                <a:latin typeface="+mj-lt"/>
              </a:rPr>
              <a:t>Enuresis :</a:t>
            </a:r>
            <a:r>
              <a:rPr lang="en-US" sz="2400" spc="45" dirty="0" smtClean="0">
                <a:latin typeface="+mj-lt"/>
                <a:cs typeface="Tahoma"/>
              </a:rPr>
              <a:t>The</a:t>
            </a:r>
            <a:r>
              <a:rPr lang="en-US" sz="2400" spc="-155" dirty="0" smtClean="0">
                <a:latin typeface="+mj-lt"/>
                <a:cs typeface="Tahoma"/>
              </a:rPr>
              <a:t> </a:t>
            </a:r>
            <a:r>
              <a:rPr lang="en-US" sz="2400" spc="15" dirty="0" smtClean="0">
                <a:latin typeface="+mj-lt"/>
                <a:cs typeface="Tahoma"/>
              </a:rPr>
              <a:t>act</a:t>
            </a:r>
            <a:r>
              <a:rPr lang="en-US" sz="2400" spc="-160" dirty="0" smtClean="0">
                <a:latin typeface="+mj-lt"/>
                <a:cs typeface="Tahoma"/>
              </a:rPr>
              <a:t> </a:t>
            </a:r>
            <a:r>
              <a:rPr lang="en-US" sz="2400" spc="-15" dirty="0" smtClean="0">
                <a:latin typeface="+mj-lt"/>
                <a:cs typeface="Tahoma"/>
              </a:rPr>
              <a:t>of</a:t>
            </a:r>
            <a:r>
              <a:rPr lang="en-US" sz="2400" spc="15" dirty="0" smtClean="0">
                <a:latin typeface="+mj-lt"/>
                <a:cs typeface="Tahoma"/>
              </a:rPr>
              <a:t> </a:t>
            </a:r>
            <a:r>
              <a:rPr lang="en-US" sz="2400" spc="80" dirty="0" smtClean="0">
                <a:uFill>
                  <a:solidFill>
                    <a:srgbClr val="C00000"/>
                  </a:solidFill>
                </a:uFill>
                <a:latin typeface="+mj-lt"/>
                <a:cs typeface="Microsoft Sans Serif"/>
              </a:rPr>
              <a:t>Involuntary</a:t>
            </a:r>
            <a:r>
              <a:rPr lang="en-US" sz="2400" spc="-75" dirty="0" smtClean="0">
                <a:uFill>
                  <a:solidFill>
                    <a:srgbClr val="C00000"/>
                  </a:solidFill>
                </a:uFill>
                <a:latin typeface="+mj-lt"/>
                <a:cs typeface="Microsoft Sans Serif"/>
              </a:rPr>
              <a:t> </a:t>
            </a:r>
            <a:r>
              <a:rPr lang="en-US" sz="2400" spc="65" dirty="0" smtClean="0">
                <a:uFill>
                  <a:solidFill>
                    <a:srgbClr val="C00000"/>
                  </a:solidFill>
                </a:uFill>
                <a:latin typeface="+mj-lt"/>
                <a:cs typeface="Microsoft Sans Serif"/>
              </a:rPr>
              <a:t>urination</a:t>
            </a:r>
            <a:r>
              <a:rPr lang="en-US" sz="2800" spc="65" dirty="0" smtClean="0">
                <a:latin typeface="+mj-lt"/>
                <a:cs typeface="Tahoma"/>
              </a:rPr>
              <a:t>;</a:t>
            </a:r>
            <a:r>
              <a:rPr lang="en-US" sz="2800" spc="-165" dirty="0" smtClean="0">
                <a:latin typeface="+mj-lt"/>
                <a:cs typeface="Tahoma"/>
              </a:rPr>
              <a:t> </a:t>
            </a:r>
            <a:r>
              <a:rPr lang="en-US" sz="2400" spc="-5" dirty="0" smtClean="0">
                <a:latin typeface="+mj-lt"/>
                <a:cs typeface="Tahoma"/>
              </a:rPr>
              <a:t>either</a:t>
            </a:r>
            <a:r>
              <a:rPr lang="en-US" sz="2800" dirty="0">
                <a:latin typeface="+mj-lt"/>
                <a:cs typeface="Tahoma"/>
              </a:rPr>
              <a:t> </a:t>
            </a:r>
            <a:r>
              <a:rPr lang="en-US" sz="2400" spc="-20" dirty="0" smtClean="0">
                <a:latin typeface="+mj-lt"/>
                <a:cs typeface="Tahoma"/>
              </a:rPr>
              <a:t>during</a:t>
            </a:r>
            <a:r>
              <a:rPr lang="en-US" sz="2400" spc="-175" dirty="0" smtClean="0">
                <a:latin typeface="+mj-lt"/>
                <a:cs typeface="Tahoma"/>
              </a:rPr>
              <a:t> </a:t>
            </a:r>
            <a:r>
              <a:rPr lang="en-US" sz="2400" spc="-25" dirty="0">
                <a:latin typeface="+mj-lt"/>
                <a:cs typeface="Tahoma"/>
              </a:rPr>
              <a:t>the</a:t>
            </a:r>
            <a:r>
              <a:rPr lang="en-US" sz="2400" spc="-95" dirty="0">
                <a:latin typeface="+mj-lt"/>
                <a:cs typeface="Tahoma"/>
              </a:rPr>
              <a:t> </a:t>
            </a:r>
            <a:r>
              <a:rPr lang="en-US" sz="2400" spc="60" dirty="0">
                <a:latin typeface="+mj-lt"/>
                <a:cs typeface="Microsoft Sans Serif"/>
              </a:rPr>
              <a:t>day</a:t>
            </a:r>
            <a:r>
              <a:rPr lang="en-US" sz="2400" spc="-85" dirty="0">
                <a:latin typeface="+mj-lt"/>
                <a:cs typeface="Microsoft Sans Serif"/>
              </a:rPr>
              <a:t> </a:t>
            </a:r>
            <a:r>
              <a:rPr lang="en-US" sz="2400" spc="55" dirty="0">
                <a:latin typeface="+mj-lt"/>
                <a:cs typeface="Microsoft Sans Serif"/>
              </a:rPr>
              <a:t>(diurnal)</a:t>
            </a:r>
            <a:r>
              <a:rPr lang="en-US" sz="2400" spc="45" dirty="0">
                <a:latin typeface="+mj-lt"/>
                <a:cs typeface="Microsoft Sans Serif"/>
              </a:rPr>
              <a:t> </a:t>
            </a:r>
            <a:r>
              <a:rPr lang="en-US" sz="2400" dirty="0">
                <a:latin typeface="+mj-lt"/>
                <a:cs typeface="Tahoma"/>
              </a:rPr>
              <a:t>or</a:t>
            </a:r>
            <a:r>
              <a:rPr lang="en-US" sz="2400" spc="-160" dirty="0">
                <a:latin typeface="+mj-lt"/>
                <a:cs typeface="Tahoma"/>
              </a:rPr>
              <a:t> </a:t>
            </a:r>
            <a:r>
              <a:rPr lang="en-US" sz="2400" spc="-15" dirty="0">
                <a:latin typeface="+mj-lt"/>
                <a:cs typeface="Tahoma"/>
              </a:rPr>
              <a:t>at</a:t>
            </a:r>
            <a:r>
              <a:rPr lang="en-US" sz="2400" spc="-135" dirty="0">
                <a:latin typeface="+mj-lt"/>
                <a:cs typeface="Tahoma"/>
              </a:rPr>
              <a:t> </a:t>
            </a:r>
            <a:r>
              <a:rPr lang="en-US" sz="2400" spc="85" dirty="0">
                <a:latin typeface="+mj-lt"/>
                <a:cs typeface="Microsoft Sans Serif"/>
              </a:rPr>
              <a:t>night</a:t>
            </a:r>
            <a:r>
              <a:rPr lang="en-US" sz="2400" spc="-85" dirty="0">
                <a:latin typeface="+mj-lt"/>
                <a:cs typeface="Microsoft Sans Serif"/>
              </a:rPr>
              <a:t> </a:t>
            </a:r>
            <a:r>
              <a:rPr lang="en-US" sz="2400" spc="60" dirty="0">
                <a:latin typeface="+mj-lt"/>
                <a:cs typeface="Microsoft Sans Serif"/>
              </a:rPr>
              <a:t>(nocturnal</a:t>
            </a:r>
            <a:r>
              <a:rPr lang="en-US" sz="2400" spc="60" dirty="0" smtClean="0">
                <a:latin typeface="+mj-lt"/>
                <a:cs typeface="Microsoft Sans Serif"/>
              </a:rPr>
              <a:t>)</a:t>
            </a:r>
            <a:r>
              <a:rPr lang="en-US" sz="2800" spc="60" dirty="0" smtClean="0">
                <a:latin typeface="+mj-lt"/>
                <a:cs typeface="Tahoma"/>
              </a:rPr>
              <a:t>.</a:t>
            </a:r>
            <a:endParaRPr lang="en-US" sz="2800" dirty="0" smtClean="0">
              <a:latin typeface="+mj-lt"/>
              <a:cs typeface="Tahoma"/>
            </a:endParaRPr>
          </a:p>
          <a:p>
            <a:pPr marL="66040">
              <a:lnSpc>
                <a:spcPct val="100000"/>
              </a:lnSpc>
              <a:spcBef>
                <a:spcPts val="45"/>
              </a:spcBef>
            </a:pPr>
            <a:endParaRPr lang="en-US" sz="2800" dirty="0">
              <a:latin typeface="+mj-lt"/>
              <a:cs typeface="Tahoma"/>
            </a:endParaRPr>
          </a:p>
          <a:p>
            <a:r>
              <a:rPr lang="en-US" sz="2400" spc="80" dirty="0">
                <a:latin typeface="+mj-lt"/>
                <a:cs typeface="Microsoft Sans Serif"/>
              </a:rPr>
              <a:t>Nocturnal</a:t>
            </a:r>
            <a:r>
              <a:rPr lang="en-US" sz="2400" spc="-90" dirty="0">
                <a:latin typeface="+mj-lt"/>
                <a:cs typeface="Microsoft Sans Serif"/>
              </a:rPr>
              <a:t> </a:t>
            </a:r>
            <a:r>
              <a:rPr lang="en-US" sz="2400" spc="75" dirty="0">
                <a:latin typeface="+mj-lt"/>
                <a:cs typeface="Microsoft Sans Serif"/>
              </a:rPr>
              <a:t>enuresis</a:t>
            </a:r>
            <a:r>
              <a:rPr lang="en-US" sz="2400" spc="80" dirty="0">
                <a:latin typeface="+mj-lt"/>
                <a:cs typeface="Microsoft Sans Serif"/>
              </a:rPr>
              <a:t> </a:t>
            </a:r>
            <a:r>
              <a:rPr lang="en-US" sz="2400" u="heavy" spc="110" dirty="0">
                <a:solidFill>
                  <a:srgbClr val="002060"/>
                </a:solidFill>
                <a:uFill>
                  <a:solidFill>
                    <a:srgbClr val="002060"/>
                  </a:solidFill>
                </a:uFill>
                <a:latin typeface="+mj-lt"/>
                <a:cs typeface="Microsoft Sans Serif"/>
              </a:rPr>
              <a:t>is</a:t>
            </a:r>
            <a:r>
              <a:rPr lang="en-US" sz="2400" u="heavy" spc="-90" dirty="0">
                <a:solidFill>
                  <a:srgbClr val="002060"/>
                </a:solidFill>
                <a:uFill>
                  <a:solidFill>
                    <a:srgbClr val="002060"/>
                  </a:solidFill>
                </a:uFill>
                <a:latin typeface="+mj-lt"/>
                <a:cs typeface="Microsoft Sans Serif"/>
              </a:rPr>
              <a:t> </a:t>
            </a:r>
            <a:r>
              <a:rPr lang="en-US" sz="2400" u="heavy" spc="5" dirty="0">
                <a:solidFill>
                  <a:srgbClr val="002060"/>
                </a:solidFill>
                <a:uFill>
                  <a:solidFill>
                    <a:srgbClr val="002060"/>
                  </a:solidFill>
                </a:uFill>
                <a:latin typeface="+mj-lt"/>
                <a:cs typeface="Microsoft Sans Serif"/>
              </a:rPr>
              <a:t>2-3</a:t>
            </a:r>
            <a:r>
              <a:rPr lang="en-US" sz="2400" u="heavy" spc="-90" dirty="0">
                <a:solidFill>
                  <a:srgbClr val="002060"/>
                </a:solidFill>
                <a:uFill>
                  <a:solidFill>
                    <a:srgbClr val="002060"/>
                  </a:solidFill>
                </a:uFill>
                <a:latin typeface="+mj-lt"/>
                <a:cs typeface="Microsoft Sans Serif"/>
              </a:rPr>
              <a:t> </a:t>
            </a:r>
            <a:r>
              <a:rPr lang="en-US" sz="2400" u="heavy" spc="90" dirty="0">
                <a:solidFill>
                  <a:srgbClr val="002060"/>
                </a:solidFill>
                <a:uFill>
                  <a:solidFill>
                    <a:srgbClr val="002060"/>
                  </a:solidFill>
                </a:uFill>
                <a:latin typeface="+mj-lt"/>
                <a:cs typeface="Microsoft Sans Serif"/>
              </a:rPr>
              <a:t>times</a:t>
            </a:r>
            <a:r>
              <a:rPr lang="en-US" sz="2400" u="heavy" spc="160" dirty="0">
                <a:solidFill>
                  <a:srgbClr val="002060"/>
                </a:solidFill>
                <a:uFill>
                  <a:solidFill>
                    <a:srgbClr val="002060"/>
                  </a:solidFill>
                </a:uFill>
                <a:latin typeface="+mj-lt"/>
                <a:cs typeface="Microsoft Sans Serif"/>
              </a:rPr>
              <a:t> </a:t>
            </a:r>
            <a:r>
              <a:rPr lang="en-US" sz="2400" spc="20" dirty="0">
                <a:latin typeface="+mj-lt"/>
                <a:cs typeface="Tahoma"/>
              </a:rPr>
              <a:t>more</a:t>
            </a:r>
            <a:r>
              <a:rPr lang="en-US" sz="2400" spc="-180" dirty="0">
                <a:latin typeface="+mj-lt"/>
                <a:cs typeface="Tahoma"/>
              </a:rPr>
              <a:t> </a:t>
            </a:r>
            <a:r>
              <a:rPr lang="en-US" sz="2400" spc="35" dirty="0">
                <a:latin typeface="+mj-lt"/>
                <a:cs typeface="Tahoma"/>
              </a:rPr>
              <a:t>common</a:t>
            </a:r>
            <a:r>
              <a:rPr lang="en-US" sz="2400" spc="-185" dirty="0">
                <a:latin typeface="+mj-lt"/>
                <a:cs typeface="Tahoma"/>
              </a:rPr>
              <a:t> </a:t>
            </a:r>
            <a:r>
              <a:rPr lang="en-US" sz="2400" spc="-5" dirty="0">
                <a:latin typeface="+mj-lt"/>
                <a:cs typeface="Tahoma"/>
              </a:rPr>
              <a:t>than</a:t>
            </a:r>
            <a:r>
              <a:rPr lang="en-US" sz="2400" spc="-75" dirty="0">
                <a:latin typeface="+mj-lt"/>
                <a:cs typeface="Tahoma"/>
              </a:rPr>
              <a:t> </a:t>
            </a:r>
            <a:r>
              <a:rPr lang="en-US" sz="2400" spc="80" dirty="0">
                <a:latin typeface="+mj-lt"/>
                <a:cs typeface="Microsoft Sans Serif"/>
              </a:rPr>
              <a:t>diurnal</a:t>
            </a:r>
            <a:r>
              <a:rPr lang="en-US" sz="2400" spc="-95" dirty="0">
                <a:latin typeface="+mj-lt"/>
                <a:cs typeface="Microsoft Sans Serif"/>
              </a:rPr>
              <a:t> </a:t>
            </a:r>
            <a:r>
              <a:rPr lang="en-US" sz="2400" spc="70" dirty="0">
                <a:latin typeface="+mj-lt"/>
                <a:cs typeface="Microsoft Sans Serif"/>
              </a:rPr>
              <a:t>enuresis</a:t>
            </a:r>
            <a:endParaRPr lang="en-US" sz="2400" dirty="0">
              <a:latin typeface="+mj-lt"/>
              <a:cs typeface="Microsoft Sans Serif"/>
            </a:endParaRPr>
          </a:p>
          <a:p>
            <a:endParaRPr lang="en-US" sz="2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878" y="2057400"/>
            <a:ext cx="2384425"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695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D7745904-E584-C3EB-298C-E792CB391057}"/>
              </a:ext>
            </a:extLst>
          </p:cNvPr>
          <p:cNvSpPr>
            <a:spLocks noGrp="1"/>
          </p:cNvSpPr>
          <p:nvPr>
            <p:ph type="title"/>
          </p:nvPr>
        </p:nvSpPr>
        <p:spPr>
          <a:xfrm>
            <a:off x="1143000" y="152400"/>
            <a:ext cx="7024687" cy="1143000"/>
          </a:xfrm>
        </p:spPr>
        <p:txBody>
          <a:bodyPr>
            <a:normAutofit fontScale="90000"/>
          </a:bodyPr>
          <a:lstStyle/>
          <a:p>
            <a:pPr algn="ctr" eaLnBrk="1" hangingPunct="1"/>
            <a:r>
              <a:rPr lang="en-US" altLang="en-US" sz="7200" dirty="0"/>
              <a:t>Enuresis</a:t>
            </a:r>
          </a:p>
        </p:txBody>
      </p:sp>
      <p:sp>
        <p:nvSpPr>
          <p:cNvPr id="3" name="Content Placeholder 2">
            <a:extLst>
              <a:ext uri="{FF2B5EF4-FFF2-40B4-BE49-F238E27FC236}">
                <a16:creationId xmlns:a16="http://schemas.microsoft.com/office/drawing/2014/main" xmlns="" id="{D6FCBC99-D17B-E920-0281-44EA65514390}"/>
              </a:ext>
            </a:extLst>
          </p:cNvPr>
          <p:cNvSpPr>
            <a:spLocks noGrp="1"/>
          </p:cNvSpPr>
          <p:nvPr>
            <p:ph sz="quarter" idx="1"/>
          </p:nvPr>
        </p:nvSpPr>
        <p:spPr/>
        <p:txBody>
          <a:bodyPr rtlCol="0">
            <a:normAutofit fontScale="92500"/>
          </a:bodyPr>
          <a:lstStyle/>
          <a:p>
            <a:pPr>
              <a:buFont typeface="Wingdings" panose="05000000000000000000" pitchFamily="2" charset="2"/>
              <a:buChar char="v"/>
              <a:defRPr/>
            </a:pPr>
            <a:r>
              <a:rPr lang="en-US" b="1" dirty="0">
                <a:latin typeface="+mj-lt"/>
              </a:rPr>
              <a:t>Nocturnal </a:t>
            </a:r>
            <a:r>
              <a:rPr lang="en-US" b="1" dirty="0" smtClean="0">
                <a:latin typeface="+mj-lt"/>
              </a:rPr>
              <a:t>Enuresis ; </a:t>
            </a:r>
            <a:r>
              <a:rPr lang="en-US" sz="2400" dirty="0" smtClean="0">
                <a:latin typeface="+mj-lt"/>
              </a:rPr>
              <a:t>more </a:t>
            </a:r>
            <a:r>
              <a:rPr lang="en-US" sz="2400" dirty="0">
                <a:latin typeface="+mj-lt"/>
              </a:rPr>
              <a:t>common in </a:t>
            </a:r>
            <a:r>
              <a:rPr lang="en-US" sz="2400" dirty="0" smtClean="0">
                <a:latin typeface="+mj-lt"/>
              </a:rPr>
              <a:t>boys</a:t>
            </a:r>
            <a:endParaRPr lang="en-US" b="1" dirty="0">
              <a:latin typeface="+mj-lt"/>
            </a:endParaRPr>
          </a:p>
          <a:p>
            <a:pPr marL="582930" indent="-514350" eaLnBrk="1" fontAlgn="auto" hangingPunct="1">
              <a:spcAft>
                <a:spcPts val="0"/>
              </a:spcAft>
              <a:buFont typeface="Wingdings" panose="05000000000000000000" pitchFamily="2" charset="2"/>
              <a:buChar char="v"/>
              <a:defRPr/>
            </a:pPr>
            <a:r>
              <a:rPr lang="en-US" dirty="0">
                <a:latin typeface="+mj-lt"/>
              </a:rPr>
              <a:t>	</a:t>
            </a:r>
          </a:p>
          <a:p>
            <a:pPr>
              <a:buFont typeface="Wingdings" panose="05000000000000000000" pitchFamily="2" charset="2"/>
              <a:buChar char="v"/>
              <a:defRPr/>
            </a:pPr>
            <a:r>
              <a:rPr lang="en-US" b="1" dirty="0">
                <a:latin typeface="+mj-lt"/>
              </a:rPr>
              <a:t>Diurnal </a:t>
            </a:r>
            <a:r>
              <a:rPr lang="en-US" b="1" dirty="0" smtClean="0">
                <a:latin typeface="+mj-lt"/>
              </a:rPr>
              <a:t>Enuresis ; </a:t>
            </a:r>
            <a:r>
              <a:rPr lang="en-US" sz="2400" dirty="0">
                <a:latin typeface="+mj-lt"/>
              </a:rPr>
              <a:t>more common in girls</a:t>
            </a:r>
            <a:r>
              <a:rPr lang="en-US" sz="2400" dirty="0" smtClean="0">
                <a:latin typeface="+mj-lt"/>
              </a:rPr>
              <a:t>.</a:t>
            </a:r>
          </a:p>
          <a:p>
            <a:pPr>
              <a:defRPr/>
            </a:pPr>
            <a:endParaRPr lang="en-US" sz="2400" dirty="0">
              <a:latin typeface="+mj-lt"/>
            </a:endParaRPr>
          </a:p>
          <a:p>
            <a:pPr>
              <a:buFont typeface="Wingdings" pitchFamily="2" charset="2"/>
              <a:buChar char="v"/>
              <a:defRPr/>
            </a:pPr>
            <a:r>
              <a:rPr lang="en-US" altLang="en-US" dirty="0">
                <a:latin typeface="+mj-lt"/>
              </a:rPr>
              <a:t>A child may also have both</a:t>
            </a:r>
          </a:p>
          <a:p>
            <a:pPr marL="0" indent="0" eaLnBrk="1" fontAlgn="auto" hangingPunct="1">
              <a:spcAft>
                <a:spcPts val="0"/>
              </a:spcAft>
              <a:buNone/>
              <a:defRPr/>
            </a:pPr>
            <a:endParaRPr lang="en-US" dirty="0">
              <a:latin typeface="+mj-lt"/>
            </a:endParaRPr>
          </a:p>
          <a:p>
            <a:pPr indent="-274320" eaLnBrk="1" fontAlgn="auto" hangingPunct="1">
              <a:spcAft>
                <a:spcPts val="0"/>
              </a:spcAft>
              <a:defRPr/>
            </a:pPr>
            <a:r>
              <a:rPr lang="en-US" b="1" dirty="0">
                <a:latin typeface="+mj-lt"/>
              </a:rPr>
              <a:t>Primary Enuresis</a:t>
            </a:r>
          </a:p>
          <a:p>
            <a:pPr marL="68580" indent="0" eaLnBrk="1" fontAlgn="auto" hangingPunct="1">
              <a:spcAft>
                <a:spcPts val="0"/>
              </a:spcAft>
              <a:buFont typeface="Wingdings 2" panose="05020102010507070707" pitchFamily="18" charset="2"/>
              <a:buNone/>
              <a:defRPr/>
            </a:pPr>
            <a:endParaRPr lang="en-US" dirty="0">
              <a:latin typeface="+mj-lt"/>
            </a:endParaRPr>
          </a:p>
          <a:p>
            <a:pPr>
              <a:defRPr/>
            </a:pPr>
            <a:r>
              <a:rPr lang="en-US" b="1" dirty="0">
                <a:latin typeface="+mj-lt"/>
              </a:rPr>
              <a:t>Secondary </a:t>
            </a:r>
            <a:r>
              <a:rPr lang="en-US" b="1" dirty="0" smtClean="0">
                <a:latin typeface="+mj-lt"/>
              </a:rPr>
              <a:t>Enuresis </a:t>
            </a:r>
            <a:r>
              <a:rPr lang="en-US" dirty="0" smtClean="0">
                <a:latin typeface="+mj-lt"/>
              </a:rPr>
              <a:t>,</a:t>
            </a:r>
            <a:r>
              <a:rPr lang="en-US" altLang="en-US" dirty="0">
                <a:latin typeface="+mj-lt"/>
              </a:rPr>
              <a:t> This type may be caused by psychological factors or an underlying medical condition</a:t>
            </a:r>
          </a:p>
          <a:p>
            <a:pPr indent="-274320" eaLnBrk="1" fontAlgn="auto" hangingPunct="1">
              <a:spcAft>
                <a:spcPts val="0"/>
              </a:spcAft>
              <a:defRPr/>
            </a:pPr>
            <a:endParaRPr lang="en-US"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457200"/>
            <a:ext cx="8534400" cy="758952"/>
          </a:xfrm>
        </p:spPr>
        <p:txBody>
          <a:bodyPr>
            <a:normAutofit fontScale="90000"/>
          </a:bodyPr>
          <a:lstStyle/>
          <a:p>
            <a:r>
              <a:rPr lang="en-US" sz="3600" b="1" spc="-5" dirty="0">
                <a:cs typeface="Microsoft Sans Serif"/>
              </a:rPr>
              <a:t>Sub-types</a:t>
            </a:r>
            <a:r>
              <a:rPr lang="en-US" sz="3600" b="1" spc="-170" dirty="0">
                <a:cs typeface="Microsoft Sans Serif"/>
              </a:rPr>
              <a:t> </a:t>
            </a:r>
            <a:r>
              <a:rPr lang="en-US" sz="3600" b="1" spc="-5" dirty="0">
                <a:cs typeface="Microsoft Sans Serif"/>
              </a:rPr>
              <a:t>Of</a:t>
            </a:r>
            <a:r>
              <a:rPr lang="en-US" sz="3600" b="1" spc="-170" dirty="0">
                <a:cs typeface="Microsoft Sans Serif"/>
              </a:rPr>
              <a:t> </a:t>
            </a:r>
            <a:r>
              <a:rPr lang="en-US" sz="3600" b="1" spc="-10" dirty="0">
                <a:cs typeface="Microsoft Sans Serif"/>
              </a:rPr>
              <a:t>Enuresis:</a:t>
            </a:r>
            <a:r>
              <a:rPr lang="en-US" sz="3600" b="1" dirty="0">
                <a:cs typeface="Microsoft Sans Serif"/>
              </a:rPr>
              <a:t/>
            </a:r>
            <a:br>
              <a:rPr lang="en-US" sz="3600" b="1" dirty="0">
                <a:cs typeface="Microsoft Sans Serif"/>
              </a:rPr>
            </a:br>
            <a:endParaRPr lang="en-US" b="1" dirty="0"/>
          </a:p>
        </p:txBody>
      </p:sp>
      <p:sp>
        <p:nvSpPr>
          <p:cNvPr id="8" name="عنصر نائب للمحتوى 7"/>
          <p:cNvSpPr>
            <a:spLocks noGrp="1"/>
          </p:cNvSpPr>
          <p:nvPr>
            <p:ph sz="quarter" idx="1"/>
          </p:nvPr>
        </p:nvSpPr>
        <p:spPr/>
        <p:txBody>
          <a:bodyPr/>
          <a:lstStyle/>
          <a:p>
            <a:pPr lvl="0"/>
            <a:endParaRPr lang="en-US" dirty="0">
              <a:latin typeface="+mj-lt"/>
            </a:endParaRPr>
          </a:p>
          <a:p>
            <a:pPr lvl="1"/>
            <a:endParaRPr lang="en-US" dirty="0">
              <a:latin typeface="+mj-lt"/>
            </a:endParaRPr>
          </a:p>
          <a:p>
            <a:pPr lvl="1"/>
            <a:endParaRPr lang="en-US" dirty="0">
              <a:latin typeface="+mj-lt"/>
            </a:endParaRPr>
          </a:p>
          <a:p>
            <a:pPr lvl="0"/>
            <a:endParaRPr lang="en-US" dirty="0">
              <a:latin typeface="+mj-lt"/>
            </a:endParaRPr>
          </a:p>
          <a:p>
            <a:pPr lvl="1"/>
            <a:endParaRPr lang="en-US" dirty="0">
              <a:latin typeface="+mj-lt"/>
            </a:endParaRPr>
          </a:p>
          <a:p>
            <a:pPr lvl="1"/>
            <a:endParaRPr lang="en-US" dirty="0">
              <a:latin typeface="+mj-lt"/>
            </a:endParaRPr>
          </a:p>
        </p:txBody>
      </p:sp>
      <p:graphicFrame>
        <p:nvGraphicFramePr>
          <p:cNvPr id="9" name="رسم تخطيطي 8"/>
          <p:cNvGraphicFramePr/>
          <p:nvPr>
            <p:extLst>
              <p:ext uri="{D42A27DB-BD31-4B8C-83A1-F6EECF244321}">
                <p14:modId xmlns:p14="http://schemas.microsoft.com/office/powerpoint/2010/main" val="698746818"/>
              </p:ext>
            </p:extLst>
          </p:nvPr>
        </p:nvGraphicFramePr>
        <p:xfrm>
          <a:off x="304800" y="1447800"/>
          <a:ext cx="4876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رسم تخطيطي 10"/>
          <p:cNvGraphicFramePr/>
          <p:nvPr>
            <p:extLst>
              <p:ext uri="{D42A27DB-BD31-4B8C-83A1-F6EECF244321}">
                <p14:modId xmlns:p14="http://schemas.microsoft.com/office/powerpoint/2010/main" val="4176636462"/>
              </p:ext>
            </p:extLst>
          </p:nvPr>
        </p:nvGraphicFramePr>
        <p:xfrm>
          <a:off x="5562600" y="2133600"/>
          <a:ext cx="3159125" cy="18479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0893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b="1" spc="5" dirty="0">
                <a:cs typeface="Microsoft Sans Serif"/>
              </a:rPr>
              <a:t>Risk</a:t>
            </a:r>
            <a:r>
              <a:rPr lang="en-US" sz="4000" b="1" spc="-165" dirty="0">
                <a:cs typeface="Microsoft Sans Serif"/>
              </a:rPr>
              <a:t> </a:t>
            </a:r>
            <a:r>
              <a:rPr lang="en-US" sz="4000" b="1" spc="5" dirty="0">
                <a:cs typeface="Microsoft Sans Serif"/>
              </a:rPr>
              <a:t>Factors</a:t>
            </a:r>
            <a:endParaRPr lang="en-US" sz="3600" b="1" dirty="0"/>
          </a:p>
        </p:txBody>
      </p:sp>
      <p:sp>
        <p:nvSpPr>
          <p:cNvPr id="3" name="عنصر نائب للمحتوى 2"/>
          <p:cNvSpPr>
            <a:spLocks noGrp="1"/>
          </p:cNvSpPr>
          <p:nvPr>
            <p:ph sz="quarter" idx="1"/>
          </p:nvPr>
        </p:nvSpPr>
        <p:spPr>
          <a:xfrm>
            <a:off x="152400" y="1527048"/>
            <a:ext cx="8839200" cy="4572000"/>
          </a:xfrm>
        </p:spPr>
        <p:txBody>
          <a:bodyPr>
            <a:normAutofit/>
          </a:bodyPr>
          <a:lstStyle/>
          <a:p>
            <a:pPr marL="457200" indent="-457200">
              <a:lnSpc>
                <a:spcPct val="150000"/>
              </a:lnSpc>
              <a:buFont typeface="+mj-lt"/>
              <a:buAutoNum type="arabicParenR"/>
            </a:pPr>
            <a:r>
              <a:rPr lang="en-US" sz="2400" spc="85" dirty="0" smtClean="0">
                <a:uFill>
                  <a:solidFill>
                    <a:srgbClr val="FF0000"/>
                  </a:solidFill>
                </a:uFill>
                <a:latin typeface="+mj-lt"/>
                <a:cs typeface="Microsoft Sans Serif"/>
              </a:rPr>
              <a:t>Genetic</a:t>
            </a:r>
            <a:r>
              <a:rPr lang="en-US" sz="2400" spc="-125" dirty="0" smtClean="0">
                <a:uFill>
                  <a:solidFill>
                    <a:srgbClr val="FF0000"/>
                  </a:solidFill>
                </a:uFill>
                <a:latin typeface="+mj-lt"/>
                <a:cs typeface="Microsoft Sans Serif"/>
              </a:rPr>
              <a:t> </a:t>
            </a:r>
            <a:r>
              <a:rPr lang="en-US" sz="2400" spc="125" dirty="0" smtClean="0">
                <a:uFill>
                  <a:solidFill>
                    <a:srgbClr val="FF0000"/>
                  </a:solidFill>
                </a:uFill>
                <a:latin typeface="+mj-lt"/>
                <a:cs typeface="Microsoft Sans Serif"/>
              </a:rPr>
              <a:t>predisposition</a:t>
            </a:r>
          </a:p>
          <a:p>
            <a:pPr marL="457200" indent="-457200">
              <a:lnSpc>
                <a:spcPct val="150000"/>
              </a:lnSpc>
              <a:buFont typeface="+mj-lt"/>
              <a:buAutoNum type="arabicParenR"/>
            </a:pPr>
            <a:r>
              <a:rPr lang="en-US" sz="2400" spc="75" dirty="0" smtClean="0">
                <a:uFill>
                  <a:solidFill>
                    <a:srgbClr val="FF0000"/>
                  </a:solidFill>
                </a:uFill>
                <a:latin typeface="+mj-lt"/>
                <a:cs typeface="Microsoft Sans Serif"/>
              </a:rPr>
              <a:t>Increased</a:t>
            </a:r>
            <a:r>
              <a:rPr lang="en-US" sz="2400" spc="-120" dirty="0" smtClean="0">
                <a:uFill>
                  <a:solidFill>
                    <a:srgbClr val="FF0000"/>
                  </a:solidFill>
                </a:uFill>
                <a:latin typeface="+mj-lt"/>
                <a:cs typeface="Microsoft Sans Serif"/>
              </a:rPr>
              <a:t> </a:t>
            </a:r>
            <a:r>
              <a:rPr lang="en-US" sz="2400" spc="105" dirty="0">
                <a:uFill>
                  <a:solidFill>
                    <a:srgbClr val="FF0000"/>
                  </a:solidFill>
                </a:uFill>
                <a:latin typeface="+mj-lt"/>
                <a:cs typeface="Microsoft Sans Serif"/>
              </a:rPr>
              <a:t>urine</a:t>
            </a:r>
            <a:r>
              <a:rPr lang="en-US" sz="2400" spc="-120" dirty="0">
                <a:uFill>
                  <a:solidFill>
                    <a:srgbClr val="FF0000"/>
                  </a:solidFill>
                </a:uFill>
                <a:latin typeface="+mj-lt"/>
                <a:cs typeface="Microsoft Sans Serif"/>
              </a:rPr>
              <a:t> </a:t>
            </a:r>
            <a:r>
              <a:rPr lang="en-US" sz="2400" spc="110" dirty="0">
                <a:uFill>
                  <a:solidFill>
                    <a:srgbClr val="FF0000"/>
                  </a:solidFill>
                </a:uFill>
                <a:latin typeface="+mj-lt"/>
                <a:cs typeface="Microsoft Sans Serif"/>
              </a:rPr>
              <a:t>volume</a:t>
            </a:r>
            <a:r>
              <a:rPr lang="en-US" sz="2400" spc="-120" dirty="0">
                <a:uFill>
                  <a:solidFill>
                    <a:srgbClr val="FF0000"/>
                  </a:solidFill>
                </a:uFill>
                <a:latin typeface="+mj-lt"/>
                <a:cs typeface="Microsoft Sans Serif"/>
              </a:rPr>
              <a:t> </a:t>
            </a:r>
            <a:r>
              <a:rPr lang="en-US" sz="2400" spc="90" dirty="0">
                <a:uFill>
                  <a:solidFill>
                    <a:srgbClr val="FF0000"/>
                  </a:solidFill>
                </a:uFill>
                <a:latin typeface="+mj-lt"/>
                <a:cs typeface="Microsoft Sans Serif"/>
              </a:rPr>
              <a:t>(polyuria</a:t>
            </a:r>
            <a:r>
              <a:rPr lang="en-US" sz="2400" spc="90" dirty="0" smtClean="0">
                <a:uFill>
                  <a:solidFill>
                    <a:srgbClr val="FF0000"/>
                  </a:solidFill>
                </a:uFill>
                <a:latin typeface="+mj-lt"/>
                <a:cs typeface="Microsoft Sans Serif"/>
              </a:rPr>
              <a:t>)</a:t>
            </a:r>
            <a:r>
              <a:rPr lang="ar-JO" sz="2400" spc="90" dirty="0" smtClean="0">
                <a:uFill>
                  <a:solidFill>
                    <a:srgbClr val="FF0000"/>
                  </a:solidFill>
                </a:uFill>
                <a:latin typeface="+mj-lt"/>
                <a:cs typeface="Microsoft Sans Serif"/>
              </a:rPr>
              <a:t> </a:t>
            </a:r>
            <a:endParaRPr lang="en-US" sz="2400" spc="90" dirty="0" smtClean="0">
              <a:uFill>
                <a:solidFill>
                  <a:srgbClr val="FF0000"/>
                </a:solidFill>
              </a:uFill>
              <a:latin typeface="+mj-lt"/>
              <a:cs typeface="Microsoft Sans Serif"/>
            </a:endParaRPr>
          </a:p>
          <a:p>
            <a:pPr marL="457200" indent="-457200">
              <a:lnSpc>
                <a:spcPct val="150000"/>
              </a:lnSpc>
              <a:buFont typeface="+mj-lt"/>
              <a:buAutoNum type="arabicParenR"/>
            </a:pPr>
            <a:r>
              <a:rPr lang="en-US" sz="2400" spc="100" dirty="0" smtClean="0">
                <a:uFill>
                  <a:solidFill>
                    <a:srgbClr val="000000"/>
                  </a:solidFill>
                </a:uFill>
                <a:latin typeface="+mj-lt"/>
                <a:cs typeface="Microsoft Sans Serif"/>
              </a:rPr>
              <a:t>Inhibition</a:t>
            </a:r>
            <a:r>
              <a:rPr lang="en-US" sz="2400" spc="-90" dirty="0" smtClean="0">
                <a:uFill>
                  <a:solidFill>
                    <a:srgbClr val="000000"/>
                  </a:solidFill>
                </a:uFill>
                <a:latin typeface="+mj-lt"/>
                <a:cs typeface="Microsoft Sans Serif"/>
              </a:rPr>
              <a:t> </a:t>
            </a:r>
            <a:r>
              <a:rPr lang="en-US" sz="2400" spc="114" dirty="0">
                <a:uFill>
                  <a:solidFill>
                    <a:srgbClr val="000000"/>
                  </a:solidFill>
                </a:uFill>
                <a:latin typeface="+mj-lt"/>
                <a:cs typeface="Microsoft Sans Serif"/>
              </a:rPr>
              <a:t>of</a:t>
            </a:r>
            <a:r>
              <a:rPr lang="en-US" sz="2400" spc="-85" dirty="0">
                <a:uFill>
                  <a:solidFill>
                    <a:srgbClr val="000000"/>
                  </a:solidFill>
                </a:uFill>
                <a:latin typeface="+mj-lt"/>
                <a:cs typeface="Microsoft Sans Serif"/>
              </a:rPr>
              <a:t> </a:t>
            </a:r>
            <a:r>
              <a:rPr lang="en-US" sz="2400" spc="80" dirty="0">
                <a:uFill>
                  <a:solidFill>
                    <a:srgbClr val="000000"/>
                  </a:solidFill>
                </a:uFill>
                <a:latin typeface="+mj-lt"/>
                <a:cs typeface="Microsoft Sans Serif"/>
              </a:rPr>
              <a:t>the</a:t>
            </a:r>
            <a:r>
              <a:rPr lang="en-US" sz="2400" spc="-90" dirty="0">
                <a:uFill>
                  <a:solidFill>
                    <a:srgbClr val="000000"/>
                  </a:solidFill>
                </a:uFill>
                <a:latin typeface="+mj-lt"/>
                <a:cs typeface="Microsoft Sans Serif"/>
              </a:rPr>
              <a:t> </a:t>
            </a:r>
            <a:r>
              <a:rPr lang="en-US" sz="2400" spc="95" dirty="0" err="1">
                <a:uFill>
                  <a:solidFill>
                    <a:srgbClr val="000000"/>
                  </a:solidFill>
                </a:uFill>
                <a:latin typeface="+mj-lt"/>
                <a:cs typeface="Microsoft Sans Serif"/>
              </a:rPr>
              <a:t>pontine</a:t>
            </a:r>
            <a:r>
              <a:rPr lang="en-US" sz="2400" spc="-85" dirty="0">
                <a:uFill>
                  <a:solidFill>
                    <a:srgbClr val="000000"/>
                  </a:solidFill>
                </a:uFill>
                <a:latin typeface="+mj-lt"/>
                <a:cs typeface="Microsoft Sans Serif"/>
              </a:rPr>
              <a:t> </a:t>
            </a:r>
            <a:r>
              <a:rPr lang="en-US" sz="2400" spc="110" dirty="0">
                <a:uFill>
                  <a:solidFill>
                    <a:srgbClr val="000000"/>
                  </a:solidFill>
                </a:uFill>
                <a:latin typeface="+mj-lt"/>
                <a:cs typeface="Microsoft Sans Serif"/>
              </a:rPr>
              <a:t>micturition</a:t>
            </a:r>
            <a:r>
              <a:rPr lang="en-US" sz="2400" spc="-90" dirty="0">
                <a:uFill>
                  <a:solidFill>
                    <a:srgbClr val="000000"/>
                  </a:solidFill>
                </a:uFill>
                <a:latin typeface="+mj-lt"/>
                <a:cs typeface="Microsoft Sans Serif"/>
              </a:rPr>
              <a:t> </a:t>
            </a:r>
            <a:r>
              <a:rPr lang="en-US" sz="2400" spc="80" dirty="0" smtClean="0">
                <a:uFill>
                  <a:solidFill>
                    <a:srgbClr val="000000"/>
                  </a:solidFill>
                </a:uFill>
                <a:latin typeface="+mj-lt"/>
                <a:cs typeface="Microsoft Sans Serif"/>
              </a:rPr>
              <a:t>center</a:t>
            </a:r>
            <a:r>
              <a:rPr lang="en-US" sz="2400" spc="-85" dirty="0" smtClean="0">
                <a:uFill>
                  <a:solidFill>
                    <a:srgbClr val="000000"/>
                  </a:solidFill>
                </a:uFill>
                <a:latin typeface="+mj-lt"/>
                <a:cs typeface="Microsoft Sans Serif"/>
              </a:rPr>
              <a:t> </a:t>
            </a:r>
            <a:r>
              <a:rPr lang="en-US" sz="2400" spc="114" dirty="0">
                <a:uFill>
                  <a:solidFill>
                    <a:srgbClr val="000000"/>
                  </a:solidFill>
                </a:uFill>
                <a:latin typeface="+mj-lt"/>
                <a:cs typeface="Microsoft Sans Serif"/>
              </a:rPr>
              <a:t>of</a:t>
            </a:r>
            <a:r>
              <a:rPr lang="en-US" sz="2400" spc="-85" dirty="0">
                <a:uFill>
                  <a:solidFill>
                    <a:srgbClr val="000000"/>
                  </a:solidFill>
                </a:uFill>
                <a:latin typeface="+mj-lt"/>
                <a:cs typeface="Microsoft Sans Serif"/>
              </a:rPr>
              <a:t> </a:t>
            </a:r>
            <a:r>
              <a:rPr lang="en-US" sz="2400" spc="80" dirty="0">
                <a:uFill>
                  <a:solidFill>
                    <a:srgbClr val="000000"/>
                  </a:solidFill>
                </a:uFill>
                <a:latin typeface="+mj-lt"/>
                <a:cs typeface="Microsoft Sans Serif"/>
              </a:rPr>
              <a:t>the</a:t>
            </a:r>
            <a:r>
              <a:rPr lang="en-US" sz="2400" spc="-90" dirty="0">
                <a:uFill>
                  <a:solidFill>
                    <a:srgbClr val="000000"/>
                  </a:solidFill>
                </a:uFill>
                <a:latin typeface="+mj-lt"/>
                <a:cs typeface="Microsoft Sans Serif"/>
              </a:rPr>
              <a:t> </a:t>
            </a:r>
            <a:r>
              <a:rPr lang="en-US" sz="2400" spc="90" dirty="0" smtClean="0">
                <a:uFill>
                  <a:solidFill>
                    <a:srgbClr val="000000"/>
                  </a:solidFill>
                </a:uFill>
                <a:latin typeface="+mj-lt"/>
                <a:cs typeface="Microsoft Sans Serif"/>
              </a:rPr>
              <a:t>brainstem </a:t>
            </a:r>
            <a:endParaRPr lang="en-US" sz="2400" spc="90" dirty="0">
              <a:uFill>
                <a:solidFill>
                  <a:srgbClr val="000000"/>
                </a:solidFill>
              </a:uFill>
              <a:latin typeface="+mj-lt"/>
              <a:cs typeface="Microsoft Sans Serif"/>
            </a:endParaRPr>
          </a:p>
          <a:p>
            <a:pPr marL="457200" indent="-457200">
              <a:lnSpc>
                <a:spcPct val="150000"/>
              </a:lnSpc>
              <a:buFont typeface="+mj-lt"/>
              <a:buAutoNum type="arabicParenR"/>
            </a:pPr>
            <a:r>
              <a:rPr lang="en-US" sz="2400" b="1" spc="90" dirty="0">
                <a:uFill>
                  <a:solidFill>
                    <a:srgbClr val="000000"/>
                  </a:solidFill>
                </a:uFill>
                <a:latin typeface="+mj-lt"/>
                <a:cs typeface="Microsoft Sans Serif"/>
              </a:rPr>
              <a:t> </a:t>
            </a:r>
            <a:r>
              <a:rPr lang="en-US" sz="2400" b="1" spc="90" dirty="0">
                <a:solidFill>
                  <a:srgbClr val="FF0000"/>
                </a:solidFill>
                <a:uFill>
                  <a:solidFill>
                    <a:srgbClr val="FF0000"/>
                  </a:solidFill>
                </a:uFill>
                <a:latin typeface="+mj-lt"/>
                <a:cs typeface="Microsoft Sans Serif"/>
              </a:rPr>
              <a:t>Psychosocial</a:t>
            </a:r>
            <a:r>
              <a:rPr lang="en-US" sz="2400" b="1" spc="-114" dirty="0">
                <a:solidFill>
                  <a:srgbClr val="FF0000"/>
                </a:solidFill>
                <a:uFill>
                  <a:solidFill>
                    <a:srgbClr val="FF0000"/>
                  </a:solidFill>
                </a:uFill>
                <a:latin typeface="+mj-lt"/>
                <a:cs typeface="Microsoft Sans Serif"/>
              </a:rPr>
              <a:t> </a:t>
            </a:r>
            <a:r>
              <a:rPr lang="en-US" sz="2400" b="1" spc="95" dirty="0" smtClean="0">
                <a:solidFill>
                  <a:srgbClr val="FF0000"/>
                </a:solidFill>
                <a:uFill>
                  <a:solidFill>
                    <a:srgbClr val="FF0000"/>
                  </a:solidFill>
                </a:uFill>
                <a:latin typeface="+mj-lt"/>
                <a:cs typeface="Microsoft Sans Serif"/>
              </a:rPr>
              <a:t>factors</a:t>
            </a:r>
            <a:endParaRPr lang="en-US" sz="2400" b="1" spc="85" dirty="0">
              <a:uFill>
                <a:solidFill>
                  <a:srgbClr val="FF0000"/>
                </a:solidFill>
              </a:uFill>
              <a:latin typeface="+mj-lt"/>
              <a:cs typeface="Microsoft Sans Serif"/>
            </a:endParaRPr>
          </a:p>
          <a:p>
            <a:pPr marL="469265" indent="-457200">
              <a:lnSpc>
                <a:spcPct val="100000"/>
              </a:lnSpc>
              <a:spcBef>
                <a:spcPts val="204"/>
              </a:spcBef>
              <a:buSzPct val="116000"/>
              <a:buFont typeface="+mj-lt"/>
              <a:buAutoNum type="arabicParenR"/>
              <a:tabLst>
                <a:tab pos="248285" algn="l"/>
                <a:tab pos="248920" algn="l"/>
              </a:tabLst>
            </a:pPr>
            <a:r>
              <a:rPr lang="en-US" sz="2400" spc="65" dirty="0">
                <a:solidFill>
                  <a:srgbClr val="181717"/>
                </a:solidFill>
                <a:uFill>
                  <a:solidFill>
                    <a:srgbClr val="181717"/>
                  </a:solidFill>
                </a:uFill>
                <a:latin typeface="+mj-lt"/>
                <a:cs typeface="Microsoft Sans Serif"/>
              </a:rPr>
              <a:t>local</a:t>
            </a:r>
            <a:r>
              <a:rPr lang="en-US" sz="2400" spc="-50" dirty="0">
                <a:solidFill>
                  <a:srgbClr val="181717"/>
                </a:solidFill>
                <a:uFill>
                  <a:solidFill>
                    <a:srgbClr val="181717"/>
                  </a:solidFill>
                </a:uFill>
                <a:latin typeface="+mj-lt"/>
                <a:cs typeface="Microsoft Sans Serif"/>
              </a:rPr>
              <a:t> </a:t>
            </a:r>
            <a:r>
              <a:rPr lang="en-US" sz="2400" spc="60" dirty="0">
                <a:solidFill>
                  <a:srgbClr val="181717"/>
                </a:solidFill>
                <a:uFill>
                  <a:solidFill>
                    <a:srgbClr val="181717"/>
                  </a:solidFill>
                </a:uFill>
                <a:latin typeface="+mj-lt"/>
                <a:cs typeface="Microsoft Sans Serif"/>
              </a:rPr>
              <a:t>bladder</a:t>
            </a:r>
            <a:r>
              <a:rPr lang="en-US" sz="2400" spc="-45" dirty="0">
                <a:solidFill>
                  <a:srgbClr val="181717"/>
                </a:solidFill>
                <a:uFill>
                  <a:solidFill>
                    <a:srgbClr val="181717"/>
                  </a:solidFill>
                </a:uFill>
                <a:latin typeface="+mj-lt"/>
                <a:cs typeface="Microsoft Sans Serif"/>
              </a:rPr>
              <a:t> </a:t>
            </a:r>
            <a:r>
              <a:rPr lang="en-US" sz="2400" spc="80" dirty="0" smtClean="0">
                <a:solidFill>
                  <a:srgbClr val="181717"/>
                </a:solidFill>
                <a:uFill>
                  <a:solidFill>
                    <a:srgbClr val="181717"/>
                  </a:solidFill>
                </a:uFill>
                <a:latin typeface="+mj-lt"/>
                <a:cs typeface="Microsoft Sans Serif"/>
              </a:rPr>
              <a:t>dysfunction </a:t>
            </a:r>
            <a:r>
              <a:rPr lang="en-US" sz="2800" spc="80" dirty="0" smtClean="0">
                <a:solidFill>
                  <a:srgbClr val="181717"/>
                </a:solidFill>
                <a:uFill>
                  <a:solidFill>
                    <a:srgbClr val="181717"/>
                  </a:solidFill>
                </a:uFill>
                <a:latin typeface="+mj-lt"/>
                <a:cs typeface="Microsoft Sans Serif"/>
              </a:rPr>
              <a:t>(</a:t>
            </a:r>
            <a:r>
              <a:rPr lang="en-US" sz="1900" spc="-40" dirty="0">
                <a:solidFill>
                  <a:srgbClr val="181717"/>
                </a:solidFill>
                <a:latin typeface="+mj-lt"/>
                <a:cs typeface="Tahoma"/>
              </a:rPr>
              <a:t>UTI,</a:t>
            </a:r>
            <a:r>
              <a:rPr lang="en-US" sz="1900" spc="-114" dirty="0">
                <a:solidFill>
                  <a:srgbClr val="181717"/>
                </a:solidFill>
                <a:latin typeface="+mj-lt"/>
                <a:cs typeface="Tahoma"/>
              </a:rPr>
              <a:t> </a:t>
            </a:r>
            <a:r>
              <a:rPr lang="en-US" sz="1900" spc="5" dirty="0">
                <a:solidFill>
                  <a:srgbClr val="181717"/>
                </a:solidFill>
                <a:latin typeface="+mj-lt"/>
                <a:cs typeface="Tahoma"/>
              </a:rPr>
              <a:t>neurogenic</a:t>
            </a:r>
            <a:r>
              <a:rPr lang="en-US" sz="1900" spc="-114" dirty="0">
                <a:solidFill>
                  <a:srgbClr val="181717"/>
                </a:solidFill>
                <a:latin typeface="+mj-lt"/>
                <a:cs typeface="Tahoma"/>
              </a:rPr>
              <a:t> </a:t>
            </a:r>
            <a:r>
              <a:rPr lang="en-US" sz="1900" spc="-5" dirty="0" smtClean="0">
                <a:solidFill>
                  <a:srgbClr val="181717"/>
                </a:solidFill>
                <a:latin typeface="+mj-lt"/>
                <a:cs typeface="Tahoma"/>
              </a:rPr>
              <a:t>bladder, </a:t>
            </a:r>
            <a:r>
              <a:rPr lang="en-US" sz="1900" spc="15" dirty="0" smtClean="0">
                <a:solidFill>
                  <a:srgbClr val="181717"/>
                </a:solidFill>
                <a:latin typeface="+mj-lt"/>
                <a:cs typeface="Tahoma"/>
              </a:rPr>
              <a:t>Cystitis</a:t>
            </a:r>
            <a:r>
              <a:rPr lang="en-US" sz="2800" spc="15" dirty="0" smtClean="0">
                <a:solidFill>
                  <a:srgbClr val="181717"/>
                </a:solidFill>
                <a:latin typeface="+mj-lt"/>
                <a:cs typeface="Tahoma"/>
              </a:rPr>
              <a:t>)</a:t>
            </a:r>
            <a:endParaRPr lang="en-US" sz="2800" u="heavy" spc="90" dirty="0">
              <a:uFill>
                <a:solidFill>
                  <a:srgbClr val="000000"/>
                </a:solidFill>
              </a:uFill>
              <a:latin typeface="+mj-lt"/>
              <a:cs typeface="Microsoft Sans Serif"/>
            </a:endParaRPr>
          </a:p>
          <a:p>
            <a:pPr marL="514350" indent="-514350">
              <a:lnSpc>
                <a:spcPct val="150000"/>
              </a:lnSpc>
              <a:buFont typeface="+mj-lt"/>
              <a:buAutoNum type="arabicPeriod"/>
            </a:pPr>
            <a:endParaRPr lang="en-US" dirty="0">
              <a:latin typeface="+mj-lt"/>
            </a:endParaRPr>
          </a:p>
        </p:txBody>
      </p:sp>
    </p:spTree>
    <p:extLst>
      <p:ext uri="{BB962C8B-B14F-4D97-AF65-F5344CB8AC3E}">
        <p14:creationId xmlns:p14="http://schemas.microsoft.com/office/powerpoint/2010/main" val="3695183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C25125D1-1539-A6D6-04EB-3C73BD5AD3FF}"/>
              </a:ext>
            </a:extLst>
          </p:cNvPr>
          <p:cNvSpPr>
            <a:spLocks noGrp="1"/>
          </p:cNvSpPr>
          <p:nvPr>
            <p:ph type="title"/>
          </p:nvPr>
        </p:nvSpPr>
        <p:spPr/>
        <p:txBody>
          <a:bodyPr/>
          <a:lstStyle/>
          <a:p>
            <a:pPr algn="ctr" eaLnBrk="1" hangingPunct="1"/>
            <a:r>
              <a:rPr lang="en-US" altLang="en-US" b="1" dirty="0"/>
              <a:t>Prevalence</a:t>
            </a:r>
          </a:p>
        </p:txBody>
      </p:sp>
      <p:sp>
        <p:nvSpPr>
          <p:cNvPr id="3" name="Content Placeholder 2">
            <a:extLst>
              <a:ext uri="{FF2B5EF4-FFF2-40B4-BE49-F238E27FC236}">
                <a16:creationId xmlns:a16="http://schemas.microsoft.com/office/drawing/2014/main" xmlns="" id="{EE456E5C-2C19-0440-6419-9B5B8EE32CBA}"/>
              </a:ext>
            </a:extLst>
          </p:cNvPr>
          <p:cNvSpPr>
            <a:spLocks noGrp="1"/>
          </p:cNvSpPr>
          <p:nvPr>
            <p:ph sz="quarter" idx="1"/>
          </p:nvPr>
        </p:nvSpPr>
        <p:spPr/>
        <p:txBody>
          <a:bodyPr rtlCol="0">
            <a:normAutofit fontScale="92500"/>
          </a:bodyPr>
          <a:lstStyle/>
          <a:p>
            <a:pPr indent="-274320" eaLnBrk="1" fontAlgn="auto" hangingPunct="1">
              <a:spcAft>
                <a:spcPts val="0"/>
              </a:spcAft>
              <a:defRPr/>
            </a:pPr>
            <a:r>
              <a:rPr lang="en-US" dirty="0">
                <a:latin typeface="+mj-lt"/>
              </a:rPr>
              <a:t>30% of US children achieve continence by age 2</a:t>
            </a:r>
          </a:p>
          <a:p>
            <a:pPr indent="-274320" eaLnBrk="1" fontAlgn="auto" hangingPunct="1">
              <a:spcAft>
                <a:spcPts val="0"/>
              </a:spcAft>
              <a:defRPr/>
            </a:pPr>
            <a:endParaRPr lang="en-US" dirty="0">
              <a:latin typeface="+mj-lt"/>
            </a:endParaRPr>
          </a:p>
          <a:p>
            <a:pPr indent="-274320" eaLnBrk="1" fontAlgn="auto" hangingPunct="1">
              <a:spcAft>
                <a:spcPts val="0"/>
              </a:spcAft>
              <a:defRPr/>
            </a:pPr>
            <a:r>
              <a:rPr lang="en-US" dirty="0">
                <a:latin typeface="+mj-lt"/>
              </a:rPr>
              <a:t>5-10% of 5 year olds meet criteria for nocturnal enuresis</a:t>
            </a:r>
          </a:p>
          <a:p>
            <a:pPr indent="-274320" eaLnBrk="1" fontAlgn="auto" hangingPunct="1">
              <a:spcAft>
                <a:spcPts val="0"/>
              </a:spcAft>
              <a:defRPr/>
            </a:pPr>
            <a:endParaRPr lang="en-US" dirty="0">
              <a:latin typeface="+mj-lt"/>
            </a:endParaRPr>
          </a:p>
          <a:p>
            <a:pPr indent="-274320" eaLnBrk="1" fontAlgn="auto" hangingPunct="1">
              <a:spcAft>
                <a:spcPts val="0"/>
              </a:spcAft>
              <a:defRPr/>
            </a:pPr>
            <a:r>
              <a:rPr lang="en-US" dirty="0">
                <a:latin typeface="+mj-lt"/>
              </a:rPr>
              <a:t>15% of </a:t>
            </a:r>
            <a:r>
              <a:rPr lang="en-US" dirty="0" err="1">
                <a:latin typeface="+mj-lt"/>
              </a:rPr>
              <a:t>enuretic</a:t>
            </a:r>
            <a:r>
              <a:rPr lang="en-US" dirty="0">
                <a:latin typeface="+mj-lt"/>
              </a:rPr>
              <a:t> children have spontaneous resolution of symptoms each year</a:t>
            </a:r>
          </a:p>
          <a:p>
            <a:pPr indent="-274320" eaLnBrk="1" fontAlgn="auto" hangingPunct="1">
              <a:spcAft>
                <a:spcPts val="0"/>
              </a:spcAft>
              <a:defRPr/>
            </a:pPr>
            <a:endParaRPr lang="en-US" dirty="0">
              <a:latin typeface="+mj-lt"/>
            </a:endParaRPr>
          </a:p>
          <a:p>
            <a:pPr indent="-274320" eaLnBrk="1" fontAlgn="auto" hangingPunct="1">
              <a:spcAft>
                <a:spcPts val="0"/>
              </a:spcAft>
              <a:defRPr/>
            </a:pPr>
            <a:r>
              <a:rPr lang="en-US" dirty="0">
                <a:latin typeface="+mj-lt"/>
              </a:rPr>
              <a:t>2-3% of 12 year olds meet criteria for nocturnal enuresis</a:t>
            </a:r>
          </a:p>
          <a:p>
            <a:pPr indent="-274320" eaLnBrk="1" fontAlgn="auto" hangingPunct="1">
              <a:spcAft>
                <a:spcPts val="0"/>
              </a:spcAft>
              <a:defRPr/>
            </a:pPr>
            <a:endParaRPr lang="en-US" dirty="0">
              <a:latin typeface="+mj-lt"/>
            </a:endParaRPr>
          </a:p>
          <a:p>
            <a:pPr indent="-274320" eaLnBrk="1" fontAlgn="auto" hangingPunct="1">
              <a:spcAft>
                <a:spcPts val="0"/>
              </a:spcAft>
              <a:defRPr/>
            </a:pPr>
            <a:r>
              <a:rPr lang="en-US" dirty="0">
                <a:latin typeface="+mj-lt"/>
              </a:rPr>
              <a:t>1% of 18 year olds still have </a:t>
            </a:r>
            <a:r>
              <a:rPr lang="en-US" dirty="0" err="1">
                <a:latin typeface="+mj-lt"/>
              </a:rPr>
              <a:t>enuretic</a:t>
            </a:r>
            <a:r>
              <a:rPr lang="en-US" dirty="0">
                <a:latin typeface="+mj-lt"/>
              </a:rPr>
              <a:t> symptoms</a:t>
            </a:r>
          </a:p>
          <a:p>
            <a:pPr indent="-274320" eaLnBrk="1" fontAlgn="auto" hangingPunct="1">
              <a:spcAft>
                <a:spcPts val="0"/>
              </a:spcAft>
              <a:defRPr/>
            </a:pPr>
            <a:endParaRPr lang="en-US" dirty="0">
              <a:latin typeface="+mj-lt"/>
            </a:endParaRPr>
          </a:p>
          <a:p>
            <a:pPr indent="-274320" eaLnBrk="1" fontAlgn="auto" hangingPunct="1">
              <a:spcAft>
                <a:spcPts val="0"/>
              </a:spcAft>
              <a:defRPr/>
            </a:pPr>
            <a:endParaRPr lang="en-US" dirty="0">
              <a:latin typeface="+mj-lt"/>
            </a:endParaRPr>
          </a:p>
          <a:p>
            <a:pPr indent="-274320" eaLnBrk="1" fontAlgn="auto" hangingPunct="1">
              <a:spcAft>
                <a:spcPts val="0"/>
              </a:spcAft>
              <a:defRPr/>
            </a:pPr>
            <a:endParaRPr lang="en-US" dirty="0">
              <a:latin typeface="+mj-lt"/>
            </a:endParaRPr>
          </a:p>
          <a:p>
            <a:pPr indent="-274320" eaLnBrk="1" fontAlgn="auto" hangingPunct="1">
              <a:spcAft>
                <a:spcPts val="0"/>
              </a:spcAft>
              <a:defRPr/>
            </a:pPr>
            <a:endParaRPr lang="en-US"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ltLang="en-US" b="1" dirty="0"/>
              <a:t>Diagnostic Criteria</a:t>
            </a:r>
            <a:endParaRPr lang="en-US" b="1" dirty="0"/>
          </a:p>
        </p:txBody>
      </p:sp>
      <p:sp>
        <p:nvSpPr>
          <p:cNvPr id="3" name="عنصر نائب للمحتوى 2"/>
          <p:cNvSpPr>
            <a:spLocks noGrp="1"/>
          </p:cNvSpPr>
          <p:nvPr>
            <p:ph sz="quarter" idx="1"/>
          </p:nvPr>
        </p:nvSpPr>
        <p:spPr/>
        <p:txBody>
          <a:bodyPr>
            <a:noAutofit/>
          </a:bodyPr>
          <a:lstStyle/>
          <a:p>
            <a:pPr marL="455930" indent="-443865">
              <a:lnSpc>
                <a:spcPct val="150000"/>
              </a:lnSpc>
              <a:spcBef>
                <a:spcPts val="710"/>
              </a:spcBef>
              <a:buSzPct val="112500"/>
              <a:buFont typeface="Tahoma"/>
              <a:buAutoNum type="arabicPeriod"/>
              <a:tabLst>
                <a:tab pos="455930" algn="l"/>
                <a:tab pos="456565" algn="l"/>
              </a:tabLst>
            </a:pPr>
            <a:r>
              <a:rPr lang="en-US" sz="2000" spc="80" dirty="0">
                <a:uFill>
                  <a:solidFill>
                    <a:srgbClr val="000000"/>
                  </a:solidFill>
                </a:uFill>
                <a:latin typeface="+mj-lt"/>
                <a:cs typeface="Microsoft Sans Serif"/>
              </a:rPr>
              <a:t>Recurren</a:t>
            </a:r>
            <a:r>
              <a:rPr lang="en-US" sz="2000" spc="120" dirty="0">
                <a:uFill>
                  <a:solidFill>
                    <a:srgbClr val="000000"/>
                  </a:solidFill>
                </a:uFill>
                <a:latin typeface="+mj-lt"/>
                <a:cs typeface="Microsoft Sans Serif"/>
              </a:rPr>
              <a:t>t</a:t>
            </a:r>
            <a:r>
              <a:rPr lang="en-US" sz="2000" spc="-90" dirty="0">
                <a:uFill>
                  <a:solidFill>
                    <a:srgbClr val="000000"/>
                  </a:solidFill>
                </a:uFill>
                <a:latin typeface="+mj-lt"/>
                <a:cs typeface="Microsoft Sans Serif"/>
              </a:rPr>
              <a:t> </a:t>
            </a:r>
            <a:r>
              <a:rPr lang="en-US" sz="2000" spc="100" dirty="0">
                <a:uFill>
                  <a:solidFill>
                    <a:srgbClr val="000000"/>
                  </a:solidFill>
                </a:uFill>
                <a:latin typeface="+mj-lt"/>
                <a:cs typeface="Microsoft Sans Serif"/>
              </a:rPr>
              <a:t>urinatio</a:t>
            </a:r>
            <a:r>
              <a:rPr lang="en-US" sz="2000" spc="125" dirty="0">
                <a:uFill>
                  <a:solidFill>
                    <a:srgbClr val="000000"/>
                  </a:solidFill>
                </a:uFill>
                <a:latin typeface="+mj-lt"/>
                <a:cs typeface="Microsoft Sans Serif"/>
              </a:rPr>
              <a:t>n</a:t>
            </a:r>
            <a:r>
              <a:rPr lang="en-US" sz="2000" spc="65" dirty="0">
                <a:uFill>
                  <a:solidFill>
                    <a:srgbClr val="000000"/>
                  </a:solidFill>
                </a:uFill>
                <a:latin typeface="+mj-lt"/>
                <a:cs typeface="Microsoft Sans Serif"/>
              </a:rPr>
              <a:t> </a:t>
            </a:r>
            <a:r>
              <a:rPr lang="en-US" sz="2400" spc="-35" dirty="0">
                <a:latin typeface="+mj-lt"/>
                <a:cs typeface="Tahoma"/>
              </a:rPr>
              <a:t>int</a:t>
            </a:r>
            <a:r>
              <a:rPr lang="en-US" sz="2400" spc="-45" dirty="0">
                <a:latin typeface="+mj-lt"/>
                <a:cs typeface="Tahoma"/>
              </a:rPr>
              <a:t>o</a:t>
            </a:r>
            <a:r>
              <a:rPr lang="en-US" sz="2400" spc="-200" dirty="0">
                <a:latin typeface="+mj-lt"/>
                <a:cs typeface="Tahoma"/>
              </a:rPr>
              <a:t> </a:t>
            </a:r>
            <a:r>
              <a:rPr lang="en-US" sz="2400" spc="85" dirty="0">
                <a:latin typeface="+mj-lt"/>
                <a:cs typeface="Microsoft Sans Serif"/>
              </a:rPr>
              <a:t>clothe</a:t>
            </a:r>
            <a:r>
              <a:rPr lang="en-US" sz="2400" spc="100" dirty="0">
                <a:latin typeface="+mj-lt"/>
                <a:cs typeface="Microsoft Sans Serif"/>
              </a:rPr>
              <a:t>s</a:t>
            </a:r>
            <a:r>
              <a:rPr lang="en-US" sz="2400" spc="-100" dirty="0">
                <a:latin typeface="+mj-lt"/>
                <a:cs typeface="Microsoft Sans Serif"/>
              </a:rPr>
              <a:t> </a:t>
            </a:r>
            <a:r>
              <a:rPr lang="en-US" sz="2400" spc="130" dirty="0">
                <a:latin typeface="+mj-lt"/>
                <a:cs typeface="Microsoft Sans Serif"/>
              </a:rPr>
              <a:t>o</a:t>
            </a:r>
            <a:r>
              <a:rPr lang="en-US" sz="2400" spc="80" dirty="0">
                <a:latin typeface="+mj-lt"/>
                <a:cs typeface="Microsoft Sans Serif"/>
              </a:rPr>
              <a:t>r</a:t>
            </a:r>
            <a:r>
              <a:rPr lang="en-US" sz="2400" spc="-100" dirty="0">
                <a:latin typeface="+mj-lt"/>
                <a:cs typeface="Microsoft Sans Serif"/>
              </a:rPr>
              <a:t> </a:t>
            </a:r>
            <a:r>
              <a:rPr lang="en-US" sz="2400" spc="70" dirty="0">
                <a:latin typeface="+mj-lt"/>
                <a:cs typeface="Microsoft Sans Serif"/>
              </a:rPr>
              <a:t>bed-wettin</a:t>
            </a:r>
            <a:r>
              <a:rPr lang="en-US" sz="2400" spc="235" dirty="0">
                <a:latin typeface="+mj-lt"/>
                <a:cs typeface="Microsoft Sans Serif"/>
              </a:rPr>
              <a:t>g</a:t>
            </a:r>
            <a:r>
              <a:rPr lang="en-US" sz="2400" spc="-55" dirty="0">
                <a:latin typeface="+mj-lt"/>
                <a:cs typeface="Tahoma"/>
              </a:rPr>
              <a:t>.</a:t>
            </a:r>
            <a:endParaRPr lang="en-US" sz="2400" dirty="0">
              <a:latin typeface="+mj-lt"/>
              <a:cs typeface="Tahoma"/>
            </a:endParaRPr>
          </a:p>
          <a:p>
            <a:pPr marL="445770" indent="-433705">
              <a:lnSpc>
                <a:spcPct val="150000"/>
              </a:lnSpc>
              <a:spcBef>
                <a:spcPts val="610"/>
              </a:spcBef>
              <a:buSzPct val="110000"/>
              <a:buAutoNum type="arabicPeriod"/>
              <a:tabLst>
                <a:tab pos="445770" algn="l"/>
                <a:tab pos="446405" algn="l"/>
              </a:tabLst>
            </a:pPr>
            <a:r>
              <a:rPr lang="en-US" sz="2000" spc="60" dirty="0">
                <a:latin typeface="+mj-lt"/>
                <a:cs typeface="Tahoma"/>
              </a:rPr>
              <a:t>Occurs</a:t>
            </a:r>
            <a:r>
              <a:rPr lang="en-US" sz="2000" spc="-25" dirty="0">
                <a:latin typeface="+mj-lt"/>
                <a:cs typeface="Tahoma"/>
              </a:rPr>
              <a:t> </a:t>
            </a:r>
            <a:r>
              <a:rPr lang="en-US" sz="2400" spc="105" dirty="0">
                <a:uFill>
                  <a:solidFill>
                    <a:srgbClr val="000000"/>
                  </a:solidFill>
                </a:uFill>
                <a:latin typeface="+mj-lt"/>
                <a:cs typeface="Microsoft Sans Serif"/>
              </a:rPr>
              <a:t>two</a:t>
            </a:r>
            <a:r>
              <a:rPr lang="en-US" sz="2400" spc="-95" dirty="0">
                <a:uFill>
                  <a:solidFill>
                    <a:srgbClr val="000000"/>
                  </a:solidFill>
                </a:uFill>
                <a:latin typeface="+mj-lt"/>
                <a:cs typeface="Microsoft Sans Serif"/>
              </a:rPr>
              <a:t> </a:t>
            </a:r>
            <a:r>
              <a:rPr lang="en-US" sz="2400" spc="85" dirty="0">
                <a:uFill>
                  <a:solidFill>
                    <a:srgbClr val="000000"/>
                  </a:solidFill>
                </a:uFill>
                <a:latin typeface="+mj-lt"/>
                <a:cs typeface="Microsoft Sans Serif"/>
              </a:rPr>
              <a:t>times</a:t>
            </a:r>
            <a:r>
              <a:rPr lang="en-US" sz="2400" spc="-95" dirty="0">
                <a:uFill>
                  <a:solidFill>
                    <a:srgbClr val="000000"/>
                  </a:solidFill>
                </a:uFill>
                <a:latin typeface="+mj-lt"/>
                <a:cs typeface="Microsoft Sans Serif"/>
              </a:rPr>
              <a:t> </a:t>
            </a:r>
            <a:r>
              <a:rPr lang="en-US" sz="2400" spc="70" dirty="0">
                <a:uFill>
                  <a:solidFill>
                    <a:srgbClr val="000000"/>
                  </a:solidFill>
                </a:uFill>
                <a:latin typeface="+mj-lt"/>
                <a:cs typeface="Microsoft Sans Serif"/>
              </a:rPr>
              <a:t>per</a:t>
            </a:r>
            <a:r>
              <a:rPr lang="en-US" sz="2400" spc="-100" dirty="0">
                <a:uFill>
                  <a:solidFill>
                    <a:srgbClr val="000000"/>
                  </a:solidFill>
                </a:uFill>
                <a:latin typeface="+mj-lt"/>
                <a:cs typeface="Microsoft Sans Serif"/>
              </a:rPr>
              <a:t> </a:t>
            </a:r>
            <a:r>
              <a:rPr lang="en-US" sz="2400" spc="50" dirty="0">
                <a:uFill>
                  <a:solidFill>
                    <a:srgbClr val="000000"/>
                  </a:solidFill>
                </a:uFill>
                <a:latin typeface="+mj-lt"/>
                <a:cs typeface="Microsoft Sans Serif"/>
              </a:rPr>
              <a:t>week</a:t>
            </a:r>
            <a:r>
              <a:rPr lang="en-US" sz="2400" spc="140" dirty="0">
                <a:uFill>
                  <a:solidFill>
                    <a:srgbClr val="000000"/>
                  </a:solidFill>
                </a:uFill>
                <a:latin typeface="+mj-lt"/>
                <a:cs typeface="Microsoft Sans Serif"/>
              </a:rPr>
              <a:t> </a:t>
            </a:r>
            <a:r>
              <a:rPr lang="en-US" sz="2400" spc="-40" dirty="0">
                <a:latin typeface="+mj-lt"/>
                <a:cs typeface="Tahoma"/>
              </a:rPr>
              <a:t>for</a:t>
            </a:r>
            <a:r>
              <a:rPr lang="en-US" sz="2400" spc="-190" dirty="0">
                <a:latin typeface="+mj-lt"/>
                <a:cs typeface="Tahoma"/>
              </a:rPr>
              <a:t> </a:t>
            </a:r>
            <a:r>
              <a:rPr lang="en-US" sz="2400" spc="-25" dirty="0">
                <a:latin typeface="+mj-lt"/>
                <a:cs typeface="Tahoma"/>
              </a:rPr>
              <a:t>at</a:t>
            </a:r>
            <a:r>
              <a:rPr lang="en-US" sz="2400" spc="-170" dirty="0">
                <a:latin typeface="+mj-lt"/>
                <a:cs typeface="Tahoma"/>
              </a:rPr>
              <a:t> </a:t>
            </a:r>
            <a:r>
              <a:rPr lang="en-US" sz="2000" spc="55" dirty="0">
                <a:uFill>
                  <a:solidFill>
                    <a:srgbClr val="000000"/>
                  </a:solidFill>
                </a:uFill>
                <a:latin typeface="+mj-lt"/>
                <a:cs typeface="Microsoft Sans Serif"/>
              </a:rPr>
              <a:t>least</a:t>
            </a:r>
            <a:r>
              <a:rPr lang="en-US" sz="2000" spc="-95" dirty="0">
                <a:uFill>
                  <a:solidFill>
                    <a:srgbClr val="000000"/>
                  </a:solidFill>
                </a:uFill>
                <a:latin typeface="+mj-lt"/>
                <a:cs typeface="Microsoft Sans Serif"/>
              </a:rPr>
              <a:t> </a:t>
            </a:r>
            <a:r>
              <a:rPr lang="en-US" sz="2000" spc="-5" dirty="0">
                <a:uFill>
                  <a:solidFill>
                    <a:srgbClr val="000000"/>
                  </a:solidFill>
                </a:uFill>
                <a:latin typeface="+mj-lt"/>
                <a:cs typeface="Microsoft Sans Serif"/>
              </a:rPr>
              <a:t>3</a:t>
            </a:r>
            <a:r>
              <a:rPr lang="en-US" sz="2000" spc="-100" dirty="0">
                <a:uFill>
                  <a:solidFill>
                    <a:srgbClr val="000000"/>
                  </a:solidFill>
                </a:uFill>
                <a:latin typeface="+mj-lt"/>
                <a:cs typeface="Microsoft Sans Serif"/>
              </a:rPr>
              <a:t> </a:t>
            </a:r>
            <a:r>
              <a:rPr lang="en-US" sz="2000" spc="80" dirty="0">
                <a:uFill>
                  <a:solidFill>
                    <a:srgbClr val="000000"/>
                  </a:solidFill>
                </a:uFill>
                <a:latin typeface="+mj-lt"/>
                <a:cs typeface="Microsoft Sans Serif"/>
              </a:rPr>
              <a:t>consecutive</a:t>
            </a:r>
            <a:r>
              <a:rPr lang="en-US" sz="2000" spc="-95" dirty="0">
                <a:uFill>
                  <a:solidFill>
                    <a:srgbClr val="000000"/>
                  </a:solidFill>
                </a:uFill>
                <a:latin typeface="+mj-lt"/>
                <a:cs typeface="Microsoft Sans Serif"/>
              </a:rPr>
              <a:t> </a:t>
            </a:r>
            <a:r>
              <a:rPr lang="en-US" sz="2000" spc="100" dirty="0" smtClean="0">
                <a:uFill>
                  <a:solidFill>
                    <a:srgbClr val="000000"/>
                  </a:solidFill>
                </a:uFill>
                <a:latin typeface="+mj-lt"/>
                <a:cs typeface="Microsoft Sans Serif"/>
              </a:rPr>
              <a:t>months</a:t>
            </a:r>
            <a:r>
              <a:rPr lang="en-US" sz="2000" dirty="0">
                <a:latin typeface="+mj-lt"/>
                <a:cs typeface="Microsoft Sans Serif"/>
              </a:rPr>
              <a:t> </a:t>
            </a:r>
            <a:r>
              <a:rPr lang="en-US" sz="2000" u="sng" dirty="0" smtClean="0">
                <a:latin typeface="+mj-lt"/>
                <a:cs typeface="Microsoft Sans Serif"/>
              </a:rPr>
              <a:t>OR</a:t>
            </a:r>
            <a:r>
              <a:rPr lang="en-US" sz="2000" dirty="0" smtClean="0">
                <a:latin typeface="+mj-lt"/>
                <a:cs typeface="Microsoft Sans Serif"/>
              </a:rPr>
              <a:t> result </a:t>
            </a:r>
            <a:r>
              <a:rPr lang="en-US" sz="2000" spc="-10" dirty="0" smtClean="0">
                <a:latin typeface="+mj-lt"/>
                <a:cs typeface="Tahoma"/>
              </a:rPr>
              <a:t>i</a:t>
            </a:r>
            <a:r>
              <a:rPr lang="en-US" sz="2000" spc="-5" dirty="0" smtClean="0">
                <a:latin typeface="+mj-lt"/>
                <a:cs typeface="Tahoma"/>
              </a:rPr>
              <a:t>n</a:t>
            </a:r>
            <a:r>
              <a:rPr lang="en-US" sz="2000" spc="-204" dirty="0" smtClean="0">
                <a:latin typeface="+mj-lt"/>
                <a:cs typeface="Tahoma"/>
              </a:rPr>
              <a:t> </a:t>
            </a:r>
            <a:r>
              <a:rPr lang="en-US" sz="2000" spc="95" dirty="0">
                <a:latin typeface="+mj-lt"/>
                <a:cs typeface="Microsoft Sans Serif"/>
              </a:rPr>
              <a:t>clinica</a:t>
            </a:r>
            <a:r>
              <a:rPr lang="en-US" sz="2000" spc="55" dirty="0">
                <a:latin typeface="+mj-lt"/>
                <a:cs typeface="Microsoft Sans Serif"/>
              </a:rPr>
              <a:t>l</a:t>
            </a:r>
            <a:r>
              <a:rPr lang="en-US" sz="2000" spc="-95" dirty="0">
                <a:latin typeface="+mj-lt"/>
                <a:cs typeface="Microsoft Sans Serif"/>
              </a:rPr>
              <a:t> </a:t>
            </a:r>
            <a:r>
              <a:rPr lang="en-US" sz="2000" spc="95" dirty="0">
                <a:latin typeface="+mj-lt"/>
                <a:cs typeface="Microsoft Sans Serif"/>
              </a:rPr>
              <a:t>distres</a:t>
            </a:r>
            <a:r>
              <a:rPr lang="en-US" sz="2000" spc="120" dirty="0">
                <a:latin typeface="+mj-lt"/>
                <a:cs typeface="Microsoft Sans Serif"/>
              </a:rPr>
              <a:t>s</a:t>
            </a:r>
            <a:r>
              <a:rPr lang="en-US" sz="2000" spc="-95" dirty="0">
                <a:latin typeface="+mj-lt"/>
                <a:cs typeface="Microsoft Sans Serif"/>
              </a:rPr>
              <a:t> </a:t>
            </a:r>
            <a:r>
              <a:rPr lang="en-US" sz="2000" spc="140" dirty="0">
                <a:latin typeface="+mj-lt"/>
                <a:cs typeface="Microsoft Sans Serif"/>
              </a:rPr>
              <a:t>o</a:t>
            </a:r>
            <a:r>
              <a:rPr lang="en-US" sz="2000" spc="85" dirty="0">
                <a:latin typeface="+mj-lt"/>
                <a:cs typeface="Microsoft Sans Serif"/>
              </a:rPr>
              <a:t>r</a:t>
            </a:r>
            <a:r>
              <a:rPr lang="en-US" sz="2000" spc="-95" dirty="0">
                <a:latin typeface="+mj-lt"/>
                <a:cs typeface="Microsoft Sans Serif"/>
              </a:rPr>
              <a:t> </a:t>
            </a:r>
            <a:r>
              <a:rPr lang="en-US" sz="2000" spc="75" dirty="0">
                <a:latin typeface="+mj-lt"/>
                <a:cs typeface="Microsoft Sans Serif"/>
              </a:rPr>
              <a:t>marke</a:t>
            </a:r>
            <a:r>
              <a:rPr lang="en-US" sz="2000" spc="80" dirty="0">
                <a:latin typeface="+mj-lt"/>
                <a:cs typeface="Microsoft Sans Serif"/>
              </a:rPr>
              <a:t>d</a:t>
            </a:r>
            <a:r>
              <a:rPr lang="en-US" sz="2000" spc="-95" dirty="0">
                <a:latin typeface="+mj-lt"/>
                <a:cs typeface="Microsoft Sans Serif"/>
              </a:rPr>
              <a:t> </a:t>
            </a:r>
            <a:r>
              <a:rPr lang="en-US" sz="2000" spc="80" dirty="0" smtClean="0">
                <a:latin typeface="+mj-lt"/>
                <a:cs typeface="Microsoft Sans Serif"/>
              </a:rPr>
              <a:t>impairment</a:t>
            </a:r>
            <a:r>
              <a:rPr lang="en-US" sz="2000" dirty="0"/>
              <a:t> in social</a:t>
            </a:r>
            <a:r>
              <a:rPr lang="en-US" sz="2000" spc="80" dirty="0" smtClean="0">
                <a:latin typeface="+mj-lt"/>
                <a:cs typeface="Microsoft Sans Serif"/>
              </a:rPr>
              <a:t>.</a:t>
            </a:r>
            <a:endParaRPr lang="en-US" sz="2000" dirty="0">
              <a:latin typeface="+mj-lt"/>
              <a:cs typeface="Microsoft Sans Serif"/>
            </a:endParaRPr>
          </a:p>
          <a:p>
            <a:pPr marL="449580" indent="-437515">
              <a:lnSpc>
                <a:spcPct val="150000"/>
              </a:lnSpc>
              <a:spcBef>
                <a:spcPts val="620"/>
              </a:spcBef>
              <a:buSzPct val="107142"/>
              <a:buAutoNum type="arabicPeriod" startAt="3"/>
              <a:tabLst>
                <a:tab pos="449580" algn="l"/>
                <a:tab pos="450215" algn="l"/>
              </a:tabLst>
            </a:pPr>
            <a:r>
              <a:rPr lang="en-US" sz="2000" spc="15" dirty="0">
                <a:latin typeface="+mj-lt"/>
                <a:cs typeface="Tahoma"/>
              </a:rPr>
              <a:t>A</a:t>
            </a:r>
            <a:r>
              <a:rPr lang="en-US" sz="2000" spc="10" dirty="0">
                <a:latin typeface="+mj-lt"/>
                <a:cs typeface="Tahoma"/>
              </a:rPr>
              <a:t>t</a:t>
            </a:r>
            <a:r>
              <a:rPr lang="en-US" sz="2000" spc="-190" dirty="0">
                <a:latin typeface="+mj-lt"/>
                <a:cs typeface="Tahoma"/>
              </a:rPr>
              <a:t> </a:t>
            </a:r>
            <a:r>
              <a:rPr lang="en-US" sz="2000" spc="30" dirty="0">
                <a:latin typeface="+mj-lt"/>
                <a:cs typeface="Tahoma"/>
              </a:rPr>
              <a:t>leas</a:t>
            </a:r>
            <a:r>
              <a:rPr lang="en-US" sz="2000" spc="25" dirty="0">
                <a:latin typeface="+mj-lt"/>
                <a:cs typeface="Tahoma"/>
              </a:rPr>
              <a:t>t</a:t>
            </a:r>
            <a:r>
              <a:rPr lang="en-US" sz="2000" spc="-40" dirty="0">
                <a:latin typeface="+mj-lt"/>
                <a:cs typeface="Tahoma"/>
              </a:rPr>
              <a:t> </a:t>
            </a:r>
            <a:r>
              <a:rPr lang="en-US" sz="1800" spc="5" dirty="0">
                <a:uFill>
                  <a:solidFill>
                    <a:srgbClr val="000000"/>
                  </a:solidFill>
                </a:uFill>
                <a:latin typeface="+mj-lt"/>
                <a:cs typeface="Microsoft Sans Serif"/>
              </a:rPr>
              <a:t>5</a:t>
            </a:r>
            <a:r>
              <a:rPr lang="en-US" sz="1800" spc="-85" dirty="0">
                <a:uFill>
                  <a:solidFill>
                    <a:srgbClr val="000000"/>
                  </a:solidFill>
                </a:uFill>
                <a:latin typeface="+mj-lt"/>
                <a:cs typeface="Microsoft Sans Serif"/>
              </a:rPr>
              <a:t> </a:t>
            </a:r>
            <a:r>
              <a:rPr lang="en-US" sz="1800" spc="95" dirty="0">
                <a:uFill>
                  <a:solidFill>
                    <a:srgbClr val="000000"/>
                  </a:solidFill>
                </a:uFill>
                <a:latin typeface="+mj-lt"/>
                <a:cs typeface="Microsoft Sans Serif"/>
              </a:rPr>
              <a:t>y</a:t>
            </a:r>
            <a:r>
              <a:rPr lang="en-US" sz="1800" dirty="0">
                <a:uFill>
                  <a:solidFill>
                    <a:srgbClr val="000000"/>
                  </a:solidFill>
                </a:uFill>
                <a:latin typeface="+mj-lt"/>
                <a:cs typeface="Microsoft Sans Serif"/>
              </a:rPr>
              <a:t>ea</a:t>
            </a:r>
            <a:r>
              <a:rPr lang="en-US" sz="1800" spc="95" dirty="0">
                <a:uFill>
                  <a:solidFill>
                    <a:srgbClr val="000000"/>
                  </a:solidFill>
                </a:uFill>
                <a:latin typeface="+mj-lt"/>
                <a:cs typeface="Microsoft Sans Serif"/>
              </a:rPr>
              <a:t>r</a:t>
            </a:r>
            <a:r>
              <a:rPr lang="en-US" sz="1800" spc="100" dirty="0">
                <a:uFill>
                  <a:solidFill>
                    <a:srgbClr val="000000"/>
                  </a:solidFill>
                </a:uFill>
                <a:latin typeface="+mj-lt"/>
                <a:cs typeface="Microsoft Sans Serif"/>
              </a:rPr>
              <a:t>s</a:t>
            </a:r>
            <a:r>
              <a:rPr lang="en-US" sz="1800" spc="-85" dirty="0">
                <a:uFill>
                  <a:solidFill>
                    <a:srgbClr val="000000"/>
                  </a:solidFill>
                </a:uFill>
                <a:latin typeface="+mj-lt"/>
                <a:cs typeface="Microsoft Sans Serif"/>
              </a:rPr>
              <a:t> </a:t>
            </a:r>
            <a:r>
              <a:rPr lang="en-US" sz="1800" spc="90" dirty="0">
                <a:uFill>
                  <a:solidFill>
                    <a:srgbClr val="000000"/>
                  </a:solidFill>
                </a:uFill>
                <a:latin typeface="+mj-lt"/>
                <a:cs typeface="Microsoft Sans Serif"/>
              </a:rPr>
              <a:t>o</a:t>
            </a:r>
            <a:r>
              <a:rPr lang="en-US" sz="1800" spc="80" dirty="0">
                <a:uFill>
                  <a:solidFill>
                    <a:srgbClr val="000000"/>
                  </a:solidFill>
                </a:uFill>
                <a:latin typeface="+mj-lt"/>
                <a:cs typeface="Microsoft Sans Serif"/>
              </a:rPr>
              <a:t>l</a:t>
            </a:r>
            <a:r>
              <a:rPr lang="en-US" sz="1800" spc="95" dirty="0">
                <a:uFill>
                  <a:solidFill>
                    <a:srgbClr val="000000"/>
                  </a:solidFill>
                </a:uFill>
                <a:latin typeface="+mj-lt"/>
                <a:cs typeface="Microsoft Sans Serif"/>
              </a:rPr>
              <a:t>d</a:t>
            </a:r>
            <a:r>
              <a:rPr lang="en-US" sz="1800" spc="140" dirty="0">
                <a:uFill>
                  <a:solidFill>
                    <a:srgbClr val="000000"/>
                  </a:solidFill>
                </a:uFill>
                <a:latin typeface="+mj-lt"/>
                <a:cs typeface="Microsoft Sans Serif"/>
              </a:rPr>
              <a:t> </a:t>
            </a:r>
            <a:r>
              <a:rPr lang="en-US" sz="2000" spc="-5" dirty="0">
                <a:latin typeface="+mj-lt"/>
                <a:cs typeface="Tahoma"/>
              </a:rPr>
              <a:t>developmentally</a:t>
            </a:r>
            <a:r>
              <a:rPr lang="en-US" sz="2400" spc="-5" dirty="0">
                <a:latin typeface="+mj-lt"/>
                <a:cs typeface="Tahoma"/>
              </a:rPr>
              <a:t>.</a:t>
            </a:r>
            <a:endParaRPr lang="en-US" sz="2400" dirty="0">
              <a:latin typeface="+mj-lt"/>
              <a:cs typeface="Tahoma"/>
            </a:endParaRPr>
          </a:p>
          <a:p>
            <a:pPr marL="455930" indent="-443865">
              <a:lnSpc>
                <a:spcPct val="150000"/>
              </a:lnSpc>
              <a:spcBef>
                <a:spcPts val="610"/>
              </a:spcBef>
              <a:buSzPct val="125000"/>
              <a:buFont typeface="Tahoma"/>
              <a:buAutoNum type="arabicPeriod" startAt="3"/>
              <a:tabLst>
                <a:tab pos="455930" algn="l"/>
                <a:tab pos="456565" algn="l"/>
              </a:tabLst>
            </a:pPr>
            <a:r>
              <a:rPr lang="en-US" sz="1800" spc="60" dirty="0" smtClean="0">
                <a:uFill>
                  <a:solidFill>
                    <a:srgbClr val="000000"/>
                  </a:solidFill>
                </a:uFill>
                <a:latin typeface="+mj-lt"/>
                <a:cs typeface="Microsoft Sans Serif"/>
              </a:rPr>
              <a:t>Not</a:t>
            </a:r>
            <a:r>
              <a:rPr lang="en-US" sz="1800" spc="-85" dirty="0" smtClean="0">
                <a:uFill>
                  <a:solidFill>
                    <a:srgbClr val="000000"/>
                  </a:solidFill>
                </a:uFill>
                <a:latin typeface="+mj-lt"/>
                <a:cs typeface="Microsoft Sans Serif"/>
              </a:rPr>
              <a:t> </a:t>
            </a:r>
            <a:r>
              <a:rPr lang="en-US" sz="1800" spc="55" dirty="0">
                <a:uFill>
                  <a:solidFill>
                    <a:srgbClr val="000000"/>
                  </a:solidFill>
                </a:uFill>
                <a:latin typeface="+mj-lt"/>
                <a:cs typeface="Microsoft Sans Serif"/>
              </a:rPr>
              <a:t>due</a:t>
            </a:r>
            <a:r>
              <a:rPr lang="en-US" sz="1800" spc="20" dirty="0">
                <a:uFill>
                  <a:solidFill>
                    <a:srgbClr val="000000"/>
                  </a:solidFill>
                </a:uFill>
                <a:latin typeface="+mj-lt"/>
                <a:cs typeface="Microsoft Sans Serif"/>
              </a:rPr>
              <a:t> </a:t>
            </a:r>
            <a:r>
              <a:rPr lang="en-US" sz="2000" spc="-45" dirty="0">
                <a:latin typeface="+mj-lt"/>
                <a:cs typeface="Tahoma"/>
              </a:rPr>
              <a:t>to</a:t>
            </a:r>
            <a:r>
              <a:rPr lang="en-US" sz="2000" spc="-195" dirty="0">
                <a:latin typeface="+mj-lt"/>
                <a:cs typeface="Tahoma"/>
              </a:rPr>
              <a:t> </a:t>
            </a:r>
            <a:r>
              <a:rPr lang="en-US" sz="2000" spc="75" dirty="0">
                <a:latin typeface="+mj-lt"/>
                <a:cs typeface="Tahoma"/>
              </a:rPr>
              <a:t>a</a:t>
            </a:r>
            <a:r>
              <a:rPr lang="en-US" sz="2000" spc="-140" dirty="0">
                <a:latin typeface="+mj-lt"/>
                <a:cs typeface="Tahoma"/>
              </a:rPr>
              <a:t> </a:t>
            </a:r>
            <a:r>
              <a:rPr lang="en-US" sz="2000" spc="80" dirty="0">
                <a:latin typeface="+mj-lt"/>
                <a:cs typeface="Microsoft Sans Serif"/>
              </a:rPr>
              <a:t>substance</a:t>
            </a:r>
            <a:r>
              <a:rPr lang="en-US" sz="2000" spc="-100" dirty="0">
                <a:latin typeface="+mj-lt"/>
                <a:cs typeface="Microsoft Sans Serif"/>
              </a:rPr>
              <a:t> </a:t>
            </a:r>
            <a:r>
              <a:rPr lang="en-US" sz="2000" spc="15" dirty="0">
                <a:latin typeface="+mj-lt"/>
                <a:cs typeface="Microsoft Sans Serif"/>
              </a:rPr>
              <a:t>(e.g.,</a:t>
            </a:r>
            <a:r>
              <a:rPr lang="en-US" sz="2000" spc="-95" dirty="0">
                <a:latin typeface="+mj-lt"/>
                <a:cs typeface="Microsoft Sans Serif"/>
              </a:rPr>
              <a:t> </a:t>
            </a:r>
            <a:r>
              <a:rPr lang="en-US" sz="2000" spc="80" dirty="0">
                <a:latin typeface="+mj-lt"/>
                <a:cs typeface="Microsoft Sans Serif"/>
              </a:rPr>
              <a:t>diuretic)</a:t>
            </a:r>
            <a:r>
              <a:rPr lang="en-US" sz="2000" spc="160" dirty="0">
                <a:latin typeface="+mj-lt"/>
                <a:cs typeface="Microsoft Sans Serif"/>
              </a:rPr>
              <a:t> </a:t>
            </a:r>
            <a:r>
              <a:rPr lang="en-US" sz="2000" dirty="0">
                <a:latin typeface="+mj-lt"/>
                <a:cs typeface="Tahoma"/>
              </a:rPr>
              <a:t>or</a:t>
            </a:r>
            <a:r>
              <a:rPr lang="en-US" sz="2000" spc="-195" dirty="0">
                <a:latin typeface="+mj-lt"/>
                <a:cs typeface="Tahoma"/>
              </a:rPr>
              <a:t> </a:t>
            </a:r>
            <a:r>
              <a:rPr lang="en-US" sz="2000" spc="75" dirty="0">
                <a:uFill>
                  <a:solidFill>
                    <a:srgbClr val="000000"/>
                  </a:solidFill>
                </a:uFill>
                <a:latin typeface="+mj-lt"/>
                <a:cs typeface="Microsoft Sans Serif"/>
              </a:rPr>
              <a:t>another</a:t>
            </a:r>
            <a:r>
              <a:rPr lang="en-US" sz="2000" spc="-95" dirty="0">
                <a:uFill>
                  <a:solidFill>
                    <a:srgbClr val="000000"/>
                  </a:solidFill>
                </a:uFill>
                <a:latin typeface="+mj-lt"/>
                <a:cs typeface="Microsoft Sans Serif"/>
              </a:rPr>
              <a:t> </a:t>
            </a:r>
            <a:r>
              <a:rPr lang="en-US" sz="2000" spc="70" dirty="0">
                <a:uFill>
                  <a:solidFill>
                    <a:srgbClr val="000000"/>
                  </a:solidFill>
                </a:uFill>
                <a:latin typeface="+mj-lt"/>
                <a:cs typeface="Microsoft Sans Serif"/>
              </a:rPr>
              <a:t>medical</a:t>
            </a:r>
            <a:r>
              <a:rPr lang="en-US" sz="2000" spc="-100" dirty="0">
                <a:uFill>
                  <a:solidFill>
                    <a:srgbClr val="000000"/>
                  </a:solidFill>
                </a:uFill>
                <a:latin typeface="+mj-lt"/>
                <a:cs typeface="Microsoft Sans Serif"/>
              </a:rPr>
              <a:t> </a:t>
            </a:r>
            <a:r>
              <a:rPr lang="en-US" sz="2000" spc="105" dirty="0">
                <a:uFill>
                  <a:solidFill>
                    <a:srgbClr val="000000"/>
                  </a:solidFill>
                </a:uFill>
                <a:latin typeface="+mj-lt"/>
                <a:cs typeface="Microsoft Sans Serif"/>
              </a:rPr>
              <a:t>condition</a:t>
            </a:r>
            <a:r>
              <a:rPr lang="en-US" sz="2000" spc="-95" dirty="0">
                <a:uFill>
                  <a:solidFill>
                    <a:srgbClr val="000000"/>
                  </a:solidFill>
                </a:uFill>
                <a:latin typeface="+mj-lt"/>
                <a:cs typeface="Microsoft Sans Serif"/>
              </a:rPr>
              <a:t> </a:t>
            </a:r>
            <a:r>
              <a:rPr lang="en-US" sz="2400" spc="10" dirty="0">
                <a:uFill>
                  <a:solidFill>
                    <a:srgbClr val="000000"/>
                  </a:solidFill>
                </a:uFill>
                <a:latin typeface="+mj-lt"/>
                <a:cs typeface="Microsoft Sans Serif"/>
              </a:rPr>
              <a:t>(e.g.,</a:t>
            </a:r>
            <a:r>
              <a:rPr lang="en-US" sz="2400" spc="195" dirty="0">
                <a:uFill>
                  <a:solidFill>
                    <a:srgbClr val="000000"/>
                  </a:solidFill>
                </a:uFill>
                <a:latin typeface="+mj-lt"/>
                <a:cs typeface="Microsoft Sans Serif"/>
              </a:rPr>
              <a:t> </a:t>
            </a:r>
            <a:r>
              <a:rPr lang="en-US" sz="2000" spc="100" dirty="0" smtClean="0">
                <a:uFill>
                  <a:solidFill>
                    <a:srgbClr val="000000"/>
                  </a:solidFill>
                </a:uFill>
                <a:latin typeface="+mj-lt"/>
                <a:cs typeface="Microsoft Sans Serif"/>
              </a:rPr>
              <a:t>UTI</a:t>
            </a:r>
            <a:r>
              <a:rPr lang="en-US" sz="2000" spc="90" dirty="0" smtClean="0">
                <a:uFill>
                  <a:solidFill>
                    <a:srgbClr val="000000"/>
                  </a:solidFill>
                </a:uFill>
                <a:latin typeface="+mj-lt"/>
                <a:cs typeface="Microsoft Sans Serif"/>
              </a:rPr>
              <a:t>,</a:t>
            </a:r>
            <a:r>
              <a:rPr lang="en-US" sz="2000" spc="-75" dirty="0" smtClean="0">
                <a:uFill>
                  <a:solidFill>
                    <a:srgbClr val="000000"/>
                  </a:solidFill>
                </a:uFill>
                <a:latin typeface="+mj-lt"/>
                <a:cs typeface="Microsoft Sans Serif"/>
              </a:rPr>
              <a:t> </a:t>
            </a:r>
            <a:r>
              <a:rPr lang="en-US" sz="2000" spc="95" dirty="0">
                <a:uFill>
                  <a:solidFill>
                    <a:srgbClr val="000000"/>
                  </a:solidFill>
                </a:uFill>
                <a:latin typeface="+mj-lt"/>
                <a:cs typeface="Microsoft Sans Serif"/>
              </a:rPr>
              <a:t>neurogenic</a:t>
            </a:r>
            <a:r>
              <a:rPr lang="en-US" sz="2000" spc="-80" dirty="0">
                <a:uFill>
                  <a:solidFill>
                    <a:srgbClr val="000000"/>
                  </a:solidFill>
                </a:uFill>
                <a:latin typeface="+mj-lt"/>
                <a:cs typeface="Microsoft Sans Serif"/>
              </a:rPr>
              <a:t> </a:t>
            </a:r>
            <a:r>
              <a:rPr lang="en-US" sz="2000" spc="75" dirty="0">
                <a:uFill>
                  <a:solidFill>
                    <a:srgbClr val="000000"/>
                  </a:solidFill>
                </a:uFill>
                <a:latin typeface="+mj-lt"/>
                <a:cs typeface="Microsoft Sans Serif"/>
              </a:rPr>
              <a:t>bladder,</a:t>
            </a:r>
            <a:r>
              <a:rPr lang="en-US" sz="2000" spc="-75" dirty="0">
                <a:uFill>
                  <a:solidFill>
                    <a:srgbClr val="000000"/>
                  </a:solidFill>
                </a:uFill>
                <a:latin typeface="+mj-lt"/>
                <a:cs typeface="Microsoft Sans Serif"/>
              </a:rPr>
              <a:t> </a:t>
            </a:r>
            <a:r>
              <a:rPr lang="en-US" sz="2000" spc="60" dirty="0" err="1" smtClean="0">
                <a:uFill>
                  <a:solidFill>
                    <a:srgbClr val="000000"/>
                  </a:solidFill>
                </a:uFill>
                <a:latin typeface="+mj-lt"/>
                <a:cs typeface="Microsoft Sans Serif"/>
              </a:rPr>
              <a:t>diabetes,</a:t>
            </a:r>
            <a:r>
              <a:rPr lang="en-US" sz="2000" dirty="0" err="1" smtClean="0">
                <a:latin typeface="+mj-lt"/>
              </a:rPr>
              <a:t>spina</a:t>
            </a:r>
            <a:r>
              <a:rPr lang="en-US" sz="2000" dirty="0" smtClean="0">
                <a:latin typeface="+mj-lt"/>
              </a:rPr>
              <a:t> </a:t>
            </a:r>
            <a:r>
              <a:rPr lang="en-US" sz="2000" dirty="0">
                <a:latin typeface="+mj-lt"/>
              </a:rPr>
              <a:t>bifida, </a:t>
            </a:r>
            <a:r>
              <a:rPr lang="en-US" sz="2000" dirty="0" smtClean="0">
                <a:latin typeface="+mj-lt"/>
              </a:rPr>
              <a:t> </a:t>
            </a:r>
            <a:r>
              <a:rPr lang="en-US" sz="2000" dirty="0">
                <a:latin typeface="+mj-lt"/>
              </a:rPr>
              <a:t>seizure disorder</a:t>
            </a:r>
            <a:r>
              <a:rPr lang="en-US" sz="2000" spc="60" dirty="0" smtClean="0">
                <a:uFill>
                  <a:solidFill>
                    <a:srgbClr val="000000"/>
                  </a:solidFill>
                </a:uFill>
                <a:latin typeface="+mj-lt"/>
                <a:cs typeface="Microsoft Sans Serif"/>
              </a:rPr>
              <a:t>).</a:t>
            </a:r>
            <a:endParaRPr lang="en-US" sz="2000" dirty="0">
              <a:latin typeface="+mj-lt"/>
              <a:cs typeface="Microsoft Sans Serif"/>
            </a:endParaRPr>
          </a:p>
          <a:p>
            <a:pPr marL="514350" indent="-514350">
              <a:lnSpc>
                <a:spcPct val="150000"/>
              </a:lnSpc>
              <a:buFont typeface="+mj-lt"/>
              <a:buAutoNum type="arabicPeriod"/>
            </a:pPr>
            <a:endParaRPr lang="en-US" sz="2000" dirty="0">
              <a:latin typeface="+mj-lt"/>
            </a:endParaRPr>
          </a:p>
        </p:txBody>
      </p:sp>
    </p:spTree>
    <p:extLst>
      <p:ext uri="{BB962C8B-B14F-4D97-AF65-F5344CB8AC3E}">
        <p14:creationId xmlns:p14="http://schemas.microsoft.com/office/powerpoint/2010/main" val="41261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مدني">
  <a:themeElements>
    <a:clrScheme name="مدني">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مدني">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ني">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10554</TotalTime>
  <Words>3838</Words>
  <Application>Microsoft Office PowerPoint</Application>
  <PresentationFormat>عرض على الشاشة (3:4)‏</PresentationFormat>
  <Paragraphs>594</Paragraphs>
  <Slides>39</Slides>
  <Notes>21</Notes>
  <HiddenSlides>1</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39</vt:i4>
      </vt:variant>
    </vt:vector>
  </HeadingPairs>
  <TitlesOfParts>
    <vt:vector size="49" baseType="lpstr">
      <vt:lpstr>Arial</vt:lpstr>
      <vt:lpstr>Calibri</vt:lpstr>
      <vt:lpstr>Georgia</vt:lpstr>
      <vt:lpstr>Lucida Sans Unicode</vt:lpstr>
      <vt:lpstr>Microsoft Sans Serif</vt:lpstr>
      <vt:lpstr>Tahoma</vt:lpstr>
      <vt:lpstr>Times New Roman</vt:lpstr>
      <vt:lpstr>Wingdings</vt:lpstr>
      <vt:lpstr>Wingdings 2</vt:lpstr>
      <vt:lpstr>مدني</vt:lpstr>
      <vt:lpstr>Elimination Disorders</vt:lpstr>
      <vt:lpstr>عرض تقديمي في PowerPoint</vt:lpstr>
      <vt:lpstr>Normal Development</vt:lpstr>
      <vt:lpstr>Enuresis</vt:lpstr>
      <vt:lpstr>Enuresis</vt:lpstr>
      <vt:lpstr>Sub-types Of Enuresis: </vt:lpstr>
      <vt:lpstr>Risk Factors</vt:lpstr>
      <vt:lpstr>Prevalence</vt:lpstr>
      <vt:lpstr>Diagnostic Criteria</vt:lpstr>
      <vt:lpstr>Assessment: </vt:lpstr>
      <vt:lpstr>عرض تقديمي في PowerPoint</vt:lpstr>
      <vt:lpstr>عرض تقديمي في PowerPoint</vt:lpstr>
      <vt:lpstr>عرض تقديمي في PowerPoint</vt:lpstr>
      <vt:lpstr>Consults</vt:lpstr>
      <vt:lpstr>Treatment</vt:lpstr>
      <vt:lpstr>Non-Pharmacological Interventions</vt:lpstr>
      <vt:lpstr>Non-Pharmacological Interventions</vt:lpstr>
      <vt:lpstr>Pharmacological Interventions</vt:lpstr>
      <vt:lpstr>Desmopressin</vt:lpstr>
      <vt:lpstr>Tricyclic antidepressants:</vt:lpstr>
      <vt:lpstr>Additional Treatments</vt:lpstr>
      <vt:lpstr>ASK</vt:lpstr>
      <vt:lpstr>Encopresis</vt:lpstr>
      <vt:lpstr>عرض تقديمي في PowerPoint</vt:lpstr>
      <vt:lpstr>Encopresis</vt:lpstr>
      <vt:lpstr>Prevalence</vt:lpstr>
      <vt:lpstr>Etiology</vt:lpstr>
      <vt:lpstr>DSM-v Diagnostic Criteria</vt:lpstr>
      <vt:lpstr>Primary Encopresis</vt:lpstr>
      <vt:lpstr>Retentive Encopresis</vt:lpstr>
      <vt:lpstr>Secondary Encopresis</vt:lpstr>
      <vt:lpstr>Diagnisis</vt:lpstr>
      <vt:lpstr>عرض تقديمي في PowerPoint</vt:lpstr>
      <vt:lpstr>Physical Examination </vt:lpstr>
      <vt:lpstr>Treatment</vt:lpstr>
      <vt:lpstr>Advice/Education</vt:lpstr>
      <vt:lpstr>Nonpharmacological</vt:lpstr>
      <vt:lpstr>Pharmacological</vt:lpstr>
      <vt:lpstr>عرض تقديمي في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Elimination Disorders</dc:title>
  <dc:creator>ntronshaw</dc:creator>
  <cp:lastModifiedBy>amaai</cp:lastModifiedBy>
  <cp:revision>161</cp:revision>
  <dcterms:created xsi:type="dcterms:W3CDTF">2012-04-27T03:29:13Z</dcterms:created>
  <dcterms:modified xsi:type="dcterms:W3CDTF">2024-02-24T17:43:37Z</dcterms:modified>
</cp:coreProperties>
</file>