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75" r:id="rId7"/>
    <p:sldId id="261" r:id="rId8"/>
    <p:sldId id="262" r:id="rId9"/>
    <p:sldId id="263" r:id="rId10"/>
    <p:sldId id="265" r:id="rId11"/>
    <p:sldId id="273" r:id="rId12"/>
    <p:sldId id="274" r:id="rId13"/>
    <p:sldId id="287" r:id="rId14"/>
    <p:sldId id="277" r:id="rId15"/>
    <p:sldId id="278" r:id="rId16"/>
    <p:sldId id="279" r:id="rId17"/>
    <p:sldId id="280" r:id="rId18"/>
    <p:sldId id="281" r:id="rId19"/>
    <p:sldId id="282" r:id="rId20"/>
    <p:sldId id="283" r:id="rId21"/>
    <p:sldId id="284" r:id="rId22"/>
    <p:sldId id="285" r:id="rId23"/>
    <p:sldId id="286" r:id="rId24"/>
    <p:sldId id="27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GB"/>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GB"/>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GB"/>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GB"/>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GB"/>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10/10/2023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GB"/>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10/10/2023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GB"/>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10/10/2023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10/10/2023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10/10/2023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10/10/2023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10/10/2023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10/10/2023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21" Type="http://schemas.openxmlformats.org/officeDocument/2006/relationships/image" Target="../media/image4.png"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image" Target="../media/image3.pn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2.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image" Target="../media/image5.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GB"/>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10/10/2023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F5D1B-C939-EC3A-7BDE-19118EF215A0}"/>
              </a:ext>
            </a:extLst>
          </p:cNvPr>
          <p:cNvSpPr>
            <a:spLocks noGrp="1"/>
          </p:cNvSpPr>
          <p:nvPr>
            <p:ph type="title"/>
          </p:nvPr>
        </p:nvSpPr>
        <p:spPr/>
        <p:txBody>
          <a:bodyPr/>
          <a:lstStyle/>
          <a:p>
            <a:r>
              <a:rPr lang="ar-SA" dirty="0"/>
              <a:t>MALABSORPTION </a:t>
            </a:r>
            <a:r>
              <a:rPr lang="en-GB" dirty="0"/>
              <a:t>SYNDROME </a:t>
            </a:r>
            <a:br>
              <a:rPr lang="ar-SA" dirty="0"/>
            </a:br>
            <a:endParaRPr lang="en-US" dirty="0"/>
          </a:p>
        </p:txBody>
      </p:sp>
      <p:sp>
        <p:nvSpPr>
          <p:cNvPr id="3" name="Subtitle 2">
            <a:extLst>
              <a:ext uri="{FF2B5EF4-FFF2-40B4-BE49-F238E27FC236}">
                <a16:creationId xmlns:a16="http://schemas.microsoft.com/office/drawing/2014/main" id="{0F7C7FE9-1CDE-8C80-8437-7E94EAC04394}"/>
              </a:ext>
            </a:extLst>
          </p:cNvPr>
          <p:cNvSpPr>
            <a:spLocks noGrp="1"/>
          </p:cNvSpPr>
          <p:nvPr>
            <p:ph idx="1"/>
          </p:nvPr>
        </p:nvSpPr>
        <p:spPr/>
        <p:txBody>
          <a:bodyPr/>
          <a:lstStyle/>
          <a:p>
            <a:r>
              <a:rPr lang="en-GB" dirty="0"/>
              <a:t>Omar Bushnaq</a:t>
            </a:r>
          </a:p>
          <a:p>
            <a:r>
              <a:rPr lang="en-GB" dirty="0"/>
              <a:t>Ahmed Irshaid </a:t>
            </a:r>
            <a:endParaRPr lang="en-US" dirty="0"/>
          </a:p>
        </p:txBody>
      </p:sp>
    </p:spTree>
    <p:extLst>
      <p:ext uri="{BB962C8B-B14F-4D97-AF65-F5344CB8AC3E}">
        <p14:creationId xmlns:p14="http://schemas.microsoft.com/office/powerpoint/2010/main" val="2020851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97A8B-895D-F024-B669-29423DF5CF31}"/>
              </a:ext>
            </a:extLst>
          </p:cNvPr>
          <p:cNvSpPr>
            <a:spLocks noGrp="1"/>
          </p:cNvSpPr>
          <p:nvPr>
            <p:ph type="title"/>
          </p:nvPr>
        </p:nvSpPr>
        <p:spPr/>
        <p:txBody>
          <a:bodyPr/>
          <a:lstStyle/>
          <a:p>
            <a:r>
              <a:rPr lang="en-GB" dirty="0"/>
              <a:t>Diagnostics </a:t>
            </a:r>
            <a:endParaRPr lang="en-US" dirty="0"/>
          </a:p>
        </p:txBody>
      </p:sp>
      <p:sp>
        <p:nvSpPr>
          <p:cNvPr id="3" name="Content Placeholder 2">
            <a:extLst>
              <a:ext uri="{FF2B5EF4-FFF2-40B4-BE49-F238E27FC236}">
                <a16:creationId xmlns:a16="http://schemas.microsoft.com/office/drawing/2014/main" id="{3689F87E-6F4B-1171-C16D-F6033ABE19D2}"/>
              </a:ext>
            </a:extLst>
          </p:cNvPr>
          <p:cNvSpPr>
            <a:spLocks noGrp="1"/>
          </p:cNvSpPr>
          <p:nvPr>
            <p:ph idx="1"/>
          </p:nvPr>
        </p:nvSpPr>
        <p:spPr/>
        <p:txBody>
          <a:bodyPr/>
          <a:lstStyle/>
          <a:p>
            <a:r>
              <a:rPr lang="en-GB" dirty="0"/>
              <a:t>CT scan</a:t>
            </a:r>
          </a:p>
          <a:p>
            <a:r>
              <a:rPr lang="en-GB" dirty="0"/>
              <a:t>Ultrasound </a:t>
            </a:r>
          </a:p>
          <a:p>
            <a:r>
              <a:rPr lang="en-GB" dirty="0"/>
              <a:t> pANCA</a:t>
            </a:r>
            <a:endParaRPr lang="en-US" dirty="0"/>
          </a:p>
        </p:txBody>
      </p:sp>
    </p:spTree>
    <p:extLst>
      <p:ext uri="{BB962C8B-B14F-4D97-AF65-F5344CB8AC3E}">
        <p14:creationId xmlns:p14="http://schemas.microsoft.com/office/powerpoint/2010/main" val="2650977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D9FBA-CE27-FBA3-E510-115BC3BF80A6}"/>
              </a:ext>
            </a:extLst>
          </p:cNvPr>
          <p:cNvSpPr>
            <a:spLocks noGrp="1"/>
          </p:cNvSpPr>
          <p:nvPr>
            <p:ph type="title"/>
          </p:nvPr>
        </p:nvSpPr>
        <p:spPr/>
        <p:txBody>
          <a:bodyPr/>
          <a:lstStyle/>
          <a:p>
            <a:r>
              <a:rPr lang="en-GB" dirty="0"/>
              <a:t>Treatment </a:t>
            </a:r>
            <a:br>
              <a:rPr lang="en-GB" dirty="0"/>
            </a:br>
            <a:endParaRPr lang="en-US" dirty="0"/>
          </a:p>
        </p:txBody>
      </p:sp>
      <p:sp>
        <p:nvSpPr>
          <p:cNvPr id="3" name="Content Placeholder 2">
            <a:extLst>
              <a:ext uri="{FF2B5EF4-FFF2-40B4-BE49-F238E27FC236}">
                <a16:creationId xmlns:a16="http://schemas.microsoft.com/office/drawing/2014/main" id="{E1447B50-7C07-3AC4-8309-6B9354C2BBE9}"/>
              </a:ext>
            </a:extLst>
          </p:cNvPr>
          <p:cNvSpPr>
            <a:spLocks noGrp="1"/>
          </p:cNvSpPr>
          <p:nvPr>
            <p:ph idx="1"/>
          </p:nvPr>
        </p:nvSpPr>
        <p:spPr/>
        <p:txBody>
          <a:bodyPr/>
          <a:lstStyle/>
          <a:p>
            <a:r>
              <a:rPr lang="en-GB" dirty="0"/>
              <a:t>Nutritional support : Caloric and protein replacement is essential, supplement the patient with various minerals, such as calcium, magnesium, iron, and vitamins, which may be deficient in malabsorption. </a:t>
            </a:r>
          </a:p>
          <a:p>
            <a:r>
              <a:rPr lang="en-GB" dirty="0"/>
              <a:t>Medium-chain triglycerides can be used as fat substitutes, because they do not require micelle formation for absorption and their route of transport is portal rather than lymphatic.</a:t>
            </a:r>
          </a:p>
          <a:p>
            <a:r>
              <a:rPr lang="en-GB" dirty="0"/>
              <a:t>Treatment of causative diseases : A gluten-free diet helps treat celiac disease.</a:t>
            </a:r>
          </a:p>
          <a:p>
            <a:pPr marL="0" indent="0">
              <a:buNone/>
            </a:pPr>
            <a:r>
              <a:rPr lang="en-GB" dirty="0"/>
              <a:t>Similarly, a lactose-free diet helps correct lactose intolerance.</a:t>
            </a:r>
          </a:p>
        </p:txBody>
      </p:sp>
    </p:spTree>
    <p:extLst>
      <p:ext uri="{BB962C8B-B14F-4D97-AF65-F5344CB8AC3E}">
        <p14:creationId xmlns:p14="http://schemas.microsoft.com/office/powerpoint/2010/main" val="2077241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96C36-33B5-79D7-1B29-0495575A39DD}"/>
              </a:ext>
            </a:extLst>
          </p:cNvPr>
          <p:cNvSpPr>
            <a:spLocks noGrp="1"/>
          </p:cNvSpPr>
          <p:nvPr>
            <p:ph type="title"/>
          </p:nvPr>
        </p:nvSpPr>
        <p:spPr/>
        <p:txBody>
          <a:bodyPr/>
          <a:lstStyle/>
          <a:p>
            <a:r>
              <a:rPr lang="en-GB" dirty="0"/>
              <a:t>Treatment </a:t>
            </a:r>
            <a:endParaRPr lang="en-US" dirty="0"/>
          </a:p>
        </p:txBody>
      </p:sp>
      <p:sp>
        <p:nvSpPr>
          <p:cNvPr id="3" name="Content Placeholder 2">
            <a:extLst>
              <a:ext uri="{FF2B5EF4-FFF2-40B4-BE49-F238E27FC236}">
                <a16:creationId xmlns:a16="http://schemas.microsoft.com/office/drawing/2014/main" id="{1F9FD366-E338-B7C0-2C53-EBF9FDC67B81}"/>
              </a:ext>
            </a:extLst>
          </p:cNvPr>
          <p:cNvSpPr>
            <a:spLocks noGrp="1"/>
          </p:cNvSpPr>
          <p:nvPr>
            <p:ph idx="1"/>
          </p:nvPr>
        </p:nvSpPr>
        <p:spPr/>
        <p:txBody>
          <a:bodyPr/>
          <a:lstStyle/>
          <a:p>
            <a:r>
              <a:rPr lang="en-GB" dirty="0"/>
              <a:t>The use of protease and lipase supplements are the therapy for pancreatic insufficiency
Corticosteroids, anti-inflammatory agents, such as </a:t>
            </a:r>
            <a:r>
              <a:rPr lang="en-GB" dirty="0" err="1"/>
              <a:t>mesalamine</a:t>
            </a:r>
            <a:r>
              <a:rPr lang="en-GB" dirty="0"/>
              <a:t>, and other therapies are used to treat regional enteritis.</a:t>
            </a:r>
            <a:endParaRPr lang="en-US" dirty="0"/>
          </a:p>
        </p:txBody>
      </p:sp>
    </p:spTree>
    <p:extLst>
      <p:ext uri="{BB962C8B-B14F-4D97-AF65-F5344CB8AC3E}">
        <p14:creationId xmlns:p14="http://schemas.microsoft.com/office/powerpoint/2010/main" val="37717367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2F369-A362-A48E-98D2-4BE0B3ABD992}"/>
              </a:ext>
            </a:extLst>
          </p:cNvPr>
          <p:cNvSpPr>
            <a:spLocks noGrp="1"/>
          </p:cNvSpPr>
          <p:nvPr>
            <p:ph type="title"/>
          </p:nvPr>
        </p:nvSpPr>
        <p:spPr/>
        <p:txBody>
          <a:bodyPr/>
          <a:lstStyle/>
          <a:p>
            <a:r>
              <a:rPr lang="en-GB" dirty="0"/>
              <a:t>Disorders causing malabsorption </a:t>
            </a:r>
            <a:endParaRPr lang="en-US" dirty="0"/>
          </a:p>
        </p:txBody>
      </p:sp>
      <p:sp>
        <p:nvSpPr>
          <p:cNvPr id="3" name="Content Placeholder 2">
            <a:extLst>
              <a:ext uri="{FF2B5EF4-FFF2-40B4-BE49-F238E27FC236}">
                <a16:creationId xmlns:a16="http://schemas.microsoft.com/office/drawing/2014/main" id="{F2EC9BCA-B013-99F7-82BA-D09E75462072}"/>
              </a:ext>
            </a:extLst>
          </p:cNvPr>
          <p:cNvSpPr>
            <a:spLocks noGrp="1"/>
          </p:cNvSpPr>
          <p:nvPr>
            <p:ph idx="1"/>
          </p:nvPr>
        </p:nvSpPr>
        <p:spPr/>
        <p:txBody>
          <a:bodyPr/>
          <a:lstStyle/>
          <a:p>
            <a:r>
              <a:rPr lang="en-GB" dirty="0"/>
              <a:t>Celiac disease
Dermatitis herpetiformis
Bacterial overgrowth
Whipple’s disease
Radiation enteritis
Intestinal resection
Parasite infestation</a:t>
            </a:r>
          </a:p>
          <a:p>
            <a:r>
              <a:rPr lang="en-GB" dirty="0"/>
              <a:t>Inflammatory Bowel Disease</a:t>
            </a:r>
          </a:p>
          <a:p>
            <a:r>
              <a:rPr lang="en-GB" dirty="0"/>
              <a:t>Tropical Sprue</a:t>
            </a:r>
            <a:endParaRPr lang="en-US" dirty="0"/>
          </a:p>
        </p:txBody>
      </p:sp>
    </p:spTree>
    <p:extLst>
      <p:ext uri="{BB962C8B-B14F-4D97-AF65-F5344CB8AC3E}">
        <p14:creationId xmlns:p14="http://schemas.microsoft.com/office/powerpoint/2010/main" val="2610067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CC1AAE3-505D-4035-CC20-B738CB89CAD0}"/>
              </a:ext>
            </a:extLst>
          </p:cNvPr>
          <p:cNvSpPr>
            <a:spLocks noGrp="1"/>
          </p:cNvSpPr>
          <p:nvPr>
            <p:ph type="title"/>
          </p:nvPr>
        </p:nvSpPr>
        <p:spPr>
          <a:xfrm>
            <a:off x="666207" y="244297"/>
            <a:ext cx="9404723" cy="1400530"/>
          </a:xfrm>
        </p:spPr>
        <p:txBody>
          <a:bodyPr/>
          <a:lstStyle/>
          <a:p>
            <a:pPr algn="ctr"/>
            <a:r>
              <a:rPr lang="en-GB" dirty="0"/>
              <a:t>Celiac Disease </a:t>
            </a:r>
            <a:endParaRPr lang="en-US" dirty="0"/>
          </a:p>
        </p:txBody>
      </p:sp>
      <p:sp>
        <p:nvSpPr>
          <p:cNvPr id="13" name="Content Placeholder 1">
            <a:extLst>
              <a:ext uri="{FF2B5EF4-FFF2-40B4-BE49-F238E27FC236}">
                <a16:creationId xmlns:a16="http://schemas.microsoft.com/office/drawing/2014/main" id="{DE603978-7235-CB5E-8BEB-1AC569C4DCEC}"/>
              </a:ext>
            </a:extLst>
          </p:cNvPr>
          <p:cNvSpPr>
            <a:spLocks noGrp="1"/>
          </p:cNvSpPr>
          <p:nvPr/>
        </p:nvSpPr>
        <p:spPr bwMode="auto">
          <a:xfrm>
            <a:off x="885929" y="1045047"/>
            <a:ext cx="8229600"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pPr marL="274320" indent="-274320" algn="l" rtl="0" eaLnBrk="1" fontAlgn="auto" hangingPunct="1">
              <a:spcAft>
                <a:spcPts val="0"/>
              </a:spcAft>
              <a:buFont typeface="Wingdings 2"/>
              <a:buChar char=""/>
              <a:defRPr/>
            </a:pPr>
            <a:r>
              <a:rPr lang="en-US" dirty="0"/>
              <a:t>A condition in which there is inflammation of the mucosa of the upper small bowel that improves when gluten is withdrawn from the diet and relapses when gluten is reintroduced</a:t>
            </a:r>
          </a:p>
          <a:p>
            <a:pPr marL="274320" indent="-274320" algn="l" rtl="0" eaLnBrk="1" fontAlgn="auto" hangingPunct="1">
              <a:spcAft>
                <a:spcPts val="0"/>
              </a:spcAft>
              <a:buFont typeface="Wingdings 2"/>
              <a:buChar char=""/>
              <a:defRPr/>
            </a:pPr>
            <a:r>
              <a:rPr lang="en-US" dirty="0"/>
              <a:t>Up to 1% of the population are affected, though most have clinically silent disease</a:t>
            </a:r>
          </a:p>
          <a:p>
            <a:pPr marL="274320" indent="-274320" algn="l" rtl="0" eaLnBrk="1" fontAlgn="auto" hangingPunct="1">
              <a:spcAft>
                <a:spcPts val="0"/>
              </a:spcAft>
              <a:buFont typeface="Wingdings 2"/>
              <a:buChar char=""/>
              <a:defRPr/>
            </a:pPr>
            <a:r>
              <a:rPr lang="en-US" dirty="0"/>
              <a:t>Gluten is the entire protein content of the cereals wheat, barley and rye. Prolamins (gliadin from wheat, hordeins from barley, secalins from rye) are damaging factors</a:t>
            </a:r>
          </a:p>
          <a:p>
            <a:pPr marL="274320" indent="-274320" algn="l" rtl="0" eaLnBrk="1" fontAlgn="auto" hangingPunct="1">
              <a:spcAft>
                <a:spcPts val="0"/>
              </a:spcAft>
              <a:buFont typeface="Wingdings 2"/>
              <a:buChar char=""/>
              <a:defRPr/>
            </a:pPr>
            <a:r>
              <a:rPr lang="en-US" dirty="0"/>
              <a:t>These proteins are resistant to digestion by pepsin because of their high glutamine and proline content and remain in the intestinal lumen triggering immune responses</a:t>
            </a:r>
            <a:endParaRPr lang="ar-JO" dirty="0"/>
          </a:p>
        </p:txBody>
      </p:sp>
    </p:spTree>
    <p:extLst>
      <p:ext uri="{BB962C8B-B14F-4D97-AF65-F5344CB8AC3E}">
        <p14:creationId xmlns:p14="http://schemas.microsoft.com/office/powerpoint/2010/main" val="1569987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
            <a:extLst>
              <a:ext uri="{FF2B5EF4-FFF2-40B4-BE49-F238E27FC236}">
                <a16:creationId xmlns:a16="http://schemas.microsoft.com/office/drawing/2014/main" id="{0185F204-4F71-3AEE-AFD0-8F78FB245F7D}"/>
              </a:ext>
            </a:extLst>
          </p:cNvPr>
          <p:cNvSpPr>
            <a:spLocks noGrp="1"/>
          </p:cNvSpPr>
          <p:nvPr/>
        </p:nvSpPr>
        <p:spPr bwMode="auto">
          <a:xfrm>
            <a:off x="747671" y="254776"/>
            <a:ext cx="9149955" cy="640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pPr marL="0" indent="0" algn="l" rtl="0" eaLnBrk="1" fontAlgn="auto" hangingPunct="1">
              <a:spcAft>
                <a:spcPts val="0"/>
              </a:spcAft>
              <a:buFont typeface="Wingdings 2"/>
              <a:buNone/>
              <a:defRPr/>
            </a:pPr>
            <a:r>
              <a:rPr lang="en-US" sz="3500" dirty="0"/>
              <a:t>Inheritance</a:t>
            </a:r>
          </a:p>
          <a:p>
            <a:pPr marL="274320" indent="-274320" algn="l" rtl="0" eaLnBrk="1" fontAlgn="auto" hangingPunct="1">
              <a:spcAft>
                <a:spcPts val="0"/>
              </a:spcAft>
              <a:buFont typeface="Wingdings 2"/>
              <a:buChar char=""/>
              <a:defRPr/>
            </a:pPr>
            <a:r>
              <a:rPr lang="en-US" dirty="0"/>
              <a:t>There is an increased incidence of celiac disease within families but the exact mode of inheritance is unknown</a:t>
            </a:r>
          </a:p>
          <a:p>
            <a:pPr marL="274320" indent="-274320" algn="l" rtl="0" eaLnBrk="1" fontAlgn="auto" hangingPunct="1">
              <a:spcAft>
                <a:spcPts val="0"/>
              </a:spcAft>
              <a:buFont typeface="Wingdings 2"/>
              <a:buChar char=""/>
              <a:defRPr/>
            </a:pPr>
            <a:r>
              <a:rPr lang="en-US" dirty="0"/>
              <a:t>10–15% of first-degree relatives will have the condition, although it may be asymptomatic</a:t>
            </a:r>
          </a:p>
          <a:p>
            <a:pPr marL="274320" indent="-274320" algn="l" rtl="0" eaLnBrk="1" fontAlgn="auto" hangingPunct="1">
              <a:spcAft>
                <a:spcPts val="0"/>
              </a:spcAft>
              <a:buFont typeface="Wingdings 2"/>
              <a:buChar char=""/>
              <a:defRPr/>
            </a:pPr>
            <a:r>
              <a:rPr lang="en-US" dirty="0"/>
              <a:t>HLA-DQ2 and HLA-DQ8 are associated with celiac disease </a:t>
            </a:r>
          </a:p>
          <a:p>
            <a:pPr marL="274320" indent="-274320" algn="l" rtl="0" eaLnBrk="1" fontAlgn="auto" hangingPunct="1">
              <a:spcAft>
                <a:spcPts val="0"/>
              </a:spcAft>
              <a:buFont typeface="Wingdings 2"/>
              <a:buChar char=""/>
              <a:defRPr/>
            </a:pPr>
            <a:r>
              <a:rPr lang="en-US" dirty="0"/>
              <a:t>Over 90% of patients will have HLA-DQ2, compared with 20–30% of the general population</a:t>
            </a:r>
          </a:p>
          <a:p>
            <a:pPr marL="0" indent="0" algn="l" rtl="0" eaLnBrk="1" fontAlgn="auto" hangingPunct="1">
              <a:spcAft>
                <a:spcPts val="0"/>
              </a:spcAft>
              <a:buFont typeface="Wingdings 2"/>
              <a:buNone/>
              <a:defRPr/>
            </a:pPr>
            <a:endParaRPr lang="en-US" dirty="0"/>
          </a:p>
          <a:p>
            <a:pPr marL="0" indent="0" algn="l" rtl="0" eaLnBrk="1" fontAlgn="auto" hangingPunct="1">
              <a:spcAft>
                <a:spcPts val="0"/>
              </a:spcAft>
              <a:buFont typeface="Wingdings 2"/>
              <a:buNone/>
              <a:defRPr/>
            </a:pPr>
            <a:r>
              <a:rPr lang="en-US" sz="3500" dirty="0"/>
              <a:t>Environmental factors</a:t>
            </a:r>
          </a:p>
          <a:p>
            <a:pPr marL="274320" indent="-274320" algn="l" rtl="0" eaLnBrk="1" fontAlgn="auto" hangingPunct="1">
              <a:spcAft>
                <a:spcPts val="0"/>
              </a:spcAft>
              <a:buFont typeface="Wingdings 2"/>
              <a:buChar char=""/>
              <a:defRPr/>
            </a:pPr>
            <a:r>
              <a:rPr lang="en-US" dirty="0"/>
              <a:t>Breast-feeding and the age of introduction of gluten into the diet were thought to be significant but this remains controversial</a:t>
            </a:r>
          </a:p>
          <a:p>
            <a:pPr marL="274320" indent="-274320" algn="l" rtl="0" eaLnBrk="1" fontAlgn="auto" hangingPunct="1">
              <a:spcAft>
                <a:spcPts val="0"/>
              </a:spcAft>
              <a:buFont typeface="Wingdings 2"/>
              <a:buChar char=""/>
              <a:defRPr/>
            </a:pPr>
            <a:r>
              <a:rPr lang="en-US" dirty="0"/>
              <a:t>Rotavirus infection in infancy also increases the risk, and adenovirus-12 which has sequence homology with α-gliadin has been suspected as a causative agent</a:t>
            </a:r>
            <a:endParaRPr lang="ar-JO" dirty="0"/>
          </a:p>
        </p:txBody>
      </p:sp>
    </p:spTree>
    <p:extLst>
      <p:ext uri="{BB962C8B-B14F-4D97-AF65-F5344CB8AC3E}">
        <p14:creationId xmlns:p14="http://schemas.microsoft.com/office/powerpoint/2010/main" val="2324728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21AB4-FE62-467F-2D19-32C888EE99D5}"/>
              </a:ext>
            </a:extLst>
          </p:cNvPr>
          <p:cNvSpPr>
            <a:spLocks noGrp="1"/>
          </p:cNvSpPr>
          <p:nvPr>
            <p:ph type="title"/>
          </p:nvPr>
        </p:nvSpPr>
        <p:spPr>
          <a:xfrm>
            <a:off x="605918" y="312041"/>
            <a:ext cx="9404723" cy="1400530"/>
          </a:xfrm>
        </p:spPr>
        <p:txBody>
          <a:bodyPr/>
          <a:lstStyle/>
          <a:p>
            <a:pPr algn="ctr"/>
            <a:r>
              <a:rPr lang="en-GB" dirty="0"/>
              <a:t>Clinical Features </a:t>
            </a:r>
            <a:endParaRPr lang="en-US" dirty="0"/>
          </a:p>
        </p:txBody>
      </p:sp>
      <p:sp>
        <p:nvSpPr>
          <p:cNvPr id="6" name="Content Placeholder 1">
            <a:extLst>
              <a:ext uri="{FF2B5EF4-FFF2-40B4-BE49-F238E27FC236}">
                <a16:creationId xmlns:a16="http://schemas.microsoft.com/office/drawing/2014/main" id="{35B834FE-0359-A8D2-8F06-2FDE651C073E}"/>
              </a:ext>
            </a:extLst>
          </p:cNvPr>
          <p:cNvSpPr>
            <a:spLocks noGrp="1"/>
          </p:cNvSpPr>
          <p:nvPr/>
        </p:nvSpPr>
        <p:spPr bwMode="auto">
          <a:xfrm>
            <a:off x="193910" y="1295225"/>
            <a:ext cx="10788938" cy="532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85000" lnSpcReduction="10000"/>
          </a:bodyPr>
          <a:lst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pPr marL="274320" indent="-274320" algn="l" rtl="0" eaLnBrk="1" fontAlgn="auto" hangingPunct="1">
              <a:spcAft>
                <a:spcPts val="0"/>
              </a:spcAft>
              <a:buFont typeface="Wingdings 2"/>
              <a:buChar char=""/>
              <a:defRPr/>
            </a:pPr>
            <a:r>
              <a:rPr lang="en-US" dirty="0"/>
              <a:t>Celiac disease can present at any age</a:t>
            </a:r>
          </a:p>
          <a:p>
            <a:pPr marL="274320" indent="-274320" algn="l" rtl="0" eaLnBrk="1" fontAlgn="auto" hangingPunct="1">
              <a:spcAft>
                <a:spcPts val="0"/>
              </a:spcAft>
              <a:buFont typeface="Wingdings 2"/>
              <a:buChar char=""/>
              <a:defRPr/>
            </a:pPr>
            <a:r>
              <a:rPr lang="en-US" dirty="0"/>
              <a:t>In infancy it sometimes appears after weaning onto gluten-containing foods</a:t>
            </a:r>
          </a:p>
          <a:p>
            <a:pPr marL="274320" indent="-274320" algn="l" rtl="0" eaLnBrk="1" fontAlgn="auto" hangingPunct="1">
              <a:spcAft>
                <a:spcPts val="0"/>
              </a:spcAft>
              <a:buFont typeface="Wingdings 2"/>
              <a:buChar char=""/>
              <a:defRPr/>
            </a:pPr>
            <a:r>
              <a:rPr lang="en-US" dirty="0"/>
              <a:t>The peak period for diagnosis in adults is in the fifth decade, with a female preponderance</a:t>
            </a:r>
          </a:p>
          <a:p>
            <a:pPr marL="274320" indent="-274320" algn="l" rtl="0" eaLnBrk="1" fontAlgn="auto" hangingPunct="1">
              <a:spcAft>
                <a:spcPts val="0"/>
              </a:spcAft>
              <a:buFont typeface="Wingdings 2"/>
              <a:buChar char=""/>
              <a:defRPr/>
            </a:pPr>
            <a:r>
              <a:rPr lang="en-US" dirty="0"/>
              <a:t>Many patients are asymptomatic and come to attention because of routine blood tests, e.g. a raised MCV, or iron deficiency</a:t>
            </a:r>
          </a:p>
          <a:p>
            <a:pPr marL="274320" indent="-274320" algn="l" rtl="0" eaLnBrk="1" fontAlgn="auto" hangingPunct="1">
              <a:spcAft>
                <a:spcPts val="0"/>
              </a:spcAft>
              <a:buFont typeface="Wingdings 2"/>
              <a:buChar char=""/>
              <a:defRPr/>
            </a:pPr>
            <a:r>
              <a:rPr lang="en-US" dirty="0"/>
              <a:t>The symptoms are very variable and often non-specific, e.g. tiredness and malaise often associated with anemia</a:t>
            </a:r>
          </a:p>
          <a:p>
            <a:pPr marL="274320" indent="-274320" algn="l" rtl="0" eaLnBrk="1" fontAlgn="auto" hangingPunct="1">
              <a:spcAft>
                <a:spcPts val="0"/>
              </a:spcAft>
              <a:buFont typeface="Wingdings 2"/>
              <a:buChar char=""/>
              <a:defRPr/>
            </a:pPr>
            <a:r>
              <a:rPr lang="en-US" dirty="0"/>
              <a:t>GI symptoms may be absent</a:t>
            </a:r>
          </a:p>
          <a:p>
            <a:pPr marL="274320" indent="-274320" algn="l" rtl="0" eaLnBrk="1" fontAlgn="auto" hangingPunct="1">
              <a:spcAft>
                <a:spcPts val="0"/>
              </a:spcAft>
              <a:buFont typeface="Wingdings 2"/>
              <a:buChar char=""/>
              <a:defRPr/>
            </a:pPr>
            <a:r>
              <a:rPr lang="en-US" dirty="0"/>
              <a:t>Diarrhea or steatorrhea, abdominal discomfort, bloating or pain and weight loss suggest more severe disease</a:t>
            </a:r>
          </a:p>
          <a:p>
            <a:pPr marL="274320" indent="-274320" algn="l" rtl="0" eaLnBrk="1" fontAlgn="auto" hangingPunct="1">
              <a:spcAft>
                <a:spcPts val="0"/>
              </a:spcAft>
              <a:buFont typeface="Wingdings 2"/>
              <a:buChar char=""/>
              <a:defRPr/>
            </a:pPr>
            <a:r>
              <a:rPr lang="en-US" dirty="0"/>
              <a:t>Mouth ulcers and angular stomatitis are frequent and can be intermittent</a:t>
            </a:r>
          </a:p>
          <a:p>
            <a:pPr marL="274320" indent="-274320" algn="l" rtl="0" eaLnBrk="1" fontAlgn="auto" hangingPunct="1">
              <a:spcAft>
                <a:spcPts val="0"/>
              </a:spcAft>
              <a:buFont typeface="Wingdings 2"/>
              <a:buChar char=""/>
              <a:defRPr/>
            </a:pPr>
            <a:r>
              <a:rPr lang="en-US" dirty="0"/>
              <a:t>Infertility and neuropsychiatric symptoms of anxiety and depression occur</a:t>
            </a:r>
            <a:endParaRPr lang="ar-JO" dirty="0"/>
          </a:p>
        </p:txBody>
      </p:sp>
    </p:spTree>
    <p:extLst>
      <p:ext uri="{BB962C8B-B14F-4D97-AF65-F5344CB8AC3E}">
        <p14:creationId xmlns:p14="http://schemas.microsoft.com/office/powerpoint/2010/main" val="839968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5D9BC-BA55-D670-B6FF-F1BF82E2BEC5}"/>
              </a:ext>
            </a:extLst>
          </p:cNvPr>
          <p:cNvSpPr>
            <a:spLocks noGrp="1"/>
          </p:cNvSpPr>
          <p:nvPr>
            <p:ph type="title"/>
          </p:nvPr>
        </p:nvSpPr>
        <p:spPr>
          <a:xfrm>
            <a:off x="636063" y="120580"/>
            <a:ext cx="9404723" cy="1400530"/>
          </a:xfrm>
        </p:spPr>
        <p:txBody>
          <a:bodyPr/>
          <a:lstStyle/>
          <a:p>
            <a:pPr algn="ctr"/>
            <a:r>
              <a:rPr lang="en-GB" dirty="0"/>
              <a:t>Clinical Features </a:t>
            </a:r>
            <a:endParaRPr lang="en-US" dirty="0"/>
          </a:p>
        </p:txBody>
      </p:sp>
      <p:sp>
        <p:nvSpPr>
          <p:cNvPr id="6" name="Content Placeholder 1">
            <a:extLst>
              <a:ext uri="{FF2B5EF4-FFF2-40B4-BE49-F238E27FC236}">
                <a16:creationId xmlns:a16="http://schemas.microsoft.com/office/drawing/2014/main" id="{F8272839-133F-8B97-F2C2-F60E942735A5}"/>
              </a:ext>
            </a:extLst>
          </p:cNvPr>
          <p:cNvSpPr>
            <a:spLocks noGrp="1"/>
          </p:cNvSpPr>
          <p:nvPr/>
        </p:nvSpPr>
        <p:spPr bwMode="auto">
          <a:xfrm>
            <a:off x="94552" y="1247687"/>
            <a:ext cx="10938538" cy="576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pPr marL="274320" indent="-274320" algn="l" rtl="0" eaLnBrk="1" fontAlgn="auto" hangingPunct="1">
              <a:spcAft>
                <a:spcPts val="0"/>
              </a:spcAft>
              <a:buFont typeface="Wingdings 2"/>
              <a:buChar char=""/>
              <a:defRPr/>
            </a:pPr>
            <a:r>
              <a:rPr lang="en-US" dirty="0"/>
              <a:t>Rare complications include tetany, osteomalacia, or </a:t>
            </a:r>
            <a:r>
              <a:rPr lang="en-GB" dirty="0"/>
              <a:t>g</a:t>
            </a:r>
            <a:r>
              <a:rPr lang="en-US" dirty="0"/>
              <a:t>ross malnutrition with peripheral edema may occur</a:t>
            </a:r>
          </a:p>
          <a:p>
            <a:pPr marL="274320" indent="-274320" algn="l" rtl="0" eaLnBrk="1" fontAlgn="auto" hangingPunct="1">
              <a:spcAft>
                <a:spcPts val="0"/>
              </a:spcAft>
              <a:buFont typeface="Wingdings 2"/>
              <a:buChar char=""/>
              <a:defRPr/>
            </a:pPr>
            <a:r>
              <a:rPr lang="en-US" dirty="0"/>
              <a:t>Neurological symptoms such as parasthesia, ataxia, muscle weakness or a polyneuropathy occur; the prognosis for these symptoms is variable</a:t>
            </a:r>
          </a:p>
          <a:p>
            <a:pPr marL="274320" indent="-274320" algn="l" rtl="0" eaLnBrk="1" fontAlgn="auto" hangingPunct="1">
              <a:spcAft>
                <a:spcPts val="0"/>
              </a:spcAft>
              <a:buFont typeface="Wingdings 2"/>
              <a:buChar char=""/>
              <a:defRPr/>
            </a:pPr>
            <a:r>
              <a:rPr lang="en-US" dirty="0"/>
              <a:t>There is an increased incidence of atopy and autoimmune disease, including thyroid disease, type 1 diabetes and Sjogren’s syndrome </a:t>
            </a:r>
          </a:p>
          <a:p>
            <a:pPr marL="274320" indent="-274320" algn="l" rtl="0" eaLnBrk="1" fontAlgn="auto" hangingPunct="1">
              <a:spcAft>
                <a:spcPts val="0"/>
              </a:spcAft>
              <a:buFont typeface="Wingdings 2"/>
              <a:buChar char=""/>
              <a:defRPr/>
            </a:pPr>
            <a:r>
              <a:rPr lang="en-US" dirty="0"/>
              <a:t>Other associated diseases include inflammatory bowel disease, primary biliary cirrhosis, chronic liver disease, interstitial lung disease and epilepsy</a:t>
            </a:r>
          </a:p>
          <a:p>
            <a:pPr marL="274320" indent="-274320" algn="l" rtl="0" eaLnBrk="1" fontAlgn="auto" hangingPunct="1">
              <a:spcAft>
                <a:spcPts val="0"/>
              </a:spcAft>
              <a:buFont typeface="Wingdings 2"/>
              <a:buChar char=""/>
              <a:defRPr/>
            </a:pPr>
            <a:r>
              <a:rPr lang="en-US" dirty="0"/>
              <a:t>IgA deficiency is more common than in the general population </a:t>
            </a:r>
          </a:p>
          <a:p>
            <a:pPr marL="274320" indent="-274320" algn="l" rtl="0" eaLnBrk="1" fontAlgn="auto" hangingPunct="1">
              <a:spcAft>
                <a:spcPts val="0"/>
              </a:spcAft>
              <a:buFont typeface="Wingdings 2"/>
              <a:buChar char=""/>
              <a:defRPr/>
            </a:pPr>
            <a:r>
              <a:rPr lang="en-US" dirty="0"/>
              <a:t>Long-term problems include osteoporosis which occurs even in patients on long-term gluten-free diets</a:t>
            </a:r>
          </a:p>
          <a:p>
            <a:pPr marL="274320" indent="-274320" algn="l" rtl="0" eaLnBrk="1" fontAlgn="auto" hangingPunct="1">
              <a:spcAft>
                <a:spcPts val="0"/>
              </a:spcAft>
              <a:buFont typeface="Wingdings 2"/>
              <a:buChar char=""/>
              <a:defRPr/>
            </a:pPr>
            <a:r>
              <a:rPr lang="en-US" dirty="0"/>
              <a:t>Physical signs are usually few and non-specific and are related to anemia and malnutrition</a:t>
            </a:r>
            <a:endParaRPr lang="ar-JO" dirty="0"/>
          </a:p>
        </p:txBody>
      </p:sp>
    </p:spTree>
    <p:extLst>
      <p:ext uri="{BB962C8B-B14F-4D97-AF65-F5344CB8AC3E}">
        <p14:creationId xmlns:p14="http://schemas.microsoft.com/office/powerpoint/2010/main" val="1254639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54CEE-C6D2-DED5-41C8-21F9BCDE2201}"/>
              </a:ext>
            </a:extLst>
          </p:cNvPr>
          <p:cNvSpPr>
            <a:spLocks noGrp="1"/>
          </p:cNvSpPr>
          <p:nvPr>
            <p:ph type="title"/>
          </p:nvPr>
        </p:nvSpPr>
        <p:spPr>
          <a:xfrm>
            <a:off x="666207" y="50784"/>
            <a:ext cx="9404723" cy="1400530"/>
          </a:xfrm>
        </p:spPr>
        <p:txBody>
          <a:bodyPr/>
          <a:lstStyle/>
          <a:p>
            <a:pPr algn="ctr"/>
            <a:r>
              <a:rPr lang="en-GB" dirty="0"/>
              <a:t>Diagnosis </a:t>
            </a:r>
            <a:endParaRPr lang="en-US" dirty="0"/>
          </a:p>
        </p:txBody>
      </p:sp>
      <p:sp>
        <p:nvSpPr>
          <p:cNvPr id="5" name="Content Placeholder 1">
            <a:extLst>
              <a:ext uri="{FF2B5EF4-FFF2-40B4-BE49-F238E27FC236}">
                <a16:creationId xmlns:a16="http://schemas.microsoft.com/office/drawing/2014/main" id="{989EB4DA-B13F-7317-8A3B-75C7D6BCD6D2}"/>
              </a:ext>
            </a:extLst>
          </p:cNvPr>
          <p:cNvSpPr>
            <a:spLocks noGrp="1"/>
          </p:cNvSpPr>
          <p:nvPr/>
        </p:nvSpPr>
        <p:spPr bwMode="auto">
          <a:xfrm>
            <a:off x="0" y="998180"/>
            <a:ext cx="10158884" cy="518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a:bodyPr>
          <a:lst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pPr marL="274320" indent="-274320" algn="l" rtl="0" eaLnBrk="1" fontAlgn="auto" hangingPunct="1">
              <a:spcAft>
                <a:spcPts val="0"/>
              </a:spcAft>
              <a:buFont typeface="Wingdings 2"/>
              <a:buChar char=""/>
              <a:defRPr/>
            </a:pPr>
            <a:r>
              <a:rPr lang="en-US" dirty="0"/>
              <a:t>Small bowel biopsy is the standard for diagnosis, and is essential because treatment involves a life-long diet that is both expensive and socially limiting</a:t>
            </a:r>
          </a:p>
          <a:p>
            <a:pPr marL="274320" indent="-274320" algn="l" rtl="0" eaLnBrk="1" fontAlgn="auto" hangingPunct="1">
              <a:spcAft>
                <a:spcPts val="0"/>
              </a:spcAft>
              <a:buFont typeface="Wingdings 2"/>
              <a:buChar char=""/>
              <a:defRPr/>
            </a:pPr>
            <a:r>
              <a:rPr lang="en-US" dirty="0"/>
              <a:t>Because the disease is sometimes patchy and it can be difficult to orientate endoscopic biopsies for histological section, four to six biopsies should be taken from the second part of the duodenum</a:t>
            </a:r>
          </a:p>
          <a:p>
            <a:pPr marL="274320" indent="-274320" algn="l" rtl="0" eaLnBrk="1" fontAlgn="auto" hangingPunct="1">
              <a:spcAft>
                <a:spcPts val="0"/>
              </a:spcAft>
              <a:buFont typeface="Wingdings 2"/>
              <a:buChar char=""/>
              <a:defRPr/>
            </a:pPr>
            <a:r>
              <a:rPr lang="en-US" dirty="0"/>
              <a:t>Endoscopic signs including absence of mucosal folds, mosaic pattern of the surface and scalloping of mucosal folds are often present; however, their absence is not conclusive because they are markers of relatively severe disease</a:t>
            </a:r>
          </a:p>
          <a:p>
            <a:pPr marL="274320" indent="-274320" algn="l" rtl="0" eaLnBrk="1" fontAlgn="auto" hangingPunct="1">
              <a:spcAft>
                <a:spcPts val="0"/>
              </a:spcAft>
              <a:buFont typeface="Wingdings 2"/>
              <a:buChar char=""/>
              <a:defRPr/>
            </a:pPr>
            <a:r>
              <a:rPr lang="en-US" dirty="0"/>
              <a:t>Biopsies should always be taken if celiac disease is a possibility</a:t>
            </a:r>
            <a:endParaRPr lang="ar-JO" dirty="0"/>
          </a:p>
        </p:txBody>
      </p:sp>
    </p:spTree>
    <p:extLst>
      <p:ext uri="{BB962C8B-B14F-4D97-AF65-F5344CB8AC3E}">
        <p14:creationId xmlns:p14="http://schemas.microsoft.com/office/powerpoint/2010/main" val="1155495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a:extLst>
              <a:ext uri="{FF2B5EF4-FFF2-40B4-BE49-F238E27FC236}">
                <a16:creationId xmlns:a16="http://schemas.microsoft.com/office/drawing/2014/main" id="{64E1B110-FDC3-B84B-AC41-5398A0466076}"/>
              </a:ext>
            </a:extLst>
          </p:cNvPr>
          <p:cNvSpPr>
            <a:spLocks noGrp="1"/>
          </p:cNvSpPr>
          <p:nvPr/>
        </p:nvSpPr>
        <p:spPr bwMode="auto">
          <a:xfrm>
            <a:off x="308560" y="252194"/>
            <a:ext cx="10031194" cy="6192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pPr marL="0" indent="0" algn="l" rtl="0" eaLnBrk="1" fontAlgn="auto" hangingPunct="1">
              <a:spcAft>
                <a:spcPts val="0"/>
              </a:spcAft>
              <a:buFont typeface="Wingdings 2"/>
              <a:buNone/>
              <a:defRPr/>
            </a:pPr>
            <a:r>
              <a:rPr lang="en-GB" sz="3500" dirty="0"/>
              <a:t>                                 </a:t>
            </a:r>
            <a:r>
              <a:rPr lang="en-US" sz="3500" dirty="0"/>
              <a:t>Histology</a:t>
            </a:r>
          </a:p>
          <a:p>
            <a:pPr marL="274320" indent="-274320" algn="l" rtl="0" eaLnBrk="1" fontAlgn="auto" hangingPunct="1">
              <a:spcAft>
                <a:spcPts val="0"/>
              </a:spcAft>
              <a:buFont typeface="Wingdings 2"/>
              <a:buChar char=""/>
              <a:defRPr/>
            </a:pPr>
            <a:r>
              <a:rPr lang="en-US" sz="2400" dirty="0"/>
              <a:t>Histological changes are of variable severity and, though characteristic, are not specific</a:t>
            </a:r>
          </a:p>
          <a:p>
            <a:pPr marL="274320" indent="-274320" algn="l" rtl="0" eaLnBrk="1" fontAlgn="auto" hangingPunct="1">
              <a:spcAft>
                <a:spcPts val="0"/>
              </a:spcAft>
              <a:buFont typeface="Wingdings 2"/>
              <a:buChar char=""/>
              <a:defRPr/>
            </a:pPr>
            <a:r>
              <a:rPr lang="en-US" sz="2400" dirty="0"/>
              <a:t>Villous atrophy can be caused by many other conditions, but celiac disease is the commonest cause of subtotal villous atrophy</a:t>
            </a:r>
          </a:p>
          <a:p>
            <a:pPr marL="274320" indent="-274320" algn="l" rtl="0" eaLnBrk="1" fontAlgn="auto" hangingPunct="1">
              <a:spcAft>
                <a:spcPts val="0"/>
              </a:spcAft>
              <a:buFont typeface="Wingdings 2"/>
              <a:buChar char=""/>
              <a:defRPr/>
            </a:pPr>
            <a:r>
              <a:rPr lang="en-US" sz="2400" dirty="0"/>
              <a:t>The villous architecture is almost normal in mild cases, but there are abnormal numbers of intraepithelial lymphocytes</a:t>
            </a:r>
          </a:p>
          <a:p>
            <a:pPr marL="274320" indent="-274320" algn="l" rtl="0" eaLnBrk="1" fontAlgn="auto" hangingPunct="1">
              <a:spcAft>
                <a:spcPts val="0"/>
              </a:spcAft>
              <a:buFont typeface="Wingdings 2"/>
              <a:buChar char=""/>
              <a:defRPr/>
            </a:pPr>
            <a:r>
              <a:rPr lang="en-US" sz="2400" dirty="0"/>
              <a:t>In severe cases there is an absence of villi, with flattening of the mucosal surface</a:t>
            </a:r>
          </a:p>
          <a:p>
            <a:pPr marL="274320" indent="-274320" algn="l" rtl="0" eaLnBrk="1" fontAlgn="auto" hangingPunct="1">
              <a:spcAft>
                <a:spcPts val="0"/>
              </a:spcAft>
              <a:buFont typeface="Wingdings 2"/>
              <a:buChar char=""/>
              <a:defRPr/>
            </a:pPr>
            <a:r>
              <a:rPr lang="en-US" sz="2400" dirty="0"/>
              <a:t>Histological examination shows crypt hyperplasia with chronic inflammatory cells in the lamina </a:t>
            </a:r>
            <a:r>
              <a:rPr lang="en-US" sz="2400" dirty="0" err="1"/>
              <a:t>propria</a:t>
            </a:r>
            <a:endParaRPr lang="en-US" sz="2400" dirty="0"/>
          </a:p>
          <a:p>
            <a:pPr marL="274320" indent="-274320" algn="l" rtl="0" eaLnBrk="1" fontAlgn="auto" hangingPunct="1">
              <a:spcAft>
                <a:spcPts val="0"/>
              </a:spcAft>
              <a:buFont typeface="Wingdings 2"/>
              <a:buChar char=""/>
              <a:defRPr/>
            </a:pPr>
            <a:r>
              <a:rPr lang="en-US" sz="2400" dirty="0"/>
              <a:t>The most severe histological change with mucosal atrophy and hypoplasia is seen in patients who do not respond to a gluten-free diet</a:t>
            </a:r>
            <a:endParaRPr lang="ar-JO" sz="2400" dirty="0"/>
          </a:p>
        </p:txBody>
      </p:sp>
    </p:spTree>
    <p:extLst>
      <p:ext uri="{BB962C8B-B14F-4D97-AF65-F5344CB8AC3E}">
        <p14:creationId xmlns:p14="http://schemas.microsoft.com/office/powerpoint/2010/main" val="340353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B40C3-3FE4-C51A-E90A-7D6D477A6E61}"/>
              </a:ext>
            </a:extLst>
          </p:cNvPr>
          <p:cNvSpPr>
            <a:spLocks noGrp="1"/>
          </p:cNvSpPr>
          <p:nvPr>
            <p:ph type="title"/>
          </p:nvPr>
        </p:nvSpPr>
        <p:spPr/>
        <p:txBody>
          <a:bodyPr/>
          <a:lstStyle/>
          <a:p>
            <a:r>
              <a:rPr lang="ar-SA" dirty="0"/>
              <a:t>Definition </a:t>
            </a:r>
            <a:endParaRPr lang="en-US" dirty="0"/>
          </a:p>
        </p:txBody>
      </p:sp>
      <p:sp>
        <p:nvSpPr>
          <p:cNvPr id="3" name="Content Placeholder 2">
            <a:extLst>
              <a:ext uri="{FF2B5EF4-FFF2-40B4-BE49-F238E27FC236}">
                <a16:creationId xmlns:a16="http://schemas.microsoft.com/office/drawing/2014/main" id="{2DCE86A0-14B9-50AD-2392-EC3347BCFD8D}"/>
              </a:ext>
            </a:extLst>
          </p:cNvPr>
          <p:cNvSpPr>
            <a:spLocks noGrp="1"/>
          </p:cNvSpPr>
          <p:nvPr>
            <p:ph idx="1"/>
          </p:nvPr>
        </p:nvSpPr>
        <p:spPr>
          <a:xfrm>
            <a:off x="1078632" y="2034408"/>
            <a:ext cx="8946541" cy="4195481"/>
          </a:xfrm>
        </p:spPr>
        <p:txBody>
          <a:bodyPr/>
          <a:lstStyle/>
          <a:p>
            <a:r>
              <a:rPr lang="ar-SA" dirty="0"/>
              <a:t>Malabsorption can be caused by either the insufficient absorption or digestion of nutrients. The condition can be further defined as global or partial.</a:t>
            </a:r>
          </a:p>
          <a:p>
            <a:r>
              <a:rPr lang="ar-SA" dirty="0"/>
              <a:t>Global malabsorption: in diseases causing diffuse mucosal damage or a reduction of the absorptive surface (e.g., celiac disease)</a:t>
            </a:r>
          </a:p>
          <a:p>
            <a:r>
              <a:rPr lang="ar-SA" dirty="0"/>
              <a:t>Partial malabsorption: caused by a localized absorption impairment, resulting in deficiencies of specific nutrients (e.g., vitamin B12 deficiency in patients with diseases affecting the terminal ileum)</a:t>
            </a:r>
            <a:endParaRPr lang="en-US" dirty="0"/>
          </a:p>
        </p:txBody>
      </p:sp>
    </p:spTree>
    <p:extLst>
      <p:ext uri="{BB962C8B-B14F-4D97-AF65-F5344CB8AC3E}">
        <p14:creationId xmlns:p14="http://schemas.microsoft.com/office/powerpoint/2010/main" val="2180323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a:extLst>
              <a:ext uri="{FF2B5EF4-FFF2-40B4-BE49-F238E27FC236}">
                <a16:creationId xmlns:a16="http://schemas.microsoft.com/office/drawing/2014/main" id="{5569F8B8-1CD7-AD8B-D1D5-9FDF33996B7D}"/>
              </a:ext>
            </a:extLst>
          </p:cNvPr>
          <p:cNvSpPr>
            <a:spLocks noGrp="1"/>
          </p:cNvSpPr>
          <p:nvPr/>
        </p:nvSpPr>
        <p:spPr bwMode="auto">
          <a:xfrm>
            <a:off x="272046" y="332581"/>
            <a:ext cx="10117950" cy="619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20000"/>
          </a:bodyPr>
          <a:lst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pPr marL="0" indent="0" algn="l" rtl="0" eaLnBrk="1" fontAlgn="auto" hangingPunct="1">
              <a:spcAft>
                <a:spcPts val="0"/>
              </a:spcAft>
              <a:buFont typeface="Wingdings 2"/>
              <a:buNone/>
              <a:defRPr/>
            </a:pPr>
            <a:r>
              <a:rPr lang="en-US" sz="3500" dirty="0"/>
              <a:t>Serology</a:t>
            </a:r>
          </a:p>
          <a:p>
            <a:pPr marL="274320" indent="-274320" algn="l" rtl="0" eaLnBrk="1" fontAlgn="auto" hangingPunct="1">
              <a:spcAft>
                <a:spcPts val="0"/>
              </a:spcAft>
              <a:buFont typeface="Wingdings 2"/>
              <a:buChar char=""/>
              <a:defRPr/>
            </a:pPr>
            <a:r>
              <a:rPr lang="en-US" sz="2400" dirty="0"/>
              <a:t>Persistent diarrhea, folate or iron deficiency, a family history of celiac disease and associated autoimmune disease are indications for serological testing</a:t>
            </a:r>
          </a:p>
          <a:p>
            <a:pPr marL="274320" indent="-274320" algn="l" rtl="0" eaLnBrk="1" fontAlgn="auto" hangingPunct="1">
              <a:spcAft>
                <a:spcPts val="0"/>
              </a:spcAft>
              <a:buFont typeface="Wingdings 2"/>
              <a:buChar char=""/>
              <a:defRPr/>
            </a:pPr>
            <a:r>
              <a:rPr lang="en-US" sz="2400" dirty="0"/>
              <a:t>The most sensitive tests are for anti-</a:t>
            </a:r>
            <a:r>
              <a:rPr lang="en-US" sz="2400" dirty="0" err="1"/>
              <a:t>endomysial</a:t>
            </a:r>
            <a:r>
              <a:rPr lang="en-US" sz="2400" dirty="0"/>
              <a:t> and anti-tissue transglutaminase antibodies</a:t>
            </a:r>
          </a:p>
          <a:p>
            <a:pPr marL="274320" indent="-274320" algn="l" rtl="0" eaLnBrk="1" fontAlgn="auto" hangingPunct="1">
              <a:spcAft>
                <a:spcPts val="0"/>
              </a:spcAft>
              <a:buFont typeface="Wingdings 2"/>
              <a:buChar char=""/>
              <a:defRPr/>
            </a:pPr>
            <a:r>
              <a:rPr lang="en-US" sz="2400" dirty="0"/>
              <a:t>The sensitivity of these tests is &gt; 90% though both are not always positive in the same subject</a:t>
            </a:r>
          </a:p>
          <a:p>
            <a:pPr marL="274320" indent="-274320" algn="l" rtl="0" eaLnBrk="1" fontAlgn="auto" hangingPunct="1">
              <a:spcAft>
                <a:spcPts val="0"/>
              </a:spcAft>
              <a:buFont typeface="Wingdings 2"/>
              <a:buChar char=""/>
              <a:defRPr/>
            </a:pPr>
            <a:r>
              <a:rPr lang="en-US" sz="2400" dirty="0"/>
              <a:t>Titers of either correlate with the severity of mucosal damage so they can be used for dietary monitoring</a:t>
            </a:r>
          </a:p>
          <a:p>
            <a:pPr marL="0" indent="0" algn="l" rtl="0" eaLnBrk="1" fontAlgn="auto" hangingPunct="1">
              <a:spcAft>
                <a:spcPts val="0"/>
              </a:spcAft>
              <a:buFont typeface="Wingdings 2"/>
              <a:buNone/>
              <a:defRPr/>
            </a:pPr>
            <a:endParaRPr lang="en-US" dirty="0"/>
          </a:p>
          <a:p>
            <a:pPr marL="0" indent="0" algn="l" rtl="0" eaLnBrk="1" fontAlgn="auto" hangingPunct="1">
              <a:spcAft>
                <a:spcPts val="0"/>
              </a:spcAft>
              <a:buFont typeface="Wingdings 2"/>
              <a:buNone/>
              <a:defRPr/>
            </a:pPr>
            <a:r>
              <a:rPr lang="en-US" sz="3500" dirty="0"/>
              <a:t>HLA typing</a:t>
            </a:r>
          </a:p>
          <a:p>
            <a:pPr marL="274320" indent="-274320" algn="l" rtl="0" eaLnBrk="1" fontAlgn="auto" hangingPunct="1">
              <a:spcAft>
                <a:spcPts val="0"/>
              </a:spcAft>
              <a:buFont typeface="Wingdings 2"/>
              <a:buChar char=""/>
              <a:defRPr/>
            </a:pPr>
            <a:r>
              <a:rPr lang="en-US" sz="2200" dirty="0"/>
              <a:t>HLA-DQ2 is present in 90–95% of celiac disease patients and HLA-DQ8 in about 8%</a:t>
            </a:r>
          </a:p>
          <a:p>
            <a:pPr marL="274320" indent="-274320" algn="l" rtl="0" eaLnBrk="1" fontAlgn="auto" hangingPunct="1">
              <a:spcAft>
                <a:spcPts val="0"/>
              </a:spcAft>
              <a:buFont typeface="Wingdings 2"/>
              <a:buChar char=""/>
              <a:defRPr/>
            </a:pPr>
            <a:r>
              <a:rPr lang="en-US" sz="2200" dirty="0"/>
              <a:t>The absence of both alleles has a high negative predictive value for celiac disease </a:t>
            </a:r>
          </a:p>
          <a:p>
            <a:pPr marL="274320" indent="-274320" algn="l" rtl="0" eaLnBrk="1" fontAlgn="auto" hangingPunct="1">
              <a:spcAft>
                <a:spcPts val="0"/>
              </a:spcAft>
              <a:buFont typeface="Wingdings 2"/>
              <a:buChar char=""/>
              <a:defRPr/>
            </a:pPr>
            <a:r>
              <a:rPr lang="en-US" sz="2200" dirty="0"/>
              <a:t>HLA typing is useful for ruling out the disease, for example in patients already on a gluten free diet</a:t>
            </a:r>
            <a:endParaRPr lang="ar-JO" sz="2200" dirty="0"/>
          </a:p>
        </p:txBody>
      </p:sp>
    </p:spTree>
    <p:extLst>
      <p:ext uri="{BB962C8B-B14F-4D97-AF65-F5344CB8AC3E}">
        <p14:creationId xmlns:p14="http://schemas.microsoft.com/office/powerpoint/2010/main" val="3502574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a:extLst>
              <a:ext uri="{FF2B5EF4-FFF2-40B4-BE49-F238E27FC236}">
                <a16:creationId xmlns:a16="http://schemas.microsoft.com/office/drawing/2014/main" id="{98BFAAB9-C3C5-5F88-01D7-8CBFEE25C9F6}"/>
              </a:ext>
            </a:extLst>
          </p:cNvPr>
          <p:cNvSpPr>
            <a:spLocks noGrp="1"/>
          </p:cNvSpPr>
          <p:nvPr/>
        </p:nvSpPr>
        <p:spPr bwMode="auto">
          <a:xfrm>
            <a:off x="0" y="1239235"/>
            <a:ext cx="10228481" cy="554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pPr marL="274320" indent="-274320" algn="l" rtl="0" eaLnBrk="1" fontAlgn="auto" hangingPunct="1">
              <a:spcAft>
                <a:spcPts val="0"/>
              </a:spcAft>
              <a:buFont typeface="Wingdings 2"/>
              <a:buChar char=""/>
              <a:defRPr/>
            </a:pPr>
            <a:r>
              <a:rPr lang="en-US" sz="2000" dirty="0"/>
              <a:t>Mild to moderate anemia is present in 50% of cases. Folate deficiency is common, often causing macrocytosis. B12 deficiency is rare. Iron deficiency due to malabsorption of iron and increased loss of desquamated cells is common</a:t>
            </a:r>
          </a:p>
          <a:p>
            <a:pPr marL="274320" indent="-274320" algn="l" rtl="0" eaLnBrk="1" fontAlgn="auto" hangingPunct="1">
              <a:spcAft>
                <a:spcPts val="0"/>
              </a:spcAft>
              <a:buFont typeface="Wingdings 2"/>
              <a:buChar char=""/>
              <a:defRPr/>
            </a:pPr>
            <a:r>
              <a:rPr lang="en-US" sz="2000" dirty="0"/>
              <a:t>A blood film may therefore show microcytes and macrocytes as well as hypersegmented polymorphonuclear leucocytes </a:t>
            </a:r>
          </a:p>
          <a:p>
            <a:pPr marL="274320" indent="-274320" algn="l" rtl="0" eaLnBrk="1" fontAlgn="auto" hangingPunct="1">
              <a:spcAft>
                <a:spcPts val="0"/>
              </a:spcAft>
              <a:buFont typeface="Wingdings 2"/>
              <a:buChar char=""/>
              <a:defRPr/>
            </a:pPr>
            <a:r>
              <a:rPr lang="en-US" sz="2000" dirty="0"/>
              <a:t>In severe cases, biochemical evidence of osteomalacia may be seen (low calcium and high phosphate) and hypoalbuminemia</a:t>
            </a:r>
          </a:p>
          <a:p>
            <a:pPr marL="274320" indent="-274320" algn="l" rtl="0" eaLnBrk="1" fontAlgn="auto" hangingPunct="1">
              <a:spcAft>
                <a:spcPts val="0"/>
              </a:spcAft>
              <a:buFont typeface="Wingdings 2"/>
              <a:buChar char=""/>
              <a:defRPr/>
            </a:pPr>
            <a:r>
              <a:rPr lang="en-US" sz="2000" dirty="0"/>
              <a:t>Bone densitometry (DXA) should be performed on all patients because of the risk of osteoporosis</a:t>
            </a:r>
          </a:p>
          <a:p>
            <a:pPr marL="274320" indent="-274320" algn="l" rtl="0" eaLnBrk="1" fontAlgn="auto" hangingPunct="1">
              <a:spcAft>
                <a:spcPts val="0"/>
              </a:spcAft>
              <a:buFont typeface="Wingdings 2"/>
              <a:buChar char=""/>
              <a:defRPr/>
            </a:pPr>
            <a:r>
              <a:rPr lang="en-US" sz="2000" dirty="0"/>
              <a:t>Wireless capsule endoscopy or small bowel follow-through are used to look for gut abnormalities when a complication is suspected</a:t>
            </a:r>
          </a:p>
          <a:p>
            <a:pPr marL="274320" indent="-274320" algn="l" rtl="0" eaLnBrk="1" fontAlgn="auto" hangingPunct="1">
              <a:spcAft>
                <a:spcPts val="0"/>
              </a:spcAft>
              <a:buFont typeface="Wingdings 2"/>
              <a:buChar char=""/>
              <a:defRPr/>
            </a:pPr>
            <a:r>
              <a:rPr lang="en-US" sz="2000" dirty="0"/>
              <a:t>Absorption tests are often abnormal but are rarely performed because they are not crucial to the diagnosis</a:t>
            </a:r>
            <a:endParaRPr lang="ar-JO" sz="2000" dirty="0"/>
          </a:p>
        </p:txBody>
      </p:sp>
      <p:sp>
        <p:nvSpPr>
          <p:cNvPr id="6" name="Title 5">
            <a:extLst>
              <a:ext uri="{FF2B5EF4-FFF2-40B4-BE49-F238E27FC236}">
                <a16:creationId xmlns:a16="http://schemas.microsoft.com/office/drawing/2014/main" id="{812359AD-65F5-B2F6-85D2-54A4E3709735}"/>
              </a:ext>
            </a:extLst>
          </p:cNvPr>
          <p:cNvSpPr>
            <a:spLocks noGrp="1"/>
          </p:cNvSpPr>
          <p:nvPr>
            <p:ph type="title"/>
          </p:nvPr>
        </p:nvSpPr>
        <p:spPr>
          <a:xfrm>
            <a:off x="636063" y="181413"/>
            <a:ext cx="9404723" cy="1400530"/>
          </a:xfrm>
        </p:spPr>
        <p:txBody>
          <a:bodyPr/>
          <a:lstStyle/>
          <a:p>
            <a:pPr algn="ctr"/>
            <a:r>
              <a:rPr lang="en-GB" dirty="0"/>
              <a:t>Investigations</a:t>
            </a:r>
            <a:endParaRPr lang="en-US" dirty="0"/>
          </a:p>
        </p:txBody>
      </p:sp>
    </p:spTree>
    <p:extLst>
      <p:ext uri="{BB962C8B-B14F-4D97-AF65-F5344CB8AC3E}">
        <p14:creationId xmlns:p14="http://schemas.microsoft.com/office/powerpoint/2010/main" val="395990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C97F5-9CD2-7A06-05C5-D5A24626F07D}"/>
              </a:ext>
            </a:extLst>
          </p:cNvPr>
          <p:cNvSpPr>
            <a:spLocks noGrp="1"/>
          </p:cNvSpPr>
          <p:nvPr>
            <p:ph type="title"/>
          </p:nvPr>
        </p:nvSpPr>
        <p:spPr>
          <a:xfrm>
            <a:off x="726498" y="70881"/>
            <a:ext cx="9404723" cy="1400530"/>
          </a:xfrm>
        </p:spPr>
        <p:txBody>
          <a:bodyPr/>
          <a:lstStyle/>
          <a:p>
            <a:pPr algn="ctr"/>
            <a:r>
              <a:rPr lang="en-GB" dirty="0"/>
              <a:t>Management </a:t>
            </a:r>
            <a:endParaRPr lang="en-US" dirty="0"/>
          </a:p>
        </p:txBody>
      </p:sp>
      <p:sp>
        <p:nvSpPr>
          <p:cNvPr id="5" name="Content Placeholder 1">
            <a:extLst>
              <a:ext uri="{FF2B5EF4-FFF2-40B4-BE49-F238E27FC236}">
                <a16:creationId xmlns:a16="http://schemas.microsoft.com/office/drawing/2014/main" id="{5A148855-5098-8B2D-E9D5-B3C00FE10318}"/>
              </a:ext>
            </a:extLst>
          </p:cNvPr>
          <p:cNvSpPr>
            <a:spLocks noGrp="1"/>
          </p:cNvSpPr>
          <p:nvPr/>
        </p:nvSpPr>
        <p:spPr bwMode="auto">
          <a:xfrm>
            <a:off x="0" y="1362397"/>
            <a:ext cx="10691446" cy="576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7500" lnSpcReduction="20000"/>
          </a:bodyPr>
          <a:lst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pPr marL="274320" indent="-274320" algn="l" rtl="0" eaLnBrk="1" fontAlgn="auto" hangingPunct="1">
              <a:spcAft>
                <a:spcPts val="0"/>
              </a:spcAft>
              <a:buFont typeface="Wingdings 2"/>
              <a:buChar char=""/>
              <a:defRPr/>
            </a:pPr>
            <a:r>
              <a:rPr lang="en-US" dirty="0"/>
              <a:t>Replacement of minerals and vitamins, e.g. iron, folic acid, calcium, vitamin D, may be needed initially to replace body stores</a:t>
            </a:r>
          </a:p>
          <a:p>
            <a:pPr marL="274320" indent="-274320" algn="l" rtl="0" eaLnBrk="1" fontAlgn="auto" hangingPunct="1">
              <a:spcAft>
                <a:spcPts val="0"/>
              </a:spcAft>
              <a:buFont typeface="Wingdings 2"/>
              <a:buChar char=""/>
              <a:defRPr/>
            </a:pPr>
            <a:r>
              <a:rPr lang="en-US" dirty="0"/>
              <a:t>Treatment is with a gluten-free diet for life. Dietary elimination of wheat, barley and rye usually produces clinical improvement within days or weeks</a:t>
            </a:r>
          </a:p>
          <a:p>
            <a:pPr marL="274320" indent="-274320" algn="l" rtl="0" eaLnBrk="1" fontAlgn="auto" hangingPunct="1">
              <a:spcAft>
                <a:spcPts val="0"/>
              </a:spcAft>
              <a:buFont typeface="Wingdings 2"/>
              <a:buChar char=""/>
              <a:defRPr/>
            </a:pPr>
            <a:r>
              <a:rPr lang="en-US" dirty="0"/>
              <a:t>Morphological improvement often takes months, especially in adults</a:t>
            </a:r>
          </a:p>
          <a:p>
            <a:pPr marL="274320" indent="-274320" algn="l" rtl="0" eaLnBrk="1" fontAlgn="auto" hangingPunct="1">
              <a:spcAft>
                <a:spcPts val="0"/>
              </a:spcAft>
              <a:buFont typeface="Wingdings 2"/>
              <a:buChar char=""/>
              <a:defRPr/>
            </a:pPr>
            <a:r>
              <a:rPr lang="en-US" dirty="0"/>
              <a:t>Oats are tolerated by most celiac patients, but must not be contaminated with flour during their production</a:t>
            </a:r>
          </a:p>
          <a:p>
            <a:pPr marL="274320" indent="-274320" algn="l" rtl="0" eaLnBrk="1" fontAlgn="auto" hangingPunct="1">
              <a:spcAft>
                <a:spcPts val="0"/>
              </a:spcAft>
              <a:buFont typeface="Wingdings 2"/>
              <a:buChar char=""/>
              <a:defRPr/>
            </a:pPr>
            <a:r>
              <a:rPr lang="en-US" dirty="0"/>
              <a:t>Meat, dairy products, fruits and vegetables are naturally gluten free and are all safe</a:t>
            </a:r>
          </a:p>
          <a:p>
            <a:pPr marL="274320" indent="-274320" algn="l" rtl="0" eaLnBrk="1" fontAlgn="auto" hangingPunct="1">
              <a:spcAft>
                <a:spcPts val="0"/>
              </a:spcAft>
              <a:buFont typeface="Wingdings 2"/>
              <a:buChar char=""/>
              <a:defRPr/>
            </a:pPr>
            <a:r>
              <a:rPr lang="en-US" dirty="0"/>
              <a:t>Many patients do not keep to a strict diet but maintain good health</a:t>
            </a:r>
          </a:p>
          <a:p>
            <a:pPr marL="274320" indent="-274320" algn="l" rtl="0" eaLnBrk="1" fontAlgn="auto" hangingPunct="1">
              <a:spcAft>
                <a:spcPts val="0"/>
              </a:spcAft>
              <a:buFont typeface="Wingdings 2"/>
              <a:buChar char=""/>
              <a:defRPr/>
            </a:pPr>
            <a:r>
              <a:rPr lang="en-US" dirty="0"/>
              <a:t>The long-term effects of this low gluten intake are uncertain but osteoporosis can occur even in treated cases</a:t>
            </a:r>
          </a:p>
          <a:p>
            <a:pPr marL="274320" indent="-274320" algn="l" rtl="0" eaLnBrk="1" fontAlgn="auto" hangingPunct="1">
              <a:spcAft>
                <a:spcPts val="0"/>
              </a:spcAft>
              <a:buFont typeface="Wingdings 2"/>
              <a:buChar char=""/>
              <a:defRPr/>
            </a:pPr>
            <a:r>
              <a:rPr lang="en-US" dirty="0"/>
              <a:t>The usual cause for failure to respond to the diet is poor compliance </a:t>
            </a:r>
          </a:p>
          <a:p>
            <a:pPr marL="274320" indent="-274320" algn="l" rtl="0" eaLnBrk="1" fontAlgn="auto" hangingPunct="1">
              <a:spcAft>
                <a:spcPts val="0"/>
              </a:spcAft>
              <a:buFont typeface="Wingdings 2"/>
              <a:buChar char=""/>
              <a:defRPr/>
            </a:pPr>
            <a:r>
              <a:rPr lang="en-US" dirty="0"/>
              <a:t>Dietary adherence can be monitored by serial tests for endomysial antibody (EMA) and tissue transglutaminase</a:t>
            </a:r>
          </a:p>
          <a:p>
            <a:pPr marL="274320" indent="-274320" algn="l" rtl="0" eaLnBrk="1" fontAlgn="auto" hangingPunct="1">
              <a:spcAft>
                <a:spcPts val="0"/>
              </a:spcAft>
              <a:buFont typeface="Wingdings 2"/>
              <a:buChar char=""/>
              <a:defRPr/>
            </a:pPr>
            <a:r>
              <a:rPr lang="en-US" dirty="0"/>
              <a:t>If clinical progress is suboptimal then a repeat intestinal biopsy should be taken</a:t>
            </a:r>
          </a:p>
          <a:p>
            <a:pPr marL="274320" indent="-274320" algn="l" rtl="0" eaLnBrk="1" fontAlgn="auto" hangingPunct="1">
              <a:spcAft>
                <a:spcPts val="0"/>
              </a:spcAft>
              <a:buFont typeface="Wingdings 2"/>
              <a:buChar char=""/>
              <a:defRPr/>
            </a:pPr>
            <a:r>
              <a:rPr lang="en-US" dirty="0"/>
              <a:t>If the diagnosis is equivocal a gluten challenge, i.e. reintroduction of gluten with evidence of jejunal morphological change, confirms the diagnosis</a:t>
            </a:r>
            <a:endParaRPr lang="ar-JO" dirty="0"/>
          </a:p>
        </p:txBody>
      </p:sp>
    </p:spTree>
    <p:extLst>
      <p:ext uri="{BB962C8B-B14F-4D97-AF65-F5344CB8AC3E}">
        <p14:creationId xmlns:p14="http://schemas.microsoft.com/office/powerpoint/2010/main" val="2389418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95E18-9F83-8CB0-4B54-2B5BCB1EFF63}"/>
              </a:ext>
            </a:extLst>
          </p:cNvPr>
          <p:cNvSpPr>
            <a:spLocks noGrp="1"/>
          </p:cNvSpPr>
          <p:nvPr>
            <p:ph type="title"/>
          </p:nvPr>
        </p:nvSpPr>
        <p:spPr>
          <a:xfrm>
            <a:off x="666207" y="0"/>
            <a:ext cx="9404723" cy="1400530"/>
          </a:xfrm>
        </p:spPr>
        <p:txBody>
          <a:bodyPr/>
          <a:lstStyle/>
          <a:p>
            <a:pPr algn="ctr"/>
            <a:r>
              <a:rPr lang="en-GB" dirty="0"/>
              <a:t>Complications</a:t>
            </a:r>
            <a:endParaRPr lang="en-US" dirty="0"/>
          </a:p>
        </p:txBody>
      </p:sp>
      <p:sp>
        <p:nvSpPr>
          <p:cNvPr id="5" name="Content Placeholder 1">
            <a:extLst>
              <a:ext uri="{FF2B5EF4-FFF2-40B4-BE49-F238E27FC236}">
                <a16:creationId xmlns:a16="http://schemas.microsoft.com/office/drawing/2014/main" id="{99AA2BE3-F60D-258A-4D69-2B69A46336E8}"/>
              </a:ext>
            </a:extLst>
          </p:cNvPr>
          <p:cNvSpPr>
            <a:spLocks noGrp="1"/>
          </p:cNvSpPr>
          <p:nvPr/>
        </p:nvSpPr>
        <p:spPr bwMode="auto">
          <a:xfrm>
            <a:off x="0" y="1147012"/>
            <a:ext cx="10731640" cy="532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273050" indent="-273050" algn="r" rtl="1"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pPr marL="274320" indent="-274320" algn="l" rtl="0" eaLnBrk="1" fontAlgn="auto" hangingPunct="1">
              <a:spcAft>
                <a:spcPts val="0"/>
              </a:spcAft>
              <a:buFont typeface="Wingdings 2"/>
              <a:buChar char=""/>
              <a:defRPr/>
            </a:pPr>
            <a:r>
              <a:rPr lang="en-US" sz="2000" dirty="0"/>
              <a:t>A few patients do not improve on a strict diet and are said to have unresponsive celiac disease</a:t>
            </a:r>
          </a:p>
          <a:p>
            <a:pPr marL="274320" indent="-274320" algn="l" rtl="0" eaLnBrk="1" fontAlgn="auto" hangingPunct="1">
              <a:spcAft>
                <a:spcPts val="0"/>
              </a:spcAft>
              <a:buFont typeface="Wingdings 2"/>
              <a:buChar char=""/>
              <a:defRPr/>
            </a:pPr>
            <a:r>
              <a:rPr lang="en-US" sz="2000" dirty="0"/>
              <a:t>Often no cause is found, but enteropathy-associated T cell lymphoma (EATCL), ulcerative jejunitis or carcinoma are sometimes responsible</a:t>
            </a:r>
          </a:p>
          <a:p>
            <a:pPr marL="274320" indent="-274320" algn="l" rtl="0" eaLnBrk="1" fontAlgn="auto" hangingPunct="1">
              <a:spcAft>
                <a:spcPts val="0"/>
              </a:spcAft>
              <a:buFont typeface="Wingdings 2"/>
              <a:buChar char=""/>
              <a:defRPr/>
            </a:pPr>
            <a:r>
              <a:rPr lang="en-US" sz="2000" dirty="0"/>
              <a:t>The incidence of EATCL and small bowel adenocarcinoma is increased in celiac disease</a:t>
            </a:r>
          </a:p>
          <a:p>
            <a:pPr marL="274320" indent="-274320" algn="l" rtl="0" eaLnBrk="1" fontAlgn="auto" hangingPunct="1">
              <a:spcAft>
                <a:spcPts val="0"/>
              </a:spcAft>
              <a:buFont typeface="Wingdings 2"/>
              <a:buChar char=""/>
              <a:defRPr/>
            </a:pPr>
            <a:r>
              <a:rPr lang="en-US" sz="2000" dirty="0"/>
              <a:t>Ulcerative jejunitis presents with fever, abdominal pain, perforation and bleeding</a:t>
            </a:r>
          </a:p>
          <a:p>
            <a:pPr marL="274320" indent="-274320" algn="l" rtl="0" eaLnBrk="1" fontAlgn="auto" hangingPunct="1">
              <a:spcAft>
                <a:spcPts val="0"/>
              </a:spcAft>
              <a:buFont typeface="Wingdings 2"/>
              <a:buChar char=""/>
              <a:defRPr/>
            </a:pPr>
            <a:r>
              <a:rPr lang="en-US" sz="2000" dirty="0"/>
              <a:t>Diagnosis for these conditions is with barium studies but laparotomy with full-thickness biopsies is often required. Steroids and immunosuppressive agents, e.g. azathioprine, are used</a:t>
            </a:r>
          </a:p>
          <a:p>
            <a:pPr marL="274320" indent="-274320" algn="l" rtl="0" eaLnBrk="1" fontAlgn="auto" hangingPunct="1">
              <a:spcAft>
                <a:spcPts val="0"/>
              </a:spcAft>
              <a:buFont typeface="Wingdings 2"/>
              <a:buChar char=""/>
              <a:defRPr/>
            </a:pPr>
            <a:r>
              <a:rPr lang="en-US" sz="2000" dirty="0"/>
              <a:t>Carcinoma of the esophagus as well as extra-gastrointestinal cancers are also increased in incidence. Malignancy seems to be unrelated to the duration of the disease but the incidence is reduced by a gluten-free diet</a:t>
            </a:r>
            <a:endParaRPr lang="ar-JO" sz="2000" dirty="0"/>
          </a:p>
        </p:txBody>
      </p:sp>
    </p:spTree>
    <p:extLst>
      <p:ext uri="{BB962C8B-B14F-4D97-AF65-F5344CB8AC3E}">
        <p14:creationId xmlns:p14="http://schemas.microsoft.com/office/powerpoint/2010/main" val="35825567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94D2-74DF-DC30-971F-291959B2D160}"/>
              </a:ext>
            </a:extLst>
          </p:cNvPr>
          <p:cNvSpPr>
            <a:spLocks noGrp="1"/>
          </p:cNvSpPr>
          <p:nvPr>
            <p:ph type="title"/>
          </p:nvPr>
        </p:nvSpPr>
        <p:spPr/>
        <p:txBody>
          <a:bodyPr/>
          <a:lstStyle/>
          <a:p>
            <a:r>
              <a:rPr lang="en-GB" sz="6600" dirty="0">
                <a:solidFill>
                  <a:schemeClr val="tx1"/>
                </a:solidFill>
              </a:rPr>
              <a:t>THANK YOU</a:t>
            </a:r>
            <a:r>
              <a:rPr lang="en-GB" dirty="0"/>
              <a:t> </a:t>
            </a:r>
            <a:endParaRPr lang="en-US" dirty="0"/>
          </a:p>
        </p:txBody>
      </p:sp>
      <p:sp>
        <p:nvSpPr>
          <p:cNvPr id="3" name="Content Placeholder 2">
            <a:extLst>
              <a:ext uri="{FF2B5EF4-FFF2-40B4-BE49-F238E27FC236}">
                <a16:creationId xmlns:a16="http://schemas.microsoft.com/office/drawing/2014/main" id="{DBBC9F29-2C7F-57CD-FAE2-34953CC8B7F9}"/>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943255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C4776-3815-855A-374D-1A90174ED03A}"/>
              </a:ext>
            </a:extLst>
          </p:cNvPr>
          <p:cNvSpPr>
            <a:spLocks noGrp="1"/>
          </p:cNvSpPr>
          <p:nvPr>
            <p:ph type="title"/>
          </p:nvPr>
        </p:nvSpPr>
        <p:spPr/>
        <p:txBody>
          <a:bodyPr/>
          <a:lstStyle/>
          <a:p>
            <a:r>
              <a:rPr lang="ar-SA" dirty="0"/>
              <a:t>Etiology</a:t>
            </a:r>
            <a:endParaRPr lang="en-US" dirty="0"/>
          </a:p>
        </p:txBody>
      </p:sp>
      <p:sp>
        <p:nvSpPr>
          <p:cNvPr id="3" name="Content Placeholder 2">
            <a:extLst>
              <a:ext uri="{FF2B5EF4-FFF2-40B4-BE49-F238E27FC236}">
                <a16:creationId xmlns:a16="http://schemas.microsoft.com/office/drawing/2014/main" id="{61F1E57A-52F7-9674-9DCB-AC08F223B266}"/>
              </a:ext>
            </a:extLst>
          </p:cNvPr>
          <p:cNvSpPr>
            <a:spLocks noGrp="1"/>
          </p:cNvSpPr>
          <p:nvPr>
            <p:ph idx="1"/>
          </p:nvPr>
        </p:nvSpPr>
        <p:spPr>
          <a:xfrm>
            <a:off x="1103312" y="1795482"/>
            <a:ext cx="8946541" cy="4720081"/>
          </a:xfrm>
        </p:spPr>
        <p:txBody>
          <a:bodyPr>
            <a:normAutofit fontScale="92500" lnSpcReduction="20000"/>
          </a:bodyPr>
          <a:lstStyle/>
          <a:p>
            <a:pPr marL="457200" indent="-457200">
              <a:buFont typeface="+mj-lt"/>
              <a:buAutoNum type="arabicPeriod"/>
            </a:pPr>
            <a:r>
              <a:rPr lang="en-GB" sz="3000" b="1" dirty="0"/>
              <a:t>Maldigestion</a:t>
            </a:r>
            <a:r>
              <a:rPr lang="ar-SA" sz="2200" dirty="0"/>
              <a:t> : is an impaired breakdown of food in the intestinal lumen.</a:t>
            </a:r>
          </a:p>
          <a:p>
            <a:r>
              <a:rPr lang="ar-SA" sz="2200" dirty="0"/>
              <a:t>Exocrine pancreatic insufficiency : inability of the pancreas to produce enzymes necessary for digestion, including amylase, lipases, and proteases (e.g., trypsinogen, chymotrypsinogen, elastase)</a:t>
            </a:r>
          </a:p>
          <a:p>
            <a:pPr marL="0" indent="0">
              <a:buNone/>
            </a:pPr>
            <a:r>
              <a:rPr lang="ar-SA" sz="2200" dirty="0"/>
              <a:t>Causes of EPI include  : </a:t>
            </a:r>
            <a:endParaRPr lang="en-GB" sz="2200" dirty="0"/>
          </a:p>
          <a:p>
            <a:r>
              <a:rPr lang="en-GB" sz="2200" dirty="0"/>
              <a:t>A</a:t>
            </a:r>
            <a:r>
              <a:rPr lang="ar-SA" sz="2200" dirty="0"/>
              <a:t>lcoholism  </a:t>
            </a:r>
            <a:r>
              <a:rPr lang="en-GB" sz="2200" dirty="0"/>
              <a:t>, which is the most common </a:t>
            </a:r>
            <a:endParaRPr lang="ar-SA" sz="2200" dirty="0"/>
          </a:p>
          <a:p>
            <a:r>
              <a:rPr lang="ar-SA" sz="2200" dirty="0"/>
              <a:t>Cystic Fibrosis </a:t>
            </a:r>
          </a:p>
          <a:p>
            <a:r>
              <a:rPr lang="ar-SA" sz="2200" dirty="0"/>
              <a:t>Chronic Pancreatitis </a:t>
            </a:r>
          </a:p>
          <a:p>
            <a:r>
              <a:rPr lang="ar-SA" sz="2200" dirty="0"/>
              <a:t>Obstruction (e.g., due to pancreatic cancer)</a:t>
            </a:r>
          </a:p>
          <a:p>
            <a:r>
              <a:rPr lang="ar-SA" sz="2200" dirty="0"/>
              <a:t>Shwachman-Diamond syndrome: rare autosomal recessive condition and second most common cause of exocrine pancreatic insufficiency in children (after cystic fibrosis)</a:t>
            </a:r>
            <a:endParaRPr lang="en-GB" sz="2200" dirty="0"/>
          </a:p>
        </p:txBody>
      </p:sp>
    </p:spTree>
    <p:extLst>
      <p:ext uri="{BB962C8B-B14F-4D97-AF65-F5344CB8AC3E}">
        <p14:creationId xmlns:p14="http://schemas.microsoft.com/office/powerpoint/2010/main" val="2275097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04EAF-D700-5817-8493-760F15E4741E}"/>
              </a:ext>
            </a:extLst>
          </p:cNvPr>
          <p:cNvSpPr>
            <a:spLocks noGrp="1"/>
          </p:cNvSpPr>
          <p:nvPr>
            <p:ph type="title"/>
          </p:nvPr>
        </p:nvSpPr>
        <p:spPr/>
        <p:txBody>
          <a:bodyPr/>
          <a:lstStyle/>
          <a:p>
            <a:r>
              <a:rPr lang="ar-SA" dirty="0"/>
              <a:t>Etiology </a:t>
            </a:r>
            <a:endParaRPr lang="en-US" dirty="0"/>
          </a:p>
        </p:txBody>
      </p:sp>
      <p:sp>
        <p:nvSpPr>
          <p:cNvPr id="3" name="Content Placeholder 2">
            <a:extLst>
              <a:ext uri="{FF2B5EF4-FFF2-40B4-BE49-F238E27FC236}">
                <a16:creationId xmlns:a16="http://schemas.microsoft.com/office/drawing/2014/main" id="{5B366CD8-3441-4A36-F5CC-9859049FAAB0}"/>
              </a:ext>
            </a:extLst>
          </p:cNvPr>
          <p:cNvSpPr>
            <a:spLocks noGrp="1"/>
          </p:cNvSpPr>
          <p:nvPr>
            <p:ph idx="1"/>
          </p:nvPr>
        </p:nvSpPr>
        <p:spPr>
          <a:xfrm>
            <a:off x="1104293" y="1758462"/>
            <a:ext cx="8946541" cy="4329164"/>
          </a:xfrm>
        </p:spPr>
        <p:txBody>
          <a:bodyPr>
            <a:normAutofit/>
          </a:bodyPr>
          <a:lstStyle/>
          <a:p>
            <a:pPr marL="0" indent="0">
              <a:buNone/>
            </a:pPr>
            <a:r>
              <a:rPr lang="en-GB" sz="1400" dirty="0">
                <a:solidFill>
                  <a:schemeClr val="bg2">
                    <a:lumMod val="60000"/>
                    <a:lumOff val="40000"/>
                  </a:schemeClr>
                </a:solidFill>
              </a:rPr>
              <a:t>2</a:t>
            </a:r>
            <a:r>
              <a:rPr lang="en-GB" sz="1200" dirty="0">
                <a:solidFill>
                  <a:schemeClr val="bg2">
                    <a:lumMod val="60000"/>
                    <a:lumOff val="40000"/>
                  </a:schemeClr>
                </a:solidFill>
              </a:rPr>
              <a:t>.</a:t>
            </a:r>
            <a:r>
              <a:rPr lang="en-GB" dirty="0"/>
              <a:t>    </a:t>
            </a:r>
            <a:r>
              <a:rPr lang="ar-SA" dirty="0"/>
              <a:t> </a:t>
            </a:r>
            <a:r>
              <a:rPr lang="ar-SA" sz="2800" b="1" dirty="0"/>
              <a:t>Malabsorption</a:t>
            </a:r>
            <a:r>
              <a:rPr lang="ar-SA" dirty="0"/>
              <a:t>   : Malabsorption is an impaired absorption of digested food caused by alterations of the intestinal mucosa.</a:t>
            </a:r>
          </a:p>
          <a:p>
            <a:pPr marL="0" indent="0">
              <a:buNone/>
            </a:pPr>
            <a:r>
              <a:rPr lang="ar-SA" dirty="0"/>
              <a:t>Causes of malabsorption  include  :</a:t>
            </a:r>
          </a:p>
          <a:p>
            <a:r>
              <a:rPr lang="ar-SA" dirty="0"/>
              <a:t>Inflammatory bowel disease (e.g., Crohn’s disease)</a:t>
            </a:r>
          </a:p>
          <a:p>
            <a:r>
              <a:rPr lang="ar-SA" dirty="0"/>
              <a:t>Celiac disease (gluten-sensitive enteropathy)</a:t>
            </a:r>
          </a:p>
          <a:p>
            <a:r>
              <a:rPr lang="ar-SA" dirty="0"/>
              <a:t>Infections (e.g., tropical sprue, giardiasis, traveler’s diarrhea, Whipple disease)</a:t>
            </a:r>
          </a:p>
          <a:p>
            <a:r>
              <a:rPr lang="en-GB" dirty="0"/>
              <a:t>Lactose intolerance</a:t>
            </a:r>
            <a:endParaRPr lang="en-GB" b="0" i="0" dirty="0">
              <a:solidFill>
                <a:srgbClr val="1A1C1C"/>
              </a:solidFill>
              <a:effectLst/>
              <a:latin typeface="Lato" panose="020F0502020204030203" pitchFamily="34" charset="0"/>
            </a:endParaRPr>
          </a:p>
          <a:p>
            <a:r>
              <a:rPr lang="ar-SA" dirty="0"/>
              <a:t>Small intestine resection (short bowel syndrome)</a:t>
            </a:r>
            <a:endParaRPr lang="en-GB" dirty="0"/>
          </a:p>
          <a:p>
            <a:r>
              <a:rPr lang="ar-SA" dirty="0"/>
              <a:t>Small intestinal bacterial overgrowth</a:t>
            </a:r>
          </a:p>
        </p:txBody>
      </p:sp>
    </p:spTree>
    <p:extLst>
      <p:ext uri="{BB962C8B-B14F-4D97-AF65-F5344CB8AC3E}">
        <p14:creationId xmlns:p14="http://schemas.microsoft.com/office/powerpoint/2010/main" val="1916778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167AA-473D-E98B-B436-E58953DB01AB}"/>
              </a:ext>
            </a:extLst>
          </p:cNvPr>
          <p:cNvSpPr>
            <a:spLocks noGrp="1"/>
          </p:cNvSpPr>
          <p:nvPr>
            <p:ph type="title"/>
          </p:nvPr>
        </p:nvSpPr>
        <p:spPr/>
        <p:txBody>
          <a:bodyPr/>
          <a:lstStyle/>
          <a:p>
            <a:r>
              <a:rPr lang="en-GB" dirty="0"/>
              <a:t>Clinical Presentation </a:t>
            </a:r>
            <a:endParaRPr lang="en-US" dirty="0"/>
          </a:p>
        </p:txBody>
      </p:sp>
      <p:sp>
        <p:nvSpPr>
          <p:cNvPr id="3" name="Content Placeholder 2">
            <a:extLst>
              <a:ext uri="{FF2B5EF4-FFF2-40B4-BE49-F238E27FC236}">
                <a16:creationId xmlns:a16="http://schemas.microsoft.com/office/drawing/2014/main" id="{82E6DCFF-55DF-F18E-BF26-9ED7056E1E0C}"/>
              </a:ext>
            </a:extLst>
          </p:cNvPr>
          <p:cNvSpPr>
            <a:spLocks noGrp="1"/>
          </p:cNvSpPr>
          <p:nvPr>
            <p:ph idx="1"/>
          </p:nvPr>
        </p:nvSpPr>
        <p:spPr>
          <a:xfrm>
            <a:off x="1103312" y="2052918"/>
            <a:ext cx="8946541" cy="4195481"/>
          </a:xfrm>
        </p:spPr>
        <p:txBody>
          <a:bodyPr/>
          <a:lstStyle/>
          <a:p>
            <a:pPr marL="457200" indent="-457200">
              <a:buFont typeface="+mj-lt"/>
              <a:buAutoNum type="arabicPeriod"/>
            </a:pPr>
            <a:r>
              <a:rPr lang="en-GB" dirty="0"/>
              <a:t>Diarrhea (The most common finding)</a:t>
            </a:r>
            <a:endParaRPr lang="en-GB" b="0" i="0" dirty="0">
              <a:solidFill>
                <a:srgbClr val="2A2A2A"/>
              </a:solidFill>
              <a:effectLst/>
              <a:latin typeface="proxima_nova_rgregular"/>
            </a:endParaRPr>
          </a:p>
          <a:p>
            <a:pPr marL="457200" indent="-457200">
              <a:buFont typeface="+mj-lt"/>
              <a:buAutoNum type="arabicPeriod"/>
            </a:pPr>
            <a:r>
              <a:rPr lang="en-GB" dirty="0"/>
              <a:t>Steatorrhea </a:t>
            </a:r>
            <a:endParaRPr lang="en-GB" b="0" i="0" dirty="0">
              <a:solidFill>
                <a:srgbClr val="2A2A2A"/>
              </a:solidFill>
              <a:effectLst/>
              <a:latin typeface="proxima_nova_rgregular"/>
            </a:endParaRPr>
          </a:p>
          <a:p>
            <a:pPr marL="457200" indent="-457200">
              <a:buFont typeface="+mj-lt"/>
              <a:buAutoNum type="arabicPeriod"/>
            </a:pPr>
            <a:r>
              <a:rPr lang="en-GB" dirty="0"/>
              <a:t>Weight Loss : it’s common and could be obvious. However, patients may compensate by increasing their caloric consumption, masking weight loss from malabsorption</a:t>
            </a:r>
          </a:p>
          <a:p>
            <a:pPr marL="457200" indent="-457200">
              <a:buFont typeface="+mj-lt"/>
              <a:buAutoNum type="arabicPeriod"/>
            </a:pPr>
            <a:r>
              <a:rPr lang="en-GB" dirty="0"/>
              <a:t>Flatulence and abdominal distention : Bacterial fermentation of unabsorbed food substances releases gaseous products, such as hydrogen and methane, causing flatulence.</a:t>
            </a:r>
          </a:p>
          <a:p>
            <a:pPr marL="457200" indent="-457200">
              <a:buFont typeface="+mj-lt"/>
              <a:buAutoNum type="arabicPeriod"/>
            </a:pPr>
            <a:r>
              <a:rPr lang="en-GB" dirty="0"/>
              <a:t>Anemia : anemia resulting from malabsorption can be either microcytic (iron deficiency) or macrocytic (vitamin B12/folate deficiency).</a:t>
            </a:r>
            <a:endParaRPr lang="en-US" dirty="0"/>
          </a:p>
        </p:txBody>
      </p:sp>
    </p:spTree>
    <p:extLst>
      <p:ext uri="{BB962C8B-B14F-4D97-AF65-F5344CB8AC3E}">
        <p14:creationId xmlns:p14="http://schemas.microsoft.com/office/powerpoint/2010/main" val="2647389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1B33C-49DB-D4A9-17FB-974DFD972F3C}"/>
              </a:ext>
            </a:extLst>
          </p:cNvPr>
          <p:cNvSpPr>
            <a:spLocks noGrp="1"/>
          </p:cNvSpPr>
          <p:nvPr>
            <p:ph type="title"/>
          </p:nvPr>
        </p:nvSpPr>
        <p:spPr/>
        <p:txBody>
          <a:bodyPr/>
          <a:lstStyle/>
          <a:p>
            <a:r>
              <a:rPr lang="en-GB" dirty="0"/>
              <a:t>Clinical Presentations</a:t>
            </a:r>
            <a:endParaRPr lang="en-US" dirty="0"/>
          </a:p>
        </p:txBody>
      </p:sp>
      <p:sp>
        <p:nvSpPr>
          <p:cNvPr id="3" name="Content Placeholder 2">
            <a:extLst>
              <a:ext uri="{FF2B5EF4-FFF2-40B4-BE49-F238E27FC236}">
                <a16:creationId xmlns:a16="http://schemas.microsoft.com/office/drawing/2014/main" id="{1859B098-FB45-EB4E-6B9C-0AB7B350FB4A}"/>
              </a:ext>
            </a:extLst>
          </p:cNvPr>
          <p:cNvSpPr>
            <a:spLocks noGrp="1"/>
          </p:cNvSpPr>
          <p:nvPr>
            <p:ph idx="1"/>
          </p:nvPr>
        </p:nvSpPr>
        <p:spPr/>
        <p:txBody>
          <a:bodyPr/>
          <a:lstStyle/>
          <a:p>
            <a:r>
              <a:rPr lang="en-GB" dirty="0"/>
              <a:t>Deficiencies </a:t>
            </a:r>
          </a:p>
          <a:p>
            <a:pPr marL="0" indent="0">
              <a:buNone/>
            </a:pPr>
            <a:r>
              <a:rPr lang="en-GB" dirty="0"/>
              <a:t>Deficiency of fat-soluble vitamins : </a:t>
            </a:r>
          </a:p>
          <a:p>
            <a:r>
              <a:rPr lang="en-GB" dirty="0"/>
              <a:t>Vitamin A : Vision loss and blindness can occur. Skin issues: A lack of vitamin A can cause dry, scaly and/or itchy skin and infertility.</a:t>
            </a:r>
          </a:p>
          <a:p>
            <a:r>
              <a:rPr lang="en-GB" dirty="0"/>
              <a:t>Vitamin D : symptoms associated with secondary hyperparathyroidism including bone pain, arthralgias, myalgias, fatigue, muscle twitching (fasciculations), and weakness.</a:t>
            </a:r>
          </a:p>
          <a:p>
            <a:r>
              <a:rPr lang="en-GB" dirty="0"/>
              <a:t>Vitamin E : hyporeflexia, decreased night vision, loss/decreased vibratory sense; however, they have normal cognition.</a:t>
            </a:r>
          </a:p>
          <a:p>
            <a:r>
              <a:rPr lang="en-GB" dirty="0"/>
              <a:t>Vitamin K : hemorrhage, or excess bleeding.</a:t>
            </a:r>
          </a:p>
        </p:txBody>
      </p:sp>
    </p:spTree>
    <p:extLst>
      <p:ext uri="{BB962C8B-B14F-4D97-AF65-F5344CB8AC3E}">
        <p14:creationId xmlns:p14="http://schemas.microsoft.com/office/powerpoint/2010/main" val="3550525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4EAFB-0FE6-986E-F8A1-2AD0DFC60987}"/>
              </a:ext>
            </a:extLst>
          </p:cNvPr>
          <p:cNvSpPr>
            <a:spLocks noGrp="1"/>
          </p:cNvSpPr>
          <p:nvPr>
            <p:ph type="title"/>
          </p:nvPr>
        </p:nvSpPr>
        <p:spPr/>
        <p:txBody>
          <a:bodyPr/>
          <a:lstStyle/>
          <a:p>
            <a:r>
              <a:rPr lang="en-GB" dirty="0"/>
              <a:t>Clinical Presentation </a:t>
            </a:r>
            <a:endParaRPr lang="en-US" dirty="0"/>
          </a:p>
        </p:txBody>
      </p:sp>
      <p:sp>
        <p:nvSpPr>
          <p:cNvPr id="3" name="Content Placeholder 2">
            <a:extLst>
              <a:ext uri="{FF2B5EF4-FFF2-40B4-BE49-F238E27FC236}">
                <a16:creationId xmlns:a16="http://schemas.microsoft.com/office/drawing/2014/main" id="{090D5F29-70E6-7C13-0DDF-FA6BB8CFC34D}"/>
              </a:ext>
            </a:extLst>
          </p:cNvPr>
          <p:cNvSpPr>
            <a:spLocks noGrp="1"/>
          </p:cNvSpPr>
          <p:nvPr>
            <p:ph idx="1"/>
          </p:nvPr>
        </p:nvSpPr>
        <p:spPr>
          <a:xfrm>
            <a:off x="875201" y="1853248"/>
            <a:ext cx="8946541" cy="4195481"/>
          </a:xfrm>
        </p:spPr>
        <p:txBody>
          <a:bodyPr/>
          <a:lstStyle/>
          <a:p>
            <a:r>
              <a:rPr lang="en-GB" dirty="0"/>
              <a:t>Iron deficiency anemia often is a manifestation of celiac disease</a:t>
            </a:r>
          </a:p>
          <a:p>
            <a:r>
              <a:rPr lang="en-GB" dirty="0"/>
              <a:t>Ileal involvement in Crohn’s disease or ileal resection can cause megaloblastic anemia due to vitamin B12 deficiency.</a:t>
            </a:r>
          </a:p>
          <a:p>
            <a:r>
              <a:rPr lang="en-GB" dirty="0"/>
              <a:t>Short stature in children </a:t>
            </a:r>
          </a:p>
          <a:p>
            <a:r>
              <a:rPr lang="en-GB" dirty="0"/>
              <a:t>Fatigue </a:t>
            </a:r>
          </a:p>
          <a:p>
            <a:r>
              <a:rPr lang="en-GB" dirty="0"/>
              <a:t>Partial (isolated) malabsorption: only symptoms specific to individual nutrient deficiencies</a:t>
            </a:r>
            <a:endParaRPr lang="en-US" dirty="0"/>
          </a:p>
        </p:txBody>
      </p:sp>
    </p:spTree>
    <p:extLst>
      <p:ext uri="{BB962C8B-B14F-4D97-AF65-F5344CB8AC3E}">
        <p14:creationId xmlns:p14="http://schemas.microsoft.com/office/powerpoint/2010/main" val="3712543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64EC0-9E66-1D96-7A43-0EA55A4C81FB}"/>
              </a:ext>
            </a:extLst>
          </p:cNvPr>
          <p:cNvSpPr>
            <a:spLocks noGrp="1"/>
          </p:cNvSpPr>
          <p:nvPr>
            <p:ph type="title"/>
          </p:nvPr>
        </p:nvSpPr>
        <p:spPr/>
        <p:txBody>
          <a:bodyPr/>
          <a:lstStyle/>
          <a:p>
            <a:r>
              <a:rPr lang="en-GB" dirty="0"/>
              <a:t>Diagnostics </a:t>
            </a:r>
            <a:endParaRPr lang="en-US" dirty="0"/>
          </a:p>
        </p:txBody>
      </p:sp>
      <p:sp>
        <p:nvSpPr>
          <p:cNvPr id="3" name="Content Placeholder 2">
            <a:extLst>
              <a:ext uri="{FF2B5EF4-FFF2-40B4-BE49-F238E27FC236}">
                <a16:creationId xmlns:a16="http://schemas.microsoft.com/office/drawing/2014/main" id="{78CF318A-5FBA-0D22-F539-4EBAA07CAD9D}"/>
              </a:ext>
            </a:extLst>
          </p:cNvPr>
          <p:cNvSpPr>
            <a:spLocks noGrp="1"/>
          </p:cNvSpPr>
          <p:nvPr>
            <p:ph idx="1"/>
          </p:nvPr>
        </p:nvSpPr>
        <p:spPr>
          <a:xfrm>
            <a:off x="1103312" y="2052918"/>
            <a:ext cx="8946541" cy="4195481"/>
          </a:xfrm>
        </p:spPr>
        <p:txBody>
          <a:bodyPr>
            <a:normAutofit fontScale="92500" lnSpcReduction="20000"/>
          </a:bodyPr>
          <a:lstStyle/>
          <a:p>
            <a:r>
              <a:rPr lang="en-GB" sz="2200" dirty="0"/>
              <a:t>Blood tests: macrocytic and/or microcytic anemia; ↓ electrolytes, ↓ total protein, vitamin deficiencies</a:t>
            </a:r>
          </a:p>
          <a:p>
            <a:pPr marL="0" indent="0">
              <a:buNone/>
            </a:pPr>
            <a:r>
              <a:rPr lang="en-GB" sz="2200" dirty="0"/>
              <a:t>     Prothrombin time may be prolonged because of malabsorption of                                                                  vitamin K, a fat-soluble vitamin.</a:t>
            </a:r>
          </a:p>
          <a:p>
            <a:r>
              <a:rPr lang="en-GB" sz="2200" dirty="0"/>
              <a:t>Stool tests</a:t>
            </a:r>
          </a:p>
          <a:p>
            <a:pPr lvl="1"/>
            <a:r>
              <a:rPr lang="en-GB" sz="2200" dirty="0"/>
              <a:t>fecal fat</a:t>
            </a:r>
          </a:p>
          <a:p>
            <a:r>
              <a:rPr lang="en-GB" sz="2200" dirty="0"/>
              <a:t>D-xylose absorption test: assesses the absorptive function of the upper small intestine</a:t>
            </a:r>
          </a:p>
          <a:p>
            <a:r>
              <a:rPr lang="en-GB" sz="2200" dirty="0"/>
              <a:t>↓ D-xylose levels (urine and blood) occur in malabsorptive disorders that involve damage to the intestinal mucosa (e.g., celiac disease, Whipple disease) and in cases of bacterial overgrowth. Normal (elevated) D-xylose levels suggest a different cause of malabsorption.</a:t>
            </a:r>
          </a:p>
          <a:p>
            <a:endParaRPr lang="en-GB" b="0" i="0" dirty="0">
              <a:solidFill>
                <a:srgbClr val="1A1C1C"/>
              </a:solidFill>
              <a:effectLst/>
              <a:latin typeface="Lato" panose="020F0502020204030203" pitchFamily="34" charset="0"/>
            </a:endParaRPr>
          </a:p>
          <a:p>
            <a:endParaRPr lang="en-GB" dirty="0"/>
          </a:p>
        </p:txBody>
      </p:sp>
    </p:spTree>
    <p:extLst>
      <p:ext uri="{BB962C8B-B14F-4D97-AF65-F5344CB8AC3E}">
        <p14:creationId xmlns:p14="http://schemas.microsoft.com/office/powerpoint/2010/main" val="617535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0F1F9-EAE9-9CE2-84A1-17A71B571753}"/>
              </a:ext>
            </a:extLst>
          </p:cNvPr>
          <p:cNvSpPr>
            <a:spLocks noGrp="1"/>
          </p:cNvSpPr>
          <p:nvPr>
            <p:ph type="title"/>
          </p:nvPr>
        </p:nvSpPr>
        <p:spPr/>
        <p:txBody>
          <a:bodyPr/>
          <a:lstStyle/>
          <a:p>
            <a:r>
              <a:rPr lang="en-GB" dirty="0"/>
              <a:t>Diagnostics</a:t>
            </a:r>
            <a:endParaRPr lang="en-US" dirty="0"/>
          </a:p>
        </p:txBody>
      </p:sp>
      <p:sp>
        <p:nvSpPr>
          <p:cNvPr id="3" name="Content Placeholder 2">
            <a:extLst>
              <a:ext uri="{FF2B5EF4-FFF2-40B4-BE49-F238E27FC236}">
                <a16:creationId xmlns:a16="http://schemas.microsoft.com/office/drawing/2014/main" id="{2C685EB8-4DE6-6A2E-3167-3C79B3DDD628}"/>
              </a:ext>
            </a:extLst>
          </p:cNvPr>
          <p:cNvSpPr>
            <a:spLocks noGrp="1"/>
          </p:cNvSpPr>
          <p:nvPr>
            <p:ph idx="1"/>
          </p:nvPr>
        </p:nvSpPr>
        <p:spPr/>
        <p:txBody>
          <a:bodyPr/>
          <a:lstStyle/>
          <a:p>
            <a:r>
              <a:rPr lang="en-GB" dirty="0"/>
              <a:t>Hydrogen breath test: assess the intestinal absorption of individual carbohydrates</a:t>
            </a:r>
          </a:p>
          <a:p>
            <a:r>
              <a:rPr lang="en-GB" dirty="0"/>
              <a:t>Barium Studies :An abnormal small bowel pattern obtained from barium studies of the upper gastrointestinal tract may reveal the nature of malabsorption.</a:t>
            </a:r>
          </a:p>
          <a:p>
            <a:r>
              <a:rPr lang="en-GB" dirty="0"/>
              <a:t>Upper endoscopy with small bowel mucosal biopsy : 
Where a flexible fiberoptic tube (endoscope) is inserted through the mouth or nose and into the upper gastrointestinal tract where a tissue sample is removed.
Colonoscopy : Colonoscopy with intubation of the terminal ileum may be useful in the evaluation of ileal Crohn disease.</a:t>
            </a:r>
            <a:endParaRPr lang="en-US" dirty="0"/>
          </a:p>
        </p:txBody>
      </p:sp>
    </p:spTree>
    <p:extLst>
      <p:ext uri="{BB962C8B-B14F-4D97-AF65-F5344CB8AC3E}">
        <p14:creationId xmlns:p14="http://schemas.microsoft.com/office/powerpoint/2010/main" val="19155382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24</Slides>
  <Notes>0</Notes>
  <HiddenSlides>0</HiddenSlide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Ion</vt:lpstr>
      <vt:lpstr>MALABSORPTION SYNDROME  </vt:lpstr>
      <vt:lpstr>Definition </vt:lpstr>
      <vt:lpstr>Etiology</vt:lpstr>
      <vt:lpstr>Etiology </vt:lpstr>
      <vt:lpstr>Clinical Presentation </vt:lpstr>
      <vt:lpstr>Clinical Presentations</vt:lpstr>
      <vt:lpstr>Clinical Presentation </vt:lpstr>
      <vt:lpstr>Diagnostics </vt:lpstr>
      <vt:lpstr>Diagnostics</vt:lpstr>
      <vt:lpstr>Diagnostics </vt:lpstr>
      <vt:lpstr>Treatment  </vt:lpstr>
      <vt:lpstr>Treatment </vt:lpstr>
      <vt:lpstr>Disorders causing malabsorption </vt:lpstr>
      <vt:lpstr>Celiac Disease </vt:lpstr>
      <vt:lpstr>PowerPoint Presentation</vt:lpstr>
      <vt:lpstr>Clinical Features </vt:lpstr>
      <vt:lpstr>Clinical Features </vt:lpstr>
      <vt:lpstr>Diagnosis </vt:lpstr>
      <vt:lpstr>PowerPoint Presentation</vt:lpstr>
      <vt:lpstr>PowerPoint Presentation</vt:lpstr>
      <vt:lpstr>Investigations</vt:lpstr>
      <vt:lpstr>Management </vt:lpstr>
      <vt:lpstr>Complications</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MALABSORPTION  </dc:title>
  <dc:creator>احمد موفق بدر بني ارشيد</dc:creator>
  <cp:lastModifiedBy>Ahmed Irshaid</cp:lastModifiedBy>
  <cp:revision>10</cp:revision>
  <dcterms:created xsi:type="dcterms:W3CDTF">2023-10-08T18:51:47Z</dcterms:created>
  <dcterms:modified xsi:type="dcterms:W3CDTF">2023-10-10T18:17:31Z</dcterms:modified>
</cp:coreProperties>
</file>