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5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Pinyon Script"/>
      <p:regular r:id="rId27"/>
    </p:embeddedFont>
    <p:embeddedFont>
      <p:font typeface="Corbel"/>
      <p:regular r:id="rId28"/>
      <p:bold r:id="rId29"/>
      <p:italic r:id="rId30"/>
      <p:boldItalic r:id="rId31"/>
    </p:embeddedFont>
    <p:embeddedFont>
      <p:font typeface="Palatino Linotype"/>
      <p:regular r:id="rId32"/>
      <p:bold r:id="rId33"/>
      <p:italic r:id="rId34"/>
      <p:boldItalic r:id="rId35"/>
    </p:embeddedFont>
    <p:embeddedFont>
      <p:font typeface="Century Schoolbook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jJHX9CiWkV3vO1fpwCjIIcMFHV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4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rbel-regular.fntdata"/><Relationship Id="rId27" Type="http://schemas.openxmlformats.org/officeDocument/2006/relationships/font" Target="fonts/PinyonScript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boldItalic.fntdata"/><Relationship Id="rId30" Type="http://schemas.openxmlformats.org/officeDocument/2006/relationships/font" Target="fonts/Corbel-italic.fntdata"/><Relationship Id="rId11" Type="http://schemas.openxmlformats.org/officeDocument/2006/relationships/slide" Target="slides/slide5.xml"/><Relationship Id="rId33" Type="http://schemas.openxmlformats.org/officeDocument/2006/relationships/font" Target="fonts/PalatinoLinotype-bold.fntdata"/><Relationship Id="rId10" Type="http://schemas.openxmlformats.org/officeDocument/2006/relationships/slide" Target="slides/slide4.xml"/><Relationship Id="rId32" Type="http://schemas.openxmlformats.org/officeDocument/2006/relationships/font" Target="fonts/PalatinoLinotype-regular.fntdata"/><Relationship Id="rId13" Type="http://schemas.openxmlformats.org/officeDocument/2006/relationships/slide" Target="slides/slide7.xml"/><Relationship Id="rId35" Type="http://schemas.openxmlformats.org/officeDocument/2006/relationships/font" Target="fonts/PalatinoLinotype-boldItalic.fntdata"/><Relationship Id="rId12" Type="http://schemas.openxmlformats.org/officeDocument/2006/relationships/slide" Target="slides/slide6.xml"/><Relationship Id="rId34" Type="http://schemas.openxmlformats.org/officeDocument/2006/relationships/font" Target="fonts/PalatinoLinotype-italic.fntdata"/><Relationship Id="rId15" Type="http://schemas.openxmlformats.org/officeDocument/2006/relationships/slide" Target="slides/slide9.xml"/><Relationship Id="rId37" Type="http://schemas.openxmlformats.org/officeDocument/2006/relationships/font" Target="fonts/CenturySchoolbook-bold.fntdata"/><Relationship Id="rId14" Type="http://schemas.openxmlformats.org/officeDocument/2006/relationships/slide" Target="slides/slide8.xml"/><Relationship Id="rId36" Type="http://schemas.openxmlformats.org/officeDocument/2006/relationships/font" Target="fonts/CenturySchoolbook-regular.fntdata"/><Relationship Id="rId17" Type="http://schemas.openxmlformats.org/officeDocument/2006/relationships/slide" Target="slides/slide11.xml"/><Relationship Id="rId39" Type="http://schemas.openxmlformats.org/officeDocument/2006/relationships/font" Target="fonts/CenturySchoolbook-boldItalic.fntdata"/><Relationship Id="rId16" Type="http://schemas.openxmlformats.org/officeDocument/2006/relationships/slide" Target="slides/slide10.xml"/><Relationship Id="rId38" Type="http://schemas.openxmlformats.org/officeDocument/2006/relationships/font" Target="fonts/CenturySchoolbook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6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39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0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0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2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4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79" name="Google Shape;179;p24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0" name="Google Shape;180;p24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1" name="Google Shape;181;p24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2" name="Google Shape;182;p24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183" name="Google Shape;183;p24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184" name="Google Shape;184;p24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85" name="Google Shape;185;p24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7" name="Google Shape;187;p2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3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3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4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9" name="Google Shape;199;p4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5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205" name="Google Shape;205;p45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206" name="Google Shape;206;p4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6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68872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212" name="Google Shape;212;p46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213" name="Google Shape;213;p46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68872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214" name="Google Shape;214;p46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215" name="Google Shape;215;p4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9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230" name="Google Shape;230;p49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31" name="Google Shape;231;p4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0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7" name="Google Shape;237;p50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38" name="Google Shape;238;p5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1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1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44" name="Google Shape;244;p51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45" name="Google Shape;245;p5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2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1" name="Google Shape;251;p5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256" name="Google Shape;256;p53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257" name="Google Shape;257;p53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3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59" name="Google Shape;259;p53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0" name="Google Shape;260;p5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54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6" name="Google Shape;266;p5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5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271" name="Google Shape;271;p55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272" name="Google Shape;272;p55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5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74" name="Google Shape;274;p55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5" name="Google Shape;275;p5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6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6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81" name="Google Shape;281;p56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2" name="Google Shape;282;p5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7"/>
          <p:cNvSpPr txBox="1"/>
          <p:nvPr>
            <p:ph idx="1" type="body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88" name="Google Shape;288;p5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/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8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94" name="Google Shape;294;p5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2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33473C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9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7" name="Google Shape;317;p5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5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60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4" name="Google Shape;324;p6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6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6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6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61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31" name="Google Shape;331;p61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32" name="Google Shape;332;p6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6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62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38" name="Google Shape;338;p62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39" name="Google Shape;339;p62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0" name="Google Shape;340;p62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41" name="Google Shape;341;p6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6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6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6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4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64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52" name="Google Shape;352;p64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53" name="Google Shape;353;p6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6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6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5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65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60" name="Google Shape;360;p65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61" name="Google Shape;361;p6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6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6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66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7" name="Google Shape;367;p6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6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6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7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67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3" name="Google Shape;373;p6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6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6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1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31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35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2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2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3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6" name="Google Shape;166;p23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7" name="Google Shape;167;p23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8" name="Google Shape;168;p23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9" name="Google Shape;169;p23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170" name="Google Shape;170;p23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171" name="Google Shape;171;p23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2" name="Google Shape;172;p23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88726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4" name="Google Shape;174;p2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5" name="Google Shape;175;p2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347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01" name="Google Shape;301;p2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02" name="Google Shape;302;p2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D9B4D"/>
            </a:gs>
            <a:gs pos="13000">
              <a:srgbClr val="EEFFBD"/>
            </a:gs>
            <a:gs pos="31000">
              <a:srgbClr val="E2E8D9"/>
            </a:gs>
            <a:gs pos="61699">
              <a:srgbClr val="EAFFAF"/>
            </a:gs>
            <a:gs pos="73000">
              <a:srgbClr val="FFCD9B"/>
            </a:gs>
            <a:gs pos="96000">
              <a:srgbClr val="996633"/>
            </a:gs>
            <a:gs pos="100000">
              <a:srgbClr val="996633"/>
            </a:gs>
          </a:gsLst>
          <a:lin ang="0" scaled="0"/>
        </a:gra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"/>
          <p:cNvSpPr txBox="1"/>
          <p:nvPr>
            <p:ph idx="11" type="ftr"/>
          </p:nvPr>
        </p:nvSpPr>
        <p:spPr>
          <a:xfrm>
            <a:off x="4843133" y="6129318"/>
            <a:ext cx="250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6384" y="704254"/>
            <a:ext cx="6015789" cy="491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"/>
          <p:cNvSpPr txBox="1"/>
          <p:nvPr>
            <p:ph idx="1" type="body"/>
          </p:nvPr>
        </p:nvSpPr>
        <p:spPr>
          <a:xfrm>
            <a:off x="760733" y="684760"/>
            <a:ext cx="651884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Pathogenesis: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gut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little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damage. 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Cysticercosis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does not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occur.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Laboratory Diagnosis: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Gravid proglottids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in stool.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CC7900"/>
                </a:solidFill>
                <a:latin typeface="Arial"/>
                <a:ea typeface="Arial"/>
                <a:cs typeface="Arial"/>
                <a:sym typeface="Arial"/>
              </a:rPr>
              <a:t>Eggs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 less frequently.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Treatment: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Praziquantel.</a:t>
            </a:r>
            <a:endParaRPr/>
          </a:p>
          <a:p>
            <a:pPr indent="-60959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grpSp>
        <p:nvGrpSpPr>
          <p:cNvPr id="485" name="Google Shape;485;p10"/>
          <p:cNvGrpSpPr/>
          <p:nvPr/>
        </p:nvGrpSpPr>
        <p:grpSpPr>
          <a:xfrm>
            <a:off x="6972300" y="1507580"/>
            <a:ext cx="3007026" cy="2035720"/>
            <a:chOff x="7058024" y="1040855"/>
            <a:chExt cx="3407077" cy="2547442"/>
          </a:xfrm>
        </p:grpSpPr>
        <p:pic>
          <p:nvPicPr>
            <p:cNvPr descr="Image result for taenia solium gravid segment" id="486" name="Google Shape;48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8340305" y="1463500"/>
              <a:ext cx="2547440" cy="1702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58024" y="1040855"/>
              <a:ext cx="1704923" cy="25474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8" name="Google Shape;488;p10"/>
          <p:cNvSpPr/>
          <p:nvPr/>
        </p:nvSpPr>
        <p:spPr>
          <a:xfrm>
            <a:off x="6972300" y="3543299"/>
            <a:ext cx="4314825" cy="93345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Difficult to differentiate between solium and saginata under the microscope . Hooks under microscope 🡪 solium or Echinococcus granulosus.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 hooks 🡪 saginata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6972300" y="4610100"/>
            <a:ext cx="4314825" cy="80962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T. Saginata common in Africa , South America , Eastern Europe ,USA 🡪 eat mainly beef meat mainly  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"/>
          <p:cNvSpPr/>
          <p:nvPr/>
        </p:nvSpPr>
        <p:spPr>
          <a:xfrm>
            <a:off x="0" y="567875"/>
            <a:ext cx="5843100" cy="8922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5" name="Google Shape;495;p11"/>
          <p:cNvSpPr txBox="1"/>
          <p:nvPr>
            <p:ph type="title"/>
          </p:nvPr>
        </p:nvSpPr>
        <p:spPr>
          <a:xfrm>
            <a:off x="272550" y="542100"/>
            <a:ext cx="52980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Diphyllobothrium latum </a:t>
            </a:r>
            <a:r>
              <a:rPr b="1" i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longest cestode </a:t>
            </a:r>
            <a:b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 txBox="1"/>
          <p:nvPr>
            <p:ph idx="1" type="body"/>
          </p:nvPr>
        </p:nvSpPr>
        <p:spPr>
          <a:xfrm>
            <a:off x="654952" y="1350136"/>
            <a:ext cx="6657655" cy="4669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Disease:</a:t>
            </a: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056E9F"/>
                </a:solidFill>
                <a:latin typeface="Arial"/>
                <a:ea typeface="Arial"/>
                <a:cs typeface="Arial"/>
                <a:sym typeface="Arial"/>
              </a:rPr>
              <a:t>Diphyllobothriasis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Characteristics: 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Cestode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en-US" sz="2400">
                <a:solidFill>
                  <a:srgbClr val="7D99AB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tapeworm).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437963"/>
                </a:solidFill>
                <a:latin typeface="Arial"/>
                <a:ea typeface="Arial"/>
                <a:cs typeface="Arial"/>
                <a:sym typeface="Arial"/>
              </a:rPr>
              <a:t>Scolex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two elongated sucking grooves.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suckers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Gravid uterus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forms a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rosette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Oval eggs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seen in stool 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an operculum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at one end.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p11"/>
          <p:cNvGrpSpPr/>
          <p:nvPr/>
        </p:nvGrpSpPr>
        <p:grpSpPr>
          <a:xfrm>
            <a:off x="6534149" y="1400174"/>
            <a:ext cx="4259665" cy="2076450"/>
            <a:chOff x="5418837" y="661093"/>
            <a:chExt cx="5433274" cy="2529842"/>
          </a:xfrm>
        </p:grpSpPr>
        <p:pic>
          <p:nvPicPr>
            <p:cNvPr id="499" name="Google Shape;49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48750" y="661095"/>
              <a:ext cx="1803361" cy="2405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11"/>
            <p:cNvPicPr preferRelativeResize="0"/>
            <p:nvPr/>
          </p:nvPicPr>
          <p:blipFill rotWithShape="1">
            <a:blip r:embed="rId4">
              <a:alphaModFix/>
            </a:blip>
            <a:srcRect b="8805" l="6597" r="9766" t="5001"/>
            <a:stretch/>
          </p:blipFill>
          <p:spPr>
            <a:xfrm>
              <a:off x="5418837" y="661093"/>
              <a:ext cx="1228725" cy="2405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7337614" y="1351455"/>
              <a:ext cx="2405955" cy="1025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6123837" y="1235945"/>
              <a:ext cx="2529840" cy="13801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3" name="Google Shape;503;p11"/>
          <p:cNvSpPr/>
          <p:nvPr/>
        </p:nvSpPr>
        <p:spPr>
          <a:xfrm>
            <a:off x="278444" y="4"/>
            <a:ext cx="3164400" cy="5421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Longer than solium and saginata,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length is up to</a:t>
            </a:r>
            <a:endParaRPr/>
          </a:p>
        </p:txBody>
      </p:sp>
      <p:cxnSp>
        <p:nvCxnSpPr>
          <p:cNvPr id="504" name="Google Shape;504;p11"/>
          <p:cNvCxnSpPr/>
          <p:nvPr/>
        </p:nvCxnSpPr>
        <p:spPr>
          <a:xfrm flipH="1" rot="10800000">
            <a:off x="8801855" y="1095374"/>
            <a:ext cx="9525" cy="4381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5" name="Google Shape;505;p11"/>
          <p:cNvSpPr/>
          <p:nvPr/>
        </p:nvSpPr>
        <p:spPr>
          <a:xfrm>
            <a:off x="8707434" y="3373395"/>
            <a:ext cx="685800" cy="241217"/>
          </a:xfrm>
          <a:prstGeom prst="rect">
            <a:avLst/>
          </a:prstGeom>
          <a:noFill/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scolex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8688311" y="1533524"/>
            <a:ext cx="227089" cy="1362076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9084156" y="1533525"/>
            <a:ext cx="240337" cy="1362075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08" name="Google Shape;508;p11"/>
          <p:cNvCxnSpPr/>
          <p:nvPr/>
        </p:nvCxnSpPr>
        <p:spPr>
          <a:xfrm rot="10800000">
            <a:off x="9204324" y="1095374"/>
            <a:ext cx="8339" cy="43815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9" name="Google Shape;509;p11"/>
          <p:cNvSpPr/>
          <p:nvPr/>
        </p:nvSpPr>
        <p:spPr>
          <a:xfrm>
            <a:off x="8619497" y="720808"/>
            <a:ext cx="760489" cy="374566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Sucking grooves </a:t>
            </a:r>
            <a:endParaRPr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7501034" y="3374941"/>
            <a:ext cx="1143978" cy="3483059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Gravid uterus : shortest but wider compared with solium and saginata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 each segment have genital pores in its side , from which eggs come out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"/>
          <p:cNvSpPr txBox="1"/>
          <p:nvPr>
            <p:ph idx="1" type="body"/>
          </p:nvPr>
        </p:nvSpPr>
        <p:spPr>
          <a:xfrm>
            <a:off x="0" y="0"/>
            <a:ext cx="6983606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Transmission and Epidemiology:</a:t>
            </a:r>
            <a:endParaRPr b="1" i="1" sz="2400" u="sng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Eating raw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undercooked freshwater fish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, and must contain Plerocercoid larvae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)eggs must reach freshwater through human stool), e.g: Pikes or perch fish or Trout which used in Sushi So we must be careful in eating it.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Humans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definitive hosts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adult worm in intestine , eggs exit with stool from genital pores not segments 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Copepods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the 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fish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second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intermediate hosts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Pathogenesis</a:t>
            </a: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2400">
                <a:solidFill>
                  <a:srgbClr val="30937B"/>
                </a:solidFill>
                <a:latin typeface="Arial"/>
                <a:ea typeface="Arial"/>
                <a:cs typeface="Arial"/>
                <a:sym typeface="Arial"/>
              </a:rPr>
              <a:t>little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damage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it doesn’t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have hooks ;; anorexia ,diarrhea , colic 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Laboratory Diagnosis</a:t>
            </a: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in stool.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Treatment :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Praziquantel.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029" y="1620538"/>
            <a:ext cx="3773511" cy="21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5907" y="3987036"/>
            <a:ext cx="4620633" cy="284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525" name="Google Shape;525;p13"/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</a:t>
            </a:r>
            <a:r>
              <a:rPr b="1" lang="en-US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Cycle of Diphyllobothrium latum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Presence of immature eggs in freshwater 🡪 copepod (first intermediate host) eats these eggs 🡪 inside copepod , these immature eggs converted to porcercoid larvae 🡪 release of embryo from larvae 🡪 freshwater fish (second intermediate host) eats these copepods which procercoid larvae 🡪 differentiation of procercoid larvae into plerocercoid larvae inside muscles of freshwater fishes 🡪 human eats these fishes (undercooked freshwater fishes) which they contain plerocercoid larv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**Diphyllobothrium latum prefer growing with vit. B12 so it cause Megaloblastic anemia .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**Prevention of infection : adequate cooking + proper disposal of feces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**Diphyllobothrium latum common in Scandinavian countries such as Sweden , Norway , Finland , Northern Russia , japan , Canada , north state of USA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26" name="Google Shape;5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431" y="0"/>
            <a:ext cx="4621169" cy="284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4"/>
          <p:cNvSpPr/>
          <p:nvPr/>
        </p:nvSpPr>
        <p:spPr>
          <a:xfrm>
            <a:off x="-15204" y="0"/>
            <a:ext cx="6080166" cy="73454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3" name="Google Shape;533;p14"/>
          <p:cNvSpPr txBox="1"/>
          <p:nvPr>
            <p:ph type="title"/>
          </p:nvPr>
        </p:nvSpPr>
        <p:spPr>
          <a:xfrm>
            <a:off x="156400" y="-284594"/>
            <a:ext cx="10515600" cy="131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Echinococcus granulosus </a:t>
            </a:r>
            <a:b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not found in human intestine </a:t>
            </a:r>
            <a:endParaRPr b="1" i="1"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4"/>
          <p:cNvSpPr txBox="1"/>
          <p:nvPr>
            <p:ph idx="1" type="body"/>
          </p:nvPr>
        </p:nvSpPr>
        <p:spPr>
          <a:xfrm>
            <a:off x="-15204" y="764874"/>
            <a:ext cx="8778204" cy="6093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Disease:</a:t>
            </a:r>
            <a:endParaRPr b="1" i="1" sz="2400" u="sng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Hydatid cyst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disease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It will be dealt as bad space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2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occupying lesion </a:t>
            </a:r>
            <a:endParaRPr b="1" i="1" sz="8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Characteristics: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Dog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tapeworm.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Scolex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four suckers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double circle of hooks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Adult worm has only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three proglottids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1" i="1" sz="8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Transmission and Epidemiology: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Ingestion of eggs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in food contaminated with dog feces.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Dogs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main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definitive hosts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sheep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intermediate hosts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if it eats contaminated food with feces of dogs so it gets hydatid cyst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in its organs , dogs may eat these infected sheep so larvae reach intestine of dog and fix it self in dog’s intestine until it grows to the adult worm (cyyycle) 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20"/>
              <a:buChar char="•"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 to stop this cycle we must expel dog’s feces away from sheep and human  **hydatid cyst = larvae.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20"/>
              <a:buChar char="•"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humans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dead-end hosts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 It was named so because there is no other organism will eat human)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8557895" y="5732989"/>
            <a:ext cx="2981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Echinococcus granulosus, ova in faeces of dog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14"/>
          <p:cNvPicPr preferRelativeResize="0"/>
          <p:nvPr/>
        </p:nvPicPr>
        <p:blipFill rotWithShape="1">
          <a:blip r:embed="rId3">
            <a:alphaModFix/>
          </a:blip>
          <a:srcRect b="13576" l="1515" r="27946" t="10072"/>
          <a:stretch/>
        </p:blipFill>
        <p:spPr>
          <a:xfrm>
            <a:off x="8024812" y="1853921"/>
            <a:ext cx="348615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5473" y="2922221"/>
            <a:ext cx="1351335" cy="157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3550" y="4441124"/>
            <a:ext cx="190500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4"/>
          <p:cNvSpPr/>
          <p:nvPr/>
        </p:nvSpPr>
        <p:spPr>
          <a:xfrm>
            <a:off x="6080167" y="0"/>
            <a:ext cx="5178384" cy="1853809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**Hydatid cyst = larvae : unilocular with other things inside it or multilocular with other worm similar to granulosus named  Echinococcus multilocularis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**Echinococcus granulosus : short worm , consist of 3 segments and scolex ( first segment after head and scolex = germinal center 🡪 segment 🡪 distal segment </a:t>
            </a:r>
            <a:endParaRPr/>
          </a:p>
        </p:txBody>
      </p:sp>
      <p:cxnSp>
        <p:nvCxnSpPr>
          <p:cNvPr id="541" name="Google Shape;541;p14"/>
          <p:cNvCxnSpPr/>
          <p:nvPr/>
        </p:nvCxnSpPr>
        <p:spPr>
          <a:xfrm>
            <a:off x="8389574" y="2267448"/>
            <a:ext cx="161925" cy="5524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14"/>
          <p:cNvCxnSpPr/>
          <p:nvPr/>
        </p:nvCxnSpPr>
        <p:spPr>
          <a:xfrm>
            <a:off x="8819516" y="1972173"/>
            <a:ext cx="161925" cy="69532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14"/>
          <p:cNvCxnSpPr/>
          <p:nvPr/>
        </p:nvCxnSpPr>
        <p:spPr>
          <a:xfrm>
            <a:off x="9679400" y="1972173"/>
            <a:ext cx="38100" cy="5905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4" name="Google Shape;544;p14"/>
          <p:cNvSpPr/>
          <p:nvPr/>
        </p:nvSpPr>
        <p:spPr>
          <a:xfrm>
            <a:off x="10058399" y="3226886"/>
            <a:ext cx="361951" cy="60648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5" name="Google Shape;545;p14"/>
          <p:cNvCxnSpPr>
            <a:stCxn id="544" idx="2"/>
          </p:cNvCxnSpPr>
          <p:nvPr/>
        </p:nvCxnSpPr>
        <p:spPr>
          <a:xfrm rot="10800000">
            <a:off x="9658499" y="3343826"/>
            <a:ext cx="399900" cy="186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6" name="Google Shape;546;p14"/>
          <p:cNvSpPr/>
          <p:nvPr/>
        </p:nvSpPr>
        <p:spPr>
          <a:xfrm>
            <a:off x="8601075" y="2922221"/>
            <a:ext cx="1057275" cy="831211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Rostellum: between hooks and suckers 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0" y="0"/>
            <a:ext cx="11325225" cy="68580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Dead-end hosts =intermediate host , human is dead-end hosts and intermediate host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ingestion of eggs 🡪 oncosphere that is located inside eggs hatches of intestine 🡪  migration of oncosphere to organs : liver , bone , brain , lung and road bronchus forming Bloody sputum 🡪 formation of Hydatid cyst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Our body form a fibrous capsule around Hydatid cyst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this picture there is structure similar to bladders filled with fluid 🡪 these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are about brood capsules arise from inner germinal layer . inside these capsules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there is scolexes , each one of these scolexes form one worm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cyst is filled with fluid , this fluid contain parasite antigens . If this cyst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ruptured and the fluid leaks out , anaphylactic shock may occur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53" name="Google Shape;5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6876" y="2438399"/>
            <a:ext cx="2548349" cy="22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5"/>
          <p:cNvSpPr/>
          <p:nvPr/>
        </p:nvSpPr>
        <p:spPr>
          <a:xfrm>
            <a:off x="9153525" y="2562225"/>
            <a:ext cx="619125" cy="561975"/>
          </a:xfrm>
          <a:prstGeom prst="flowChartConnector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10791826" y="2743200"/>
            <a:ext cx="533400" cy="571500"/>
          </a:xfrm>
          <a:prstGeom prst="flowChartConnector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6" name="Google Shape;556;p15"/>
          <p:cNvSpPr/>
          <p:nvPr/>
        </p:nvSpPr>
        <p:spPr>
          <a:xfrm>
            <a:off x="9772651" y="2562225"/>
            <a:ext cx="571500" cy="628650"/>
          </a:xfrm>
          <a:prstGeom prst="flowChartConnector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6"/>
          <p:cNvSpPr txBox="1"/>
          <p:nvPr>
            <p:ph idx="1" type="body"/>
          </p:nvPr>
        </p:nvSpPr>
        <p:spPr>
          <a:xfrm>
            <a:off x="472440" y="802226"/>
            <a:ext cx="6385560" cy="5919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Pathogenesis: </a:t>
            </a:r>
            <a:endParaRPr b="1" i="1" sz="2400" u="sng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Hydatid cyst is a space-occupying lesion. If ruptures🡪 anaphylaxis.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Laboratory Diagnosis: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Serologic tests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ELISA test , indirect hemagglutination test , immunoblot test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Pathologic examination of excised cyst.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Treatment 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Combination of praziquantel and albendazole.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Surgical removal of cyst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to avoid rupture of cyst , the patient must be injected with hypertonic saline before removal of cyst to kill Protoscolices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60959" lvl="0" marL="18288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60959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146" y="509341"/>
            <a:ext cx="2545891" cy="224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649" y="2999422"/>
            <a:ext cx="4244952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6"/>
          <p:cNvSpPr/>
          <p:nvPr/>
        </p:nvSpPr>
        <p:spPr>
          <a:xfrm>
            <a:off x="2105026" y="6181724"/>
            <a:ext cx="5314950" cy="67627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Echinococcus granulosus common in : middle east in Australia , western states of USA ; where there is Grazing sheep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7"/>
          <p:cNvSpPr/>
          <p:nvPr/>
        </p:nvSpPr>
        <p:spPr>
          <a:xfrm>
            <a:off x="0" y="400542"/>
            <a:ext cx="5843016" cy="57725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2" name="Google Shape;572;p17"/>
          <p:cNvSpPr txBox="1"/>
          <p:nvPr>
            <p:ph type="title"/>
          </p:nvPr>
        </p:nvSpPr>
        <p:spPr>
          <a:xfrm>
            <a:off x="478219" y="229437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Hymenolepis nana </a:t>
            </a:r>
            <a:r>
              <a:rPr b="1" i="1"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dwarf</a:t>
            </a: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tapeworm because its too short </a:t>
            </a:r>
            <a:b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7"/>
          <p:cNvSpPr txBox="1"/>
          <p:nvPr>
            <p:ph idx="1" type="body"/>
          </p:nvPr>
        </p:nvSpPr>
        <p:spPr>
          <a:xfrm>
            <a:off x="682371" y="1067851"/>
            <a:ext cx="7821550" cy="6322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Usually in children.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It is only 3 to 5 cm long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. so we can find large num. of it in intestine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Autoinfection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eggs itself are directly infectious for humans if they ingest the eggs , there is no larvae or intermediate host , egg develop to worm directly ( eggs exit from human through feces 🡪 ingestion of these eggs through egg contaminated food 🡪 fix itself and make cysticercoid larvae in the duodenum but this larvae develop into adult worm directly without leaving duodenum 🡪 gravid segment of adult worm start to detach and disintegrate to release fertilized eggs in stool 🡪reinfection may occur ( cycle 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Diagnosis: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Eggs in stools: 8 to 10 polar filaments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between inner membrane of 6 hooked larvae or embryo and the outer shell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6095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b="1" lang="en-U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Treatment and prevention: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praziquantel.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Good personal hygiene and avoidance of fecal contamination of food and water.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74" name="Google Shape;574;p17"/>
          <p:cNvSpPr txBox="1"/>
          <p:nvPr>
            <p:ph idx="11" type="ftr"/>
          </p:nvPr>
        </p:nvSpPr>
        <p:spPr>
          <a:xfrm rot="-5400000">
            <a:off x="9959342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h.nana egg morphology" id="575" name="Google Shape;575;p17"/>
          <p:cNvPicPr preferRelativeResize="0"/>
          <p:nvPr/>
        </p:nvPicPr>
        <p:blipFill rotWithShape="1">
          <a:blip r:embed="rId3">
            <a:alphaModFix/>
          </a:blip>
          <a:srcRect b="29201" l="54168" r="5634" t="33271"/>
          <a:stretch/>
        </p:blipFill>
        <p:spPr>
          <a:xfrm>
            <a:off x="7639050" y="4267702"/>
            <a:ext cx="3629153" cy="258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/>
          <p:nvPr/>
        </p:nvSpPr>
        <p:spPr>
          <a:xfrm>
            <a:off x="0" y="483827"/>
            <a:ext cx="7109460" cy="57725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1" name="Google Shape;581;p18"/>
          <p:cNvSpPr txBox="1"/>
          <p:nvPr>
            <p:ph type="title"/>
          </p:nvPr>
        </p:nvSpPr>
        <p:spPr>
          <a:xfrm>
            <a:off x="448056" y="356616"/>
            <a:ext cx="9692640" cy="123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Echinococcus multilocularis</a:t>
            </a:r>
            <a:b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 txBox="1"/>
          <p:nvPr>
            <p:ph idx="1" type="body"/>
          </p:nvPr>
        </p:nvSpPr>
        <p:spPr>
          <a:xfrm>
            <a:off x="509016" y="1269427"/>
            <a:ext cx="9631680" cy="5588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Definitive hosts: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foxes - </a:t>
            </a:r>
            <a:r>
              <a:rPr b="1"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Intermediate hosts: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rodents.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Humans ---ingestion of food contaminated with fox feces.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Here , human is intermediate host and dead-end host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 the liver, the larvae form multiloculated cysts with few protoscoleces. No outer fibrous capsule.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Clinical picture: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Jaundice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related to liver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Poor prognosis.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Treatment: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Albendazole , Surgical removal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(feasible somewhat)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??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83" name="Google Shape;583;p1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9"/>
          <p:cNvSpPr/>
          <p:nvPr/>
        </p:nvSpPr>
        <p:spPr>
          <a:xfrm>
            <a:off x="0" y="483827"/>
            <a:ext cx="5843016" cy="57725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9" name="Google Shape;589;p19"/>
          <p:cNvSpPr txBox="1"/>
          <p:nvPr>
            <p:ph type="title"/>
          </p:nvPr>
        </p:nvSpPr>
        <p:spPr>
          <a:xfrm>
            <a:off x="653097" y="300202"/>
            <a:ext cx="4299903" cy="944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rPr b="1" i="1" lang="en-US" sz="324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Dipylidium caninum</a:t>
            </a:r>
            <a:endParaRPr b="1" i="1" sz="324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9"/>
          <p:cNvSpPr txBox="1"/>
          <p:nvPr>
            <p:ph idx="1" type="body"/>
          </p:nvPr>
        </p:nvSpPr>
        <p:spPr>
          <a:xfrm>
            <a:off x="838200" y="1428326"/>
            <a:ext cx="87364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Tapeworm of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dogs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cats.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Occasionally infects humans, usually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young children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Dog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cat fleas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براغيث)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may contain eggs of this worm 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(cysticerci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formed inside eggs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 are ingested 🡪 adult tapeworms in the small intestine.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Asymptomatic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but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diarrhea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and (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segments exit around anus and cause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pruritus ani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with itching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can occur.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Diagnosis: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“barrel shaped”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proglottids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in the stool or diapers.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Niclosamide is the drug of choice.</a:t>
            </a:r>
            <a:endParaRPr/>
          </a:p>
        </p:txBody>
      </p:sp>
      <p:sp>
        <p:nvSpPr>
          <p:cNvPr id="591" name="Google Shape;591;p1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7595" y="3074564"/>
            <a:ext cx="17430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9"/>
          <p:cNvSpPr/>
          <p:nvPr/>
        </p:nvSpPr>
        <p:spPr>
          <a:xfrm>
            <a:off x="9728121" y="3981450"/>
            <a:ext cx="1082754" cy="514349"/>
          </a:xfrm>
          <a:prstGeom prst="flowChartConnector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4" name="Google Shape;594;p19"/>
          <p:cNvSpPr/>
          <p:nvPr/>
        </p:nvSpPr>
        <p:spPr>
          <a:xfrm>
            <a:off x="7948209" y="4086225"/>
            <a:ext cx="1340117" cy="304798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Genital pours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95" name="Google Shape;595;p19"/>
          <p:cNvCxnSpPr>
            <a:stCxn id="593" idx="2"/>
            <a:endCxn id="594" idx="3"/>
          </p:cNvCxnSpPr>
          <p:nvPr/>
        </p:nvCxnSpPr>
        <p:spPr>
          <a:xfrm rot="10800000">
            <a:off x="9288321" y="4238624"/>
            <a:ext cx="439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9000">
              <a:srgbClr val="437963"/>
            </a:gs>
            <a:gs pos="67000">
              <a:srgbClr val="E7F2D3"/>
            </a:gs>
            <a:gs pos="100000">
              <a:srgbClr val="68B6D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 txBox="1"/>
          <p:nvPr>
            <p:ph type="ctrTitle"/>
          </p:nvPr>
        </p:nvSpPr>
        <p:spPr>
          <a:xfrm>
            <a:off x="895350" y="1950781"/>
            <a:ext cx="10370266" cy="727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E7F2D3"/>
              </a:buClr>
              <a:buSzPts val="6000"/>
              <a:buFont typeface="Arial"/>
              <a:buNone/>
            </a:pPr>
            <a:r>
              <a:rPr b="1" lang="en-US">
                <a:solidFill>
                  <a:srgbClr val="E7F2D3"/>
                </a:solidFill>
                <a:latin typeface="Arial"/>
                <a:ea typeface="Arial"/>
                <a:cs typeface="Arial"/>
                <a:sym typeface="Arial"/>
              </a:rPr>
              <a:t>Introduction to Cestodes</a:t>
            </a:r>
            <a:endParaRPr b="1">
              <a:solidFill>
                <a:srgbClr val="E7F2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"/>
          <p:cNvSpPr txBox="1"/>
          <p:nvPr>
            <p:ph idx="1" type="subTitle"/>
          </p:nvPr>
        </p:nvSpPr>
        <p:spPr>
          <a:xfrm>
            <a:off x="2920181" y="3350333"/>
            <a:ext cx="8061048" cy="116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20"/>
              <a:buNone/>
            </a:pPr>
            <a:r>
              <a:rPr b="1" lang="en-US" sz="3600" cap="none">
                <a:solidFill>
                  <a:srgbClr val="10137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BY: </a:t>
            </a:r>
            <a:endParaRPr/>
          </a:p>
          <a:p>
            <a:pPr indent="0" lvl="0" marL="0" rtl="0" algn="ctr">
              <a:spcBef>
                <a:spcPts val="1320"/>
              </a:spcBef>
              <a:spcAft>
                <a:spcPts val="0"/>
              </a:spcAft>
              <a:buSzPts val="5220"/>
              <a:buNone/>
            </a:pPr>
            <a:r>
              <a:rPr b="1" lang="en-US" sz="3600">
                <a:solidFill>
                  <a:srgbClr val="0033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Prof. Dr. Ghada Fahmy Helaly</a:t>
            </a:r>
            <a:endParaRPr/>
          </a:p>
          <a:p>
            <a:pPr indent="0" lvl="0" marL="0" rtl="0" algn="ctr">
              <a:spcBef>
                <a:spcPts val="1320"/>
              </a:spcBef>
              <a:spcAft>
                <a:spcPts val="0"/>
              </a:spcAft>
              <a:buSzPts val="5220"/>
              <a:buNone/>
            </a:pPr>
            <a:r>
              <a:t/>
            </a:r>
            <a:endParaRPr sz="3600"/>
          </a:p>
        </p:txBody>
      </p:sp>
      <p:sp>
        <p:nvSpPr>
          <p:cNvPr id="388" name="Google Shape;388;p2"/>
          <p:cNvSpPr txBox="1"/>
          <p:nvPr>
            <p:ph idx="11" type="ftr"/>
          </p:nvPr>
        </p:nvSpPr>
        <p:spPr>
          <a:xfrm>
            <a:off x="9402967" y="6148746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26598">
              <a:srgbClr val="2A4C3E"/>
            </a:gs>
            <a:gs pos="66000">
              <a:srgbClr val="EAFFAF"/>
            </a:gs>
            <a:gs pos="87012">
              <a:srgbClr val="BCB275"/>
            </a:gs>
            <a:gs pos="100000">
              <a:srgbClr val="9F835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0"/>
          <p:cNvSpPr txBox="1"/>
          <p:nvPr>
            <p:ph idx="1" type="body"/>
          </p:nvPr>
        </p:nvSpPr>
        <p:spPr>
          <a:xfrm>
            <a:off x="2331111" y="1427970"/>
            <a:ext cx="6634650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b="1" lang="en-US" sz="15000">
                <a:solidFill>
                  <a:srgbClr val="006600"/>
                </a:solidFill>
                <a:latin typeface="Pinyon Script"/>
                <a:ea typeface="Pinyon Script"/>
                <a:cs typeface="Pinyon Script"/>
                <a:sym typeface="Pinyon Script"/>
              </a:rPr>
              <a:t>Thank you</a:t>
            </a:r>
            <a:endParaRPr b="1" sz="15000">
              <a:solidFill>
                <a:srgbClr val="006600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sp>
        <p:nvSpPr>
          <p:cNvPr id="602" name="Google Shape;602;p20"/>
          <p:cNvSpPr txBox="1"/>
          <p:nvPr>
            <p:ph idx="11" type="ftr"/>
          </p:nvPr>
        </p:nvSpPr>
        <p:spPr>
          <a:xfrm>
            <a:off x="8321032" y="5551376"/>
            <a:ext cx="24517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>
            <p:ph idx="1" type="body"/>
          </p:nvPr>
        </p:nvSpPr>
        <p:spPr>
          <a:xfrm>
            <a:off x="774192" y="810640"/>
            <a:ext cx="10061448" cy="5635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F28"/>
              </a:buClr>
              <a:buSzPts val="2400"/>
              <a:buFont typeface="Noto Sans Symbols"/>
              <a:buChar char="⮚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Platyhelminthes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flat worm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22F28"/>
              </a:buClr>
              <a:buSzPts val="240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Two classes: </a:t>
            </a: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Cestoda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(tapeworms) and </a:t>
            </a:r>
            <a:r>
              <a:rPr b="1" lang="en-US" sz="2400">
                <a:solidFill>
                  <a:srgbClr val="30937B"/>
                </a:solidFill>
                <a:latin typeface="Arial"/>
                <a:ea typeface="Arial"/>
                <a:cs typeface="Arial"/>
                <a:sym typeface="Arial"/>
              </a:rPr>
              <a:t>Trematoda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(flukes).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22F28"/>
              </a:buClr>
              <a:buSzPts val="2400"/>
              <a:buFont typeface="Noto Sans Symbols"/>
              <a:buChar char="⮚"/>
            </a:pPr>
            <a:r>
              <a:rPr b="1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Two main parts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 Round head (</a:t>
            </a:r>
            <a:r>
              <a:rPr b="1" lang="en-US" sz="2400">
                <a:solidFill>
                  <a:srgbClr val="056E9F"/>
                </a:solidFill>
                <a:latin typeface="Arial"/>
                <a:ea typeface="Arial"/>
                <a:cs typeface="Arial"/>
                <a:sym typeface="Arial"/>
              </a:rPr>
              <a:t>scolex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and a flat body of multiple segments ( </a:t>
            </a:r>
            <a:r>
              <a:rPr b="1" lang="en-US" sz="2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proglottids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22F28"/>
              </a:buClr>
              <a:buSzPts val="240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lang="en-US" sz="2400">
                <a:solidFill>
                  <a:srgbClr val="056E9F"/>
                </a:solidFill>
                <a:latin typeface="Arial"/>
                <a:ea typeface="Arial"/>
                <a:cs typeface="Arial"/>
                <a:sym typeface="Arial"/>
              </a:rPr>
              <a:t>scolex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b="1" lang="en-US" sz="2400" u="sng">
                <a:latin typeface="Arial"/>
                <a:ea typeface="Arial"/>
                <a:cs typeface="Arial"/>
                <a:sym typeface="Arial"/>
              </a:rPr>
              <a:t>suckers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400" u="sng">
                <a:latin typeface="Arial"/>
                <a:ea typeface="Arial"/>
                <a:cs typeface="Arial"/>
                <a:sym typeface="Arial"/>
              </a:rPr>
              <a:t>hooks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lang="en-US" sz="2400" u="sng">
                <a:latin typeface="Arial"/>
                <a:ea typeface="Arial"/>
                <a:cs typeface="Arial"/>
                <a:sym typeface="Arial"/>
              </a:rPr>
              <a:t>sucking grooves</a:t>
            </a: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worms used these structures to fix itself in the wall of intestine or anywhere in body of humans or animals , sucking grooves cant found with suckers and hooks in the same worm , but suckers and hooks can)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22F28"/>
              </a:buClr>
              <a:buSzPts val="240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The worm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grows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adding new proglottids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from its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germinal center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Its germinal center is next to scolex , growth of worms start from there heads so the distal segment is the mature segment and the gravid which contain eggs complete the cycle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"/>
          <p:cNvSpPr txBox="1"/>
          <p:nvPr>
            <p:ph idx="11" type="ftr"/>
          </p:nvPr>
        </p:nvSpPr>
        <p:spPr>
          <a:xfrm rot="-5400000">
            <a:off x="10068673" y="4026659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Fahm+y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"/>
          <p:cNvSpPr txBox="1"/>
          <p:nvPr>
            <p:ph idx="1" type="body"/>
          </p:nvPr>
        </p:nvSpPr>
        <p:spPr>
          <a:xfrm>
            <a:off x="883920" y="896112"/>
            <a:ext cx="9421368" cy="5363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2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oldest proglottids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distal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 🡪 </a:t>
            </a:r>
            <a:r>
              <a:rPr b="1"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gravid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🡪</a:t>
            </a:r>
            <a:r>
              <a:rPr b="1"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🡪</a:t>
            </a:r>
            <a:r>
              <a:rPr b="1" lang="en-US" sz="2400">
                <a:solidFill>
                  <a:srgbClr val="444026"/>
                </a:solidFill>
                <a:latin typeface="Arial"/>
                <a:ea typeface="Arial"/>
                <a:cs typeface="Arial"/>
                <a:sym typeface="Arial"/>
              </a:rPr>
              <a:t>feces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🡪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intermediate hosts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400">
                <a:solidFill>
                  <a:srgbClr val="CC7900"/>
                </a:solidFill>
                <a:latin typeface="Arial"/>
                <a:ea typeface="Arial"/>
                <a:cs typeface="Arial"/>
                <a:sym typeface="Arial"/>
              </a:rPr>
              <a:t>cattle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40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pigs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lang="en-US" sz="2400">
                <a:solidFill>
                  <a:srgbClr val="7D99AB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60959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Humans -----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infection by ingestion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undercooked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meat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fish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containing the </a:t>
            </a:r>
            <a:r>
              <a:rPr b="1" lang="en-US" sz="2400">
                <a:solidFill>
                  <a:srgbClr val="297D53"/>
                </a:solidFill>
                <a:latin typeface="Arial"/>
                <a:ea typeface="Arial"/>
                <a:cs typeface="Arial"/>
                <a:sym typeface="Arial"/>
              </a:rPr>
              <a:t>larvae. </a:t>
            </a:r>
            <a:endParaRPr/>
          </a:p>
          <a:p>
            <a:pPr indent="-18288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 u="sng">
                <a:latin typeface="Arial"/>
                <a:ea typeface="Arial"/>
                <a:cs typeface="Arial"/>
                <a:sym typeface="Arial"/>
              </a:rPr>
              <a:t>Medically important cestodes: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Taenia solium, Taenia saginata, Diphyllobothrium latum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Echinococcus granulosus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Less important: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Echinococcus multilocularis, Hymenolepis nana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Dipylidium caninum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60959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401" name="Google Shape;401;p4"/>
          <p:cNvSpPr/>
          <p:nvPr/>
        </p:nvSpPr>
        <p:spPr>
          <a:xfrm>
            <a:off x="883920" y="2027583"/>
            <a:ext cx="5286027" cy="556591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Human infected with mature or adult worm 🡪 definitive host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Human infected with larvae 🡪 intermediate host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"/>
          <p:cNvSpPr/>
          <p:nvPr/>
        </p:nvSpPr>
        <p:spPr>
          <a:xfrm>
            <a:off x="-1" y="1743297"/>
            <a:ext cx="3918857" cy="57725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8" name="Google Shape;408;p5"/>
          <p:cNvSpPr txBox="1"/>
          <p:nvPr>
            <p:ph type="title"/>
          </p:nvPr>
        </p:nvSpPr>
        <p:spPr>
          <a:xfrm>
            <a:off x="0" y="-6011"/>
            <a:ext cx="10515600" cy="1318377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E2DC"/>
              </a:buClr>
              <a:buSzPts val="4400"/>
              <a:buFont typeface="Arial"/>
              <a:buNone/>
            </a:pPr>
            <a:r>
              <a:rPr b="1" i="1" lang="en-US">
                <a:solidFill>
                  <a:srgbClr val="D5E2DC"/>
                </a:solidFill>
                <a:latin typeface="Arial"/>
                <a:ea typeface="Arial"/>
                <a:cs typeface="Arial"/>
                <a:sym typeface="Arial"/>
              </a:rPr>
              <a:t>TAENIA</a:t>
            </a:r>
            <a:br>
              <a:rPr b="1" i="1" lang="en-US">
                <a:solidFill>
                  <a:srgbClr val="D5E2DC"/>
                </a:solidFill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rgbClr val="D5E2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"/>
          <p:cNvSpPr txBox="1"/>
          <p:nvPr>
            <p:ph idx="1" type="body"/>
          </p:nvPr>
        </p:nvSpPr>
        <p:spPr>
          <a:xfrm>
            <a:off x="0" y="577482"/>
            <a:ext cx="10018596" cy="734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T. solium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(the </a:t>
            </a:r>
            <a:r>
              <a:rPr b="1" lang="en-US" sz="240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pork tapeworm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 and </a:t>
            </a: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T. saginata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(the </a:t>
            </a:r>
            <a:r>
              <a:rPr b="1" lang="en-US" sz="2400">
                <a:solidFill>
                  <a:srgbClr val="CC7900"/>
                </a:solidFill>
                <a:latin typeface="Arial"/>
                <a:ea typeface="Arial"/>
                <a:cs typeface="Arial"/>
                <a:sym typeface="Arial"/>
              </a:rPr>
              <a:t>beef tapeworm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                                transmitted through pork meat                  transmitted through cattles 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"/>
          <p:cNvSpPr txBox="1"/>
          <p:nvPr/>
        </p:nvSpPr>
        <p:spPr>
          <a:xfrm>
            <a:off x="301315" y="1773014"/>
            <a:ext cx="3316224" cy="99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Taenia solium</a:t>
            </a:r>
            <a:b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1" name="Google Shape;411;p5"/>
          <p:cNvSpPr/>
          <p:nvPr/>
        </p:nvSpPr>
        <p:spPr>
          <a:xfrm>
            <a:off x="0" y="2249457"/>
            <a:ext cx="8583883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Diseases: </a:t>
            </a:r>
            <a:r>
              <a:rPr b="1" lang="en-US" sz="2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Taeniasis </a:t>
            </a:r>
            <a:r>
              <a:rPr b="1" lang="en-US" sz="1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(adult worm located in human intestine ,caused by </a:t>
            </a:r>
            <a:r>
              <a:rPr b="1" i="1" lang="en-US" sz="1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1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. solium and </a:t>
            </a:r>
            <a:r>
              <a:rPr b="1" i="1" lang="en-US" sz="1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1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. saginata)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cysticercosis </a:t>
            </a:r>
            <a:r>
              <a:rPr b="1" lang="en-US" sz="1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(presence of larvae in human tissue , more dangerous,  just caused by T. solium)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Characteristics:</a:t>
            </a:r>
            <a:endParaRPr/>
          </a:p>
          <a:p>
            <a:pPr indent="-284163" lvl="0" marL="9699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Cestode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(pork tapeworm). </a:t>
            </a:r>
            <a:endParaRPr/>
          </a:p>
          <a:p>
            <a:pPr indent="-284163" lvl="0" marL="9699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4C661A"/>
                </a:solidFill>
                <a:latin typeface="Arial"/>
                <a:ea typeface="Arial"/>
                <a:cs typeface="Arial"/>
                <a:sym typeface="Arial"/>
              </a:rPr>
              <a:t>Scolex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suckers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circle of hooks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4163" lvl="0" marL="9699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Gravid proglottids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to 10 uterine branches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initial branches arise from central steam 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grpSp>
        <p:nvGrpSpPr>
          <p:cNvPr id="413" name="Google Shape;413;p5"/>
          <p:cNvGrpSpPr/>
          <p:nvPr/>
        </p:nvGrpSpPr>
        <p:grpSpPr>
          <a:xfrm>
            <a:off x="8514788" y="1728849"/>
            <a:ext cx="2775966" cy="3204411"/>
            <a:chOff x="7437033" y="44237"/>
            <a:chExt cx="3298324" cy="4184862"/>
          </a:xfrm>
        </p:grpSpPr>
        <p:pic>
          <p:nvPicPr>
            <p:cNvPr descr="http://2.bp.blogspot.com/-dF9xBmjlftI/UicGz9jr_jI/AAAAAAAADrE/qEu0Zhrj6Rg/s400/TAPEWORM.jpg" id="414" name="Google Shape;41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37033" y="44237"/>
              <a:ext cx="3298324" cy="2709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42741" y="2712306"/>
              <a:ext cx="1492616" cy="1516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37033" y="2712306"/>
              <a:ext cx="1821238" cy="1516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5"/>
          <p:cNvSpPr/>
          <p:nvPr/>
        </p:nvSpPr>
        <p:spPr>
          <a:xfrm>
            <a:off x="2690581" y="1120844"/>
            <a:ext cx="261257" cy="2772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8" name="Google Shape;418;p5"/>
          <p:cNvSpPr/>
          <p:nvPr/>
        </p:nvSpPr>
        <p:spPr>
          <a:xfrm>
            <a:off x="5964419" y="1120844"/>
            <a:ext cx="196398" cy="2772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9" name="Google Shape;419;p5"/>
          <p:cNvSpPr/>
          <p:nvPr/>
        </p:nvSpPr>
        <p:spPr>
          <a:xfrm>
            <a:off x="10027926" y="1447801"/>
            <a:ext cx="1268620" cy="27294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Solium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0" name="Google Shape;420;p5"/>
          <p:cNvSpPr/>
          <p:nvPr/>
        </p:nvSpPr>
        <p:spPr>
          <a:xfrm rot="10800000">
            <a:off x="9404705" y="1549741"/>
            <a:ext cx="635612" cy="253389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4"/>
          </a:solidFill>
          <a:ln cap="flat" cmpd="sng" w="13950">
            <a:solidFill>
              <a:srgbClr val="318C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1" name="Google Shape;421;p5"/>
          <p:cNvSpPr/>
          <p:nvPr/>
        </p:nvSpPr>
        <p:spPr>
          <a:xfrm>
            <a:off x="7689891" y="3765086"/>
            <a:ext cx="824380" cy="338812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Head = scolex</a:t>
            </a:r>
            <a:endParaRPr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22" name="Google Shape;422;p5"/>
          <p:cNvCxnSpPr/>
          <p:nvPr/>
        </p:nvCxnSpPr>
        <p:spPr>
          <a:xfrm>
            <a:off x="10887075" y="4514850"/>
            <a:ext cx="19050" cy="9715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3" name="Google Shape;423;p5"/>
          <p:cNvCxnSpPr/>
          <p:nvPr/>
        </p:nvCxnSpPr>
        <p:spPr>
          <a:xfrm>
            <a:off x="10353675" y="4567278"/>
            <a:ext cx="533400" cy="91912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4" name="Google Shape;424;p5"/>
          <p:cNvSpPr/>
          <p:nvPr/>
        </p:nvSpPr>
        <p:spPr>
          <a:xfrm>
            <a:off x="10182225" y="5486400"/>
            <a:ext cx="1112158" cy="44767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Suckers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 the sides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8410575" y="3552825"/>
            <a:ext cx="2476500" cy="212261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accent4"/>
          </a:solidFill>
          <a:ln cap="flat" cmpd="sng" w="13950">
            <a:solidFill>
              <a:srgbClr val="318C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9238097" y="3588882"/>
            <a:ext cx="155930" cy="18294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3950">
            <a:solidFill>
              <a:srgbClr val="318C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27" name="Google Shape;427;p5"/>
          <p:cNvCxnSpPr/>
          <p:nvPr/>
        </p:nvCxnSpPr>
        <p:spPr>
          <a:xfrm flipH="1">
            <a:off x="9079953" y="4472498"/>
            <a:ext cx="160772" cy="89547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8" name="Google Shape;428;p5"/>
          <p:cNvSpPr/>
          <p:nvPr/>
        </p:nvSpPr>
        <p:spPr>
          <a:xfrm>
            <a:off x="8686800" y="5372100"/>
            <a:ext cx="1114425" cy="56197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circle of hooks, on the top </a:t>
            </a:r>
            <a:endParaRPr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9" name="Google Shape;429;p5"/>
          <p:cNvSpPr/>
          <p:nvPr/>
        </p:nvSpPr>
        <p:spPr>
          <a:xfrm>
            <a:off x="684898" y="6312108"/>
            <a:ext cx="8395055" cy="48577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Length up to 5 meters , at most cases there is just one worm infect and live in human intestine  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"/>
          <p:cNvSpPr txBox="1"/>
          <p:nvPr>
            <p:ph idx="1" type="body"/>
          </p:nvPr>
        </p:nvSpPr>
        <p:spPr>
          <a:xfrm>
            <a:off x="155689" y="327913"/>
            <a:ext cx="6236480" cy="653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Transmission and Epidemiology:</a:t>
            </a:r>
            <a:endParaRPr/>
          </a:p>
          <a:p>
            <a:pPr indent="-121919" lvl="0" marL="74136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Taeniasis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 eating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raw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undercooked pork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contain cysticercoid larvae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21919" lvl="0" marL="74136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Cysticercosis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very bad disease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when larvae form and reach different parts such as brain and eye ?!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only by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ingesting eggs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in fecally contaminated food or water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eggs or 6 hooked oncosphere borrow intestine 🡪 blood 🡪 reach brain and eye 🡪 formation of cysticercoid larvae which act as space occupying lesion , in the brain it makes caspase occupying lesion and the patient will have seizures or nervous system manifestation affection . In the eye it cause Iritis or retinitis or floating cysticerci inside the vitreous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10287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Humans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definitive hosts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i.e. contain adult worm inside its intestine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;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10287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Pigs or humans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intermediate hosts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Related image" id="436" name="Google Shape;4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784" y="635614"/>
            <a:ext cx="4691258" cy="36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"/>
          <p:cNvSpPr/>
          <p:nvPr/>
        </p:nvSpPr>
        <p:spPr>
          <a:xfrm>
            <a:off x="8151670" y="4526935"/>
            <a:ext cx="2309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Taenia solium larva</a:t>
            </a:r>
            <a:endParaRPr b="1" i="1"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8" name="Google Shape;438;p6"/>
          <p:cNvSpPr txBox="1"/>
          <p:nvPr>
            <p:ph idx="11" type="ftr"/>
          </p:nvPr>
        </p:nvSpPr>
        <p:spPr>
          <a:xfrm rot="-5400000">
            <a:off x="9959342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6"/>
          <p:cNvCxnSpPr/>
          <p:nvPr/>
        </p:nvCxnSpPr>
        <p:spPr>
          <a:xfrm flipH="1">
            <a:off x="6800850" y="3609975"/>
            <a:ext cx="38100" cy="91696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0" name="Google Shape;440;p6"/>
          <p:cNvCxnSpPr/>
          <p:nvPr/>
        </p:nvCxnSpPr>
        <p:spPr>
          <a:xfrm flipH="1">
            <a:off x="6857586" y="3505200"/>
            <a:ext cx="1294084" cy="102173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1" name="Google Shape;441;p6"/>
          <p:cNvCxnSpPr/>
          <p:nvPr/>
        </p:nvCxnSpPr>
        <p:spPr>
          <a:xfrm flipH="1">
            <a:off x="7000019" y="2717185"/>
            <a:ext cx="2924175" cy="18097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2" name="Google Shape;442;p6"/>
          <p:cNvSpPr/>
          <p:nvPr/>
        </p:nvSpPr>
        <p:spPr>
          <a:xfrm>
            <a:off x="6463385" y="4526935"/>
            <a:ext cx="1684194" cy="78801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Larvae ,Fluid filled bladders like ,inside these bladders there is invaginated scolex  </a:t>
            </a:r>
            <a:endParaRPr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6203512" y="6248400"/>
            <a:ext cx="3969188" cy="6096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Pigs always intermediate host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Human is intermediate if it gets Cysticercosis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449" name="Google Shape;449;p7"/>
          <p:cNvSpPr/>
          <p:nvPr/>
        </p:nvSpPr>
        <p:spPr>
          <a:xfrm>
            <a:off x="0" y="0"/>
            <a:ext cx="11306175" cy="68580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Cycle of Taeniasis</a:t>
            </a:r>
            <a:endParaRPr sz="18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If some one eat undercooked pork contain larvae or cysticerci , what will happen ??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Larvae Breaks free and what it contains inside of it of the invaginated scolex start to release and attach to the intestinal wall , it stays attached to the wall and grow for 3 months until its form the adult form with 5 m of length , body of warm contain segments, and distal (gravid contain eggs ) segments start to detached daily in the fecal material , now feces contain segments of body ; eggs very rarely to be found in feces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These feces may be eaten accidently by pigs , these feces contain segments with eggs . when eggs enter pigs ; the oncosphere or embryo inside eggs which have 6 hooks start to hatch and reach blood vessels of intestine then enter skeletal muscle of pigs through blood vessels and develop inside muscles until formation of cysticerci . Human eats these infected meets and 🡪now it have adult worms inside its body 🡪 proglottids exit through feces 🡪 pigs eat proglottids 🡪 embryo hatches in the intestine and borrowing the blood vessels by using hookes to reach blood 🡪 reach muscles to form cysticerci        humans eat these infected meats 🡪 And this cycle continues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"/>
          <p:cNvSpPr txBox="1"/>
          <p:nvPr>
            <p:ph idx="1" type="body"/>
          </p:nvPr>
        </p:nvSpPr>
        <p:spPr>
          <a:xfrm>
            <a:off x="0" y="0"/>
            <a:ext cx="10515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Pathogenesis: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 sz="2400">
                <a:solidFill>
                  <a:srgbClr val="2D8DA8"/>
                </a:solidFill>
                <a:latin typeface="Arial"/>
                <a:ea typeface="Arial"/>
                <a:cs typeface="Arial"/>
                <a:sym typeface="Arial"/>
              </a:rPr>
              <a:t>Tapeworm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in gut 🡪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asymptomatic,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2D8DA8"/>
                </a:solidFill>
                <a:latin typeface="Arial"/>
                <a:ea typeface="Arial"/>
                <a:cs typeface="Arial"/>
                <a:sym typeface="Arial"/>
              </a:rPr>
              <a:t>little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damage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such as anorexia ,colic ,diarrhea and little intestinal manifestation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Cysticerci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 symptoms of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mass lesions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especially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 brain 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similar to tumor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Laboratory Diagnosis: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Gravid proglottids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 visible in stool.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US" sz="2400">
                <a:solidFill>
                  <a:srgbClr val="CC79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 less frequently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may found if the gravid segments disintegrated 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Treatment: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Praziquantel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**</a:t>
            </a:r>
            <a:r>
              <a:rPr i="1" lang="en-US" sz="1400"/>
              <a:t>T</a:t>
            </a:r>
            <a:r>
              <a:rPr lang="en-US" sz="1400"/>
              <a:t>. solium common in Southeast Asia ,south America , eastern Europe , parts of USA as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20"/>
              <a:buNone/>
            </a:pPr>
            <a:r>
              <a:rPr lang="en-US" sz="1400"/>
              <a:t>an endemic because they eat undercooked meat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"/>
          <p:cNvSpPr txBox="1"/>
          <p:nvPr>
            <p:ph idx="11" type="ftr"/>
          </p:nvPr>
        </p:nvSpPr>
        <p:spPr>
          <a:xfrm rot="-5400000">
            <a:off x="9680734" y="16081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" name="Google Shape;456;p8"/>
          <p:cNvGrpSpPr/>
          <p:nvPr/>
        </p:nvGrpSpPr>
        <p:grpSpPr>
          <a:xfrm>
            <a:off x="7718679" y="4047015"/>
            <a:ext cx="3552825" cy="2428875"/>
            <a:chOff x="6553200" y="3819525"/>
            <a:chExt cx="4333168" cy="2619376"/>
          </a:xfrm>
        </p:grpSpPr>
        <p:pic>
          <p:nvPicPr>
            <p:cNvPr id="457" name="Google Shape;457;p8"/>
            <p:cNvPicPr preferRelativeResize="0"/>
            <p:nvPr/>
          </p:nvPicPr>
          <p:blipFill rotWithShape="1">
            <a:blip r:embed="rId3">
              <a:alphaModFix/>
            </a:blip>
            <a:srcRect b="3355" l="6290" r="11682" t="3475"/>
            <a:stretch/>
          </p:blipFill>
          <p:spPr>
            <a:xfrm>
              <a:off x="6553200" y="3819525"/>
              <a:ext cx="2066925" cy="261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8"/>
            <p:cNvPicPr preferRelativeResize="0"/>
            <p:nvPr/>
          </p:nvPicPr>
          <p:blipFill rotWithShape="1">
            <a:blip r:embed="rId4">
              <a:alphaModFix/>
            </a:blip>
            <a:srcRect b="10181" l="7744" r="5584" t="3453"/>
            <a:stretch/>
          </p:blipFill>
          <p:spPr>
            <a:xfrm>
              <a:off x="8620125" y="3819525"/>
              <a:ext cx="2266243" cy="2619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9" name="Google Shape;459;p8"/>
          <p:cNvSpPr/>
          <p:nvPr/>
        </p:nvSpPr>
        <p:spPr>
          <a:xfrm>
            <a:off x="6534150" y="6475890"/>
            <a:ext cx="4737354" cy="35242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Uterine branches in </a:t>
            </a:r>
            <a:r>
              <a:rPr i="1"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saginata more than in </a:t>
            </a:r>
            <a:r>
              <a:rPr i="1"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solium 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0" name="Google Shape;460;p8"/>
          <p:cNvSpPr/>
          <p:nvPr/>
        </p:nvSpPr>
        <p:spPr>
          <a:xfrm>
            <a:off x="10134600" y="3694590"/>
            <a:ext cx="1136904" cy="352425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oncosphere </a:t>
            </a:r>
            <a:endParaRPr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1" name="Google Shape;461;p8"/>
          <p:cNvSpPr/>
          <p:nvPr/>
        </p:nvSpPr>
        <p:spPr>
          <a:xfrm flipH="1" rot="5400000">
            <a:off x="9852419" y="3735764"/>
            <a:ext cx="268388" cy="43815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4"/>
          </a:solidFill>
          <a:ln cap="flat" cmpd="sng" w="13950">
            <a:solidFill>
              <a:srgbClr val="318C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2" name="Google Shape;462;p8"/>
          <p:cNvSpPr/>
          <p:nvPr/>
        </p:nvSpPr>
        <p:spPr>
          <a:xfrm>
            <a:off x="8058151" y="3076574"/>
            <a:ext cx="3213354" cy="618016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cannot differentiate between </a:t>
            </a:r>
            <a:r>
              <a:rPr i="1"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solium and </a:t>
            </a:r>
            <a:r>
              <a:rPr i="1"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sagenata and Echinococcus granulosus</a:t>
            </a:r>
            <a:endParaRPr/>
          </a:p>
        </p:txBody>
      </p:sp>
      <p:cxnSp>
        <p:nvCxnSpPr>
          <p:cNvPr id="463" name="Google Shape;463;p8"/>
          <p:cNvCxnSpPr/>
          <p:nvPr/>
        </p:nvCxnSpPr>
        <p:spPr>
          <a:xfrm>
            <a:off x="10772775" y="4914040"/>
            <a:ext cx="69865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4" name="Google Shape;464;p8"/>
          <p:cNvCxnSpPr/>
          <p:nvPr/>
        </p:nvCxnSpPr>
        <p:spPr>
          <a:xfrm>
            <a:off x="10829925" y="5019676"/>
            <a:ext cx="641509" cy="89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5" name="Google Shape;465;p8"/>
          <p:cNvSpPr/>
          <p:nvPr/>
        </p:nvSpPr>
        <p:spPr>
          <a:xfrm>
            <a:off x="11471434" y="4840930"/>
            <a:ext cx="720566" cy="26447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Hooks</a:t>
            </a: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6" name="Google Shape;466;p8"/>
          <p:cNvSpPr/>
          <p:nvPr/>
        </p:nvSpPr>
        <p:spPr>
          <a:xfrm>
            <a:off x="3924300" y="1915425"/>
            <a:ext cx="7364700" cy="8085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Living cysticerci cause space occupying lesion without inflammation , if it die the entire scolex release inflammatory substances (antigens if parasite)and cause inflammatory response . Cysticerci may calcified and we can see that in x-ray ,,CT in brain,, 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DD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"/>
          <p:cNvSpPr/>
          <p:nvPr/>
        </p:nvSpPr>
        <p:spPr>
          <a:xfrm>
            <a:off x="0" y="344420"/>
            <a:ext cx="4273811" cy="57725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4FBFA"/>
              </a:gs>
              <a:gs pos="74000">
                <a:srgbClr val="AAE3D5"/>
              </a:gs>
              <a:gs pos="83000">
                <a:srgbClr val="AAE3D5"/>
              </a:gs>
              <a:gs pos="100000">
                <a:srgbClr val="C5ECE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2" name="Google Shape;472;p9"/>
          <p:cNvSpPr txBox="1"/>
          <p:nvPr>
            <p:ph type="title"/>
          </p:nvPr>
        </p:nvSpPr>
        <p:spPr>
          <a:xfrm>
            <a:off x="217484" y="265192"/>
            <a:ext cx="4273810" cy="1281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Taenia saginata</a:t>
            </a:r>
            <a:b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9"/>
          <p:cNvSpPr txBox="1"/>
          <p:nvPr>
            <p:ph idx="1" type="body"/>
          </p:nvPr>
        </p:nvSpPr>
        <p:spPr>
          <a:xfrm>
            <a:off x="565880" y="1076755"/>
            <a:ext cx="8861583" cy="419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Disease:</a:t>
            </a:r>
            <a:r>
              <a:rPr b="1" lang="en-US" sz="2400">
                <a:solidFill>
                  <a:srgbClr val="BC8F00"/>
                </a:solidFill>
                <a:latin typeface="Arial"/>
                <a:ea typeface="Arial"/>
                <a:cs typeface="Arial"/>
                <a:sym typeface="Arial"/>
              </a:rPr>
              <a:t>Taeniasis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Characteristics: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Cestode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(beef tapeworm).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solidFill>
                  <a:srgbClr val="1B5337"/>
                </a:solidFill>
                <a:latin typeface="Arial"/>
                <a:ea typeface="Arial"/>
                <a:cs typeface="Arial"/>
                <a:sym typeface="Arial"/>
              </a:rPr>
              <a:t>Scolex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four suckers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no hooks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Gravid proglottids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15 to 20 uterine branches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Transmission and Epidemiology: </a:t>
            </a:r>
            <a:r>
              <a:rPr b="1" i="1" lang="en-US" sz="1400" u="sng"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b="1" i="1" lang="en-US" sz="24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400" u="sng">
                <a:latin typeface="Arial"/>
                <a:ea typeface="Arial"/>
                <a:cs typeface="Arial"/>
                <a:sym typeface="Arial"/>
              </a:rPr>
              <a:t>transmission and cycle similar to T solium but with cattles and beef meat .</a:t>
            </a:r>
            <a:endParaRPr b="1" i="1" sz="1400" u="sng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Eating raw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undercooked beef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Humans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definitive hosts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cattle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intermediate hosts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grpSp>
        <p:nvGrpSpPr>
          <p:cNvPr id="475" name="Google Shape;475;p9"/>
          <p:cNvGrpSpPr/>
          <p:nvPr/>
        </p:nvGrpSpPr>
        <p:grpSpPr>
          <a:xfrm>
            <a:off x="7581900" y="725421"/>
            <a:ext cx="3295871" cy="2284480"/>
            <a:chOff x="7536019" y="344420"/>
            <a:chExt cx="3589402" cy="2428875"/>
          </a:xfrm>
        </p:grpSpPr>
        <p:pic>
          <p:nvPicPr>
            <p:cNvPr descr="Image result for taenia saginata" id="476" name="Google Shape;47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48995" y="344420"/>
              <a:ext cx="1876425" cy="242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36019" y="344420"/>
              <a:ext cx="1712976" cy="2428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9"/>
          <p:cNvSpPr/>
          <p:nvPr/>
        </p:nvSpPr>
        <p:spPr>
          <a:xfrm>
            <a:off x="8305801" y="152400"/>
            <a:ext cx="2571970" cy="562197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Longer than </a:t>
            </a:r>
            <a:r>
              <a:rPr i="1"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lang="en-US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solium , about 10 m , taller than eide</a:t>
            </a:r>
            <a:endParaRPr sz="1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