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12192000" cy="6858000"/>
  <p:notesSz cx="6858000" cy="9144000"/>
  <p:embeddedFontLst>
    <p:embeddedFont>
      <p:font typeface="Open Sans" panose="020B0606030504020204" pitchFamily="34" charset="0"/>
      <p:regular r:id="rId33"/>
      <p:bold r:id="rId34"/>
      <p:italic r:id="rId35"/>
      <p:boldItalic r:id="rId3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9" roundtripDataSignature="AMtx7mgVufqiTUHGB0kHLnRco3mwjN2kn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9" Type="http://customschemas.google.com/relationships/presentationmetadata" Target="metadata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font" Target="fonts/font2.fntdata" /><Relationship Id="rId42" Type="http://schemas.openxmlformats.org/officeDocument/2006/relationships/theme" Target="theme/theme1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font" Target="fonts/font1.fntdata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41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notesMaster" Target="notesMasters/notesMaster1.xml" /><Relationship Id="rId40" Type="http://schemas.openxmlformats.org/officeDocument/2006/relationships/presProps" Target="pres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font" Target="fonts/font4.fntdata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font" Target="fonts/font3.fntdata" /><Relationship Id="rId43" Type="http://schemas.openxmlformats.org/officeDocument/2006/relationships/tableStyles" Target="tableStyle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 /><Relationship Id="rId1" Type="http://schemas.openxmlformats.org/officeDocument/2006/relationships/notesMaster" Target="../notesMasters/notesMaster1.xml" 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 /><Relationship Id="rId1" Type="http://schemas.openxmlformats.org/officeDocument/2006/relationships/notesMaster" Target="../notesMasters/notesMaster1.xml" 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 /><Relationship Id="rId1" Type="http://schemas.openxmlformats.org/officeDocument/2006/relationships/notesMaster" Target="../notesMasters/notesMaster1.xml" 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 /><Relationship Id="rId1" Type="http://schemas.openxmlformats.org/officeDocument/2006/relationships/notesMaster" Target="../notesMasters/notesMaster1.xml" 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 /><Relationship Id="rId1" Type="http://schemas.openxmlformats.org/officeDocument/2006/relationships/notesMaster" Target="../notesMasters/notesMaster1.xml" 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 /><Relationship Id="rId1" Type="http://schemas.openxmlformats.org/officeDocument/2006/relationships/notesMaster" Target="../notesMasters/notesMaster1.xml" 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 /><Relationship Id="rId1" Type="http://schemas.openxmlformats.org/officeDocument/2006/relationships/notesMaster" Target="../notesMasters/notesMaster1.xml" 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 /><Relationship Id="rId1" Type="http://schemas.openxmlformats.org/officeDocument/2006/relationships/notesMaster" Target="../notesMasters/notesMaster1.xml" 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 /><Relationship Id="rId1" Type="http://schemas.openxmlformats.org/officeDocument/2006/relationships/notesMaster" Target="../notesMasters/notesMaster1.xml" 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 /><Relationship Id="rId1" Type="http://schemas.openxmlformats.org/officeDocument/2006/relationships/notesMaster" Target="../notesMasters/notesMaster1.xml" 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 /><Relationship Id="rId1" Type="http://schemas.openxmlformats.org/officeDocument/2006/relationships/notesMaster" Target="../notesMasters/notesMaster1.xml" 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 /><Relationship Id="rId1" Type="http://schemas.openxmlformats.org/officeDocument/2006/relationships/notesMaster" Target="../notesMasters/notesMaster1.xml" 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 /><Relationship Id="rId1" Type="http://schemas.openxmlformats.org/officeDocument/2006/relationships/notesMaster" Target="../notesMasters/notesMaster1.xml" 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 /><Relationship Id="rId1" Type="http://schemas.openxmlformats.org/officeDocument/2006/relationships/notesMaster" Target="../notesMasters/notesMaster1.xml" 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 /><Relationship Id="rId1" Type="http://schemas.openxmlformats.org/officeDocument/2006/relationships/notesMaster" Target="../notesMasters/notesMaster1.xml" 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 /><Relationship Id="rId1" Type="http://schemas.openxmlformats.org/officeDocument/2006/relationships/notesMaster" Target="../notesMasters/notesMaster1.xml" 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 /><Relationship Id="rId1" Type="http://schemas.openxmlformats.org/officeDocument/2006/relationships/notesMaster" Target="../notesMasters/notesMaster1.xml" 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3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4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4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4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4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4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4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4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4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3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3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3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3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3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3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3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3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3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3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4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4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4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4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4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4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4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4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4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4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4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4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3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 /><Relationship Id="rId1" Type="http://schemas.openxmlformats.org/officeDocument/2006/relationships/slideLayout" Target="../slideLayouts/slideLayout3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 /><Relationship Id="rId1" Type="http://schemas.openxmlformats.org/officeDocument/2006/relationships/slideLayout" Target="../slideLayouts/slideLayout3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 /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 /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 /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 /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 /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 /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 /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 /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 /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 /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 /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 /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 /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6000"/>
              <a:buFont typeface="Calibri"/>
              <a:buNone/>
            </a:pPr>
            <a:r>
              <a:rPr lang="en-US" b="1">
                <a:solidFill>
                  <a:srgbClr val="1F3864"/>
                </a:solidFill>
              </a:rPr>
              <a:t>Fever of unknown origin</a:t>
            </a:r>
            <a:endParaRPr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1524000" y="36114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00000"/>
              </a:buClr>
              <a:buSzPts val="2400"/>
              <a:buNone/>
            </a:pPr>
            <a:r>
              <a:rPr lang="en-US" b="1">
                <a:solidFill>
                  <a:srgbClr val="C00000"/>
                </a:solidFill>
              </a:rPr>
              <a:t>Amal Abdullah               Mona Alzoubi                                                                  </a:t>
            </a:r>
            <a:endParaRPr b="1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742950" lvl="0" indent="-7429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AutoNum type="arabicPeriod"/>
            </a:pPr>
            <a:r>
              <a:rPr lang="en-US" b="1"/>
              <a:t>classical</a:t>
            </a:r>
            <a:endParaRPr/>
          </a:p>
        </p:txBody>
      </p:sp>
      <p:sp>
        <p:nvSpPr>
          <p:cNvPr id="138" name="Google Shape;138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Temperature more than 38.0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Duration of more than 3 weeks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Evaluation of at least 3 outpatient visits or 3 days in hospital.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F3864"/>
              </a:buClr>
              <a:buSzPts val="2800"/>
              <a:buChar char="•"/>
            </a:pPr>
            <a:r>
              <a:rPr lang="en-US" b="1">
                <a:solidFill>
                  <a:srgbClr val="1F3864"/>
                </a:solidFill>
              </a:rPr>
              <a:t>Aetiologies</a:t>
            </a:r>
            <a:endParaRPr b="1">
              <a:solidFill>
                <a:srgbClr val="1F3864"/>
              </a:solidFill>
            </a:endParaRPr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/>
              <a:t>Infections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/>
              <a:t>Malignancies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/>
              <a:t>Collagen vascular disease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/>
              <a:t>Other\miscellaneous which includes drug induced fever.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1"/>
          <p:cNvSpPr txBox="1">
            <a:spLocks noGrp="1"/>
          </p:cNvSpPr>
          <p:nvPr>
            <p:ph type="title"/>
          </p:nvPr>
        </p:nvSpPr>
        <p:spPr>
          <a:xfrm>
            <a:off x="0" y="95274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742950" lvl="0" indent="-7429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AutoNum type="alphaUcPeriod"/>
            </a:pPr>
            <a:r>
              <a:rPr lang="en-US"/>
              <a:t>infections</a:t>
            </a:r>
            <a:endParaRPr/>
          </a:p>
        </p:txBody>
      </p:sp>
      <p:sp>
        <p:nvSpPr>
          <p:cNvPr id="144" name="Google Shape;144;p11"/>
          <p:cNvSpPr txBox="1">
            <a:spLocks noGrp="1"/>
          </p:cNvSpPr>
          <p:nvPr>
            <p:ph type="body" idx="1"/>
          </p:nvPr>
        </p:nvSpPr>
        <p:spPr>
          <a:xfrm>
            <a:off x="0" y="998806"/>
            <a:ext cx="12192000" cy="58591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▪"/>
            </a:pPr>
            <a:r>
              <a:rPr lang="en-US"/>
              <a:t>Bacterial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Abscesses, tuberculosis, uncomplicated uti , endocarditis ,osteomyelitis , sinusitis, prostatitis, cholecystitis , empyema ,biliary tract infection , brucellosis , typhoid ..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▪"/>
            </a:pPr>
            <a:r>
              <a:rPr lang="en-US"/>
              <a:t>Viral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Cytomegalovirus,infectious mononucleosis , HIV ..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▪"/>
            </a:pPr>
            <a:r>
              <a:rPr lang="en-US"/>
              <a:t>Parasites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Malaria , toxoplasmosis, leishmaniasis..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▪"/>
            </a:pPr>
            <a:r>
              <a:rPr lang="en-US"/>
              <a:t>fungal: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Histoplasmosis ..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As </a:t>
            </a:r>
            <a:r>
              <a:rPr lang="en-US" b="1"/>
              <a:t> the duration of fever increases, infectious decreases.malignany and factious fevers are more common in patients with prolonged pyrexia of unkown origin.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b="1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Continue…</a:t>
            </a:r>
            <a:endParaRPr/>
          </a:p>
        </p:txBody>
      </p:sp>
      <p:sp>
        <p:nvSpPr>
          <p:cNvPr id="150" name="Google Shape;150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Granulomatous diseases: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-systemic sarcoidosis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-miliary tuberculosis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-lymphoma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-wegners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-brucellosis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-histoplasmosis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-schistosomiasis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3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6019800" cy="6176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.</a:t>
            </a:r>
            <a:r>
              <a:rPr lang="en-US" sz="4000" b="1">
                <a:solidFill>
                  <a:srgbClr val="1F3864"/>
                </a:solidFill>
              </a:rPr>
              <a:t>Malignant</a:t>
            </a:r>
            <a:endParaRPr sz="4000" b="1">
              <a:solidFill>
                <a:srgbClr val="1F3864"/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hematological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 • Lymphoma(especially hodgkin lymphoma).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• Leukemia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• Multiple myeloma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Non hematological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• Solid malignancies: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Hepatocellular cancer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Renal cell cancer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Colon cancer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Pancreatic cancer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156" name="Google Shape;156;p13"/>
          <p:cNvSpPr txBox="1">
            <a:spLocks noGrp="1"/>
          </p:cNvSpPr>
          <p:nvPr>
            <p:ph type="body" idx="2"/>
          </p:nvPr>
        </p:nvSpPr>
        <p:spPr>
          <a:xfrm>
            <a:off x="5334000" y="0"/>
            <a:ext cx="6858000" cy="6176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3600"/>
              <a:buChar char="•"/>
            </a:pPr>
            <a:r>
              <a:rPr lang="en-US" sz="3600" b="1">
                <a:solidFill>
                  <a:srgbClr val="1F3864"/>
                </a:solidFill>
              </a:rPr>
              <a:t>Autoimmune diseases\collagen vascular diseases: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 • Adult Still's disease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 • Systemic lupus erythematosus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 • Giant cell arteritis (temporal arteritis)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• Polymyalgia rheumatic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SLE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Rheumatoid arthritis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Rheumatoid fever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Reiters syndrome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Polyarthritis nodosa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Kawazaki disease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4"/>
          <p:cNvSpPr txBox="1">
            <a:spLocks noGrp="1"/>
          </p:cNvSpPr>
          <p:nvPr>
            <p:ph type="body" idx="1"/>
          </p:nvPr>
        </p:nvSpPr>
        <p:spPr>
          <a:xfrm>
            <a:off x="0" y="225083"/>
            <a:ext cx="6019800" cy="6231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28600" lvl="0" indent="-254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4000"/>
              <a:buChar char="•"/>
            </a:pPr>
            <a:r>
              <a:rPr lang="en-US" sz="4000" b="1">
                <a:solidFill>
                  <a:srgbClr val="1F3864"/>
                </a:solidFill>
              </a:rPr>
              <a:t>Miscellaneous :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Pulmonary embolism.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Gout.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Subacute thyroiditis.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• Inflammatory bowel disease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• Sarcoidosis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• Granulomatous hepatitis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 • Factitious fever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• Familial Mediterranean fever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 • Brain tumor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Alcoholic hepatitis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Deep vein thrombosis</a:t>
            </a:r>
            <a:endParaRPr/>
          </a:p>
        </p:txBody>
      </p:sp>
      <p:sp>
        <p:nvSpPr>
          <p:cNvPr id="162" name="Google Shape;162;p14"/>
          <p:cNvSpPr txBox="1">
            <a:spLocks noGrp="1"/>
          </p:cNvSpPr>
          <p:nvPr>
            <p:ph type="body" idx="2"/>
          </p:nvPr>
        </p:nvSpPr>
        <p:spPr>
          <a:xfrm>
            <a:off x="5781822" y="0"/>
            <a:ext cx="6019800" cy="6632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3600"/>
              <a:buChar char="•"/>
            </a:pPr>
            <a:r>
              <a:rPr lang="en-US" sz="3600" b="1">
                <a:solidFill>
                  <a:srgbClr val="1F3864"/>
                </a:solidFill>
              </a:rPr>
              <a:t>Drugs induced fever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Allopurinal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Captopril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Hepain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Hydralazine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Hydrochlorothiazide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Isonizid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Methydopa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Phenytoin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Quidine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Procainamide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nitrofurantoin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5"/>
          <p:cNvSpPr txBox="1">
            <a:spLocks noGrp="1"/>
          </p:cNvSpPr>
          <p:nvPr>
            <p:ph type="title"/>
          </p:nvPr>
        </p:nvSpPr>
        <p:spPr>
          <a:xfrm>
            <a:off x="205154" y="16817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800"/>
              <a:buFont typeface="Calibri"/>
              <a:buNone/>
            </a:pPr>
            <a:r>
              <a:rPr lang="en-US" sz="4800" b="1">
                <a:solidFill>
                  <a:srgbClr val="0070C0"/>
                </a:solidFill>
              </a:rPr>
              <a:t>2.Nosocomial</a:t>
            </a:r>
            <a:endParaRPr/>
          </a:p>
        </p:txBody>
      </p:sp>
      <p:sp>
        <p:nvSpPr>
          <p:cNvPr id="168" name="Google Shape;168;p15"/>
          <p:cNvSpPr txBox="1">
            <a:spLocks noGrp="1"/>
          </p:cNvSpPr>
          <p:nvPr>
            <p:ph type="body" idx="1"/>
          </p:nvPr>
        </p:nvSpPr>
        <p:spPr>
          <a:xfrm>
            <a:off x="205154" y="1253331"/>
            <a:ext cx="10515600" cy="5436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20000"/>
          </a:bodyPr>
          <a:lstStyle/>
          <a:p>
            <a:pPr marL="228600" lvl="0" indent="-24193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▪"/>
            </a:pPr>
            <a:r>
              <a:rPr lang="en-US"/>
              <a:t>Temperature more than 38.0 c</a:t>
            </a:r>
            <a:endParaRPr/>
          </a:p>
          <a:p>
            <a:pPr marL="228600" lvl="0" indent="-24193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▪"/>
            </a:pPr>
            <a:r>
              <a:rPr lang="en-US"/>
              <a:t>Patient hospitalized more than 24 hours but no fever or incubating on admission</a:t>
            </a:r>
            <a:endParaRPr/>
          </a:p>
          <a:p>
            <a:pPr marL="228600" lvl="0" indent="-24193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▪"/>
            </a:pPr>
            <a:r>
              <a:rPr lang="en-US"/>
              <a:t>Evaluation of at least 3 days</a:t>
            </a:r>
            <a:endParaRPr/>
          </a:p>
          <a:p>
            <a:pPr marL="228600" lvl="0" indent="-24193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▪"/>
            </a:pPr>
            <a:r>
              <a:rPr lang="en-US"/>
              <a:t>More than 50% of patients with nosocomial PUO are due to infection</a:t>
            </a:r>
            <a:endParaRPr/>
          </a:p>
          <a:p>
            <a:pPr marL="228600" lvl="0" indent="-24193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Noto Sans Symbols"/>
              <a:buChar char="▪"/>
            </a:pPr>
            <a:r>
              <a:rPr lang="en-US">
                <a:solidFill>
                  <a:srgbClr val="C00000"/>
                </a:solidFill>
              </a:rPr>
              <a:t>Focus on sites where occult infections may be requested , such as: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-sinusitis of patients with NG or orotracheal tubes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-prostatic abscess in man with urinary catheter</a:t>
            </a:r>
            <a:endParaRPr/>
          </a:p>
          <a:p>
            <a:pPr marL="228600" lvl="0" indent="-24193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25%of non infectious cause includes: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-acalculous cholecystitis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-deep vein thrombosis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-pulmonary embolism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6"/>
          <p:cNvSpPr txBox="1">
            <a:spLocks noGrp="1"/>
          </p:cNvSpPr>
          <p:nvPr>
            <p:ph type="title"/>
          </p:nvPr>
        </p:nvSpPr>
        <p:spPr>
          <a:xfrm>
            <a:off x="162951" y="1825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800"/>
              <a:buFont typeface="Calibri"/>
              <a:buNone/>
            </a:pPr>
            <a:r>
              <a:rPr lang="en-US" sz="4800" b="1">
                <a:solidFill>
                  <a:srgbClr val="002060"/>
                </a:solidFill>
              </a:rPr>
              <a:t>3.neutropenic</a:t>
            </a:r>
            <a:endParaRPr/>
          </a:p>
        </p:txBody>
      </p:sp>
      <p:sp>
        <p:nvSpPr>
          <p:cNvPr id="174" name="Google Shape;174;p16"/>
          <p:cNvSpPr txBox="1">
            <a:spLocks noGrp="1"/>
          </p:cNvSpPr>
          <p:nvPr>
            <p:ph type="body" idx="1"/>
          </p:nvPr>
        </p:nvSpPr>
        <p:spPr>
          <a:xfrm>
            <a:off x="162951" y="1253330"/>
            <a:ext cx="11866098" cy="5442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Immune deficient\neutropenic puo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050"/>
              </a:buClr>
              <a:buSzPct val="100000"/>
              <a:buFont typeface="Noto Sans Symbols"/>
              <a:buChar char="▪"/>
            </a:pPr>
            <a:r>
              <a:rPr lang="en-US" b="1">
                <a:solidFill>
                  <a:srgbClr val="00B050"/>
                </a:solidFill>
              </a:rPr>
              <a:t>Temperature more than 38.0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050"/>
              </a:buClr>
              <a:buSzPct val="100000"/>
              <a:buFont typeface="Noto Sans Symbols"/>
              <a:buChar char="▪"/>
            </a:pPr>
            <a:r>
              <a:rPr lang="en-US" b="1">
                <a:solidFill>
                  <a:srgbClr val="00B050"/>
                </a:solidFill>
              </a:rPr>
              <a:t>Neutrophil count less than 500 per mm3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050"/>
              </a:buClr>
              <a:buSzPct val="100000"/>
              <a:buFont typeface="Noto Sans Symbols"/>
              <a:buChar char="▪"/>
            </a:pPr>
            <a:r>
              <a:rPr lang="en-US" b="1">
                <a:solidFill>
                  <a:srgbClr val="00B050"/>
                </a:solidFill>
              </a:rPr>
              <a:t>Evaluation of at least 3 days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▪"/>
            </a:pPr>
            <a:r>
              <a:rPr lang="en-US"/>
              <a:t>Patient on chemotherapy or immune deficieces are susceptible to: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-opportunistic bacterial infection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-fungal infections such as candidiasis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-perianal infections.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▪"/>
            </a:pPr>
            <a:r>
              <a:rPr lang="en-US"/>
              <a:t>Examples of etiological agent: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-aspergillus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Candida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Cmv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Herpes simplex.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Calibri"/>
              <a:buNone/>
            </a:pPr>
            <a:r>
              <a:rPr lang="en-US" b="1">
                <a:solidFill>
                  <a:srgbClr val="002060"/>
                </a:solidFill>
              </a:rPr>
              <a:t>4.HIV associated FUO</a:t>
            </a:r>
            <a:endParaRPr/>
          </a:p>
        </p:txBody>
      </p:sp>
      <p:sp>
        <p:nvSpPr>
          <p:cNvPr id="180" name="Google Shape;180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20000"/>
          </a:bodyPr>
          <a:lstStyle/>
          <a:p>
            <a:pPr marL="228600" lvl="0" indent="-24193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Temperature more than 38.0c</a:t>
            </a:r>
            <a:endParaRPr/>
          </a:p>
          <a:p>
            <a:pPr marL="228600" lvl="0" indent="-24193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Duration of more than 4weeks for outpatients, and more than 3 days for inpatients</a:t>
            </a:r>
            <a:endParaRPr/>
          </a:p>
          <a:p>
            <a:pPr marL="228600" lvl="0" indent="-24193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HIV infection confirmed</a:t>
            </a:r>
            <a:endParaRPr/>
          </a:p>
          <a:p>
            <a:pPr marL="228600" lvl="0" indent="-24193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HIV infection alone may be a cause of fever</a:t>
            </a:r>
            <a:endParaRPr/>
          </a:p>
          <a:p>
            <a:pPr marL="228600" lvl="0" indent="-24193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Common secondary causes include: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-tuberculosis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-CMV infection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-non Hodgkin lymphoma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-drug induced fever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8"/>
          <p:cNvSpPr txBox="1">
            <a:spLocks noGrp="1"/>
          </p:cNvSpPr>
          <p:nvPr>
            <p:ph type="body" idx="1"/>
          </p:nvPr>
        </p:nvSpPr>
        <p:spPr>
          <a:xfrm>
            <a:off x="669388" y="1051902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79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Char char="•"/>
            </a:pPr>
            <a:r>
              <a:rPr lang="en-US" sz="4400"/>
              <a:t>Fuo is obviously a term of exclusion,and is not itself a diagnosis.</a:t>
            </a:r>
            <a:endParaRPr/>
          </a:p>
          <a:p>
            <a:pPr marL="228600" lvl="0" indent="-279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Char char="•"/>
            </a:pPr>
            <a:r>
              <a:rPr lang="en-US" sz="4400"/>
              <a:t>In patients with persistent unexplained fevers,continue diagnostic testing until the cause is found.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9"/>
          <p:cNvSpPr txBox="1">
            <a:spLocks noGrp="1"/>
          </p:cNvSpPr>
          <p:nvPr>
            <p:ph type="title"/>
          </p:nvPr>
        </p:nvSpPr>
        <p:spPr>
          <a:xfrm>
            <a:off x="711591" y="254561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8800"/>
              <a:buFont typeface="Calibri"/>
              <a:buNone/>
            </a:pPr>
            <a:r>
              <a:rPr lang="en-US" sz="8800" b="1" u="sng">
                <a:solidFill>
                  <a:srgbClr val="00B0F0"/>
                </a:solidFill>
              </a:rPr>
              <a:t>Approach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Calibri"/>
              <a:buNone/>
            </a:pPr>
            <a:r>
              <a:rPr lang="en-US">
                <a:solidFill>
                  <a:srgbClr val="C00000"/>
                </a:solidFill>
              </a:rPr>
              <a:t>Normal temperature</a:t>
            </a:r>
            <a:endParaRPr/>
          </a:p>
        </p:txBody>
      </p:sp>
      <p:sp>
        <p:nvSpPr>
          <p:cNvPr id="91" name="Google Shape;9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Is between 36.5-37.2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In elderly it inrease up to 37.8 due to decrease metabolisim and decrease pro inflammatory cytokines.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0"/>
          <p:cNvSpPr txBox="1">
            <a:spLocks noGrp="1"/>
          </p:cNvSpPr>
          <p:nvPr>
            <p:ph type="title"/>
          </p:nvPr>
        </p:nvSpPr>
        <p:spPr>
          <a:xfrm>
            <a:off x="514643" y="42139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800"/>
              <a:buFont typeface="Calibri"/>
              <a:buNone/>
            </a:pPr>
            <a:r>
              <a:rPr lang="en-US" sz="4800" u="sng">
                <a:solidFill>
                  <a:srgbClr val="FF0000"/>
                </a:solidFill>
              </a:rPr>
              <a:t>1. History taking :</a:t>
            </a:r>
            <a:br>
              <a:rPr lang="en-US" sz="4800" u="sng">
                <a:solidFill>
                  <a:srgbClr val="FF0000"/>
                </a:solidFill>
              </a:rPr>
            </a:br>
            <a:r>
              <a:rPr lang="en-US" sz="3600" b="1"/>
              <a:t>A full and extensive history should be taken noting :</a:t>
            </a:r>
            <a:endParaRPr sz="4800" b="1" u="sng"/>
          </a:p>
        </p:txBody>
      </p:sp>
      <p:sp>
        <p:nvSpPr>
          <p:cNvPr id="196" name="Google Shape;196;p20"/>
          <p:cNvSpPr txBox="1">
            <a:spLocks noGrp="1"/>
          </p:cNvSpPr>
          <p:nvPr>
            <p:ph type="body" idx="1"/>
          </p:nvPr>
        </p:nvSpPr>
        <p:spPr>
          <a:xfrm>
            <a:off x="278422" y="1910030"/>
            <a:ext cx="1121312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n-US" sz="4000" b="1"/>
              <a:t>.</a:t>
            </a:r>
            <a:r>
              <a:rPr lang="en-US" sz="2800"/>
              <a:t>Fever (</a:t>
            </a:r>
            <a:r>
              <a:rPr lang="en-US" sz="3200" u="sng"/>
              <a:t>Pattern</a:t>
            </a:r>
            <a:r>
              <a:rPr lang="en-US" sz="2800"/>
              <a:t>: </a:t>
            </a:r>
            <a:r>
              <a:rPr lang="en-US" sz="2800" b="1">
                <a:solidFill>
                  <a:srgbClr val="00B050"/>
                </a:solidFill>
              </a:rPr>
              <a:t>contineous</a:t>
            </a:r>
            <a:r>
              <a:rPr lang="en-US" sz="2800" b="1"/>
              <a:t>: </a:t>
            </a:r>
            <a:r>
              <a:rPr lang="en-US" sz="2800"/>
              <a:t>typhoid ,</a:t>
            </a:r>
            <a:r>
              <a:rPr lang="en-US" sz="2800">
                <a:solidFill>
                  <a:srgbClr val="00B050"/>
                </a:solidFill>
              </a:rPr>
              <a:t> </a:t>
            </a:r>
            <a:r>
              <a:rPr lang="en-US" sz="2800" b="1">
                <a:solidFill>
                  <a:srgbClr val="00B050"/>
                </a:solidFill>
              </a:rPr>
              <a:t>intermittent:</a:t>
            </a:r>
            <a:r>
              <a:rPr lang="en-US" sz="2800" b="1"/>
              <a:t> </a:t>
            </a:r>
            <a:r>
              <a:rPr lang="en-US" sz="2800"/>
              <a:t>malaria ,</a:t>
            </a:r>
            <a:r>
              <a:rPr lang="en-US" sz="2800">
                <a:solidFill>
                  <a:srgbClr val="00B050"/>
                </a:solidFill>
              </a:rPr>
              <a:t> </a:t>
            </a:r>
            <a:r>
              <a:rPr lang="en-US" sz="2800" b="1">
                <a:solidFill>
                  <a:srgbClr val="00B050"/>
                </a:solidFill>
              </a:rPr>
              <a:t>remittent(hectic) </a:t>
            </a:r>
            <a:r>
              <a:rPr lang="en-US" sz="2800">
                <a:solidFill>
                  <a:srgbClr val="00B050"/>
                </a:solidFill>
              </a:rPr>
              <a:t>: </a:t>
            </a:r>
            <a:r>
              <a:rPr lang="en-US" sz="2800"/>
              <a:t>pus ,</a:t>
            </a:r>
            <a:r>
              <a:rPr lang="en-US" sz="2800">
                <a:solidFill>
                  <a:srgbClr val="00B050"/>
                </a:solidFill>
              </a:rPr>
              <a:t> </a:t>
            </a:r>
            <a:r>
              <a:rPr lang="en-US" sz="2800" b="1">
                <a:solidFill>
                  <a:srgbClr val="00B050"/>
                </a:solidFill>
              </a:rPr>
              <a:t>relapsing :</a:t>
            </a:r>
            <a:r>
              <a:rPr lang="en-US" sz="2800" b="1"/>
              <a:t> </a:t>
            </a:r>
            <a:r>
              <a:rPr lang="en-US" sz="2800"/>
              <a:t>brucella</a:t>
            </a:r>
            <a:endParaRPr/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b="1" u="sng"/>
              <a:t>Onset</a:t>
            </a:r>
            <a:r>
              <a:rPr lang="en-US"/>
              <a:t> : </a:t>
            </a:r>
            <a:r>
              <a:rPr lang="en-US" b="1">
                <a:solidFill>
                  <a:srgbClr val="00B050"/>
                </a:solidFill>
              </a:rPr>
              <a:t>acute or insidious </a:t>
            </a:r>
            <a:r>
              <a:rPr lang="en-US"/>
              <a:t>,</a:t>
            </a:r>
            <a:r>
              <a:rPr lang="en-US" sz="3200" u="sng"/>
              <a:t>periodicity</a:t>
            </a:r>
            <a:r>
              <a:rPr lang="en-US" sz="2800"/>
              <a:t>, </a:t>
            </a:r>
            <a:r>
              <a:rPr lang="en-US" sz="3200" u="sng"/>
              <a:t>how was it measured </a:t>
            </a:r>
            <a:r>
              <a:rPr lang="en-US" sz="2800"/>
              <a:t>,</a:t>
            </a:r>
            <a:r>
              <a:rPr lang="en-US" sz="3200" u="sng"/>
              <a:t>associated symptoms </a:t>
            </a:r>
            <a:r>
              <a:rPr lang="en-US" sz="2800"/>
              <a:t>such as sweating (</a:t>
            </a:r>
            <a:r>
              <a:rPr lang="en-US" sz="2800">
                <a:solidFill>
                  <a:srgbClr val="C00000"/>
                </a:solidFill>
              </a:rPr>
              <a:t>meningitis , tb, malaria</a:t>
            </a:r>
            <a:r>
              <a:rPr lang="en-US" sz="2800"/>
              <a:t>), vomiting, headaches ,chills and rigor suggest </a:t>
            </a:r>
            <a:r>
              <a:rPr lang="en-US" sz="2800">
                <a:solidFill>
                  <a:srgbClr val="C00000"/>
                </a:solidFill>
              </a:rPr>
              <a:t>malaria </a:t>
            </a:r>
            <a:r>
              <a:rPr lang="en-US" sz="1800"/>
              <a:t>for example ,</a:t>
            </a:r>
            <a:r>
              <a:rPr lang="en-US"/>
              <a:t>myalgia ( </a:t>
            </a:r>
            <a:r>
              <a:rPr lang="en-US" sz="2000"/>
              <a:t>may be seen </a:t>
            </a:r>
            <a:r>
              <a:rPr lang="en-US"/>
              <a:t>in </a:t>
            </a:r>
            <a:r>
              <a:rPr lang="en-US">
                <a:solidFill>
                  <a:srgbClr val="C00000"/>
                </a:solidFill>
              </a:rPr>
              <a:t>brucellosis</a:t>
            </a:r>
            <a:r>
              <a:rPr lang="en-US"/>
              <a:t>), loss of weight, appetite</a:t>
            </a:r>
            <a:endParaRPr sz="1800"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1"/>
          <p:cNvSpPr txBox="1">
            <a:spLocks noGrp="1"/>
          </p:cNvSpPr>
          <p:nvPr>
            <p:ph type="body" idx="1"/>
          </p:nvPr>
        </p:nvSpPr>
        <p:spPr>
          <a:xfrm>
            <a:off x="225082" y="765443"/>
            <a:ext cx="11184988" cy="5895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Contact with infections ,infected people (</a:t>
            </a:r>
            <a:r>
              <a:rPr lang="en-US">
                <a:solidFill>
                  <a:srgbClr val="C00000"/>
                </a:solidFill>
              </a:rPr>
              <a:t>tb</a:t>
            </a:r>
            <a:r>
              <a:rPr lang="en-US"/>
              <a:t>), animals(</a:t>
            </a:r>
            <a:r>
              <a:rPr lang="en-US">
                <a:solidFill>
                  <a:srgbClr val="C00000"/>
                </a:solidFill>
              </a:rPr>
              <a:t>brucellosis</a:t>
            </a:r>
            <a:r>
              <a:rPr lang="en-US"/>
              <a:t>)</a:t>
            </a:r>
            <a:endParaRPr/>
          </a:p>
          <a:p>
            <a:pPr marL="342900" lvl="0" indent="-3429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/>
              <a:t>Past medical and surgical history ( prosthesis in situ, cardiac illness, any recent surgery particularly abdominal surgery)</a:t>
            </a:r>
            <a:endParaRPr/>
          </a:p>
          <a:p>
            <a:pPr marL="342900" lvl="0" indent="-3429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/>
              <a:t>Occupation, Travel to endemic areas (</a:t>
            </a:r>
            <a:r>
              <a:rPr lang="en-US" sz="2400"/>
              <a:t>where , how long , vaccinations, precautions)</a:t>
            </a:r>
            <a:endParaRPr sz="2800"/>
          </a:p>
          <a:p>
            <a:pPr marL="342900" lvl="0" indent="-3429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/>
              <a:t>Contact with ticks</a:t>
            </a:r>
            <a:endParaRPr/>
          </a:p>
          <a:p>
            <a:pPr marL="342900" lvl="0" indent="-3429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/>
              <a:t>Diet (Drinking unpasteurised milk)</a:t>
            </a:r>
            <a:endParaRPr sz="2800"/>
          </a:p>
          <a:p>
            <a:pPr marL="342900" lvl="0" indent="-1651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2"/>
          <p:cNvSpPr txBox="1">
            <a:spLocks noGrp="1"/>
          </p:cNvSpPr>
          <p:nvPr>
            <p:ph type="body" idx="1"/>
          </p:nvPr>
        </p:nvSpPr>
        <p:spPr>
          <a:xfrm>
            <a:off x="208671" y="900332"/>
            <a:ext cx="11774657" cy="6288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/>
              <a:t> History of addiction</a:t>
            </a:r>
            <a:endParaRPr/>
          </a:p>
          <a:p>
            <a:pPr marL="342900" lvl="0" indent="-3429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/>
              <a:t>Sexual behavior(any other high risk behaviour)</a:t>
            </a:r>
            <a:endParaRPr/>
          </a:p>
          <a:p>
            <a:pPr marL="342900" lvl="0" indent="-3429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/>
              <a:t>Drug history ( including OTC and drug abuse)</a:t>
            </a:r>
            <a:endParaRPr/>
          </a:p>
          <a:p>
            <a:pPr marL="342900" lvl="0" indent="-3429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/>
              <a:t>Immunization</a:t>
            </a:r>
            <a:endParaRPr/>
          </a:p>
          <a:p>
            <a:pPr marL="342900" lvl="0" indent="-3429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/>
              <a:t>Blood transfusion (malaria , hepatitis B)</a:t>
            </a:r>
            <a:endParaRPr/>
          </a:p>
          <a:p>
            <a:pPr marL="342900" lvl="0" indent="-3429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/>
              <a:t>Joint pain , rash, photosensitivity( autoimmune diseases)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1">
                <a:solidFill>
                  <a:srgbClr val="FF0000"/>
                </a:solidFill>
              </a:rPr>
              <a:t>2.Physical examination</a:t>
            </a:r>
            <a:br>
              <a:rPr lang="en-US" sz="4400" b="1">
                <a:solidFill>
                  <a:srgbClr val="FF0000"/>
                </a:solidFill>
              </a:rPr>
            </a:br>
            <a:endParaRPr/>
          </a:p>
        </p:txBody>
      </p:sp>
      <p:sp>
        <p:nvSpPr>
          <p:cNvPr id="212" name="Google Shape;212;p23"/>
          <p:cNvSpPr txBox="1">
            <a:spLocks noGrp="1"/>
          </p:cNvSpPr>
          <p:nvPr>
            <p:ph type="body" idx="1"/>
          </p:nvPr>
        </p:nvSpPr>
        <p:spPr>
          <a:xfrm>
            <a:off x="267287" y="1252025"/>
            <a:ext cx="11086514" cy="5430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>
                <a:latin typeface="Open Sans"/>
                <a:ea typeface="Open Sans"/>
                <a:cs typeface="Open Sans"/>
                <a:sym typeface="Open Sans"/>
              </a:rPr>
              <a:t>The </a:t>
            </a:r>
            <a:r>
              <a:rPr lang="en-US" sz="2800" b="1">
                <a:solidFill>
                  <a:srgbClr val="0070C0"/>
                </a:solidFill>
                <a:latin typeface="Open Sans"/>
                <a:ea typeface="Open Sans"/>
                <a:cs typeface="Open Sans"/>
                <a:sym typeface="Open Sans"/>
              </a:rPr>
              <a:t>general appearance</a:t>
            </a:r>
            <a:r>
              <a:rPr lang="en-US" sz="2800">
                <a:latin typeface="Open Sans"/>
                <a:ea typeface="Open Sans"/>
                <a:cs typeface="Open Sans"/>
                <a:sym typeface="Open Sans"/>
              </a:rPr>
              <a:t>, particularly for cachexia, jaundice, and pallor, is noted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2800"/>
              <a:buChar char="•"/>
            </a:pPr>
            <a:r>
              <a:rPr lang="en-US" b="1">
                <a:solidFill>
                  <a:srgbClr val="0070C0"/>
                </a:solidFill>
                <a:latin typeface="Open Sans"/>
                <a:ea typeface="Open Sans"/>
                <a:cs typeface="Open Sans"/>
                <a:sym typeface="Open Sans"/>
              </a:rPr>
              <a:t>Vital signs </a:t>
            </a:r>
            <a:endParaRPr sz="2800" b="1">
              <a:solidFill>
                <a:srgbClr val="0070C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en-US" sz="3600" b="1">
                <a:latin typeface="Open Sans"/>
                <a:ea typeface="Open Sans"/>
                <a:cs typeface="Open Sans"/>
                <a:sym typeface="Open Sans"/>
              </a:rPr>
              <a:t>.</a:t>
            </a:r>
            <a:r>
              <a:rPr lang="en-US" sz="2800"/>
              <a:t>The </a:t>
            </a:r>
            <a:r>
              <a:rPr lang="en-US" sz="2800" b="1">
                <a:solidFill>
                  <a:srgbClr val="0070C0"/>
                </a:solidFill>
              </a:rPr>
              <a:t>skin </a:t>
            </a:r>
            <a:r>
              <a:rPr lang="en-US" sz="2800"/>
              <a:t>is inspected for </a:t>
            </a:r>
            <a:r>
              <a:rPr lang="en-US" sz="2800" u="sng"/>
              <a:t>focal erythema and rash</a:t>
            </a:r>
            <a:r>
              <a:rPr lang="en-US" sz="2800"/>
              <a:t>. inspection should include </a:t>
            </a:r>
            <a:r>
              <a:rPr lang="en-US" sz="2800" u="sng"/>
              <a:t>the perineum</a:t>
            </a:r>
            <a:r>
              <a:rPr lang="en-US" sz="2800"/>
              <a:t> and feet, particularly in diabetics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3200"/>
              <a:buNone/>
            </a:pPr>
            <a:r>
              <a:rPr lang="en-US" sz="3200" b="1">
                <a:solidFill>
                  <a:srgbClr val="0070C0"/>
                </a:solidFill>
              </a:rPr>
              <a:t>.</a:t>
            </a:r>
            <a:r>
              <a:rPr lang="en-US" b="1">
                <a:solidFill>
                  <a:srgbClr val="0070C0"/>
                </a:solidFill>
              </a:rPr>
              <a:t>ophthalmic examination( </a:t>
            </a:r>
            <a:r>
              <a:rPr lang="en-US"/>
              <a:t>anemia,jaundice,proptosis(thyrotoxicosis)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sz="3200" b="1"/>
              <a:t>.</a:t>
            </a:r>
            <a:r>
              <a:rPr lang="en-US" sz="2800" b="1">
                <a:solidFill>
                  <a:srgbClr val="0070C0"/>
                </a:solidFill>
              </a:rPr>
              <a:t>tender sinuses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2800"/>
              <a:buChar char="•"/>
            </a:pPr>
            <a:r>
              <a:rPr lang="en-US" b="1">
                <a:solidFill>
                  <a:srgbClr val="0070C0"/>
                </a:solidFill>
              </a:rPr>
              <a:t>Oral cavity( </a:t>
            </a:r>
            <a:r>
              <a:rPr lang="en-US"/>
              <a:t>enlarged tonsils , hyperemic pharynx , ulcerations , candidiasis )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2800"/>
              <a:buChar char="•"/>
            </a:pPr>
            <a:r>
              <a:rPr lang="en-US" b="1">
                <a:solidFill>
                  <a:srgbClr val="0070C0"/>
                </a:solidFill>
              </a:rPr>
              <a:t>Neck</a:t>
            </a:r>
            <a:r>
              <a:rPr lang="en-US"/>
              <a:t> (lymph node enlargement , enlarged thyroid)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4"/>
          <p:cNvSpPr txBox="1">
            <a:spLocks noGrp="1"/>
          </p:cNvSpPr>
          <p:nvPr>
            <p:ph type="body" idx="1"/>
          </p:nvPr>
        </p:nvSpPr>
        <p:spPr>
          <a:xfrm>
            <a:off x="359899" y="981563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800"/>
              <a:buChar char="•"/>
            </a:pPr>
            <a:r>
              <a:rPr lang="en-US" b="1">
                <a:solidFill>
                  <a:srgbClr val="0070C0"/>
                </a:solidFill>
              </a:rPr>
              <a:t>Heart </a:t>
            </a:r>
            <a:r>
              <a:rPr lang="en-US"/>
              <a:t>(murmurs 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2800"/>
              <a:buChar char="•"/>
            </a:pPr>
            <a:r>
              <a:rPr lang="en-US" b="1">
                <a:solidFill>
                  <a:srgbClr val="0070C0"/>
                </a:solidFill>
              </a:rPr>
              <a:t> Abdomen</a:t>
            </a:r>
            <a:r>
              <a:rPr lang="en-US"/>
              <a:t>(  surgical scars ,hepatomegaly, splenomegaly , tenderness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Loin tenderness: pyelonephritis)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2800"/>
              <a:buNone/>
            </a:pPr>
            <a:r>
              <a:rPr lang="en-US" b="1">
                <a:solidFill>
                  <a:srgbClr val="0070C0"/>
                </a:solidFill>
              </a:rPr>
              <a:t>.Digital rectal exam and back examination</a:t>
            </a:r>
            <a:r>
              <a:rPr lang="en-US"/>
              <a:t> </a:t>
            </a:r>
            <a:r>
              <a:rPr lang="en-US" b="1">
                <a:solidFill>
                  <a:srgbClr val="FF0000"/>
                </a:solidFill>
              </a:rPr>
              <a:t>NOT TO FORGET 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5"/>
          <p:cNvSpPr/>
          <p:nvPr/>
        </p:nvSpPr>
        <p:spPr>
          <a:xfrm>
            <a:off x="225080" y="281353"/>
            <a:ext cx="10297553" cy="469860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25"/>
          <p:cNvSpPr txBox="1"/>
          <p:nvPr/>
        </p:nvSpPr>
        <p:spPr>
          <a:xfrm>
            <a:off x="225082" y="496371"/>
            <a:ext cx="8553157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sng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RED FLAGS :</a:t>
            </a:r>
            <a:endParaRPr/>
          </a:p>
          <a:p>
            <a:pPr marL="0" marR="0" lvl="0" indent="-152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Open Sans"/>
              <a:buChar char="•"/>
            </a:pPr>
            <a:r>
              <a:rPr lang="en-US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Immunocompromise</a:t>
            </a:r>
            <a:endParaRPr/>
          </a:p>
          <a:p>
            <a:pPr marL="0" marR="0" lvl="0" indent="-152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Open Sans"/>
              <a:buChar char="•"/>
            </a:pPr>
            <a:r>
              <a:rPr lang="en-US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Heart murmur</a:t>
            </a:r>
            <a:endParaRPr/>
          </a:p>
          <a:p>
            <a:pPr marL="0" marR="0" lvl="0" indent="-152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Open Sans"/>
              <a:buChar char="•"/>
            </a:pPr>
            <a:r>
              <a:rPr lang="en-US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Presence of inserted devices (eg, IV lines, pacemakers, joint prostheses)</a:t>
            </a:r>
            <a:endParaRPr/>
          </a:p>
          <a:p>
            <a:pPr marL="0" marR="0" lvl="0" indent="-152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Open Sans"/>
              <a:buChar char="•"/>
            </a:pPr>
            <a:r>
              <a:rPr lang="en-US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Recent travel to endemic areas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u="sng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6"/>
          <p:cNvSpPr txBox="1"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 sz="4400" b="1">
                <a:solidFill>
                  <a:srgbClr val="FF0000"/>
                </a:solidFill>
              </a:rPr>
              <a:t>3.Lab Testing :</a:t>
            </a:r>
            <a:r>
              <a:rPr lang="en-US" sz="4400" b="1"/>
              <a:t> </a:t>
            </a:r>
            <a:r>
              <a:rPr lang="en-US" sz="3100" b="1"/>
              <a:t>it may be necessary to carry out numerous and repeated investigations, and withhold any drugs one at time to see if the fever settles</a:t>
            </a:r>
            <a:br>
              <a:rPr lang="en-US" sz="4400" b="1">
                <a:solidFill>
                  <a:srgbClr val="FF0000"/>
                </a:solidFill>
              </a:rPr>
            </a:br>
            <a:endParaRPr/>
          </a:p>
        </p:txBody>
      </p:sp>
      <p:sp>
        <p:nvSpPr>
          <p:cNvPr id="229" name="Google Shape;229;p26"/>
          <p:cNvSpPr txBox="1">
            <a:spLocks noGrp="1"/>
          </p:cNvSpPr>
          <p:nvPr>
            <p:ph type="body" idx="1"/>
          </p:nvPr>
        </p:nvSpPr>
        <p:spPr>
          <a:xfrm>
            <a:off x="838200" y="1617786"/>
            <a:ext cx="10515600" cy="5240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Noto Sans Symbols"/>
              <a:buChar char="❑"/>
            </a:pPr>
            <a:r>
              <a:rPr lang="en-US" sz="3200" b="1" u="sng">
                <a:solidFill>
                  <a:srgbClr val="0070C0"/>
                </a:solidFill>
              </a:rPr>
              <a:t>Cbc, ESR: </a:t>
            </a:r>
            <a:r>
              <a:rPr lang="en-US" sz="3200"/>
              <a:t>Hb    in malignancy , anemia of chronic diseases like ;RA     WBCs   in in fection , leukemia , ESR   malignancy, connective tissue diseases ,tb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Noto Sans Symbols"/>
              <a:buChar char="❑"/>
            </a:pPr>
            <a:r>
              <a:rPr lang="en-US" sz="3600" b="1" u="sng">
                <a:solidFill>
                  <a:srgbClr val="0070C0"/>
                </a:solidFill>
              </a:rPr>
              <a:t>U and Es : </a:t>
            </a:r>
            <a:r>
              <a:rPr lang="en-US" sz="3200"/>
              <a:t>connective tissue diseasea affeacting the kidneys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Noto Sans Symbols"/>
              <a:buChar char="❑"/>
            </a:pPr>
            <a:r>
              <a:rPr lang="en-US" sz="3600" b="1" u="sng">
                <a:solidFill>
                  <a:srgbClr val="0070C0"/>
                </a:solidFill>
              </a:rPr>
              <a:t>LFTs : </a:t>
            </a:r>
            <a:r>
              <a:rPr lang="en-US" sz="3200"/>
              <a:t>biliary tract or liver diseases :cholangitis, hepatitis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Noto Sans Symbols"/>
              <a:buChar char="❑"/>
            </a:pPr>
            <a:r>
              <a:rPr lang="en-US" sz="3600" b="1" u="sng">
                <a:solidFill>
                  <a:srgbClr val="0070C0"/>
                </a:solidFill>
              </a:rPr>
              <a:t>Blood glucose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Noto Sans Symbols"/>
              <a:buChar char="❑"/>
            </a:pPr>
            <a:r>
              <a:rPr lang="en-US" sz="3600" b="1" u="sng">
                <a:solidFill>
                  <a:srgbClr val="0070C0"/>
                </a:solidFill>
              </a:rPr>
              <a:t>Blood culture: </a:t>
            </a:r>
            <a:r>
              <a:rPr lang="en-US" sz="3500"/>
              <a:t>strept viridans suggests infective endocarditis</a:t>
            </a:r>
            <a:endParaRPr sz="4400"/>
          </a:p>
        </p:txBody>
      </p:sp>
      <p:sp>
        <p:nvSpPr>
          <p:cNvPr id="230" name="Google Shape;230;p26"/>
          <p:cNvSpPr/>
          <p:nvPr/>
        </p:nvSpPr>
        <p:spPr>
          <a:xfrm>
            <a:off x="3245313" y="1753274"/>
            <a:ext cx="281400" cy="3516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26"/>
          <p:cNvSpPr/>
          <p:nvPr/>
        </p:nvSpPr>
        <p:spPr>
          <a:xfrm>
            <a:off x="3146259" y="2104883"/>
            <a:ext cx="281400" cy="351600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26"/>
          <p:cNvSpPr/>
          <p:nvPr/>
        </p:nvSpPr>
        <p:spPr>
          <a:xfrm>
            <a:off x="8041816" y="2104833"/>
            <a:ext cx="281400" cy="351600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7"/>
          <p:cNvSpPr txBox="1">
            <a:spLocks noGrp="1"/>
          </p:cNvSpPr>
          <p:nvPr>
            <p:ph type="body" idx="1"/>
          </p:nvPr>
        </p:nvSpPr>
        <p:spPr>
          <a:xfrm>
            <a:off x="423789" y="297351"/>
            <a:ext cx="11344422" cy="6263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Noto Sans Symbols"/>
              <a:buChar char="❑"/>
            </a:pPr>
            <a:r>
              <a:rPr lang="en-US" sz="3200" b="1" u="sng">
                <a:solidFill>
                  <a:srgbClr val="0070C0"/>
                </a:solidFill>
              </a:rPr>
              <a:t>Viral antibodies :</a:t>
            </a:r>
            <a:r>
              <a:rPr lang="en-US"/>
              <a:t>hepatitis c ,b, infectious mononucleosis , HIV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Noto Sans Symbols"/>
              <a:buChar char="❑"/>
            </a:pPr>
            <a:r>
              <a:rPr lang="en-US" sz="3600" b="1" u="sng">
                <a:solidFill>
                  <a:srgbClr val="0070C0"/>
                </a:solidFill>
              </a:rPr>
              <a:t>Sputum culture </a:t>
            </a:r>
            <a:r>
              <a:rPr lang="en-US" sz="3200"/>
              <a:t>: microscopy for tubercle bacilli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Noto Sans Symbols"/>
              <a:buChar char="❑"/>
            </a:pPr>
            <a:r>
              <a:rPr lang="en-US" sz="3200" b="1" u="sng">
                <a:solidFill>
                  <a:srgbClr val="0070C0"/>
                </a:solidFill>
              </a:rPr>
              <a:t>Urine microscopy and culture</a:t>
            </a:r>
            <a:r>
              <a:rPr lang="en-US" sz="3200"/>
              <a:t>: </a:t>
            </a:r>
            <a:r>
              <a:rPr lang="en-US"/>
              <a:t>microscopic hematuria in endocarditis , proteinuria suggests renal disease, hematuria in hypernephroma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Noto Sans Symbols"/>
              <a:buChar char="❑"/>
            </a:pPr>
            <a:r>
              <a:rPr lang="en-US" sz="3200" b="1" u="sng">
                <a:solidFill>
                  <a:srgbClr val="0070C0"/>
                </a:solidFill>
              </a:rPr>
              <a:t>Stool culture and microscopy: </a:t>
            </a:r>
            <a:r>
              <a:rPr lang="en-US"/>
              <a:t>ova, parasites and cysts on microscopy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Noto Sans Symbols"/>
              <a:buChar char="❑"/>
            </a:pPr>
            <a:r>
              <a:rPr lang="en-US" sz="3600" b="1" u="sng">
                <a:solidFill>
                  <a:srgbClr val="0070C0"/>
                </a:solidFill>
              </a:rPr>
              <a:t>CXRay</a:t>
            </a:r>
            <a:r>
              <a:rPr lang="en-US" sz="3200"/>
              <a:t> : tb , atypical pneumonia, hilar lymphadenopathy in sarcoidosis, lymphoma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Noto Sans Symbols"/>
              <a:buChar char="❑"/>
            </a:pPr>
            <a:r>
              <a:rPr lang="en-US" sz="3600" b="1" u="sng">
                <a:solidFill>
                  <a:srgbClr val="0070C0"/>
                </a:solidFill>
              </a:rPr>
              <a:t>ECG</a:t>
            </a:r>
            <a:r>
              <a:rPr lang="en-US" sz="3200"/>
              <a:t>: for cardiac diseases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1">
                <a:solidFill>
                  <a:srgbClr val="FF0000"/>
                </a:solidFill>
              </a:rPr>
              <a:t>4. Imaging</a:t>
            </a:r>
            <a:r>
              <a:rPr lang="en-US"/>
              <a:t> </a:t>
            </a:r>
            <a:r>
              <a:rPr lang="en-US" sz="4400" b="1">
                <a:solidFill>
                  <a:srgbClr val="FF0000"/>
                </a:solidFill>
              </a:rPr>
              <a:t>Tests:</a:t>
            </a:r>
            <a:r>
              <a:rPr lang="en-US" sz="440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>
                <a:latin typeface="Open Sans"/>
                <a:ea typeface="Open Sans"/>
                <a:cs typeface="Open Sans"/>
                <a:sym typeface="Open Sans"/>
              </a:rPr>
              <a:t>Typically, areas of discomfort should be imaged</a:t>
            </a:r>
            <a:br>
              <a:rPr lang="en-US" sz="4400" b="1">
                <a:solidFill>
                  <a:srgbClr val="FF0000"/>
                </a:solidFill>
              </a:rPr>
            </a:br>
            <a:endParaRPr/>
          </a:p>
        </p:txBody>
      </p:sp>
      <p:sp>
        <p:nvSpPr>
          <p:cNvPr id="243" name="Google Shape;243;p28"/>
          <p:cNvSpPr txBox="1">
            <a:spLocks noGrp="1"/>
          </p:cNvSpPr>
          <p:nvPr>
            <p:ph type="body" idx="1"/>
          </p:nvPr>
        </p:nvSpPr>
        <p:spPr>
          <a:xfrm>
            <a:off x="0" y="1132449"/>
            <a:ext cx="11353800" cy="5725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800"/>
              <a:buChar char="•"/>
            </a:pPr>
            <a:r>
              <a:rPr lang="en-US" sz="2800" b="1" u="sng">
                <a:solidFill>
                  <a:srgbClr val="0070C0"/>
                </a:solidFill>
              </a:rPr>
              <a:t>CT of the chest, abdomen, and pelvis </a:t>
            </a:r>
            <a:r>
              <a:rPr lang="en-US" sz="2800"/>
              <a:t>should be considered to check for adenopathy and occult abscesses even when patients do not have localizing symptoms or signs.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2800"/>
              <a:buChar char="•"/>
            </a:pPr>
            <a:r>
              <a:rPr lang="en-US" sz="2800" b="1" u="sng">
                <a:solidFill>
                  <a:srgbClr val="0070C0"/>
                </a:solidFill>
              </a:rPr>
              <a:t>echocardiography is done: </a:t>
            </a:r>
            <a:r>
              <a:rPr lang="en-US" sz="2800"/>
              <a:t>if blood cultures are positive or heart murmurs or peripheral signs suggest endocarditis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2800"/>
              <a:buChar char="•"/>
            </a:pPr>
            <a:r>
              <a:rPr lang="en-US" sz="2800" b="1" u="sng">
                <a:solidFill>
                  <a:srgbClr val="0070C0"/>
                </a:solidFill>
                <a:latin typeface="Open Sans"/>
                <a:ea typeface="Open Sans"/>
                <a:cs typeface="Open Sans"/>
                <a:sym typeface="Open Sans"/>
              </a:rPr>
              <a:t>MRI</a:t>
            </a:r>
            <a:r>
              <a:rPr lang="en-US" sz="2800">
                <a:latin typeface="Open Sans"/>
                <a:ea typeface="Open Sans"/>
                <a:cs typeface="Open Sans"/>
                <a:sym typeface="Open Sans"/>
              </a:rPr>
              <a:t> is more sensitive than </a:t>
            </a:r>
            <a:r>
              <a:rPr lang="en-US" sz="2800" u="sng">
                <a:solidFill>
                  <a:srgbClr val="0070C0"/>
                </a:solidFill>
                <a:latin typeface="Open Sans"/>
                <a:ea typeface="Open Sans"/>
                <a:cs typeface="Open Sans"/>
                <a:sym typeface="Open Sans"/>
              </a:rPr>
              <a:t>CT</a:t>
            </a:r>
            <a:r>
              <a:rPr lang="en-US" sz="2800">
                <a:latin typeface="Open Sans"/>
                <a:ea typeface="Open Sans"/>
                <a:cs typeface="Open Sans"/>
                <a:sym typeface="Open Sans"/>
              </a:rPr>
              <a:t> for detecting most causes of FUO involving the central nervous system (</a:t>
            </a:r>
            <a:r>
              <a:rPr lang="en-US" sz="2800" b="1" u="sng">
                <a:solidFill>
                  <a:srgbClr val="0070C0"/>
                </a:solidFill>
                <a:latin typeface="Open Sans"/>
                <a:ea typeface="Open Sans"/>
                <a:cs typeface="Open Sans"/>
                <a:sym typeface="Open Sans"/>
              </a:rPr>
              <a:t>CNS) </a:t>
            </a:r>
            <a:r>
              <a:rPr lang="en-US" sz="2800">
                <a:latin typeface="Open Sans"/>
                <a:ea typeface="Open Sans"/>
                <a:cs typeface="Open Sans"/>
                <a:sym typeface="Open Sans"/>
              </a:rPr>
              <a:t>and should be done if a CNS cause is being considered.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>
              <a:latin typeface="Open Sans"/>
              <a:ea typeface="Open Sans"/>
              <a:cs typeface="Open Sans"/>
              <a:sym typeface="Open Sans"/>
            </a:endParaRPr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 b="1" u="sng">
              <a:solidFill>
                <a:srgbClr val="0070C0"/>
              </a:solidFill>
            </a:endParaRPr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b="1">
                <a:solidFill>
                  <a:srgbClr val="FF0000"/>
                </a:solidFill>
              </a:rPr>
              <a:t>5. Specific investigations</a:t>
            </a:r>
            <a:endParaRPr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  <a:buFont typeface="Noto Sans Symbols"/>
              <a:buChar char="❖"/>
            </a:pPr>
            <a:r>
              <a:rPr lang="en-US" u="sng">
                <a:solidFill>
                  <a:srgbClr val="7030A0"/>
                </a:solidFill>
              </a:rPr>
              <a:t>Rheumatoid factor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030A0"/>
              </a:buClr>
              <a:buSzPts val="2800"/>
              <a:buFont typeface="Noto Sans Symbols"/>
              <a:buChar char="❖"/>
            </a:pPr>
            <a:r>
              <a:rPr lang="en-US" u="sng">
                <a:solidFill>
                  <a:srgbClr val="7030A0"/>
                </a:solidFill>
              </a:rPr>
              <a:t>Serological tests</a:t>
            </a:r>
            <a:r>
              <a:rPr lang="en-US"/>
              <a:t>: Q fever, brucellosis, leptospirosis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030A0"/>
              </a:buClr>
              <a:buSzPts val="2800"/>
              <a:buFont typeface="Noto Sans Symbols"/>
              <a:buChar char="❖"/>
            </a:pPr>
            <a:r>
              <a:rPr lang="en-US" u="sng">
                <a:solidFill>
                  <a:srgbClr val="7030A0"/>
                </a:solidFill>
              </a:rPr>
              <a:t>Autoantibodies</a:t>
            </a:r>
            <a:r>
              <a:rPr lang="en-US"/>
              <a:t>: connective tissue diseases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030A0"/>
              </a:buClr>
              <a:buSzPts val="2800"/>
              <a:buFont typeface="Noto Sans Symbols"/>
              <a:buChar char="❖"/>
            </a:pPr>
            <a:r>
              <a:rPr lang="en-US" u="sng">
                <a:solidFill>
                  <a:srgbClr val="7030A0"/>
                </a:solidFill>
              </a:rPr>
              <a:t>Antistreptolysin O titre</a:t>
            </a:r>
            <a:r>
              <a:rPr lang="en-US"/>
              <a:t>: rheumatic fever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030A0"/>
              </a:buClr>
              <a:buSzPts val="2800"/>
              <a:buFont typeface="Noto Sans Symbols"/>
              <a:buChar char="❖"/>
            </a:pPr>
            <a:r>
              <a:rPr lang="en-US" u="sng">
                <a:solidFill>
                  <a:srgbClr val="7030A0"/>
                </a:solidFill>
              </a:rPr>
              <a:t>Bone marrow aspirate </a:t>
            </a:r>
            <a:r>
              <a:rPr lang="en-US"/>
              <a:t>:leukemia, myeloma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030A0"/>
              </a:buClr>
              <a:buSzPts val="2800"/>
              <a:buFont typeface="Noto Sans Symbols"/>
              <a:buChar char="❖"/>
            </a:pPr>
            <a:r>
              <a:rPr lang="en-US" u="sng">
                <a:solidFill>
                  <a:srgbClr val="7030A0"/>
                </a:solidFill>
              </a:rPr>
              <a:t>LP</a:t>
            </a:r>
            <a:r>
              <a:rPr lang="en-US"/>
              <a:t>: WBCs and organisms if suspected meningitis ,blood :SAH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030A0"/>
              </a:buClr>
              <a:buSzPts val="2800"/>
              <a:buFont typeface="Noto Sans Symbols"/>
              <a:buChar char="❖"/>
            </a:pPr>
            <a:r>
              <a:rPr lang="en-US" u="sng">
                <a:solidFill>
                  <a:srgbClr val="7030A0"/>
                </a:solidFill>
              </a:rPr>
              <a:t>Abdominal US</a:t>
            </a:r>
            <a:r>
              <a:rPr lang="en-US"/>
              <a:t>:intraperitoneal abcesses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030A0"/>
              </a:buClr>
              <a:buSzPts val="2800"/>
              <a:buFont typeface="Noto Sans Symbols"/>
              <a:buChar char="❖"/>
            </a:pPr>
            <a:r>
              <a:rPr lang="en-US" u="sng">
                <a:solidFill>
                  <a:srgbClr val="7030A0"/>
                </a:solidFill>
              </a:rPr>
              <a:t>Liver ,renal, muscle Biopsy </a:t>
            </a:r>
            <a:r>
              <a:rPr lang="en-US"/>
              <a:t>: hepatitis, glomerular disease, myositis respectively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6000"/>
              <a:buFont typeface="Calibri"/>
              <a:buNone/>
            </a:pPr>
            <a:r>
              <a:rPr lang="en-US" sz="6000" b="1">
                <a:solidFill>
                  <a:srgbClr val="0070C0"/>
                </a:solidFill>
              </a:rPr>
              <a:t>Physiology</a:t>
            </a:r>
            <a:endParaRPr/>
          </a:p>
        </p:txBody>
      </p:sp>
      <p:sp>
        <p:nvSpPr>
          <p:cNvPr id="97" name="Google Shape;9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Normal body temperature is maintained by a complex regulatory system in the anterior hypothalamus , preoptic area, temperature sensitive area, thermal set point.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Calibri"/>
              <a:buNone/>
            </a:pPr>
            <a:r>
              <a:rPr lang="en-US" sz="6000" b="1" i="1" u="sng">
                <a:solidFill>
                  <a:srgbClr val="FF0000"/>
                </a:solidFill>
              </a:rPr>
              <a:t>treatment</a:t>
            </a:r>
            <a:endParaRPr/>
          </a:p>
        </p:txBody>
      </p:sp>
      <p:sp>
        <p:nvSpPr>
          <p:cNvPr id="255" name="Google Shape;255;p30"/>
          <p:cNvSpPr txBox="1">
            <a:spLocks noGrp="1"/>
          </p:cNvSpPr>
          <p:nvPr>
            <p:ph type="body" idx="1"/>
          </p:nvPr>
        </p:nvSpPr>
        <p:spPr>
          <a:xfrm>
            <a:off x="838200" y="1690688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/>
              <a:t>Final diagnosis!!. When no cause is found → antipyretics</a:t>
            </a:r>
            <a:endParaRPr sz="32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/>
              <a:t>In general the use of antibiotics , antituberculous drugs or steroids is </a:t>
            </a:r>
            <a:r>
              <a:rPr lang="en-US" sz="3200" u="sng">
                <a:solidFill>
                  <a:srgbClr val="FF0000"/>
                </a:solidFill>
              </a:rPr>
              <a:t>not recommended </a:t>
            </a:r>
            <a:r>
              <a:rPr lang="en-US" sz="3200"/>
              <a:t>;since they mask the main features of the disease causing delay in the diagnosis.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sz="3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6000"/>
              <a:buFont typeface="Calibri"/>
              <a:buNone/>
            </a:pPr>
            <a:r>
              <a:rPr lang="en-US" sz="6000" b="1">
                <a:solidFill>
                  <a:srgbClr val="0070C0"/>
                </a:solidFill>
              </a:rPr>
              <a:t>pathophysiology</a:t>
            </a:r>
            <a:endParaRPr/>
          </a:p>
        </p:txBody>
      </p:sp>
      <p:sp>
        <p:nvSpPr>
          <p:cNvPr id="103" name="Google Shape;103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  <a:buChar char="•"/>
            </a:pPr>
            <a:r>
              <a:rPr lang="en-US">
                <a:solidFill>
                  <a:srgbClr val="7030A0"/>
                </a:solidFill>
              </a:rPr>
              <a:t>Pyrogens: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Substances that mediate the elevation of core body temperature,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There are two types,exogenous and endogenous pyrogens.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030A0"/>
              </a:buClr>
              <a:buSzPts val="2800"/>
              <a:buNone/>
            </a:pPr>
            <a:r>
              <a:rPr lang="en-US">
                <a:solidFill>
                  <a:srgbClr val="7030A0"/>
                </a:solidFill>
              </a:rPr>
              <a:t>Exogenous pyrogens: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Its derived from outside of the host, such as microorganisms, toxins, and microbial products.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They are generally large molecules cannot pass blood brain barrier.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They induce the release of endogenous pyrogens from macrophages.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Continue…</a:t>
            </a:r>
            <a:endParaRPr/>
          </a:p>
        </p:txBody>
      </p:sp>
      <p:sp>
        <p:nvSpPr>
          <p:cNvPr id="109" name="Google Shape;109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  <a:buChar char="•"/>
            </a:pPr>
            <a:r>
              <a:rPr lang="en-US">
                <a:solidFill>
                  <a:srgbClr val="7030A0"/>
                </a:solidFill>
              </a:rPr>
              <a:t>Endogenous pyrogens: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They are small molecules can pass blood brain barrier.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Pyrogen cytokines trigger the hypothalamus to release PGE2,RESULTING IN: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/>
              <a:t>Resetting of thermostatic temperature.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/>
              <a:t>Activation of vasomotor center.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/>
              <a:t>Vasodilatation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/>
              <a:t>Heat production.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Fever of unknown origin</a:t>
            </a:r>
            <a:endParaRPr/>
          </a:p>
        </p:txBody>
      </p:sp>
      <p:sp>
        <p:nvSpPr>
          <p:cNvPr id="115" name="Google Shape;115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54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</a:pPr>
            <a:r>
              <a:rPr lang="en-US" sz="4000"/>
              <a:t>Definition: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Noto Sans Symbols"/>
              <a:buChar char="❑"/>
            </a:pPr>
            <a:r>
              <a:rPr lang="en-US" sz="3600">
                <a:solidFill>
                  <a:srgbClr val="002060"/>
                </a:solidFill>
              </a:rPr>
              <a:t>Temperature more than 38.0 c on several occasions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Noto Sans Symbols"/>
              <a:buChar char="❑"/>
            </a:pPr>
            <a:r>
              <a:rPr lang="en-US" sz="3600">
                <a:solidFill>
                  <a:srgbClr val="002060"/>
                </a:solidFill>
              </a:rPr>
              <a:t>Fever more than 3 weeks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Noto Sans Symbols"/>
              <a:buChar char="❑"/>
            </a:pPr>
            <a:r>
              <a:rPr lang="en-US" sz="3600">
                <a:solidFill>
                  <a:srgbClr val="002060"/>
                </a:solidFill>
              </a:rPr>
              <a:t>Failure to reach a diagnosis despite 1 week of inpatient investigations or 3 outpatient visits.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7"/>
          <p:cNvSpPr txBox="1">
            <a:spLocks noGrp="1"/>
          </p:cNvSpPr>
          <p:nvPr>
            <p:ph type="body" idx="1"/>
          </p:nvPr>
        </p:nvSpPr>
        <p:spPr>
          <a:xfrm>
            <a:off x="126609" y="0"/>
            <a:ext cx="11227191" cy="6176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33C0B"/>
              </a:buClr>
              <a:buSzPts val="3600"/>
              <a:buChar char="•"/>
            </a:pPr>
            <a:r>
              <a:rPr lang="en-US" sz="3600">
                <a:solidFill>
                  <a:srgbClr val="833C0B"/>
                </a:solidFill>
              </a:rPr>
              <a:t>Factors that may have contributed to the difficulty in finding the cause of fever include:</a:t>
            </a:r>
            <a:endParaRPr/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endParaRPr sz="3600">
              <a:solidFill>
                <a:srgbClr val="833C0B"/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A common illness that doesn’t have the usual symptoms-may be asymptomatic.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Illness whose symptoms appear later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Illnesses with delayed positive test.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Person is unable to communicate about other symptoms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Genetic condition that causes periodic fever.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4800"/>
              <a:buFont typeface="Calibri"/>
              <a:buNone/>
            </a:pPr>
            <a:r>
              <a:rPr lang="en-US" sz="4800" b="1">
                <a:solidFill>
                  <a:srgbClr val="385623"/>
                </a:solidFill>
              </a:rPr>
              <a:t>Common causes</a:t>
            </a:r>
            <a:endParaRPr/>
          </a:p>
        </p:txBody>
      </p:sp>
      <p:sp>
        <p:nvSpPr>
          <p:cNvPr id="126" name="Google Shape;126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Infections 40%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Malignancy 25%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Autoimmune diseases 15%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Undiagnosed 10%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Others/miscellaneous 10%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Calibri"/>
              <a:buNone/>
            </a:pPr>
            <a:r>
              <a:rPr lang="en-US" sz="6600" b="1">
                <a:solidFill>
                  <a:srgbClr val="002060"/>
                </a:solidFill>
              </a:rPr>
              <a:t>classification</a:t>
            </a:r>
            <a:endParaRPr/>
          </a:p>
        </p:txBody>
      </p:sp>
      <p:sp>
        <p:nvSpPr>
          <p:cNvPr id="132" name="Google Shape;132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54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4000"/>
              <a:buChar char="•"/>
            </a:pPr>
            <a:r>
              <a:rPr lang="en-US" sz="4000" b="1">
                <a:solidFill>
                  <a:srgbClr val="00B050"/>
                </a:solidFill>
              </a:rPr>
              <a:t>Durack and streets classification: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/>
              <a:t>Classical 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/>
              <a:t>Nosocomial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/>
              <a:t>Neutropenic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/>
              <a:t>Pyrexia of unknown origin with HIV infection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شاشة عريضة</PresentationFormat>
  <Slides>30</Slides>
  <Notes>30</Notes>
  <HiddenSlides>0</HiddenSlide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30</vt:i4>
      </vt:variant>
    </vt:vector>
  </HeadingPairs>
  <TitlesOfParts>
    <vt:vector size="31" baseType="lpstr">
      <vt:lpstr>Office Theme</vt:lpstr>
      <vt:lpstr>Fever of unknown origin</vt:lpstr>
      <vt:lpstr>Normal temperature</vt:lpstr>
      <vt:lpstr>Physiology</vt:lpstr>
      <vt:lpstr>pathophysiology</vt:lpstr>
      <vt:lpstr>Continue…</vt:lpstr>
      <vt:lpstr>Fever of unknown origin</vt:lpstr>
      <vt:lpstr>عرض تقديمي في PowerPoint</vt:lpstr>
      <vt:lpstr>Common causes</vt:lpstr>
      <vt:lpstr>classification</vt:lpstr>
      <vt:lpstr>classical</vt:lpstr>
      <vt:lpstr>infections</vt:lpstr>
      <vt:lpstr>Continue…</vt:lpstr>
      <vt:lpstr>عرض تقديمي في PowerPoint</vt:lpstr>
      <vt:lpstr>عرض تقديمي في PowerPoint</vt:lpstr>
      <vt:lpstr>2.Nosocomial</vt:lpstr>
      <vt:lpstr>3.neutropenic</vt:lpstr>
      <vt:lpstr>4.HIV associated FUO</vt:lpstr>
      <vt:lpstr>عرض تقديمي في PowerPoint</vt:lpstr>
      <vt:lpstr>Approach</vt:lpstr>
      <vt:lpstr>1. History taking : A full and extensive history should be taken noting :</vt:lpstr>
      <vt:lpstr>عرض تقديمي في PowerPoint</vt:lpstr>
      <vt:lpstr>عرض تقديمي في PowerPoint</vt:lpstr>
      <vt:lpstr>2.Physical examination </vt:lpstr>
      <vt:lpstr>عرض تقديمي في PowerPoint</vt:lpstr>
      <vt:lpstr>عرض تقديمي في PowerPoint</vt:lpstr>
      <vt:lpstr>3.Lab Testing : it may be necessary to carry out numerous and repeated investigations, and withhold any drugs one at time to see if the fever settles </vt:lpstr>
      <vt:lpstr>عرض تقديمي في PowerPoint</vt:lpstr>
      <vt:lpstr>4. Imaging Tests: Typically, areas of discomfort should be imaged </vt:lpstr>
      <vt:lpstr>5. Specific investigations</vt:lpstr>
      <vt:lpstr>treatment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Fever of unknown origin</dc:title>
  <dc:creator>PC</dc:creator>
  <cp:lastModifiedBy>بشرى احمد</cp:lastModifiedBy>
  <cp:revision>1</cp:revision>
  <dcterms:modified xsi:type="dcterms:W3CDTF">2023-04-27T12:03:19Z</dcterms:modified>
</cp:coreProperties>
</file>