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presProps" Target="pres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notesMaster" Target="notesMasters/notesMaster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theme" Target="theme/theme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viewProps" Target="view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1T14:22:46.5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 0 11658,'0'0'0,"-2"0"-136,2 0 136,-6 0-16,-12 0-320,12 16-368,-2-12-328,8-4 1032,-6 6-1481,4 0-559,2 12-2377,0-18 4417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1T15:22:20.0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29 13074,'0'0'0,"-4"-28"-32,4 28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D5C7216-3741-4747-B283-3D0E0B1A9F3A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B9E4545-6C4A-4439-8596-BCCF6759537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9068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E08F0-8FCA-4BB4-A51F-3BA94BB1BEA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893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308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4428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944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647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863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2153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797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913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8942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333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263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BC0A6-2B3D-4230-BD25-52E1EB3B94E3}" type="datetimeFigureOut">
              <a:rPr lang="ar-JO" smtClean="0"/>
              <a:t>10/10/1443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0385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0.png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 /><Relationship Id="rId2" Type="http://schemas.openxmlformats.org/officeDocument/2006/relationships/image" Target="../media/image14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5.png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 /><Relationship Id="rId2" Type="http://schemas.openxmlformats.org/officeDocument/2006/relationships/image" Target="../media/image16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6268" y="1255491"/>
            <a:ext cx="4801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Psycho-social hazards</a:t>
            </a:r>
            <a:endParaRPr lang="en-MY" sz="3600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6" name="Picture 1" descr="painter Nikolas Side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395" y="1255491"/>
            <a:ext cx="2456591" cy="321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395938" y="4959626"/>
            <a:ext cx="3921523" cy="398187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225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Dr. WAQAR  AL-KUBAISY</a:t>
            </a:r>
            <a:endParaRPr lang="en-MY" sz="225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0327" y="3107558"/>
            <a:ext cx="12363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VII</a:t>
            </a:r>
            <a:endParaRPr lang="en-MY" sz="36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6887" y="5858745"/>
            <a:ext cx="1649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13 April  2022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B4FC517-8049-C177-5E68-B812E6420B60}"/>
              </a:ext>
            </a:extLst>
          </p:cNvPr>
          <p:cNvSpPr txBox="1"/>
          <p:nvPr/>
        </p:nvSpPr>
        <p:spPr>
          <a:xfrm>
            <a:off x="2641224" y="216922"/>
            <a:ext cx="34309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/>
              <a:t>بسم الله الرحمن الرحيم </a:t>
            </a:r>
            <a:endParaRPr lang="ar-AE" sz="2800" b="1"/>
          </a:p>
        </p:txBody>
      </p:sp>
    </p:spTree>
    <p:extLst>
      <p:ext uri="{BB962C8B-B14F-4D97-AF65-F5344CB8AC3E}">
        <p14:creationId xmlns:p14="http://schemas.microsoft.com/office/powerpoint/2010/main" val="48392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566" y="429855"/>
            <a:ext cx="6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Consequences of work-related stress</a:t>
            </a:r>
            <a:endParaRPr lang="en-MY" sz="32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890" y="3826401"/>
            <a:ext cx="8788110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100" b="1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1</a:t>
            </a:r>
            <a:r>
              <a:rPr lang="en-US" sz="2700" b="1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. </a:t>
            </a:r>
            <a:r>
              <a:rPr lang="en-US" sz="2700" b="1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Physiological reactions to stress</a:t>
            </a:r>
            <a:r>
              <a:rPr lang="en-US" sz="2700" b="1">
                <a:latin typeface="Garamond" pitchFamily="18" charset="0"/>
                <a:cs typeface="Arial" pitchFamily="34" charset="0"/>
              </a:rPr>
              <a:t>: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ردود الفعل الفسيولوجية للتوتر</a:t>
            </a:r>
            <a:r>
              <a:rPr lang="ar-SA" sz="20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br>
              <a:rPr lang="ar-AE" sz="2800"/>
            </a:br>
            <a:r>
              <a:rPr lang="ar-SA" sz="2800"/>
              <a:t>■</a:t>
            </a:r>
            <a:r>
              <a:rPr lang="en-US" sz="2700" b="1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heart rate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blood pressure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muscle tension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sweating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increased adrenaline production and secretion, </a:t>
            </a:r>
          </a:p>
        </p:txBody>
      </p:sp>
      <p:sp>
        <p:nvSpPr>
          <p:cNvPr id="6" name="Rectangle 5"/>
          <p:cNvSpPr/>
          <p:nvPr/>
        </p:nvSpPr>
        <p:spPr>
          <a:xfrm>
            <a:off x="334888" y="1314712"/>
            <a:ext cx="49034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Physiological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Emotional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Cognitive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400" b="1" dirty="0" err="1">
                <a:solidFill>
                  <a:srgbClr val="002060"/>
                </a:solidFill>
                <a:latin typeface="Garamond" pitchFamily="18" charset="0"/>
              </a:rPr>
              <a:t>Behavioural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reactions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Long-term risks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Mental and physical </a:t>
            </a:r>
            <a:r>
              <a:rPr lang="en-US" sz="2400" b="1" dirty="0">
                <a:latin typeface="Garamond" pitchFamily="18" charset="0"/>
              </a:rPr>
              <a:t>disorders</a:t>
            </a:r>
            <a:endParaRPr lang="en-MY" sz="2400" dirty="0"/>
          </a:p>
        </p:txBody>
      </p:sp>
      <p:pic>
        <p:nvPicPr>
          <p:cNvPr id="7" name="Picture 6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843" y="716088"/>
            <a:ext cx="1921249" cy="237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8046286" y="644874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BF30-5C1D-4B83-AA36-9DD0ED39BF9D}" type="datetime1">
              <a:rPr lang="en-MY" smtClean="0"/>
              <a:t>11/5/2022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D819953F-14D9-4A57-ADB3-952A261CB07E}" type="slidenum">
              <a:rPr lang="en-MY" smtClean="0"/>
              <a:t>10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858843" y="129773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F1337BA-A6F5-36B9-ED9E-1161FBCEE120}"/>
              </a:ext>
            </a:extLst>
          </p:cNvPr>
          <p:cNvSpPr txBox="1"/>
          <p:nvPr/>
        </p:nvSpPr>
        <p:spPr>
          <a:xfrm>
            <a:off x="2016424" y="-232608"/>
            <a:ext cx="4200695" cy="7963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2800" i="0">
                <a:solidFill>
                  <a:srgbClr val="202124"/>
                </a:solidFill>
                <a:effectLst/>
                <a:latin typeface="Helvetica Neue"/>
              </a:rPr>
              <a:t>عواقب ضغوط العمل</a:t>
            </a:r>
            <a:endParaRPr lang="ar-AE" sz="280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67A7EAB-8BB9-1697-5C2F-5CB176F92E1C}"/>
              </a:ext>
            </a:extLst>
          </p:cNvPr>
          <p:cNvSpPr txBox="1"/>
          <p:nvPr/>
        </p:nvSpPr>
        <p:spPr>
          <a:xfrm>
            <a:off x="3962325" y="1168217"/>
            <a:ext cx="2200144" cy="19082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2000">
                <a:latin typeface="Garamond" pitchFamily="18" charset="0"/>
                <a:cs typeface="Arial" pitchFamily="34" charset="0"/>
              </a:rPr>
              <a:t>ردود الفعل الفسيولوجية ردود الفعل العاطفية ردود الفعل المعرفية ردود الفعل السلوكية مخاطر طويلة الأمد</a:t>
            </a:r>
            <a:endParaRPr lang="ar-SA" sz="200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080CD75-6FF8-ED15-B432-BBFCCDACC6A2}"/>
              </a:ext>
            </a:extLst>
          </p:cNvPr>
          <p:cNvSpPr txBox="1"/>
          <p:nvPr/>
        </p:nvSpPr>
        <p:spPr>
          <a:xfrm>
            <a:off x="4654153" y="3216220"/>
            <a:ext cx="24324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800">
                <a:latin typeface="Garamond" pitchFamily="18" charset="0"/>
                <a:cs typeface="Arial" pitchFamily="34" charset="0"/>
              </a:rPr>
              <a:t>الاضطرابات النفسية والجسدية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72856A-D006-A361-F786-5041E71D738C}"/>
              </a:ext>
            </a:extLst>
          </p:cNvPr>
          <p:cNvSpPr txBox="1"/>
          <p:nvPr/>
        </p:nvSpPr>
        <p:spPr>
          <a:xfrm>
            <a:off x="4749945" y="4130903"/>
            <a:ext cx="18288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زيادة معدل ضربات القلب زيادة ضغط الدم زيادة توتر العضلات 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endParaRPr lang="ar-SA">
              <a:solidFill>
                <a:srgbClr val="202124"/>
              </a:solidFill>
              <a:latin typeface="Helvetica Neue"/>
            </a:endParaRPr>
          </a:p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التعرق</a:t>
            </a:r>
            <a:endParaRPr lang="ar-AE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17C903A-F946-C621-20BA-B160EDC1AA4D}"/>
              </a:ext>
            </a:extLst>
          </p:cNvPr>
          <p:cNvSpPr txBox="1"/>
          <p:nvPr/>
        </p:nvSpPr>
        <p:spPr>
          <a:xfrm>
            <a:off x="3938723" y="6051724"/>
            <a:ext cx="34512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زيادة إنتاج وإفراز الأدرينالين ،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71714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877" y="816461"/>
            <a:ext cx="560552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7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2.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Emotional reactions may include</a:t>
            </a: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fear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irritation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depressive mood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anxiety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anger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diminished motivation</a:t>
            </a:r>
            <a:endParaRPr lang="ar-EG" altLang="en-US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3" name="Picture 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354" y="2670870"/>
            <a:ext cx="1347784" cy="38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180156" y="1483936"/>
            <a:ext cx="48786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3. Cognitive reactions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 may include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Decreased attention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Narrowing of perception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Forgetfulness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less effective thinking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less problem solving,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Reduced learning abili</a:t>
            </a:r>
            <a:r>
              <a:rPr lang="en-US" altLang="en-US" sz="1725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ty</a:t>
            </a:r>
          </a:p>
        </p:txBody>
      </p:sp>
      <p:sp>
        <p:nvSpPr>
          <p:cNvPr id="5" name="Rectangle 4"/>
          <p:cNvSpPr/>
          <p:nvPr/>
        </p:nvSpPr>
        <p:spPr>
          <a:xfrm>
            <a:off x="67979" y="4257016"/>
            <a:ext cx="8078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4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</a:rPr>
              <a:t>Behavioural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Reactions</a:t>
            </a:r>
            <a:r>
              <a:rPr lang="en-US" sz="2400" b="1" dirty="0">
                <a:latin typeface="Garamond" pitchFamily="18" charset="0"/>
              </a:rPr>
              <a:t> may include: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Decreasing Productivity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Increasing Smoking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Increasing Drug Use </a:t>
            </a:r>
            <a:r>
              <a:rPr lang="en-US" sz="2400" b="1" dirty="0" err="1">
                <a:solidFill>
                  <a:srgbClr val="002060"/>
                </a:solidFill>
                <a:latin typeface="Garamond" pitchFamily="18" charset="0"/>
              </a:rPr>
              <a:t>And/Or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Alcohol Consumption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Making Errors,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Reporting Sick</a:t>
            </a:r>
            <a:endParaRPr lang="ar-EG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5274" y="298343"/>
            <a:ext cx="3726414" cy="307777"/>
          </a:xfrm>
          <a:prstGeom prst="rect">
            <a:avLst/>
          </a:prstGeom>
          <a:ln w="15875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Consequences of work-related stress  </a:t>
            </a:r>
            <a:r>
              <a:rPr lang="en-US" sz="1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Cont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….</a:t>
            </a:r>
            <a:endParaRPr lang="en-MY" sz="1400" dirty="0"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688977" y="6485774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FE0B-B55F-4536-9143-279C5FCEB2E9}" type="datetime1">
              <a:rPr lang="en-MY" smtClean="0"/>
              <a:t>11/5/2022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11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078828" y="243220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73628" y="452231"/>
            <a:ext cx="1512168" cy="81945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Consequences of work-related stress</a:t>
            </a:r>
          </a:p>
          <a:p>
            <a:r>
              <a:rPr lang="en-MY" sz="675" dirty="0"/>
              <a:t>Physiological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Emotional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Cognitive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Behavioural Reactions</a:t>
            </a:r>
          </a:p>
          <a:p>
            <a:r>
              <a:rPr lang="en-MY" sz="675" dirty="0"/>
              <a:t> Long-term risks </a:t>
            </a:r>
          </a:p>
          <a:p>
            <a:r>
              <a:rPr lang="en-MY" sz="675" dirty="0"/>
              <a:t>Mental and physical disorders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3195505-2B80-E7EB-4B20-6861CF62E2B9}"/>
              </a:ext>
            </a:extLst>
          </p:cNvPr>
          <p:cNvSpPr txBox="1"/>
          <p:nvPr/>
        </p:nvSpPr>
        <p:spPr>
          <a:xfrm>
            <a:off x="4586578" y="645937"/>
            <a:ext cx="28870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قد تشمل ردود الفعل العاطفية: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645EB86-8F67-D70C-ACB4-C2880FE5CD5F}"/>
              </a:ext>
            </a:extLst>
          </p:cNvPr>
          <p:cNvSpPr txBox="1"/>
          <p:nvPr/>
        </p:nvSpPr>
        <p:spPr>
          <a:xfrm>
            <a:off x="3131202" y="1072812"/>
            <a:ext cx="75727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SA" b="0" i="0">
                <a:solidFill>
                  <a:srgbClr val="202124"/>
                </a:solidFill>
                <a:effectLst/>
                <a:latin typeface="Helvetica Neue"/>
              </a:rPr>
              <a:t>خوف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 تهيج 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endParaRPr lang="ar-SA">
              <a:solidFill>
                <a:srgbClr val="202124"/>
              </a:solidFill>
              <a:latin typeface="Helvetica Neue"/>
            </a:endParaRPr>
          </a:p>
          <a:p>
            <a:pPr algn="r"/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القلق الغضب</a:t>
            </a:r>
            <a:endParaRPr lang="ar-AE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720253E-5732-B81B-810A-0C584B95D4FA}"/>
              </a:ext>
            </a:extLst>
          </p:cNvPr>
          <p:cNvSpPr txBox="1"/>
          <p:nvPr/>
        </p:nvSpPr>
        <p:spPr>
          <a:xfrm flipH="1">
            <a:off x="2030341" y="1993706"/>
            <a:ext cx="19674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/>
              <a:t>مزاج اكتئابي </a:t>
            </a:r>
            <a:endParaRPr lang="ar-AE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FBDE87D-E7B6-AA9D-DDE9-F09BFA8BFCE7}"/>
              </a:ext>
            </a:extLst>
          </p:cNvPr>
          <p:cNvSpPr txBox="1"/>
          <p:nvPr/>
        </p:nvSpPr>
        <p:spPr>
          <a:xfrm>
            <a:off x="2278315" y="3123502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/>
              <a:t>قلة الدافع</a:t>
            </a:r>
            <a:endParaRPr lang="ar-AE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D26E524-FAE6-94B2-8AA4-D4B30A452E73}"/>
              </a:ext>
            </a:extLst>
          </p:cNvPr>
          <p:cNvSpPr txBox="1"/>
          <p:nvPr/>
        </p:nvSpPr>
        <p:spPr>
          <a:xfrm>
            <a:off x="4442857" y="4045943"/>
            <a:ext cx="327194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قد تشمل التفاعلات السلوكية ما يلي:</a:t>
            </a:r>
            <a:endParaRPr lang="ar-AE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3E0BE2E-899E-052F-B8F7-B3EC1E0287F2}"/>
              </a:ext>
            </a:extLst>
          </p:cNvPr>
          <p:cNvSpPr txBox="1"/>
          <p:nvPr/>
        </p:nvSpPr>
        <p:spPr>
          <a:xfrm>
            <a:off x="3301908" y="4499306"/>
            <a:ext cx="1543699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تقليل الإنتاجية زيادة التدخين 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endParaRPr lang="ar-SA">
              <a:solidFill>
                <a:srgbClr val="202124"/>
              </a:solidFill>
              <a:latin typeface="Helvetica Neue"/>
            </a:endParaRPr>
          </a:p>
          <a:p>
            <a:pPr algn="r"/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ارتكاب أخطاء ، التبليغ عن المرض</a:t>
            </a:r>
            <a:endParaRPr lang="ar-AE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F88DACC-9D1D-F244-AF9B-F2CABCFBBE5D}"/>
              </a:ext>
            </a:extLst>
          </p:cNvPr>
          <p:cNvSpPr txBox="1"/>
          <p:nvPr/>
        </p:nvSpPr>
        <p:spPr>
          <a:xfrm>
            <a:off x="3647858" y="2523529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28C54C0C-E2AF-5ABD-3F4A-B2CF1305DE8E}"/>
              </a:ext>
            </a:extLst>
          </p:cNvPr>
          <p:cNvSpPr txBox="1"/>
          <p:nvPr/>
        </p:nvSpPr>
        <p:spPr>
          <a:xfrm>
            <a:off x="4971844" y="5672207"/>
            <a:ext cx="3958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زيادة تعاطي المخدرات و / أو استهلاك الكحول </a:t>
            </a:r>
            <a:endParaRPr lang="ar-AE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D524363-25FB-E3F1-253C-27E2DEA8CA06}"/>
              </a:ext>
            </a:extLst>
          </p:cNvPr>
          <p:cNvSpPr txBox="1"/>
          <p:nvPr/>
        </p:nvSpPr>
        <p:spPr>
          <a:xfrm>
            <a:off x="5571508" y="1062384"/>
            <a:ext cx="327194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قد تشمل التفاعلات المعرفية ما يلي:</a:t>
            </a:r>
            <a:endParaRPr lang="ar-AE"/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CB445E58-E34E-750C-D2D0-C9FC9DB64B6E}"/>
              </a:ext>
            </a:extLst>
          </p:cNvPr>
          <p:cNvSpPr txBox="1"/>
          <p:nvPr/>
        </p:nvSpPr>
        <p:spPr>
          <a:xfrm>
            <a:off x="6619496" y="1664829"/>
            <a:ext cx="1340636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قلة الانتباه  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endParaRPr lang="ar-AE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DE3BB406-3C2A-E8D9-4BF5-E7FFB4CD4F80}"/>
              </a:ext>
            </a:extLst>
          </p:cNvPr>
          <p:cNvSpPr txBox="1"/>
          <p:nvPr/>
        </p:nvSpPr>
        <p:spPr>
          <a:xfrm>
            <a:off x="6672418" y="3079793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تفكير أقل فعالية</a:t>
            </a:r>
            <a:endParaRPr lang="ar-AE"/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AD3B7ECA-8C9B-B3F2-BC58-434813AEE1D3}"/>
              </a:ext>
            </a:extLst>
          </p:cNvPr>
          <p:cNvSpPr txBox="1"/>
          <p:nvPr/>
        </p:nvSpPr>
        <p:spPr>
          <a:xfrm>
            <a:off x="6356253" y="3444830"/>
            <a:ext cx="257420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أقل في حل المشكلات ، </a:t>
            </a:r>
            <a:endParaRPr lang="ar-AE"/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43FE2A3D-41C7-D20B-3CE3-0C9D208E87C8}"/>
              </a:ext>
            </a:extLst>
          </p:cNvPr>
          <p:cNvSpPr txBox="1"/>
          <p:nvPr/>
        </p:nvSpPr>
        <p:spPr>
          <a:xfrm>
            <a:off x="6159321" y="3793604"/>
            <a:ext cx="29846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انخفاض القدرة على التعلم</a:t>
            </a:r>
            <a:endParaRPr lang="ar-AE" sz="1600"/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F05AA63-0AED-6089-1717-49BD3AC5504F}"/>
              </a:ext>
            </a:extLst>
          </p:cNvPr>
          <p:cNvSpPr txBox="1"/>
          <p:nvPr/>
        </p:nvSpPr>
        <p:spPr>
          <a:xfrm>
            <a:off x="7085386" y="2298850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تضييق الإدراك </a:t>
            </a:r>
            <a:endParaRPr lang="ar-AE"/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4BDD2509-5B4C-628F-EC0F-0CAF3211866F}"/>
              </a:ext>
            </a:extLst>
          </p:cNvPr>
          <p:cNvSpPr txBox="1"/>
          <p:nvPr/>
        </p:nvSpPr>
        <p:spPr>
          <a:xfrm>
            <a:off x="5078914" y="2649675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النسيان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84725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2843" y="262165"/>
            <a:ext cx="3726414" cy="300082"/>
          </a:xfrm>
          <a:prstGeom prst="rect">
            <a:avLst/>
          </a:prstGeom>
          <a:ln w="15875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Consequences of work-related stress  </a:t>
            </a:r>
            <a:r>
              <a:rPr lang="en-US" sz="105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Cont</a:t>
            </a:r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….</a:t>
            </a:r>
            <a:endParaRPr lang="en-MY" sz="135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1924" y="739436"/>
            <a:ext cx="78059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5. Long-term risks of reduced health and disease 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    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for the worker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expressed in 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high blood pressure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angina complaints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burnout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and </a:t>
            </a: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affective disorders</a:t>
            </a:r>
            <a:r>
              <a:rPr lang="ar-AE" altLang="en-US" sz="105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الإرهاق والاضطرابات العاطفية</a:t>
            </a:r>
            <a:endParaRPr lang="en-US" altLang="en-US" sz="1050" b="1" dirty="0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Depression</a:t>
            </a:r>
            <a:r>
              <a:rPr lang="ar-SA" altLang="en-US" sz="24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 </a:t>
            </a:r>
            <a:r>
              <a:rPr lang="ar-SA" altLang="en-US">
                <a:latin typeface="Garamond" pitchFamily="18" charset="0"/>
                <a:cs typeface="Arial" panose="020B0604020202020204" pitchFamily="34" charset="0"/>
              </a:rPr>
              <a:t>الاكتئاب</a:t>
            </a:r>
            <a:r>
              <a:rPr lang="ar-SA" altLang="en-US" sz="24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endParaRPr lang="en-US" altLang="en-US" sz="2400" b="1" dirty="0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disturbed metabolism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(risk of </a:t>
            </a: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Type II diabetes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alcohol dependence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musculoskeletal disorders</a:t>
            </a:r>
            <a:endParaRPr lang="en-US" altLang="en-US" sz="2400" dirty="0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7736" y="4165133"/>
            <a:ext cx="86546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6.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When exposure to stress does not decrease </a:t>
            </a:r>
            <a:r>
              <a:rPr lang="en-US" dirty="0">
                <a:latin typeface="Garamond" pitchFamily="18" charset="0"/>
              </a:rPr>
              <a:t>and </a:t>
            </a:r>
            <a:r>
              <a:rPr lang="en-US" b="1" dirty="0">
                <a:latin typeface="Garamond" pitchFamily="18" charset="0"/>
              </a:rPr>
              <a:t>continues over prolonged periods,</a:t>
            </a:r>
            <a:r>
              <a:rPr lang="en-US" dirty="0">
                <a:latin typeface="Garamond" pitchFamily="18" charset="0"/>
              </a:rPr>
              <a:t> workers do not have enough time to recover</a:t>
            </a:r>
            <a:r>
              <a:rPr lang="en-US">
                <a:latin typeface="Garamond" pitchFamily="18" charset="0"/>
              </a:rPr>
              <a:t>. </a:t>
            </a:r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عندما لا ينخفض ​​التعرض للإجهاد ويستمر لفترات طويلة ، لا يكون لدى العمال الوقت الكافي للتعافي.</a:t>
            </a:r>
            <a:endParaRPr lang="en-US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dirty="0">
                <a:latin typeface="Garamond" pitchFamily="18" charset="0"/>
              </a:rPr>
              <a:t>Stress may </a:t>
            </a:r>
            <a:r>
              <a:rPr lang="en-US" b="1" dirty="0">
                <a:latin typeface="Garamond" pitchFamily="18" charset="0"/>
              </a:rPr>
              <a:t>eventually cause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mental and </a:t>
            </a:r>
            <a:r>
              <a:rPr lang="en-US" b="1">
                <a:solidFill>
                  <a:srgbClr val="FF0000"/>
                </a:solidFill>
                <a:latin typeface="Garamond" pitchFamily="18" charset="0"/>
              </a:rPr>
              <a:t>physical </a:t>
            </a:r>
            <a:r>
              <a:rPr lang="en-US" b="1">
                <a:latin typeface="Garamond" pitchFamily="18" charset="0"/>
              </a:rPr>
              <a:t>disorders</a:t>
            </a:r>
            <a:r>
              <a:rPr lang="ar-SA" b="1">
                <a:latin typeface="Garamond" pitchFamily="18" charset="0"/>
              </a:rPr>
              <a:t> </a:t>
            </a:r>
            <a:r>
              <a:rPr lang="en-US" b="1">
                <a:latin typeface="Garamond" pitchFamily="18" charset="0"/>
              </a:rPr>
              <a:t>and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impair the immune </a:t>
            </a:r>
            <a:r>
              <a:rPr lang="en-US" b="1" dirty="0">
                <a:solidFill>
                  <a:srgbClr val="0070C0"/>
                </a:solidFill>
                <a:latin typeface="Garamond" pitchFamily="18" charset="0"/>
              </a:rPr>
              <a:t>system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>
                <a:latin typeface="Garamond" pitchFamily="18" charset="0"/>
              </a:rPr>
              <a:t>resulting in </a:t>
            </a:r>
            <a:r>
              <a:rPr lang="en-US" b="1" dirty="0">
                <a:solidFill>
                  <a:srgbClr val="0070C0"/>
                </a:solidFill>
                <a:latin typeface="Garamond" pitchFamily="18" charset="0"/>
              </a:rPr>
              <a:t>sickness</a:t>
            </a:r>
            <a:r>
              <a:rPr lang="en-US" dirty="0">
                <a:latin typeface="Garamond" pitchFamily="18" charset="0"/>
              </a:rPr>
              <a:t> and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absence </a:t>
            </a:r>
            <a:r>
              <a:rPr lang="en-US" dirty="0">
                <a:latin typeface="Garamond" pitchFamily="18" charset="0"/>
              </a:rPr>
              <a:t>from work and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work disability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5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438" y="1105786"/>
            <a:ext cx="2014901" cy="1831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9299-9C60-47ED-A8FB-3DEC4E5DC1E0}" type="datetime1">
              <a:rPr lang="en-MY" smtClean="0"/>
              <a:t>11/5/2022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12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7540171" y="99765"/>
            <a:ext cx="1512168" cy="81945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Consequences of work-related stress</a:t>
            </a:r>
          </a:p>
          <a:p>
            <a:r>
              <a:rPr lang="en-MY" sz="675" dirty="0"/>
              <a:t>Physiological reactions </a:t>
            </a:r>
          </a:p>
          <a:p>
            <a:r>
              <a:rPr lang="en-MY" sz="675" dirty="0"/>
              <a:t>Emotional reactions </a:t>
            </a:r>
          </a:p>
          <a:p>
            <a:r>
              <a:rPr lang="en-MY" sz="675" dirty="0"/>
              <a:t>Cognitive reactions </a:t>
            </a:r>
          </a:p>
          <a:p>
            <a:r>
              <a:rPr lang="en-MY" sz="675" dirty="0"/>
              <a:t>Behavioural Reactions</a:t>
            </a:r>
          </a:p>
          <a:p>
            <a:r>
              <a:rPr lang="en-MY" sz="675" dirty="0"/>
              <a:t> </a:t>
            </a:r>
            <a:r>
              <a:rPr lang="en-MY" sz="675" dirty="0">
                <a:solidFill>
                  <a:srgbClr val="FF0000"/>
                </a:solidFill>
              </a:rPr>
              <a:t>Long-term risks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Mental and physical disorders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7212655" y="6494526"/>
            <a:ext cx="1113127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06C80A8-D62D-641E-0D7F-FE75B6A09171}"/>
              </a:ext>
            </a:extLst>
          </p:cNvPr>
          <p:cNvSpPr txBox="1"/>
          <p:nvPr/>
        </p:nvSpPr>
        <p:spPr>
          <a:xfrm>
            <a:off x="1344442" y="272889"/>
            <a:ext cx="546854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المخاطر طويلة المدى لانخفاض الصحة والمرض للعامل المعبر عنه في:</a:t>
            </a:r>
            <a:endParaRPr lang="ar-AE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224FF88-841B-7984-802A-28E3C352C682}"/>
              </a:ext>
            </a:extLst>
          </p:cNvPr>
          <p:cNvSpPr txBox="1"/>
          <p:nvPr/>
        </p:nvSpPr>
        <p:spPr>
          <a:xfrm>
            <a:off x="2800281" y="1211018"/>
            <a:ext cx="182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ضغط دم مرتفع</a:t>
            </a:r>
            <a:endParaRPr lang="ar-AE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7A3A05-1F65-162A-170E-295DE0871A2B}"/>
              </a:ext>
            </a:extLst>
          </p:cNvPr>
          <p:cNvSpPr txBox="1"/>
          <p:nvPr/>
        </p:nvSpPr>
        <p:spPr>
          <a:xfrm>
            <a:off x="2417279" y="1660297"/>
            <a:ext cx="259480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شكاوى الذبحة الصدرية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7EA93A7-5AA5-E4AF-D821-E6487D4F5FDA}"/>
              </a:ext>
            </a:extLst>
          </p:cNvPr>
          <p:cNvSpPr txBox="1"/>
          <p:nvPr/>
        </p:nvSpPr>
        <p:spPr>
          <a:xfrm>
            <a:off x="6303964" y="2711432"/>
            <a:ext cx="274837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 sz="1600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التمثيل الغذائي المضطرب (خطر الإصابة بمرض السكري من النوع الثاني)</a:t>
            </a:r>
            <a:endParaRPr lang="ar-AE" sz="160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7" name="حبر 26">
                <a:extLst>
                  <a:ext uri="{FF2B5EF4-FFF2-40B4-BE49-F238E27FC236}">
                    <a16:creationId xmlns:a16="http://schemas.microsoft.com/office/drawing/2014/main" id="{72E8E238-C481-AE42-3437-A925240E7199}"/>
                  </a:ext>
                </a:extLst>
              </p14:cNvPr>
              <p14:cNvContentPartPr/>
              <p14:nvPr/>
            </p14:nvContentPartPr>
            <p14:xfrm>
              <a:off x="1438798" y="3571307"/>
              <a:ext cx="17640" cy="18360"/>
            </p14:xfrm>
          </p:contentPart>
        </mc:Choice>
        <mc:Fallback>
          <p:pic>
            <p:nvPicPr>
              <p:cNvPr id="27" name="حبر 26">
                <a:extLst>
                  <a:ext uri="{FF2B5EF4-FFF2-40B4-BE49-F238E27FC236}">
                    <a16:creationId xmlns:a16="http://schemas.microsoft.com/office/drawing/2014/main" id="{72E8E238-C481-AE42-3437-A925240E719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29798" y="3562307"/>
                <a:ext cx="3528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28" name="مربع نص 27">
            <a:extLst>
              <a:ext uri="{FF2B5EF4-FFF2-40B4-BE49-F238E27FC236}">
                <a16:creationId xmlns:a16="http://schemas.microsoft.com/office/drawing/2014/main" id="{F74A7EE0-4D22-8CC3-ECD0-19DF5A3A6924}"/>
              </a:ext>
            </a:extLst>
          </p:cNvPr>
          <p:cNvSpPr txBox="1"/>
          <p:nvPr/>
        </p:nvSpPr>
        <p:spPr>
          <a:xfrm>
            <a:off x="3668153" y="2527588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11DC42B1-157A-7033-396A-E4ED02890F77}"/>
              </a:ext>
            </a:extLst>
          </p:cNvPr>
          <p:cNvSpPr txBox="1"/>
          <p:nvPr/>
        </p:nvSpPr>
        <p:spPr>
          <a:xfrm>
            <a:off x="2686050" y="3129359"/>
            <a:ext cx="192539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إدمان الكحول،</a:t>
            </a:r>
            <a:endParaRPr lang="ar-AE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7F653BB2-0931-0FE0-333E-3674CA86C21E}"/>
              </a:ext>
            </a:extLst>
          </p:cNvPr>
          <p:cNvSpPr txBox="1"/>
          <p:nvPr/>
        </p:nvSpPr>
        <p:spPr>
          <a:xfrm>
            <a:off x="3655976" y="2495117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9761D559-495B-6924-62E9-EC5A94D9A5F5}"/>
              </a:ext>
            </a:extLst>
          </p:cNvPr>
          <p:cNvSpPr txBox="1"/>
          <p:nvPr/>
        </p:nvSpPr>
        <p:spPr>
          <a:xfrm>
            <a:off x="3668153" y="3486331"/>
            <a:ext cx="280197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الاضطرابات العضلية الهيكلية</a:t>
            </a:r>
            <a:endParaRPr lang="ar-AE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67485D25-5F8D-CA4D-7B75-08B609B9BE8F}"/>
              </a:ext>
            </a:extLst>
          </p:cNvPr>
          <p:cNvSpPr txBox="1"/>
          <p:nvPr/>
        </p:nvSpPr>
        <p:spPr>
          <a:xfrm>
            <a:off x="965630" y="5286048"/>
            <a:ext cx="778063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قد يتسبب الإجهاد في النهاية في حدوث اضطرابات عقلية وجسدية وإضعاف جهاز المناعة ، مما يؤدي إلى المرض والغياب عن العمل وإعاقة العمل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29159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41"/>
            <a:ext cx="882509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MANAGING WORK-RELATED STRESS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Employees are less likely to experience work-related stress </a:t>
            </a:r>
            <a:r>
              <a:rPr lang="en-US" sz="2400" b="1">
                <a:solidFill>
                  <a:srgbClr val="FF0000"/>
                </a:solidFill>
                <a:latin typeface="Garamond" pitchFamily="18" charset="0"/>
              </a:rPr>
              <a:t>when:</a:t>
            </a:r>
            <a:br>
              <a:rPr lang="ar-AE" sz="24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تقل احتمالية تعرض الموظفين للإجهاد المرتبط بالعمل عندما:</a:t>
            </a:r>
            <a:endParaRPr lang="en-US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A.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Demands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and pressures of </a:t>
            </a:r>
            <a:r>
              <a:rPr lang="en-US" sz="2400" dirty="0">
                <a:latin typeface="Garamond" pitchFamily="18" charset="0"/>
              </a:rPr>
              <a:t>work are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matched to </a:t>
            </a:r>
            <a:r>
              <a:rPr lang="en-US" sz="2400" dirty="0">
                <a:latin typeface="Garamond" pitchFamily="18" charset="0"/>
              </a:rPr>
              <a:t>their </a:t>
            </a:r>
            <a:r>
              <a:rPr lang="en-US" sz="2400" b="1" dirty="0">
                <a:latin typeface="Garamond" pitchFamily="18" charset="0"/>
              </a:rPr>
              <a:t>knowledge </a:t>
            </a:r>
          </a:p>
          <a:p>
            <a:pPr>
              <a:defRPr/>
            </a:pPr>
            <a:r>
              <a:rPr lang="en-US" sz="2400" b="1" dirty="0">
                <a:latin typeface="Garamond" pitchFamily="18" charset="0"/>
              </a:rPr>
              <a:t>                  and abilities.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 B. Control</a:t>
            </a:r>
            <a:r>
              <a:rPr lang="en-US" sz="2400" dirty="0">
                <a:latin typeface="Garamond" pitchFamily="18" charset="0"/>
              </a:rPr>
              <a:t> can be exercised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over their work</a:t>
            </a:r>
            <a:r>
              <a:rPr lang="en-US" sz="2400" dirty="0">
                <a:latin typeface="Garamond" pitchFamily="18" charset="0"/>
              </a:rPr>
              <a:t> and the way they do </a:t>
            </a:r>
            <a:r>
              <a:rPr lang="en-US" sz="2400">
                <a:latin typeface="Garamond" pitchFamily="18" charset="0"/>
              </a:rPr>
              <a:t>it.</a:t>
            </a:r>
            <a:r>
              <a:rPr lang="ar-AE" sz="2400"/>
              <a:t> </a:t>
            </a:r>
            <a:br>
              <a:rPr lang="ar-AE" sz="24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يمكن ممارسة السيطرة على عملهم والطريقة التي يقومون بها.</a:t>
            </a:r>
            <a:endParaRPr lang="en-US" dirty="0">
              <a:latin typeface="Garamond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C. Support</a:t>
            </a:r>
            <a:r>
              <a:rPr lang="en-US" sz="2400" b="1" dirty="0">
                <a:latin typeface="Garamond" pitchFamily="18" charset="0"/>
              </a:rPr>
              <a:t> is received from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supervisors </a:t>
            </a:r>
            <a:r>
              <a:rPr lang="en-US" sz="2400" b="1" dirty="0">
                <a:latin typeface="Garamond" pitchFamily="18" charset="0"/>
              </a:rPr>
              <a:t>and </a:t>
            </a:r>
            <a:r>
              <a:rPr lang="en-US" sz="2400" b="1">
                <a:solidFill>
                  <a:srgbClr val="FF0000"/>
                </a:solidFill>
                <a:latin typeface="Garamond" pitchFamily="18" charset="0"/>
              </a:rPr>
              <a:t>colleagues</a:t>
            </a:r>
            <a:r>
              <a:rPr lang="en-US" sz="2400" b="1">
                <a:latin typeface="Garamond" pitchFamily="18" charset="0"/>
              </a:rPr>
              <a:t>.</a:t>
            </a:r>
            <a:r>
              <a:rPr lang="ar-AE" sz="2400"/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يتم تلقي الدعم من المشرفين والزملاء.</a:t>
            </a:r>
            <a:endParaRPr lang="en-US" b="1" dirty="0">
              <a:latin typeface="Garamond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D. Participatio</a:t>
            </a:r>
            <a:r>
              <a:rPr lang="en-US" sz="2400" b="1" dirty="0">
                <a:latin typeface="Garamond" pitchFamily="18" charset="0"/>
              </a:rPr>
              <a:t>n</a:t>
            </a:r>
            <a:r>
              <a:rPr lang="en-US" sz="2400" dirty="0">
                <a:latin typeface="Garamond" pitchFamily="18" charset="0"/>
              </a:rPr>
              <a:t> in </a:t>
            </a:r>
            <a:r>
              <a:rPr lang="en-US" sz="2400" b="1" dirty="0">
                <a:latin typeface="Garamond" pitchFamily="18" charset="0"/>
              </a:rPr>
              <a:t>decisions</a:t>
            </a:r>
            <a:r>
              <a:rPr lang="en-US" sz="2400" dirty="0">
                <a:latin typeface="Garamond" pitchFamily="18" charset="0"/>
              </a:rPr>
              <a:t> that </a:t>
            </a:r>
            <a:r>
              <a:rPr lang="en-US" sz="2400" b="1" dirty="0">
                <a:latin typeface="Garamond" pitchFamily="18" charset="0"/>
              </a:rPr>
              <a:t>concern their jobs </a:t>
            </a:r>
            <a:r>
              <a:rPr lang="en-US" sz="2400" dirty="0">
                <a:latin typeface="Garamond" pitchFamily="18" charset="0"/>
              </a:rPr>
              <a:t>is provided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952678"/>
            <a:ext cx="89636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US" sz="27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</a:t>
            </a:r>
            <a:r>
              <a:rPr lang="en-US" sz="27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85763" indent="-385763">
              <a:buAutoNum type="alphaUcPeriod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Actions and solutions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should primarily focus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on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changes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 in </a:t>
            </a:r>
            <a:r>
              <a:rPr lang="en-US" sz="27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the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culture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 and the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 of work</a:t>
            </a:r>
          </a:p>
          <a:p>
            <a:pPr>
              <a:defRPr/>
            </a:pPr>
            <a:endParaRPr lang="en-US" sz="2700" b="1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 B.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Improving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workers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’ individual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abilities, </a:t>
            </a:r>
            <a:r>
              <a:rPr lang="en-US" sz="2700" b="1" dirty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skills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and coping capacity</a:t>
            </a:r>
            <a:r>
              <a:rPr lang="en-US" sz="27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through</a:t>
            </a:r>
            <a:r>
              <a:rPr lang="en-US" sz="27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training and education</a:t>
            </a:r>
            <a:endParaRPr lang="en-MY" sz="2700" dirty="0">
              <a:solidFill>
                <a:srgbClr val="0070C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555069" y="637816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649897"/>
            <a:ext cx="2057400" cy="183475"/>
          </a:xfrm>
        </p:spPr>
        <p:txBody>
          <a:bodyPr/>
          <a:lstStyle/>
          <a:p>
            <a:fld id="{71F1C3BB-76C5-430C-B797-103E200DCACA}" type="datetime1">
              <a:rPr lang="en-MY" smtClean="0"/>
              <a:t>11/5/2022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7267193" y="157998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E060CEA-67C5-58AD-13BC-B6A05FCCF98F}"/>
              </a:ext>
            </a:extLst>
          </p:cNvPr>
          <p:cNvSpPr txBox="1"/>
          <p:nvPr/>
        </p:nvSpPr>
        <p:spPr>
          <a:xfrm>
            <a:off x="3404320" y="-15127"/>
            <a:ext cx="338224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إدارة الإجهاد المرتبط بالعمل</a:t>
            </a:r>
            <a:endParaRPr lang="ar-AE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019A4EF-42D6-DD2D-CDF6-CC1F12C24A50}"/>
              </a:ext>
            </a:extLst>
          </p:cNvPr>
          <p:cNvSpPr txBox="1"/>
          <p:nvPr/>
        </p:nvSpPr>
        <p:spPr>
          <a:xfrm>
            <a:off x="2892893" y="1921100"/>
            <a:ext cx="42021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>
                <a:effectLst/>
              </a:rPr>
              <a:t>تتوافق مطالب وضغوط العمل مع معرفتهم وقدرات.</a:t>
            </a:r>
            <a:endParaRPr lang="ar-AE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A35E49-33F8-ED21-EBF7-F7F9FBC56C2B}"/>
              </a:ext>
            </a:extLst>
          </p:cNvPr>
          <p:cNvSpPr txBox="1"/>
          <p:nvPr/>
        </p:nvSpPr>
        <p:spPr>
          <a:xfrm>
            <a:off x="4043438" y="3580328"/>
            <a:ext cx="4920258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يتم توفير المشاركة في القرارات التي تتعلق بوظائفهم.</a:t>
            </a:r>
            <a:endParaRPr lang="ar-AE" sz="160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C5E46E4-5E28-9FBB-F25F-756B3CDBFE5D}"/>
              </a:ext>
            </a:extLst>
          </p:cNvPr>
          <p:cNvSpPr txBox="1"/>
          <p:nvPr/>
        </p:nvSpPr>
        <p:spPr>
          <a:xfrm>
            <a:off x="4572000" y="3840413"/>
            <a:ext cx="182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إدارة ضغوط العمل: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03E3FD9-4884-60A3-94FA-55256631DE06}"/>
              </a:ext>
            </a:extLst>
          </p:cNvPr>
          <p:cNvSpPr txBox="1"/>
          <p:nvPr/>
        </p:nvSpPr>
        <p:spPr>
          <a:xfrm>
            <a:off x="1335064" y="4962558"/>
            <a:ext cx="74160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يجب أن تركز الإجراءات والحلول بشكل أساسي على التغييرات في الثقافة التنظيمية وتنظيم العمل</a:t>
            </a:r>
            <a:endParaRPr lang="ar-AE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67DA7D3-13DF-1D98-E7D6-B279E668F6C8}"/>
              </a:ext>
            </a:extLst>
          </p:cNvPr>
          <p:cNvSpPr txBox="1"/>
          <p:nvPr/>
        </p:nvSpPr>
        <p:spPr>
          <a:xfrm>
            <a:off x="606295" y="6163304"/>
            <a:ext cx="687428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تحسين القدرات الفردية للعمال ومهاراتهم وقدرتهم على التأقلم من خلال التدريب والتعليم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26036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842" y="640086"/>
            <a:ext cx="838589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      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Stress:</a:t>
            </a:r>
          </a:p>
          <a:p>
            <a:pPr algn="ctr">
              <a:defRPr/>
            </a:pPr>
            <a:r>
              <a:rPr lang="en-US" sz="2000" b="1" dirty="0">
                <a:latin typeface="Garamond" pitchFamily="18" charset="0"/>
                <a:cs typeface="Arial" pitchFamily="34" charset="0"/>
              </a:rPr>
              <a:t>A.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Actions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and solutions should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primarily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focus on changes in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the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 </a:t>
            </a:r>
            <a:r>
              <a:rPr lang="en-US" sz="20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culture</a:t>
            </a:r>
            <a:r>
              <a:rPr lang="en-US" sz="2000" b="1" u="sng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and the </a:t>
            </a:r>
            <a:r>
              <a:rPr lang="en-US" sz="20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 of work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, s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uch </a:t>
            </a:r>
            <a:r>
              <a:rPr lang="en-US" sz="2000" b="1">
                <a:latin typeface="Garamond" pitchFamily="18" charset="0"/>
                <a:cs typeface="Arial" pitchFamily="34" charset="0"/>
              </a:rPr>
              <a:t>as: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يجب أن تركز الإجراءات والحلول بشكل أساسي على التغييرات في الثقافة التنظيمية وتنظيم العمل ، مثل:</a:t>
            </a:r>
            <a:endParaRPr lang="en-US" sz="2000" b="1" dirty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1, Redistributing work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among colleagues,</a:t>
            </a:r>
          </a:p>
          <a:p>
            <a:pPr algn="ctr">
              <a:defRPr/>
            </a:pPr>
            <a:r>
              <a:rPr lang="en-US" sz="2000" dirty="0">
                <a:latin typeface="Garamond" pitchFamily="18" charset="0"/>
                <a:cs typeface="Arial" pitchFamily="34" charset="0"/>
              </a:rPr>
              <a:t>2.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Introducing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job rotation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(</a:t>
            </a:r>
            <a:r>
              <a:rPr lang="en-US" sz="2000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moving to a number of </a:t>
            </a:r>
            <a:r>
              <a:rPr lang="en-US" sz="200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different tasks</a:t>
            </a:r>
            <a:r>
              <a:rPr lang="ar-SA" sz="200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usually </a:t>
            </a:r>
            <a:r>
              <a:rPr lang="en-US" sz="2000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according to a rotation </a:t>
            </a:r>
            <a:r>
              <a:rPr lang="en-US" sz="200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plan),</a:t>
            </a:r>
            <a:r>
              <a:rPr lang="ar-AE" sz="2000"/>
              <a:t> 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إدخال التناوب الوظيفي (الانتقال إلى عدد من المهام المختلفة عادةً وفقًا لخطة التناوب) ،</a:t>
            </a:r>
            <a:endParaRPr lang="en-US" sz="2000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3.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Introducing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job enlargement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(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adding more tasks of </a:t>
            </a:r>
            <a:r>
              <a:rPr lang="en-US" sz="2000" b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the same</a:t>
            </a:r>
            <a:r>
              <a:rPr lang="ar-SA" sz="2000" b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difficulty</a:t>
            </a:r>
            <a:r>
              <a:rPr lang="en-US" sz="200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),</a:t>
            </a:r>
            <a:r>
              <a:rPr lang="ar-AE" sz="2000"/>
              <a:t> 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إدخال توسيع الوظيفة (إضافة المزيد من المهام بنفس الصعوبة) ،</a:t>
            </a:r>
            <a:endParaRPr lang="en-US" sz="20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altLang="en-US" sz="2000" dirty="0">
                <a:latin typeface="Garamond" pitchFamily="18" charset="0"/>
                <a:cs typeface="Arial" panose="020B0604020202020204" pitchFamily="34" charset="0"/>
              </a:rPr>
              <a:t>4.</a:t>
            </a:r>
            <a:r>
              <a:rPr lang="en-US" altLang="en-US" sz="2000" b="1" dirty="0">
                <a:latin typeface="Garamond" pitchFamily="18" charset="0"/>
                <a:cs typeface="Arial" panose="020B0604020202020204" pitchFamily="34" charset="0"/>
              </a:rPr>
              <a:t>Introducing</a:t>
            </a:r>
            <a:r>
              <a:rPr lang="en-US" altLang="en-US" sz="2000" dirty="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job enrichment </a:t>
            </a:r>
            <a:r>
              <a:rPr lang="en-US" altLang="en-US" sz="2000" dirty="0"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000" b="1" dirty="0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adding more difficult </a:t>
            </a:r>
            <a:r>
              <a:rPr lang="en-US" altLang="en-US" sz="2000" b="1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tasks</a:t>
            </a:r>
            <a:r>
              <a:rPr lang="en-US" altLang="en-US" sz="2000">
                <a:latin typeface="Garamond" pitchFamily="18" charset="0"/>
                <a:cs typeface="Arial" panose="020B0604020202020204" pitchFamily="34" charset="0"/>
              </a:rPr>
              <a:t>),</a:t>
            </a:r>
            <a:r>
              <a:rPr lang="ar-AE" sz="2000"/>
              <a:t> 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إدخال الإثراء الوظيفي (إضافة مهام أكثر صعوبة) ،</a:t>
            </a:r>
            <a:endParaRPr lang="en-US" altLang="en-US" sz="2000">
              <a:latin typeface="Garamond" pitchFamily="18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en-US" sz="200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5.</a:t>
            </a:r>
            <a:r>
              <a:rPr lang="en-US" altLang="en-US" sz="2000" b="1">
                <a:latin typeface="Garamond" pitchFamily="18" charset="0"/>
                <a:cs typeface="Arial" panose="020B0604020202020204" pitchFamily="34" charset="0"/>
              </a:rPr>
              <a:t>Improving</a:t>
            </a:r>
            <a:r>
              <a:rPr lang="en-US" altLang="en-US" sz="200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managerial ability </a:t>
            </a:r>
            <a:r>
              <a:rPr lang="en-US" altLang="en-US" sz="2000" b="1"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000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for example </a:t>
            </a:r>
            <a:r>
              <a:rPr lang="en-US" altLang="en-US" sz="2000" b="1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by management  skills training)</a:t>
            </a:r>
            <a:r>
              <a:rPr lang="ar-AE" sz="2000"/>
              <a:t> 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تحسين القدرة الإدارية (على سبيل المثال من خلال التدريب على المهارات الإدارية)</a:t>
            </a:r>
            <a:endParaRPr lang="en-US" altLang="en-US" sz="2000" b="1" u="sng">
              <a:solidFill>
                <a:srgbClr val="0070C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000" b="1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6.</a:t>
            </a:r>
            <a:r>
              <a:rPr lang="en-US" altLang="en-US" sz="2000" b="1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Ergonomic improvements</a:t>
            </a:r>
            <a:r>
              <a:rPr lang="en-US" altLang="en-US" sz="200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in the work place</a:t>
            </a:r>
            <a:endParaRPr lang="en-US" altLang="en-US" sz="2000" dirty="0">
              <a:solidFill>
                <a:srgbClr val="CC000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0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7.</a:t>
            </a:r>
            <a:r>
              <a:rPr lang="en-US" altLang="en-US" sz="20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Improving</a:t>
            </a:r>
            <a:r>
              <a:rPr lang="en-US" altLang="en-US" sz="20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latin typeface="Garamond" pitchFamily="18" charset="0"/>
                <a:cs typeface="Arial" panose="020B0604020202020204" pitchFamily="34" charset="0"/>
              </a:rPr>
              <a:t>working </a:t>
            </a:r>
            <a:r>
              <a:rPr lang="en-US" altLang="en-US" sz="20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schedules </a:t>
            </a:r>
            <a:r>
              <a:rPr lang="en-US" altLang="en-US" sz="2000" dirty="0">
                <a:latin typeface="Garamond" pitchFamily="18" charset="0"/>
                <a:cs typeface="Arial" panose="020B0604020202020204" pitchFamily="34" charset="0"/>
              </a:rPr>
              <a:t>and </a:t>
            </a:r>
            <a:r>
              <a:rPr lang="en-US" altLang="en-US" sz="20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working</a:t>
            </a:r>
            <a:r>
              <a:rPr lang="en-US" altLang="en-US" sz="2000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latin typeface="Garamond" pitchFamily="18" charset="0"/>
                <a:cs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resting times 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for example </a:t>
            </a:r>
            <a:r>
              <a:rPr lang="en-US" altLang="en-US" sz="2000" b="1" dirty="0">
                <a:solidFill>
                  <a:schemeClr val="tx2"/>
                </a:solidFill>
                <a:latin typeface="Garamond" pitchFamily="18" charset="0"/>
                <a:cs typeface="Arial" panose="020B0604020202020204" pitchFamily="34" charset="0"/>
              </a:rPr>
              <a:t>forward or backward rotation of shifts</a:t>
            </a:r>
            <a:r>
              <a:rPr lang="en-US" alt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)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5" name="Right Arrow 4"/>
          <p:cNvSpPr/>
          <p:nvPr/>
        </p:nvSpPr>
        <p:spPr>
          <a:xfrm>
            <a:off x="6604990" y="6539739"/>
            <a:ext cx="2430270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35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8.Implementing </a:t>
            </a:r>
            <a:r>
              <a:rPr lang="en-US" altLang="en-US" sz="135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direct worker </a:t>
            </a:r>
            <a:endParaRPr lang="en-MY" sz="135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8589-4A78-4D7A-A450-699051F4210A}" type="datetime1">
              <a:rPr lang="en-MY" smtClean="0"/>
              <a:t>11/5/2022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flipH="1">
            <a:off x="4378470" y="6313553"/>
            <a:ext cx="387060" cy="815846"/>
          </a:xfrm>
        </p:spPr>
        <p:txBody>
          <a:bodyPr/>
          <a:lstStyle/>
          <a:p>
            <a:fld id="{D819953F-14D9-4A57-ADB3-952A261CB07E}" type="slidenum">
              <a:rPr lang="en-MY" smtClean="0"/>
              <a:t>14</a:t>
            </a:fld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320" y="128357"/>
            <a:ext cx="1810940" cy="37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A1C988E-AC42-1368-9710-58CF764EE992}"/>
              </a:ext>
            </a:extLst>
          </p:cNvPr>
          <p:cNvSpPr txBox="1"/>
          <p:nvPr/>
        </p:nvSpPr>
        <p:spPr>
          <a:xfrm>
            <a:off x="4914250" y="416891"/>
            <a:ext cx="182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إدارة ضغوط العمل:</a:t>
            </a:r>
            <a:endParaRPr lang="ar-AE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53E750B-F437-0DFF-9387-E4036C98F2B5}"/>
              </a:ext>
            </a:extLst>
          </p:cNvPr>
          <p:cNvSpPr txBox="1"/>
          <p:nvPr/>
        </p:nvSpPr>
        <p:spPr>
          <a:xfrm>
            <a:off x="3777419" y="1981946"/>
            <a:ext cx="323611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إعادة توزيع العمل بين الزملاء ،</a:t>
            </a:r>
            <a:endParaRPr lang="ar-AE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4D59EFB-45C5-39A2-8317-7E14FB2DEBBD}"/>
              </a:ext>
            </a:extLst>
          </p:cNvPr>
          <p:cNvSpPr txBox="1"/>
          <p:nvPr/>
        </p:nvSpPr>
        <p:spPr>
          <a:xfrm>
            <a:off x="3603050" y="5051623"/>
            <a:ext cx="401178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تحسينات مريحة في مكان العمل</a:t>
            </a:r>
            <a:endParaRPr lang="ar-AE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85022EA-9735-92D1-3658-444B51BF2411}"/>
              </a:ext>
            </a:extLst>
          </p:cNvPr>
          <p:cNvSpPr txBox="1"/>
          <p:nvPr/>
        </p:nvSpPr>
        <p:spPr>
          <a:xfrm>
            <a:off x="4700282" y="5633817"/>
            <a:ext cx="388845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تحسين جداول العمل وأوقات العمل والراحة (على سبيل المثال دوران الورديات للأمام أو للخلف) ،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35880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699" y="1266424"/>
            <a:ext cx="756632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6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8.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Implementing</a:t>
            </a:r>
            <a:r>
              <a:rPr lang="en-US" altLang="en-US" sz="26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direct worker consultation </a:t>
            </a:r>
            <a:r>
              <a:rPr lang="en-US" altLang="en-US" sz="26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at work,</a:t>
            </a:r>
            <a:endParaRPr lang="en-US" altLang="en-US" sz="26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6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9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.Improving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communication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between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groups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of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workers,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or between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the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client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and the workers, and between workers and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supervisors,</a:t>
            </a:r>
          </a:p>
          <a:p>
            <a:pPr>
              <a:defRPr/>
            </a:pP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10.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Providing</a:t>
            </a: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clear job descriptions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or tasks, </a:t>
            </a:r>
          </a:p>
          <a:p>
            <a:pPr>
              <a:defRPr/>
            </a:pP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11. Providing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clear job promotion rules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and 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paths.</a:t>
            </a:r>
            <a:endParaRPr lang="ar-EG" altLang="en-US" sz="2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4842" y="172727"/>
            <a:ext cx="405045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sp>
        <p:nvSpPr>
          <p:cNvPr id="7" name="Rectangle 6"/>
          <p:cNvSpPr/>
          <p:nvPr/>
        </p:nvSpPr>
        <p:spPr>
          <a:xfrm>
            <a:off x="463639" y="4046124"/>
            <a:ext cx="805171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       Note : </a:t>
            </a:r>
          </a:p>
          <a:p>
            <a:pPr>
              <a:defRPr/>
            </a:pP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    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The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advantage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of this approach is that: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  it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deals directly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with the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causes of stress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in the work  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environment, </a:t>
            </a:r>
          </a:p>
          <a:p>
            <a:pPr algn="ctr">
              <a:buFont typeface="Wingdings" panose="05000000000000000000" pitchFamily="2" charset="2"/>
              <a:buChar char="q"/>
              <a:defRPr/>
            </a:pP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may have a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positive effect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on the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total workforce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>
                <a:latin typeface="Garamond" pitchFamily="18" charset="0"/>
                <a:cs typeface="Arial" panose="020B0604020202020204" pitchFamily="34" charset="0"/>
              </a:rPr>
              <a:t>of a</a:t>
            </a:r>
            <a:r>
              <a:rPr lang="ar-SA" altLang="en-US" sz="260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>
                <a:latin typeface="Garamond" pitchFamily="18" charset="0"/>
                <a:cs typeface="Arial" panose="020B0604020202020204" pitchFamily="34" charset="0"/>
              </a:rPr>
              <a:t>company.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409507" y="640748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4" name="Rectangle 3"/>
          <p:cNvSpPr/>
          <p:nvPr/>
        </p:nvSpPr>
        <p:spPr>
          <a:xfrm>
            <a:off x="1194842" y="679632"/>
            <a:ext cx="4266474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latin typeface="Garamond" pitchFamily="18" charset="0"/>
                <a:cs typeface="Arial" pitchFamily="34" charset="0"/>
              </a:rPr>
              <a:t>Actions focus on organization culture and work, Cont. .. </a:t>
            </a:r>
            <a:endParaRPr lang="en-MY" sz="1350" dirty="0"/>
          </a:p>
        </p:txBody>
      </p:sp>
      <p:pic>
        <p:nvPicPr>
          <p:cNvPr id="8" name="Picture 8" descr="Businessman's Hand Pressing Blue Stress Ball On White Des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822" y="679632"/>
            <a:ext cx="1485650" cy="213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2FD10-45BA-4D65-B74C-69A4AB845EEF}" type="datetime1">
              <a:rPr lang="en-MY" smtClean="0"/>
              <a:t>11/5/2022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15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6904088" y="167013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84C954E-CFA8-282C-98EF-CC915C4D66D2}"/>
              </a:ext>
            </a:extLst>
          </p:cNvPr>
          <p:cNvSpPr txBox="1"/>
          <p:nvPr/>
        </p:nvSpPr>
        <p:spPr>
          <a:xfrm>
            <a:off x="3459013" y="829673"/>
            <a:ext cx="39504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 sz="1600"/>
            </a:br>
            <a:r>
              <a:rPr lang="ar-SA" sz="1600"/>
              <a:t>8.</a:t>
            </a: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تنفيذ الاستشارة المباشرة للعمال في العمل ،</a:t>
            </a:r>
            <a:endParaRPr lang="ar-AE" sz="160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E679055-770A-4A05-5770-14D6014A8216}"/>
              </a:ext>
            </a:extLst>
          </p:cNvPr>
          <p:cNvSpPr txBox="1"/>
          <p:nvPr/>
        </p:nvSpPr>
        <p:spPr>
          <a:xfrm>
            <a:off x="4455274" y="2183107"/>
            <a:ext cx="3688039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SA" sz="1600"/>
              <a:t>9.</a:t>
            </a: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تحسين الاتصال بين مجموعات العمال ، أو بين العميل والعاملين ، وبين العمال والمشرفين </a:t>
            </a:r>
            <a:endParaRPr lang="ar-AE" sz="160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7DB9E6C-22CB-997B-E581-21BD0E54BF32}"/>
              </a:ext>
            </a:extLst>
          </p:cNvPr>
          <p:cNvSpPr txBox="1"/>
          <p:nvPr/>
        </p:nvSpPr>
        <p:spPr>
          <a:xfrm>
            <a:off x="5472606" y="2716860"/>
            <a:ext cx="3471899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تقديم أوصاف وظيفية أو مهام واضحة </a:t>
            </a:r>
            <a:endParaRPr lang="ar-AE" sz="160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22EBC8EA-A52B-8587-B041-37470A86DFF1}"/>
              </a:ext>
            </a:extLst>
          </p:cNvPr>
          <p:cNvSpPr txBox="1"/>
          <p:nvPr/>
        </p:nvSpPr>
        <p:spPr>
          <a:xfrm>
            <a:off x="3856039" y="3353952"/>
            <a:ext cx="47704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توفير قواعد ومسارات واضحة للترقية الوظيفية.</a:t>
            </a:r>
            <a:endParaRPr lang="ar-AE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4C71E6C-2725-0C92-609D-009C93F4F0B1}"/>
              </a:ext>
            </a:extLst>
          </p:cNvPr>
          <p:cNvSpPr txBox="1"/>
          <p:nvPr/>
        </p:nvSpPr>
        <p:spPr>
          <a:xfrm>
            <a:off x="6294155" y="4235577"/>
            <a:ext cx="182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ميزة هذا النهج هي:</a:t>
            </a:r>
            <a:endParaRPr lang="ar-AE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9473092-4350-A95B-7343-8D9D15FDA714}"/>
              </a:ext>
            </a:extLst>
          </p:cNvPr>
          <p:cNvSpPr txBox="1"/>
          <p:nvPr/>
        </p:nvSpPr>
        <p:spPr>
          <a:xfrm>
            <a:off x="1359661" y="5064179"/>
            <a:ext cx="499275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يتعامل بشكل مباشر مع أسباب الإجهاد في بيئة العمل ،</a:t>
            </a:r>
            <a:endParaRPr lang="ar-AE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F651FED2-D722-93AC-9B5D-BEB3A55809BE}"/>
              </a:ext>
            </a:extLst>
          </p:cNvPr>
          <p:cNvSpPr txBox="1"/>
          <p:nvPr/>
        </p:nvSpPr>
        <p:spPr>
          <a:xfrm>
            <a:off x="1630723" y="6175980"/>
            <a:ext cx="52885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قد يكون لها تأثير إيجابي على إجمالي القوى العاملة للشركة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06699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333" y="695950"/>
            <a:ext cx="848744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B.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Improving workers’ individual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abilities, skills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coping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capacity</a:t>
            </a:r>
            <a:r>
              <a:rPr lang="en-US" sz="24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through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training and education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such as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courses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in:</a:t>
            </a:r>
            <a:br>
              <a:rPr lang="ar-AE" sz="2400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تحسين القدرات الفردية للعمال ومهاراتهم وقدرتهم على التأقلم من خلال التدريب والتعليم ، مثل الدورات في:</a:t>
            </a:r>
            <a:endParaRPr lang="en-US" sz="16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1.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Time management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2.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Dealing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with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aggressive customers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3.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Lifting heavy goods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4.Using appropriate </a:t>
            </a:r>
            <a:r>
              <a:rPr lang="en-US" sz="2400" b="1" dirty="0">
                <a:latin typeface="Garamond" pitchFamily="18" charset="0"/>
              </a:rPr>
              <a:t>machines or </a:t>
            </a:r>
            <a:r>
              <a:rPr lang="en-US" sz="2400" b="1">
                <a:latin typeface="Garamond" pitchFamily="18" charset="0"/>
              </a:rPr>
              <a:t>equipment</a:t>
            </a:r>
            <a:r>
              <a:rPr lang="en-US" sz="2400">
                <a:latin typeface="Garamond" pitchFamily="18" charset="0"/>
              </a:rPr>
              <a:t>,</a:t>
            </a:r>
            <a:r>
              <a:rPr lang="ar-AE" sz="2400"/>
              <a:t> </a:t>
            </a:r>
            <a:br>
              <a:rPr lang="ar-AE" sz="2400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4- استخدام الآلات أو المعدات المناسبة.</a:t>
            </a:r>
            <a:endParaRPr lang="en-US" sz="1600" dirty="0">
              <a:latin typeface="Garamond" pitchFamily="18" charset="0"/>
            </a:endParaRPr>
          </a:p>
          <a:p>
            <a:pPr>
              <a:defRPr/>
            </a:pPr>
            <a:r>
              <a:rPr lang="en-US" sz="2400" dirty="0">
                <a:latin typeface="Garamond" pitchFamily="18" charset="0"/>
              </a:rPr>
              <a:t>5. </a:t>
            </a:r>
            <a:r>
              <a:rPr lang="en-US" sz="2400" b="1" dirty="0">
                <a:latin typeface="Garamond" pitchFamily="18" charset="0"/>
              </a:rPr>
              <a:t>stress management</a:t>
            </a:r>
            <a:r>
              <a:rPr lang="en-US" sz="2400" dirty="0">
                <a:latin typeface="Garamond" pitchFamily="18" charset="0"/>
              </a:rPr>
              <a:t>, and training,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6.seeking support </a:t>
            </a:r>
            <a:r>
              <a:rPr lang="en-US" sz="2400" b="1" dirty="0">
                <a:latin typeface="Garamond" pitchFamily="18" charset="0"/>
              </a:rPr>
              <a:t>from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family, community</a:t>
            </a:r>
            <a:r>
              <a:rPr lang="en-US" sz="2400" dirty="0">
                <a:latin typeface="Garamond" pitchFamily="18" charset="0"/>
              </a:rPr>
              <a:t>, and religion and spirituality.</a:t>
            </a:r>
            <a:endParaRPr lang="ar-EG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4107" y="223566"/>
            <a:ext cx="313234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pic>
        <p:nvPicPr>
          <p:cNvPr id="5" name="Picture 8" descr="Businessman's Hand Pressing Blue Stress Ball On White Des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416" y="1918356"/>
            <a:ext cx="1754814" cy="135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1877" y="4424120"/>
            <a:ext cx="83909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Garamond" pitchFamily="18" charset="0"/>
                <a:cs typeface="Arial" pitchFamily="34" charset="0"/>
              </a:rPr>
              <a:t>      </a:t>
            </a:r>
            <a:r>
              <a:rPr lang="en-US" sz="2400" b="1" u="sng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 u="sng" dirty="0">
                <a:latin typeface="Garamond" pitchFamily="18" charset="0"/>
                <a:cs typeface="Arial" pitchFamily="34" charset="0"/>
              </a:rPr>
              <a:t>Note:</a:t>
            </a: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000" b="1" dirty="0">
                <a:latin typeface="Garamond" pitchFamily="18" charset="0"/>
                <a:cs typeface="Arial" pitchFamily="34" charset="0"/>
              </a:rPr>
              <a:t>  This individual-focused approach has </a:t>
            </a:r>
            <a:r>
              <a:rPr lang="en-US" sz="20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two</a:t>
            </a:r>
            <a:r>
              <a:rPr lang="en-US" sz="2000" b="1" u="sng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disadvantages 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when there are major problems in the work place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:</a:t>
            </a:r>
            <a:endParaRPr lang="en-US" sz="2000" b="1" dirty="0">
              <a:solidFill>
                <a:srgbClr val="00206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1.The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beneficial effects</a:t>
            </a:r>
            <a:r>
              <a:rPr lang="en-US" sz="20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on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stress symptoms </a:t>
            </a:r>
            <a:r>
              <a:rPr lang="en-US" sz="20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are often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short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lived;</a:t>
            </a:r>
            <a:r>
              <a:rPr lang="ar-AE" sz="2000"/>
              <a:t> </a:t>
            </a:r>
            <a:br>
              <a:rPr lang="ar-AE" sz="20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غالبًا ما تكون الآثار المفيدة على أعراض الإجهاد قصيرة الأجل ؛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Important causes of stress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in the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work environment are</a:t>
            </a: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     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ignored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and will </a:t>
            </a:r>
            <a:r>
              <a:rPr lang="en-US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continue to cause work </a:t>
            </a:r>
            <a:r>
              <a:rPr lang="en-US" sz="2000" b="1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stress</a:t>
            </a:r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</a:t>
            </a:r>
            <a:r>
              <a:rPr lang="ar-AE" sz="2000">
                <a:effectLst/>
              </a:rPr>
              <a:t> </a:t>
            </a:r>
            <a:r>
              <a:rPr lang="ar-AE" sz="1400">
                <a:effectLst/>
              </a:rPr>
              <a:t>الأسباب الهامة للتوتر في بيئة العمل هي تجاهله وسيستمر في التسبب في ضغوط العمل.</a:t>
            </a:r>
            <a:endParaRPr lang="ar-EG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8358972" y="6467397"/>
            <a:ext cx="733806" cy="363474"/>
          </a:xfrm>
          <a:prstGeom prst="rightArrow">
            <a:avLst>
              <a:gd name="adj1" fmla="val 50000"/>
              <a:gd name="adj2" fmla="val 53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917221" y="6579179"/>
            <a:ext cx="2057400" cy="307260"/>
          </a:xfrm>
        </p:spPr>
        <p:txBody>
          <a:bodyPr/>
          <a:lstStyle/>
          <a:p>
            <a:fld id="{5855D550-A1FE-4A95-A007-3FBE5E880F6A}" type="datetime1">
              <a:rPr lang="en-MY" smtClean="0"/>
              <a:t>11/5/2022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-1424528" y="132891"/>
            <a:ext cx="2057400" cy="365125"/>
          </a:xfrm>
        </p:spPr>
        <p:txBody>
          <a:bodyPr/>
          <a:lstStyle/>
          <a:p>
            <a:fld id="{D819953F-14D9-4A57-ADB3-952A261CB07E}" type="slidenum">
              <a:rPr lang="en-MY" smtClean="0"/>
              <a:t>16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7486650" y="0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23E3B5C-2EFB-5A68-7395-CCD9E57A6BA3}"/>
              </a:ext>
            </a:extLst>
          </p:cNvPr>
          <p:cNvSpPr txBox="1"/>
          <p:nvPr/>
        </p:nvSpPr>
        <p:spPr>
          <a:xfrm>
            <a:off x="3002485" y="1480807"/>
            <a:ext cx="160583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1. إدارة الوقت ، </a:t>
            </a:r>
            <a:endParaRPr lang="ar-AE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2EB72D2-57BE-47B1-0599-A7B31EBC3CD7}"/>
              </a:ext>
            </a:extLst>
          </p:cNvPr>
          <p:cNvSpPr txBox="1"/>
          <p:nvPr/>
        </p:nvSpPr>
        <p:spPr>
          <a:xfrm>
            <a:off x="4052006" y="3185871"/>
            <a:ext cx="282195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5. إدارة الإجهاد والتدريب ،</a:t>
            </a:r>
            <a:endParaRPr lang="ar-AE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880E05D-DC2B-C34B-97A2-685D7EBF1BBD}"/>
              </a:ext>
            </a:extLst>
          </p:cNvPr>
          <p:cNvSpPr txBox="1"/>
          <p:nvPr/>
        </p:nvSpPr>
        <p:spPr>
          <a:xfrm>
            <a:off x="1199176" y="3938761"/>
            <a:ext cx="45496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SA"/>
              <a:t>6.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لتماس الدعم من الأسرة والمجتمع والدين والروحانية.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7A8BD58-B913-9063-D880-E4425BC46F36}"/>
              </a:ext>
            </a:extLst>
          </p:cNvPr>
          <p:cNvSpPr txBox="1"/>
          <p:nvPr/>
        </p:nvSpPr>
        <p:spPr>
          <a:xfrm>
            <a:off x="2786168" y="4877967"/>
            <a:ext cx="635783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هذا النهج الذي يركز على الفرد له عيبان عند وجود مشاكل كبيرة في مكان العمل:</a:t>
            </a:r>
            <a:endParaRPr lang="ar-AE" sz="160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9828FF4-6D0B-24EA-EFDF-2FC64DBF0E36}"/>
              </a:ext>
            </a:extLst>
          </p:cNvPr>
          <p:cNvSpPr txBox="1"/>
          <p:nvPr/>
        </p:nvSpPr>
        <p:spPr>
          <a:xfrm>
            <a:off x="4683181" y="2094205"/>
            <a:ext cx="1970098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2</a:t>
            </a:r>
            <a:r>
              <a:rPr lang="ar-AE" sz="1600" b="0" i="0">
                <a:solidFill>
                  <a:srgbClr val="202124"/>
                </a:solidFill>
                <a:effectLst/>
                <a:latin typeface="Helvetica Neue"/>
              </a:rPr>
              <a:t>. التعامل مع العملاء العدوانيين ، </a:t>
            </a:r>
            <a:endParaRPr lang="ar-AE" sz="160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AF7CDA4-CEAB-90E5-F709-E88CFB82944B}"/>
              </a:ext>
            </a:extLst>
          </p:cNvPr>
          <p:cNvSpPr txBox="1"/>
          <p:nvPr/>
        </p:nvSpPr>
        <p:spPr>
          <a:xfrm>
            <a:off x="2394476" y="2488132"/>
            <a:ext cx="26657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3 - رفع البضائع الثقيلة.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219843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577" y="719833"/>
            <a:ext cx="870098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 </a:t>
            </a:r>
            <a:r>
              <a:rPr lang="en-US" sz="20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As a general rule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organizational strategies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to prevent work-</a:t>
            </a: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              related stress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should be given top priority</a:t>
            </a:r>
            <a:r>
              <a:rPr lang="en-US" sz="20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000" dirty="0">
                <a:latin typeface="Garamond" pitchFamily="18" charset="0"/>
                <a:cs typeface="Arial" pitchFamily="34" charset="0"/>
              </a:rPr>
              <a:t>However, even the </a:t>
            </a:r>
            <a:r>
              <a:rPr lang="en-US" sz="2000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most </a:t>
            </a:r>
            <a:r>
              <a:rPr lang="en-MY" sz="2000" dirty="0">
                <a:latin typeface="Garamond" pitchFamily="18" charset="0"/>
              </a:rPr>
              <a:t>Reliable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efforts to improve working conditions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are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unlikely to eliminate stress completely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for all workers</a:t>
            </a:r>
            <a:r>
              <a:rPr lang="en-US" sz="2000">
                <a:latin typeface="Garamond" pitchFamily="18" charset="0"/>
                <a:cs typeface="Arial" pitchFamily="34" charset="0"/>
              </a:rPr>
              <a:t>.</a:t>
            </a:r>
            <a:r>
              <a:rPr lang="en-US" sz="2400">
                <a:latin typeface="Garamond" pitchFamily="18" charset="0"/>
                <a:cs typeface="Arial" pitchFamily="34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كقاعدة عامة ، الاستراتيجيات التنظيمية لمنع العمل- يجب إعطاء الأولوية القصوى للضغوط ذات الصلة. ومع ذلك ، فحتى أكثر الجهود موثوقية لتحسين ظروف العمل من غير المرجح أن تقضي على الإجهاد تمامًا لجميع العمال.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>
              <a:defRPr/>
            </a:pPr>
            <a:endParaRPr lang="en-US" b="1" dirty="0">
              <a:solidFill>
                <a:srgbClr val="CC0000"/>
              </a:solidFill>
              <a:latin typeface="Garamond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For this reason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 combination</a:t>
            </a:r>
            <a:r>
              <a:rPr lang="en-US" sz="20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of the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 and 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individual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0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approach is </a:t>
            </a:r>
            <a:r>
              <a:rPr lang="en-US" sz="2000" u="sng" dirty="0">
                <a:latin typeface="Garamond" pitchFamily="18" charset="0"/>
                <a:cs typeface="Arial" pitchFamily="34" charset="0"/>
              </a:rPr>
              <a:t>often the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most useful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way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 to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prevent </a:t>
            </a:r>
            <a:r>
              <a:rPr lang="en-US" sz="2000" dirty="0">
                <a:latin typeface="Garamond" pitchFamily="18" charset="0"/>
                <a:cs typeface="Arial" pitchFamily="34" charset="0"/>
              </a:rPr>
              <a:t>work-related stress </a:t>
            </a:r>
            <a:r>
              <a:rPr lang="en-US" sz="2000" b="1" dirty="0">
                <a:latin typeface="Garamond" pitchFamily="18" charset="0"/>
                <a:cs typeface="Arial" pitchFamily="34" charset="0"/>
              </a:rPr>
              <a:t>while staying focused on </a:t>
            </a:r>
            <a:r>
              <a:rPr lang="en-US" sz="2000" b="1">
                <a:latin typeface="Garamond" pitchFamily="18" charset="0"/>
                <a:cs typeface="Arial" pitchFamily="34" charset="0"/>
              </a:rPr>
              <a:t>organizational and work-organizational measures.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لهذا السبب ، غالبًا ما يكون الجمع بين النهج التنظيمي والفردي هو الطريقة الأكثر فائدة لمنع الإجهاد المرتبط بالعمل مع الاستمرار في التركيز على التنظيم. وتدابير العمل التنظيمي.</a:t>
            </a:r>
            <a:endParaRPr lang="ar-SA" b="1" i="0" dirty="0">
              <a:solidFill>
                <a:srgbClr val="202124"/>
              </a:solidFill>
              <a:effectLst/>
              <a:latin typeface="Garamond" pitchFamily="18" charset="0"/>
              <a:cs typeface="Arial" pitchFamily="34" charset="0"/>
            </a:endParaRPr>
          </a:p>
          <a:p>
            <a:pPr algn="ctr">
              <a:defRPr/>
            </a:pPr>
            <a:endParaRPr lang="en-US" sz="2000" b="1" dirty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MY" sz="2000" b="1" dirty="0">
                <a:latin typeface="Garamond" pitchFamily="18" charset="0"/>
                <a:cs typeface="Arial" pitchFamily="34" charset="0"/>
              </a:rPr>
              <a:t>   The occupational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health service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, professional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psychologists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 or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professionals with a related expertise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,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If they are available, can advise 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the employer about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prevention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 measures or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interventions</a:t>
            </a:r>
            <a:r>
              <a:rPr lang="en-MY" sz="2000" b="1" dirty="0">
                <a:latin typeface="Garamond" pitchFamily="18" charset="0"/>
                <a:cs typeface="Arial" pitchFamily="34" charset="0"/>
              </a:rPr>
              <a:t> which are best indicated for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the identified risk </a:t>
            </a:r>
            <a:r>
              <a:rPr lang="en-MY" sz="2000" b="1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situations</a:t>
            </a:r>
            <a:r>
              <a:rPr lang="en-MY" sz="2000" b="1">
                <a:latin typeface="Garamond" pitchFamily="18" charset="0"/>
                <a:cs typeface="Arial" pitchFamily="34" charset="0"/>
              </a:rPr>
              <a:t>.</a:t>
            </a:r>
            <a:r>
              <a:rPr lang="ar-AE" sz="2000"/>
              <a:t> </a:t>
            </a:r>
            <a:br>
              <a:rPr lang="ar-AE" sz="20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يمكن لخدمة الصحة المهنية أو علماء النفس المحترفين أو المتخصصين ذوي الخبرة ذات الصلة ، إذا كانوا متوفرين ، تقديم المشورة لصاحب العمل بشأن تدابير الوقاية أو التدخلات التي يتم تحديدها بشكل أفضل لحالات الخطر المحددة.</a:t>
            </a:r>
            <a:endParaRPr lang="en-MY" b="1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0488" y="183368"/>
            <a:ext cx="313234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1" y="6538913"/>
            <a:ext cx="2057400" cy="365125"/>
          </a:xfrm>
        </p:spPr>
        <p:txBody>
          <a:bodyPr/>
          <a:lstStyle/>
          <a:p>
            <a:fld id="{DE83774B-6F38-4956-AE1C-EF5076FD1429}" type="datetime1">
              <a:rPr lang="en-MY" smtClean="0"/>
              <a:t>11/5/2022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58312" y="6500401"/>
            <a:ext cx="2057400" cy="365125"/>
          </a:xfrm>
        </p:spPr>
        <p:txBody>
          <a:bodyPr/>
          <a:lstStyle/>
          <a:p>
            <a:fld id="{D819953F-14D9-4A57-ADB3-952A261CB07E}" type="slidenum">
              <a:rPr lang="en-MY" smtClean="0"/>
              <a:t>17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7213918" y="183368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6934261-7BB1-8988-9E69-98A180575472}"/>
              </a:ext>
            </a:extLst>
          </p:cNvPr>
          <p:cNvSpPr txBox="1"/>
          <p:nvPr/>
        </p:nvSpPr>
        <p:spPr>
          <a:xfrm>
            <a:off x="3655976" y="2474822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426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219" y="508237"/>
            <a:ext cx="375363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MANAGING WORK-RELATED STRESS: Examples:</a:t>
            </a:r>
            <a:r>
              <a:rPr lang="en-US" altLang="en-US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endParaRPr lang="en-MY" sz="135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8650" y="1548645"/>
            <a:ext cx="8004362" cy="4986625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C95C-2C2E-4A91-9DF3-5BD1B4601DBE}" type="datetime1">
              <a:rPr lang="en-MY" smtClean="0"/>
              <a:t>11/5/2022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18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6286639" y="83140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5D7A8FE-83D6-D3C2-CEA2-DFA52918CFDF}"/>
              </a:ext>
            </a:extLst>
          </p:cNvPr>
          <p:cNvSpPr txBox="1"/>
          <p:nvPr/>
        </p:nvSpPr>
        <p:spPr>
          <a:xfrm>
            <a:off x="3710234" y="1576217"/>
            <a:ext cx="4659435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600"/>
              <a:t> أمثلة على الإجراءات لمنع مشاكل الإجهاد المرتبطة بالعمل: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61208A8-F33E-4677-767D-2DB15C0C4B6B}"/>
              </a:ext>
            </a:extLst>
          </p:cNvPr>
          <p:cNvSpPr txBox="1"/>
          <p:nvPr/>
        </p:nvSpPr>
        <p:spPr>
          <a:xfrm>
            <a:off x="628650" y="2361172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/>
              <a:t>المشاكل</a:t>
            </a:r>
            <a:endParaRPr lang="ar-AE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7" name="حبر 16">
                <a:extLst>
                  <a:ext uri="{FF2B5EF4-FFF2-40B4-BE49-F238E27FC236}">
                    <a16:creationId xmlns:a16="http://schemas.microsoft.com/office/drawing/2014/main" id="{81A0FCFE-B405-5690-DF14-B7434F82632A}"/>
                  </a:ext>
                </a:extLst>
              </p14:cNvPr>
              <p14:cNvContentPartPr/>
              <p14:nvPr/>
            </p14:nvContentPartPr>
            <p14:xfrm>
              <a:off x="5364958" y="3149684"/>
              <a:ext cx="1800" cy="10440"/>
            </p14:xfrm>
          </p:contentPart>
        </mc:Choice>
        <mc:Fallback>
          <p:pic>
            <p:nvPicPr>
              <p:cNvPr id="17" name="حبر 16">
                <a:extLst>
                  <a:ext uri="{FF2B5EF4-FFF2-40B4-BE49-F238E27FC236}">
                    <a16:creationId xmlns:a16="http://schemas.microsoft.com/office/drawing/2014/main" id="{81A0FCFE-B405-5690-DF14-B7434F82632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56318" y="3141044"/>
                <a:ext cx="19440" cy="2808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مربع نص 17">
            <a:extLst>
              <a:ext uri="{FF2B5EF4-FFF2-40B4-BE49-F238E27FC236}">
                <a16:creationId xmlns:a16="http://schemas.microsoft.com/office/drawing/2014/main" id="{691A3C92-3CB2-0EE7-220B-5DC38601E1BB}"/>
              </a:ext>
            </a:extLst>
          </p:cNvPr>
          <p:cNvSpPr txBox="1"/>
          <p:nvPr/>
        </p:nvSpPr>
        <p:spPr>
          <a:xfrm>
            <a:off x="4450558" y="2312382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/>
              <a:t>الإجراءات الممكنة: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9503A402-7E70-642F-413D-22E3E89F9135}"/>
              </a:ext>
            </a:extLst>
          </p:cNvPr>
          <p:cNvSpPr txBox="1"/>
          <p:nvPr/>
        </p:nvSpPr>
        <p:spPr>
          <a:xfrm>
            <a:off x="614038" y="3244334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/>
              <a:t>ارتفاع عبء العمل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10C99903-E3CC-A36B-80E6-95D661BF6A50}"/>
              </a:ext>
            </a:extLst>
          </p:cNvPr>
          <p:cNvSpPr txBox="1"/>
          <p:nvPr/>
        </p:nvSpPr>
        <p:spPr>
          <a:xfrm>
            <a:off x="498381" y="4661843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/>
              <a:t>العمل الروتيني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306B4749-E488-E246-2C66-53BFB5AF9789}"/>
              </a:ext>
            </a:extLst>
          </p:cNvPr>
          <p:cNvSpPr txBox="1"/>
          <p:nvPr/>
        </p:nvSpPr>
        <p:spPr>
          <a:xfrm>
            <a:off x="6158352" y="2704137"/>
            <a:ext cx="247466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600"/>
              <a:t>إعادة توزيع العمل بين الزملاء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F4EFC30-3475-9DDA-4BD3-372E6D6BC1AA}"/>
              </a:ext>
            </a:extLst>
          </p:cNvPr>
          <p:cNvSpPr txBox="1"/>
          <p:nvPr/>
        </p:nvSpPr>
        <p:spPr>
          <a:xfrm>
            <a:off x="4009134" y="3170014"/>
            <a:ext cx="30305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600"/>
              <a:t>تحديد أولويات العمل / المهام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FD7351FF-A60F-E905-C0D9-5D01372920C0}"/>
              </a:ext>
            </a:extLst>
          </p:cNvPr>
          <p:cNvSpPr txBox="1"/>
          <p:nvPr/>
        </p:nvSpPr>
        <p:spPr>
          <a:xfrm>
            <a:off x="3710234" y="3407009"/>
            <a:ext cx="471369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400"/>
              <a:t>تقديم دورة تدريبية (على سبيل المثال ، إدارة الإجهاد أو الوقت)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1759C3A8-0764-205F-AF93-758BA355C76B}"/>
              </a:ext>
            </a:extLst>
          </p:cNvPr>
          <p:cNvSpPr txBox="1"/>
          <p:nvPr/>
        </p:nvSpPr>
        <p:spPr>
          <a:xfrm>
            <a:off x="3655976" y="2515412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CB83474-F35B-3D0A-A7E3-F6CC814A573B}"/>
              </a:ext>
            </a:extLst>
          </p:cNvPr>
          <p:cNvSpPr txBox="1"/>
          <p:nvPr/>
        </p:nvSpPr>
        <p:spPr>
          <a:xfrm>
            <a:off x="4414721" y="4267380"/>
            <a:ext cx="414390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400"/>
              <a:t>تأكد من أن العمال ، حيثما أمكن ، لديهم بعض السيطرة على وتيرة العمل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B55616BB-128E-F13B-51E7-75A2B398F0F7}"/>
              </a:ext>
            </a:extLst>
          </p:cNvPr>
          <p:cNvSpPr txBox="1"/>
          <p:nvPr/>
        </p:nvSpPr>
        <p:spPr>
          <a:xfrm>
            <a:off x="5212454" y="4674580"/>
            <a:ext cx="325687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400"/>
              <a:t>تأكد من وجود فترات راحة كافية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4C0AA139-ACF0-451E-96A1-AE95D6C1EEF7}"/>
              </a:ext>
            </a:extLst>
          </p:cNvPr>
          <p:cNvSpPr txBox="1"/>
          <p:nvPr/>
        </p:nvSpPr>
        <p:spPr>
          <a:xfrm>
            <a:off x="5707646" y="5146143"/>
            <a:ext cx="28509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200"/>
              <a:t>التناوب الوظيفي (الانتقال إلى عدد من المهام المختلفة عادةً وفقًا لخطة التناوب)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EB5DC5F6-0272-EB6B-9D27-BD1274B9101B}"/>
              </a:ext>
            </a:extLst>
          </p:cNvPr>
          <p:cNvSpPr txBox="1"/>
          <p:nvPr/>
        </p:nvSpPr>
        <p:spPr>
          <a:xfrm>
            <a:off x="5413748" y="5686352"/>
            <a:ext cx="30863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200"/>
              <a:t>توسيع الوظيفة (إضافة المزيد من المهام بنفس الصعوبة)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C4914DB7-F184-217F-347C-A198EBFF59CC}"/>
              </a:ext>
            </a:extLst>
          </p:cNvPr>
          <p:cNvSpPr txBox="1"/>
          <p:nvPr/>
        </p:nvSpPr>
        <p:spPr>
          <a:xfrm>
            <a:off x="5256649" y="5867941"/>
            <a:ext cx="330197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200"/>
              <a:t>إضافة المزيد من المهام الصعبة)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1A1E0EE7-9E6C-65E1-4D9D-D532D7474903}"/>
              </a:ext>
            </a:extLst>
          </p:cNvPr>
          <p:cNvSpPr txBox="1"/>
          <p:nvPr/>
        </p:nvSpPr>
        <p:spPr>
          <a:xfrm>
            <a:off x="4822735" y="6453435"/>
            <a:ext cx="327043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sz="1200"/>
              <a:t>عند الضرورة ، قدم تدريبًا أو تعليمًا إضافيًا</a:t>
            </a:r>
          </a:p>
        </p:txBody>
      </p:sp>
    </p:spTree>
    <p:extLst>
      <p:ext uri="{BB962C8B-B14F-4D97-AF65-F5344CB8AC3E}">
        <p14:creationId xmlns:p14="http://schemas.microsoft.com/office/powerpoint/2010/main" val="24197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487" y="1268760"/>
            <a:ext cx="7627513" cy="228697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41013" y="869053"/>
            <a:ext cx="514647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0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MANAGING WORK-RELATED STRESS: Examples</a:t>
            </a:r>
            <a:endParaRPr lang="en-MY" sz="105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456" y="3634861"/>
            <a:ext cx="8244894" cy="3223139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210F-311C-4854-912B-97E02251B24F}" type="datetime1">
              <a:rPr lang="en-MY" smtClean="0"/>
              <a:t>11/5/2022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19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286639" y="83140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61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6248" y="4373373"/>
            <a:ext cx="4770646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3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r>
              <a:rPr lang="ar-AE"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الاجهاد الناجم عن العمل</a:t>
            </a:r>
            <a:endParaRPr lang="ar-EG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971" y="1010499"/>
            <a:ext cx="3089312" cy="221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E18-925B-460C-A284-431DE551232B}" type="datetime1">
              <a:rPr lang="en-MY" smtClean="0"/>
              <a:t>11/5/2022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2</a:t>
            </a:fld>
            <a:endParaRPr lang="en-MY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C682983-7FB4-8FE1-ED5A-A5797E73AA00}"/>
              </a:ext>
            </a:extLst>
          </p:cNvPr>
          <p:cNvSpPr txBox="1"/>
          <p:nvPr/>
        </p:nvSpPr>
        <p:spPr>
          <a:xfrm>
            <a:off x="1069239" y="3269820"/>
            <a:ext cx="45727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f-ZA"/>
              <a:t>Psycho-social hazards at workplace</a:t>
            </a:r>
            <a:r>
              <a:rPr lang="ar-AE"/>
              <a:t>المخاطر النفسية والاجتماعية في مكان العمل</a:t>
            </a:r>
          </a:p>
        </p:txBody>
      </p:sp>
    </p:spTree>
    <p:extLst>
      <p:ext uri="{BB962C8B-B14F-4D97-AF65-F5344CB8AC3E}">
        <p14:creationId xmlns:p14="http://schemas.microsoft.com/office/powerpoint/2010/main" val="133984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620688"/>
            <a:ext cx="6993396" cy="538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CB31-76AC-4DE5-BBB9-782FC4B5D547}" type="datetime1">
              <a:rPr lang="en-MY" smtClean="0"/>
              <a:t>11/5/2022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882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772" y="679839"/>
            <a:ext cx="8731875" cy="6387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700" b="1" i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Introduction</a:t>
            </a:r>
            <a:r>
              <a:rPr lang="en-US" sz="2700" b="1" i="1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:</a:t>
            </a:r>
            <a:r>
              <a:rPr lang="en-US" sz="2700" b="1" i="1">
                <a:latin typeface="Garamond" pitchFamily="18" charset="0"/>
                <a:cs typeface="Times New Roman" pitchFamily="18" charset="0"/>
              </a:rPr>
              <a:t> </a:t>
            </a:r>
            <a:r>
              <a:rPr lang="ar-SA" sz="2700" b="1" i="1">
                <a:latin typeface="Garamond" pitchFamily="18" charset="0"/>
                <a:cs typeface="Times New Roman" pitchFamily="18" charset="0"/>
              </a:rPr>
              <a:t>مقدمة</a:t>
            </a:r>
            <a:endParaRPr lang="en-US" sz="2700" b="1" i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b="1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Workplace stress </a:t>
            </a:r>
            <a:r>
              <a:rPr lang="en-US" sz="2600">
                <a:latin typeface="Garamond" pitchFamily="18" charset="0"/>
                <a:cs typeface="Arial" pitchFamily="34" charset="0"/>
              </a:rPr>
              <a:t>is an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epidemic</a:t>
            </a:r>
            <a:r>
              <a:rPr lang="en-US" sz="2600">
                <a:latin typeface="Garamond" pitchFamily="18" charset="0"/>
                <a:cs typeface="Arial" pitchFamily="34" charset="0"/>
              </a:rPr>
              <a:t> that has hit the workplace</a:t>
            </a:r>
          </a:p>
          <a:p>
            <a:pPr>
              <a:lnSpc>
                <a:spcPct val="90000"/>
              </a:lnSpc>
              <a:defRPr/>
            </a:pPr>
            <a:r>
              <a:rPr lang="en-US" sz="2600">
                <a:latin typeface="Garamond" pitchFamily="18" charset="0"/>
                <a:cs typeface="Arial" pitchFamily="34" charset="0"/>
              </a:rPr>
              <a:t> in the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current era of high technology</a:t>
            </a:r>
            <a:r>
              <a:rPr lang="en-US" sz="2600">
                <a:latin typeface="Garamond" pitchFamily="18" charset="0"/>
                <a:cs typeface="Arial" pitchFamily="34" charset="0"/>
              </a:rPr>
              <a:t>.</a:t>
            </a:r>
            <a:r>
              <a:rPr lang="ar-AE" sz="2800"/>
              <a:t>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الإجهاد في مكان العمل هو وباء ضرب مكان العمل في العصر الحالي للتكنولوجيا العالية.</a:t>
            </a:r>
            <a:endParaRPr lang="en-US" sz="2600">
              <a:latin typeface="Garamond" pitchFamily="18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b="1">
                <a:latin typeface="Garamond" pitchFamily="18" charset="0"/>
                <a:cs typeface="Arial" pitchFamily="34" charset="0"/>
              </a:rPr>
              <a:t>Managers must </a:t>
            </a:r>
            <a:r>
              <a:rPr lang="en-US" sz="2600" b="1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prevent stress </a:t>
            </a:r>
            <a:r>
              <a:rPr lang="en-US" sz="2600">
                <a:latin typeface="Garamond" pitchFamily="18" charset="0"/>
                <a:cs typeface="Arial" pitchFamily="34" charset="0"/>
              </a:rPr>
              <a:t>from affecting their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workers</a:t>
            </a:r>
            <a:r>
              <a:rPr lang="en-US" sz="2600">
                <a:latin typeface="Garamond" pitchFamily="18" charset="0"/>
                <a:cs typeface="Arial" pitchFamily="34" charset="0"/>
              </a:rPr>
              <a:t>  as it is </a:t>
            </a:r>
            <a:r>
              <a:rPr lang="en-US" sz="2600" b="1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very costly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to correct the situation later</a:t>
            </a:r>
            <a:r>
              <a:rPr lang="ar-SA" sz="2600" b="1">
                <a:latin typeface="Garamond" pitchFamily="18" charset="0"/>
                <a:cs typeface="Arial" pitchFamily="34" charset="0"/>
              </a:rPr>
              <a:t>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يجب على المديرين منع الإجهاد من التأثير على عمالهم لأنه من المكلف للغاية تصحيح الوضع لاحقًا</a:t>
            </a:r>
            <a:endParaRPr lang="en-US">
              <a:latin typeface="Garamond" pitchFamily="18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>
                <a:latin typeface="Garamond" pitchFamily="18" charset="0"/>
                <a:cs typeface="Arial" pitchFamily="34" charset="0"/>
              </a:rPr>
              <a:t>It </a:t>
            </a:r>
            <a:r>
              <a:rPr lang="en-US" sz="2600" dirty="0">
                <a:latin typeface="Garamond" pitchFamily="18" charset="0"/>
                <a:cs typeface="Arial" pitchFamily="34" charset="0"/>
              </a:rPr>
              <a:t>is capable 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reducing productivity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 dirty="0">
                <a:latin typeface="Garamond" pitchFamily="18" charset="0"/>
                <a:cs typeface="Arial" pitchFamily="34" charset="0"/>
              </a:rPr>
              <a:t>resulting in the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600">
                <a:latin typeface="Garamond" pitchFamily="18" charset="0"/>
                <a:cs typeface="Arial" pitchFamily="34" charset="0"/>
              </a:rPr>
              <a:t> </a:t>
            </a:r>
            <a:r>
              <a:rPr lang="en-US" sz="2600" b="1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decline of the performance</a:t>
            </a:r>
            <a:r>
              <a:rPr lang="en-US" sz="260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>
                <a:latin typeface="Garamond" pitchFamily="18" charset="0"/>
                <a:cs typeface="Arial" pitchFamily="34" charset="0"/>
              </a:rPr>
              <a:t>of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their workers.</a:t>
            </a:r>
            <a:r>
              <a:rPr lang="ar-SA" sz="2600" b="1">
                <a:latin typeface="Garamond" pitchFamily="18" charset="0"/>
                <a:cs typeface="Arial" pitchFamily="34" charset="0"/>
              </a:rPr>
              <a:t>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إنه قادر على تقليل الإنتاجية مما يؤدي إلى تراجع أداء عمالهم.</a:t>
            </a:r>
            <a:endParaRPr lang="en-US" sz="2600" b="1" dirty="0">
              <a:latin typeface="Garamond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Implementing an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effective </a:t>
            </a:r>
            <a:r>
              <a:rPr lang="en-US" sz="2600" b="1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strategy</a:t>
            </a:r>
            <a:r>
              <a:rPr lang="en-US" sz="260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;</a:t>
            </a:r>
            <a:r>
              <a:rPr lang="ar-AE" sz="28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تنفيذ استراتيجية </a:t>
            </a:r>
            <a:r>
              <a:rPr lang="ar-SA" b="0" i="0">
                <a:solidFill>
                  <a:srgbClr val="202124"/>
                </a:solidFill>
                <a:effectLst/>
                <a:latin typeface="Helvetica Neue"/>
              </a:rPr>
              <a:t>فعالة</a:t>
            </a:r>
            <a:r>
              <a:rPr lang="ar-SA" sz="28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br>
              <a:rPr lang="ar-AE" sz="2800"/>
            </a:b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will </a:t>
            </a: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prevent 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organizations from </a:t>
            </a:r>
            <a:r>
              <a:rPr lang="en-MY" sz="2600" dirty="0">
                <a:latin typeface="Garamond" pitchFamily="18" charset="0"/>
              </a:rPr>
              <a:t>bear </a:t>
            </a: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losses</a:t>
            </a:r>
            <a:r>
              <a:rPr lang="en-US" sz="26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a</a:t>
            </a:r>
            <a:r>
              <a:rPr 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600" dirty="0">
                <a:latin typeface="Garamond" pitchFamily="18" charset="0"/>
                <a:cs typeface="Arial" pitchFamily="34" charset="0"/>
              </a:rPr>
              <a:t>will </a:t>
            </a:r>
            <a:r>
              <a:rPr lang="en-US" sz="2600" b="1" dirty="0">
                <a:latin typeface="Garamond" pitchFamily="18" charset="0"/>
                <a:cs typeface="Arial" pitchFamily="34" charset="0"/>
              </a:rPr>
              <a:t>enable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workers to enjoy </a:t>
            </a:r>
            <a:r>
              <a:rPr lang="en-US" sz="2600" dirty="0">
                <a:latin typeface="Garamond" pitchFamily="18" charset="0"/>
                <a:cs typeface="Arial" pitchFamily="34" charset="0"/>
              </a:rPr>
              <a:t>a healthy, </a:t>
            </a:r>
            <a:r>
              <a:rPr lang="en-US" sz="2600">
                <a:latin typeface="Garamond" pitchFamily="18" charset="0"/>
                <a:cs typeface="Arial" pitchFamily="34" charset="0"/>
              </a:rPr>
              <a:t>harmonious and</a:t>
            </a:r>
            <a:r>
              <a:rPr lang="ar-SA" sz="2600">
                <a:latin typeface="Garamond" pitchFamily="18" charset="0"/>
                <a:cs typeface="Arial" pitchFamily="34" charset="0"/>
              </a:rPr>
              <a:t>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quality </a:t>
            </a:r>
            <a:r>
              <a:rPr lang="en-US" sz="2600" b="1" dirty="0">
                <a:latin typeface="Garamond" pitchFamily="18" charset="0"/>
                <a:cs typeface="Arial" pitchFamily="34" charset="0"/>
              </a:rPr>
              <a:t>life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.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سيمنع المنظمات من تحمل الخسائر و سوف تمكن العمال من التمتع بصحة جيدة ومتناسقة و جودة الحياة.</a:t>
            </a:r>
            <a:endParaRPr lang="en-US" b="1" dirty="0">
              <a:latin typeface="Garamond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600" dirty="0">
                <a:latin typeface="Garamond" pitchFamily="18" charset="0"/>
                <a:cs typeface="Arial" pitchFamily="34" charset="0"/>
              </a:rPr>
              <a:t>Furthermore it will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enhance the productivity </a:t>
            </a:r>
            <a:r>
              <a:rPr lang="en-US" sz="2600" dirty="0">
                <a:latin typeface="Garamond" pitchFamily="18" charset="0"/>
                <a:cs typeface="Arial" pitchFamily="34" charset="0"/>
              </a:rPr>
              <a:t>of the</a:t>
            </a:r>
            <a:r>
              <a:rPr lang="en-US" sz="2600" b="1" dirty="0">
                <a:solidFill>
                  <a:schemeClr val="accent1"/>
                </a:solidFill>
                <a:latin typeface="Garamond" pitchFamily="18" charset="0"/>
                <a:cs typeface="Arial" pitchFamily="34" charset="0"/>
              </a:rPr>
              <a:t> workers </a:t>
            </a:r>
            <a:r>
              <a:rPr lang="en-US" sz="2600">
                <a:latin typeface="Garamond" pitchFamily="18" charset="0"/>
                <a:cs typeface="Arial" pitchFamily="34" charset="0"/>
              </a:rPr>
              <a:t>and </a:t>
            </a:r>
            <a:r>
              <a:rPr lang="en-US" sz="2600" b="1">
                <a:latin typeface="Garamond" pitchFamily="18" charset="0"/>
                <a:cs typeface="Arial" pitchFamily="34" charset="0"/>
              </a:rPr>
              <a:t>organizations</a:t>
            </a:r>
            <a:r>
              <a:rPr lang="ar-SA" b="1">
                <a:latin typeface="Garamond" pitchFamily="18" charset="0"/>
                <a:cs typeface="Arial" pitchFamily="34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علاوة على ذلك فإنه سيعزز إنتاجية العمال والمنظمات</a:t>
            </a:r>
            <a:r>
              <a:rPr lang="ar-SA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br>
              <a:rPr lang="ar-AE" sz="2800"/>
            </a:br>
            <a:endParaRPr lang="en-US" b="1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5388" y="138679"/>
            <a:ext cx="4773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r>
              <a:rPr lang="ar-AE"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الاجهاد الناجم عن العمل</a:t>
            </a:r>
            <a:r>
              <a:rPr lang="ar-SA"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EG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000" y="38329"/>
            <a:ext cx="1230228" cy="108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353" y="6536758"/>
            <a:ext cx="2057400" cy="365125"/>
          </a:xfrm>
        </p:spPr>
        <p:txBody>
          <a:bodyPr/>
          <a:lstStyle/>
          <a:p>
            <a:fld id="{A61F69C1-C7C3-441B-8BF0-6E9569DF63FC}" type="datetime1">
              <a:rPr lang="en-MY" smtClean="0"/>
              <a:t>11/5/2022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179056" y="238707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8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51213"/>
            <a:ext cx="8742129" cy="55861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       </a:t>
            </a:r>
            <a:r>
              <a:rPr lang="en-US" sz="2700" b="1" dirty="0">
                <a:solidFill>
                  <a:srgbClr val="C00000"/>
                </a:solidFill>
                <a:latin typeface="Garamond" pitchFamily="18" charset="0"/>
              </a:rPr>
              <a:t>Definition</a:t>
            </a:r>
            <a:r>
              <a:rPr lang="en-US" sz="2700" b="1">
                <a:solidFill>
                  <a:srgbClr val="C00000"/>
                </a:solidFill>
                <a:latin typeface="Garamond" pitchFamily="18" charset="0"/>
              </a:rPr>
              <a:t>:</a:t>
            </a:r>
            <a:r>
              <a:rPr lang="en-US" sz="2700">
                <a:latin typeface="Garamond" pitchFamily="18" charset="0"/>
              </a:rPr>
              <a:t> </a:t>
            </a:r>
            <a:r>
              <a:rPr lang="ar-SA" sz="2700">
                <a:latin typeface="Garamond" pitchFamily="18" charset="0"/>
              </a:rPr>
              <a:t>تعريف</a:t>
            </a:r>
            <a:endParaRPr lang="en-US" sz="2700" dirty="0">
              <a:latin typeface="Garamond" pitchFamily="18" charset="0"/>
            </a:endParaRPr>
          </a:p>
          <a:p>
            <a:pPr>
              <a:defRPr/>
            </a:pPr>
            <a:r>
              <a:rPr lang="en-US" sz="2700" dirty="0">
                <a:latin typeface="Garamond" pitchFamily="18" charset="0"/>
              </a:rPr>
              <a:t>    Work-related </a:t>
            </a:r>
            <a:r>
              <a:rPr lang="en-US" sz="2700" b="1" dirty="0">
                <a:latin typeface="Garamond" pitchFamily="18" charset="0"/>
              </a:rPr>
              <a:t>stress</a:t>
            </a:r>
            <a:r>
              <a:rPr lang="en-US" sz="2700" dirty="0">
                <a:latin typeface="Garamond" pitchFamily="18" charset="0"/>
              </a:rPr>
              <a:t> is </a:t>
            </a:r>
            <a:r>
              <a:rPr lang="en-US" sz="2700" b="1" dirty="0">
                <a:latin typeface="Garamond" pitchFamily="18" charset="0"/>
              </a:rPr>
              <a:t>a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</a:rPr>
              <a:t>pattern of reactions </a:t>
            </a:r>
            <a:r>
              <a:rPr lang="en-US" sz="2700" b="1" dirty="0">
                <a:latin typeface="Garamond" pitchFamily="18" charset="0"/>
              </a:rPr>
              <a:t>that occurs  </a:t>
            </a:r>
          </a:p>
          <a:p>
            <a:pPr>
              <a:defRPr/>
            </a:pPr>
            <a:r>
              <a:rPr lang="en-US" sz="2700" b="1" dirty="0">
                <a:latin typeface="Garamond" pitchFamily="18" charset="0"/>
              </a:rPr>
              <a:t>    when workers are presented with </a:t>
            </a:r>
            <a:r>
              <a:rPr lang="en-US" sz="2700" b="1" dirty="0">
                <a:solidFill>
                  <a:schemeClr val="accent1"/>
                </a:solidFill>
                <a:latin typeface="Garamond" pitchFamily="18" charset="0"/>
              </a:rPr>
              <a:t>work demands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</a:rPr>
              <a:t>not matched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to their  knowledge</a:t>
            </a:r>
            <a:r>
              <a:rPr lang="en-US" sz="2700" dirty="0">
                <a:latin typeface="Garamond" pitchFamily="18" charset="0"/>
              </a:rPr>
              <a:t>,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skills or abilities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</a:rPr>
              <a:t>and which challenge their ability </a:t>
            </a:r>
            <a:r>
              <a:rPr lang="en-US" sz="2700" b="1">
                <a:solidFill>
                  <a:srgbClr val="0070C0"/>
                </a:solidFill>
                <a:latin typeface="Garamond" pitchFamily="18" charset="0"/>
              </a:rPr>
              <a:t>to cope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الإجهاد المرتبط بالعمل هو نمط من ردود الفعل التي تحدث عندما يتم تقديم متطلبات عمل للعمال لا تتناسب مع معارفهم أو مهاراتهم أو قدراتهم والتي تتحدى قدرتهم على التأقلم</a:t>
            </a:r>
            <a:endParaRPr lang="en-US" sz="2000" b="1" dirty="0">
              <a:solidFill>
                <a:srgbClr val="0070C0"/>
              </a:solidFill>
              <a:latin typeface="Garamond" pitchFamily="18" charset="0"/>
            </a:endParaRPr>
          </a:p>
          <a:p>
            <a:pPr>
              <a:defRPr/>
            </a:pPr>
            <a:endParaRPr lang="en-US" sz="2700" b="1" u="sng" dirty="0">
              <a:solidFill>
                <a:srgbClr val="FF000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Work-related stress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is the </a:t>
            </a:r>
            <a:r>
              <a:rPr lang="en-US" sz="27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response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people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may have, 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when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presented with work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demands a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nd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pressures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 that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are not matched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to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their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knowledge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and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abilities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and which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challenge their ability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to </a:t>
            </a:r>
            <a:r>
              <a:rPr lang="en-US" sz="2700" b="1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cope.</a:t>
            </a:r>
            <a:r>
              <a:rPr lang="ar-AE" sz="2800"/>
              <a:t> 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هي الاستجابة التي قد يحصل عليها الناس ، عند تقديمهم بمتطلبات عمل وضغوط غير متطابقة لمعرفتهم وقدراتهم والتي تتحدى قدرتهم على التأقلم.</a:t>
            </a:r>
            <a:endParaRPr lang="en-US" sz="2000" b="1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473" y="222641"/>
            <a:ext cx="404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u="sng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Work-related Stress </a:t>
            </a:r>
            <a:endParaRPr lang="en-US" sz="3200" b="1" u="sng" dirty="0">
              <a:solidFill>
                <a:srgbClr val="FF0000"/>
              </a:solidFill>
              <a:latin typeface="Garamond" pitchFamily="18" charset="0"/>
              <a:cs typeface="Arial" pitchFamily="34" charset="0"/>
            </a:endParaRPr>
          </a:p>
        </p:txBody>
      </p:sp>
      <p:pic>
        <p:nvPicPr>
          <p:cNvPr id="5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844" y="65346"/>
            <a:ext cx="979832" cy="1333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471" y="3429000"/>
            <a:ext cx="2415593" cy="97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0744" y="6538913"/>
            <a:ext cx="2057400" cy="272001"/>
          </a:xfrm>
        </p:spPr>
        <p:txBody>
          <a:bodyPr/>
          <a:lstStyle/>
          <a:p>
            <a:fld id="{01F64FDC-B726-47EC-B125-3BA9DEE1B067}" type="datetime1">
              <a:rPr lang="en-MY" smtClean="0"/>
              <a:t>11/5/2022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4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567697" y="9493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080924" y="6518365"/>
            <a:ext cx="246283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050" dirty="0"/>
              <a:t>Stress-related</a:t>
            </a:r>
            <a:r>
              <a:rPr lang="en-MY" sz="1050" b="1" dirty="0"/>
              <a:t> hazards </a:t>
            </a:r>
            <a:r>
              <a:rPr lang="en-MY" sz="1050" dirty="0"/>
              <a:t>at work</a:t>
            </a:r>
          </a:p>
        </p:txBody>
      </p:sp>
    </p:spTree>
    <p:extLst>
      <p:ext uri="{BB962C8B-B14F-4D97-AF65-F5344CB8AC3E}">
        <p14:creationId xmlns:p14="http://schemas.microsoft.com/office/powerpoint/2010/main" val="391307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8068" y="93981"/>
            <a:ext cx="380046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Stress-related </a:t>
            </a:r>
            <a:r>
              <a:rPr lang="en-US" sz="21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hazards</a:t>
            </a:r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100" b="1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at work</a:t>
            </a:r>
            <a:br>
              <a:rPr lang="ar-AE" sz="24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المخاطر المرتبطة بالتوتر في العمل</a:t>
            </a:r>
            <a:endParaRPr lang="en-MY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114" y="882632"/>
            <a:ext cx="667125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Stress related </a:t>
            </a:r>
            <a:r>
              <a:rPr lang="en-US" sz="2400" b="1" u="sng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hazards</a:t>
            </a: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 at work can </a:t>
            </a:r>
            <a:r>
              <a:rPr lang="en-US" sz="2400" b="1" u="sng" dirty="0">
                <a:solidFill>
                  <a:srgbClr val="FF0000"/>
                </a:solidFill>
                <a:latin typeface="Garamond" panose="02020404030301010803" pitchFamily="18" charset="0"/>
                <a:cs typeface="Arial" pitchFamily="34" charset="0"/>
              </a:rPr>
              <a:t>be divided into</a:t>
            </a:r>
            <a:r>
              <a:rPr lang="en-US" sz="2400" b="1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: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 </a:t>
            </a:r>
            <a:br>
              <a:rPr lang="ar-AE" sz="24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يمكن تقسيم المخاطر المرتبطة بالإجهاد في العمل إلى: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</a:t>
            </a:r>
            <a:r>
              <a:rPr lang="en-US" sz="2400" b="1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content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.</a:t>
            </a:r>
            <a:r>
              <a:rPr lang="ar-AE" sz="2400"/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محتوى </a:t>
            </a:r>
            <a:r>
              <a:rPr lang="ar-SA" b="0" i="0">
                <a:solidFill>
                  <a:srgbClr val="202124"/>
                </a:solidFill>
                <a:effectLst/>
                <a:latin typeface="Helvetica Neue"/>
              </a:rPr>
              <a:t>العمل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context  (</a:t>
            </a:r>
            <a:r>
              <a:rPr lang="en-US" sz="2400">
                <a:latin typeface="Garamond" panose="02020404030301010803" pitchFamily="18" charset="0"/>
              </a:rPr>
              <a:t> circumstances</a:t>
            </a:r>
            <a:r>
              <a:rPr lang="en-US" sz="2400">
                <a:latin typeface="Georgia" panose="02040502050405020303" pitchFamily="18" charset="0"/>
              </a:rPr>
              <a:t>)</a:t>
            </a:r>
            <a:r>
              <a:rPr lang="en-US" sz="2400" b="1">
                <a:solidFill>
                  <a:srgbClr val="0070C0"/>
                </a:solidFill>
                <a:latin typeface="Georgia" panose="02040502050405020303" pitchFamily="18" charset="0"/>
                <a:cs typeface="Arial" pitchFamily="34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.</a:t>
            </a: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سياق العمل (الظروف)</a:t>
            </a:r>
            <a:r>
              <a:rPr lang="ar-AE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 </a:t>
            </a:r>
            <a:br>
              <a:rPr lang="ar-AE" sz="2400"/>
            </a:b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80424" y="3313994"/>
            <a:ext cx="416646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7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Job content</a:t>
            </a:r>
            <a:r>
              <a:rPr lang="en-US" altLang="en-US" sz="2700" b="1" u="sng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: </a:t>
            </a:r>
            <a:br>
              <a:rPr lang="ar-AE" sz="2800"/>
            </a:br>
            <a:r>
              <a:rPr lang="ar-SA" sz="2000" b="0" i="0">
                <a:solidFill>
                  <a:srgbClr val="202124"/>
                </a:solidFill>
                <a:effectLst/>
                <a:latin typeface="Helvetica Neue"/>
              </a:rPr>
              <a:t>1.م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ضمون العمل:</a:t>
            </a:r>
            <a:endParaRPr lang="en-US" altLang="en-US" sz="2000" b="1" u="sng" dirty="0">
              <a:solidFill>
                <a:srgbClr val="FF000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monotony, (</a:t>
            </a:r>
            <a:r>
              <a:rPr lang="en-US" altLang="en-US" sz="2700" b="1">
                <a:latin typeface="Garamond" pitchFamily="18" charset="0"/>
                <a:cs typeface="Arial" panose="020B0604020202020204" pitchFamily="34" charset="0"/>
              </a:rPr>
              <a:t>routine)</a:t>
            </a:r>
            <a:r>
              <a:rPr lang="ar-AE" sz="2800">
                <a:effectLst/>
              </a:rPr>
              <a:t> </a:t>
            </a:r>
            <a:r>
              <a:rPr lang="ar-AE" sz="2000">
                <a:effectLst/>
              </a:rPr>
              <a:t>رتابة ، (روتينية)</a:t>
            </a:r>
            <a:endParaRPr lang="en-US" altLang="en-US" sz="2000" b="1" dirty="0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under-stimulation</a:t>
            </a:r>
            <a:r>
              <a:rPr lang="en-US" altLang="en-US" sz="2700" b="1">
                <a:latin typeface="Garamond" pitchFamily="18" charset="0"/>
                <a:cs typeface="Arial" panose="020B0604020202020204" pitchFamily="34" charset="0"/>
              </a:rPr>
              <a:t>, </a:t>
            </a:r>
            <a:r>
              <a:rPr lang="ar-SA" altLang="en-US" sz="2000">
                <a:latin typeface="Garamond" pitchFamily="18" charset="0"/>
                <a:cs typeface="Arial" panose="020B0604020202020204" pitchFamily="34" charset="0"/>
              </a:rPr>
              <a:t>قلة التحفيز</a:t>
            </a:r>
            <a:endParaRPr lang="en-US" altLang="en-US" sz="2000" dirty="0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meaningless of </a:t>
            </a:r>
            <a:r>
              <a:rPr lang="en-US" altLang="en-US" sz="2700" b="1">
                <a:latin typeface="Garamond" pitchFamily="18" charset="0"/>
                <a:cs typeface="Arial" panose="020B0604020202020204" pitchFamily="34" charset="0"/>
              </a:rPr>
              <a:t>tasks,</a:t>
            </a:r>
            <a:r>
              <a:rPr lang="ar-AE" sz="2800"/>
              <a:t> </a:t>
            </a:r>
            <a:br>
              <a:rPr lang="ar-AE" sz="28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مهام لا معنى لها ،</a:t>
            </a:r>
            <a:r>
              <a:rPr lang="en-US" altLang="en-US" sz="2700" b="1">
                <a:latin typeface="Garamond" pitchFamily="18" charset="0"/>
                <a:cs typeface="Arial" panose="020B0604020202020204" pitchFamily="34" charset="0"/>
              </a:rPr>
              <a:t> </a:t>
            </a:r>
            <a:endParaRPr lang="en-US" altLang="en-US" sz="2700" b="1" dirty="0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lack of variety, </a:t>
            </a:r>
            <a:r>
              <a:rPr lang="en-US" altLang="en-US" sz="2700" b="1">
                <a:latin typeface="Garamond" pitchFamily="18" charset="0"/>
                <a:cs typeface="Arial" panose="020B0604020202020204" pitchFamily="34" charset="0"/>
              </a:rPr>
              <a:t>etc</a:t>
            </a:r>
            <a:r>
              <a:rPr lang="en-US" altLang="en-US" sz="27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.</a:t>
            </a:r>
            <a:r>
              <a:rPr lang="ar-AE" sz="2800"/>
              <a:t> </a:t>
            </a:r>
            <a:br>
              <a:rPr lang="ar-AE" sz="28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نقص التنوع ، إلخ.</a:t>
            </a:r>
            <a:endParaRPr lang="en-US" alt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650" y="2572317"/>
            <a:ext cx="5476009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19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 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 content </a:t>
            </a:r>
            <a:r>
              <a:rPr lang="en-US" alt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includes: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يشمل محتوى العمل:</a:t>
            </a:r>
            <a:endParaRPr lang="en-US" alt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</p:txBody>
      </p:sp>
      <p:pic>
        <p:nvPicPr>
          <p:cNvPr id="13" name="Picture 1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369" y="1024518"/>
            <a:ext cx="2224205" cy="264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289574" y="3181866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 sz="1350">
                <a:latin typeface="Arial" pitchFamily="34" charset="0"/>
                <a:cs typeface="Arial" pitchFamily="34" charset="0"/>
              </a:rPr>
            </a:b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5F17-9773-4E3F-A128-546638B3E22F}" type="datetime1">
              <a:rPr lang="en-MY" smtClean="0"/>
              <a:t>11/5/2022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5</a:t>
            </a:fld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7136644" y="290189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049" y="3095537"/>
            <a:ext cx="47544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MY" sz="2700" b="1">
                <a:solidFill>
                  <a:schemeClr val="tx2"/>
                </a:solidFill>
                <a:latin typeface="Garamond" pitchFamily="18" charset="0"/>
              </a:rPr>
              <a:t>Job content</a:t>
            </a:r>
            <a:r>
              <a:rPr lang="ar-SA" sz="2700" b="1">
                <a:solidFill>
                  <a:schemeClr val="tx2"/>
                </a:solidFill>
                <a:latin typeface="Garamond" pitchFamily="18" charset="0"/>
              </a:rPr>
              <a:t> </a:t>
            </a:r>
            <a:br>
              <a:rPr lang="ar-AE" sz="20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1. محتوى </a:t>
            </a:r>
            <a:r>
              <a:rPr lang="ar-SA" sz="2000" b="0" i="0">
                <a:solidFill>
                  <a:srgbClr val="202124"/>
                </a:solidFill>
                <a:effectLst/>
                <a:latin typeface="Helvetica Neue"/>
              </a:rPr>
              <a:t>الوظيفة</a:t>
            </a:r>
            <a:endParaRPr lang="en-MY" sz="20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700" b="1">
                <a:solidFill>
                  <a:schemeClr val="tx2"/>
                </a:solidFill>
                <a:latin typeface="Garamond" pitchFamily="18" charset="0"/>
              </a:rPr>
              <a:t>2. Work load and work pace</a:t>
            </a:r>
            <a:endParaRPr lang="ar-SA" sz="27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ar-AE" sz="2000">
                <a:effectLst/>
              </a:rPr>
              <a:t>2. عبء العمل وسرعة العمل</a:t>
            </a:r>
            <a:endParaRPr lang="en-MY" sz="20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700" b="1">
                <a:solidFill>
                  <a:schemeClr val="tx2"/>
                </a:solidFill>
                <a:latin typeface="Garamond" pitchFamily="18" charset="0"/>
              </a:rPr>
              <a:t>3</a:t>
            </a: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.</a:t>
            </a:r>
            <a:r>
              <a:rPr lang="en-MY" sz="2700" b="1">
                <a:solidFill>
                  <a:schemeClr val="tx2"/>
                </a:solidFill>
                <a:latin typeface="Garamond" pitchFamily="18" charset="0"/>
              </a:rPr>
              <a:t>Working hours</a:t>
            </a:r>
            <a:r>
              <a:rPr lang="ar-AE" sz="2000">
                <a:effectLst/>
              </a:rPr>
              <a:t>3. ساعات العمل</a:t>
            </a:r>
            <a:r>
              <a:rPr lang="ar-SA" sz="2000">
                <a:effectLst/>
              </a:rPr>
              <a:t> </a:t>
            </a:r>
            <a:endParaRPr lang="en-MY" sz="20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4.Participation </a:t>
            </a:r>
            <a:r>
              <a:rPr lang="en-MY" sz="2700" b="1">
                <a:solidFill>
                  <a:schemeClr val="tx2"/>
                </a:solidFill>
                <a:latin typeface="Garamond" pitchFamily="18" charset="0"/>
              </a:rPr>
              <a:t>and control</a:t>
            </a:r>
            <a:endParaRPr lang="ar-SA" sz="27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ar-AE" sz="2000">
                <a:effectLst/>
              </a:rPr>
              <a:t>4. المشاركة والمراقبة</a:t>
            </a:r>
            <a:endParaRPr lang="en-MY" sz="20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7069363" y="6623916"/>
            <a:ext cx="194421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050" dirty="0"/>
              <a:t>Cont. ..Work content includes</a:t>
            </a:r>
          </a:p>
        </p:txBody>
      </p:sp>
    </p:spTree>
    <p:extLst>
      <p:ext uri="{BB962C8B-B14F-4D97-AF65-F5344CB8AC3E}">
        <p14:creationId xmlns:p14="http://schemas.microsoft.com/office/powerpoint/2010/main" val="100487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43E7-E781-4FEA-B401-0ACC5374639F}" type="datetime1">
              <a:rPr lang="en-MY" smtClean="0"/>
              <a:t>11/5/2022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6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0" y="2171424"/>
            <a:ext cx="6694600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3.Working </a:t>
            </a:r>
            <a:r>
              <a:rPr lang="en-US" sz="2700" b="1" u="sng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hours:</a:t>
            </a:r>
            <a:r>
              <a:rPr lang="ar-SA" sz="2000">
                <a:latin typeface="Garamond" pitchFamily="18" charset="0"/>
                <a:cs typeface="Arial" pitchFamily="34" charset="0"/>
              </a:rPr>
              <a:t>ساعات العمل: </a:t>
            </a:r>
            <a:endParaRPr lang="en-US" sz="2000" dirty="0"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strict or </a:t>
            </a:r>
            <a:r>
              <a:rPr lang="en-US" sz="2700" b="1">
                <a:latin typeface="Garamond" pitchFamily="18" charset="0"/>
                <a:cs typeface="Arial" pitchFamily="34" charset="0"/>
              </a:rPr>
              <a:t>inflexible,</a:t>
            </a:r>
            <a:r>
              <a:rPr lang="ar-AE" sz="28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صارم أو غير مرن ،</a:t>
            </a:r>
            <a:r>
              <a:rPr lang="ar-AE" sz="2800"/>
              <a:t> </a:t>
            </a:r>
            <a:r>
              <a:rPr lang="en-US" sz="2700" b="1">
                <a:latin typeface="Garamond" pitchFamily="18" charset="0"/>
                <a:cs typeface="Arial" pitchFamily="34" charset="0"/>
              </a:rPr>
              <a:t> </a:t>
            </a:r>
            <a:endParaRPr lang="en-US" sz="2700" b="1" dirty="0"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long and unsocial</a:t>
            </a:r>
            <a:r>
              <a:rPr lang="en-US" sz="2700" b="1">
                <a:latin typeface="Garamond" pitchFamily="18" charset="0"/>
                <a:cs typeface="Arial" pitchFamily="34" charset="0"/>
              </a:rPr>
              <a:t>,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طويل وغير اجتماعي ،</a:t>
            </a:r>
            <a:endParaRPr lang="en-US" b="1" dirty="0"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>
                <a:latin typeface="Garamond" pitchFamily="18" charset="0"/>
                <a:cs typeface="Arial" pitchFamily="34" charset="0"/>
              </a:rPr>
              <a:t>unpredictable,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لا يمكن التنبؤ به</a:t>
            </a:r>
            <a:endParaRPr lang="en-US" b="1" dirty="0"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badly designed shift systems</a:t>
            </a:r>
            <a:r>
              <a:rPr 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أنظمة النقل سيئة التصميم.</a:t>
            </a:r>
            <a:br>
              <a:rPr lang="ar-AE" sz="2800"/>
            </a:br>
            <a:endParaRPr lang="en-US" sz="27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424" y="4454068"/>
            <a:ext cx="8656602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4.Participation and </a:t>
            </a:r>
            <a:r>
              <a:rPr lang="en-US" sz="2700" b="1" u="sng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control:</a:t>
            </a: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المشاركة والتحكم:</a:t>
            </a:r>
            <a:r>
              <a:rPr lang="ar-SA" sz="2400" b="0" i="0">
                <a:solidFill>
                  <a:srgbClr val="202124"/>
                </a:solidFill>
                <a:effectLst/>
                <a:latin typeface="Helvetica Neue"/>
              </a:rPr>
              <a:t> </a:t>
            </a:r>
            <a:endParaRPr lang="en-US" sz="2700" b="1" u="sng" dirty="0">
              <a:solidFill>
                <a:srgbClr val="FF0000"/>
              </a:solidFill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lack of</a:t>
            </a: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participation in 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decision-making</a:t>
            </a:r>
            <a:r>
              <a:rPr lang="en-US" sz="2700" b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عدم المشاركة في صنع القرار ،</a:t>
            </a:r>
            <a:endParaRPr lang="en-US" b="1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lack of </a:t>
            </a:r>
            <a:r>
              <a:rPr lang="en-US" sz="2700" b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control over work </a:t>
            </a:r>
            <a:r>
              <a:rPr lang="en-US" sz="27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processes</a:t>
            </a:r>
            <a:r>
              <a:rPr 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pace, hours, methods, and the work environment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عدم وجود رقابة على عمليات العمل وسرعته وساعاته وأساليبه وبيئة العمل</a:t>
            </a:r>
            <a:br>
              <a:rPr lang="ar-AE" sz="2800"/>
            </a:br>
            <a:endParaRPr lang="en-MY" sz="2700" dirty="0"/>
          </a:p>
        </p:txBody>
      </p:sp>
      <p:sp>
        <p:nvSpPr>
          <p:cNvPr id="7" name="Right Arrow 6"/>
          <p:cNvSpPr/>
          <p:nvPr/>
        </p:nvSpPr>
        <p:spPr>
          <a:xfrm>
            <a:off x="6870537" y="6410848"/>
            <a:ext cx="1644812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50" b="1" dirty="0"/>
              <a:t> II Work context </a:t>
            </a:r>
          </a:p>
        </p:txBody>
      </p:sp>
      <p:sp>
        <p:nvSpPr>
          <p:cNvPr id="8" name="Rectangle 7"/>
          <p:cNvSpPr/>
          <p:nvPr/>
        </p:nvSpPr>
        <p:spPr>
          <a:xfrm>
            <a:off x="167424" y="206056"/>
            <a:ext cx="793501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 startAt="2"/>
              <a:defRPr/>
            </a:pPr>
            <a:r>
              <a:rPr lang="en-US" altLang="en-US" sz="28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Work load and </a:t>
            </a:r>
            <a:r>
              <a:rPr lang="en-US" altLang="en-US" sz="2800" b="1" u="sng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work pace</a:t>
            </a:r>
            <a:r>
              <a:rPr lang="en-US" sz="900">
                <a:solidFill>
                  <a:srgbClr val="000000"/>
                </a:solidFill>
              </a:rPr>
              <a:t> </a:t>
            </a: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عبء العمل وسرعة العم</a:t>
            </a:r>
            <a:r>
              <a:rPr lang="ar-SA" sz="2400" b="0" i="0">
                <a:solidFill>
                  <a:srgbClr val="202124"/>
                </a:solidFill>
                <a:effectLst/>
                <a:latin typeface="Helvetica Neue"/>
              </a:rPr>
              <a:t>ل: </a:t>
            </a:r>
            <a:r>
              <a:rPr lang="ar-AE" sz="1000">
                <a:solidFill>
                  <a:srgbClr val="000000"/>
                </a:solidFill>
              </a:rPr>
              <a:t>طريقة السير </a:t>
            </a:r>
            <a:endParaRPr lang="en-US" altLang="en-US" sz="2100" dirty="0">
              <a:solidFill>
                <a:srgbClr val="FF000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too much or too little to do</a:t>
            </a:r>
            <a:r>
              <a:rPr lang="en-US" alt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الكثير أو القليل جدا للقيام به ،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 under time pressure</a:t>
            </a:r>
            <a:r>
              <a:rPr lang="en-US" altLang="en-US" sz="270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 etc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العمل تحت ضغط الوقت ، إلخ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</p:txBody>
      </p:sp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855" y="796105"/>
            <a:ext cx="2637720" cy="2758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02905" y="-659"/>
            <a:ext cx="236628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Cont. ..Work content includes</a:t>
            </a:r>
            <a:endParaRPr lang="en-MY" sz="1350" dirty="0"/>
          </a:p>
        </p:txBody>
      </p:sp>
      <p:sp>
        <p:nvSpPr>
          <p:cNvPr id="11" name="Rectangle 10"/>
          <p:cNvSpPr/>
          <p:nvPr/>
        </p:nvSpPr>
        <p:spPr>
          <a:xfrm>
            <a:off x="7900815" y="127246"/>
            <a:ext cx="1229069" cy="611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Work content 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MY" sz="675" b="1" dirty="0">
                <a:latin typeface="Garamond" pitchFamily="18" charset="0"/>
              </a:rPr>
              <a:t>. Job content</a:t>
            </a:r>
          </a:p>
          <a:p>
            <a:r>
              <a:rPr lang="en-MY" sz="675" b="1" dirty="0">
                <a:latin typeface="Garamond" pitchFamily="18" charset="0"/>
              </a:rPr>
              <a:t>2.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Work load and work pace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3.Working hours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4.Participation and </a:t>
            </a:r>
            <a:r>
              <a:rPr lang="en-MY" sz="675" b="1" dirty="0" err="1">
                <a:solidFill>
                  <a:srgbClr val="FF0000"/>
                </a:solidFill>
                <a:latin typeface="Garamond" pitchFamily="18" charset="0"/>
              </a:rPr>
              <a:t>contro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873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956" y="363771"/>
            <a:ext cx="7271582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b="1">
                <a:latin typeface="Garamond" pitchFamily="18" charset="0"/>
                <a:cs typeface="Arial" panose="020B0604020202020204" pitchFamily="34" charset="0"/>
              </a:rPr>
              <a:t>11- Work context includes: </a:t>
            </a:r>
            <a:r>
              <a:rPr lang="ar-AE" altLang="en-US" sz="2800" b="1">
                <a:latin typeface="Garamond" pitchFamily="18" charset="0"/>
                <a:cs typeface="Arial" panose="020B0604020202020204" pitchFamily="34" charset="0"/>
              </a:rPr>
              <a:t>سياق العمل ويشمل:</a:t>
            </a:r>
            <a:endParaRPr lang="en-US" altLang="en-US" sz="2800" b="1" u="sng" dirty="0"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7254" y="3050959"/>
            <a:ext cx="842949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6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Career development, status and pay</a:t>
            </a:r>
            <a:r>
              <a:rPr lang="en-US" altLang="en-US" sz="26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:</a:t>
            </a:r>
            <a:r>
              <a:rPr lang="en-US" alt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التطور الوظيفي والوضع والدفع:</a:t>
            </a:r>
            <a:endParaRPr lang="en-US" altLang="en-US" sz="20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job insecurity</a:t>
            </a: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,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انعدام الأمن الوظيفي،</a:t>
            </a:r>
            <a:endParaRPr lang="en-US" altLang="en-US" b="1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lack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of promotion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 opportunities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,</a:t>
            </a:r>
            <a:r>
              <a:rPr lang="en-US" altLang="en-US" b="1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نقص فرص الترقية ،</a:t>
            </a:r>
            <a:endParaRPr lang="en-US" altLang="en-US" b="1" dirty="0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under- or over-promotion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,</a:t>
            </a:r>
            <a:r>
              <a:rPr lang="en-US" altLang="en-US" b="1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تحت أو أكثر من الترقية</a:t>
            </a:r>
            <a:r>
              <a:rPr lang="ar-AE" sz="2800" b="0" i="0">
                <a:solidFill>
                  <a:srgbClr val="202124"/>
                </a:solidFill>
                <a:effectLst/>
                <a:latin typeface="Helvetica Neue"/>
              </a:rPr>
              <a:t> ،</a:t>
            </a:r>
            <a:endParaRPr lang="en-US" altLang="en-US" sz="2600" b="1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work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of 'low social </a:t>
            </a: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value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',</a:t>
            </a:r>
            <a:r>
              <a:rPr lang="ar-AE" sz="2800"/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عمل "ذو قيمة اجتماعية متدنية" ،</a:t>
            </a:r>
            <a:endParaRPr lang="en-US" altLang="en-US" b="1" dirty="0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piece rate payment schemes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,</a:t>
            </a:r>
            <a:r>
              <a:rPr lang="en-US" altLang="en-US" b="1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مخططات دفع سعر القطعة</a:t>
            </a:r>
            <a:endParaRPr lang="en-US" altLang="en-US" b="1"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unclear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or unfair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performance evaluation systems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,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أنظمة تقييم الأداء غير الواضحة أو غير العادلة ، 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being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over- or under-skilled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for </a:t>
            </a:r>
            <a:r>
              <a:rPr lang="en-US" altLang="en-US" sz="2600" b="1">
                <a:latin typeface="Garamond" pitchFamily="18" charset="0"/>
                <a:cs typeface="Arial" panose="020B0604020202020204" pitchFamily="34" charset="0"/>
              </a:rPr>
              <a:t>a job </a:t>
            </a:r>
            <a:br>
              <a:rPr lang="ar-AE" sz="2800"/>
            </a:b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أن تكون مهارة أكثر من اللازم أو أقل من اللازم للوظيفة</a:t>
            </a:r>
            <a:endParaRPr lang="ar-EG" altLang="en-US" b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9555" y="4185085"/>
            <a:ext cx="67708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    </a:t>
            </a:r>
            <a:endParaRPr lang="en-US" sz="21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62879" y="4293097"/>
            <a:ext cx="38070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Garamond" pitchFamily="18" charset="0"/>
              </a:rPr>
              <a:t>.</a:t>
            </a:r>
          </a:p>
        </p:txBody>
      </p:sp>
      <p:pic>
        <p:nvPicPr>
          <p:cNvPr id="11" name="Picture 10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446" y="1355241"/>
            <a:ext cx="2134740" cy="169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32632" y="18833"/>
            <a:ext cx="295619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>
                <a:latin typeface="Garamond" pitchFamily="18" charset="0"/>
                <a:cs typeface="Arial" pitchFamily="34" charset="0"/>
              </a:rPr>
              <a:t>Stress-related hazards at work Cont. ..</a:t>
            </a:r>
            <a:endParaRPr lang="en-MY" sz="1350" dirty="0"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60988" y="5928245"/>
            <a:ext cx="322956" cy="313028"/>
          </a:xfrm>
        </p:spPr>
        <p:txBody>
          <a:bodyPr/>
          <a:lstStyle/>
          <a:p>
            <a:fld id="{D7F9D7C1-E900-4927-B52E-7B33355CA36A}" type="datetime1">
              <a:rPr lang="en-MY" smtClean="0"/>
              <a:t>11/5/2022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7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322956" y="773241"/>
            <a:ext cx="651231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600" b="1">
                <a:solidFill>
                  <a:schemeClr val="tx2"/>
                </a:solidFill>
                <a:latin typeface="Garamond" pitchFamily="18" charset="0"/>
              </a:rPr>
              <a:t>.1</a:t>
            </a:r>
            <a:r>
              <a:rPr lang="af-ZA" sz="2600" b="1">
                <a:solidFill>
                  <a:schemeClr val="tx2"/>
                </a:solidFill>
                <a:latin typeface="Garamond" pitchFamily="18" charset="0"/>
              </a:rPr>
              <a:t>Career development status and pay: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حالة التطوير الوظيفي والدفع:</a:t>
            </a:r>
            <a:endParaRPr lang="ar-SA" sz="26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ar-SA" sz="2600" b="1">
                <a:solidFill>
                  <a:schemeClr val="tx2"/>
                </a:solidFill>
                <a:latin typeface="Garamond" pitchFamily="18" charset="0"/>
              </a:rPr>
              <a:t>.2</a:t>
            </a:r>
            <a:r>
              <a:rPr lang="en-MY" sz="2600" b="1">
                <a:solidFill>
                  <a:schemeClr val="tx2"/>
                </a:solidFill>
                <a:latin typeface="Garamond" pitchFamily="18" charset="0"/>
              </a:rPr>
              <a:t>Interpersonal relationships: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علاقات شخصية:</a:t>
            </a:r>
            <a:br>
              <a:rPr lang="ar-AE" sz="2800"/>
            </a:br>
            <a:r>
              <a:rPr lang="en-MY" sz="2600" b="1">
                <a:solidFill>
                  <a:schemeClr val="tx2"/>
                </a:solidFill>
                <a:latin typeface="Garamond" pitchFamily="18" charset="0"/>
              </a:rPr>
              <a:t>3. Role in the organization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دور في المنظمة</a:t>
            </a:r>
            <a:br>
              <a:rPr lang="ar-AE" sz="2800"/>
            </a:br>
            <a:r>
              <a:rPr lang="en-MY" sz="2600" b="1">
                <a:solidFill>
                  <a:schemeClr val="tx2"/>
                </a:solidFill>
                <a:latin typeface="Garamond" pitchFamily="18" charset="0"/>
              </a:rPr>
              <a:t>4. Organizational culture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الثقافة التنظيمية</a:t>
            </a:r>
            <a:endParaRPr lang="en-MY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600" b="1">
                <a:solidFill>
                  <a:schemeClr val="tx2"/>
                </a:solidFill>
                <a:latin typeface="Garamond" pitchFamily="18" charset="0"/>
              </a:rPr>
              <a:t>5. Work-life balance</a:t>
            </a:r>
            <a:r>
              <a:rPr lang="ar-SA" sz="2600" b="1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توازن الحياة مع العمل</a:t>
            </a:r>
            <a:endParaRPr lang="en-MY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15493" y="112503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303379" y="6486102"/>
            <a:ext cx="215756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</p:spTree>
    <p:extLst>
      <p:ext uri="{BB962C8B-B14F-4D97-AF65-F5344CB8AC3E}">
        <p14:creationId xmlns:p14="http://schemas.microsoft.com/office/powerpoint/2010/main" val="187773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43E7-E781-4FEA-B401-0ACC5374639F}" type="datetime1">
              <a:rPr lang="en-MY" smtClean="0"/>
              <a:t>11/5/2022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67425" y="1045160"/>
            <a:ext cx="8809149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2. Interpersonal relationships</a:t>
            </a:r>
            <a:r>
              <a:rPr lang="en-US" sz="2800" b="1" u="sng" dirty="0">
                <a:latin typeface="Garamond" pitchFamily="18" charset="0"/>
                <a:cs typeface="Arial" pitchFamily="34" charset="0"/>
              </a:rPr>
              <a:t>:</a:t>
            </a:r>
            <a:r>
              <a:rPr lang="en-US" sz="2800" b="1" dirty="0">
                <a:latin typeface="Garamond" pitchFamily="18" charset="0"/>
                <a:cs typeface="Arial" pitchFamily="34" charset="0"/>
              </a:rPr>
              <a:t> </a:t>
            </a:r>
            <a:endParaRPr lang="en-US" sz="2800" dirty="0">
              <a:latin typeface="Garamond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800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inadequate,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inconsiderate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 or </a:t>
            </a:r>
            <a:r>
              <a:rPr lang="en-US" sz="27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unsupportive</a:t>
            </a:r>
            <a:r>
              <a:rPr lang="en-US" sz="27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supervision</a:t>
            </a:r>
            <a:r>
              <a:rPr lang="en-US" sz="2700" b="1">
                <a:latin typeface="Garamond" pitchFamily="18" charset="0"/>
                <a:cs typeface="Arial" pitchFamily="34" charset="0"/>
              </a:rPr>
              <a:t>,</a:t>
            </a:r>
            <a:r>
              <a:rPr lang="en-US" sz="2700">
                <a:latin typeface="Garamond" pitchFamily="18" charset="0"/>
                <a:cs typeface="Arial" pitchFamily="34" charset="0"/>
              </a:rPr>
              <a:t> </a:t>
            </a:r>
            <a:br>
              <a:rPr lang="ar-AE" sz="2800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الإشراف غير الكافي أو المتهور أو غير الداعم ،</a:t>
            </a:r>
            <a:endParaRPr lang="en-US" sz="2000" dirty="0">
              <a:latin typeface="Garamond" pitchFamily="18" charset="0"/>
              <a:cs typeface="Arial" pitchFamily="34" charset="0"/>
            </a:endParaRP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>
                <a:latin typeface="Garamond" pitchFamily="18" charset="0"/>
                <a:cs typeface="Arial" pitchFamily="34" charset="0"/>
              </a:rPr>
              <a:t> </a:t>
            </a:r>
            <a:r>
              <a:rPr lang="ar-SA" sz="2700">
                <a:latin typeface="Garamond" pitchFamily="18" charset="0"/>
                <a:cs typeface="Arial" pitchFamily="34" charset="0"/>
              </a:rPr>
              <a:t>p</a:t>
            </a:r>
            <a:r>
              <a:rPr lang="en-US" sz="2700" b="1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oor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relationships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with colleagues,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harassment and violence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  isolate or solitary work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700" dirty="0" err="1">
                <a:latin typeface="Garamond" pitchFamily="18" charset="0"/>
                <a:cs typeface="Arial" pitchFamily="34" charset="0"/>
              </a:rPr>
              <a:t>etc</a:t>
            </a:r>
            <a:endParaRPr lang="en-US" sz="27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83377" y="4285531"/>
            <a:ext cx="470079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3. </a:t>
            </a:r>
            <a:r>
              <a:rPr lang="en-MY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Ro</a:t>
            </a:r>
            <a:r>
              <a:rPr lang="en-MY" sz="2700" b="1" dirty="0">
                <a:solidFill>
                  <a:srgbClr val="FF0000"/>
                </a:solidFill>
                <a:latin typeface="Garamond" pitchFamily="18" charset="0"/>
              </a:rPr>
              <a:t>le in the organization</a:t>
            </a:r>
            <a:r>
              <a:rPr lang="en-MY" sz="2700" dirty="0">
                <a:solidFill>
                  <a:srgbClr val="FF0000"/>
                </a:solidFill>
                <a:latin typeface="Garamond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7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unclear role,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 conflicting roles</a:t>
            </a:r>
            <a:r>
              <a:rPr lang="en-MY" sz="2700" b="1" dirty="0">
                <a:latin typeface="Garamond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211845" y="248964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04028" y="178915"/>
            <a:ext cx="1570391" cy="715581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dirty="0"/>
              <a:t>Work context includes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1.Career development, status and pay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2.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Interpersonal relationships: 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3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. Role in the organization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4. Organizational culture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5. Work-life balance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457950" y="5894204"/>
            <a:ext cx="208395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D9A7643-3FE6-5E47-F70F-DB3E8C4F8E5C}"/>
              </a:ext>
            </a:extLst>
          </p:cNvPr>
          <p:cNvSpPr txBox="1"/>
          <p:nvPr/>
        </p:nvSpPr>
        <p:spPr>
          <a:xfrm>
            <a:off x="4039233" y="2429474"/>
            <a:ext cx="182880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المضايقة والعنف ،</a:t>
            </a:r>
            <a:endParaRPr lang="ar-AE" sz="200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A217223-9D87-5AB1-0186-D60BFFE14E4A}"/>
              </a:ext>
            </a:extLst>
          </p:cNvPr>
          <p:cNvSpPr txBox="1"/>
          <p:nvPr/>
        </p:nvSpPr>
        <p:spPr>
          <a:xfrm>
            <a:off x="3655976" y="767708"/>
            <a:ext cx="306517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 sz="2400"/>
            </a:b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علاقات شخصية:</a:t>
            </a:r>
            <a:endParaRPr lang="ar-AE" sz="240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67F9A42-6BB3-542F-3811-FEDE6D2B159B}"/>
              </a:ext>
            </a:extLst>
          </p:cNvPr>
          <p:cNvSpPr txBox="1"/>
          <p:nvPr/>
        </p:nvSpPr>
        <p:spPr>
          <a:xfrm>
            <a:off x="5024052" y="2029478"/>
            <a:ext cx="3065171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العلاقات السيئة مع الزملاء ،</a:t>
            </a:r>
            <a:endParaRPr lang="ar-AE" sz="200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2C63C9A-DA06-3069-481B-ACF9953CCC8D}"/>
              </a:ext>
            </a:extLst>
          </p:cNvPr>
          <p:cNvSpPr txBox="1"/>
          <p:nvPr/>
        </p:nvSpPr>
        <p:spPr>
          <a:xfrm>
            <a:off x="3891320" y="2848259"/>
            <a:ext cx="30651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/>
            </a:br>
            <a:r>
              <a:rPr lang="ar-AE" sz="2000" b="0" i="0">
                <a:solidFill>
                  <a:srgbClr val="202124"/>
                </a:solidFill>
                <a:effectLst/>
                <a:latin typeface="Helvetica Neue"/>
              </a:rPr>
              <a:t>عزل أو عمل انفرادي ، إلخ</a:t>
            </a:r>
            <a:endParaRPr lang="ar-AE" sz="200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D1C1FE3-8C32-1AEB-1A73-BFD148675F4B}"/>
              </a:ext>
            </a:extLst>
          </p:cNvPr>
          <p:cNvSpPr txBox="1"/>
          <p:nvPr/>
        </p:nvSpPr>
        <p:spPr>
          <a:xfrm>
            <a:off x="5504037" y="3953535"/>
            <a:ext cx="243422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 sz="2400"/>
            </a:b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3. الدور في المنظمة:</a:t>
            </a:r>
            <a:endParaRPr lang="ar-SA" sz="2400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 دور غير واضح ، أدوار متضاربة.</a:t>
            </a:r>
            <a:endParaRPr lang="ar-AE" sz="2400"/>
          </a:p>
        </p:txBody>
      </p:sp>
    </p:spTree>
    <p:extLst>
      <p:ext uri="{BB962C8B-B14F-4D97-AF65-F5344CB8AC3E}">
        <p14:creationId xmlns:p14="http://schemas.microsoft.com/office/powerpoint/2010/main" val="3865419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5993" y="838014"/>
            <a:ext cx="84789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4. Organizational culture: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poor communication,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poor leadership,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lack of behavioral rule,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lack of clarity about organizational objectives, structures and strategies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</a:t>
            </a:r>
            <a:endParaRPr lang="en-US" sz="2700" b="1" dirty="0">
              <a:solidFill>
                <a:srgbClr val="002060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827760"/>
            <a:ext cx="80388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950" b="1" dirty="0">
                <a:solidFill>
                  <a:srgbClr val="FF0000"/>
                </a:solidFill>
                <a:latin typeface="Garamond" pitchFamily="18" charset="0"/>
              </a:rPr>
              <a:t>     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</a:rPr>
              <a:t>5. Work-life balance: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Conflicting</a:t>
            </a:r>
            <a:r>
              <a:rPr lang="en-US" sz="2700" dirty="0">
                <a:latin typeface="Garamond" pitchFamily="18" charset="0"/>
              </a:rPr>
              <a:t> demands of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work &amp; home,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lack of support </a:t>
            </a:r>
            <a:r>
              <a:rPr lang="en-US" sz="2700" dirty="0">
                <a:latin typeface="Garamond" pitchFamily="18" charset="0"/>
              </a:rPr>
              <a:t>for </a:t>
            </a:r>
            <a:r>
              <a:rPr lang="en-US" sz="2700" b="1" dirty="0">
                <a:latin typeface="Garamond" pitchFamily="18" charset="0"/>
              </a:rPr>
              <a:t>domestic problems at work,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dirty="0">
                <a:latin typeface="Garamond" pitchFamily="18" charset="0"/>
              </a:rPr>
              <a:t>lack of support for work problems at home,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lack of organizational rules </a:t>
            </a:r>
            <a:r>
              <a:rPr lang="en-US" sz="2700" dirty="0">
                <a:latin typeface="Garamond" pitchFamily="18" charset="0"/>
              </a:rPr>
              <a:t>and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policies to support work-life balance</a:t>
            </a:r>
            <a:endParaRPr lang="en-MY" sz="27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40" y="1120737"/>
            <a:ext cx="1895609" cy="199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5559" y="374907"/>
            <a:ext cx="268208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35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II- Work context includes  Cont. ..</a:t>
            </a:r>
            <a:endParaRPr lang="en-MY" sz="135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609BE-D8AF-42B0-BEBF-F34392F8D3ED}" type="datetime1">
              <a:rPr lang="en-MY" smtClean="0"/>
              <a:t>11/5/2022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9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4742480" y="240149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86650" y="107373"/>
            <a:ext cx="1570391" cy="715581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Work context includes</a:t>
            </a:r>
          </a:p>
          <a:p>
            <a:r>
              <a:rPr lang="en-MY" sz="675" b="1" dirty="0">
                <a:latin typeface="Garamond" pitchFamily="18" charset="0"/>
              </a:rPr>
              <a:t>1.Career development, status and pay</a:t>
            </a:r>
          </a:p>
          <a:p>
            <a:r>
              <a:rPr lang="en-MY" sz="675" b="1" dirty="0">
                <a:latin typeface="Garamond" pitchFamily="18" charset="0"/>
              </a:rPr>
              <a:t>2. Interpersonal relationships: </a:t>
            </a:r>
          </a:p>
          <a:p>
            <a:r>
              <a:rPr lang="en-MY" sz="675" b="1" dirty="0">
                <a:latin typeface="Garamond" pitchFamily="18" charset="0"/>
              </a:rPr>
              <a:t>3. Role in the organization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4.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Organizational culture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5. Work-life balance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9AFDB22-E203-7EF0-9806-D5A8C912CA78}"/>
              </a:ext>
            </a:extLst>
          </p:cNvPr>
          <p:cNvSpPr txBox="1"/>
          <p:nvPr/>
        </p:nvSpPr>
        <p:spPr>
          <a:xfrm>
            <a:off x="3098271" y="515314"/>
            <a:ext cx="309958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 sz="2400"/>
            </a:br>
            <a:r>
              <a:rPr lang="ar-AE" sz="2400" b="0" i="0">
                <a:solidFill>
                  <a:srgbClr val="202124"/>
                </a:solidFill>
                <a:effectLst/>
                <a:latin typeface="Helvetica Neue"/>
              </a:rPr>
              <a:t>4. الثقافة التنظيمية</a:t>
            </a:r>
            <a:r>
              <a:rPr lang="ar-SA" sz="2400" b="0" i="0">
                <a:solidFill>
                  <a:srgbClr val="202124"/>
                </a:solidFill>
                <a:effectLst/>
                <a:latin typeface="Helvetica Neue"/>
              </a:rPr>
              <a:t>: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2BD26D1-46BC-4E0E-FBFB-0E7B582615BF}"/>
              </a:ext>
            </a:extLst>
          </p:cNvPr>
          <p:cNvSpPr txBox="1"/>
          <p:nvPr/>
        </p:nvSpPr>
        <p:spPr>
          <a:xfrm>
            <a:off x="2486599" y="1807510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قيادة ضعيفة ، </a:t>
            </a:r>
            <a:endParaRPr lang="ar-AE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269158B-5435-8E4E-00CE-13645C28D95F}"/>
              </a:ext>
            </a:extLst>
          </p:cNvPr>
          <p:cNvSpPr txBox="1"/>
          <p:nvPr/>
        </p:nvSpPr>
        <p:spPr>
          <a:xfrm>
            <a:off x="3397509" y="1402112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تواصل ضعيف،</a:t>
            </a:r>
            <a:endParaRPr lang="ar-AE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536F2CE-F2B7-C51F-2ADC-963D5FA0A7C3}"/>
              </a:ext>
            </a:extLst>
          </p:cNvPr>
          <p:cNvSpPr txBox="1"/>
          <p:nvPr/>
        </p:nvSpPr>
        <p:spPr>
          <a:xfrm>
            <a:off x="2990257" y="2222288"/>
            <a:ext cx="316348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عدم وجود قاعدة سلوكية ،</a:t>
            </a:r>
            <a:endParaRPr lang="ar-SA" b="0" i="0">
              <a:solidFill>
                <a:srgbClr val="202124"/>
              </a:solidFill>
              <a:effectLst/>
              <a:latin typeface="Helvetica Neue"/>
            </a:endParaRPr>
          </a:p>
          <a:p>
            <a:pPr algn="r"/>
            <a:endParaRPr lang="ar-AE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DA8388BD-22EB-18E3-747C-9A77C23E5638}"/>
              </a:ext>
            </a:extLst>
          </p:cNvPr>
          <p:cNvSpPr txBox="1"/>
          <p:nvPr/>
        </p:nvSpPr>
        <p:spPr>
          <a:xfrm>
            <a:off x="2616885" y="3319463"/>
            <a:ext cx="4970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 b="0" i="0">
                <a:solidFill>
                  <a:srgbClr val="202124"/>
                </a:solidFill>
                <a:effectLst/>
                <a:latin typeface="Helvetica Neue"/>
              </a:rPr>
              <a:t>عدم وضوح الأهداف التنظيمية والهياكل والاستراتيجيات.</a:t>
            </a:r>
            <a:endParaRPr lang="ar-AE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67AB2C2-1DF6-65FA-2FA7-45775D559242}"/>
              </a:ext>
            </a:extLst>
          </p:cNvPr>
          <p:cNvSpPr txBox="1"/>
          <p:nvPr/>
        </p:nvSpPr>
        <p:spPr>
          <a:xfrm>
            <a:off x="2936648" y="3856148"/>
            <a:ext cx="342283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AE">
                <a:effectLst/>
              </a:rPr>
              <a:t>. </a:t>
            </a:r>
            <a:r>
              <a:rPr lang="ar-AE" sz="2400">
                <a:effectLst/>
              </a:rPr>
              <a:t>التوازن بين العمل والحياة:</a:t>
            </a:r>
            <a:endParaRPr lang="ar-AE" sz="240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017A10A-7A00-B966-B9F9-5221A49BCFFF}"/>
              </a:ext>
            </a:extLst>
          </p:cNvPr>
          <p:cNvSpPr txBox="1"/>
          <p:nvPr/>
        </p:nvSpPr>
        <p:spPr>
          <a:xfrm>
            <a:off x="5506856" y="4113213"/>
            <a:ext cx="32411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>
                <a:effectLst/>
              </a:rPr>
            </a:br>
            <a:r>
              <a:rPr lang="ar-AE">
                <a:effectLst/>
              </a:rPr>
              <a:t>مطالب متضاربة في العمل والمنزل ،</a:t>
            </a:r>
            <a:endParaRPr lang="ar-AE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86599D4-E3F9-98F0-30B4-11E53605FC32}"/>
              </a:ext>
            </a:extLst>
          </p:cNvPr>
          <p:cNvSpPr txBox="1"/>
          <p:nvPr/>
        </p:nvSpPr>
        <p:spPr>
          <a:xfrm>
            <a:off x="4832259" y="4719630"/>
            <a:ext cx="431174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>
                <a:effectLst/>
              </a:rPr>
            </a:br>
            <a:r>
              <a:rPr lang="ar-AE">
                <a:effectLst/>
              </a:rPr>
              <a:t>عدم وجود دعم للمشاكل المنزلية في العمل ،</a:t>
            </a:r>
            <a:endParaRPr lang="ar-AE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31BA3D02-E16C-755F-34E9-C5CCAFF42CAD}"/>
              </a:ext>
            </a:extLst>
          </p:cNvPr>
          <p:cNvSpPr txBox="1"/>
          <p:nvPr/>
        </p:nvSpPr>
        <p:spPr>
          <a:xfrm>
            <a:off x="5634948" y="5091389"/>
            <a:ext cx="337818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>
                <a:effectLst/>
              </a:rPr>
            </a:br>
            <a:r>
              <a:rPr lang="ar-AE">
                <a:effectLst/>
              </a:rPr>
              <a:t>عدم وجود دعم لمشاكل العمل في المنزل ،</a:t>
            </a:r>
            <a:endParaRPr lang="ar-AE"/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AAE3081C-FD4C-42E3-6B18-85861BDB1214}"/>
              </a:ext>
            </a:extLst>
          </p:cNvPr>
          <p:cNvSpPr txBox="1"/>
          <p:nvPr/>
        </p:nvSpPr>
        <p:spPr>
          <a:xfrm>
            <a:off x="2686050" y="5697806"/>
            <a:ext cx="531600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br>
              <a:rPr lang="ar-AE">
                <a:effectLst/>
              </a:rPr>
            </a:br>
            <a:r>
              <a:rPr lang="ar-AE">
                <a:effectLst/>
              </a:rPr>
              <a:t>عدم وجود قواعد وسياسات تنظيمية لدعم التوازن بين العمل والحياة</a:t>
            </a:r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4377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C482B4-991E-425D-BB13-8DC1B259943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customXml/itemProps2.xml><?xml version="1.0" encoding="utf-8"?>
<ds:datastoreItem xmlns:ds="http://schemas.openxmlformats.org/officeDocument/2006/customXml" ds:itemID="{17C04C49-FF6F-4750-B0EC-B1675F1B83DD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D0DBBC50-49E3-43DE-A998-7DE5BF9FDC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1516</Words>
  <Application>Microsoft Office PowerPoint</Application>
  <PresentationFormat>عرض على الشاشة (4:3)</PresentationFormat>
  <Paragraphs>284</Paragraphs>
  <Slides>20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anoodmaaitah2@gmail.com</cp:lastModifiedBy>
  <cp:revision>42</cp:revision>
  <dcterms:created xsi:type="dcterms:W3CDTF">2022-04-08T13:00:13Z</dcterms:created>
  <dcterms:modified xsi:type="dcterms:W3CDTF">2022-05-11T15:34:28Z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