
<file path=[Content_Types].xml><?xml version="1.0" encoding="utf-8"?>
<Types xmlns="http://schemas.openxmlformats.org/package/2006/content-types">
  <Default Extension="png" ContentType="image/png"/>
  <Default Extension="tm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6" r:id="rId4"/>
  </p:sldMasterIdLst>
  <p:notesMasterIdLst>
    <p:notesMasterId r:id="rId17"/>
  </p:notesMasterIdLst>
  <p:sldIdLst>
    <p:sldId id="269" r:id="rId5"/>
    <p:sldId id="270" r:id="rId6"/>
    <p:sldId id="271" r:id="rId7"/>
    <p:sldId id="272" r:id="rId8"/>
    <p:sldId id="273" r:id="rId9"/>
    <p:sldId id="274" r:id="rId10"/>
    <p:sldId id="275" r:id="rId11"/>
    <p:sldId id="276" r:id="rId12"/>
    <p:sldId id="277" r:id="rId13"/>
    <p:sldId id="278" r:id="rId14"/>
    <p:sldId id="279"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C2E5755-BE71-42AB-90F6-2F0E564E55A6}" type="datetime1">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39971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EC607-3EF5-436E-A362-C37FB4F54254}"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981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189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999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4920DED0-842D-4236-8DE2-847A33CFA49E}" type="datetime1">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8036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A63E865-D6F4-43E8-B056-5F77FF98F8C7}" type="datetime1">
              <a:rPr lang="en-US" smtClean="0"/>
              <a:t>12/2/2024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50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53392656-D9E5-45DE-AB78-A02B96C0D337}" type="datetime1">
              <a:rPr lang="en-US" smtClean="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2218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DD20B-CD57-45CB-9DE3-30B0CB335A7F}" type="datetime1">
              <a:rPr lang="en-US" smtClean="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595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051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A0F9B5E6-956A-4BA4-975A-E7DEF0A26FCD}" type="datetime1">
              <a:rPr lang="en-US" smtClean="0"/>
              <a:t>12/2/2024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05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274AE70-3B2E-4296-B975-61046C051972}" type="datetime1">
              <a:rPr lang="en-US" smtClean="0"/>
              <a:t>12/2/2024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4758159-BAD0-408E-BBE1-96B668F1C589}" type="datetime1">
              <a:rPr lang="en-US" smtClean="0"/>
              <a:t>12/2/2024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77697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amboss.com/us/knowledge/heart#Z9be3ba23545dbbda6d7459f844fd666c" TargetMode="External"/><Relationship Id="rId3" Type="http://schemas.openxmlformats.org/officeDocument/2006/relationships/hyperlink" Target="https://www.amboss.com/us/knowledge/Pericardial_effusion_and_cardiac_tamponade#Z850dc71b17efabd2c38aa16820445433" TargetMode="External"/><Relationship Id="rId7" Type="http://schemas.openxmlformats.org/officeDocument/2006/relationships/hyperlink" Target="https://www.amboss.com/us/knowledge/Aortic_dissection#Zdcdd428a00dc6cd7c6a5380e0a0dff39" TargetMode="External"/><Relationship Id="rId2" Type="http://schemas.openxmlformats.org/officeDocument/2006/relationships/hyperlink" Target="https://www.amboss.com/us/knowledge/pericardial-effusion-and-cardiac-tamponade#Z850dc71b17efabd2c38aa16820445433" TargetMode="External"/><Relationship Id="rId1" Type="http://schemas.openxmlformats.org/officeDocument/2006/relationships/slideLayout" Target="../slideLayouts/slideLayout2.xml"/><Relationship Id="rId6" Type="http://schemas.openxmlformats.org/officeDocument/2006/relationships/hyperlink" Target="https://www.amboss.com/us/knowledge/aortic-dissection" TargetMode="External"/><Relationship Id="rId5" Type="http://schemas.openxmlformats.org/officeDocument/2006/relationships/hyperlink" Target="https://www.amboss.com/us/knowledge/Heart#Z0a96e3727461e7726bfce5ef0969cc15" TargetMode="External"/><Relationship Id="rId4" Type="http://schemas.openxmlformats.org/officeDocument/2006/relationships/hyperlink" Target="https://www.amboss.com/us/knowledge/heart#Z0a96e3727461e7726bfce5ef0969cc15" TargetMode="External"/><Relationship Id="rId9" Type="http://schemas.openxmlformats.org/officeDocument/2006/relationships/hyperlink" Target="https://www.amboss.com/us/knowledge/Heart#Z9be3ba23545dbbda6d7459f844fd666c"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mboss.com/us/knowledge/myocardial-infarction" TargetMode="External"/><Relationship Id="rId2" Type="http://schemas.openxmlformats.org/officeDocument/2006/relationships/hyperlink" Target="https://www.amboss.com/us/knowledge/Heart_failure#Z0566787c97d25a3ccc09feac2ebb37e5" TargetMode="External"/><Relationship Id="rId1" Type="http://schemas.openxmlformats.org/officeDocument/2006/relationships/slideLayout" Target="../slideLayouts/slideLayout2.xml"/><Relationship Id="rId4" Type="http://schemas.openxmlformats.org/officeDocument/2006/relationships/hyperlink" Target="https://www.amboss.com/us/knowledge/Myocardial_infarction#Zce4df6cdb298a09d29a62ee606ec360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mboss.com/us/knowledge/chest-x-ray" TargetMode="External"/><Relationship Id="rId2" Type="http://schemas.openxmlformats.org/officeDocument/2006/relationships/image" Target="../media/image3.tmp"/><Relationship Id="rId1" Type="http://schemas.openxmlformats.org/officeDocument/2006/relationships/slideLayout" Target="../slideLayouts/slideLayout2.xml"/><Relationship Id="rId4" Type="http://schemas.openxmlformats.org/officeDocument/2006/relationships/hyperlink" Target="https://www.amboss.com/us/knowledge/Chest_x-ray#Z2b7edf3ee0203011545786467a61cbd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83000">
              <a:schemeClr val="accent6">
                <a:lumMod val="60000"/>
                <a:lumOff val="40000"/>
              </a:schemeClr>
            </a:gs>
            <a:gs pos="100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2091263"/>
            <a:ext cx="9068586" cy="2461504"/>
          </a:xfrm>
          <a:solidFill>
            <a:schemeClr val="accent6">
              <a:lumMod val="20000"/>
              <a:lumOff val="80000"/>
            </a:schemeClr>
          </a:solidFill>
        </p:spPr>
        <p:txBody>
          <a:bodyPr>
            <a:normAutofit/>
          </a:bodyPr>
          <a:lstStyle/>
          <a:p>
            <a:r>
              <a:rPr lang="en-US" dirty="0" smtClean="0">
                <a:latin typeface="Bahnschrift" panose="020B0502040204020203" pitchFamily="34" charset="0"/>
              </a:rPr>
              <a:t>Pericardial Effusion</a:t>
            </a:r>
            <a:endParaRPr lang="en-US" dirty="0">
              <a:latin typeface="Bahnschrift" panose="020B0502040204020203" pitchFamily="34" charset="0"/>
            </a:endParaRP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561708" y="4623127"/>
            <a:ext cx="9070848" cy="457201"/>
          </a:xfrm>
        </p:spPr>
        <p:txBody>
          <a:bodyPr>
            <a:normAutofit/>
          </a:bodyPr>
          <a:lstStyle/>
          <a:p>
            <a:pPr>
              <a:spcAft>
                <a:spcPts val="600"/>
              </a:spcAft>
            </a:pPr>
            <a:r>
              <a:rPr lang="en-US" dirty="0" smtClean="0"/>
              <a:t>Nada Mahasneh</a:t>
            </a:r>
            <a:endParaRPr lang="en-US" dirty="0"/>
          </a:p>
        </p:txBody>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740" t="27861" r="25318" b="11850"/>
          <a:stretch/>
        </p:blipFill>
        <p:spPr>
          <a:xfrm>
            <a:off x="1650327" y="561703"/>
            <a:ext cx="8897377" cy="5538651"/>
          </a:xfrm>
          <a:prstGeom prst="rect">
            <a:avLst/>
          </a:prstGeom>
        </p:spPr>
      </p:pic>
    </p:spTree>
    <p:extLst>
      <p:ext uri="{BB962C8B-B14F-4D97-AF65-F5344CB8AC3E}">
        <p14:creationId xmlns:p14="http://schemas.microsoft.com/office/powerpoint/2010/main" val="56581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treatment</a:t>
            </a:r>
            <a:endParaRPr lang="en-US" dirty="0">
              <a:latin typeface="Bahnschrift"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latin typeface="Bahnschrift" panose="020B0502040204020203" pitchFamily="34" charset="0"/>
              </a:rPr>
              <a:t>Small pericardial effusion: </a:t>
            </a:r>
            <a:r>
              <a:rPr lang="en-US" u="sng" dirty="0">
                <a:latin typeface="Bahnschrift" panose="020B0502040204020203" pitchFamily="34" charset="0"/>
              </a:rPr>
              <a:t>Conservative management </a:t>
            </a:r>
            <a:r>
              <a:rPr lang="en-US" dirty="0">
                <a:latin typeface="Bahnschrift" panose="020B0502040204020203" pitchFamily="34" charset="0"/>
              </a:rPr>
              <a:t>focusing on treating the underlying cause is usually sufficient , repeat echocardiogram in 1 to 2 weeks </a:t>
            </a:r>
            <a:r>
              <a:rPr lang="en-US" dirty="0" smtClean="0">
                <a:latin typeface="Bahnschrift" panose="020B0502040204020203" pitchFamily="34" charset="0"/>
              </a:rPr>
              <a:t>is appropriate. </a:t>
            </a:r>
            <a:endParaRPr lang="en-US" dirty="0">
              <a:latin typeface="Bahnschrift" panose="020B0502040204020203" pitchFamily="34" charset="0"/>
            </a:endParaRPr>
          </a:p>
          <a:p>
            <a:pPr>
              <a:buFont typeface="Wingdings" panose="05000000000000000000" pitchFamily="2" charset="2"/>
              <a:buChar char="Ø"/>
            </a:pPr>
            <a:r>
              <a:rPr lang="en-US" dirty="0" smtClean="0">
                <a:latin typeface="Bahnschrift" panose="020B0502040204020203" pitchFamily="34" charset="0"/>
              </a:rPr>
              <a:t>Large </a:t>
            </a:r>
            <a:r>
              <a:rPr lang="en-US" dirty="0">
                <a:latin typeface="Bahnschrift" panose="020B0502040204020203" pitchFamily="34" charset="0"/>
              </a:rPr>
              <a:t>pericardial effusion causing symptoms or of uncertain etiology: Consider </a:t>
            </a:r>
            <a:r>
              <a:rPr lang="en-US" u="sng" dirty="0">
                <a:latin typeface="Bahnschrift" panose="020B0502040204020203" pitchFamily="34" charset="0"/>
              </a:rPr>
              <a:t>pericardial fluid drainage </a:t>
            </a:r>
          </a:p>
          <a:p>
            <a:pPr>
              <a:buFont typeface="Wingdings" panose="05000000000000000000" pitchFamily="2" charset="2"/>
              <a:buChar char="Ø"/>
            </a:pPr>
            <a:r>
              <a:rPr lang="en-US" dirty="0" smtClean="0">
                <a:latin typeface="Bahnschrift" panose="020B0502040204020203" pitchFamily="34" charset="0"/>
              </a:rPr>
              <a:t>Provide </a:t>
            </a:r>
            <a:r>
              <a:rPr lang="en-US" dirty="0">
                <a:latin typeface="Bahnschrift" panose="020B0502040204020203" pitchFamily="34" charset="0"/>
              </a:rPr>
              <a:t>supportive care, e.g., pain </a:t>
            </a:r>
            <a:r>
              <a:rPr lang="en-US" dirty="0" smtClean="0">
                <a:latin typeface="Bahnschrift" panose="020B0502040204020203" pitchFamily="34" charset="0"/>
              </a:rPr>
              <a:t>management</a:t>
            </a:r>
            <a:endParaRPr lang="en-US" dirty="0">
              <a:latin typeface="Bahnschrift" panose="020B0502040204020203" pitchFamily="34" charset="0"/>
            </a:endParaRPr>
          </a:p>
        </p:txBody>
      </p:sp>
    </p:spTree>
    <p:extLst>
      <p:ext uri="{BB962C8B-B14F-4D97-AF65-F5344CB8AC3E}">
        <p14:creationId xmlns:p14="http://schemas.microsoft.com/office/powerpoint/2010/main" val="202597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5194" y="2664170"/>
            <a:ext cx="7729728" cy="3101983"/>
          </a:xfrm>
        </p:spPr>
        <p:txBody>
          <a:bodyPr>
            <a:normAutofit/>
          </a:bodyPr>
          <a:lstStyle/>
          <a:p>
            <a:pPr marL="0" indent="0" algn="ctr">
              <a:buNone/>
            </a:pPr>
            <a:r>
              <a:rPr lang="en-US" sz="5000" dirty="0" smtClean="0">
                <a:latin typeface="Bahnschrift" panose="020B0502040204020203" pitchFamily="34" charset="0"/>
              </a:rPr>
              <a:t>Thank You</a:t>
            </a:r>
            <a:endParaRPr lang="en-US" sz="5000" dirty="0">
              <a:latin typeface="Bahnschrift" panose="020B0502040204020203" pitchFamily="34" charset="0"/>
            </a:endParaRPr>
          </a:p>
        </p:txBody>
      </p:sp>
    </p:spTree>
    <p:extLst>
      <p:ext uri="{BB962C8B-B14F-4D97-AF65-F5344CB8AC3E}">
        <p14:creationId xmlns:p14="http://schemas.microsoft.com/office/powerpoint/2010/main" val="172593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introduction</a:t>
            </a:r>
            <a:endParaRPr lang="en-US" dirty="0">
              <a:latin typeface="Bahnschrift" panose="020B0502040204020203" pitchFamily="34" charset="0"/>
            </a:endParaRPr>
          </a:p>
        </p:txBody>
      </p:sp>
      <p:sp>
        <p:nvSpPr>
          <p:cNvPr id="3" name="Content Placeholder 2"/>
          <p:cNvSpPr>
            <a:spLocks noGrp="1"/>
          </p:cNvSpPr>
          <p:nvPr>
            <p:ph idx="1"/>
          </p:nvPr>
        </p:nvSpPr>
        <p:spPr>
          <a:xfrm>
            <a:off x="1554480" y="2425700"/>
            <a:ext cx="8406384" cy="4014289"/>
          </a:xfrm>
        </p:spPr>
        <p:txBody>
          <a:bodyPr>
            <a:normAutofit/>
          </a:bodyPr>
          <a:lstStyle/>
          <a:p>
            <a:pPr eaLnBrk="0" fontAlgn="base" hangingPunct="0">
              <a:spcBef>
                <a:spcPct val="0"/>
              </a:spcBef>
              <a:spcAft>
                <a:spcPct val="0"/>
              </a:spcAft>
              <a:buClrTx/>
            </a:pPr>
            <a:r>
              <a:rPr lang="en-US" altLang="en-US" sz="2000" b="1" dirty="0" smtClean="0">
                <a:solidFill>
                  <a:srgbClr val="1A1C1C"/>
                </a:solidFill>
                <a:latin typeface="Bahnschrift" panose="020B0502040204020203" pitchFamily="34" charset="0"/>
              </a:rPr>
              <a:t>Pericardial </a:t>
            </a:r>
            <a:r>
              <a:rPr lang="en-US" altLang="en-US" sz="2000" b="1" dirty="0">
                <a:solidFill>
                  <a:srgbClr val="1A1C1C"/>
                </a:solidFill>
                <a:latin typeface="Bahnschrift" panose="020B0502040204020203" pitchFamily="34" charset="0"/>
              </a:rPr>
              <a:t>effusion</a:t>
            </a:r>
            <a:r>
              <a:rPr lang="en-US" altLang="en-US" sz="2000" dirty="0">
                <a:solidFill>
                  <a:srgbClr val="1A1C1C"/>
                </a:solidFill>
                <a:latin typeface="Bahnschrift" panose="020B0502040204020203" pitchFamily="34" charset="0"/>
              </a:rPr>
              <a:t>: an accumulation of fluid in the </a:t>
            </a:r>
            <a:r>
              <a:rPr lang="en-US" altLang="en-US" sz="2000" dirty="0" smtClean="0">
                <a:solidFill>
                  <a:srgbClr val="1A1C1C"/>
                </a:solidFill>
                <a:latin typeface="Bahnschrift" panose="020B0502040204020203" pitchFamily="34" charset="0"/>
              </a:rPr>
              <a:t>pericardial </a:t>
            </a:r>
            <a:r>
              <a:rPr lang="en-US" altLang="en-US" sz="2000" dirty="0">
                <a:solidFill>
                  <a:srgbClr val="1A1C1C"/>
                </a:solidFill>
                <a:latin typeface="Bahnschrift" panose="020B0502040204020203" pitchFamily="34" charset="0"/>
              </a:rPr>
              <a:t>space between the parietal and visceral </a:t>
            </a:r>
            <a:r>
              <a:rPr lang="en-US" altLang="en-US" sz="2000" dirty="0" smtClean="0">
                <a:solidFill>
                  <a:srgbClr val="1A1C1C"/>
                </a:solidFill>
                <a:latin typeface="Bahnschrift" panose="020B0502040204020203" pitchFamily="34" charset="0"/>
              </a:rPr>
              <a:t>pericardium. May </a:t>
            </a:r>
            <a:r>
              <a:rPr lang="en-US" altLang="en-US" sz="2000" dirty="0">
                <a:solidFill>
                  <a:srgbClr val="1A1C1C"/>
                </a:solidFill>
                <a:latin typeface="Bahnschrift" panose="020B0502040204020203" pitchFamily="34" charset="0"/>
              </a:rPr>
              <a:t>be acute or chronic</a:t>
            </a:r>
            <a:r>
              <a:rPr lang="en-US" altLang="en-US" sz="2000" dirty="0" smtClean="0">
                <a:solidFill>
                  <a:srgbClr val="1A1C1C"/>
                </a:solidFill>
                <a:latin typeface="Bahnschrift" panose="020B0502040204020203" pitchFamily="34" charset="0"/>
              </a:rPr>
              <a:t>.</a:t>
            </a:r>
          </a:p>
          <a:p>
            <a:pPr eaLnBrk="0" fontAlgn="base" hangingPunct="0">
              <a:spcBef>
                <a:spcPct val="0"/>
              </a:spcBef>
              <a:spcAft>
                <a:spcPct val="0"/>
              </a:spcAft>
              <a:buClrTx/>
            </a:pPr>
            <a:endParaRPr lang="en-US" altLang="en-US" sz="2000" dirty="0" smtClean="0">
              <a:solidFill>
                <a:srgbClr val="1A1C1C"/>
              </a:solidFill>
              <a:latin typeface="Bahnschrift" panose="020B0502040204020203" pitchFamily="34" charset="0"/>
            </a:endParaRPr>
          </a:p>
          <a:p>
            <a:pPr eaLnBrk="0" fontAlgn="base" hangingPunct="0">
              <a:spcBef>
                <a:spcPct val="0"/>
              </a:spcBef>
              <a:spcAft>
                <a:spcPct val="0"/>
              </a:spcAft>
              <a:buClrTx/>
            </a:pPr>
            <a:r>
              <a:rPr lang="en-US" altLang="en-US" sz="2000" dirty="0" smtClean="0">
                <a:solidFill>
                  <a:srgbClr val="1A1C1C"/>
                </a:solidFill>
                <a:latin typeface="Bahnschrift" panose="020B0502040204020203" pitchFamily="34" charset="0"/>
              </a:rPr>
              <a:t>In chronic effusions the pericardium stretches to a certain degree to accommodate more fluid. In acute effusions, however, the added volume quickly exceeds the maximum capacity of the pericardial space and they are more likely to result in tamponade.</a:t>
            </a:r>
          </a:p>
          <a:p>
            <a:pPr eaLnBrk="0" fontAlgn="base" hangingPunct="0">
              <a:spcBef>
                <a:spcPct val="0"/>
              </a:spcBef>
              <a:spcAft>
                <a:spcPct val="0"/>
              </a:spcAft>
              <a:buClrTx/>
            </a:pPr>
            <a:endParaRPr lang="en-US" altLang="en-US" sz="2000" dirty="0">
              <a:solidFill>
                <a:srgbClr val="1A1C1C"/>
              </a:solidFill>
              <a:latin typeface="Bahnschrift" panose="020B0502040204020203" pitchFamily="34" charset="0"/>
            </a:endParaRPr>
          </a:p>
          <a:p>
            <a:pPr eaLnBrk="0" fontAlgn="base" hangingPunct="0">
              <a:spcBef>
                <a:spcPct val="0"/>
              </a:spcBef>
              <a:spcAft>
                <a:spcPct val="0"/>
              </a:spcAft>
              <a:buClrTx/>
            </a:pPr>
            <a:r>
              <a:rPr lang="en-US" altLang="en-US" sz="2000" dirty="0" smtClean="0">
                <a:solidFill>
                  <a:srgbClr val="1A1C1C"/>
                </a:solidFill>
                <a:latin typeface="Bahnschrift" panose="020B0502040204020203" pitchFamily="34" charset="0"/>
              </a:rPr>
              <a:t>The fluid can be either bloody (following aortic dissection) or serous (usually idiopathic)</a:t>
            </a:r>
          </a:p>
        </p:txBody>
      </p:sp>
      <p:sp>
        <p:nvSpPr>
          <p:cNvPr id="14" name="AutoShape 11" descr="docIcon">
            <a:hlinkClick r:id="rId2"/>
          </p:cNvPr>
          <p:cNvSpPr>
            <a:spLocks noChangeAspect="1" noChangeArrowheads="1"/>
          </p:cNvSpPr>
          <p:nvPr/>
        </p:nvSpPr>
        <p:spPr bwMode="auto">
          <a:xfrm>
            <a:off x="63500" y="-27463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arrowIcon">
            <a:hlinkClick r:id="rId3"/>
          </p:cNvPr>
          <p:cNvSpPr>
            <a:spLocks noChangeAspect="1" noChangeArrowheads="1"/>
          </p:cNvSpPr>
          <p:nvPr/>
        </p:nvSpPr>
        <p:spPr bwMode="auto">
          <a:xfrm>
            <a:off x="63500" y="-24717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docIcon">
            <a:hlinkClick r:id="rId4"/>
          </p:cNvPr>
          <p:cNvSpPr>
            <a:spLocks noChangeAspect="1" noChangeArrowheads="1"/>
          </p:cNvSpPr>
          <p:nvPr/>
        </p:nvSpPr>
        <p:spPr bwMode="auto">
          <a:xfrm>
            <a:off x="63500" y="-164782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arrowIcon">
            <a:hlinkClick r:id="rId5"/>
          </p:cNvPr>
          <p:cNvSpPr>
            <a:spLocks noChangeAspect="1" noChangeArrowheads="1"/>
          </p:cNvSpPr>
          <p:nvPr/>
        </p:nvSpPr>
        <p:spPr bwMode="auto">
          <a:xfrm>
            <a:off x="63500" y="-13731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docIcon">
            <a:hlinkClick r:id="rId6"/>
          </p:cNvPr>
          <p:cNvSpPr>
            <a:spLocks noChangeAspect="1" noChangeArrowheads="1"/>
          </p:cNvSpPr>
          <p:nvPr/>
        </p:nvSpPr>
        <p:spPr bwMode="auto">
          <a:xfrm>
            <a:off x="63500" y="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arrowIcon">
            <a:hlinkClick r:id="rId7"/>
          </p:cNvPr>
          <p:cNvSpPr>
            <a:spLocks noChangeAspect="1" noChangeArrowheads="1"/>
          </p:cNvSpPr>
          <p:nvPr/>
        </p:nvSpPr>
        <p:spPr bwMode="auto">
          <a:xfrm>
            <a:off x="63500" y="2746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7" descr="docIcon">
            <a:hlinkClick r:id="rId4"/>
          </p:cNvPr>
          <p:cNvSpPr>
            <a:spLocks noChangeAspect="1" noChangeArrowheads="1"/>
          </p:cNvSpPr>
          <p:nvPr/>
        </p:nvSpPr>
        <p:spPr bwMode="auto">
          <a:xfrm>
            <a:off x="63500" y="21971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 descr="arrowIcon">
            <a:hlinkClick r:id="rId5"/>
          </p:cNvPr>
          <p:cNvSpPr>
            <a:spLocks noChangeAspect="1" noChangeArrowheads="1"/>
          </p:cNvSpPr>
          <p:nvPr/>
        </p:nvSpPr>
        <p:spPr bwMode="auto">
          <a:xfrm>
            <a:off x="63500" y="24717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20" descr="docIcon">
            <a:hlinkClick r:id="rId2"/>
          </p:cNvPr>
          <p:cNvSpPr>
            <a:spLocks noChangeAspect="1" noChangeArrowheads="1"/>
          </p:cNvSpPr>
          <p:nvPr/>
        </p:nvSpPr>
        <p:spPr bwMode="auto">
          <a:xfrm>
            <a:off x="63500" y="-137318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21" descr="arrowIcon">
            <a:hlinkClick r:id="rId3"/>
          </p:cNvPr>
          <p:cNvSpPr>
            <a:spLocks noChangeAspect="1" noChangeArrowheads="1"/>
          </p:cNvSpPr>
          <p:nvPr/>
        </p:nvSpPr>
        <p:spPr bwMode="auto">
          <a:xfrm>
            <a:off x="63500" y="-1098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22" descr="docIcon">
            <a:hlinkClick r:id="rId4"/>
          </p:cNvPr>
          <p:cNvSpPr>
            <a:spLocks noChangeAspect="1" noChangeArrowheads="1"/>
          </p:cNvSpPr>
          <p:nvPr/>
        </p:nvSpPr>
        <p:spPr bwMode="auto">
          <a:xfrm>
            <a:off x="63500" y="-27463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23" descr="arrowIcon">
            <a:hlinkClick r:id="rId5"/>
          </p:cNvPr>
          <p:cNvSpPr>
            <a:spLocks noChangeAspect="1" noChangeArrowheads="1"/>
          </p:cNvSpPr>
          <p:nvPr/>
        </p:nvSpPr>
        <p:spPr bwMode="auto">
          <a:xfrm>
            <a:off x="63500" y="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24" descr="docIcon">
            <a:hlinkClick r:id="rId8"/>
          </p:cNvPr>
          <p:cNvSpPr>
            <a:spLocks noChangeAspect="1" noChangeArrowheads="1"/>
          </p:cNvSpPr>
          <p:nvPr/>
        </p:nvSpPr>
        <p:spPr bwMode="auto">
          <a:xfrm>
            <a:off x="63500" y="8239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25" descr="arrowIcon">
            <a:hlinkClick r:id="rId9"/>
          </p:cNvPr>
          <p:cNvSpPr>
            <a:spLocks noChangeAspect="1" noChangeArrowheads="1"/>
          </p:cNvSpPr>
          <p:nvPr/>
        </p:nvSpPr>
        <p:spPr bwMode="auto">
          <a:xfrm>
            <a:off x="63500" y="10985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27" descr="docIcon">
            <a:hlinkClick r:id="rId4"/>
          </p:cNvPr>
          <p:cNvSpPr>
            <a:spLocks noChangeAspect="1" noChangeArrowheads="1"/>
          </p:cNvSpPr>
          <p:nvPr/>
        </p:nvSpPr>
        <p:spPr bwMode="auto">
          <a:xfrm>
            <a:off x="63500" y="1381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28" descr="arrowIcon">
            <a:hlinkClick r:id="rId5"/>
          </p:cNvPr>
          <p:cNvSpPr>
            <a:spLocks noChangeAspect="1" noChangeArrowheads="1"/>
          </p:cNvSpPr>
          <p:nvPr/>
        </p:nvSpPr>
        <p:spPr bwMode="auto">
          <a:xfrm>
            <a:off x="63500" y="412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037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etiology</a:t>
            </a:r>
            <a:endParaRPr lang="en-US" dirty="0">
              <a:latin typeface="Bahnschrift" panose="020B0502040204020203" pitchFamily="34" charset="0"/>
            </a:endParaRPr>
          </a:p>
        </p:txBody>
      </p:sp>
      <p:sp>
        <p:nvSpPr>
          <p:cNvPr id="3" name="Content Placeholder 2"/>
          <p:cNvSpPr>
            <a:spLocks noGrp="1"/>
          </p:cNvSpPr>
          <p:nvPr>
            <p:ph idx="1"/>
          </p:nvPr>
        </p:nvSpPr>
        <p:spPr>
          <a:xfrm>
            <a:off x="1640258" y="2285347"/>
            <a:ext cx="8535707" cy="4415899"/>
          </a:xfrm>
        </p:spPr>
        <p:txBody>
          <a:bodyPr>
            <a:normAutofit/>
          </a:bodyPr>
          <a:lstStyle/>
          <a:p>
            <a:pPr marL="0" lvl="0" indent="0" eaLnBrk="0" fontAlgn="base" hangingPunct="0">
              <a:spcBef>
                <a:spcPct val="0"/>
              </a:spcBef>
              <a:spcAft>
                <a:spcPct val="0"/>
              </a:spcAft>
              <a:buClrTx/>
              <a:buNone/>
            </a:pPr>
            <a:r>
              <a:rPr lang="en-US" altLang="en-US" sz="2400" b="1" dirty="0" err="1" smtClean="0">
                <a:solidFill>
                  <a:srgbClr val="1A1C1C"/>
                </a:solidFill>
                <a:latin typeface="Bahnschrift" panose="020B0502040204020203" pitchFamily="34" charset="0"/>
              </a:rPr>
              <a:t>Hemopericardium</a:t>
            </a:r>
            <a:r>
              <a:rPr lang="en-US" altLang="en-US" sz="2400" dirty="0" smtClean="0">
                <a:solidFill>
                  <a:srgbClr val="1A1C1C"/>
                </a:solidFill>
                <a:latin typeface="Bahnschrift" panose="020B0502040204020203" pitchFamily="34" charset="0"/>
              </a:rPr>
              <a:t>:</a:t>
            </a:r>
            <a:endParaRPr lang="en-US" altLang="en-US" dirty="0" smtClean="0">
              <a:solidFill>
                <a:srgbClr val="1A1C1C"/>
              </a:solidFill>
              <a:latin typeface="Bahnschrift" panose="020B0502040204020203" pitchFamily="34" charset="0"/>
            </a:endParaRPr>
          </a:p>
          <a:p>
            <a:pPr marL="0" lvl="0" indent="0" eaLnBrk="0" fontAlgn="base" hangingPunct="0">
              <a:spcBef>
                <a:spcPct val="0"/>
              </a:spcBef>
              <a:spcAft>
                <a:spcPct val="0"/>
              </a:spcAft>
              <a:buClrTx/>
              <a:buFontTx/>
              <a:buChar char="•"/>
            </a:pPr>
            <a:r>
              <a:rPr lang="en-US" altLang="en-US" dirty="0">
                <a:solidFill>
                  <a:srgbClr val="1A1C1C"/>
                </a:solidFill>
                <a:latin typeface="Bahnschrift" panose="020B0502040204020203" pitchFamily="34" charset="0"/>
              </a:rPr>
              <a:t> </a:t>
            </a:r>
            <a:r>
              <a:rPr lang="en-US" altLang="en-US" dirty="0" smtClean="0">
                <a:solidFill>
                  <a:srgbClr val="1A1C1C"/>
                </a:solidFill>
                <a:latin typeface="Bahnschrift" panose="020B0502040204020203" pitchFamily="34" charset="0"/>
              </a:rPr>
              <a:t>Cardiac </a:t>
            </a:r>
            <a:r>
              <a:rPr lang="en-US" altLang="en-US" dirty="0">
                <a:solidFill>
                  <a:srgbClr val="1A1C1C"/>
                </a:solidFill>
                <a:latin typeface="Bahnschrift" panose="020B0502040204020203" pitchFamily="34" charset="0"/>
              </a:rPr>
              <a:t>wall </a:t>
            </a:r>
            <a:r>
              <a:rPr lang="en-US" altLang="en-US" dirty="0" smtClean="0">
                <a:solidFill>
                  <a:srgbClr val="1A1C1C"/>
                </a:solidFill>
                <a:latin typeface="Bahnschrift" panose="020B0502040204020203" pitchFamily="34" charset="0"/>
              </a:rPr>
              <a:t>rupture</a:t>
            </a:r>
          </a:p>
          <a:p>
            <a:pPr marL="0" lvl="0" indent="0" eaLnBrk="0" fontAlgn="base" hangingPunct="0">
              <a:spcBef>
                <a:spcPct val="0"/>
              </a:spcBef>
              <a:spcAft>
                <a:spcPct val="0"/>
              </a:spcAft>
              <a:buClrTx/>
              <a:buFontTx/>
              <a:buChar char="•"/>
            </a:pPr>
            <a:r>
              <a:rPr lang="en-US" altLang="en-US" sz="1800" dirty="0">
                <a:solidFill>
                  <a:srgbClr val="1A1C1C"/>
                </a:solidFill>
                <a:latin typeface="Bahnschrift" panose="020B0502040204020203" pitchFamily="34" charset="0"/>
              </a:rPr>
              <a:t> </a:t>
            </a:r>
            <a:r>
              <a:rPr lang="en-US" altLang="en-US" sz="1800" dirty="0" smtClean="0">
                <a:solidFill>
                  <a:srgbClr val="1A1C1C"/>
                </a:solidFill>
                <a:latin typeface="Bahnschrift" panose="020B0502040204020203" pitchFamily="34" charset="0"/>
              </a:rPr>
              <a:t>Chest trauma</a:t>
            </a:r>
            <a:endParaRPr lang="en-US" altLang="en-US" dirty="0" smtClean="0">
              <a:solidFill>
                <a:srgbClr val="1A1C1C"/>
              </a:solidFill>
              <a:latin typeface="Bahnschrift" panose="020B0502040204020203" pitchFamily="34" charset="0"/>
            </a:endParaRPr>
          </a:p>
          <a:p>
            <a:pPr marL="0" lvl="0" indent="0" eaLnBrk="0" fontAlgn="base" hangingPunct="0">
              <a:spcBef>
                <a:spcPct val="0"/>
              </a:spcBef>
              <a:spcAft>
                <a:spcPct val="0"/>
              </a:spcAft>
              <a:buClrTx/>
              <a:buFontTx/>
              <a:buChar char="•"/>
            </a:pPr>
            <a:r>
              <a:rPr lang="en-US" altLang="en-US" sz="1800" dirty="0" smtClean="0">
                <a:solidFill>
                  <a:srgbClr val="1A1C1C"/>
                </a:solidFill>
                <a:latin typeface="Bahnschrift" panose="020B0502040204020203" pitchFamily="34" charset="0"/>
              </a:rPr>
              <a:t> Aortic Dissection</a:t>
            </a:r>
            <a:endParaRPr lang="en-US" altLang="en-US" dirty="0" smtClean="0">
              <a:solidFill>
                <a:srgbClr val="1A1C1C"/>
              </a:solidFill>
              <a:latin typeface="Bahnschrift" panose="020B0502040204020203" pitchFamily="34" charset="0"/>
            </a:endParaRPr>
          </a:p>
          <a:p>
            <a:pPr marL="0" lvl="0" indent="0" eaLnBrk="0" fontAlgn="base" hangingPunct="0">
              <a:spcBef>
                <a:spcPct val="0"/>
              </a:spcBef>
              <a:spcAft>
                <a:spcPct val="0"/>
              </a:spcAft>
              <a:buClrTx/>
              <a:buFontTx/>
              <a:buChar char="•"/>
            </a:pPr>
            <a:r>
              <a:rPr lang="en-US" altLang="en-US" sz="1800" dirty="0" smtClean="0">
                <a:solidFill>
                  <a:srgbClr val="1A1C1C"/>
                </a:solidFill>
                <a:latin typeface="Bahnschrift" panose="020B0502040204020203" pitchFamily="34" charset="0"/>
              </a:rPr>
              <a:t> Cardiac</a:t>
            </a:r>
            <a:r>
              <a:rPr lang="en-US" altLang="en-US" sz="1800" dirty="0">
                <a:solidFill>
                  <a:srgbClr val="1A1C1C"/>
                </a:solidFill>
                <a:latin typeface="Bahnschrift" panose="020B0502040204020203" pitchFamily="34" charset="0"/>
              </a:rPr>
              <a:t> </a:t>
            </a:r>
            <a:r>
              <a:rPr lang="en-US" altLang="en-US" sz="1800" dirty="0" smtClean="0">
                <a:solidFill>
                  <a:srgbClr val="1A1C1C"/>
                </a:solidFill>
                <a:latin typeface="Bahnschrift" panose="020B0502040204020203" pitchFamily="34" charset="0"/>
              </a:rPr>
              <a:t>surgery</a:t>
            </a:r>
            <a:r>
              <a:rPr lang="en-US" altLang="en-US" sz="1800" dirty="0">
                <a:solidFill>
                  <a:srgbClr val="1A1C1C"/>
                </a:solidFill>
                <a:latin typeface="Bahnschrift" panose="020B0502040204020203" pitchFamily="34" charset="0"/>
              </a:rPr>
              <a:t> </a:t>
            </a:r>
            <a:r>
              <a:rPr lang="en-US" altLang="en-US" sz="1800" dirty="0" smtClean="0">
                <a:solidFill>
                  <a:srgbClr val="1A1C1C"/>
                </a:solidFill>
                <a:latin typeface="Bahnschrift" panose="020B0502040204020203" pitchFamily="34" charset="0"/>
              </a:rPr>
              <a:t>(heart valve surgery</a:t>
            </a:r>
            <a:r>
              <a:rPr lang="en-US" altLang="en-US" sz="1800" b="1" dirty="0" smtClean="0">
                <a:solidFill>
                  <a:srgbClr val="1A1C1C"/>
                </a:solidFill>
                <a:latin typeface="Bahnschrift" panose="020B0502040204020203" pitchFamily="34" charset="0"/>
              </a:rPr>
              <a:t>, </a:t>
            </a:r>
            <a:r>
              <a:rPr lang="en-US" altLang="en-US" sz="1800" dirty="0">
                <a:solidFill>
                  <a:srgbClr val="1A1C1C"/>
                </a:solidFill>
                <a:latin typeface="Bahnschrift" panose="020B0502040204020203" pitchFamily="34" charset="0"/>
              </a:rPr>
              <a:t>coronary </a:t>
            </a:r>
            <a:r>
              <a:rPr lang="en-US" altLang="en-US" dirty="0" smtClean="0">
                <a:solidFill>
                  <a:srgbClr val="1A1C1C"/>
                </a:solidFill>
                <a:latin typeface="Bahnschrift" panose="020B0502040204020203" pitchFamily="34" charset="0"/>
              </a:rPr>
              <a:t>bypass surgery)</a:t>
            </a:r>
          </a:p>
          <a:p>
            <a:pPr marL="0" lvl="0" indent="0" eaLnBrk="0" fontAlgn="base" hangingPunct="0">
              <a:spcBef>
                <a:spcPct val="0"/>
              </a:spcBef>
              <a:spcAft>
                <a:spcPct val="0"/>
              </a:spcAft>
              <a:buClrTx/>
              <a:buFontTx/>
              <a:buChar char="•"/>
            </a:pPr>
            <a:endParaRPr lang="en-US" altLang="en-US" dirty="0">
              <a:solidFill>
                <a:srgbClr val="1A1C1C"/>
              </a:solidFill>
              <a:latin typeface="Bahnschrift" panose="020B0502040204020203" pitchFamily="34" charset="0"/>
            </a:endParaRPr>
          </a:p>
          <a:p>
            <a:pPr marL="0" indent="0" eaLnBrk="0" fontAlgn="base" hangingPunct="0">
              <a:spcBef>
                <a:spcPct val="0"/>
              </a:spcBef>
              <a:spcAft>
                <a:spcPct val="0"/>
              </a:spcAft>
              <a:buClrTx/>
              <a:buNone/>
            </a:pPr>
            <a:r>
              <a:rPr lang="en-US" sz="2400" b="1" dirty="0">
                <a:solidFill>
                  <a:srgbClr val="1A1C1C"/>
                </a:solidFill>
                <a:latin typeface="Bahnschrift" panose="020B0502040204020203" pitchFamily="34" charset="0"/>
              </a:rPr>
              <a:t>Serous </a:t>
            </a:r>
            <a:r>
              <a:rPr lang="en-US" sz="2400" b="1" dirty="0" smtClean="0">
                <a:solidFill>
                  <a:srgbClr val="1A1C1C"/>
                </a:solidFill>
                <a:latin typeface="Bahnschrift" panose="020B0502040204020203" pitchFamily="34" charset="0"/>
              </a:rPr>
              <a:t>pericardial effusion</a:t>
            </a:r>
            <a:endParaRPr lang="en-US" b="1" dirty="0" smtClean="0">
              <a:solidFill>
                <a:srgbClr val="1A1C1C"/>
              </a:solidFill>
              <a:latin typeface="Bahnschrift" panose="020B0502040204020203" pitchFamily="34" charset="0"/>
            </a:endParaRPr>
          </a:p>
          <a:p>
            <a:pPr marL="0" indent="0" eaLnBrk="0" fontAlgn="base" hangingPunct="0">
              <a:spcBef>
                <a:spcPct val="0"/>
              </a:spcBef>
              <a:spcAft>
                <a:spcPct val="0"/>
              </a:spcAft>
              <a:buClrTx/>
              <a:buFontTx/>
              <a:buChar char="•"/>
            </a:pPr>
            <a:r>
              <a:rPr lang="en-US" dirty="0" smtClean="0">
                <a:solidFill>
                  <a:schemeClr val="tx1"/>
                </a:solidFill>
                <a:latin typeface="Bahnschrift" panose="020B0502040204020203" pitchFamily="34" charset="0"/>
              </a:rPr>
              <a:t> Idiopathic</a:t>
            </a:r>
          </a:p>
          <a:p>
            <a:pPr marL="0" indent="0" eaLnBrk="0" fontAlgn="base" hangingPunct="0">
              <a:spcBef>
                <a:spcPct val="0"/>
              </a:spcBef>
              <a:spcAft>
                <a:spcPct val="0"/>
              </a:spcAft>
              <a:buClrTx/>
              <a:buFontTx/>
              <a:buChar char="•"/>
            </a:pPr>
            <a:r>
              <a:rPr lang="en-US" dirty="0" smtClean="0">
                <a:solidFill>
                  <a:schemeClr val="tx1"/>
                </a:solidFill>
                <a:latin typeface="Bahnschrift" panose="020B0502040204020203" pitchFamily="34" charset="0"/>
              </a:rPr>
              <a:t> Acute </a:t>
            </a:r>
            <a:r>
              <a:rPr lang="en-US" dirty="0">
                <a:solidFill>
                  <a:schemeClr val="tx1"/>
                </a:solidFill>
                <a:latin typeface="Bahnschrift" panose="020B0502040204020203" pitchFamily="34" charset="0"/>
              </a:rPr>
              <a:t>pericarditis (especially </a:t>
            </a:r>
            <a:r>
              <a:rPr lang="en-US" dirty="0" smtClean="0">
                <a:solidFill>
                  <a:schemeClr val="tx1"/>
                </a:solidFill>
                <a:latin typeface="Bahnschrift" panose="020B0502040204020203" pitchFamily="34" charset="0"/>
              </a:rPr>
              <a:t>viral)</a:t>
            </a:r>
          </a:p>
          <a:p>
            <a:pPr marL="0" indent="0" eaLnBrk="0" fontAlgn="base" hangingPunct="0">
              <a:spcBef>
                <a:spcPct val="0"/>
              </a:spcBef>
              <a:spcAft>
                <a:spcPct val="0"/>
              </a:spcAft>
              <a:buClrTx/>
              <a:buFontTx/>
              <a:buChar char="•"/>
            </a:pPr>
            <a:r>
              <a:rPr lang="en-US" dirty="0" smtClean="0">
                <a:solidFill>
                  <a:schemeClr val="tx1"/>
                </a:solidFill>
                <a:latin typeface="Bahnschrift" panose="020B0502040204020203" pitchFamily="34" charset="0"/>
              </a:rPr>
              <a:t> Postpericardiotomy syndrome</a:t>
            </a:r>
          </a:p>
          <a:p>
            <a:pPr marL="0" indent="0" eaLnBrk="0" fontAlgn="base" hangingPunct="0">
              <a:spcBef>
                <a:spcPct val="0"/>
              </a:spcBef>
              <a:spcAft>
                <a:spcPct val="0"/>
              </a:spcAft>
              <a:buClrTx/>
              <a:buFontTx/>
              <a:buChar char="•"/>
            </a:pPr>
            <a:r>
              <a:rPr lang="en-US" dirty="0" smtClean="0">
                <a:solidFill>
                  <a:schemeClr val="tx1"/>
                </a:solidFill>
                <a:latin typeface="Bahnschrift" panose="020B0502040204020203" pitchFamily="34" charset="0"/>
              </a:rPr>
              <a:t> Uremia</a:t>
            </a:r>
          </a:p>
          <a:p>
            <a:pPr marL="0" indent="0" eaLnBrk="0" fontAlgn="base" hangingPunct="0">
              <a:spcBef>
                <a:spcPct val="0"/>
              </a:spcBef>
              <a:spcAft>
                <a:spcPct val="0"/>
              </a:spcAft>
              <a:buClrTx/>
              <a:buFontTx/>
              <a:buChar char="•"/>
            </a:pPr>
            <a:r>
              <a:rPr lang="en-US" dirty="0" smtClean="0">
                <a:solidFill>
                  <a:schemeClr val="tx1"/>
                </a:solidFill>
                <a:latin typeface="Bahnschrift" panose="020B0502040204020203" pitchFamily="34" charset="0"/>
              </a:rPr>
              <a:t> Hypothyroidism </a:t>
            </a:r>
          </a:p>
          <a:p>
            <a:pPr marL="0" indent="0" eaLnBrk="0" fontAlgn="base" hangingPunct="0">
              <a:spcBef>
                <a:spcPct val="0"/>
              </a:spcBef>
              <a:spcAft>
                <a:spcPct val="0"/>
              </a:spcAft>
              <a:buClrTx/>
              <a:buFontTx/>
              <a:buChar char="•"/>
            </a:pPr>
            <a:r>
              <a:rPr lang="en-US" dirty="0">
                <a:solidFill>
                  <a:schemeClr val="tx1"/>
                </a:solidFill>
                <a:latin typeface="Bahnschrift" panose="020B0502040204020203" pitchFamily="34" charset="0"/>
              </a:rPr>
              <a:t> </a:t>
            </a:r>
            <a:r>
              <a:rPr lang="en-US" dirty="0" smtClean="0">
                <a:solidFill>
                  <a:schemeClr val="tx1"/>
                </a:solidFill>
                <a:latin typeface="Bahnschrift" panose="020B0502040204020203" pitchFamily="34" charset="0"/>
              </a:rPr>
              <a:t>Right Heart Failure</a:t>
            </a:r>
          </a:p>
          <a:p>
            <a:pPr marL="0" indent="0" eaLnBrk="0" fontAlgn="base" hangingPunct="0">
              <a:spcBef>
                <a:spcPct val="0"/>
              </a:spcBef>
              <a:spcAft>
                <a:spcPct val="0"/>
              </a:spcAft>
              <a:buClrTx/>
              <a:buFontTx/>
              <a:buChar char="•"/>
            </a:pPr>
            <a:endParaRPr lang="en-US" dirty="0">
              <a:solidFill>
                <a:schemeClr val="tx1"/>
              </a:solidFill>
              <a:latin typeface="Bahnschrift" panose="020B0502040204020203" pitchFamily="34" charset="0"/>
              <a:hlinkClick r:id="rId2"/>
            </a:endParaRPr>
          </a:p>
          <a:p>
            <a:pPr marL="0" indent="0" eaLnBrk="0" fontAlgn="base" hangingPunct="0">
              <a:spcBef>
                <a:spcPct val="0"/>
              </a:spcBef>
              <a:spcAft>
                <a:spcPct val="0"/>
              </a:spcAft>
              <a:buClrTx/>
              <a:buFontTx/>
              <a:buChar char="•"/>
            </a:pPr>
            <a:endParaRPr lang="en-US" baseline="30000" dirty="0">
              <a:solidFill>
                <a:srgbClr val="1A1C1C"/>
              </a:solidFill>
              <a:latin typeface="Bahnschrift" panose="020B0502040204020203" pitchFamily="34" charset="0"/>
            </a:endParaRPr>
          </a:p>
          <a:p>
            <a:pPr marL="0" lvl="0" indent="0" eaLnBrk="0" fontAlgn="base" hangingPunct="0">
              <a:spcBef>
                <a:spcPct val="0"/>
              </a:spcBef>
              <a:spcAft>
                <a:spcPct val="0"/>
              </a:spcAft>
              <a:buClrTx/>
              <a:buFontTx/>
              <a:buChar char="•"/>
            </a:pPr>
            <a:endParaRPr lang="en-US" altLang="en-US" dirty="0">
              <a:solidFill>
                <a:srgbClr val="1A1C1C"/>
              </a:solidFill>
              <a:latin typeface="Bahnschrift" panose="020B0502040204020203" pitchFamily="34" charset="0"/>
            </a:endParaRPr>
          </a:p>
          <a:p>
            <a:endParaRPr lang="en-US" dirty="0">
              <a:latin typeface="Bahnschrift" panose="020B0502040204020203" pitchFamily="34" charset="0"/>
            </a:endParaRPr>
          </a:p>
        </p:txBody>
      </p:sp>
      <p:sp>
        <p:nvSpPr>
          <p:cNvPr id="5" name="AutoShape 2" descr="docIcon">
            <a:hlinkClick r:id="rId3"/>
          </p:cNvPr>
          <p:cNvSpPr>
            <a:spLocks noChangeAspect="1" noChangeArrowheads="1"/>
          </p:cNvSpPr>
          <p:nvPr/>
        </p:nvSpPr>
        <p:spPr bwMode="auto">
          <a:xfrm>
            <a:off x="63500" y="-8239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arrowIcon">
            <a:hlinkClick r:id="rId4"/>
          </p:cNvPr>
          <p:cNvSpPr>
            <a:spLocks noChangeAspect="1" noChangeArrowheads="1"/>
          </p:cNvSpPr>
          <p:nvPr/>
        </p:nvSpPr>
        <p:spPr bwMode="auto">
          <a:xfrm>
            <a:off x="63500" y="-549275"/>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98099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Clinical features</a:t>
            </a:r>
            <a:endParaRPr lang="en-US" dirty="0">
              <a:latin typeface="Bahnschrift" panose="020B0502040204020203" pitchFamily="34" charset="0"/>
            </a:endParaRPr>
          </a:p>
        </p:txBody>
      </p:sp>
      <p:sp>
        <p:nvSpPr>
          <p:cNvPr id="3" name="Content Placeholder 2"/>
          <p:cNvSpPr>
            <a:spLocks noGrp="1"/>
          </p:cNvSpPr>
          <p:nvPr>
            <p:ph idx="1"/>
          </p:nvPr>
        </p:nvSpPr>
        <p:spPr>
          <a:xfrm>
            <a:off x="2231136" y="2427732"/>
            <a:ext cx="8127710" cy="4704588"/>
          </a:xfrm>
        </p:spPr>
        <p:txBody>
          <a:bodyPr>
            <a:normAutofit/>
          </a:bodyPr>
          <a:lstStyle/>
          <a:p>
            <a:r>
              <a:rPr lang="en-US" u="sng" dirty="0">
                <a:latin typeface="Bahnschrift" panose="020B0502040204020203" pitchFamily="34" charset="0"/>
              </a:rPr>
              <a:t>Initially asymptomatic</a:t>
            </a:r>
            <a:r>
              <a:rPr lang="en-US" dirty="0">
                <a:latin typeface="Bahnschrift" panose="020B0502040204020203" pitchFamily="34" charset="0"/>
              </a:rPr>
              <a:t> in most cases </a:t>
            </a:r>
          </a:p>
          <a:p>
            <a:r>
              <a:rPr lang="en-US" dirty="0" smtClean="0">
                <a:latin typeface="Bahnschrift" panose="020B0502040204020203" pitchFamily="34" charset="0"/>
              </a:rPr>
              <a:t>Shortness </a:t>
            </a:r>
            <a:r>
              <a:rPr lang="en-US" dirty="0">
                <a:latin typeface="Bahnschrift" panose="020B0502040204020203" pitchFamily="34" charset="0"/>
              </a:rPr>
              <a:t>of breath, especially when lying down (orthopnea) </a:t>
            </a:r>
          </a:p>
          <a:p>
            <a:r>
              <a:rPr lang="en-US" dirty="0" smtClean="0">
                <a:latin typeface="Bahnschrift" panose="020B0502040204020203" pitchFamily="34" charset="0"/>
              </a:rPr>
              <a:t>Retrosternal </a:t>
            </a:r>
            <a:r>
              <a:rPr lang="en-US" dirty="0">
                <a:latin typeface="Bahnschrift" panose="020B0502040204020203" pitchFamily="34" charset="0"/>
              </a:rPr>
              <a:t>chest pain </a:t>
            </a:r>
          </a:p>
          <a:p>
            <a:r>
              <a:rPr lang="en-US" dirty="0" smtClean="0">
                <a:latin typeface="Bahnschrift" panose="020B0502040204020203" pitchFamily="34" charset="0"/>
              </a:rPr>
              <a:t>Can </a:t>
            </a:r>
            <a:r>
              <a:rPr lang="en-US" dirty="0">
                <a:latin typeface="Bahnschrift" panose="020B0502040204020203" pitchFamily="34" charset="0"/>
              </a:rPr>
              <a:t>cause compressive symptoms </a:t>
            </a:r>
          </a:p>
          <a:p>
            <a:pPr marL="0" indent="0">
              <a:buNone/>
            </a:pPr>
            <a:r>
              <a:rPr lang="en-US" dirty="0" smtClean="0">
                <a:latin typeface="Bahnschrift" panose="020B0502040204020203" pitchFamily="34" charset="0"/>
              </a:rPr>
              <a:t>     (Hoarseness, Nausea, Dysphagia, Hiccups) </a:t>
            </a:r>
            <a:endParaRPr lang="en-US" dirty="0">
              <a:latin typeface="Bahnschrift" panose="020B0502040204020203" pitchFamily="34" charset="0"/>
            </a:endParaRPr>
          </a:p>
          <a:p>
            <a:r>
              <a:rPr lang="en-US" dirty="0" smtClean="0">
                <a:latin typeface="Bahnschrift" panose="020B0502040204020203" pitchFamily="34" charset="0"/>
              </a:rPr>
              <a:t>Apical </a:t>
            </a:r>
            <a:r>
              <a:rPr lang="en-US" dirty="0">
                <a:latin typeface="Bahnschrift" panose="020B0502040204020203" pitchFamily="34" charset="0"/>
              </a:rPr>
              <a:t>impulse is difficult to locate or </a:t>
            </a:r>
            <a:r>
              <a:rPr lang="en-US" dirty="0" err="1">
                <a:latin typeface="Bahnschrift" panose="020B0502040204020203" pitchFamily="34" charset="0"/>
              </a:rPr>
              <a:t>nonpalpable</a:t>
            </a:r>
            <a:r>
              <a:rPr lang="en-US" dirty="0">
                <a:latin typeface="Bahnschrift" panose="020B0502040204020203" pitchFamily="34" charset="0"/>
              </a:rPr>
              <a:t>. </a:t>
            </a:r>
            <a:endParaRPr lang="en-US" dirty="0" smtClean="0">
              <a:latin typeface="Bahnschrift" panose="020B0502040204020203" pitchFamily="34" charset="0"/>
            </a:endParaRPr>
          </a:p>
          <a:p>
            <a:r>
              <a:rPr lang="en-US" dirty="0" err="1" smtClean="0">
                <a:latin typeface="Bahnschrift" panose="020B0502040204020203" pitchFamily="34" charset="0"/>
              </a:rPr>
              <a:t>Ewart</a:t>
            </a:r>
            <a:r>
              <a:rPr lang="en-US" dirty="0" smtClean="0">
                <a:latin typeface="Bahnschrift" panose="020B0502040204020203" pitchFamily="34" charset="0"/>
              </a:rPr>
              <a:t> </a:t>
            </a:r>
            <a:r>
              <a:rPr lang="en-US" dirty="0">
                <a:latin typeface="Bahnschrift" panose="020B0502040204020203" pitchFamily="34" charset="0"/>
              </a:rPr>
              <a:t>sign: dullness to percussion at the base of the left lung with increased vocal fremitus and bronchial breathing due the compression of lung parenchyma by the pericardial effusion</a:t>
            </a:r>
          </a:p>
        </p:txBody>
      </p:sp>
    </p:spTree>
    <p:extLst>
      <p:ext uri="{BB962C8B-B14F-4D97-AF65-F5344CB8AC3E}">
        <p14:creationId xmlns:p14="http://schemas.microsoft.com/office/powerpoint/2010/main" val="45602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diagnosis</a:t>
            </a:r>
            <a:endParaRPr lang="en-US" dirty="0">
              <a:latin typeface="Bahnschrift" panose="020B0502040204020203" pitchFamily="34" charset="0"/>
            </a:endParaRPr>
          </a:p>
        </p:txBody>
      </p:sp>
      <p:sp>
        <p:nvSpPr>
          <p:cNvPr id="3" name="Content Placeholder 2"/>
          <p:cNvSpPr>
            <a:spLocks noGrp="1"/>
          </p:cNvSpPr>
          <p:nvPr>
            <p:ph idx="1"/>
          </p:nvPr>
        </p:nvSpPr>
        <p:spPr>
          <a:xfrm>
            <a:off x="1264484" y="2376787"/>
            <a:ext cx="7729728" cy="3101983"/>
          </a:xfrm>
        </p:spPr>
        <p:txBody>
          <a:bodyPr/>
          <a:lstStyle/>
          <a:p>
            <a:pPr marL="0" indent="0">
              <a:buNone/>
            </a:pPr>
            <a:r>
              <a:rPr lang="en-US" b="1" u="sng" dirty="0">
                <a:latin typeface="Bahnschrift" panose="020B0502040204020203" pitchFamily="34" charset="0"/>
              </a:rPr>
              <a:t>Echocardiography </a:t>
            </a:r>
          </a:p>
          <a:p>
            <a:pPr marL="0" indent="0">
              <a:buNone/>
            </a:pPr>
            <a:r>
              <a:rPr lang="en-US" dirty="0" smtClean="0">
                <a:latin typeface="Bahnschrift" panose="020B0502040204020203" pitchFamily="34" charset="0"/>
              </a:rPr>
              <a:t>- Indication</a:t>
            </a:r>
            <a:r>
              <a:rPr lang="en-US" dirty="0">
                <a:latin typeface="Bahnschrift" panose="020B0502040204020203" pitchFamily="34" charset="0"/>
              </a:rPr>
              <a:t>: diagnosis and monitoring of all patients with suspected pericardial effusion </a:t>
            </a:r>
          </a:p>
          <a:p>
            <a:pPr marL="0" indent="0">
              <a:buNone/>
            </a:pPr>
            <a:r>
              <a:rPr lang="en-US" dirty="0" smtClean="0">
                <a:latin typeface="Bahnschrift" panose="020B0502040204020203" pitchFamily="34" charset="0"/>
              </a:rPr>
              <a:t>- TTE </a:t>
            </a:r>
            <a:r>
              <a:rPr lang="en-US" dirty="0">
                <a:latin typeface="Bahnschrift" panose="020B0502040204020203" pitchFamily="34" charset="0"/>
              </a:rPr>
              <a:t>(gold standard) </a:t>
            </a:r>
          </a:p>
          <a:p>
            <a:pPr marL="0" indent="0">
              <a:buNone/>
            </a:pPr>
            <a:r>
              <a:rPr lang="en-US" dirty="0" smtClean="0">
                <a:latin typeface="Bahnschrift" panose="020B0502040204020203" pitchFamily="34" charset="0"/>
              </a:rPr>
              <a:t>- Allows </a:t>
            </a:r>
            <a:r>
              <a:rPr lang="en-US" dirty="0">
                <a:latin typeface="Bahnschrift" panose="020B0502040204020203" pitchFamily="34" charset="0"/>
              </a:rPr>
              <a:t>for the detection of: </a:t>
            </a:r>
          </a:p>
          <a:p>
            <a:pPr marL="0" indent="0">
              <a:buNone/>
            </a:pPr>
            <a:r>
              <a:rPr lang="en-US" dirty="0" smtClean="0">
                <a:latin typeface="Bahnschrift" panose="020B0502040204020203" pitchFamily="34" charset="0"/>
              </a:rPr>
              <a:t>        - Small </a:t>
            </a:r>
            <a:r>
              <a:rPr lang="en-US" dirty="0">
                <a:latin typeface="Bahnschrift" panose="020B0502040204020203" pitchFamily="34" charset="0"/>
              </a:rPr>
              <a:t>effusions of 25–50 mL during ventricular systole </a:t>
            </a:r>
          </a:p>
          <a:p>
            <a:pPr marL="0" indent="0">
              <a:buNone/>
            </a:pPr>
            <a:r>
              <a:rPr lang="en-US" dirty="0" smtClean="0">
                <a:latin typeface="Bahnschrift" panose="020B0502040204020203" pitchFamily="34" charset="0"/>
              </a:rPr>
              <a:t>        - Effusions </a:t>
            </a:r>
            <a:r>
              <a:rPr lang="en-US" dirty="0">
                <a:latin typeface="Bahnschrift" panose="020B0502040204020203" pitchFamily="34" charset="0"/>
              </a:rPr>
              <a:t>of &gt; 50 mL throughout the cardiac cycle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259" t="13943" r="8747" b="11440"/>
          <a:stretch/>
        </p:blipFill>
        <p:spPr>
          <a:xfrm>
            <a:off x="8046720" y="3226525"/>
            <a:ext cx="3709851" cy="3239590"/>
          </a:xfrm>
          <a:prstGeom prst="rect">
            <a:avLst/>
          </a:prstGeom>
        </p:spPr>
      </p:pic>
    </p:spTree>
    <p:extLst>
      <p:ext uri="{BB962C8B-B14F-4D97-AF65-F5344CB8AC3E}">
        <p14:creationId xmlns:p14="http://schemas.microsoft.com/office/powerpoint/2010/main" val="1552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diagnosis</a:t>
            </a:r>
            <a:endParaRPr lang="en-US" dirty="0">
              <a:latin typeface="Bahnschrift" panose="020B0502040204020203" pitchFamily="34" charset="0"/>
            </a:endParaRPr>
          </a:p>
        </p:txBody>
      </p:sp>
      <p:sp>
        <p:nvSpPr>
          <p:cNvPr id="3" name="Content Placeholder 2"/>
          <p:cNvSpPr>
            <a:spLocks noGrp="1"/>
          </p:cNvSpPr>
          <p:nvPr>
            <p:ph idx="1"/>
          </p:nvPr>
        </p:nvSpPr>
        <p:spPr/>
        <p:txBody>
          <a:bodyPr/>
          <a:lstStyle/>
          <a:p>
            <a:pPr marL="0" indent="0">
              <a:buNone/>
            </a:pPr>
            <a:r>
              <a:rPr lang="en-US" b="1" u="sng" dirty="0" smtClean="0">
                <a:latin typeface="Bahnschrift" panose="020B0502040204020203" pitchFamily="34" charset="0"/>
              </a:rPr>
              <a:t>ECG</a:t>
            </a:r>
          </a:p>
          <a:p>
            <a:pPr marL="0" indent="0">
              <a:buNone/>
            </a:pPr>
            <a:r>
              <a:rPr lang="en-US" dirty="0" smtClean="0">
                <a:latin typeface="Bahnschrift" panose="020B0502040204020203" pitchFamily="34" charset="0"/>
              </a:rPr>
              <a:t>Findings </a:t>
            </a:r>
            <a:r>
              <a:rPr lang="en-US" dirty="0">
                <a:latin typeface="Bahnschrift" panose="020B0502040204020203" pitchFamily="34" charset="0"/>
              </a:rPr>
              <a:t>in pericardial effusion </a:t>
            </a:r>
          </a:p>
          <a:p>
            <a:r>
              <a:rPr lang="en-US" dirty="0" smtClean="0">
                <a:latin typeface="Bahnschrift" panose="020B0502040204020203" pitchFamily="34" charset="0"/>
              </a:rPr>
              <a:t>Normal </a:t>
            </a:r>
            <a:r>
              <a:rPr lang="en-US" dirty="0">
                <a:latin typeface="Bahnschrift" panose="020B0502040204020203" pitchFamily="34" charset="0"/>
              </a:rPr>
              <a:t>in smaller effusions </a:t>
            </a:r>
          </a:p>
          <a:p>
            <a:r>
              <a:rPr lang="en-US" dirty="0" smtClean="0">
                <a:latin typeface="Bahnschrift" panose="020B0502040204020203" pitchFamily="34" charset="0"/>
              </a:rPr>
              <a:t>Low </a:t>
            </a:r>
            <a:r>
              <a:rPr lang="en-US" dirty="0">
                <a:latin typeface="Bahnschrift" panose="020B0502040204020203" pitchFamily="34" charset="0"/>
              </a:rPr>
              <a:t>voltage complexes and electrical </a:t>
            </a:r>
            <a:r>
              <a:rPr lang="en-US" dirty="0" err="1">
                <a:latin typeface="Bahnschrift" panose="020B0502040204020203" pitchFamily="34" charset="0"/>
              </a:rPr>
              <a:t>alternans</a:t>
            </a:r>
            <a:r>
              <a:rPr lang="en-US" dirty="0">
                <a:latin typeface="Bahnschrift" panose="020B0502040204020203" pitchFamily="34" charset="0"/>
              </a:rPr>
              <a:t> in larger effusions</a:t>
            </a:r>
            <a:endParaRPr lang="en-US" b="1" dirty="0">
              <a:latin typeface="Bahnschrift" panose="020B0502040204020203" pitchFamily="34" charset="0"/>
            </a:endParaRPr>
          </a:p>
        </p:txBody>
      </p:sp>
    </p:spTree>
    <p:extLst>
      <p:ext uri="{BB962C8B-B14F-4D97-AF65-F5344CB8AC3E}">
        <p14:creationId xmlns:p14="http://schemas.microsoft.com/office/powerpoint/2010/main" val="224520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659" t="27577" r="7270" b="10592"/>
          <a:stretch/>
        </p:blipFill>
        <p:spPr>
          <a:xfrm>
            <a:off x="134253" y="309281"/>
            <a:ext cx="11806736" cy="5190565"/>
          </a:xfrm>
        </p:spPr>
      </p:pic>
      <p:sp>
        <p:nvSpPr>
          <p:cNvPr id="5" name="Rectangle 4"/>
          <p:cNvSpPr/>
          <p:nvPr/>
        </p:nvSpPr>
        <p:spPr>
          <a:xfrm>
            <a:off x="1831041" y="5801314"/>
            <a:ext cx="8529917" cy="707886"/>
          </a:xfrm>
          <a:prstGeom prst="rect">
            <a:avLst/>
          </a:prstGeom>
        </p:spPr>
        <p:txBody>
          <a:bodyPr wrap="square">
            <a:spAutoFit/>
          </a:bodyPr>
          <a:lstStyle/>
          <a:p>
            <a:pPr algn="ctr"/>
            <a:r>
              <a:rPr lang="en-US" sz="2000" dirty="0">
                <a:latin typeface="Bahnschrift" panose="020B0502040204020203" pitchFamily="34" charset="0"/>
              </a:rPr>
              <a:t>The combination of tachycardia, low QRS voltage, and electrical </a:t>
            </a:r>
            <a:r>
              <a:rPr lang="en-US" sz="2000" dirty="0" err="1" smtClean="0">
                <a:latin typeface="Bahnschrift" panose="020B0502040204020203" pitchFamily="34" charset="0"/>
              </a:rPr>
              <a:t>alternans</a:t>
            </a:r>
            <a:r>
              <a:rPr lang="en-US" sz="2000" dirty="0" smtClean="0">
                <a:latin typeface="Bahnschrift" panose="020B0502040204020203" pitchFamily="34" charset="0"/>
              </a:rPr>
              <a:t> is </a:t>
            </a:r>
            <a:r>
              <a:rPr lang="en-US" sz="2000" dirty="0">
                <a:latin typeface="Bahnschrift" panose="020B0502040204020203" pitchFamily="34" charset="0"/>
              </a:rPr>
              <a:t>highly suggestive of a large pericardial effusion.</a:t>
            </a:r>
          </a:p>
        </p:txBody>
      </p:sp>
    </p:spTree>
    <p:extLst>
      <p:ext uri="{BB962C8B-B14F-4D97-AF65-F5344CB8AC3E}">
        <p14:creationId xmlns:p14="http://schemas.microsoft.com/office/powerpoint/2010/main" val="143736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panose="020B0502040204020203" pitchFamily="34" charset="0"/>
              </a:rPr>
              <a:t>diagnosis</a:t>
            </a:r>
            <a:endParaRPr lang="en-US" dirty="0">
              <a:latin typeface="Bahnschrift" panose="020B0502040204020203" pitchFamily="34" charset="0"/>
            </a:endParaRPr>
          </a:p>
        </p:txBody>
      </p:sp>
      <p:sp>
        <p:nvSpPr>
          <p:cNvPr id="3" name="Content Placeholder 2"/>
          <p:cNvSpPr>
            <a:spLocks noGrp="1"/>
          </p:cNvSpPr>
          <p:nvPr>
            <p:ph idx="1"/>
          </p:nvPr>
        </p:nvSpPr>
        <p:spPr>
          <a:xfrm>
            <a:off x="1157507" y="2466920"/>
            <a:ext cx="7411727" cy="3101983"/>
          </a:xfrm>
        </p:spPr>
        <p:txBody>
          <a:bodyPr/>
          <a:lstStyle/>
          <a:p>
            <a:pPr marL="0" indent="0">
              <a:buNone/>
            </a:pPr>
            <a:r>
              <a:rPr lang="en-US" b="1" u="sng" dirty="0">
                <a:latin typeface="Bahnschrift" panose="020B0502040204020203" pitchFamily="34" charset="0"/>
              </a:rPr>
              <a:t>CXR</a:t>
            </a:r>
            <a:r>
              <a:rPr lang="en-US" dirty="0">
                <a:latin typeface="Bahnschrift" panose="020B0502040204020203" pitchFamily="34" charset="0"/>
              </a:rPr>
              <a:t> </a:t>
            </a:r>
            <a:endParaRPr lang="en-US" dirty="0" smtClean="0">
              <a:latin typeface="Bahnschrift" panose="020B0502040204020203" pitchFamily="34" charset="0"/>
            </a:endParaRPr>
          </a:p>
          <a:p>
            <a:pPr marL="0" indent="0">
              <a:buNone/>
            </a:pPr>
            <a:r>
              <a:rPr lang="en-US" dirty="0" smtClean="0">
                <a:latin typeface="Bahnschrift" panose="020B0502040204020203" pitchFamily="34" charset="0"/>
              </a:rPr>
              <a:t>Not </a:t>
            </a:r>
            <a:r>
              <a:rPr lang="en-US" dirty="0">
                <a:latin typeface="Bahnschrift" panose="020B0502040204020203" pitchFamily="34" charset="0"/>
              </a:rPr>
              <a:t>required to diagnose pericardial effusion but </a:t>
            </a:r>
            <a:r>
              <a:rPr lang="en-US" dirty="0" smtClean="0">
                <a:latin typeface="Bahnschrift" panose="020B0502040204020203" pitchFamily="34" charset="0"/>
              </a:rPr>
              <a:t>often          performed to </a:t>
            </a:r>
            <a:r>
              <a:rPr lang="en-US" dirty="0">
                <a:latin typeface="Bahnschrift" panose="020B0502040204020203" pitchFamily="34" charset="0"/>
              </a:rPr>
              <a:t>exclude other causes of dyspnea </a:t>
            </a:r>
            <a:r>
              <a:rPr lang="en-US" dirty="0" smtClean="0">
                <a:latin typeface="Bahnschrift" panose="020B0502040204020203" pitchFamily="34" charset="0"/>
              </a:rPr>
              <a:t>PA </a:t>
            </a:r>
            <a:r>
              <a:rPr lang="en-US" dirty="0">
                <a:latin typeface="Bahnschrift" panose="020B0502040204020203" pitchFamily="34" charset="0"/>
              </a:rPr>
              <a:t>view </a:t>
            </a:r>
            <a:r>
              <a:rPr lang="en-US" dirty="0" smtClean="0">
                <a:latin typeface="Bahnschrift" panose="020B0502040204020203" pitchFamily="34" charset="0"/>
              </a:rPr>
              <a:t>findings: </a:t>
            </a:r>
          </a:p>
          <a:p>
            <a:pPr>
              <a:buFont typeface="Wingdings" panose="05000000000000000000" pitchFamily="2" charset="2"/>
              <a:buChar char="§"/>
            </a:pPr>
            <a:r>
              <a:rPr lang="en-US" dirty="0" smtClean="0">
                <a:latin typeface="Bahnschrift" panose="020B0502040204020203" pitchFamily="34" charset="0"/>
              </a:rPr>
              <a:t>Enlarged </a:t>
            </a:r>
            <a:r>
              <a:rPr lang="en-US" dirty="0">
                <a:latin typeface="Bahnschrift" panose="020B0502040204020203" pitchFamily="34" charset="0"/>
              </a:rPr>
              <a:t>cardiac silhouette </a:t>
            </a:r>
          </a:p>
          <a:p>
            <a:pPr>
              <a:buFont typeface="Wingdings" panose="05000000000000000000" pitchFamily="2" charset="2"/>
              <a:buChar char="§"/>
            </a:pPr>
            <a:r>
              <a:rPr lang="en-US" dirty="0" smtClean="0">
                <a:latin typeface="Bahnschrift" panose="020B0502040204020203" pitchFamily="34" charset="0"/>
              </a:rPr>
              <a:t>Water </a:t>
            </a:r>
            <a:r>
              <a:rPr lang="en-US" dirty="0">
                <a:latin typeface="Bahnschrift" panose="020B0502040204020203" pitchFamily="34" charset="0"/>
              </a:rPr>
              <a:t>bottle sign: the radiographic sign of a large  </a:t>
            </a:r>
            <a:r>
              <a:rPr lang="en-US" dirty="0" smtClean="0">
                <a:latin typeface="Bahnschrift" panose="020B0502040204020203" pitchFamily="34" charset="0"/>
              </a:rPr>
              <a:t>            pericardial effusion</a:t>
            </a:r>
          </a:p>
          <a:p>
            <a:pPr>
              <a:buFont typeface="Wingdings" panose="05000000000000000000" pitchFamily="2" charset="2"/>
              <a:buChar char="§"/>
            </a:pPr>
            <a:endParaRPr lang="en-US" dirty="0">
              <a:latin typeface="Bahnschrift" panose="020B0502040204020203" pitchFamily="34" charset="0"/>
            </a:endParaRPr>
          </a:p>
          <a:p>
            <a:pPr>
              <a:buFont typeface="Wingdings" panose="05000000000000000000" pitchFamily="2" charset="2"/>
              <a:buChar char="§"/>
            </a:pPr>
            <a:endParaRPr lang="en-US" dirty="0" smtClean="0">
              <a:latin typeface="Bahnschrift" panose="020B0502040204020203" pitchFamily="34" charset="0"/>
            </a:endParaRPr>
          </a:p>
          <a:p>
            <a:pPr>
              <a:buFont typeface="Wingdings" panose="05000000000000000000" pitchFamily="2" charset="2"/>
              <a:buChar char="§"/>
            </a:pPr>
            <a:endParaRPr lang="en-US" dirty="0">
              <a:latin typeface="Bahnschrift" panose="020B0502040204020203" pitchFamily="34" charset="0"/>
            </a:endParaRPr>
          </a:p>
          <a:p>
            <a:pPr>
              <a:buFont typeface="Wingdings" panose="05000000000000000000" pitchFamily="2" charset="2"/>
              <a:buChar char="§"/>
            </a:pPr>
            <a:endParaRPr lang="en-US" dirty="0">
              <a:latin typeface="Bahnschrift" panose="020B0502040204020203"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980" t="1714" r="8878" b="3619"/>
          <a:stretch/>
        </p:blipFill>
        <p:spPr>
          <a:xfrm>
            <a:off x="7900554" y="2638046"/>
            <a:ext cx="3859363" cy="3619064"/>
          </a:xfrm>
          <a:prstGeom prst="rect">
            <a:avLst/>
          </a:prstGeom>
        </p:spPr>
      </p:pic>
      <p:sp>
        <p:nvSpPr>
          <p:cNvPr id="5" name="Rectangle 1"/>
          <p:cNvSpPr>
            <a:spLocks noChangeArrowheads="1"/>
          </p:cNvSpPr>
          <p:nvPr/>
        </p:nvSpPr>
        <p:spPr bwMode="auto">
          <a:xfrm>
            <a:off x="1457953" y="5014905"/>
            <a:ext cx="40625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smtClean="0">
                <a:ln>
                  <a:noFill/>
                </a:ln>
                <a:effectLst/>
                <a:latin typeface="__Lato_566192"/>
              </a:rPr>
              <a:t>250 ml of</a:t>
            </a:r>
            <a:r>
              <a:rPr kumimoji="0" lang="en-US" altLang="en-US" sz="1800" i="0" u="none" strike="noStrike" cap="none" normalizeH="0" dirty="0" smtClean="0">
                <a:ln>
                  <a:noFill/>
                </a:ln>
                <a:effectLst/>
                <a:latin typeface="__Lato_566192"/>
              </a:rPr>
              <a:t> </a:t>
            </a:r>
            <a:r>
              <a:rPr kumimoji="0" lang="en-US" altLang="en-US" sz="1800" i="0" u="none" strike="noStrike" cap="none" normalizeH="0" baseline="0" dirty="0" smtClean="0">
                <a:ln>
                  <a:noFill/>
                </a:ln>
                <a:effectLst/>
                <a:latin typeface="__Lato_566192"/>
              </a:rPr>
              <a:t>fluid must be present before an effusion is visible on </a:t>
            </a:r>
            <a:r>
              <a:rPr lang="en-US" altLang="en-US" dirty="0" smtClean="0">
                <a:latin typeface="__Lato_566192"/>
              </a:rPr>
              <a:t>CXR</a:t>
            </a:r>
            <a:endParaRPr kumimoji="0" lang="en-US" altLang="en-US" sz="1800" i="0" u="none" strike="noStrike" cap="none" normalizeH="0" baseline="0" dirty="0" smtClean="0">
              <a:ln>
                <a:noFill/>
              </a:ln>
              <a:effectLst/>
              <a:latin typeface="__Lato_566192"/>
            </a:endParaRPr>
          </a:p>
        </p:txBody>
      </p:sp>
      <p:sp>
        <p:nvSpPr>
          <p:cNvPr id="6" name="AutoShape 2" descr="docIcon">
            <a:hlinkClick r:id="rId3"/>
          </p:cNvPr>
          <p:cNvSpPr>
            <a:spLocks noChangeAspect="1" noChangeArrowheads="1"/>
          </p:cNvSpPr>
          <p:nvPr/>
        </p:nvSpPr>
        <p:spPr bwMode="auto">
          <a:xfrm>
            <a:off x="63500" y="138113"/>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arrowIcon">
            <a:hlinkClick r:id="rId4"/>
          </p:cNvPr>
          <p:cNvSpPr>
            <a:spLocks noChangeAspect="1" noChangeArrowheads="1"/>
          </p:cNvSpPr>
          <p:nvPr/>
        </p:nvSpPr>
        <p:spPr bwMode="auto">
          <a:xfrm>
            <a:off x="63500" y="4127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138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337675"/>
            <a:ext cx="7729728" cy="1188720"/>
          </a:xfrm>
        </p:spPr>
        <p:txBody>
          <a:bodyPr/>
          <a:lstStyle/>
          <a:p>
            <a:r>
              <a:rPr lang="en-US" dirty="0" smtClean="0">
                <a:latin typeface="Bahnschrift" panose="020B0502040204020203" pitchFamily="34" charset="0"/>
              </a:rPr>
              <a:t>diagnosis</a:t>
            </a:r>
            <a:endParaRPr lang="en-US" dirty="0">
              <a:latin typeface="Bahnschrift" panose="020B0502040204020203" pitchFamily="34" charset="0"/>
            </a:endParaRPr>
          </a:p>
        </p:txBody>
      </p:sp>
      <p:sp>
        <p:nvSpPr>
          <p:cNvPr id="3" name="Content Placeholder 2"/>
          <p:cNvSpPr>
            <a:spLocks noGrp="1"/>
          </p:cNvSpPr>
          <p:nvPr>
            <p:ph idx="1"/>
          </p:nvPr>
        </p:nvSpPr>
        <p:spPr>
          <a:xfrm>
            <a:off x="1760872" y="1684456"/>
            <a:ext cx="8754727" cy="5173544"/>
          </a:xfrm>
        </p:spPr>
        <p:txBody>
          <a:bodyPr>
            <a:normAutofit lnSpcReduction="10000"/>
          </a:bodyPr>
          <a:lstStyle/>
          <a:p>
            <a:pPr marL="0" indent="0">
              <a:buNone/>
            </a:pPr>
            <a:r>
              <a:rPr lang="en-US" u="sng" dirty="0">
                <a:latin typeface="Bahnschrift" panose="020B0502040204020203" pitchFamily="34" charset="0"/>
              </a:rPr>
              <a:t>Pericardial fluid </a:t>
            </a:r>
            <a:r>
              <a:rPr lang="en-US" u="sng" dirty="0" smtClean="0">
                <a:latin typeface="Bahnschrift" panose="020B0502040204020203" pitchFamily="34" charset="0"/>
              </a:rPr>
              <a:t>analysis</a:t>
            </a:r>
          </a:p>
          <a:p>
            <a:pPr marL="0" indent="0">
              <a:buNone/>
            </a:pPr>
            <a:r>
              <a:rPr lang="en-US" dirty="0">
                <a:latin typeface="Bahnschrift" panose="020B0502040204020203" pitchFamily="34" charset="0"/>
              </a:rPr>
              <a:t>Indication: pericardial effusion of unclear </a:t>
            </a:r>
            <a:r>
              <a:rPr lang="en-US" dirty="0" smtClean="0">
                <a:latin typeface="Bahnschrift" panose="020B0502040204020203" pitchFamily="34" charset="0"/>
              </a:rPr>
              <a:t>etiology</a:t>
            </a:r>
          </a:p>
          <a:p>
            <a:pPr marL="0" indent="0">
              <a:buNone/>
            </a:pPr>
            <a:r>
              <a:rPr lang="en-US" dirty="0" smtClean="0">
                <a:latin typeface="Bahnschrift" panose="020B0502040204020203" pitchFamily="34" charset="0"/>
              </a:rPr>
              <a:t>Procedure</a:t>
            </a:r>
            <a:r>
              <a:rPr lang="en-US" dirty="0">
                <a:latin typeface="Bahnschrift" panose="020B0502040204020203" pitchFamily="34" charset="0"/>
              </a:rPr>
              <a:t>: diagnostic </a:t>
            </a:r>
            <a:r>
              <a:rPr lang="en-US" dirty="0" err="1">
                <a:latin typeface="Bahnschrift" panose="020B0502040204020203" pitchFamily="34" charset="0"/>
              </a:rPr>
              <a:t>pericardiocentesis</a:t>
            </a:r>
            <a:endParaRPr lang="en-US" dirty="0" smtClean="0">
              <a:latin typeface="Bahnschrift" panose="020B0502040204020203" pitchFamily="34" charset="0"/>
            </a:endParaRPr>
          </a:p>
          <a:p>
            <a:pPr marL="0" indent="0">
              <a:buNone/>
            </a:pPr>
            <a:r>
              <a:rPr lang="en-US" dirty="0" smtClean="0">
                <a:latin typeface="Bahnschrift" panose="020B0502040204020203" pitchFamily="34" charset="0"/>
              </a:rPr>
              <a:t>Analysis </a:t>
            </a:r>
            <a:r>
              <a:rPr lang="en-US" dirty="0">
                <a:latin typeface="Bahnschrift" panose="020B0502040204020203" pitchFamily="34" charset="0"/>
              </a:rPr>
              <a:t>: </a:t>
            </a:r>
          </a:p>
          <a:p>
            <a:r>
              <a:rPr lang="en-US" dirty="0" smtClean="0">
                <a:latin typeface="Bahnschrift" panose="020B0502040204020203" pitchFamily="34" charset="0"/>
              </a:rPr>
              <a:t>Cell count: ↑ </a:t>
            </a:r>
            <a:r>
              <a:rPr lang="en-US" dirty="0">
                <a:latin typeface="Bahnschrift" panose="020B0502040204020203" pitchFamily="34" charset="0"/>
              </a:rPr>
              <a:t>WBC in </a:t>
            </a:r>
            <a:r>
              <a:rPr lang="en-US" dirty="0" smtClean="0">
                <a:latin typeface="Bahnschrift" panose="020B0502040204020203" pitchFamily="34" charset="0"/>
              </a:rPr>
              <a:t>infection </a:t>
            </a:r>
            <a:r>
              <a:rPr lang="en-US" dirty="0">
                <a:latin typeface="Bahnschrift" panose="020B0502040204020203" pitchFamily="34" charset="0"/>
              </a:rPr>
              <a:t>↑ RBC in hemorrhagic effusions </a:t>
            </a:r>
          </a:p>
          <a:p>
            <a:r>
              <a:rPr lang="en-US" dirty="0" smtClean="0">
                <a:latin typeface="Bahnschrift" panose="020B0502040204020203" pitchFamily="34" charset="0"/>
              </a:rPr>
              <a:t>Gram </a:t>
            </a:r>
            <a:r>
              <a:rPr lang="en-US" dirty="0">
                <a:latin typeface="Bahnschrift" panose="020B0502040204020203" pitchFamily="34" charset="0"/>
              </a:rPr>
              <a:t>stain and culture </a:t>
            </a:r>
            <a:r>
              <a:rPr lang="en-US" dirty="0" smtClean="0">
                <a:latin typeface="Bahnschrift" panose="020B0502040204020203" pitchFamily="34" charset="0"/>
              </a:rPr>
              <a:t>(infectious cause)</a:t>
            </a:r>
            <a:endParaRPr lang="en-US" dirty="0">
              <a:latin typeface="Bahnschrift" panose="020B0502040204020203" pitchFamily="34" charset="0"/>
            </a:endParaRPr>
          </a:p>
          <a:p>
            <a:r>
              <a:rPr lang="en-US" dirty="0" smtClean="0">
                <a:latin typeface="Bahnschrift" panose="020B0502040204020203" pitchFamily="34" charset="0"/>
              </a:rPr>
              <a:t>Cytology (malignancy)</a:t>
            </a:r>
          </a:p>
          <a:p>
            <a:r>
              <a:rPr lang="en-US" dirty="0" smtClean="0">
                <a:latin typeface="Bahnschrift" panose="020B0502040204020203" pitchFamily="34" charset="0"/>
              </a:rPr>
              <a:t>Acid-fast </a:t>
            </a:r>
            <a:r>
              <a:rPr lang="en-US" dirty="0">
                <a:latin typeface="Bahnschrift" panose="020B0502040204020203" pitchFamily="34" charset="0"/>
              </a:rPr>
              <a:t>bacilli </a:t>
            </a:r>
            <a:r>
              <a:rPr lang="en-US" dirty="0" smtClean="0">
                <a:latin typeface="Bahnschrift" panose="020B0502040204020203" pitchFamily="34" charset="0"/>
              </a:rPr>
              <a:t>(tuberculous infection)</a:t>
            </a:r>
            <a:endParaRPr lang="en-US" dirty="0">
              <a:latin typeface="Bahnschrift" panose="020B0502040204020203" pitchFamily="34" charset="0"/>
            </a:endParaRPr>
          </a:p>
          <a:p>
            <a:r>
              <a:rPr lang="en-US" dirty="0" smtClean="0">
                <a:latin typeface="Bahnschrift" panose="020B0502040204020203" pitchFamily="34" charset="0"/>
              </a:rPr>
              <a:t>Glucose </a:t>
            </a:r>
            <a:r>
              <a:rPr lang="en-US" dirty="0">
                <a:latin typeface="Bahnschrift" panose="020B0502040204020203" pitchFamily="34" charset="0"/>
              </a:rPr>
              <a:t>level: &lt; 60–80 mg/</a:t>
            </a:r>
            <a:r>
              <a:rPr lang="en-US" dirty="0" err="1">
                <a:latin typeface="Bahnschrift" panose="020B0502040204020203" pitchFamily="34" charset="0"/>
              </a:rPr>
              <a:t>dL</a:t>
            </a:r>
            <a:r>
              <a:rPr lang="en-US" dirty="0">
                <a:latin typeface="Bahnschrift" panose="020B0502040204020203" pitchFamily="34" charset="0"/>
              </a:rPr>
              <a:t> suggestive of malignant, </a:t>
            </a:r>
            <a:r>
              <a:rPr lang="en-US" dirty="0" err="1">
                <a:latin typeface="Bahnschrift" panose="020B0502040204020203" pitchFamily="34" charset="0"/>
              </a:rPr>
              <a:t>parapneumonic</a:t>
            </a:r>
            <a:r>
              <a:rPr lang="en-US" dirty="0">
                <a:latin typeface="Bahnschrift" panose="020B0502040204020203" pitchFamily="34" charset="0"/>
              </a:rPr>
              <a:t>, or tuberculous effusions, or connective tissue disease </a:t>
            </a:r>
          </a:p>
          <a:p>
            <a:r>
              <a:rPr lang="en-US" dirty="0" smtClean="0">
                <a:latin typeface="Bahnschrift" panose="020B0502040204020203" pitchFamily="34" charset="0"/>
              </a:rPr>
              <a:t>Protein </a:t>
            </a:r>
            <a:r>
              <a:rPr lang="en-US" dirty="0">
                <a:latin typeface="Bahnschrift" panose="020B0502040204020203" pitchFamily="34" charset="0"/>
              </a:rPr>
              <a:t>level: &gt; 6.0 g/</a:t>
            </a:r>
            <a:r>
              <a:rPr lang="en-US" dirty="0" err="1">
                <a:latin typeface="Bahnschrift" panose="020B0502040204020203" pitchFamily="34" charset="0"/>
              </a:rPr>
              <a:t>dL</a:t>
            </a:r>
            <a:r>
              <a:rPr lang="en-US" dirty="0">
                <a:latin typeface="Bahnschrift" panose="020B0502040204020203" pitchFamily="34" charset="0"/>
              </a:rPr>
              <a:t> is associated with purulent , </a:t>
            </a:r>
            <a:r>
              <a:rPr lang="en-US" dirty="0" err="1">
                <a:latin typeface="Bahnschrift" panose="020B0502040204020203" pitchFamily="34" charset="0"/>
              </a:rPr>
              <a:t>parapneumonic</a:t>
            </a:r>
            <a:r>
              <a:rPr lang="en-US" dirty="0">
                <a:latin typeface="Bahnschrift" panose="020B0502040204020203" pitchFamily="34" charset="0"/>
              </a:rPr>
              <a:t>, and tuberculous effusions. </a:t>
            </a:r>
          </a:p>
          <a:p>
            <a:r>
              <a:rPr lang="en-US" dirty="0" smtClean="0">
                <a:latin typeface="Bahnschrift" panose="020B0502040204020203" pitchFamily="34" charset="0"/>
              </a:rPr>
              <a:t>LDH</a:t>
            </a:r>
            <a:r>
              <a:rPr lang="en-US" dirty="0">
                <a:latin typeface="Bahnschrift" panose="020B0502040204020203" pitchFamily="34" charset="0"/>
              </a:rPr>
              <a:t>: Isolated pericardial fluid LDH elevation of &gt; 300 units/</a:t>
            </a:r>
            <a:r>
              <a:rPr lang="en-US" dirty="0" err="1">
                <a:latin typeface="Bahnschrift" panose="020B0502040204020203" pitchFamily="34" charset="0"/>
              </a:rPr>
              <a:t>dL</a:t>
            </a:r>
            <a:r>
              <a:rPr lang="en-US" dirty="0">
                <a:latin typeface="Bahnschrift" panose="020B0502040204020203" pitchFamily="34" charset="0"/>
              </a:rPr>
              <a:t> suggests malignant </a:t>
            </a:r>
            <a:endParaRPr lang="en-US" u="sng" dirty="0">
              <a:latin typeface="Bahnschrift" panose="020B0502040204020203" pitchFamily="34" charset="0"/>
            </a:endParaRPr>
          </a:p>
        </p:txBody>
      </p:sp>
    </p:spTree>
    <p:extLst>
      <p:ext uri="{BB962C8B-B14F-4D97-AF65-F5344CB8AC3E}">
        <p14:creationId xmlns:p14="http://schemas.microsoft.com/office/powerpoint/2010/main" val="413572336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8D249-1983-451D-8451-059C0BA5C7B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B96DA-D61E-4352-8013-F432E69A2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0</TotalTime>
  <Words>378</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__Lato_566192</vt:lpstr>
      <vt:lpstr>Arial</vt:lpstr>
      <vt:lpstr>Bahnschrift</vt:lpstr>
      <vt:lpstr>Calibri</vt:lpstr>
      <vt:lpstr>Gill Sans MT</vt:lpstr>
      <vt:lpstr>Wingdings</vt:lpstr>
      <vt:lpstr>Parcel</vt:lpstr>
      <vt:lpstr>Pericardial Effusion</vt:lpstr>
      <vt:lpstr>introduction</vt:lpstr>
      <vt:lpstr>etiology</vt:lpstr>
      <vt:lpstr>Clinical features</vt:lpstr>
      <vt:lpstr>diagnosis</vt:lpstr>
      <vt:lpstr>diagnosis</vt:lpstr>
      <vt:lpstr>PowerPoint Presentation</vt:lpstr>
      <vt:lpstr>diagnosis</vt:lpstr>
      <vt:lpstr>diagnosis</vt:lpstr>
      <vt:lpstr>PowerPoint Presentation</vt:lpstr>
      <vt:lpstr>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2024-12-02T16:10:58Z</dcterms:created>
  <dcterms:modified xsi:type="dcterms:W3CDTF">2024-12-02T18:46:12Z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