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6" r:id="rId2"/>
    <p:sldId id="378" r:id="rId3"/>
    <p:sldId id="268" r:id="rId4"/>
    <p:sldId id="257" r:id="rId5"/>
    <p:sldId id="258" r:id="rId6"/>
    <p:sldId id="320" r:id="rId7"/>
    <p:sldId id="322" r:id="rId8"/>
    <p:sldId id="359" r:id="rId9"/>
    <p:sldId id="323" r:id="rId10"/>
    <p:sldId id="324" r:id="rId11"/>
    <p:sldId id="325" r:id="rId12"/>
    <p:sldId id="326" r:id="rId13"/>
    <p:sldId id="327" r:id="rId14"/>
    <p:sldId id="333" r:id="rId15"/>
    <p:sldId id="334" r:id="rId16"/>
    <p:sldId id="290" r:id="rId17"/>
    <p:sldId id="284" r:id="rId18"/>
    <p:sldId id="360" r:id="rId19"/>
    <p:sldId id="340" r:id="rId20"/>
    <p:sldId id="357" r:id="rId21"/>
    <p:sldId id="341" r:id="rId22"/>
    <p:sldId id="339" r:id="rId23"/>
    <p:sldId id="364" r:id="rId24"/>
    <p:sldId id="365" r:id="rId25"/>
    <p:sldId id="366" r:id="rId26"/>
    <p:sldId id="345" r:id="rId27"/>
    <p:sldId id="346" r:id="rId28"/>
    <p:sldId id="347" r:id="rId29"/>
    <p:sldId id="367" r:id="rId30"/>
    <p:sldId id="368" r:id="rId31"/>
    <p:sldId id="369" r:id="rId32"/>
    <p:sldId id="262" r:id="rId33"/>
    <p:sldId id="263" r:id="rId34"/>
    <p:sldId id="269" r:id="rId35"/>
    <p:sldId id="264" r:id="rId36"/>
    <p:sldId id="265" r:id="rId37"/>
    <p:sldId id="266" r:id="rId38"/>
    <p:sldId id="267" r:id="rId39"/>
    <p:sldId id="351" r:id="rId40"/>
    <p:sldId id="361" r:id="rId41"/>
    <p:sldId id="370" r:id="rId42"/>
    <p:sldId id="348" r:id="rId43"/>
    <p:sldId id="371" r:id="rId44"/>
    <p:sldId id="372" r:id="rId45"/>
    <p:sldId id="350" r:id="rId46"/>
    <p:sldId id="353" r:id="rId47"/>
    <p:sldId id="374" r:id="rId48"/>
    <p:sldId id="356" r:id="rId49"/>
    <p:sldId id="375" r:id="rId50"/>
    <p:sldId id="379" r:id="rId51"/>
    <p:sldId id="376" r:id="rId52"/>
    <p:sldId id="377" r:id="rId53"/>
  </p:sldIdLst>
  <p:sldSz cx="9144000" cy="6858000" type="screen4x3"/>
  <p:notesSz cx="6858000" cy="9686925"/>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6270" autoAdjust="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84346"/>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sz="quarter" idx="1"/>
          </p:nvPr>
        </p:nvSpPr>
        <p:spPr>
          <a:xfrm>
            <a:off x="1588" y="0"/>
            <a:ext cx="2971800" cy="484346"/>
          </a:xfrm>
          <a:prstGeom prst="rect">
            <a:avLst/>
          </a:prstGeom>
        </p:spPr>
        <p:txBody>
          <a:bodyPr vert="horz" lIns="91440" tIns="45720" rIns="91440" bIns="45720" rtlCol="1"/>
          <a:lstStyle>
            <a:lvl1pPr algn="l">
              <a:defRPr sz="1200"/>
            </a:lvl1pPr>
          </a:lstStyle>
          <a:p>
            <a:fld id="{0840034B-E28C-4842-93E3-A0A3EBA6874C}" type="datetimeFigureOut">
              <a:rPr lang="ar-SA" smtClean="0"/>
              <a:pPr/>
              <a:t>04/06/1444</a:t>
            </a:fld>
            <a:endParaRPr lang="ar-SA"/>
          </a:p>
        </p:txBody>
      </p:sp>
      <p:sp>
        <p:nvSpPr>
          <p:cNvPr id="4" name="Footer Placeholder 3"/>
          <p:cNvSpPr>
            <a:spLocks noGrp="1"/>
          </p:cNvSpPr>
          <p:nvPr>
            <p:ph type="ftr" sz="quarter" idx="2"/>
          </p:nvPr>
        </p:nvSpPr>
        <p:spPr>
          <a:xfrm>
            <a:off x="3886200" y="9200898"/>
            <a:ext cx="2971800" cy="484346"/>
          </a:xfrm>
          <a:prstGeom prst="rect">
            <a:avLst/>
          </a:prstGeom>
        </p:spPr>
        <p:txBody>
          <a:bodyPr vert="horz" lIns="91440" tIns="45720" rIns="91440" bIns="45720" rtlCol="1" anchor="b"/>
          <a:lstStyle>
            <a:lvl1pPr algn="r">
              <a:defRPr sz="1200"/>
            </a:lvl1pPr>
          </a:lstStyle>
          <a:p>
            <a:endParaRPr lang="ar-SA"/>
          </a:p>
        </p:txBody>
      </p:sp>
      <p:sp>
        <p:nvSpPr>
          <p:cNvPr id="5" name="Slide Number Placeholder 4"/>
          <p:cNvSpPr>
            <a:spLocks noGrp="1"/>
          </p:cNvSpPr>
          <p:nvPr>
            <p:ph type="sldNum" sz="quarter" idx="3"/>
          </p:nvPr>
        </p:nvSpPr>
        <p:spPr>
          <a:xfrm>
            <a:off x="1588" y="9200898"/>
            <a:ext cx="2971800" cy="484346"/>
          </a:xfrm>
          <a:prstGeom prst="rect">
            <a:avLst/>
          </a:prstGeom>
        </p:spPr>
        <p:txBody>
          <a:bodyPr vert="horz" lIns="91440" tIns="45720" rIns="91440" bIns="45720" rtlCol="1" anchor="b"/>
          <a:lstStyle>
            <a:lvl1pPr algn="l">
              <a:defRPr sz="1200"/>
            </a:lvl1pPr>
          </a:lstStyle>
          <a:p>
            <a:fld id="{5E5D7A0B-88E3-448E-824F-99EC15BB0C86}" type="slidenum">
              <a:rPr lang="ar-SA" smtClean="0"/>
              <a:pPr/>
              <a:t>‹#›</a:t>
            </a:fld>
            <a:endParaRPr lang="ar-SA"/>
          </a:p>
        </p:txBody>
      </p:sp>
    </p:spTree>
    <p:extLst>
      <p:ext uri="{BB962C8B-B14F-4D97-AF65-F5344CB8AC3E}">
        <p14:creationId xmlns="" xmlns:p14="http://schemas.microsoft.com/office/powerpoint/2010/main" val="37581396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84346"/>
          </a:xfrm>
          <a:prstGeom prst="rect">
            <a:avLst/>
          </a:prstGeom>
        </p:spPr>
        <p:txBody>
          <a:bodyPr vert="horz" lIns="91440" tIns="45720" rIns="91440" bIns="45720" rtlCol="1"/>
          <a:lstStyle>
            <a:lvl1pPr algn="r">
              <a:defRPr sz="1200"/>
            </a:lvl1pPr>
          </a:lstStyle>
          <a:p>
            <a:endParaRPr lang="ar-SA"/>
          </a:p>
        </p:txBody>
      </p:sp>
      <p:sp>
        <p:nvSpPr>
          <p:cNvPr id="3" name="Date Placeholder 2"/>
          <p:cNvSpPr>
            <a:spLocks noGrp="1"/>
          </p:cNvSpPr>
          <p:nvPr>
            <p:ph type="dt" idx="1"/>
          </p:nvPr>
        </p:nvSpPr>
        <p:spPr>
          <a:xfrm>
            <a:off x="1588" y="0"/>
            <a:ext cx="2971800" cy="484346"/>
          </a:xfrm>
          <a:prstGeom prst="rect">
            <a:avLst/>
          </a:prstGeom>
        </p:spPr>
        <p:txBody>
          <a:bodyPr vert="horz" lIns="91440" tIns="45720" rIns="91440" bIns="45720" rtlCol="1"/>
          <a:lstStyle>
            <a:lvl1pPr algn="l">
              <a:defRPr sz="1200"/>
            </a:lvl1pPr>
          </a:lstStyle>
          <a:p>
            <a:fld id="{CF79AB3C-DA51-4CA4-8572-466DF75EE8DB}" type="datetimeFigureOut">
              <a:rPr lang="ar-SA" smtClean="0"/>
              <a:pPr/>
              <a:t>04/06/1444</a:t>
            </a:fld>
            <a:endParaRPr lang="ar-SA"/>
          </a:p>
        </p:txBody>
      </p:sp>
      <p:sp>
        <p:nvSpPr>
          <p:cNvPr id="4" name="Slide Image Placeholder 3"/>
          <p:cNvSpPr>
            <a:spLocks noGrp="1" noRot="1" noChangeAspect="1"/>
          </p:cNvSpPr>
          <p:nvPr>
            <p:ph type="sldImg" idx="2"/>
          </p:nvPr>
        </p:nvSpPr>
        <p:spPr>
          <a:xfrm>
            <a:off x="1008063" y="727075"/>
            <a:ext cx="4841875" cy="3632200"/>
          </a:xfrm>
          <a:prstGeom prst="rect">
            <a:avLst/>
          </a:prstGeom>
          <a:noFill/>
          <a:ln w="12700">
            <a:solidFill>
              <a:prstClr val="black"/>
            </a:solidFill>
          </a:ln>
        </p:spPr>
        <p:txBody>
          <a:bodyPr vert="horz" lIns="91440" tIns="45720" rIns="91440" bIns="45720" rtlCol="1" anchor="ctr"/>
          <a:lstStyle/>
          <a:p>
            <a:endParaRPr lang="ar-SA"/>
          </a:p>
        </p:txBody>
      </p:sp>
      <p:sp>
        <p:nvSpPr>
          <p:cNvPr id="5" name="Notes Placeholder 4"/>
          <p:cNvSpPr>
            <a:spLocks noGrp="1"/>
          </p:cNvSpPr>
          <p:nvPr>
            <p:ph type="body" sz="quarter" idx="3"/>
          </p:nvPr>
        </p:nvSpPr>
        <p:spPr>
          <a:xfrm>
            <a:off x="685800" y="4601290"/>
            <a:ext cx="5486400" cy="4359116"/>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6" name="Footer Placeholder 5"/>
          <p:cNvSpPr>
            <a:spLocks noGrp="1"/>
          </p:cNvSpPr>
          <p:nvPr>
            <p:ph type="ftr" sz="quarter" idx="4"/>
          </p:nvPr>
        </p:nvSpPr>
        <p:spPr>
          <a:xfrm>
            <a:off x="3886200" y="9200898"/>
            <a:ext cx="2971800" cy="484346"/>
          </a:xfrm>
          <a:prstGeom prst="rect">
            <a:avLst/>
          </a:prstGeom>
        </p:spPr>
        <p:txBody>
          <a:bodyPr vert="horz" lIns="91440" tIns="45720" rIns="91440" bIns="45720" rtlCol="1" anchor="b"/>
          <a:lstStyle>
            <a:lvl1pPr algn="r">
              <a:defRPr sz="1200"/>
            </a:lvl1pPr>
          </a:lstStyle>
          <a:p>
            <a:endParaRPr lang="ar-SA"/>
          </a:p>
        </p:txBody>
      </p:sp>
      <p:sp>
        <p:nvSpPr>
          <p:cNvPr id="7" name="Slide Number Placeholder 6"/>
          <p:cNvSpPr>
            <a:spLocks noGrp="1"/>
          </p:cNvSpPr>
          <p:nvPr>
            <p:ph type="sldNum" sz="quarter" idx="5"/>
          </p:nvPr>
        </p:nvSpPr>
        <p:spPr>
          <a:xfrm>
            <a:off x="1588" y="9200898"/>
            <a:ext cx="2971800" cy="484346"/>
          </a:xfrm>
          <a:prstGeom prst="rect">
            <a:avLst/>
          </a:prstGeom>
        </p:spPr>
        <p:txBody>
          <a:bodyPr vert="horz" lIns="91440" tIns="45720" rIns="91440" bIns="45720" rtlCol="1" anchor="b"/>
          <a:lstStyle>
            <a:lvl1pPr algn="l">
              <a:defRPr sz="1200"/>
            </a:lvl1pPr>
          </a:lstStyle>
          <a:p>
            <a:fld id="{30DA6729-4FE4-4335-8387-4DE7E447E1A6}" type="slidenum">
              <a:rPr lang="ar-SA" smtClean="0"/>
              <a:pPr/>
              <a:t>‹#›</a:t>
            </a:fld>
            <a:endParaRPr lang="ar-SA"/>
          </a:p>
        </p:txBody>
      </p:sp>
    </p:spTree>
    <p:extLst>
      <p:ext uri="{BB962C8B-B14F-4D97-AF65-F5344CB8AC3E}">
        <p14:creationId xmlns="" xmlns:p14="http://schemas.microsoft.com/office/powerpoint/2010/main" val="144281653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B31698EE-350A-52D3-332F-3306FA8EBC95}"/>
              </a:ext>
            </a:extLst>
          </p:cNvPr>
          <p:cNvSpPr>
            <a:spLocks noGrp="1" noChangeArrowheads="1"/>
          </p:cNvSpPr>
          <p:nvPr>
            <p:ph type="sldNum" sz="quarter" idx="5"/>
          </p:nvPr>
        </p:nvSpPr>
        <p:spPr>
          <a:ln/>
        </p:spPr>
        <p:txBody>
          <a:bodyPr/>
          <a:lstStyle/>
          <a:p>
            <a:fld id="{4F055B78-18A9-422D-94B3-6291361B1CB3}" type="slidenum">
              <a:rPr lang="en-US" altLang="en-US"/>
              <a:pPr/>
              <a:t>4</a:t>
            </a:fld>
            <a:endParaRPr lang="en-US" altLang="en-US"/>
          </a:p>
        </p:txBody>
      </p:sp>
      <p:sp>
        <p:nvSpPr>
          <p:cNvPr id="112642" name="Rectangle 2">
            <a:extLst>
              <a:ext uri="{FF2B5EF4-FFF2-40B4-BE49-F238E27FC236}">
                <a16:creationId xmlns="" xmlns:a16="http://schemas.microsoft.com/office/drawing/2014/main" id="{23E6E940-5E4F-3857-618C-E6D7525617C1}"/>
              </a:ext>
            </a:extLst>
          </p:cNvPr>
          <p:cNvSpPr>
            <a:spLocks noGrp="1" noRot="1" noChangeAspect="1" noChangeArrowheads="1" noTextEdit="1"/>
          </p:cNvSpPr>
          <p:nvPr>
            <p:ph type="sldImg"/>
          </p:nvPr>
        </p:nvSpPr>
        <p:spPr>
          <a:ln/>
        </p:spPr>
      </p:sp>
      <p:sp>
        <p:nvSpPr>
          <p:cNvPr id="112643" name="Rectangle 3">
            <a:extLst>
              <a:ext uri="{FF2B5EF4-FFF2-40B4-BE49-F238E27FC236}">
                <a16:creationId xmlns="" xmlns:a16="http://schemas.microsoft.com/office/drawing/2014/main" id="{E117744F-7D30-4AD7-031A-0BF554B34DC2}"/>
              </a:ext>
            </a:extLst>
          </p:cNvPr>
          <p:cNvSpPr>
            <a:spLocks noGrp="1" noChangeArrowheads="1"/>
          </p:cNvSpPr>
          <p:nvPr>
            <p:ph type="body" idx="1"/>
          </p:nvPr>
        </p:nvSpPr>
        <p:spPr/>
        <p:txBody>
          <a:bodyPr/>
          <a:lstStyle/>
          <a:p>
            <a:r>
              <a:rPr lang="en-US" altLang="en-US"/>
              <a:t>Symptoms of schzo do not usually fully emerge until early teens or young adulthood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13</a:t>
            </a:fld>
            <a:endParaRPr lang="en-US"/>
          </a:p>
        </p:txBody>
      </p:sp>
    </p:spTree>
    <p:extLst>
      <p:ext uri="{BB962C8B-B14F-4D97-AF65-F5344CB8AC3E}">
        <p14:creationId xmlns="" xmlns:p14="http://schemas.microsoft.com/office/powerpoint/2010/main" val="1618791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14</a:t>
            </a:fld>
            <a:endParaRPr lang="en-US"/>
          </a:p>
        </p:txBody>
      </p:sp>
    </p:spTree>
    <p:extLst>
      <p:ext uri="{BB962C8B-B14F-4D97-AF65-F5344CB8AC3E}">
        <p14:creationId xmlns="" xmlns:p14="http://schemas.microsoft.com/office/powerpoint/2010/main" val="2878519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15</a:t>
            </a:fld>
            <a:endParaRPr lang="en-US"/>
          </a:p>
        </p:txBody>
      </p:sp>
    </p:spTree>
    <p:extLst>
      <p:ext uri="{BB962C8B-B14F-4D97-AF65-F5344CB8AC3E}">
        <p14:creationId xmlns="" xmlns:p14="http://schemas.microsoft.com/office/powerpoint/2010/main" val="4186852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B398C5A5-F4E3-225C-20B8-15D0B9D7CED4}"/>
              </a:ext>
            </a:extLst>
          </p:cNvPr>
          <p:cNvSpPr>
            <a:spLocks noGrp="1" noChangeArrowheads="1"/>
          </p:cNvSpPr>
          <p:nvPr>
            <p:ph type="sldNum" sz="quarter" idx="5"/>
          </p:nvPr>
        </p:nvSpPr>
        <p:spPr>
          <a:ln/>
        </p:spPr>
        <p:txBody>
          <a:bodyPr/>
          <a:lstStyle/>
          <a:p>
            <a:fld id="{8CD25E26-EBA1-4B49-97E7-6A7BEC523B17}" type="slidenum">
              <a:rPr lang="en-US" altLang="en-US"/>
              <a:pPr/>
              <a:t>16</a:t>
            </a:fld>
            <a:endParaRPr lang="en-US" altLang="en-US"/>
          </a:p>
        </p:txBody>
      </p:sp>
      <p:sp>
        <p:nvSpPr>
          <p:cNvPr id="60418" name="Rectangle 2">
            <a:extLst>
              <a:ext uri="{FF2B5EF4-FFF2-40B4-BE49-F238E27FC236}">
                <a16:creationId xmlns="" xmlns:a16="http://schemas.microsoft.com/office/drawing/2014/main" id="{8A7C64EC-7835-D8E2-E156-A07F4B6696E4}"/>
              </a:ext>
            </a:extLst>
          </p:cNvPr>
          <p:cNvSpPr>
            <a:spLocks noGrp="1" noRot="1" noChangeAspect="1" noChangeArrowheads="1" noTextEdit="1"/>
          </p:cNvSpPr>
          <p:nvPr>
            <p:ph type="sldImg"/>
          </p:nvPr>
        </p:nvSpPr>
        <p:spPr>
          <a:ln/>
        </p:spPr>
      </p:sp>
      <p:sp>
        <p:nvSpPr>
          <p:cNvPr id="60419" name="Rectangle 3">
            <a:extLst>
              <a:ext uri="{FF2B5EF4-FFF2-40B4-BE49-F238E27FC236}">
                <a16:creationId xmlns="" xmlns:a16="http://schemas.microsoft.com/office/drawing/2014/main" id="{7AFADD03-E0FB-CE8A-269D-B84012AC7B31}"/>
              </a:ext>
            </a:extLst>
          </p:cNvPr>
          <p:cNvSpPr>
            <a:spLocks noGrp="1" noChangeArrowheads="1"/>
          </p:cNvSpPr>
          <p:nvPr>
            <p:ph type="body" idx="1"/>
          </p:nvPr>
        </p:nvSpPr>
        <p:spPr/>
        <p:txBody>
          <a:bodyPr/>
          <a:lstStyle/>
          <a:p>
            <a:r>
              <a:rPr lang="en-US" altLang="en-US"/>
              <a:t>Secondary depression may come from negative symptoms; isolation; fewer personal resources for support and comfort.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D647B358-4C78-0CF7-B53D-D37A41269E15}"/>
              </a:ext>
            </a:extLst>
          </p:cNvPr>
          <p:cNvSpPr>
            <a:spLocks noGrp="1" noChangeArrowheads="1"/>
          </p:cNvSpPr>
          <p:nvPr>
            <p:ph type="sldNum" sz="quarter" idx="5"/>
          </p:nvPr>
        </p:nvSpPr>
        <p:spPr>
          <a:ln/>
        </p:spPr>
        <p:txBody>
          <a:bodyPr/>
          <a:lstStyle/>
          <a:p>
            <a:fld id="{F718B853-DCFD-43AA-8DE6-5163D04EF2F1}" type="slidenum">
              <a:rPr lang="en-US" altLang="en-US"/>
              <a:pPr/>
              <a:t>17</a:t>
            </a:fld>
            <a:endParaRPr lang="en-US" altLang="en-US"/>
          </a:p>
        </p:txBody>
      </p:sp>
      <p:sp>
        <p:nvSpPr>
          <p:cNvPr id="56322" name="Rectangle 2">
            <a:extLst>
              <a:ext uri="{FF2B5EF4-FFF2-40B4-BE49-F238E27FC236}">
                <a16:creationId xmlns="" xmlns:a16="http://schemas.microsoft.com/office/drawing/2014/main" id="{AADD0BA3-8A1F-9D3E-B137-F939EA013417}"/>
              </a:ext>
            </a:extLst>
          </p:cNvPr>
          <p:cNvSpPr>
            <a:spLocks noGrp="1" noRot="1" noChangeAspect="1" noChangeArrowheads="1" noTextEdit="1"/>
          </p:cNvSpPr>
          <p:nvPr>
            <p:ph type="sldImg"/>
          </p:nvPr>
        </p:nvSpPr>
        <p:spPr>
          <a:ln/>
        </p:spPr>
      </p:sp>
      <p:sp>
        <p:nvSpPr>
          <p:cNvPr id="56323" name="Rectangle 3">
            <a:extLst>
              <a:ext uri="{FF2B5EF4-FFF2-40B4-BE49-F238E27FC236}">
                <a16:creationId xmlns="" xmlns:a16="http://schemas.microsoft.com/office/drawing/2014/main" id="{3C0D09E1-47D5-0B2B-3F90-47A10C3A4A3F}"/>
              </a:ext>
            </a:extLst>
          </p:cNvPr>
          <p:cNvSpPr>
            <a:spLocks noGrp="1" noChangeArrowheads="1"/>
          </p:cNvSpPr>
          <p:nvPr>
            <p:ph type="body" idx="1"/>
          </p:nvPr>
        </p:nvSpPr>
        <p:spPr/>
        <p:txBody>
          <a:bodyPr/>
          <a:lstStyle/>
          <a:p>
            <a:r>
              <a:rPr lang="en-US" altLang="zh-TW"/>
              <a:t>Chemical imbalances:  Neurotransmitter; Dopamine increased; </a:t>
            </a:r>
            <a:r>
              <a:rPr lang="en-US" altLang="zh-TW" b="1"/>
              <a:t>organic factor is more popular now</a:t>
            </a:r>
          </a:p>
          <a:p>
            <a:r>
              <a:rPr lang="en-US" altLang="zh-TW"/>
              <a:t>Physical abnormalities: Brain structures changed; Increased ventricular brain ratios, Brain atrophy, cerebral blood flow</a:t>
            </a:r>
            <a:r>
              <a:rPr lang="en-US" altLang="zh-TW">
                <a:ea typeface="MS Gothic" panose="020B0609070205080204" pitchFamily="49" charset="-128"/>
              </a:rPr>
              <a:t>↓</a:t>
            </a:r>
          </a:p>
          <a:p>
            <a:r>
              <a:rPr lang="en-US" altLang="zh-TW"/>
              <a:t>Biological factors- Chemical structures change in the body; Teenager onset ; Viral infection in a mother during pregnancy</a:t>
            </a:r>
          </a:p>
          <a:p>
            <a:r>
              <a:rPr lang="en-US" altLang="zh-TW" sz="1500"/>
              <a:t>Environmental factors- Psychodynamic theories: life event, stress, emotional strain ;</a:t>
            </a:r>
            <a:r>
              <a:rPr lang="en-US" altLang="zh-TW" sz="1400"/>
              <a:t>Personality development -Freud; Erikson; Sullivan ;Family theories - double-bind theories; blame theories; dysfunctional families</a:t>
            </a:r>
            <a:endParaRPr lang="en-US" altLang="zh-TW" sz="1300"/>
          </a:p>
          <a:p>
            <a:endParaRPr lang="en-US" altLang="zh-TW"/>
          </a:p>
          <a:p>
            <a:pPr lvl="2"/>
            <a:endParaRPr lang="en-US" altLang="zh-TW"/>
          </a:p>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 xmlns:a16="http://schemas.microsoft.com/office/drawing/2014/main" id="{8F58994C-53F3-F36C-A176-1C0D94E3FC90}"/>
              </a:ext>
            </a:extLst>
          </p:cNvPr>
          <p:cNvSpPr>
            <a:spLocks noGrp="1" noChangeArrowheads="1"/>
          </p:cNvSpPr>
          <p:nvPr>
            <p:ph type="sldNum" sz="quarter" idx="5"/>
          </p:nvPr>
        </p:nvSpPr>
        <p:spPr>
          <a:ln/>
        </p:spPr>
        <p:txBody>
          <a:bodyPr/>
          <a:lstStyle/>
          <a:p>
            <a:fld id="{1F9B391C-D63E-4718-A7CE-7B0B285D50D3}" type="slidenum">
              <a:rPr lang="en-US" altLang="en-US"/>
              <a:pPr/>
              <a:t>18</a:t>
            </a:fld>
            <a:endParaRPr lang="en-US" altLang="en-US"/>
          </a:p>
        </p:txBody>
      </p:sp>
      <p:sp>
        <p:nvSpPr>
          <p:cNvPr id="122882" name="Rectangle 2">
            <a:extLst>
              <a:ext uri="{FF2B5EF4-FFF2-40B4-BE49-F238E27FC236}">
                <a16:creationId xmlns="" xmlns:a16="http://schemas.microsoft.com/office/drawing/2014/main" id="{C7D55731-BD5E-6972-7B6A-8533A8B6E683}"/>
              </a:ext>
            </a:extLst>
          </p:cNvPr>
          <p:cNvSpPr>
            <a:spLocks noGrp="1" noRot="1" noChangeAspect="1" noChangeArrowheads="1" noTextEdit="1"/>
          </p:cNvSpPr>
          <p:nvPr>
            <p:ph type="sldImg"/>
          </p:nvPr>
        </p:nvSpPr>
        <p:spPr>
          <a:ln/>
        </p:spPr>
      </p:sp>
      <p:sp>
        <p:nvSpPr>
          <p:cNvPr id="122883" name="Rectangle 3">
            <a:extLst>
              <a:ext uri="{FF2B5EF4-FFF2-40B4-BE49-F238E27FC236}">
                <a16:creationId xmlns="" xmlns:a16="http://schemas.microsoft.com/office/drawing/2014/main" id="{3858A22A-5509-AB34-3F74-E120589679C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19</a:t>
            </a:fld>
            <a:endParaRPr lang="en-US"/>
          </a:p>
        </p:txBody>
      </p:sp>
    </p:spTree>
    <p:extLst>
      <p:ext uri="{BB962C8B-B14F-4D97-AF65-F5344CB8AC3E}">
        <p14:creationId xmlns="" xmlns:p14="http://schemas.microsoft.com/office/powerpoint/2010/main" val="37224234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20</a:t>
            </a:fld>
            <a:endParaRPr lang="en-US"/>
          </a:p>
        </p:txBody>
      </p:sp>
    </p:spTree>
    <p:extLst>
      <p:ext uri="{BB962C8B-B14F-4D97-AF65-F5344CB8AC3E}">
        <p14:creationId xmlns="" xmlns:p14="http://schemas.microsoft.com/office/powerpoint/2010/main" val="36814945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21</a:t>
            </a:fld>
            <a:endParaRPr lang="en-US"/>
          </a:p>
        </p:txBody>
      </p:sp>
    </p:spTree>
    <p:extLst>
      <p:ext uri="{BB962C8B-B14F-4D97-AF65-F5344CB8AC3E}">
        <p14:creationId xmlns="" xmlns:p14="http://schemas.microsoft.com/office/powerpoint/2010/main" val="3577276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22</a:t>
            </a:fld>
            <a:endParaRPr lang="en-US"/>
          </a:p>
        </p:txBody>
      </p:sp>
    </p:spTree>
    <p:extLst>
      <p:ext uri="{BB962C8B-B14F-4D97-AF65-F5344CB8AC3E}">
        <p14:creationId xmlns="" xmlns:p14="http://schemas.microsoft.com/office/powerpoint/2010/main" val="2737013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His term was not meant to convey the idea of split or multiple personality, a common misunderstanding by the public at large</a:t>
            </a:r>
            <a:endParaRPr lang="ar-SA" dirty="0"/>
          </a:p>
        </p:txBody>
      </p:sp>
      <p:sp>
        <p:nvSpPr>
          <p:cNvPr id="4" name="Slide Number Placeholder 3"/>
          <p:cNvSpPr>
            <a:spLocks noGrp="1"/>
          </p:cNvSpPr>
          <p:nvPr>
            <p:ph type="sldNum" sz="quarter" idx="10"/>
          </p:nvPr>
        </p:nvSpPr>
        <p:spPr/>
        <p:txBody>
          <a:bodyPr/>
          <a:lstStyle/>
          <a:p>
            <a:fld id="{30DA6729-4FE4-4335-8387-4DE7E447E1A6}" type="slidenum">
              <a:rPr lang="ar-SA" smtClean="0"/>
              <a:pPr/>
              <a:t>5</a:t>
            </a:fld>
            <a:endParaRPr lang="ar-SA"/>
          </a:p>
        </p:txBody>
      </p:sp>
    </p:spTree>
    <p:extLst>
      <p:ext uri="{BB962C8B-B14F-4D97-AF65-F5344CB8AC3E}">
        <p14:creationId xmlns="" xmlns:p14="http://schemas.microsoft.com/office/powerpoint/2010/main" val="484032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23</a:t>
            </a:fld>
            <a:endParaRPr lang="en-US"/>
          </a:p>
        </p:txBody>
      </p:sp>
    </p:spTree>
    <p:extLst>
      <p:ext uri="{BB962C8B-B14F-4D97-AF65-F5344CB8AC3E}">
        <p14:creationId xmlns="" xmlns:p14="http://schemas.microsoft.com/office/powerpoint/2010/main" val="27370136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24</a:t>
            </a:fld>
            <a:endParaRPr lang="en-US"/>
          </a:p>
        </p:txBody>
      </p:sp>
    </p:spTree>
    <p:extLst>
      <p:ext uri="{BB962C8B-B14F-4D97-AF65-F5344CB8AC3E}">
        <p14:creationId xmlns="" xmlns:p14="http://schemas.microsoft.com/office/powerpoint/2010/main" val="3525815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25</a:t>
            </a:fld>
            <a:endParaRPr lang="en-US"/>
          </a:p>
        </p:txBody>
      </p:sp>
    </p:spTree>
    <p:extLst>
      <p:ext uri="{BB962C8B-B14F-4D97-AF65-F5344CB8AC3E}">
        <p14:creationId xmlns="" xmlns:p14="http://schemas.microsoft.com/office/powerpoint/2010/main" val="3525815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26</a:t>
            </a:fld>
            <a:endParaRPr lang="en-US"/>
          </a:p>
        </p:txBody>
      </p:sp>
    </p:spTree>
    <p:extLst>
      <p:ext uri="{BB962C8B-B14F-4D97-AF65-F5344CB8AC3E}">
        <p14:creationId xmlns="" xmlns:p14="http://schemas.microsoft.com/office/powerpoint/2010/main" val="18627115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27</a:t>
            </a:fld>
            <a:endParaRPr lang="en-US"/>
          </a:p>
        </p:txBody>
      </p:sp>
    </p:spTree>
    <p:extLst>
      <p:ext uri="{BB962C8B-B14F-4D97-AF65-F5344CB8AC3E}">
        <p14:creationId xmlns="" xmlns:p14="http://schemas.microsoft.com/office/powerpoint/2010/main" val="6644415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28</a:t>
            </a:fld>
            <a:endParaRPr lang="en-US"/>
          </a:p>
        </p:txBody>
      </p:sp>
    </p:spTree>
    <p:extLst>
      <p:ext uri="{BB962C8B-B14F-4D97-AF65-F5344CB8AC3E}">
        <p14:creationId xmlns="" xmlns:p14="http://schemas.microsoft.com/office/powerpoint/2010/main" val="589539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 xmlns:a16="http://schemas.microsoft.com/office/drawing/2014/main" id="{D73327B4-B09C-3E1E-F00C-265BFFE39C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0483" name="Notes Placeholder 2">
            <a:extLst>
              <a:ext uri="{FF2B5EF4-FFF2-40B4-BE49-F238E27FC236}">
                <a16:creationId xmlns="" xmlns:a16="http://schemas.microsoft.com/office/drawing/2014/main" id="{5FE06D93-7C75-922C-9F92-C4910C4C18BC}"/>
              </a:ext>
            </a:extLst>
          </p:cNvPr>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0484" name="Slide Number Placeholder 3">
            <a:extLst>
              <a:ext uri="{FF2B5EF4-FFF2-40B4-BE49-F238E27FC236}">
                <a16:creationId xmlns="" xmlns:a16="http://schemas.microsoft.com/office/drawing/2014/main" id="{96C80622-70DA-6BB1-298E-C93D9474249B}"/>
              </a:ext>
            </a:extLst>
          </p:cNvPr>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CA0CE45-DB54-4F6E-AD4D-B54786F84191}" type="slidenum">
              <a:rPr lang="en-US" altLang="en-US"/>
              <a:pPr eaLnBrk="1" hangingPunct="1"/>
              <a:t>31</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39</a:t>
            </a:fld>
            <a:endParaRPr lang="en-US"/>
          </a:p>
        </p:txBody>
      </p:sp>
    </p:spTree>
    <p:extLst>
      <p:ext uri="{BB962C8B-B14F-4D97-AF65-F5344CB8AC3E}">
        <p14:creationId xmlns="" xmlns:p14="http://schemas.microsoft.com/office/powerpoint/2010/main" val="1408717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40</a:t>
            </a:fld>
            <a:endParaRPr lang="en-US"/>
          </a:p>
        </p:txBody>
      </p:sp>
    </p:spTree>
    <p:extLst>
      <p:ext uri="{BB962C8B-B14F-4D97-AF65-F5344CB8AC3E}">
        <p14:creationId xmlns="" xmlns:p14="http://schemas.microsoft.com/office/powerpoint/2010/main" val="24243802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While the efficacy of antipsychotics appears to be similar in children, adolescents and adults, side effects are greater in the young (Stafford et al, 2015). Preventing, </a:t>
            </a:r>
            <a:r>
              <a:rPr lang="en-US" sz="1200" b="0" i="0" u="none" strike="noStrike" kern="1200" baseline="0" dirty="0" err="1">
                <a:solidFill>
                  <a:schemeClr val="tx1"/>
                </a:solidFill>
                <a:latin typeface="+mn-lt"/>
                <a:ea typeface="+mn-ea"/>
                <a:cs typeface="+mn-cs"/>
              </a:rPr>
              <a:t>minimising</a:t>
            </a:r>
            <a:r>
              <a:rPr lang="en-US" sz="1200" b="0" i="0" u="none" strike="noStrike" kern="1200" baseline="0" dirty="0">
                <a:solidFill>
                  <a:schemeClr val="tx1"/>
                </a:solidFill>
                <a:latin typeface="+mn-lt"/>
                <a:ea typeface="+mn-ea"/>
                <a:cs typeface="+mn-cs"/>
              </a:rPr>
              <a:t>, and treating side effects are key elements in the management of these patients, which may result in treatment success or failure and their long-term consequences.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41</a:t>
            </a:fld>
            <a:endParaRPr lang="en-US"/>
          </a:p>
        </p:txBody>
      </p:sp>
    </p:spTree>
    <p:extLst>
      <p:ext uri="{BB962C8B-B14F-4D97-AF65-F5344CB8AC3E}">
        <p14:creationId xmlns="" xmlns:p14="http://schemas.microsoft.com/office/powerpoint/2010/main" val="2061628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6</a:t>
            </a:fld>
            <a:endParaRPr lang="en-US"/>
          </a:p>
        </p:txBody>
      </p:sp>
    </p:spTree>
    <p:extLst>
      <p:ext uri="{BB962C8B-B14F-4D97-AF65-F5344CB8AC3E}">
        <p14:creationId xmlns="" xmlns:p14="http://schemas.microsoft.com/office/powerpoint/2010/main" val="16595428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Dystonic reactions are not uncommon presentations in the emergency room, often seen in young patients taking metoclopramide, </a:t>
            </a:r>
            <a:r>
              <a:rPr lang="en-US" sz="1200" b="0" i="0" u="none" strike="noStrike" kern="1200" baseline="0" dirty="0" err="1">
                <a:solidFill>
                  <a:schemeClr val="tx1"/>
                </a:solidFill>
                <a:latin typeface="+mn-lt"/>
                <a:ea typeface="+mn-ea"/>
                <a:cs typeface="+mn-cs"/>
              </a:rPr>
              <a:t>prochlorperazine</a:t>
            </a:r>
            <a:r>
              <a:rPr lang="en-US" sz="1200" b="0" i="0" u="none" strike="noStrike" kern="1200" baseline="0" dirty="0">
                <a:solidFill>
                  <a:schemeClr val="tx1"/>
                </a:solidFill>
                <a:latin typeface="+mn-lt"/>
                <a:ea typeface="+mn-ea"/>
                <a:cs typeface="+mn-cs"/>
              </a:rPr>
              <a:t> (anti-emetics) or antipsychotic medications, particularly first generation ones. Clinical manifestations of acute dystonic reactions are listed below.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Differential diagnosis of dystonic reactions include tetanus and strychnine poisoning, hyperventilation (</a:t>
            </a:r>
            <a:r>
              <a:rPr lang="en-US" sz="1200" b="0" i="0" u="none" strike="noStrike" kern="1200" baseline="0" dirty="0" err="1">
                <a:solidFill>
                  <a:schemeClr val="tx1"/>
                </a:solidFill>
                <a:latin typeface="+mn-lt"/>
                <a:ea typeface="+mn-ea"/>
                <a:cs typeface="+mn-cs"/>
              </a:rPr>
              <a:t>carpopedal</a:t>
            </a:r>
            <a:r>
              <a:rPr lang="en-US" sz="1200" b="0" i="0" u="none" strike="noStrike" kern="1200" baseline="0" dirty="0">
                <a:solidFill>
                  <a:schemeClr val="tx1"/>
                </a:solidFill>
                <a:latin typeface="+mn-lt"/>
                <a:ea typeface="+mn-ea"/>
                <a:cs typeface="+mn-cs"/>
              </a:rPr>
              <a:t> spasm is usually more prominent than in acute dystonic reactions), hypocalcaemia and hypomagnesaemia, neurological illnesses such as Wilson’s disease, and catatonia (Campbell, 2001).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42</a:t>
            </a:fld>
            <a:endParaRPr lang="en-US"/>
          </a:p>
        </p:txBody>
      </p:sp>
    </p:spTree>
    <p:extLst>
      <p:ext uri="{BB962C8B-B14F-4D97-AF65-F5344CB8AC3E}">
        <p14:creationId xmlns="" xmlns:p14="http://schemas.microsoft.com/office/powerpoint/2010/main" val="20616281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43</a:t>
            </a:fld>
            <a:endParaRPr lang="en-US"/>
          </a:p>
        </p:txBody>
      </p:sp>
    </p:spTree>
    <p:extLst>
      <p:ext uri="{BB962C8B-B14F-4D97-AF65-F5344CB8AC3E}">
        <p14:creationId xmlns="" xmlns:p14="http://schemas.microsoft.com/office/powerpoint/2010/main" val="20616281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Dystonia responds promptly to anticholinergic drugs (e.g., </a:t>
            </a:r>
            <a:r>
              <a:rPr lang="en-US" sz="1200" b="0" i="0" u="none" strike="noStrike" kern="1200" baseline="0" dirty="0" err="1">
                <a:solidFill>
                  <a:schemeClr val="tx1"/>
                </a:solidFill>
                <a:latin typeface="+mn-lt"/>
                <a:ea typeface="+mn-ea"/>
                <a:cs typeface="+mn-cs"/>
              </a:rPr>
              <a:t>benztropine</a:t>
            </a:r>
            <a:r>
              <a:rPr lang="en-US" sz="1200" b="0" i="0" u="none" strike="noStrike" kern="1200" baseline="0" dirty="0">
                <a:solidFill>
                  <a:schemeClr val="tx1"/>
                </a:solidFill>
                <a:latin typeface="+mn-lt"/>
                <a:ea typeface="+mn-ea"/>
                <a:cs typeface="+mn-cs"/>
              </a:rPr>
              <a:t> 1-2mg by slow intravenous injection) or </a:t>
            </a:r>
            <a:r>
              <a:rPr lang="en-US" sz="1200" b="0" i="0" u="none" strike="noStrike" kern="1200" baseline="0" dirty="0" err="1">
                <a:solidFill>
                  <a:schemeClr val="tx1"/>
                </a:solidFill>
                <a:latin typeface="+mn-lt"/>
                <a:ea typeface="+mn-ea"/>
                <a:cs typeface="+mn-cs"/>
              </a:rPr>
              <a:t>antihistaminics</a:t>
            </a:r>
            <a:r>
              <a:rPr lang="en-US" sz="1200" b="0" i="0" u="none" strike="noStrike" kern="1200" baseline="0" dirty="0">
                <a:solidFill>
                  <a:schemeClr val="tx1"/>
                </a:solidFill>
                <a:latin typeface="+mn-lt"/>
                <a:ea typeface="+mn-ea"/>
                <a:cs typeface="+mn-cs"/>
              </a:rPr>
              <a:t> (e.g., diphenhydramine). Children should be given parenteral </a:t>
            </a:r>
            <a:r>
              <a:rPr lang="en-US" sz="1200" b="0" i="0" u="none" strike="noStrike" kern="1200" baseline="0" dirty="0" err="1">
                <a:solidFill>
                  <a:schemeClr val="tx1"/>
                </a:solidFill>
                <a:latin typeface="+mn-lt"/>
                <a:ea typeface="+mn-ea"/>
                <a:cs typeface="+mn-cs"/>
              </a:rPr>
              <a:t>benztropine</a:t>
            </a:r>
            <a:r>
              <a:rPr lang="en-US" sz="1200" b="0" i="0" u="none" strike="noStrike" kern="1200" baseline="0" dirty="0">
                <a:solidFill>
                  <a:schemeClr val="tx1"/>
                </a:solidFill>
                <a:latin typeface="+mn-lt"/>
                <a:ea typeface="+mn-ea"/>
                <a:cs typeface="+mn-cs"/>
              </a:rPr>
              <a:t> (0.02mg/kg to a maximum of 1mg), either intramuscularly or intravenously. Most patients respond within 5 minutes and are symptom-free by 15 minutes (see video clip). If there is no response the dose can be repeated after 10 minutes (or 30 minutes in children if intramuscularly). If the dystonic reaction does not improve, the diagnosis is probably wrong.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44</a:t>
            </a:fld>
            <a:endParaRPr lang="en-US"/>
          </a:p>
        </p:txBody>
      </p:sp>
    </p:spTree>
    <p:extLst>
      <p:ext uri="{BB962C8B-B14F-4D97-AF65-F5344CB8AC3E}">
        <p14:creationId xmlns="" xmlns:p14="http://schemas.microsoft.com/office/powerpoint/2010/main" val="20616281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syndrome is </a:t>
            </a:r>
            <a:r>
              <a:rPr lang="en-US" sz="1200" b="0" i="0" u="none" strike="noStrike" kern="1200" baseline="0" dirty="0" err="1">
                <a:solidFill>
                  <a:schemeClr val="tx1"/>
                </a:solidFill>
                <a:latin typeface="+mn-lt"/>
                <a:ea typeface="+mn-ea"/>
                <a:cs typeface="+mn-cs"/>
              </a:rPr>
              <a:t>characterised</a:t>
            </a:r>
            <a:r>
              <a:rPr lang="en-US" sz="1200" b="0" i="0" u="none" strike="noStrike" kern="1200" baseline="0" dirty="0">
                <a:solidFill>
                  <a:schemeClr val="tx1"/>
                </a:solidFill>
                <a:latin typeface="+mn-lt"/>
                <a:ea typeface="+mn-ea"/>
                <a:cs typeface="+mn-cs"/>
              </a:rPr>
              <a:t> by hyperthermia, muscular rigidity, tachycardia, hyper- or hypotension, autonomic instability, </a:t>
            </a:r>
            <a:r>
              <a:rPr lang="en-US" sz="1200" b="0" i="0" u="none" strike="noStrike" kern="1200" baseline="0" dirty="0" err="1">
                <a:solidFill>
                  <a:schemeClr val="tx1"/>
                </a:solidFill>
                <a:latin typeface="+mn-lt"/>
                <a:ea typeface="+mn-ea"/>
                <a:cs typeface="+mn-cs"/>
              </a:rPr>
              <a:t>rhabdomyolysis</a:t>
            </a:r>
            <a:r>
              <a:rPr lang="en-US" sz="1200" b="0" i="0" u="none" strike="noStrike" kern="1200" baseline="0" dirty="0">
                <a:solidFill>
                  <a:schemeClr val="tx1"/>
                </a:solidFill>
                <a:latin typeface="+mn-lt"/>
                <a:ea typeface="+mn-ea"/>
                <a:cs typeface="+mn-cs"/>
              </a:rPr>
              <a:t> and altered mental state (confusion) (see Box) </a:t>
            </a:r>
          </a:p>
          <a:p>
            <a:r>
              <a:rPr lang="en-US" sz="1200" b="0" i="0" u="none" strike="noStrike" kern="1200" baseline="0" dirty="0">
                <a:solidFill>
                  <a:schemeClr val="tx1"/>
                </a:solidFill>
                <a:latin typeface="+mn-lt"/>
                <a:ea typeface="+mn-ea"/>
                <a:cs typeface="+mn-cs"/>
              </a:rPr>
              <a:t>An elevation of </a:t>
            </a:r>
            <a:r>
              <a:rPr lang="en-US" sz="1200" b="0" i="0" u="none" strike="noStrike" kern="1200" baseline="0" dirty="0" err="1">
                <a:solidFill>
                  <a:schemeClr val="tx1"/>
                </a:solidFill>
                <a:latin typeface="+mn-lt"/>
                <a:ea typeface="+mn-ea"/>
                <a:cs typeface="+mn-cs"/>
              </a:rPr>
              <a:t>creatine</a:t>
            </a:r>
            <a:r>
              <a:rPr lang="en-US" sz="1200" b="0" i="0" u="none" strike="noStrike" kern="1200" baseline="0" dirty="0">
                <a:solidFill>
                  <a:schemeClr val="tx1"/>
                </a:solidFill>
                <a:latin typeface="+mn-lt"/>
                <a:ea typeface="+mn-ea"/>
                <a:cs typeface="+mn-cs"/>
              </a:rPr>
              <a:t> phosphokinase (CPK) and/or </a:t>
            </a:r>
            <a:r>
              <a:rPr lang="en-US" sz="1200" b="0" i="0" u="none" strike="noStrike" kern="1200" baseline="0" dirty="0" err="1">
                <a:solidFill>
                  <a:schemeClr val="tx1"/>
                </a:solidFill>
                <a:latin typeface="+mn-lt"/>
                <a:ea typeface="+mn-ea"/>
                <a:cs typeface="+mn-cs"/>
              </a:rPr>
              <a:t>leucocytosis</a:t>
            </a:r>
            <a:r>
              <a:rPr lang="en-US" sz="1200" b="0" i="0" u="none" strike="noStrike" kern="1200" baseline="0" dirty="0">
                <a:solidFill>
                  <a:schemeClr val="tx1"/>
                </a:solidFill>
                <a:latin typeface="+mn-lt"/>
                <a:ea typeface="+mn-ea"/>
                <a:cs typeface="+mn-cs"/>
              </a:rPr>
              <a:t> is usually observed. NMS should be suspected in any patient taking dopamine antagonists with raised CPK </a:t>
            </a:r>
          </a:p>
          <a:p>
            <a:r>
              <a:rPr lang="en-US" sz="1200" b="0" i="0" u="none" strike="noStrike" kern="1200" baseline="0" dirty="0">
                <a:solidFill>
                  <a:schemeClr val="tx1"/>
                </a:solidFill>
                <a:latin typeface="+mn-lt"/>
                <a:ea typeface="+mn-ea"/>
                <a:cs typeface="+mn-cs"/>
              </a:rPr>
              <a:t>NMS is more common during the first weeks of antipsychotic treatment, but it can occur at any time and has been reported with both first and second generation antipsychotics (</a:t>
            </a:r>
            <a:r>
              <a:rPr lang="en-US" sz="1200" b="0" i="0" u="none" strike="noStrike" kern="1200" baseline="0" dirty="0" err="1">
                <a:solidFill>
                  <a:schemeClr val="tx1"/>
                </a:solidFill>
                <a:latin typeface="+mn-lt"/>
                <a:ea typeface="+mn-ea"/>
                <a:cs typeface="+mn-cs"/>
              </a:rPr>
              <a:t>Masi</a:t>
            </a:r>
            <a:r>
              <a:rPr lang="en-US" sz="1200" b="0" i="0" u="none" strike="noStrike" kern="1200" baseline="0" dirty="0">
                <a:solidFill>
                  <a:schemeClr val="tx1"/>
                </a:solidFill>
                <a:latin typeface="+mn-lt"/>
                <a:ea typeface="+mn-ea"/>
                <a:cs typeface="+mn-cs"/>
              </a:rPr>
              <a:t> et al, 2011)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Risks for NMS include higher doses of antipsychotics, multiple drugs, young age and male gender </a:t>
            </a:r>
          </a:p>
          <a:p>
            <a:r>
              <a:rPr lang="en-US" sz="1200" b="0" i="0" u="none" strike="noStrike" kern="1200" baseline="0" dirty="0">
                <a:solidFill>
                  <a:schemeClr val="tx1"/>
                </a:solidFill>
                <a:latin typeface="+mn-lt"/>
                <a:ea typeface="+mn-ea"/>
                <a:cs typeface="+mn-cs"/>
              </a:rPr>
              <a:t>• If not </a:t>
            </a:r>
            <a:r>
              <a:rPr lang="en-US" sz="1200" b="0" i="0" u="none" strike="noStrike" kern="1200" baseline="0" dirty="0" err="1">
                <a:solidFill>
                  <a:schemeClr val="tx1"/>
                </a:solidFill>
                <a:latin typeface="+mn-lt"/>
                <a:ea typeface="+mn-ea"/>
                <a:cs typeface="+mn-cs"/>
              </a:rPr>
              <a:t>recognised</a:t>
            </a:r>
            <a:r>
              <a:rPr lang="en-US" sz="1200" b="0" i="0" u="none" strike="noStrike" kern="1200" baseline="0" dirty="0">
                <a:solidFill>
                  <a:schemeClr val="tx1"/>
                </a:solidFill>
                <a:latin typeface="+mn-lt"/>
                <a:ea typeface="+mn-ea"/>
                <a:cs typeface="+mn-cs"/>
              </a:rPr>
              <a:t>, NMS can lead to loss of consciousness and even death </a:t>
            </a:r>
          </a:p>
          <a:p>
            <a:r>
              <a:rPr lang="en-US" sz="1200" b="0" i="0" u="none" strike="noStrike" kern="1200" baseline="0" dirty="0">
                <a:solidFill>
                  <a:schemeClr val="tx1"/>
                </a:solidFill>
                <a:latin typeface="+mn-lt"/>
                <a:ea typeface="+mn-ea"/>
                <a:cs typeface="+mn-cs"/>
              </a:rPr>
              <a:t>• Misdiagnosis can occur with catatonia, extrapyramidal side effects, serotonin syndrome or infectious diseases </a:t>
            </a:r>
          </a:p>
          <a:p>
            <a:r>
              <a:rPr lang="en-US" sz="1200" b="0" i="0" u="none" strike="noStrike" kern="1200" baseline="0" dirty="0">
                <a:solidFill>
                  <a:schemeClr val="tx1"/>
                </a:solidFill>
                <a:latin typeface="+mn-lt"/>
                <a:ea typeface="+mn-ea"/>
                <a:cs typeface="+mn-cs"/>
              </a:rPr>
              <a:t>• Management (preferably in an intensive care unit setting with cardio-respiratory monitoring) is mainly supportive. The main intervention is stopping the neuroleptic agents. The benefits of other interventions (e.g., dopamine agonists such as </a:t>
            </a:r>
            <a:r>
              <a:rPr lang="en-US" sz="1200" b="0" i="0" u="none" strike="noStrike" kern="1200" baseline="0" dirty="0" err="1">
                <a:solidFill>
                  <a:schemeClr val="tx1"/>
                </a:solidFill>
                <a:latin typeface="+mn-lt"/>
                <a:ea typeface="+mn-ea"/>
                <a:cs typeface="+mn-cs"/>
              </a:rPr>
              <a:t>bromocriptine</a:t>
            </a:r>
            <a:r>
              <a:rPr lang="en-US" sz="1200" b="0" i="0" u="none" strike="noStrike" kern="1200" baseline="0" dirty="0">
                <a:solidFill>
                  <a:schemeClr val="tx1"/>
                </a:solidFill>
                <a:latin typeface="+mn-lt"/>
                <a:ea typeface="+mn-ea"/>
                <a:cs typeface="+mn-cs"/>
              </a:rPr>
              <a:t>) are still unclear. </a:t>
            </a: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45</a:t>
            </a:fld>
            <a:endParaRPr lang="en-US"/>
          </a:p>
        </p:txBody>
      </p:sp>
    </p:spTree>
    <p:extLst>
      <p:ext uri="{BB962C8B-B14F-4D97-AF65-F5344CB8AC3E}">
        <p14:creationId xmlns="" xmlns:p14="http://schemas.microsoft.com/office/powerpoint/2010/main" val="20616281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Sedation is a frequent and usually dose-dependent effect, although tolerance may be developed with time </a:t>
            </a:r>
          </a:p>
          <a:p>
            <a:r>
              <a:rPr lang="en-US" sz="1200" b="0" i="0" u="none" strike="noStrike" kern="1200" baseline="0" dirty="0">
                <a:solidFill>
                  <a:schemeClr val="tx1"/>
                </a:solidFill>
                <a:latin typeface="+mn-lt"/>
                <a:ea typeface="+mn-ea"/>
                <a:cs typeface="+mn-cs"/>
              </a:rPr>
              <a:t>Table H.5.1.1 describes the relative sedating effects of commonly used antipsychotics </a:t>
            </a:r>
          </a:p>
          <a:p>
            <a:r>
              <a:rPr lang="en-US" sz="1200" b="0" i="0" u="none" strike="noStrike" kern="1200" baseline="0" dirty="0">
                <a:solidFill>
                  <a:schemeClr val="tx1"/>
                </a:solidFill>
                <a:latin typeface="+mn-lt"/>
                <a:ea typeface="+mn-ea"/>
                <a:cs typeface="+mn-cs"/>
              </a:rPr>
              <a:t>Sedation may be a sought after effect in severely agitated patients; in these cases a more sedating drug (e.g., chlorpromazine, </a:t>
            </a:r>
            <a:r>
              <a:rPr lang="en-US" sz="1200" b="0" i="0" u="none" strike="noStrike" kern="1200" baseline="0" dirty="0" err="1">
                <a:solidFill>
                  <a:schemeClr val="tx1"/>
                </a:solidFill>
                <a:latin typeface="+mn-lt"/>
                <a:ea typeface="+mn-ea"/>
                <a:cs typeface="+mn-cs"/>
              </a:rPr>
              <a:t>quetiapine</a:t>
            </a:r>
            <a:r>
              <a:rPr lang="en-US" sz="1200" b="0" i="0" u="none" strike="noStrike" kern="1200" baseline="0" dirty="0">
                <a:solidFill>
                  <a:schemeClr val="tx1"/>
                </a:solidFill>
                <a:latin typeface="+mn-lt"/>
                <a:ea typeface="+mn-ea"/>
                <a:cs typeface="+mn-cs"/>
              </a:rPr>
              <a:t>) should be chosen. </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46</a:t>
            </a:fld>
            <a:endParaRPr lang="en-US"/>
          </a:p>
        </p:txBody>
      </p:sp>
    </p:spTree>
    <p:extLst>
      <p:ext uri="{BB962C8B-B14F-4D97-AF65-F5344CB8AC3E}">
        <p14:creationId xmlns="" xmlns:p14="http://schemas.microsoft.com/office/powerpoint/2010/main" val="20616281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Some young people taking antipsychotics can gain a substantial amount of weight very quickly. Once gained it is much harder to lose than to prevent it from happening in the first place. Because of the likelihood of significant weight gain with most second generation antipsychotics (see Table H.5.1.2) clinicians need to be proactive from the start by informing patients and families of this risk and ways of preventing it. The goal would be to achieve healthy eating, to maintain a body mass index (BMI) of less than 25 and an adequate level of physical exercise. Apart from regular monitoring of weight, waist circumference, fasting glucose and lipids (see Table H.5.1.4) clinicians ought to provide dietary and exercise advice, which should be monitored and reinforced at each consultation, recommending, for example </a:t>
            </a:r>
            <a:r>
              <a:rPr lang="fr-FR" sz="1200" b="0" i="0" u="none" strike="noStrike" kern="1200" baseline="0" dirty="0">
                <a:solidFill>
                  <a:schemeClr val="tx1"/>
                </a:solidFill>
                <a:latin typeface="+mn-lt"/>
                <a:ea typeface="+mn-ea"/>
                <a:cs typeface="+mn-cs"/>
              </a:rPr>
              <a:t>to (</a:t>
            </a:r>
            <a:r>
              <a:rPr lang="fr-FR" sz="1200" b="0" i="0" u="none" strike="noStrike" kern="1200" baseline="0" dirty="0" err="1">
                <a:solidFill>
                  <a:schemeClr val="tx1"/>
                </a:solidFill>
                <a:latin typeface="+mn-lt"/>
                <a:ea typeface="+mn-ea"/>
                <a:cs typeface="+mn-cs"/>
              </a:rPr>
              <a:t>Women’s</a:t>
            </a:r>
            <a:r>
              <a:rPr lang="fr-FR" sz="1200" b="0" i="0" u="none" strike="noStrike" kern="1200" baseline="0" dirty="0">
                <a:solidFill>
                  <a:schemeClr val="tx1"/>
                </a:solidFill>
                <a:latin typeface="+mn-lt"/>
                <a:ea typeface="+mn-ea"/>
                <a:cs typeface="+mn-cs"/>
              </a:rPr>
              <a:t> and </a:t>
            </a:r>
            <a:r>
              <a:rPr lang="fr-FR" sz="1200" b="0" i="0" u="none" strike="noStrike" kern="1200" baseline="0" dirty="0" err="1">
                <a:solidFill>
                  <a:schemeClr val="tx1"/>
                </a:solidFill>
                <a:latin typeface="+mn-lt"/>
                <a:ea typeface="+mn-ea"/>
                <a:cs typeface="+mn-cs"/>
              </a:rPr>
              <a:t>Children’s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Health</a:t>
            </a:r>
            <a:r>
              <a:rPr lang="fr-FR" sz="1200" b="0" i="0" u="none" strike="noStrike" kern="1200" baseline="0" dirty="0">
                <a:solidFill>
                  <a:schemeClr val="tx1"/>
                </a:solidFill>
                <a:latin typeface="+mn-lt"/>
                <a:ea typeface="+mn-ea"/>
                <a:cs typeface="+mn-cs"/>
              </a:rPr>
              <a:t> Network, 2007)</a:t>
            </a:r>
          </a:p>
          <a:p>
            <a:endParaRPr lang="fr-FR"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Eat every 3 to 4 hours, with no more than 2 meals in the evening or at night </a:t>
            </a:r>
          </a:p>
          <a:p>
            <a:r>
              <a:rPr lang="en-US" sz="1200" b="0" i="0" u="none" strike="noStrike" kern="1200" baseline="0" dirty="0">
                <a:solidFill>
                  <a:schemeClr val="tx1"/>
                </a:solidFill>
                <a:latin typeface="+mn-lt"/>
                <a:ea typeface="+mn-ea"/>
                <a:cs typeface="+mn-cs"/>
              </a:rPr>
              <a:t>Eat small portions at meals </a:t>
            </a:r>
          </a:p>
          <a:p>
            <a:r>
              <a:rPr lang="en-US" sz="1200" b="0" i="0" u="none" strike="noStrike" kern="1200" baseline="0" dirty="0">
                <a:solidFill>
                  <a:schemeClr val="tx1"/>
                </a:solidFill>
                <a:latin typeface="+mn-lt"/>
                <a:ea typeface="+mn-ea"/>
                <a:cs typeface="+mn-cs"/>
              </a:rPr>
              <a:t>Eat breakfast every morning </a:t>
            </a:r>
          </a:p>
          <a:p>
            <a:r>
              <a:rPr lang="en-US" sz="1200" b="0" i="0" u="none" strike="noStrike" kern="1200" baseline="0" dirty="0">
                <a:solidFill>
                  <a:schemeClr val="tx1"/>
                </a:solidFill>
                <a:latin typeface="+mn-lt"/>
                <a:ea typeface="+mn-ea"/>
                <a:cs typeface="+mn-cs"/>
              </a:rPr>
              <a:t>Eat slowly, drink an ample amount of water between bites and take second helpings only after a delay </a:t>
            </a:r>
          </a:p>
          <a:p>
            <a:r>
              <a:rPr lang="en-US" sz="1200" b="0" i="0" u="none" strike="noStrike" kern="1200" baseline="0" dirty="0">
                <a:solidFill>
                  <a:schemeClr val="tx1"/>
                </a:solidFill>
                <a:latin typeface="+mn-lt"/>
                <a:ea typeface="+mn-ea"/>
                <a:cs typeface="+mn-cs"/>
              </a:rPr>
              <a:t>Eat no more than one fast food meal per week </a:t>
            </a:r>
          </a:p>
          <a:p>
            <a:r>
              <a:rPr lang="en-US" sz="1200" b="0" i="0" u="none" strike="noStrike" kern="1200" baseline="0" dirty="0">
                <a:solidFill>
                  <a:schemeClr val="tx1"/>
                </a:solidFill>
                <a:latin typeface="+mn-lt"/>
                <a:ea typeface="+mn-ea"/>
                <a:cs typeface="+mn-cs"/>
              </a:rPr>
              <a:t>Avoid fried foods </a:t>
            </a:r>
          </a:p>
          <a:p>
            <a:r>
              <a:rPr lang="en-US" sz="1200" b="0" i="0" u="none" strike="noStrike" kern="1200" baseline="0" dirty="0">
                <a:solidFill>
                  <a:schemeClr val="tx1"/>
                </a:solidFill>
                <a:latin typeface="+mn-lt"/>
                <a:ea typeface="+mn-ea"/>
                <a:cs typeface="+mn-cs"/>
              </a:rPr>
              <a:t>Replace all drinks containing sugar (e.g., soft drinks, cordial, juice), “diet” drinks, and whole milk with at least 2L of water a day and moderate amounts of unsweetened tea or low fat milk. </a:t>
            </a:r>
          </a:p>
          <a:p>
            <a:r>
              <a:rPr lang="en-US" sz="1200" b="0" i="0" u="none" strike="noStrike" kern="1200" baseline="0" dirty="0">
                <a:solidFill>
                  <a:schemeClr val="tx1"/>
                </a:solidFill>
                <a:latin typeface="+mn-lt"/>
                <a:ea typeface="+mn-ea"/>
                <a:cs typeface="+mn-cs"/>
              </a:rPr>
              <a:t>Replace foods made with refined white flour and processed sugar and eat instead whole-grain foods and other food items that have a low </a:t>
            </a:r>
            <a:r>
              <a:rPr lang="en-US" sz="1200" b="0" i="0" u="none" strike="noStrike" kern="1200" baseline="0" dirty="0" err="1">
                <a:solidFill>
                  <a:schemeClr val="tx1"/>
                </a:solidFill>
                <a:latin typeface="+mn-lt"/>
                <a:ea typeface="+mn-ea"/>
                <a:cs typeface="+mn-cs"/>
              </a:rPr>
              <a:t>glycaemic</a:t>
            </a:r>
            <a:r>
              <a:rPr lang="en-US" sz="1200" b="0" i="0" u="none" strike="noStrike" kern="1200" baseline="0" dirty="0">
                <a:solidFill>
                  <a:schemeClr val="tx1"/>
                </a:solidFill>
                <a:latin typeface="+mn-lt"/>
                <a:ea typeface="+mn-ea"/>
                <a:cs typeface="+mn-cs"/>
              </a:rPr>
              <a:t> index (i.e. ≤ 55). </a:t>
            </a:r>
          </a:p>
          <a:p>
            <a:r>
              <a:rPr lang="en-US" sz="1200" b="0" i="0" u="none" strike="noStrike" kern="1200" baseline="0" dirty="0">
                <a:solidFill>
                  <a:schemeClr val="tx1"/>
                </a:solidFill>
                <a:latin typeface="+mn-lt"/>
                <a:ea typeface="+mn-ea"/>
                <a:cs typeface="+mn-cs"/>
              </a:rPr>
              <a:t>Do not snack when full and replace high-fat, high-calorie snacks with fruit and vegetables </a:t>
            </a:r>
          </a:p>
          <a:p>
            <a:r>
              <a:rPr lang="en-US" sz="1200" b="0" i="0" u="none" strike="noStrike" kern="1200" baseline="0" dirty="0">
                <a:solidFill>
                  <a:schemeClr val="tx1"/>
                </a:solidFill>
                <a:latin typeface="+mn-lt"/>
                <a:ea typeface="+mn-ea"/>
                <a:cs typeface="+mn-cs"/>
              </a:rPr>
              <a:t>Limit saturated fat intake </a:t>
            </a:r>
          </a:p>
          <a:p>
            <a:r>
              <a:rPr lang="en-US" sz="1200" b="0" i="0" u="none" strike="noStrike" kern="1200" baseline="0" dirty="0">
                <a:solidFill>
                  <a:schemeClr val="tx1"/>
                </a:solidFill>
                <a:latin typeface="+mn-lt"/>
                <a:ea typeface="+mn-ea"/>
                <a:cs typeface="+mn-cs"/>
              </a:rPr>
              <a:t>Eat at least 25-30g per day of soluble </a:t>
            </a:r>
            <a:r>
              <a:rPr lang="en-US" sz="1200" b="0" i="0" u="none" strike="noStrike" kern="1200" baseline="0" dirty="0" err="1">
                <a:solidFill>
                  <a:schemeClr val="tx1"/>
                </a:solidFill>
                <a:latin typeface="+mn-lt"/>
                <a:ea typeface="+mn-ea"/>
                <a:cs typeface="+mn-cs"/>
              </a:rPr>
              <a:t>fibre</a:t>
            </a:r>
            <a:r>
              <a:rPr lang="en-US" sz="1200" b="0" i="0" u="none" strike="noStrike" kern="1200" baseline="0" dirty="0">
                <a:solidFill>
                  <a:schemeClr val="tx1"/>
                </a:solidFill>
                <a:latin typeface="+mn-lt"/>
                <a:ea typeface="+mn-ea"/>
                <a:cs typeface="+mn-cs"/>
              </a:rPr>
              <a:t> from fruits, vegetables and whole grains </a:t>
            </a:r>
          </a:p>
          <a:p>
            <a:r>
              <a:rPr lang="en-US" sz="1200" b="0" i="0" u="none" strike="noStrike" kern="1200" baseline="0" dirty="0">
                <a:solidFill>
                  <a:schemeClr val="tx1"/>
                </a:solidFill>
                <a:latin typeface="+mn-lt"/>
                <a:ea typeface="+mn-ea"/>
                <a:cs typeface="+mn-cs"/>
              </a:rPr>
              <a:t>Limit watching television or playing computer/video games to less than 2 hours per day </a:t>
            </a:r>
          </a:p>
          <a:p>
            <a:r>
              <a:rPr lang="en-US" sz="1200" b="0" i="0" u="none" strike="noStrike" kern="1200" baseline="0" dirty="0">
                <a:solidFill>
                  <a:schemeClr val="tx1"/>
                </a:solidFill>
                <a:latin typeface="+mn-lt"/>
                <a:ea typeface="+mn-ea"/>
                <a:cs typeface="+mn-cs"/>
              </a:rPr>
              <a:t>Perform moderate to vigorous physical activity for at least 30 to 60 minutes per day.</a:t>
            </a: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47</a:t>
            </a:fld>
            <a:endParaRPr lang="en-US"/>
          </a:p>
        </p:txBody>
      </p:sp>
    </p:spTree>
    <p:extLst>
      <p:ext uri="{BB962C8B-B14F-4D97-AF65-F5344CB8AC3E}">
        <p14:creationId xmlns="" xmlns:p14="http://schemas.microsoft.com/office/powerpoint/2010/main" val="206162812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Hyperprolactinaemia</a:t>
            </a:r>
            <a:r>
              <a:rPr lang="en-US" sz="1200" b="0" i="0" u="none" strike="noStrike" kern="1200" baseline="0" dirty="0">
                <a:solidFill>
                  <a:schemeClr val="tx1"/>
                </a:solidFill>
                <a:latin typeface="+mn-lt"/>
                <a:ea typeface="+mn-ea"/>
                <a:cs typeface="+mn-cs"/>
              </a:rPr>
              <a:t> seems to be more common in children and adolescents than in adults. Post-pubertal girls may be more sensitive, as </a:t>
            </a:r>
          </a:p>
          <a:p>
            <a:r>
              <a:rPr lang="en-US" sz="1200" b="0" i="0" u="none" strike="noStrike" kern="1200" baseline="0" dirty="0" err="1">
                <a:solidFill>
                  <a:schemeClr val="tx1"/>
                </a:solidFill>
                <a:latin typeface="+mn-lt"/>
                <a:ea typeface="+mn-ea"/>
                <a:cs typeface="+mn-cs"/>
              </a:rPr>
              <a:t>oestrogen</a:t>
            </a:r>
            <a:r>
              <a:rPr lang="en-US" sz="1200" b="0" i="0" u="none" strike="noStrike" kern="1200" baseline="0" dirty="0">
                <a:solidFill>
                  <a:schemeClr val="tx1"/>
                </a:solidFill>
                <a:latin typeface="+mn-lt"/>
                <a:ea typeface="+mn-ea"/>
                <a:cs typeface="+mn-cs"/>
              </a:rPr>
              <a:t> stimulates prolactin synthesis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main effects of </a:t>
            </a:r>
            <a:r>
              <a:rPr lang="en-US" sz="1200" b="0" i="0" u="none" strike="noStrike" kern="1200" baseline="0" dirty="0" err="1">
                <a:solidFill>
                  <a:schemeClr val="tx1"/>
                </a:solidFill>
                <a:latin typeface="+mn-lt"/>
                <a:ea typeface="+mn-ea"/>
                <a:cs typeface="+mn-cs"/>
              </a:rPr>
              <a:t>hyperprolactinaemia</a:t>
            </a:r>
            <a:r>
              <a:rPr lang="en-US" sz="1200" b="0" i="0" u="none" strike="noStrike" kern="1200" baseline="0" dirty="0">
                <a:solidFill>
                  <a:schemeClr val="tx1"/>
                </a:solidFill>
                <a:latin typeface="+mn-lt"/>
                <a:ea typeface="+mn-ea"/>
                <a:cs typeface="+mn-cs"/>
              </a:rPr>
              <a:t> are </a:t>
            </a:r>
            <a:r>
              <a:rPr lang="en-US" sz="1200" b="0" i="0" u="none" strike="noStrike" kern="1200" baseline="0" dirty="0" err="1">
                <a:solidFill>
                  <a:schemeClr val="tx1"/>
                </a:solidFill>
                <a:latin typeface="+mn-lt"/>
                <a:ea typeface="+mn-ea"/>
                <a:cs typeface="+mn-cs"/>
              </a:rPr>
              <a:t>amenorrhoea</a:t>
            </a:r>
            <a:r>
              <a:rPr lang="en-US" sz="1200" b="0" i="0" u="none" strike="noStrike" kern="1200" baseline="0" dirty="0">
                <a:solidFill>
                  <a:schemeClr val="tx1"/>
                </a:solidFill>
                <a:latin typeface="+mn-lt"/>
                <a:ea typeface="+mn-ea"/>
                <a:cs typeface="+mn-cs"/>
              </a:rPr>
              <a:t>, menstrual cycle disorders, breast enlargement, </a:t>
            </a:r>
            <a:r>
              <a:rPr lang="en-US" sz="1200" b="0" i="0" u="none" strike="noStrike" kern="1200" baseline="0" dirty="0" err="1">
                <a:solidFill>
                  <a:schemeClr val="tx1"/>
                </a:solidFill>
                <a:latin typeface="+mn-lt"/>
                <a:ea typeface="+mn-ea"/>
                <a:cs typeface="+mn-cs"/>
              </a:rPr>
              <a:t>galactorrhoea</a:t>
            </a:r>
            <a:r>
              <a:rPr lang="en-US" sz="1200" b="0" i="0" u="none" strike="noStrike" kern="1200" baseline="0" dirty="0">
                <a:solidFill>
                  <a:schemeClr val="tx1"/>
                </a:solidFill>
                <a:latin typeface="+mn-lt"/>
                <a:ea typeface="+mn-ea"/>
                <a:cs typeface="+mn-cs"/>
              </a:rPr>
              <a:t> (both in males and females) and sexual effects (decreased libido, erectile difficulties)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err="1">
                <a:solidFill>
                  <a:schemeClr val="tx1"/>
                </a:solidFill>
                <a:latin typeface="+mn-lt"/>
                <a:ea typeface="+mn-ea"/>
                <a:cs typeface="+mn-cs"/>
              </a:rPr>
              <a:t>Hyperprolactinemia</a:t>
            </a:r>
            <a:r>
              <a:rPr lang="en-US" sz="1200" b="0" i="0" u="none" strike="noStrike" kern="1200" baseline="0" dirty="0">
                <a:solidFill>
                  <a:schemeClr val="tx1"/>
                </a:solidFill>
                <a:latin typeface="+mn-lt"/>
                <a:ea typeface="+mn-ea"/>
                <a:cs typeface="+mn-cs"/>
              </a:rPr>
              <a:t> with antipsychotics is dose </a:t>
            </a:r>
            <a:r>
              <a:rPr lang="en-US" sz="1200" b="0" i="0" u="none" strike="noStrike" kern="1200" baseline="0" dirty="0" err="1">
                <a:solidFill>
                  <a:schemeClr val="tx1"/>
                </a:solidFill>
                <a:latin typeface="+mn-lt"/>
                <a:ea typeface="+mn-ea"/>
                <a:cs typeface="+mn-cs"/>
              </a:rPr>
              <a:t>dependant</a:t>
            </a:r>
            <a:r>
              <a:rPr lang="en-US" sz="1200" b="0" i="0" u="none" strike="noStrike" kern="1200" baseline="0" dirty="0">
                <a:solidFill>
                  <a:schemeClr val="tx1"/>
                </a:solidFill>
                <a:latin typeface="+mn-lt"/>
                <a:ea typeface="+mn-ea"/>
                <a:cs typeface="+mn-cs"/>
              </a:rPr>
              <a:t> and related to the drugs’ affinity to D2 receptors. Overall, it is higher in first generation antipsychotics but there are second generation antipsychotics with a high potential for prolactin elevation (e.g., </a:t>
            </a:r>
            <a:r>
              <a:rPr lang="en-US" sz="1200" b="0" i="0" u="none" strike="noStrike" kern="1200" baseline="0" dirty="0" err="1">
                <a:solidFill>
                  <a:schemeClr val="tx1"/>
                </a:solidFill>
                <a:latin typeface="+mn-lt"/>
                <a:ea typeface="+mn-ea"/>
                <a:cs typeface="+mn-cs"/>
              </a:rPr>
              <a:t>amisulpride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risperidone</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paliperidone</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Quetiapine</a:t>
            </a:r>
            <a:r>
              <a:rPr lang="en-US" sz="1200" b="0" i="0" u="none" strike="noStrike" kern="1200" baseline="0" dirty="0">
                <a:solidFill>
                  <a:schemeClr val="tx1"/>
                </a:solidFill>
                <a:latin typeface="+mn-lt"/>
                <a:ea typeface="+mn-ea"/>
                <a:cs typeface="+mn-cs"/>
              </a:rPr>
              <a:t> has little effect on prolactin secretion. </a:t>
            </a:r>
            <a:r>
              <a:rPr lang="en-US" sz="1200" b="0" i="0" u="none" strike="noStrike" kern="1200" baseline="0" dirty="0" err="1">
                <a:solidFill>
                  <a:schemeClr val="tx1"/>
                </a:solidFill>
                <a:latin typeface="+mn-lt"/>
                <a:ea typeface="+mn-ea"/>
                <a:cs typeface="+mn-cs"/>
              </a:rPr>
              <a:t>Aripiprazole</a:t>
            </a:r>
            <a:r>
              <a:rPr lang="en-US" sz="1200" b="0" i="0" u="none" strike="noStrike" kern="1200" baseline="0" dirty="0">
                <a:solidFill>
                  <a:schemeClr val="tx1"/>
                </a:solidFill>
                <a:latin typeface="+mn-lt"/>
                <a:ea typeface="+mn-ea"/>
                <a:cs typeface="+mn-cs"/>
              </a:rPr>
              <a:t> may be associated with a small decrease of prolactin levels (</a:t>
            </a:r>
            <a:r>
              <a:rPr lang="en-US" sz="1200" b="0" i="0" u="none" strike="noStrike" kern="1200" baseline="0" dirty="0" err="1">
                <a:solidFill>
                  <a:schemeClr val="tx1"/>
                </a:solidFill>
                <a:latin typeface="+mn-lt"/>
                <a:ea typeface="+mn-ea"/>
                <a:cs typeface="+mn-cs"/>
              </a:rPr>
              <a:t>Correll</a:t>
            </a:r>
            <a:r>
              <a:rPr lang="en-US" sz="1200" b="0" i="0" u="none" strike="noStrike" kern="1200" baseline="0" dirty="0">
                <a:solidFill>
                  <a:schemeClr val="tx1"/>
                </a:solidFill>
                <a:latin typeface="+mn-lt"/>
                <a:ea typeface="+mn-ea"/>
                <a:cs typeface="+mn-cs"/>
              </a:rPr>
              <a:t> &amp; Carlson 2006)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a:t>
            </a:r>
            <a:r>
              <a:rPr lang="en-US" sz="1200" b="0" i="0" u="none" strike="noStrike" kern="1200" baseline="0" dirty="0" err="1">
                <a:solidFill>
                  <a:schemeClr val="tx1"/>
                </a:solidFill>
                <a:latin typeface="+mn-lt"/>
                <a:ea typeface="+mn-ea"/>
                <a:cs typeface="+mn-cs"/>
              </a:rPr>
              <a:t>hyperprolactinemia</a:t>
            </a:r>
            <a:r>
              <a:rPr lang="en-US" sz="1200" b="0" i="0" u="none" strike="noStrike" kern="1200" baseline="0" dirty="0">
                <a:solidFill>
                  <a:schemeClr val="tx1"/>
                </a:solidFill>
                <a:latin typeface="+mn-lt"/>
                <a:ea typeface="+mn-ea"/>
                <a:cs typeface="+mn-cs"/>
              </a:rPr>
              <a:t> becomes a concern, antipsychotic should be changed to </a:t>
            </a:r>
            <a:r>
              <a:rPr lang="en-US" sz="1200" b="0" i="0" u="none" strike="noStrike" kern="1200" baseline="0" dirty="0" err="1">
                <a:solidFill>
                  <a:schemeClr val="tx1"/>
                </a:solidFill>
                <a:latin typeface="+mn-lt"/>
                <a:ea typeface="+mn-ea"/>
                <a:cs typeface="+mn-cs"/>
              </a:rPr>
              <a:t>quetiapine</a:t>
            </a:r>
            <a:r>
              <a:rPr lang="en-US" sz="1200" b="0" i="0" u="none" strike="noStrike" kern="1200" baseline="0" dirty="0">
                <a:solidFill>
                  <a:schemeClr val="tx1"/>
                </a:solidFill>
                <a:latin typeface="+mn-lt"/>
                <a:ea typeface="+mn-ea"/>
                <a:cs typeface="+mn-cs"/>
              </a:rPr>
              <a:t> or </a:t>
            </a:r>
            <a:r>
              <a:rPr lang="en-US" sz="1200" b="0" i="0" u="none" strike="noStrike" kern="1200" baseline="0" dirty="0" err="1">
                <a:solidFill>
                  <a:schemeClr val="tx1"/>
                </a:solidFill>
                <a:latin typeface="+mn-lt"/>
                <a:ea typeface="+mn-ea"/>
                <a:cs typeface="+mn-cs"/>
              </a:rPr>
              <a:t>aripiprazole</a:t>
            </a:r>
            <a:r>
              <a:rPr lang="en-US" sz="1200" b="0" i="0" u="none" strike="noStrike" kern="1200" baseline="0" dirty="0">
                <a:solidFill>
                  <a:schemeClr val="tx1"/>
                </a:solidFill>
                <a:latin typeface="+mn-lt"/>
                <a:ea typeface="+mn-ea"/>
                <a:cs typeface="+mn-cs"/>
              </a:rPr>
              <a:t>.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48</a:t>
            </a:fld>
            <a:endParaRPr lang="en-US"/>
          </a:p>
        </p:txBody>
      </p:sp>
    </p:spTree>
    <p:extLst>
      <p:ext uri="{BB962C8B-B14F-4D97-AF65-F5344CB8AC3E}">
        <p14:creationId xmlns="" xmlns:p14="http://schemas.microsoft.com/office/powerpoint/2010/main" val="20616281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Dystonia responds promptly to anticholinergic drugs (e.g., </a:t>
            </a:r>
            <a:r>
              <a:rPr lang="en-US" sz="1200" b="0" i="0" u="none" strike="noStrike" kern="1200" baseline="0" dirty="0" err="1">
                <a:solidFill>
                  <a:schemeClr val="tx1"/>
                </a:solidFill>
                <a:latin typeface="+mn-lt"/>
                <a:ea typeface="+mn-ea"/>
                <a:cs typeface="+mn-cs"/>
              </a:rPr>
              <a:t>benztropine</a:t>
            </a:r>
            <a:r>
              <a:rPr lang="en-US" sz="1200" b="0" i="0" u="none" strike="noStrike" kern="1200" baseline="0" dirty="0">
                <a:solidFill>
                  <a:schemeClr val="tx1"/>
                </a:solidFill>
                <a:latin typeface="+mn-lt"/>
                <a:ea typeface="+mn-ea"/>
                <a:cs typeface="+mn-cs"/>
              </a:rPr>
              <a:t> 1-2mg by slow intravenous injection) or </a:t>
            </a:r>
            <a:r>
              <a:rPr lang="en-US" sz="1200" b="0" i="0" u="none" strike="noStrike" kern="1200" baseline="0" dirty="0" err="1">
                <a:solidFill>
                  <a:schemeClr val="tx1"/>
                </a:solidFill>
                <a:latin typeface="+mn-lt"/>
                <a:ea typeface="+mn-ea"/>
                <a:cs typeface="+mn-cs"/>
              </a:rPr>
              <a:t>antihistaminics</a:t>
            </a:r>
            <a:r>
              <a:rPr lang="en-US" sz="1200" b="0" i="0" u="none" strike="noStrike" kern="1200" baseline="0" dirty="0">
                <a:solidFill>
                  <a:schemeClr val="tx1"/>
                </a:solidFill>
                <a:latin typeface="+mn-lt"/>
                <a:ea typeface="+mn-ea"/>
                <a:cs typeface="+mn-cs"/>
              </a:rPr>
              <a:t> (e.g., diphenhydramine). Children should be given parenteral </a:t>
            </a:r>
            <a:r>
              <a:rPr lang="en-US" sz="1200" b="0" i="0" u="none" strike="noStrike" kern="1200" baseline="0" dirty="0" err="1">
                <a:solidFill>
                  <a:schemeClr val="tx1"/>
                </a:solidFill>
                <a:latin typeface="+mn-lt"/>
                <a:ea typeface="+mn-ea"/>
                <a:cs typeface="+mn-cs"/>
              </a:rPr>
              <a:t>benztropine</a:t>
            </a:r>
            <a:r>
              <a:rPr lang="en-US" sz="1200" b="0" i="0" u="none" strike="noStrike" kern="1200" baseline="0" dirty="0">
                <a:solidFill>
                  <a:schemeClr val="tx1"/>
                </a:solidFill>
                <a:latin typeface="+mn-lt"/>
                <a:ea typeface="+mn-ea"/>
                <a:cs typeface="+mn-cs"/>
              </a:rPr>
              <a:t> (0.02mg/kg to a maximum of 1mg), either intramuscularly or intravenously. Most patients respond within 5 minutes and are symptom-free by 15 minutes (see video clip). If there is no response the dose can be repeated after 10 minutes (or 30 minutes in children if intramuscularly). If the dystonic reaction does not improve, the diagnosis is probably wrong.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49</a:t>
            </a:fld>
            <a:endParaRPr lang="en-US"/>
          </a:p>
        </p:txBody>
      </p:sp>
    </p:spTree>
    <p:extLst>
      <p:ext uri="{BB962C8B-B14F-4D97-AF65-F5344CB8AC3E}">
        <p14:creationId xmlns="" xmlns:p14="http://schemas.microsoft.com/office/powerpoint/2010/main" val="20616281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Antipsychotic medications cross the placenta. Neonates exposed to antipsychotic medications during the third trimester of pregnancy may be at risk for EPS and/or withdrawal symptoms following delivery. However, the current evidence is that taking antipsychotic medication during pregnancy does not independently increase risk for important short term maternal medical (e.g., gestational diabetes) and perinatal outcomes (</a:t>
            </a:r>
            <a:r>
              <a:rPr lang="en-US" sz="1200" b="0" i="0" u="none" strike="noStrike" kern="1200" baseline="0" dirty="0" err="1">
                <a:solidFill>
                  <a:schemeClr val="tx1"/>
                </a:solidFill>
                <a:latin typeface="+mn-lt"/>
                <a:ea typeface="+mn-ea"/>
                <a:cs typeface="+mn-cs"/>
              </a:rPr>
              <a:t>Vigod</a:t>
            </a:r>
            <a:r>
              <a:rPr lang="en-US" sz="1200" b="0" i="0" u="none" strike="noStrike" kern="1200" baseline="0" dirty="0">
                <a:solidFill>
                  <a:schemeClr val="tx1"/>
                </a:solidFill>
                <a:latin typeface="+mn-lt"/>
                <a:ea typeface="+mn-ea"/>
                <a:cs typeface="+mn-cs"/>
              </a:rPr>
              <a:t> et al, 2015). </a:t>
            </a:r>
            <a:endParaRPr lang="en-US" dirty="0"/>
          </a:p>
        </p:txBody>
      </p:sp>
      <p:sp>
        <p:nvSpPr>
          <p:cNvPr id="4" name="Slide Number Placeholder 3"/>
          <p:cNvSpPr>
            <a:spLocks noGrp="1"/>
          </p:cNvSpPr>
          <p:nvPr>
            <p:ph type="sldNum" sz="quarter" idx="10"/>
          </p:nvPr>
        </p:nvSpPr>
        <p:spPr/>
        <p:txBody>
          <a:bodyPr/>
          <a:lstStyle/>
          <a:p>
            <a:fld id="{8BE46673-C549-6F4B-B00B-E45BB8C71152}" type="slidenum">
              <a:rPr lang="en-US" smtClean="0"/>
              <a:pPr/>
              <a:t>51</a:t>
            </a:fld>
            <a:endParaRPr lang="en-US"/>
          </a:p>
        </p:txBody>
      </p:sp>
    </p:spTree>
    <p:extLst>
      <p:ext uri="{BB962C8B-B14F-4D97-AF65-F5344CB8AC3E}">
        <p14:creationId xmlns="" xmlns:p14="http://schemas.microsoft.com/office/powerpoint/2010/main" val="2061628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7</a:t>
            </a:fld>
            <a:endParaRPr lang="en-US"/>
          </a:p>
        </p:txBody>
      </p:sp>
    </p:spTree>
    <p:extLst>
      <p:ext uri="{BB962C8B-B14F-4D97-AF65-F5344CB8AC3E}">
        <p14:creationId xmlns="" xmlns:p14="http://schemas.microsoft.com/office/powerpoint/2010/main" val="87251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8</a:t>
            </a:fld>
            <a:endParaRPr lang="en-US"/>
          </a:p>
        </p:txBody>
      </p:sp>
    </p:spTree>
    <p:extLst>
      <p:ext uri="{BB962C8B-B14F-4D97-AF65-F5344CB8AC3E}">
        <p14:creationId xmlns="" xmlns:p14="http://schemas.microsoft.com/office/powerpoint/2010/main" val="2025074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9</a:t>
            </a:fld>
            <a:endParaRPr lang="en-US"/>
          </a:p>
        </p:txBody>
      </p:sp>
    </p:spTree>
    <p:extLst>
      <p:ext uri="{BB962C8B-B14F-4D97-AF65-F5344CB8AC3E}">
        <p14:creationId xmlns="" xmlns:p14="http://schemas.microsoft.com/office/powerpoint/2010/main" val="16430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10</a:t>
            </a:fld>
            <a:endParaRPr lang="en-US"/>
          </a:p>
        </p:txBody>
      </p:sp>
    </p:spTree>
    <p:extLst>
      <p:ext uri="{BB962C8B-B14F-4D97-AF65-F5344CB8AC3E}">
        <p14:creationId xmlns="" xmlns:p14="http://schemas.microsoft.com/office/powerpoint/2010/main" val="12326923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11</a:t>
            </a:fld>
            <a:endParaRPr lang="en-US"/>
          </a:p>
        </p:txBody>
      </p:sp>
    </p:spTree>
    <p:extLst>
      <p:ext uri="{BB962C8B-B14F-4D97-AF65-F5344CB8AC3E}">
        <p14:creationId xmlns="" xmlns:p14="http://schemas.microsoft.com/office/powerpoint/2010/main" val="2093174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95325"/>
            <a:ext cx="4578350" cy="34337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D7395D6-782D-4340-8E5B-360F723FBB5B}" type="slidenum">
              <a:rPr lang="en-US" smtClean="0"/>
              <a:pPr>
                <a:defRPr/>
              </a:pPr>
              <a:t>12</a:t>
            </a:fld>
            <a:endParaRPr lang="en-US"/>
          </a:p>
        </p:txBody>
      </p:sp>
    </p:spTree>
    <p:extLst>
      <p:ext uri="{BB962C8B-B14F-4D97-AF65-F5344CB8AC3E}">
        <p14:creationId xmlns="" xmlns:p14="http://schemas.microsoft.com/office/powerpoint/2010/main" val="2538992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ar-S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ar-SA"/>
          </a:p>
        </p:txBody>
      </p:sp>
      <p:sp>
        <p:nvSpPr>
          <p:cNvPr id="4" name="Date Placeholder 3"/>
          <p:cNvSpPr>
            <a:spLocks noGrp="1"/>
          </p:cNvSpPr>
          <p:nvPr>
            <p:ph type="dt" sz="half" idx="10"/>
          </p:nvPr>
        </p:nvSpPr>
        <p:spPr/>
        <p:txBody>
          <a:bodyPr/>
          <a:lstStyle/>
          <a:p>
            <a:fld id="{664A0560-742D-4D86-AFF2-CD4932B5AD2E}" type="datetimeFigureOut">
              <a:rPr lang="ar-SA" smtClean="0"/>
              <a:pPr/>
              <a:t>04/06/1444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F6BEF0B-E04F-4531-9C41-FE6BF57AA3F0}" type="slidenum">
              <a:rPr lang="ar-SA" smtClean="0"/>
              <a:pPr/>
              <a:t>‹#›</a:t>
            </a:fld>
            <a:endParaRPr lang="ar-SA"/>
          </a:p>
        </p:txBody>
      </p:sp>
    </p:spTree>
    <p:extLst>
      <p:ext uri="{BB962C8B-B14F-4D97-AF65-F5344CB8AC3E}">
        <p14:creationId xmlns="" xmlns:p14="http://schemas.microsoft.com/office/powerpoint/2010/main" val="143162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664A0560-742D-4D86-AFF2-CD4932B5AD2E}" type="datetimeFigureOut">
              <a:rPr lang="ar-SA" smtClean="0"/>
              <a:pPr/>
              <a:t>04/06/1444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F6BEF0B-E04F-4531-9C41-FE6BF57AA3F0}" type="slidenum">
              <a:rPr lang="ar-SA" smtClean="0"/>
              <a:pPr/>
              <a:t>‹#›</a:t>
            </a:fld>
            <a:endParaRPr lang="ar-SA"/>
          </a:p>
        </p:txBody>
      </p:sp>
    </p:spTree>
    <p:extLst>
      <p:ext uri="{BB962C8B-B14F-4D97-AF65-F5344CB8AC3E}">
        <p14:creationId xmlns="" xmlns:p14="http://schemas.microsoft.com/office/powerpoint/2010/main" val="123361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ar-S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664A0560-742D-4D86-AFF2-CD4932B5AD2E}" type="datetimeFigureOut">
              <a:rPr lang="ar-SA" smtClean="0"/>
              <a:pPr/>
              <a:t>04/06/1444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F6BEF0B-E04F-4531-9C41-FE6BF57AA3F0}" type="slidenum">
              <a:rPr lang="ar-SA" smtClean="0"/>
              <a:pPr/>
              <a:t>‹#›</a:t>
            </a:fld>
            <a:endParaRPr lang="ar-SA"/>
          </a:p>
        </p:txBody>
      </p:sp>
    </p:spTree>
    <p:extLst>
      <p:ext uri="{BB962C8B-B14F-4D97-AF65-F5344CB8AC3E}">
        <p14:creationId xmlns="" xmlns:p14="http://schemas.microsoft.com/office/powerpoint/2010/main" val="2463883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10"/>
          </p:nvPr>
        </p:nvSpPr>
        <p:spPr/>
        <p:txBody>
          <a:bodyPr/>
          <a:lstStyle/>
          <a:p>
            <a:fld id="{664A0560-742D-4D86-AFF2-CD4932B5AD2E}" type="datetimeFigureOut">
              <a:rPr lang="ar-SA" smtClean="0"/>
              <a:pPr/>
              <a:t>04/06/1444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F6BEF0B-E04F-4531-9C41-FE6BF57AA3F0}" type="slidenum">
              <a:rPr lang="ar-SA" smtClean="0"/>
              <a:pPr/>
              <a:t>‹#›</a:t>
            </a:fld>
            <a:endParaRPr lang="ar-SA"/>
          </a:p>
        </p:txBody>
      </p:sp>
    </p:spTree>
    <p:extLst>
      <p:ext uri="{BB962C8B-B14F-4D97-AF65-F5344CB8AC3E}">
        <p14:creationId xmlns="" xmlns:p14="http://schemas.microsoft.com/office/powerpoint/2010/main" val="306073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ar-S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A0560-742D-4D86-AFF2-CD4932B5AD2E}" type="datetimeFigureOut">
              <a:rPr lang="ar-SA" smtClean="0"/>
              <a:pPr/>
              <a:t>04/06/1444</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EF6BEF0B-E04F-4531-9C41-FE6BF57AA3F0}" type="slidenum">
              <a:rPr lang="ar-SA" smtClean="0"/>
              <a:pPr/>
              <a:t>‹#›</a:t>
            </a:fld>
            <a:endParaRPr lang="ar-SA"/>
          </a:p>
        </p:txBody>
      </p:sp>
    </p:spTree>
    <p:extLst>
      <p:ext uri="{BB962C8B-B14F-4D97-AF65-F5344CB8AC3E}">
        <p14:creationId xmlns="" xmlns:p14="http://schemas.microsoft.com/office/powerpoint/2010/main" val="2250339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Date Placeholder 4"/>
          <p:cNvSpPr>
            <a:spLocks noGrp="1"/>
          </p:cNvSpPr>
          <p:nvPr>
            <p:ph type="dt" sz="half" idx="10"/>
          </p:nvPr>
        </p:nvSpPr>
        <p:spPr/>
        <p:txBody>
          <a:bodyPr/>
          <a:lstStyle/>
          <a:p>
            <a:fld id="{664A0560-742D-4D86-AFF2-CD4932B5AD2E}" type="datetimeFigureOut">
              <a:rPr lang="ar-SA" smtClean="0"/>
              <a:pPr/>
              <a:t>04/06/1444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F6BEF0B-E04F-4531-9C41-FE6BF57AA3F0}" type="slidenum">
              <a:rPr lang="ar-SA" smtClean="0"/>
              <a:pPr/>
              <a:t>‹#›</a:t>
            </a:fld>
            <a:endParaRPr lang="ar-SA"/>
          </a:p>
        </p:txBody>
      </p:sp>
    </p:spTree>
    <p:extLst>
      <p:ext uri="{BB962C8B-B14F-4D97-AF65-F5344CB8AC3E}">
        <p14:creationId xmlns="" xmlns:p14="http://schemas.microsoft.com/office/powerpoint/2010/main" val="184260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ar-S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7" name="Date Placeholder 6"/>
          <p:cNvSpPr>
            <a:spLocks noGrp="1"/>
          </p:cNvSpPr>
          <p:nvPr>
            <p:ph type="dt" sz="half" idx="10"/>
          </p:nvPr>
        </p:nvSpPr>
        <p:spPr/>
        <p:txBody>
          <a:bodyPr/>
          <a:lstStyle/>
          <a:p>
            <a:fld id="{664A0560-742D-4D86-AFF2-CD4932B5AD2E}" type="datetimeFigureOut">
              <a:rPr lang="ar-SA" smtClean="0"/>
              <a:pPr/>
              <a:t>04/06/1444</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EF6BEF0B-E04F-4531-9C41-FE6BF57AA3F0}" type="slidenum">
              <a:rPr lang="ar-SA" smtClean="0"/>
              <a:pPr/>
              <a:t>‹#›</a:t>
            </a:fld>
            <a:endParaRPr lang="ar-SA"/>
          </a:p>
        </p:txBody>
      </p:sp>
    </p:spTree>
    <p:extLst>
      <p:ext uri="{BB962C8B-B14F-4D97-AF65-F5344CB8AC3E}">
        <p14:creationId xmlns="" xmlns:p14="http://schemas.microsoft.com/office/powerpoint/2010/main" val="1983533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SA"/>
          </a:p>
        </p:txBody>
      </p:sp>
      <p:sp>
        <p:nvSpPr>
          <p:cNvPr id="3" name="Date Placeholder 2"/>
          <p:cNvSpPr>
            <a:spLocks noGrp="1"/>
          </p:cNvSpPr>
          <p:nvPr>
            <p:ph type="dt" sz="half" idx="10"/>
          </p:nvPr>
        </p:nvSpPr>
        <p:spPr/>
        <p:txBody>
          <a:bodyPr/>
          <a:lstStyle/>
          <a:p>
            <a:fld id="{664A0560-742D-4D86-AFF2-CD4932B5AD2E}" type="datetimeFigureOut">
              <a:rPr lang="ar-SA" smtClean="0"/>
              <a:pPr/>
              <a:t>04/06/1444</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EF6BEF0B-E04F-4531-9C41-FE6BF57AA3F0}" type="slidenum">
              <a:rPr lang="ar-SA" smtClean="0"/>
              <a:pPr/>
              <a:t>‹#›</a:t>
            </a:fld>
            <a:endParaRPr lang="ar-SA"/>
          </a:p>
        </p:txBody>
      </p:sp>
    </p:spTree>
    <p:extLst>
      <p:ext uri="{BB962C8B-B14F-4D97-AF65-F5344CB8AC3E}">
        <p14:creationId xmlns="" xmlns:p14="http://schemas.microsoft.com/office/powerpoint/2010/main" val="1630351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A0560-742D-4D86-AFF2-CD4932B5AD2E}" type="datetimeFigureOut">
              <a:rPr lang="ar-SA" smtClean="0"/>
              <a:pPr/>
              <a:t>04/06/1444</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EF6BEF0B-E04F-4531-9C41-FE6BF57AA3F0}" type="slidenum">
              <a:rPr lang="ar-SA" smtClean="0"/>
              <a:pPr/>
              <a:t>‹#›</a:t>
            </a:fld>
            <a:endParaRPr lang="ar-SA"/>
          </a:p>
        </p:txBody>
      </p:sp>
    </p:spTree>
    <p:extLst>
      <p:ext uri="{BB962C8B-B14F-4D97-AF65-F5344CB8AC3E}">
        <p14:creationId xmlns="" xmlns:p14="http://schemas.microsoft.com/office/powerpoint/2010/main" val="4231313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ar-S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A0560-742D-4D86-AFF2-CD4932B5AD2E}" type="datetimeFigureOut">
              <a:rPr lang="ar-SA" smtClean="0"/>
              <a:pPr/>
              <a:t>04/06/1444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F6BEF0B-E04F-4531-9C41-FE6BF57AA3F0}" type="slidenum">
              <a:rPr lang="ar-SA" smtClean="0"/>
              <a:pPr/>
              <a:t>‹#›</a:t>
            </a:fld>
            <a:endParaRPr lang="ar-SA"/>
          </a:p>
        </p:txBody>
      </p:sp>
    </p:spTree>
    <p:extLst>
      <p:ext uri="{BB962C8B-B14F-4D97-AF65-F5344CB8AC3E}">
        <p14:creationId xmlns="" xmlns:p14="http://schemas.microsoft.com/office/powerpoint/2010/main" val="353293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ar-S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A0560-742D-4D86-AFF2-CD4932B5AD2E}" type="datetimeFigureOut">
              <a:rPr lang="ar-SA" smtClean="0"/>
              <a:pPr/>
              <a:t>04/06/1444</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EF6BEF0B-E04F-4531-9C41-FE6BF57AA3F0}" type="slidenum">
              <a:rPr lang="ar-SA" smtClean="0"/>
              <a:pPr/>
              <a:t>‹#›</a:t>
            </a:fld>
            <a:endParaRPr lang="ar-SA"/>
          </a:p>
        </p:txBody>
      </p:sp>
    </p:spTree>
    <p:extLst>
      <p:ext uri="{BB962C8B-B14F-4D97-AF65-F5344CB8AC3E}">
        <p14:creationId xmlns="" xmlns:p14="http://schemas.microsoft.com/office/powerpoint/2010/main" val="1870836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a:t>Click to edit Master title style</a:t>
            </a:r>
            <a:endParaRPr lang="ar-S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ar-SA"/>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64A0560-742D-4D86-AFF2-CD4932B5AD2E}" type="datetimeFigureOut">
              <a:rPr lang="ar-SA" smtClean="0"/>
              <a:pPr/>
              <a:t>04/06/1444</a:t>
            </a:fld>
            <a:endParaRPr lang="ar-S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EF6BEF0B-E04F-4531-9C41-FE6BF57AA3F0}" type="slidenum">
              <a:rPr lang="ar-SA" smtClean="0"/>
              <a:pPr/>
              <a:t>‹#›</a:t>
            </a:fld>
            <a:endParaRPr lang="ar-SA"/>
          </a:p>
        </p:txBody>
      </p:sp>
    </p:spTree>
    <p:extLst>
      <p:ext uri="{BB962C8B-B14F-4D97-AF65-F5344CB8AC3E}">
        <p14:creationId xmlns="" xmlns:p14="http://schemas.microsoft.com/office/powerpoint/2010/main" val="2874330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fishershypnosis.com/images/extrapyramidal-symptoms-eps-side-effects.jpg" TargetMode="Externa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en.wikipedia.org/wiki/Thiothixene"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2krwEbm5hBo"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www.uptodate.com/contents/haloperidol-drug-information?topicRef=4829&amp;source=see_lin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uptodate.com/contents/olanzapine-drug-information?topicRef=4829&amp;source=see_link" TargetMode="External"/><Relationship Id="rId5" Type="http://schemas.openxmlformats.org/officeDocument/2006/relationships/hyperlink" Target="https://www.uptodate.com/contents/risperidone-drug-information?topicRef=4829&amp;source=see_link" TargetMode="External"/><Relationship Id="rId4" Type="http://schemas.openxmlformats.org/officeDocument/2006/relationships/hyperlink" Target="https://www.uptodate.com/contents/clozapine-drug-information?topicRef=4829&amp;source=see_link"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hiteswanfoundation.quintype.com/overcoming-addictio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whiteswanfoundation.quintype.com/psychiatric-disorders/common-disorders/depression/" TargetMode="External"/><Relationship Id="rId4" Type="http://schemas.openxmlformats.org/officeDocument/2006/relationships/hyperlink" Target="https://whiteswanfoundation.quintype.com/psychiatric-disorders/common-disorders/bipolar-disorde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85F55C16-BC21-49EF-A4FF-C3155BB93B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86300" y="365125"/>
            <a:ext cx="3829048" cy="1952744"/>
          </a:xfrm>
          <a:prstGeom prst="rect">
            <a:avLst/>
          </a:prstGeom>
        </p:spPr>
        <p:txBody>
          <a:bodyPr vert="horz" lIns="91440" tIns="45720" rIns="91440" bIns="45720" rtlCol="0" anchor="ct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l" rtl="0">
              <a:lnSpc>
                <a:spcPct val="90000"/>
              </a:lnSpc>
              <a:spcBef>
                <a:spcPct val="0"/>
              </a:spcBef>
              <a:spcAft>
                <a:spcPts val="600"/>
              </a:spcAft>
            </a:pPr>
            <a:r>
              <a:rPr lang="en-US" sz="2400" b="1" kern="1200" cap="none" spc="0">
                <a:ln w="11430"/>
                <a:solidFill>
                  <a:schemeClr val="tx1"/>
                </a:solidFill>
                <a:effectLst>
                  <a:outerShdw blurRad="50800" dist="39000" dir="5460000" algn="tl">
                    <a:srgbClr val="000000">
                      <a:alpha val="38000"/>
                    </a:srgbClr>
                  </a:outerShdw>
                </a:effectLst>
                <a:latin typeface="+mj-lt"/>
                <a:ea typeface="+mj-ea"/>
                <a:cs typeface="+mj-cs"/>
              </a:rPr>
              <a:t>Neurochemical basis of behavior</a:t>
            </a:r>
          </a:p>
          <a:p>
            <a:pPr algn="l" rtl="0">
              <a:lnSpc>
                <a:spcPct val="90000"/>
              </a:lnSpc>
              <a:spcBef>
                <a:spcPct val="0"/>
              </a:spcBef>
              <a:spcAft>
                <a:spcPts val="600"/>
              </a:spcAft>
            </a:pPr>
            <a:r>
              <a:rPr lang="en-US" sz="2400" b="1" kern="1200" cap="none" spc="0">
                <a:ln w="11430"/>
                <a:solidFill>
                  <a:schemeClr val="tx1"/>
                </a:solidFill>
                <a:effectLst>
                  <a:outerShdw blurRad="50800" dist="39000" dir="5460000" algn="tl">
                    <a:srgbClr val="000000">
                      <a:alpha val="38000"/>
                    </a:srgbClr>
                  </a:outerShdw>
                </a:effectLst>
                <a:latin typeface="+mj-lt"/>
                <a:ea typeface="+mj-ea"/>
                <a:cs typeface="+mj-cs"/>
              </a:rPr>
              <a:t>&amp;</a:t>
            </a:r>
          </a:p>
          <a:p>
            <a:pPr algn="l" rtl="0">
              <a:lnSpc>
                <a:spcPct val="90000"/>
              </a:lnSpc>
              <a:spcBef>
                <a:spcPct val="0"/>
              </a:spcBef>
              <a:spcAft>
                <a:spcPts val="600"/>
              </a:spcAft>
            </a:pPr>
            <a:r>
              <a:rPr lang="en-US" sz="2400" b="1" kern="1200">
                <a:ln w="11430"/>
                <a:solidFill>
                  <a:schemeClr val="tx1"/>
                </a:solidFill>
                <a:effectLst>
                  <a:outerShdw blurRad="50800" dist="39000" dir="5460000" algn="tl">
                    <a:srgbClr val="000000">
                      <a:alpha val="38000"/>
                    </a:srgbClr>
                  </a:outerShdw>
                </a:effectLst>
                <a:latin typeface="+mj-lt"/>
                <a:ea typeface="+mj-ea"/>
                <a:cs typeface="+mj-cs"/>
              </a:rPr>
              <a:t>Drug therapy of schizophrenia </a:t>
            </a:r>
            <a:endParaRPr lang="en-US" sz="2400" b="1" kern="1200" cap="none" spc="0">
              <a:ln w="11430"/>
              <a:solidFill>
                <a:schemeClr val="tx1"/>
              </a:solidFill>
              <a:effectLst>
                <a:outerShdw blurRad="50800" dist="39000" dir="5460000" algn="tl">
                  <a:srgbClr val="000000">
                    <a:alpha val="38000"/>
                  </a:srgbClr>
                </a:outerShdw>
              </a:effectLst>
              <a:latin typeface="+mj-lt"/>
              <a:ea typeface="+mj-ea"/>
              <a:cs typeface="+mj-cs"/>
            </a:endParaRPr>
          </a:p>
        </p:txBody>
      </p:sp>
      <p:sp>
        <p:nvSpPr>
          <p:cNvPr id="12" name="Freeform: Shape 11">
            <a:extLst>
              <a:ext uri="{FF2B5EF4-FFF2-40B4-BE49-F238E27FC236}">
                <a16:creationId xmlns="" xmlns:a16="http://schemas.microsoft.com/office/drawing/2014/main" id="{0C5F069E-AFE6-4825-8945-46F2918A501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0"/>
            <a:ext cx="4587427"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5" name="Picture 4">
            <a:extLst>
              <a:ext uri="{FF2B5EF4-FFF2-40B4-BE49-F238E27FC236}">
                <a16:creationId xmlns="" xmlns:a16="http://schemas.microsoft.com/office/drawing/2014/main" id="{A15F1D4C-B4F9-5C15-8BD0-F7E410F54A2C}"/>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bwMode="auto">
          <a:xfrm>
            <a:off x="450850" y="2621666"/>
            <a:ext cx="2396403" cy="1788086"/>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TextBox 3"/>
          <p:cNvSpPr txBox="1"/>
          <p:nvPr/>
        </p:nvSpPr>
        <p:spPr>
          <a:xfrm>
            <a:off x="4686300" y="2497257"/>
            <a:ext cx="3829048" cy="3679705"/>
          </a:xfrm>
          <a:prstGeom prst="rect">
            <a:avLst/>
          </a:prstGeom>
        </p:spPr>
        <p:txBody>
          <a:bodyPr vert="horz" lIns="91440" tIns="45720" rIns="91440" bIns="45720" rtlCol="0">
            <a:normAutofit/>
          </a:bodyPr>
          <a:lstStyle/>
          <a:p>
            <a:pPr indent="-228600" algn="l" rtl="0">
              <a:lnSpc>
                <a:spcPct val="90000"/>
              </a:lnSpc>
              <a:spcAft>
                <a:spcPts val="600"/>
              </a:spcAft>
              <a:buClrTx/>
              <a:buSzTx/>
              <a:buFont typeface="Arial" panose="020B0604020202020204" pitchFamily="34" charset="0"/>
              <a:buChar char="•"/>
              <a:defRPr/>
            </a:pPr>
            <a:r>
              <a:rPr lang="en-US" sz="1700" b="1"/>
              <a:t>By</a:t>
            </a:r>
          </a:p>
          <a:p>
            <a:pPr indent="-228600" algn="l" rtl="0">
              <a:lnSpc>
                <a:spcPct val="90000"/>
              </a:lnSpc>
              <a:spcAft>
                <a:spcPts val="600"/>
              </a:spcAft>
              <a:buClrTx/>
              <a:buSzTx/>
              <a:buFont typeface="Arial" panose="020B0604020202020204" pitchFamily="34" charset="0"/>
              <a:buChar char="•"/>
              <a:defRPr/>
            </a:pPr>
            <a:r>
              <a:rPr lang="en-US" sz="1700" b="1" i="1"/>
              <a:t> Dr.Nashwa Abo-Rayah</a:t>
            </a:r>
          </a:p>
          <a:p>
            <a:pPr indent="-228600" algn="l" rtl="0">
              <a:lnSpc>
                <a:spcPct val="90000"/>
              </a:lnSpc>
              <a:spcAft>
                <a:spcPts val="600"/>
              </a:spcAft>
              <a:buClrTx/>
              <a:buSzTx/>
              <a:buFont typeface="Arial" panose="020B0604020202020204" pitchFamily="34" charset="0"/>
              <a:buChar char="•"/>
              <a:defRPr/>
            </a:pPr>
            <a:r>
              <a:rPr lang="en-US" sz="1700" b="1" i="1"/>
              <a:t>Assistant prof. (clinical &amp;experimental pharmacology)</a:t>
            </a:r>
          </a:p>
          <a:p>
            <a:pPr indent="-228600" algn="l" rtl="0">
              <a:lnSpc>
                <a:spcPct val="90000"/>
              </a:lnSpc>
              <a:spcAft>
                <a:spcPts val="600"/>
              </a:spcAft>
              <a:buClrTx/>
              <a:buSzTx/>
              <a:buFont typeface="Arial" panose="020B0604020202020204" pitchFamily="34" charset="0"/>
              <a:buChar char="•"/>
              <a:defRPr/>
            </a:pPr>
            <a:r>
              <a:rPr lang="en-US" sz="1700" b="1" i="1"/>
              <a:t>Mu’tah University- Faculty of Medicine</a:t>
            </a:r>
          </a:p>
          <a:p>
            <a:pPr indent="-228600" algn="l" rtl="0">
              <a:lnSpc>
                <a:spcPct val="90000"/>
              </a:lnSpc>
              <a:spcAft>
                <a:spcPts val="600"/>
              </a:spcAft>
              <a:buClrTx/>
              <a:buSzTx/>
              <a:buFont typeface="Arial" panose="020B0604020202020204" pitchFamily="34" charset="0"/>
              <a:buChar char="•"/>
              <a:defRPr/>
            </a:pPr>
            <a:endParaRPr lang="en-US" sz="1700" b="1" i="1"/>
          </a:p>
          <a:p>
            <a:pPr indent="-228600" algn="l" rtl="0">
              <a:lnSpc>
                <a:spcPct val="90000"/>
              </a:lnSpc>
              <a:spcAft>
                <a:spcPts val="600"/>
              </a:spcAft>
              <a:buFont typeface="Arial" panose="020B0604020202020204" pitchFamily="34" charset="0"/>
              <a:buChar char="•"/>
            </a:pPr>
            <a:endParaRPr lang="en-US" sz="1700"/>
          </a:p>
        </p:txBody>
      </p:sp>
      <p:sp>
        <p:nvSpPr>
          <p:cNvPr id="3" name="TextBox 2"/>
          <p:cNvSpPr txBox="1"/>
          <p:nvPr/>
        </p:nvSpPr>
        <p:spPr>
          <a:xfrm>
            <a:off x="3923928" y="1556792"/>
            <a:ext cx="1440160" cy="461665"/>
          </a:xfrm>
          <a:prstGeom prst="rect">
            <a:avLst/>
          </a:prstGeom>
          <a:noFill/>
        </p:spPr>
        <p:txBody>
          <a:bodyPr wrap="square" rtlCol="1">
            <a:spAutoFit/>
          </a:bodyPr>
          <a:lstStyle/>
          <a:p>
            <a:pPr algn="l" rtl="0">
              <a:spcAft>
                <a:spcPts val="600"/>
              </a:spcAft>
            </a:pPr>
            <a:r>
              <a:rPr lang="en-US" sz="2400" dirty="0"/>
              <a:t> </a:t>
            </a:r>
            <a:endParaRPr lang="ar-SA" sz="2400"/>
          </a:p>
        </p:txBody>
      </p:sp>
    </p:spTree>
    <p:extLst>
      <p:ext uri="{BB962C8B-B14F-4D97-AF65-F5344CB8AC3E}">
        <p14:creationId xmlns="" xmlns:p14="http://schemas.microsoft.com/office/powerpoint/2010/main" val="11224461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title"/>
          </p:nvPr>
        </p:nvSpPr>
        <p:spPr/>
        <p:txBody>
          <a:bodyPr>
            <a:normAutofit fontScale="90000"/>
          </a:bodyPr>
          <a:lstStyle/>
          <a:p>
            <a:r>
              <a:rPr lang="en-US" sz="3556" dirty="0"/>
              <a:t>Positive Symptoms: </a:t>
            </a:r>
            <a:br>
              <a:rPr lang="en-US" sz="3556" dirty="0"/>
            </a:br>
            <a:r>
              <a:rPr lang="en-US" sz="3556" dirty="0"/>
              <a:t>Behavioral Excesses and Distortions</a:t>
            </a:r>
          </a:p>
        </p:txBody>
      </p:sp>
      <p:sp>
        <p:nvSpPr>
          <p:cNvPr id="7173" name="Rectangle 3"/>
          <p:cNvSpPr>
            <a:spLocks noGrp="1" noChangeArrowheads="1"/>
          </p:cNvSpPr>
          <p:nvPr>
            <p:ph sz="half" idx="1"/>
          </p:nvPr>
        </p:nvSpPr>
        <p:spPr>
          <a:xfrm>
            <a:off x="457200" y="1844040"/>
            <a:ext cx="4047067" cy="4226560"/>
          </a:xfrm>
        </p:spPr>
        <p:txBody>
          <a:bodyPr>
            <a:normAutofit/>
          </a:bodyPr>
          <a:lstStyle/>
          <a:p>
            <a:pPr marL="0" indent="0" algn="justLow" rtl="0">
              <a:lnSpc>
                <a:spcPct val="110000"/>
              </a:lnSpc>
              <a:spcBef>
                <a:spcPts val="0"/>
              </a:spcBef>
              <a:defRPr/>
            </a:pPr>
            <a:r>
              <a:rPr lang="en-US" b="1" u="sng" dirty="0"/>
              <a:t>Delusions</a:t>
            </a:r>
            <a:endParaRPr lang="en-US" sz="2400" b="1" u="sng" dirty="0"/>
          </a:p>
          <a:p>
            <a:pPr marL="0" lvl="1" indent="0" algn="justLow" rtl="0">
              <a:lnSpc>
                <a:spcPct val="110000"/>
              </a:lnSpc>
              <a:spcBef>
                <a:spcPts val="0"/>
              </a:spcBef>
              <a:defRPr/>
            </a:pPr>
            <a:r>
              <a:rPr lang="en-US" dirty="0"/>
              <a:t>Firmly held beliefs</a:t>
            </a:r>
          </a:p>
          <a:p>
            <a:pPr marL="0" lvl="1" indent="0" algn="justLow" rtl="0">
              <a:lnSpc>
                <a:spcPct val="110000"/>
              </a:lnSpc>
              <a:spcBef>
                <a:spcPts val="0"/>
              </a:spcBef>
              <a:defRPr/>
            </a:pPr>
            <a:r>
              <a:rPr lang="en-US" dirty="0"/>
              <a:t>Contrary to reality</a:t>
            </a:r>
          </a:p>
          <a:p>
            <a:pPr marL="0" lvl="1" indent="0" algn="justLow" rtl="0">
              <a:lnSpc>
                <a:spcPct val="110000"/>
              </a:lnSpc>
              <a:spcBef>
                <a:spcPts val="0"/>
              </a:spcBef>
              <a:defRPr/>
            </a:pPr>
            <a:r>
              <a:rPr lang="en-US" dirty="0"/>
              <a:t>Resistant to disconfirming evidence</a:t>
            </a:r>
          </a:p>
          <a:p>
            <a:pPr marL="0" indent="0" algn="justLow" rtl="0">
              <a:lnSpc>
                <a:spcPct val="110000"/>
              </a:lnSpc>
              <a:spcBef>
                <a:spcPts val="0"/>
              </a:spcBef>
              <a:defRPr/>
            </a:pPr>
            <a:r>
              <a:rPr lang="en-US" sz="2400" dirty="0"/>
              <a:t>Types of delusions: </a:t>
            </a:r>
          </a:p>
          <a:p>
            <a:pPr marL="0" lvl="1" indent="0" algn="justLow" rtl="0">
              <a:lnSpc>
                <a:spcPct val="110000"/>
              </a:lnSpc>
              <a:spcBef>
                <a:spcPts val="0"/>
              </a:spcBef>
              <a:defRPr/>
            </a:pPr>
            <a:r>
              <a:rPr lang="en-US" u="sng" dirty="0"/>
              <a:t>Persecutory delusions</a:t>
            </a:r>
          </a:p>
          <a:p>
            <a:pPr marL="0" lvl="2" indent="0" algn="justLow" rtl="0">
              <a:lnSpc>
                <a:spcPct val="110000"/>
              </a:lnSpc>
              <a:spcBef>
                <a:spcPts val="0"/>
              </a:spcBef>
              <a:defRPr/>
            </a:pPr>
            <a:r>
              <a:rPr lang="en-US" sz="2400" dirty="0"/>
              <a:t>“The CIA planted a listening device in my head”</a:t>
            </a:r>
          </a:p>
          <a:p>
            <a:pPr marL="0" lvl="2" indent="0" algn="justLow" rtl="0">
              <a:lnSpc>
                <a:spcPct val="110000"/>
              </a:lnSpc>
              <a:spcBef>
                <a:spcPts val="0"/>
              </a:spcBef>
              <a:defRPr/>
            </a:pPr>
            <a:r>
              <a:rPr lang="en-US" sz="2400" dirty="0"/>
              <a:t>65% have these</a:t>
            </a:r>
          </a:p>
          <a:p>
            <a:pPr marL="0" lvl="1" indent="0" algn="justLow" rtl="0">
              <a:lnSpc>
                <a:spcPct val="110000"/>
              </a:lnSpc>
              <a:spcBef>
                <a:spcPts val="0"/>
              </a:spcBef>
              <a:buNone/>
              <a:defRPr/>
            </a:pPr>
            <a:endParaRPr lang="en-US" dirty="0"/>
          </a:p>
          <a:p>
            <a:pPr marL="0" lvl="1" indent="0" algn="justLow" rtl="0">
              <a:lnSpc>
                <a:spcPct val="110000"/>
              </a:lnSpc>
              <a:spcBef>
                <a:spcPts val="0"/>
              </a:spcBef>
              <a:defRPr/>
            </a:pPr>
            <a:endParaRPr lang="en-US" dirty="0"/>
          </a:p>
        </p:txBody>
      </p:sp>
      <p:sp>
        <p:nvSpPr>
          <p:cNvPr id="8198" name="Rectangle 4"/>
          <p:cNvSpPr>
            <a:spLocks noGrp="1" noChangeArrowheads="1"/>
          </p:cNvSpPr>
          <p:nvPr>
            <p:ph sz="half" idx="2"/>
          </p:nvPr>
        </p:nvSpPr>
        <p:spPr>
          <a:xfrm>
            <a:off x="4639734" y="1803400"/>
            <a:ext cx="4038600" cy="4131733"/>
          </a:xfrm>
        </p:spPr>
        <p:txBody>
          <a:bodyPr>
            <a:normAutofit/>
          </a:bodyPr>
          <a:lstStyle/>
          <a:p>
            <a:pPr marL="0" indent="0" algn="justLow" rtl="0">
              <a:lnSpc>
                <a:spcPct val="110000"/>
              </a:lnSpc>
              <a:spcBef>
                <a:spcPts val="0"/>
              </a:spcBef>
            </a:pPr>
            <a:r>
              <a:rPr lang="en-US" b="1" u="sng" dirty="0"/>
              <a:t>Hallucinations</a:t>
            </a:r>
          </a:p>
          <a:p>
            <a:pPr marL="0" lvl="1" indent="0" algn="justLow" rtl="0">
              <a:lnSpc>
                <a:spcPct val="110000"/>
              </a:lnSpc>
              <a:spcBef>
                <a:spcPts val="0"/>
              </a:spcBef>
            </a:pPr>
            <a:r>
              <a:rPr lang="en-US" sz="2000" dirty="0"/>
              <a:t>Sensory experiences in the absence of sensory stimulation</a:t>
            </a:r>
          </a:p>
          <a:p>
            <a:pPr marL="0" lvl="1" indent="0" algn="justLow" rtl="0">
              <a:lnSpc>
                <a:spcPct val="110000"/>
              </a:lnSpc>
              <a:spcBef>
                <a:spcPts val="0"/>
              </a:spcBef>
            </a:pPr>
            <a:endParaRPr lang="en-US" sz="2000" dirty="0"/>
          </a:p>
          <a:p>
            <a:pPr marL="0" lvl="1" indent="0" algn="justLow" rtl="0">
              <a:lnSpc>
                <a:spcPct val="110000"/>
              </a:lnSpc>
              <a:spcBef>
                <a:spcPts val="0"/>
              </a:spcBef>
            </a:pPr>
            <a:endParaRPr lang="en-US" sz="2000" dirty="0"/>
          </a:p>
          <a:p>
            <a:pPr marL="0" indent="0" algn="justLow" rtl="0">
              <a:lnSpc>
                <a:spcPct val="110000"/>
              </a:lnSpc>
              <a:spcBef>
                <a:spcPts val="0"/>
              </a:spcBef>
            </a:pPr>
            <a:r>
              <a:rPr lang="en-US" sz="2000" dirty="0"/>
              <a:t>Types of hallucinations:</a:t>
            </a:r>
          </a:p>
          <a:p>
            <a:pPr marL="0" lvl="1" indent="0" algn="justLow" rtl="0">
              <a:lnSpc>
                <a:spcPct val="110000"/>
              </a:lnSpc>
              <a:spcBef>
                <a:spcPts val="0"/>
              </a:spcBef>
            </a:pPr>
            <a:r>
              <a:rPr lang="en-US" sz="2000" u="sng" dirty="0" smtClean="0"/>
              <a:t>Auditory: </a:t>
            </a:r>
            <a:r>
              <a:rPr lang="en-US" sz="2000" dirty="0" smtClean="0"/>
              <a:t>Hearing </a:t>
            </a:r>
            <a:r>
              <a:rPr lang="en-US" sz="2000" dirty="0" smtClean="0"/>
              <a:t>voices</a:t>
            </a:r>
            <a:endParaRPr lang="en-US" sz="2000" u="sng" dirty="0"/>
          </a:p>
          <a:p>
            <a:pPr marL="0" lvl="2" indent="0" algn="justLow" rtl="0">
              <a:lnSpc>
                <a:spcPct val="110000"/>
              </a:lnSpc>
              <a:spcBef>
                <a:spcPts val="0"/>
              </a:spcBef>
            </a:pPr>
            <a:r>
              <a:rPr lang="en-US" dirty="0"/>
              <a:t>74% have this symptom</a:t>
            </a:r>
          </a:p>
          <a:p>
            <a:pPr marL="0" lvl="1" indent="0" algn="justLow" rtl="0">
              <a:lnSpc>
                <a:spcPct val="110000"/>
              </a:lnSpc>
              <a:spcBef>
                <a:spcPts val="0"/>
              </a:spcBef>
            </a:pPr>
            <a:r>
              <a:rPr lang="en-US" sz="2000" dirty="0"/>
              <a:t>Visual</a:t>
            </a:r>
          </a:p>
          <a:p>
            <a:pPr marL="0" lvl="2" indent="0" algn="justLow" rtl="0">
              <a:lnSpc>
                <a:spcPct val="110000"/>
              </a:lnSpc>
              <a:spcBef>
                <a:spcPts val="0"/>
              </a:spcBef>
            </a:pPr>
            <a:r>
              <a:rPr lang="en-US" dirty="0" smtClean="0"/>
              <a:t>Increased </a:t>
            </a:r>
            <a:r>
              <a:rPr lang="en-US" dirty="0"/>
              <a:t>levels of activity in </a:t>
            </a:r>
            <a:r>
              <a:rPr lang="en-US" dirty="0" err="1"/>
              <a:t>Broca’s</a:t>
            </a:r>
            <a:r>
              <a:rPr lang="en-US" dirty="0"/>
              <a:t> area during hallucinations</a:t>
            </a:r>
          </a:p>
          <a:p>
            <a:pPr marL="0" indent="0" algn="justLow" rtl="0">
              <a:lnSpc>
                <a:spcPct val="110000"/>
              </a:lnSpc>
              <a:spcBef>
                <a:spcPts val="0"/>
              </a:spcBef>
            </a:pPr>
            <a:endParaRPr lang="en-US" sz="2000" dirty="0"/>
          </a:p>
        </p:txBody>
      </p:sp>
      <p:sp>
        <p:nvSpPr>
          <p:cNvPr id="6" name="Footer Placeholder 5"/>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3556" dirty="0"/>
              <a:t>Negative Symptoms:  </a:t>
            </a:r>
            <a:br>
              <a:rPr lang="en-US" sz="3556" dirty="0"/>
            </a:br>
            <a:r>
              <a:rPr lang="en-US" sz="3556" dirty="0"/>
              <a:t>Behavioral Deficits</a:t>
            </a:r>
          </a:p>
        </p:txBody>
      </p:sp>
      <p:sp>
        <p:nvSpPr>
          <p:cNvPr id="8197" name="Rectangle 3"/>
          <p:cNvSpPr>
            <a:spLocks noGrp="1" noChangeArrowheads="1"/>
          </p:cNvSpPr>
          <p:nvPr>
            <p:ph sz="half" idx="1"/>
          </p:nvPr>
        </p:nvSpPr>
        <p:spPr>
          <a:xfrm>
            <a:off x="372534" y="1285860"/>
            <a:ext cx="7985680" cy="4513807"/>
          </a:xfrm>
        </p:spPr>
        <p:txBody>
          <a:bodyPr>
            <a:noAutofit/>
          </a:bodyPr>
          <a:lstStyle/>
          <a:p>
            <a:pPr marL="0" indent="0" algn="justLow" rtl="0">
              <a:lnSpc>
                <a:spcPct val="110000"/>
              </a:lnSpc>
              <a:spcBef>
                <a:spcPts val="0"/>
              </a:spcBef>
              <a:defRPr/>
            </a:pPr>
            <a:r>
              <a:rPr lang="en-US" b="1" u="sng" dirty="0" err="1"/>
              <a:t>Avolition</a:t>
            </a:r>
            <a:endParaRPr lang="en-US" b="1" u="sng" dirty="0"/>
          </a:p>
          <a:p>
            <a:pPr marL="0" lvl="1" indent="0" algn="justLow" rtl="0">
              <a:lnSpc>
                <a:spcPct val="110000"/>
              </a:lnSpc>
              <a:spcBef>
                <a:spcPts val="0"/>
              </a:spcBef>
              <a:defRPr/>
            </a:pPr>
            <a:r>
              <a:rPr lang="en-US" sz="2800" dirty="0"/>
              <a:t>Lack of interest; apathy</a:t>
            </a:r>
          </a:p>
          <a:p>
            <a:pPr marL="0" indent="0" algn="justLow" rtl="0">
              <a:lnSpc>
                <a:spcPct val="110000"/>
              </a:lnSpc>
              <a:spcBef>
                <a:spcPts val="0"/>
              </a:spcBef>
              <a:defRPr/>
            </a:pPr>
            <a:r>
              <a:rPr lang="en-US" b="1" u="sng" dirty="0" err="1"/>
              <a:t>Asociality</a:t>
            </a:r>
            <a:endParaRPr lang="en-US" b="1" u="sng" dirty="0"/>
          </a:p>
          <a:p>
            <a:pPr marL="0" lvl="1" indent="0" algn="justLow" rtl="0">
              <a:lnSpc>
                <a:spcPct val="110000"/>
              </a:lnSpc>
              <a:spcBef>
                <a:spcPts val="0"/>
              </a:spcBef>
              <a:defRPr/>
            </a:pPr>
            <a:r>
              <a:rPr lang="en-US" sz="2800" dirty="0"/>
              <a:t>Inability to form close personal relationships</a:t>
            </a:r>
          </a:p>
          <a:p>
            <a:pPr marL="0" indent="0" algn="justLow" rtl="0">
              <a:lnSpc>
                <a:spcPct val="110000"/>
              </a:lnSpc>
              <a:spcBef>
                <a:spcPts val="0"/>
              </a:spcBef>
              <a:defRPr/>
            </a:pPr>
            <a:r>
              <a:rPr lang="en-US" b="1" u="sng" dirty="0" err="1"/>
              <a:t>Anhendonia</a:t>
            </a:r>
            <a:endParaRPr lang="en-US" b="1" u="sng" dirty="0"/>
          </a:p>
          <a:p>
            <a:pPr marL="0" lvl="1" indent="0" algn="justLow" rtl="0">
              <a:lnSpc>
                <a:spcPct val="110000"/>
              </a:lnSpc>
              <a:spcBef>
                <a:spcPts val="0"/>
              </a:spcBef>
              <a:defRPr/>
            </a:pPr>
            <a:r>
              <a:rPr lang="en-US" sz="2800" dirty="0"/>
              <a:t>Inability to experience </a:t>
            </a:r>
            <a:r>
              <a:rPr lang="en-US" sz="2800" dirty="0" smtClean="0"/>
              <a:t>pleasure</a:t>
            </a:r>
            <a:endParaRPr lang="en-US" sz="2800" dirty="0"/>
          </a:p>
          <a:p>
            <a:pPr marL="0" indent="0" algn="justLow" rtl="0">
              <a:lnSpc>
                <a:spcPct val="110000"/>
              </a:lnSpc>
              <a:spcBef>
                <a:spcPts val="0"/>
              </a:spcBef>
              <a:defRPr/>
            </a:pPr>
            <a:r>
              <a:rPr lang="en-US" b="1" u="sng" dirty="0"/>
              <a:t>Blunted affect</a:t>
            </a:r>
          </a:p>
          <a:p>
            <a:pPr marL="0" lvl="1" indent="0" algn="justLow" rtl="0">
              <a:lnSpc>
                <a:spcPct val="110000"/>
              </a:lnSpc>
              <a:spcBef>
                <a:spcPts val="0"/>
              </a:spcBef>
              <a:defRPr/>
            </a:pPr>
            <a:r>
              <a:rPr lang="en-US" sz="2800" dirty="0"/>
              <a:t>Exhibits little or no affect in face or voice</a:t>
            </a:r>
          </a:p>
          <a:p>
            <a:pPr marL="0" indent="0" algn="justLow" rtl="0">
              <a:lnSpc>
                <a:spcPct val="110000"/>
              </a:lnSpc>
              <a:spcBef>
                <a:spcPts val="0"/>
              </a:spcBef>
              <a:defRPr/>
            </a:pPr>
            <a:r>
              <a:rPr lang="en-US" b="1" u="sng" dirty="0" err="1"/>
              <a:t>Alogia</a:t>
            </a:r>
            <a:endParaRPr lang="en-US" b="1" u="sng" dirty="0"/>
          </a:p>
          <a:p>
            <a:pPr marL="0" lvl="1" indent="0" algn="justLow" rtl="0">
              <a:lnSpc>
                <a:spcPct val="110000"/>
              </a:lnSpc>
              <a:spcBef>
                <a:spcPts val="0"/>
              </a:spcBef>
              <a:defRPr/>
            </a:pPr>
            <a:r>
              <a:rPr lang="en-US" sz="2800" dirty="0"/>
              <a:t>Reduction in speech</a:t>
            </a:r>
          </a:p>
        </p:txBody>
      </p:sp>
      <p:sp>
        <p:nvSpPr>
          <p:cNvPr id="6" name="Footer Placeholder 5"/>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p:txBody>
          <a:bodyPr/>
          <a:lstStyle/>
          <a:p>
            <a:r>
              <a:rPr lang="en-US"/>
              <a:t>Disorganized Symptoms</a:t>
            </a:r>
          </a:p>
        </p:txBody>
      </p:sp>
      <p:sp>
        <p:nvSpPr>
          <p:cNvPr id="10245" name="Rectangle 3"/>
          <p:cNvSpPr>
            <a:spLocks noGrp="1" noChangeArrowheads="1"/>
          </p:cNvSpPr>
          <p:nvPr>
            <p:ph idx="1"/>
          </p:nvPr>
        </p:nvSpPr>
        <p:spPr/>
        <p:txBody>
          <a:bodyPr>
            <a:noAutofit/>
          </a:bodyPr>
          <a:lstStyle/>
          <a:p>
            <a:pPr marL="0" indent="0" algn="justLow" rtl="0">
              <a:spcBef>
                <a:spcPts val="0"/>
              </a:spcBef>
            </a:pPr>
            <a:r>
              <a:rPr lang="en-US" b="1" u="sng" dirty="0"/>
              <a:t>Disorganized speech </a:t>
            </a:r>
            <a:r>
              <a:rPr lang="en-US" b="1" u="sng" dirty="0" smtClean="0"/>
              <a:t>(</a:t>
            </a:r>
            <a:r>
              <a:rPr lang="en-US" b="1" i="1" u="sng" dirty="0" smtClean="0"/>
              <a:t>thought </a:t>
            </a:r>
            <a:r>
              <a:rPr lang="en-US" b="1" i="1" u="sng" dirty="0"/>
              <a:t>disorder)</a:t>
            </a:r>
            <a:endParaRPr lang="en-US" b="1" u="sng" dirty="0"/>
          </a:p>
          <a:p>
            <a:pPr marL="0" lvl="1" indent="0" algn="justLow" rtl="0">
              <a:spcBef>
                <a:spcPts val="0"/>
              </a:spcBef>
            </a:pPr>
            <a:r>
              <a:rPr lang="en-US" sz="3200" dirty="0"/>
              <a:t>Incoherence</a:t>
            </a:r>
          </a:p>
          <a:p>
            <a:pPr marL="0" lvl="2" indent="0" algn="justLow" rtl="0">
              <a:spcBef>
                <a:spcPts val="0"/>
              </a:spcBef>
            </a:pPr>
            <a:r>
              <a:rPr lang="en-US" sz="3200" dirty="0"/>
              <a:t>Inability to organize ideas </a:t>
            </a:r>
          </a:p>
          <a:p>
            <a:pPr marL="0" lvl="1" indent="0" algn="justLow" rtl="0">
              <a:spcBef>
                <a:spcPts val="0"/>
              </a:spcBef>
            </a:pPr>
            <a:r>
              <a:rPr lang="en-US" sz="3200" dirty="0"/>
              <a:t>Loose </a:t>
            </a:r>
            <a:r>
              <a:rPr lang="en-US" sz="3200" dirty="0" smtClean="0"/>
              <a:t>associations</a:t>
            </a:r>
            <a:endParaRPr lang="en-US" sz="3200" dirty="0"/>
          </a:p>
          <a:p>
            <a:pPr marL="0" lvl="2" indent="0" algn="justLow" rtl="0">
              <a:spcBef>
                <a:spcPts val="0"/>
              </a:spcBef>
            </a:pPr>
            <a:r>
              <a:rPr lang="en-US" sz="3200" dirty="0" smtClean="0"/>
              <a:t>difficulty </a:t>
            </a:r>
            <a:r>
              <a:rPr lang="en-US" sz="3200" dirty="0"/>
              <a:t>sticking to one topic</a:t>
            </a:r>
          </a:p>
          <a:p>
            <a:pPr marL="0" indent="0" algn="justLow" rtl="0">
              <a:spcBef>
                <a:spcPts val="0"/>
              </a:spcBef>
            </a:pPr>
            <a:r>
              <a:rPr lang="en-US" b="1" u="sng" dirty="0"/>
              <a:t>Disorganized behavior</a:t>
            </a:r>
          </a:p>
          <a:p>
            <a:pPr marL="0" lvl="1" indent="0" algn="justLow" rtl="0">
              <a:spcBef>
                <a:spcPts val="0"/>
              </a:spcBef>
            </a:pPr>
            <a:r>
              <a:rPr lang="en-US" sz="3200" dirty="0"/>
              <a:t>Odd </a:t>
            </a:r>
            <a:r>
              <a:rPr lang="en-US" sz="3200" dirty="0" smtClean="0"/>
              <a:t>behavior</a:t>
            </a:r>
            <a:endParaRPr lang="en-US" sz="3200" dirty="0"/>
          </a:p>
          <a:p>
            <a:pPr marL="0" lvl="2" indent="0" algn="justLow" rtl="0">
              <a:spcBef>
                <a:spcPts val="0"/>
              </a:spcBef>
            </a:pPr>
            <a:r>
              <a:rPr lang="en-US" sz="3200" dirty="0"/>
              <a:t>Silliness, agitation, unusual dress</a:t>
            </a:r>
          </a:p>
          <a:p>
            <a:pPr marL="0" lvl="3" indent="0" algn="justLow" rtl="0">
              <a:spcBef>
                <a:spcPts val="0"/>
              </a:spcBef>
            </a:pPr>
            <a:r>
              <a:rPr lang="en-US" sz="3200" dirty="0"/>
              <a:t>e.g., wearing several heavy coats in hot weather</a:t>
            </a:r>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r>
              <a:rPr lang="en-US" dirty="0"/>
              <a:t>Movement Symptoms</a:t>
            </a:r>
          </a:p>
        </p:txBody>
      </p:sp>
      <p:sp>
        <p:nvSpPr>
          <p:cNvPr id="11269" name="Rectangle 3"/>
          <p:cNvSpPr>
            <a:spLocks noGrp="1" noChangeArrowheads="1"/>
          </p:cNvSpPr>
          <p:nvPr>
            <p:ph idx="1"/>
          </p:nvPr>
        </p:nvSpPr>
        <p:spPr>
          <a:xfrm>
            <a:off x="619478" y="1214422"/>
            <a:ext cx="6976533" cy="4856178"/>
          </a:xfrm>
        </p:spPr>
        <p:txBody>
          <a:bodyPr>
            <a:noAutofit/>
          </a:bodyPr>
          <a:lstStyle/>
          <a:p>
            <a:pPr marL="0" indent="0" algn="justLow" rtl="0">
              <a:spcBef>
                <a:spcPts val="0"/>
              </a:spcBef>
            </a:pPr>
            <a:r>
              <a:rPr lang="en-US" b="1" u="sng" dirty="0"/>
              <a:t>Catatonia</a:t>
            </a:r>
          </a:p>
          <a:p>
            <a:pPr marL="0" lvl="1" indent="0" algn="justLow" rtl="0">
              <a:spcBef>
                <a:spcPts val="0"/>
              </a:spcBef>
            </a:pPr>
            <a:r>
              <a:rPr lang="en-US" dirty="0"/>
              <a:t>Motor abnormalities</a:t>
            </a:r>
          </a:p>
          <a:p>
            <a:pPr marL="0" lvl="1" indent="0" algn="justLow" rtl="0">
              <a:spcBef>
                <a:spcPts val="0"/>
              </a:spcBef>
            </a:pPr>
            <a:r>
              <a:rPr lang="en-US" dirty="0"/>
              <a:t>Repetitive, complex gestures</a:t>
            </a:r>
          </a:p>
          <a:p>
            <a:pPr marL="0" lvl="2" indent="0" algn="justLow" rtl="0">
              <a:spcBef>
                <a:spcPts val="0"/>
              </a:spcBef>
            </a:pPr>
            <a:r>
              <a:rPr lang="en-US" sz="2000" dirty="0"/>
              <a:t>Usually of the fingers or hands</a:t>
            </a:r>
          </a:p>
          <a:p>
            <a:pPr marL="0" lvl="1" indent="0" algn="justLow" rtl="0">
              <a:spcBef>
                <a:spcPts val="0"/>
              </a:spcBef>
            </a:pPr>
            <a:r>
              <a:rPr lang="en-US" dirty="0" smtClean="0"/>
              <a:t>Excitable limbs</a:t>
            </a:r>
            <a:endParaRPr lang="en-US" dirty="0"/>
          </a:p>
          <a:p>
            <a:pPr marL="0" indent="0" algn="justLow" rtl="0">
              <a:spcBef>
                <a:spcPts val="0"/>
              </a:spcBef>
            </a:pPr>
            <a:r>
              <a:rPr lang="en-US" b="1" u="sng" dirty="0"/>
              <a:t>Catatonic immobility</a:t>
            </a:r>
          </a:p>
          <a:p>
            <a:pPr marL="0" lvl="1" indent="0" algn="justLow" rtl="0">
              <a:spcBef>
                <a:spcPts val="0"/>
              </a:spcBef>
            </a:pPr>
            <a:r>
              <a:rPr lang="en-US" dirty="0"/>
              <a:t>Maintain unusual posture for long periods of time</a:t>
            </a:r>
          </a:p>
          <a:p>
            <a:pPr marL="0" lvl="2" indent="0" algn="justLow" rtl="0">
              <a:spcBef>
                <a:spcPts val="0"/>
              </a:spcBef>
            </a:pPr>
            <a:r>
              <a:rPr lang="en-US" sz="2000" dirty="0"/>
              <a:t>e.g., stand on one leg</a:t>
            </a:r>
          </a:p>
          <a:p>
            <a:pPr marL="0" indent="0" algn="justLow" rtl="0">
              <a:spcBef>
                <a:spcPts val="0"/>
              </a:spcBef>
            </a:pPr>
            <a:r>
              <a:rPr lang="en-US" b="1" u="sng" dirty="0"/>
              <a:t>Waxy flexibility</a:t>
            </a:r>
          </a:p>
          <a:p>
            <a:pPr marL="0" lvl="1" indent="0" algn="justLow" rtl="0">
              <a:spcBef>
                <a:spcPts val="0"/>
              </a:spcBef>
            </a:pPr>
            <a:r>
              <a:rPr lang="en-US" dirty="0"/>
              <a:t>Limbs can be manipulated and posed by another person</a:t>
            </a:r>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2"/>
          <p:cNvSpPr>
            <a:spLocks noGrp="1" noChangeArrowheads="1"/>
          </p:cNvSpPr>
          <p:nvPr>
            <p:ph type="title"/>
          </p:nvPr>
        </p:nvSpPr>
        <p:spPr/>
        <p:txBody>
          <a:bodyPr/>
          <a:lstStyle/>
          <a:p>
            <a:r>
              <a:rPr lang="en-US"/>
              <a:t>Other Psychotic Disorders</a:t>
            </a:r>
          </a:p>
        </p:txBody>
      </p:sp>
      <p:sp>
        <p:nvSpPr>
          <p:cNvPr id="17413" name="Rectangle 3"/>
          <p:cNvSpPr>
            <a:spLocks noGrp="1" noChangeArrowheads="1"/>
          </p:cNvSpPr>
          <p:nvPr>
            <p:ph idx="1"/>
          </p:nvPr>
        </p:nvSpPr>
        <p:spPr/>
        <p:txBody>
          <a:bodyPr>
            <a:normAutofit fontScale="92500"/>
          </a:bodyPr>
          <a:lstStyle/>
          <a:p>
            <a:pPr marL="0" indent="0" algn="justLow" rtl="0">
              <a:lnSpc>
                <a:spcPct val="110000"/>
              </a:lnSpc>
              <a:spcBef>
                <a:spcPts val="0"/>
              </a:spcBef>
            </a:pPr>
            <a:r>
              <a:rPr lang="en-US" sz="2489" b="1" u="sng" dirty="0"/>
              <a:t>Schizophreniform Disorder</a:t>
            </a:r>
          </a:p>
          <a:p>
            <a:pPr marL="0" lvl="1" indent="0" algn="justLow" rtl="0">
              <a:lnSpc>
                <a:spcPct val="110000"/>
              </a:lnSpc>
              <a:spcBef>
                <a:spcPts val="0"/>
              </a:spcBef>
            </a:pPr>
            <a:r>
              <a:rPr lang="en-US" sz="2133" dirty="0"/>
              <a:t>Same symptoms as schizophrenia</a:t>
            </a:r>
          </a:p>
          <a:p>
            <a:pPr marL="0" lvl="1" indent="0" algn="justLow" rtl="0">
              <a:lnSpc>
                <a:spcPct val="110000"/>
              </a:lnSpc>
              <a:spcBef>
                <a:spcPts val="0"/>
              </a:spcBef>
            </a:pPr>
            <a:r>
              <a:rPr lang="en-US" sz="2133" dirty="0"/>
              <a:t>Symptom duration greater than 1 month but less than 6 months</a:t>
            </a:r>
          </a:p>
          <a:p>
            <a:pPr marL="0" lvl="1" indent="0" algn="justLow" rtl="0">
              <a:lnSpc>
                <a:spcPct val="110000"/>
              </a:lnSpc>
              <a:spcBef>
                <a:spcPts val="0"/>
              </a:spcBef>
            </a:pPr>
            <a:r>
              <a:rPr lang="en-US" sz="2133" dirty="0"/>
              <a:t>Symptoms must include either hallucinations, delusions, or disorganized speech </a:t>
            </a:r>
          </a:p>
          <a:p>
            <a:pPr marL="0" indent="0" algn="justLow" rtl="0">
              <a:lnSpc>
                <a:spcPct val="110000"/>
              </a:lnSpc>
              <a:spcBef>
                <a:spcPts val="0"/>
              </a:spcBef>
            </a:pPr>
            <a:r>
              <a:rPr lang="en-US" sz="2489" b="1" u="sng" dirty="0"/>
              <a:t>Brief Psychotic Disorder</a:t>
            </a:r>
          </a:p>
          <a:p>
            <a:pPr marL="0" lvl="1" indent="0" algn="justLow" rtl="0">
              <a:lnSpc>
                <a:spcPct val="110000"/>
              </a:lnSpc>
              <a:spcBef>
                <a:spcPts val="0"/>
              </a:spcBef>
            </a:pPr>
            <a:r>
              <a:rPr lang="en-US" sz="2133" dirty="0"/>
              <a:t>Symptom duration of 1 day to 1 month</a:t>
            </a:r>
          </a:p>
          <a:p>
            <a:pPr marL="0" lvl="1" indent="0" algn="justLow" rtl="0">
              <a:lnSpc>
                <a:spcPct val="110000"/>
              </a:lnSpc>
              <a:spcBef>
                <a:spcPts val="0"/>
              </a:spcBef>
            </a:pPr>
            <a:r>
              <a:rPr lang="en-US" sz="2133" dirty="0"/>
              <a:t>Often triggered by extreme stress, such as bereavement</a:t>
            </a:r>
          </a:p>
          <a:p>
            <a:pPr marL="0" lvl="1" indent="0" algn="justLow" rtl="0">
              <a:lnSpc>
                <a:spcPct val="110000"/>
              </a:lnSpc>
              <a:spcBef>
                <a:spcPts val="0"/>
              </a:spcBef>
            </a:pPr>
            <a:r>
              <a:rPr lang="en-US" sz="1730" dirty="0"/>
              <a:t>Symptoms must include either hallucinations, delusions, or disorganized speech </a:t>
            </a:r>
          </a:p>
          <a:p>
            <a:pPr marL="0" indent="0" algn="justLow" rtl="0">
              <a:lnSpc>
                <a:spcPct val="110000"/>
              </a:lnSpc>
              <a:spcBef>
                <a:spcPts val="0"/>
              </a:spcBef>
            </a:pPr>
            <a:r>
              <a:rPr lang="en-US" sz="3022" b="1" u="sng" dirty="0"/>
              <a:t>Schizoaffective Disorder</a:t>
            </a:r>
          </a:p>
          <a:p>
            <a:pPr marL="0" lvl="1" indent="0" algn="justLow" rtl="0">
              <a:lnSpc>
                <a:spcPct val="110000"/>
              </a:lnSpc>
              <a:spcBef>
                <a:spcPts val="0"/>
              </a:spcBef>
            </a:pPr>
            <a:r>
              <a:rPr lang="en-US" sz="2133" dirty="0"/>
              <a:t>Symptoms of both schizophrenia and either a depressive or manic episode </a:t>
            </a:r>
          </a:p>
          <a:p>
            <a:pPr marL="0" lvl="1" indent="0" algn="justLow" rtl="0">
              <a:lnSpc>
                <a:spcPct val="110000"/>
              </a:lnSpc>
              <a:spcBef>
                <a:spcPts val="0"/>
              </a:spcBef>
            </a:pPr>
            <a:r>
              <a:rPr lang="en-US" sz="1778" dirty="0"/>
              <a:t>Symptoms of a major mood episode are present for a majority of the duration the illness</a:t>
            </a:r>
          </a:p>
          <a:p>
            <a:pPr marL="0" lvl="2" indent="0" algn="justLow" rtl="0">
              <a:lnSpc>
                <a:spcPct val="110000"/>
              </a:lnSpc>
              <a:spcBef>
                <a:spcPts val="0"/>
              </a:spcBef>
            </a:pPr>
            <a:endParaRPr lang="en-US" sz="1867" dirty="0"/>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p:txBody>
          <a:bodyPr/>
          <a:lstStyle/>
          <a:p>
            <a:r>
              <a:rPr lang="en-US"/>
              <a:t>Other Psychotic Disorders</a:t>
            </a:r>
          </a:p>
        </p:txBody>
      </p:sp>
      <p:sp>
        <p:nvSpPr>
          <p:cNvPr id="18437" name="Rectangle 3"/>
          <p:cNvSpPr>
            <a:spLocks noGrp="1" noChangeArrowheads="1"/>
          </p:cNvSpPr>
          <p:nvPr>
            <p:ph idx="1"/>
          </p:nvPr>
        </p:nvSpPr>
        <p:spPr>
          <a:xfrm>
            <a:off x="372534" y="1142985"/>
            <a:ext cx="8398933" cy="4859882"/>
          </a:xfrm>
        </p:spPr>
        <p:txBody>
          <a:bodyPr>
            <a:noAutofit/>
          </a:bodyPr>
          <a:lstStyle/>
          <a:p>
            <a:pPr marL="0" indent="0" algn="justLow" rtl="0">
              <a:spcBef>
                <a:spcPts val="0"/>
              </a:spcBef>
            </a:pPr>
            <a:r>
              <a:rPr lang="en-US" sz="4000" b="1" u="sng" dirty="0"/>
              <a:t>Delusional Disorder</a:t>
            </a:r>
          </a:p>
          <a:p>
            <a:pPr marL="0" lvl="1" indent="0" algn="justLow" rtl="0">
              <a:spcBef>
                <a:spcPts val="0"/>
              </a:spcBef>
            </a:pPr>
            <a:r>
              <a:rPr lang="en-US" sz="3600" u="sng" dirty="0"/>
              <a:t>Delusions may include:</a:t>
            </a:r>
          </a:p>
          <a:p>
            <a:pPr marL="0" lvl="2" indent="0" algn="justLow" rtl="0">
              <a:spcBef>
                <a:spcPts val="0"/>
              </a:spcBef>
            </a:pPr>
            <a:r>
              <a:rPr lang="en-US" sz="3200" dirty="0"/>
              <a:t>Persecution</a:t>
            </a:r>
          </a:p>
          <a:p>
            <a:pPr marL="0" lvl="2" indent="0" algn="justLow" rtl="0">
              <a:spcBef>
                <a:spcPts val="0"/>
              </a:spcBef>
            </a:pPr>
            <a:r>
              <a:rPr lang="en-US" sz="3200" dirty="0" smtClean="0"/>
              <a:t>Jealousy</a:t>
            </a:r>
            <a:endParaRPr lang="en-US" sz="3200" dirty="0"/>
          </a:p>
          <a:p>
            <a:pPr marL="0" lvl="2" indent="0" algn="justLow" rtl="0">
              <a:spcBef>
                <a:spcPts val="0"/>
              </a:spcBef>
            </a:pPr>
            <a:r>
              <a:rPr lang="en-US" sz="3200" dirty="0" err="1"/>
              <a:t>Erotomania</a:t>
            </a:r>
            <a:endParaRPr lang="en-US" sz="3200" dirty="0"/>
          </a:p>
          <a:p>
            <a:pPr marL="0" lvl="3" indent="0" algn="justLow" rtl="0">
              <a:spcBef>
                <a:spcPts val="0"/>
              </a:spcBef>
            </a:pPr>
            <a:r>
              <a:rPr lang="en-US" sz="2800" dirty="0"/>
              <a:t>Loved by a famous person </a:t>
            </a:r>
          </a:p>
          <a:p>
            <a:pPr marL="0" lvl="2" indent="0" algn="justLow" rtl="0">
              <a:spcBef>
                <a:spcPts val="0"/>
              </a:spcBef>
            </a:pPr>
            <a:r>
              <a:rPr lang="en-US" sz="3200" dirty="0"/>
              <a:t>Somatic </a:t>
            </a:r>
            <a:r>
              <a:rPr lang="en-US" sz="3200" dirty="0" smtClean="0"/>
              <a:t>delusions</a:t>
            </a:r>
          </a:p>
          <a:p>
            <a:pPr marL="0" lvl="2" indent="0" algn="justLow" rtl="0">
              <a:spcBef>
                <a:spcPts val="0"/>
              </a:spcBef>
            </a:pPr>
            <a:r>
              <a:rPr lang="en-US" sz="3200" dirty="0" smtClean="0"/>
              <a:t>Grandiose </a:t>
            </a:r>
          </a:p>
          <a:p>
            <a:pPr marL="0" lvl="2" indent="0" algn="justLow" rtl="0">
              <a:spcBef>
                <a:spcPts val="0"/>
              </a:spcBef>
            </a:pPr>
            <a:r>
              <a:rPr lang="en-US" sz="3200" dirty="0" smtClean="0"/>
              <a:t>Mixed </a:t>
            </a:r>
            <a:endParaRPr lang="en-US" sz="3200" dirty="0"/>
          </a:p>
          <a:p>
            <a:pPr marL="0" lvl="1" indent="0" algn="justLow" rtl="0">
              <a:spcBef>
                <a:spcPts val="0"/>
              </a:spcBef>
            </a:pPr>
            <a:r>
              <a:rPr lang="en-US" sz="3600" dirty="0"/>
              <a:t>No other symptoms of schizophrenia</a:t>
            </a:r>
          </a:p>
          <a:p>
            <a:pPr marL="0" lvl="1" indent="0" algn="justLow" rtl="0">
              <a:spcBef>
                <a:spcPts val="0"/>
              </a:spcBef>
            </a:pPr>
            <a:endParaRPr lang="en-US" sz="3600" dirty="0"/>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22173F17-CA9A-B5B4-BFEF-0A8901D6ADB0}"/>
              </a:ext>
            </a:extLst>
          </p:cNvPr>
          <p:cNvSpPr>
            <a:spLocks noGrp="1"/>
          </p:cNvSpPr>
          <p:nvPr>
            <p:ph type="sldNum" sz="quarter" idx="12"/>
          </p:nvPr>
        </p:nvSpPr>
        <p:spPr/>
        <p:txBody>
          <a:bodyPr/>
          <a:lstStyle/>
          <a:p>
            <a:fld id="{0F91B31F-8306-4F97-85AE-C663DD929F1C}" type="slidenum">
              <a:rPr lang="en-US" altLang="zh-TW"/>
              <a:pPr/>
              <a:t>16</a:t>
            </a:fld>
            <a:endParaRPr lang="en-US" altLang="zh-TW"/>
          </a:p>
        </p:txBody>
      </p:sp>
      <p:sp>
        <p:nvSpPr>
          <p:cNvPr id="46082" name="Rectangle 2">
            <a:extLst>
              <a:ext uri="{FF2B5EF4-FFF2-40B4-BE49-F238E27FC236}">
                <a16:creationId xmlns="" xmlns:a16="http://schemas.microsoft.com/office/drawing/2014/main" id="{D5BCE1E1-D8C2-3C37-EDC4-E693DFC42257}"/>
              </a:ext>
            </a:extLst>
          </p:cNvPr>
          <p:cNvSpPr>
            <a:spLocks noGrp="1" noChangeArrowheads="1"/>
          </p:cNvSpPr>
          <p:nvPr>
            <p:ph type="title"/>
          </p:nvPr>
        </p:nvSpPr>
        <p:spPr>
          <a:xfrm>
            <a:off x="304800" y="381000"/>
            <a:ext cx="7772400" cy="1143000"/>
          </a:xfrm>
        </p:spPr>
        <p:txBody>
          <a:bodyPr/>
          <a:lstStyle/>
          <a:p>
            <a:r>
              <a:rPr lang="en-US" altLang="en-US"/>
              <a:t>Epidemiology</a:t>
            </a:r>
          </a:p>
        </p:txBody>
      </p:sp>
      <p:sp>
        <p:nvSpPr>
          <p:cNvPr id="46083" name="Rectangle 3">
            <a:extLst>
              <a:ext uri="{FF2B5EF4-FFF2-40B4-BE49-F238E27FC236}">
                <a16:creationId xmlns="" xmlns:a16="http://schemas.microsoft.com/office/drawing/2014/main" id="{DCAE5B27-F5E1-D5F4-D64E-1CD3AE0C8E42}"/>
              </a:ext>
            </a:extLst>
          </p:cNvPr>
          <p:cNvSpPr>
            <a:spLocks noGrp="1" noChangeArrowheads="1"/>
          </p:cNvSpPr>
          <p:nvPr>
            <p:ph type="body" idx="1"/>
          </p:nvPr>
        </p:nvSpPr>
        <p:spPr>
          <a:xfrm>
            <a:off x="755576" y="1600200"/>
            <a:ext cx="7772400" cy="4114800"/>
          </a:xfrm>
        </p:spPr>
        <p:txBody>
          <a:bodyPr>
            <a:normAutofit/>
          </a:bodyPr>
          <a:lstStyle/>
          <a:p>
            <a:pPr marL="0" indent="0" algn="justLow" rtl="0">
              <a:lnSpc>
                <a:spcPct val="110000"/>
              </a:lnSpc>
              <a:spcBef>
                <a:spcPts val="0"/>
              </a:spcBef>
            </a:pPr>
            <a:r>
              <a:rPr lang="en-US" altLang="en-US" sz="2800" dirty="0"/>
              <a:t>95% of sufferers – lasts a lifetime</a:t>
            </a:r>
          </a:p>
          <a:p>
            <a:pPr marL="0" indent="0" algn="justLow" rtl="0">
              <a:lnSpc>
                <a:spcPct val="110000"/>
              </a:lnSpc>
              <a:spcBef>
                <a:spcPts val="0"/>
              </a:spcBef>
            </a:pPr>
            <a:r>
              <a:rPr lang="en-US" altLang="en-US" sz="2800" dirty="0"/>
              <a:t>1/3 of homeless suffer from </a:t>
            </a:r>
            <a:r>
              <a:rPr lang="en-US" altLang="en-US" sz="2800" dirty="0" err="1"/>
              <a:t>Schiz</a:t>
            </a:r>
            <a:r>
              <a:rPr lang="en-US" altLang="en-US" sz="2800" dirty="0"/>
              <a:t>.</a:t>
            </a:r>
          </a:p>
          <a:p>
            <a:pPr marL="0" indent="0" algn="justLow" rtl="0">
              <a:lnSpc>
                <a:spcPct val="110000"/>
              </a:lnSpc>
              <a:spcBef>
                <a:spcPts val="0"/>
              </a:spcBef>
            </a:pPr>
            <a:r>
              <a:rPr lang="en-US" altLang="en-US" sz="2800" dirty="0"/>
              <a:t>15% no respond to med</a:t>
            </a:r>
          </a:p>
          <a:p>
            <a:pPr marL="0" indent="0" algn="justLow" rtl="0">
              <a:lnSpc>
                <a:spcPct val="110000"/>
              </a:lnSpc>
              <a:spcBef>
                <a:spcPts val="0"/>
              </a:spcBef>
            </a:pPr>
            <a:r>
              <a:rPr lang="en-US" altLang="en-US" sz="2800" dirty="0"/>
              <a:t>75% partial effective       </a:t>
            </a:r>
          </a:p>
          <a:p>
            <a:pPr marL="0" indent="0" algn="justLow" rtl="0">
              <a:lnSpc>
                <a:spcPct val="110000"/>
              </a:lnSpc>
              <a:spcBef>
                <a:spcPts val="0"/>
              </a:spcBef>
            </a:pPr>
            <a:r>
              <a:rPr lang="en-US" altLang="en-US" sz="2800" dirty="0"/>
              <a:t>20-50% attempt suicide</a:t>
            </a:r>
          </a:p>
          <a:p>
            <a:pPr marL="0" indent="0" algn="justLow" rtl="0">
              <a:lnSpc>
                <a:spcPct val="110000"/>
              </a:lnSpc>
              <a:spcBef>
                <a:spcPts val="0"/>
              </a:spcBef>
            </a:pPr>
            <a:r>
              <a:rPr lang="en-US" altLang="en-US" sz="2800" dirty="0"/>
              <a:t>10% kill themselves</a:t>
            </a:r>
          </a:p>
          <a:p>
            <a:pPr marL="0" indent="0" algn="justLow" rtl="0">
              <a:lnSpc>
                <a:spcPct val="110000"/>
              </a:lnSpc>
              <a:spcBef>
                <a:spcPts val="0"/>
              </a:spcBef>
            </a:pPr>
            <a:r>
              <a:rPr lang="en-US" altLang="en-US" sz="2800" dirty="0"/>
              <a:t>20% shorter life expectancy</a:t>
            </a:r>
          </a:p>
          <a:p>
            <a:pPr marL="0" indent="0" algn="justLow" rtl="0">
              <a:lnSpc>
                <a:spcPct val="110000"/>
              </a:lnSpc>
              <a:spcBef>
                <a:spcPts val="0"/>
              </a:spcBef>
            </a:pPr>
            <a:r>
              <a:rPr lang="en-US" altLang="en-US" sz="2800" dirty="0"/>
              <a:t>25% experience secondary depression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0CCCFF18-D013-652E-F712-602386F70FD9}"/>
              </a:ext>
            </a:extLst>
          </p:cNvPr>
          <p:cNvSpPr>
            <a:spLocks noGrp="1"/>
          </p:cNvSpPr>
          <p:nvPr>
            <p:ph type="sldNum" sz="quarter" idx="12"/>
          </p:nvPr>
        </p:nvSpPr>
        <p:spPr/>
        <p:txBody>
          <a:bodyPr/>
          <a:lstStyle/>
          <a:p>
            <a:fld id="{E2D16497-9C67-4121-B450-EBB5380597DF}" type="slidenum">
              <a:rPr lang="en-US" altLang="zh-TW"/>
              <a:pPr/>
              <a:t>17</a:t>
            </a:fld>
            <a:endParaRPr lang="en-US" altLang="zh-TW"/>
          </a:p>
        </p:txBody>
      </p:sp>
      <p:sp>
        <p:nvSpPr>
          <p:cNvPr id="39938" name="Rectangle 2">
            <a:extLst>
              <a:ext uri="{FF2B5EF4-FFF2-40B4-BE49-F238E27FC236}">
                <a16:creationId xmlns="" xmlns:a16="http://schemas.microsoft.com/office/drawing/2014/main" id="{56070F89-5DC2-225E-AC4D-811868418444}"/>
              </a:ext>
            </a:extLst>
          </p:cNvPr>
          <p:cNvSpPr>
            <a:spLocks noGrp="1" noChangeArrowheads="1"/>
          </p:cNvSpPr>
          <p:nvPr>
            <p:ph type="title"/>
          </p:nvPr>
        </p:nvSpPr>
        <p:spPr/>
        <p:txBody>
          <a:bodyPr/>
          <a:lstStyle/>
          <a:p>
            <a:r>
              <a:rPr lang="en-US" altLang="en-US"/>
              <a:t>Causes of Schizophrenia</a:t>
            </a:r>
          </a:p>
        </p:txBody>
      </p:sp>
      <p:sp>
        <p:nvSpPr>
          <p:cNvPr id="39939" name="Rectangle 3">
            <a:extLst>
              <a:ext uri="{FF2B5EF4-FFF2-40B4-BE49-F238E27FC236}">
                <a16:creationId xmlns="" xmlns:a16="http://schemas.microsoft.com/office/drawing/2014/main" id="{F27F3810-A104-B5B6-227C-DBA19D2E4439}"/>
              </a:ext>
            </a:extLst>
          </p:cNvPr>
          <p:cNvSpPr>
            <a:spLocks noGrp="1" noChangeArrowheads="1"/>
          </p:cNvSpPr>
          <p:nvPr>
            <p:ph type="body" idx="1"/>
          </p:nvPr>
        </p:nvSpPr>
        <p:spPr/>
        <p:txBody>
          <a:bodyPr/>
          <a:lstStyle/>
          <a:p>
            <a:pPr marL="0" indent="0" algn="justLow" rtl="0">
              <a:spcBef>
                <a:spcPts val="0"/>
              </a:spcBef>
            </a:pPr>
            <a:r>
              <a:rPr lang="en-US" altLang="en-US" dirty="0"/>
              <a:t>Genetic factors</a:t>
            </a:r>
          </a:p>
          <a:p>
            <a:pPr marL="0" indent="0" algn="justLow" rtl="0">
              <a:spcBef>
                <a:spcPts val="0"/>
              </a:spcBef>
            </a:pPr>
            <a:r>
              <a:rPr lang="en-US" altLang="en-US" dirty="0"/>
              <a:t>Chemical imbalance &amp; physical abnormalities – neurotransmitters, brain structures</a:t>
            </a:r>
          </a:p>
          <a:p>
            <a:pPr marL="0" indent="0" algn="justLow" rtl="0">
              <a:spcBef>
                <a:spcPts val="0"/>
              </a:spcBef>
            </a:pPr>
            <a:r>
              <a:rPr lang="en-US" altLang="en-US" dirty="0"/>
              <a:t>Biological factors – age, virus, …</a:t>
            </a:r>
          </a:p>
          <a:p>
            <a:pPr marL="0" indent="0" algn="justLow" rtl="0">
              <a:spcBef>
                <a:spcPts val="0"/>
              </a:spcBef>
            </a:pPr>
            <a:r>
              <a:rPr lang="en-US" altLang="en-US" dirty="0"/>
              <a:t>Environmental factors – </a:t>
            </a:r>
            <a:r>
              <a:rPr lang="en-US" altLang="en-US" dirty="0" smtClean="0"/>
              <a:t>chronic </a:t>
            </a:r>
            <a:r>
              <a:rPr lang="en-US" altLang="en-US" dirty="0"/>
              <a:t>Life stressors, changes, …</a:t>
            </a:r>
          </a:p>
          <a:p>
            <a:pPr marL="0" indent="0" algn="justLow" rtl="0">
              <a:spcBef>
                <a:spcPts val="0"/>
              </a:spcBef>
            </a:pPr>
            <a:endParaRPr lang="en-US" altLang="en-US" dirty="0"/>
          </a:p>
          <a:p>
            <a:pPr marL="0" indent="0" algn="justLow" rtl="0">
              <a:spcBef>
                <a:spcPts val="0"/>
              </a:spcBef>
              <a:buNone/>
            </a:pPr>
            <a:endParaRPr lang="en-US"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EB6D6D52-4FA3-17BA-6C1F-1EDAC2411240}"/>
              </a:ext>
            </a:extLst>
          </p:cNvPr>
          <p:cNvSpPr>
            <a:spLocks noGrp="1"/>
          </p:cNvSpPr>
          <p:nvPr>
            <p:ph type="sldNum" sz="quarter" idx="12"/>
          </p:nvPr>
        </p:nvSpPr>
        <p:spPr/>
        <p:txBody>
          <a:bodyPr/>
          <a:lstStyle/>
          <a:p>
            <a:fld id="{216BA6FD-9200-4DB2-B76A-9FB4CD3737FB}" type="slidenum">
              <a:rPr lang="en-US" altLang="zh-TW"/>
              <a:pPr/>
              <a:t>18</a:t>
            </a:fld>
            <a:endParaRPr lang="en-US" altLang="zh-TW"/>
          </a:p>
        </p:txBody>
      </p:sp>
      <p:sp>
        <p:nvSpPr>
          <p:cNvPr id="13314" name="Rectangle 2">
            <a:extLst>
              <a:ext uri="{FF2B5EF4-FFF2-40B4-BE49-F238E27FC236}">
                <a16:creationId xmlns="" xmlns:a16="http://schemas.microsoft.com/office/drawing/2014/main" id="{D7264226-E7F1-5EC2-34AE-278B38531368}"/>
              </a:ext>
            </a:extLst>
          </p:cNvPr>
          <p:cNvSpPr>
            <a:spLocks noGrp="1" noChangeArrowheads="1"/>
          </p:cNvSpPr>
          <p:nvPr>
            <p:ph type="title"/>
          </p:nvPr>
        </p:nvSpPr>
        <p:spPr>
          <a:xfrm>
            <a:off x="457200" y="190500"/>
            <a:ext cx="8229600" cy="1143000"/>
          </a:xfrm>
        </p:spPr>
        <p:txBody>
          <a:bodyPr/>
          <a:lstStyle/>
          <a:p>
            <a:r>
              <a:rPr lang="en-US" altLang="zh-TW"/>
              <a:t>Causes - genetic influences</a:t>
            </a:r>
          </a:p>
        </p:txBody>
      </p:sp>
      <p:sp>
        <p:nvSpPr>
          <p:cNvPr id="13315" name="Rectangle 3">
            <a:extLst>
              <a:ext uri="{FF2B5EF4-FFF2-40B4-BE49-F238E27FC236}">
                <a16:creationId xmlns="" xmlns:a16="http://schemas.microsoft.com/office/drawing/2014/main" id="{4F250310-7DF4-690D-C481-556E7D684496}"/>
              </a:ext>
            </a:extLst>
          </p:cNvPr>
          <p:cNvSpPr>
            <a:spLocks noGrp="1" noChangeArrowheads="1"/>
          </p:cNvSpPr>
          <p:nvPr>
            <p:ph type="body" idx="1"/>
          </p:nvPr>
        </p:nvSpPr>
        <p:spPr>
          <a:xfrm>
            <a:off x="683568" y="1981200"/>
            <a:ext cx="7820744" cy="4114800"/>
          </a:xfrm>
        </p:spPr>
        <p:txBody>
          <a:bodyPr/>
          <a:lstStyle/>
          <a:p>
            <a:pPr marL="0" indent="0" algn="justLow" rtl="0">
              <a:spcBef>
                <a:spcPts val="0"/>
              </a:spcBef>
            </a:pPr>
            <a:r>
              <a:rPr lang="en-US" altLang="zh-TW" dirty="0"/>
              <a:t>Identical twin affected        50%</a:t>
            </a:r>
          </a:p>
          <a:p>
            <a:pPr marL="0" indent="0" algn="justLow" rtl="0">
              <a:spcBef>
                <a:spcPts val="0"/>
              </a:spcBef>
            </a:pPr>
            <a:r>
              <a:rPr lang="en-US" altLang="zh-TW" dirty="0"/>
              <a:t>Fraternal twin affected        15%</a:t>
            </a:r>
          </a:p>
          <a:p>
            <a:pPr marL="0" indent="0" algn="justLow" rtl="0">
              <a:spcBef>
                <a:spcPts val="0"/>
              </a:spcBef>
            </a:pPr>
            <a:r>
              <a:rPr lang="en-US" altLang="zh-TW" dirty="0"/>
              <a:t>Both parent affected            35%</a:t>
            </a:r>
          </a:p>
          <a:p>
            <a:pPr marL="0" indent="0" algn="justLow" rtl="0">
              <a:spcBef>
                <a:spcPts val="0"/>
              </a:spcBef>
            </a:pPr>
            <a:r>
              <a:rPr lang="en-US" altLang="zh-TW" dirty="0"/>
              <a:t>One parent affected             15%</a:t>
            </a:r>
          </a:p>
          <a:p>
            <a:pPr marL="0" indent="0" algn="justLow" rtl="0">
              <a:spcBef>
                <a:spcPts val="0"/>
              </a:spcBef>
            </a:pPr>
            <a:r>
              <a:rPr lang="en-US" altLang="zh-TW" dirty="0"/>
              <a:t>Brother or sister affected     10%</a:t>
            </a:r>
          </a:p>
          <a:p>
            <a:pPr marL="0" indent="0" algn="justLow" rtl="0">
              <a:spcBef>
                <a:spcPts val="0"/>
              </a:spcBef>
            </a:pPr>
            <a:r>
              <a:rPr lang="en-US" altLang="zh-TW" dirty="0"/>
              <a:t>No affected relative               1%</a:t>
            </a:r>
          </a:p>
          <a:p>
            <a:pPr marL="0" indent="0" algn="justLow" rtl="0">
              <a:spcBef>
                <a:spcPts val="0"/>
              </a:spcBef>
            </a:pPr>
            <a:endParaRPr lang="en-US" altLang="zh-TW"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2"/>
          <p:cNvSpPr>
            <a:spLocks noGrp="1" noChangeArrowheads="1"/>
          </p:cNvSpPr>
          <p:nvPr>
            <p:ph type="title"/>
          </p:nvPr>
        </p:nvSpPr>
        <p:spPr>
          <a:xfrm>
            <a:off x="357158" y="-357214"/>
            <a:ext cx="8229600" cy="1143000"/>
          </a:xfrm>
        </p:spPr>
        <p:txBody>
          <a:bodyPr>
            <a:normAutofit fontScale="90000"/>
          </a:bodyPr>
          <a:lstStyle/>
          <a:p>
            <a:r>
              <a:rPr lang="en-US" sz="3556" dirty="0"/>
              <a:t>Etiology of Schizophrenia: Neurotransmitters</a:t>
            </a:r>
          </a:p>
        </p:txBody>
      </p:sp>
      <p:sp>
        <p:nvSpPr>
          <p:cNvPr id="23557" name="Rectangle 3"/>
          <p:cNvSpPr>
            <a:spLocks noGrp="1" noChangeArrowheads="1"/>
          </p:cNvSpPr>
          <p:nvPr>
            <p:ph idx="1"/>
          </p:nvPr>
        </p:nvSpPr>
        <p:spPr>
          <a:xfrm>
            <a:off x="619478" y="714356"/>
            <a:ext cx="7948788" cy="5786478"/>
          </a:xfrm>
        </p:spPr>
        <p:txBody>
          <a:bodyPr>
            <a:noAutofit/>
          </a:bodyPr>
          <a:lstStyle/>
          <a:p>
            <a:pPr marL="0" indent="0" algn="justLow" rtl="0">
              <a:spcBef>
                <a:spcPts val="0"/>
              </a:spcBef>
            </a:pPr>
            <a:r>
              <a:rPr lang="en-US" sz="3600" b="1" u="sng" dirty="0"/>
              <a:t>Dopamine Theory</a:t>
            </a:r>
          </a:p>
          <a:p>
            <a:pPr marL="0" lvl="1" indent="0" algn="justLow" rtl="0">
              <a:spcBef>
                <a:spcPts val="0"/>
              </a:spcBef>
            </a:pPr>
            <a:r>
              <a:rPr lang="en-US" sz="3200" dirty="0"/>
              <a:t>Disorder due to excess levels of dopamine</a:t>
            </a:r>
          </a:p>
          <a:p>
            <a:pPr marL="0" lvl="2" indent="0" algn="justLow" rtl="0">
              <a:spcBef>
                <a:spcPts val="0"/>
              </a:spcBef>
            </a:pPr>
            <a:r>
              <a:rPr lang="en-US" dirty="0"/>
              <a:t>Drugs that alleviate symptoms reduce dopamine activity</a:t>
            </a:r>
          </a:p>
          <a:p>
            <a:pPr marL="0" lvl="2" indent="0" algn="justLow" rtl="0">
              <a:spcBef>
                <a:spcPts val="0"/>
              </a:spcBef>
            </a:pPr>
            <a:r>
              <a:rPr lang="en-US" dirty="0"/>
              <a:t>Amphetamines, which increase dopamine levels, can induce a psychosis</a:t>
            </a:r>
          </a:p>
          <a:p>
            <a:pPr marL="0" indent="0" algn="justLow" rtl="0">
              <a:spcBef>
                <a:spcPts val="0"/>
              </a:spcBef>
            </a:pPr>
            <a:r>
              <a:rPr lang="en-US" sz="3600" u="sng" dirty="0"/>
              <a:t>Theory </a:t>
            </a:r>
            <a:r>
              <a:rPr lang="en-US" sz="3600" u="sng" dirty="0" smtClean="0"/>
              <a:t>explanation:</a:t>
            </a:r>
            <a:endParaRPr lang="en-US" sz="3600" u="sng" dirty="0"/>
          </a:p>
          <a:p>
            <a:pPr marL="0" lvl="1" indent="0" algn="justLow" rtl="0">
              <a:spcBef>
                <a:spcPts val="0"/>
              </a:spcBef>
            </a:pPr>
            <a:r>
              <a:rPr lang="en-US" sz="3200" dirty="0"/>
              <a:t>Excess numbers of dopamine receptors or oversensitive dopamine receptors</a:t>
            </a:r>
          </a:p>
          <a:p>
            <a:pPr marL="0" lvl="1" indent="0" algn="justLow" rtl="0">
              <a:spcBef>
                <a:spcPts val="0"/>
              </a:spcBef>
            </a:pPr>
            <a:r>
              <a:rPr lang="en-US" sz="3200" dirty="0"/>
              <a:t>Localized mainly in the mesolimbic pathway </a:t>
            </a:r>
          </a:p>
          <a:p>
            <a:pPr marL="0" lvl="2" indent="0" algn="justLow" rtl="0">
              <a:spcBef>
                <a:spcPts val="0"/>
              </a:spcBef>
            </a:pPr>
            <a:r>
              <a:rPr lang="en-US" dirty="0"/>
              <a:t>Mesolimbic dopamine abnormalities mainly related to positive symptoms</a:t>
            </a:r>
          </a:p>
          <a:p>
            <a:pPr marL="0" lvl="1" indent="0" algn="justLow" rtl="0">
              <a:spcBef>
                <a:spcPts val="0"/>
              </a:spcBef>
            </a:pPr>
            <a:r>
              <a:rPr lang="en-US" dirty="0" smtClean="0"/>
              <a:t>Decreased </a:t>
            </a:r>
            <a:r>
              <a:rPr lang="en-US" dirty="0" smtClean="0"/>
              <a:t>dopamine </a:t>
            </a:r>
            <a:r>
              <a:rPr lang="en-US" dirty="0"/>
              <a:t>activity in the </a:t>
            </a:r>
            <a:r>
              <a:rPr lang="en-US" dirty="0" err="1"/>
              <a:t>mesocortical</a:t>
            </a:r>
            <a:r>
              <a:rPr lang="en-US" dirty="0"/>
              <a:t> pathway mainly related to negative symptoms</a:t>
            </a:r>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pPr marL="0" indent="0" algn="justLow" rtl="0">
              <a:spcBef>
                <a:spcPts val="0"/>
              </a:spcBef>
            </a:pPr>
            <a:r>
              <a:rPr lang="en-US" dirty="0" smtClean="0"/>
              <a:t>1- What is schizophrenia?</a:t>
            </a:r>
          </a:p>
          <a:p>
            <a:pPr marL="0" indent="0" algn="justLow" rtl="0">
              <a:spcBef>
                <a:spcPts val="0"/>
              </a:spcBef>
            </a:pPr>
            <a:r>
              <a:rPr lang="en-US" dirty="0" smtClean="0"/>
              <a:t>2- Diagnosis of </a:t>
            </a:r>
            <a:r>
              <a:rPr lang="en-US" dirty="0" err="1" smtClean="0"/>
              <a:t>shizophrenia</a:t>
            </a:r>
            <a:endParaRPr lang="en-US" dirty="0" smtClean="0"/>
          </a:p>
          <a:p>
            <a:pPr marL="0" indent="0" algn="justLow" rtl="0">
              <a:spcBef>
                <a:spcPts val="0"/>
              </a:spcBef>
            </a:pPr>
            <a:r>
              <a:rPr lang="en-US" dirty="0" smtClean="0"/>
              <a:t>3- Other psychotic disorders</a:t>
            </a:r>
          </a:p>
          <a:p>
            <a:pPr marL="0" indent="0" algn="justLow" rtl="0">
              <a:spcBef>
                <a:spcPts val="0"/>
              </a:spcBef>
            </a:pPr>
            <a:r>
              <a:rPr lang="en-US" dirty="0" smtClean="0"/>
              <a:t>4- Epidemiology of schizophrenia</a:t>
            </a:r>
          </a:p>
          <a:p>
            <a:pPr marL="0" indent="0" algn="justLow" rtl="0">
              <a:spcBef>
                <a:spcPts val="0"/>
              </a:spcBef>
            </a:pPr>
            <a:r>
              <a:rPr lang="en-US" dirty="0" smtClean="0"/>
              <a:t>5- Etiology of schizophrenia</a:t>
            </a:r>
          </a:p>
          <a:p>
            <a:pPr marL="0" indent="0" algn="justLow" rtl="0">
              <a:spcBef>
                <a:spcPts val="0"/>
              </a:spcBef>
            </a:pPr>
            <a:r>
              <a:rPr lang="en-US" dirty="0" smtClean="0"/>
              <a:t>6- Pharmacological treatment of </a:t>
            </a:r>
            <a:r>
              <a:rPr lang="en-US" dirty="0" err="1" smtClean="0"/>
              <a:t>shizophrenia</a:t>
            </a:r>
            <a:endParaRPr lang="en-US" dirty="0" smtClean="0"/>
          </a:p>
          <a:p>
            <a:pPr marL="0" indent="0" algn="justLow" rtl="0">
              <a:spcBef>
                <a:spcPts val="0"/>
              </a:spcBef>
            </a:pPr>
            <a:r>
              <a:rPr lang="en-US" dirty="0" smtClean="0"/>
              <a:t>7- Non-pharmacological treatment</a:t>
            </a:r>
          </a:p>
          <a:p>
            <a:pPr marL="0" indent="0" algn="justLow" rtl="0">
              <a:spcBef>
                <a:spcPts val="0"/>
              </a:spcBef>
            </a:pPr>
            <a:r>
              <a:rPr lang="en-US" dirty="0" smtClean="0"/>
              <a:t>8- Mechanism of action of antipsychotic drugs</a:t>
            </a:r>
          </a:p>
          <a:p>
            <a:pPr marL="0" indent="0" algn="justLow" rtl="0">
              <a:spcBef>
                <a:spcPts val="0"/>
              </a:spcBef>
            </a:pPr>
            <a:r>
              <a:rPr lang="en-US" dirty="0" smtClean="0"/>
              <a:t>9- Side effects of antipsychotic drugs</a:t>
            </a:r>
          </a:p>
          <a:p>
            <a:pPr marL="0" indent="0" algn="justLow" rtl="0">
              <a:spcBef>
                <a:spcPts val="0"/>
              </a:spcBef>
            </a:pPr>
            <a:endParaRPr lang="en-US" dirty="0" smtClean="0"/>
          </a:p>
          <a:p>
            <a:pPr marL="0" indent="0" algn="justLow" rtl="0">
              <a:spcBef>
                <a:spcPts val="0"/>
              </a:spcBef>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Grp="1" noChangeArrowheads="1"/>
          </p:cNvSpPr>
          <p:nvPr>
            <p:ph type="title"/>
          </p:nvPr>
        </p:nvSpPr>
        <p:spPr/>
        <p:txBody>
          <a:bodyPr>
            <a:normAutofit/>
          </a:bodyPr>
          <a:lstStyle/>
          <a:p>
            <a:r>
              <a:rPr lang="en-US" sz="3556" dirty="0"/>
              <a:t>The Brain and Schizophrenia</a:t>
            </a:r>
          </a:p>
        </p:txBody>
      </p:sp>
      <p:pic>
        <p:nvPicPr>
          <p:cNvPr id="13" name="Picture 12" descr="ap12e_fig_09_02.jpg"/>
          <p:cNvPicPr>
            <a:picLocks noChangeAspect="1"/>
          </p:cNvPicPr>
          <p:nvPr/>
        </p:nvPicPr>
        <p:blipFill>
          <a:blip r:embed="rId3"/>
          <a:stretch>
            <a:fillRect/>
          </a:stretch>
        </p:blipFill>
        <p:spPr>
          <a:xfrm>
            <a:off x="827584" y="1196752"/>
            <a:ext cx="7632848" cy="5159598"/>
          </a:xfrm>
          <a:prstGeom prst="rect">
            <a:avLst/>
          </a:prstGeom>
        </p:spPr>
      </p:pic>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2"/>
          <p:cNvSpPr>
            <a:spLocks noGrp="1" noChangeArrowheads="1"/>
          </p:cNvSpPr>
          <p:nvPr>
            <p:ph type="title"/>
          </p:nvPr>
        </p:nvSpPr>
        <p:spPr/>
        <p:txBody>
          <a:bodyPr/>
          <a:lstStyle/>
          <a:p>
            <a:r>
              <a:rPr lang="en-US" sz="2844" dirty="0"/>
              <a:t> Dopamine Theory of Schizophrenia</a:t>
            </a:r>
          </a:p>
        </p:txBody>
      </p:sp>
      <p:pic>
        <p:nvPicPr>
          <p:cNvPr id="7" name="Picture 6" descr="ap12e_fig_09_03.jpg"/>
          <p:cNvPicPr>
            <a:picLocks noChangeAspect="1"/>
          </p:cNvPicPr>
          <p:nvPr/>
        </p:nvPicPr>
        <p:blipFill>
          <a:blip r:embed="rId3"/>
          <a:stretch>
            <a:fillRect/>
          </a:stretch>
        </p:blipFill>
        <p:spPr>
          <a:xfrm>
            <a:off x="660134" y="1124744"/>
            <a:ext cx="7682831" cy="5328592"/>
          </a:xfrm>
          <a:prstGeom prst="rect">
            <a:avLst/>
          </a:prstGeom>
        </p:spPr>
      </p:pic>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a:bodyPr>
          <a:lstStyle/>
          <a:p>
            <a:r>
              <a:rPr lang="en-US" sz="3200" dirty="0"/>
              <a:t>Etiology of Schizophrenia: </a:t>
            </a:r>
            <a:br>
              <a:rPr lang="en-US" sz="3200" dirty="0"/>
            </a:br>
            <a:r>
              <a:rPr lang="en-US" sz="3200" dirty="0"/>
              <a:t>Evaluation of Dopamine Theory</a:t>
            </a:r>
          </a:p>
        </p:txBody>
      </p:sp>
      <p:sp>
        <p:nvSpPr>
          <p:cNvPr id="27653" name="Rectangle 3"/>
          <p:cNvSpPr>
            <a:spLocks noGrp="1" noChangeArrowheads="1"/>
          </p:cNvSpPr>
          <p:nvPr>
            <p:ph idx="1"/>
          </p:nvPr>
        </p:nvSpPr>
        <p:spPr>
          <a:xfrm>
            <a:off x="619478" y="1285860"/>
            <a:ext cx="8084255" cy="4717007"/>
          </a:xfrm>
        </p:spPr>
        <p:txBody>
          <a:bodyPr>
            <a:noAutofit/>
          </a:bodyPr>
          <a:lstStyle/>
          <a:p>
            <a:pPr marL="0" indent="0" algn="justLow" rtl="0">
              <a:spcBef>
                <a:spcPts val="0"/>
              </a:spcBef>
              <a:defRPr/>
            </a:pPr>
            <a:r>
              <a:rPr lang="en-US" u="sng" dirty="0"/>
              <a:t>Dopamine theory doesn’t completely explain disorder</a:t>
            </a:r>
          </a:p>
          <a:p>
            <a:pPr marL="0" lvl="1" indent="0" algn="justLow" rtl="0">
              <a:spcBef>
                <a:spcPts val="0"/>
              </a:spcBef>
              <a:defRPr/>
            </a:pPr>
            <a:r>
              <a:rPr lang="en-US" dirty="0"/>
              <a:t>Antipsychotics block dopamine rapidly but symptom relief takes several weeks</a:t>
            </a:r>
          </a:p>
          <a:p>
            <a:pPr marL="0" lvl="1" indent="0" algn="justLow" rtl="0">
              <a:spcBef>
                <a:spcPts val="0"/>
              </a:spcBef>
              <a:defRPr/>
            </a:pPr>
            <a:r>
              <a:rPr lang="en-US" dirty="0"/>
              <a:t>To be effective, antipsychotics must reduce dopamine activity to below normal levels</a:t>
            </a:r>
          </a:p>
          <a:p>
            <a:pPr marL="0" indent="0" algn="justLow" rtl="0">
              <a:spcBef>
                <a:spcPts val="0"/>
              </a:spcBef>
              <a:defRPr/>
            </a:pPr>
            <a:r>
              <a:rPr lang="en-US" u="sng" dirty="0"/>
              <a:t>Other neurotransmitters involved:</a:t>
            </a:r>
          </a:p>
          <a:p>
            <a:pPr marL="0" lvl="1" indent="0" algn="justLow" rtl="0">
              <a:spcBef>
                <a:spcPts val="0"/>
              </a:spcBef>
              <a:defRPr/>
            </a:pPr>
            <a:r>
              <a:rPr lang="en-US" dirty="0"/>
              <a:t>Serotonin </a:t>
            </a:r>
          </a:p>
          <a:p>
            <a:pPr marL="0" lvl="1" indent="0" algn="justLow" rtl="0">
              <a:spcBef>
                <a:spcPts val="0"/>
              </a:spcBef>
              <a:defRPr/>
            </a:pPr>
            <a:r>
              <a:rPr lang="en-US" dirty="0"/>
              <a:t>GABA</a:t>
            </a:r>
          </a:p>
          <a:p>
            <a:pPr marL="0" lvl="1" indent="0" algn="justLow" rtl="0">
              <a:spcBef>
                <a:spcPts val="0"/>
              </a:spcBef>
              <a:defRPr/>
            </a:pPr>
            <a:r>
              <a:rPr lang="en-US" dirty="0"/>
              <a:t>Glutamate </a:t>
            </a:r>
          </a:p>
          <a:p>
            <a:pPr marL="0" lvl="2" indent="0" algn="justLow" rtl="0">
              <a:spcBef>
                <a:spcPts val="0"/>
              </a:spcBef>
              <a:defRPr/>
            </a:pPr>
            <a:r>
              <a:rPr lang="en-US" sz="2000" dirty="0"/>
              <a:t>Medication that targets glutamate shows promise</a:t>
            </a:r>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p:txBody>
          <a:bodyPr>
            <a:normAutofit/>
          </a:bodyPr>
          <a:lstStyle/>
          <a:p>
            <a:r>
              <a:rPr lang="en-US" sz="3200" dirty="0"/>
              <a:t>Etiology of Schizophrenia: </a:t>
            </a:r>
            <a:br>
              <a:rPr lang="en-US" sz="3200" dirty="0"/>
            </a:br>
            <a:r>
              <a:rPr lang="en-US" sz="3200" dirty="0"/>
              <a:t>Brain Structure and Function </a:t>
            </a:r>
          </a:p>
        </p:txBody>
      </p:sp>
      <p:sp>
        <p:nvSpPr>
          <p:cNvPr id="27653" name="Rectangle 3"/>
          <p:cNvSpPr>
            <a:spLocks noGrp="1" noChangeArrowheads="1"/>
          </p:cNvSpPr>
          <p:nvPr>
            <p:ph idx="1"/>
          </p:nvPr>
        </p:nvSpPr>
        <p:spPr>
          <a:xfrm>
            <a:off x="619478" y="1803400"/>
            <a:ext cx="7068255" cy="4131733"/>
          </a:xfrm>
        </p:spPr>
        <p:txBody>
          <a:bodyPr>
            <a:normAutofit/>
          </a:bodyPr>
          <a:lstStyle/>
          <a:p>
            <a:pPr marL="0" indent="0" algn="justLow" rtl="0">
              <a:spcBef>
                <a:spcPts val="0"/>
              </a:spcBef>
            </a:pPr>
            <a:r>
              <a:rPr lang="en-US" sz="4400" dirty="0"/>
              <a:t>Enlarged ventricles </a:t>
            </a:r>
          </a:p>
          <a:p>
            <a:pPr marL="0" lvl="1" indent="0" algn="justLow" rtl="0">
              <a:spcBef>
                <a:spcPts val="0"/>
              </a:spcBef>
            </a:pPr>
            <a:r>
              <a:rPr lang="en-US" sz="4000" dirty="0" smtClean="0"/>
              <a:t>loss </a:t>
            </a:r>
            <a:r>
              <a:rPr lang="en-US" sz="4000" dirty="0"/>
              <a:t>of brain cells</a:t>
            </a:r>
          </a:p>
          <a:p>
            <a:pPr marL="0" lvl="1" indent="0" algn="justLow" rtl="0">
              <a:spcBef>
                <a:spcPts val="0"/>
              </a:spcBef>
            </a:pPr>
            <a:r>
              <a:rPr lang="en-US" sz="4000" dirty="0"/>
              <a:t>Correlate with</a:t>
            </a:r>
          </a:p>
          <a:p>
            <a:pPr marL="0" lvl="2" indent="0" algn="justLow" rtl="0">
              <a:spcBef>
                <a:spcPts val="0"/>
              </a:spcBef>
            </a:pPr>
            <a:r>
              <a:rPr lang="en-US" sz="3200" dirty="0"/>
              <a:t>Poor performance on cognitive </a:t>
            </a:r>
            <a:r>
              <a:rPr lang="en-US" sz="3200" dirty="0" smtClean="0"/>
              <a:t>tests</a:t>
            </a:r>
            <a:endParaRPr lang="en-US" sz="3200" dirty="0"/>
          </a:p>
          <a:p>
            <a:pPr marL="0" lvl="2" indent="0" algn="justLow" rtl="0">
              <a:spcBef>
                <a:spcPts val="0"/>
              </a:spcBef>
            </a:pPr>
            <a:r>
              <a:rPr lang="en-US" sz="3200" dirty="0"/>
              <a:t>Poor response to treatment</a:t>
            </a:r>
          </a:p>
        </p:txBody>
      </p:sp>
      <p:sp>
        <p:nvSpPr>
          <p:cNvPr id="5" name="Footer Placeholder 4"/>
          <p:cNvSpPr>
            <a:spLocks noGrp="1"/>
          </p:cNvSpPr>
          <p:nvPr>
            <p:ph type="ftr" sz="quarter" idx="11"/>
          </p:nvPr>
        </p:nvSpPr>
        <p:spPr/>
        <p:txBody>
          <a:bodyPr/>
          <a:lstStyle/>
          <a:p>
            <a:pPr>
              <a:defRPr/>
            </a:pPr>
            <a:r>
              <a:rPr lang="en-US" dirty="0"/>
              <a:t> </a:t>
            </a:r>
          </a:p>
        </p:txBody>
      </p:sp>
    </p:spTree>
    <p:extLst>
      <p:ext uri="{BB962C8B-B14F-4D97-AF65-F5344CB8AC3E}">
        <p14:creationId xmlns="" xmlns:p14="http://schemas.microsoft.com/office/powerpoint/2010/main" val="42115464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fontScale="90000"/>
          </a:bodyPr>
          <a:lstStyle/>
          <a:p>
            <a:r>
              <a:rPr lang="en-US" sz="3556" dirty="0"/>
              <a:t>Etiology of Schizophrenia: </a:t>
            </a:r>
            <a:br>
              <a:rPr lang="en-US" sz="3556" dirty="0"/>
            </a:br>
            <a:r>
              <a:rPr lang="en-US" sz="3556" dirty="0"/>
              <a:t>Brain Structure and Function</a:t>
            </a:r>
          </a:p>
        </p:txBody>
      </p:sp>
      <p:sp>
        <p:nvSpPr>
          <p:cNvPr id="29701" name="Rectangle 3"/>
          <p:cNvSpPr>
            <a:spLocks noGrp="1" noChangeArrowheads="1"/>
          </p:cNvSpPr>
          <p:nvPr>
            <p:ph idx="1"/>
          </p:nvPr>
        </p:nvSpPr>
        <p:spPr/>
        <p:txBody>
          <a:bodyPr>
            <a:normAutofit/>
          </a:bodyPr>
          <a:lstStyle/>
          <a:p>
            <a:pPr marL="0" indent="0" algn="justLow" rtl="0">
              <a:spcBef>
                <a:spcPts val="0"/>
              </a:spcBef>
              <a:defRPr/>
            </a:pPr>
            <a:r>
              <a:rPr lang="en-US" sz="3600" dirty="0"/>
              <a:t>Structural and functional abnormalities in temporal cortex</a:t>
            </a:r>
          </a:p>
          <a:p>
            <a:pPr marL="0" lvl="1" indent="0" algn="justLow" rtl="0">
              <a:spcBef>
                <a:spcPts val="0"/>
              </a:spcBef>
              <a:buNone/>
              <a:defRPr/>
            </a:pPr>
            <a:endParaRPr lang="en-US" sz="3200" dirty="0"/>
          </a:p>
          <a:p>
            <a:pPr marL="0" indent="0" algn="justLow" rtl="0">
              <a:spcBef>
                <a:spcPts val="0"/>
              </a:spcBef>
              <a:defRPr/>
            </a:pPr>
            <a:r>
              <a:rPr lang="en-US" sz="3600" dirty="0"/>
              <a:t>Reduced gray matter </a:t>
            </a:r>
          </a:p>
          <a:p>
            <a:pPr marL="0" lvl="1" indent="0" algn="justLow" rtl="0">
              <a:spcBef>
                <a:spcPts val="0"/>
              </a:spcBef>
              <a:buNone/>
              <a:defRPr/>
            </a:pPr>
            <a:endParaRPr lang="en-US" sz="3200" dirty="0"/>
          </a:p>
        </p:txBody>
      </p:sp>
      <p:sp>
        <p:nvSpPr>
          <p:cNvPr id="5" name="Footer Placeholder 4"/>
          <p:cNvSpPr>
            <a:spLocks noGrp="1"/>
          </p:cNvSpPr>
          <p:nvPr>
            <p:ph type="ftr" sz="quarter" idx="11"/>
          </p:nvPr>
        </p:nvSpPr>
        <p:spPr/>
        <p:txBody>
          <a:bodyPr/>
          <a:lstStyle/>
          <a:p>
            <a:pPr>
              <a:defRPr/>
            </a:pPr>
            <a:r>
              <a:rPr lang="en-US" dirty="0"/>
              <a:t> </a:t>
            </a:r>
          </a:p>
        </p:txBody>
      </p:sp>
    </p:spTree>
    <p:extLst>
      <p:ext uri="{BB962C8B-B14F-4D97-AF65-F5344CB8AC3E}">
        <p14:creationId xmlns="" xmlns:p14="http://schemas.microsoft.com/office/powerpoint/2010/main" val="1959040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p:cNvSpPr>
            <a:spLocks noGrp="1" noChangeArrowheads="1"/>
          </p:cNvSpPr>
          <p:nvPr>
            <p:ph type="title"/>
          </p:nvPr>
        </p:nvSpPr>
        <p:spPr/>
        <p:txBody>
          <a:bodyPr>
            <a:normAutofit fontScale="90000"/>
          </a:bodyPr>
          <a:lstStyle/>
          <a:p>
            <a:r>
              <a:rPr lang="en-US" sz="3556" dirty="0"/>
              <a:t>Etiology of Schizophrenia: </a:t>
            </a:r>
            <a:br>
              <a:rPr lang="en-US" sz="3556" dirty="0"/>
            </a:br>
            <a:r>
              <a:rPr lang="en-US" sz="3556" dirty="0"/>
              <a:t>Brain Structure and Function</a:t>
            </a:r>
          </a:p>
        </p:txBody>
      </p:sp>
      <p:sp>
        <p:nvSpPr>
          <p:cNvPr id="29701" name="Rectangle 3"/>
          <p:cNvSpPr>
            <a:spLocks noGrp="1" noChangeArrowheads="1"/>
          </p:cNvSpPr>
          <p:nvPr>
            <p:ph idx="1"/>
          </p:nvPr>
        </p:nvSpPr>
        <p:spPr>
          <a:xfrm>
            <a:off x="304800" y="1735667"/>
            <a:ext cx="8466667" cy="4267200"/>
          </a:xfrm>
        </p:spPr>
        <p:txBody>
          <a:bodyPr>
            <a:noAutofit/>
          </a:bodyPr>
          <a:lstStyle/>
          <a:p>
            <a:pPr marL="0" indent="0" algn="justLow" rtl="0">
              <a:lnSpc>
                <a:spcPct val="110000"/>
              </a:lnSpc>
              <a:spcBef>
                <a:spcPts val="0"/>
              </a:spcBef>
              <a:defRPr/>
            </a:pPr>
            <a:r>
              <a:rPr lang="en-US" b="1" u="sng" dirty="0"/>
              <a:t>Environmental Factors</a:t>
            </a:r>
          </a:p>
          <a:p>
            <a:pPr marL="0" lvl="1" indent="0" algn="justLow" rtl="0">
              <a:lnSpc>
                <a:spcPct val="110000"/>
              </a:lnSpc>
              <a:spcBef>
                <a:spcPts val="0"/>
              </a:spcBef>
              <a:defRPr/>
            </a:pPr>
            <a:r>
              <a:rPr lang="en-US" u="sng" dirty="0"/>
              <a:t>Damage during gestation or birth</a:t>
            </a:r>
          </a:p>
          <a:p>
            <a:pPr marL="0" lvl="2" indent="0" algn="justLow" rtl="0">
              <a:lnSpc>
                <a:spcPct val="110000"/>
              </a:lnSpc>
              <a:spcBef>
                <a:spcPts val="0"/>
              </a:spcBef>
              <a:defRPr/>
            </a:pPr>
            <a:r>
              <a:rPr lang="en-US" dirty="0"/>
              <a:t>Obstetrical complications rates high in patients with schizophrenia</a:t>
            </a:r>
          </a:p>
          <a:p>
            <a:pPr marL="0" lvl="3" indent="0" algn="justLow" rtl="0">
              <a:lnSpc>
                <a:spcPct val="110000"/>
              </a:lnSpc>
              <a:spcBef>
                <a:spcPts val="0"/>
              </a:spcBef>
              <a:defRPr/>
            </a:pPr>
            <a:r>
              <a:rPr lang="en-US" dirty="0"/>
              <a:t>Reduced supply of oxygen during delivery may result in loss of cortical matter</a:t>
            </a:r>
          </a:p>
          <a:p>
            <a:pPr marL="0" lvl="1" indent="0" algn="justLow" rtl="0">
              <a:lnSpc>
                <a:spcPct val="110000"/>
              </a:lnSpc>
              <a:spcBef>
                <a:spcPts val="0"/>
              </a:spcBef>
              <a:defRPr/>
            </a:pPr>
            <a:r>
              <a:rPr lang="en-US" u="sng" dirty="0"/>
              <a:t>Viral damage to fetal brain</a:t>
            </a:r>
          </a:p>
          <a:p>
            <a:pPr marL="0" lvl="2" indent="0" algn="justLow" rtl="0">
              <a:lnSpc>
                <a:spcPct val="110000"/>
              </a:lnSpc>
              <a:spcBef>
                <a:spcPts val="0"/>
              </a:spcBef>
              <a:defRPr/>
            </a:pPr>
            <a:r>
              <a:rPr lang="en-US" dirty="0"/>
              <a:t>Presence of parasite, </a:t>
            </a:r>
            <a:r>
              <a:rPr lang="en-US" dirty="0" err="1"/>
              <a:t>toxoplasma</a:t>
            </a:r>
            <a:r>
              <a:rPr lang="en-US" dirty="0"/>
              <a:t> </a:t>
            </a:r>
            <a:r>
              <a:rPr lang="en-US" dirty="0" err="1"/>
              <a:t>gondii</a:t>
            </a:r>
            <a:r>
              <a:rPr lang="en-US" dirty="0"/>
              <a:t>, associated with 2.5x greater risk of developing schizophrenia</a:t>
            </a:r>
          </a:p>
          <a:p>
            <a:pPr marL="0" lvl="2" indent="0" algn="justLow" rtl="0">
              <a:lnSpc>
                <a:spcPct val="110000"/>
              </a:lnSpc>
              <a:spcBef>
                <a:spcPts val="0"/>
              </a:spcBef>
              <a:defRPr/>
            </a:pPr>
            <a:r>
              <a:rPr lang="en-US" dirty="0"/>
              <a:t>In Finnish study, schizophrenia rates higher when mother had flu in second trimester of pregnancy</a:t>
            </a:r>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p:nvPr>
        </p:nvSpPr>
        <p:spPr/>
        <p:txBody>
          <a:bodyPr>
            <a:normAutofit fontScale="90000"/>
          </a:bodyPr>
          <a:lstStyle/>
          <a:p>
            <a:r>
              <a:rPr lang="en-US" sz="3556" dirty="0"/>
              <a:t>Etiology of Schizophrenia: </a:t>
            </a:r>
            <a:br>
              <a:rPr lang="en-US" sz="3556" dirty="0"/>
            </a:br>
            <a:r>
              <a:rPr lang="en-US" sz="3556" dirty="0"/>
              <a:t>Brain Structure and Function</a:t>
            </a:r>
          </a:p>
        </p:txBody>
      </p:sp>
      <p:sp>
        <p:nvSpPr>
          <p:cNvPr id="31749" name="Rectangle 3"/>
          <p:cNvSpPr>
            <a:spLocks noGrp="1" noChangeArrowheads="1"/>
          </p:cNvSpPr>
          <p:nvPr>
            <p:ph idx="1"/>
          </p:nvPr>
        </p:nvSpPr>
        <p:spPr>
          <a:xfrm>
            <a:off x="457200" y="1357298"/>
            <a:ext cx="8229600" cy="4768865"/>
          </a:xfrm>
        </p:spPr>
        <p:txBody>
          <a:bodyPr>
            <a:noAutofit/>
          </a:bodyPr>
          <a:lstStyle/>
          <a:p>
            <a:pPr marL="0" indent="0" algn="justLow" rtl="0">
              <a:spcBef>
                <a:spcPts val="0"/>
              </a:spcBef>
            </a:pPr>
            <a:r>
              <a:rPr lang="en-US" u="sng" dirty="0"/>
              <a:t>Developmental factors</a:t>
            </a:r>
          </a:p>
          <a:p>
            <a:pPr marL="0" lvl="1" indent="0" algn="justLow" rtl="0">
              <a:spcBef>
                <a:spcPts val="0"/>
              </a:spcBef>
            </a:pPr>
            <a:r>
              <a:rPr lang="en-US" dirty="0"/>
              <a:t>Prefrontal cortex matures in adolescence or early adulthood</a:t>
            </a:r>
          </a:p>
          <a:p>
            <a:pPr marL="0" lvl="1" indent="0" algn="justLow" rtl="0">
              <a:spcBef>
                <a:spcPts val="0"/>
              </a:spcBef>
            </a:pPr>
            <a:r>
              <a:rPr lang="en-US" dirty="0"/>
              <a:t>Dopamine activity also peaks in adolescence</a:t>
            </a:r>
          </a:p>
          <a:p>
            <a:pPr marL="0" indent="0" algn="justLow" rtl="0">
              <a:spcBef>
                <a:spcPts val="0"/>
              </a:spcBef>
            </a:pPr>
            <a:r>
              <a:rPr lang="en-US" sz="2800" dirty="0"/>
              <a:t>Stress activates HPA </a:t>
            </a:r>
            <a:r>
              <a:rPr lang="en-US" sz="2800" dirty="0" smtClean="0"/>
              <a:t>Hypothalamic–Pituitary–adrenal</a:t>
            </a:r>
            <a:r>
              <a:rPr lang="en-US" sz="3600" dirty="0" smtClean="0"/>
              <a:t> </a:t>
            </a:r>
            <a:r>
              <a:rPr lang="en-US" sz="2800" dirty="0" smtClean="0"/>
              <a:t>system</a:t>
            </a:r>
            <a:r>
              <a:rPr lang="en-US" sz="2800" dirty="0"/>
              <a:t>, which triggers cortisol secretion</a:t>
            </a:r>
          </a:p>
          <a:p>
            <a:pPr marL="0" lvl="2" indent="0" algn="justLow" rtl="0">
              <a:spcBef>
                <a:spcPts val="0"/>
              </a:spcBef>
            </a:pPr>
            <a:r>
              <a:rPr lang="en-US" sz="2000" dirty="0"/>
              <a:t>Cortisol increases dopamine </a:t>
            </a:r>
            <a:r>
              <a:rPr lang="en-US" sz="2000" dirty="0" smtClean="0"/>
              <a:t>activity</a:t>
            </a:r>
            <a:endParaRPr lang="en-US" sz="2800" dirty="0"/>
          </a:p>
          <a:p>
            <a:pPr marL="0" lvl="1" indent="0" algn="justLow" rtl="0">
              <a:spcBef>
                <a:spcPts val="0"/>
              </a:spcBef>
            </a:pPr>
            <a:r>
              <a:rPr lang="en-US" dirty="0"/>
              <a:t>Use of cannabis during adolescence associated with increased risk</a:t>
            </a:r>
          </a:p>
          <a:p>
            <a:pPr marL="0" indent="0" algn="justLow" rtl="0">
              <a:spcBef>
                <a:spcPts val="0"/>
              </a:spcBef>
            </a:pPr>
            <a:r>
              <a:rPr lang="en-US" dirty="0"/>
              <a:t>May explain why symptoms appear in late adolescence </a:t>
            </a:r>
            <a:r>
              <a:rPr lang="en-US" dirty="0" smtClean="0"/>
              <a:t> </a:t>
            </a:r>
            <a:endParaRPr lang="en-US" dirty="0"/>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2"/>
          <p:cNvSpPr>
            <a:spLocks noGrp="1" noChangeArrowheads="1"/>
          </p:cNvSpPr>
          <p:nvPr>
            <p:ph type="title"/>
          </p:nvPr>
        </p:nvSpPr>
        <p:spPr/>
        <p:txBody>
          <a:bodyPr>
            <a:normAutofit fontScale="90000"/>
          </a:bodyPr>
          <a:lstStyle/>
          <a:p>
            <a:r>
              <a:rPr lang="en-US" sz="3556"/>
              <a:t>Etiology of Schizophrenia: Psychological Stress</a:t>
            </a:r>
          </a:p>
        </p:txBody>
      </p:sp>
      <p:sp>
        <p:nvSpPr>
          <p:cNvPr id="31749" name="Rectangle 3"/>
          <p:cNvSpPr>
            <a:spLocks noGrp="1" noChangeArrowheads="1"/>
          </p:cNvSpPr>
          <p:nvPr>
            <p:ph idx="1"/>
          </p:nvPr>
        </p:nvSpPr>
        <p:spPr/>
        <p:txBody>
          <a:bodyPr>
            <a:noAutofit/>
          </a:bodyPr>
          <a:lstStyle/>
          <a:p>
            <a:pPr marL="0" indent="0" algn="justLow" rtl="0">
              <a:spcBef>
                <a:spcPts val="0"/>
              </a:spcBef>
              <a:defRPr/>
            </a:pPr>
            <a:r>
              <a:rPr lang="en-US" sz="3600" dirty="0"/>
              <a:t>Reaction to stress</a:t>
            </a:r>
          </a:p>
          <a:p>
            <a:pPr marL="0" lvl="1" indent="0" algn="justLow" rtl="0">
              <a:spcBef>
                <a:spcPts val="0"/>
              </a:spcBef>
              <a:defRPr/>
            </a:pPr>
            <a:r>
              <a:rPr lang="en-US" sz="3200" dirty="0"/>
              <a:t>Individuals with schizophrenia and their first-degree relatives more reactive to stress</a:t>
            </a:r>
          </a:p>
          <a:p>
            <a:pPr marL="0" lvl="2" indent="0" algn="justLow" rtl="0">
              <a:spcBef>
                <a:spcPts val="0"/>
              </a:spcBef>
              <a:defRPr/>
            </a:pPr>
            <a:r>
              <a:rPr lang="en-US" dirty="0"/>
              <a:t>Greater decreases in positive mood and increases in negative mood</a:t>
            </a:r>
          </a:p>
          <a:p>
            <a:pPr marL="0" indent="0" algn="justLow" rtl="0">
              <a:spcBef>
                <a:spcPts val="0"/>
              </a:spcBef>
              <a:defRPr/>
            </a:pPr>
            <a:r>
              <a:rPr lang="en-US" sz="3600" dirty="0"/>
              <a:t>Socioeconomic status</a:t>
            </a:r>
          </a:p>
          <a:p>
            <a:pPr marL="0" lvl="1" indent="0" algn="justLow" rtl="0">
              <a:spcBef>
                <a:spcPts val="0"/>
              </a:spcBef>
              <a:defRPr/>
            </a:pPr>
            <a:r>
              <a:rPr lang="en-US" sz="3200" dirty="0"/>
              <a:t>Highest rates of schizophrenia among urban poor </a:t>
            </a:r>
          </a:p>
          <a:p>
            <a:pPr marL="0" lvl="2" indent="0" algn="justLow" rtl="0">
              <a:spcBef>
                <a:spcPts val="0"/>
              </a:spcBef>
              <a:buNone/>
              <a:defRPr/>
            </a:pPr>
            <a:endParaRPr lang="en-US" sz="3200" dirty="0"/>
          </a:p>
          <a:p>
            <a:pPr marL="0" lvl="1" indent="0" algn="justLow" rtl="0">
              <a:spcBef>
                <a:spcPts val="0"/>
              </a:spcBef>
              <a:buNone/>
              <a:defRPr/>
            </a:pPr>
            <a:endParaRPr lang="en-US" sz="4000" dirty="0"/>
          </a:p>
          <a:p>
            <a:pPr marL="0" lvl="1" indent="0" algn="justLow" rtl="0">
              <a:spcBef>
                <a:spcPts val="0"/>
              </a:spcBef>
              <a:defRPr/>
            </a:pPr>
            <a:endParaRPr lang="en-US" sz="3200" dirty="0"/>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p:txBody>
          <a:bodyPr>
            <a:normAutofit fontScale="90000"/>
          </a:bodyPr>
          <a:lstStyle/>
          <a:p>
            <a:r>
              <a:rPr lang="en-US" sz="3556" dirty="0"/>
              <a:t>Etiology of Schizophrenia: </a:t>
            </a:r>
            <a:br>
              <a:rPr lang="en-US" sz="3556" dirty="0"/>
            </a:br>
            <a:r>
              <a:rPr lang="en-US" sz="3556" dirty="0"/>
              <a:t>Family Factors</a:t>
            </a:r>
          </a:p>
        </p:txBody>
      </p:sp>
      <p:sp>
        <p:nvSpPr>
          <p:cNvPr id="33797" name="Rectangle 3"/>
          <p:cNvSpPr>
            <a:spLocks noGrp="1" noChangeArrowheads="1"/>
          </p:cNvSpPr>
          <p:nvPr>
            <p:ph idx="1"/>
          </p:nvPr>
        </p:nvSpPr>
        <p:spPr/>
        <p:txBody>
          <a:bodyPr/>
          <a:lstStyle/>
          <a:p>
            <a:pPr marL="0" indent="0" algn="justLow" rtl="0">
              <a:spcBef>
                <a:spcPts val="0"/>
              </a:spcBef>
            </a:pPr>
            <a:r>
              <a:rPr lang="en-US" u="sng" dirty="0" err="1"/>
              <a:t>Schizophrenogenic</a:t>
            </a:r>
            <a:r>
              <a:rPr lang="en-US" u="sng" dirty="0"/>
              <a:t> mother </a:t>
            </a:r>
          </a:p>
          <a:p>
            <a:pPr marL="0" lvl="1" indent="0" algn="justLow" rtl="0">
              <a:spcBef>
                <a:spcPts val="0"/>
              </a:spcBef>
            </a:pPr>
            <a:r>
              <a:rPr lang="en-US" dirty="0"/>
              <a:t>Cold, domineering, conflict-inducing</a:t>
            </a:r>
          </a:p>
          <a:p>
            <a:pPr marL="0" lvl="1" indent="0" algn="justLow" rtl="0">
              <a:spcBef>
                <a:spcPts val="0"/>
              </a:spcBef>
            </a:pPr>
            <a:r>
              <a:rPr lang="en-US" dirty="0"/>
              <a:t>No support for this </a:t>
            </a:r>
            <a:r>
              <a:rPr lang="en-US" dirty="0" smtClean="0"/>
              <a:t>theory</a:t>
            </a:r>
          </a:p>
          <a:p>
            <a:pPr marL="0" lvl="1" indent="0" algn="justLow" rtl="0">
              <a:spcBef>
                <a:spcPts val="0"/>
              </a:spcBef>
              <a:buNone/>
            </a:pPr>
            <a:endParaRPr lang="en-US" u="sng" dirty="0"/>
          </a:p>
          <a:p>
            <a:pPr marL="0" lvl="1" indent="0" algn="justLow" rtl="0">
              <a:spcBef>
                <a:spcPts val="0"/>
              </a:spcBef>
            </a:pPr>
            <a:r>
              <a:rPr lang="en-US" dirty="0"/>
              <a:t>Hostility and poor </a:t>
            </a:r>
            <a:r>
              <a:rPr lang="en-US" dirty="0" smtClean="0"/>
              <a:t>communication</a:t>
            </a:r>
          </a:p>
          <a:p>
            <a:pPr marL="0" lvl="1" indent="0" algn="justLow" rtl="0">
              <a:spcBef>
                <a:spcPts val="0"/>
              </a:spcBef>
              <a:buNone/>
            </a:pPr>
            <a:endParaRPr lang="en-US" dirty="0" smtClean="0"/>
          </a:p>
          <a:p>
            <a:pPr marL="0" lvl="2" indent="0" algn="justLow" rtl="0">
              <a:spcBef>
                <a:spcPts val="0"/>
              </a:spcBef>
            </a:pPr>
            <a:endParaRPr lang="en-US" dirty="0"/>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 xmlns:a16="http://schemas.microsoft.com/office/drawing/2014/main" id="{DDDCCA25-FD4F-7E4B-80FD-830DE4707B42}"/>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dirty="0"/>
              <a:t>Pharmacological Treatment of Acute Schizophrenia</a:t>
            </a:r>
          </a:p>
        </p:txBody>
      </p:sp>
      <p:sp>
        <p:nvSpPr>
          <p:cNvPr id="16387" name="Rectangle 3">
            <a:extLst>
              <a:ext uri="{FF2B5EF4-FFF2-40B4-BE49-F238E27FC236}">
                <a16:creationId xmlns="" xmlns:a16="http://schemas.microsoft.com/office/drawing/2014/main" id="{40355274-41A3-010F-96F6-0025E2C0363C}"/>
              </a:ext>
            </a:extLst>
          </p:cNvPr>
          <p:cNvSpPr>
            <a:spLocks noGrp="1" noChangeArrowheads="1"/>
          </p:cNvSpPr>
          <p:nvPr>
            <p:ph type="body" idx="1"/>
          </p:nvPr>
        </p:nvSpPr>
        <p:spPr/>
        <p:txBody>
          <a:bodyPr/>
          <a:lstStyle/>
          <a:p>
            <a:pPr marL="0" indent="0" algn="justLow" rtl="0" eaLnBrk="1" hangingPunct="1">
              <a:spcBef>
                <a:spcPts val="0"/>
              </a:spcBef>
            </a:pPr>
            <a:r>
              <a:rPr lang="en-US" altLang="en-US" dirty="0"/>
              <a:t>Antipsychotic medications are effective for decreasing the severity of psychotic symptoms </a:t>
            </a:r>
          </a:p>
          <a:p>
            <a:pPr marL="0" indent="0" algn="justLow" rtl="0" eaLnBrk="1" hangingPunct="1">
              <a:spcBef>
                <a:spcPts val="0"/>
              </a:spcBef>
            </a:pPr>
            <a:r>
              <a:rPr lang="en-US" altLang="en-US" dirty="0"/>
              <a:t>Nearly all patients on antipsychotic  medications will experience some burden from side effects</a:t>
            </a:r>
          </a:p>
          <a:p>
            <a:pPr marL="0" indent="0" algn="justLow" rtl="0" eaLnBrk="1" hangingPunct="1">
              <a:spcBef>
                <a:spcPts val="0"/>
              </a:spcBef>
            </a:pPr>
            <a:r>
              <a:rPr lang="en-US" altLang="en-US" dirty="0"/>
              <a:t>Antipsychotics are relatively ineffective for negative  symptoms and cognitive </a:t>
            </a:r>
            <a:r>
              <a:rPr lang="en-US" altLang="en-US" dirty="0" smtClean="0"/>
              <a:t>impairment</a:t>
            </a:r>
          </a:p>
          <a:p>
            <a:pPr marL="0" indent="0" algn="justLow" rtl="0">
              <a:spcBef>
                <a:spcPts val="0"/>
              </a:spcBef>
            </a:pPr>
            <a:r>
              <a:rPr lang="en-US" altLang="en-US" dirty="0" smtClean="0"/>
              <a:t>Antipsychotic medications are effective for preventing relapse in stabilized patients</a:t>
            </a:r>
          </a:p>
          <a:p>
            <a:pPr marL="0" indent="0" algn="justLow" rtl="0" eaLnBrk="1" hangingPunct="1">
              <a:spcBef>
                <a:spcPts val="0"/>
              </a:spcBef>
            </a:pPr>
            <a:endParaRPr lang="en-US"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3019153" y="980728"/>
            <a:ext cx="3168352" cy="1080120"/>
          </a:xfrm>
          <a:prstGeom prst="frame">
            <a:avLst/>
          </a:prstGeom>
        </p:spPr>
        <p:style>
          <a:lnRef idx="0">
            <a:schemeClr val="dk1"/>
          </a:lnRef>
          <a:fillRef idx="3">
            <a:schemeClr val="dk1"/>
          </a:fillRef>
          <a:effectRef idx="3">
            <a:schemeClr val="dk1"/>
          </a:effectRef>
          <a:fontRef idx="minor">
            <a:schemeClr val="lt1"/>
          </a:fontRef>
        </p:style>
        <p:txBody>
          <a:bodyPr rtlCol="1" anchor="ctr"/>
          <a:lstStyle/>
          <a:p>
            <a:pPr lvl="0" algn="ctr"/>
            <a:r>
              <a:rPr lang="en-US" b="1" dirty="0">
                <a:solidFill>
                  <a:schemeClr val="tx1"/>
                </a:solidFill>
                <a:latin typeface="Arial" pitchFamily="34" charset="0"/>
                <a:cs typeface="Arial" pitchFamily="34" charset="0"/>
              </a:rPr>
              <a:t>Antipsychotic drugs </a:t>
            </a:r>
            <a:endParaRPr lang="ar-SA" b="1" dirty="0">
              <a:solidFill>
                <a:schemeClr val="tx1"/>
              </a:solidFill>
              <a:latin typeface="Arial" pitchFamily="34" charset="0"/>
              <a:cs typeface="Arial" pitchFamily="34" charset="0"/>
            </a:endParaRPr>
          </a:p>
        </p:txBody>
      </p:sp>
      <p:sp>
        <p:nvSpPr>
          <p:cNvPr id="3" name="Frame 2"/>
          <p:cNvSpPr/>
          <p:nvPr/>
        </p:nvSpPr>
        <p:spPr>
          <a:xfrm>
            <a:off x="0" y="3117678"/>
            <a:ext cx="3168352" cy="1080120"/>
          </a:xfrm>
          <a:prstGeom prst="frame">
            <a:avLst/>
          </a:prstGeom>
        </p:spPr>
        <p:style>
          <a:lnRef idx="0">
            <a:schemeClr val="dk1"/>
          </a:lnRef>
          <a:fillRef idx="3">
            <a:schemeClr val="dk1"/>
          </a:fillRef>
          <a:effectRef idx="3">
            <a:schemeClr val="dk1"/>
          </a:effectRef>
          <a:fontRef idx="minor">
            <a:schemeClr val="lt1"/>
          </a:fontRef>
        </p:style>
        <p:txBody>
          <a:bodyPr rtlCol="1" anchor="ctr"/>
          <a:lstStyle/>
          <a:p>
            <a:pPr lvl="0" algn="l" rtl="0"/>
            <a:r>
              <a:rPr lang="en-US" dirty="0" err="1">
                <a:solidFill>
                  <a:schemeClr val="tx1"/>
                </a:solidFill>
                <a:latin typeface="Aharoni" pitchFamily="2" charset="-79"/>
                <a:cs typeface="Aharoni" pitchFamily="2" charset="-79"/>
              </a:rPr>
              <a:t>Antischizophrenia</a:t>
            </a:r>
            <a:r>
              <a:rPr lang="en-US" dirty="0">
                <a:solidFill>
                  <a:schemeClr val="tx1"/>
                </a:solidFill>
                <a:latin typeface="Aharoni" pitchFamily="2" charset="-79"/>
                <a:cs typeface="Aharoni" pitchFamily="2" charset="-79"/>
              </a:rPr>
              <a:t> drugs</a:t>
            </a:r>
          </a:p>
        </p:txBody>
      </p:sp>
      <p:sp>
        <p:nvSpPr>
          <p:cNvPr id="4" name="Frame 3"/>
          <p:cNvSpPr/>
          <p:nvPr/>
        </p:nvSpPr>
        <p:spPr>
          <a:xfrm>
            <a:off x="5975648" y="3117678"/>
            <a:ext cx="3168352" cy="1080120"/>
          </a:xfrm>
          <a:prstGeom prst="frame">
            <a:avLst/>
          </a:prstGeom>
        </p:spPr>
        <p:style>
          <a:lnRef idx="0">
            <a:schemeClr val="dk1"/>
          </a:lnRef>
          <a:fillRef idx="3">
            <a:schemeClr val="dk1"/>
          </a:fillRef>
          <a:effectRef idx="3">
            <a:schemeClr val="dk1"/>
          </a:effectRef>
          <a:fontRef idx="minor">
            <a:schemeClr val="lt1"/>
          </a:fontRef>
        </p:style>
        <p:txBody>
          <a:bodyPr rtlCol="1" anchor="ctr"/>
          <a:lstStyle/>
          <a:p>
            <a:pPr lvl="0" algn="ctr" rtl="0"/>
            <a:r>
              <a:rPr lang="en-US" dirty="0">
                <a:solidFill>
                  <a:schemeClr val="tx1"/>
                </a:solidFill>
                <a:latin typeface="Aharoni" pitchFamily="2" charset="-79"/>
                <a:cs typeface="Aharoni" pitchFamily="2" charset="-79"/>
              </a:rPr>
              <a:t>Neuroleptic drugs </a:t>
            </a:r>
            <a:endParaRPr lang="ar-SA" dirty="0">
              <a:solidFill>
                <a:schemeClr val="tx1"/>
              </a:solidFill>
              <a:latin typeface="Aharoni" pitchFamily="2" charset="-79"/>
            </a:endParaRPr>
          </a:p>
        </p:txBody>
      </p:sp>
      <p:sp>
        <p:nvSpPr>
          <p:cNvPr id="5" name="Frame 4"/>
          <p:cNvSpPr/>
          <p:nvPr/>
        </p:nvSpPr>
        <p:spPr>
          <a:xfrm>
            <a:off x="3014885" y="5013176"/>
            <a:ext cx="3168352" cy="1080120"/>
          </a:xfrm>
          <a:prstGeom prst="frame">
            <a:avLst/>
          </a:prstGeom>
        </p:spPr>
        <p:style>
          <a:lnRef idx="0">
            <a:schemeClr val="dk1"/>
          </a:lnRef>
          <a:fillRef idx="3">
            <a:schemeClr val="dk1"/>
          </a:fillRef>
          <a:effectRef idx="3">
            <a:schemeClr val="dk1"/>
          </a:effectRef>
          <a:fontRef idx="minor">
            <a:schemeClr val="lt1"/>
          </a:fontRef>
        </p:style>
        <p:txBody>
          <a:bodyPr rtlCol="1" anchor="ctr"/>
          <a:lstStyle/>
          <a:p>
            <a:pPr lvl="0" algn="ctr" rtl="0"/>
            <a:r>
              <a:rPr lang="en-US" dirty="0">
                <a:solidFill>
                  <a:schemeClr val="tx1"/>
                </a:solidFill>
                <a:latin typeface="Aharoni" pitchFamily="2" charset="-79"/>
                <a:cs typeface="Aharoni" pitchFamily="2" charset="-79"/>
              </a:rPr>
              <a:t>Major tranquilizers </a:t>
            </a:r>
            <a:endParaRPr lang="ar-SA" dirty="0">
              <a:solidFill>
                <a:schemeClr val="tx1"/>
              </a:solidFill>
              <a:latin typeface="Aharoni" pitchFamily="2" charset="-79"/>
            </a:endParaRPr>
          </a:p>
        </p:txBody>
      </p:sp>
      <p:sp>
        <p:nvSpPr>
          <p:cNvPr id="7" name="Circular Arrow 6"/>
          <p:cNvSpPr/>
          <p:nvPr/>
        </p:nvSpPr>
        <p:spPr>
          <a:xfrm>
            <a:off x="2924454" y="1844824"/>
            <a:ext cx="3231722" cy="3456384"/>
          </a:xfrm>
          <a:prstGeom prst="circularArrow">
            <a:avLst>
              <a:gd name="adj1" fmla="val 10104"/>
              <a:gd name="adj2" fmla="val 1640838"/>
              <a:gd name="adj3" fmla="val 20493474"/>
              <a:gd name="adj4" fmla="val 2198525"/>
              <a:gd name="adj5" fmla="val 12433"/>
            </a:avLst>
          </a:prstGeom>
        </p:spPr>
        <p:style>
          <a:lnRef idx="0">
            <a:schemeClr val="accent3"/>
          </a:lnRef>
          <a:fillRef idx="3">
            <a:schemeClr val="accent3"/>
          </a:fillRef>
          <a:effectRef idx="3">
            <a:schemeClr val="accent3"/>
          </a:effectRef>
          <a:fontRef idx="minor">
            <a:schemeClr val="lt1"/>
          </a:fontRef>
        </p:style>
        <p:txBody>
          <a:bodyPr rtlCol="1" anchor="ctr"/>
          <a:lstStyle/>
          <a:p>
            <a:pPr lvl="0" algn="ctr" rtl="0"/>
            <a:r>
              <a:rPr lang="en-US" b="1" dirty="0">
                <a:solidFill>
                  <a:schemeClr val="tx1"/>
                </a:solidFill>
                <a:latin typeface="Arial" pitchFamily="34" charset="0"/>
                <a:cs typeface="Arial" pitchFamily="34" charset="0"/>
              </a:rPr>
              <a:t>Used to </a:t>
            </a:r>
          </a:p>
          <a:p>
            <a:pPr lvl="0" algn="ctr" rtl="0"/>
            <a:r>
              <a:rPr lang="en-US" b="1" dirty="0">
                <a:solidFill>
                  <a:schemeClr val="tx1"/>
                </a:solidFill>
                <a:latin typeface="Arial" pitchFamily="34" charset="0"/>
                <a:cs typeface="Arial" pitchFamily="34" charset="0"/>
              </a:rPr>
              <a:t>treat schizophrenia</a:t>
            </a:r>
          </a:p>
          <a:p>
            <a:pPr lvl="0" algn="ctr" rtl="0"/>
            <a:r>
              <a:rPr lang="en-US" b="1" dirty="0">
                <a:solidFill>
                  <a:schemeClr val="tx1"/>
                </a:solidFill>
                <a:latin typeface="Arial" pitchFamily="34" charset="0"/>
                <a:cs typeface="Arial" pitchFamily="34" charset="0"/>
              </a:rPr>
              <a:t>(PSYCHOSIS) </a:t>
            </a:r>
            <a:endParaRPr lang="ar-SA" b="1" dirty="0">
              <a:solidFill>
                <a:schemeClr val="tx1"/>
              </a:solidFill>
              <a:latin typeface="Arial" pitchFamily="34" charset="0"/>
              <a:cs typeface="Arial" pitchFamily="34" charset="0"/>
            </a:endParaRPr>
          </a:p>
        </p:txBody>
      </p:sp>
      <p:sp>
        <p:nvSpPr>
          <p:cNvPr id="8" name="Bent Arrow 7"/>
          <p:cNvSpPr/>
          <p:nvPr/>
        </p:nvSpPr>
        <p:spPr>
          <a:xfrm rot="5400000">
            <a:off x="6274902" y="1322468"/>
            <a:ext cx="1656184" cy="1850780"/>
          </a:xfrm>
          <a:prstGeom prst="bentArrow">
            <a:avLst>
              <a:gd name="adj1" fmla="val 16864"/>
              <a:gd name="adj2" fmla="val 20641"/>
              <a:gd name="adj3" fmla="val 2383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9" name="Bent Arrow 8"/>
          <p:cNvSpPr/>
          <p:nvPr/>
        </p:nvSpPr>
        <p:spPr>
          <a:xfrm>
            <a:off x="1358701" y="1196752"/>
            <a:ext cx="1656184" cy="1933502"/>
          </a:xfrm>
          <a:prstGeom prst="bentArrow">
            <a:avLst>
              <a:gd name="adj1" fmla="val 16864"/>
              <a:gd name="adj2" fmla="val 20641"/>
              <a:gd name="adj3" fmla="val 2383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0" name="Bent Arrow 9"/>
          <p:cNvSpPr/>
          <p:nvPr/>
        </p:nvSpPr>
        <p:spPr>
          <a:xfrm rot="16200000">
            <a:off x="1239292" y="4074121"/>
            <a:ext cx="1656184" cy="1903537"/>
          </a:xfrm>
          <a:prstGeom prst="bentArrow">
            <a:avLst>
              <a:gd name="adj1" fmla="val 16864"/>
              <a:gd name="adj2" fmla="val 20641"/>
              <a:gd name="adj3" fmla="val 2383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11" name="Bent Arrow 10"/>
          <p:cNvSpPr/>
          <p:nvPr/>
        </p:nvSpPr>
        <p:spPr>
          <a:xfrm rot="10800000">
            <a:off x="6187505" y="4188314"/>
            <a:ext cx="1656184" cy="1904982"/>
          </a:xfrm>
          <a:prstGeom prst="bentArrow">
            <a:avLst>
              <a:gd name="adj1" fmla="val 16864"/>
              <a:gd name="adj2" fmla="val 20641"/>
              <a:gd name="adj3" fmla="val 23838"/>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Tree>
    <p:extLst>
      <p:ext uri="{BB962C8B-B14F-4D97-AF65-F5344CB8AC3E}">
        <p14:creationId xmlns="" xmlns:p14="http://schemas.microsoft.com/office/powerpoint/2010/main" val="80291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500"/>
                                        <p:tgtEl>
                                          <p:spTgt spid="10"/>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down)">
                                      <p:cBhvr>
                                        <p:cTn id="31" dur="500"/>
                                        <p:tgtEl>
                                          <p:spTgt spid="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circle(in)">
                                      <p:cBhvr>
                                        <p:cTn id="3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animBg="1"/>
      <p:bldP spid="8" grpId="0" animBg="1"/>
      <p:bldP spid="9" grpId="0" animBg="1"/>
      <p:bldP spid="10" grpId="0" animBg="1"/>
      <p:bldP spid="1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 xmlns:a16="http://schemas.microsoft.com/office/drawing/2014/main" id="{C9D9F356-25F9-47FD-0477-24189206A5F2}"/>
              </a:ext>
            </a:extLst>
          </p:cNvPr>
          <p:cNvSpPr>
            <a:spLocks noGrp="1" noChangeArrowheads="1"/>
          </p:cNvSpPr>
          <p:nvPr>
            <p:ph type="title"/>
          </p:nvPr>
        </p:nvSpPr>
        <p:spPr/>
        <p:txBody>
          <a:bodyPr rtlCol="0">
            <a:normAutofit fontScale="90000"/>
          </a:bodyPr>
          <a:lstStyle/>
          <a:p>
            <a:pPr eaLnBrk="1" fontAlgn="auto" hangingPunct="1">
              <a:spcAft>
                <a:spcPts val="0"/>
              </a:spcAft>
              <a:defRPr/>
            </a:pPr>
            <a:r>
              <a:rPr lang="en-US"/>
              <a:t>Long-term treatment of schizophrenia</a:t>
            </a:r>
          </a:p>
        </p:txBody>
      </p:sp>
      <p:sp>
        <p:nvSpPr>
          <p:cNvPr id="17411" name="Rectangle 3">
            <a:extLst>
              <a:ext uri="{FF2B5EF4-FFF2-40B4-BE49-F238E27FC236}">
                <a16:creationId xmlns="" xmlns:a16="http://schemas.microsoft.com/office/drawing/2014/main" id="{250B1BB2-FB33-995E-FEF7-D50B39A6B9A4}"/>
              </a:ext>
            </a:extLst>
          </p:cNvPr>
          <p:cNvSpPr>
            <a:spLocks noGrp="1" noChangeArrowheads="1"/>
          </p:cNvSpPr>
          <p:nvPr>
            <p:ph type="body" idx="1"/>
          </p:nvPr>
        </p:nvSpPr>
        <p:spPr>
          <a:xfrm>
            <a:off x="457200" y="1219200"/>
            <a:ext cx="8229600" cy="4906963"/>
          </a:xfrm>
        </p:spPr>
        <p:txBody>
          <a:bodyPr>
            <a:normAutofit/>
          </a:bodyPr>
          <a:lstStyle/>
          <a:p>
            <a:pPr marL="0" indent="0" algn="justLow" rtl="0" eaLnBrk="1" hangingPunct="1">
              <a:spcBef>
                <a:spcPts val="0"/>
              </a:spcBef>
            </a:pPr>
            <a:r>
              <a:rPr lang="en-US" altLang="en-US" dirty="0" smtClean="0"/>
              <a:t>Effective </a:t>
            </a:r>
            <a:r>
              <a:rPr lang="en-US" altLang="en-US" b="1" u="sng" dirty="0"/>
              <a:t>nonpharmacological</a:t>
            </a:r>
            <a:r>
              <a:rPr lang="en-US" altLang="en-US" dirty="0"/>
              <a:t> treatments include patient and family education, skills training, supported employment,  cognitive behavior therapies, and psychotherapies</a:t>
            </a:r>
          </a:p>
          <a:p>
            <a:pPr marL="0" indent="0" algn="justLow" rtl="0" eaLnBrk="1" hangingPunct="1">
              <a:spcBef>
                <a:spcPts val="0"/>
              </a:spcBef>
            </a:pPr>
            <a:r>
              <a:rPr lang="en-US" altLang="en-US" dirty="0"/>
              <a:t>For most individuals, antipsychotic medications control the symptoms while non-pharmacological treatments </a:t>
            </a:r>
            <a:r>
              <a:rPr lang="en-US" altLang="en-US" dirty="0" smtClean="0"/>
              <a:t>manage</a:t>
            </a:r>
            <a:r>
              <a:rPr lang="en-US" altLang="en-US" dirty="0" smtClean="0"/>
              <a:t> </a:t>
            </a:r>
            <a:r>
              <a:rPr lang="en-US" altLang="en-US" dirty="0"/>
              <a:t>the impairments in social, vocational, and educational functioning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 xmlns:a16="http://schemas.microsoft.com/office/drawing/2014/main" id="{CD5F580B-F211-7F1A-17D2-2B4B88423D71}"/>
              </a:ext>
            </a:extLst>
          </p:cNvPr>
          <p:cNvSpPr>
            <a:spLocks noGrp="1"/>
          </p:cNvSpPr>
          <p:nvPr>
            <p:ph type="title"/>
          </p:nvPr>
        </p:nvSpPr>
        <p:spPr/>
        <p:txBody>
          <a:bodyPr/>
          <a:lstStyle/>
          <a:p>
            <a:pPr eaLnBrk="1" hangingPunct="1"/>
            <a:r>
              <a:rPr lang="en-US" altLang="en-US"/>
              <a:t>Clinical Challenges</a:t>
            </a:r>
          </a:p>
        </p:txBody>
      </p:sp>
      <p:sp>
        <p:nvSpPr>
          <p:cNvPr id="18435" name="Content Placeholder 2">
            <a:extLst>
              <a:ext uri="{FF2B5EF4-FFF2-40B4-BE49-F238E27FC236}">
                <a16:creationId xmlns="" xmlns:a16="http://schemas.microsoft.com/office/drawing/2014/main" id="{92EA1957-4C45-122F-C367-E2E7EEA83E0D}"/>
              </a:ext>
            </a:extLst>
          </p:cNvPr>
          <p:cNvSpPr>
            <a:spLocks noGrp="1"/>
          </p:cNvSpPr>
          <p:nvPr>
            <p:ph idx="1"/>
          </p:nvPr>
        </p:nvSpPr>
        <p:spPr/>
        <p:txBody>
          <a:bodyPr/>
          <a:lstStyle/>
          <a:p>
            <a:pPr marL="0" indent="0" algn="justLow" rtl="0" eaLnBrk="1" hangingPunct="1">
              <a:spcBef>
                <a:spcPts val="0"/>
              </a:spcBef>
            </a:pPr>
            <a:r>
              <a:rPr lang="en-US" altLang="en-US" dirty="0"/>
              <a:t>Substance use disorders are common in people with schizophrenia</a:t>
            </a:r>
          </a:p>
          <a:p>
            <a:pPr marL="0" indent="0" algn="justLow" rtl="0" eaLnBrk="1" hangingPunct="1">
              <a:spcBef>
                <a:spcPts val="0"/>
              </a:spcBef>
            </a:pPr>
            <a:r>
              <a:rPr lang="en-US" altLang="en-US" dirty="0"/>
              <a:t>Insight can be impaired leading  people with schizophrenia to refuse treatment</a:t>
            </a:r>
          </a:p>
          <a:p>
            <a:pPr marL="0" indent="0" algn="justLow" rtl="0" eaLnBrk="1" hangingPunct="1">
              <a:spcBef>
                <a:spcPts val="0"/>
              </a:spcBef>
            </a:pPr>
            <a:r>
              <a:rPr lang="en-US" altLang="en-US" dirty="0"/>
              <a:t>Adherence to treatments can be irregular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1560" y="1988840"/>
            <a:ext cx="8136904" cy="1754326"/>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What do all antipsychotic </a:t>
            </a: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have in</a:t>
            </a: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common?  </a:t>
            </a:r>
          </a:p>
        </p:txBody>
      </p:sp>
      <p:sp>
        <p:nvSpPr>
          <p:cNvPr id="3" name="TextBox 2"/>
          <p:cNvSpPr txBox="1"/>
          <p:nvPr/>
        </p:nvSpPr>
        <p:spPr>
          <a:xfrm>
            <a:off x="611560" y="4581128"/>
            <a:ext cx="8280920" cy="584775"/>
          </a:xfrm>
          <a:prstGeom prst="rect">
            <a:avLst/>
          </a:prstGeom>
        </p:spPr>
        <p:style>
          <a:lnRef idx="1">
            <a:schemeClr val="dk1"/>
          </a:lnRef>
          <a:fillRef idx="2">
            <a:schemeClr val="dk1"/>
          </a:fillRef>
          <a:effectRef idx="1">
            <a:schemeClr val="dk1"/>
          </a:effectRef>
          <a:fontRef idx="minor">
            <a:schemeClr val="dk1"/>
          </a:fontRef>
        </p:style>
        <p:txBody>
          <a:bodyPr wrap="square" rtlCol="1">
            <a:spAutoFit/>
          </a:bodyPr>
          <a:lstStyle/>
          <a:p>
            <a:pPr algn="l" rtl="0"/>
            <a:r>
              <a:rPr lang="en-US" sz="3200" dirty="0">
                <a:cs typeface="+mj-cs"/>
              </a:rPr>
              <a:t>They reduce </a:t>
            </a:r>
            <a:r>
              <a:rPr lang="en-US" sz="3200" b="1" dirty="0">
                <a:cs typeface="+mj-cs"/>
              </a:rPr>
              <a:t>dopaminergic</a:t>
            </a:r>
            <a:r>
              <a:rPr lang="en-US" sz="3200" dirty="0">
                <a:cs typeface="+mj-cs"/>
              </a:rPr>
              <a:t> neurotransmission  </a:t>
            </a:r>
            <a:endParaRPr lang="ar-SA" sz="3200" dirty="0">
              <a:cs typeface="+mj-cs"/>
            </a:endParaRPr>
          </a:p>
        </p:txBody>
      </p:sp>
    </p:spTree>
    <p:extLst>
      <p:ext uri="{BB962C8B-B14F-4D97-AF65-F5344CB8AC3E}">
        <p14:creationId xmlns="" xmlns:p14="http://schemas.microsoft.com/office/powerpoint/2010/main" val="2266414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95" y="1196752"/>
            <a:ext cx="9144043"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Dopaminergic pathway in CNS </a:t>
            </a:r>
          </a:p>
        </p:txBody>
      </p:sp>
      <p:sp>
        <p:nvSpPr>
          <p:cNvPr id="3" name="TextBox 2"/>
          <p:cNvSpPr txBox="1"/>
          <p:nvPr/>
        </p:nvSpPr>
        <p:spPr>
          <a:xfrm>
            <a:off x="1412228" y="3718365"/>
            <a:ext cx="5544616" cy="2062103"/>
          </a:xfrm>
          <a:prstGeom prst="rect">
            <a:avLst/>
          </a:prstGeom>
          <a:noFill/>
        </p:spPr>
        <p:txBody>
          <a:bodyPr wrap="square" rtlCol="1">
            <a:spAutoFit/>
          </a:bodyPr>
          <a:lstStyle/>
          <a:p>
            <a:pPr marL="457200" indent="-457200" algn="l" rtl="0">
              <a:buFont typeface="Wingdings" pitchFamily="2" charset="2"/>
              <a:buChar char="v"/>
            </a:pPr>
            <a:r>
              <a:rPr lang="en-US" sz="3200" b="1" dirty="0">
                <a:latin typeface="Arial" pitchFamily="34" charset="0"/>
                <a:cs typeface="Arial" pitchFamily="34" charset="0"/>
              </a:rPr>
              <a:t>Mesolimbic pathway </a:t>
            </a:r>
          </a:p>
          <a:p>
            <a:pPr algn="l" rtl="0"/>
            <a:endParaRPr lang="en-US" sz="3200" b="1" dirty="0">
              <a:latin typeface="Arial" pitchFamily="34" charset="0"/>
              <a:cs typeface="Arial" pitchFamily="34" charset="0"/>
            </a:endParaRPr>
          </a:p>
          <a:p>
            <a:pPr marL="457200" indent="-457200" algn="l" rtl="0">
              <a:buFont typeface="Wingdings" pitchFamily="2" charset="2"/>
              <a:buChar char="v"/>
            </a:pPr>
            <a:r>
              <a:rPr lang="en-US" sz="3200" b="1" dirty="0" err="1">
                <a:latin typeface="Arial" pitchFamily="34" charset="0"/>
                <a:cs typeface="Arial" pitchFamily="34" charset="0"/>
              </a:rPr>
              <a:t>Mesocortical</a:t>
            </a:r>
            <a:r>
              <a:rPr lang="en-US" sz="3200" b="1" dirty="0">
                <a:latin typeface="Arial" pitchFamily="34" charset="0"/>
                <a:cs typeface="Arial" pitchFamily="34" charset="0"/>
              </a:rPr>
              <a:t> pathway </a:t>
            </a:r>
          </a:p>
          <a:p>
            <a:pPr algn="l" rtl="0"/>
            <a:endParaRPr lang="ar-SA" sz="3200" b="1" dirty="0">
              <a:latin typeface="Arial" pitchFamily="34" charset="0"/>
              <a:cs typeface="Arial" pitchFamily="34" charset="0"/>
            </a:endParaRPr>
          </a:p>
        </p:txBody>
      </p:sp>
      <p:sp>
        <p:nvSpPr>
          <p:cNvPr id="4" name="TextBox 3"/>
          <p:cNvSpPr txBox="1"/>
          <p:nvPr/>
        </p:nvSpPr>
        <p:spPr>
          <a:xfrm>
            <a:off x="1187624" y="2636912"/>
            <a:ext cx="5544616" cy="523220"/>
          </a:xfrm>
          <a:prstGeom prst="rect">
            <a:avLst/>
          </a:prstGeom>
          <a:noFill/>
        </p:spPr>
        <p:txBody>
          <a:bodyPr wrap="square" rtlCol="1">
            <a:spAutoFit/>
          </a:bodyPr>
          <a:lstStyle/>
          <a:p>
            <a:pPr algn="l" rtl="0"/>
            <a:r>
              <a:rPr lang="en-US" sz="2800" b="1" dirty="0"/>
              <a:t>We will discuss  only two pathways </a:t>
            </a:r>
            <a:endParaRPr lang="ar-SA" sz="2800" b="1" dirty="0"/>
          </a:p>
        </p:txBody>
      </p:sp>
    </p:spTree>
    <p:extLst>
      <p:ext uri="{BB962C8B-B14F-4D97-AF65-F5344CB8AC3E}">
        <p14:creationId xmlns="" xmlns:p14="http://schemas.microsoft.com/office/powerpoint/2010/main" val="11043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16632"/>
            <a:ext cx="4325285" cy="37988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53629" y="4099577"/>
            <a:ext cx="2592288"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1">
            <a:spAutoFit/>
          </a:bodyPr>
          <a:lstStyle/>
          <a:p>
            <a:pPr algn="l" rtl="0"/>
            <a:r>
              <a:rPr lang="en-US" dirty="0"/>
              <a:t>Mesolimbic pathway </a:t>
            </a:r>
            <a:endParaRPr lang="ar-SA" dirty="0"/>
          </a:p>
        </p:txBody>
      </p:sp>
      <p:sp>
        <p:nvSpPr>
          <p:cNvPr id="4" name="TextBox 3"/>
          <p:cNvSpPr txBox="1"/>
          <p:nvPr/>
        </p:nvSpPr>
        <p:spPr>
          <a:xfrm rot="10800000" flipH="1" flipV="1">
            <a:off x="323528" y="4699742"/>
            <a:ext cx="3528392" cy="1754326"/>
          </a:xfrm>
          <a:prstGeom prst="rect">
            <a:avLst/>
          </a:prstGeom>
        </p:spPr>
        <p:style>
          <a:lnRef idx="2">
            <a:schemeClr val="accent2"/>
          </a:lnRef>
          <a:fillRef idx="1">
            <a:schemeClr val="lt1"/>
          </a:fillRef>
          <a:effectRef idx="0">
            <a:schemeClr val="accent2"/>
          </a:effectRef>
          <a:fontRef idx="minor">
            <a:schemeClr val="dk1"/>
          </a:fontRef>
        </p:style>
        <p:txBody>
          <a:bodyPr wrap="square" rtlCol="1">
            <a:spAutoFit/>
          </a:bodyPr>
          <a:lstStyle/>
          <a:p>
            <a:pPr algn="l" rtl="0"/>
            <a:r>
              <a:rPr lang="en-US" b="1" dirty="0"/>
              <a:t>Excess activity implicated in:  </a:t>
            </a:r>
          </a:p>
          <a:p>
            <a:pPr marL="285750" indent="-285750" algn="l" rtl="0">
              <a:buFontTx/>
              <a:buChar char="-"/>
            </a:pPr>
            <a:r>
              <a:rPr lang="en-US" b="1" dirty="0"/>
              <a:t>Positive symptom schizophrenia</a:t>
            </a:r>
          </a:p>
          <a:p>
            <a:pPr algn="l" rtl="0"/>
            <a:r>
              <a:rPr lang="en-US" b="1" dirty="0"/>
              <a:t>e.g. </a:t>
            </a:r>
          </a:p>
          <a:p>
            <a:pPr algn="l" rtl="0"/>
            <a:r>
              <a:rPr lang="en-US" b="1" dirty="0"/>
              <a:t>       - hallucinations</a:t>
            </a:r>
          </a:p>
          <a:p>
            <a:pPr algn="l" rtl="0"/>
            <a:r>
              <a:rPr lang="en-US" b="1" dirty="0"/>
              <a:t>       - delusions</a:t>
            </a:r>
          </a:p>
          <a:p>
            <a:pPr algn="l" rtl="0"/>
            <a:endParaRPr lang="en-US" b="1"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72000" y="228145"/>
            <a:ext cx="4392488" cy="36873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5472100" y="3966526"/>
            <a:ext cx="2592288" cy="369332"/>
          </a:xfrm>
          <a:prstGeom prst="rect">
            <a:avLst/>
          </a:prstGeom>
        </p:spPr>
        <p:style>
          <a:lnRef idx="1">
            <a:schemeClr val="accent4"/>
          </a:lnRef>
          <a:fillRef idx="2">
            <a:schemeClr val="accent4"/>
          </a:fillRef>
          <a:effectRef idx="1">
            <a:schemeClr val="accent4"/>
          </a:effectRef>
          <a:fontRef idx="minor">
            <a:schemeClr val="dk1"/>
          </a:fontRef>
        </p:style>
        <p:txBody>
          <a:bodyPr wrap="square" rtlCol="1">
            <a:spAutoFit/>
          </a:bodyPr>
          <a:lstStyle/>
          <a:p>
            <a:pPr algn="l" rtl="0"/>
            <a:r>
              <a:rPr lang="en-US" dirty="0" err="1"/>
              <a:t>Mesocortical</a:t>
            </a:r>
            <a:r>
              <a:rPr lang="en-US" dirty="0"/>
              <a:t> pathway </a:t>
            </a:r>
            <a:endParaRPr lang="ar-SA" dirty="0"/>
          </a:p>
        </p:txBody>
      </p:sp>
      <p:sp>
        <p:nvSpPr>
          <p:cNvPr id="7" name="Rectangle 6"/>
          <p:cNvSpPr/>
          <p:nvPr/>
        </p:nvSpPr>
        <p:spPr>
          <a:xfrm>
            <a:off x="5076056" y="4459124"/>
            <a:ext cx="3888432" cy="230832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l" rtl="0"/>
            <a:r>
              <a:rPr lang="en-US" b="1" dirty="0"/>
              <a:t>Diminished activity implicated in :</a:t>
            </a:r>
          </a:p>
          <a:p>
            <a:pPr marL="285750" indent="-285750" algn="l" rtl="0">
              <a:buFontTx/>
              <a:buChar char="-"/>
            </a:pPr>
            <a:r>
              <a:rPr lang="en-US" b="1" dirty="0"/>
              <a:t>Negative symptoms of schizophrenia  e.g. </a:t>
            </a:r>
          </a:p>
          <a:p>
            <a:pPr algn="l" rtl="0"/>
            <a:r>
              <a:rPr lang="en-US" b="1" dirty="0"/>
              <a:t>Restrictions in </a:t>
            </a:r>
          </a:p>
          <a:p>
            <a:pPr marL="285750" indent="-285750" algn="l" rtl="0">
              <a:buFontTx/>
              <a:buChar char="-"/>
            </a:pPr>
            <a:r>
              <a:rPr lang="en-US" b="1" dirty="0"/>
              <a:t>emotion, </a:t>
            </a:r>
          </a:p>
          <a:p>
            <a:pPr marL="285750" indent="-285750" algn="l" rtl="0">
              <a:buFontTx/>
              <a:buChar char="-"/>
            </a:pPr>
            <a:r>
              <a:rPr lang="en-US" b="1" dirty="0"/>
              <a:t>thought, </a:t>
            </a:r>
          </a:p>
          <a:p>
            <a:pPr marL="285750" indent="-285750" algn="l" rtl="0">
              <a:buFontTx/>
              <a:buChar char="-"/>
            </a:pPr>
            <a:r>
              <a:rPr lang="en-US" b="1" dirty="0"/>
              <a:t>speech, </a:t>
            </a:r>
          </a:p>
          <a:p>
            <a:pPr marL="285750" indent="-285750" algn="l" rtl="0">
              <a:buFontTx/>
              <a:buChar char="-"/>
            </a:pPr>
            <a:r>
              <a:rPr lang="en-US" b="1" dirty="0"/>
              <a:t>pleasure and attention.</a:t>
            </a:r>
          </a:p>
        </p:txBody>
      </p:sp>
      <p:cxnSp>
        <p:nvCxnSpPr>
          <p:cNvPr id="10" name="Straight Arrow Connector 9"/>
          <p:cNvCxnSpPr>
            <a:stCxn id="3" idx="0"/>
          </p:cNvCxnSpPr>
          <p:nvPr/>
        </p:nvCxnSpPr>
        <p:spPr>
          <a:xfrm flipV="1">
            <a:off x="1949773" y="2204864"/>
            <a:ext cx="212869" cy="189471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Straight Arrow Connector 12"/>
          <p:cNvCxnSpPr>
            <a:stCxn id="1027" idx="2"/>
          </p:cNvCxnSpPr>
          <p:nvPr/>
        </p:nvCxnSpPr>
        <p:spPr>
          <a:xfrm flipV="1">
            <a:off x="6768244" y="2204864"/>
            <a:ext cx="540060" cy="17106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 xmlns:p14="http://schemas.microsoft.com/office/powerpoint/2010/main" val="397147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arn(inVertical)">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027"/>
                                        </p:tgtEl>
                                        <p:attrNameLst>
                                          <p:attrName>style.visibility</p:attrName>
                                        </p:attrNameLst>
                                      </p:cBhvr>
                                      <p:to>
                                        <p:strVal val="visible"/>
                                      </p:to>
                                    </p:set>
                                    <p:animEffect transition="in" filter="circle(in)">
                                      <p:cBhvr>
                                        <p:cTn id="29" dur="2000"/>
                                        <p:tgtEl>
                                          <p:spTgt spid="1027"/>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1000"/>
                                        <p:tgtEl>
                                          <p:spTgt spid="9"/>
                                        </p:tgtEl>
                                      </p:cBhvr>
                                    </p:animEffect>
                                    <p:anim calcmode="lin" valueType="num">
                                      <p:cBhvr>
                                        <p:cTn id="40" dur="1000" fill="hold"/>
                                        <p:tgtEl>
                                          <p:spTgt spid="9"/>
                                        </p:tgtEl>
                                        <p:attrNameLst>
                                          <p:attrName>ppt_x</p:attrName>
                                        </p:attrNameLst>
                                      </p:cBhvr>
                                      <p:tavLst>
                                        <p:tav tm="0">
                                          <p:val>
                                            <p:strVal val="#ppt_x"/>
                                          </p:val>
                                        </p:tav>
                                        <p:tav tm="100000">
                                          <p:val>
                                            <p:strVal val="#ppt_x"/>
                                          </p:val>
                                        </p:tav>
                                      </p:tavLst>
                                    </p:anim>
                                    <p:anim calcmode="lin" valueType="num">
                                      <p:cBhvr>
                                        <p:cTn id="4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down)">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4584258" y="3244975"/>
            <a:ext cx="1944216" cy="936104"/>
          </a:xfrm>
          <a:prstGeom prst="roundRec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endParaRPr lang="en-US" b="1" dirty="0"/>
          </a:p>
          <a:p>
            <a:pPr algn="ctr"/>
            <a:r>
              <a:rPr lang="en-US" b="1" dirty="0"/>
              <a:t>D</a:t>
            </a:r>
            <a:r>
              <a:rPr lang="en-US" sz="1050" b="1" dirty="0"/>
              <a:t>2 </a:t>
            </a:r>
            <a:r>
              <a:rPr lang="en-US" b="1" dirty="0"/>
              <a:t>receptor </a:t>
            </a:r>
            <a:endParaRPr lang="ar-SA" b="1" dirty="0"/>
          </a:p>
        </p:txBody>
      </p:sp>
      <p:sp>
        <p:nvSpPr>
          <p:cNvPr id="5" name="Rounded Rectangle 4"/>
          <p:cNvSpPr/>
          <p:nvPr/>
        </p:nvSpPr>
        <p:spPr>
          <a:xfrm>
            <a:off x="664771" y="3165209"/>
            <a:ext cx="1944216" cy="936104"/>
          </a:xfrm>
          <a:prstGeom prst="roundRec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endParaRPr lang="en-US" b="1" dirty="0"/>
          </a:p>
          <a:p>
            <a:pPr algn="ctr"/>
            <a:r>
              <a:rPr lang="en-US" b="1" dirty="0"/>
              <a:t>D</a:t>
            </a:r>
            <a:r>
              <a:rPr lang="en-US" sz="1050" b="1" dirty="0"/>
              <a:t>2 </a:t>
            </a:r>
            <a:r>
              <a:rPr lang="en-US" b="1" dirty="0"/>
              <a:t>receptor </a:t>
            </a:r>
            <a:endParaRPr lang="ar-SA" b="1" dirty="0"/>
          </a:p>
        </p:txBody>
      </p:sp>
      <p:grpSp>
        <p:nvGrpSpPr>
          <p:cNvPr id="9" name="Group 8"/>
          <p:cNvGrpSpPr/>
          <p:nvPr/>
        </p:nvGrpSpPr>
        <p:grpSpPr>
          <a:xfrm>
            <a:off x="955417" y="1653041"/>
            <a:ext cx="1260140" cy="1944216"/>
            <a:chOff x="1457654" y="548680"/>
            <a:chExt cx="1260140" cy="1944216"/>
          </a:xfrm>
        </p:grpSpPr>
        <p:sp>
          <p:nvSpPr>
            <p:cNvPr id="6" name="Rounded Rectangle 5"/>
            <p:cNvSpPr/>
            <p:nvPr/>
          </p:nvSpPr>
          <p:spPr>
            <a:xfrm>
              <a:off x="1835696" y="1052736"/>
              <a:ext cx="504056" cy="144016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Oval 6"/>
            <p:cNvSpPr/>
            <p:nvPr/>
          </p:nvSpPr>
          <p:spPr>
            <a:xfrm>
              <a:off x="1457654" y="548680"/>
              <a:ext cx="1260140" cy="108012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b="1" dirty="0"/>
                <a:t>Typical </a:t>
              </a:r>
              <a:endParaRPr lang="ar-SA" b="1" dirty="0"/>
            </a:p>
          </p:txBody>
        </p:sp>
        <p:sp>
          <p:nvSpPr>
            <p:cNvPr id="8" name="Oval 7"/>
            <p:cNvSpPr/>
            <p:nvPr/>
          </p:nvSpPr>
          <p:spPr>
            <a:xfrm>
              <a:off x="1907704" y="2060848"/>
              <a:ext cx="360040" cy="36004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t>-</a:t>
              </a:r>
              <a:endParaRPr lang="ar-SA" sz="3200" b="1" dirty="0"/>
            </a:p>
          </p:txBody>
        </p:sp>
      </p:grpSp>
      <p:grpSp>
        <p:nvGrpSpPr>
          <p:cNvPr id="10" name="Group 9"/>
          <p:cNvGrpSpPr/>
          <p:nvPr/>
        </p:nvGrpSpPr>
        <p:grpSpPr>
          <a:xfrm>
            <a:off x="4926296" y="1737569"/>
            <a:ext cx="1260140" cy="1944216"/>
            <a:chOff x="1457654" y="548680"/>
            <a:chExt cx="1260140" cy="1944216"/>
          </a:xfrm>
          <a:solidFill>
            <a:srgbClr val="00B050"/>
          </a:solidFill>
        </p:grpSpPr>
        <p:sp>
          <p:nvSpPr>
            <p:cNvPr id="11" name="Rounded Rectangle 10"/>
            <p:cNvSpPr/>
            <p:nvPr/>
          </p:nvSpPr>
          <p:spPr>
            <a:xfrm>
              <a:off x="1835696" y="1052736"/>
              <a:ext cx="504056" cy="14401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2" name="Oval 11"/>
            <p:cNvSpPr/>
            <p:nvPr/>
          </p:nvSpPr>
          <p:spPr>
            <a:xfrm>
              <a:off x="1457654" y="548680"/>
              <a:ext cx="126014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t>Atypical </a:t>
              </a:r>
              <a:endParaRPr lang="ar-SA" sz="1600" b="1" dirty="0"/>
            </a:p>
          </p:txBody>
        </p:sp>
        <p:sp>
          <p:nvSpPr>
            <p:cNvPr id="13" name="Oval 12"/>
            <p:cNvSpPr/>
            <p:nvPr/>
          </p:nvSpPr>
          <p:spPr>
            <a:xfrm>
              <a:off x="1907704" y="2060848"/>
              <a:ext cx="360040" cy="36004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t>-</a:t>
              </a:r>
              <a:endParaRPr lang="ar-SA" sz="3200" b="1" dirty="0"/>
            </a:p>
          </p:txBody>
        </p:sp>
      </p:grpSp>
      <p:sp>
        <p:nvSpPr>
          <p:cNvPr id="15" name="Rounded Rectangle 14"/>
          <p:cNvSpPr/>
          <p:nvPr/>
        </p:nvSpPr>
        <p:spPr>
          <a:xfrm>
            <a:off x="7005693" y="3279567"/>
            <a:ext cx="1944216" cy="936104"/>
          </a:xfrm>
          <a:prstGeom prst="roundRect">
            <a:avLst/>
          </a:prstGeom>
          <a:ln/>
        </p:spPr>
        <p:style>
          <a:lnRef idx="0">
            <a:schemeClr val="accent4"/>
          </a:lnRef>
          <a:fillRef idx="3">
            <a:schemeClr val="accent4"/>
          </a:fillRef>
          <a:effectRef idx="3">
            <a:schemeClr val="accent4"/>
          </a:effectRef>
          <a:fontRef idx="minor">
            <a:schemeClr val="lt1"/>
          </a:fontRef>
        </p:style>
        <p:txBody>
          <a:bodyPr rtlCol="1" anchor="ctr"/>
          <a:lstStyle/>
          <a:p>
            <a:pPr algn="ctr"/>
            <a:endParaRPr lang="en-US" b="1" dirty="0"/>
          </a:p>
          <a:p>
            <a:pPr algn="ctr"/>
            <a:r>
              <a:rPr lang="en-US" b="1" dirty="0"/>
              <a:t>5-HT</a:t>
            </a:r>
            <a:r>
              <a:rPr lang="en-US" sz="1050" b="1" dirty="0"/>
              <a:t>2A </a:t>
            </a:r>
            <a:r>
              <a:rPr lang="en-US" b="1" dirty="0"/>
              <a:t>receptor </a:t>
            </a:r>
            <a:endParaRPr lang="ar-SA" b="1" dirty="0"/>
          </a:p>
        </p:txBody>
      </p:sp>
      <p:grpSp>
        <p:nvGrpSpPr>
          <p:cNvPr id="16" name="Group 15"/>
          <p:cNvGrpSpPr/>
          <p:nvPr/>
        </p:nvGrpSpPr>
        <p:grpSpPr>
          <a:xfrm>
            <a:off x="7286695" y="1737569"/>
            <a:ext cx="1260140" cy="1944216"/>
            <a:chOff x="1457654" y="548680"/>
            <a:chExt cx="1260140" cy="1944216"/>
          </a:xfrm>
          <a:solidFill>
            <a:srgbClr val="00B050"/>
          </a:solidFill>
        </p:grpSpPr>
        <p:sp>
          <p:nvSpPr>
            <p:cNvPr id="17" name="Rounded Rectangle 16"/>
            <p:cNvSpPr/>
            <p:nvPr/>
          </p:nvSpPr>
          <p:spPr>
            <a:xfrm>
              <a:off x="1835696" y="1052736"/>
              <a:ext cx="504056" cy="14401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8" name="Oval 17"/>
            <p:cNvSpPr/>
            <p:nvPr/>
          </p:nvSpPr>
          <p:spPr>
            <a:xfrm>
              <a:off x="1457654" y="548680"/>
              <a:ext cx="126014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t>Atypical </a:t>
              </a:r>
              <a:endParaRPr lang="ar-SA" sz="1600" b="1" dirty="0"/>
            </a:p>
          </p:txBody>
        </p:sp>
        <p:sp>
          <p:nvSpPr>
            <p:cNvPr id="19" name="Oval 18"/>
            <p:cNvSpPr/>
            <p:nvPr/>
          </p:nvSpPr>
          <p:spPr>
            <a:xfrm>
              <a:off x="1907704" y="2060848"/>
              <a:ext cx="360040" cy="36004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t>-</a:t>
              </a:r>
              <a:endParaRPr lang="ar-SA" sz="3200" b="1" dirty="0"/>
            </a:p>
          </p:txBody>
        </p:sp>
      </p:grpSp>
      <p:sp>
        <p:nvSpPr>
          <p:cNvPr id="20" name="Rectangle 19"/>
          <p:cNvSpPr/>
          <p:nvPr/>
        </p:nvSpPr>
        <p:spPr>
          <a:xfrm>
            <a:off x="420513" y="618940"/>
            <a:ext cx="2665025"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b="1" u="sng" dirty="0">
                <a:solidFill>
                  <a:schemeClr val="tx2">
                    <a:lumMod val="60000"/>
                    <a:lumOff val="40000"/>
                  </a:schemeClr>
                </a:solidFill>
                <a:latin typeface="Arial" pitchFamily="34" charset="0"/>
                <a:cs typeface="Arial" pitchFamily="34" charset="0"/>
              </a:rPr>
              <a:t>Typical</a:t>
            </a:r>
            <a:r>
              <a:rPr lang="en-US" dirty="0">
                <a:latin typeface="Arial" pitchFamily="34" charset="0"/>
                <a:cs typeface="Arial" pitchFamily="34" charset="0"/>
              </a:rPr>
              <a:t> is D</a:t>
            </a:r>
            <a:r>
              <a:rPr lang="en-US" sz="1050" dirty="0">
                <a:latin typeface="Arial" pitchFamily="34" charset="0"/>
                <a:cs typeface="Arial" pitchFamily="34" charset="0"/>
              </a:rPr>
              <a:t>2 </a:t>
            </a:r>
            <a:r>
              <a:rPr lang="en-US" dirty="0">
                <a:latin typeface="Arial" pitchFamily="34" charset="0"/>
                <a:cs typeface="Arial" pitchFamily="34" charset="0"/>
              </a:rPr>
              <a:t>antagonist </a:t>
            </a:r>
            <a:endParaRPr lang="ar-SA" dirty="0">
              <a:latin typeface="Arial" pitchFamily="34" charset="0"/>
              <a:cs typeface="Arial" pitchFamily="34" charset="0"/>
            </a:endParaRPr>
          </a:p>
        </p:txBody>
      </p:sp>
      <p:sp>
        <p:nvSpPr>
          <p:cNvPr id="21" name="Rectangle 20"/>
          <p:cNvSpPr/>
          <p:nvPr/>
        </p:nvSpPr>
        <p:spPr>
          <a:xfrm>
            <a:off x="4549362" y="618940"/>
            <a:ext cx="4544834" cy="369332"/>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pPr algn="ctr"/>
            <a:r>
              <a:rPr lang="en-US" b="1" u="sng" dirty="0">
                <a:solidFill>
                  <a:schemeClr val="accent3">
                    <a:lumMod val="75000"/>
                  </a:schemeClr>
                </a:solidFill>
                <a:latin typeface="Arial" pitchFamily="34" charset="0"/>
                <a:cs typeface="Arial" pitchFamily="34" charset="0"/>
              </a:rPr>
              <a:t>Atypical</a:t>
            </a:r>
            <a:r>
              <a:rPr lang="en-US" dirty="0">
                <a:latin typeface="Arial" pitchFamily="34" charset="0"/>
                <a:cs typeface="Arial" pitchFamily="34" charset="0"/>
              </a:rPr>
              <a:t> is serotonin-dopamine antagonist</a:t>
            </a:r>
            <a:endParaRPr lang="ar-SA" dirty="0">
              <a:latin typeface="Arial" pitchFamily="34" charset="0"/>
              <a:cs typeface="Arial" pitchFamily="34" charset="0"/>
            </a:endParaRPr>
          </a:p>
        </p:txBody>
      </p:sp>
      <p:sp>
        <p:nvSpPr>
          <p:cNvPr id="22" name="Rectangle 21"/>
          <p:cNvSpPr/>
          <p:nvPr/>
        </p:nvSpPr>
        <p:spPr>
          <a:xfrm>
            <a:off x="764018" y="1300875"/>
            <a:ext cx="1856341" cy="369332"/>
          </a:xfrm>
          <a:prstGeom prst="rect">
            <a:avLst/>
          </a:prstGeom>
        </p:spPr>
        <p:txBody>
          <a:bodyPr wrap="none">
            <a:spAutoFit/>
          </a:bodyPr>
          <a:lstStyle/>
          <a:p>
            <a:r>
              <a:rPr lang="en-US" b="1" dirty="0"/>
              <a:t>high affinity to D</a:t>
            </a:r>
            <a:r>
              <a:rPr lang="en-US" sz="1050" b="1" dirty="0"/>
              <a:t>2</a:t>
            </a:r>
            <a:endParaRPr lang="ar-SA" dirty="0"/>
          </a:p>
        </p:txBody>
      </p:sp>
      <p:sp>
        <p:nvSpPr>
          <p:cNvPr id="23" name="Rectangle 22"/>
          <p:cNvSpPr/>
          <p:nvPr/>
        </p:nvSpPr>
        <p:spPr>
          <a:xfrm>
            <a:off x="6744146" y="1277768"/>
            <a:ext cx="2239459" cy="369332"/>
          </a:xfrm>
          <a:prstGeom prst="rect">
            <a:avLst/>
          </a:prstGeom>
        </p:spPr>
        <p:txBody>
          <a:bodyPr wrap="none">
            <a:spAutoFit/>
          </a:bodyPr>
          <a:lstStyle/>
          <a:p>
            <a:r>
              <a:rPr lang="en-US" b="1" dirty="0"/>
              <a:t>high affinity to 5-HT</a:t>
            </a:r>
            <a:r>
              <a:rPr lang="en-US" sz="1050" b="1" dirty="0"/>
              <a:t>2A</a:t>
            </a:r>
            <a:endParaRPr lang="ar-SA" dirty="0"/>
          </a:p>
        </p:txBody>
      </p:sp>
      <p:sp>
        <p:nvSpPr>
          <p:cNvPr id="24" name="Rectangle 23"/>
          <p:cNvSpPr/>
          <p:nvPr/>
        </p:nvSpPr>
        <p:spPr>
          <a:xfrm>
            <a:off x="4594246" y="1313751"/>
            <a:ext cx="1836657" cy="369332"/>
          </a:xfrm>
          <a:prstGeom prst="rect">
            <a:avLst/>
          </a:prstGeom>
        </p:spPr>
        <p:txBody>
          <a:bodyPr wrap="none">
            <a:spAutoFit/>
          </a:bodyPr>
          <a:lstStyle/>
          <a:p>
            <a:r>
              <a:rPr lang="en-US" b="1" dirty="0"/>
              <a:t>Low affinity to D</a:t>
            </a:r>
            <a:r>
              <a:rPr lang="en-US" sz="1050" b="1" dirty="0"/>
              <a:t>2</a:t>
            </a:r>
            <a:endParaRPr lang="ar-SA" dirty="0"/>
          </a:p>
        </p:txBody>
      </p:sp>
      <p:sp>
        <p:nvSpPr>
          <p:cNvPr id="25" name="Rectangle 24"/>
          <p:cNvSpPr/>
          <p:nvPr/>
        </p:nvSpPr>
        <p:spPr>
          <a:xfrm>
            <a:off x="641702" y="4523966"/>
            <a:ext cx="2387257" cy="646331"/>
          </a:xfrm>
          <a:prstGeom prst="rect">
            <a:avLst/>
          </a:prstGeom>
        </p:spPr>
        <p:txBody>
          <a:bodyPr wrap="none">
            <a:spAutoFit/>
          </a:bodyPr>
          <a:lstStyle/>
          <a:p>
            <a:pPr algn="ctr"/>
            <a:r>
              <a:rPr lang="en-US" b="1" dirty="0"/>
              <a:t>Binding to D</a:t>
            </a:r>
            <a:r>
              <a:rPr lang="en-US" sz="1050" b="1" dirty="0"/>
              <a:t>2 </a:t>
            </a:r>
            <a:r>
              <a:rPr lang="en-US" b="1" dirty="0"/>
              <a:t>receptor </a:t>
            </a:r>
            <a:endParaRPr lang="ar-SA" b="1" dirty="0"/>
          </a:p>
          <a:p>
            <a:pPr algn="ctr" rtl="0"/>
            <a:r>
              <a:rPr lang="en-US" dirty="0"/>
              <a:t>(tight)</a:t>
            </a:r>
            <a:endParaRPr lang="ar-SA" dirty="0"/>
          </a:p>
        </p:txBody>
      </p:sp>
      <p:sp>
        <p:nvSpPr>
          <p:cNvPr id="26" name="Rectangle 25"/>
          <p:cNvSpPr/>
          <p:nvPr/>
        </p:nvSpPr>
        <p:spPr>
          <a:xfrm>
            <a:off x="4483502" y="4523967"/>
            <a:ext cx="2387257" cy="646331"/>
          </a:xfrm>
          <a:prstGeom prst="rect">
            <a:avLst/>
          </a:prstGeom>
        </p:spPr>
        <p:txBody>
          <a:bodyPr wrap="none">
            <a:spAutoFit/>
          </a:bodyPr>
          <a:lstStyle/>
          <a:p>
            <a:pPr algn="ctr"/>
            <a:r>
              <a:rPr lang="en-US" b="1" dirty="0"/>
              <a:t>Binding to D</a:t>
            </a:r>
            <a:r>
              <a:rPr lang="en-US" sz="1050" b="1" dirty="0"/>
              <a:t>2 </a:t>
            </a:r>
            <a:r>
              <a:rPr lang="en-US" b="1" dirty="0"/>
              <a:t>receptor </a:t>
            </a:r>
            <a:endParaRPr lang="ar-SA" b="1" dirty="0"/>
          </a:p>
          <a:p>
            <a:pPr algn="ctr" rtl="0"/>
            <a:r>
              <a:rPr lang="en-US" dirty="0"/>
              <a:t>(loose)</a:t>
            </a:r>
            <a:endParaRPr lang="ar-SA" dirty="0"/>
          </a:p>
        </p:txBody>
      </p:sp>
      <p:cxnSp>
        <p:nvCxnSpPr>
          <p:cNvPr id="3" name="Straight Connector 2"/>
          <p:cNvCxnSpPr/>
          <p:nvPr/>
        </p:nvCxnSpPr>
        <p:spPr>
          <a:xfrm>
            <a:off x="3851920" y="404664"/>
            <a:ext cx="0" cy="5337884"/>
          </a:xfrm>
          <a:prstGeom prst="line">
            <a:avLst/>
          </a:prstGeom>
        </p:spPr>
        <p:style>
          <a:lnRef idx="3">
            <a:schemeClr val="accent2"/>
          </a:lnRef>
          <a:fillRef idx="0">
            <a:schemeClr val="accent2"/>
          </a:fillRef>
          <a:effectRef idx="2">
            <a:schemeClr val="accent2"/>
          </a:effectRef>
          <a:fontRef idx="minor">
            <a:schemeClr val="tx1"/>
          </a:fontRef>
        </p:style>
      </p:cxnSp>
      <p:cxnSp>
        <p:nvCxnSpPr>
          <p:cNvPr id="27" name="Straight Connector 26"/>
          <p:cNvCxnSpPr/>
          <p:nvPr/>
        </p:nvCxnSpPr>
        <p:spPr>
          <a:xfrm>
            <a:off x="6744146" y="1670207"/>
            <a:ext cx="0" cy="1702775"/>
          </a:xfrm>
          <a:prstGeom prst="line">
            <a:avLst/>
          </a:prstGeom>
          <a:ln>
            <a:prstDash val="dashDot"/>
          </a:ln>
        </p:spPr>
        <p:style>
          <a:lnRef idx="2">
            <a:schemeClr val="dk1"/>
          </a:lnRef>
          <a:fillRef idx="0">
            <a:schemeClr val="dk1"/>
          </a:fillRef>
          <a:effectRef idx="1">
            <a:schemeClr val="dk1"/>
          </a:effectRef>
          <a:fontRef idx="minor">
            <a:schemeClr val="tx1"/>
          </a:fontRef>
        </p:style>
      </p:cxnSp>
      <p:sp>
        <p:nvSpPr>
          <p:cNvPr id="29" name="Rectangle 28"/>
          <p:cNvSpPr/>
          <p:nvPr/>
        </p:nvSpPr>
        <p:spPr>
          <a:xfrm>
            <a:off x="1738671" y="5742548"/>
            <a:ext cx="4423968" cy="400110"/>
          </a:xfrm>
          <a:prstGeom prst="rect">
            <a:avLst/>
          </a:prstGeom>
          <a:ln>
            <a:prstDash val="solid"/>
          </a:ln>
        </p:spPr>
        <p:style>
          <a:lnRef idx="2">
            <a:schemeClr val="accent2"/>
          </a:lnRef>
          <a:fillRef idx="1">
            <a:schemeClr val="lt1"/>
          </a:fillRef>
          <a:effectRef idx="0">
            <a:schemeClr val="accent2"/>
          </a:effectRef>
          <a:fontRef idx="minor">
            <a:schemeClr val="dk1"/>
          </a:fontRef>
        </p:style>
        <p:txBody>
          <a:bodyPr wrap="none">
            <a:spAutoFit/>
          </a:bodyPr>
          <a:lstStyle/>
          <a:p>
            <a:pPr algn="ctr"/>
            <a:r>
              <a:rPr lang="en-US" sz="2000" b="1" u="sng" dirty="0">
                <a:solidFill>
                  <a:schemeClr val="accent3">
                    <a:lumMod val="75000"/>
                  </a:schemeClr>
                </a:solidFill>
              </a:rPr>
              <a:t>Atypical</a:t>
            </a:r>
            <a:r>
              <a:rPr lang="en-US" b="1" dirty="0"/>
              <a:t> dissociate rapidly from D</a:t>
            </a:r>
            <a:r>
              <a:rPr lang="en-US" sz="1050" b="1" dirty="0"/>
              <a:t>2 </a:t>
            </a:r>
            <a:r>
              <a:rPr lang="en-US" b="1" dirty="0"/>
              <a:t>receptor </a:t>
            </a:r>
            <a:endParaRPr lang="ar-SA" b="1" dirty="0"/>
          </a:p>
        </p:txBody>
      </p:sp>
      <p:cxnSp>
        <p:nvCxnSpPr>
          <p:cNvPr id="33" name="Straight Arrow Connector 32"/>
          <p:cNvCxnSpPr>
            <a:stCxn id="26" idx="2"/>
            <a:endCxn id="29" idx="0"/>
          </p:cNvCxnSpPr>
          <p:nvPr/>
        </p:nvCxnSpPr>
        <p:spPr>
          <a:xfrm flipH="1">
            <a:off x="3950655" y="5170298"/>
            <a:ext cx="1726476" cy="57225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34" name="Straight Arrow Connector 33"/>
          <p:cNvCxnSpPr>
            <a:stCxn id="25" idx="2"/>
          </p:cNvCxnSpPr>
          <p:nvPr/>
        </p:nvCxnSpPr>
        <p:spPr>
          <a:xfrm>
            <a:off x="1835331" y="5170297"/>
            <a:ext cx="1944581" cy="572251"/>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 xmlns:p14="http://schemas.microsoft.com/office/powerpoint/2010/main" val="205942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randombar(horizontal)">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47"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1000" fill="hold"/>
                                        <p:tgtEl>
                                          <p:spTgt spid="10"/>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randombar(horizontal)">
                                      <p:cBhvr>
                                        <p:cTn id="54" dur="500"/>
                                        <p:tgtEl>
                                          <p:spTgt spid="22"/>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randombar(horizontal)">
                                      <p:cBhvr>
                                        <p:cTn id="57" dur="500"/>
                                        <p:tgtEl>
                                          <p:spTgt spid="24"/>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randombar(horizontal)">
                                      <p:cBhvr>
                                        <p:cTn id="60" dur="500"/>
                                        <p:tgtEl>
                                          <p:spTgt spid="23"/>
                                        </p:tgtEl>
                                      </p:cBhvr>
                                    </p:animEffect>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par>
                                <p:cTn id="80" presetID="47" presetClass="entr" presetSubtype="0" fill="hold" nodeType="with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fade">
                                      <p:cBhvr>
                                        <p:cTn id="87" dur="1000"/>
                                        <p:tgtEl>
                                          <p:spTgt spid="29"/>
                                        </p:tgtEl>
                                      </p:cBhvr>
                                    </p:animEffect>
                                    <p:anim calcmode="lin" valueType="num">
                                      <p:cBhvr>
                                        <p:cTn id="88" dur="1000" fill="hold"/>
                                        <p:tgtEl>
                                          <p:spTgt spid="29"/>
                                        </p:tgtEl>
                                        <p:attrNameLst>
                                          <p:attrName>ppt_x</p:attrName>
                                        </p:attrNameLst>
                                      </p:cBhvr>
                                      <p:tavLst>
                                        <p:tav tm="0">
                                          <p:val>
                                            <p:strVal val="#ppt_x"/>
                                          </p:val>
                                        </p:tav>
                                        <p:tav tm="100000">
                                          <p:val>
                                            <p:strVal val="#ppt_x"/>
                                          </p:val>
                                        </p:tav>
                                      </p:tavLst>
                                    </p:anim>
                                    <p:anim calcmode="lin" valueType="num">
                                      <p:cBhvr>
                                        <p:cTn id="8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5" grpId="0" animBg="1"/>
      <p:bldP spid="15" grpId="0" animBg="1"/>
      <p:bldP spid="20" grpId="0" animBg="1"/>
      <p:bldP spid="21" grpId="0" animBg="1"/>
      <p:bldP spid="22" grpId="0"/>
      <p:bldP spid="23" grpId="0"/>
      <p:bldP spid="24" grpId="0"/>
      <p:bldP spid="25" grpId="0"/>
      <p:bldP spid="26" grpId="0"/>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22065" y="1340768"/>
            <a:ext cx="6512039" cy="523220"/>
          </a:xfrm>
          <a:prstGeom prst="rect">
            <a:avLst/>
          </a:prstGeom>
        </p:spPr>
        <p:txBody>
          <a:bodyPr wrap="none">
            <a:spAutoFit/>
          </a:bodyPr>
          <a:lstStyle/>
          <a:p>
            <a:pPr algn="ctr"/>
            <a:r>
              <a:rPr lang="en-US" sz="2800" b="1" u="sng" dirty="0"/>
              <a:t>Atypical</a:t>
            </a:r>
            <a:r>
              <a:rPr lang="en-US" sz="2800" dirty="0"/>
              <a:t> dissociate rapidly from </a:t>
            </a:r>
            <a:r>
              <a:rPr lang="en-US" sz="2800" b="1" dirty="0"/>
              <a:t>D</a:t>
            </a:r>
            <a:r>
              <a:rPr lang="en-US" sz="1400" b="1" dirty="0"/>
              <a:t>2 </a:t>
            </a:r>
            <a:r>
              <a:rPr lang="en-US" sz="2800" b="1" dirty="0"/>
              <a:t>receptor</a:t>
            </a:r>
            <a:r>
              <a:rPr lang="en-US" sz="2800" dirty="0"/>
              <a:t> </a:t>
            </a:r>
            <a:endParaRPr lang="ar-SA" sz="2800" dirty="0"/>
          </a:p>
        </p:txBody>
      </p:sp>
      <p:sp>
        <p:nvSpPr>
          <p:cNvPr id="3" name="Rounded Rectangle 2"/>
          <p:cNvSpPr/>
          <p:nvPr/>
        </p:nvSpPr>
        <p:spPr>
          <a:xfrm>
            <a:off x="5040052" y="4317337"/>
            <a:ext cx="1944216" cy="936104"/>
          </a:xfrm>
          <a:prstGeom prst="roundRec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endParaRPr lang="en-US" b="1" dirty="0"/>
          </a:p>
          <a:p>
            <a:pPr algn="ctr"/>
            <a:r>
              <a:rPr lang="en-US" b="1" dirty="0"/>
              <a:t>D</a:t>
            </a:r>
            <a:r>
              <a:rPr lang="en-US" sz="1050" b="1" dirty="0"/>
              <a:t>2 </a:t>
            </a:r>
            <a:r>
              <a:rPr lang="en-US" b="1" dirty="0"/>
              <a:t>receptor </a:t>
            </a:r>
            <a:endParaRPr lang="ar-SA" b="1" dirty="0"/>
          </a:p>
        </p:txBody>
      </p:sp>
      <p:sp>
        <p:nvSpPr>
          <p:cNvPr id="12" name="Right Arrow 11"/>
          <p:cNvSpPr/>
          <p:nvPr/>
        </p:nvSpPr>
        <p:spPr>
          <a:xfrm rot="19680665">
            <a:off x="3287371" y="4505645"/>
            <a:ext cx="1800200" cy="559485"/>
          </a:xfrm>
          <a:prstGeom prst="rightArrow">
            <a:avLst>
              <a:gd name="adj1" fmla="val 50000"/>
              <a:gd name="adj2" fmla="val 88911"/>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rtl="0"/>
            <a:r>
              <a:rPr lang="en-US" b="1" dirty="0">
                <a:solidFill>
                  <a:schemeClr val="tx1"/>
                </a:solidFill>
              </a:rPr>
              <a:t>Loose binding </a:t>
            </a:r>
            <a:endParaRPr lang="ar-SA" b="1" dirty="0">
              <a:solidFill>
                <a:schemeClr val="tx1"/>
              </a:solidFill>
            </a:endParaRPr>
          </a:p>
        </p:txBody>
      </p:sp>
      <p:sp>
        <p:nvSpPr>
          <p:cNvPr id="13" name="Rounded Rectangle 12"/>
          <p:cNvSpPr/>
          <p:nvPr/>
        </p:nvSpPr>
        <p:spPr>
          <a:xfrm>
            <a:off x="5760132" y="3249864"/>
            <a:ext cx="504056" cy="14401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grpSp>
        <p:nvGrpSpPr>
          <p:cNvPr id="4" name="Group 3"/>
          <p:cNvGrpSpPr/>
          <p:nvPr/>
        </p:nvGrpSpPr>
        <p:grpSpPr>
          <a:xfrm>
            <a:off x="5382090" y="2745808"/>
            <a:ext cx="1260140" cy="1944216"/>
            <a:chOff x="1457654" y="548680"/>
            <a:chExt cx="1260140" cy="1944216"/>
          </a:xfrm>
          <a:solidFill>
            <a:srgbClr val="00B050"/>
          </a:solidFill>
        </p:grpSpPr>
        <p:sp>
          <p:nvSpPr>
            <p:cNvPr id="5" name="Rounded Rectangle 4"/>
            <p:cNvSpPr/>
            <p:nvPr/>
          </p:nvSpPr>
          <p:spPr>
            <a:xfrm>
              <a:off x="1835696" y="1052736"/>
              <a:ext cx="504056" cy="14401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Oval 5"/>
            <p:cNvSpPr/>
            <p:nvPr/>
          </p:nvSpPr>
          <p:spPr>
            <a:xfrm>
              <a:off x="1457654" y="548680"/>
              <a:ext cx="1260140"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t>Atypical </a:t>
              </a:r>
              <a:endParaRPr lang="ar-SA" sz="1600" b="1" dirty="0"/>
            </a:p>
          </p:txBody>
        </p:sp>
        <p:sp>
          <p:nvSpPr>
            <p:cNvPr id="7" name="Oval 6"/>
            <p:cNvSpPr/>
            <p:nvPr/>
          </p:nvSpPr>
          <p:spPr>
            <a:xfrm>
              <a:off x="1907704" y="2060848"/>
              <a:ext cx="360040" cy="360040"/>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t>-</a:t>
              </a:r>
              <a:endParaRPr lang="ar-SA" sz="3200" b="1" dirty="0"/>
            </a:p>
          </p:txBody>
        </p:sp>
      </p:grpSp>
      <p:grpSp>
        <p:nvGrpSpPr>
          <p:cNvPr id="8" name="Group 7"/>
          <p:cNvGrpSpPr/>
          <p:nvPr/>
        </p:nvGrpSpPr>
        <p:grpSpPr>
          <a:xfrm>
            <a:off x="6660232" y="1993421"/>
            <a:ext cx="1512168" cy="2000425"/>
            <a:chOff x="1385646" y="548680"/>
            <a:chExt cx="1512168" cy="2000425"/>
          </a:xfrm>
          <a:solidFill>
            <a:srgbClr val="FF0000"/>
          </a:solidFill>
        </p:grpSpPr>
        <p:sp>
          <p:nvSpPr>
            <p:cNvPr id="9" name="Rounded Rectangle 8"/>
            <p:cNvSpPr/>
            <p:nvPr/>
          </p:nvSpPr>
          <p:spPr>
            <a:xfrm>
              <a:off x="1859665" y="1108945"/>
              <a:ext cx="504056" cy="14401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Oval 9"/>
            <p:cNvSpPr/>
            <p:nvPr/>
          </p:nvSpPr>
          <p:spPr>
            <a:xfrm>
              <a:off x="1385646" y="548680"/>
              <a:ext cx="1512168" cy="108012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b="1" dirty="0"/>
                <a:t>Dopamine</a:t>
              </a:r>
              <a:r>
                <a:rPr lang="en-US" b="1" dirty="0"/>
                <a:t> </a:t>
              </a:r>
              <a:endParaRPr lang="ar-SA" sz="1600" b="1" dirty="0"/>
            </a:p>
          </p:txBody>
        </p:sp>
      </p:grpSp>
    </p:spTree>
    <p:extLst>
      <p:ext uri="{BB962C8B-B14F-4D97-AF65-F5344CB8AC3E}">
        <p14:creationId xmlns="" xmlns:p14="http://schemas.microsoft.com/office/powerpoint/2010/main" val="1795323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path" presetSubtype="0" accel="50000" decel="50000" fill="hold" nodeType="clickEffect">
                                  <p:stCondLst>
                                    <p:cond delay="0"/>
                                  </p:stCondLst>
                                  <p:childTnLst>
                                    <p:animMotion origin="layout" path="M 4.72222E-6 3.7037E-7 L -0.1066 3.7037E-7 C -0.15417 3.7037E-7 -0.21268 -0.02639 -0.21268 -0.04745 L -0.21268 -0.09468 " pathEditMode="relative" rAng="0" ptsTypes="FfFF">
                                      <p:cBhvr>
                                        <p:cTn id="6" dur="2000" fill="hold"/>
                                        <p:tgtEl>
                                          <p:spTgt spid="4"/>
                                        </p:tgtEl>
                                        <p:attrNameLst>
                                          <p:attrName>ppt_x</p:attrName>
                                          <p:attrName>ppt_y</p:attrName>
                                        </p:attrNameLst>
                                      </p:cBhvr>
                                      <p:rCtr x="-10642" y="-4745"/>
                                    </p:animMotion>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0" presetClass="path" presetSubtype="0" accel="50000" decel="50000" fill="hold" nodeType="clickEffect">
                                  <p:stCondLst>
                                    <p:cond delay="0"/>
                                  </p:stCondLst>
                                  <p:childTnLst>
                                    <p:animMotion origin="layout" path="M -0.00798 0.00023 L -0.08073 0.00023 C -0.11354 0.00023 -0.15347 0.02894 -0.15347 0.05278 L -0.15347 0.10556 " pathEditMode="relative" rAng="0" ptsTypes="FfFF">
                                      <p:cBhvr>
                                        <p:cTn id="17" dur="2000" fill="hold"/>
                                        <p:tgtEl>
                                          <p:spTgt spid="8"/>
                                        </p:tgtEl>
                                        <p:attrNameLst>
                                          <p:attrName>ppt_x</p:attrName>
                                          <p:attrName>ppt_y</p:attrName>
                                        </p:attrNameLst>
                                      </p:cBhvr>
                                      <p:rCtr x="-7274" y="525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6158" y="918012"/>
            <a:ext cx="2376264" cy="369332"/>
          </a:xfrm>
          <a:prstGeom prst="rect">
            <a:avLst/>
          </a:prstGeom>
          <a:noFill/>
        </p:spPr>
        <p:txBody>
          <a:bodyPr wrap="square" rtlCol="1">
            <a:spAutoFit/>
          </a:bodyPr>
          <a:lstStyle/>
          <a:p>
            <a:pPr algn="l" rtl="0"/>
            <a:r>
              <a:rPr lang="en-US" b="1" dirty="0"/>
              <a:t>High occupancy for D</a:t>
            </a:r>
            <a:r>
              <a:rPr lang="en-US" sz="1050" b="1" dirty="0"/>
              <a:t>2</a:t>
            </a:r>
            <a:r>
              <a:rPr lang="en-US" b="1" dirty="0"/>
              <a:t>  </a:t>
            </a:r>
            <a:endParaRPr lang="ar-SA" b="1" dirty="0"/>
          </a:p>
        </p:txBody>
      </p:sp>
      <p:cxnSp>
        <p:nvCxnSpPr>
          <p:cNvPr id="4" name="Straight Arrow Connector 3"/>
          <p:cNvCxnSpPr/>
          <p:nvPr/>
        </p:nvCxnSpPr>
        <p:spPr>
          <a:xfrm>
            <a:off x="251520" y="3140968"/>
            <a:ext cx="8424936" cy="0"/>
          </a:xfrm>
          <a:prstGeom prst="straightConnector1">
            <a:avLst/>
          </a:prstGeom>
          <a:ln w="38100">
            <a:solidFill>
              <a:schemeClr val="tx1"/>
            </a:solidFill>
            <a:tailEnd type="stealth" w="lg" len="lg"/>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179512" y="2783245"/>
            <a:ext cx="2376264" cy="369332"/>
          </a:xfrm>
          <a:prstGeom prst="rect">
            <a:avLst/>
          </a:prstGeom>
          <a:noFill/>
        </p:spPr>
        <p:txBody>
          <a:bodyPr wrap="square" rtlCol="1">
            <a:spAutoFit/>
          </a:bodyPr>
          <a:lstStyle/>
          <a:p>
            <a:pPr algn="l" rtl="0"/>
            <a:r>
              <a:rPr lang="en-US" dirty="0"/>
              <a:t> </a:t>
            </a:r>
            <a:r>
              <a:rPr lang="en-US" b="1" dirty="0"/>
              <a:t>D</a:t>
            </a:r>
            <a:r>
              <a:rPr lang="en-US" sz="1050" b="1" dirty="0"/>
              <a:t>2</a:t>
            </a:r>
            <a:r>
              <a:rPr lang="en-US" b="1" dirty="0"/>
              <a:t> </a:t>
            </a:r>
            <a:r>
              <a:rPr lang="en-US" dirty="0"/>
              <a:t>occupancy </a:t>
            </a:r>
            <a:endParaRPr lang="ar-SA" dirty="0"/>
          </a:p>
        </p:txBody>
      </p:sp>
      <p:cxnSp>
        <p:nvCxnSpPr>
          <p:cNvPr id="7" name="Straight Connector 6"/>
          <p:cNvCxnSpPr/>
          <p:nvPr/>
        </p:nvCxnSpPr>
        <p:spPr>
          <a:xfrm>
            <a:off x="2267744" y="2924944"/>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5148064" y="2916847"/>
            <a:ext cx="0" cy="432048"/>
          </a:xfrm>
          <a:prstGeom prst="line">
            <a:avLst/>
          </a:prstGeom>
        </p:spPr>
        <p:style>
          <a:lnRef idx="2">
            <a:schemeClr val="dk1"/>
          </a:lnRef>
          <a:fillRef idx="0">
            <a:schemeClr val="dk1"/>
          </a:fillRef>
          <a:effectRef idx="1">
            <a:schemeClr val="dk1"/>
          </a:effectRef>
          <a:fontRef idx="minor">
            <a:schemeClr val="tx1"/>
          </a:fontRef>
        </p:style>
      </p:cxnSp>
      <p:cxnSp>
        <p:nvCxnSpPr>
          <p:cNvPr id="11" name="Straight Connector 10"/>
          <p:cNvCxnSpPr/>
          <p:nvPr/>
        </p:nvCxnSpPr>
        <p:spPr>
          <a:xfrm>
            <a:off x="4427984" y="2924944"/>
            <a:ext cx="0" cy="432048"/>
          </a:xfrm>
          <a:prstGeom prst="line">
            <a:avLst/>
          </a:prstGeom>
        </p:spPr>
        <p:style>
          <a:lnRef idx="2">
            <a:schemeClr val="dk1"/>
          </a:lnRef>
          <a:fillRef idx="0">
            <a:schemeClr val="dk1"/>
          </a:fillRef>
          <a:effectRef idx="1">
            <a:schemeClr val="dk1"/>
          </a:effectRef>
          <a:fontRef idx="minor">
            <a:schemeClr val="tx1"/>
          </a:fontRef>
        </p:style>
      </p:cxnSp>
      <p:sp>
        <p:nvSpPr>
          <p:cNvPr id="12" name="TextBox 11"/>
          <p:cNvSpPr txBox="1"/>
          <p:nvPr/>
        </p:nvSpPr>
        <p:spPr>
          <a:xfrm>
            <a:off x="4788024" y="2508865"/>
            <a:ext cx="720080" cy="400110"/>
          </a:xfrm>
          <a:prstGeom prst="rect">
            <a:avLst/>
          </a:prstGeom>
          <a:noFill/>
        </p:spPr>
        <p:txBody>
          <a:bodyPr wrap="square" rtlCol="1">
            <a:spAutoFit/>
          </a:bodyPr>
          <a:lstStyle/>
          <a:p>
            <a:pPr algn="ctr" rtl="0"/>
            <a:r>
              <a:rPr lang="en-US" sz="2000" b="1" dirty="0"/>
              <a:t>78%</a:t>
            </a:r>
            <a:endParaRPr lang="ar-SA" sz="2000" b="1" dirty="0"/>
          </a:p>
        </p:txBody>
      </p:sp>
      <p:sp>
        <p:nvSpPr>
          <p:cNvPr id="13" name="TextBox 12"/>
          <p:cNvSpPr txBox="1"/>
          <p:nvPr/>
        </p:nvSpPr>
        <p:spPr>
          <a:xfrm>
            <a:off x="4067944" y="3391662"/>
            <a:ext cx="720080" cy="400110"/>
          </a:xfrm>
          <a:prstGeom prst="rect">
            <a:avLst/>
          </a:prstGeom>
          <a:noFill/>
        </p:spPr>
        <p:txBody>
          <a:bodyPr wrap="square" rtlCol="1">
            <a:spAutoFit/>
          </a:bodyPr>
          <a:lstStyle/>
          <a:p>
            <a:pPr algn="ctr" rtl="0"/>
            <a:r>
              <a:rPr lang="en-US" sz="2000" b="1" dirty="0"/>
              <a:t>75%</a:t>
            </a:r>
            <a:endParaRPr lang="ar-SA" sz="2000" b="1" dirty="0"/>
          </a:p>
        </p:txBody>
      </p:sp>
      <p:sp>
        <p:nvSpPr>
          <p:cNvPr id="14" name="TextBox 13"/>
          <p:cNvSpPr txBox="1"/>
          <p:nvPr/>
        </p:nvSpPr>
        <p:spPr>
          <a:xfrm>
            <a:off x="1909366" y="3356992"/>
            <a:ext cx="720080" cy="400110"/>
          </a:xfrm>
          <a:prstGeom prst="rect">
            <a:avLst/>
          </a:prstGeom>
          <a:noFill/>
        </p:spPr>
        <p:txBody>
          <a:bodyPr wrap="square" rtlCol="1">
            <a:spAutoFit/>
          </a:bodyPr>
          <a:lstStyle/>
          <a:p>
            <a:pPr algn="ctr" rtl="0"/>
            <a:r>
              <a:rPr lang="en-US" sz="2000" b="1" dirty="0"/>
              <a:t>60%</a:t>
            </a:r>
            <a:endParaRPr lang="ar-SA" sz="2000" b="1" dirty="0"/>
          </a:p>
        </p:txBody>
      </p:sp>
      <p:sp>
        <p:nvSpPr>
          <p:cNvPr id="15" name="Right Brace 14"/>
          <p:cNvSpPr/>
          <p:nvPr/>
        </p:nvSpPr>
        <p:spPr>
          <a:xfrm rot="16200000">
            <a:off x="3076245" y="1357180"/>
            <a:ext cx="540060" cy="2163419"/>
          </a:xfrm>
          <a:prstGeom prst="rightBrace">
            <a:avLst>
              <a:gd name="adj1" fmla="val 29720"/>
              <a:gd name="adj2" fmla="val 50000"/>
            </a:avLst>
          </a:prstGeom>
          <a:noFill/>
          <a:ln>
            <a:solidFill>
              <a:srgbClr val="00B050"/>
            </a:solidFill>
          </a:ln>
        </p:spPr>
        <p:style>
          <a:lnRef idx="3">
            <a:schemeClr val="accent3"/>
          </a:lnRef>
          <a:fillRef idx="0">
            <a:schemeClr val="accent3"/>
          </a:fillRef>
          <a:effectRef idx="2">
            <a:schemeClr val="accent3"/>
          </a:effectRef>
          <a:fontRef idx="minor">
            <a:schemeClr val="tx1"/>
          </a:fontRef>
        </p:style>
        <p:txBody>
          <a:bodyPr rtlCol="1" anchor="ctr"/>
          <a:lstStyle/>
          <a:p>
            <a:pPr algn="ctr"/>
            <a:endParaRPr lang="ar-SA"/>
          </a:p>
        </p:txBody>
      </p:sp>
      <p:sp>
        <p:nvSpPr>
          <p:cNvPr id="16" name="TextBox 15"/>
          <p:cNvSpPr txBox="1"/>
          <p:nvPr/>
        </p:nvSpPr>
        <p:spPr>
          <a:xfrm>
            <a:off x="1904096" y="1792976"/>
            <a:ext cx="3238698" cy="400110"/>
          </a:xfrm>
          <a:prstGeom prst="rect">
            <a:avLst/>
          </a:prstGeom>
          <a:noFill/>
        </p:spPr>
        <p:txBody>
          <a:bodyPr wrap="square" rtlCol="1">
            <a:spAutoFit/>
          </a:bodyPr>
          <a:lstStyle/>
          <a:p>
            <a:pPr algn="ctr" rtl="0"/>
            <a:r>
              <a:rPr lang="en-US" sz="2000" b="1" dirty="0">
                <a:solidFill>
                  <a:srgbClr val="00B050"/>
                </a:solidFill>
              </a:rPr>
              <a:t>Antipsychotic efficacy  </a:t>
            </a:r>
            <a:endParaRPr lang="ar-SA" sz="2000" b="1" dirty="0">
              <a:solidFill>
                <a:srgbClr val="00B050"/>
              </a:solidFill>
            </a:endParaRPr>
          </a:p>
        </p:txBody>
      </p:sp>
      <p:sp>
        <p:nvSpPr>
          <p:cNvPr id="17" name="Right Brace 16"/>
          <p:cNvSpPr/>
          <p:nvPr/>
        </p:nvSpPr>
        <p:spPr>
          <a:xfrm rot="5400000">
            <a:off x="6678233" y="2028910"/>
            <a:ext cx="540060" cy="3456384"/>
          </a:xfrm>
          <a:prstGeom prst="rightBrace">
            <a:avLst>
              <a:gd name="adj1" fmla="val 29720"/>
              <a:gd name="adj2" fmla="val 50000"/>
            </a:avLst>
          </a:prstGeom>
        </p:spPr>
        <p:style>
          <a:lnRef idx="3">
            <a:schemeClr val="accent2"/>
          </a:lnRef>
          <a:fillRef idx="0">
            <a:schemeClr val="accent2"/>
          </a:fillRef>
          <a:effectRef idx="2">
            <a:schemeClr val="accent2"/>
          </a:effectRef>
          <a:fontRef idx="minor">
            <a:schemeClr val="tx1"/>
          </a:fontRef>
        </p:style>
        <p:txBody>
          <a:bodyPr rtlCol="1" anchor="ctr"/>
          <a:lstStyle/>
          <a:p>
            <a:pPr algn="ctr"/>
            <a:endParaRPr lang="ar-SA"/>
          </a:p>
        </p:txBody>
      </p:sp>
      <p:sp>
        <p:nvSpPr>
          <p:cNvPr id="18" name="TextBox 17"/>
          <p:cNvSpPr txBox="1"/>
          <p:nvPr/>
        </p:nvSpPr>
        <p:spPr>
          <a:xfrm>
            <a:off x="5328914" y="4149080"/>
            <a:ext cx="3238698" cy="400110"/>
          </a:xfrm>
          <a:prstGeom prst="rect">
            <a:avLst/>
          </a:prstGeom>
          <a:noFill/>
        </p:spPr>
        <p:txBody>
          <a:bodyPr wrap="square" rtlCol="1">
            <a:spAutoFit/>
          </a:bodyPr>
          <a:lstStyle/>
          <a:p>
            <a:pPr algn="ctr" rtl="0"/>
            <a:r>
              <a:rPr lang="en-US" sz="2000" b="1" dirty="0">
                <a:solidFill>
                  <a:srgbClr val="FF0000"/>
                </a:solidFill>
              </a:rPr>
              <a:t>EPS</a:t>
            </a:r>
            <a:endParaRPr lang="ar-SA" sz="2000" b="1" dirty="0">
              <a:solidFill>
                <a:srgbClr val="FF0000"/>
              </a:solidFill>
            </a:endParaRPr>
          </a:p>
        </p:txBody>
      </p:sp>
      <p:cxnSp>
        <p:nvCxnSpPr>
          <p:cNvPr id="20" name="Straight Arrow Connector 19"/>
          <p:cNvCxnSpPr/>
          <p:nvPr/>
        </p:nvCxnSpPr>
        <p:spPr>
          <a:xfrm flipV="1">
            <a:off x="2842672" y="1075628"/>
            <a:ext cx="1361546" cy="11153"/>
          </a:xfrm>
          <a:prstGeom prst="straightConnector1">
            <a:avLst/>
          </a:prstGeom>
          <a:ln w="38100">
            <a:solidFill>
              <a:schemeClr val="tx1"/>
            </a:solidFill>
            <a:tailEnd type="stealth" w="lg" len="lg"/>
          </a:ln>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3523445" y="875573"/>
            <a:ext cx="3238698" cy="400110"/>
          </a:xfrm>
          <a:prstGeom prst="rect">
            <a:avLst/>
          </a:prstGeom>
          <a:noFill/>
        </p:spPr>
        <p:txBody>
          <a:bodyPr wrap="square" rtlCol="1">
            <a:spAutoFit/>
          </a:bodyPr>
          <a:lstStyle/>
          <a:p>
            <a:pPr algn="ctr" rtl="0"/>
            <a:r>
              <a:rPr lang="en-US" sz="2000" b="1" dirty="0">
                <a:solidFill>
                  <a:srgbClr val="FF0000"/>
                </a:solidFill>
              </a:rPr>
              <a:t>High EPS risk </a:t>
            </a:r>
            <a:endParaRPr lang="ar-SA" sz="2000" b="1" dirty="0">
              <a:solidFill>
                <a:srgbClr val="FF0000"/>
              </a:solidFill>
            </a:endParaRPr>
          </a:p>
        </p:txBody>
      </p:sp>
      <p:pic>
        <p:nvPicPr>
          <p:cNvPr id="1026" name="Picture 2" descr="extrapyramidal symptoms eps side effects">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228184" y="744499"/>
            <a:ext cx="2113484" cy="2278031"/>
          </a:xfrm>
          <a:prstGeom prst="rect">
            <a:avLst/>
          </a:prstGeom>
          <a:noFill/>
          <a:extLst>
            <a:ext uri="{909E8E84-426E-40DD-AFC4-6F175D3DCCD1}">
              <a14:hiddenFill xmlns="" xmlns:a14="http://schemas.microsoft.com/office/drawing/2010/main">
                <a:solidFill>
                  <a:srgbClr val="FFFFFF"/>
                </a:solidFill>
              </a14:hiddenFill>
            </a:ext>
          </a:extLst>
        </p:spPr>
      </p:pic>
      <p:sp>
        <p:nvSpPr>
          <p:cNvPr id="24" name="TextBox 23"/>
          <p:cNvSpPr txBox="1"/>
          <p:nvPr/>
        </p:nvSpPr>
        <p:spPr>
          <a:xfrm>
            <a:off x="611560" y="4814120"/>
            <a:ext cx="7416823" cy="369332"/>
          </a:xfrm>
          <a:prstGeom prst="rect">
            <a:avLst/>
          </a:prstGeom>
          <a:noFill/>
        </p:spPr>
        <p:txBody>
          <a:bodyPr wrap="square" rtlCol="1">
            <a:spAutoFit/>
          </a:bodyPr>
          <a:lstStyle/>
          <a:p>
            <a:pPr algn="l" rtl="0"/>
            <a:r>
              <a:rPr lang="en-US" b="1" dirty="0"/>
              <a:t>Which has more EPS risk typical or atypical neuroleptic? And Why? </a:t>
            </a:r>
            <a:endParaRPr lang="ar-SA" b="1" dirty="0"/>
          </a:p>
        </p:txBody>
      </p:sp>
    </p:spTree>
    <p:extLst>
      <p:ext uri="{BB962C8B-B14F-4D97-AF65-F5344CB8AC3E}">
        <p14:creationId xmlns="" xmlns:p14="http://schemas.microsoft.com/office/powerpoint/2010/main" val="1964505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1000"/>
                                        <p:tgtEl>
                                          <p:spTgt spid="13"/>
                                        </p:tgtEl>
                                      </p:cBhvr>
                                    </p:animEffect>
                                    <p:anim calcmode="lin" valueType="num">
                                      <p:cBhvr>
                                        <p:cTn id="30" dur="1000" fill="hold"/>
                                        <p:tgtEl>
                                          <p:spTgt spid="13"/>
                                        </p:tgtEl>
                                        <p:attrNameLst>
                                          <p:attrName>ppt_x</p:attrName>
                                        </p:attrNameLst>
                                      </p:cBhvr>
                                      <p:tavLst>
                                        <p:tav tm="0">
                                          <p:val>
                                            <p:strVal val="#ppt_x"/>
                                          </p:val>
                                        </p:tav>
                                        <p:tav tm="100000">
                                          <p:val>
                                            <p:strVal val="#ppt_x"/>
                                          </p:val>
                                        </p:tav>
                                      </p:tavLst>
                                    </p:anim>
                                    <p:anim calcmode="lin" valueType="num">
                                      <p:cBhvr>
                                        <p:cTn id="31" dur="1000" fill="hold"/>
                                        <p:tgtEl>
                                          <p:spTgt spid="13"/>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1000"/>
                                        <p:tgtEl>
                                          <p:spTgt spid="16"/>
                                        </p:tgtEl>
                                      </p:cBhvr>
                                    </p:animEffect>
                                    <p:anim calcmode="lin" valueType="num">
                                      <p:cBhvr>
                                        <p:cTn id="47" dur="1000" fill="hold"/>
                                        <p:tgtEl>
                                          <p:spTgt spid="16"/>
                                        </p:tgtEl>
                                        <p:attrNameLst>
                                          <p:attrName>ppt_x</p:attrName>
                                        </p:attrNameLst>
                                      </p:cBhvr>
                                      <p:tavLst>
                                        <p:tav tm="0">
                                          <p:val>
                                            <p:strVal val="#ppt_x"/>
                                          </p:val>
                                        </p:tav>
                                        <p:tav tm="100000">
                                          <p:val>
                                            <p:strVal val="#ppt_x"/>
                                          </p:val>
                                        </p:tav>
                                      </p:tavLst>
                                    </p:anim>
                                    <p:anim calcmode="lin" valueType="num">
                                      <p:cBhvr>
                                        <p:cTn id="4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randombar(horizontal)">
                                      <p:cBhvr>
                                        <p:cTn id="53" dur="500"/>
                                        <p:tgtEl>
                                          <p:spTgt spid="12"/>
                                        </p:tgtEl>
                                      </p:cBhvr>
                                    </p:animEffect>
                                  </p:childTnLst>
                                </p:cTn>
                              </p:par>
                              <p:par>
                                <p:cTn id="54" presetID="14" presetClass="entr" presetSubtype="10"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randombar(horizontal)">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randombar(horizontal)">
                                      <p:cBhvr>
                                        <p:cTn id="61" dur="500"/>
                                        <p:tgtEl>
                                          <p:spTgt spid="17"/>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randombar(horizontal)">
                                      <p:cBhvr>
                                        <p:cTn id="64" dur="500"/>
                                        <p:tgtEl>
                                          <p:spTgt spid="18"/>
                                        </p:tgtEl>
                                      </p:cBhvr>
                                    </p:animEffect>
                                  </p:childTnLst>
                                </p:cTn>
                              </p:par>
                              <p:par>
                                <p:cTn id="65" presetID="14" presetClass="entr" presetSubtype="10" fill="hold" nodeType="withEffect">
                                  <p:stCondLst>
                                    <p:cond delay="0"/>
                                  </p:stCondLst>
                                  <p:childTnLst>
                                    <p:set>
                                      <p:cBhvr>
                                        <p:cTn id="66" dur="1" fill="hold">
                                          <p:stCondLst>
                                            <p:cond delay="0"/>
                                          </p:stCondLst>
                                        </p:cTn>
                                        <p:tgtEl>
                                          <p:spTgt spid="1026"/>
                                        </p:tgtEl>
                                        <p:attrNameLst>
                                          <p:attrName>style.visibility</p:attrName>
                                        </p:attrNameLst>
                                      </p:cBhvr>
                                      <p:to>
                                        <p:strVal val="visible"/>
                                      </p:to>
                                    </p:set>
                                    <p:animEffect transition="in" filter="randombar(horizontal)">
                                      <p:cBhvr>
                                        <p:cTn id="67" dur="500"/>
                                        <p:tgtEl>
                                          <p:spTgt spid="102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2"/>
                                        </p:tgtEl>
                                        <p:attrNameLst>
                                          <p:attrName>style.visibility</p:attrName>
                                        </p:attrNameLst>
                                      </p:cBhvr>
                                      <p:to>
                                        <p:strVal val="visible"/>
                                      </p:to>
                                    </p:set>
                                    <p:animEffect transition="in" filter="wipe(down)">
                                      <p:cBhvr>
                                        <p:cTn id="72" dur="500"/>
                                        <p:tgtEl>
                                          <p:spTgt spid="2"/>
                                        </p:tgtEl>
                                      </p:cBhvr>
                                    </p:animEffect>
                                  </p:childTnLst>
                                </p:cTn>
                              </p:par>
                              <p:par>
                                <p:cTn id="73" presetID="22" presetClass="entr" presetSubtype="4"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down)">
                                      <p:cBhvr>
                                        <p:cTn id="75" dur="500"/>
                                        <p:tgtEl>
                                          <p:spTgt spid="23"/>
                                        </p:tgtEl>
                                      </p:cBhvr>
                                    </p:animEffect>
                                  </p:childTnLst>
                                </p:cTn>
                              </p:par>
                              <p:par>
                                <p:cTn id="76" presetID="22" presetClass="entr" presetSubtype="4"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down)">
                                      <p:cBhvr>
                                        <p:cTn id="78" dur="500"/>
                                        <p:tgtEl>
                                          <p:spTgt spid="20"/>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randombar(horizontal)">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2" grpId="0"/>
      <p:bldP spid="13" grpId="0"/>
      <p:bldP spid="14" grpId="0"/>
      <p:bldP spid="15" grpId="0" animBg="1"/>
      <p:bldP spid="16" grpId="0"/>
      <p:bldP spid="17" grpId="0" animBg="1"/>
      <p:bldP spid="18" grpId="0"/>
      <p:bldP spid="23" grpId="0"/>
      <p:bldP spid="2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 xmlns:p14="http://schemas.microsoft.com/office/powerpoint/2010/main" val="2348897935"/>
              </p:ext>
            </p:extLst>
          </p:nvPr>
        </p:nvGraphicFramePr>
        <p:xfrm>
          <a:off x="899589" y="1700808"/>
          <a:ext cx="7290958" cy="2354560"/>
        </p:xfrm>
        <a:graphic>
          <a:graphicData uri="http://schemas.openxmlformats.org/drawingml/2006/table">
            <a:tbl>
              <a:tblPr rtl="1" firstRow="1" bandRow="1">
                <a:tableStyleId>{5940675A-B579-460E-94D1-54222C63F5DA}</a:tableStyleId>
              </a:tblPr>
              <a:tblGrid>
                <a:gridCol w="2586434">
                  <a:extLst>
                    <a:ext uri="{9D8B030D-6E8A-4147-A177-3AD203B41FA5}">
                      <a16:colId xmlns="" xmlns:a16="http://schemas.microsoft.com/office/drawing/2014/main" val="20000"/>
                    </a:ext>
                  </a:extLst>
                </a:gridCol>
                <a:gridCol w="2352262">
                  <a:extLst>
                    <a:ext uri="{9D8B030D-6E8A-4147-A177-3AD203B41FA5}">
                      <a16:colId xmlns="" xmlns:a16="http://schemas.microsoft.com/office/drawing/2014/main" val="20001"/>
                    </a:ext>
                  </a:extLst>
                </a:gridCol>
                <a:gridCol w="2352262">
                  <a:extLst>
                    <a:ext uri="{9D8B030D-6E8A-4147-A177-3AD203B41FA5}">
                      <a16:colId xmlns="" xmlns:a16="http://schemas.microsoft.com/office/drawing/2014/main" val="20002"/>
                    </a:ext>
                  </a:extLst>
                </a:gridCol>
              </a:tblGrid>
              <a:tr h="370840">
                <a:tc>
                  <a:txBody>
                    <a:bodyPr/>
                    <a:lstStyle/>
                    <a:p>
                      <a:pPr algn="ctr" rtl="0"/>
                      <a:r>
                        <a:rPr lang="en-US" b="1" dirty="0"/>
                        <a:t>Atypical neuroleptic </a:t>
                      </a:r>
                      <a:endParaRPr lang="ar-SA" b="1" dirty="0"/>
                    </a:p>
                  </a:txBody>
                  <a:tcPr anchor="ctr"/>
                </a:tc>
                <a:tc>
                  <a:txBody>
                    <a:bodyPr/>
                    <a:lstStyle/>
                    <a:p>
                      <a:pPr algn="ctr" rtl="0"/>
                      <a:r>
                        <a:rPr lang="en-US" b="1" dirty="0"/>
                        <a:t>Typical neuroleptic </a:t>
                      </a:r>
                      <a:endParaRPr lang="ar-SA" b="1" dirty="0"/>
                    </a:p>
                  </a:txBody>
                  <a:tcPr anchor="ctr"/>
                </a:tc>
                <a:tc>
                  <a:txBody>
                    <a:bodyPr/>
                    <a:lstStyle/>
                    <a:p>
                      <a:pPr algn="ctr" rtl="0"/>
                      <a:endParaRPr lang="ar-SA" b="0" dirty="0"/>
                    </a:p>
                  </a:txBody>
                  <a:tcPr anchor="ctr"/>
                </a:tc>
                <a:extLst>
                  <a:ext uri="{0D108BD9-81ED-4DB2-BD59-A6C34878D82A}">
                    <a16:rowId xmlns="" xmlns:a16="http://schemas.microsoft.com/office/drawing/2014/main" val="10000"/>
                  </a:ext>
                </a:extLst>
              </a:tr>
              <a:tr h="1069320">
                <a:tc>
                  <a:txBody>
                    <a:bodyPr/>
                    <a:lstStyle/>
                    <a:p>
                      <a:pPr marL="285750" indent="-285750" algn="l" rtl="0">
                        <a:buFont typeface="Arial" pitchFamily="34" charset="0"/>
                        <a:buChar char="•"/>
                      </a:pPr>
                      <a:r>
                        <a:rPr lang="en-US" b="0" dirty="0"/>
                        <a:t>5-HT</a:t>
                      </a:r>
                      <a:r>
                        <a:rPr lang="en-US" sz="1050" b="0" dirty="0"/>
                        <a:t>2A </a:t>
                      </a:r>
                      <a:r>
                        <a:rPr lang="en-US" b="0" baseline="0" dirty="0"/>
                        <a:t>antagonist </a:t>
                      </a:r>
                    </a:p>
                    <a:p>
                      <a:pPr marL="285750" indent="-285750" algn="l" rtl="0">
                        <a:buFont typeface="Arial" pitchFamily="34" charset="0"/>
                        <a:buChar char="•"/>
                      </a:pPr>
                      <a:r>
                        <a:rPr lang="en-US" b="0" dirty="0"/>
                        <a:t>D</a:t>
                      </a:r>
                      <a:r>
                        <a:rPr lang="en-US" sz="1050" b="0" dirty="0"/>
                        <a:t>2 </a:t>
                      </a:r>
                      <a:r>
                        <a:rPr lang="en-US" b="0" baseline="0" dirty="0"/>
                        <a:t>antagonist </a:t>
                      </a:r>
                    </a:p>
                    <a:p>
                      <a:pPr marL="285750" indent="-285750" algn="l" rtl="0">
                        <a:buFont typeface="Arial" pitchFamily="34" charset="0"/>
                        <a:buChar char="•"/>
                      </a:pPr>
                      <a:r>
                        <a:rPr lang="en-US" b="0" baseline="0" dirty="0"/>
                        <a:t>Rapid  </a:t>
                      </a:r>
                      <a:r>
                        <a:rPr lang="en-US" b="0" dirty="0"/>
                        <a:t>D</a:t>
                      </a:r>
                      <a:r>
                        <a:rPr lang="en-US" sz="1050" b="0" dirty="0"/>
                        <a:t>2 </a:t>
                      </a:r>
                      <a:r>
                        <a:rPr lang="en-US" b="0" baseline="0" dirty="0"/>
                        <a:t>Dissociate </a:t>
                      </a:r>
                      <a:endParaRPr lang="ar-SA" b="0" dirty="0"/>
                    </a:p>
                  </a:txBody>
                  <a:tcPr anchor="ctr"/>
                </a:tc>
                <a:tc>
                  <a:txBody>
                    <a:bodyPr/>
                    <a:lstStyle/>
                    <a:p>
                      <a:pPr algn="ctr" rtl="0"/>
                      <a:r>
                        <a:rPr lang="en-US" b="0" dirty="0"/>
                        <a:t>D</a:t>
                      </a:r>
                      <a:r>
                        <a:rPr lang="en-US" sz="1050" b="0" dirty="0"/>
                        <a:t>2 </a:t>
                      </a:r>
                      <a:r>
                        <a:rPr lang="en-US" b="0" dirty="0"/>
                        <a:t>antagonist </a:t>
                      </a:r>
                      <a:endParaRPr lang="ar-SA" b="0" dirty="0"/>
                    </a:p>
                  </a:txBody>
                  <a:tcPr anchor="ctr"/>
                </a:tc>
                <a:tc>
                  <a:txBody>
                    <a:bodyPr/>
                    <a:lstStyle/>
                    <a:p>
                      <a:pPr algn="ctr" rtl="0"/>
                      <a:r>
                        <a:rPr lang="en-US" b="1" dirty="0"/>
                        <a:t>Mechanism of action</a:t>
                      </a:r>
                      <a:endParaRPr lang="ar-SA" b="1" dirty="0"/>
                    </a:p>
                  </a:txBody>
                  <a:tcPr anchor="ctr"/>
                </a:tc>
                <a:extLst>
                  <a:ext uri="{0D108BD9-81ED-4DB2-BD59-A6C34878D82A}">
                    <a16:rowId xmlns=""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a:t>Antagonism of H1,</a:t>
                      </a:r>
                      <a:r>
                        <a:rPr lang="en-US" b="0" baseline="0" dirty="0"/>
                        <a:t> M1,  </a:t>
                      </a:r>
                      <a:r>
                        <a:rPr lang="en-US" b="0" dirty="0"/>
                        <a:t>5-HT</a:t>
                      </a:r>
                      <a:r>
                        <a:rPr lang="en-US" sz="1050" b="0" dirty="0"/>
                        <a:t>2c</a:t>
                      </a:r>
                      <a:r>
                        <a:rPr lang="en-US" b="0" baseline="0" dirty="0"/>
                        <a:t>, alpha 1 receptor , </a:t>
                      </a:r>
                      <a:endParaRPr lang="ar-SA" b="0" dirty="0"/>
                    </a:p>
                  </a:txBody>
                  <a:tcPr anchor="ctr"/>
                </a:tc>
                <a:tc>
                  <a:txBody>
                    <a:bodyPr/>
                    <a:lstStyle/>
                    <a:p>
                      <a:pPr algn="l" rtl="0"/>
                      <a:r>
                        <a:rPr lang="en-US" b="0" dirty="0"/>
                        <a:t>Antagonism of H1,</a:t>
                      </a:r>
                      <a:r>
                        <a:rPr lang="en-US" b="0" baseline="0" dirty="0"/>
                        <a:t> M1, alpha-1 receptor , among </a:t>
                      </a:r>
                      <a:endParaRPr lang="ar-SA" b="0" dirty="0"/>
                    </a:p>
                  </a:txBody>
                  <a:tcPr anchor="ctr"/>
                </a:tc>
                <a:tc>
                  <a:txBody>
                    <a:bodyPr/>
                    <a:lstStyle/>
                    <a:p>
                      <a:pPr algn="ctr" rtl="0"/>
                      <a:r>
                        <a:rPr lang="en-US" b="1" dirty="0"/>
                        <a:t>Other effect </a:t>
                      </a:r>
                      <a:endParaRPr lang="ar-SA" b="1" dirty="0"/>
                    </a:p>
                  </a:txBody>
                  <a:tcPr anchor="ctr"/>
                </a:tc>
                <a:extLst>
                  <a:ext uri="{0D108BD9-81ED-4DB2-BD59-A6C34878D82A}">
                    <a16:rowId xmlns="" xmlns:a16="http://schemas.microsoft.com/office/drawing/2014/main" val="10002"/>
                  </a:ext>
                </a:extLst>
              </a:tr>
            </a:tbl>
          </a:graphicData>
        </a:graphic>
      </p:graphicFrame>
      <p:sp>
        <p:nvSpPr>
          <p:cNvPr id="4" name="TextBox 3"/>
          <p:cNvSpPr txBox="1"/>
          <p:nvPr/>
        </p:nvSpPr>
        <p:spPr>
          <a:xfrm>
            <a:off x="3419872" y="1052736"/>
            <a:ext cx="2376264" cy="369332"/>
          </a:xfrm>
          <a:prstGeom prst="rect">
            <a:avLst/>
          </a:prstGeom>
          <a:noFill/>
        </p:spPr>
        <p:txBody>
          <a:bodyPr wrap="square" rtlCol="1">
            <a:spAutoFit/>
          </a:bodyPr>
          <a:lstStyle/>
          <a:p>
            <a:pPr algn="l" rtl="0"/>
            <a:r>
              <a:rPr lang="en-US" dirty="0"/>
              <a:t>Summary </a:t>
            </a:r>
            <a:endParaRPr lang="ar-SA" dirty="0"/>
          </a:p>
        </p:txBody>
      </p:sp>
    </p:spTree>
    <p:extLst>
      <p:ext uri="{BB962C8B-B14F-4D97-AF65-F5344CB8AC3E}">
        <p14:creationId xmlns="" xmlns:p14="http://schemas.microsoft.com/office/powerpoint/2010/main" val="26875500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r>
              <a:rPr lang="en-US" sz="3556"/>
              <a:t>Treatment of Schizophrenia: Medications</a:t>
            </a:r>
          </a:p>
        </p:txBody>
      </p:sp>
      <p:sp>
        <p:nvSpPr>
          <p:cNvPr id="37893" name="Rectangle 3"/>
          <p:cNvSpPr>
            <a:spLocks noGrp="1" noChangeArrowheads="1"/>
          </p:cNvSpPr>
          <p:nvPr>
            <p:ph idx="1"/>
          </p:nvPr>
        </p:nvSpPr>
        <p:spPr>
          <a:xfrm>
            <a:off x="372533" y="1285860"/>
            <a:ext cx="8466667" cy="4717007"/>
          </a:xfrm>
        </p:spPr>
        <p:txBody>
          <a:bodyPr>
            <a:noAutofit/>
          </a:bodyPr>
          <a:lstStyle/>
          <a:p>
            <a:pPr marL="0" indent="0" algn="justLow" rtl="0">
              <a:lnSpc>
                <a:spcPct val="120000"/>
              </a:lnSpc>
              <a:spcBef>
                <a:spcPts val="0"/>
              </a:spcBef>
              <a:defRPr/>
            </a:pPr>
            <a:r>
              <a:rPr lang="en-US" sz="2800" b="1" u="sng" dirty="0"/>
              <a:t>First-generation antipsychotic medications (</a:t>
            </a:r>
            <a:r>
              <a:rPr lang="en-US" sz="2800" b="1" u="sng" dirty="0" err="1"/>
              <a:t>neuroleptics</a:t>
            </a:r>
            <a:r>
              <a:rPr lang="en-US" sz="2800" b="1" u="sng" dirty="0"/>
              <a:t>; 1950s)</a:t>
            </a:r>
          </a:p>
          <a:p>
            <a:pPr marL="0" lvl="1" indent="0" algn="justLow" rtl="0">
              <a:lnSpc>
                <a:spcPct val="120000"/>
              </a:lnSpc>
              <a:spcBef>
                <a:spcPts val="0"/>
              </a:spcBef>
              <a:defRPr/>
            </a:pPr>
            <a:r>
              <a:rPr lang="en-US" sz="2400" dirty="0" err="1"/>
              <a:t>Phenothiazines</a:t>
            </a:r>
            <a:r>
              <a:rPr lang="en-US" sz="2400" dirty="0"/>
              <a:t> </a:t>
            </a:r>
            <a:r>
              <a:rPr lang="en-US" sz="2400" dirty="0" smtClean="0"/>
              <a:t>(chlorpromazine)</a:t>
            </a:r>
            <a:endParaRPr lang="en-US" sz="2400" dirty="0"/>
          </a:p>
          <a:p>
            <a:pPr marL="0" lvl="1" indent="0" algn="justLow" rtl="0">
              <a:lnSpc>
                <a:spcPct val="120000"/>
              </a:lnSpc>
              <a:spcBef>
                <a:spcPts val="0"/>
              </a:spcBef>
              <a:defRPr/>
            </a:pPr>
            <a:r>
              <a:rPr lang="en-US" sz="2400" dirty="0" err="1"/>
              <a:t>butyrophenones</a:t>
            </a:r>
            <a:r>
              <a:rPr lang="en-US" sz="2400" dirty="0"/>
              <a:t> </a:t>
            </a:r>
            <a:r>
              <a:rPr lang="en-US" sz="2400" dirty="0" smtClean="0"/>
              <a:t>(haloperidol)</a:t>
            </a:r>
            <a:endParaRPr lang="en-US" sz="2400" dirty="0"/>
          </a:p>
          <a:p>
            <a:pPr marL="0" lvl="1" indent="0" algn="justLow" rtl="0">
              <a:lnSpc>
                <a:spcPct val="120000"/>
              </a:lnSpc>
              <a:spcBef>
                <a:spcPts val="0"/>
              </a:spcBef>
              <a:defRPr/>
            </a:pPr>
            <a:r>
              <a:rPr lang="en-US" sz="2400" dirty="0"/>
              <a:t> </a:t>
            </a:r>
            <a:r>
              <a:rPr lang="en-US" sz="2400" dirty="0" err="1"/>
              <a:t>thioxanthenes</a:t>
            </a:r>
            <a:r>
              <a:rPr lang="en-US" sz="2400" dirty="0"/>
              <a:t> </a:t>
            </a:r>
            <a:r>
              <a:rPr lang="en-US" sz="2400" dirty="0" smtClean="0"/>
              <a:t>(</a:t>
            </a:r>
            <a:r>
              <a:rPr lang="en-US" sz="2400" dirty="0" err="1" smtClean="0">
                <a:hlinkClick r:id="rId3" tooltip="Thiothixene"/>
              </a:rPr>
              <a:t>Thiothixene</a:t>
            </a:r>
            <a:r>
              <a:rPr lang="en-US" sz="2400" dirty="0" smtClean="0"/>
              <a:t>)</a:t>
            </a:r>
            <a:endParaRPr lang="en-US" sz="2400" dirty="0"/>
          </a:p>
          <a:p>
            <a:pPr marL="0" lvl="2" indent="0" algn="justLow" rtl="0">
              <a:lnSpc>
                <a:spcPct val="120000"/>
              </a:lnSpc>
              <a:spcBef>
                <a:spcPts val="0"/>
              </a:spcBef>
              <a:defRPr/>
            </a:pPr>
            <a:r>
              <a:rPr lang="en-US" sz="2000" dirty="0"/>
              <a:t>Reduce agitation, violent behavior</a:t>
            </a:r>
          </a:p>
          <a:p>
            <a:pPr marL="0" lvl="2" indent="0" algn="justLow" rtl="0">
              <a:lnSpc>
                <a:spcPct val="120000"/>
              </a:lnSpc>
              <a:spcBef>
                <a:spcPts val="0"/>
              </a:spcBef>
              <a:defRPr/>
            </a:pPr>
            <a:r>
              <a:rPr lang="en-US" sz="2000" dirty="0"/>
              <a:t>Block dopamine receptors</a:t>
            </a:r>
          </a:p>
          <a:p>
            <a:pPr marL="0" lvl="2" indent="0" algn="justLow" rtl="0">
              <a:lnSpc>
                <a:spcPct val="120000"/>
              </a:lnSpc>
              <a:spcBef>
                <a:spcPts val="0"/>
              </a:spcBef>
              <a:defRPr/>
            </a:pPr>
            <a:r>
              <a:rPr lang="en-US" sz="2000" dirty="0"/>
              <a:t>Little effect on negative symptoms</a:t>
            </a:r>
          </a:p>
          <a:p>
            <a:pPr marL="0" lvl="1" indent="0" algn="justLow" rtl="0">
              <a:lnSpc>
                <a:spcPct val="120000"/>
              </a:lnSpc>
              <a:spcBef>
                <a:spcPts val="0"/>
              </a:spcBef>
              <a:buFont typeface="Arial" pitchFamily="34" charset="0"/>
              <a:buChar char="•"/>
              <a:defRPr/>
            </a:pPr>
            <a:r>
              <a:rPr lang="en-US" sz="2800" dirty="0" err="1"/>
              <a:t>Extrapyramidal</a:t>
            </a:r>
            <a:r>
              <a:rPr lang="en-US" sz="2800" dirty="0"/>
              <a:t> side </a:t>
            </a:r>
            <a:r>
              <a:rPr lang="en-US" sz="2800" dirty="0" smtClean="0"/>
              <a:t>effects: </a:t>
            </a:r>
            <a:r>
              <a:rPr lang="en-US" sz="2400" dirty="0" err="1" smtClean="0"/>
              <a:t>Tardive</a:t>
            </a:r>
            <a:r>
              <a:rPr lang="en-US" sz="2400" dirty="0" smtClean="0"/>
              <a:t> </a:t>
            </a:r>
            <a:r>
              <a:rPr lang="en-US" sz="2400" dirty="0" err="1" smtClean="0"/>
              <a:t>dyskinesia</a:t>
            </a:r>
            <a:endParaRPr lang="en-US" sz="2800" dirty="0"/>
          </a:p>
          <a:p>
            <a:pPr marL="0" lvl="1" indent="0" algn="justLow" rtl="0">
              <a:lnSpc>
                <a:spcPct val="120000"/>
              </a:lnSpc>
              <a:spcBef>
                <a:spcPts val="0"/>
              </a:spcBef>
              <a:defRPr/>
            </a:pPr>
            <a:r>
              <a:rPr lang="en-US" sz="2400" dirty="0" err="1" smtClean="0"/>
              <a:t>Neuroleptic</a:t>
            </a:r>
            <a:r>
              <a:rPr lang="en-US" sz="2400" dirty="0" smtClean="0"/>
              <a:t> </a:t>
            </a:r>
            <a:r>
              <a:rPr lang="en-US" sz="2400" dirty="0"/>
              <a:t>malignant syndrome</a:t>
            </a:r>
          </a:p>
          <a:p>
            <a:pPr marL="0" indent="0" algn="justLow" rtl="0">
              <a:lnSpc>
                <a:spcPct val="120000"/>
              </a:lnSpc>
              <a:spcBef>
                <a:spcPts val="0"/>
              </a:spcBef>
              <a:defRPr/>
            </a:pPr>
            <a:r>
              <a:rPr lang="en-US" sz="2800" dirty="0"/>
              <a:t>Maintenance dosages to prevent relapse</a:t>
            </a:r>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 xmlns:a16="http://schemas.microsoft.com/office/drawing/2014/main" id="{9CE15100-E5C2-4D07-CAD4-798AC8E1269A}"/>
              </a:ext>
            </a:extLst>
          </p:cNvPr>
          <p:cNvSpPr>
            <a:spLocks noGrp="1"/>
          </p:cNvSpPr>
          <p:nvPr>
            <p:ph type="sldNum" sz="quarter" idx="12"/>
          </p:nvPr>
        </p:nvSpPr>
        <p:spPr/>
        <p:txBody>
          <a:bodyPr/>
          <a:lstStyle/>
          <a:p>
            <a:fld id="{5F2F4ABA-757E-42FD-B022-CCD8E18C9E92}" type="slidenum">
              <a:rPr lang="en-US" altLang="zh-TW"/>
              <a:pPr/>
              <a:t>4</a:t>
            </a:fld>
            <a:endParaRPr lang="en-US" altLang="zh-TW"/>
          </a:p>
        </p:txBody>
      </p:sp>
      <p:sp>
        <p:nvSpPr>
          <p:cNvPr id="4098" name="Rectangle 2">
            <a:extLst>
              <a:ext uri="{FF2B5EF4-FFF2-40B4-BE49-F238E27FC236}">
                <a16:creationId xmlns="" xmlns:a16="http://schemas.microsoft.com/office/drawing/2014/main" id="{95688E25-54B9-CA71-D123-8D8CAF4C034A}"/>
              </a:ext>
            </a:extLst>
          </p:cNvPr>
          <p:cNvSpPr>
            <a:spLocks noGrp="1" noChangeArrowheads="1"/>
          </p:cNvSpPr>
          <p:nvPr>
            <p:ph type="title"/>
          </p:nvPr>
        </p:nvSpPr>
        <p:spPr/>
        <p:txBody>
          <a:bodyPr/>
          <a:lstStyle/>
          <a:p>
            <a:r>
              <a:rPr lang="en-US" altLang="zh-TW"/>
              <a:t>Schizophrenia</a:t>
            </a:r>
          </a:p>
        </p:txBody>
      </p:sp>
      <p:sp>
        <p:nvSpPr>
          <p:cNvPr id="4099" name="Rectangle 3">
            <a:extLst>
              <a:ext uri="{FF2B5EF4-FFF2-40B4-BE49-F238E27FC236}">
                <a16:creationId xmlns="" xmlns:a16="http://schemas.microsoft.com/office/drawing/2014/main" id="{A3C76745-3E8A-9C5A-3094-7D7F73235501}"/>
              </a:ext>
            </a:extLst>
          </p:cNvPr>
          <p:cNvSpPr>
            <a:spLocks noGrp="1" noChangeArrowheads="1"/>
          </p:cNvSpPr>
          <p:nvPr>
            <p:ph type="body" idx="1"/>
          </p:nvPr>
        </p:nvSpPr>
        <p:spPr/>
        <p:txBody>
          <a:bodyPr>
            <a:normAutofit/>
          </a:bodyPr>
          <a:lstStyle/>
          <a:p>
            <a:pPr marL="0" indent="0" algn="l" rtl="0">
              <a:spcBef>
                <a:spcPts val="0"/>
              </a:spcBef>
            </a:pPr>
            <a:r>
              <a:rPr lang="en-US" altLang="zh-TW" sz="4000" dirty="0"/>
              <a:t>The most debilitating mental </a:t>
            </a:r>
            <a:r>
              <a:rPr lang="en-US" altLang="zh-TW" sz="4000" dirty="0" smtClean="0"/>
              <a:t>illnesses</a:t>
            </a:r>
            <a:endParaRPr lang="en-US" altLang="zh-TW" sz="4000" dirty="0"/>
          </a:p>
          <a:p>
            <a:pPr marL="0" indent="0" algn="l" rtl="0">
              <a:spcBef>
                <a:spcPts val="0"/>
              </a:spcBef>
            </a:pPr>
            <a:r>
              <a:rPr lang="en-US" altLang="zh-TW" sz="4000" dirty="0"/>
              <a:t> Patients do not have more than one distinct </a:t>
            </a:r>
            <a:r>
              <a:rPr lang="en-US" altLang="zh-TW" sz="4000" dirty="0" smtClean="0"/>
              <a:t>personality</a:t>
            </a:r>
            <a:endParaRPr lang="en-US" altLang="zh-TW" sz="4000" dirty="0"/>
          </a:p>
          <a:p>
            <a:pPr marL="0" indent="0" algn="l" rtl="0">
              <a:spcBef>
                <a:spcPts val="0"/>
              </a:spcBef>
            </a:pPr>
            <a:r>
              <a:rPr lang="en-US" altLang="zh-TW" sz="4000" dirty="0"/>
              <a:t>1% of the population suffer (in 12 m period)</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a:bodyPr>
          <a:lstStyle/>
          <a:p>
            <a:r>
              <a:rPr lang="en-US" sz="3556"/>
              <a:t>Treatment of Schizophrenia: Medications</a:t>
            </a:r>
          </a:p>
        </p:txBody>
      </p:sp>
      <p:sp>
        <p:nvSpPr>
          <p:cNvPr id="37894" name="Rectangle 4"/>
          <p:cNvSpPr>
            <a:spLocks noGrp="1" noChangeArrowheads="1"/>
          </p:cNvSpPr>
          <p:nvPr>
            <p:ph idx="1"/>
          </p:nvPr>
        </p:nvSpPr>
        <p:spPr>
          <a:xfrm>
            <a:off x="372534" y="1142985"/>
            <a:ext cx="8398932" cy="4927616"/>
          </a:xfrm>
        </p:spPr>
        <p:txBody>
          <a:bodyPr>
            <a:normAutofit fontScale="85000" lnSpcReduction="20000"/>
          </a:bodyPr>
          <a:lstStyle/>
          <a:p>
            <a:pPr marL="0" indent="0" algn="justLow" rtl="0">
              <a:lnSpc>
                <a:spcPct val="120000"/>
              </a:lnSpc>
              <a:spcBef>
                <a:spcPts val="0"/>
              </a:spcBef>
              <a:defRPr/>
            </a:pPr>
            <a:r>
              <a:rPr lang="en-US" b="1" u="sng" dirty="0"/>
              <a:t>Second-generation antipsychotics</a:t>
            </a:r>
          </a:p>
          <a:p>
            <a:pPr marL="0" lvl="1" indent="0" algn="justLow" rtl="0">
              <a:lnSpc>
                <a:spcPct val="120000"/>
              </a:lnSpc>
              <a:spcBef>
                <a:spcPts val="0"/>
              </a:spcBef>
              <a:defRPr/>
            </a:pPr>
            <a:r>
              <a:rPr lang="en-US" dirty="0" err="1"/>
              <a:t>Clozapine</a:t>
            </a:r>
            <a:r>
              <a:rPr lang="en-US" dirty="0"/>
              <a:t> (</a:t>
            </a:r>
            <a:r>
              <a:rPr lang="en-US" dirty="0" err="1"/>
              <a:t>Clozaril</a:t>
            </a:r>
            <a:r>
              <a:rPr lang="en-US" dirty="0"/>
              <a:t>)</a:t>
            </a:r>
          </a:p>
          <a:p>
            <a:pPr marL="0" lvl="2" indent="0" algn="justLow" rtl="0">
              <a:lnSpc>
                <a:spcPct val="120000"/>
              </a:lnSpc>
              <a:spcBef>
                <a:spcPts val="0"/>
              </a:spcBef>
              <a:defRPr/>
            </a:pPr>
            <a:r>
              <a:rPr lang="en-US" dirty="0"/>
              <a:t>Impacts serotonin receptors</a:t>
            </a:r>
          </a:p>
          <a:p>
            <a:pPr marL="0" lvl="1" indent="0" algn="justLow" rtl="0">
              <a:lnSpc>
                <a:spcPct val="120000"/>
              </a:lnSpc>
              <a:spcBef>
                <a:spcPts val="0"/>
              </a:spcBef>
              <a:defRPr/>
            </a:pPr>
            <a:r>
              <a:rPr lang="en-US" dirty="0"/>
              <a:t>Fewer motor side effects</a:t>
            </a:r>
          </a:p>
          <a:p>
            <a:pPr marL="0" lvl="1" indent="0" algn="justLow" rtl="0">
              <a:lnSpc>
                <a:spcPct val="120000"/>
              </a:lnSpc>
              <a:spcBef>
                <a:spcPts val="0"/>
              </a:spcBef>
              <a:defRPr/>
            </a:pPr>
            <a:r>
              <a:rPr lang="en-US" dirty="0"/>
              <a:t>Less treatment noncompliance</a:t>
            </a:r>
          </a:p>
          <a:p>
            <a:pPr marL="0" lvl="1" indent="0" algn="justLow" rtl="0">
              <a:lnSpc>
                <a:spcPct val="120000"/>
              </a:lnSpc>
              <a:spcBef>
                <a:spcPts val="0"/>
              </a:spcBef>
              <a:defRPr/>
            </a:pPr>
            <a:r>
              <a:rPr lang="en-US" dirty="0"/>
              <a:t>Reduces relapse</a:t>
            </a:r>
          </a:p>
          <a:p>
            <a:pPr marL="0" indent="0" algn="justLow" rtl="0">
              <a:lnSpc>
                <a:spcPct val="120000"/>
              </a:lnSpc>
              <a:spcBef>
                <a:spcPts val="0"/>
              </a:spcBef>
              <a:defRPr/>
            </a:pPr>
            <a:r>
              <a:rPr lang="en-US" dirty="0"/>
              <a:t>Side effects</a:t>
            </a:r>
          </a:p>
          <a:p>
            <a:pPr marL="0" lvl="1" indent="0" algn="justLow" rtl="0">
              <a:lnSpc>
                <a:spcPct val="120000"/>
              </a:lnSpc>
              <a:spcBef>
                <a:spcPts val="0"/>
              </a:spcBef>
              <a:defRPr/>
            </a:pPr>
            <a:r>
              <a:rPr lang="en-US" dirty="0" smtClean="0"/>
              <a:t>Impairment of </a:t>
            </a:r>
            <a:r>
              <a:rPr lang="en-US" dirty="0"/>
              <a:t>immune </a:t>
            </a:r>
            <a:r>
              <a:rPr lang="en-US" dirty="0" smtClean="0"/>
              <a:t>system</a:t>
            </a:r>
            <a:endParaRPr lang="en-US" dirty="0"/>
          </a:p>
          <a:p>
            <a:pPr marL="0" lvl="1" indent="0" algn="justLow" rtl="0">
              <a:lnSpc>
                <a:spcPct val="120000"/>
              </a:lnSpc>
              <a:spcBef>
                <a:spcPts val="0"/>
              </a:spcBef>
              <a:defRPr/>
            </a:pPr>
            <a:r>
              <a:rPr lang="en-US" dirty="0"/>
              <a:t>Seizures, dizziness, fatigue, drooling, weight gain</a:t>
            </a:r>
          </a:p>
          <a:p>
            <a:pPr marL="0" indent="0" algn="justLow" rtl="0">
              <a:lnSpc>
                <a:spcPct val="120000"/>
              </a:lnSpc>
              <a:spcBef>
                <a:spcPts val="0"/>
              </a:spcBef>
              <a:defRPr/>
            </a:pPr>
            <a:r>
              <a:rPr lang="en-US" b="1" u="sng" dirty="0"/>
              <a:t>Newer medications may improve cognitive function:</a:t>
            </a:r>
          </a:p>
          <a:p>
            <a:pPr marL="0" lvl="1" indent="0" algn="justLow" rtl="0">
              <a:lnSpc>
                <a:spcPct val="120000"/>
              </a:lnSpc>
              <a:spcBef>
                <a:spcPts val="0"/>
              </a:spcBef>
              <a:defRPr/>
            </a:pPr>
            <a:r>
              <a:rPr lang="en-US" dirty="0" err="1"/>
              <a:t>Olanzapine</a:t>
            </a:r>
            <a:r>
              <a:rPr lang="en-US" dirty="0"/>
              <a:t> (</a:t>
            </a:r>
            <a:r>
              <a:rPr lang="en-US" dirty="0" err="1"/>
              <a:t>Zyprexa</a:t>
            </a:r>
            <a:r>
              <a:rPr lang="en-US" dirty="0"/>
              <a:t>)</a:t>
            </a:r>
          </a:p>
          <a:p>
            <a:pPr marL="0" lvl="1" indent="0" algn="justLow" rtl="0">
              <a:lnSpc>
                <a:spcPct val="120000"/>
              </a:lnSpc>
              <a:spcBef>
                <a:spcPts val="0"/>
              </a:spcBef>
              <a:defRPr/>
            </a:pPr>
            <a:r>
              <a:rPr lang="en-US" dirty="0" err="1"/>
              <a:t>Risperidone</a:t>
            </a:r>
            <a:r>
              <a:rPr lang="en-US" dirty="0"/>
              <a:t> (</a:t>
            </a:r>
            <a:r>
              <a:rPr lang="en-US" dirty="0" err="1"/>
              <a:t>Risperdal</a:t>
            </a:r>
            <a:r>
              <a:rPr lang="en-US" dirty="0"/>
              <a:t>)</a:t>
            </a:r>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2800" b="1" spc="150" dirty="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28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084600"/>
          </a:xfrm>
        </p:spPr>
        <p:txBody>
          <a:bodyPr>
            <a:normAutofit/>
          </a:bodyPr>
          <a:lstStyle/>
          <a:p>
            <a:pPr marL="0" indent="0" algn="justLow" rtl="0">
              <a:spcBef>
                <a:spcPts val="0"/>
              </a:spcBef>
            </a:pPr>
            <a:r>
              <a:rPr lang="en-US" sz="3600" b="1" u="sng" dirty="0"/>
              <a:t>Extrapyramidal Symptoms (EPS)</a:t>
            </a:r>
          </a:p>
          <a:p>
            <a:pPr marL="0" indent="0" algn="justLow" rtl="0">
              <a:spcBef>
                <a:spcPts val="0"/>
              </a:spcBef>
            </a:pPr>
            <a:r>
              <a:rPr lang="en-US" sz="3600" b="1" u="sng" dirty="0"/>
              <a:t>Neuroleptic Malignant Syndrome (NMS)</a:t>
            </a:r>
          </a:p>
          <a:p>
            <a:pPr marL="0" indent="0" algn="justLow" rtl="0">
              <a:spcBef>
                <a:spcPts val="0"/>
              </a:spcBef>
            </a:pPr>
            <a:r>
              <a:rPr lang="en-US" sz="3600" dirty="0"/>
              <a:t>Sedation</a:t>
            </a:r>
          </a:p>
          <a:p>
            <a:pPr marL="0" indent="0" algn="justLow" rtl="0">
              <a:spcBef>
                <a:spcPts val="0"/>
              </a:spcBef>
            </a:pPr>
            <a:r>
              <a:rPr lang="en-US" sz="3600" dirty="0"/>
              <a:t>Weight gain</a:t>
            </a:r>
          </a:p>
          <a:p>
            <a:pPr marL="0" indent="0" algn="justLow" rtl="0">
              <a:spcBef>
                <a:spcPts val="0"/>
              </a:spcBef>
            </a:pPr>
            <a:r>
              <a:rPr lang="en-US" sz="3600" dirty="0"/>
              <a:t>Metabolic syndrome</a:t>
            </a:r>
          </a:p>
          <a:p>
            <a:pPr marL="0" indent="0" algn="justLow" rtl="0">
              <a:spcBef>
                <a:spcPts val="0"/>
              </a:spcBef>
            </a:pPr>
            <a:r>
              <a:rPr lang="en-US" sz="3600" dirty="0" err="1"/>
              <a:t>Endocrinological</a:t>
            </a:r>
            <a:endParaRPr lang="en-US" sz="3600" dirty="0"/>
          </a:p>
          <a:p>
            <a:pPr marL="0" indent="0" algn="justLow" rtl="0">
              <a:spcBef>
                <a:spcPts val="0"/>
              </a:spcBef>
            </a:pPr>
            <a:r>
              <a:rPr lang="en-US" sz="3600" dirty="0" err="1"/>
              <a:t>Haematological</a:t>
            </a:r>
            <a:endParaRPr lang="en-US" sz="3600" dirty="0"/>
          </a:p>
          <a:p>
            <a:pPr marL="0" indent="0" algn="justLow" rtl="0">
              <a:spcBef>
                <a:spcPts val="0"/>
              </a:spcBef>
            </a:pPr>
            <a:r>
              <a:rPr lang="en-US" sz="3600" dirty="0"/>
              <a:t>Seizures</a:t>
            </a:r>
          </a:p>
          <a:p>
            <a:pPr marL="0" indent="0" algn="justLow" rtl="0">
              <a:spcBef>
                <a:spcPts val="0"/>
              </a:spcBef>
            </a:pPr>
            <a:r>
              <a:rPr lang="en-US" sz="3600" dirty="0"/>
              <a:t>Cardiovascular</a:t>
            </a:r>
          </a:p>
          <a:p>
            <a:pPr marL="0" indent="0" algn="justLow" rtl="0">
              <a:spcBef>
                <a:spcPts val="0"/>
              </a:spcBef>
            </a:pPr>
            <a:endParaRPr lang="en-US" sz="3600" dirty="0"/>
          </a:p>
        </p:txBody>
      </p:sp>
    </p:spTree>
    <p:extLst>
      <p:ext uri="{BB962C8B-B14F-4D97-AF65-F5344CB8AC3E}">
        <p14:creationId xmlns="" xmlns:p14="http://schemas.microsoft.com/office/powerpoint/2010/main" val="28587542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2800" b="1" spc="150" dirty="0">
                <a:ln w="11430"/>
                <a:solidFill>
                  <a:schemeClr val="bg1">
                    <a:lumMod val="95000"/>
                  </a:schemeClr>
                </a:solidFill>
                <a:effectLst>
                  <a:outerShdw blurRad="25400" algn="tl" rotWithShape="0">
                    <a:srgbClr val="000000">
                      <a:alpha val="43000"/>
                    </a:srgbClr>
                  </a:outerShdw>
                </a:effectLst>
              </a:rPr>
              <a:t>Dystonic Reactions to Antipsychotic Medications</a:t>
            </a:r>
            <a:endParaRPr lang="en-US" sz="28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084600"/>
          </a:xfrm>
        </p:spPr>
        <p:txBody>
          <a:bodyPr>
            <a:normAutofit/>
          </a:bodyPr>
          <a:lstStyle/>
          <a:p>
            <a:pPr marL="0" indent="0" algn="justLow" rtl="0">
              <a:lnSpc>
                <a:spcPct val="110000"/>
              </a:lnSpc>
              <a:spcBef>
                <a:spcPts val="0"/>
              </a:spcBef>
            </a:pPr>
            <a:r>
              <a:rPr lang="en-US" sz="3600" dirty="0" smtClean="0"/>
              <a:t>Involuntary skeletal muscle contractions</a:t>
            </a:r>
            <a:endParaRPr lang="en-US" sz="3600" dirty="0"/>
          </a:p>
          <a:p>
            <a:pPr marL="0" indent="0" algn="justLow" rtl="0">
              <a:lnSpc>
                <a:spcPct val="110000"/>
              </a:lnSpc>
              <a:spcBef>
                <a:spcPts val="0"/>
              </a:spcBef>
            </a:pPr>
            <a:r>
              <a:rPr lang="en-US" sz="3600" dirty="0"/>
              <a:t>Often seen in young </a:t>
            </a:r>
            <a:r>
              <a:rPr lang="en-US" sz="3600" dirty="0" smtClean="0"/>
              <a:t>patients</a:t>
            </a:r>
            <a:endParaRPr lang="en-US" sz="3600" dirty="0"/>
          </a:p>
          <a:p>
            <a:pPr marL="0" indent="0" algn="justLow" rtl="0">
              <a:lnSpc>
                <a:spcPct val="110000"/>
              </a:lnSpc>
              <a:spcBef>
                <a:spcPts val="0"/>
              </a:spcBef>
            </a:pPr>
            <a:r>
              <a:rPr lang="en-US" sz="3600" dirty="0"/>
              <a:t>Several different possible manifestations</a:t>
            </a:r>
          </a:p>
          <a:p>
            <a:pPr marL="0" lvl="1" indent="0" algn="justLow" rtl="0">
              <a:lnSpc>
                <a:spcPct val="110000"/>
              </a:lnSpc>
              <a:spcBef>
                <a:spcPts val="0"/>
              </a:spcBef>
            </a:pPr>
            <a:r>
              <a:rPr lang="en-US" sz="3200" dirty="0"/>
              <a:t>Oculogyric crisis</a:t>
            </a:r>
          </a:p>
          <a:p>
            <a:pPr marL="0" lvl="1" indent="0" algn="justLow" rtl="0">
              <a:lnSpc>
                <a:spcPct val="110000"/>
              </a:lnSpc>
              <a:spcBef>
                <a:spcPts val="0"/>
              </a:spcBef>
            </a:pPr>
            <a:r>
              <a:rPr lang="en-US" sz="3200" dirty="0" err="1"/>
              <a:t>Torticollis’opisthotonos</a:t>
            </a:r>
            <a:endParaRPr lang="en-US" sz="3200" dirty="0"/>
          </a:p>
          <a:p>
            <a:pPr marL="0" lvl="1" indent="0" algn="justLow" rtl="0">
              <a:lnSpc>
                <a:spcPct val="110000"/>
              </a:lnSpc>
              <a:spcBef>
                <a:spcPts val="0"/>
              </a:spcBef>
            </a:pPr>
            <a:r>
              <a:rPr lang="en-US" sz="3200" dirty="0" err="1"/>
              <a:t>Macroglossia</a:t>
            </a:r>
            <a:endParaRPr lang="en-US" sz="3200" dirty="0"/>
          </a:p>
          <a:p>
            <a:pPr marL="0" lvl="1" indent="0" algn="justLow" rtl="0">
              <a:lnSpc>
                <a:spcPct val="110000"/>
              </a:lnSpc>
              <a:spcBef>
                <a:spcPts val="0"/>
              </a:spcBef>
            </a:pPr>
            <a:r>
              <a:rPr lang="en-US" sz="3200" dirty="0" err="1"/>
              <a:t>Buccolingual</a:t>
            </a:r>
            <a:r>
              <a:rPr lang="en-US" sz="3200" dirty="0"/>
              <a:t> crisis</a:t>
            </a:r>
          </a:p>
          <a:p>
            <a:pPr marL="0" lvl="1" indent="0" algn="justLow" rtl="0">
              <a:lnSpc>
                <a:spcPct val="110000"/>
              </a:lnSpc>
              <a:spcBef>
                <a:spcPts val="0"/>
              </a:spcBef>
            </a:pPr>
            <a:r>
              <a:rPr lang="en-US" sz="3200" dirty="0"/>
              <a:t>Laryngospasm</a:t>
            </a:r>
          </a:p>
          <a:p>
            <a:pPr marL="0" indent="0" algn="justLow" rtl="0">
              <a:lnSpc>
                <a:spcPct val="110000"/>
              </a:lnSpc>
              <a:spcBef>
                <a:spcPts val="0"/>
              </a:spcBef>
              <a:buNone/>
            </a:pPr>
            <a:endParaRPr lang="en-US" sz="3600" dirty="0"/>
          </a:p>
        </p:txBody>
      </p:sp>
    </p:spTree>
    <p:extLst>
      <p:ext uri="{BB962C8B-B14F-4D97-AF65-F5344CB8AC3E}">
        <p14:creationId xmlns="" xmlns:p14="http://schemas.microsoft.com/office/powerpoint/2010/main" val="3754791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2015-12-10 at 1.54.40 PM.png"/>
          <p:cNvPicPr>
            <a:picLocks noGrp="1" noChangeAspect="1"/>
          </p:cNvPicPr>
          <p:nvPr>
            <p:ph idx="1"/>
          </p:nvPr>
        </p:nvPicPr>
        <p:blipFill>
          <a:blip r:embed="rId3">
            <a:extLst>
              <a:ext uri="{28A0092B-C50C-407E-A947-70E740481C1C}">
                <a14:useLocalDpi xmlns="" xmlns:a14="http://schemas.microsoft.com/office/drawing/2010/main" val="0"/>
              </a:ext>
            </a:extLst>
          </a:blip>
          <a:srcRect t="-6514" b="-6514"/>
          <a:stretch>
            <a:fillRect/>
          </a:stretch>
        </p:blipFill>
        <p:spPr>
          <a:xfrm>
            <a:off x="0" y="0"/>
            <a:ext cx="9144000" cy="6858000"/>
          </a:xfrm>
        </p:spPr>
      </p:pic>
    </p:spTree>
    <p:extLst>
      <p:ext uri="{BB962C8B-B14F-4D97-AF65-F5344CB8AC3E}">
        <p14:creationId xmlns="" xmlns:p14="http://schemas.microsoft.com/office/powerpoint/2010/main" val="13514649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Treatment for Dystonic Reactions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262743" y="2357430"/>
            <a:ext cx="8627257" cy="4500570"/>
          </a:xfrm>
        </p:spPr>
        <p:txBody>
          <a:bodyPr>
            <a:normAutofit lnSpcReduction="10000"/>
          </a:bodyPr>
          <a:lstStyle/>
          <a:p>
            <a:pPr marL="0" indent="0" algn="justLow" rtl="0">
              <a:lnSpc>
                <a:spcPct val="110000"/>
              </a:lnSpc>
              <a:spcBef>
                <a:spcPts val="0"/>
              </a:spcBef>
            </a:pPr>
            <a:r>
              <a:rPr lang="en-US" sz="3600" dirty="0"/>
              <a:t>Anticholinergic drugs (</a:t>
            </a:r>
            <a:r>
              <a:rPr lang="en-US" sz="3600" dirty="0" err="1"/>
              <a:t>eg</a:t>
            </a:r>
            <a:r>
              <a:rPr lang="en-US" sz="3600" dirty="0"/>
              <a:t> benztropine 1-2mg slow IV) or </a:t>
            </a:r>
            <a:r>
              <a:rPr lang="en-US" sz="3600" dirty="0" err="1"/>
              <a:t>Antihistaminics</a:t>
            </a:r>
            <a:r>
              <a:rPr lang="en-US" sz="3600" dirty="0"/>
              <a:t> (</a:t>
            </a:r>
            <a:r>
              <a:rPr lang="en-US" sz="3600" dirty="0" err="1"/>
              <a:t>eg</a:t>
            </a:r>
            <a:r>
              <a:rPr lang="en-US" sz="3600" dirty="0"/>
              <a:t> diphenhydramine)</a:t>
            </a:r>
          </a:p>
          <a:p>
            <a:pPr marL="0" indent="0" algn="justLow" rtl="0">
              <a:lnSpc>
                <a:spcPct val="110000"/>
              </a:lnSpc>
              <a:spcBef>
                <a:spcPts val="0"/>
              </a:spcBef>
            </a:pPr>
            <a:r>
              <a:rPr lang="en-US" sz="3600" dirty="0"/>
              <a:t>Children: </a:t>
            </a:r>
          </a:p>
          <a:p>
            <a:pPr marL="0" lvl="1" indent="0" algn="justLow" rtl="0">
              <a:lnSpc>
                <a:spcPct val="110000"/>
              </a:lnSpc>
              <a:spcBef>
                <a:spcPts val="0"/>
              </a:spcBef>
            </a:pPr>
            <a:r>
              <a:rPr lang="en-US" sz="3600" dirty="0"/>
              <a:t>IM or IV </a:t>
            </a:r>
            <a:r>
              <a:rPr lang="en-US" sz="3600" dirty="0" err="1"/>
              <a:t>benztropine</a:t>
            </a:r>
            <a:endParaRPr lang="en-US" sz="3600" dirty="0"/>
          </a:p>
          <a:p>
            <a:pPr marL="0" lvl="1" indent="0" algn="justLow" rtl="0">
              <a:lnSpc>
                <a:spcPct val="110000"/>
              </a:lnSpc>
              <a:spcBef>
                <a:spcPts val="0"/>
              </a:spcBef>
              <a:buNone/>
            </a:pPr>
            <a:endParaRPr lang="en-US" sz="3600" dirty="0"/>
          </a:p>
          <a:p>
            <a:pPr marL="0" lvl="1" indent="0" algn="justLow" rtl="0">
              <a:lnSpc>
                <a:spcPct val="110000"/>
              </a:lnSpc>
              <a:spcBef>
                <a:spcPts val="0"/>
              </a:spcBef>
              <a:buNone/>
            </a:pPr>
            <a:endParaRPr lang="en-US" dirty="0">
              <a:hlinkClick r:id="rId3"/>
            </a:endParaRPr>
          </a:p>
          <a:p>
            <a:pPr marL="0" indent="0" algn="justLow" rtl="0">
              <a:lnSpc>
                <a:spcPct val="110000"/>
              </a:lnSpc>
              <a:spcBef>
                <a:spcPts val="0"/>
              </a:spcBef>
              <a:buNone/>
            </a:pPr>
            <a:r>
              <a:rPr lang="en-US" dirty="0"/>
              <a:t> </a:t>
            </a:r>
          </a:p>
          <a:p>
            <a:pPr marL="0" indent="0" algn="justLow" rtl="0">
              <a:lnSpc>
                <a:spcPct val="110000"/>
              </a:lnSpc>
              <a:spcBef>
                <a:spcPts val="0"/>
              </a:spcBef>
            </a:pPr>
            <a:endParaRPr lang="en-US" sz="3600" dirty="0"/>
          </a:p>
          <a:p>
            <a:pPr marL="0" indent="0" algn="justLow" rtl="0">
              <a:lnSpc>
                <a:spcPct val="110000"/>
              </a:lnSpc>
              <a:spcBef>
                <a:spcPts val="0"/>
              </a:spcBef>
            </a:pPr>
            <a:endParaRPr lang="en-US" sz="3600" dirty="0"/>
          </a:p>
        </p:txBody>
      </p:sp>
    </p:spTree>
    <p:extLst>
      <p:ext uri="{BB962C8B-B14F-4D97-AF65-F5344CB8AC3E}">
        <p14:creationId xmlns="" xmlns:p14="http://schemas.microsoft.com/office/powerpoint/2010/main" val="34461052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Autofit/>
          </a:bodyPr>
          <a:lstStyle/>
          <a:p>
            <a:pPr marL="0" indent="0" algn="justLow" rtl="0">
              <a:lnSpc>
                <a:spcPct val="120000"/>
              </a:lnSpc>
              <a:spcBef>
                <a:spcPts val="0"/>
              </a:spcBef>
              <a:buNone/>
            </a:pPr>
            <a:r>
              <a:rPr lang="en-US" sz="2000" b="1" u="sng" dirty="0"/>
              <a:t>Neuroleptic Malignant Syndrome (NMS</a:t>
            </a:r>
            <a:r>
              <a:rPr lang="en-US" sz="2000" b="1" u="sng" dirty="0" smtClean="0"/>
              <a:t>): life-threatening </a:t>
            </a:r>
            <a:endParaRPr lang="en-US" sz="2000" b="1" u="sng" dirty="0"/>
          </a:p>
          <a:p>
            <a:pPr marL="0" indent="0" algn="justLow" rtl="0">
              <a:lnSpc>
                <a:spcPct val="120000"/>
              </a:lnSpc>
              <a:spcBef>
                <a:spcPts val="0"/>
              </a:spcBef>
            </a:pPr>
            <a:r>
              <a:rPr lang="en-US" sz="2000" dirty="0"/>
              <a:t>Hyperthermia, muscular rigidity, tachycardia, hyper or hypotension, </a:t>
            </a:r>
            <a:r>
              <a:rPr lang="en-US" sz="2000" u="sng" dirty="0"/>
              <a:t>autonomic instability</a:t>
            </a:r>
            <a:r>
              <a:rPr lang="en-US" sz="2000" dirty="0"/>
              <a:t>, </a:t>
            </a:r>
            <a:r>
              <a:rPr lang="en-US" sz="2000" dirty="0" err="1"/>
              <a:t>rhabdomyolysis</a:t>
            </a:r>
            <a:r>
              <a:rPr lang="en-US" sz="2000" dirty="0"/>
              <a:t>, confusion</a:t>
            </a:r>
          </a:p>
          <a:p>
            <a:pPr marL="0" indent="0" algn="justLow" rtl="0">
              <a:lnSpc>
                <a:spcPct val="120000"/>
              </a:lnSpc>
              <a:spcBef>
                <a:spcPts val="0"/>
              </a:spcBef>
            </a:pPr>
            <a:r>
              <a:rPr lang="en-US" sz="2000" dirty="0"/>
              <a:t>Increased </a:t>
            </a:r>
            <a:r>
              <a:rPr lang="en-US" sz="2000" dirty="0" err="1"/>
              <a:t>creatine</a:t>
            </a:r>
            <a:r>
              <a:rPr lang="en-US" sz="2000" dirty="0"/>
              <a:t> phosphokinase and leukocytes</a:t>
            </a:r>
          </a:p>
          <a:p>
            <a:pPr marL="0" indent="0" algn="justLow" rtl="0">
              <a:lnSpc>
                <a:spcPct val="120000"/>
              </a:lnSpc>
              <a:spcBef>
                <a:spcPts val="0"/>
              </a:spcBef>
            </a:pPr>
            <a:r>
              <a:rPr lang="en-US" sz="2000" dirty="0"/>
              <a:t>More common in first weeks of treatment</a:t>
            </a:r>
          </a:p>
          <a:p>
            <a:pPr marL="0" indent="0" algn="justLow" rtl="0">
              <a:lnSpc>
                <a:spcPct val="120000"/>
              </a:lnSpc>
              <a:spcBef>
                <a:spcPts val="0"/>
              </a:spcBef>
            </a:pPr>
            <a:r>
              <a:rPr lang="en-US" sz="2000" dirty="0"/>
              <a:t>Increased risk with higher doses, multiple drugs, male, and young</a:t>
            </a:r>
          </a:p>
          <a:p>
            <a:pPr marL="0" indent="0" algn="justLow" rtl="0">
              <a:lnSpc>
                <a:spcPct val="120000"/>
              </a:lnSpc>
              <a:spcBef>
                <a:spcPts val="0"/>
              </a:spcBef>
            </a:pPr>
            <a:r>
              <a:rPr lang="en-US" sz="2000" dirty="0"/>
              <a:t>Can lead to loss of consciousness and death</a:t>
            </a:r>
          </a:p>
          <a:p>
            <a:pPr marL="0" indent="0" algn="justLow" rtl="0">
              <a:lnSpc>
                <a:spcPct val="120000"/>
              </a:lnSpc>
              <a:spcBef>
                <a:spcPts val="0"/>
              </a:spcBef>
            </a:pPr>
            <a:r>
              <a:rPr lang="en-US" sz="2000" dirty="0"/>
              <a:t>Misdiagnosis: catatonia, EPS, serotonin syndrome, infectious disease</a:t>
            </a:r>
          </a:p>
          <a:p>
            <a:pPr marL="0" indent="0" algn="justLow" rtl="0">
              <a:lnSpc>
                <a:spcPct val="120000"/>
              </a:lnSpc>
              <a:spcBef>
                <a:spcPts val="0"/>
              </a:spcBef>
            </a:pPr>
            <a:r>
              <a:rPr lang="en-US" sz="2000" dirty="0"/>
              <a:t>Supportive management and stop </a:t>
            </a:r>
            <a:r>
              <a:rPr lang="en-US" sz="2000" dirty="0" smtClean="0"/>
              <a:t>drug</a:t>
            </a:r>
          </a:p>
          <a:p>
            <a:pPr marL="0" indent="0" algn="justLow" rtl="0">
              <a:lnSpc>
                <a:spcPct val="120000"/>
              </a:lnSpc>
              <a:spcBef>
                <a:spcPts val="0"/>
              </a:spcBef>
            </a:pPr>
            <a:r>
              <a:rPr lang="en-US" sz="2000" dirty="0" smtClean="0"/>
              <a:t>Sever cases: ICU</a:t>
            </a:r>
          </a:p>
          <a:p>
            <a:pPr marL="0" indent="0" algn="justLow" rtl="0">
              <a:lnSpc>
                <a:spcPct val="120000"/>
              </a:lnSpc>
              <a:spcBef>
                <a:spcPts val="0"/>
              </a:spcBef>
            </a:pPr>
            <a:r>
              <a:rPr lang="en-US" sz="2000" dirty="0" smtClean="0"/>
              <a:t>Susceptible drugs: </a:t>
            </a:r>
            <a:r>
              <a:rPr lang="en-US" sz="2000" dirty="0" smtClean="0"/>
              <a:t> </a:t>
            </a:r>
            <a:r>
              <a:rPr lang="en-US" sz="2000" dirty="0" smtClean="0">
                <a:hlinkClick r:id="rId3"/>
              </a:rPr>
              <a:t>haloperido</a:t>
            </a:r>
            <a:r>
              <a:rPr lang="en-US" sz="2000" dirty="0" smtClean="0"/>
              <a:t>l </a:t>
            </a:r>
            <a:r>
              <a:rPr lang="en-US" sz="2000" dirty="0" smtClean="0"/>
              <a:t> </a:t>
            </a:r>
            <a:r>
              <a:rPr lang="en-US" sz="2000" dirty="0" err="1" smtClean="0">
                <a:hlinkClick r:id="rId4"/>
              </a:rPr>
              <a:t>clozapine</a:t>
            </a:r>
            <a:r>
              <a:rPr lang="en-US" sz="2000" dirty="0" smtClean="0"/>
              <a:t>, </a:t>
            </a:r>
            <a:r>
              <a:rPr lang="en-US" sz="2000" dirty="0" err="1" smtClean="0">
                <a:hlinkClick r:id="rId5"/>
              </a:rPr>
              <a:t>risperidone</a:t>
            </a:r>
            <a:r>
              <a:rPr lang="en-US" sz="2000" dirty="0" smtClean="0"/>
              <a:t>, </a:t>
            </a:r>
            <a:r>
              <a:rPr lang="en-US" sz="2000" dirty="0" err="1" smtClean="0">
                <a:hlinkClick r:id="rId6"/>
              </a:rPr>
              <a:t>olanzapine</a:t>
            </a:r>
            <a:endParaRPr lang="en-US" sz="2000" dirty="0"/>
          </a:p>
        </p:txBody>
      </p:sp>
    </p:spTree>
    <p:extLst>
      <p:ext uri="{BB962C8B-B14F-4D97-AF65-F5344CB8AC3E}">
        <p14:creationId xmlns="" xmlns:p14="http://schemas.microsoft.com/office/powerpoint/2010/main" val="4505921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a:bodyPr>
          <a:lstStyle/>
          <a:p>
            <a:pPr marL="0" indent="0" algn="justLow" rtl="0">
              <a:spcBef>
                <a:spcPts val="0"/>
              </a:spcBef>
              <a:buNone/>
            </a:pPr>
            <a:r>
              <a:rPr lang="en-US" dirty="0"/>
              <a:t>Sedation</a:t>
            </a:r>
          </a:p>
          <a:p>
            <a:pPr marL="0" indent="0" algn="justLow" rtl="0">
              <a:spcBef>
                <a:spcPts val="0"/>
              </a:spcBef>
            </a:pPr>
            <a:r>
              <a:rPr lang="en-US" dirty="0"/>
              <a:t>Frequent and dose dependent</a:t>
            </a:r>
          </a:p>
          <a:p>
            <a:pPr marL="0" indent="0" algn="justLow" rtl="0">
              <a:spcBef>
                <a:spcPts val="0"/>
              </a:spcBef>
            </a:pPr>
            <a:r>
              <a:rPr lang="en-US" dirty="0"/>
              <a:t>Tolerance may develop</a:t>
            </a:r>
          </a:p>
          <a:p>
            <a:pPr marL="0" indent="0" algn="justLow" rtl="0">
              <a:spcBef>
                <a:spcPts val="0"/>
              </a:spcBef>
            </a:pPr>
            <a:r>
              <a:rPr lang="en-US" dirty="0"/>
              <a:t>May be a wanted effect in agitated patients</a:t>
            </a:r>
          </a:p>
          <a:p>
            <a:pPr marL="0" indent="0" algn="justLow" rtl="0">
              <a:spcBef>
                <a:spcPts val="0"/>
              </a:spcBef>
            </a:pPr>
            <a:r>
              <a:rPr lang="en-US" dirty="0"/>
              <a:t>More sedating agents</a:t>
            </a:r>
          </a:p>
          <a:p>
            <a:pPr marL="0" lvl="1" indent="0" algn="justLow" rtl="0">
              <a:spcBef>
                <a:spcPts val="0"/>
              </a:spcBef>
            </a:pPr>
            <a:r>
              <a:rPr lang="en-US" dirty="0"/>
              <a:t>Chlorpromazine</a:t>
            </a:r>
          </a:p>
          <a:p>
            <a:pPr marL="0" lvl="1" indent="0" algn="justLow" rtl="0">
              <a:spcBef>
                <a:spcPts val="0"/>
              </a:spcBef>
            </a:pPr>
            <a:r>
              <a:rPr lang="en-US" dirty="0"/>
              <a:t>Clozapine</a:t>
            </a:r>
          </a:p>
          <a:p>
            <a:pPr marL="0" lvl="1" indent="0" algn="justLow" rtl="0">
              <a:spcBef>
                <a:spcPts val="0"/>
              </a:spcBef>
            </a:pPr>
            <a:r>
              <a:rPr lang="en-US" dirty="0" err="1"/>
              <a:t>Quetiapine</a:t>
            </a:r>
            <a:endParaRPr lang="en-US" dirty="0"/>
          </a:p>
          <a:p>
            <a:pPr marL="0" lvl="1" indent="0" algn="justLow" rtl="0">
              <a:spcBef>
                <a:spcPts val="0"/>
              </a:spcBef>
            </a:pPr>
            <a:endParaRPr lang="en-US" dirty="0"/>
          </a:p>
        </p:txBody>
      </p:sp>
    </p:spTree>
    <p:extLst>
      <p:ext uri="{BB962C8B-B14F-4D97-AF65-F5344CB8AC3E}">
        <p14:creationId xmlns="" xmlns:p14="http://schemas.microsoft.com/office/powerpoint/2010/main" val="337041849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686800" cy="5440362"/>
          </a:xfrm>
        </p:spPr>
        <p:txBody>
          <a:bodyPr>
            <a:normAutofit/>
          </a:bodyPr>
          <a:lstStyle/>
          <a:p>
            <a:pPr marL="0" indent="0" algn="justLow" rtl="0">
              <a:spcBef>
                <a:spcPts val="0"/>
              </a:spcBef>
              <a:buNone/>
            </a:pPr>
            <a:r>
              <a:rPr lang="en-US" sz="3600" dirty="0"/>
              <a:t>Preventing Weight Gain and Metabolic Syndrome:</a:t>
            </a:r>
          </a:p>
          <a:p>
            <a:pPr marL="0" indent="0" algn="justLow" rtl="0">
              <a:spcBef>
                <a:spcPts val="0"/>
              </a:spcBef>
            </a:pPr>
            <a:r>
              <a:rPr lang="en-US" sz="3600" dirty="0"/>
              <a:t>Goal: healthy eating, BMI&lt;25, exercise</a:t>
            </a:r>
          </a:p>
          <a:p>
            <a:pPr marL="0" indent="0" algn="justLow" rtl="0">
              <a:spcBef>
                <a:spcPts val="0"/>
              </a:spcBef>
            </a:pPr>
            <a:r>
              <a:rPr lang="en-US" sz="3600" dirty="0"/>
              <a:t>Clinically Monitor</a:t>
            </a:r>
          </a:p>
          <a:p>
            <a:pPr marL="0" lvl="1" indent="0" algn="justLow" rtl="0">
              <a:spcBef>
                <a:spcPts val="0"/>
              </a:spcBef>
            </a:pPr>
            <a:r>
              <a:rPr lang="en-US" sz="3200" dirty="0"/>
              <a:t>Weight, waist circumference, fasting glucose/lipids</a:t>
            </a:r>
          </a:p>
          <a:p>
            <a:pPr marL="0" indent="0" algn="justLow" rtl="0">
              <a:spcBef>
                <a:spcPts val="0"/>
              </a:spcBef>
            </a:pPr>
            <a:r>
              <a:rPr lang="en-US" sz="3600" dirty="0"/>
              <a:t>Provide dietary and exercise advice</a:t>
            </a:r>
          </a:p>
          <a:p>
            <a:pPr marL="0" lvl="1" indent="0" algn="justLow" rtl="0">
              <a:spcBef>
                <a:spcPts val="0"/>
              </a:spcBef>
              <a:buNone/>
            </a:pPr>
            <a:endParaRPr lang="en-US" sz="3200" dirty="0"/>
          </a:p>
          <a:p>
            <a:pPr marL="0" indent="0" algn="justLow" rtl="0">
              <a:spcBef>
                <a:spcPts val="0"/>
              </a:spcBef>
            </a:pPr>
            <a:endParaRPr lang="en-US" sz="3600" dirty="0"/>
          </a:p>
        </p:txBody>
      </p:sp>
    </p:spTree>
    <p:extLst>
      <p:ext uri="{BB962C8B-B14F-4D97-AF65-F5344CB8AC3E}">
        <p14:creationId xmlns="" xmlns:p14="http://schemas.microsoft.com/office/powerpoint/2010/main" val="262791072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a:bodyPr>
          <a:lstStyle/>
          <a:p>
            <a:pPr marL="0" indent="0" algn="justLow" rtl="0">
              <a:spcBef>
                <a:spcPts val="0"/>
              </a:spcBef>
              <a:buNone/>
            </a:pPr>
            <a:r>
              <a:rPr lang="en-US" dirty="0" err="1"/>
              <a:t>Hyperprolactinemia</a:t>
            </a:r>
            <a:endParaRPr lang="en-US" dirty="0"/>
          </a:p>
          <a:p>
            <a:pPr marL="0" lvl="1" indent="0" algn="justLow" rtl="0">
              <a:spcBef>
                <a:spcPts val="0"/>
              </a:spcBef>
            </a:pPr>
            <a:r>
              <a:rPr lang="en-US" dirty="0"/>
              <a:t>Amenorrhea, menstrual cycle disorders, breast enlargement, </a:t>
            </a:r>
            <a:r>
              <a:rPr lang="en-US" dirty="0" err="1" smtClean="0"/>
              <a:t>galactorrhea</a:t>
            </a:r>
            <a:endParaRPr lang="en-US" dirty="0"/>
          </a:p>
          <a:p>
            <a:pPr marL="0" lvl="1" indent="0" algn="justLow" rtl="0">
              <a:spcBef>
                <a:spcPts val="0"/>
              </a:spcBef>
            </a:pPr>
            <a:r>
              <a:rPr lang="en-US" dirty="0"/>
              <a:t>children and adolescents&gt;adults</a:t>
            </a:r>
          </a:p>
          <a:p>
            <a:pPr marL="0" lvl="1" indent="0" algn="justLow" rtl="0">
              <a:spcBef>
                <a:spcPts val="0"/>
              </a:spcBef>
            </a:pPr>
            <a:r>
              <a:rPr lang="en-US" dirty="0" err="1"/>
              <a:t>esp</a:t>
            </a:r>
            <a:r>
              <a:rPr lang="en-US" dirty="0"/>
              <a:t> post-pubertal girls</a:t>
            </a:r>
          </a:p>
          <a:p>
            <a:pPr marL="0" lvl="1" indent="0" algn="justLow" rtl="0">
              <a:spcBef>
                <a:spcPts val="0"/>
              </a:spcBef>
            </a:pPr>
            <a:r>
              <a:rPr lang="en-US" dirty="0"/>
              <a:t>Dose dependent</a:t>
            </a:r>
          </a:p>
          <a:p>
            <a:pPr marL="0" lvl="1" indent="0" algn="justLow" rtl="0">
              <a:spcBef>
                <a:spcPts val="0"/>
              </a:spcBef>
            </a:pPr>
            <a:r>
              <a:rPr lang="en-US" dirty="0"/>
              <a:t>Related to D2receptor affinity</a:t>
            </a:r>
          </a:p>
          <a:p>
            <a:pPr marL="0" lvl="1" indent="0" algn="justLow" rtl="0">
              <a:spcBef>
                <a:spcPts val="0"/>
              </a:spcBef>
            </a:pPr>
            <a:r>
              <a:rPr lang="en-US" dirty="0"/>
              <a:t>Higher in 1</a:t>
            </a:r>
            <a:r>
              <a:rPr lang="en-US" baseline="30000" dirty="0"/>
              <a:t>st</a:t>
            </a:r>
            <a:r>
              <a:rPr lang="en-US" dirty="0"/>
              <a:t> generation as a class</a:t>
            </a:r>
          </a:p>
          <a:p>
            <a:pPr marL="0" lvl="1" indent="0" algn="justLow" rtl="0">
              <a:spcBef>
                <a:spcPts val="0"/>
              </a:spcBef>
              <a:buNone/>
            </a:pPr>
            <a:endParaRPr lang="en-US" dirty="0"/>
          </a:p>
          <a:p>
            <a:pPr marL="0" lvl="1" indent="0" algn="justLow" rtl="0">
              <a:spcBef>
                <a:spcPts val="0"/>
              </a:spcBef>
            </a:pPr>
            <a:endParaRPr lang="en-US" dirty="0"/>
          </a:p>
        </p:txBody>
      </p:sp>
    </p:spTree>
    <p:extLst>
      <p:ext uri="{BB962C8B-B14F-4D97-AF65-F5344CB8AC3E}">
        <p14:creationId xmlns="" xmlns:p14="http://schemas.microsoft.com/office/powerpoint/2010/main" val="201593012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Side Effects of Antipsychotic Medications</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a:bodyPr>
          <a:lstStyle/>
          <a:p>
            <a:pPr marL="0" indent="0" algn="justLow" rtl="0">
              <a:spcBef>
                <a:spcPts val="0"/>
              </a:spcBef>
              <a:buNone/>
            </a:pPr>
            <a:r>
              <a:rPr lang="en-US" b="1" u="sng" dirty="0" err="1"/>
              <a:t>Haematological</a:t>
            </a:r>
            <a:endParaRPr lang="en-US" b="1" u="sng" dirty="0"/>
          </a:p>
          <a:p>
            <a:pPr marL="0" indent="0" algn="justLow" rtl="0">
              <a:spcBef>
                <a:spcPts val="0"/>
              </a:spcBef>
            </a:pPr>
            <a:r>
              <a:rPr lang="en-US" dirty="0"/>
              <a:t>Mild leukopenia common to all</a:t>
            </a:r>
          </a:p>
          <a:p>
            <a:pPr marL="0" indent="0" algn="justLow" rtl="0">
              <a:spcBef>
                <a:spcPts val="0"/>
              </a:spcBef>
            </a:pPr>
            <a:r>
              <a:rPr lang="en-US" dirty="0" err="1"/>
              <a:t>Agranulocytosis</a:t>
            </a:r>
            <a:r>
              <a:rPr lang="en-US" dirty="0"/>
              <a:t> and neutropenia infrequent</a:t>
            </a:r>
          </a:p>
          <a:p>
            <a:pPr marL="0" lvl="1" indent="0" algn="justLow" rtl="0">
              <a:spcBef>
                <a:spcPts val="0"/>
              </a:spcBef>
            </a:pPr>
            <a:r>
              <a:rPr lang="en-US" dirty="0"/>
              <a:t>If occurs, </a:t>
            </a:r>
            <a:r>
              <a:rPr lang="en-US" dirty="0" smtClean="0"/>
              <a:t>stop </a:t>
            </a:r>
            <a:r>
              <a:rPr lang="en-US" dirty="0"/>
              <a:t>drug</a:t>
            </a:r>
          </a:p>
          <a:p>
            <a:pPr marL="0" indent="0" algn="justLow" rtl="0">
              <a:spcBef>
                <a:spcPts val="0"/>
              </a:spcBef>
            </a:pPr>
            <a:r>
              <a:rPr lang="en-US" dirty="0"/>
              <a:t>Highest risk in clozapine</a:t>
            </a:r>
          </a:p>
          <a:p>
            <a:pPr marL="0" lvl="1" indent="0" algn="justLow" rtl="0">
              <a:spcBef>
                <a:spcPts val="0"/>
              </a:spcBef>
            </a:pPr>
            <a:r>
              <a:rPr lang="en-US" dirty="0"/>
              <a:t>Especially at beginning</a:t>
            </a:r>
          </a:p>
          <a:p>
            <a:pPr marL="0" lvl="1" indent="0" algn="justLow" rtl="0">
              <a:spcBef>
                <a:spcPts val="0"/>
              </a:spcBef>
              <a:buNone/>
            </a:pPr>
            <a:endParaRPr lang="en-US" dirty="0"/>
          </a:p>
        </p:txBody>
      </p:sp>
    </p:spTree>
    <p:extLst>
      <p:ext uri="{BB962C8B-B14F-4D97-AF65-F5344CB8AC3E}">
        <p14:creationId xmlns="" xmlns:p14="http://schemas.microsoft.com/office/powerpoint/2010/main" val="40201899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77232" y="2276872"/>
            <a:ext cx="4572000" cy="646331"/>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rtl="0"/>
            <a:r>
              <a:rPr lang="en-US" b="1" dirty="0"/>
              <a:t>Describe the fragmented </a:t>
            </a:r>
            <a:r>
              <a:rPr lang="en-US" b="1" dirty="0" smtClean="0"/>
              <a:t>mind </a:t>
            </a:r>
            <a:r>
              <a:rPr lang="en-US" b="1" dirty="0"/>
              <a:t>of people with the disorder</a:t>
            </a:r>
            <a:endParaRPr lang="ar-SA" b="1" dirty="0"/>
          </a:p>
        </p:txBody>
      </p:sp>
      <p:sp>
        <p:nvSpPr>
          <p:cNvPr id="5" name="Rectangle 4"/>
          <p:cNvSpPr/>
          <p:nvPr/>
        </p:nvSpPr>
        <p:spPr>
          <a:xfrm>
            <a:off x="2377232" y="332656"/>
            <a:ext cx="4350486"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Schizophrenia </a:t>
            </a:r>
            <a:endParaRPr lang="en-US" sz="5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2915816" y="1364700"/>
            <a:ext cx="720080" cy="369332"/>
          </a:xfrm>
          <a:prstGeom prst="rect">
            <a:avLst/>
          </a:prstGeom>
          <a:solidFill>
            <a:schemeClr val="bg2"/>
          </a:solidFill>
          <a:scene3d>
            <a:camera prst="orthographicFront"/>
            <a:lightRig rig="threePt" dir="t"/>
          </a:scene3d>
          <a:sp3d>
            <a:bevelT/>
          </a:sp3d>
        </p:spPr>
        <p:txBody>
          <a:bodyPr wrap="square" rtlCol="1">
            <a:spAutoFit/>
          </a:bodyPr>
          <a:lstStyle/>
          <a:p>
            <a:pPr algn="l" rtl="0"/>
            <a:r>
              <a:rPr lang="en-US" dirty="0"/>
              <a:t>Split </a:t>
            </a:r>
            <a:endParaRPr lang="ar-SA" dirty="0"/>
          </a:p>
        </p:txBody>
      </p:sp>
      <p:sp>
        <p:nvSpPr>
          <p:cNvPr id="7" name="TextBox 6"/>
          <p:cNvSpPr txBox="1"/>
          <p:nvPr/>
        </p:nvSpPr>
        <p:spPr>
          <a:xfrm>
            <a:off x="5040052" y="1355657"/>
            <a:ext cx="792088" cy="369332"/>
          </a:xfrm>
          <a:prstGeom prst="rect">
            <a:avLst/>
          </a:prstGeom>
          <a:solidFill>
            <a:schemeClr val="bg2"/>
          </a:solidFill>
          <a:scene3d>
            <a:camera prst="orthographicFront"/>
            <a:lightRig rig="threePt" dir="t"/>
          </a:scene3d>
          <a:sp3d>
            <a:bevelT/>
          </a:sp3d>
        </p:spPr>
        <p:txBody>
          <a:bodyPr wrap="square" rtlCol="1">
            <a:spAutoFit/>
          </a:bodyPr>
          <a:lstStyle/>
          <a:p>
            <a:pPr algn="l" rtl="0"/>
            <a:r>
              <a:rPr lang="en-US" dirty="0"/>
              <a:t>Mind </a:t>
            </a:r>
            <a:endParaRPr lang="ar-SA" dirty="0"/>
          </a:p>
        </p:txBody>
      </p:sp>
      <p:sp>
        <p:nvSpPr>
          <p:cNvPr id="8" name="TextBox 7"/>
          <p:cNvSpPr txBox="1"/>
          <p:nvPr/>
        </p:nvSpPr>
        <p:spPr>
          <a:xfrm>
            <a:off x="267999" y="3933056"/>
            <a:ext cx="8568952" cy="1938992"/>
          </a:xfrm>
          <a:prstGeom prst="rect">
            <a:avLst/>
          </a:prstGeom>
          <a:scene3d>
            <a:camera prst="orthographicFront"/>
            <a:lightRig rig="threePt" dir="t"/>
          </a:scene3d>
          <a:sp3d>
            <a:bevelT w="165100" prst="coolSlant"/>
          </a:sp3d>
        </p:spPr>
        <p:style>
          <a:lnRef idx="1">
            <a:schemeClr val="accent3"/>
          </a:lnRef>
          <a:fillRef idx="2">
            <a:schemeClr val="accent3"/>
          </a:fillRef>
          <a:effectRef idx="1">
            <a:schemeClr val="accent3"/>
          </a:effectRef>
          <a:fontRef idx="minor">
            <a:schemeClr val="dk1"/>
          </a:fontRef>
        </p:style>
        <p:txBody>
          <a:bodyPr wrap="square" rtlCol="1">
            <a:spAutoFit/>
          </a:bodyPr>
          <a:lstStyle/>
          <a:p>
            <a:pPr algn="l" rtl="0"/>
            <a:r>
              <a:rPr lang="en-US" sz="2000" b="1" dirty="0"/>
              <a:t>Is a serious brain illness which are characterized by severe problems with a person’s </a:t>
            </a:r>
          </a:p>
          <a:p>
            <a:pPr marL="342900" indent="-342900" algn="l" rtl="0">
              <a:buFontTx/>
              <a:buChar char="-"/>
            </a:pPr>
            <a:r>
              <a:rPr lang="en-US" sz="2000" b="1" dirty="0"/>
              <a:t>thoughts, </a:t>
            </a:r>
          </a:p>
          <a:p>
            <a:pPr marL="342900" indent="-342900" algn="l" rtl="0">
              <a:buFontTx/>
              <a:buChar char="-"/>
            </a:pPr>
            <a:r>
              <a:rPr lang="en-US" sz="2000" b="1" dirty="0"/>
              <a:t>feelings,</a:t>
            </a:r>
          </a:p>
          <a:p>
            <a:pPr marL="342900" indent="-342900" algn="l" rtl="0">
              <a:buFontTx/>
              <a:buChar char="-"/>
            </a:pPr>
            <a:r>
              <a:rPr lang="en-US" sz="2000" b="1" dirty="0"/>
              <a:t> behavior,</a:t>
            </a:r>
          </a:p>
          <a:p>
            <a:pPr marL="342900" indent="-342900" algn="l" rtl="0">
              <a:buFontTx/>
              <a:buChar char="-"/>
            </a:pPr>
            <a:r>
              <a:rPr lang="en-US" sz="2000" b="1" dirty="0"/>
              <a:t> and use of words and language. </a:t>
            </a:r>
            <a:endParaRPr lang="ar-SA" sz="2000" b="1" dirty="0"/>
          </a:p>
        </p:txBody>
      </p:sp>
      <p:cxnSp>
        <p:nvCxnSpPr>
          <p:cNvPr id="4" name="Straight Connector 3"/>
          <p:cNvCxnSpPr/>
          <p:nvPr/>
        </p:nvCxnSpPr>
        <p:spPr>
          <a:xfrm>
            <a:off x="2483768" y="1226097"/>
            <a:ext cx="1584176" cy="0"/>
          </a:xfrm>
          <a:prstGeom prst="line">
            <a:avLst/>
          </a:prstGeom>
        </p:spPr>
        <p:style>
          <a:lnRef idx="3">
            <a:schemeClr val="dk1"/>
          </a:lnRef>
          <a:fillRef idx="0">
            <a:schemeClr val="dk1"/>
          </a:fillRef>
          <a:effectRef idx="2">
            <a:schemeClr val="dk1"/>
          </a:effectRef>
          <a:fontRef idx="minor">
            <a:schemeClr val="tx1"/>
          </a:fontRef>
        </p:style>
      </p:cxnSp>
      <p:cxnSp>
        <p:nvCxnSpPr>
          <p:cNvPr id="9" name="Straight Connector 8"/>
          <p:cNvCxnSpPr/>
          <p:nvPr/>
        </p:nvCxnSpPr>
        <p:spPr>
          <a:xfrm>
            <a:off x="4355976" y="1226097"/>
            <a:ext cx="2160240" cy="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Arrow Connector 13"/>
          <p:cNvCxnSpPr>
            <a:stCxn id="7" idx="2"/>
            <a:endCxn id="2" idx="0"/>
          </p:cNvCxnSpPr>
          <p:nvPr/>
        </p:nvCxnSpPr>
        <p:spPr>
          <a:xfrm flipH="1">
            <a:off x="4663232" y="1724989"/>
            <a:ext cx="772864" cy="55188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a:stCxn id="6" idx="2"/>
            <a:endCxn id="2" idx="0"/>
          </p:cNvCxnSpPr>
          <p:nvPr/>
        </p:nvCxnSpPr>
        <p:spPr>
          <a:xfrm>
            <a:off x="3275856" y="1734032"/>
            <a:ext cx="1387376" cy="5428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 xmlns:p14="http://schemas.microsoft.com/office/powerpoint/2010/main" val="100590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wipe(down)">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randombar(horizontal)">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justLow" rtl="0">
              <a:spcBef>
                <a:spcPts val="0"/>
              </a:spcBef>
            </a:pPr>
            <a:r>
              <a:rPr lang="en-US" sz="3600" dirty="0" smtClean="0"/>
              <a:t>Antipsychotic medications can cause various types of cardiovascular complications (e.g., </a:t>
            </a:r>
            <a:r>
              <a:rPr lang="en-US" sz="3600" b="1" dirty="0" smtClean="0"/>
              <a:t>arrhythmias, hypertension, </a:t>
            </a:r>
            <a:r>
              <a:rPr lang="en-US" sz="3600" b="1" dirty="0" err="1" smtClean="0"/>
              <a:t>myocarditis</a:t>
            </a:r>
            <a:r>
              <a:rPr lang="en-US" sz="3600" b="1" dirty="0" smtClean="0"/>
              <a:t>, and orthostatic hypotension</a:t>
            </a:r>
            <a:r>
              <a:rPr lang="en-US" sz="3600" dirty="0" smtClean="0"/>
              <a:t>)</a:t>
            </a:r>
          </a:p>
          <a:p>
            <a:pPr marL="0" indent="0" algn="justLow" rtl="0">
              <a:spcBef>
                <a:spcPts val="0"/>
              </a:spcBef>
            </a:pPr>
            <a:r>
              <a:rPr lang="en-US" sz="3600" dirty="0" smtClean="0"/>
              <a:t>Antipsychotic drugs with increased risk included </a:t>
            </a:r>
            <a:r>
              <a:rPr lang="en-US" sz="3600" b="1" dirty="0" smtClean="0"/>
              <a:t>haloperidol, </a:t>
            </a:r>
            <a:r>
              <a:rPr lang="en-US" sz="3600" b="1" dirty="0" err="1" smtClean="0"/>
              <a:t>olanzapine</a:t>
            </a:r>
            <a:r>
              <a:rPr lang="en-US" sz="3600" b="1" dirty="0" smtClean="0"/>
              <a:t>, </a:t>
            </a:r>
            <a:r>
              <a:rPr lang="en-US" sz="3600" b="1" dirty="0" err="1" smtClean="0"/>
              <a:t>risperidone</a:t>
            </a:r>
            <a:endParaRPr lang="en-US" sz="3600" dirty="0"/>
          </a:p>
        </p:txBody>
      </p:sp>
      <p:sp>
        <p:nvSpPr>
          <p:cNvPr id="4" name="Title 5"/>
          <p:cNvSpPr>
            <a:spLocks noGrp="1"/>
          </p:cNvSpPr>
          <p:nvPr>
            <p:ph type="title"/>
          </p:nvPr>
        </p:nvSpPr>
        <p:spPr>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Antipsychotics and </a:t>
            </a:r>
            <a:r>
              <a:rPr lang="en-US" sz="3200" b="1" spc="150" dirty="0" smtClean="0">
                <a:ln w="11430"/>
                <a:solidFill>
                  <a:schemeClr val="bg1">
                    <a:lumMod val="95000"/>
                  </a:schemeClr>
                </a:solidFill>
                <a:effectLst>
                  <a:outerShdw blurRad="25400" algn="tl" rotWithShape="0">
                    <a:srgbClr val="000000">
                      <a:alpha val="43000"/>
                    </a:srgbClr>
                  </a:outerShdw>
                </a:effectLst>
              </a:rPr>
              <a:t> CVS</a:t>
            </a:r>
            <a:endParaRPr lang="en-US" sz="3200" b="1" strike="sngStrike" spc="150" dirty="0">
              <a:ln w="11430"/>
              <a:solidFill>
                <a:srgbClr val="F8F8F8"/>
              </a:solidFill>
              <a:effectLst>
                <a:outerShdw blurRad="25400" algn="tl" rotWithShape="0">
                  <a:srgbClr val="000000">
                    <a:alpha val="43000"/>
                  </a:srgbClr>
                </a:outerShdw>
              </a:effectLst>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8931"/>
            <a:ext cx="8229600" cy="1198707"/>
          </a:xfrm>
          <a:solidFill>
            <a:srgbClr val="008000"/>
          </a:solidFill>
          <a:ln>
            <a:solidFill>
              <a:schemeClr val="bg1"/>
            </a:solidFill>
          </a:ln>
        </p:spPr>
        <p:txBody>
          <a:bodyPr>
            <a:noAutofit/>
            <a:scene3d>
              <a:camera prst="orthographicFront"/>
              <a:lightRig rig="soft" dir="t">
                <a:rot lat="0" lon="0" rev="10800000"/>
              </a:lightRig>
            </a:scene3d>
            <a:sp3d>
              <a:bevelT w="27940" h="12700"/>
              <a:contourClr>
                <a:srgbClr val="DDDDDD"/>
              </a:contourClr>
            </a:sp3d>
          </a:bodyPr>
          <a:lstStyle/>
          <a:p>
            <a:r>
              <a:rPr lang="en-US" sz="1800" b="1" spc="150" dirty="0">
                <a:ln w="11430"/>
                <a:solidFill>
                  <a:schemeClr val="bg1">
                    <a:lumMod val="75000"/>
                  </a:schemeClr>
                </a:solidFill>
                <a:effectLst>
                  <a:outerShdw blurRad="25400" algn="tl" rotWithShape="0">
                    <a:srgbClr val="000000">
                      <a:alpha val="43000"/>
                    </a:srgbClr>
                  </a:outerShdw>
                </a:effectLst>
              </a:rPr>
              <a:t/>
            </a:r>
            <a:br>
              <a:rPr lang="en-US" sz="1800" b="1" spc="150" dirty="0">
                <a:ln w="11430"/>
                <a:solidFill>
                  <a:schemeClr val="bg1">
                    <a:lumMod val="75000"/>
                  </a:schemeClr>
                </a:solidFill>
                <a:effectLst>
                  <a:outerShdw blurRad="25400" algn="tl" rotWithShape="0">
                    <a:srgbClr val="000000">
                      <a:alpha val="43000"/>
                    </a:srgbClr>
                  </a:outerShdw>
                </a:effectLst>
              </a:rPr>
            </a:br>
            <a:r>
              <a:rPr lang="en-US" sz="3200" b="1" spc="150" dirty="0">
                <a:ln w="11430"/>
                <a:solidFill>
                  <a:schemeClr val="bg1">
                    <a:lumMod val="95000"/>
                  </a:schemeClr>
                </a:solidFill>
                <a:effectLst>
                  <a:outerShdw blurRad="25400" algn="tl" rotWithShape="0">
                    <a:srgbClr val="000000">
                      <a:alpha val="43000"/>
                    </a:srgbClr>
                  </a:outerShdw>
                </a:effectLst>
              </a:rPr>
              <a:t>Antipsychotics and Pregnancy</a:t>
            </a:r>
            <a:endParaRPr lang="en-US" sz="3200" b="1" strike="sngStrike" spc="150" dirty="0">
              <a:ln w="11430"/>
              <a:solidFill>
                <a:srgbClr val="F8F8F8"/>
              </a:solidFill>
              <a:effectLst>
                <a:outerShdw blurRad="25400" algn="tl" rotWithShape="0">
                  <a:srgbClr val="000000">
                    <a:alpha val="43000"/>
                  </a:srgbClr>
                </a:outerShdw>
              </a:effectLst>
            </a:endParaRPr>
          </a:p>
        </p:txBody>
      </p:sp>
      <p:sp>
        <p:nvSpPr>
          <p:cNvPr id="7" name="Content Placeholder 6"/>
          <p:cNvSpPr>
            <a:spLocks noGrp="1"/>
          </p:cNvSpPr>
          <p:nvPr>
            <p:ph idx="1"/>
          </p:nvPr>
        </p:nvSpPr>
        <p:spPr>
          <a:xfrm>
            <a:off x="457200" y="1417638"/>
            <a:ext cx="8432800" cy="5440362"/>
          </a:xfrm>
        </p:spPr>
        <p:txBody>
          <a:bodyPr>
            <a:normAutofit/>
          </a:bodyPr>
          <a:lstStyle/>
          <a:p>
            <a:pPr marL="0" indent="0" algn="justLow" rtl="0">
              <a:spcBef>
                <a:spcPts val="0"/>
              </a:spcBef>
            </a:pPr>
            <a:r>
              <a:rPr lang="en-US" sz="4000" dirty="0"/>
              <a:t>Cross placenta</a:t>
            </a:r>
          </a:p>
          <a:p>
            <a:pPr marL="0" indent="0" algn="justLow" rtl="0">
              <a:spcBef>
                <a:spcPts val="0"/>
              </a:spcBef>
            </a:pPr>
            <a:r>
              <a:rPr lang="en-US" sz="4000" dirty="0"/>
              <a:t>Exposure during 3</a:t>
            </a:r>
            <a:r>
              <a:rPr lang="en-US" sz="4000" baseline="30000" dirty="0"/>
              <a:t>rd</a:t>
            </a:r>
            <a:r>
              <a:rPr lang="en-US" sz="4000" dirty="0"/>
              <a:t> trimester</a:t>
            </a:r>
            <a:r>
              <a:rPr lang="en-US" sz="4000" dirty="0" smtClean="0">
                <a:sym typeface="Wingdings"/>
              </a:rPr>
              <a:t> possible </a:t>
            </a:r>
            <a:r>
              <a:rPr lang="en-US" sz="4000" dirty="0">
                <a:sym typeface="Wingdings"/>
              </a:rPr>
              <a:t>EPS and/or withdrawal after delivery</a:t>
            </a:r>
          </a:p>
          <a:p>
            <a:pPr marL="0" indent="0" algn="justLow" rtl="0">
              <a:spcBef>
                <a:spcPts val="0"/>
              </a:spcBef>
              <a:buNone/>
            </a:pPr>
            <a:endParaRPr lang="en-US" sz="4000" dirty="0"/>
          </a:p>
        </p:txBody>
      </p:sp>
    </p:spTree>
    <p:extLst>
      <p:ext uri="{BB962C8B-B14F-4D97-AF65-F5344CB8AC3E}">
        <p14:creationId xmlns="" xmlns:p14="http://schemas.microsoft.com/office/powerpoint/2010/main" val="33797398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 xmlns:a16="http://schemas.microsoft.com/office/drawing/2014/main" id="{94E4D846-3AFC-4F86-8C35-24B0542A269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5" descr="Magnifying glass on clear background">
            <a:extLst>
              <a:ext uri="{FF2B5EF4-FFF2-40B4-BE49-F238E27FC236}">
                <a16:creationId xmlns="" xmlns:a16="http://schemas.microsoft.com/office/drawing/2014/main" id="{14EE7F47-051E-FCA9-A83D-55BEA2224855}"/>
              </a:ext>
            </a:extLst>
          </p:cNvPr>
          <p:cNvPicPr>
            <a:picLocks noChangeAspect="1"/>
          </p:cNvPicPr>
          <p:nvPr/>
        </p:nvPicPr>
        <p:blipFill rotWithShape="1">
          <a:blip r:embed="rId2"/>
          <a:srcRect l="42474" b="9091"/>
          <a:stretch/>
        </p:blipFill>
        <p:spPr>
          <a:xfrm>
            <a:off x="20" y="10"/>
            <a:ext cx="6501364" cy="6857990"/>
          </a:xfrm>
          <a:prstGeom prst="rect">
            <a:avLst/>
          </a:prstGeom>
        </p:spPr>
      </p:pic>
      <p:sp>
        <p:nvSpPr>
          <p:cNvPr id="24" name="Rectangle 23">
            <a:extLst>
              <a:ext uri="{FF2B5EF4-FFF2-40B4-BE49-F238E27FC236}">
                <a16:creationId xmlns="" xmlns:a16="http://schemas.microsoft.com/office/drawing/2014/main" id="{284781B9-12CB-45C3-907A-9ED93FF72C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1826549" y="0"/>
            <a:ext cx="731745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5400000">
            <a:off x="6506356" y="674370"/>
            <a:ext cx="73152" cy="41148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8" name="Rectangle 27">
            <a:extLst>
              <a:ext uri="{FF2B5EF4-FFF2-40B4-BE49-F238E27FC236}">
                <a16:creationId xmlns=""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39763" y="2443480"/>
            <a:ext cx="2414016"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 xmlns:a16="http://schemas.microsoft.com/office/drawing/2014/main" id="{CD945317-9A89-B371-A20A-D31862FD63B1}"/>
              </a:ext>
            </a:extLst>
          </p:cNvPr>
          <p:cNvSpPr txBox="1"/>
          <p:nvPr/>
        </p:nvSpPr>
        <p:spPr>
          <a:xfrm>
            <a:off x="6277852" y="2718054"/>
            <a:ext cx="2579180" cy="3207258"/>
          </a:xfrm>
          <a:prstGeom prst="rect">
            <a:avLst/>
          </a:prstGeom>
        </p:spPr>
        <p:txBody>
          <a:bodyPr vert="horz" lIns="91440" tIns="45720" rIns="91440" bIns="45720" rtlCol="0" anchor="t">
            <a:normAutofit/>
          </a:bodyPr>
          <a:lstStyle/>
          <a:p>
            <a:pPr indent="-228600" algn="l" rtl="0">
              <a:lnSpc>
                <a:spcPct val="90000"/>
              </a:lnSpc>
              <a:spcAft>
                <a:spcPts val="600"/>
              </a:spcAft>
              <a:buFont typeface="Arial" panose="020B0604020202020204" pitchFamily="34" charset="0"/>
              <a:buChar char="•"/>
            </a:pPr>
            <a:r>
              <a:rPr lang="en-US" sz="3600" b="1" dirty="0"/>
              <a:t>Thank you </a:t>
            </a:r>
          </a:p>
        </p:txBody>
      </p:sp>
    </p:spTree>
    <p:extLst>
      <p:ext uri="{BB962C8B-B14F-4D97-AF65-F5344CB8AC3E}">
        <p14:creationId xmlns="" xmlns:p14="http://schemas.microsoft.com/office/powerpoint/2010/main" val="3743908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lstStyle/>
          <a:p>
            <a:r>
              <a:rPr lang="en-US"/>
              <a:t>Schizophrenia</a:t>
            </a:r>
          </a:p>
        </p:txBody>
      </p:sp>
      <p:sp>
        <p:nvSpPr>
          <p:cNvPr id="3077" name="Rectangle 3"/>
          <p:cNvSpPr>
            <a:spLocks noGrp="1" noChangeArrowheads="1"/>
          </p:cNvSpPr>
          <p:nvPr>
            <p:ph idx="1"/>
          </p:nvPr>
        </p:nvSpPr>
        <p:spPr>
          <a:xfrm>
            <a:off x="304800" y="1735667"/>
            <a:ext cx="8382000" cy="4132015"/>
          </a:xfrm>
        </p:spPr>
        <p:txBody>
          <a:bodyPr>
            <a:noAutofit/>
          </a:bodyPr>
          <a:lstStyle/>
          <a:p>
            <a:pPr marL="0" indent="0" algn="justLow" rtl="0">
              <a:spcBef>
                <a:spcPts val="0"/>
              </a:spcBef>
            </a:pPr>
            <a:r>
              <a:rPr lang="en-US" sz="3600" u="sng" dirty="0"/>
              <a:t>Major disturbances in thought, </a:t>
            </a:r>
            <a:r>
              <a:rPr lang="en-US" sz="3600" u="sng" dirty="0" smtClean="0"/>
              <a:t>feelings</a:t>
            </a:r>
            <a:r>
              <a:rPr lang="en-US" sz="3600" u="sng" dirty="0" smtClean="0"/>
              <a:t>, </a:t>
            </a:r>
            <a:r>
              <a:rPr lang="en-US" sz="3600" u="sng" dirty="0"/>
              <a:t>and </a:t>
            </a:r>
            <a:r>
              <a:rPr lang="en-US" sz="3600" u="sng" dirty="0" smtClean="0"/>
              <a:t>behavior:</a:t>
            </a:r>
            <a:endParaRPr lang="en-US" sz="3600" u="sng" dirty="0"/>
          </a:p>
          <a:p>
            <a:pPr marL="0" lvl="1" indent="0" algn="justLow" rtl="0">
              <a:spcBef>
                <a:spcPts val="0"/>
              </a:spcBef>
              <a:buNone/>
            </a:pPr>
            <a:endParaRPr lang="en-US" sz="3600" dirty="0"/>
          </a:p>
          <a:p>
            <a:pPr marL="0" indent="0" algn="justLow" rtl="0">
              <a:spcBef>
                <a:spcPts val="0"/>
              </a:spcBef>
            </a:pPr>
            <a:r>
              <a:rPr lang="en-US" sz="3600" dirty="0"/>
              <a:t>Can disrupt interpersonal relationships, diminish capacity to work or live independently</a:t>
            </a:r>
          </a:p>
          <a:p>
            <a:pPr marL="0" indent="0" algn="justLow" rtl="0">
              <a:spcBef>
                <a:spcPts val="0"/>
              </a:spcBef>
            </a:pPr>
            <a:r>
              <a:rPr lang="en-US" sz="3600" dirty="0"/>
              <a:t>Significantly increased rates of suicide and death</a:t>
            </a:r>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r>
              <a:rPr lang="en-US"/>
              <a:t>Schizophrenia</a:t>
            </a:r>
          </a:p>
        </p:txBody>
      </p:sp>
      <p:sp>
        <p:nvSpPr>
          <p:cNvPr id="5125" name="Rectangle 3"/>
          <p:cNvSpPr>
            <a:spLocks noGrp="1" noChangeArrowheads="1"/>
          </p:cNvSpPr>
          <p:nvPr>
            <p:ph idx="1"/>
          </p:nvPr>
        </p:nvSpPr>
        <p:spPr/>
        <p:txBody>
          <a:bodyPr>
            <a:normAutofit/>
          </a:bodyPr>
          <a:lstStyle/>
          <a:p>
            <a:pPr marL="0" indent="0" algn="justLow" rtl="0">
              <a:spcBef>
                <a:spcPts val="0"/>
              </a:spcBef>
              <a:defRPr/>
            </a:pPr>
            <a:r>
              <a:rPr lang="en-US" sz="3600" dirty="0"/>
              <a:t>Lifetime prevalence ~1%</a:t>
            </a:r>
          </a:p>
          <a:p>
            <a:pPr marL="0" indent="0" algn="justLow" rtl="0">
              <a:spcBef>
                <a:spcPts val="0"/>
              </a:spcBef>
              <a:defRPr/>
            </a:pPr>
            <a:r>
              <a:rPr lang="en-US" sz="3600" dirty="0"/>
              <a:t>Affects </a:t>
            </a:r>
            <a:r>
              <a:rPr lang="en-US" sz="3600" dirty="0" smtClean="0"/>
              <a:t>males </a:t>
            </a:r>
            <a:r>
              <a:rPr lang="en-US" sz="3600" dirty="0"/>
              <a:t>slightly more often than </a:t>
            </a:r>
            <a:r>
              <a:rPr lang="en-US" sz="3600" dirty="0" smtClean="0"/>
              <a:t>females</a:t>
            </a:r>
            <a:endParaRPr lang="en-US" sz="3600" dirty="0"/>
          </a:p>
          <a:p>
            <a:pPr marL="0" indent="0" algn="justLow" rtl="0">
              <a:spcBef>
                <a:spcPts val="0"/>
              </a:spcBef>
              <a:defRPr/>
            </a:pPr>
            <a:r>
              <a:rPr lang="en-US" sz="3600" dirty="0"/>
              <a:t>Onset typically late adolescence or early adulthood</a:t>
            </a:r>
          </a:p>
          <a:p>
            <a:pPr marL="0" lvl="1" indent="0" algn="justLow" rtl="0">
              <a:spcBef>
                <a:spcPts val="0"/>
              </a:spcBef>
              <a:defRPr/>
            </a:pPr>
            <a:r>
              <a:rPr lang="en-US" sz="3600" dirty="0" smtClean="0"/>
              <a:t>Males </a:t>
            </a:r>
            <a:r>
              <a:rPr lang="en-US" sz="3600" dirty="0"/>
              <a:t>diagnosed at a slightly earlier age</a:t>
            </a:r>
          </a:p>
          <a:p>
            <a:pPr marL="0" indent="0" algn="justLow" rtl="0">
              <a:spcBef>
                <a:spcPts val="0"/>
              </a:spcBef>
              <a:defRPr/>
            </a:pPr>
            <a:r>
              <a:rPr lang="en-US" sz="3600" dirty="0"/>
              <a:t>Diagnosed more frequently in African Americans</a:t>
            </a:r>
          </a:p>
          <a:p>
            <a:pPr marL="0" lvl="1" indent="0" algn="justLow" rtl="0">
              <a:spcBef>
                <a:spcPts val="0"/>
              </a:spcBef>
              <a:buNone/>
              <a:defRPr/>
            </a:pPr>
            <a:endParaRPr lang="en-US" sz="3600" dirty="0"/>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sz="3200" dirty="0" smtClean="0"/>
              <a:t>Diagnostic Criteria </a:t>
            </a:r>
            <a:r>
              <a:rPr lang="en-US" sz="3200" dirty="0"/>
              <a:t>for Schizophrenia</a:t>
            </a:r>
          </a:p>
        </p:txBody>
      </p:sp>
      <p:sp>
        <p:nvSpPr>
          <p:cNvPr id="3" name="Content Placeholder 2"/>
          <p:cNvSpPr>
            <a:spLocks noGrp="1"/>
          </p:cNvSpPr>
          <p:nvPr>
            <p:ph idx="1"/>
          </p:nvPr>
        </p:nvSpPr>
        <p:spPr>
          <a:xfrm>
            <a:off x="457200" y="1071547"/>
            <a:ext cx="8314267" cy="4931320"/>
          </a:xfrm>
        </p:spPr>
        <p:txBody>
          <a:bodyPr>
            <a:noAutofit/>
          </a:bodyPr>
          <a:lstStyle/>
          <a:p>
            <a:pPr marL="0" indent="0" algn="justLow" rtl="0">
              <a:lnSpc>
                <a:spcPct val="120000"/>
              </a:lnSpc>
              <a:spcBef>
                <a:spcPts val="0"/>
              </a:spcBef>
            </a:pPr>
            <a:r>
              <a:rPr lang="en-US" sz="2800" b="1" dirty="0"/>
              <a:t>Two or more</a:t>
            </a:r>
            <a:r>
              <a:rPr lang="en-US" sz="2800" dirty="0"/>
              <a:t> of the following symptoms </a:t>
            </a:r>
            <a:r>
              <a:rPr lang="en-US" sz="2800" b="1" dirty="0"/>
              <a:t>for at least 1 month</a:t>
            </a:r>
            <a:r>
              <a:rPr lang="en-US" sz="2800" dirty="0"/>
              <a:t>; </a:t>
            </a:r>
            <a:r>
              <a:rPr lang="en-US" sz="2800" b="1" dirty="0"/>
              <a:t>one symptom should be either 1, 2, or 3:</a:t>
            </a:r>
          </a:p>
          <a:p>
            <a:pPr marL="0" lvl="1" indent="0" algn="justLow" rtl="0">
              <a:lnSpc>
                <a:spcPct val="120000"/>
              </a:lnSpc>
              <a:spcBef>
                <a:spcPts val="0"/>
              </a:spcBef>
            </a:pPr>
            <a:r>
              <a:rPr lang="en-US" dirty="0"/>
              <a:t>(1) delusions</a:t>
            </a:r>
          </a:p>
          <a:p>
            <a:pPr marL="0" lvl="1" indent="0" algn="justLow" rtl="0">
              <a:lnSpc>
                <a:spcPct val="120000"/>
              </a:lnSpc>
              <a:spcBef>
                <a:spcPts val="0"/>
              </a:spcBef>
            </a:pPr>
            <a:r>
              <a:rPr lang="en-US" dirty="0"/>
              <a:t>(2) hallucinations</a:t>
            </a:r>
          </a:p>
          <a:p>
            <a:pPr marL="0" lvl="1" indent="0" algn="justLow" rtl="0">
              <a:lnSpc>
                <a:spcPct val="120000"/>
              </a:lnSpc>
              <a:spcBef>
                <a:spcPts val="0"/>
              </a:spcBef>
            </a:pPr>
            <a:r>
              <a:rPr lang="en-US" dirty="0"/>
              <a:t>(3) disorganized speech</a:t>
            </a:r>
          </a:p>
          <a:p>
            <a:pPr marL="0" lvl="1" indent="0" algn="justLow" rtl="0">
              <a:lnSpc>
                <a:spcPct val="120000"/>
              </a:lnSpc>
              <a:spcBef>
                <a:spcPts val="0"/>
              </a:spcBef>
            </a:pPr>
            <a:r>
              <a:rPr lang="en-US" dirty="0"/>
              <a:t>(4) disorganized (catatonic) behavior</a:t>
            </a:r>
          </a:p>
          <a:p>
            <a:pPr marL="0" lvl="1" indent="0" algn="justLow" rtl="0">
              <a:lnSpc>
                <a:spcPct val="120000"/>
              </a:lnSpc>
              <a:spcBef>
                <a:spcPts val="0"/>
              </a:spcBef>
            </a:pPr>
            <a:r>
              <a:rPr lang="en-US" dirty="0"/>
              <a:t>(5) negative symptoms (diminished motivation or emotional expression)</a:t>
            </a:r>
          </a:p>
          <a:p>
            <a:pPr marL="0" indent="0" algn="justLow" rtl="0">
              <a:lnSpc>
                <a:spcPct val="120000"/>
              </a:lnSpc>
              <a:spcBef>
                <a:spcPts val="0"/>
              </a:spcBef>
            </a:pPr>
            <a:r>
              <a:rPr lang="en-US" sz="2800" dirty="0"/>
              <a:t>Functioning in work, relationships, or self-care has declined since </a:t>
            </a:r>
            <a:r>
              <a:rPr lang="en-US" sz="2800" dirty="0" smtClean="0"/>
              <a:t>onset</a:t>
            </a:r>
          </a:p>
          <a:p>
            <a:pPr marL="0" indent="0" algn="justLow" rtl="0">
              <a:lnSpc>
                <a:spcPct val="120000"/>
              </a:lnSpc>
              <a:spcBef>
                <a:spcPts val="0"/>
              </a:spcBef>
            </a:pPr>
            <a:r>
              <a:rPr lang="en-US" sz="2800" dirty="0" smtClean="0"/>
              <a:t>D.D.: </a:t>
            </a:r>
            <a:r>
              <a:rPr lang="en-US" sz="2800" dirty="0" smtClean="0"/>
              <a:t>s </a:t>
            </a:r>
            <a:r>
              <a:rPr lang="en-US" sz="2800" dirty="0" smtClean="0">
                <a:hlinkClick r:id="rId3"/>
              </a:rPr>
              <a:t>addiction</a:t>
            </a:r>
            <a:r>
              <a:rPr lang="en-US" sz="2800" dirty="0" smtClean="0"/>
              <a:t>, </a:t>
            </a:r>
            <a:r>
              <a:rPr lang="en-US" sz="2800" dirty="0" smtClean="0">
                <a:hlinkClick r:id="rId4"/>
              </a:rPr>
              <a:t>bipolar disorder</a:t>
            </a:r>
            <a:r>
              <a:rPr lang="en-US" sz="2800" dirty="0" smtClean="0"/>
              <a:t> and </a:t>
            </a:r>
            <a:r>
              <a:rPr lang="en-US" sz="2800" dirty="0" smtClean="0">
                <a:hlinkClick r:id="rId5"/>
              </a:rPr>
              <a:t>depression</a:t>
            </a:r>
            <a:endParaRPr lang="en-US" sz="2800" dirty="0"/>
          </a:p>
          <a:p>
            <a:pPr marL="0" indent="0" algn="justLow" rtl="0">
              <a:lnSpc>
                <a:spcPct val="120000"/>
              </a:lnSpc>
              <a:spcBef>
                <a:spcPts val="0"/>
              </a:spcBef>
              <a:buNone/>
            </a:pPr>
            <a:endParaRPr lang="en-US" sz="2800" dirty="0"/>
          </a:p>
        </p:txBody>
      </p:sp>
      <p:sp>
        <p:nvSpPr>
          <p:cNvPr id="5" name="Footer Placeholder 4"/>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p:txBody>
          <a:bodyPr>
            <a:normAutofit/>
          </a:bodyPr>
          <a:lstStyle/>
          <a:p>
            <a:r>
              <a:rPr lang="en-US" sz="3556" dirty="0"/>
              <a:t>Clinical </a:t>
            </a:r>
            <a:r>
              <a:rPr lang="en-US" sz="3556" dirty="0" smtClean="0"/>
              <a:t>Picture</a:t>
            </a:r>
            <a:r>
              <a:rPr lang="en-US" sz="3556" dirty="0" smtClean="0"/>
              <a:t> </a:t>
            </a:r>
            <a:r>
              <a:rPr lang="en-US" sz="3556" dirty="0"/>
              <a:t>of Schizophrenia</a:t>
            </a:r>
          </a:p>
        </p:txBody>
      </p:sp>
      <p:sp>
        <p:nvSpPr>
          <p:cNvPr id="7173" name="Rectangle 3"/>
          <p:cNvSpPr>
            <a:spLocks noGrp="1" noChangeArrowheads="1"/>
          </p:cNvSpPr>
          <p:nvPr>
            <p:ph idx="1"/>
          </p:nvPr>
        </p:nvSpPr>
        <p:spPr/>
        <p:txBody>
          <a:bodyPr/>
          <a:lstStyle/>
          <a:p>
            <a:pPr marL="0" indent="0" algn="justLow" rtl="0">
              <a:spcBef>
                <a:spcPts val="0"/>
              </a:spcBef>
            </a:pPr>
            <a:r>
              <a:rPr lang="en-US" dirty="0"/>
              <a:t>Three major clusters of symptoms:</a:t>
            </a:r>
          </a:p>
          <a:p>
            <a:pPr marL="0" lvl="1" indent="0" algn="justLow" rtl="0">
              <a:spcBef>
                <a:spcPts val="0"/>
              </a:spcBef>
            </a:pPr>
            <a:r>
              <a:rPr lang="en-US" dirty="0"/>
              <a:t>Positive</a:t>
            </a:r>
          </a:p>
          <a:p>
            <a:pPr marL="0" lvl="1" indent="0" algn="justLow" rtl="0">
              <a:spcBef>
                <a:spcPts val="0"/>
              </a:spcBef>
            </a:pPr>
            <a:r>
              <a:rPr lang="en-US" dirty="0"/>
              <a:t>Negative</a:t>
            </a:r>
          </a:p>
          <a:p>
            <a:pPr marL="0" lvl="1" indent="0" algn="justLow" rtl="0">
              <a:spcBef>
                <a:spcPts val="0"/>
              </a:spcBef>
            </a:pPr>
            <a:r>
              <a:rPr lang="en-US" dirty="0"/>
              <a:t>Disorganized </a:t>
            </a:r>
          </a:p>
        </p:txBody>
      </p:sp>
      <p:pic>
        <p:nvPicPr>
          <p:cNvPr id="8" name="Picture 7" descr="ap12e_tab_09_01.jpg"/>
          <p:cNvPicPr>
            <a:picLocks noChangeAspect="1"/>
          </p:cNvPicPr>
          <p:nvPr/>
        </p:nvPicPr>
        <p:blipFill>
          <a:blip r:embed="rId3"/>
          <a:stretch>
            <a:fillRect/>
          </a:stretch>
        </p:blipFill>
        <p:spPr>
          <a:xfrm>
            <a:off x="835830" y="3501008"/>
            <a:ext cx="7472341" cy="2160240"/>
          </a:xfrm>
          <a:prstGeom prst="rect">
            <a:avLst/>
          </a:prstGeom>
        </p:spPr>
      </p:pic>
      <p:sp>
        <p:nvSpPr>
          <p:cNvPr id="6" name="Footer Placeholder 5"/>
          <p:cNvSpPr>
            <a:spLocks noGrp="1"/>
          </p:cNvSpPr>
          <p:nvPr>
            <p:ph type="ftr" sz="quarter" idx="11"/>
          </p:nvPr>
        </p:nvSpPr>
        <p:spPr/>
        <p:txBody>
          <a:bodyPr/>
          <a:lstStyle/>
          <a:p>
            <a:pPr>
              <a:defRPr/>
            </a:pPr>
            <a:r>
              <a:rPr lang="en-US" dirty="0"/>
              <a:t>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855</TotalTime>
  <Words>3127</Words>
  <Application>Microsoft Office PowerPoint</Application>
  <PresentationFormat>On-screen Show (4:3)</PresentationFormat>
  <Paragraphs>515</Paragraphs>
  <Slides>52</Slides>
  <Notes>38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Office Theme</vt:lpstr>
      <vt:lpstr>Slide 1</vt:lpstr>
      <vt:lpstr>Objectives </vt:lpstr>
      <vt:lpstr>Slide 3</vt:lpstr>
      <vt:lpstr>Schizophrenia</vt:lpstr>
      <vt:lpstr>Slide 5</vt:lpstr>
      <vt:lpstr>Schizophrenia</vt:lpstr>
      <vt:lpstr>Schizophrenia</vt:lpstr>
      <vt:lpstr>Diagnostic Criteria for Schizophrenia</vt:lpstr>
      <vt:lpstr>Clinical Picture of Schizophrenia</vt:lpstr>
      <vt:lpstr>Positive Symptoms:  Behavioral Excesses and Distortions</vt:lpstr>
      <vt:lpstr>Negative Symptoms:   Behavioral Deficits</vt:lpstr>
      <vt:lpstr>Disorganized Symptoms</vt:lpstr>
      <vt:lpstr>Movement Symptoms</vt:lpstr>
      <vt:lpstr>Other Psychotic Disorders</vt:lpstr>
      <vt:lpstr>Other Psychotic Disorders</vt:lpstr>
      <vt:lpstr>Epidemiology</vt:lpstr>
      <vt:lpstr>Causes of Schizophrenia</vt:lpstr>
      <vt:lpstr>Causes - genetic influences</vt:lpstr>
      <vt:lpstr>Etiology of Schizophrenia: Neurotransmitters</vt:lpstr>
      <vt:lpstr>The Brain and Schizophrenia</vt:lpstr>
      <vt:lpstr> Dopamine Theory of Schizophrenia</vt:lpstr>
      <vt:lpstr>Etiology of Schizophrenia:  Evaluation of Dopamine Theory</vt:lpstr>
      <vt:lpstr>Etiology of Schizophrenia:  Brain Structure and Function </vt:lpstr>
      <vt:lpstr>Etiology of Schizophrenia:  Brain Structure and Function</vt:lpstr>
      <vt:lpstr>Etiology of Schizophrenia:  Brain Structure and Function</vt:lpstr>
      <vt:lpstr>Etiology of Schizophrenia:  Brain Structure and Function</vt:lpstr>
      <vt:lpstr>Etiology of Schizophrenia: Psychological Stress</vt:lpstr>
      <vt:lpstr>Etiology of Schizophrenia:  Family Factors</vt:lpstr>
      <vt:lpstr>Pharmacological Treatment of Acute Schizophrenia</vt:lpstr>
      <vt:lpstr>Long-term treatment of schizophrenia</vt:lpstr>
      <vt:lpstr>Clinical Challenges</vt:lpstr>
      <vt:lpstr>Slide 32</vt:lpstr>
      <vt:lpstr>Slide 33</vt:lpstr>
      <vt:lpstr>Slide 34</vt:lpstr>
      <vt:lpstr>Slide 35</vt:lpstr>
      <vt:lpstr>Slide 36</vt:lpstr>
      <vt:lpstr>Slide 37</vt:lpstr>
      <vt:lpstr>Slide 38</vt:lpstr>
      <vt:lpstr>Treatment of Schizophrenia: Medications</vt:lpstr>
      <vt:lpstr>Treatment of Schizophrenia: Medications</vt:lpstr>
      <vt:lpstr> Side Effects of Antipsychotic Medications</vt:lpstr>
      <vt:lpstr> Dystonic Reactions to Antipsychotic Medications</vt:lpstr>
      <vt:lpstr>Slide 43</vt:lpstr>
      <vt:lpstr> Treatment for Dystonic Reactions</vt:lpstr>
      <vt:lpstr> Side Effects of Antipsychotic Medications</vt:lpstr>
      <vt:lpstr> Side Effects of Antipsychotic Medications</vt:lpstr>
      <vt:lpstr> Side Effects of Antipsychotic Medications</vt:lpstr>
      <vt:lpstr> Side Effects of Antipsychotic Medications</vt:lpstr>
      <vt:lpstr> Side Effects of Antipsychotic Medications</vt:lpstr>
      <vt:lpstr> Antipsychotics and  CVS</vt:lpstr>
      <vt:lpstr> Antipsychotics and Pregnancy</vt:lpstr>
      <vt:lpstr>Slide 52</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dc:creator>
  <cp:lastModifiedBy>admin</cp:lastModifiedBy>
  <cp:revision>202</cp:revision>
  <cp:lastPrinted>2012-12-11T05:09:15Z</cp:lastPrinted>
  <dcterms:created xsi:type="dcterms:W3CDTF">2012-12-07T19:41:22Z</dcterms:created>
  <dcterms:modified xsi:type="dcterms:W3CDTF">2022-12-27T11:40:31Z</dcterms:modified>
</cp:coreProperties>
</file>