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311" r:id="rId5"/>
    <p:sldId id="312" r:id="rId6"/>
    <p:sldId id="313" r:id="rId7"/>
    <p:sldId id="260" r:id="rId8"/>
    <p:sldId id="314" r:id="rId9"/>
    <p:sldId id="261" r:id="rId10"/>
    <p:sldId id="262" r:id="rId11"/>
    <p:sldId id="263" r:id="rId12"/>
    <p:sldId id="264" r:id="rId13"/>
    <p:sldId id="265" r:id="rId14"/>
    <p:sldId id="266" r:id="rId15"/>
    <p:sldId id="269" r:id="rId16"/>
    <p:sldId id="315" r:id="rId17"/>
    <p:sldId id="270" r:id="rId18"/>
    <p:sldId id="316" r:id="rId19"/>
    <p:sldId id="317" r:id="rId20"/>
    <p:sldId id="318" r:id="rId21"/>
    <p:sldId id="320" r:id="rId22"/>
    <p:sldId id="321" r:id="rId23"/>
    <p:sldId id="328" r:id="rId24"/>
    <p:sldId id="271" r:id="rId25"/>
    <p:sldId id="277" r:id="rId26"/>
    <p:sldId id="278" r:id="rId27"/>
    <p:sldId id="279" r:id="rId28"/>
    <p:sldId id="280" r:id="rId29"/>
    <p:sldId id="331" r:id="rId30"/>
    <p:sldId id="282" r:id="rId31"/>
    <p:sldId id="330" r:id="rId32"/>
    <p:sldId id="298" r:id="rId33"/>
    <p:sldId id="299" r:id="rId34"/>
    <p:sldId id="304" r:id="rId35"/>
    <p:sldId id="287" r:id="rId36"/>
    <p:sldId id="289" r:id="rId37"/>
    <p:sldId id="303" r:id="rId38"/>
    <p:sldId id="290" r:id="rId39"/>
    <p:sldId id="302" r:id="rId40"/>
    <p:sldId id="306" r:id="rId41"/>
    <p:sldId id="323" r:id="rId42"/>
    <p:sldId id="324" r:id="rId43"/>
    <p:sldId id="307" r:id="rId44"/>
    <p:sldId id="308" r:id="rId45"/>
    <p:sldId id="32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3" autoAdjust="0"/>
    <p:restoredTop sz="86358" autoAdjust="0"/>
  </p:normalViewPr>
  <p:slideViewPr>
    <p:cSldViewPr>
      <p:cViewPr varScale="1">
        <p:scale>
          <a:sx n="57" d="100"/>
          <a:sy n="57" d="100"/>
        </p:scale>
        <p:origin x="83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8" y="10298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B04C7A-ED71-4213-A321-2358AC8D59FE}" type="doc">
      <dgm:prSet loTypeId="urn:microsoft.com/office/officeart/2005/8/layout/process4" loCatId="process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7D41B46B-72EF-4EE3-8C46-846DE0893985}">
      <dgm:prSet/>
      <dgm:spPr/>
      <dgm:t>
        <a:bodyPr/>
        <a:lstStyle/>
        <a:p>
          <a:r>
            <a:rPr lang="en-US"/>
            <a:t>Heart failure is a condition in which the heart has lost the ability to pump enough blood to the body's tissues. </a:t>
          </a:r>
        </a:p>
      </dgm:t>
    </dgm:pt>
    <dgm:pt modelId="{0611ABC0-ADEE-4623-BA51-DCDCEB5DB127}" type="parTrans" cxnId="{992F7638-102D-4DC3-B50F-D187B13C39C6}">
      <dgm:prSet/>
      <dgm:spPr/>
      <dgm:t>
        <a:bodyPr/>
        <a:lstStyle/>
        <a:p>
          <a:endParaRPr lang="en-US"/>
        </a:p>
      </dgm:t>
    </dgm:pt>
    <dgm:pt modelId="{961B559C-FB16-4858-8FE5-45CA9D67EF44}" type="sibTrans" cxnId="{992F7638-102D-4DC3-B50F-D187B13C39C6}">
      <dgm:prSet/>
      <dgm:spPr/>
      <dgm:t>
        <a:bodyPr/>
        <a:lstStyle/>
        <a:p>
          <a:endParaRPr lang="en-US"/>
        </a:p>
      </dgm:t>
    </dgm:pt>
    <dgm:pt modelId="{2BB86A6F-BFFF-483B-951A-A58078222AFB}">
      <dgm:prSet/>
      <dgm:spPr/>
      <dgm:t>
        <a:bodyPr/>
        <a:lstStyle/>
        <a:p>
          <a:r>
            <a:rPr lang="en-US"/>
            <a:t>With too little blood being delivered, the organs and other tissues do not receive enough oxygen and nutrients to function properly.</a:t>
          </a:r>
        </a:p>
      </dgm:t>
    </dgm:pt>
    <dgm:pt modelId="{312C1421-DB58-442D-BC64-6638FF870C6E}" type="parTrans" cxnId="{33FD94D9-6D1E-41A1-B7B1-645E8E04F7A0}">
      <dgm:prSet/>
      <dgm:spPr/>
      <dgm:t>
        <a:bodyPr/>
        <a:lstStyle/>
        <a:p>
          <a:endParaRPr lang="en-US"/>
        </a:p>
      </dgm:t>
    </dgm:pt>
    <dgm:pt modelId="{E89F592A-A47F-41F1-87D0-03B442DED504}" type="sibTrans" cxnId="{33FD94D9-6D1E-41A1-B7B1-645E8E04F7A0}">
      <dgm:prSet/>
      <dgm:spPr/>
      <dgm:t>
        <a:bodyPr/>
        <a:lstStyle/>
        <a:p>
          <a:endParaRPr lang="en-US"/>
        </a:p>
      </dgm:t>
    </dgm:pt>
    <dgm:pt modelId="{D60329C3-E784-4B09-9F61-743744399934}" type="pres">
      <dgm:prSet presAssocID="{4AB04C7A-ED71-4213-A321-2358AC8D59FE}" presName="Name0" presStyleCnt="0">
        <dgm:presLayoutVars>
          <dgm:dir/>
          <dgm:animLvl val="lvl"/>
          <dgm:resizeHandles val="exact"/>
        </dgm:presLayoutVars>
      </dgm:prSet>
      <dgm:spPr/>
    </dgm:pt>
    <dgm:pt modelId="{C7F943AD-678F-4998-96E0-3E8323439307}" type="pres">
      <dgm:prSet presAssocID="{2BB86A6F-BFFF-483B-951A-A58078222AFB}" presName="boxAndChildren" presStyleCnt="0"/>
      <dgm:spPr/>
    </dgm:pt>
    <dgm:pt modelId="{6473A371-BE89-4092-ADDC-3CD995AA9B46}" type="pres">
      <dgm:prSet presAssocID="{2BB86A6F-BFFF-483B-951A-A58078222AFB}" presName="parentTextBox" presStyleLbl="node1" presStyleIdx="0" presStyleCnt="2"/>
      <dgm:spPr/>
    </dgm:pt>
    <dgm:pt modelId="{B6CE5DA2-3399-4EEF-88F7-805CF9544901}" type="pres">
      <dgm:prSet presAssocID="{961B559C-FB16-4858-8FE5-45CA9D67EF44}" presName="sp" presStyleCnt="0"/>
      <dgm:spPr/>
    </dgm:pt>
    <dgm:pt modelId="{52D7FF84-8CF7-4346-868C-93740FCACAE0}" type="pres">
      <dgm:prSet presAssocID="{7D41B46B-72EF-4EE3-8C46-846DE0893985}" presName="arrowAndChildren" presStyleCnt="0"/>
      <dgm:spPr/>
    </dgm:pt>
    <dgm:pt modelId="{EC7279DD-8B0B-4B89-B5E8-67AD3F8516FB}" type="pres">
      <dgm:prSet presAssocID="{7D41B46B-72EF-4EE3-8C46-846DE0893985}" presName="parentTextArrow" presStyleLbl="node1" presStyleIdx="1" presStyleCnt="2"/>
      <dgm:spPr/>
    </dgm:pt>
  </dgm:ptLst>
  <dgm:cxnLst>
    <dgm:cxn modelId="{C85CBE22-6CC8-4469-9984-AF04C44F0558}" type="presOf" srcId="{4AB04C7A-ED71-4213-A321-2358AC8D59FE}" destId="{D60329C3-E784-4B09-9F61-743744399934}" srcOrd="0" destOrd="0" presId="urn:microsoft.com/office/officeart/2005/8/layout/process4"/>
    <dgm:cxn modelId="{992F7638-102D-4DC3-B50F-D187B13C39C6}" srcId="{4AB04C7A-ED71-4213-A321-2358AC8D59FE}" destId="{7D41B46B-72EF-4EE3-8C46-846DE0893985}" srcOrd="0" destOrd="0" parTransId="{0611ABC0-ADEE-4623-BA51-DCDCEB5DB127}" sibTransId="{961B559C-FB16-4858-8FE5-45CA9D67EF44}"/>
    <dgm:cxn modelId="{33E7DF70-5942-4270-8437-8FE3D2B1BA8C}" type="presOf" srcId="{7D41B46B-72EF-4EE3-8C46-846DE0893985}" destId="{EC7279DD-8B0B-4B89-B5E8-67AD3F8516FB}" srcOrd="0" destOrd="0" presId="urn:microsoft.com/office/officeart/2005/8/layout/process4"/>
    <dgm:cxn modelId="{509D04CF-A2BC-4F1A-882A-8CFE45897535}" type="presOf" srcId="{2BB86A6F-BFFF-483B-951A-A58078222AFB}" destId="{6473A371-BE89-4092-ADDC-3CD995AA9B46}" srcOrd="0" destOrd="0" presId="urn:microsoft.com/office/officeart/2005/8/layout/process4"/>
    <dgm:cxn modelId="{33FD94D9-6D1E-41A1-B7B1-645E8E04F7A0}" srcId="{4AB04C7A-ED71-4213-A321-2358AC8D59FE}" destId="{2BB86A6F-BFFF-483B-951A-A58078222AFB}" srcOrd="1" destOrd="0" parTransId="{312C1421-DB58-442D-BC64-6638FF870C6E}" sibTransId="{E89F592A-A47F-41F1-87D0-03B442DED504}"/>
    <dgm:cxn modelId="{A52F3EEC-F8B4-4027-8F97-CF7F3BD3C59F}" type="presParOf" srcId="{D60329C3-E784-4B09-9F61-743744399934}" destId="{C7F943AD-678F-4998-96E0-3E8323439307}" srcOrd="0" destOrd="0" presId="urn:microsoft.com/office/officeart/2005/8/layout/process4"/>
    <dgm:cxn modelId="{B55392D9-A3FB-4C3B-84AE-C7205A069D12}" type="presParOf" srcId="{C7F943AD-678F-4998-96E0-3E8323439307}" destId="{6473A371-BE89-4092-ADDC-3CD995AA9B46}" srcOrd="0" destOrd="0" presId="urn:microsoft.com/office/officeart/2005/8/layout/process4"/>
    <dgm:cxn modelId="{61BAFE7B-FAC1-49C6-AE65-1827A22BCA34}" type="presParOf" srcId="{D60329C3-E784-4B09-9F61-743744399934}" destId="{B6CE5DA2-3399-4EEF-88F7-805CF9544901}" srcOrd="1" destOrd="0" presId="urn:microsoft.com/office/officeart/2005/8/layout/process4"/>
    <dgm:cxn modelId="{62603DD7-7048-4E26-9B49-53CAA4932C05}" type="presParOf" srcId="{D60329C3-E784-4B09-9F61-743744399934}" destId="{52D7FF84-8CF7-4346-868C-93740FCACAE0}" srcOrd="2" destOrd="0" presId="urn:microsoft.com/office/officeart/2005/8/layout/process4"/>
    <dgm:cxn modelId="{20304EC2-554F-4F50-9AB7-8BD0BB52FF98}" type="presParOf" srcId="{52D7FF84-8CF7-4346-868C-93740FCACAE0}" destId="{EC7279DD-8B0B-4B89-B5E8-67AD3F8516F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62A5C77-EB53-4F8D-BA17-53A9C4625619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5B7C1E9-A7BA-4668-88DB-5E9B72E1F6BA}">
      <dgm:prSet/>
      <dgm:spPr/>
      <dgm:t>
        <a:bodyPr/>
        <a:lstStyle/>
        <a:p>
          <a:r>
            <a:rPr lang="en-US"/>
            <a:t>Amrinone &amp; milrinone are selective phosphodiesterase III inhibitors </a:t>
          </a:r>
        </a:p>
      </dgm:t>
    </dgm:pt>
    <dgm:pt modelId="{786DF2D5-142D-4A44-BBA3-4899C3998211}" type="parTrans" cxnId="{DBDC0344-C3A4-4153-9E1A-02C9CF1D170D}">
      <dgm:prSet/>
      <dgm:spPr/>
      <dgm:t>
        <a:bodyPr/>
        <a:lstStyle/>
        <a:p>
          <a:endParaRPr lang="en-US"/>
        </a:p>
      </dgm:t>
    </dgm:pt>
    <dgm:pt modelId="{35124363-9F99-41EA-8D64-12EA8C31B1D4}" type="sibTrans" cxnId="{DBDC0344-C3A4-4153-9E1A-02C9CF1D170D}">
      <dgm:prSet/>
      <dgm:spPr/>
      <dgm:t>
        <a:bodyPr/>
        <a:lstStyle/>
        <a:p>
          <a:endParaRPr lang="en-US"/>
        </a:p>
      </dgm:t>
    </dgm:pt>
    <dgm:pt modelId="{FF9EC2C4-5241-4153-8DE2-7E3E7ECDC5BA}">
      <dgm:prSet/>
      <dgm:spPr/>
      <dgm:t>
        <a:bodyPr/>
        <a:lstStyle/>
        <a:p>
          <a:r>
            <a:rPr lang="en-US"/>
            <a:t>↑ cAMP levels </a:t>
          </a:r>
        </a:p>
      </dgm:t>
    </dgm:pt>
    <dgm:pt modelId="{82CD6DCF-D650-4858-B705-82ECEFD94A60}" type="parTrans" cxnId="{A5CEA5E9-3E65-4D03-9ECF-4D855F3DE1A8}">
      <dgm:prSet/>
      <dgm:spPr/>
      <dgm:t>
        <a:bodyPr/>
        <a:lstStyle/>
        <a:p>
          <a:endParaRPr lang="en-US"/>
        </a:p>
      </dgm:t>
    </dgm:pt>
    <dgm:pt modelId="{169F9597-7BBC-41FE-8FF3-3D74950B26FC}" type="sibTrans" cxnId="{A5CEA5E9-3E65-4D03-9ECF-4D855F3DE1A8}">
      <dgm:prSet/>
      <dgm:spPr/>
      <dgm:t>
        <a:bodyPr/>
        <a:lstStyle/>
        <a:p>
          <a:endParaRPr lang="en-US"/>
        </a:p>
      </dgm:t>
    </dgm:pt>
    <dgm:pt modelId="{4B5FFB5B-E6B2-461B-8E0C-D7D39963EB9B}">
      <dgm:prSet/>
      <dgm:spPr/>
      <dgm:t>
        <a:bodyPr/>
        <a:lstStyle/>
        <a:p>
          <a:r>
            <a:rPr lang="en-US"/>
            <a:t>The PDE III isoenzyme is specific for intracellular degradation of cAMP in heart, blood vessels and bronchial smooth muscles. </a:t>
          </a:r>
        </a:p>
      </dgm:t>
    </dgm:pt>
    <dgm:pt modelId="{1CB13DCF-AD22-4EBA-B7D4-03C7F6D6704D}" type="parTrans" cxnId="{86422479-7A8B-4BA8-B314-B93DFC351E2F}">
      <dgm:prSet/>
      <dgm:spPr/>
      <dgm:t>
        <a:bodyPr/>
        <a:lstStyle/>
        <a:p>
          <a:endParaRPr lang="en-US"/>
        </a:p>
      </dgm:t>
    </dgm:pt>
    <dgm:pt modelId="{392EAAF3-149D-461D-88F7-DEF6DD8FF5D9}" type="sibTrans" cxnId="{86422479-7A8B-4BA8-B314-B93DFC351E2F}">
      <dgm:prSet/>
      <dgm:spPr/>
      <dgm:t>
        <a:bodyPr/>
        <a:lstStyle/>
        <a:p>
          <a:endParaRPr lang="en-US"/>
        </a:p>
      </dgm:t>
    </dgm:pt>
    <dgm:pt modelId="{9B874920-CE04-471F-B8F5-4C7B7BBB725F}">
      <dgm:prSet/>
      <dgm:spPr/>
      <dgm:t>
        <a:bodyPr/>
        <a:lstStyle/>
        <a:p>
          <a:r>
            <a:rPr lang="en-US"/>
            <a:t>Inodilators </a:t>
          </a:r>
        </a:p>
      </dgm:t>
    </dgm:pt>
    <dgm:pt modelId="{E328F7ED-78B2-4DEC-AA42-D7498BBEAB62}" type="parTrans" cxnId="{026E16A6-C66C-427A-8524-F6AAF2EB2CDD}">
      <dgm:prSet/>
      <dgm:spPr/>
      <dgm:t>
        <a:bodyPr/>
        <a:lstStyle/>
        <a:p>
          <a:endParaRPr lang="en-US"/>
        </a:p>
      </dgm:t>
    </dgm:pt>
    <dgm:pt modelId="{3829940E-DC5D-4CD5-B57D-CFD4A9C24A36}" type="sibTrans" cxnId="{026E16A6-C66C-427A-8524-F6AAF2EB2CDD}">
      <dgm:prSet/>
      <dgm:spPr/>
      <dgm:t>
        <a:bodyPr/>
        <a:lstStyle/>
        <a:p>
          <a:endParaRPr lang="en-US"/>
        </a:p>
      </dgm:t>
    </dgm:pt>
    <dgm:pt modelId="{4E184679-BDB5-4B22-A25C-269016198792}">
      <dgm:prSet/>
      <dgm:spPr/>
      <dgm:t>
        <a:bodyPr/>
        <a:lstStyle/>
        <a:p>
          <a:r>
            <a:rPr lang="en-US"/>
            <a:t>IV administration for short term treatment of severe heart failure </a:t>
          </a:r>
        </a:p>
      </dgm:t>
    </dgm:pt>
    <dgm:pt modelId="{7E45DF3E-653F-42CC-BD23-272ED4F34819}" type="parTrans" cxnId="{D8CE2C78-C6EE-4C25-B8C7-63C64E6A248D}">
      <dgm:prSet/>
      <dgm:spPr/>
      <dgm:t>
        <a:bodyPr/>
        <a:lstStyle/>
        <a:p>
          <a:endParaRPr lang="en-US"/>
        </a:p>
      </dgm:t>
    </dgm:pt>
    <dgm:pt modelId="{ADCDF627-D5DA-421F-986F-C3C5D51E1C0D}" type="sibTrans" cxnId="{D8CE2C78-C6EE-4C25-B8C7-63C64E6A248D}">
      <dgm:prSet/>
      <dgm:spPr/>
      <dgm:t>
        <a:bodyPr/>
        <a:lstStyle/>
        <a:p>
          <a:endParaRPr lang="en-US"/>
        </a:p>
      </dgm:t>
    </dgm:pt>
    <dgm:pt modelId="{7BF405C4-DC8B-4320-A462-B651E9B48D6A}">
      <dgm:prSet/>
      <dgm:spPr/>
      <dgm:t>
        <a:bodyPr/>
        <a:lstStyle/>
        <a:p>
          <a:r>
            <a:rPr lang="en-US"/>
            <a:t>Milrinone is more potent than amrinone and does not produce thrombocytopenia</a:t>
          </a:r>
        </a:p>
      </dgm:t>
    </dgm:pt>
    <dgm:pt modelId="{C257EF28-A3A3-4C63-9016-D87F2C3A57C9}" type="parTrans" cxnId="{6D251F3F-18D5-4EF9-9DC1-D0C9C4958455}">
      <dgm:prSet/>
      <dgm:spPr/>
      <dgm:t>
        <a:bodyPr/>
        <a:lstStyle/>
        <a:p>
          <a:endParaRPr lang="en-US"/>
        </a:p>
      </dgm:t>
    </dgm:pt>
    <dgm:pt modelId="{E0D14521-92E0-4D32-A44B-380CD43E2E7F}" type="sibTrans" cxnId="{6D251F3F-18D5-4EF9-9DC1-D0C9C4958455}">
      <dgm:prSet/>
      <dgm:spPr/>
      <dgm:t>
        <a:bodyPr/>
        <a:lstStyle/>
        <a:p>
          <a:endParaRPr lang="en-US"/>
        </a:p>
      </dgm:t>
    </dgm:pt>
    <dgm:pt modelId="{99983D31-2082-4522-9B41-6FA971C9D4D0}" type="pres">
      <dgm:prSet presAssocID="{B62A5C77-EB53-4F8D-BA17-53A9C4625619}" presName="Name0" presStyleCnt="0">
        <dgm:presLayoutVars>
          <dgm:dir/>
          <dgm:resizeHandles val="exact"/>
        </dgm:presLayoutVars>
      </dgm:prSet>
      <dgm:spPr/>
    </dgm:pt>
    <dgm:pt modelId="{8BD6B90E-EAD8-466D-A729-E5E2CA5F93F3}" type="pres">
      <dgm:prSet presAssocID="{E5B7C1E9-A7BA-4668-88DB-5E9B72E1F6BA}" presName="node" presStyleLbl="node1" presStyleIdx="0" presStyleCnt="6">
        <dgm:presLayoutVars>
          <dgm:bulletEnabled val="1"/>
        </dgm:presLayoutVars>
      </dgm:prSet>
      <dgm:spPr/>
    </dgm:pt>
    <dgm:pt modelId="{277D04F8-6124-4A24-A524-3F89506ED60D}" type="pres">
      <dgm:prSet presAssocID="{35124363-9F99-41EA-8D64-12EA8C31B1D4}" presName="sibTrans" presStyleLbl="sibTrans1D1" presStyleIdx="0" presStyleCnt="5"/>
      <dgm:spPr/>
    </dgm:pt>
    <dgm:pt modelId="{6927CEB5-1EAA-496B-943D-0C49032B73D2}" type="pres">
      <dgm:prSet presAssocID="{35124363-9F99-41EA-8D64-12EA8C31B1D4}" presName="connectorText" presStyleLbl="sibTrans1D1" presStyleIdx="0" presStyleCnt="5"/>
      <dgm:spPr/>
    </dgm:pt>
    <dgm:pt modelId="{F3BD164D-5392-4A6C-8E9A-10F77238F099}" type="pres">
      <dgm:prSet presAssocID="{FF9EC2C4-5241-4153-8DE2-7E3E7ECDC5BA}" presName="node" presStyleLbl="node1" presStyleIdx="1" presStyleCnt="6">
        <dgm:presLayoutVars>
          <dgm:bulletEnabled val="1"/>
        </dgm:presLayoutVars>
      </dgm:prSet>
      <dgm:spPr/>
    </dgm:pt>
    <dgm:pt modelId="{02D303E5-2EBD-4FF6-A0CE-30EC68CC3B24}" type="pres">
      <dgm:prSet presAssocID="{169F9597-7BBC-41FE-8FF3-3D74950B26FC}" presName="sibTrans" presStyleLbl="sibTrans1D1" presStyleIdx="1" presStyleCnt="5"/>
      <dgm:spPr/>
    </dgm:pt>
    <dgm:pt modelId="{4EAD885C-C903-45AB-82C5-968140571385}" type="pres">
      <dgm:prSet presAssocID="{169F9597-7BBC-41FE-8FF3-3D74950B26FC}" presName="connectorText" presStyleLbl="sibTrans1D1" presStyleIdx="1" presStyleCnt="5"/>
      <dgm:spPr/>
    </dgm:pt>
    <dgm:pt modelId="{89C17131-02DE-44D2-9F2E-0DE5F03ECBE5}" type="pres">
      <dgm:prSet presAssocID="{4B5FFB5B-E6B2-461B-8E0C-D7D39963EB9B}" presName="node" presStyleLbl="node1" presStyleIdx="2" presStyleCnt="6">
        <dgm:presLayoutVars>
          <dgm:bulletEnabled val="1"/>
        </dgm:presLayoutVars>
      </dgm:prSet>
      <dgm:spPr/>
    </dgm:pt>
    <dgm:pt modelId="{7666EE96-268C-412E-8345-A7A78A8B1E15}" type="pres">
      <dgm:prSet presAssocID="{392EAAF3-149D-461D-88F7-DEF6DD8FF5D9}" presName="sibTrans" presStyleLbl="sibTrans1D1" presStyleIdx="2" presStyleCnt="5"/>
      <dgm:spPr/>
    </dgm:pt>
    <dgm:pt modelId="{F6A766E4-7B19-4B37-B3BC-3EC98B6E93A3}" type="pres">
      <dgm:prSet presAssocID="{392EAAF3-149D-461D-88F7-DEF6DD8FF5D9}" presName="connectorText" presStyleLbl="sibTrans1D1" presStyleIdx="2" presStyleCnt="5"/>
      <dgm:spPr/>
    </dgm:pt>
    <dgm:pt modelId="{9C39DA08-14A6-4C9F-B432-FEF30049ADC5}" type="pres">
      <dgm:prSet presAssocID="{9B874920-CE04-471F-B8F5-4C7B7BBB725F}" presName="node" presStyleLbl="node1" presStyleIdx="3" presStyleCnt="6">
        <dgm:presLayoutVars>
          <dgm:bulletEnabled val="1"/>
        </dgm:presLayoutVars>
      </dgm:prSet>
      <dgm:spPr/>
    </dgm:pt>
    <dgm:pt modelId="{F6C2FDF9-4FC1-4B2B-9F9F-80163A77CB41}" type="pres">
      <dgm:prSet presAssocID="{3829940E-DC5D-4CD5-B57D-CFD4A9C24A36}" presName="sibTrans" presStyleLbl="sibTrans1D1" presStyleIdx="3" presStyleCnt="5"/>
      <dgm:spPr/>
    </dgm:pt>
    <dgm:pt modelId="{ED707630-5537-4A76-8CAD-D2AFEF53B929}" type="pres">
      <dgm:prSet presAssocID="{3829940E-DC5D-4CD5-B57D-CFD4A9C24A36}" presName="connectorText" presStyleLbl="sibTrans1D1" presStyleIdx="3" presStyleCnt="5"/>
      <dgm:spPr/>
    </dgm:pt>
    <dgm:pt modelId="{74F751E7-4207-418E-83E5-EEF587953187}" type="pres">
      <dgm:prSet presAssocID="{4E184679-BDB5-4B22-A25C-269016198792}" presName="node" presStyleLbl="node1" presStyleIdx="4" presStyleCnt="6">
        <dgm:presLayoutVars>
          <dgm:bulletEnabled val="1"/>
        </dgm:presLayoutVars>
      </dgm:prSet>
      <dgm:spPr/>
    </dgm:pt>
    <dgm:pt modelId="{2F081BDC-D3B6-4A3C-ADB8-7CAAF4FF965B}" type="pres">
      <dgm:prSet presAssocID="{ADCDF627-D5DA-421F-986F-C3C5D51E1C0D}" presName="sibTrans" presStyleLbl="sibTrans1D1" presStyleIdx="4" presStyleCnt="5"/>
      <dgm:spPr/>
    </dgm:pt>
    <dgm:pt modelId="{DD61BE8A-AC5B-4F70-8AFC-852B17AF197D}" type="pres">
      <dgm:prSet presAssocID="{ADCDF627-D5DA-421F-986F-C3C5D51E1C0D}" presName="connectorText" presStyleLbl="sibTrans1D1" presStyleIdx="4" presStyleCnt="5"/>
      <dgm:spPr/>
    </dgm:pt>
    <dgm:pt modelId="{3EE9E6C9-B1C6-46B7-9C0F-8E9533829CA0}" type="pres">
      <dgm:prSet presAssocID="{7BF405C4-DC8B-4320-A462-B651E9B48D6A}" presName="node" presStyleLbl="node1" presStyleIdx="5" presStyleCnt="6">
        <dgm:presLayoutVars>
          <dgm:bulletEnabled val="1"/>
        </dgm:presLayoutVars>
      </dgm:prSet>
      <dgm:spPr/>
    </dgm:pt>
  </dgm:ptLst>
  <dgm:cxnLst>
    <dgm:cxn modelId="{084E6208-5D86-4AF5-84CA-653766CAF2A9}" type="presOf" srcId="{7BF405C4-DC8B-4320-A462-B651E9B48D6A}" destId="{3EE9E6C9-B1C6-46B7-9C0F-8E9533829CA0}" srcOrd="0" destOrd="0" presId="urn:microsoft.com/office/officeart/2016/7/layout/RepeatingBendingProcessNew"/>
    <dgm:cxn modelId="{9C2F8114-A095-42FD-BA19-B505E9B4A896}" type="presOf" srcId="{169F9597-7BBC-41FE-8FF3-3D74950B26FC}" destId="{4EAD885C-C903-45AB-82C5-968140571385}" srcOrd="1" destOrd="0" presId="urn:microsoft.com/office/officeart/2016/7/layout/RepeatingBendingProcessNew"/>
    <dgm:cxn modelId="{0F3FEA28-31A0-491D-9C9E-2C6FBF874B40}" type="presOf" srcId="{3829940E-DC5D-4CD5-B57D-CFD4A9C24A36}" destId="{ED707630-5537-4A76-8CAD-D2AFEF53B929}" srcOrd="1" destOrd="0" presId="urn:microsoft.com/office/officeart/2016/7/layout/RepeatingBendingProcessNew"/>
    <dgm:cxn modelId="{AF5EC62E-4607-4D3C-B19F-AE68514E1F84}" type="presOf" srcId="{9B874920-CE04-471F-B8F5-4C7B7BBB725F}" destId="{9C39DA08-14A6-4C9F-B432-FEF30049ADC5}" srcOrd="0" destOrd="0" presId="urn:microsoft.com/office/officeart/2016/7/layout/RepeatingBendingProcessNew"/>
    <dgm:cxn modelId="{6D251F3F-18D5-4EF9-9DC1-D0C9C4958455}" srcId="{B62A5C77-EB53-4F8D-BA17-53A9C4625619}" destId="{7BF405C4-DC8B-4320-A462-B651E9B48D6A}" srcOrd="5" destOrd="0" parTransId="{C257EF28-A3A3-4C63-9016-D87F2C3A57C9}" sibTransId="{E0D14521-92E0-4D32-A44B-380CD43E2E7F}"/>
    <dgm:cxn modelId="{DBDC0344-C3A4-4153-9E1A-02C9CF1D170D}" srcId="{B62A5C77-EB53-4F8D-BA17-53A9C4625619}" destId="{E5B7C1E9-A7BA-4668-88DB-5E9B72E1F6BA}" srcOrd="0" destOrd="0" parTransId="{786DF2D5-142D-4A44-BBA3-4899C3998211}" sibTransId="{35124363-9F99-41EA-8D64-12EA8C31B1D4}"/>
    <dgm:cxn modelId="{60043049-BEB0-4EE1-9DFB-924FA31E4108}" type="presOf" srcId="{4E184679-BDB5-4B22-A25C-269016198792}" destId="{74F751E7-4207-418E-83E5-EEF587953187}" srcOrd="0" destOrd="0" presId="urn:microsoft.com/office/officeart/2016/7/layout/RepeatingBendingProcessNew"/>
    <dgm:cxn modelId="{1F3C936D-3231-49E1-906D-73ACE2CA2E10}" type="presOf" srcId="{B62A5C77-EB53-4F8D-BA17-53A9C4625619}" destId="{99983D31-2082-4522-9B41-6FA971C9D4D0}" srcOrd="0" destOrd="0" presId="urn:microsoft.com/office/officeart/2016/7/layout/RepeatingBendingProcessNew"/>
    <dgm:cxn modelId="{512B3357-F021-47F2-A6E0-894718828B2B}" type="presOf" srcId="{35124363-9F99-41EA-8D64-12EA8C31B1D4}" destId="{6927CEB5-1EAA-496B-943D-0C49032B73D2}" srcOrd="1" destOrd="0" presId="urn:microsoft.com/office/officeart/2016/7/layout/RepeatingBendingProcessNew"/>
    <dgm:cxn modelId="{D8CE2C78-C6EE-4C25-B8C7-63C64E6A248D}" srcId="{B62A5C77-EB53-4F8D-BA17-53A9C4625619}" destId="{4E184679-BDB5-4B22-A25C-269016198792}" srcOrd="4" destOrd="0" parTransId="{7E45DF3E-653F-42CC-BD23-272ED4F34819}" sibTransId="{ADCDF627-D5DA-421F-986F-C3C5D51E1C0D}"/>
    <dgm:cxn modelId="{C66D8858-9D50-4C33-BDEA-3B1C7666AA22}" type="presOf" srcId="{35124363-9F99-41EA-8D64-12EA8C31B1D4}" destId="{277D04F8-6124-4A24-A524-3F89506ED60D}" srcOrd="0" destOrd="0" presId="urn:microsoft.com/office/officeart/2016/7/layout/RepeatingBendingProcessNew"/>
    <dgm:cxn modelId="{86422479-7A8B-4BA8-B314-B93DFC351E2F}" srcId="{B62A5C77-EB53-4F8D-BA17-53A9C4625619}" destId="{4B5FFB5B-E6B2-461B-8E0C-D7D39963EB9B}" srcOrd="2" destOrd="0" parTransId="{1CB13DCF-AD22-4EBA-B7D4-03C7F6D6704D}" sibTransId="{392EAAF3-149D-461D-88F7-DEF6DD8FF5D9}"/>
    <dgm:cxn modelId="{D4336999-A637-4F24-AD18-30A099AE7570}" type="presOf" srcId="{4B5FFB5B-E6B2-461B-8E0C-D7D39963EB9B}" destId="{89C17131-02DE-44D2-9F2E-0DE5F03ECBE5}" srcOrd="0" destOrd="0" presId="urn:microsoft.com/office/officeart/2016/7/layout/RepeatingBendingProcessNew"/>
    <dgm:cxn modelId="{026E16A6-C66C-427A-8524-F6AAF2EB2CDD}" srcId="{B62A5C77-EB53-4F8D-BA17-53A9C4625619}" destId="{9B874920-CE04-471F-B8F5-4C7B7BBB725F}" srcOrd="3" destOrd="0" parTransId="{E328F7ED-78B2-4DEC-AA42-D7498BBEAB62}" sibTransId="{3829940E-DC5D-4CD5-B57D-CFD4A9C24A36}"/>
    <dgm:cxn modelId="{16B910B8-FE62-4F53-9F2B-FBD6CB982CE0}" type="presOf" srcId="{FF9EC2C4-5241-4153-8DE2-7E3E7ECDC5BA}" destId="{F3BD164D-5392-4A6C-8E9A-10F77238F099}" srcOrd="0" destOrd="0" presId="urn:microsoft.com/office/officeart/2016/7/layout/RepeatingBendingProcessNew"/>
    <dgm:cxn modelId="{492D4EC5-C3B7-4B50-AD8C-6670CFEE5EF8}" type="presOf" srcId="{3829940E-DC5D-4CD5-B57D-CFD4A9C24A36}" destId="{F6C2FDF9-4FC1-4B2B-9F9F-80163A77CB41}" srcOrd="0" destOrd="0" presId="urn:microsoft.com/office/officeart/2016/7/layout/RepeatingBendingProcessNew"/>
    <dgm:cxn modelId="{A473D7D0-FBA8-4ACE-B121-A8111674BA7A}" type="presOf" srcId="{392EAAF3-149D-461D-88F7-DEF6DD8FF5D9}" destId="{F6A766E4-7B19-4B37-B3BC-3EC98B6E93A3}" srcOrd="1" destOrd="0" presId="urn:microsoft.com/office/officeart/2016/7/layout/RepeatingBendingProcessNew"/>
    <dgm:cxn modelId="{109DE7D4-2346-408B-A612-7EB689C732DA}" type="presOf" srcId="{169F9597-7BBC-41FE-8FF3-3D74950B26FC}" destId="{02D303E5-2EBD-4FF6-A0CE-30EC68CC3B24}" srcOrd="0" destOrd="0" presId="urn:microsoft.com/office/officeart/2016/7/layout/RepeatingBendingProcessNew"/>
    <dgm:cxn modelId="{86F65CD7-71E1-41D0-A6B0-D7E6CAFA4653}" type="presOf" srcId="{392EAAF3-149D-461D-88F7-DEF6DD8FF5D9}" destId="{7666EE96-268C-412E-8345-A7A78A8B1E15}" srcOrd="0" destOrd="0" presId="urn:microsoft.com/office/officeart/2016/7/layout/RepeatingBendingProcessNew"/>
    <dgm:cxn modelId="{BD92F6E4-7926-4E03-A70D-190DF36E6F23}" type="presOf" srcId="{ADCDF627-D5DA-421F-986F-C3C5D51E1C0D}" destId="{2F081BDC-D3B6-4A3C-ADB8-7CAAF4FF965B}" srcOrd="0" destOrd="0" presId="urn:microsoft.com/office/officeart/2016/7/layout/RepeatingBendingProcessNew"/>
    <dgm:cxn modelId="{1A08D8E7-5233-4535-9354-79F82C011487}" type="presOf" srcId="{E5B7C1E9-A7BA-4668-88DB-5E9B72E1F6BA}" destId="{8BD6B90E-EAD8-466D-A729-E5E2CA5F93F3}" srcOrd="0" destOrd="0" presId="urn:microsoft.com/office/officeart/2016/7/layout/RepeatingBendingProcessNew"/>
    <dgm:cxn modelId="{A5CEA5E9-3E65-4D03-9ECF-4D855F3DE1A8}" srcId="{B62A5C77-EB53-4F8D-BA17-53A9C4625619}" destId="{FF9EC2C4-5241-4153-8DE2-7E3E7ECDC5BA}" srcOrd="1" destOrd="0" parTransId="{82CD6DCF-D650-4858-B705-82ECEFD94A60}" sibTransId="{169F9597-7BBC-41FE-8FF3-3D74950B26FC}"/>
    <dgm:cxn modelId="{D61008EF-7DF9-4FA0-ADEF-785D04CDF5CE}" type="presOf" srcId="{ADCDF627-D5DA-421F-986F-C3C5D51E1C0D}" destId="{DD61BE8A-AC5B-4F70-8AFC-852B17AF197D}" srcOrd="1" destOrd="0" presId="urn:microsoft.com/office/officeart/2016/7/layout/RepeatingBendingProcessNew"/>
    <dgm:cxn modelId="{241501F6-9EDD-4A81-AE7A-39CDAB705E20}" type="presParOf" srcId="{99983D31-2082-4522-9B41-6FA971C9D4D0}" destId="{8BD6B90E-EAD8-466D-A729-E5E2CA5F93F3}" srcOrd="0" destOrd="0" presId="urn:microsoft.com/office/officeart/2016/7/layout/RepeatingBendingProcessNew"/>
    <dgm:cxn modelId="{52B68CED-CE11-4737-8BC8-5ABC7BDFA272}" type="presParOf" srcId="{99983D31-2082-4522-9B41-6FA971C9D4D0}" destId="{277D04F8-6124-4A24-A524-3F89506ED60D}" srcOrd="1" destOrd="0" presId="urn:microsoft.com/office/officeart/2016/7/layout/RepeatingBendingProcessNew"/>
    <dgm:cxn modelId="{C4986429-74E0-4BC9-9D5F-E2E6711D4E51}" type="presParOf" srcId="{277D04F8-6124-4A24-A524-3F89506ED60D}" destId="{6927CEB5-1EAA-496B-943D-0C49032B73D2}" srcOrd="0" destOrd="0" presId="urn:microsoft.com/office/officeart/2016/7/layout/RepeatingBendingProcessNew"/>
    <dgm:cxn modelId="{9F9AD215-F849-4B53-B99C-2D32ED0C2038}" type="presParOf" srcId="{99983D31-2082-4522-9B41-6FA971C9D4D0}" destId="{F3BD164D-5392-4A6C-8E9A-10F77238F099}" srcOrd="2" destOrd="0" presId="urn:microsoft.com/office/officeart/2016/7/layout/RepeatingBendingProcessNew"/>
    <dgm:cxn modelId="{A41780A3-D0C1-4C47-90DD-C4C25AA399C6}" type="presParOf" srcId="{99983D31-2082-4522-9B41-6FA971C9D4D0}" destId="{02D303E5-2EBD-4FF6-A0CE-30EC68CC3B24}" srcOrd="3" destOrd="0" presId="urn:microsoft.com/office/officeart/2016/7/layout/RepeatingBendingProcessNew"/>
    <dgm:cxn modelId="{701A62F7-5CF8-4851-8C87-34D65B40BB15}" type="presParOf" srcId="{02D303E5-2EBD-4FF6-A0CE-30EC68CC3B24}" destId="{4EAD885C-C903-45AB-82C5-968140571385}" srcOrd="0" destOrd="0" presId="urn:microsoft.com/office/officeart/2016/7/layout/RepeatingBendingProcessNew"/>
    <dgm:cxn modelId="{AD549D5D-596D-4BFA-B202-515CE04F3D0F}" type="presParOf" srcId="{99983D31-2082-4522-9B41-6FA971C9D4D0}" destId="{89C17131-02DE-44D2-9F2E-0DE5F03ECBE5}" srcOrd="4" destOrd="0" presId="urn:microsoft.com/office/officeart/2016/7/layout/RepeatingBendingProcessNew"/>
    <dgm:cxn modelId="{82E176E1-2ECD-4993-920B-7F698664B73D}" type="presParOf" srcId="{99983D31-2082-4522-9B41-6FA971C9D4D0}" destId="{7666EE96-268C-412E-8345-A7A78A8B1E15}" srcOrd="5" destOrd="0" presId="urn:microsoft.com/office/officeart/2016/7/layout/RepeatingBendingProcessNew"/>
    <dgm:cxn modelId="{E4E3E5A3-E1DE-4E33-9E05-8DFB305FABDD}" type="presParOf" srcId="{7666EE96-268C-412E-8345-A7A78A8B1E15}" destId="{F6A766E4-7B19-4B37-B3BC-3EC98B6E93A3}" srcOrd="0" destOrd="0" presId="urn:microsoft.com/office/officeart/2016/7/layout/RepeatingBendingProcessNew"/>
    <dgm:cxn modelId="{7F6DA369-EBA1-4509-8AEE-37B5FFAADA15}" type="presParOf" srcId="{99983D31-2082-4522-9B41-6FA971C9D4D0}" destId="{9C39DA08-14A6-4C9F-B432-FEF30049ADC5}" srcOrd="6" destOrd="0" presId="urn:microsoft.com/office/officeart/2016/7/layout/RepeatingBendingProcessNew"/>
    <dgm:cxn modelId="{6AC6CFBA-94E9-413E-8345-7E0FDC1C7060}" type="presParOf" srcId="{99983D31-2082-4522-9B41-6FA971C9D4D0}" destId="{F6C2FDF9-4FC1-4B2B-9F9F-80163A77CB41}" srcOrd="7" destOrd="0" presId="urn:microsoft.com/office/officeart/2016/7/layout/RepeatingBendingProcessNew"/>
    <dgm:cxn modelId="{9509429A-CC4E-48D0-9C51-598745D1A70A}" type="presParOf" srcId="{F6C2FDF9-4FC1-4B2B-9F9F-80163A77CB41}" destId="{ED707630-5537-4A76-8CAD-D2AFEF53B929}" srcOrd="0" destOrd="0" presId="urn:microsoft.com/office/officeart/2016/7/layout/RepeatingBendingProcessNew"/>
    <dgm:cxn modelId="{83A7FBF6-6DBE-4CF5-A7AE-29E41AC81843}" type="presParOf" srcId="{99983D31-2082-4522-9B41-6FA971C9D4D0}" destId="{74F751E7-4207-418E-83E5-EEF587953187}" srcOrd="8" destOrd="0" presId="urn:microsoft.com/office/officeart/2016/7/layout/RepeatingBendingProcessNew"/>
    <dgm:cxn modelId="{A71E4CC0-5CA4-4287-8168-B187D2AA3DC6}" type="presParOf" srcId="{99983D31-2082-4522-9B41-6FA971C9D4D0}" destId="{2F081BDC-D3B6-4A3C-ADB8-7CAAF4FF965B}" srcOrd="9" destOrd="0" presId="urn:microsoft.com/office/officeart/2016/7/layout/RepeatingBendingProcessNew"/>
    <dgm:cxn modelId="{63B2AD34-36BF-493F-B7B7-2051E4A9CCB8}" type="presParOf" srcId="{2F081BDC-D3B6-4A3C-ADB8-7CAAF4FF965B}" destId="{DD61BE8A-AC5B-4F70-8AFC-852B17AF197D}" srcOrd="0" destOrd="0" presId="urn:microsoft.com/office/officeart/2016/7/layout/RepeatingBendingProcessNew"/>
    <dgm:cxn modelId="{1EFD95D9-C09D-44FA-AE00-4B3C623DD6FB}" type="presParOf" srcId="{99983D31-2082-4522-9B41-6FA971C9D4D0}" destId="{3EE9E6C9-B1C6-46B7-9C0F-8E9533829CA0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D4065E4-6C2B-4821-8C6E-319C140B3515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EB4C2ED-8C09-4766-85CE-16F29530F1A6}">
      <dgm:prSet/>
      <dgm:spPr/>
      <dgm:t>
        <a:bodyPr/>
        <a:lstStyle/>
        <a:p>
          <a:r>
            <a:rPr lang="en-US"/>
            <a:t>Dopamine </a:t>
          </a:r>
        </a:p>
      </dgm:t>
    </dgm:pt>
    <dgm:pt modelId="{BA16C3E6-09FE-402F-8B7F-21358385400C}" type="parTrans" cxnId="{A84EB0BD-5119-4769-B251-F67590F49438}">
      <dgm:prSet/>
      <dgm:spPr/>
      <dgm:t>
        <a:bodyPr/>
        <a:lstStyle/>
        <a:p>
          <a:endParaRPr lang="en-US"/>
        </a:p>
      </dgm:t>
    </dgm:pt>
    <dgm:pt modelId="{C4DF4E70-35FB-4EE6-8A9E-1F31E4D2D226}" type="sibTrans" cxnId="{A84EB0BD-5119-4769-B251-F67590F49438}">
      <dgm:prSet/>
      <dgm:spPr/>
      <dgm:t>
        <a:bodyPr/>
        <a:lstStyle/>
        <a:p>
          <a:endParaRPr lang="en-US"/>
        </a:p>
      </dgm:t>
    </dgm:pt>
    <dgm:pt modelId="{AE47C7EE-AEC7-4AE8-9858-0D698181B9D2}">
      <dgm:prSet/>
      <dgm:spPr/>
      <dgm:t>
        <a:bodyPr/>
        <a:lstStyle/>
        <a:p>
          <a:r>
            <a:rPr lang="en-US"/>
            <a:t>Dobutamine </a:t>
          </a:r>
        </a:p>
      </dgm:t>
    </dgm:pt>
    <dgm:pt modelId="{8081645B-17DC-45B0-8080-E0C02D24C994}" type="parTrans" cxnId="{63A6A749-6984-484B-99A2-85273DCD3036}">
      <dgm:prSet/>
      <dgm:spPr/>
      <dgm:t>
        <a:bodyPr/>
        <a:lstStyle/>
        <a:p>
          <a:endParaRPr lang="en-US"/>
        </a:p>
      </dgm:t>
    </dgm:pt>
    <dgm:pt modelId="{5243B11D-A1C0-4599-A85C-C442F4789C95}" type="sibTrans" cxnId="{63A6A749-6984-484B-99A2-85273DCD3036}">
      <dgm:prSet/>
      <dgm:spPr/>
      <dgm:t>
        <a:bodyPr/>
        <a:lstStyle/>
        <a:p>
          <a:endParaRPr lang="en-US"/>
        </a:p>
      </dgm:t>
    </dgm:pt>
    <dgm:pt modelId="{30F218FD-740A-4F03-B3F9-81D7DF697795}" type="pres">
      <dgm:prSet presAssocID="{DD4065E4-6C2B-4821-8C6E-319C140B3515}" presName="linear" presStyleCnt="0">
        <dgm:presLayoutVars>
          <dgm:animLvl val="lvl"/>
          <dgm:resizeHandles val="exact"/>
        </dgm:presLayoutVars>
      </dgm:prSet>
      <dgm:spPr/>
    </dgm:pt>
    <dgm:pt modelId="{38B33350-E12A-463A-8167-625B42BD7953}" type="pres">
      <dgm:prSet presAssocID="{BEB4C2ED-8C09-4766-85CE-16F29530F1A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861C6FA-58D1-4593-9C30-DA18A8A8558E}" type="pres">
      <dgm:prSet presAssocID="{C4DF4E70-35FB-4EE6-8A9E-1F31E4D2D226}" presName="spacer" presStyleCnt="0"/>
      <dgm:spPr/>
    </dgm:pt>
    <dgm:pt modelId="{78D7815D-CBD2-4952-88B3-EADA7861B094}" type="pres">
      <dgm:prSet presAssocID="{AE47C7EE-AEC7-4AE8-9858-0D698181B9D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B743308-3A78-4E2B-8FB9-B8D8EFFA073E}" type="presOf" srcId="{DD4065E4-6C2B-4821-8C6E-319C140B3515}" destId="{30F218FD-740A-4F03-B3F9-81D7DF697795}" srcOrd="0" destOrd="0" presId="urn:microsoft.com/office/officeart/2005/8/layout/vList2"/>
    <dgm:cxn modelId="{63A6A749-6984-484B-99A2-85273DCD3036}" srcId="{DD4065E4-6C2B-4821-8C6E-319C140B3515}" destId="{AE47C7EE-AEC7-4AE8-9858-0D698181B9D2}" srcOrd="1" destOrd="0" parTransId="{8081645B-17DC-45B0-8080-E0C02D24C994}" sibTransId="{5243B11D-A1C0-4599-A85C-C442F4789C95}"/>
    <dgm:cxn modelId="{75AF4B9F-8601-48EE-A03B-42C91BD099A4}" type="presOf" srcId="{AE47C7EE-AEC7-4AE8-9858-0D698181B9D2}" destId="{78D7815D-CBD2-4952-88B3-EADA7861B094}" srcOrd="0" destOrd="0" presId="urn:microsoft.com/office/officeart/2005/8/layout/vList2"/>
    <dgm:cxn modelId="{A84EB0BD-5119-4769-B251-F67590F49438}" srcId="{DD4065E4-6C2B-4821-8C6E-319C140B3515}" destId="{BEB4C2ED-8C09-4766-85CE-16F29530F1A6}" srcOrd="0" destOrd="0" parTransId="{BA16C3E6-09FE-402F-8B7F-21358385400C}" sibTransId="{C4DF4E70-35FB-4EE6-8A9E-1F31E4D2D226}"/>
    <dgm:cxn modelId="{2A4D1EC7-D197-40D4-917A-96246D52F29B}" type="presOf" srcId="{BEB4C2ED-8C09-4766-85CE-16F29530F1A6}" destId="{38B33350-E12A-463A-8167-625B42BD7953}" srcOrd="0" destOrd="0" presId="urn:microsoft.com/office/officeart/2005/8/layout/vList2"/>
    <dgm:cxn modelId="{48D40A8B-46DA-41A8-AE84-E83AE6EC260C}" type="presParOf" srcId="{30F218FD-740A-4F03-B3F9-81D7DF697795}" destId="{38B33350-E12A-463A-8167-625B42BD7953}" srcOrd="0" destOrd="0" presId="urn:microsoft.com/office/officeart/2005/8/layout/vList2"/>
    <dgm:cxn modelId="{E78EF429-52A2-44D1-8A40-077D65FF9E8B}" type="presParOf" srcId="{30F218FD-740A-4F03-B3F9-81D7DF697795}" destId="{D861C6FA-58D1-4593-9C30-DA18A8A8558E}" srcOrd="1" destOrd="0" presId="urn:microsoft.com/office/officeart/2005/8/layout/vList2"/>
    <dgm:cxn modelId="{D7285183-9F2A-4422-A169-C2717F6A1CD4}" type="presParOf" srcId="{30F218FD-740A-4F03-B3F9-81D7DF697795}" destId="{78D7815D-CBD2-4952-88B3-EADA7861B09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28E7496-1907-4010-9475-1FDA148C1DC3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5B4AC1E9-D18B-4BFC-97A7-F68C685E1534}">
      <dgm:prSet/>
      <dgm:spPr/>
      <dgm:t>
        <a:bodyPr/>
        <a:lstStyle/>
        <a:p>
          <a:r>
            <a:rPr lang="en-US"/>
            <a:t>Almost all symptomatic Patients treated with a diuretic </a:t>
          </a:r>
        </a:p>
      </dgm:t>
    </dgm:pt>
    <dgm:pt modelId="{5537153F-45FE-49D5-BC4F-1953D38FCE6B}" type="parTrans" cxnId="{195D0DCC-A67A-4129-B91C-DB1ED03DA125}">
      <dgm:prSet/>
      <dgm:spPr/>
      <dgm:t>
        <a:bodyPr/>
        <a:lstStyle/>
        <a:p>
          <a:endParaRPr lang="en-US"/>
        </a:p>
      </dgm:t>
    </dgm:pt>
    <dgm:pt modelId="{9090D746-A2E2-4F41-B134-DDD9A86F529D}" type="sibTrans" cxnId="{195D0DCC-A67A-4129-B91C-DB1ED03DA125}">
      <dgm:prSet/>
      <dgm:spPr/>
      <dgm:t>
        <a:bodyPr/>
        <a:lstStyle/>
        <a:p>
          <a:endParaRPr lang="en-US"/>
        </a:p>
      </dgm:t>
    </dgm:pt>
    <dgm:pt modelId="{71919B2E-ED45-4307-A2F2-BDD4DB667A95}">
      <dgm:prSet/>
      <dgm:spPr/>
      <dgm:t>
        <a:bodyPr/>
        <a:lstStyle/>
        <a:p>
          <a:r>
            <a:rPr lang="en-US"/>
            <a:t>High ceiling diuretics (loop diuretics) preferred </a:t>
          </a:r>
        </a:p>
      </dgm:t>
    </dgm:pt>
    <dgm:pt modelId="{9C16165E-239B-4524-BBCB-105C070CAB6D}" type="parTrans" cxnId="{E1A249A5-D7AE-4490-90BE-2CD9346C584B}">
      <dgm:prSet/>
      <dgm:spPr/>
      <dgm:t>
        <a:bodyPr/>
        <a:lstStyle/>
        <a:p>
          <a:endParaRPr lang="en-US"/>
        </a:p>
      </dgm:t>
    </dgm:pt>
    <dgm:pt modelId="{A735E991-D640-4325-BD56-C9C6F9364BE8}" type="sibTrans" cxnId="{E1A249A5-D7AE-4490-90BE-2CD9346C584B}">
      <dgm:prSet/>
      <dgm:spPr/>
      <dgm:t>
        <a:bodyPr/>
        <a:lstStyle/>
        <a:p>
          <a:endParaRPr lang="en-US"/>
        </a:p>
      </dgm:t>
    </dgm:pt>
    <dgm:pt modelId="{0394F207-62A5-4355-B572-29F74C5AEB12}">
      <dgm:prSet/>
      <dgm:spPr/>
      <dgm:t>
        <a:bodyPr/>
        <a:lstStyle/>
        <a:p>
          <a:r>
            <a:rPr lang="en-US"/>
            <a:t>Low dose therapy for maintainence </a:t>
          </a:r>
        </a:p>
      </dgm:t>
    </dgm:pt>
    <dgm:pt modelId="{A37D5364-1EAD-4350-9906-0970849E5DA7}" type="parTrans" cxnId="{B91A9EC5-344A-47A6-852B-064F68A76AFE}">
      <dgm:prSet/>
      <dgm:spPr/>
      <dgm:t>
        <a:bodyPr/>
        <a:lstStyle/>
        <a:p>
          <a:endParaRPr lang="en-US"/>
        </a:p>
      </dgm:t>
    </dgm:pt>
    <dgm:pt modelId="{F0A40911-50D3-457C-A41D-0EDFAC761084}" type="sibTrans" cxnId="{B91A9EC5-344A-47A6-852B-064F68A76AFE}">
      <dgm:prSet/>
      <dgm:spPr/>
      <dgm:t>
        <a:bodyPr/>
        <a:lstStyle/>
        <a:p>
          <a:endParaRPr lang="en-US"/>
        </a:p>
      </dgm:t>
    </dgm:pt>
    <dgm:pt modelId="{7564FB40-8D59-4CBC-AA02-3FB624E0F60D}">
      <dgm:prSet/>
      <dgm:spPr/>
      <dgm:t>
        <a:bodyPr/>
        <a:lstStyle/>
        <a:p>
          <a:r>
            <a:rPr lang="en-US"/>
            <a:t>They increase salt and water excretion &amp; reduce blood volume</a:t>
          </a:r>
        </a:p>
      </dgm:t>
    </dgm:pt>
    <dgm:pt modelId="{14751B36-FDF6-43A4-A82F-AE74CD18E1CB}" type="parTrans" cxnId="{E943C179-F6A6-495B-AFD0-B6B28FBF9883}">
      <dgm:prSet/>
      <dgm:spPr/>
      <dgm:t>
        <a:bodyPr/>
        <a:lstStyle/>
        <a:p>
          <a:endParaRPr lang="en-US"/>
        </a:p>
      </dgm:t>
    </dgm:pt>
    <dgm:pt modelId="{149B283F-7231-4978-99A9-79A8E4953DE5}" type="sibTrans" cxnId="{E943C179-F6A6-495B-AFD0-B6B28FBF9883}">
      <dgm:prSet/>
      <dgm:spPr/>
      <dgm:t>
        <a:bodyPr/>
        <a:lstStyle/>
        <a:p>
          <a:endParaRPr lang="en-US"/>
        </a:p>
      </dgm:t>
    </dgm:pt>
    <dgm:pt modelId="{1A88C117-6E40-490A-A05A-5DE307D2AA29}">
      <dgm:prSet/>
      <dgm:spPr/>
      <dgm:t>
        <a:bodyPr/>
        <a:lstStyle/>
        <a:p>
          <a:r>
            <a:rPr lang="en-US"/>
            <a:t>Reduce preload &amp; venous pressure</a:t>
          </a:r>
        </a:p>
      </dgm:t>
    </dgm:pt>
    <dgm:pt modelId="{213F9328-70FE-4CC0-9BAF-307DEC433FF5}" type="parTrans" cxnId="{AED9F839-5043-41BC-AB65-9663F6BB1335}">
      <dgm:prSet/>
      <dgm:spPr/>
      <dgm:t>
        <a:bodyPr/>
        <a:lstStyle/>
        <a:p>
          <a:endParaRPr lang="en-US"/>
        </a:p>
      </dgm:t>
    </dgm:pt>
    <dgm:pt modelId="{F861AF3E-30CC-4AAD-BC15-6660D85E8EA9}" type="sibTrans" cxnId="{AED9F839-5043-41BC-AB65-9663F6BB1335}">
      <dgm:prSet/>
      <dgm:spPr/>
      <dgm:t>
        <a:bodyPr/>
        <a:lstStyle/>
        <a:p>
          <a:endParaRPr lang="en-US"/>
        </a:p>
      </dgm:t>
    </dgm:pt>
    <dgm:pt modelId="{6339F413-D9F6-4CA2-9498-B50780F9EED5}">
      <dgm:prSet/>
      <dgm:spPr/>
      <dgm:t>
        <a:bodyPr/>
        <a:lstStyle/>
        <a:p>
          <a:r>
            <a:rPr lang="en-US"/>
            <a:t>Improve cardiac performance &amp; relieve edema </a:t>
          </a:r>
        </a:p>
      </dgm:t>
    </dgm:pt>
    <dgm:pt modelId="{DA9E7589-4D39-4D5C-AAE4-5000B158C1CE}" type="parTrans" cxnId="{BC8A9AC6-F70E-4440-A657-CAB82FD45FCE}">
      <dgm:prSet/>
      <dgm:spPr/>
      <dgm:t>
        <a:bodyPr/>
        <a:lstStyle/>
        <a:p>
          <a:endParaRPr lang="en-US"/>
        </a:p>
      </dgm:t>
    </dgm:pt>
    <dgm:pt modelId="{DB09D28A-1CEF-44EE-81B6-6DDB832F7604}" type="sibTrans" cxnId="{BC8A9AC6-F70E-4440-A657-CAB82FD45FCE}">
      <dgm:prSet/>
      <dgm:spPr/>
      <dgm:t>
        <a:bodyPr/>
        <a:lstStyle/>
        <a:p>
          <a:endParaRPr lang="en-US"/>
        </a:p>
      </dgm:t>
    </dgm:pt>
    <dgm:pt modelId="{01F8C3FD-4B23-4877-8732-D7CF151825BA}" type="pres">
      <dgm:prSet presAssocID="{E28E7496-1907-4010-9475-1FDA148C1DC3}" presName="linear" presStyleCnt="0">
        <dgm:presLayoutVars>
          <dgm:animLvl val="lvl"/>
          <dgm:resizeHandles val="exact"/>
        </dgm:presLayoutVars>
      </dgm:prSet>
      <dgm:spPr/>
    </dgm:pt>
    <dgm:pt modelId="{C264D961-FA97-4532-A957-09020062AA9A}" type="pres">
      <dgm:prSet presAssocID="{5B4AC1E9-D18B-4BFC-97A7-F68C685E153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CBCDB29-C6EC-4E1D-8C2F-968DC1000D06}" type="pres">
      <dgm:prSet presAssocID="{9090D746-A2E2-4F41-B134-DDD9A86F529D}" presName="spacer" presStyleCnt="0"/>
      <dgm:spPr/>
    </dgm:pt>
    <dgm:pt modelId="{963A394B-A9B7-4D60-8A0E-00102214F257}" type="pres">
      <dgm:prSet presAssocID="{71919B2E-ED45-4307-A2F2-BDD4DB667A9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9D046E7-D69E-4220-A950-C6836B460C81}" type="pres">
      <dgm:prSet presAssocID="{71919B2E-ED45-4307-A2F2-BDD4DB667A95}" presName="childText" presStyleLbl="revTx" presStyleIdx="0" presStyleCnt="2">
        <dgm:presLayoutVars>
          <dgm:bulletEnabled val="1"/>
        </dgm:presLayoutVars>
      </dgm:prSet>
      <dgm:spPr/>
    </dgm:pt>
    <dgm:pt modelId="{F5E9F359-A376-4DAC-ADC6-3536AF59D639}" type="pres">
      <dgm:prSet presAssocID="{7564FB40-8D59-4CBC-AA02-3FB624E0F60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68B77B1-858B-441D-A474-B0ED5854BDFF}" type="pres">
      <dgm:prSet presAssocID="{7564FB40-8D59-4CBC-AA02-3FB624E0F60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5257E35-594E-4E6B-B225-F7B657DEEA30}" type="presOf" srcId="{6339F413-D9F6-4CA2-9498-B50780F9EED5}" destId="{E68B77B1-858B-441D-A474-B0ED5854BDFF}" srcOrd="0" destOrd="1" presId="urn:microsoft.com/office/officeart/2005/8/layout/vList2"/>
    <dgm:cxn modelId="{AED9F839-5043-41BC-AB65-9663F6BB1335}" srcId="{7564FB40-8D59-4CBC-AA02-3FB624E0F60D}" destId="{1A88C117-6E40-490A-A05A-5DE307D2AA29}" srcOrd="0" destOrd="0" parTransId="{213F9328-70FE-4CC0-9BAF-307DEC433FF5}" sibTransId="{F861AF3E-30CC-4AAD-BC15-6660D85E8EA9}"/>
    <dgm:cxn modelId="{F034473E-FF98-49DA-8AAA-422AFAF81117}" type="presOf" srcId="{1A88C117-6E40-490A-A05A-5DE307D2AA29}" destId="{E68B77B1-858B-441D-A474-B0ED5854BDFF}" srcOrd="0" destOrd="0" presId="urn:microsoft.com/office/officeart/2005/8/layout/vList2"/>
    <dgm:cxn modelId="{CC347E44-3EF9-4D34-A0D2-9760D1A1266F}" type="presOf" srcId="{71919B2E-ED45-4307-A2F2-BDD4DB667A95}" destId="{963A394B-A9B7-4D60-8A0E-00102214F257}" srcOrd="0" destOrd="0" presId="urn:microsoft.com/office/officeart/2005/8/layout/vList2"/>
    <dgm:cxn modelId="{55274B53-43FF-4042-A7E2-918CE56DBC45}" type="presOf" srcId="{5B4AC1E9-D18B-4BFC-97A7-F68C685E1534}" destId="{C264D961-FA97-4532-A957-09020062AA9A}" srcOrd="0" destOrd="0" presId="urn:microsoft.com/office/officeart/2005/8/layout/vList2"/>
    <dgm:cxn modelId="{E943C179-F6A6-495B-AFD0-B6B28FBF9883}" srcId="{E28E7496-1907-4010-9475-1FDA148C1DC3}" destId="{7564FB40-8D59-4CBC-AA02-3FB624E0F60D}" srcOrd="2" destOrd="0" parTransId="{14751B36-FDF6-43A4-A82F-AE74CD18E1CB}" sibTransId="{149B283F-7231-4978-99A9-79A8E4953DE5}"/>
    <dgm:cxn modelId="{E1A249A5-D7AE-4490-90BE-2CD9346C584B}" srcId="{E28E7496-1907-4010-9475-1FDA148C1DC3}" destId="{71919B2E-ED45-4307-A2F2-BDD4DB667A95}" srcOrd="1" destOrd="0" parTransId="{9C16165E-239B-4524-BBCB-105C070CAB6D}" sibTransId="{A735E991-D640-4325-BD56-C9C6F9364BE8}"/>
    <dgm:cxn modelId="{C685C9AC-0B2B-45E9-AFB8-F31E82AA115C}" type="presOf" srcId="{0394F207-62A5-4355-B572-29F74C5AEB12}" destId="{39D046E7-D69E-4220-A950-C6836B460C81}" srcOrd="0" destOrd="0" presId="urn:microsoft.com/office/officeart/2005/8/layout/vList2"/>
    <dgm:cxn modelId="{4DF565B8-86CA-4D86-B9AE-F30312BE4272}" type="presOf" srcId="{E28E7496-1907-4010-9475-1FDA148C1DC3}" destId="{01F8C3FD-4B23-4877-8732-D7CF151825BA}" srcOrd="0" destOrd="0" presId="urn:microsoft.com/office/officeart/2005/8/layout/vList2"/>
    <dgm:cxn modelId="{B91A9EC5-344A-47A6-852B-064F68A76AFE}" srcId="{71919B2E-ED45-4307-A2F2-BDD4DB667A95}" destId="{0394F207-62A5-4355-B572-29F74C5AEB12}" srcOrd="0" destOrd="0" parTransId="{A37D5364-1EAD-4350-9906-0970849E5DA7}" sibTransId="{F0A40911-50D3-457C-A41D-0EDFAC761084}"/>
    <dgm:cxn modelId="{BC8A9AC6-F70E-4440-A657-CAB82FD45FCE}" srcId="{7564FB40-8D59-4CBC-AA02-3FB624E0F60D}" destId="{6339F413-D9F6-4CA2-9498-B50780F9EED5}" srcOrd="1" destOrd="0" parTransId="{DA9E7589-4D39-4D5C-AAE4-5000B158C1CE}" sibTransId="{DB09D28A-1CEF-44EE-81B6-6DDB832F7604}"/>
    <dgm:cxn modelId="{195D0DCC-A67A-4129-B91C-DB1ED03DA125}" srcId="{E28E7496-1907-4010-9475-1FDA148C1DC3}" destId="{5B4AC1E9-D18B-4BFC-97A7-F68C685E1534}" srcOrd="0" destOrd="0" parTransId="{5537153F-45FE-49D5-BC4F-1953D38FCE6B}" sibTransId="{9090D746-A2E2-4F41-B134-DDD9A86F529D}"/>
    <dgm:cxn modelId="{8A93BDE8-C3D5-477D-B806-ED7AE707DF84}" type="presOf" srcId="{7564FB40-8D59-4CBC-AA02-3FB624E0F60D}" destId="{F5E9F359-A376-4DAC-ADC6-3536AF59D639}" srcOrd="0" destOrd="0" presId="urn:microsoft.com/office/officeart/2005/8/layout/vList2"/>
    <dgm:cxn modelId="{B524AC6A-57A1-4777-9613-19BC51EB0791}" type="presParOf" srcId="{01F8C3FD-4B23-4877-8732-D7CF151825BA}" destId="{C264D961-FA97-4532-A957-09020062AA9A}" srcOrd="0" destOrd="0" presId="urn:microsoft.com/office/officeart/2005/8/layout/vList2"/>
    <dgm:cxn modelId="{211D0B43-2DB1-4D0F-B0EB-0C4D2A79E1FB}" type="presParOf" srcId="{01F8C3FD-4B23-4877-8732-D7CF151825BA}" destId="{CCBCDB29-C6EC-4E1D-8C2F-968DC1000D06}" srcOrd="1" destOrd="0" presId="urn:microsoft.com/office/officeart/2005/8/layout/vList2"/>
    <dgm:cxn modelId="{DC5CFE7F-1D0F-4E3C-957E-379346F18911}" type="presParOf" srcId="{01F8C3FD-4B23-4877-8732-D7CF151825BA}" destId="{963A394B-A9B7-4D60-8A0E-00102214F257}" srcOrd="2" destOrd="0" presId="urn:microsoft.com/office/officeart/2005/8/layout/vList2"/>
    <dgm:cxn modelId="{AA0FB10E-9E96-4D19-807D-EBF5F04362B9}" type="presParOf" srcId="{01F8C3FD-4B23-4877-8732-D7CF151825BA}" destId="{39D046E7-D69E-4220-A950-C6836B460C81}" srcOrd="3" destOrd="0" presId="urn:microsoft.com/office/officeart/2005/8/layout/vList2"/>
    <dgm:cxn modelId="{46BAD277-1777-4D21-9D21-568FECF1210E}" type="presParOf" srcId="{01F8C3FD-4B23-4877-8732-D7CF151825BA}" destId="{F5E9F359-A376-4DAC-ADC6-3536AF59D639}" srcOrd="4" destOrd="0" presId="urn:microsoft.com/office/officeart/2005/8/layout/vList2"/>
    <dgm:cxn modelId="{236A321B-0A60-415D-BC0D-95E8EA30E730}" type="presParOf" srcId="{01F8C3FD-4B23-4877-8732-D7CF151825BA}" destId="{E68B77B1-858B-441D-A474-B0ED5854BDF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7EFE83-80CA-4C63-8B4F-3A775A711E5C}" type="doc">
      <dgm:prSet loTypeId="urn:microsoft.com/office/officeart/2005/8/layout/default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8B1D950F-22F8-4CDF-AC8C-694F2146FE53}">
      <dgm:prSet/>
      <dgm:spPr/>
      <dgm:t>
        <a:bodyPr/>
        <a:lstStyle/>
        <a:p>
          <a:r>
            <a:rPr lang="en-US"/>
            <a:t>Alcoholism and drug abuse</a:t>
          </a:r>
        </a:p>
      </dgm:t>
    </dgm:pt>
    <dgm:pt modelId="{4BF2A9DE-7A29-4231-A509-CE8471518798}" type="parTrans" cxnId="{4EC92446-962D-4A5B-AC20-5AB906BC7E10}">
      <dgm:prSet/>
      <dgm:spPr/>
      <dgm:t>
        <a:bodyPr/>
        <a:lstStyle/>
        <a:p>
          <a:endParaRPr lang="en-US"/>
        </a:p>
      </dgm:t>
    </dgm:pt>
    <dgm:pt modelId="{C936A5E7-B702-41F6-9204-45AF5E31D767}" type="sibTrans" cxnId="{4EC92446-962D-4A5B-AC20-5AB906BC7E10}">
      <dgm:prSet/>
      <dgm:spPr/>
      <dgm:t>
        <a:bodyPr/>
        <a:lstStyle/>
        <a:p>
          <a:endParaRPr lang="en-US"/>
        </a:p>
      </dgm:t>
    </dgm:pt>
    <dgm:pt modelId="{19FA79C5-F5CD-4613-9BFC-CC957B8F83CA}">
      <dgm:prSet/>
      <dgm:spPr/>
      <dgm:t>
        <a:bodyPr/>
        <a:lstStyle/>
        <a:p>
          <a:r>
            <a:rPr lang="en-US"/>
            <a:t>Calcium channel blockers</a:t>
          </a:r>
        </a:p>
      </dgm:t>
    </dgm:pt>
    <dgm:pt modelId="{7E8F67E8-A70F-467F-A6F5-DBD1098C80B1}" type="parTrans" cxnId="{E059FCA8-75CC-4A46-8421-088DDD215FD0}">
      <dgm:prSet/>
      <dgm:spPr/>
      <dgm:t>
        <a:bodyPr/>
        <a:lstStyle/>
        <a:p>
          <a:endParaRPr lang="en-US"/>
        </a:p>
      </dgm:t>
    </dgm:pt>
    <dgm:pt modelId="{4C64A2EC-8D00-496C-B1C2-71DABEDD6246}" type="sibTrans" cxnId="{E059FCA8-75CC-4A46-8421-088DDD215FD0}">
      <dgm:prSet/>
      <dgm:spPr/>
      <dgm:t>
        <a:bodyPr/>
        <a:lstStyle/>
        <a:p>
          <a:endParaRPr lang="en-US"/>
        </a:p>
      </dgm:t>
    </dgm:pt>
    <dgm:pt modelId="{888FC980-9772-42AD-B6C2-CBA03FA58A7E}">
      <dgm:prSet/>
      <dgm:spPr/>
      <dgm:t>
        <a:bodyPr/>
        <a:lstStyle/>
        <a:p>
          <a:r>
            <a:rPr lang="en-US"/>
            <a:t>Potassium supplements and other drugs associated with hyperkalemia</a:t>
          </a:r>
        </a:p>
      </dgm:t>
    </dgm:pt>
    <dgm:pt modelId="{5262C127-CFD1-4C72-B82D-FA51E1FA066E}" type="parTrans" cxnId="{EB0AD48D-F51E-4D0E-A6EA-972E0E186216}">
      <dgm:prSet/>
      <dgm:spPr/>
      <dgm:t>
        <a:bodyPr/>
        <a:lstStyle/>
        <a:p>
          <a:endParaRPr lang="en-US"/>
        </a:p>
      </dgm:t>
    </dgm:pt>
    <dgm:pt modelId="{24320B07-5EF4-4B6D-B1D6-BEC419A36754}" type="sibTrans" cxnId="{EB0AD48D-F51E-4D0E-A6EA-972E0E186216}">
      <dgm:prSet/>
      <dgm:spPr/>
      <dgm:t>
        <a:bodyPr/>
        <a:lstStyle/>
        <a:p>
          <a:endParaRPr lang="en-US"/>
        </a:p>
      </dgm:t>
    </dgm:pt>
    <dgm:pt modelId="{AC1880E1-6587-46CB-9236-145D80D2AC17}">
      <dgm:prSet/>
      <dgm:spPr/>
      <dgm:t>
        <a:bodyPr/>
        <a:lstStyle/>
        <a:p>
          <a:r>
            <a:rPr lang="en-US"/>
            <a:t>Antiarrhythmic agents</a:t>
          </a:r>
        </a:p>
      </dgm:t>
    </dgm:pt>
    <dgm:pt modelId="{164EDD25-182A-4614-A073-59D41D6688C7}" type="parTrans" cxnId="{F61CCF87-0164-4ED9-8CAE-106894C9B09E}">
      <dgm:prSet/>
      <dgm:spPr/>
      <dgm:t>
        <a:bodyPr/>
        <a:lstStyle/>
        <a:p>
          <a:endParaRPr lang="en-US"/>
        </a:p>
      </dgm:t>
    </dgm:pt>
    <dgm:pt modelId="{6FD3C9F0-32F0-42DA-9F6B-4E49CBD2E4F8}" type="sibTrans" cxnId="{F61CCF87-0164-4ED9-8CAE-106894C9B09E}">
      <dgm:prSet/>
      <dgm:spPr/>
      <dgm:t>
        <a:bodyPr/>
        <a:lstStyle/>
        <a:p>
          <a:endParaRPr lang="en-US"/>
        </a:p>
      </dgm:t>
    </dgm:pt>
    <dgm:pt modelId="{DF2DD0E4-D489-4174-8468-96C07BD0A472}">
      <dgm:prSet/>
      <dgm:spPr/>
      <dgm:t>
        <a:bodyPr/>
        <a:lstStyle/>
        <a:p>
          <a:r>
            <a:rPr lang="en-US"/>
            <a:t>Androgens</a:t>
          </a:r>
        </a:p>
      </dgm:t>
    </dgm:pt>
    <dgm:pt modelId="{23056D1A-1E44-4A15-9A87-3CBBC1E25666}" type="parTrans" cxnId="{64523597-4B08-4A7E-89C3-D27EE4AECE91}">
      <dgm:prSet/>
      <dgm:spPr/>
      <dgm:t>
        <a:bodyPr/>
        <a:lstStyle/>
        <a:p>
          <a:endParaRPr lang="en-US"/>
        </a:p>
      </dgm:t>
    </dgm:pt>
    <dgm:pt modelId="{B6FE831D-BBFA-49CE-9EA6-D14C7A58E385}" type="sibTrans" cxnId="{64523597-4B08-4A7E-89C3-D27EE4AECE91}">
      <dgm:prSet/>
      <dgm:spPr/>
      <dgm:t>
        <a:bodyPr/>
        <a:lstStyle/>
        <a:p>
          <a:endParaRPr lang="en-US"/>
        </a:p>
      </dgm:t>
    </dgm:pt>
    <dgm:pt modelId="{E4573966-7362-4F88-81CB-2804B9B6E985}">
      <dgm:prSet/>
      <dgm:spPr/>
      <dgm:t>
        <a:bodyPr/>
        <a:lstStyle/>
        <a:p>
          <a:r>
            <a:rPr lang="en-US"/>
            <a:t>Sodium-containing preparations</a:t>
          </a:r>
        </a:p>
      </dgm:t>
    </dgm:pt>
    <dgm:pt modelId="{E8CCBA10-0119-4DA0-8650-396D5F711595}" type="parTrans" cxnId="{A027481A-CE21-4811-8C41-2C646A901D47}">
      <dgm:prSet/>
      <dgm:spPr/>
      <dgm:t>
        <a:bodyPr/>
        <a:lstStyle/>
        <a:p>
          <a:endParaRPr lang="en-US"/>
        </a:p>
      </dgm:t>
    </dgm:pt>
    <dgm:pt modelId="{A9FF82B6-E105-4701-9F66-2CD5FB652F84}" type="sibTrans" cxnId="{A027481A-CE21-4811-8C41-2C646A901D47}">
      <dgm:prSet/>
      <dgm:spPr/>
      <dgm:t>
        <a:bodyPr/>
        <a:lstStyle/>
        <a:p>
          <a:endParaRPr lang="en-US"/>
        </a:p>
      </dgm:t>
    </dgm:pt>
    <dgm:pt modelId="{A52C9416-9176-4B4F-959F-EA7A59D38C20}">
      <dgm:prSet/>
      <dgm:spPr/>
      <dgm:t>
        <a:bodyPr/>
        <a:lstStyle/>
        <a:p>
          <a:r>
            <a:rPr lang="en-US"/>
            <a:t>TNF-alpha inhibitors</a:t>
          </a:r>
        </a:p>
      </dgm:t>
    </dgm:pt>
    <dgm:pt modelId="{816CDBDA-60AB-4B7A-90AE-F5C68DDB32A5}" type="parTrans" cxnId="{DCAB7FC2-AD98-4BB7-8609-4A7FCF402E5D}">
      <dgm:prSet/>
      <dgm:spPr/>
      <dgm:t>
        <a:bodyPr/>
        <a:lstStyle/>
        <a:p>
          <a:endParaRPr lang="en-US"/>
        </a:p>
      </dgm:t>
    </dgm:pt>
    <dgm:pt modelId="{90A2DC6A-5ABB-4ABE-960F-6F4766BECF62}" type="sibTrans" cxnId="{DCAB7FC2-AD98-4BB7-8609-4A7FCF402E5D}">
      <dgm:prSet/>
      <dgm:spPr/>
      <dgm:t>
        <a:bodyPr/>
        <a:lstStyle/>
        <a:p>
          <a:endParaRPr lang="en-US"/>
        </a:p>
      </dgm:t>
    </dgm:pt>
    <dgm:pt modelId="{F70E020E-BE56-4C4F-A6F6-A35F4F1FB860}" type="pres">
      <dgm:prSet presAssocID="{967EFE83-80CA-4C63-8B4F-3A775A711E5C}" presName="diagram" presStyleCnt="0">
        <dgm:presLayoutVars>
          <dgm:dir/>
          <dgm:resizeHandles val="exact"/>
        </dgm:presLayoutVars>
      </dgm:prSet>
      <dgm:spPr/>
    </dgm:pt>
    <dgm:pt modelId="{A037AC8C-2496-44DA-8D8D-C69C831EE370}" type="pres">
      <dgm:prSet presAssocID="{8B1D950F-22F8-4CDF-AC8C-694F2146FE53}" presName="node" presStyleLbl="node1" presStyleIdx="0" presStyleCnt="7">
        <dgm:presLayoutVars>
          <dgm:bulletEnabled val="1"/>
        </dgm:presLayoutVars>
      </dgm:prSet>
      <dgm:spPr/>
    </dgm:pt>
    <dgm:pt modelId="{9BCFC28B-A4FD-47B1-BF74-8EB96806D2B5}" type="pres">
      <dgm:prSet presAssocID="{C936A5E7-B702-41F6-9204-45AF5E31D767}" presName="sibTrans" presStyleCnt="0"/>
      <dgm:spPr/>
    </dgm:pt>
    <dgm:pt modelId="{0035C108-0688-47D8-89F2-4791FE3FED82}" type="pres">
      <dgm:prSet presAssocID="{19FA79C5-F5CD-4613-9BFC-CC957B8F83CA}" presName="node" presStyleLbl="node1" presStyleIdx="1" presStyleCnt="7">
        <dgm:presLayoutVars>
          <dgm:bulletEnabled val="1"/>
        </dgm:presLayoutVars>
      </dgm:prSet>
      <dgm:spPr/>
    </dgm:pt>
    <dgm:pt modelId="{8681D096-5CF8-42DF-8121-0D78B0353333}" type="pres">
      <dgm:prSet presAssocID="{4C64A2EC-8D00-496C-B1C2-71DABEDD6246}" presName="sibTrans" presStyleCnt="0"/>
      <dgm:spPr/>
    </dgm:pt>
    <dgm:pt modelId="{A0674735-6762-4A1C-994F-F9EDA441ABA4}" type="pres">
      <dgm:prSet presAssocID="{888FC980-9772-42AD-B6C2-CBA03FA58A7E}" presName="node" presStyleLbl="node1" presStyleIdx="2" presStyleCnt="7">
        <dgm:presLayoutVars>
          <dgm:bulletEnabled val="1"/>
        </dgm:presLayoutVars>
      </dgm:prSet>
      <dgm:spPr/>
    </dgm:pt>
    <dgm:pt modelId="{95359CEA-0077-4CA9-95D5-EE459B5BC580}" type="pres">
      <dgm:prSet presAssocID="{24320B07-5EF4-4B6D-B1D6-BEC419A36754}" presName="sibTrans" presStyleCnt="0"/>
      <dgm:spPr/>
    </dgm:pt>
    <dgm:pt modelId="{C2189C0D-80DD-4960-8491-4A48A97185E0}" type="pres">
      <dgm:prSet presAssocID="{AC1880E1-6587-46CB-9236-145D80D2AC17}" presName="node" presStyleLbl="node1" presStyleIdx="3" presStyleCnt="7">
        <dgm:presLayoutVars>
          <dgm:bulletEnabled val="1"/>
        </dgm:presLayoutVars>
      </dgm:prSet>
      <dgm:spPr/>
    </dgm:pt>
    <dgm:pt modelId="{772F890D-8745-4572-B019-1204C5885720}" type="pres">
      <dgm:prSet presAssocID="{6FD3C9F0-32F0-42DA-9F6B-4E49CBD2E4F8}" presName="sibTrans" presStyleCnt="0"/>
      <dgm:spPr/>
    </dgm:pt>
    <dgm:pt modelId="{AA22AB0F-BB3A-459C-8ACA-8CAC22CC242A}" type="pres">
      <dgm:prSet presAssocID="{DF2DD0E4-D489-4174-8468-96C07BD0A472}" presName="node" presStyleLbl="node1" presStyleIdx="4" presStyleCnt="7">
        <dgm:presLayoutVars>
          <dgm:bulletEnabled val="1"/>
        </dgm:presLayoutVars>
      </dgm:prSet>
      <dgm:spPr/>
    </dgm:pt>
    <dgm:pt modelId="{257137C3-D351-4950-BA76-752C81B96B70}" type="pres">
      <dgm:prSet presAssocID="{B6FE831D-BBFA-49CE-9EA6-D14C7A58E385}" presName="sibTrans" presStyleCnt="0"/>
      <dgm:spPr/>
    </dgm:pt>
    <dgm:pt modelId="{362CDC29-96EF-41B7-9D77-8EC54DD6E345}" type="pres">
      <dgm:prSet presAssocID="{E4573966-7362-4F88-81CB-2804B9B6E985}" presName="node" presStyleLbl="node1" presStyleIdx="5" presStyleCnt="7">
        <dgm:presLayoutVars>
          <dgm:bulletEnabled val="1"/>
        </dgm:presLayoutVars>
      </dgm:prSet>
      <dgm:spPr/>
    </dgm:pt>
    <dgm:pt modelId="{6E9C717D-AD75-42D2-BDD1-80C1ADBC48F1}" type="pres">
      <dgm:prSet presAssocID="{A9FF82B6-E105-4701-9F66-2CD5FB652F84}" presName="sibTrans" presStyleCnt="0"/>
      <dgm:spPr/>
    </dgm:pt>
    <dgm:pt modelId="{7A760D7B-BB72-4E1D-8164-C41DECD2FCA1}" type="pres">
      <dgm:prSet presAssocID="{A52C9416-9176-4B4F-959F-EA7A59D38C20}" presName="node" presStyleLbl="node1" presStyleIdx="6" presStyleCnt="7">
        <dgm:presLayoutVars>
          <dgm:bulletEnabled val="1"/>
        </dgm:presLayoutVars>
      </dgm:prSet>
      <dgm:spPr/>
    </dgm:pt>
  </dgm:ptLst>
  <dgm:cxnLst>
    <dgm:cxn modelId="{A027481A-CE21-4811-8C41-2C646A901D47}" srcId="{967EFE83-80CA-4C63-8B4F-3A775A711E5C}" destId="{E4573966-7362-4F88-81CB-2804B9B6E985}" srcOrd="5" destOrd="0" parTransId="{E8CCBA10-0119-4DA0-8650-396D5F711595}" sibTransId="{A9FF82B6-E105-4701-9F66-2CD5FB652F84}"/>
    <dgm:cxn modelId="{71C9072B-DBBB-470E-8EA6-D9D9BCEA109D}" type="presOf" srcId="{E4573966-7362-4F88-81CB-2804B9B6E985}" destId="{362CDC29-96EF-41B7-9D77-8EC54DD6E345}" srcOrd="0" destOrd="0" presId="urn:microsoft.com/office/officeart/2005/8/layout/default"/>
    <dgm:cxn modelId="{4EC92446-962D-4A5B-AC20-5AB906BC7E10}" srcId="{967EFE83-80CA-4C63-8B4F-3A775A711E5C}" destId="{8B1D950F-22F8-4CDF-AC8C-694F2146FE53}" srcOrd="0" destOrd="0" parTransId="{4BF2A9DE-7A29-4231-A509-CE8471518798}" sibTransId="{C936A5E7-B702-41F6-9204-45AF5E31D767}"/>
    <dgm:cxn modelId="{268B0B70-B970-441B-AF74-5DFBB3A9A4C5}" type="presOf" srcId="{888FC980-9772-42AD-B6C2-CBA03FA58A7E}" destId="{A0674735-6762-4A1C-994F-F9EDA441ABA4}" srcOrd="0" destOrd="0" presId="urn:microsoft.com/office/officeart/2005/8/layout/default"/>
    <dgm:cxn modelId="{B9081376-D220-4EA9-9B5E-8AC39C87560C}" type="presOf" srcId="{967EFE83-80CA-4C63-8B4F-3A775A711E5C}" destId="{F70E020E-BE56-4C4F-A6F6-A35F4F1FB860}" srcOrd="0" destOrd="0" presId="urn:microsoft.com/office/officeart/2005/8/layout/default"/>
    <dgm:cxn modelId="{F61CCF87-0164-4ED9-8CAE-106894C9B09E}" srcId="{967EFE83-80CA-4C63-8B4F-3A775A711E5C}" destId="{AC1880E1-6587-46CB-9236-145D80D2AC17}" srcOrd="3" destOrd="0" parTransId="{164EDD25-182A-4614-A073-59D41D6688C7}" sibTransId="{6FD3C9F0-32F0-42DA-9F6B-4E49CBD2E4F8}"/>
    <dgm:cxn modelId="{EB0AD48D-F51E-4D0E-A6EA-972E0E186216}" srcId="{967EFE83-80CA-4C63-8B4F-3A775A711E5C}" destId="{888FC980-9772-42AD-B6C2-CBA03FA58A7E}" srcOrd="2" destOrd="0" parTransId="{5262C127-CFD1-4C72-B82D-FA51E1FA066E}" sibTransId="{24320B07-5EF4-4B6D-B1D6-BEC419A36754}"/>
    <dgm:cxn modelId="{64523597-4B08-4A7E-89C3-D27EE4AECE91}" srcId="{967EFE83-80CA-4C63-8B4F-3A775A711E5C}" destId="{DF2DD0E4-D489-4174-8468-96C07BD0A472}" srcOrd="4" destOrd="0" parTransId="{23056D1A-1E44-4A15-9A87-3CBBC1E25666}" sibTransId="{B6FE831D-BBFA-49CE-9EA6-D14C7A58E385}"/>
    <dgm:cxn modelId="{E059FCA8-75CC-4A46-8421-088DDD215FD0}" srcId="{967EFE83-80CA-4C63-8B4F-3A775A711E5C}" destId="{19FA79C5-F5CD-4613-9BFC-CC957B8F83CA}" srcOrd="1" destOrd="0" parTransId="{7E8F67E8-A70F-467F-A6F5-DBD1098C80B1}" sibTransId="{4C64A2EC-8D00-496C-B1C2-71DABEDD6246}"/>
    <dgm:cxn modelId="{7C9745C1-9993-496F-B1B2-4D4C7CD6A1B0}" type="presOf" srcId="{DF2DD0E4-D489-4174-8468-96C07BD0A472}" destId="{AA22AB0F-BB3A-459C-8ACA-8CAC22CC242A}" srcOrd="0" destOrd="0" presId="urn:microsoft.com/office/officeart/2005/8/layout/default"/>
    <dgm:cxn modelId="{DCAB7FC2-AD98-4BB7-8609-4A7FCF402E5D}" srcId="{967EFE83-80CA-4C63-8B4F-3A775A711E5C}" destId="{A52C9416-9176-4B4F-959F-EA7A59D38C20}" srcOrd="6" destOrd="0" parTransId="{816CDBDA-60AB-4B7A-90AE-F5C68DDB32A5}" sibTransId="{90A2DC6A-5ABB-4ABE-960F-6F4766BECF62}"/>
    <dgm:cxn modelId="{FE6498C3-1473-4D26-AD73-E15489C7BCE5}" type="presOf" srcId="{AC1880E1-6587-46CB-9236-145D80D2AC17}" destId="{C2189C0D-80DD-4960-8491-4A48A97185E0}" srcOrd="0" destOrd="0" presId="urn:microsoft.com/office/officeart/2005/8/layout/default"/>
    <dgm:cxn modelId="{17CF5BD6-9CC5-43D7-9E84-ECFBACD470E0}" type="presOf" srcId="{A52C9416-9176-4B4F-959F-EA7A59D38C20}" destId="{7A760D7B-BB72-4E1D-8164-C41DECD2FCA1}" srcOrd="0" destOrd="0" presId="urn:microsoft.com/office/officeart/2005/8/layout/default"/>
    <dgm:cxn modelId="{E013CEDD-7078-475F-94AA-0D5D6D1F00A4}" type="presOf" srcId="{8B1D950F-22F8-4CDF-AC8C-694F2146FE53}" destId="{A037AC8C-2496-44DA-8D8D-C69C831EE370}" srcOrd="0" destOrd="0" presId="urn:microsoft.com/office/officeart/2005/8/layout/default"/>
    <dgm:cxn modelId="{FB36B2E1-155D-4A86-876A-F3DFAB20D6CE}" type="presOf" srcId="{19FA79C5-F5CD-4613-9BFC-CC957B8F83CA}" destId="{0035C108-0688-47D8-89F2-4791FE3FED82}" srcOrd="0" destOrd="0" presId="urn:microsoft.com/office/officeart/2005/8/layout/default"/>
    <dgm:cxn modelId="{B3280150-E3B7-41AE-A148-DD3A2D87A264}" type="presParOf" srcId="{F70E020E-BE56-4C4F-A6F6-A35F4F1FB860}" destId="{A037AC8C-2496-44DA-8D8D-C69C831EE370}" srcOrd="0" destOrd="0" presId="urn:microsoft.com/office/officeart/2005/8/layout/default"/>
    <dgm:cxn modelId="{E87F7BC8-59A3-4F7A-BABA-477965364387}" type="presParOf" srcId="{F70E020E-BE56-4C4F-A6F6-A35F4F1FB860}" destId="{9BCFC28B-A4FD-47B1-BF74-8EB96806D2B5}" srcOrd="1" destOrd="0" presId="urn:microsoft.com/office/officeart/2005/8/layout/default"/>
    <dgm:cxn modelId="{7C7A8A82-8C6C-44ED-A7BD-8C70ED575B94}" type="presParOf" srcId="{F70E020E-BE56-4C4F-A6F6-A35F4F1FB860}" destId="{0035C108-0688-47D8-89F2-4791FE3FED82}" srcOrd="2" destOrd="0" presId="urn:microsoft.com/office/officeart/2005/8/layout/default"/>
    <dgm:cxn modelId="{6739C38C-FD9A-4E34-8733-80B561F53A2F}" type="presParOf" srcId="{F70E020E-BE56-4C4F-A6F6-A35F4F1FB860}" destId="{8681D096-5CF8-42DF-8121-0D78B0353333}" srcOrd="3" destOrd="0" presId="urn:microsoft.com/office/officeart/2005/8/layout/default"/>
    <dgm:cxn modelId="{F09F6809-D078-4B46-B27E-2E41EEC9D7FF}" type="presParOf" srcId="{F70E020E-BE56-4C4F-A6F6-A35F4F1FB860}" destId="{A0674735-6762-4A1C-994F-F9EDA441ABA4}" srcOrd="4" destOrd="0" presId="urn:microsoft.com/office/officeart/2005/8/layout/default"/>
    <dgm:cxn modelId="{3C50EFCA-6598-4FEB-8A6F-C772C55D7209}" type="presParOf" srcId="{F70E020E-BE56-4C4F-A6F6-A35F4F1FB860}" destId="{95359CEA-0077-4CA9-95D5-EE459B5BC580}" srcOrd="5" destOrd="0" presId="urn:microsoft.com/office/officeart/2005/8/layout/default"/>
    <dgm:cxn modelId="{13526D8A-C7B2-43B8-AF1C-2DE4EF55BFAA}" type="presParOf" srcId="{F70E020E-BE56-4C4F-A6F6-A35F4F1FB860}" destId="{C2189C0D-80DD-4960-8491-4A48A97185E0}" srcOrd="6" destOrd="0" presId="urn:microsoft.com/office/officeart/2005/8/layout/default"/>
    <dgm:cxn modelId="{ED3693AA-38BF-4E38-8689-7AA697DDAD01}" type="presParOf" srcId="{F70E020E-BE56-4C4F-A6F6-A35F4F1FB860}" destId="{772F890D-8745-4572-B019-1204C5885720}" srcOrd="7" destOrd="0" presId="urn:microsoft.com/office/officeart/2005/8/layout/default"/>
    <dgm:cxn modelId="{8B4823C1-0A55-459E-8434-41077791592F}" type="presParOf" srcId="{F70E020E-BE56-4C4F-A6F6-A35F4F1FB860}" destId="{AA22AB0F-BB3A-459C-8ACA-8CAC22CC242A}" srcOrd="8" destOrd="0" presId="urn:microsoft.com/office/officeart/2005/8/layout/default"/>
    <dgm:cxn modelId="{3DED6E63-0407-4896-91B7-915A65D81F36}" type="presParOf" srcId="{F70E020E-BE56-4C4F-A6F6-A35F4F1FB860}" destId="{257137C3-D351-4950-BA76-752C81B96B70}" srcOrd="9" destOrd="0" presId="urn:microsoft.com/office/officeart/2005/8/layout/default"/>
    <dgm:cxn modelId="{B513A263-1C8F-4B08-973B-FF8FCB68DDAE}" type="presParOf" srcId="{F70E020E-BE56-4C4F-A6F6-A35F4F1FB860}" destId="{362CDC29-96EF-41B7-9D77-8EC54DD6E345}" srcOrd="10" destOrd="0" presId="urn:microsoft.com/office/officeart/2005/8/layout/default"/>
    <dgm:cxn modelId="{C5105286-48CE-4BAE-8006-BF3E228ED464}" type="presParOf" srcId="{F70E020E-BE56-4C4F-A6F6-A35F4F1FB860}" destId="{6E9C717D-AD75-42D2-BDD1-80C1ADBC48F1}" srcOrd="11" destOrd="0" presId="urn:microsoft.com/office/officeart/2005/8/layout/default"/>
    <dgm:cxn modelId="{F0780BB8-86FA-40A3-AD56-DF01493F6715}" type="presParOf" srcId="{F70E020E-BE56-4C4F-A6F6-A35F4F1FB860}" destId="{7A760D7B-BB72-4E1D-8164-C41DECD2FCA1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B58AE7-38A5-4BF9-B4CE-23D83641B461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32D07B9-0CC9-4F92-8C7C-305532B51FB7}">
      <dgm:prSet/>
      <dgm:spPr/>
      <dgm:t>
        <a:bodyPr/>
        <a:lstStyle/>
        <a:p>
          <a:r>
            <a:rPr lang="en-US"/>
            <a:t>Digitalis increase intracellular free Ca+2 in the vicinity of the contractile proteins during systole .Ca+2 inhibits troponin (relaxing protein), thus </a:t>
          </a:r>
        </a:p>
      </dgm:t>
    </dgm:pt>
    <dgm:pt modelId="{97DA74E7-52CE-4A06-A3D6-FE81E5AE5C22}" type="parTrans" cxnId="{717C67AC-3705-47E3-8970-7BD59C0FF2A1}">
      <dgm:prSet/>
      <dgm:spPr/>
      <dgm:t>
        <a:bodyPr/>
        <a:lstStyle/>
        <a:p>
          <a:endParaRPr lang="en-US"/>
        </a:p>
      </dgm:t>
    </dgm:pt>
    <dgm:pt modelId="{0CC4B31F-1DBA-4C2C-BF07-1DFB208104E4}" type="sibTrans" cxnId="{717C67AC-3705-47E3-8970-7BD59C0FF2A1}">
      <dgm:prSet/>
      <dgm:spPr/>
      <dgm:t>
        <a:bodyPr/>
        <a:lstStyle/>
        <a:p>
          <a:endParaRPr lang="en-US"/>
        </a:p>
      </dgm:t>
    </dgm:pt>
    <dgm:pt modelId="{85288A84-16E4-48F5-BED5-B950397008E9}">
      <dgm:prSet/>
      <dgm:spPr/>
      <dgm:t>
        <a:bodyPr/>
        <a:lstStyle/>
        <a:p>
          <a:r>
            <a:rPr lang="en-US"/>
            <a:t>facilitates excitation -contraction coupling between actin and myosin leading to increased cardiac contractility.</a:t>
          </a:r>
        </a:p>
      </dgm:t>
    </dgm:pt>
    <dgm:pt modelId="{3B8B892E-7E28-467B-9E7C-681CC264DC71}" type="parTrans" cxnId="{7BBB2E18-09CE-42AF-AF2A-9C14E5F06CF1}">
      <dgm:prSet/>
      <dgm:spPr/>
      <dgm:t>
        <a:bodyPr/>
        <a:lstStyle/>
        <a:p>
          <a:endParaRPr lang="en-US"/>
        </a:p>
      </dgm:t>
    </dgm:pt>
    <dgm:pt modelId="{8AAAE14F-1BC0-4DD3-8A1E-8A71D336D09C}" type="sibTrans" cxnId="{7BBB2E18-09CE-42AF-AF2A-9C14E5F06CF1}">
      <dgm:prSet/>
      <dgm:spPr/>
      <dgm:t>
        <a:bodyPr/>
        <a:lstStyle/>
        <a:p>
          <a:endParaRPr lang="en-US"/>
        </a:p>
      </dgm:t>
    </dgm:pt>
    <dgm:pt modelId="{6B91875F-20C0-4CEC-8D70-433036E3ED3A}">
      <dgm:prSet/>
      <dgm:spPr/>
      <dgm:t>
        <a:bodyPr/>
        <a:lstStyle/>
        <a:p>
          <a:r>
            <a:rPr lang="en-US"/>
            <a:t>-Digitalis increase intracellular free Ca+2 in cardiac cells by : </a:t>
          </a:r>
        </a:p>
      </dgm:t>
    </dgm:pt>
    <dgm:pt modelId="{936EB468-1EDF-4A7E-8A48-05CD4E926219}" type="parTrans" cxnId="{319D5DA3-68BC-4AA7-B2B0-0615459EE2E9}">
      <dgm:prSet/>
      <dgm:spPr/>
      <dgm:t>
        <a:bodyPr/>
        <a:lstStyle/>
        <a:p>
          <a:endParaRPr lang="en-US"/>
        </a:p>
      </dgm:t>
    </dgm:pt>
    <dgm:pt modelId="{2535078A-3C28-434D-B83A-8B5491A616DA}" type="sibTrans" cxnId="{319D5DA3-68BC-4AA7-B2B0-0615459EE2E9}">
      <dgm:prSet/>
      <dgm:spPr/>
      <dgm:t>
        <a:bodyPr/>
        <a:lstStyle/>
        <a:p>
          <a:endParaRPr lang="en-US"/>
        </a:p>
      </dgm:t>
    </dgm:pt>
    <dgm:pt modelId="{8DFAF93A-F671-4925-B0CC-196FF198D8E5}">
      <dgm:prSet/>
      <dgm:spPr/>
      <dgm:t>
        <a:bodyPr/>
        <a:lstStyle/>
        <a:p>
          <a:r>
            <a:rPr lang="en-US"/>
            <a:t>1- Inhibition of membrane bound Na+ K+ Atpase enzyme; inhibition of this enzyme by digitalis results in an increase in intracellular Na+ which Leads to increase in free intracellular Ca+2 through: </a:t>
          </a:r>
        </a:p>
      </dgm:t>
    </dgm:pt>
    <dgm:pt modelId="{2D4321F6-5C1D-49B9-8DCD-83CDE0FB2A4F}" type="parTrans" cxnId="{33CFC6D1-A5F9-4246-979D-DA80A13CDFBE}">
      <dgm:prSet/>
      <dgm:spPr/>
      <dgm:t>
        <a:bodyPr/>
        <a:lstStyle/>
        <a:p>
          <a:endParaRPr lang="en-US"/>
        </a:p>
      </dgm:t>
    </dgm:pt>
    <dgm:pt modelId="{D85CFEDE-6D87-4F09-BD54-53C342ED86A3}" type="sibTrans" cxnId="{33CFC6D1-A5F9-4246-979D-DA80A13CDFBE}">
      <dgm:prSet/>
      <dgm:spPr/>
      <dgm:t>
        <a:bodyPr/>
        <a:lstStyle/>
        <a:p>
          <a:endParaRPr lang="en-US"/>
        </a:p>
      </dgm:t>
    </dgm:pt>
    <dgm:pt modelId="{C74DEC72-701C-4869-8F8D-2822188F2091}" type="pres">
      <dgm:prSet presAssocID="{B9B58AE7-38A5-4BF9-B4CE-23D83641B461}" presName="linear" presStyleCnt="0">
        <dgm:presLayoutVars>
          <dgm:animLvl val="lvl"/>
          <dgm:resizeHandles val="exact"/>
        </dgm:presLayoutVars>
      </dgm:prSet>
      <dgm:spPr/>
    </dgm:pt>
    <dgm:pt modelId="{C1ACB034-AD85-4506-B19B-A4900A8F98C7}" type="pres">
      <dgm:prSet presAssocID="{932D07B9-0CC9-4F92-8C7C-305532B51FB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DE46DF2-3746-49DF-99D4-B758EC952DCA}" type="pres">
      <dgm:prSet presAssocID="{0CC4B31F-1DBA-4C2C-BF07-1DFB208104E4}" presName="spacer" presStyleCnt="0"/>
      <dgm:spPr/>
    </dgm:pt>
    <dgm:pt modelId="{0B38D4EC-C962-4778-8170-B7D2DEE0F483}" type="pres">
      <dgm:prSet presAssocID="{85288A84-16E4-48F5-BED5-B950397008E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59D6558-8D39-4DEA-AB48-4E09EE04EA47}" type="pres">
      <dgm:prSet presAssocID="{8AAAE14F-1BC0-4DD3-8A1E-8A71D336D09C}" presName="spacer" presStyleCnt="0"/>
      <dgm:spPr/>
    </dgm:pt>
    <dgm:pt modelId="{F025454F-0143-4A6E-AC28-DD6F7C35D47B}" type="pres">
      <dgm:prSet presAssocID="{6B91875F-20C0-4CEC-8D70-433036E3ED3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B766254-B84B-434D-AE10-257FBDD9F367}" type="pres">
      <dgm:prSet presAssocID="{2535078A-3C28-434D-B83A-8B5491A616DA}" presName="spacer" presStyleCnt="0"/>
      <dgm:spPr/>
    </dgm:pt>
    <dgm:pt modelId="{CC7B6801-9C53-44AC-BCD9-CB999F00EFBC}" type="pres">
      <dgm:prSet presAssocID="{8DFAF93A-F671-4925-B0CC-196FF198D8E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BBB2E18-09CE-42AF-AF2A-9C14E5F06CF1}" srcId="{B9B58AE7-38A5-4BF9-B4CE-23D83641B461}" destId="{85288A84-16E4-48F5-BED5-B950397008E9}" srcOrd="1" destOrd="0" parTransId="{3B8B892E-7E28-467B-9E7C-681CC264DC71}" sibTransId="{8AAAE14F-1BC0-4DD3-8A1E-8A71D336D09C}"/>
    <dgm:cxn modelId="{87F28F24-C551-465C-AB7E-8375C31A5764}" type="presOf" srcId="{6B91875F-20C0-4CEC-8D70-433036E3ED3A}" destId="{F025454F-0143-4A6E-AC28-DD6F7C35D47B}" srcOrd="0" destOrd="0" presId="urn:microsoft.com/office/officeart/2005/8/layout/vList2"/>
    <dgm:cxn modelId="{B0278F27-041A-48F2-BF3B-DF7A48878125}" type="presOf" srcId="{932D07B9-0CC9-4F92-8C7C-305532B51FB7}" destId="{C1ACB034-AD85-4506-B19B-A4900A8F98C7}" srcOrd="0" destOrd="0" presId="urn:microsoft.com/office/officeart/2005/8/layout/vList2"/>
    <dgm:cxn modelId="{03B3EF81-B185-4D77-836F-4476657FB5E1}" type="presOf" srcId="{B9B58AE7-38A5-4BF9-B4CE-23D83641B461}" destId="{C74DEC72-701C-4869-8F8D-2822188F2091}" srcOrd="0" destOrd="0" presId="urn:microsoft.com/office/officeart/2005/8/layout/vList2"/>
    <dgm:cxn modelId="{319D5DA3-68BC-4AA7-B2B0-0615459EE2E9}" srcId="{B9B58AE7-38A5-4BF9-B4CE-23D83641B461}" destId="{6B91875F-20C0-4CEC-8D70-433036E3ED3A}" srcOrd="2" destOrd="0" parTransId="{936EB468-1EDF-4A7E-8A48-05CD4E926219}" sibTransId="{2535078A-3C28-434D-B83A-8B5491A616DA}"/>
    <dgm:cxn modelId="{717C67AC-3705-47E3-8970-7BD59C0FF2A1}" srcId="{B9B58AE7-38A5-4BF9-B4CE-23D83641B461}" destId="{932D07B9-0CC9-4F92-8C7C-305532B51FB7}" srcOrd="0" destOrd="0" parTransId="{97DA74E7-52CE-4A06-A3D6-FE81E5AE5C22}" sibTransId="{0CC4B31F-1DBA-4C2C-BF07-1DFB208104E4}"/>
    <dgm:cxn modelId="{3A3EDEB0-30E0-49D6-A661-C7561F976A43}" type="presOf" srcId="{85288A84-16E4-48F5-BED5-B950397008E9}" destId="{0B38D4EC-C962-4778-8170-B7D2DEE0F483}" srcOrd="0" destOrd="0" presId="urn:microsoft.com/office/officeart/2005/8/layout/vList2"/>
    <dgm:cxn modelId="{33CFC6D1-A5F9-4246-979D-DA80A13CDFBE}" srcId="{B9B58AE7-38A5-4BF9-B4CE-23D83641B461}" destId="{8DFAF93A-F671-4925-B0CC-196FF198D8E5}" srcOrd="3" destOrd="0" parTransId="{2D4321F6-5C1D-49B9-8DCD-83CDE0FB2A4F}" sibTransId="{D85CFEDE-6D87-4F09-BD54-53C342ED86A3}"/>
    <dgm:cxn modelId="{8061CEE7-9948-4F24-BC74-5A49FD46774C}" type="presOf" srcId="{8DFAF93A-F671-4925-B0CC-196FF198D8E5}" destId="{CC7B6801-9C53-44AC-BCD9-CB999F00EFBC}" srcOrd="0" destOrd="0" presId="urn:microsoft.com/office/officeart/2005/8/layout/vList2"/>
    <dgm:cxn modelId="{E9D607C2-E71C-4512-8A2A-F11A197E5D7D}" type="presParOf" srcId="{C74DEC72-701C-4869-8F8D-2822188F2091}" destId="{C1ACB034-AD85-4506-B19B-A4900A8F98C7}" srcOrd="0" destOrd="0" presId="urn:microsoft.com/office/officeart/2005/8/layout/vList2"/>
    <dgm:cxn modelId="{0AB528E9-E580-4493-AD6B-86C288B244E9}" type="presParOf" srcId="{C74DEC72-701C-4869-8F8D-2822188F2091}" destId="{EDE46DF2-3746-49DF-99D4-B758EC952DCA}" srcOrd="1" destOrd="0" presId="urn:microsoft.com/office/officeart/2005/8/layout/vList2"/>
    <dgm:cxn modelId="{06D6F80E-B59D-46BB-81A5-36ECCCE84ACE}" type="presParOf" srcId="{C74DEC72-701C-4869-8F8D-2822188F2091}" destId="{0B38D4EC-C962-4778-8170-B7D2DEE0F483}" srcOrd="2" destOrd="0" presId="urn:microsoft.com/office/officeart/2005/8/layout/vList2"/>
    <dgm:cxn modelId="{33F287B4-8E84-4AAA-B6FC-8786345CC048}" type="presParOf" srcId="{C74DEC72-701C-4869-8F8D-2822188F2091}" destId="{A59D6558-8D39-4DEA-AB48-4E09EE04EA47}" srcOrd="3" destOrd="0" presId="urn:microsoft.com/office/officeart/2005/8/layout/vList2"/>
    <dgm:cxn modelId="{8A0FAB1C-71B9-46DB-9EDA-26AA3FFBB2A9}" type="presParOf" srcId="{C74DEC72-701C-4869-8F8D-2822188F2091}" destId="{F025454F-0143-4A6E-AC28-DD6F7C35D47B}" srcOrd="4" destOrd="0" presId="urn:microsoft.com/office/officeart/2005/8/layout/vList2"/>
    <dgm:cxn modelId="{03C40755-2E21-41CB-9486-8645742C8D84}" type="presParOf" srcId="{C74DEC72-701C-4869-8F8D-2822188F2091}" destId="{7B766254-B84B-434D-AE10-257FBDD9F367}" srcOrd="5" destOrd="0" presId="urn:microsoft.com/office/officeart/2005/8/layout/vList2"/>
    <dgm:cxn modelId="{823E2E16-FE17-4CBB-A2F2-F1F475B22AC3}" type="presParOf" srcId="{C74DEC72-701C-4869-8F8D-2822188F2091}" destId="{CC7B6801-9C53-44AC-BCD9-CB999F00EFB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600F38-ED21-449C-8A1A-09DE3CF76EDD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F3604DC-5278-41EC-9D32-93C1A468D6D8}">
      <dgm:prSet/>
      <dgm:spPr/>
      <dgm:t>
        <a:bodyPr/>
        <a:lstStyle/>
        <a:p>
          <a:r>
            <a:rPr lang="en-US"/>
            <a:t>Increased intra- cellular Na+ leads to diminished exchange of extracellular Na+ for intracellular Ca+2, this increase concentration of Ca+2 into the sarcoplasm. </a:t>
          </a:r>
        </a:p>
      </dgm:t>
    </dgm:pt>
    <dgm:pt modelId="{8C243579-7E37-462A-AC8E-6C30F01C9969}" type="parTrans" cxnId="{BDB019F7-706F-4CDC-8110-F2F2D7E6535C}">
      <dgm:prSet/>
      <dgm:spPr/>
      <dgm:t>
        <a:bodyPr/>
        <a:lstStyle/>
        <a:p>
          <a:endParaRPr lang="en-US"/>
        </a:p>
      </dgm:t>
    </dgm:pt>
    <dgm:pt modelId="{C3E3DA8F-05BA-4D97-9E7D-9657F88BD58B}" type="sibTrans" cxnId="{BDB019F7-706F-4CDC-8110-F2F2D7E6535C}">
      <dgm:prSet/>
      <dgm:spPr/>
      <dgm:t>
        <a:bodyPr/>
        <a:lstStyle/>
        <a:p>
          <a:endParaRPr lang="en-US"/>
        </a:p>
      </dgm:t>
    </dgm:pt>
    <dgm:pt modelId="{446F8133-3D9A-4D9A-8C4F-B024B3B46A8A}">
      <dgm:prSet/>
      <dgm:spPr/>
      <dgm:t>
        <a:bodyPr/>
        <a:lstStyle/>
        <a:p>
          <a:r>
            <a:rPr lang="en-US"/>
            <a:t>The accumulated intracellular Na+ displaces Ca+2 from its binding sites, thus increases free Ca +2 intracellulary. </a:t>
          </a:r>
        </a:p>
      </dgm:t>
    </dgm:pt>
    <dgm:pt modelId="{DE61A035-BD41-43BB-89C0-9931BA8523BF}" type="parTrans" cxnId="{7B575B84-2B08-4C60-B3F8-C3C06887CC06}">
      <dgm:prSet/>
      <dgm:spPr/>
      <dgm:t>
        <a:bodyPr/>
        <a:lstStyle/>
        <a:p>
          <a:endParaRPr lang="en-US"/>
        </a:p>
      </dgm:t>
    </dgm:pt>
    <dgm:pt modelId="{F1D51C75-7C36-47F1-9D9B-499A91866CA6}" type="sibTrans" cxnId="{7B575B84-2B08-4C60-B3F8-C3C06887CC06}">
      <dgm:prSet/>
      <dgm:spPr/>
      <dgm:t>
        <a:bodyPr/>
        <a:lstStyle/>
        <a:p>
          <a:endParaRPr lang="en-US"/>
        </a:p>
      </dgm:t>
    </dgm:pt>
    <dgm:pt modelId="{DD02E37C-56C1-4866-87C7-6EA7DC0E3E11}" type="pres">
      <dgm:prSet presAssocID="{69600F38-ED21-449C-8A1A-09DE3CF76EDD}" presName="linear" presStyleCnt="0">
        <dgm:presLayoutVars>
          <dgm:animLvl val="lvl"/>
          <dgm:resizeHandles val="exact"/>
        </dgm:presLayoutVars>
      </dgm:prSet>
      <dgm:spPr/>
    </dgm:pt>
    <dgm:pt modelId="{C1293FB1-47C9-4E7A-91D0-A3A683A8FAC2}" type="pres">
      <dgm:prSet presAssocID="{5F3604DC-5278-41EC-9D32-93C1A468D6D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E64F153-C4FE-4CCB-9773-3E22EB054DE6}" type="pres">
      <dgm:prSet presAssocID="{C3E3DA8F-05BA-4D97-9E7D-9657F88BD58B}" presName="spacer" presStyleCnt="0"/>
      <dgm:spPr/>
    </dgm:pt>
    <dgm:pt modelId="{20E39FD4-DD42-40DF-9B15-F036871637C5}" type="pres">
      <dgm:prSet presAssocID="{446F8133-3D9A-4D9A-8C4F-B024B3B46A8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9085C2A-9B25-427D-9478-B204C7AF32D8}" type="presOf" srcId="{69600F38-ED21-449C-8A1A-09DE3CF76EDD}" destId="{DD02E37C-56C1-4866-87C7-6EA7DC0E3E11}" srcOrd="0" destOrd="0" presId="urn:microsoft.com/office/officeart/2005/8/layout/vList2"/>
    <dgm:cxn modelId="{B467757C-6AB5-4756-B767-06934D6A9606}" type="presOf" srcId="{446F8133-3D9A-4D9A-8C4F-B024B3B46A8A}" destId="{20E39FD4-DD42-40DF-9B15-F036871637C5}" srcOrd="0" destOrd="0" presId="urn:microsoft.com/office/officeart/2005/8/layout/vList2"/>
    <dgm:cxn modelId="{7B575B84-2B08-4C60-B3F8-C3C06887CC06}" srcId="{69600F38-ED21-449C-8A1A-09DE3CF76EDD}" destId="{446F8133-3D9A-4D9A-8C4F-B024B3B46A8A}" srcOrd="1" destOrd="0" parTransId="{DE61A035-BD41-43BB-89C0-9931BA8523BF}" sibTransId="{F1D51C75-7C36-47F1-9D9B-499A91866CA6}"/>
    <dgm:cxn modelId="{2476A899-00F8-482A-B4A3-391946AA755C}" type="presOf" srcId="{5F3604DC-5278-41EC-9D32-93C1A468D6D8}" destId="{C1293FB1-47C9-4E7A-91D0-A3A683A8FAC2}" srcOrd="0" destOrd="0" presId="urn:microsoft.com/office/officeart/2005/8/layout/vList2"/>
    <dgm:cxn modelId="{BDB019F7-706F-4CDC-8110-F2F2D7E6535C}" srcId="{69600F38-ED21-449C-8A1A-09DE3CF76EDD}" destId="{5F3604DC-5278-41EC-9D32-93C1A468D6D8}" srcOrd="0" destOrd="0" parTransId="{8C243579-7E37-462A-AC8E-6C30F01C9969}" sibTransId="{C3E3DA8F-05BA-4D97-9E7D-9657F88BD58B}"/>
    <dgm:cxn modelId="{A6C02608-B4D3-41ED-A923-2E15BF112E9E}" type="presParOf" srcId="{DD02E37C-56C1-4866-87C7-6EA7DC0E3E11}" destId="{C1293FB1-47C9-4E7A-91D0-A3A683A8FAC2}" srcOrd="0" destOrd="0" presId="urn:microsoft.com/office/officeart/2005/8/layout/vList2"/>
    <dgm:cxn modelId="{8C9F718E-D0D6-4B6A-8597-E9F1D9641F5E}" type="presParOf" srcId="{DD02E37C-56C1-4866-87C7-6EA7DC0E3E11}" destId="{2E64F153-C4FE-4CCB-9773-3E22EB054DE6}" srcOrd="1" destOrd="0" presId="urn:microsoft.com/office/officeart/2005/8/layout/vList2"/>
    <dgm:cxn modelId="{D162214F-CA72-44FD-A565-29E01DD1598D}" type="presParOf" srcId="{DD02E37C-56C1-4866-87C7-6EA7DC0E3E11}" destId="{20E39FD4-DD42-40DF-9B15-F036871637C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A5FA91-7206-4150-84A2-9CBB48FED929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B22F882-47D3-4C95-A2FB-77D2685842BC}">
      <dgm:prSet/>
      <dgm:spPr/>
      <dgm:t>
        <a:bodyPr/>
        <a:lstStyle/>
        <a:p>
          <a:r>
            <a:rPr lang="en-US" u="sng"/>
            <a:t>N.B</a:t>
          </a:r>
          <a:r>
            <a:rPr lang="en-US"/>
            <a:t>. Digitalis inhibit Na+/K+ ATPase by competition with K+ , So       hypokalemia increase Digitalis toxicity , while K+ administration improve toxicity of digitalis. </a:t>
          </a:r>
        </a:p>
      </dgm:t>
    </dgm:pt>
    <dgm:pt modelId="{C2224DAE-29E0-4B29-8BA9-6BE7FF454729}" type="parTrans" cxnId="{C7DE7D8F-ECE6-49C9-AC46-C8070B850140}">
      <dgm:prSet/>
      <dgm:spPr/>
      <dgm:t>
        <a:bodyPr/>
        <a:lstStyle/>
        <a:p>
          <a:endParaRPr lang="en-US"/>
        </a:p>
      </dgm:t>
    </dgm:pt>
    <dgm:pt modelId="{430FA7EA-A4F1-4506-85E8-E87A4BAAAA26}" type="sibTrans" cxnId="{C7DE7D8F-ECE6-49C9-AC46-C8070B850140}">
      <dgm:prSet/>
      <dgm:spPr/>
      <dgm:t>
        <a:bodyPr/>
        <a:lstStyle/>
        <a:p>
          <a:endParaRPr lang="en-US"/>
        </a:p>
      </dgm:t>
    </dgm:pt>
    <dgm:pt modelId="{39D386CE-4B9F-45C7-BD35-C5E719654C3F}">
      <dgm:prSet/>
      <dgm:spPr/>
      <dgm:t>
        <a:bodyPr/>
        <a:lstStyle/>
        <a:p>
          <a:r>
            <a:rPr lang="en-US"/>
            <a:t>2- Digitalis may directly facilitate the entry of Ca+2 into cardiac cells during the plateau of the action potential. </a:t>
          </a:r>
        </a:p>
      </dgm:t>
    </dgm:pt>
    <dgm:pt modelId="{BFA82C72-925F-4C56-8461-B414AC5F004B}" type="parTrans" cxnId="{32113090-F085-4E3B-8BAB-BEFEB3C0F13D}">
      <dgm:prSet/>
      <dgm:spPr/>
      <dgm:t>
        <a:bodyPr/>
        <a:lstStyle/>
        <a:p>
          <a:endParaRPr lang="en-US"/>
        </a:p>
      </dgm:t>
    </dgm:pt>
    <dgm:pt modelId="{9D4F455A-B727-4D06-9CE4-C41B27AD89F2}" type="sibTrans" cxnId="{32113090-F085-4E3B-8BAB-BEFEB3C0F13D}">
      <dgm:prSet/>
      <dgm:spPr/>
      <dgm:t>
        <a:bodyPr/>
        <a:lstStyle/>
        <a:p>
          <a:endParaRPr lang="en-US"/>
        </a:p>
      </dgm:t>
    </dgm:pt>
    <dgm:pt modelId="{916BE117-1A08-487A-94DF-B2AC1DB2FCF5}">
      <dgm:prSet/>
      <dgm:spPr/>
      <dgm:t>
        <a:bodyPr/>
        <a:lstStyle/>
        <a:p>
          <a:r>
            <a:rPr lang="en-US"/>
            <a:t>3- Digitalis may increase the release of stored Ca +2 from the sarcoplasmic reticulum.</a:t>
          </a:r>
        </a:p>
      </dgm:t>
    </dgm:pt>
    <dgm:pt modelId="{D350A0E8-23DA-445D-94B9-AD791894EC7E}" type="parTrans" cxnId="{186AA845-9BE4-4C91-BFA3-BBD93D5E6862}">
      <dgm:prSet/>
      <dgm:spPr/>
      <dgm:t>
        <a:bodyPr/>
        <a:lstStyle/>
        <a:p>
          <a:endParaRPr lang="en-US"/>
        </a:p>
      </dgm:t>
    </dgm:pt>
    <dgm:pt modelId="{206D29C8-FB9E-4AD3-B7D8-67AB05DCB7D4}" type="sibTrans" cxnId="{186AA845-9BE4-4C91-BFA3-BBD93D5E6862}">
      <dgm:prSet/>
      <dgm:spPr/>
      <dgm:t>
        <a:bodyPr/>
        <a:lstStyle/>
        <a:p>
          <a:endParaRPr lang="en-US"/>
        </a:p>
      </dgm:t>
    </dgm:pt>
    <dgm:pt modelId="{D1F3C1E5-EA20-414B-A3F6-E4B733C11E3E}" type="pres">
      <dgm:prSet presAssocID="{AAA5FA91-7206-4150-84A2-9CBB48FED929}" presName="linear" presStyleCnt="0">
        <dgm:presLayoutVars>
          <dgm:animLvl val="lvl"/>
          <dgm:resizeHandles val="exact"/>
        </dgm:presLayoutVars>
      </dgm:prSet>
      <dgm:spPr/>
    </dgm:pt>
    <dgm:pt modelId="{34AB7CC5-0F15-4D41-A0AF-328D2FC24DF7}" type="pres">
      <dgm:prSet presAssocID="{BB22F882-47D3-4C95-A2FB-77D2685842B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3BAAF54-3292-4A20-A348-0F09CD925ACA}" type="pres">
      <dgm:prSet presAssocID="{430FA7EA-A4F1-4506-85E8-E87A4BAAAA26}" presName="spacer" presStyleCnt="0"/>
      <dgm:spPr/>
    </dgm:pt>
    <dgm:pt modelId="{D150D02B-DEE9-4EBD-9AF9-117C2CD3C56A}" type="pres">
      <dgm:prSet presAssocID="{39D386CE-4B9F-45C7-BD35-C5E719654C3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AB563CA-A3B2-4CE4-A140-A04AB6A44F11}" type="pres">
      <dgm:prSet presAssocID="{9D4F455A-B727-4D06-9CE4-C41B27AD89F2}" presName="spacer" presStyleCnt="0"/>
      <dgm:spPr/>
    </dgm:pt>
    <dgm:pt modelId="{C5A6D4FC-FB2A-403E-AED3-D11826E0B194}" type="pres">
      <dgm:prSet presAssocID="{916BE117-1A08-487A-94DF-B2AC1DB2FCF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9D78024-F0AE-4878-80E6-7491CFC36AEB}" type="presOf" srcId="{AAA5FA91-7206-4150-84A2-9CBB48FED929}" destId="{D1F3C1E5-EA20-414B-A3F6-E4B733C11E3E}" srcOrd="0" destOrd="0" presId="urn:microsoft.com/office/officeart/2005/8/layout/vList2"/>
    <dgm:cxn modelId="{186AA845-9BE4-4C91-BFA3-BBD93D5E6862}" srcId="{AAA5FA91-7206-4150-84A2-9CBB48FED929}" destId="{916BE117-1A08-487A-94DF-B2AC1DB2FCF5}" srcOrd="2" destOrd="0" parTransId="{D350A0E8-23DA-445D-94B9-AD791894EC7E}" sibTransId="{206D29C8-FB9E-4AD3-B7D8-67AB05DCB7D4}"/>
    <dgm:cxn modelId="{C7DE7D8F-ECE6-49C9-AC46-C8070B850140}" srcId="{AAA5FA91-7206-4150-84A2-9CBB48FED929}" destId="{BB22F882-47D3-4C95-A2FB-77D2685842BC}" srcOrd="0" destOrd="0" parTransId="{C2224DAE-29E0-4B29-8BA9-6BE7FF454729}" sibTransId="{430FA7EA-A4F1-4506-85E8-E87A4BAAAA26}"/>
    <dgm:cxn modelId="{32113090-F085-4E3B-8BAB-BEFEB3C0F13D}" srcId="{AAA5FA91-7206-4150-84A2-9CBB48FED929}" destId="{39D386CE-4B9F-45C7-BD35-C5E719654C3F}" srcOrd="1" destOrd="0" parTransId="{BFA82C72-925F-4C56-8461-B414AC5F004B}" sibTransId="{9D4F455A-B727-4D06-9CE4-C41B27AD89F2}"/>
    <dgm:cxn modelId="{9E857993-66E2-4D71-9E75-174F00D3727F}" type="presOf" srcId="{39D386CE-4B9F-45C7-BD35-C5E719654C3F}" destId="{D150D02B-DEE9-4EBD-9AF9-117C2CD3C56A}" srcOrd="0" destOrd="0" presId="urn:microsoft.com/office/officeart/2005/8/layout/vList2"/>
    <dgm:cxn modelId="{0EF650C2-4875-45B3-AFD2-9611F600C231}" type="presOf" srcId="{916BE117-1A08-487A-94DF-B2AC1DB2FCF5}" destId="{C5A6D4FC-FB2A-403E-AED3-D11826E0B194}" srcOrd="0" destOrd="0" presId="urn:microsoft.com/office/officeart/2005/8/layout/vList2"/>
    <dgm:cxn modelId="{F696B3DE-E8E5-43FE-B442-7957ACE67EB7}" type="presOf" srcId="{BB22F882-47D3-4C95-A2FB-77D2685842BC}" destId="{34AB7CC5-0F15-4D41-A0AF-328D2FC24DF7}" srcOrd="0" destOrd="0" presId="urn:microsoft.com/office/officeart/2005/8/layout/vList2"/>
    <dgm:cxn modelId="{2FA9386A-FF95-4B17-AA70-F7DD69F0634A}" type="presParOf" srcId="{D1F3C1E5-EA20-414B-A3F6-E4B733C11E3E}" destId="{34AB7CC5-0F15-4D41-A0AF-328D2FC24DF7}" srcOrd="0" destOrd="0" presId="urn:microsoft.com/office/officeart/2005/8/layout/vList2"/>
    <dgm:cxn modelId="{523820D3-C833-4120-851D-E965FA2016B5}" type="presParOf" srcId="{D1F3C1E5-EA20-414B-A3F6-E4B733C11E3E}" destId="{B3BAAF54-3292-4A20-A348-0F09CD925ACA}" srcOrd="1" destOrd="0" presId="urn:microsoft.com/office/officeart/2005/8/layout/vList2"/>
    <dgm:cxn modelId="{363492AE-91BF-4012-8C7A-6BC276954AAE}" type="presParOf" srcId="{D1F3C1E5-EA20-414B-A3F6-E4B733C11E3E}" destId="{D150D02B-DEE9-4EBD-9AF9-117C2CD3C56A}" srcOrd="2" destOrd="0" presId="urn:microsoft.com/office/officeart/2005/8/layout/vList2"/>
    <dgm:cxn modelId="{407E80CA-E7BF-4322-9F98-765B5986342E}" type="presParOf" srcId="{D1F3C1E5-EA20-414B-A3F6-E4B733C11E3E}" destId="{4AB563CA-A3B2-4CE4-A140-A04AB6A44F11}" srcOrd="3" destOrd="0" presId="urn:microsoft.com/office/officeart/2005/8/layout/vList2"/>
    <dgm:cxn modelId="{22208820-AAD4-4C11-8B2A-C564D5F8CCFF}" type="presParOf" srcId="{D1F3C1E5-EA20-414B-A3F6-E4B733C11E3E}" destId="{C5A6D4FC-FB2A-403E-AED3-D11826E0B19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5308D8-088B-4BBF-8E52-FE0069EB52EC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656F982-98FE-4BFD-B34E-128675361B1F}">
      <dgm:prSet/>
      <dgm:spPr/>
      <dgm:t>
        <a:bodyPr/>
        <a:lstStyle/>
        <a:p>
          <a:r>
            <a:rPr lang="en-US" dirty="0"/>
            <a:t>Digitalis decrease heart rate in cases of congestive heart failure, atrial fibrillation, atrial flutter and Supraventricular tachycardia through: </a:t>
          </a:r>
        </a:p>
      </dgm:t>
    </dgm:pt>
    <dgm:pt modelId="{B06191A3-389F-4170-8D46-1F93878EF76C}" type="parTrans" cxnId="{1A6D8155-1424-41B8-A66A-57949B88480D}">
      <dgm:prSet/>
      <dgm:spPr/>
      <dgm:t>
        <a:bodyPr/>
        <a:lstStyle/>
        <a:p>
          <a:endParaRPr lang="en-US"/>
        </a:p>
      </dgm:t>
    </dgm:pt>
    <dgm:pt modelId="{A4408FD4-BAC2-4990-91BD-8F1CB8A3D66E}" type="sibTrans" cxnId="{1A6D8155-1424-41B8-A66A-57949B88480D}">
      <dgm:prSet/>
      <dgm:spPr/>
      <dgm:t>
        <a:bodyPr/>
        <a:lstStyle/>
        <a:p>
          <a:endParaRPr lang="en-US"/>
        </a:p>
      </dgm:t>
    </dgm:pt>
    <dgm:pt modelId="{DC6116EB-26CB-47A2-9653-9D24A907B6BC}">
      <dgm:prSet/>
      <dgm:spPr/>
      <dgm:t>
        <a:bodyPr/>
        <a:lstStyle/>
        <a:p>
          <a:r>
            <a:rPr lang="en-US"/>
            <a:t>(a) Indirect effect: </a:t>
          </a:r>
        </a:p>
      </dgm:t>
    </dgm:pt>
    <dgm:pt modelId="{0464EFAD-5746-4A24-87CF-83CFC403F005}" type="parTrans" cxnId="{A72146F4-E21C-4FE6-99E5-3B4C268BF5D4}">
      <dgm:prSet/>
      <dgm:spPr/>
      <dgm:t>
        <a:bodyPr/>
        <a:lstStyle/>
        <a:p>
          <a:endParaRPr lang="en-US"/>
        </a:p>
      </dgm:t>
    </dgm:pt>
    <dgm:pt modelId="{04E66A96-043C-42E1-9B2C-C7235711EBFB}" type="sibTrans" cxnId="{A72146F4-E21C-4FE6-99E5-3B4C268BF5D4}">
      <dgm:prSet/>
      <dgm:spPr/>
      <dgm:t>
        <a:bodyPr/>
        <a:lstStyle/>
        <a:p>
          <a:endParaRPr lang="en-US"/>
        </a:p>
      </dgm:t>
    </dgm:pt>
    <dgm:pt modelId="{1B1613BF-0DF8-4BA5-8910-0920EF3C856B}">
      <dgm:prSet/>
      <dgm:spPr/>
      <dgm:t>
        <a:bodyPr/>
        <a:lstStyle/>
        <a:p>
          <a:r>
            <a:rPr lang="en-US"/>
            <a:t>vagal and antiadrenergic effects (in therapeutic doses)</a:t>
          </a:r>
        </a:p>
      </dgm:t>
    </dgm:pt>
    <dgm:pt modelId="{772D4233-8891-49F0-A5AF-3B9A84DB9B5D}" type="parTrans" cxnId="{69A98EC0-3F7F-46EA-BA74-3E4E1EE44D2B}">
      <dgm:prSet/>
      <dgm:spPr/>
      <dgm:t>
        <a:bodyPr/>
        <a:lstStyle/>
        <a:p>
          <a:endParaRPr lang="en-US"/>
        </a:p>
      </dgm:t>
    </dgm:pt>
    <dgm:pt modelId="{13CE607D-BE8A-4EFB-BE42-183E28E94A47}" type="sibTrans" cxnId="{69A98EC0-3F7F-46EA-BA74-3E4E1EE44D2B}">
      <dgm:prSet/>
      <dgm:spPr/>
      <dgm:t>
        <a:bodyPr/>
        <a:lstStyle/>
        <a:p>
          <a:endParaRPr lang="en-US"/>
        </a:p>
      </dgm:t>
    </dgm:pt>
    <dgm:pt modelId="{D279902C-18D7-4B20-85FF-BC8F9F21DCFE}">
      <dgm:prSet/>
      <dgm:spPr/>
      <dgm:t>
        <a:bodyPr/>
        <a:lstStyle/>
        <a:p>
          <a:r>
            <a:rPr lang="en-US"/>
            <a:t>(b) direct effects.</a:t>
          </a:r>
        </a:p>
      </dgm:t>
    </dgm:pt>
    <dgm:pt modelId="{E3420BE4-C738-42AA-AA2E-D0236A092CA4}" type="parTrans" cxnId="{2CC56733-599C-4C58-8158-79C03EBD69E7}">
      <dgm:prSet/>
      <dgm:spPr/>
      <dgm:t>
        <a:bodyPr/>
        <a:lstStyle/>
        <a:p>
          <a:endParaRPr lang="en-US"/>
        </a:p>
      </dgm:t>
    </dgm:pt>
    <dgm:pt modelId="{CE056918-E5ED-449F-B9AF-D7AC9895F66D}" type="sibTrans" cxnId="{2CC56733-599C-4C58-8158-79C03EBD69E7}">
      <dgm:prSet/>
      <dgm:spPr/>
      <dgm:t>
        <a:bodyPr/>
        <a:lstStyle/>
        <a:p>
          <a:endParaRPr lang="en-US"/>
        </a:p>
      </dgm:t>
    </dgm:pt>
    <dgm:pt modelId="{C78F98B9-180D-42FF-8A1E-0FD99563E6DD}" type="pres">
      <dgm:prSet presAssocID="{3A5308D8-088B-4BBF-8E52-FE0069EB52EC}" presName="linear" presStyleCnt="0">
        <dgm:presLayoutVars>
          <dgm:animLvl val="lvl"/>
          <dgm:resizeHandles val="exact"/>
        </dgm:presLayoutVars>
      </dgm:prSet>
      <dgm:spPr/>
    </dgm:pt>
    <dgm:pt modelId="{BEF0FBC9-C37A-4663-BEBA-7D31BC2E611F}" type="pres">
      <dgm:prSet presAssocID="{0656F982-98FE-4BFD-B34E-128675361B1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420F55E-879D-4053-9843-E8859A3DD9BD}" type="pres">
      <dgm:prSet presAssocID="{A4408FD4-BAC2-4990-91BD-8F1CB8A3D66E}" presName="spacer" presStyleCnt="0"/>
      <dgm:spPr/>
    </dgm:pt>
    <dgm:pt modelId="{25B2D6FF-9422-443A-B071-E6DDC6F04C23}" type="pres">
      <dgm:prSet presAssocID="{DC6116EB-26CB-47A2-9653-9D24A907B6B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6B73D8B-6E08-4487-93C2-B106AFE7FB93}" type="pres">
      <dgm:prSet presAssocID="{04E66A96-043C-42E1-9B2C-C7235711EBFB}" presName="spacer" presStyleCnt="0"/>
      <dgm:spPr/>
    </dgm:pt>
    <dgm:pt modelId="{DDE06859-0B4F-4FE1-BF10-9385193D9CFB}" type="pres">
      <dgm:prSet presAssocID="{1B1613BF-0DF8-4BA5-8910-0920EF3C856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A47965C-07A7-4D51-B9DA-F5AAD5DB20EA}" type="pres">
      <dgm:prSet presAssocID="{13CE607D-BE8A-4EFB-BE42-183E28E94A47}" presName="spacer" presStyleCnt="0"/>
      <dgm:spPr/>
    </dgm:pt>
    <dgm:pt modelId="{313D998D-57A4-4FCF-A3F5-CD1BA0FBC625}" type="pres">
      <dgm:prSet presAssocID="{D279902C-18D7-4B20-85FF-BC8F9F21DCF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CC56733-599C-4C58-8158-79C03EBD69E7}" srcId="{3A5308D8-088B-4BBF-8E52-FE0069EB52EC}" destId="{D279902C-18D7-4B20-85FF-BC8F9F21DCFE}" srcOrd="3" destOrd="0" parTransId="{E3420BE4-C738-42AA-AA2E-D0236A092CA4}" sibTransId="{CE056918-E5ED-449F-B9AF-D7AC9895F66D}"/>
    <dgm:cxn modelId="{1A6D8155-1424-41B8-A66A-57949B88480D}" srcId="{3A5308D8-088B-4BBF-8E52-FE0069EB52EC}" destId="{0656F982-98FE-4BFD-B34E-128675361B1F}" srcOrd="0" destOrd="0" parTransId="{B06191A3-389F-4170-8D46-1F93878EF76C}" sibTransId="{A4408FD4-BAC2-4990-91BD-8F1CB8A3D66E}"/>
    <dgm:cxn modelId="{5DCDFA80-0617-4267-8D5C-7EE05D411A25}" type="presOf" srcId="{3A5308D8-088B-4BBF-8E52-FE0069EB52EC}" destId="{C78F98B9-180D-42FF-8A1E-0FD99563E6DD}" srcOrd="0" destOrd="0" presId="urn:microsoft.com/office/officeart/2005/8/layout/vList2"/>
    <dgm:cxn modelId="{EE2BB8BD-53FB-4A23-B23F-33C80386FA3F}" type="presOf" srcId="{D279902C-18D7-4B20-85FF-BC8F9F21DCFE}" destId="{313D998D-57A4-4FCF-A3F5-CD1BA0FBC625}" srcOrd="0" destOrd="0" presId="urn:microsoft.com/office/officeart/2005/8/layout/vList2"/>
    <dgm:cxn modelId="{1E565AC0-5FD6-402C-9FED-CADFFFBF94D2}" type="presOf" srcId="{1B1613BF-0DF8-4BA5-8910-0920EF3C856B}" destId="{DDE06859-0B4F-4FE1-BF10-9385193D9CFB}" srcOrd="0" destOrd="0" presId="urn:microsoft.com/office/officeart/2005/8/layout/vList2"/>
    <dgm:cxn modelId="{69A98EC0-3F7F-46EA-BA74-3E4E1EE44D2B}" srcId="{3A5308D8-088B-4BBF-8E52-FE0069EB52EC}" destId="{1B1613BF-0DF8-4BA5-8910-0920EF3C856B}" srcOrd="2" destOrd="0" parTransId="{772D4233-8891-49F0-A5AF-3B9A84DB9B5D}" sibTransId="{13CE607D-BE8A-4EFB-BE42-183E28E94A47}"/>
    <dgm:cxn modelId="{D2820BCF-3CC6-4E19-A98C-6A14570CE8CA}" type="presOf" srcId="{DC6116EB-26CB-47A2-9653-9D24A907B6BC}" destId="{25B2D6FF-9422-443A-B071-E6DDC6F04C23}" srcOrd="0" destOrd="0" presId="urn:microsoft.com/office/officeart/2005/8/layout/vList2"/>
    <dgm:cxn modelId="{A72146F4-E21C-4FE6-99E5-3B4C268BF5D4}" srcId="{3A5308D8-088B-4BBF-8E52-FE0069EB52EC}" destId="{DC6116EB-26CB-47A2-9653-9D24A907B6BC}" srcOrd="1" destOrd="0" parTransId="{0464EFAD-5746-4A24-87CF-83CFC403F005}" sibTransId="{04E66A96-043C-42E1-9B2C-C7235711EBFB}"/>
    <dgm:cxn modelId="{382260F9-2BA8-46F6-BB43-C196BE0A59FD}" type="presOf" srcId="{0656F982-98FE-4BFD-B34E-128675361B1F}" destId="{BEF0FBC9-C37A-4663-BEBA-7D31BC2E611F}" srcOrd="0" destOrd="0" presId="urn:microsoft.com/office/officeart/2005/8/layout/vList2"/>
    <dgm:cxn modelId="{71E5AF7E-E1C1-41B1-92BC-9FD1923F4CBA}" type="presParOf" srcId="{C78F98B9-180D-42FF-8A1E-0FD99563E6DD}" destId="{BEF0FBC9-C37A-4663-BEBA-7D31BC2E611F}" srcOrd="0" destOrd="0" presId="urn:microsoft.com/office/officeart/2005/8/layout/vList2"/>
    <dgm:cxn modelId="{2DB533F1-446C-4B0B-AFCC-FD178C8A2784}" type="presParOf" srcId="{C78F98B9-180D-42FF-8A1E-0FD99563E6DD}" destId="{7420F55E-879D-4053-9843-E8859A3DD9BD}" srcOrd="1" destOrd="0" presId="urn:microsoft.com/office/officeart/2005/8/layout/vList2"/>
    <dgm:cxn modelId="{9E7E4A20-EFC0-49E8-A349-D7A4F8498F7A}" type="presParOf" srcId="{C78F98B9-180D-42FF-8A1E-0FD99563E6DD}" destId="{25B2D6FF-9422-443A-B071-E6DDC6F04C23}" srcOrd="2" destOrd="0" presId="urn:microsoft.com/office/officeart/2005/8/layout/vList2"/>
    <dgm:cxn modelId="{A1CC427D-B075-489B-8EAC-1E7D7939F439}" type="presParOf" srcId="{C78F98B9-180D-42FF-8A1E-0FD99563E6DD}" destId="{A6B73D8B-6E08-4487-93C2-B106AFE7FB93}" srcOrd="3" destOrd="0" presId="urn:microsoft.com/office/officeart/2005/8/layout/vList2"/>
    <dgm:cxn modelId="{A2EA3409-D8F0-476B-B11A-47A140B5FBBF}" type="presParOf" srcId="{C78F98B9-180D-42FF-8A1E-0FD99563E6DD}" destId="{DDE06859-0B4F-4FE1-BF10-9385193D9CFB}" srcOrd="4" destOrd="0" presId="urn:microsoft.com/office/officeart/2005/8/layout/vList2"/>
    <dgm:cxn modelId="{F1F03AB9-1C0E-4C9C-BF2A-C265E0352CF1}" type="presParOf" srcId="{C78F98B9-180D-42FF-8A1E-0FD99563E6DD}" destId="{9A47965C-07A7-4D51-B9DA-F5AAD5DB20EA}" srcOrd="5" destOrd="0" presId="urn:microsoft.com/office/officeart/2005/8/layout/vList2"/>
    <dgm:cxn modelId="{69F8A605-551C-4F3F-821D-121F0ABF80B7}" type="presParOf" srcId="{C78F98B9-180D-42FF-8A1E-0FD99563E6DD}" destId="{313D998D-57A4-4FCF-A3F5-CD1BA0FBC62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A03BE19-A8FB-45F2-AAC0-DFB7A6FE674D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6BB5E2D-ABE8-4BD0-99D3-99A1D380CA6A}">
      <dgm:prSet/>
      <dgm:spPr/>
      <dgm:t>
        <a:bodyPr/>
        <a:lstStyle/>
        <a:p>
          <a:r>
            <a:rPr lang="en-US" u="sng"/>
            <a:t>Refractory period (RP) and conduction velocity (CV) </a:t>
          </a:r>
          <a:endParaRPr lang="en-US"/>
        </a:p>
      </dgm:t>
    </dgm:pt>
    <dgm:pt modelId="{214FE946-5F95-478B-A627-C2D8C8B539DE}" type="parTrans" cxnId="{1A77AACB-CB41-4B02-A846-2059555D078E}">
      <dgm:prSet/>
      <dgm:spPr/>
      <dgm:t>
        <a:bodyPr/>
        <a:lstStyle/>
        <a:p>
          <a:endParaRPr lang="en-US"/>
        </a:p>
      </dgm:t>
    </dgm:pt>
    <dgm:pt modelId="{207E1FF6-91F4-422C-A38C-E4663CE6C58C}" type="sibTrans" cxnId="{1A77AACB-CB41-4B02-A846-2059555D078E}">
      <dgm:prSet/>
      <dgm:spPr/>
      <dgm:t>
        <a:bodyPr/>
        <a:lstStyle/>
        <a:p>
          <a:endParaRPr lang="en-US"/>
        </a:p>
      </dgm:t>
    </dgm:pt>
    <dgm:pt modelId="{C512810F-8633-4B93-98E7-CBCD58EB946D}">
      <dgm:prSet/>
      <dgm:spPr/>
      <dgm:t>
        <a:bodyPr/>
        <a:lstStyle/>
        <a:p>
          <a:r>
            <a:rPr lang="en-US"/>
            <a:t>a- Atria: decrease of RP by direct and vagal effects and increase of  CV. </a:t>
          </a:r>
        </a:p>
      </dgm:t>
    </dgm:pt>
    <dgm:pt modelId="{02416293-58E6-4785-A292-663B0FFF7FBE}" type="parTrans" cxnId="{FDE57270-EF3F-437D-B3E2-52A9A2A3AAF2}">
      <dgm:prSet/>
      <dgm:spPr/>
      <dgm:t>
        <a:bodyPr/>
        <a:lstStyle/>
        <a:p>
          <a:endParaRPr lang="en-US"/>
        </a:p>
      </dgm:t>
    </dgm:pt>
    <dgm:pt modelId="{E0465BCC-85B7-4FE4-88E1-BD065C4E1BD1}" type="sibTrans" cxnId="{FDE57270-EF3F-437D-B3E2-52A9A2A3AAF2}">
      <dgm:prSet/>
      <dgm:spPr/>
      <dgm:t>
        <a:bodyPr/>
        <a:lstStyle/>
        <a:p>
          <a:endParaRPr lang="en-US"/>
        </a:p>
      </dgm:t>
    </dgm:pt>
    <dgm:pt modelId="{D61F20FB-8AF0-4E71-89A1-72E45F4AE0C1}">
      <dgm:prSet/>
      <dgm:spPr/>
      <dgm:t>
        <a:bodyPr/>
        <a:lstStyle/>
        <a:p>
          <a:r>
            <a:rPr lang="en-US"/>
            <a:t>b- A-V node: increase of RP by vagal and antiadrenergic  &amp; DIRECT effects and decrease of CV. </a:t>
          </a:r>
        </a:p>
      </dgm:t>
    </dgm:pt>
    <dgm:pt modelId="{AEFA41FE-0842-4FC1-92F4-842FBA50D142}" type="parTrans" cxnId="{9DA10A45-5399-44C2-BEF8-B672BF03E8C3}">
      <dgm:prSet/>
      <dgm:spPr/>
      <dgm:t>
        <a:bodyPr/>
        <a:lstStyle/>
        <a:p>
          <a:endParaRPr lang="en-US"/>
        </a:p>
      </dgm:t>
    </dgm:pt>
    <dgm:pt modelId="{0C02954D-FA19-4660-9974-ED9196B3669E}" type="sibTrans" cxnId="{9DA10A45-5399-44C2-BEF8-B672BF03E8C3}">
      <dgm:prSet/>
      <dgm:spPr/>
      <dgm:t>
        <a:bodyPr/>
        <a:lstStyle/>
        <a:p>
          <a:endParaRPr lang="en-US"/>
        </a:p>
      </dgm:t>
    </dgm:pt>
    <dgm:pt modelId="{20B7BBBA-412C-4E6F-8520-D1570B88485C}">
      <dgm:prSet/>
      <dgm:spPr/>
      <dgm:t>
        <a:bodyPr/>
        <a:lstStyle/>
        <a:p>
          <a:r>
            <a:rPr lang="en-US"/>
            <a:t>c- Ventricles: decrease of RP by direct effects and increase in CV</a:t>
          </a:r>
        </a:p>
      </dgm:t>
    </dgm:pt>
    <dgm:pt modelId="{B809626E-62DC-4653-A73C-8F9A96833887}" type="parTrans" cxnId="{15D1EADB-812C-4A8E-BD1F-69FAB836006A}">
      <dgm:prSet/>
      <dgm:spPr/>
      <dgm:t>
        <a:bodyPr/>
        <a:lstStyle/>
        <a:p>
          <a:endParaRPr lang="en-US"/>
        </a:p>
      </dgm:t>
    </dgm:pt>
    <dgm:pt modelId="{35DDD0EC-C33A-41B9-9C69-DE3E05847090}" type="sibTrans" cxnId="{15D1EADB-812C-4A8E-BD1F-69FAB836006A}">
      <dgm:prSet/>
      <dgm:spPr/>
      <dgm:t>
        <a:bodyPr/>
        <a:lstStyle/>
        <a:p>
          <a:endParaRPr lang="en-US"/>
        </a:p>
      </dgm:t>
    </dgm:pt>
    <dgm:pt modelId="{E5657AFE-A388-4AC1-B283-B045FD45E22F}" type="pres">
      <dgm:prSet presAssocID="{AA03BE19-A8FB-45F2-AAC0-DFB7A6FE674D}" presName="linear" presStyleCnt="0">
        <dgm:presLayoutVars>
          <dgm:animLvl val="lvl"/>
          <dgm:resizeHandles val="exact"/>
        </dgm:presLayoutVars>
      </dgm:prSet>
      <dgm:spPr/>
    </dgm:pt>
    <dgm:pt modelId="{5E1AE837-6345-460F-8E71-7902B7432557}" type="pres">
      <dgm:prSet presAssocID="{D6BB5E2D-ABE8-4BD0-99D3-99A1D380CA6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03F6576-8AA2-499A-8626-68FF0677D372}" type="pres">
      <dgm:prSet presAssocID="{207E1FF6-91F4-422C-A38C-E4663CE6C58C}" presName="spacer" presStyleCnt="0"/>
      <dgm:spPr/>
    </dgm:pt>
    <dgm:pt modelId="{F1C6BBE8-6A3F-4254-A0CC-1BBC0D312951}" type="pres">
      <dgm:prSet presAssocID="{C512810F-8633-4B93-98E7-CBCD58EB946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DCDE3CC-A53A-41BA-A71F-A23031C417F0}" type="pres">
      <dgm:prSet presAssocID="{E0465BCC-85B7-4FE4-88E1-BD065C4E1BD1}" presName="spacer" presStyleCnt="0"/>
      <dgm:spPr/>
    </dgm:pt>
    <dgm:pt modelId="{CD78369B-49C0-4218-99F3-56998253079A}" type="pres">
      <dgm:prSet presAssocID="{D61F20FB-8AF0-4E71-89A1-72E45F4AE0C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D761707-1E55-487E-B15E-9D6BD76E8FF3}" type="pres">
      <dgm:prSet presAssocID="{0C02954D-FA19-4660-9974-ED9196B3669E}" presName="spacer" presStyleCnt="0"/>
      <dgm:spPr/>
    </dgm:pt>
    <dgm:pt modelId="{3F75EEE7-8396-4A68-8FA1-6F16098C1278}" type="pres">
      <dgm:prSet presAssocID="{20B7BBBA-412C-4E6F-8520-D1570B88485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7607907-D68A-4946-993A-5E60E8EAFBB1}" type="presOf" srcId="{AA03BE19-A8FB-45F2-AAC0-DFB7A6FE674D}" destId="{E5657AFE-A388-4AC1-B283-B045FD45E22F}" srcOrd="0" destOrd="0" presId="urn:microsoft.com/office/officeart/2005/8/layout/vList2"/>
    <dgm:cxn modelId="{9DA10A45-5399-44C2-BEF8-B672BF03E8C3}" srcId="{AA03BE19-A8FB-45F2-AAC0-DFB7A6FE674D}" destId="{D61F20FB-8AF0-4E71-89A1-72E45F4AE0C1}" srcOrd="2" destOrd="0" parTransId="{AEFA41FE-0842-4FC1-92F4-842FBA50D142}" sibTransId="{0C02954D-FA19-4660-9974-ED9196B3669E}"/>
    <dgm:cxn modelId="{FDE57270-EF3F-437D-B3E2-52A9A2A3AAF2}" srcId="{AA03BE19-A8FB-45F2-AAC0-DFB7A6FE674D}" destId="{C512810F-8633-4B93-98E7-CBCD58EB946D}" srcOrd="1" destOrd="0" parTransId="{02416293-58E6-4785-A292-663B0FFF7FBE}" sibTransId="{E0465BCC-85B7-4FE4-88E1-BD065C4E1BD1}"/>
    <dgm:cxn modelId="{EEFB5F51-3604-4D0B-B8BB-05877F9D5587}" type="presOf" srcId="{C512810F-8633-4B93-98E7-CBCD58EB946D}" destId="{F1C6BBE8-6A3F-4254-A0CC-1BBC0D312951}" srcOrd="0" destOrd="0" presId="urn:microsoft.com/office/officeart/2005/8/layout/vList2"/>
    <dgm:cxn modelId="{3C73C8C1-5897-4602-BE8E-C45578C6CE52}" type="presOf" srcId="{D6BB5E2D-ABE8-4BD0-99D3-99A1D380CA6A}" destId="{5E1AE837-6345-460F-8E71-7902B7432557}" srcOrd="0" destOrd="0" presId="urn:microsoft.com/office/officeart/2005/8/layout/vList2"/>
    <dgm:cxn modelId="{1A77AACB-CB41-4B02-A846-2059555D078E}" srcId="{AA03BE19-A8FB-45F2-AAC0-DFB7A6FE674D}" destId="{D6BB5E2D-ABE8-4BD0-99D3-99A1D380CA6A}" srcOrd="0" destOrd="0" parTransId="{214FE946-5F95-478B-A627-C2D8C8B539DE}" sibTransId="{207E1FF6-91F4-422C-A38C-E4663CE6C58C}"/>
    <dgm:cxn modelId="{970ABDD8-CB96-4B15-BFFA-80CF086BD770}" type="presOf" srcId="{20B7BBBA-412C-4E6F-8520-D1570B88485C}" destId="{3F75EEE7-8396-4A68-8FA1-6F16098C1278}" srcOrd="0" destOrd="0" presId="urn:microsoft.com/office/officeart/2005/8/layout/vList2"/>
    <dgm:cxn modelId="{F88EBADB-90F5-4787-AE5F-4563F353B77D}" type="presOf" srcId="{D61F20FB-8AF0-4E71-89A1-72E45F4AE0C1}" destId="{CD78369B-49C0-4218-99F3-56998253079A}" srcOrd="0" destOrd="0" presId="urn:microsoft.com/office/officeart/2005/8/layout/vList2"/>
    <dgm:cxn modelId="{15D1EADB-812C-4A8E-BD1F-69FAB836006A}" srcId="{AA03BE19-A8FB-45F2-AAC0-DFB7A6FE674D}" destId="{20B7BBBA-412C-4E6F-8520-D1570B88485C}" srcOrd="3" destOrd="0" parTransId="{B809626E-62DC-4653-A73C-8F9A96833887}" sibTransId="{35DDD0EC-C33A-41B9-9C69-DE3E05847090}"/>
    <dgm:cxn modelId="{6A988CCF-5E16-4C96-B3BF-1C459B3633E7}" type="presParOf" srcId="{E5657AFE-A388-4AC1-B283-B045FD45E22F}" destId="{5E1AE837-6345-460F-8E71-7902B7432557}" srcOrd="0" destOrd="0" presId="urn:microsoft.com/office/officeart/2005/8/layout/vList2"/>
    <dgm:cxn modelId="{CCF61F52-213A-4B93-9CF0-B74120CE3666}" type="presParOf" srcId="{E5657AFE-A388-4AC1-B283-B045FD45E22F}" destId="{B03F6576-8AA2-499A-8626-68FF0677D372}" srcOrd="1" destOrd="0" presId="urn:microsoft.com/office/officeart/2005/8/layout/vList2"/>
    <dgm:cxn modelId="{0D13DBFB-BED4-4763-834E-D987941AEA33}" type="presParOf" srcId="{E5657AFE-A388-4AC1-B283-B045FD45E22F}" destId="{F1C6BBE8-6A3F-4254-A0CC-1BBC0D312951}" srcOrd="2" destOrd="0" presId="urn:microsoft.com/office/officeart/2005/8/layout/vList2"/>
    <dgm:cxn modelId="{708C371C-3D14-43BF-AA3C-3F798200E0AB}" type="presParOf" srcId="{E5657AFE-A388-4AC1-B283-B045FD45E22F}" destId="{7DCDE3CC-A53A-41BA-A71F-A23031C417F0}" srcOrd="3" destOrd="0" presId="urn:microsoft.com/office/officeart/2005/8/layout/vList2"/>
    <dgm:cxn modelId="{1075FD76-9511-4FE9-A763-DE1132663474}" type="presParOf" srcId="{E5657AFE-A388-4AC1-B283-B045FD45E22F}" destId="{CD78369B-49C0-4218-99F3-56998253079A}" srcOrd="4" destOrd="0" presId="urn:microsoft.com/office/officeart/2005/8/layout/vList2"/>
    <dgm:cxn modelId="{76E6B6C3-1248-461C-ABFE-DB7EF31281C2}" type="presParOf" srcId="{E5657AFE-A388-4AC1-B283-B045FD45E22F}" destId="{CD761707-1E55-487E-B15E-9D6BD76E8FF3}" srcOrd="5" destOrd="0" presId="urn:microsoft.com/office/officeart/2005/8/layout/vList2"/>
    <dgm:cxn modelId="{9FD29863-5A5A-471D-BC89-9F8BF9F3A510}" type="presParOf" srcId="{E5657AFE-A388-4AC1-B283-B045FD45E22F}" destId="{3F75EEE7-8396-4A68-8FA1-6F16098C127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BFF12D7-5AB9-42D3-B20C-B2E88BE26FC7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F58714D-68AE-444A-91F9-4F6370FC908B}">
      <dgm:prSet/>
      <dgm:spPr/>
      <dgm:t>
        <a:bodyPr/>
        <a:lstStyle/>
        <a:p>
          <a:r>
            <a:rPr lang="en-US"/>
            <a:t>Congestive heart failure </a:t>
          </a:r>
        </a:p>
      </dgm:t>
    </dgm:pt>
    <dgm:pt modelId="{A7501F79-252D-42C0-AAFC-8BDB3C1F851F}" type="parTrans" cxnId="{7E991186-FAA8-474B-B9B3-22C8E0215A47}">
      <dgm:prSet/>
      <dgm:spPr/>
      <dgm:t>
        <a:bodyPr/>
        <a:lstStyle/>
        <a:p>
          <a:endParaRPr lang="en-US"/>
        </a:p>
      </dgm:t>
    </dgm:pt>
    <dgm:pt modelId="{2EC9E8F6-00E0-4258-BDA8-8B78D4D7AED2}" type="sibTrans" cxnId="{7E991186-FAA8-474B-B9B3-22C8E0215A47}">
      <dgm:prSet/>
      <dgm:spPr/>
      <dgm:t>
        <a:bodyPr/>
        <a:lstStyle/>
        <a:p>
          <a:endParaRPr lang="en-US"/>
        </a:p>
      </dgm:t>
    </dgm:pt>
    <dgm:pt modelId="{0EBFEBC9-2750-4CB1-933C-E2024BC51939}">
      <dgm:prSet/>
      <dgm:spPr/>
      <dgm:t>
        <a:bodyPr/>
        <a:lstStyle/>
        <a:p>
          <a:r>
            <a:rPr lang="en-US"/>
            <a:t>Cardiac arrhythmias </a:t>
          </a:r>
        </a:p>
      </dgm:t>
    </dgm:pt>
    <dgm:pt modelId="{0319A589-5121-48A8-AA68-069531E7A301}" type="parTrans" cxnId="{BC848AB9-3BF4-4BE2-82BA-F13F261F81A0}">
      <dgm:prSet/>
      <dgm:spPr/>
      <dgm:t>
        <a:bodyPr/>
        <a:lstStyle/>
        <a:p>
          <a:endParaRPr lang="en-US"/>
        </a:p>
      </dgm:t>
    </dgm:pt>
    <dgm:pt modelId="{FBFFD9AA-5978-4CEE-8439-C288466D7B6D}" type="sibTrans" cxnId="{BC848AB9-3BF4-4BE2-82BA-F13F261F81A0}">
      <dgm:prSet/>
      <dgm:spPr/>
      <dgm:t>
        <a:bodyPr/>
        <a:lstStyle/>
        <a:p>
          <a:endParaRPr lang="en-US"/>
        </a:p>
      </dgm:t>
    </dgm:pt>
    <dgm:pt modelId="{3717D9E6-4A24-4C20-8A65-5A1B8DFE5905}">
      <dgm:prSet/>
      <dgm:spPr/>
      <dgm:t>
        <a:bodyPr/>
        <a:lstStyle/>
        <a:p>
          <a:r>
            <a:rPr lang="en-US"/>
            <a:t>Atrial fibrillation </a:t>
          </a:r>
        </a:p>
      </dgm:t>
    </dgm:pt>
    <dgm:pt modelId="{16A5D7A1-369A-42F7-A32B-98791A81ADAE}" type="parTrans" cxnId="{75B8AC21-5E04-46E1-8941-BEA3C9B9FB0E}">
      <dgm:prSet/>
      <dgm:spPr/>
      <dgm:t>
        <a:bodyPr/>
        <a:lstStyle/>
        <a:p>
          <a:endParaRPr lang="en-US"/>
        </a:p>
      </dgm:t>
    </dgm:pt>
    <dgm:pt modelId="{E4FEF1A5-441D-4D7A-B210-7A0EDD749474}" type="sibTrans" cxnId="{75B8AC21-5E04-46E1-8941-BEA3C9B9FB0E}">
      <dgm:prSet/>
      <dgm:spPr/>
      <dgm:t>
        <a:bodyPr/>
        <a:lstStyle/>
        <a:p>
          <a:endParaRPr lang="en-US"/>
        </a:p>
      </dgm:t>
    </dgm:pt>
    <dgm:pt modelId="{785B28BF-D154-4763-952B-AD9255244542}">
      <dgm:prSet/>
      <dgm:spPr/>
      <dgm:t>
        <a:bodyPr/>
        <a:lstStyle/>
        <a:p>
          <a:r>
            <a:rPr lang="en-US"/>
            <a:t>Atrial flutter </a:t>
          </a:r>
        </a:p>
      </dgm:t>
    </dgm:pt>
    <dgm:pt modelId="{5A4EFB35-684E-43EA-9AD0-48921EB9C82C}" type="parTrans" cxnId="{5DABCF49-4C92-4FFC-9675-9DA6B3BD7025}">
      <dgm:prSet/>
      <dgm:spPr/>
      <dgm:t>
        <a:bodyPr/>
        <a:lstStyle/>
        <a:p>
          <a:endParaRPr lang="en-US"/>
        </a:p>
      </dgm:t>
    </dgm:pt>
    <dgm:pt modelId="{BE3C0645-29A7-42DF-855E-161ACD6BC667}" type="sibTrans" cxnId="{5DABCF49-4C92-4FFC-9675-9DA6B3BD7025}">
      <dgm:prSet/>
      <dgm:spPr/>
      <dgm:t>
        <a:bodyPr/>
        <a:lstStyle/>
        <a:p>
          <a:endParaRPr lang="en-US"/>
        </a:p>
      </dgm:t>
    </dgm:pt>
    <dgm:pt modelId="{C940A7D4-324C-4D99-A13E-0ADE71B2F0A1}">
      <dgm:prSet/>
      <dgm:spPr/>
      <dgm:t>
        <a:bodyPr/>
        <a:lstStyle/>
        <a:p>
          <a:r>
            <a:rPr lang="en-US"/>
            <a:t>Paroxysmal supraventricular tachycardia </a:t>
          </a:r>
        </a:p>
      </dgm:t>
    </dgm:pt>
    <dgm:pt modelId="{0E89C06A-AACE-4C2A-B2B5-427F2045709D}" type="parTrans" cxnId="{DE0B2029-2862-4F26-96F0-76EAFCD7967B}">
      <dgm:prSet/>
      <dgm:spPr/>
      <dgm:t>
        <a:bodyPr/>
        <a:lstStyle/>
        <a:p>
          <a:endParaRPr lang="en-US"/>
        </a:p>
      </dgm:t>
    </dgm:pt>
    <dgm:pt modelId="{9E28AC95-347D-4E53-BAD8-3BED2726F4E6}" type="sibTrans" cxnId="{DE0B2029-2862-4F26-96F0-76EAFCD7967B}">
      <dgm:prSet/>
      <dgm:spPr/>
      <dgm:t>
        <a:bodyPr/>
        <a:lstStyle/>
        <a:p>
          <a:endParaRPr lang="en-US"/>
        </a:p>
      </dgm:t>
    </dgm:pt>
    <dgm:pt modelId="{CDB2747C-7E6D-4133-8AA4-D4CE5D26824D}" type="pres">
      <dgm:prSet presAssocID="{6BFF12D7-5AB9-42D3-B20C-B2E88BE26FC7}" presName="linear" presStyleCnt="0">
        <dgm:presLayoutVars>
          <dgm:animLvl val="lvl"/>
          <dgm:resizeHandles val="exact"/>
        </dgm:presLayoutVars>
      </dgm:prSet>
      <dgm:spPr/>
    </dgm:pt>
    <dgm:pt modelId="{62740A29-DC1E-4E1E-B140-4FF90827C0A9}" type="pres">
      <dgm:prSet presAssocID="{BF58714D-68AE-444A-91F9-4F6370FC908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EBC1A4C-32A2-493E-8497-F97E80FEDC6D}" type="pres">
      <dgm:prSet presAssocID="{2EC9E8F6-00E0-4258-BDA8-8B78D4D7AED2}" presName="spacer" presStyleCnt="0"/>
      <dgm:spPr/>
    </dgm:pt>
    <dgm:pt modelId="{9364BD54-804A-46AB-8E69-E816A5933366}" type="pres">
      <dgm:prSet presAssocID="{0EBFEBC9-2750-4CB1-933C-E2024BC5193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FBCE879-4628-4244-98F9-6B9059D32A66}" type="pres">
      <dgm:prSet presAssocID="{0EBFEBC9-2750-4CB1-933C-E2024BC5193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3AE3119-51D3-44E0-82D3-E3A0742D1CAA}" type="presOf" srcId="{785B28BF-D154-4763-952B-AD9255244542}" destId="{0FBCE879-4628-4244-98F9-6B9059D32A66}" srcOrd="0" destOrd="1" presId="urn:microsoft.com/office/officeart/2005/8/layout/vList2"/>
    <dgm:cxn modelId="{75B8AC21-5E04-46E1-8941-BEA3C9B9FB0E}" srcId="{0EBFEBC9-2750-4CB1-933C-E2024BC51939}" destId="{3717D9E6-4A24-4C20-8A65-5A1B8DFE5905}" srcOrd="0" destOrd="0" parTransId="{16A5D7A1-369A-42F7-A32B-98791A81ADAE}" sibTransId="{E4FEF1A5-441D-4D7A-B210-7A0EDD749474}"/>
    <dgm:cxn modelId="{DE0B2029-2862-4F26-96F0-76EAFCD7967B}" srcId="{0EBFEBC9-2750-4CB1-933C-E2024BC51939}" destId="{C940A7D4-324C-4D99-A13E-0ADE71B2F0A1}" srcOrd="2" destOrd="0" parTransId="{0E89C06A-AACE-4C2A-B2B5-427F2045709D}" sibTransId="{9E28AC95-347D-4E53-BAD8-3BED2726F4E6}"/>
    <dgm:cxn modelId="{15FF413F-AEE7-44A1-A58B-D169A4A7DDDF}" type="presOf" srcId="{C940A7D4-324C-4D99-A13E-0ADE71B2F0A1}" destId="{0FBCE879-4628-4244-98F9-6B9059D32A66}" srcOrd="0" destOrd="2" presId="urn:microsoft.com/office/officeart/2005/8/layout/vList2"/>
    <dgm:cxn modelId="{5DABCF49-4C92-4FFC-9675-9DA6B3BD7025}" srcId="{0EBFEBC9-2750-4CB1-933C-E2024BC51939}" destId="{785B28BF-D154-4763-952B-AD9255244542}" srcOrd="1" destOrd="0" parTransId="{5A4EFB35-684E-43EA-9AD0-48921EB9C82C}" sibTransId="{BE3C0645-29A7-42DF-855E-161ACD6BC667}"/>
    <dgm:cxn modelId="{9532CA70-B142-48ED-90E0-7DB8F88D8FBE}" type="presOf" srcId="{BF58714D-68AE-444A-91F9-4F6370FC908B}" destId="{62740A29-DC1E-4E1E-B140-4FF90827C0A9}" srcOrd="0" destOrd="0" presId="urn:microsoft.com/office/officeart/2005/8/layout/vList2"/>
    <dgm:cxn modelId="{80C5F658-3180-4C6B-9A53-A5C93BF7A292}" type="presOf" srcId="{3717D9E6-4A24-4C20-8A65-5A1B8DFE5905}" destId="{0FBCE879-4628-4244-98F9-6B9059D32A66}" srcOrd="0" destOrd="0" presId="urn:microsoft.com/office/officeart/2005/8/layout/vList2"/>
    <dgm:cxn modelId="{7E991186-FAA8-474B-B9B3-22C8E0215A47}" srcId="{6BFF12D7-5AB9-42D3-B20C-B2E88BE26FC7}" destId="{BF58714D-68AE-444A-91F9-4F6370FC908B}" srcOrd="0" destOrd="0" parTransId="{A7501F79-252D-42C0-AAFC-8BDB3C1F851F}" sibTransId="{2EC9E8F6-00E0-4258-BDA8-8B78D4D7AED2}"/>
    <dgm:cxn modelId="{6C07419C-DF8B-44BA-B435-149F5EEABC29}" type="presOf" srcId="{0EBFEBC9-2750-4CB1-933C-E2024BC51939}" destId="{9364BD54-804A-46AB-8E69-E816A5933366}" srcOrd="0" destOrd="0" presId="urn:microsoft.com/office/officeart/2005/8/layout/vList2"/>
    <dgm:cxn modelId="{365D2EAC-2709-47A9-8FDA-ADCD73A6D52F}" type="presOf" srcId="{6BFF12D7-5AB9-42D3-B20C-B2E88BE26FC7}" destId="{CDB2747C-7E6D-4133-8AA4-D4CE5D26824D}" srcOrd="0" destOrd="0" presId="urn:microsoft.com/office/officeart/2005/8/layout/vList2"/>
    <dgm:cxn modelId="{BC848AB9-3BF4-4BE2-82BA-F13F261F81A0}" srcId="{6BFF12D7-5AB9-42D3-B20C-B2E88BE26FC7}" destId="{0EBFEBC9-2750-4CB1-933C-E2024BC51939}" srcOrd="1" destOrd="0" parTransId="{0319A589-5121-48A8-AA68-069531E7A301}" sibTransId="{FBFFD9AA-5978-4CEE-8439-C288466D7B6D}"/>
    <dgm:cxn modelId="{927006D4-0661-4712-A459-B34D693B6177}" type="presParOf" srcId="{CDB2747C-7E6D-4133-8AA4-D4CE5D26824D}" destId="{62740A29-DC1E-4E1E-B140-4FF90827C0A9}" srcOrd="0" destOrd="0" presId="urn:microsoft.com/office/officeart/2005/8/layout/vList2"/>
    <dgm:cxn modelId="{09FE57C9-CA93-4FA2-AA30-9AA9DF6E7724}" type="presParOf" srcId="{CDB2747C-7E6D-4133-8AA4-D4CE5D26824D}" destId="{DEBC1A4C-32A2-493E-8497-F97E80FEDC6D}" srcOrd="1" destOrd="0" presId="urn:microsoft.com/office/officeart/2005/8/layout/vList2"/>
    <dgm:cxn modelId="{1C4318B7-2274-4BC1-B127-944DF18D77A6}" type="presParOf" srcId="{CDB2747C-7E6D-4133-8AA4-D4CE5D26824D}" destId="{9364BD54-804A-46AB-8E69-E816A5933366}" srcOrd="2" destOrd="0" presId="urn:microsoft.com/office/officeart/2005/8/layout/vList2"/>
    <dgm:cxn modelId="{1079D939-B986-4D45-89D2-2757840E8E52}" type="presParOf" srcId="{CDB2747C-7E6D-4133-8AA4-D4CE5D26824D}" destId="{0FBCE879-4628-4244-98F9-6B9059D32A6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8F973A7-816A-4642-853C-770912E7F07D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882550BD-0246-4AF8-9B1E-18ECE239B9F7}">
      <dgm:prSet/>
      <dgm:spPr/>
      <dgm:t>
        <a:bodyPr/>
        <a:lstStyle/>
        <a:p>
          <a:r>
            <a:rPr lang="en-US"/>
            <a:t>Stop digitalis </a:t>
          </a:r>
        </a:p>
      </dgm:t>
    </dgm:pt>
    <dgm:pt modelId="{7ED13E62-D8E9-4104-8A94-42F6BF2372E3}" type="parTrans" cxnId="{EC4466FB-BE6E-4AD6-AD28-351D5044C6BF}">
      <dgm:prSet/>
      <dgm:spPr/>
      <dgm:t>
        <a:bodyPr/>
        <a:lstStyle/>
        <a:p>
          <a:endParaRPr lang="en-US"/>
        </a:p>
      </dgm:t>
    </dgm:pt>
    <dgm:pt modelId="{034ACC66-41C7-4114-AD91-410671CCA195}" type="sibTrans" cxnId="{EC4466FB-BE6E-4AD6-AD28-351D5044C6BF}">
      <dgm:prSet/>
      <dgm:spPr/>
      <dgm:t>
        <a:bodyPr/>
        <a:lstStyle/>
        <a:p>
          <a:endParaRPr lang="en-US"/>
        </a:p>
      </dgm:t>
    </dgm:pt>
    <dgm:pt modelId="{1A684E5C-84E8-4C9B-93A4-640E2D065406}">
      <dgm:prSet/>
      <dgm:spPr/>
      <dgm:t>
        <a:bodyPr/>
        <a:lstStyle/>
        <a:p>
          <a:r>
            <a:rPr lang="en-US"/>
            <a:t>Oral or parenteral potassium supplements </a:t>
          </a:r>
        </a:p>
      </dgm:t>
    </dgm:pt>
    <dgm:pt modelId="{8E3B7B3D-D2B4-468B-8C83-4FE171B9DC8B}" type="parTrans" cxnId="{CC8B2DB4-165C-4418-AC3D-65B74F456294}">
      <dgm:prSet/>
      <dgm:spPr/>
      <dgm:t>
        <a:bodyPr/>
        <a:lstStyle/>
        <a:p>
          <a:endParaRPr lang="en-US"/>
        </a:p>
      </dgm:t>
    </dgm:pt>
    <dgm:pt modelId="{01940753-9EF2-4D7F-869F-04CB8EECF81B}" type="sibTrans" cxnId="{CC8B2DB4-165C-4418-AC3D-65B74F456294}">
      <dgm:prSet/>
      <dgm:spPr/>
      <dgm:t>
        <a:bodyPr/>
        <a:lstStyle/>
        <a:p>
          <a:endParaRPr lang="en-US"/>
        </a:p>
      </dgm:t>
    </dgm:pt>
    <dgm:pt modelId="{9B5DA0C7-E53A-410B-9EC0-BA29D5BBDD64}">
      <dgm:prSet/>
      <dgm:spPr/>
      <dgm:t>
        <a:bodyPr/>
        <a:lstStyle/>
        <a:p>
          <a:r>
            <a:rPr lang="en-US"/>
            <a:t>For ventricular arrhythmias:</a:t>
          </a:r>
        </a:p>
      </dgm:t>
    </dgm:pt>
    <dgm:pt modelId="{F0E6AD61-47A3-4801-9FED-301C7A4D33AF}" type="parTrans" cxnId="{AF86BAB2-9F4C-4A21-8617-A73305F155D1}">
      <dgm:prSet/>
      <dgm:spPr/>
      <dgm:t>
        <a:bodyPr/>
        <a:lstStyle/>
        <a:p>
          <a:endParaRPr lang="en-US"/>
        </a:p>
      </dgm:t>
    </dgm:pt>
    <dgm:pt modelId="{14979053-9F15-4FFC-8B01-0699AA15B269}" type="sibTrans" cxnId="{AF86BAB2-9F4C-4A21-8617-A73305F155D1}">
      <dgm:prSet/>
      <dgm:spPr/>
      <dgm:t>
        <a:bodyPr/>
        <a:lstStyle/>
        <a:p>
          <a:endParaRPr lang="en-US"/>
        </a:p>
      </dgm:t>
    </dgm:pt>
    <dgm:pt modelId="{D2B21749-522C-4211-A2CA-DFE23D0F198F}">
      <dgm:prSet/>
      <dgm:spPr/>
      <dgm:t>
        <a:bodyPr/>
        <a:lstStyle/>
        <a:p>
          <a:r>
            <a:rPr lang="en-US"/>
            <a:t>Lidocaine IV drug of choice </a:t>
          </a:r>
        </a:p>
      </dgm:t>
    </dgm:pt>
    <dgm:pt modelId="{45FAFEFD-2BA7-43A4-8B3F-A08B4E36B76B}" type="parTrans" cxnId="{C46A9935-6844-49D4-8F60-0E2B183BBEBD}">
      <dgm:prSet/>
      <dgm:spPr/>
      <dgm:t>
        <a:bodyPr/>
        <a:lstStyle/>
        <a:p>
          <a:endParaRPr lang="en-US"/>
        </a:p>
      </dgm:t>
    </dgm:pt>
    <dgm:pt modelId="{1826C3EE-91F8-4F91-974A-F9288B279BA8}" type="sibTrans" cxnId="{C46A9935-6844-49D4-8F60-0E2B183BBEBD}">
      <dgm:prSet/>
      <dgm:spPr/>
      <dgm:t>
        <a:bodyPr/>
        <a:lstStyle/>
        <a:p>
          <a:endParaRPr lang="en-US"/>
        </a:p>
      </dgm:t>
    </dgm:pt>
    <dgm:pt modelId="{AF88CE87-7671-4827-A1F5-B85936606480}">
      <dgm:prSet/>
      <dgm:spPr/>
      <dgm:t>
        <a:bodyPr/>
        <a:lstStyle/>
        <a:p>
          <a:r>
            <a:rPr lang="en-US"/>
            <a:t>For supraventricular arrhythmia:</a:t>
          </a:r>
        </a:p>
      </dgm:t>
    </dgm:pt>
    <dgm:pt modelId="{C7D84EA4-3907-4674-A5FB-CC7CFB2511D6}" type="parTrans" cxnId="{DE148CAF-426F-4C39-9E82-09E5D9E100DE}">
      <dgm:prSet/>
      <dgm:spPr/>
      <dgm:t>
        <a:bodyPr/>
        <a:lstStyle/>
        <a:p>
          <a:endParaRPr lang="en-US"/>
        </a:p>
      </dgm:t>
    </dgm:pt>
    <dgm:pt modelId="{9CD4796F-9232-40FB-A4C4-B0221C9194C9}" type="sibTrans" cxnId="{DE148CAF-426F-4C39-9E82-09E5D9E100DE}">
      <dgm:prSet/>
      <dgm:spPr/>
      <dgm:t>
        <a:bodyPr/>
        <a:lstStyle/>
        <a:p>
          <a:endParaRPr lang="en-US"/>
        </a:p>
      </dgm:t>
    </dgm:pt>
    <dgm:pt modelId="{50020A6A-23D4-4302-9634-B93117DCB7DE}">
      <dgm:prSet/>
      <dgm:spPr/>
      <dgm:t>
        <a:bodyPr/>
        <a:lstStyle/>
        <a:p>
          <a:r>
            <a:rPr lang="en-US"/>
            <a:t>Propranolol may be given IV or orally </a:t>
          </a:r>
        </a:p>
      </dgm:t>
    </dgm:pt>
    <dgm:pt modelId="{C215661F-CD18-449E-A1CA-45719C2ECB7E}" type="parTrans" cxnId="{1E28BA8A-5139-4495-98E5-ED2B8537511B}">
      <dgm:prSet/>
      <dgm:spPr/>
      <dgm:t>
        <a:bodyPr/>
        <a:lstStyle/>
        <a:p>
          <a:endParaRPr lang="en-US"/>
        </a:p>
      </dgm:t>
    </dgm:pt>
    <dgm:pt modelId="{DD4DBAF7-A991-4C97-A259-29E7D2643F38}" type="sibTrans" cxnId="{1E28BA8A-5139-4495-98E5-ED2B8537511B}">
      <dgm:prSet/>
      <dgm:spPr/>
      <dgm:t>
        <a:bodyPr/>
        <a:lstStyle/>
        <a:p>
          <a:endParaRPr lang="en-US"/>
        </a:p>
      </dgm:t>
    </dgm:pt>
    <dgm:pt modelId="{422CE7D5-7091-49D5-A33B-A50D649DDAC6}">
      <dgm:prSet/>
      <dgm:spPr/>
      <dgm:t>
        <a:bodyPr/>
        <a:lstStyle/>
        <a:p>
          <a:r>
            <a:rPr lang="en-US"/>
            <a:t>For AV block and bradycardia </a:t>
          </a:r>
        </a:p>
      </dgm:t>
    </dgm:pt>
    <dgm:pt modelId="{D98EFBAD-FA0D-4884-86B4-69AD7C84D120}" type="parTrans" cxnId="{C1AD9A59-955D-424E-9329-CAA7AB8E0F27}">
      <dgm:prSet/>
      <dgm:spPr/>
      <dgm:t>
        <a:bodyPr/>
        <a:lstStyle/>
        <a:p>
          <a:endParaRPr lang="en-US"/>
        </a:p>
      </dgm:t>
    </dgm:pt>
    <dgm:pt modelId="{12BA7A8A-6466-4D51-BEA2-8FE14B41CCB1}" type="sibTrans" cxnId="{C1AD9A59-955D-424E-9329-CAA7AB8E0F27}">
      <dgm:prSet/>
      <dgm:spPr/>
      <dgm:t>
        <a:bodyPr/>
        <a:lstStyle/>
        <a:p>
          <a:endParaRPr lang="en-US"/>
        </a:p>
      </dgm:t>
    </dgm:pt>
    <dgm:pt modelId="{7BA06C0F-4B27-48BD-9C3C-79E0B9BF5BB7}">
      <dgm:prSet/>
      <dgm:spPr/>
      <dgm:t>
        <a:bodyPr/>
        <a:lstStyle/>
        <a:p>
          <a:r>
            <a:rPr lang="en-US"/>
            <a:t>Atropine 0.6 -1.2 mg IM</a:t>
          </a:r>
        </a:p>
      </dgm:t>
    </dgm:pt>
    <dgm:pt modelId="{15C26DBA-E35F-42E3-AE1A-51743E5D87AE}" type="parTrans" cxnId="{4DE16F71-3A59-41DC-A932-0D46E1D87D69}">
      <dgm:prSet/>
      <dgm:spPr/>
      <dgm:t>
        <a:bodyPr/>
        <a:lstStyle/>
        <a:p>
          <a:endParaRPr lang="en-US"/>
        </a:p>
      </dgm:t>
    </dgm:pt>
    <dgm:pt modelId="{26548BBD-477E-49AF-89E6-97158F975DF4}" type="sibTrans" cxnId="{4DE16F71-3A59-41DC-A932-0D46E1D87D69}">
      <dgm:prSet/>
      <dgm:spPr/>
      <dgm:t>
        <a:bodyPr/>
        <a:lstStyle/>
        <a:p>
          <a:endParaRPr lang="en-US"/>
        </a:p>
      </dgm:t>
    </dgm:pt>
    <dgm:pt modelId="{EF8E5D9E-0037-4B69-BAA8-FD7E58B81FFC}">
      <dgm:prSet/>
      <dgm:spPr/>
      <dgm:t>
        <a:bodyPr/>
        <a:lstStyle/>
        <a:p>
          <a:r>
            <a:rPr lang="en-US"/>
            <a:t>Digoxin antibody   </a:t>
          </a:r>
        </a:p>
      </dgm:t>
    </dgm:pt>
    <dgm:pt modelId="{D5068418-4777-42E5-A128-8A3315536A27}" type="parTrans" cxnId="{75293C22-C766-46C1-B06D-40261DE1535C}">
      <dgm:prSet/>
      <dgm:spPr/>
      <dgm:t>
        <a:bodyPr/>
        <a:lstStyle/>
        <a:p>
          <a:endParaRPr lang="en-US"/>
        </a:p>
      </dgm:t>
    </dgm:pt>
    <dgm:pt modelId="{DF1C4F06-179E-4B4D-81C6-F27A512D49D7}" type="sibTrans" cxnId="{75293C22-C766-46C1-B06D-40261DE1535C}">
      <dgm:prSet/>
      <dgm:spPr/>
      <dgm:t>
        <a:bodyPr/>
        <a:lstStyle/>
        <a:p>
          <a:endParaRPr lang="en-US"/>
        </a:p>
      </dgm:t>
    </dgm:pt>
    <dgm:pt modelId="{94C78A7E-AF69-4B35-8642-1D95A6CE4C9C}" type="pres">
      <dgm:prSet presAssocID="{28F973A7-816A-4642-853C-770912E7F07D}" presName="linear" presStyleCnt="0">
        <dgm:presLayoutVars>
          <dgm:animLvl val="lvl"/>
          <dgm:resizeHandles val="exact"/>
        </dgm:presLayoutVars>
      </dgm:prSet>
      <dgm:spPr/>
    </dgm:pt>
    <dgm:pt modelId="{0F13E461-5827-4F27-AFF4-A52A1416C940}" type="pres">
      <dgm:prSet presAssocID="{882550BD-0246-4AF8-9B1E-18ECE239B9F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760A322-599B-4F66-A48D-956264E74707}" type="pres">
      <dgm:prSet presAssocID="{034ACC66-41C7-4114-AD91-410671CCA195}" presName="spacer" presStyleCnt="0"/>
      <dgm:spPr/>
    </dgm:pt>
    <dgm:pt modelId="{3DE55377-3015-4B25-8AAD-E8371BF20EA3}" type="pres">
      <dgm:prSet presAssocID="{1A684E5C-84E8-4C9B-93A4-640E2D06540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14967701-EA90-4429-A559-C56E6E0B2BAA}" type="pres">
      <dgm:prSet presAssocID="{01940753-9EF2-4D7F-869F-04CB8EECF81B}" presName="spacer" presStyleCnt="0"/>
      <dgm:spPr/>
    </dgm:pt>
    <dgm:pt modelId="{0A4F969B-5B52-4D30-8989-4950FE4181F7}" type="pres">
      <dgm:prSet presAssocID="{9B5DA0C7-E53A-410B-9EC0-BA29D5BBDD6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C62F5C6-122B-4674-BBD3-1CBFE01A690A}" type="pres">
      <dgm:prSet presAssocID="{9B5DA0C7-E53A-410B-9EC0-BA29D5BBDD64}" presName="childText" presStyleLbl="revTx" presStyleIdx="0" presStyleCnt="3">
        <dgm:presLayoutVars>
          <dgm:bulletEnabled val="1"/>
        </dgm:presLayoutVars>
      </dgm:prSet>
      <dgm:spPr/>
    </dgm:pt>
    <dgm:pt modelId="{0B35FEEF-60A0-4162-8D29-726FDFDAE7B8}" type="pres">
      <dgm:prSet presAssocID="{AF88CE87-7671-4827-A1F5-B8593660648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632DD2E-265D-45E5-9C6A-DF44574218D7}" type="pres">
      <dgm:prSet presAssocID="{AF88CE87-7671-4827-A1F5-B85936606480}" presName="childText" presStyleLbl="revTx" presStyleIdx="1" presStyleCnt="3">
        <dgm:presLayoutVars>
          <dgm:bulletEnabled val="1"/>
        </dgm:presLayoutVars>
      </dgm:prSet>
      <dgm:spPr/>
    </dgm:pt>
    <dgm:pt modelId="{4D617B49-00EC-48D5-93D3-FBD61317903C}" type="pres">
      <dgm:prSet presAssocID="{422CE7D5-7091-49D5-A33B-A50D649DDAC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C39DA965-2955-4F18-A487-42EC833336DC}" type="pres">
      <dgm:prSet presAssocID="{422CE7D5-7091-49D5-A33B-A50D649DDAC6}" presName="childText" presStyleLbl="revTx" presStyleIdx="2" presStyleCnt="3">
        <dgm:presLayoutVars>
          <dgm:bulletEnabled val="1"/>
        </dgm:presLayoutVars>
      </dgm:prSet>
      <dgm:spPr/>
    </dgm:pt>
    <dgm:pt modelId="{5AF07A69-7B4A-4196-A4DD-136F1B0CD908}" type="pres">
      <dgm:prSet presAssocID="{EF8E5D9E-0037-4B69-BAA8-FD7E58B81FFC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8F343E05-A51D-46A4-8850-C72DC7B360D8}" type="presOf" srcId="{1A684E5C-84E8-4C9B-93A4-640E2D065406}" destId="{3DE55377-3015-4B25-8AAD-E8371BF20EA3}" srcOrd="0" destOrd="0" presId="urn:microsoft.com/office/officeart/2005/8/layout/vList2"/>
    <dgm:cxn modelId="{47975309-BE91-4A0E-B67C-AB815DF13706}" type="presOf" srcId="{D2B21749-522C-4211-A2CA-DFE23D0F198F}" destId="{3C62F5C6-122B-4674-BBD3-1CBFE01A690A}" srcOrd="0" destOrd="0" presId="urn:microsoft.com/office/officeart/2005/8/layout/vList2"/>
    <dgm:cxn modelId="{2D726216-43B1-4A1A-96C0-D74AD7346B0E}" type="presOf" srcId="{EF8E5D9E-0037-4B69-BAA8-FD7E58B81FFC}" destId="{5AF07A69-7B4A-4196-A4DD-136F1B0CD908}" srcOrd="0" destOrd="0" presId="urn:microsoft.com/office/officeart/2005/8/layout/vList2"/>
    <dgm:cxn modelId="{0D2E841E-CEAB-4A82-8E20-AA1CB00C4273}" type="presOf" srcId="{50020A6A-23D4-4302-9634-B93117DCB7DE}" destId="{C632DD2E-265D-45E5-9C6A-DF44574218D7}" srcOrd="0" destOrd="0" presId="urn:microsoft.com/office/officeart/2005/8/layout/vList2"/>
    <dgm:cxn modelId="{75293C22-C766-46C1-B06D-40261DE1535C}" srcId="{28F973A7-816A-4642-853C-770912E7F07D}" destId="{EF8E5D9E-0037-4B69-BAA8-FD7E58B81FFC}" srcOrd="5" destOrd="0" parTransId="{D5068418-4777-42E5-A128-8A3315536A27}" sibTransId="{DF1C4F06-179E-4B4D-81C6-F27A512D49D7}"/>
    <dgm:cxn modelId="{32774A35-AF12-401C-864B-6F3674729F88}" type="presOf" srcId="{422CE7D5-7091-49D5-A33B-A50D649DDAC6}" destId="{4D617B49-00EC-48D5-93D3-FBD61317903C}" srcOrd="0" destOrd="0" presId="urn:microsoft.com/office/officeart/2005/8/layout/vList2"/>
    <dgm:cxn modelId="{C46A9935-6844-49D4-8F60-0E2B183BBEBD}" srcId="{9B5DA0C7-E53A-410B-9EC0-BA29D5BBDD64}" destId="{D2B21749-522C-4211-A2CA-DFE23D0F198F}" srcOrd="0" destOrd="0" parTransId="{45FAFEFD-2BA7-43A4-8B3F-A08B4E36B76B}" sibTransId="{1826C3EE-91F8-4F91-974A-F9288B279BA8}"/>
    <dgm:cxn modelId="{C2BFDF46-644E-44D4-BD5B-D011D09C1086}" type="presOf" srcId="{28F973A7-816A-4642-853C-770912E7F07D}" destId="{94C78A7E-AF69-4B35-8642-1D95A6CE4C9C}" srcOrd="0" destOrd="0" presId="urn:microsoft.com/office/officeart/2005/8/layout/vList2"/>
    <dgm:cxn modelId="{4DE16F71-3A59-41DC-A932-0D46E1D87D69}" srcId="{422CE7D5-7091-49D5-A33B-A50D649DDAC6}" destId="{7BA06C0F-4B27-48BD-9C3C-79E0B9BF5BB7}" srcOrd="0" destOrd="0" parTransId="{15C26DBA-E35F-42E3-AE1A-51743E5D87AE}" sibTransId="{26548BBD-477E-49AF-89E6-97158F975DF4}"/>
    <dgm:cxn modelId="{C1AD9A59-955D-424E-9329-CAA7AB8E0F27}" srcId="{28F973A7-816A-4642-853C-770912E7F07D}" destId="{422CE7D5-7091-49D5-A33B-A50D649DDAC6}" srcOrd="4" destOrd="0" parTransId="{D98EFBAD-FA0D-4884-86B4-69AD7C84D120}" sibTransId="{12BA7A8A-6466-4D51-BEA2-8FE14B41CCB1}"/>
    <dgm:cxn modelId="{1E28BA8A-5139-4495-98E5-ED2B8537511B}" srcId="{AF88CE87-7671-4827-A1F5-B85936606480}" destId="{50020A6A-23D4-4302-9634-B93117DCB7DE}" srcOrd="0" destOrd="0" parTransId="{C215661F-CD18-449E-A1CA-45719C2ECB7E}" sibTransId="{DD4DBAF7-A991-4C97-A259-29E7D2643F38}"/>
    <dgm:cxn modelId="{D41EC68F-5B3C-4952-AA8F-D171746EAA04}" type="presOf" srcId="{882550BD-0246-4AF8-9B1E-18ECE239B9F7}" destId="{0F13E461-5827-4F27-AFF4-A52A1416C940}" srcOrd="0" destOrd="0" presId="urn:microsoft.com/office/officeart/2005/8/layout/vList2"/>
    <dgm:cxn modelId="{AB397990-98CA-4B92-BD4C-3B74B3A31E6B}" type="presOf" srcId="{9B5DA0C7-E53A-410B-9EC0-BA29D5BBDD64}" destId="{0A4F969B-5B52-4D30-8989-4950FE4181F7}" srcOrd="0" destOrd="0" presId="urn:microsoft.com/office/officeart/2005/8/layout/vList2"/>
    <dgm:cxn modelId="{DE148CAF-426F-4C39-9E82-09E5D9E100DE}" srcId="{28F973A7-816A-4642-853C-770912E7F07D}" destId="{AF88CE87-7671-4827-A1F5-B85936606480}" srcOrd="3" destOrd="0" parTransId="{C7D84EA4-3907-4674-A5FB-CC7CFB2511D6}" sibTransId="{9CD4796F-9232-40FB-A4C4-B0221C9194C9}"/>
    <dgm:cxn modelId="{AF86BAB2-9F4C-4A21-8617-A73305F155D1}" srcId="{28F973A7-816A-4642-853C-770912E7F07D}" destId="{9B5DA0C7-E53A-410B-9EC0-BA29D5BBDD64}" srcOrd="2" destOrd="0" parTransId="{F0E6AD61-47A3-4801-9FED-301C7A4D33AF}" sibTransId="{14979053-9F15-4FFC-8B01-0699AA15B269}"/>
    <dgm:cxn modelId="{CC8B2DB4-165C-4418-AC3D-65B74F456294}" srcId="{28F973A7-816A-4642-853C-770912E7F07D}" destId="{1A684E5C-84E8-4C9B-93A4-640E2D065406}" srcOrd="1" destOrd="0" parTransId="{8E3B7B3D-D2B4-468B-8C83-4FE171B9DC8B}" sibTransId="{01940753-9EF2-4D7F-869F-04CB8EECF81B}"/>
    <dgm:cxn modelId="{8302FDC7-C616-4979-890A-817F81A166F2}" type="presOf" srcId="{AF88CE87-7671-4827-A1F5-B85936606480}" destId="{0B35FEEF-60A0-4162-8D29-726FDFDAE7B8}" srcOrd="0" destOrd="0" presId="urn:microsoft.com/office/officeart/2005/8/layout/vList2"/>
    <dgm:cxn modelId="{C036EBF9-AA3A-49C8-9875-7B10EEA2BA65}" type="presOf" srcId="{7BA06C0F-4B27-48BD-9C3C-79E0B9BF5BB7}" destId="{C39DA965-2955-4F18-A487-42EC833336DC}" srcOrd="0" destOrd="0" presId="urn:microsoft.com/office/officeart/2005/8/layout/vList2"/>
    <dgm:cxn modelId="{EC4466FB-BE6E-4AD6-AD28-351D5044C6BF}" srcId="{28F973A7-816A-4642-853C-770912E7F07D}" destId="{882550BD-0246-4AF8-9B1E-18ECE239B9F7}" srcOrd="0" destOrd="0" parTransId="{7ED13E62-D8E9-4104-8A94-42F6BF2372E3}" sibTransId="{034ACC66-41C7-4114-AD91-410671CCA195}"/>
    <dgm:cxn modelId="{09CB93AC-54E7-487D-8EF3-FC08DF94E500}" type="presParOf" srcId="{94C78A7E-AF69-4B35-8642-1D95A6CE4C9C}" destId="{0F13E461-5827-4F27-AFF4-A52A1416C940}" srcOrd="0" destOrd="0" presId="urn:microsoft.com/office/officeart/2005/8/layout/vList2"/>
    <dgm:cxn modelId="{1BD10E85-901E-4E72-B74F-6FE3A96EEB65}" type="presParOf" srcId="{94C78A7E-AF69-4B35-8642-1D95A6CE4C9C}" destId="{A760A322-599B-4F66-A48D-956264E74707}" srcOrd="1" destOrd="0" presId="urn:microsoft.com/office/officeart/2005/8/layout/vList2"/>
    <dgm:cxn modelId="{AC6B7DA1-EC75-4319-AFDD-357DA55E00FE}" type="presParOf" srcId="{94C78A7E-AF69-4B35-8642-1D95A6CE4C9C}" destId="{3DE55377-3015-4B25-8AAD-E8371BF20EA3}" srcOrd="2" destOrd="0" presId="urn:microsoft.com/office/officeart/2005/8/layout/vList2"/>
    <dgm:cxn modelId="{9216909F-3B1B-43A5-A17C-8660B5499DF0}" type="presParOf" srcId="{94C78A7E-AF69-4B35-8642-1D95A6CE4C9C}" destId="{14967701-EA90-4429-A559-C56E6E0B2BAA}" srcOrd="3" destOrd="0" presId="urn:microsoft.com/office/officeart/2005/8/layout/vList2"/>
    <dgm:cxn modelId="{0BB78D9C-DBDD-4111-840D-4D0DAA4B2215}" type="presParOf" srcId="{94C78A7E-AF69-4B35-8642-1D95A6CE4C9C}" destId="{0A4F969B-5B52-4D30-8989-4950FE4181F7}" srcOrd="4" destOrd="0" presId="urn:microsoft.com/office/officeart/2005/8/layout/vList2"/>
    <dgm:cxn modelId="{060ECECE-C126-4C13-A7F0-0A33A3360F1F}" type="presParOf" srcId="{94C78A7E-AF69-4B35-8642-1D95A6CE4C9C}" destId="{3C62F5C6-122B-4674-BBD3-1CBFE01A690A}" srcOrd="5" destOrd="0" presId="urn:microsoft.com/office/officeart/2005/8/layout/vList2"/>
    <dgm:cxn modelId="{7F224651-2578-4F2A-971E-23E8ADAC2449}" type="presParOf" srcId="{94C78A7E-AF69-4B35-8642-1D95A6CE4C9C}" destId="{0B35FEEF-60A0-4162-8D29-726FDFDAE7B8}" srcOrd="6" destOrd="0" presId="urn:microsoft.com/office/officeart/2005/8/layout/vList2"/>
    <dgm:cxn modelId="{40A47C96-34E0-4A6D-95AD-F438C568205B}" type="presParOf" srcId="{94C78A7E-AF69-4B35-8642-1D95A6CE4C9C}" destId="{C632DD2E-265D-45E5-9C6A-DF44574218D7}" srcOrd="7" destOrd="0" presId="urn:microsoft.com/office/officeart/2005/8/layout/vList2"/>
    <dgm:cxn modelId="{DB63A400-2402-4F53-BAB0-633EA78F235F}" type="presParOf" srcId="{94C78A7E-AF69-4B35-8642-1D95A6CE4C9C}" destId="{4D617B49-00EC-48D5-93D3-FBD61317903C}" srcOrd="8" destOrd="0" presId="urn:microsoft.com/office/officeart/2005/8/layout/vList2"/>
    <dgm:cxn modelId="{5562C856-7E1C-4450-8CB9-B92D9306340A}" type="presParOf" srcId="{94C78A7E-AF69-4B35-8642-1D95A6CE4C9C}" destId="{C39DA965-2955-4F18-A487-42EC833336DC}" srcOrd="9" destOrd="0" presId="urn:microsoft.com/office/officeart/2005/8/layout/vList2"/>
    <dgm:cxn modelId="{210EC615-C5F4-43F7-974D-FBDD4194FB73}" type="presParOf" srcId="{94C78A7E-AF69-4B35-8642-1D95A6CE4C9C}" destId="{5AF07A69-7B4A-4196-A4DD-136F1B0CD90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3A371-BE89-4092-ADDC-3CD995AA9B46}">
      <dsp:nvSpPr>
        <dsp:cNvPr id="0" name=""/>
        <dsp:cNvSpPr/>
      </dsp:nvSpPr>
      <dsp:spPr>
        <a:xfrm>
          <a:off x="0" y="3532663"/>
          <a:ext cx="5111749" cy="23178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With too little blood being delivered, the organs and other tissues do not receive enough oxygen and nutrients to function properly.</a:t>
          </a:r>
        </a:p>
      </dsp:txBody>
      <dsp:txXfrm>
        <a:off x="0" y="3532663"/>
        <a:ext cx="5111749" cy="2317809"/>
      </dsp:txXfrm>
    </dsp:sp>
    <dsp:sp modelId="{EC7279DD-8B0B-4B89-B5E8-67AD3F8516FB}">
      <dsp:nvSpPr>
        <dsp:cNvPr id="0" name=""/>
        <dsp:cNvSpPr/>
      </dsp:nvSpPr>
      <dsp:spPr>
        <a:xfrm rot="10800000">
          <a:off x="0" y="2639"/>
          <a:ext cx="5111749" cy="3564791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Heart failure is a condition in which the heart has lost the ability to pump enough blood to the body's tissues. </a:t>
          </a:r>
        </a:p>
      </dsp:txBody>
      <dsp:txXfrm rot="10800000">
        <a:off x="0" y="2639"/>
        <a:ext cx="5111749" cy="231629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D04F8-6124-4A24-A524-3F89506ED60D}">
      <dsp:nvSpPr>
        <dsp:cNvPr id="0" name=""/>
        <dsp:cNvSpPr/>
      </dsp:nvSpPr>
      <dsp:spPr>
        <a:xfrm>
          <a:off x="2290575" y="979055"/>
          <a:ext cx="4963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639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25600" y="1022140"/>
        <a:ext cx="26349" cy="5269"/>
      </dsp:txXfrm>
    </dsp:sp>
    <dsp:sp modelId="{8BD6B90E-EAD8-466D-A729-E5E2CA5F93F3}">
      <dsp:nvSpPr>
        <dsp:cNvPr id="0" name=""/>
        <dsp:cNvSpPr/>
      </dsp:nvSpPr>
      <dsp:spPr>
        <a:xfrm>
          <a:off x="1073" y="337385"/>
          <a:ext cx="2291302" cy="13747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276" tIns="117853" rIns="112276" bIns="117853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Amrinone &amp; milrinone are selective phosphodiesterase III inhibitors </a:t>
          </a:r>
        </a:p>
      </dsp:txBody>
      <dsp:txXfrm>
        <a:off x="1073" y="337385"/>
        <a:ext cx="2291302" cy="1374781"/>
      </dsp:txXfrm>
    </dsp:sp>
    <dsp:sp modelId="{02D303E5-2EBD-4FF6-A0CE-30EC68CC3B24}">
      <dsp:nvSpPr>
        <dsp:cNvPr id="0" name=""/>
        <dsp:cNvSpPr/>
      </dsp:nvSpPr>
      <dsp:spPr>
        <a:xfrm>
          <a:off x="1146724" y="1710366"/>
          <a:ext cx="2818301" cy="496399"/>
        </a:xfrm>
        <a:custGeom>
          <a:avLst/>
          <a:gdLst/>
          <a:ahLst/>
          <a:cxnLst/>
          <a:rect l="0" t="0" r="0" b="0"/>
          <a:pathLst>
            <a:path>
              <a:moveTo>
                <a:pt x="2818301" y="0"/>
              </a:moveTo>
              <a:lnTo>
                <a:pt x="2818301" y="265299"/>
              </a:lnTo>
              <a:lnTo>
                <a:pt x="0" y="265299"/>
              </a:lnTo>
              <a:lnTo>
                <a:pt x="0" y="496399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84196" y="1955931"/>
        <a:ext cx="143357" cy="5269"/>
      </dsp:txXfrm>
    </dsp:sp>
    <dsp:sp modelId="{F3BD164D-5392-4A6C-8E9A-10F77238F099}">
      <dsp:nvSpPr>
        <dsp:cNvPr id="0" name=""/>
        <dsp:cNvSpPr/>
      </dsp:nvSpPr>
      <dsp:spPr>
        <a:xfrm>
          <a:off x="2819374" y="337385"/>
          <a:ext cx="2291302" cy="13747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276" tIns="117853" rIns="112276" bIns="117853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↑ cAMP levels </a:t>
          </a:r>
        </a:p>
      </dsp:txBody>
      <dsp:txXfrm>
        <a:off x="2819374" y="337385"/>
        <a:ext cx="2291302" cy="1374781"/>
      </dsp:txXfrm>
    </dsp:sp>
    <dsp:sp modelId="{7666EE96-268C-412E-8345-A7A78A8B1E15}">
      <dsp:nvSpPr>
        <dsp:cNvPr id="0" name=""/>
        <dsp:cNvSpPr/>
      </dsp:nvSpPr>
      <dsp:spPr>
        <a:xfrm>
          <a:off x="2290575" y="2880836"/>
          <a:ext cx="4963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639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25600" y="2923921"/>
        <a:ext cx="26349" cy="5269"/>
      </dsp:txXfrm>
    </dsp:sp>
    <dsp:sp modelId="{89C17131-02DE-44D2-9F2E-0DE5F03ECBE5}">
      <dsp:nvSpPr>
        <dsp:cNvPr id="0" name=""/>
        <dsp:cNvSpPr/>
      </dsp:nvSpPr>
      <dsp:spPr>
        <a:xfrm>
          <a:off x="1073" y="2239165"/>
          <a:ext cx="2291302" cy="13747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276" tIns="117853" rIns="112276" bIns="117853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The PDE III isoenzyme is specific for intracellular degradation of cAMP in heart, blood vessels and bronchial smooth muscles. </a:t>
          </a:r>
        </a:p>
      </dsp:txBody>
      <dsp:txXfrm>
        <a:off x="1073" y="2239165"/>
        <a:ext cx="2291302" cy="1374781"/>
      </dsp:txXfrm>
    </dsp:sp>
    <dsp:sp modelId="{F6C2FDF9-4FC1-4B2B-9F9F-80163A77CB41}">
      <dsp:nvSpPr>
        <dsp:cNvPr id="0" name=""/>
        <dsp:cNvSpPr/>
      </dsp:nvSpPr>
      <dsp:spPr>
        <a:xfrm>
          <a:off x="1146724" y="3612147"/>
          <a:ext cx="2818301" cy="496399"/>
        </a:xfrm>
        <a:custGeom>
          <a:avLst/>
          <a:gdLst/>
          <a:ahLst/>
          <a:cxnLst/>
          <a:rect l="0" t="0" r="0" b="0"/>
          <a:pathLst>
            <a:path>
              <a:moveTo>
                <a:pt x="2818301" y="0"/>
              </a:moveTo>
              <a:lnTo>
                <a:pt x="2818301" y="265299"/>
              </a:lnTo>
              <a:lnTo>
                <a:pt x="0" y="265299"/>
              </a:lnTo>
              <a:lnTo>
                <a:pt x="0" y="496399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84196" y="3857711"/>
        <a:ext cx="143357" cy="5269"/>
      </dsp:txXfrm>
    </dsp:sp>
    <dsp:sp modelId="{9C39DA08-14A6-4C9F-B432-FEF30049ADC5}">
      <dsp:nvSpPr>
        <dsp:cNvPr id="0" name=""/>
        <dsp:cNvSpPr/>
      </dsp:nvSpPr>
      <dsp:spPr>
        <a:xfrm>
          <a:off x="2819374" y="2239165"/>
          <a:ext cx="2291302" cy="13747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276" tIns="117853" rIns="112276" bIns="117853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Inodilators </a:t>
          </a:r>
        </a:p>
      </dsp:txBody>
      <dsp:txXfrm>
        <a:off x="2819374" y="2239165"/>
        <a:ext cx="2291302" cy="1374781"/>
      </dsp:txXfrm>
    </dsp:sp>
    <dsp:sp modelId="{2F081BDC-D3B6-4A3C-ADB8-7CAAF4FF965B}">
      <dsp:nvSpPr>
        <dsp:cNvPr id="0" name=""/>
        <dsp:cNvSpPr/>
      </dsp:nvSpPr>
      <dsp:spPr>
        <a:xfrm>
          <a:off x="2290575" y="4782617"/>
          <a:ext cx="4963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639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25600" y="4825702"/>
        <a:ext cx="26349" cy="5269"/>
      </dsp:txXfrm>
    </dsp:sp>
    <dsp:sp modelId="{74F751E7-4207-418E-83E5-EEF587953187}">
      <dsp:nvSpPr>
        <dsp:cNvPr id="0" name=""/>
        <dsp:cNvSpPr/>
      </dsp:nvSpPr>
      <dsp:spPr>
        <a:xfrm>
          <a:off x="1073" y="4140946"/>
          <a:ext cx="2291302" cy="13747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276" tIns="117853" rIns="112276" bIns="117853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IV administration for short term treatment of severe heart failure </a:t>
          </a:r>
        </a:p>
      </dsp:txBody>
      <dsp:txXfrm>
        <a:off x="1073" y="4140946"/>
        <a:ext cx="2291302" cy="1374781"/>
      </dsp:txXfrm>
    </dsp:sp>
    <dsp:sp modelId="{3EE9E6C9-B1C6-46B7-9C0F-8E9533829CA0}">
      <dsp:nvSpPr>
        <dsp:cNvPr id="0" name=""/>
        <dsp:cNvSpPr/>
      </dsp:nvSpPr>
      <dsp:spPr>
        <a:xfrm>
          <a:off x="2819374" y="4140946"/>
          <a:ext cx="2291302" cy="13747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276" tIns="117853" rIns="112276" bIns="117853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Milrinone is more potent than amrinone and does not produce thrombocytopenia</a:t>
          </a:r>
        </a:p>
      </dsp:txBody>
      <dsp:txXfrm>
        <a:off x="2819374" y="4140946"/>
        <a:ext cx="2291302" cy="137478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B33350-E12A-463A-8167-625B42BD7953}">
      <dsp:nvSpPr>
        <dsp:cNvPr id="0" name=""/>
        <dsp:cNvSpPr/>
      </dsp:nvSpPr>
      <dsp:spPr>
        <a:xfrm>
          <a:off x="0" y="1273931"/>
          <a:ext cx="5111749" cy="15590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Dopamine </a:t>
          </a:r>
        </a:p>
      </dsp:txBody>
      <dsp:txXfrm>
        <a:off x="76105" y="1350036"/>
        <a:ext cx="4959539" cy="1406815"/>
      </dsp:txXfrm>
    </dsp:sp>
    <dsp:sp modelId="{78D7815D-CBD2-4952-88B3-EADA7861B094}">
      <dsp:nvSpPr>
        <dsp:cNvPr id="0" name=""/>
        <dsp:cNvSpPr/>
      </dsp:nvSpPr>
      <dsp:spPr>
        <a:xfrm>
          <a:off x="0" y="3020156"/>
          <a:ext cx="5111749" cy="15590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Dobutamine </a:t>
          </a:r>
        </a:p>
      </dsp:txBody>
      <dsp:txXfrm>
        <a:off x="76105" y="3096261"/>
        <a:ext cx="4959539" cy="140681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4D961-FA97-4532-A957-09020062AA9A}">
      <dsp:nvSpPr>
        <dsp:cNvPr id="0" name=""/>
        <dsp:cNvSpPr/>
      </dsp:nvSpPr>
      <dsp:spPr>
        <a:xfrm>
          <a:off x="0" y="536044"/>
          <a:ext cx="5111749" cy="10740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Almost all symptomatic Patients treated with a diuretic </a:t>
          </a:r>
        </a:p>
      </dsp:txBody>
      <dsp:txXfrm>
        <a:off x="52431" y="588475"/>
        <a:ext cx="5006887" cy="969198"/>
      </dsp:txXfrm>
    </dsp:sp>
    <dsp:sp modelId="{963A394B-A9B7-4D60-8A0E-00102214F257}">
      <dsp:nvSpPr>
        <dsp:cNvPr id="0" name=""/>
        <dsp:cNvSpPr/>
      </dsp:nvSpPr>
      <dsp:spPr>
        <a:xfrm>
          <a:off x="0" y="1687864"/>
          <a:ext cx="5111749" cy="10740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High ceiling diuretics (loop diuretics) preferred </a:t>
          </a:r>
        </a:p>
      </dsp:txBody>
      <dsp:txXfrm>
        <a:off x="52431" y="1740295"/>
        <a:ext cx="5006887" cy="969198"/>
      </dsp:txXfrm>
    </dsp:sp>
    <dsp:sp modelId="{39D046E7-D69E-4220-A950-C6836B460C81}">
      <dsp:nvSpPr>
        <dsp:cNvPr id="0" name=""/>
        <dsp:cNvSpPr/>
      </dsp:nvSpPr>
      <dsp:spPr>
        <a:xfrm>
          <a:off x="0" y="2761924"/>
          <a:ext cx="5111749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298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Low dose therapy for maintainence </a:t>
          </a:r>
        </a:p>
      </dsp:txBody>
      <dsp:txXfrm>
        <a:off x="0" y="2761924"/>
        <a:ext cx="5111749" cy="447120"/>
      </dsp:txXfrm>
    </dsp:sp>
    <dsp:sp modelId="{F5E9F359-A376-4DAC-ADC6-3536AF59D639}">
      <dsp:nvSpPr>
        <dsp:cNvPr id="0" name=""/>
        <dsp:cNvSpPr/>
      </dsp:nvSpPr>
      <dsp:spPr>
        <a:xfrm>
          <a:off x="0" y="3209044"/>
          <a:ext cx="5111749" cy="10740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They increase salt and water excretion &amp; reduce blood volume</a:t>
          </a:r>
        </a:p>
      </dsp:txBody>
      <dsp:txXfrm>
        <a:off x="52431" y="3261475"/>
        <a:ext cx="5006887" cy="969198"/>
      </dsp:txXfrm>
    </dsp:sp>
    <dsp:sp modelId="{E68B77B1-858B-441D-A474-B0ED5854BDFF}">
      <dsp:nvSpPr>
        <dsp:cNvPr id="0" name=""/>
        <dsp:cNvSpPr/>
      </dsp:nvSpPr>
      <dsp:spPr>
        <a:xfrm>
          <a:off x="0" y="4283104"/>
          <a:ext cx="5111749" cy="1033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298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Reduce preload &amp; venous pressure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Improve cardiac performance &amp; relieve edema </a:t>
          </a:r>
        </a:p>
      </dsp:txBody>
      <dsp:txXfrm>
        <a:off x="0" y="4283104"/>
        <a:ext cx="5111749" cy="10339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7AC8C-2496-44DA-8D8D-C69C831EE370}">
      <dsp:nvSpPr>
        <dsp:cNvPr id="0" name=""/>
        <dsp:cNvSpPr/>
      </dsp:nvSpPr>
      <dsp:spPr>
        <a:xfrm>
          <a:off x="495061" y="645"/>
          <a:ext cx="2262336" cy="13574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Alcoholism and drug abuse</a:t>
          </a:r>
        </a:p>
      </dsp:txBody>
      <dsp:txXfrm>
        <a:off x="495061" y="645"/>
        <a:ext cx="2262336" cy="1357401"/>
      </dsp:txXfrm>
    </dsp:sp>
    <dsp:sp modelId="{0035C108-0688-47D8-89F2-4791FE3FED82}">
      <dsp:nvSpPr>
        <dsp:cNvPr id="0" name=""/>
        <dsp:cNvSpPr/>
      </dsp:nvSpPr>
      <dsp:spPr>
        <a:xfrm>
          <a:off x="2983631" y="645"/>
          <a:ext cx="2262336" cy="13574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Calcium channel blockers</a:t>
          </a:r>
        </a:p>
      </dsp:txBody>
      <dsp:txXfrm>
        <a:off x="2983631" y="645"/>
        <a:ext cx="2262336" cy="1357401"/>
      </dsp:txXfrm>
    </dsp:sp>
    <dsp:sp modelId="{A0674735-6762-4A1C-994F-F9EDA441ABA4}">
      <dsp:nvSpPr>
        <dsp:cNvPr id="0" name=""/>
        <dsp:cNvSpPr/>
      </dsp:nvSpPr>
      <dsp:spPr>
        <a:xfrm>
          <a:off x="5472201" y="645"/>
          <a:ext cx="2262336" cy="13574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Potassium supplements and other drugs associated with hyperkalemia</a:t>
          </a:r>
        </a:p>
      </dsp:txBody>
      <dsp:txXfrm>
        <a:off x="5472201" y="645"/>
        <a:ext cx="2262336" cy="1357401"/>
      </dsp:txXfrm>
    </dsp:sp>
    <dsp:sp modelId="{C2189C0D-80DD-4960-8491-4A48A97185E0}">
      <dsp:nvSpPr>
        <dsp:cNvPr id="0" name=""/>
        <dsp:cNvSpPr/>
      </dsp:nvSpPr>
      <dsp:spPr>
        <a:xfrm>
          <a:off x="495061" y="1584280"/>
          <a:ext cx="2262336" cy="13574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Antiarrhythmic agents</a:t>
          </a:r>
        </a:p>
      </dsp:txBody>
      <dsp:txXfrm>
        <a:off x="495061" y="1584280"/>
        <a:ext cx="2262336" cy="1357401"/>
      </dsp:txXfrm>
    </dsp:sp>
    <dsp:sp modelId="{AA22AB0F-BB3A-459C-8ACA-8CAC22CC242A}">
      <dsp:nvSpPr>
        <dsp:cNvPr id="0" name=""/>
        <dsp:cNvSpPr/>
      </dsp:nvSpPr>
      <dsp:spPr>
        <a:xfrm>
          <a:off x="2983631" y="1584280"/>
          <a:ext cx="2262336" cy="13574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Androgens</a:t>
          </a:r>
        </a:p>
      </dsp:txBody>
      <dsp:txXfrm>
        <a:off x="2983631" y="1584280"/>
        <a:ext cx="2262336" cy="1357401"/>
      </dsp:txXfrm>
    </dsp:sp>
    <dsp:sp modelId="{362CDC29-96EF-41B7-9D77-8EC54DD6E345}">
      <dsp:nvSpPr>
        <dsp:cNvPr id="0" name=""/>
        <dsp:cNvSpPr/>
      </dsp:nvSpPr>
      <dsp:spPr>
        <a:xfrm>
          <a:off x="5472201" y="1584280"/>
          <a:ext cx="2262336" cy="13574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Sodium-containing preparations</a:t>
          </a:r>
        </a:p>
      </dsp:txBody>
      <dsp:txXfrm>
        <a:off x="5472201" y="1584280"/>
        <a:ext cx="2262336" cy="1357401"/>
      </dsp:txXfrm>
    </dsp:sp>
    <dsp:sp modelId="{7A760D7B-BB72-4E1D-8164-C41DECD2FCA1}">
      <dsp:nvSpPr>
        <dsp:cNvPr id="0" name=""/>
        <dsp:cNvSpPr/>
      </dsp:nvSpPr>
      <dsp:spPr>
        <a:xfrm>
          <a:off x="2983631" y="3167916"/>
          <a:ext cx="2262336" cy="13574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TNF-alpha inhibitors</a:t>
          </a:r>
        </a:p>
      </dsp:txBody>
      <dsp:txXfrm>
        <a:off x="2983631" y="3167916"/>
        <a:ext cx="2262336" cy="13574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ACB034-AD85-4506-B19B-A4900A8F98C7}">
      <dsp:nvSpPr>
        <dsp:cNvPr id="0" name=""/>
        <dsp:cNvSpPr/>
      </dsp:nvSpPr>
      <dsp:spPr>
        <a:xfrm>
          <a:off x="0" y="55157"/>
          <a:ext cx="8229600" cy="10628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Digitalis increase intracellular free Ca+2 in the vicinity of the contractile proteins during systole .Ca+2 inhibits troponin (relaxing protein), thus </a:t>
          </a:r>
        </a:p>
      </dsp:txBody>
      <dsp:txXfrm>
        <a:off x="51885" y="107042"/>
        <a:ext cx="8125830" cy="959101"/>
      </dsp:txXfrm>
    </dsp:sp>
    <dsp:sp modelId="{0B38D4EC-C962-4778-8170-B7D2DEE0F483}">
      <dsp:nvSpPr>
        <dsp:cNvPr id="0" name=""/>
        <dsp:cNvSpPr/>
      </dsp:nvSpPr>
      <dsp:spPr>
        <a:xfrm>
          <a:off x="0" y="1172749"/>
          <a:ext cx="8229600" cy="10628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facilitates excitation -contraction coupling between actin and myosin leading to increased cardiac contractility.</a:t>
          </a:r>
        </a:p>
      </dsp:txBody>
      <dsp:txXfrm>
        <a:off x="51885" y="1224634"/>
        <a:ext cx="8125830" cy="959101"/>
      </dsp:txXfrm>
    </dsp:sp>
    <dsp:sp modelId="{F025454F-0143-4A6E-AC28-DD6F7C35D47B}">
      <dsp:nvSpPr>
        <dsp:cNvPr id="0" name=""/>
        <dsp:cNvSpPr/>
      </dsp:nvSpPr>
      <dsp:spPr>
        <a:xfrm>
          <a:off x="0" y="2290341"/>
          <a:ext cx="8229600" cy="10628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-Digitalis increase intracellular free Ca+2 in cardiac cells by : </a:t>
          </a:r>
        </a:p>
      </dsp:txBody>
      <dsp:txXfrm>
        <a:off x="51885" y="2342226"/>
        <a:ext cx="8125830" cy="959101"/>
      </dsp:txXfrm>
    </dsp:sp>
    <dsp:sp modelId="{CC7B6801-9C53-44AC-BCD9-CB999F00EFBC}">
      <dsp:nvSpPr>
        <dsp:cNvPr id="0" name=""/>
        <dsp:cNvSpPr/>
      </dsp:nvSpPr>
      <dsp:spPr>
        <a:xfrm>
          <a:off x="0" y="3407933"/>
          <a:ext cx="8229600" cy="10628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1- Inhibition of membrane bound Na+ K+ Atpase enzyme; inhibition of this enzyme by digitalis results in an increase in intracellular Na+ which Leads to increase in free intracellular Ca+2 through: </a:t>
          </a:r>
        </a:p>
      </dsp:txBody>
      <dsp:txXfrm>
        <a:off x="51885" y="3459818"/>
        <a:ext cx="8125830" cy="9591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93FB1-47C9-4E7A-91D0-A3A683A8FAC2}">
      <dsp:nvSpPr>
        <dsp:cNvPr id="0" name=""/>
        <dsp:cNvSpPr/>
      </dsp:nvSpPr>
      <dsp:spPr>
        <a:xfrm>
          <a:off x="0" y="5871"/>
          <a:ext cx="8229600" cy="22124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Increased intra- cellular Na+ leads to diminished exchange of extracellular Na+ for intracellular Ca+2, this increase concentration of Ca+2 into the sarcoplasm. </a:t>
          </a:r>
        </a:p>
      </dsp:txBody>
      <dsp:txXfrm>
        <a:off x="108004" y="113875"/>
        <a:ext cx="8013592" cy="1996462"/>
      </dsp:txXfrm>
    </dsp:sp>
    <dsp:sp modelId="{20E39FD4-DD42-40DF-9B15-F036871637C5}">
      <dsp:nvSpPr>
        <dsp:cNvPr id="0" name=""/>
        <dsp:cNvSpPr/>
      </dsp:nvSpPr>
      <dsp:spPr>
        <a:xfrm>
          <a:off x="0" y="2307621"/>
          <a:ext cx="8229600" cy="22124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The accumulated intracellular Na+ displaces Ca+2 from its binding sites, thus increases free Ca +2 intracellulary. </a:t>
          </a:r>
        </a:p>
      </dsp:txBody>
      <dsp:txXfrm>
        <a:off x="108004" y="2415625"/>
        <a:ext cx="8013592" cy="19964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B7CC5-0F15-4D41-A0AF-328D2FC24DF7}">
      <dsp:nvSpPr>
        <dsp:cNvPr id="0" name=""/>
        <dsp:cNvSpPr/>
      </dsp:nvSpPr>
      <dsp:spPr>
        <a:xfrm>
          <a:off x="0" y="43491"/>
          <a:ext cx="8229600" cy="14297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u="sng" kern="1200"/>
            <a:t>N.B</a:t>
          </a:r>
          <a:r>
            <a:rPr lang="en-US" sz="2600" kern="1200"/>
            <a:t>. Digitalis inhibit Na+/K+ ATPase by competition with K+ , So       hypokalemia increase Digitalis toxicity , while K+ administration improve toxicity of digitalis. </a:t>
          </a:r>
        </a:p>
      </dsp:txBody>
      <dsp:txXfrm>
        <a:off x="69794" y="113285"/>
        <a:ext cx="8090012" cy="1290152"/>
      </dsp:txXfrm>
    </dsp:sp>
    <dsp:sp modelId="{D150D02B-DEE9-4EBD-9AF9-117C2CD3C56A}">
      <dsp:nvSpPr>
        <dsp:cNvPr id="0" name=""/>
        <dsp:cNvSpPr/>
      </dsp:nvSpPr>
      <dsp:spPr>
        <a:xfrm>
          <a:off x="0" y="1548111"/>
          <a:ext cx="8229600" cy="14297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2- Digitalis may directly facilitate the entry of Ca+2 into cardiac cells during the plateau of the action potential. </a:t>
          </a:r>
        </a:p>
      </dsp:txBody>
      <dsp:txXfrm>
        <a:off x="69794" y="1617905"/>
        <a:ext cx="8090012" cy="1290152"/>
      </dsp:txXfrm>
    </dsp:sp>
    <dsp:sp modelId="{C5A6D4FC-FB2A-403E-AED3-D11826E0B194}">
      <dsp:nvSpPr>
        <dsp:cNvPr id="0" name=""/>
        <dsp:cNvSpPr/>
      </dsp:nvSpPr>
      <dsp:spPr>
        <a:xfrm>
          <a:off x="0" y="3052731"/>
          <a:ext cx="8229600" cy="14297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3- Digitalis may increase the release of stored Ca +2 from the sarcoplasmic reticulum.</a:t>
          </a:r>
        </a:p>
      </dsp:txBody>
      <dsp:txXfrm>
        <a:off x="69794" y="3122525"/>
        <a:ext cx="8090012" cy="12901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0FBC9-C37A-4663-BEBA-7D31BC2E611F}">
      <dsp:nvSpPr>
        <dsp:cNvPr id="0" name=""/>
        <dsp:cNvSpPr/>
      </dsp:nvSpPr>
      <dsp:spPr>
        <a:xfrm>
          <a:off x="0" y="548481"/>
          <a:ext cx="4038600" cy="8248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Digitalis decrease heart rate in cases of congestive heart failure, atrial fibrillation, atrial flutter and Supraventricular tachycardia through: </a:t>
          </a:r>
        </a:p>
      </dsp:txBody>
      <dsp:txXfrm>
        <a:off x="40266" y="588747"/>
        <a:ext cx="3958068" cy="744318"/>
      </dsp:txXfrm>
    </dsp:sp>
    <dsp:sp modelId="{25B2D6FF-9422-443A-B071-E6DDC6F04C23}">
      <dsp:nvSpPr>
        <dsp:cNvPr id="0" name=""/>
        <dsp:cNvSpPr/>
      </dsp:nvSpPr>
      <dsp:spPr>
        <a:xfrm>
          <a:off x="0" y="1416531"/>
          <a:ext cx="4038600" cy="8248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(a) Indirect effect: </a:t>
          </a:r>
        </a:p>
      </dsp:txBody>
      <dsp:txXfrm>
        <a:off x="40266" y="1456797"/>
        <a:ext cx="3958068" cy="744318"/>
      </dsp:txXfrm>
    </dsp:sp>
    <dsp:sp modelId="{DDE06859-0B4F-4FE1-BF10-9385193D9CFB}">
      <dsp:nvSpPr>
        <dsp:cNvPr id="0" name=""/>
        <dsp:cNvSpPr/>
      </dsp:nvSpPr>
      <dsp:spPr>
        <a:xfrm>
          <a:off x="0" y="2284581"/>
          <a:ext cx="4038600" cy="8248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vagal and antiadrenergic effects (in therapeutic doses)</a:t>
          </a:r>
        </a:p>
      </dsp:txBody>
      <dsp:txXfrm>
        <a:off x="40266" y="2324847"/>
        <a:ext cx="3958068" cy="744318"/>
      </dsp:txXfrm>
    </dsp:sp>
    <dsp:sp modelId="{313D998D-57A4-4FCF-A3F5-CD1BA0FBC625}">
      <dsp:nvSpPr>
        <dsp:cNvPr id="0" name=""/>
        <dsp:cNvSpPr/>
      </dsp:nvSpPr>
      <dsp:spPr>
        <a:xfrm>
          <a:off x="0" y="3152631"/>
          <a:ext cx="4038600" cy="8248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(b) direct effects.</a:t>
          </a:r>
        </a:p>
      </dsp:txBody>
      <dsp:txXfrm>
        <a:off x="40266" y="3192897"/>
        <a:ext cx="3958068" cy="7443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AE837-6345-460F-8E71-7902B7432557}">
      <dsp:nvSpPr>
        <dsp:cNvPr id="0" name=""/>
        <dsp:cNvSpPr/>
      </dsp:nvSpPr>
      <dsp:spPr>
        <a:xfrm>
          <a:off x="0" y="1183"/>
          <a:ext cx="8229600" cy="10725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u="sng" kern="1200"/>
            <a:t>Refractory period (RP) and conduction velocity (CV) </a:t>
          </a:r>
          <a:endParaRPr lang="en-US" sz="2700" kern="1200"/>
        </a:p>
      </dsp:txBody>
      <dsp:txXfrm>
        <a:off x="52359" y="53542"/>
        <a:ext cx="8124882" cy="967861"/>
      </dsp:txXfrm>
    </dsp:sp>
    <dsp:sp modelId="{F1C6BBE8-6A3F-4254-A0CC-1BBC0D312951}">
      <dsp:nvSpPr>
        <dsp:cNvPr id="0" name=""/>
        <dsp:cNvSpPr/>
      </dsp:nvSpPr>
      <dsp:spPr>
        <a:xfrm>
          <a:off x="0" y="1151522"/>
          <a:ext cx="8229600" cy="10725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a- Atria: decrease of RP by direct and vagal effects and increase of  CV. </a:t>
          </a:r>
        </a:p>
      </dsp:txBody>
      <dsp:txXfrm>
        <a:off x="52359" y="1203881"/>
        <a:ext cx="8124882" cy="967861"/>
      </dsp:txXfrm>
    </dsp:sp>
    <dsp:sp modelId="{CD78369B-49C0-4218-99F3-56998253079A}">
      <dsp:nvSpPr>
        <dsp:cNvPr id="0" name=""/>
        <dsp:cNvSpPr/>
      </dsp:nvSpPr>
      <dsp:spPr>
        <a:xfrm>
          <a:off x="0" y="2301861"/>
          <a:ext cx="8229600" cy="10725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b- A-V node: increase of RP by vagal and antiadrenergic  &amp; DIRECT effects and decrease of CV. </a:t>
          </a:r>
        </a:p>
      </dsp:txBody>
      <dsp:txXfrm>
        <a:off x="52359" y="2354220"/>
        <a:ext cx="8124882" cy="967861"/>
      </dsp:txXfrm>
    </dsp:sp>
    <dsp:sp modelId="{3F75EEE7-8396-4A68-8FA1-6F16098C1278}">
      <dsp:nvSpPr>
        <dsp:cNvPr id="0" name=""/>
        <dsp:cNvSpPr/>
      </dsp:nvSpPr>
      <dsp:spPr>
        <a:xfrm>
          <a:off x="0" y="3452200"/>
          <a:ext cx="8229600" cy="10725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c- Ventricles: decrease of RP by direct effects and increase in CV</a:t>
          </a:r>
        </a:p>
      </dsp:txBody>
      <dsp:txXfrm>
        <a:off x="52359" y="3504559"/>
        <a:ext cx="8124882" cy="9678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40A29-DC1E-4E1E-B140-4FF90827C0A9}">
      <dsp:nvSpPr>
        <dsp:cNvPr id="0" name=""/>
        <dsp:cNvSpPr/>
      </dsp:nvSpPr>
      <dsp:spPr>
        <a:xfrm>
          <a:off x="0" y="210644"/>
          <a:ext cx="8229600" cy="10793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Congestive heart failure </a:t>
          </a:r>
        </a:p>
      </dsp:txBody>
      <dsp:txXfrm>
        <a:off x="52688" y="263332"/>
        <a:ext cx="8124224" cy="973949"/>
      </dsp:txXfrm>
    </dsp:sp>
    <dsp:sp modelId="{9364BD54-804A-46AB-8E69-E816A5933366}">
      <dsp:nvSpPr>
        <dsp:cNvPr id="0" name=""/>
        <dsp:cNvSpPr/>
      </dsp:nvSpPr>
      <dsp:spPr>
        <a:xfrm>
          <a:off x="0" y="1419569"/>
          <a:ext cx="8229600" cy="10793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Cardiac arrhythmias </a:t>
          </a:r>
        </a:p>
      </dsp:txBody>
      <dsp:txXfrm>
        <a:off x="52688" y="1472257"/>
        <a:ext cx="8124224" cy="973949"/>
      </dsp:txXfrm>
    </dsp:sp>
    <dsp:sp modelId="{0FBCE879-4628-4244-98F9-6B9059D32A66}">
      <dsp:nvSpPr>
        <dsp:cNvPr id="0" name=""/>
        <dsp:cNvSpPr/>
      </dsp:nvSpPr>
      <dsp:spPr>
        <a:xfrm>
          <a:off x="0" y="2498894"/>
          <a:ext cx="8229600" cy="1816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57150" rIns="320040" bIns="571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500" kern="1200"/>
            <a:t>Atrial fibrillation 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500" kern="1200"/>
            <a:t>Atrial flutter 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500" kern="1200"/>
            <a:t>Paroxysmal supraventricular tachycardia </a:t>
          </a:r>
        </a:p>
      </dsp:txBody>
      <dsp:txXfrm>
        <a:off x="0" y="2498894"/>
        <a:ext cx="8229600" cy="181642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3E461-5827-4F27-AFF4-A52A1416C940}">
      <dsp:nvSpPr>
        <dsp:cNvPr id="0" name=""/>
        <dsp:cNvSpPr/>
      </dsp:nvSpPr>
      <dsp:spPr>
        <a:xfrm>
          <a:off x="0" y="733706"/>
          <a:ext cx="5111749" cy="5276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Stop digitalis </a:t>
          </a:r>
        </a:p>
      </dsp:txBody>
      <dsp:txXfrm>
        <a:off x="25759" y="759465"/>
        <a:ext cx="5060231" cy="476152"/>
      </dsp:txXfrm>
    </dsp:sp>
    <dsp:sp modelId="{3DE55377-3015-4B25-8AAD-E8371BF20EA3}">
      <dsp:nvSpPr>
        <dsp:cNvPr id="0" name=""/>
        <dsp:cNvSpPr/>
      </dsp:nvSpPr>
      <dsp:spPr>
        <a:xfrm>
          <a:off x="0" y="1324736"/>
          <a:ext cx="5111749" cy="5276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Oral or parenteral potassium supplements </a:t>
          </a:r>
        </a:p>
      </dsp:txBody>
      <dsp:txXfrm>
        <a:off x="25759" y="1350495"/>
        <a:ext cx="5060231" cy="476152"/>
      </dsp:txXfrm>
    </dsp:sp>
    <dsp:sp modelId="{0A4F969B-5B52-4D30-8989-4950FE4181F7}">
      <dsp:nvSpPr>
        <dsp:cNvPr id="0" name=""/>
        <dsp:cNvSpPr/>
      </dsp:nvSpPr>
      <dsp:spPr>
        <a:xfrm>
          <a:off x="0" y="1915766"/>
          <a:ext cx="5111749" cy="5276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For ventricular arrhythmias:</a:t>
          </a:r>
        </a:p>
      </dsp:txBody>
      <dsp:txXfrm>
        <a:off x="25759" y="1941525"/>
        <a:ext cx="5060231" cy="476152"/>
      </dsp:txXfrm>
    </dsp:sp>
    <dsp:sp modelId="{3C62F5C6-122B-4674-BBD3-1CBFE01A690A}">
      <dsp:nvSpPr>
        <dsp:cNvPr id="0" name=""/>
        <dsp:cNvSpPr/>
      </dsp:nvSpPr>
      <dsp:spPr>
        <a:xfrm>
          <a:off x="0" y="2443436"/>
          <a:ext cx="5111749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298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Lidocaine IV drug of choice </a:t>
          </a:r>
        </a:p>
      </dsp:txBody>
      <dsp:txXfrm>
        <a:off x="0" y="2443436"/>
        <a:ext cx="5111749" cy="364320"/>
      </dsp:txXfrm>
    </dsp:sp>
    <dsp:sp modelId="{0B35FEEF-60A0-4162-8D29-726FDFDAE7B8}">
      <dsp:nvSpPr>
        <dsp:cNvPr id="0" name=""/>
        <dsp:cNvSpPr/>
      </dsp:nvSpPr>
      <dsp:spPr>
        <a:xfrm>
          <a:off x="0" y="2807756"/>
          <a:ext cx="5111749" cy="5276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For supraventricular arrhythmia:</a:t>
          </a:r>
        </a:p>
      </dsp:txBody>
      <dsp:txXfrm>
        <a:off x="25759" y="2833515"/>
        <a:ext cx="5060231" cy="476152"/>
      </dsp:txXfrm>
    </dsp:sp>
    <dsp:sp modelId="{C632DD2E-265D-45E5-9C6A-DF44574218D7}">
      <dsp:nvSpPr>
        <dsp:cNvPr id="0" name=""/>
        <dsp:cNvSpPr/>
      </dsp:nvSpPr>
      <dsp:spPr>
        <a:xfrm>
          <a:off x="0" y="3335426"/>
          <a:ext cx="5111749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298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Propranolol may be given IV or orally </a:t>
          </a:r>
        </a:p>
      </dsp:txBody>
      <dsp:txXfrm>
        <a:off x="0" y="3335426"/>
        <a:ext cx="5111749" cy="364320"/>
      </dsp:txXfrm>
    </dsp:sp>
    <dsp:sp modelId="{4D617B49-00EC-48D5-93D3-FBD61317903C}">
      <dsp:nvSpPr>
        <dsp:cNvPr id="0" name=""/>
        <dsp:cNvSpPr/>
      </dsp:nvSpPr>
      <dsp:spPr>
        <a:xfrm>
          <a:off x="0" y="3699746"/>
          <a:ext cx="5111749" cy="5276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For AV block and bradycardia </a:t>
          </a:r>
        </a:p>
      </dsp:txBody>
      <dsp:txXfrm>
        <a:off x="25759" y="3725505"/>
        <a:ext cx="5060231" cy="476152"/>
      </dsp:txXfrm>
    </dsp:sp>
    <dsp:sp modelId="{C39DA965-2955-4F18-A487-42EC833336DC}">
      <dsp:nvSpPr>
        <dsp:cNvPr id="0" name=""/>
        <dsp:cNvSpPr/>
      </dsp:nvSpPr>
      <dsp:spPr>
        <a:xfrm>
          <a:off x="0" y="4227416"/>
          <a:ext cx="5111749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298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Atropine 0.6 -1.2 mg IM</a:t>
          </a:r>
        </a:p>
      </dsp:txBody>
      <dsp:txXfrm>
        <a:off x="0" y="4227416"/>
        <a:ext cx="5111749" cy="364320"/>
      </dsp:txXfrm>
    </dsp:sp>
    <dsp:sp modelId="{5AF07A69-7B4A-4196-A4DD-136F1B0CD908}">
      <dsp:nvSpPr>
        <dsp:cNvPr id="0" name=""/>
        <dsp:cNvSpPr/>
      </dsp:nvSpPr>
      <dsp:spPr>
        <a:xfrm>
          <a:off x="0" y="4591736"/>
          <a:ext cx="5111749" cy="5276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Digoxin antibody   </a:t>
          </a:r>
        </a:p>
      </dsp:txBody>
      <dsp:txXfrm>
        <a:off x="25759" y="4617495"/>
        <a:ext cx="5060231" cy="476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FCCC3-1A8F-4CAA-B71D-B9E7B907D6AA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FA9E8-A0B9-4810-8D4B-044AE3AE4C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01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Condition in which heart is unable to pump sufficient amounts of blood to meet the metabolic demands of the body &amp; also unable to receive it back initially during exercise &amp;later at rest </a:t>
            </a:r>
          </a:p>
          <a:p>
            <a:r>
              <a:rPr lang="en-US" sz="1200" dirty="0">
                <a:cs typeface="Times New Roman" pitchFamily="18" charset="0"/>
              </a:rPr>
              <a:t>Due to any structural or functional cardiac disorder that impairs the ability of the ventricle to fill with or eject blood.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A9E8-A0B9-4810-8D4B-044AE3AE4C1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96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CHF IV </a:t>
            </a:r>
            <a:r>
              <a:rPr lang="en-US" dirty="0" err="1"/>
              <a:t>amrinone</a:t>
            </a:r>
            <a:r>
              <a:rPr lang="en-US" dirty="0"/>
              <a:t> action starts in 5 min lasts 2-3 hrs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274AE-529D-4DBD-8713-AA20BACD4E3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Reduction of </a:t>
            </a:r>
            <a:r>
              <a:rPr lang="en-US" dirty="0" err="1"/>
              <a:t>afterload</a:t>
            </a:r>
            <a:r>
              <a:rPr lang="en-US" dirty="0"/>
              <a:t>:</a:t>
            </a:r>
          </a:p>
          <a:p>
            <a:r>
              <a:rPr lang="en-US" dirty="0"/>
              <a:t>	</a:t>
            </a:r>
            <a:r>
              <a:rPr lang="en-US" dirty="0" err="1"/>
              <a:t>Angiiotensin</a:t>
            </a:r>
            <a:r>
              <a:rPr lang="en-US" dirty="0"/>
              <a:t> </a:t>
            </a:r>
            <a:r>
              <a:rPr lang="en-US" baseline="0" dirty="0"/>
              <a:t>II is a powerful vasoconstrictor present in the plasma in high concentrations in cardiac failure. ACE inhibitors prevent the conversion of </a:t>
            </a:r>
            <a:r>
              <a:rPr lang="en-US" baseline="0" dirty="0" err="1"/>
              <a:t>Angiotensin</a:t>
            </a:r>
            <a:r>
              <a:rPr lang="en-US" baseline="0" dirty="0"/>
              <a:t> I to </a:t>
            </a:r>
            <a:r>
              <a:rPr lang="en-US" baseline="0" dirty="0" err="1"/>
              <a:t>Ang</a:t>
            </a:r>
            <a:r>
              <a:rPr lang="en-US" dirty="0" err="1"/>
              <a:t>otensin</a:t>
            </a:r>
            <a:r>
              <a:rPr lang="en-US" baseline="0" dirty="0"/>
              <a:t> II and thereby reduce the </a:t>
            </a:r>
            <a:r>
              <a:rPr lang="en-US" baseline="0" dirty="0" err="1"/>
              <a:t>afterload</a:t>
            </a:r>
            <a:r>
              <a:rPr lang="en-US" baseline="0" dirty="0"/>
              <a:t> </a:t>
            </a:r>
          </a:p>
          <a:p>
            <a:r>
              <a:rPr lang="en-US" baseline="0" dirty="0"/>
              <a:t>Reduction of preload:</a:t>
            </a:r>
          </a:p>
          <a:p>
            <a:r>
              <a:rPr lang="en-US" baseline="0" dirty="0"/>
              <a:t>	</a:t>
            </a:r>
            <a:r>
              <a:rPr lang="en-US" baseline="0" dirty="0" err="1"/>
              <a:t>Aldosterone</a:t>
            </a:r>
            <a:r>
              <a:rPr lang="en-US" baseline="0" dirty="0"/>
              <a:t> causes retention of salt &amp; water and increases the plasma volume (preload)</a:t>
            </a:r>
          </a:p>
          <a:p>
            <a:r>
              <a:rPr lang="en-US" baseline="0" dirty="0"/>
              <a:t>ACE inhibitor prevent formation of </a:t>
            </a:r>
            <a:r>
              <a:rPr lang="en-US" baseline="0" dirty="0" err="1"/>
              <a:t>aldosterone</a:t>
            </a:r>
            <a:r>
              <a:rPr lang="en-US" baseline="0" dirty="0"/>
              <a:t> and thus decrease the preload </a:t>
            </a:r>
          </a:p>
          <a:p>
            <a:endParaRPr lang="en-US" baseline="0" dirty="0"/>
          </a:p>
          <a:p>
            <a:r>
              <a:rPr lang="en-US" baseline="0" dirty="0"/>
              <a:t>Reversing the compensatory changes:</a:t>
            </a:r>
          </a:p>
          <a:p>
            <a:r>
              <a:rPr lang="en-US" baseline="0" dirty="0"/>
              <a:t>	</a:t>
            </a:r>
            <a:r>
              <a:rPr lang="en-US" baseline="0" dirty="0" err="1"/>
              <a:t>Angiotensin</a:t>
            </a:r>
            <a:r>
              <a:rPr lang="en-US" baseline="0" dirty="0"/>
              <a:t> II responsible for cardiac hypertrophy and </a:t>
            </a:r>
            <a:r>
              <a:rPr lang="en-US" baseline="0" dirty="0" err="1"/>
              <a:t>remodelling</a:t>
            </a:r>
            <a:r>
              <a:rPr lang="en-US" baseline="0" dirty="0"/>
              <a:t>, ACE inhibitors reverse these changes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274AE-529D-4DBD-8713-AA20BACD4E3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IV sodium </a:t>
            </a:r>
            <a:r>
              <a:rPr lang="en-US" dirty="0" err="1"/>
              <a:t>nitroprusside</a:t>
            </a:r>
            <a:r>
              <a:rPr lang="en-US" dirty="0"/>
              <a:t>,</a:t>
            </a:r>
            <a:r>
              <a:rPr lang="en-US" baseline="0" dirty="0"/>
              <a:t> and nitroglycerine are used fro severe heart failure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274AE-529D-4DBD-8713-AA20BACD4E3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Cardiac glycosides are inotropic drugs </a:t>
            </a:r>
          </a:p>
          <a:p>
            <a:r>
              <a:rPr lang="en-US" dirty="0" err="1"/>
              <a:t>Cardiotonic</a:t>
            </a:r>
            <a:r>
              <a:rPr lang="en-US" dirty="0"/>
              <a:t> drugs: (Digoxin, </a:t>
            </a:r>
            <a:r>
              <a:rPr lang="en-US" dirty="0" err="1"/>
              <a:t>digitoxin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Increase myocardial contractility and output in a </a:t>
            </a:r>
            <a:r>
              <a:rPr lang="en-US" dirty="0" err="1"/>
              <a:t>hypodynamic</a:t>
            </a:r>
            <a:r>
              <a:rPr lang="en-US" dirty="0"/>
              <a:t> heart without a proportionate increase in oxygen consumption </a:t>
            </a:r>
          </a:p>
          <a:p>
            <a:pPr lvl="1"/>
            <a:r>
              <a:rPr lang="en-US" dirty="0"/>
              <a:t>Do not increase the heart rate </a:t>
            </a:r>
          </a:p>
          <a:p>
            <a:pPr lvl="1"/>
            <a:r>
              <a:rPr lang="en-US" dirty="0"/>
              <a:t>Have prolonged actions </a:t>
            </a:r>
          </a:p>
          <a:p>
            <a:r>
              <a:rPr lang="en-US" dirty="0"/>
              <a:t>Thus the efficiency of failing</a:t>
            </a:r>
            <a:r>
              <a:rPr lang="en-US" baseline="0" dirty="0"/>
              <a:t> heart is increased </a:t>
            </a:r>
          </a:p>
          <a:p>
            <a:r>
              <a:rPr lang="en-US" baseline="0" dirty="0"/>
              <a:t>In contrast the cardiac stimulant drugs adrenaline theophylline, increase oxygen consumption rather disproportionately and tend to decrease the myocardial efficiency. </a:t>
            </a:r>
            <a:r>
              <a:rPr lang="en-US" baseline="0" dirty="0" err="1"/>
              <a:t>i.e</a:t>
            </a:r>
            <a:r>
              <a:rPr lang="en-US" baseline="0" dirty="0"/>
              <a:t> is </a:t>
            </a:r>
            <a:r>
              <a:rPr lang="en-US" baseline="0" dirty="0" err="1"/>
              <a:t>increaase</a:t>
            </a:r>
            <a:r>
              <a:rPr lang="en-US" baseline="0" dirty="0"/>
              <a:t> in oxygen </a:t>
            </a:r>
            <a:r>
              <a:rPr lang="en-US" baseline="0" dirty="0" err="1"/>
              <a:t>consumtion</a:t>
            </a:r>
            <a:r>
              <a:rPr lang="en-US" baseline="0" dirty="0"/>
              <a:t> is more than increase in contractility , cardiac stimulants also increase the heart rate and have short lived action , 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A9E8-A0B9-4810-8D4B-044AE3AE4C1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53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pharmacologic resides in </a:t>
            </a:r>
            <a:r>
              <a:rPr lang="en-US" dirty="0" err="1"/>
              <a:t>aglycone</a:t>
            </a:r>
            <a:r>
              <a:rPr lang="en-US" dirty="0"/>
              <a:t> but attached sugars modify</a:t>
            </a:r>
            <a:r>
              <a:rPr lang="en-US" baseline="0" dirty="0"/>
              <a:t> solubility and cell permeability , in general </a:t>
            </a:r>
            <a:r>
              <a:rPr lang="en-US" baseline="0" dirty="0" err="1"/>
              <a:t>aglycones</a:t>
            </a:r>
            <a:r>
              <a:rPr lang="en-US" baseline="0" dirty="0"/>
              <a:t> have less potent and short living action </a:t>
            </a:r>
          </a:p>
          <a:p>
            <a:r>
              <a:rPr lang="en-US" baseline="0" dirty="0" err="1"/>
              <a:t>Aglycone</a:t>
            </a:r>
            <a:r>
              <a:rPr lang="en-US" baseline="0" dirty="0"/>
              <a:t> is consist of CPP steroid ring to which is attached 5 or 6 </a:t>
            </a:r>
            <a:r>
              <a:rPr lang="en-US" baseline="0" dirty="0" err="1"/>
              <a:t>membered</a:t>
            </a:r>
            <a:r>
              <a:rPr lang="en-US" baseline="0" dirty="0"/>
              <a:t> </a:t>
            </a:r>
            <a:r>
              <a:rPr lang="en-US" baseline="0" dirty="0" err="1"/>
              <a:t>unsatutated</a:t>
            </a:r>
            <a:r>
              <a:rPr lang="en-US" baseline="0" dirty="0"/>
              <a:t> </a:t>
            </a:r>
            <a:r>
              <a:rPr lang="en-US" baseline="0" dirty="0" err="1"/>
              <a:t>lactone</a:t>
            </a:r>
            <a:r>
              <a:rPr lang="en-US" baseline="0" dirty="0"/>
              <a:t> ring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274AE-529D-4DBD-8713-AA20BACD4E3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Sarcolemmal</a:t>
            </a:r>
            <a:r>
              <a:rPr lang="en-US" baseline="0" dirty="0"/>
              <a:t> membrane structures that regulate calcium entry into the cell slow L type calcium channel </a:t>
            </a:r>
          </a:p>
          <a:p>
            <a:r>
              <a:rPr lang="en-US" baseline="0" dirty="0"/>
              <a:t>Sodium calcium exchanger and N-K </a:t>
            </a:r>
            <a:r>
              <a:rPr lang="en-US" baseline="0" dirty="0" err="1"/>
              <a:t>atpase</a:t>
            </a:r>
            <a:r>
              <a:rPr lang="en-US" baseline="0" dirty="0"/>
              <a:t> </a:t>
            </a:r>
          </a:p>
          <a:p>
            <a:r>
              <a:rPr lang="en-US" baseline="0" dirty="0"/>
              <a:t>Prevents extrusion of sodium and hastens entry of sodium into cell during resting phase – diastolic depolarization </a:t>
            </a:r>
          </a:p>
          <a:p>
            <a:r>
              <a:rPr lang="en-US" baseline="0" dirty="0"/>
              <a:t>Direct action </a:t>
            </a:r>
          </a:p>
          <a:p>
            <a:r>
              <a:rPr lang="en-US" baseline="0" dirty="0"/>
              <a:t>Indirect: </a:t>
            </a:r>
            <a:r>
              <a:rPr lang="en-US" baseline="0" dirty="0" err="1"/>
              <a:t>vagal</a:t>
            </a:r>
            <a:r>
              <a:rPr lang="en-US" baseline="0" dirty="0"/>
              <a:t> action- SA node, </a:t>
            </a:r>
            <a:r>
              <a:rPr lang="en-US" baseline="0" dirty="0" err="1"/>
              <a:t>av</a:t>
            </a:r>
            <a:r>
              <a:rPr lang="en-US" baseline="0" dirty="0"/>
              <a:t> node, ventricles  </a:t>
            </a:r>
          </a:p>
          <a:p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Cardfiac</a:t>
            </a:r>
            <a:r>
              <a:rPr lang="en-US" dirty="0"/>
              <a:t> glycosides inhibit the enzyme Na – K </a:t>
            </a:r>
            <a:r>
              <a:rPr lang="en-US" dirty="0" err="1"/>
              <a:t>Atpase</a:t>
            </a:r>
            <a:r>
              <a:rPr lang="en-US" baseline="0" dirty="0"/>
              <a:t> also called sodium pump present on the cardiac </a:t>
            </a:r>
            <a:r>
              <a:rPr lang="en-US" baseline="0" dirty="0" err="1"/>
              <a:t>myocytes</a:t>
            </a:r>
            <a:r>
              <a:rPr lang="en-US" baseline="0" dirty="0"/>
              <a:t>, this results in increased intracellular Na and calcium , thus more </a:t>
            </a:r>
            <a:r>
              <a:rPr lang="en-US" baseline="0" dirty="0" err="1"/>
              <a:t>cvalcium</a:t>
            </a:r>
            <a:r>
              <a:rPr lang="en-US" baseline="0" dirty="0"/>
              <a:t> is available for contraction resulting in increased velocity and force of contraction. </a:t>
            </a:r>
            <a:r>
              <a:rPr lang="en-US" baseline="0" dirty="0" err="1"/>
              <a:t>Inhibiton</a:t>
            </a:r>
            <a:r>
              <a:rPr lang="en-US" baseline="0" dirty="0"/>
              <a:t> of sodium pump increases Na this prevents calcium extrusion and also drives more calcium into cell during depolarization through voltage sensitive calcium channels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274AE-529D-4DBD-8713-AA20BACD4E3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Decrease heart rate due to </a:t>
            </a:r>
          </a:p>
          <a:p>
            <a:pPr lvl="1"/>
            <a:r>
              <a:rPr lang="en-US" dirty="0"/>
              <a:t>Increased vagal tone </a:t>
            </a:r>
          </a:p>
          <a:p>
            <a:pPr lvl="1"/>
            <a:r>
              <a:rPr lang="en-US" dirty="0"/>
              <a:t>Decreased sympathetic </a:t>
            </a:r>
            <a:r>
              <a:rPr lang="en-US" dirty="0" err="1"/>
              <a:t>overactivity</a:t>
            </a:r>
            <a:r>
              <a:rPr lang="en-US" dirty="0"/>
              <a:t> due improved circulation </a:t>
            </a:r>
          </a:p>
          <a:p>
            <a:pPr lvl="1"/>
            <a:r>
              <a:rPr lang="en-US" dirty="0"/>
              <a:t>By direct action on SA and AV nodes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Systole is shortened, diastole is prolonged </a:t>
            </a:r>
          </a:p>
          <a:p>
            <a:pPr lvl="1"/>
            <a:r>
              <a:rPr lang="en-US" dirty="0"/>
              <a:t>Ventricles more completely emptied due to forceful contractions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274AE-529D-4DBD-8713-AA20BACD4E3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Digitoxin</a:t>
            </a:r>
            <a:r>
              <a:rPr lang="en-US" dirty="0"/>
              <a:t> is most lipid soluble and </a:t>
            </a:r>
            <a:r>
              <a:rPr lang="en-US" dirty="0" err="1"/>
              <a:t>digoxin</a:t>
            </a:r>
            <a:r>
              <a:rPr lang="en-US" dirty="0"/>
              <a:t> is relatively</a:t>
            </a:r>
            <a:r>
              <a:rPr lang="en-US" baseline="0" dirty="0"/>
              <a:t> polar , bioavailability of </a:t>
            </a:r>
            <a:r>
              <a:rPr lang="en-US" baseline="0" dirty="0" err="1"/>
              <a:t>digoxin</a:t>
            </a:r>
            <a:r>
              <a:rPr lang="en-US" baseline="0" dirty="0"/>
              <a:t> tablets from different manufacturer differs , so stick to one preparation. </a:t>
            </a:r>
          </a:p>
          <a:p>
            <a:r>
              <a:rPr lang="en-US" baseline="0" dirty="0"/>
              <a:t>Presence of food in stomach delays the absorption of both </a:t>
            </a:r>
          </a:p>
          <a:p>
            <a:r>
              <a:rPr lang="en-US" baseline="0" dirty="0"/>
              <a:t>Large volume of distribution 6-8 L/kg </a:t>
            </a:r>
          </a:p>
          <a:p>
            <a:r>
              <a:rPr lang="en-US" baseline="0" dirty="0"/>
              <a:t>All are </a:t>
            </a:r>
            <a:r>
              <a:rPr lang="en-US" baseline="0" dirty="0" err="1"/>
              <a:t>conc</a:t>
            </a:r>
            <a:r>
              <a:rPr lang="en-US" baseline="0" dirty="0"/>
              <a:t> in heart &gt; 20 times than in plasma </a:t>
            </a:r>
          </a:p>
          <a:p>
            <a:r>
              <a:rPr lang="en-US" baseline="0" dirty="0" err="1"/>
              <a:t>Digitoxin</a:t>
            </a:r>
            <a:r>
              <a:rPr lang="en-US" baseline="0" dirty="0"/>
              <a:t> is primarily metabolized in liver partly to </a:t>
            </a:r>
            <a:r>
              <a:rPr lang="en-US" baseline="0" dirty="0" err="1"/>
              <a:t>digoxin</a:t>
            </a:r>
            <a:r>
              <a:rPr lang="en-US" baseline="0" dirty="0"/>
              <a:t> and undergoes some </a:t>
            </a:r>
            <a:r>
              <a:rPr lang="en-US" baseline="0" dirty="0" err="1"/>
              <a:t>enterohepatoc</a:t>
            </a:r>
            <a:r>
              <a:rPr lang="en-US" baseline="0" dirty="0"/>
              <a:t> circulation </a:t>
            </a:r>
          </a:p>
          <a:p>
            <a:r>
              <a:rPr lang="en-US" baseline="0" dirty="0"/>
              <a:t>Cumulative drugs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274AE-529D-4DBD-8713-AA20BACD4E3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FA9E8-A0B9-4810-8D4B-044AE3AE4C1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81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GIT adverse events are due to gastric irritation , </a:t>
            </a:r>
            <a:r>
              <a:rPr lang="en-US" dirty="0" err="1"/>
              <a:t>mesentric</a:t>
            </a:r>
            <a:r>
              <a:rPr lang="en-US" baseline="0" dirty="0"/>
              <a:t> vasoconstriction and stimulation of the CTZ </a:t>
            </a:r>
          </a:p>
          <a:p>
            <a:r>
              <a:rPr lang="en-US" dirty="0">
                <a:solidFill>
                  <a:srgbClr val="002060"/>
                </a:solidFill>
              </a:rPr>
              <a:t>Extra cardiac :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Gastro-intestinal: </a:t>
            </a:r>
            <a:r>
              <a:rPr lang="en-US" dirty="0"/>
              <a:t>anorexia, nausea, vomiting and diarrhoea, abdominal pain  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Neurotoxicity: </a:t>
            </a:r>
            <a:r>
              <a:rPr lang="en-US" dirty="0"/>
              <a:t>vertigo, blurred vision, disturbances of colored vision, headache , confusion, neuralgia, disorientation, delirium, hallucinations  and rarely convulsions 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Others: </a:t>
            </a:r>
            <a:r>
              <a:rPr lang="en-US" dirty="0"/>
              <a:t>allergic skin rashes , </a:t>
            </a:r>
            <a:r>
              <a:rPr lang="en-US" dirty="0" err="1"/>
              <a:t>gynaecomastia</a:t>
            </a:r>
            <a:r>
              <a:rPr lang="en-US" dirty="0"/>
              <a:t>  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High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Toxic effect in 25% of patients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Therapeutic index: 1.5 to 3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Discontinuance of drug causes rapid disappearance of toxicity</a:t>
            </a:r>
          </a:p>
          <a:p>
            <a:pPr lvl="0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274AE-529D-4DBD-8713-AA20BACD4E3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 contraindicated in presence of </a:t>
            </a:r>
            <a:r>
              <a:rPr lang="en-US" dirty="0" err="1"/>
              <a:t>hyperkalemia</a:t>
            </a:r>
            <a:r>
              <a:rPr lang="en-US" dirty="0"/>
              <a:t> </a:t>
            </a:r>
          </a:p>
          <a:p>
            <a:r>
              <a:rPr lang="en-US" dirty="0"/>
              <a:t>K tends to antagonize</a:t>
            </a:r>
            <a:r>
              <a:rPr lang="en-US" baseline="0" dirty="0"/>
              <a:t> digitalis induced enhanced automaticity and decreases binding of glycosides to sodium potassium </a:t>
            </a:r>
            <a:r>
              <a:rPr lang="en-US" baseline="0" dirty="0" err="1"/>
              <a:t>ATPase</a:t>
            </a:r>
            <a:r>
              <a:rPr lang="en-US" baseline="0" dirty="0"/>
              <a:t> by </a:t>
            </a:r>
            <a:r>
              <a:rPr lang="en-US" baseline="0" dirty="0" err="1"/>
              <a:t>favouring</a:t>
            </a:r>
            <a:r>
              <a:rPr lang="en-US" baseline="0" dirty="0"/>
              <a:t> a conformation of enzyme that has low affinity to digitalis </a:t>
            </a:r>
          </a:p>
          <a:p>
            <a:r>
              <a:rPr lang="en-US" baseline="0" dirty="0"/>
              <a:t>Mild cases – 5 g daily in divided doses , infusion = 20 m.mol/hr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274AE-529D-4DBD-8713-AA20BACD4E3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90B6-CC4C-4B91-853A-B4CF58E907EA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78C8-2266-4906-810F-ED7DA2C3FE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40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90B6-CC4C-4B91-853A-B4CF58E907EA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78C8-2266-4906-810F-ED7DA2C3FE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98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90B6-CC4C-4B91-853A-B4CF58E907EA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78C8-2266-4906-810F-ED7DA2C3FE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83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90B6-CC4C-4B91-853A-B4CF58E907EA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78C8-2266-4906-810F-ED7DA2C3FE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23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90B6-CC4C-4B91-853A-B4CF58E907EA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78C8-2266-4906-810F-ED7DA2C3FE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6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90B6-CC4C-4B91-853A-B4CF58E907EA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78C8-2266-4906-810F-ED7DA2C3FE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64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90B6-CC4C-4B91-853A-B4CF58E907EA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78C8-2266-4906-810F-ED7DA2C3FE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1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90B6-CC4C-4B91-853A-B4CF58E907EA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78C8-2266-4906-810F-ED7DA2C3FE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42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90B6-CC4C-4B91-853A-B4CF58E907EA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78C8-2266-4906-810F-ED7DA2C3FE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24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90B6-CC4C-4B91-853A-B4CF58E907EA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78C8-2266-4906-810F-ED7DA2C3FE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68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90B6-CC4C-4B91-853A-B4CF58E907EA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78C8-2266-4906-810F-ED7DA2C3FE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49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390B6-CC4C-4B91-853A-B4CF58E907EA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178C8-2266-4906-810F-ED7DA2C3FE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3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google.co.in/imgres?imgurl=http://www.ciggyfree.com/cigblog/wp-content/uploads/2007/02/lungs.gif&amp;imgrefurl=http://squirrelqueen.wordpress.com/category/oscars/page/3/&amp;h=900&amp;w=771&amp;sz=108&amp;hl=en&amp;start=6&amp;usg=__l8cqXt80DWBW_-cVxRu_I5sKpeM=&amp;tbnid=ACU8ywlqcA5EiM:&amp;tbnh=146&amp;tbnw=125&amp;prev=/images?q=Lungs&amp;gbv=2&amp;hl=en&amp;sa=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http://images.google.co.in/imgres?imgurl=http://www.yourhealthfirst.com/attachments/wysiwyg/1/kidney.jpg&amp;imgrefurl=http://www.yourhealthfirst.com/en/art/?369&amp;usg=__M09UobZEuOhLyVfWhnV08eaDDjY=&amp;h=1072&amp;w=698&amp;sz=111&amp;hl=en&amp;start=17&amp;um=1&amp;tbnid=26ebwCGtoUHBiM:&amp;tbnh=150&amp;tbnw=98&amp;prev=/images?q=kidney&amp;gbv=2&amp;um=1&amp;hl=en&amp;sa=G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Drugs for treatment of cardiac failure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 </a:t>
            </a:r>
            <a:r>
              <a:rPr lang="en-US" b="1" i="1" dirty="0"/>
              <a:t>by</a:t>
            </a:r>
          </a:p>
          <a:p>
            <a:r>
              <a:rPr lang="en-US" b="1" dirty="0">
                <a:solidFill>
                  <a:srgbClr val="FF0000"/>
                </a:solidFill>
              </a:rPr>
              <a:t>Dr. Nashwa Abo-Rayah</a:t>
            </a:r>
          </a:p>
          <a:p>
            <a:r>
              <a:rPr lang="en-US" b="1" dirty="0">
                <a:solidFill>
                  <a:srgbClr val="FF0000"/>
                </a:solidFill>
              </a:rPr>
              <a:t>Assistant prof. (clinical &amp;experimental pharmacology)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Mu’tah</a:t>
            </a:r>
            <a:r>
              <a:rPr lang="en-US" b="1" dirty="0">
                <a:solidFill>
                  <a:srgbClr val="FF0000"/>
                </a:solidFill>
              </a:rPr>
              <a:t> University- Faculty of Medicine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DD1A56-FA42-174C-6BDD-498FC2454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851" y="304800"/>
            <a:ext cx="1585097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93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Inotropic drugs 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dirty="0">
                <a:solidFill>
                  <a:srgbClr val="FF0000"/>
                </a:solidFill>
              </a:rPr>
              <a:t>Cardiac glycosides: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Digoxin, </a:t>
            </a:r>
            <a:r>
              <a:rPr lang="en-US" dirty="0" err="1"/>
              <a:t>digitoxin</a:t>
            </a:r>
            <a:endParaRPr lang="en-US" dirty="0"/>
          </a:p>
          <a:p>
            <a:r>
              <a:rPr lang="en-US" sz="2800" dirty="0">
                <a:solidFill>
                  <a:srgbClr val="FF0000"/>
                </a:solidFill>
              </a:rPr>
              <a:t>Sympathomimetic amines: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Dopamine , </a:t>
            </a:r>
            <a:r>
              <a:rPr lang="en-US" dirty="0" err="1"/>
              <a:t>dobutamine</a:t>
            </a:r>
            <a:r>
              <a:rPr lang="en-US" dirty="0"/>
              <a:t>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Phosphodiesterase inhibitors: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Amrinone</a:t>
            </a:r>
            <a:r>
              <a:rPr lang="en-US" dirty="0"/>
              <a:t> , </a:t>
            </a:r>
            <a:r>
              <a:rPr lang="en-US" dirty="0" err="1"/>
              <a:t>milrinone</a:t>
            </a:r>
            <a:r>
              <a:rPr lang="en-US" dirty="0"/>
              <a:t> </a:t>
            </a:r>
          </a:p>
        </p:txBody>
      </p:sp>
      <p:pic>
        <p:nvPicPr>
          <p:cNvPr id="4" name="Picture 3" descr="Caro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4751" y="1828800"/>
            <a:ext cx="3819249" cy="172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5638800" y="3886200"/>
            <a:ext cx="3297238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dirty="0"/>
              <a:t>Like the carrot placed in front of the donkey</a:t>
            </a:r>
          </a:p>
        </p:txBody>
      </p:sp>
    </p:spTree>
    <p:extLst>
      <p:ext uri="{BB962C8B-B14F-4D97-AF65-F5344CB8AC3E}">
        <p14:creationId xmlns:p14="http://schemas.microsoft.com/office/powerpoint/2010/main" val="128170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Vasodilators 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/>
            <a:r>
              <a:rPr lang="en-US">
                <a:solidFill>
                  <a:srgbClr val="002060"/>
                </a:solidFill>
              </a:rPr>
              <a:t>Arteriolar: </a:t>
            </a:r>
            <a:r>
              <a:rPr lang="en-US"/>
              <a:t>hydralazine , minoxidil, nicorandil </a:t>
            </a:r>
          </a:p>
          <a:p>
            <a:pPr marL="400050"/>
            <a:r>
              <a:rPr lang="en-US">
                <a:solidFill>
                  <a:srgbClr val="002060"/>
                </a:solidFill>
              </a:rPr>
              <a:t>Venodilators: </a:t>
            </a:r>
            <a:r>
              <a:rPr lang="en-US"/>
              <a:t>nitrates </a:t>
            </a:r>
          </a:p>
          <a:p>
            <a:pPr marL="400050"/>
            <a:r>
              <a:rPr lang="en-US">
                <a:solidFill>
                  <a:srgbClr val="002060"/>
                </a:solidFill>
              </a:rPr>
              <a:t>Arteriolar and venodilators: </a:t>
            </a:r>
            <a:r>
              <a:rPr lang="en-US"/>
              <a:t>ACE inhibitors, angiotensin receptor blockers </a:t>
            </a:r>
          </a:p>
          <a:p>
            <a:pPr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4" name="Picture 3" descr="AsinoOK+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962400"/>
            <a:ext cx="5029200" cy="25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5749925" y="5562600"/>
            <a:ext cx="33940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dirty="0"/>
              <a:t>Increase the donkey</a:t>
            </a:r>
            <a:r>
              <a:rPr lang="fr-CH" sz="2400" dirty="0"/>
              <a:t>’s</a:t>
            </a:r>
            <a:r>
              <a:rPr lang="en-US" sz="2400" dirty="0"/>
              <a:t> efficiency</a:t>
            </a:r>
          </a:p>
        </p:txBody>
      </p:sp>
    </p:spTree>
    <p:extLst>
      <p:ext uri="{BB962C8B-B14F-4D97-AF65-F5344CB8AC3E}">
        <p14:creationId xmlns:p14="http://schemas.microsoft.com/office/powerpoint/2010/main" val="24493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Diuretics 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/>
            <a:r>
              <a:rPr lang="en-US" dirty="0">
                <a:solidFill>
                  <a:srgbClr val="002060"/>
                </a:solidFill>
              </a:rPr>
              <a:t>Loop diuretics: </a:t>
            </a:r>
            <a:r>
              <a:rPr lang="en-US" dirty="0"/>
              <a:t>furosemide, </a:t>
            </a:r>
            <a:r>
              <a:rPr lang="en-US" dirty="0" err="1"/>
              <a:t>torsemide</a:t>
            </a:r>
            <a:endParaRPr lang="en-US" dirty="0"/>
          </a:p>
          <a:p>
            <a:pPr marL="400050"/>
            <a:r>
              <a:rPr lang="en-US" dirty="0">
                <a:solidFill>
                  <a:srgbClr val="002060"/>
                </a:solidFill>
              </a:rPr>
              <a:t>Thiazide diuretics: </a:t>
            </a:r>
            <a:r>
              <a:rPr lang="en-US" dirty="0" err="1"/>
              <a:t>hydrochlorthiazide</a:t>
            </a:r>
            <a:endParaRPr lang="en-US" dirty="0"/>
          </a:p>
          <a:p>
            <a:pPr marL="40005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K+ Sparing diuretics: </a:t>
            </a:r>
          </a:p>
          <a:p>
            <a:pPr marL="800100" lvl="2" indent="-342900"/>
            <a:r>
              <a:rPr lang="en-US" sz="2800" dirty="0">
                <a:solidFill>
                  <a:srgbClr val="00B050"/>
                </a:solidFill>
              </a:rPr>
              <a:t>Spironolactone (Also is aldosterone antagonist)</a:t>
            </a:r>
          </a:p>
          <a:p>
            <a:pPr marL="800100" lvl="2" indent="-342900"/>
            <a:r>
              <a:rPr lang="en-US" dirty="0" err="1"/>
              <a:t>Amiloride</a:t>
            </a:r>
            <a:r>
              <a:rPr lang="en-US" dirty="0"/>
              <a:t> </a:t>
            </a:r>
          </a:p>
          <a:p>
            <a:pPr marL="40005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 descr="PochiSacc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411662"/>
            <a:ext cx="3725862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5156200" y="6056312"/>
            <a:ext cx="3284537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dirty="0"/>
              <a:t>Reduce the number of sacks on the wagon</a:t>
            </a:r>
          </a:p>
        </p:txBody>
      </p:sp>
    </p:spTree>
    <p:extLst>
      <p:ext uri="{BB962C8B-B14F-4D97-AF65-F5344CB8AC3E}">
        <p14:creationId xmlns:p14="http://schemas.microsoft.com/office/powerpoint/2010/main" val="403294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Beta Blockers 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itchFamily="34" charset="0"/>
              <a:buChar char="•"/>
            </a:pPr>
            <a:r>
              <a:rPr lang="en-US"/>
              <a:t>Metoprolol, bisoprolol, carvedilol </a:t>
            </a:r>
          </a:p>
          <a:p>
            <a:pPr>
              <a:buFont typeface="Arial" panose="020B0604020202020204" pitchFamily="34" charset="0"/>
              <a:buNone/>
            </a:pP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676400" y="3117850"/>
            <a:ext cx="3743325" cy="1622425"/>
            <a:chOff x="144" y="1168"/>
            <a:chExt cx="4733" cy="2528"/>
          </a:xfrm>
        </p:grpSpPr>
        <p:pic>
          <p:nvPicPr>
            <p:cNvPr id="5" name="Picture 5" descr="NormaleO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60" y="1373"/>
              <a:ext cx="3917" cy="2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448" y="2540"/>
              <a:ext cx="111" cy="1156"/>
              <a:chOff x="448" y="2236"/>
              <a:chExt cx="111" cy="1156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448" y="2236"/>
                <a:ext cx="111" cy="115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460" y="2236"/>
                <a:ext cx="86" cy="115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473" y="2236"/>
                <a:ext cx="60" cy="115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" name="Picture 10" descr="speed limi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" y="1168"/>
              <a:ext cx="727" cy="1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1908175" y="4892675"/>
            <a:ext cx="36845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/>
              <a:t>Limit the donkey’s speed, thus saving energy</a:t>
            </a:r>
          </a:p>
        </p:txBody>
      </p:sp>
    </p:spTree>
    <p:extLst>
      <p:ext uri="{BB962C8B-B14F-4D97-AF65-F5344CB8AC3E}">
        <p14:creationId xmlns:p14="http://schemas.microsoft.com/office/powerpoint/2010/main" val="68947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11560" y="167535"/>
            <a:ext cx="7772400" cy="73501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Inotropic Agents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043608" y="1190385"/>
            <a:ext cx="6400800" cy="7264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Cardiac glycosides: Digoxin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wither"/>
          <p:cNvPicPr>
            <a:picLocks noChangeAspect="1" noChangeArrowheads="1"/>
          </p:cNvPicPr>
          <p:nvPr/>
        </p:nvPicPr>
        <p:blipFill>
          <a:blip r:embed="rId3" cstate="print"/>
          <a:srcRect b="7042"/>
          <a:stretch>
            <a:fillRect/>
          </a:stretch>
        </p:blipFill>
        <p:spPr bwMode="auto">
          <a:xfrm>
            <a:off x="1357685" y="2465655"/>
            <a:ext cx="1825942" cy="2514599"/>
          </a:xfrm>
          <a:prstGeom prst="rect">
            <a:avLst/>
          </a:prstGeom>
          <a:noFill/>
        </p:spPr>
      </p:pic>
      <p:pic>
        <p:nvPicPr>
          <p:cNvPr id="9" name="Picture 3" descr="1_1fo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5291" y="2537540"/>
            <a:ext cx="1771085" cy="2639919"/>
          </a:xfrm>
          <a:prstGeom prst="rect">
            <a:avLst/>
          </a:prstGeom>
          <a:noFill/>
        </p:spPr>
      </p:pic>
      <p:sp>
        <p:nvSpPr>
          <p:cNvPr id="10" name="TextBox 4"/>
          <p:cNvSpPr txBox="1"/>
          <p:nvPr/>
        </p:nvSpPr>
        <p:spPr>
          <a:xfrm>
            <a:off x="1245835" y="5023571"/>
            <a:ext cx="1937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William Withering 1785 </a:t>
            </a:r>
          </a:p>
        </p:txBody>
      </p:sp>
      <p:sp>
        <p:nvSpPr>
          <p:cNvPr id="11" name="TextBox 5"/>
          <p:cNvSpPr txBox="1"/>
          <p:nvPr/>
        </p:nvSpPr>
        <p:spPr>
          <a:xfrm>
            <a:off x="6373286" y="5353471"/>
            <a:ext cx="13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Foxglove plant </a:t>
            </a:r>
          </a:p>
        </p:txBody>
      </p:sp>
    </p:spTree>
    <p:extLst>
      <p:ext uri="{BB962C8B-B14F-4D97-AF65-F5344CB8AC3E}">
        <p14:creationId xmlns:p14="http://schemas.microsoft.com/office/powerpoint/2010/main" val="3640341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Chemistry of cardiac glycosides 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 l="25781" t="23959" r="42188" b="38235"/>
          <a:stretch>
            <a:fillRect/>
          </a:stretch>
        </p:blipFill>
        <p:spPr bwMode="auto">
          <a:xfrm>
            <a:off x="1295400" y="1447799"/>
            <a:ext cx="4648200" cy="428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Brace 4"/>
          <p:cNvSpPr/>
          <p:nvPr/>
        </p:nvSpPr>
        <p:spPr>
          <a:xfrm>
            <a:off x="5486400" y="1371600"/>
            <a:ext cx="304800" cy="2286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5562600" y="4267200"/>
            <a:ext cx="304800" cy="1295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43600" y="1752600"/>
            <a:ext cx="2514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Aglycone</a:t>
            </a:r>
            <a:r>
              <a:rPr lang="en-US" sz="2800" dirty="0"/>
              <a:t> (</a:t>
            </a:r>
            <a:r>
              <a:rPr lang="en-US" sz="2800" dirty="0" err="1"/>
              <a:t>genin</a:t>
            </a:r>
            <a:r>
              <a:rPr lang="en-US" sz="2800" dirty="0"/>
              <a:t>)</a:t>
            </a:r>
          </a:p>
          <a:p>
            <a:r>
              <a:rPr lang="en-US" sz="2400" dirty="0"/>
              <a:t>Responsible for </a:t>
            </a:r>
            <a:r>
              <a:rPr lang="en-US" sz="2400" dirty="0" err="1"/>
              <a:t>pharmacodynamic</a:t>
            </a:r>
            <a:r>
              <a:rPr lang="en-US" sz="2400" dirty="0"/>
              <a:t> activity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3600" y="4343400"/>
            <a:ext cx="289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</a:t>
            </a:r>
            <a:r>
              <a:rPr lang="en-US" sz="2800" dirty="0" err="1"/>
              <a:t>glycon</a:t>
            </a:r>
            <a:r>
              <a:rPr lang="en-US" sz="2800" dirty="0"/>
              <a:t>)Sugar influence pharmacokinetics  </a:t>
            </a:r>
          </a:p>
        </p:txBody>
      </p:sp>
    </p:spTree>
    <p:extLst>
      <p:ext uri="{BB962C8B-B14F-4D97-AF65-F5344CB8AC3E}">
        <p14:creationId xmlns:p14="http://schemas.microsoft.com/office/powerpoint/2010/main" val="3425286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positive </a:t>
            </a:r>
            <a:r>
              <a:rPr lang="en-US" dirty="0" err="1"/>
              <a:t>inotropic</a:t>
            </a:r>
            <a:r>
              <a:rPr lang="en-US" dirty="0"/>
              <a:t> effect?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(increase the contractile force of the cardiac muscles) </a:t>
            </a:r>
          </a:p>
          <a:p>
            <a:r>
              <a:rPr lang="en-US" dirty="0"/>
              <a:t>This effect is manifested in patients with heart failure, this results in:</a:t>
            </a:r>
          </a:p>
          <a:p>
            <a:r>
              <a:rPr lang="en-US" dirty="0"/>
              <a:t> increased C.O.P, </a:t>
            </a:r>
          </a:p>
          <a:p>
            <a:r>
              <a:rPr lang="en-US" dirty="0"/>
              <a:t>decreased heart size, </a:t>
            </a:r>
          </a:p>
          <a:p>
            <a:r>
              <a:rPr lang="en-US" dirty="0"/>
              <a:t>decreased pulmonary and systemic venous congestion,</a:t>
            </a:r>
          </a:p>
          <a:p>
            <a:r>
              <a:rPr lang="en-US" dirty="0"/>
              <a:t>decreased blood volume, diuresis and relief of edema,</a:t>
            </a:r>
          </a:p>
          <a:p>
            <a:r>
              <a:rPr lang="en-US" dirty="0"/>
              <a:t>also, digitalis increase mechanical efficiency of cardiac muscles as it increase C.O.P without increase in O2 consumption by cardiac muscles.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7543800" y="3200400"/>
            <a:ext cx="1600200" cy="762000"/>
            <a:chOff x="864" y="1584"/>
            <a:chExt cx="1776" cy="806"/>
          </a:xfrm>
        </p:grpSpPr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864" y="2016"/>
              <a:ext cx="1776" cy="374"/>
              <a:chOff x="864" y="2016"/>
              <a:chExt cx="1776" cy="374"/>
            </a:xfrm>
          </p:grpSpPr>
          <p:grpSp>
            <p:nvGrpSpPr>
              <p:cNvPr id="44" name="Group 28"/>
              <p:cNvGrpSpPr>
                <a:grpSpLocks/>
              </p:cNvGrpSpPr>
              <p:nvPr/>
            </p:nvGrpSpPr>
            <p:grpSpPr bwMode="auto">
              <a:xfrm>
                <a:off x="864" y="2198"/>
                <a:ext cx="1776" cy="192"/>
                <a:chOff x="816" y="2256"/>
                <a:chExt cx="1776" cy="192"/>
              </a:xfrm>
            </p:grpSpPr>
            <p:sp>
              <p:nvSpPr>
                <p:cNvPr id="72" name="AutoShape 29"/>
                <p:cNvSpPr>
                  <a:spLocks noChangeArrowheads="1"/>
                </p:cNvSpPr>
                <p:nvPr/>
              </p:nvSpPr>
              <p:spPr bwMode="auto">
                <a:xfrm>
                  <a:off x="816" y="2258"/>
                  <a:ext cx="240" cy="190"/>
                </a:xfrm>
                <a:prstGeom prst="flowChartConnector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FFCC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sz="1800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73" name="AutoShape 30"/>
                <p:cNvSpPr>
                  <a:spLocks noChangeArrowheads="1"/>
                </p:cNvSpPr>
                <p:nvPr/>
              </p:nvSpPr>
              <p:spPr bwMode="auto">
                <a:xfrm>
                  <a:off x="1008" y="2258"/>
                  <a:ext cx="240" cy="190"/>
                </a:xfrm>
                <a:prstGeom prst="flowChartConnector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FFCC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sz="1800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74" name="AutoShape 31"/>
                <p:cNvSpPr>
                  <a:spLocks noChangeArrowheads="1"/>
                </p:cNvSpPr>
                <p:nvPr/>
              </p:nvSpPr>
              <p:spPr bwMode="auto">
                <a:xfrm>
                  <a:off x="1200" y="2258"/>
                  <a:ext cx="240" cy="190"/>
                </a:xfrm>
                <a:prstGeom prst="flowChartConnector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FFCC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sz="1800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75" name="AutoShape 32"/>
                <p:cNvSpPr>
                  <a:spLocks noChangeArrowheads="1"/>
                </p:cNvSpPr>
                <p:nvPr/>
              </p:nvSpPr>
              <p:spPr bwMode="auto">
                <a:xfrm>
                  <a:off x="1392" y="2258"/>
                  <a:ext cx="240" cy="190"/>
                </a:xfrm>
                <a:prstGeom prst="flowChartConnector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FFCC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sz="1800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76" name="AutoShape 33"/>
                <p:cNvSpPr>
                  <a:spLocks noChangeArrowheads="1"/>
                </p:cNvSpPr>
                <p:nvPr/>
              </p:nvSpPr>
              <p:spPr bwMode="auto">
                <a:xfrm>
                  <a:off x="1584" y="2258"/>
                  <a:ext cx="240" cy="190"/>
                </a:xfrm>
                <a:prstGeom prst="flowChartConnector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FFCC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sz="1800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77" name="AutoShape 34"/>
                <p:cNvSpPr>
                  <a:spLocks noChangeArrowheads="1"/>
                </p:cNvSpPr>
                <p:nvPr/>
              </p:nvSpPr>
              <p:spPr bwMode="auto">
                <a:xfrm>
                  <a:off x="1776" y="2258"/>
                  <a:ext cx="240" cy="190"/>
                </a:xfrm>
                <a:prstGeom prst="flowChartConnector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FFCC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sz="1800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78" name="AutoShape 35"/>
                <p:cNvSpPr>
                  <a:spLocks noChangeArrowheads="1"/>
                </p:cNvSpPr>
                <p:nvPr/>
              </p:nvSpPr>
              <p:spPr bwMode="auto">
                <a:xfrm>
                  <a:off x="1968" y="2258"/>
                  <a:ext cx="240" cy="190"/>
                </a:xfrm>
                <a:prstGeom prst="flowChartConnector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FFCC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sz="1800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79" name="AutoShape 36"/>
                <p:cNvSpPr>
                  <a:spLocks noChangeArrowheads="1"/>
                </p:cNvSpPr>
                <p:nvPr/>
              </p:nvSpPr>
              <p:spPr bwMode="auto">
                <a:xfrm>
                  <a:off x="2160" y="2258"/>
                  <a:ext cx="240" cy="190"/>
                </a:xfrm>
                <a:prstGeom prst="flowChartConnector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FFCC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sz="1800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80" name="AutoShape 37"/>
                <p:cNvSpPr>
                  <a:spLocks noChangeArrowheads="1"/>
                </p:cNvSpPr>
                <p:nvPr/>
              </p:nvSpPr>
              <p:spPr bwMode="auto">
                <a:xfrm>
                  <a:off x="2352" y="2258"/>
                  <a:ext cx="240" cy="190"/>
                </a:xfrm>
                <a:prstGeom prst="flowChartConnector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FFCC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sz="1800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45" name="Group 38"/>
              <p:cNvGrpSpPr>
                <a:grpSpLocks/>
              </p:cNvGrpSpPr>
              <p:nvPr/>
            </p:nvGrpSpPr>
            <p:grpSpPr bwMode="auto">
              <a:xfrm>
                <a:off x="960" y="2016"/>
                <a:ext cx="95" cy="182"/>
                <a:chOff x="912" y="2016"/>
                <a:chExt cx="95" cy="182"/>
              </a:xfrm>
            </p:grpSpPr>
            <p:sp>
              <p:nvSpPr>
                <p:cNvPr id="70" name="Freeform 39"/>
                <p:cNvSpPr>
                  <a:spLocks/>
                </p:cNvSpPr>
                <p:nvPr/>
              </p:nvSpPr>
              <p:spPr bwMode="auto">
                <a:xfrm>
                  <a:off x="959" y="2016"/>
                  <a:ext cx="48" cy="186"/>
                </a:xfrm>
                <a:custGeom>
                  <a:avLst/>
                  <a:gdLst>
                    <a:gd name="T0" fmla="*/ 43 w 90"/>
                    <a:gd name="T1" fmla="*/ 247 h 247"/>
                    <a:gd name="T2" fmla="*/ 67 w 90"/>
                    <a:gd name="T3" fmla="*/ 141 h 247"/>
                    <a:gd name="T4" fmla="*/ 67 w 90"/>
                    <a:gd name="T5" fmla="*/ 36 h 247"/>
                    <a:gd name="T6" fmla="*/ 32 w 90"/>
                    <a:gd name="T7" fmla="*/ 0 h 247"/>
                    <a:gd name="T8" fmla="*/ 64 w 90"/>
                    <a:gd name="T9" fmla="*/ 65 h 2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247"/>
                    <a:gd name="T17" fmla="*/ 90 w 90"/>
                    <a:gd name="T18" fmla="*/ 247 h 2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247">
                      <a:moveTo>
                        <a:pt x="43" y="247"/>
                      </a:moveTo>
                      <a:cubicBezTo>
                        <a:pt x="9" y="195"/>
                        <a:pt x="0" y="164"/>
                        <a:pt x="67" y="141"/>
                      </a:cubicBezTo>
                      <a:cubicBezTo>
                        <a:pt x="74" y="101"/>
                        <a:pt x="90" y="71"/>
                        <a:pt x="67" y="36"/>
                      </a:cubicBezTo>
                      <a:cubicBezTo>
                        <a:pt x="58" y="22"/>
                        <a:pt x="32" y="0"/>
                        <a:pt x="32" y="0"/>
                      </a:cubicBezTo>
                      <a:lnTo>
                        <a:pt x="64" y="65"/>
                      </a:lnTo>
                    </a:path>
                  </a:pathLst>
                </a:custGeom>
                <a:noFill/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sz="1800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71" name="Freeform 40"/>
                <p:cNvSpPr>
                  <a:spLocks/>
                </p:cNvSpPr>
                <p:nvPr/>
              </p:nvSpPr>
              <p:spPr bwMode="auto">
                <a:xfrm>
                  <a:off x="908" y="2016"/>
                  <a:ext cx="49" cy="186"/>
                </a:xfrm>
                <a:custGeom>
                  <a:avLst/>
                  <a:gdLst>
                    <a:gd name="T0" fmla="*/ 43 w 90"/>
                    <a:gd name="T1" fmla="*/ 247 h 247"/>
                    <a:gd name="T2" fmla="*/ 67 w 90"/>
                    <a:gd name="T3" fmla="*/ 141 h 247"/>
                    <a:gd name="T4" fmla="*/ 67 w 90"/>
                    <a:gd name="T5" fmla="*/ 36 h 247"/>
                    <a:gd name="T6" fmla="*/ 32 w 90"/>
                    <a:gd name="T7" fmla="*/ 0 h 247"/>
                    <a:gd name="T8" fmla="*/ 64 w 90"/>
                    <a:gd name="T9" fmla="*/ 65 h 2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247"/>
                    <a:gd name="T17" fmla="*/ 90 w 90"/>
                    <a:gd name="T18" fmla="*/ 247 h 2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247">
                      <a:moveTo>
                        <a:pt x="43" y="247"/>
                      </a:moveTo>
                      <a:cubicBezTo>
                        <a:pt x="9" y="195"/>
                        <a:pt x="0" y="164"/>
                        <a:pt x="67" y="141"/>
                      </a:cubicBezTo>
                      <a:cubicBezTo>
                        <a:pt x="74" y="101"/>
                        <a:pt x="90" y="71"/>
                        <a:pt x="67" y="36"/>
                      </a:cubicBezTo>
                      <a:cubicBezTo>
                        <a:pt x="58" y="22"/>
                        <a:pt x="32" y="0"/>
                        <a:pt x="32" y="0"/>
                      </a:cubicBezTo>
                      <a:lnTo>
                        <a:pt x="64" y="65"/>
                      </a:lnTo>
                    </a:path>
                  </a:pathLst>
                </a:custGeom>
                <a:noFill/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sz="1800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46" name="Group 41"/>
              <p:cNvGrpSpPr>
                <a:grpSpLocks/>
              </p:cNvGrpSpPr>
              <p:nvPr/>
            </p:nvGrpSpPr>
            <p:grpSpPr bwMode="auto">
              <a:xfrm>
                <a:off x="1153" y="2016"/>
                <a:ext cx="95" cy="182"/>
                <a:chOff x="912" y="2016"/>
                <a:chExt cx="95" cy="182"/>
              </a:xfrm>
            </p:grpSpPr>
            <p:sp>
              <p:nvSpPr>
                <p:cNvPr id="68" name="Freeform 42"/>
                <p:cNvSpPr>
                  <a:spLocks/>
                </p:cNvSpPr>
                <p:nvPr/>
              </p:nvSpPr>
              <p:spPr bwMode="auto">
                <a:xfrm>
                  <a:off x="960" y="2016"/>
                  <a:ext cx="49" cy="186"/>
                </a:xfrm>
                <a:custGeom>
                  <a:avLst/>
                  <a:gdLst>
                    <a:gd name="T0" fmla="*/ 43 w 90"/>
                    <a:gd name="T1" fmla="*/ 247 h 247"/>
                    <a:gd name="T2" fmla="*/ 67 w 90"/>
                    <a:gd name="T3" fmla="*/ 141 h 247"/>
                    <a:gd name="T4" fmla="*/ 67 w 90"/>
                    <a:gd name="T5" fmla="*/ 36 h 247"/>
                    <a:gd name="T6" fmla="*/ 32 w 90"/>
                    <a:gd name="T7" fmla="*/ 0 h 247"/>
                    <a:gd name="T8" fmla="*/ 64 w 90"/>
                    <a:gd name="T9" fmla="*/ 65 h 2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247"/>
                    <a:gd name="T17" fmla="*/ 90 w 90"/>
                    <a:gd name="T18" fmla="*/ 247 h 2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247">
                      <a:moveTo>
                        <a:pt x="43" y="247"/>
                      </a:moveTo>
                      <a:cubicBezTo>
                        <a:pt x="9" y="195"/>
                        <a:pt x="0" y="164"/>
                        <a:pt x="67" y="141"/>
                      </a:cubicBezTo>
                      <a:cubicBezTo>
                        <a:pt x="74" y="101"/>
                        <a:pt x="90" y="71"/>
                        <a:pt x="67" y="36"/>
                      </a:cubicBezTo>
                      <a:cubicBezTo>
                        <a:pt x="58" y="22"/>
                        <a:pt x="32" y="0"/>
                        <a:pt x="32" y="0"/>
                      </a:cubicBezTo>
                      <a:lnTo>
                        <a:pt x="64" y="65"/>
                      </a:lnTo>
                    </a:path>
                  </a:pathLst>
                </a:custGeom>
                <a:noFill/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sz="1800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69" name="Freeform 43"/>
                <p:cNvSpPr>
                  <a:spLocks/>
                </p:cNvSpPr>
                <p:nvPr/>
              </p:nvSpPr>
              <p:spPr bwMode="auto">
                <a:xfrm>
                  <a:off x="912" y="2016"/>
                  <a:ext cx="48" cy="186"/>
                </a:xfrm>
                <a:custGeom>
                  <a:avLst/>
                  <a:gdLst>
                    <a:gd name="T0" fmla="*/ 43 w 90"/>
                    <a:gd name="T1" fmla="*/ 247 h 247"/>
                    <a:gd name="T2" fmla="*/ 67 w 90"/>
                    <a:gd name="T3" fmla="*/ 141 h 247"/>
                    <a:gd name="T4" fmla="*/ 67 w 90"/>
                    <a:gd name="T5" fmla="*/ 36 h 247"/>
                    <a:gd name="T6" fmla="*/ 32 w 90"/>
                    <a:gd name="T7" fmla="*/ 0 h 247"/>
                    <a:gd name="T8" fmla="*/ 64 w 90"/>
                    <a:gd name="T9" fmla="*/ 65 h 2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247"/>
                    <a:gd name="T17" fmla="*/ 90 w 90"/>
                    <a:gd name="T18" fmla="*/ 247 h 2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247">
                      <a:moveTo>
                        <a:pt x="43" y="247"/>
                      </a:moveTo>
                      <a:cubicBezTo>
                        <a:pt x="9" y="195"/>
                        <a:pt x="0" y="164"/>
                        <a:pt x="67" y="141"/>
                      </a:cubicBezTo>
                      <a:cubicBezTo>
                        <a:pt x="74" y="101"/>
                        <a:pt x="90" y="71"/>
                        <a:pt x="67" y="36"/>
                      </a:cubicBezTo>
                      <a:cubicBezTo>
                        <a:pt x="58" y="22"/>
                        <a:pt x="32" y="0"/>
                        <a:pt x="32" y="0"/>
                      </a:cubicBezTo>
                      <a:lnTo>
                        <a:pt x="64" y="65"/>
                      </a:lnTo>
                    </a:path>
                  </a:pathLst>
                </a:custGeom>
                <a:noFill/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sz="1800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47" name="Group 565"/>
              <p:cNvGrpSpPr>
                <a:grpSpLocks/>
              </p:cNvGrpSpPr>
              <p:nvPr/>
            </p:nvGrpSpPr>
            <p:grpSpPr bwMode="auto">
              <a:xfrm>
                <a:off x="1345" y="2016"/>
                <a:ext cx="95" cy="182"/>
                <a:chOff x="912" y="2016"/>
                <a:chExt cx="95" cy="182"/>
              </a:xfrm>
            </p:grpSpPr>
            <p:sp>
              <p:nvSpPr>
                <p:cNvPr id="66" name="Freeform 45"/>
                <p:cNvSpPr>
                  <a:spLocks/>
                </p:cNvSpPr>
                <p:nvPr/>
              </p:nvSpPr>
              <p:spPr bwMode="auto">
                <a:xfrm>
                  <a:off x="960" y="2016"/>
                  <a:ext cx="49" cy="186"/>
                </a:xfrm>
                <a:custGeom>
                  <a:avLst/>
                  <a:gdLst>
                    <a:gd name="T0" fmla="*/ 43 w 90"/>
                    <a:gd name="T1" fmla="*/ 247 h 247"/>
                    <a:gd name="T2" fmla="*/ 67 w 90"/>
                    <a:gd name="T3" fmla="*/ 141 h 247"/>
                    <a:gd name="T4" fmla="*/ 67 w 90"/>
                    <a:gd name="T5" fmla="*/ 36 h 247"/>
                    <a:gd name="T6" fmla="*/ 32 w 90"/>
                    <a:gd name="T7" fmla="*/ 0 h 247"/>
                    <a:gd name="T8" fmla="*/ 64 w 90"/>
                    <a:gd name="T9" fmla="*/ 65 h 2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247"/>
                    <a:gd name="T17" fmla="*/ 90 w 90"/>
                    <a:gd name="T18" fmla="*/ 247 h 2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247">
                      <a:moveTo>
                        <a:pt x="43" y="247"/>
                      </a:moveTo>
                      <a:cubicBezTo>
                        <a:pt x="9" y="195"/>
                        <a:pt x="0" y="164"/>
                        <a:pt x="67" y="141"/>
                      </a:cubicBezTo>
                      <a:cubicBezTo>
                        <a:pt x="74" y="101"/>
                        <a:pt x="90" y="71"/>
                        <a:pt x="67" y="36"/>
                      </a:cubicBezTo>
                      <a:cubicBezTo>
                        <a:pt x="58" y="22"/>
                        <a:pt x="32" y="0"/>
                        <a:pt x="32" y="0"/>
                      </a:cubicBezTo>
                      <a:lnTo>
                        <a:pt x="64" y="65"/>
                      </a:lnTo>
                    </a:path>
                  </a:pathLst>
                </a:custGeom>
                <a:noFill/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sz="1800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67" name="Freeform 46"/>
                <p:cNvSpPr>
                  <a:spLocks/>
                </p:cNvSpPr>
                <p:nvPr/>
              </p:nvSpPr>
              <p:spPr bwMode="auto">
                <a:xfrm>
                  <a:off x="912" y="2016"/>
                  <a:ext cx="48" cy="186"/>
                </a:xfrm>
                <a:custGeom>
                  <a:avLst/>
                  <a:gdLst>
                    <a:gd name="T0" fmla="*/ 43 w 90"/>
                    <a:gd name="T1" fmla="*/ 247 h 247"/>
                    <a:gd name="T2" fmla="*/ 67 w 90"/>
                    <a:gd name="T3" fmla="*/ 141 h 247"/>
                    <a:gd name="T4" fmla="*/ 67 w 90"/>
                    <a:gd name="T5" fmla="*/ 36 h 247"/>
                    <a:gd name="T6" fmla="*/ 32 w 90"/>
                    <a:gd name="T7" fmla="*/ 0 h 247"/>
                    <a:gd name="T8" fmla="*/ 64 w 90"/>
                    <a:gd name="T9" fmla="*/ 65 h 2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247"/>
                    <a:gd name="T17" fmla="*/ 90 w 90"/>
                    <a:gd name="T18" fmla="*/ 247 h 2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247">
                      <a:moveTo>
                        <a:pt x="43" y="247"/>
                      </a:moveTo>
                      <a:cubicBezTo>
                        <a:pt x="9" y="195"/>
                        <a:pt x="0" y="164"/>
                        <a:pt x="67" y="141"/>
                      </a:cubicBezTo>
                      <a:cubicBezTo>
                        <a:pt x="74" y="101"/>
                        <a:pt x="90" y="71"/>
                        <a:pt x="67" y="36"/>
                      </a:cubicBezTo>
                      <a:cubicBezTo>
                        <a:pt x="58" y="22"/>
                        <a:pt x="32" y="0"/>
                        <a:pt x="32" y="0"/>
                      </a:cubicBezTo>
                      <a:lnTo>
                        <a:pt x="64" y="65"/>
                      </a:lnTo>
                    </a:path>
                  </a:pathLst>
                </a:custGeom>
                <a:noFill/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sz="1800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48" name="Group 47"/>
              <p:cNvGrpSpPr>
                <a:grpSpLocks/>
              </p:cNvGrpSpPr>
              <p:nvPr/>
            </p:nvGrpSpPr>
            <p:grpSpPr bwMode="auto">
              <a:xfrm>
                <a:off x="1488" y="2016"/>
                <a:ext cx="95" cy="182"/>
                <a:chOff x="912" y="2016"/>
                <a:chExt cx="95" cy="182"/>
              </a:xfrm>
            </p:grpSpPr>
            <p:sp>
              <p:nvSpPr>
                <p:cNvPr id="64" name="Freeform 48"/>
                <p:cNvSpPr>
                  <a:spLocks/>
                </p:cNvSpPr>
                <p:nvPr/>
              </p:nvSpPr>
              <p:spPr bwMode="auto">
                <a:xfrm>
                  <a:off x="959" y="2016"/>
                  <a:ext cx="48" cy="186"/>
                </a:xfrm>
                <a:custGeom>
                  <a:avLst/>
                  <a:gdLst>
                    <a:gd name="T0" fmla="*/ 43 w 90"/>
                    <a:gd name="T1" fmla="*/ 247 h 247"/>
                    <a:gd name="T2" fmla="*/ 67 w 90"/>
                    <a:gd name="T3" fmla="*/ 141 h 247"/>
                    <a:gd name="T4" fmla="*/ 67 w 90"/>
                    <a:gd name="T5" fmla="*/ 36 h 247"/>
                    <a:gd name="T6" fmla="*/ 32 w 90"/>
                    <a:gd name="T7" fmla="*/ 0 h 247"/>
                    <a:gd name="T8" fmla="*/ 64 w 90"/>
                    <a:gd name="T9" fmla="*/ 65 h 2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247"/>
                    <a:gd name="T17" fmla="*/ 90 w 90"/>
                    <a:gd name="T18" fmla="*/ 247 h 2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247">
                      <a:moveTo>
                        <a:pt x="43" y="247"/>
                      </a:moveTo>
                      <a:cubicBezTo>
                        <a:pt x="9" y="195"/>
                        <a:pt x="0" y="164"/>
                        <a:pt x="67" y="141"/>
                      </a:cubicBezTo>
                      <a:cubicBezTo>
                        <a:pt x="74" y="101"/>
                        <a:pt x="90" y="71"/>
                        <a:pt x="67" y="36"/>
                      </a:cubicBezTo>
                      <a:cubicBezTo>
                        <a:pt x="58" y="22"/>
                        <a:pt x="32" y="0"/>
                        <a:pt x="32" y="0"/>
                      </a:cubicBezTo>
                      <a:lnTo>
                        <a:pt x="64" y="65"/>
                      </a:lnTo>
                    </a:path>
                  </a:pathLst>
                </a:custGeom>
                <a:noFill/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sz="1800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65" name="Freeform 49"/>
                <p:cNvSpPr>
                  <a:spLocks/>
                </p:cNvSpPr>
                <p:nvPr/>
              </p:nvSpPr>
              <p:spPr bwMode="auto">
                <a:xfrm>
                  <a:off x="912" y="2016"/>
                  <a:ext cx="48" cy="186"/>
                </a:xfrm>
                <a:custGeom>
                  <a:avLst/>
                  <a:gdLst>
                    <a:gd name="T0" fmla="*/ 43 w 90"/>
                    <a:gd name="T1" fmla="*/ 247 h 247"/>
                    <a:gd name="T2" fmla="*/ 67 w 90"/>
                    <a:gd name="T3" fmla="*/ 141 h 247"/>
                    <a:gd name="T4" fmla="*/ 67 w 90"/>
                    <a:gd name="T5" fmla="*/ 36 h 247"/>
                    <a:gd name="T6" fmla="*/ 32 w 90"/>
                    <a:gd name="T7" fmla="*/ 0 h 247"/>
                    <a:gd name="T8" fmla="*/ 64 w 90"/>
                    <a:gd name="T9" fmla="*/ 65 h 2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247"/>
                    <a:gd name="T17" fmla="*/ 90 w 90"/>
                    <a:gd name="T18" fmla="*/ 247 h 2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247">
                      <a:moveTo>
                        <a:pt x="43" y="247"/>
                      </a:moveTo>
                      <a:cubicBezTo>
                        <a:pt x="9" y="195"/>
                        <a:pt x="0" y="164"/>
                        <a:pt x="67" y="141"/>
                      </a:cubicBezTo>
                      <a:cubicBezTo>
                        <a:pt x="74" y="101"/>
                        <a:pt x="90" y="71"/>
                        <a:pt x="67" y="36"/>
                      </a:cubicBezTo>
                      <a:cubicBezTo>
                        <a:pt x="58" y="22"/>
                        <a:pt x="32" y="0"/>
                        <a:pt x="32" y="0"/>
                      </a:cubicBezTo>
                      <a:lnTo>
                        <a:pt x="64" y="65"/>
                      </a:lnTo>
                    </a:path>
                  </a:pathLst>
                </a:custGeom>
                <a:noFill/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sz="1800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49" name="Group 50"/>
              <p:cNvGrpSpPr>
                <a:grpSpLocks/>
              </p:cNvGrpSpPr>
              <p:nvPr/>
            </p:nvGrpSpPr>
            <p:grpSpPr bwMode="auto">
              <a:xfrm>
                <a:off x="1681" y="2016"/>
                <a:ext cx="95" cy="182"/>
                <a:chOff x="912" y="2016"/>
                <a:chExt cx="95" cy="182"/>
              </a:xfrm>
            </p:grpSpPr>
            <p:sp>
              <p:nvSpPr>
                <p:cNvPr id="62" name="Freeform 51"/>
                <p:cNvSpPr>
                  <a:spLocks/>
                </p:cNvSpPr>
                <p:nvPr/>
              </p:nvSpPr>
              <p:spPr bwMode="auto">
                <a:xfrm>
                  <a:off x="960" y="2016"/>
                  <a:ext cx="49" cy="186"/>
                </a:xfrm>
                <a:custGeom>
                  <a:avLst/>
                  <a:gdLst>
                    <a:gd name="T0" fmla="*/ 43 w 90"/>
                    <a:gd name="T1" fmla="*/ 247 h 247"/>
                    <a:gd name="T2" fmla="*/ 67 w 90"/>
                    <a:gd name="T3" fmla="*/ 141 h 247"/>
                    <a:gd name="T4" fmla="*/ 67 w 90"/>
                    <a:gd name="T5" fmla="*/ 36 h 247"/>
                    <a:gd name="T6" fmla="*/ 32 w 90"/>
                    <a:gd name="T7" fmla="*/ 0 h 247"/>
                    <a:gd name="T8" fmla="*/ 64 w 90"/>
                    <a:gd name="T9" fmla="*/ 65 h 2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247"/>
                    <a:gd name="T17" fmla="*/ 90 w 90"/>
                    <a:gd name="T18" fmla="*/ 247 h 2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247">
                      <a:moveTo>
                        <a:pt x="43" y="247"/>
                      </a:moveTo>
                      <a:cubicBezTo>
                        <a:pt x="9" y="195"/>
                        <a:pt x="0" y="164"/>
                        <a:pt x="67" y="141"/>
                      </a:cubicBezTo>
                      <a:cubicBezTo>
                        <a:pt x="74" y="101"/>
                        <a:pt x="90" y="71"/>
                        <a:pt x="67" y="36"/>
                      </a:cubicBezTo>
                      <a:cubicBezTo>
                        <a:pt x="58" y="22"/>
                        <a:pt x="32" y="0"/>
                        <a:pt x="32" y="0"/>
                      </a:cubicBezTo>
                      <a:lnTo>
                        <a:pt x="64" y="65"/>
                      </a:lnTo>
                    </a:path>
                  </a:pathLst>
                </a:custGeom>
                <a:noFill/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sz="1800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63" name="Freeform 52"/>
                <p:cNvSpPr>
                  <a:spLocks/>
                </p:cNvSpPr>
                <p:nvPr/>
              </p:nvSpPr>
              <p:spPr bwMode="auto">
                <a:xfrm>
                  <a:off x="914" y="2016"/>
                  <a:ext cx="48" cy="186"/>
                </a:xfrm>
                <a:custGeom>
                  <a:avLst/>
                  <a:gdLst>
                    <a:gd name="T0" fmla="*/ 43 w 90"/>
                    <a:gd name="T1" fmla="*/ 247 h 247"/>
                    <a:gd name="T2" fmla="*/ 67 w 90"/>
                    <a:gd name="T3" fmla="*/ 141 h 247"/>
                    <a:gd name="T4" fmla="*/ 67 w 90"/>
                    <a:gd name="T5" fmla="*/ 36 h 247"/>
                    <a:gd name="T6" fmla="*/ 32 w 90"/>
                    <a:gd name="T7" fmla="*/ 0 h 247"/>
                    <a:gd name="T8" fmla="*/ 64 w 90"/>
                    <a:gd name="T9" fmla="*/ 65 h 2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247"/>
                    <a:gd name="T17" fmla="*/ 90 w 90"/>
                    <a:gd name="T18" fmla="*/ 247 h 2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247">
                      <a:moveTo>
                        <a:pt x="43" y="247"/>
                      </a:moveTo>
                      <a:cubicBezTo>
                        <a:pt x="9" y="195"/>
                        <a:pt x="0" y="164"/>
                        <a:pt x="67" y="141"/>
                      </a:cubicBezTo>
                      <a:cubicBezTo>
                        <a:pt x="74" y="101"/>
                        <a:pt x="90" y="71"/>
                        <a:pt x="67" y="36"/>
                      </a:cubicBezTo>
                      <a:cubicBezTo>
                        <a:pt x="58" y="22"/>
                        <a:pt x="32" y="0"/>
                        <a:pt x="32" y="0"/>
                      </a:cubicBezTo>
                      <a:lnTo>
                        <a:pt x="64" y="65"/>
                      </a:lnTo>
                    </a:path>
                  </a:pathLst>
                </a:custGeom>
                <a:noFill/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sz="1800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50" name="Group 53"/>
              <p:cNvGrpSpPr>
                <a:grpSpLocks/>
              </p:cNvGrpSpPr>
              <p:nvPr/>
            </p:nvGrpSpPr>
            <p:grpSpPr bwMode="auto">
              <a:xfrm>
                <a:off x="1873" y="2026"/>
                <a:ext cx="95" cy="182"/>
                <a:chOff x="912" y="2016"/>
                <a:chExt cx="95" cy="182"/>
              </a:xfrm>
            </p:grpSpPr>
            <p:sp>
              <p:nvSpPr>
                <p:cNvPr id="60" name="Freeform 54"/>
                <p:cNvSpPr>
                  <a:spLocks/>
                </p:cNvSpPr>
                <p:nvPr/>
              </p:nvSpPr>
              <p:spPr bwMode="auto">
                <a:xfrm>
                  <a:off x="960" y="2016"/>
                  <a:ext cx="49" cy="180"/>
                </a:xfrm>
                <a:custGeom>
                  <a:avLst/>
                  <a:gdLst>
                    <a:gd name="T0" fmla="*/ 43 w 90"/>
                    <a:gd name="T1" fmla="*/ 247 h 247"/>
                    <a:gd name="T2" fmla="*/ 67 w 90"/>
                    <a:gd name="T3" fmla="*/ 141 h 247"/>
                    <a:gd name="T4" fmla="*/ 67 w 90"/>
                    <a:gd name="T5" fmla="*/ 36 h 247"/>
                    <a:gd name="T6" fmla="*/ 32 w 90"/>
                    <a:gd name="T7" fmla="*/ 0 h 247"/>
                    <a:gd name="T8" fmla="*/ 64 w 90"/>
                    <a:gd name="T9" fmla="*/ 65 h 2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247"/>
                    <a:gd name="T17" fmla="*/ 90 w 90"/>
                    <a:gd name="T18" fmla="*/ 247 h 2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247">
                      <a:moveTo>
                        <a:pt x="43" y="247"/>
                      </a:moveTo>
                      <a:cubicBezTo>
                        <a:pt x="9" y="195"/>
                        <a:pt x="0" y="164"/>
                        <a:pt x="67" y="141"/>
                      </a:cubicBezTo>
                      <a:cubicBezTo>
                        <a:pt x="74" y="101"/>
                        <a:pt x="90" y="71"/>
                        <a:pt x="67" y="36"/>
                      </a:cubicBezTo>
                      <a:cubicBezTo>
                        <a:pt x="58" y="22"/>
                        <a:pt x="32" y="0"/>
                        <a:pt x="32" y="0"/>
                      </a:cubicBezTo>
                      <a:lnTo>
                        <a:pt x="64" y="65"/>
                      </a:lnTo>
                    </a:path>
                  </a:pathLst>
                </a:custGeom>
                <a:noFill/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sz="1800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61" name="Freeform 55"/>
                <p:cNvSpPr>
                  <a:spLocks/>
                </p:cNvSpPr>
                <p:nvPr/>
              </p:nvSpPr>
              <p:spPr bwMode="auto">
                <a:xfrm>
                  <a:off x="914" y="2016"/>
                  <a:ext cx="48" cy="180"/>
                </a:xfrm>
                <a:custGeom>
                  <a:avLst/>
                  <a:gdLst>
                    <a:gd name="T0" fmla="*/ 43 w 90"/>
                    <a:gd name="T1" fmla="*/ 247 h 247"/>
                    <a:gd name="T2" fmla="*/ 67 w 90"/>
                    <a:gd name="T3" fmla="*/ 141 h 247"/>
                    <a:gd name="T4" fmla="*/ 67 w 90"/>
                    <a:gd name="T5" fmla="*/ 36 h 247"/>
                    <a:gd name="T6" fmla="*/ 32 w 90"/>
                    <a:gd name="T7" fmla="*/ 0 h 247"/>
                    <a:gd name="T8" fmla="*/ 64 w 90"/>
                    <a:gd name="T9" fmla="*/ 65 h 2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247"/>
                    <a:gd name="T17" fmla="*/ 90 w 90"/>
                    <a:gd name="T18" fmla="*/ 247 h 2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247">
                      <a:moveTo>
                        <a:pt x="43" y="247"/>
                      </a:moveTo>
                      <a:cubicBezTo>
                        <a:pt x="9" y="195"/>
                        <a:pt x="0" y="164"/>
                        <a:pt x="67" y="141"/>
                      </a:cubicBezTo>
                      <a:cubicBezTo>
                        <a:pt x="74" y="101"/>
                        <a:pt x="90" y="71"/>
                        <a:pt x="67" y="36"/>
                      </a:cubicBezTo>
                      <a:cubicBezTo>
                        <a:pt x="58" y="22"/>
                        <a:pt x="32" y="0"/>
                        <a:pt x="32" y="0"/>
                      </a:cubicBezTo>
                      <a:lnTo>
                        <a:pt x="64" y="65"/>
                      </a:lnTo>
                    </a:path>
                  </a:pathLst>
                </a:custGeom>
                <a:noFill/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sz="1800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51" name="Group 56"/>
              <p:cNvGrpSpPr>
                <a:grpSpLocks/>
              </p:cNvGrpSpPr>
              <p:nvPr/>
            </p:nvGrpSpPr>
            <p:grpSpPr bwMode="auto">
              <a:xfrm>
                <a:off x="2064" y="2016"/>
                <a:ext cx="95" cy="182"/>
                <a:chOff x="912" y="2016"/>
                <a:chExt cx="95" cy="182"/>
              </a:xfrm>
            </p:grpSpPr>
            <p:sp>
              <p:nvSpPr>
                <p:cNvPr id="58" name="Freeform 57"/>
                <p:cNvSpPr>
                  <a:spLocks/>
                </p:cNvSpPr>
                <p:nvPr/>
              </p:nvSpPr>
              <p:spPr bwMode="auto">
                <a:xfrm>
                  <a:off x="959" y="2016"/>
                  <a:ext cx="48" cy="186"/>
                </a:xfrm>
                <a:custGeom>
                  <a:avLst/>
                  <a:gdLst>
                    <a:gd name="T0" fmla="*/ 43 w 90"/>
                    <a:gd name="T1" fmla="*/ 247 h 247"/>
                    <a:gd name="T2" fmla="*/ 67 w 90"/>
                    <a:gd name="T3" fmla="*/ 141 h 247"/>
                    <a:gd name="T4" fmla="*/ 67 w 90"/>
                    <a:gd name="T5" fmla="*/ 36 h 247"/>
                    <a:gd name="T6" fmla="*/ 32 w 90"/>
                    <a:gd name="T7" fmla="*/ 0 h 247"/>
                    <a:gd name="T8" fmla="*/ 64 w 90"/>
                    <a:gd name="T9" fmla="*/ 65 h 2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247"/>
                    <a:gd name="T17" fmla="*/ 90 w 90"/>
                    <a:gd name="T18" fmla="*/ 247 h 2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247">
                      <a:moveTo>
                        <a:pt x="43" y="247"/>
                      </a:moveTo>
                      <a:cubicBezTo>
                        <a:pt x="9" y="195"/>
                        <a:pt x="0" y="164"/>
                        <a:pt x="67" y="141"/>
                      </a:cubicBezTo>
                      <a:cubicBezTo>
                        <a:pt x="74" y="101"/>
                        <a:pt x="90" y="71"/>
                        <a:pt x="67" y="36"/>
                      </a:cubicBezTo>
                      <a:cubicBezTo>
                        <a:pt x="58" y="22"/>
                        <a:pt x="32" y="0"/>
                        <a:pt x="32" y="0"/>
                      </a:cubicBezTo>
                      <a:lnTo>
                        <a:pt x="64" y="65"/>
                      </a:lnTo>
                    </a:path>
                  </a:pathLst>
                </a:custGeom>
                <a:noFill/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sz="1800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59" name="Freeform 58"/>
                <p:cNvSpPr>
                  <a:spLocks/>
                </p:cNvSpPr>
                <p:nvPr/>
              </p:nvSpPr>
              <p:spPr bwMode="auto">
                <a:xfrm>
                  <a:off x="912" y="2016"/>
                  <a:ext cx="48" cy="186"/>
                </a:xfrm>
                <a:custGeom>
                  <a:avLst/>
                  <a:gdLst>
                    <a:gd name="T0" fmla="*/ 43 w 90"/>
                    <a:gd name="T1" fmla="*/ 247 h 247"/>
                    <a:gd name="T2" fmla="*/ 67 w 90"/>
                    <a:gd name="T3" fmla="*/ 141 h 247"/>
                    <a:gd name="T4" fmla="*/ 67 w 90"/>
                    <a:gd name="T5" fmla="*/ 36 h 247"/>
                    <a:gd name="T6" fmla="*/ 32 w 90"/>
                    <a:gd name="T7" fmla="*/ 0 h 247"/>
                    <a:gd name="T8" fmla="*/ 64 w 90"/>
                    <a:gd name="T9" fmla="*/ 65 h 2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247"/>
                    <a:gd name="T17" fmla="*/ 90 w 90"/>
                    <a:gd name="T18" fmla="*/ 247 h 2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247">
                      <a:moveTo>
                        <a:pt x="43" y="247"/>
                      </a:moveTo>
                      <a:cubicBezTo>
                        <a:pt x="9" y="195"/>
                        <a:pt x="0" y="164"/>
                        <a:pt x="67" y="141"/>
                      </a:cubicBezTo>
                      <a:cubicBezTo>
                        <a:pt x="74" y="101"/>
                        <a:pt x="90" y="71"/>
                        <a:pt x="67" y="36"/>
                      </a:cubicBezTo>
                      <a:cubicBezTo>
                        <a:pt x="58" y="22"/>
                        <a:pt x="32" y="0"/>
                        <a:pt x="32" y="0"/>
                      </a:cubicBezTo>
                      <a:lnTo>
                        <a:pt x="64" y="65"/>
                      </a:lnTo>
                    </a:path>
                  </a:pathLst>
                </a:custGeom>
                <a:noFill/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sz="1800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52" name="Group 59"/>
              <p:cNvGrpSpPr>
                <a:grpSpLocks/>
              </p:cNvGrpSpPr>
              <p:nvPr/>
            </p:nvGrpSpPr>
            <p:grpSpPr bwMode="auto">
              <a:xfrm>
                <a:off x="2256" y="2026"/>
                <a:ext cx="95" cy="182"/>
                <a:chOff x="912" y="2016"/>
                <a:chExt cx="95" cy="182"/>
              </a:xfrm>
            </p:grpSpPr>
            <p:sp>
              <p:nvSpPr>
                <p:cNvPr id="56" name="Freeform 60"/>
                <p:cNvSpPr>
                  <a:spLocks/>
                </p:cNvSpPr>
                <p:nvPr/>
              </p:nvSpPr>
              <p:spPr bwMode="auto">
                <a:xfrm>
                  <a:off x="959" y="2016"/>
                  <a:ext cx="48" cy="180"/>
                </a:xfrm>
                <a:custGeom>
                  <a:avLst/>
                  <a:gdLst>
                    <a:gd name="T0" fmla="*/ 43 w 90"/>
                    <a:gd name="T1" fmla="*/ 247 h 247"/>
                    <a:gd name="T2" fmla="*/ 67 w 90"/>
                    <a:gd name="T3" fmla="*/ 141 h 247"/>
                    <a:gd name="T4" fmla="*/ 67 w 90"/>
                    <a:gd name="T5" fmla="*/ 36 h 247"/>
                    <a:gd name="T6" fmla="*/ 32 w 90"/>
                    <a:gd name="T7" fmla="*/ 0 h 247"/>
                    <a:gd name="T8" fmla="*/ 64 w 90"/>
                    <a:gd name="T9" fmla="*/ 65 h 2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247"/>
                    <a:gd name="T17" fmla="*/ 90 w 90"/>
                    <a:gd name="T18" fmla="*/ 247 h 2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247">
                      <a:moveTo>
                        <a:pt x="43" y="247"/>
                      </a:moveTo>
                      <a:cubicBezTo>
                        <a:pt x="9" y="195"/>
                        <a:pt x="0" y="164"/>
                        <a:pt x="67" y="141"/>
                      </a:cubicBezTo>
                      <a:cubicBezTo>
                        <a:pt x="74" y="101"/>
                        <a:pt x="90" y="71"/>
                        <a:pt x="67" y="36"/>
                      </a:cubicBezTo>
                      <a:cubicBezTo>
                        <a:pt x="58" y="22"/>
                        <a:pt x="32" y="0"/>
                        <a:pt x="32" y="0"/>
                      </a:cubicBezTo>
                      <a:lnTo>
                        <a:pt x="64" y="65"/>
                      </a:lnTo>
                    </a:path>
                  </a:pathLst>
                </a:custGeom>
                <a:noFill/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sz="1800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57" name="Freeform 61"/>
                <p:cNvSpPr>
                  <a:spLocks/>
                </p:cNvSpPr>
                <p:nvPr/>
              </p:nvSpPr>
              <p:spPr bwMode="auto">
                <a:xfrm>
                  <a:off x="912" y="2016"/>
                  <a:ext cx="48" cy="180"/>
                </a:xfrm>
                <a:custGeom>
                  <a:avLst/>
                  <a:gdLst>
                    <a:gd name="T0" fmla="*/ 43 w 90"/>
                    <a:gd name="T1" fmla="*/ 247 h 247"/>
                    <a:gd name="T2" fmla="*/ 67 w 90"/>
                    <a:gd name="T3" fmla="*/ 141 h 247"/>
                    <a:gd name="T4" fmla="*/ 67 w 90"/>
                    <a:gd name="T5" fmla="*/ 36 h 247"/>
                    <a:gd name="T6" fmla="*/ 32 w 90"/>
                    <a:gd name="T7" fmla="*/ 0 h 247"/>
                    <a:gd name="T8" fmla="*/ 64 w 90"/>
                    <a:gd name="T9" fmla="*/ 65 h 2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247"/>
                    <a:gd name="T17" fmla="*/ 90 w 90"/>
                    <a:gd name="T18" fmla="*/ 247 h 2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247">
                      <a:moveTo>
                        <a:pt x="43" y="247"/>
                      </a:moveTo>
                      <a:cubicBezTo>
                        <a:pt x="9" y="195"/>
                        <a:pt x="0" y="164"/>
                        <a:pt x="67" y="141"/>
                      </a:cubicBezTo>
                      <a:cubicBezTo>
                        <a:pt x="74" y="101"/>
                        <a:pt x="90" y="71"/>
                        <a:pt x="67" y="36"/>
                      </a:cubicBezTo>
                      <a:cubicBezTo>
                        <a:pt x="58" y="22"/>
                        <a:pt x="32" y="0"/>
                        <a:pt x="32" y="0"/>
                      </a:cubicBezTo>
                      <a:lnTo>
                        <a:pt x="64" y="65"/>
                      </a:lnTo>
                    </a:path>
                  </a:pathLst>
                </a:custGeom>
                <a:noFill/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sz="1800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53" name="Group 62"/>
              <p:cNvGrpSpPr>
                <a:grpSpLocks/>
              </p:cNvGrpSpPr>
              <p:nvPr/>
            </p:nvGrpSpPr>
            <p:grpSpPr bwMode="auto">
              <a:xfrm>
                <a:off x="2449" y="2016"/>
                <a:ext cx="95" cy="182"/>
                <a:chOff x="912" y="2016"/>
                <a:chExt cx="95" cy="182"/>
              </a:xfrm>
            </p:grpSpPr>
            <p:sp>
              <p:nvSpPr>
                <p:cNvPr id="54" name="Freeform 63"/>
                <p:cNvSpPr>
                  <a:spLocks/>
                </p:cNvSpPr>
                <p:nvPr/>
              </p:nvSpPr>
              <p:spPr bwMode="auto">
                <a:xfrm>
                  <a:off x="960" y="2016"/>
                  <a:ext cx="49" cy="186"/>
                </a:xfrm>
                <a:custGeom>
                  <a:avLst/>
                  <a:gdLst>
                    <a:gd name="T0" fmla="*/ 43 w 90"/>
                    <a:gd name="T1" fmla="*/ 247 h 247"/>
                    <a:gd name="T2" fmla="*/ 67 w 90"/>
                    <a:gd name="T3" fmla="*/ 141 h 247"/>
                    <a:gd name="T4" fmla="*/ 67 w 90"/>
                    <a:gd name="T5" fmla="*/ 36 h 247"/>
                    <a:gd name="T6" fmla="*/ 32 w 90"/>
                    <a:gd name="T7" fmla="*/ 0 h 247"/>
                    <a:gd name="T8" fmla="*/ 64 w 90"/>
                    <a:gd name="T9" fmla="*/ 65 h 2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247"/>
                    <a:gd name="T17" fmla="*/ 90 w 90"/>
                    <a:gd name="T18" fmla="*/ 247 h 2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247">
                      <a:moveTo>
                        <a:pt x="43" y="247"/>
                      </a:moveTo>
                      <a:cubicBezTo>
                        <a:pt x="9" y="195"/>
                        <a:pt x="0" y="164"/>
                        <a:pt x="67" y="141"/>
                      </a:cubicBezTo>
                      <a:cubicBezTo>
                        <a:pt x="74" y="101"/>
                        <a:pt x="90" y="71"/>
                        <a:pt x="67" y="36"/>
                      </a:cubicBezTo>
                      <a:cubicBezTo>
                        <a:pt x="58" y="22"/>
                        <a:pt x="32" y="0"/>
                        <a:pt x="32" y="0"/>
                      </a:cubicBezTo>
                      <a:lnTo>
                        <a:pt x="64" y="65"/>
                      </a:lnTo>
                    </a:path>
                  </a:pathLst>
                </a:custGeom>
                <a:noFill/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sz="1800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55" name="Freeform 64"/>
                <p:cNvSpPr>
                  <a:spLocks/>
                </p:cNvSpPr>
                <p:nvPr/>
              </p:nvSpPr>
              <p:spPr bwMode="auto">
                <a:xfrm>
                  <a:off x="914" y="2016"/>
                  <a:ext cx="48" cy="186"/>
                </a:xfrm>
                <a:custGeom>
                  <a:avLst/>
                  <a:gdLst>
                    <a:gd name="T0" fmla="*/ 43 w 90"/>
                    <a:gd name="T1" fmla="*/ 247 h 247"/>
                    <a:gd name="T2" fmla="*/ 67 w 90"/>
                    <a:gd name="T3" fmla="*/ 141 h 247"/>
                    <a:gd name="T4" fmla="*/ 67 w 90"/>
                    <a:gd name="T5" fmla="*/ 36 h 247"/>
                    <a:gd name="T6" fmla="*/ 32 w 90"/>
                    <a:gd name="T7" fmla="*/ 0 h 247"/>
                    <a:gd name="T8" fmla="*/ 64 w 90"/>
                    <a:gd name="T9" fmla="*/ 65 h 2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247"/>
                    <a:gd name="T17" fmla="*/ 90 w 90"/>
                    <a:gd name="T18" fmla="*/ 247 h 2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247">
                      <a:moveTo>
                        <a:pt x="43" y="247"/>
                      </a:moveTo>
                      <a:cubicBezTo>
                        <a:pt x="9" y="195"/>
                        <a:pt x="0" y="164"/>
                        <a:pt x="67" y="141"/>
                      </a:cubicBezTo>
                      <a:cubicBezTo>
                        <a:pt x="74" y="101"/>
                        <a:pt x="90" y="71"/>
                        <a:pt x="67" y="36"/>
                      </a:cubicBezTo>
                      <a:cubicBezTo>
                        <a:pt x="58" y="22"/>
                        <a:pt x="32" y="0"/>
                        <a:pt x="32" y="0"/>
                      </a:cubicBezTo>
                      <a:lnTo>
                        <a:pt x="64" y="65"/>
                      </a:lnTo>
                    </a:path>
                  </a:pathLst>
                </a:custGeom>
                <a:noFill/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sz="1800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6" name="Group 65"/>
            <p:cNvGrpSpPr>
              <a:grpSpLocks/>
            </p:cNvGrpSpPr>
            <p:nvPr/>
          </p:nvGrpSpPr>
          <p:grpSpPr bwMode="auto">
            <a:xfrm rot="10800000">
              <a:off x="864" y="1584"/>
              <a:ext cx="1776" cy="374"/>
              <a:chOff x="864" y="2016"/>
              <a:chExt cx="1776" cy="374"/>
            </a:xfrm>
          </p:grpSpPr>
          <p:grpSp>
            <p:nvGrpSpPr>
              <p:cNvPr id="7" name="Group 66"/>
              <p:cNvGrpSpPr>
                <a:grpSpLocks/>
              </p:cNvGrpSpPr>
              <p:nvPr/>
            </p:nvGrpSpPr>
            <p:grpSpPr bwMode="auto">
              <a:xfrm>
                <a:off x="864" y="2198"/>
                <a:ext cx="1776" cy="192"/>
                <a:chOff x="816" y="2256"/>
                <a:chExt cx="1776" cy="192"/>
              </a:xfrm>
            </p:grpSpPr>
            <p:sp>
              <p:nvSpPr>
                <p:cNvPr id="35" name="AutoShape 67"/>
                <p:cNvSpPr>
                  <a:spLocks noChangeArrowheads="1"/>
                </p:cNvSpPr>
                <p:nvPr/>
              </p:nvSpPr>
              <p:spPr bwMode="auto">
                <a:xfrm>
                  <a:off x="816" y="2253"/>
                  <a:ext cx="240" cy="190"/>
                </a:xfrm>
                <a:prstGeom prst="flowChartConnector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FFCC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sz="1800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36" name="AutoShape 68"/>
                <p:cNvSpPr>
                  <a:spLocks noChangeArrowheads="1"/>
                </p:cNvSpPr>
                <p:nvPr/>
              </p:nvSpPr>
              <p:spPr bwMode="auto">
                <a:xfrm>
                  <a:off x="1008" y="2253"/>
                  <a:ext cx="240" cy="190"/>
                </a:xfrm>
                <a:prstGeom prst="flowChartConnector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FFCC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sz="1800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37" name="AutoShape 69"/>
                <p:cNvSpPr>
                  <a:spLocks noChangeArrowheads="1"/>
                </p:cNvSpPr>
                <p:nvPr/>
              </p:nvSpPr>
              <p:spPr bwMode="auto">
                <a:xfrm>
                  <a:off x="1200" y="2253"/>
                  <a:ext cx="240" cy="190"/>
                </a:xfrm>
                <a:prstGeom prst="flowChartConnector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FFCC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sz="1800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38" name="AutoShape 70"/>
                <p:cNvSpPr>
                  <a:spLocks noChangeArrowheads="1"/>
                </p:cNvSpPr>
                <p:nvPr/>
              </p:nvSpPr>
              <p:spPr bwMode="auto">
                <a:xfrm>
                  <a:off x="1392" y="2253"/>
                  <a:ext cx="240" cy="190"/>
                </a:xfrm>
                <a:prstGeom prst="flowChartConnector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FFCC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sz="1800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39" name="AutoShape 71"/>
                <p:cNvSpPr>
                  <a:spLocks noChangeArrowheads="1"/>
                </p:cNvSpPr>
                <p:nvPr/>
              </p:nvSpPr>
              <p:spPr bwMode="auto">
                <a:xfrm>
                  <a:off x="1584" y="2253"/>
                  <a:ext cx="240" cy="190"/>
                </a:xfrm>
                <a:prstGeom prst="flowChartConnector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FFCC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sz="1800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40" name="AutoShape 72"/>
                <p:cNvSpPr>
                  <a:spLocks noChangeArrowheads="1"/>
                </p:cNvSpPr>
                <p:nvPr/>
              </p:nvSpPr>
              <p:spPr bwMode="auto">
                <a:xfrm>
                  <a:off x="1776" y="2253"/>
                  <a:ext cx="240" cy="190"/>
                </a:xfrm>
                <a:prstGeom prst="flowChartConnector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FFCC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sz="1800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41" name="AutoShape 73"/>
                <p:cNvSpPr>
                  <a:spLocks noChangeArrowheads="1"/>
                </p:cNvSpPr>
                <p:nvPr/>
              </p:nvSpPr>
              <p:spPr bwMode="auto">
                <a:xfrm>
                  <a:off x="1968" y="2253"/>
                  <a:ext cx="240" cy="190"/>
                </a:xfrm>
                <a:prstGeom prst="flowChartConnector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FFCC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sz="1800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42" name="AutoShape 74"/>
                <p:cNvSpPr>
                  <a:spLocks noChangeArrowheads="1"/>
                </p:cNvSpPr>
                <p:nvPr/>
              </p:nvSpPr>
              <p:spPr bwMode="auto">
                <a:xfrm>
                  <a:off x="2160" y="2253"/>
                  <a:ext cx="240" cy="190"/>
                </a:xfrm>
                <a:prstGeom prst="flowChartConnector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FFCC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sz="1800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43" name="AutoShape 75"/>
                <p:cNvSpPr>
                  <a:spLocks noChangeArrowheads="1"/>
                </p:cNvSpPr>
                <p:nvPr/>
              </p:nvSpPr>
              <p:spPr bwMode="auto">
                <a:xfrm>
                  <a:off x="2352" y="2253"/>
                  <a:ext cx="240" cy="190"/>
                </a:xfrm>
                <a:prstGeom prst="flowChartConnector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FFCC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sz="1800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8" name="Group 76"/>
              <p:cNvGrpSpPr>
                <a:grpSpLocks/>
              </p:cNvGrpSpPr>
              <p:nvPr/>
            </p:nvGrpSpPr>
            <p:grpSpPr bwMode="auto">
              <a:xfrm>
                <a:off x="960" y="2016"/>
                <a:ext cx="95" cy="182"/>
                <a:chOff x="912" y="2016"/>
                <a:chExt cx="95" cy="182"/>
              </a:xfrm>
            </p:grpSpPr>
            <p:sp>
              <p:nvSpPr>
                <p:cNvPr id="33" name="Freeform 77"/>
                <p:cNvSpPr>
                  <a:spLocks/>
                </p:cNvSpPr>
                <p:nvPr/>
              </p:nvSpPr>
              <p:spPr bwMode="auto">
                <a:xfrm>
                  <a:off x="959" y="2014"/>
                  <a:ext cx="49" cy="186"/>
                </a:xfrm>
                <a:custGeom>
                  <a:avLst/>
                  <a:gdLst>
                    <a:gd name="T0" fmla="*/ 43 w 90"/>
                    <a:gd name="T1" fmla="*/ 247 h 247"/>
                    <a:gd name="T2" fmla="*/ 67 w 90"/>
                    <a:gd name="T3" fmla="*/ 141 h 247"/>
                    <a:gd name="T4" fmla="*/ 67 w 90"/>
                    <a:gd name="T5" fmla="*/ 36 h 247"/>
                    <a:gd name="T6" fmla="*/ 32 w 90"/>
                    <a:gd name="T7" fmla="*/ 0 h 247"/>
                    <a:gd name="T8" fmla="*/ 64 w 90"/>
                    <a:gd name="T9" fmla="*/ 65 h 2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247"/>
                    <a:gd name="T17" fmla="*/ 90 w 90"/>
                    <a:gd name="T18" fmla="*/ 247 h 2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247">
                      <a:moveTo>
                        <a:pt x="43" y="247"/>
                      </a:moveTo>
                      <a:cubicBezTo>
                        <a:pt x="9" y="195"/>
                        <a:pt x="0" y="164"/>
                        <a:pt x="67" y="141"/>
                      </a:cubicBezTo>
                      <a:cubicBezTo>
                        <a:pt x="74" y="101"/>
                        <a:pt x="90" y="71"/>
                        <a:pt x="67" y="36"/>
                      </a:cubicBezTo>
                      <a:cubicBezTo>
                        <a:pt x="58" y="22"/>
                        <a:pt x="32" y="0"/>
                        <a:pt x="32" y="0"/>
                      </a:cubicBezTo>
                      <a:lnTo>
                        <a:pt x="64" y="65"/>
                      </a:lnTo>
                    </a:path>
                  </a:pathLst>
                </a:custGeom>
                <a:noFill/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sz="1800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34" name="Freeform 78"/>
                <p:cNvSpPr>
                  <a:spLocks/>
                </p:cNvSpPr>
                <p:nvPr/>
              </p:nvSpPr>
              <p:spPr bwMode="auto">
                <a:xfrm>
                  <a:off x="915" y="2014"/>
                  <a:ext cx="49" cy="186"/>
                </a:xfrm>
                <a:custGeom>
                  <a:avLst/>
                  <a:gdLst>
                    <a:gd name="T0" fmla="*/ 43 w 90"/>
                    <a:gd name="T1" fmla="*/ 247 h 247"/>
                    <a:gd name="T2" fmla="*/ 67 w 90"/>
                    <a:gd name="T3" fmla="*/ 141 h 247"/>
                    <a:gd name="T4" fmla="*/ 67 w 90"/>
                    <a:gd name="T5" fmla="*/ 36 h 247"/>
                    <a:gd name="T6" fmla="*/ 32 w 90"/>
                    <a:gd name="T7" fmla="*/ 0 h 247"/>
                    <a:gd name="T8" fmla="*/ 64 w 90"/>
                    <a:gd name="T9" fmla="*/ 65 h 2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247"/>
                    <a:gd name="T17" fmla="*/ 90 w 90"/>
                    <a:gd name="T18" fmla="*/ 247 h 2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247">
                      <a:moveTo>
                        <a:pt x="43" y="247"/>
                      </a:moveTo>
                      <a:cubicBezTo>
                        <a:pt x="9" y="195"/>
                        <a:pt x="0" y="164"/>
                        <a:pt x="67" y="141"/>
                      </a:cubicBezTo>
                      <a:cubicBezTo>
                        <a:pt x="74" y="101"/>
                        <a:pt x="90" y="71"/>
                        <a:pt x="67" y="36"/>
                      </a:cubicBezTo>
                      <a:cubicBezTo>
                        <a:pt x="58" y="22"/>
                        <a:pt x="32" y="0"/>
                        <a:pt x="32" y="0"/>
                      </a:cubicBezTo>
                      <a:lnTo>
                        <a:pt x="64" y="65"/>
                      </a:lnTo>
                    </a:path>
                  </a:pathLst>
                </a:custGeom>
                <a:noFill/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sz="1800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9" name="Group 79"/>
              <p:cNvGrpSpPr>
                <a:grpSpLocks/>
              </p:cNvGrpSpPr>
              <p:nvPr/>
            </p:nvGrpSpPr>
            <p:grpSpPr bwMode="auto">
              <a:xfrm>
                <a:off x="1153" y="2016"/>
                <a:ext cx="95" cy="182"/>
                <a:chOff x="912" y="2016"/>
                <a:chExt cx="95" cy="182"/>
              </a:xfrm>
            </p:grpSpPr>
            <p:sp>
              <p:nvSpPr>
                <p:cNvPr id="31" name="Freeform 80"/>
                <p:cNvSpPr>
                  <a:spLocks/>
                </p:cNvSpPr>
                <p:nvPr/>
              </p:nvSpPr>
              <p:spPr bwMode="auto">
                <a:xfrm>
                  <a:off x="967" y="2014"/>
                  <a:ext cx="49" cy="186"/>
                </a:xfrm>
                <a:custGeom>
                  <a:avLst/>
                  <a:gdLst>
                    <a:gd name="T0" fmla="*/ 43 w 90"/>
                    <a:gd name="T1" fmla="*/ 247 h 247"/>
                    <a:gd name="T2" fmla="*/ 67 w 90"/>
                    <a:gd name="T3" fmla="*/ 141 h 247"/>
                    <a:gd name="T4" fmla="*/ 67 w 90"/>
                    <a:gd name="T5" fmla="*/ 36 h 247"/>
                    <a:gd name="T6" fmla="*/ 32 w 90"/>
                    <a:gd name="T7" fmla="*/ 0 h 247"/>
                    <a:gd name="T8" fmla="*/ 64 w 90"/>
                    <a:gd name="T9" fmla="*/ 65 h 2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247"/>
                    <a:gd name="T17" fmla="*/ 90 w 90"/>
                    <a:gd name="T18" fmla="*/ 247 h 2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247">
                      <a:moveTo>
                        <a:pt x="43" y="247"/>
                      </a:moveTo>
                      <a:cubicBezTo>
                        <a:pt x="9" y="195"/>
                        <a:pt x="0" y="164"/>
                        <a:pt x="67" y="141"/>
                      </a:cubicBezTo>
                      <a:cubicBezTo>
                        <a:pt x="74" y="101"/>
                        <a:pt x="90" y="71"/>
                        <a:pt x="67" y="36"/>
                      </a:cubicBezTo>
                      <a:cubicBezTo>
                        <a:pt x="58" y="22"/>
                        <a:pt x="32" y="0"/>
                        <a:pt x="32" y="0"/>
                      </a:cubicBezTo>
                      <a:lnTo>
                        <a:pt x="64" y="65"/>
                      </a:lnTo>
                    </a:path>
                  </a:pathLst>
                </a:custGeom>
                <a:noFill/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sz="1800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32" name="Freeform 81"/>
                <p:cNvSpPr>
                  <a:spLocks/>
                </p:cNvSpPr>
                <p:nvPr/>
              </p:nvSpPr>
              <p:spPr bwMode="auto">
                <a:xfrm>
                  <a:off x="923" y="2014"/>
                  <a:ext cx="49" cy="186"/>
                </a:xfrm>
                <a:custGeom>
                  <a:avLst/>
                  <a:gdLst>
                    <a:gd name="T0" fmla="*/ 43 w 90"/>
                    <a:gd name="T1" fmla="*/ 247 h 247"/>
                    <a:gd name="T2" fmla="*/ 67 w 90"/>
                    <a:gd name="T3" fmla="*/ 141 h 247"/>
                    <a:gd name="T4" fmla="*/ 67 w 90"/>
                    <a:gd name="T5" fmla="*/ 36 h 247"/>
                    <a:gd name="T6" fmla="*/ 32 w 90"/>
                    <a:gd name="T7" fmla="*/ 0 h 247"/>
                    <a:gd name="T8" fmla="*/ 64 w 90"/>
                    <a:gd name="T9" fmla="*/ 65 h 2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247"/>
                    <a:gd name="T17" fmla="*/ 90 w 90"/>
                    <a:gd name="T18" fmla="*/ 247 h 2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247">
                      <a:moveTo>
                        <a:pt x="43" y="247"/>
                      </a:moveTo>
                      <a:cubicBezTo>
                        <a:pt x="9" y="195"/>
                        <a:pt x="0" y="164"/>
                        <a:pt x="67" y="141"/>
                      </a:cubicBezTo>
                      <a:cubicBezTo>
                        <a:pt x="74" y="101"/>
                        <a:pt x="90" y="71"/>
                        <a:pt x="67" y="36"/>
                      </a:cubicBezTo>
                      <a:cubicBezTo>
                        <a:pt x="58" y="22"/>
                        <a:pt x="32" y="0"/>
                        <a:pt x="32" y="0"/>
                      </a:cubicBezTo>
                      <a:lnTo>
                        <a:pt x="64" y="65"/>
                      </a:lnTo>
                    </a:path>
                  </a:pathLst>
                </a:custGeom>
                <a:noFill/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sz="1800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0" name="Group 82"/>
              <p:cNvGrpSpPr>
                <a:grpSpLocks/>
              </p:cNvGrpSpPr>
              <p:nvPr/>
            </p:nvGrpSpPr>
            <p:grpSpPr bwMode="auto">
              <a:xfrm>
                <a:off x="1345" y="2016"/>
                <a:ext cx="95" cy="182"/>
                <a:chOff x="912" y="2016"/>
                <a:chExt cx="95" cy="182"/>
              </a:xfrm>
            </p:grpSpPr>
            <p:sp>
              <p:nvSpPr>
                <p:cNvPr id="29" name="Freeform 83"/>
                <p:cNvSpPr>
                  <a:spLocks/>
                </p:cNvSpPr>
                <p:nvPr/>
              </p:nvSpPr>
              <p:spPr bwMode="auto">
                <a:xfrm>
                  <a:off x="967" y="2014"/>
                  <a:ext cx="49" cy="186"/>
                </a:xfrm>
                <a:custGeom>
                  <a:avLst/>
                  <a:gdLst>
                    <a:gd name="T0" fmla="*/ 43 w 90"/>
                    <a:gd name="T1" fmla="*/ 247 h 247"/>
                    <a:gd name="T2" fmla="*/ 67 w 90"/>
                    <a:gd name="T3" fmla="*/ 141 h 247"/>
                    <a:gd name="T4" fmla="*/ 67 w 90"/>
                    <a:gd name="T5" fmla="*/ 36 h 247"/>
                    <a:gd name="T6" fmla="*/ 32 w 90"/>
                    <a:gd name="T7" fmla="*/ 0 h 247"/>
                    <a:gd name="T8" fmla="*/ 64 w 90"/>
                    <a:gd name="T9" fmla="*/ 65 h 2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247"/>
                    <a:gd name="T17" fmla="*/ 90 w 90"/>
                    <a:gd name="T18" fmla="*/ 247 h 2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247">
                      <a:moveTo>
                        <a:pt x="43" y="247"/>
                      </a:moveTo>
                      <a:cubicBezTo>
                        <a:pt x="9" y="195"/>
                        <a:pt x="0" y="164"/>
                        <a:pt x="67" y="141"/>
                      </a:cubicBezTo>
                      <a:cubicBezTo>
                        <a:pt x="74" y="101"/>
                        <a:pt x="90" y="71"/>
                        <a:pt x="67" y="36"/>
                      </a:cubicBezTo>
                      <a:cubicBezTo>
                        <a:pt x="58" y="22"/>
                        <a:pt x="32" y="0"/>
                        <a:pt x="32" y="0"/>
                      </a:cubicBezTo>
                      <a:lnTo>
                        <a:pt x="64" y="65"/>
                      </a:lnTo>
                    </a:path>
                  </a:pathLst>
                </a:custGeom>
                <a:noFill/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sz="1800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30" name="Freeform 84"/>
                <p:cNvSpPr>
                  <a:spLocks/>
                </p:cNvSpPr>
                <p:nvPr/>
              </p:nvSpPr>
              <p:spPr bwMode="auto">
                <a:xfrm>
                  <a:off x="916" y="2014"/>
                  <a:ext cx="49" cy="186"/>
                </a:xfrm>
                <a:custGeom>
                  <a:avLst/>
                  <a:gdLst>
                    <a:gd name="T0" fmla="*/ 43 w 90"/>
                    <a:gd name="T1" fmla="*/ 247 h 247"/>
                    <a:gd name="T2" fmla="*/ 67 w 90"/>
                    <a:gd name="T3" fmla="*/ 141 h 247"/>
                    <a:gd name="T4" fmla="*/ 67 w 90"/>
                    <a:gd name="T5" fmla="*/ 36 h 247"/>
                    <a:gd name="T6" fmla="*/ 32 w 90"/>
                    <a:gd name="T7" fmla="*/ 0 h 247"/>
                    <a:gd name="T8" fmla="*/ 64 w 90"/>
                    <a:gd name="T9" fmla="*/ 65 h 2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247"/>
                    <a:gd name="T17" fmla="*/ 90 w 90"/>
                    <a:gd name="T18" fmla="*/ 247 h 2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247">
                      <a:moveTo>
                        <a:pt x="43" y="247"/>
                      </a:moveTo>
                      <a:cubicBezTo>
                        <a:pt x="9" y="195"/>
                        <a:pt x="0" y="164"/>
                        <a:pt x="67" y="141"/>
                      </a:cubicBezTo>
                      <a:cubicBezTo>
                        <a:pt x="74" y="101"/>
                        <a:pt x="90" y="71"/>
                        <a:pt x="67" y="36"/>
                      </a:cubicBezTo>
                      <a:cubicBezTo>
                        <a:pt x="58" y="22"/>
                        <a:pt x="32" y="0"/>
                        <a:pt x="32" y="0"/>
                      </a:cubicBezTo>
                      <a:lnTo>
                        <a:pt x="64" y="65"/>
                      </a:lnTo>
                    </a:path>
                  </a:pathLst>
                </a:custGeom>
                <a:noFill/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sz="1800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1" name="Group 85"/>
              <p:cNvGrpSpPr>
                <a:grpSpLocks/>
              </p:cNvGrpSpPr>
              <p:nvPr/>
            </p:nvGrpSpPr>
            <p:grpSpPr bwMode="auto">
              <a:xfrm>
                <a:off x="1488" y="2016"/>
                <a:ext cx="95" cy="182"/>
                <a:chOff x="912" y="2016"/>
                <a:chExt cx="95" cy="182"/>
              </a:xfrm>
            </p:grpSpPr>
            <p:sp>
              <p:nvSpPr>
                <p:cNvPr id="27" name="Freeform 86"/>
                <p:cNvSpPr>
                  <a:spLocks/>
                </p:cNvSpPr>
                <p:nvPr/>
              </p:nvSpPr>
              <p:spPr bwMode="auto">
                <a:xfrm>
                  <a:off x="972" y="2014"/>
                  <a:ext cx="48" cy="186"/>
                </a:xfrm>
                <a:custGeom>
                  <a:avLst/>
                  <a:gdLst>
                    <a:gd name="T0" fmla="*/ 43 w 90"/>
                    <a:gd name="T1" fmla="*/ 247 h 247"/>
                    <a:gd name="T2" fmla="*/ 67 w 90"/>
                    <a:gd name="T3" fmla="*/ 141 h 247"/>
                    <a:gd name="T4" fmla="*/ 67 w 90"/>
                    <a:gd name="T5" fmla="*/ 36 h 247"/>
                    <a:gd name="T6" fmla="*/ 32 w 90"/>
                    <a:gd name="T7" fmla="*/ 0 h 247"/>
                    <a:gd name="T8" fmla="*/ 64 w 90"/>
                    <a:gd name="T9" fmla="*/ 65 h 2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247"/>
                    <a:gd name="T17" fmla="*/ 90 w 90"/>
                    <a:gd name="T18" fmla="*/ 247 h 2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247">
                      <a:moveTo>
                        <a:pt x="43" y="247"/>
                      </a:moveTo>
                      <a:cubicBezTo>
                        <a:pt x="9" y="195"/>
                        <a:pt x="0" y="164"/>
                        <a:pt x="67" y="141"/>
                      </a:cubicBezTo>
                      <a:cubicBezTo>
                        <a:pt x="74" y="101"/>
                        <a:pt x="90" y="71"/>
                        <a:pt x="67" y="36"/>
                      </a:cubicBezTo>
                      <a:cubicBezTo>
                        <a:pt x="58" y="22"/>
                        <a:pt x="32" y="0"/>
                        <a:pt x="32" y="0"/>
                      </a:cubicBezTo>
                      <a:lnTo>
                        <a:pt x="64" y="65"/>
                      </a:lnTo>
                    </a:path>
                  </a:pathLst>
                </a:custGeom>
                <a:noFill/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sz="1800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28" name="Freeform 87"/>
                <p:cNvSpPr>
                  <a:spLocks/>
                </p:cNvSpPr>
                <p:nvPr/>
              </p:nvSpPr>
              <p:spPr bwMode="auto">
                <a:xfrm>
                  <a:off x="924" y="2014"/>
                  <a:ext cx="48" cy="186"/>
                </a:xfrm>
                <a:custGeom>
                  <a:avLst/>
                  <a:gdLst>
                    <a:gd name="T0" fmla="*/ 43 w 90"/>
                    <a:gd name="T1" fmla="*/ 247 h 247"/>
                    <a:gd name="T2" fmla="*/ 67 w 90"/>
                    <a:gd name="T3" fmla="*/ 141 h 247"/>
                    <a:gd name="T4" fmla="*/ 67 w 90"/>
                    <a:gd name="T5" fmla="*/ 36 h 247"/>
                    <a:gd name="T6" fmla="*/ 32 w 90"/>
                    <a:gd name="T7" fmla="*/ 0 h 247"/>
                    <a:gd name="T8" fmla="*/ 64 w 90"/>
                    <a:gd name="T9" fmla="*/ 65 h 2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247"/>
                    <a:gd name="T17" fmla="*/ 90 w 90"/>
                    <a:gd name="T18" fmla="*/ 247 h 2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247">
                      <a:moveTo>
                        <a:pt x="43" y="247"/>
                      </a:moveTo>
                      <a:cubicBezTo>
                        <a:pt x="9" y="195"/>
                        <a:pt x="0" y="164"/>
                        <a:pt x="67" y="141"/>
                      </a:cubicBezTo>
                      <a:cubicBezTo>
                        <a:pt x="74" y="101"/>
                        <a:pt x="90" y="71"/>
                        <a:pt x="67" y="36"/>
                      </a:cubicBezTo>
                      <a:cubicBezTo>
                        <a:pt x="58" y="22"/>
                        <a:pt x="32" y="0"/>
                        <a:pt x="32" y="0"/>
                      </a:cubicBezTo>
                      <a:lnTo>
                        <a:pt x="64" y="65"/>
                      </a:lnTo>
                    </a:path>
                  </a:pathLst>
                </a:custGeom>
                <a:noFill/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sz="1800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1681" y="2016"/>
                <a:ext cx="95" cy="182"/>
                <a:chOff x="912" y="2016"/>
                <a:chExt cx="95" cy="182"/>
              </a:xfrm>
            </p:grpSpPr>
            <p:sp>
              <p:nvSpPr>
                <p:cNvPr id="25" name="Freeform 89"/>
                <p:cNvSpPr>
                  <a:spLocks/>
                </p:cNvSpPr>
                <p:nvPr/>
              </p:nvSpPr>
              <p:spPr bwMode="auto">
                <a:xfrm>
                  <a:off x="962" y="2014"/>
                  <a:ext cx="49" cy="186"/>
                </a:xfrm>
                <a:custGeom>
                  <a:avLst/>
                  <a:gdLst>
                    <a:gd name="T0" fmla="*/ 43 w 90"/>
                    <a:gd name="T1" fmla="*/ 247 h 247"/>
                    <a:gd name="T2" fmla="*/ 67 w 90"/>
                    <a:gd name="T3" fmla="*/ 141 h 247"/>
                    <a:gd name="T4" fmla="*/ 67 w 90"/>
                    <a:gd name="T5" fmla="*/ 36 h 247"/>
                    <a:gd name="T6" fmla="*/ 32 w 90"/>
                    <a:gd name="T7" fmla="*/ 0 h 247"/>
                    <a:gd name="T8" fmla="*/ 64 w 90"/>
                    <a:gd name="T9" fmla="*/ 65 h 2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247"/>
                    <a:gd name="T17" fmla="*/ 90 w 90"/>
                    <a:gd name="T18" fmla="*/ 247 h 2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247">
                      <a:moveTo>
                        <a:pt x="43" y="247"/>
                      </a:moveTo>
                      <a:cubicBezTo>
                        <a:pt x="9" y="195"/>
                        <a:pt x="0" y="164"/>
                        <a:pt x="67" y="141"/>
                      </a:cubicBezTo>
                      <a:cubicBezTo>
                        <a:pt x="74" y="101"/>
                        <a:pt x="90" y="71"/>
                        <a:pt x="67" y="36"/>
                      </a:cubicBezTo>
                      <a:cubicBezTo>
                        <a:pt x="58" y="22"/>
                        <a:pt x="32" y="0"/>
                        <a:pt x="32" y="0"/>
                      </a:cubicBezTo>
                      <a:lnTo>
                        <a:pt x="64" y="65"/>
                      </a:lnTo>
                    </a:path>
                  </a:pathLst>
                </a:custGeom>
                <a:noFill/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sz="1800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26" name="Freeform 90"/>
                <p:cNvSpPr>
                  <a:spLocks/>
                </p:cNvSpPr>
                <p:nvPr/>
              </p:nvSpPr>
              <p:spPr bwMode="auto">
                <a:xfrm>
                  <a:off x="916" y="2014"/>
                  <a:ext cx="49" cy="186"/>
                </a:xfrm>
                <a:custGeom>
                  <a:avLst/>
                  <a:gdLst>
                    <a:gd name="T0" fmla="*/ 43 w 90"/>
                    <a:gd name="T1" fmla="*/ 247 h 247"/>
                    <a:gd name="T2" fmla="*/ 67 w 90"/>
                    <a:gd name="T3" fmla="*/ 141 h 247"/>
                    <a:gd name="T4" fmla="*/ 67 w 90"/>
                    <a:gd name="T5" fmla="*/ 36 h 247"/>
                    <a:gd name="T6" fmla="*/ 32 w 90"/>
                    <a:gd name="T7" fmla="*/ 0 h 247"/>
                    <a:gd name="T8" fmla="*/ 64 w 90"/>
                    <a:gd name="T9" fmla="*/ 65 h 2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247"/>
                    <a:gd name="T17" fmla="*/ 90 w 90"/>
                    <a:gd name="T18" fmla="*/ 247 h 2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247">
                      <a:moveTo>
                        <a:pt x="43" y="247"/>
                      </a:moveTo>
                      <a:cubicBezTo>
                        <a:pt x="9" y="195"/>
                        <a:pt x="0" y="164"/>
                        <a:pt x="67" y="141"/>
                      </a:cubicBezTo>
                      <a:cubicBezTo>
                        <a:pt x="74" y="101"/>
                        <a:pt x="90" y="71"/>
                        <a:pt x="67" y="36"/>
                      </a:cubicBezTo>
                      <a:cubicBezTo>
                        <a:pt x="58" y="22"/>
                        <a:pt x="32" y="0"/>
                        <a:pt x="32" y="0"/>
                      </a:cubicBezTo>
                      <a:lnTo>
                        <a:pt x="64" y="65"/>
                      </a:lnTo>
                    </a:path>
                  </a:pathLst>
                </a:custGeom>
                <a:noFill/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sz="1800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3" name="Group 91"/>
              <p:cNvGrpSpPr>
                <a:grpSpLocks/>
              </p:cNvGrpSpPr>
              <p:nvPr/>
            </p:nvGrpSpPr>
            <p:grpSpPr bwMode="auto">
              <a:xfrm>
                <a:off x="1873" y="2026"/>
                <a:ext cx="95" cy="182"/>
                <a:chOff x="912" y="2016"/>
                <a:chExt cx="95" cy="182"/>
              </a:xfrm>
            </p:grpSpPr>
            <p:sp>
              <p:nvSpPr>
                <p:cNvPr id="23" name="Freeform 92"/>
                <p:cNvSpPr>
                  <a:spLocks/>
                </p:cNvSpPr>
                <p:nvPr/>
              </p:nvSpPr>
              <p:spPr bwMode="auto">
                <a:xfrm>
                  <a:off x="962" y="2014"/>
                  <a:ext cx="49" cy="180"/>
                </a:xfrm>
                <a:custGeom>
                  <a:avLst/>
                  <a:gdLst>
                    <a:gd name="T0" fmla="*/ 43 w 90"/>
                    <a:gd name="T1" fmla="*/ 247 h 247"/>
                    <a:gd name="T2" fmla="*/ 67 w 90"/>
                    <a:gd name="T3" fmla="*/ 141 h 247"/>
                    <a:gd name="T4" fmla="*/ 67 w 90"/>
                    <a:gd name="T5" fmla="*/ 36 h 247"/>
                    <a:gd name="T6" fmla="*/ 32 w 90"/>
                    <a:gd name="T7" fmla="*/ 0 h 247"/>
                    <a:gd name="T8" fmla="*/ 64 w 90"/>
                    <a:gd name="T9" fmla="*/ 65 h 2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247"/>
                    <a:gd name="T17" fmla="*/ 90 w 90"/>
                    <a:gd name="T18" fmla="*/ 247 h 2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247">
                      <a:moveTo>
                        <a:pt x="43" y="247"/>
                      </a:moveTo>
                      <a:cubicBezTo>
                        <a:pt x="9" y="195"/>
                        <a:pt x="0" y="164"/>
                        <a:pt x="67" y="141"/>
                      </a:cubicBezTo>
                      <a:cubicBezTo>
                        <a:pt x="74" y="101"/>
                        <a:pt x="90" y="71"/>
                        <a:pt x="67" y="36"/>
                      </a:cubicBezTo>
                      <a:cubicBezTo>
                        <a:pt x="58" y="22"/>
                        <a:pt x="32" y="0"/>
                        <a:pt x="32" y="0"/>
                      </a:cubicBezTo>
                      <a:lnTo>
                        <a:pt x="64" y="65"/>
                      </a:lnTo>
                    </a:path>
                  </a:pathLst>
                </a:custGeom>
                <a:noFill/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sz="1800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24" name="Freeform 93"/>
                <p:cNvSpPr>
                  <a:spLocks/>
                </p:cNvSpPr>
                <p:nvPr/>
              </p:nvSpPr>
              <p:spPr bwMode="auto">
                <a:xfrm>
                  <a:off x="916" y="2014"/>
                  <a:ext cx="49" cy="180"/>
                </a:xfrm>
                <a:custGeom>
                  <a:avLst/>
                  <a:gdLst>
                    <a:gd name="T0" fmla="*/ 43 w 90"/>
                    <a:gd name="T1" fmla="*/ 247 h 247"/>
                    <a:gd name="T2" fmla="*/ 67 w 90"/>
                    <a:gd name="T3" fmla="*/ 141 h 247"/>
                    <a:gd name="T4" fmla="*/ 67 w 90"/>
                    <a:gd name="T5" fmla="*/ 36 h 247"/>
                    <a:gd name="T6" fmla="*/ 32 w 90"/>
                    <a:gd name="T7" fmla="*/ 0 h 247"/>
                    <a:gd name="T8" fmla="*/ 64 w 90"/>
                    <a:gd name="T9" fmla="*/ 65 h 2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247"/>
                    <a:gd name="T17" fmla="*/ 90 w 90"/>
                    <a:gd name="T18" fmla="*/ 247 h 2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247">
                      <a:moveTo>
                        <a:pt x="43" y="247"/>
                      </a:moveTo>
                      <a:cubicBezTo>
                        <a:pt x="9" y="195"/>
                        <a:pt x="0" y="164"/>
                        <a:pt x="67" y="141"/>
                      </a:cubicBezTo>
                      <a:cubicBezTo>
                        <a:pt x="74" y="101"/>
                        <a:pt x="90" y="71"/>
                        <a:pt x="67" y="36"/>
                      </a:cubicBezTo>
                      <a:cubicBezTo>
                        <a:pt x="58" y="22"/>
                        <a:pt x="32" y="0"/>
                        <a:pt x="32" y="0"/>
                      </a:cubicBezTo>
                      <a:lnTo>
                        <a:pt x="64" y="65"/>
                      </a:lnTo>
                    </a:path>
                  </a:pathLst>
                </a:custGeom>
                <a:noFill/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sz="1800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" name="Group 94"/>
              <p:cNvGrpSpPr>
                <a:grpSpLocks/>
              </p:cNvGrpSpPr>
              <p:nvPr/>
            </p:nvGrpSpPr>
            <p:grpSpPr bwMode="auto">
              <a:xfrm>
                <a:off x="2064" y="2016"/>
                <a:ext cx="95" cy="182"/>
                <a:chOff x="912" y="2016"/>
                <a:chExt cx="95" cy="182"/>
              </a:xfrm>
            </p:grpSpPr>
            <p:sp>
              <p:nvSpPr>
                <p:cNvPr id="21" name="Freeform 95"/>
                <p:cNvSpPr>
                  <a:spLocks/>
                </p:cNvSpPr>
                <p:nvPr/>
              </p:nvSpPr>
              <p:spPr bwMode="auto">
                <a:xfrm>
                  <a:off x="972" y="2014"/>
                  <a:ext cx="48" cy="186"/>
                </a:xfrm>
                <a:custGeom>
                  <a:avLst/>
                  <a:gdLst>
                    <a:gd name="T0" fmla="*/ 43 w 90"/>
                    <a:gd name="T1" fmla="*/ 247 h 247"/>
                    <a:gd name="T2" fmla="*/ 67 w 90"/>
                    <a:gd name="T3" fmla="*/ 141 h 247"/>
                    <a:gd name="T4" fmla="*/ 67 w 90"/>
                    <a:gd name="T5" fmla="*/ 36 h 247"/>
                    <a:gd name="T6" fmla="*/ 32 w 90"/>
                    <a:gd name="T7" fmla="*/ 0 h 247"/>
                    <a:gd name="T8" fmla="*/ 64 w 90"/>
                    <a:gd name="T9" fmla="*/ 65 h 2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247"/>
                    <a:gd name="T17" fmla="*/ 90 w 90"/>
                    <a:gd name="T18" fmla="*/ 247 h 2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247">
                      <a:moveTo>
                        <a:pt x="43" y="247"/>
                      </a:moveTo>
                      <a:cubicBezTo>
                        <a:pt x="9" y="195"/>
                        <a:pt x="0" y="164"/>
                        <a:pt x="67" y="141"/>
                      </a:cubicBezTo>
                      <a:cubicBezTo>
                        <a:pt x="74" y="101"/>
                        <a:pt x="90" y="71"/>
                        <a:pt x="67" y="36"/>
                      </a:cubicBezTo>
                      <a:cubicBezTo>
                        <a:pt x="58" y="22"/>
                        <a:pt x="32" y="0"/>
                        <a:pt x="32" y="0"/>
                      </a:cubicBezTo>
                      <a:lnTo>
                        <a:pt x="64" y="65"/>
                      </a:lnTo>
                    </a:path>
                  </a:pathLst>
                </a:custGeom>
                <a:noFill/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sz="1800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22" name="Freeform 96"/>
                <p:cNvSpPr>
                  <a:spLocks/>
                </p:cNvSpPr>
                <p:nvPr/>
              </p:nvSpPr>
              <p:spPr bwMode="auto">
                <a:xfrm>
                  <a:off x="924" y="2014"/>
                  <a:ext cx="48" cy="186"/>
                </a:xfrm>
                <a:custGeom>
                  <a:avLst/>
                  <a:gdLst>
                    <a:gd name="T0" fmla="*/ 43 w 90"/>
                    <a:gd name="T1" fmla="*/ 247 h 247"/>
                    <a:gd name="T2" fmla="*/ 67 w 90"/>
                    <a:gd name="T3" fmla="*/ 141 h 247"/>
                    <a:gd name="T4" fmla="*/ 67 w 90"/>
                    <a:gd name="T5" fmla="*/ 36 h 247"/>
                    <a:gd name="T6" fmla="*/ 32 w 90"/>
                    <a:gd name="T7" fmla="*/ 0 h 247"/>
                    <a:gd name="T8" fmla="*/ 64 w 90"/>
                    <a:gd name="T9" fmla="*/ 65 h 2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247"/>
                    <a:gd name="T17" fmla="*/ 90 w 90"/>
                    <a:gd name="T18" fmla="*/ 247 h 2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247">
                      <a:moveTo>
                        <a:pt x="43" y="247"/>
                      </a:moveTo>
                      <a:cubicBezTo>
                        <a:pt x="9" y="195"/>
                        <a:pt x="0" y="164"/>
                        <a:pt x="67" y="141"/>
                      </a:cubicBezTo>
                      <a:cubicBezTo>
                        <a:pt x="74" y="101"/>
                        <a:pt x="90" y="71"/>
                        <a:pt x="67" y="36"/>
                      </a:cubicBezTo>
                      <a:cubicBezTo>
                        <a:pt x="58" y="22"/>
                        <a:pt x="32" y="0"/>
                        <a:pt x="32" y="0"/>
                      </a:cubicBezTo>
                      <a:lnTo>
                        <a:pt x="64" y="65"/>
                      </a:lnTo>
                    </a:path>
                  </a:pathLst>
                </a:custGeom>
                <a:noFill/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sz="1800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5" name="Group 97"/>
              <p:cNvGrpSpPr>
                <a:grpSpLocks/>
              </p:cNvGrpSpPr>
              <p:nvPr/>
            </p:nvGrpSpPr>
            <p:grpSpPr bwMode="auto">
              <a:xfrm>
                <a:off x="2256" y="2026"/>
                <a:ext cx="95" cy="182"/>
                <a:chOff x="912" y="2016"/>
                <a:chExt cx="95" cy="182"/>
              </a:xfrm>
            </p:grpSpPr>
            <p:sp>
              <p:nvSpPr>
                <p:cNvPr id="19" name="Freeform 98"/>
                <p:cNvSpPr>
                  <a:spLocks/>
                </p:cNvSpPr>
                <p:nvPr/>
              </p:nvSpPr>
              <p:spPr bwMode="auto">
                <a:xfrm>
                  <a:off x="967" y="2014"/>
                  <a:ext cx="49" cy="180"/>
                </a:xfrm>
                <a:custGeom>
                  <a:avLst/>
                  <a:gdLst>
                    <a:gd name="T0" fmla="*/ 43 w 90"/>
                    <a:gd name="T1" fmla="*/ 247 h 247"/>
                    <a:gd name="T2" fmla="*/ 67 w 90"/>
                    <a:gd name="T3" fmla="*/ 141 h 247"/>
                    <a:gd name="T4" fmla="*/ 67 w 90"/>
                    <a:gd name="T5" fmla="*/ 36 h 247"/>
                    <a:gd name="T6" fmla="*/ 32 w 90"/>
                    <a:gd name="T7" fmla="*/ 0 h 247"/>
                    <a:gd name="T8" fmla="*/ 64 w 90"/>
                    <a:gd name="T9" fmla="*/ 65 h 2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247"/>
                    <a:gd name="T17" fmla="*/ 90 w 90"/>
                    <a:gd name="T18" fmla="*/ 247 h 2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247">
                      <a:moveTo>
                        <a:pt x="43" y="247"/>
                      </a:moveTo>
                      <a:cubicBezTo>
                        <a:pt x="9" y="195"/>
                        <a:pt x="0" y="164"/>
                        <a:pt x="67" y="141"/>
                      </a:cubicBezTo>
                      <a:cubicBezTo>
                        <a:pt x="74" y="101"/>
                        <a:pt x="90" y="71"/>
                        <a:pt x="67" y="36"/>
                      </a:cubicBezTo>
                      <a:cubicBezTo>
                        <a:pt x="58" y="22"/>
                        <a:pt x="32" y="0"/>
                        <a:pt x="32" y="0"/>
                      </a:cubicBezTo>
                      <a:lnTo>
                        <a:pt x="64" y="65"/>
                      </a:lnTo>
                    </a:path>
                  </a:pathLst>
                </a:custGeom>
                <a:noFill/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sz="1800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20" name="Freeform 99"/>
                <p:cNvSpPr>
                  <a:spLocks/>
                </p:cNvSpPr>
                <p:nvPr/>
              </p:nvSpPr>
              <p:spPr bwMode="auto">
                <a:xfrm>
                  <a:off x="924" y="2014"/>
                  <a:ext cx="48" cy="180"/>
                </a:xfrm>
                <a:custGeom>
                  <a:avLst/>
                  <a:gdLst>
                    <a:gd name="T0" fmla="*/ 43 w 90"/>
                    <a:gd name="T1" fmla="*/ 247 h 247"/>
                    <a:gd name="T2" fmla="*/ 67 w 90"/>
                    <a:gd name="T3" fmla="*/ 141 h 247"/>
                    <a:gd name="T4" fmla="*/ 67 w 90"/>
                    <a:gd name="T5" fmla="*/ 36 h 247"/>
                    <a:gd name="T6" fmla="*/ 32 w 90"/>
                    <a:gd name="T7" fmla="*/ 0 h 247"/>
                    <a:gd name="T8" fmla="*/ 64 w 90"/>
                    <a:gd name="T9" fmla="*/ 65 h 2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247"/>
                    <a:gd name="T17" fmla="*/ 90 w 90"/>
                    <a:gd name="T18" fmla="*/ 247 h 2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247">
                      <a:moveTo>
                        <a:pt x="43" y="247"/>
                      </a:moveTo>
                      <a:cubicBezTo>
                        <a:pt x="9" y="195"/>
                        <a:pt x="0" y="164"/>
                        <a:pt x="67" y="141"/>
                      </a:cubicBezTo>
                      <a:cubicBezTo>
                        <a:pt x="74" y="101"/>
                        <a:pt x="90" y="71"/>
                        <a:pt x="67" y="36"/>
                      </a:cubicBezTo>
                      <a:cubicBezTo>
                        <a:pt x="58" y="22"/>
                        <a:pt x="32" y="0"/>
                        <a:pt x="32" y="0"/>
                      </a:cubicBezTo>
                      <a:lnTo>
                        <a:pt x="64" y="65"/>
                      </a:lnTo>
                    </a:path>
                  </a:pathLst>
                </a:custGeom>
                <a:noFill/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sz="1800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6" name="Group 100"/>
              <p:cNvGrpSpPr>
                <a:grpSpLocks/>
              </p:cNvGrpSpPr>
              <p:nvPr/>
            </p:nvGrpSpPr>
            <p:grpSpPr bwMode="auto">
              <a:xfrm>
                <a:off x="2449" y="2016"/>
                <a:ext cx="95" cy="182"/>
                <a:chOff x="912" y="2016"/>
                <a:chExt cx="95" cy="182"/>
              </a:xfrm>
            </p:grpSpPr>
            <p:sp>
              <p:nvSpPr>
                <p:cNvPr id="17" name="Freeform 101"/>
                <p:cNvSpPr>
                  <a:spLocks/>
                </p:cNvSpPr>
                <p:nvPr/>
              </p:nvSpPr>
              <p:spPr bwMode="auto">
                <a:xfrm>
                  <a:off x="962" y="2014"/>
                  <a:ext cx="49" cy="186"/>
                </a:xfrm>
                <a:custGeom>
                  <a:avLst/>
                  <a:gdLst>
                    <a:gd name="T0" fmla="*/ 43 w 90"/>
                    <a:gd name="T1" fmla="*/ 247 h 247"/>
                    <a:gd name="T2" fmla="*/ 67 w 90"/>
                    <a:gd name="T3" fmla="*/ 141 h 247"/>
                    <a:gd name="T4" fmla="*/ 67 w 90"/>
                    <a:gd name="T5" fmla="*/ 36 h 247"/>
                    <a:gd name="T6" fmla="*/ 32 w 90"/>
                    <a:gd name="T7" fmla="*/ 0 h 247"/>
                    <a:gd name="T8" fmla="*/ 64 w 90"/>
                    <a:gd name="T9" fmla="*/ 65 h 2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247"/>
                    <a:gd name="T17" fmla="*/ 90 w 90"/>
                    <a:gd name="T18" fmla="*/ 247 h 2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247">
                      <a:moveTo>
                        <a:pt x="43" y="247"/>
                      </a:moveTo>
                      <a:cubicBezTo>
                        <a:pt x="9" y="195"/>
                        <a:pt x="0" y="164"/>
                        <a:pt x="67" y="141"/>
                      </a:cubicBezTo>
                      <a:cubicBezTo>
                        <a:pt x="74" y="101"/>
                        <a:pt x="90" y="71"/>
                        <a:pt x="67" y="36"/>
                      </a:cubicBezTo>
                      <a:cubicBezTo>
                        <a:pt x="58" y="22"/>
                        <a:pt x="32" y="0"/>
                        <a:pt x="32" y="0"/>
                      </a:cubicBezTo>
                      <a:lnTo>
                        <a:pt x="64" y="65"/>
                      </a:lnTo>
                    </a:path>
                  </a:pathLst>
                </a:custGeom>
                <a:noFill/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sz="1800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18" name="Freeform 102"/>
                <p:cNvSpPr>
                  <a:spLocks/>
                </p:cNvSpPr>
                <p:nvPr/>
              </p:nvSpPr>
              <p:spPr bwMode="auto">
                <a:xfrm>
                  <a:off x="916" y="2014"/>
                  <a:ext cx="49" cy="186"/>
                </a:xfrm>
                <a:custGeom>
                  <a:avLst/>
                  <a:gdLst>
                    <a:gd name="T0" fmla="*/ 43 w 90"/>
                    <a:gd name="T1" fmla="*/ 247 h 247"/>
                    <a:gd name="T2" fmla="*/ 67 w 90"/>
                    <a:gd name="T3" fmla="*/ 141 h 247"/>
                    <a:gd name="T4" fmla="*/ 67 w 90"/>
                    <a:gd name="T5" fmla="*/ 36 h 247"/>
                    <a:gd name="T6" fmla="*/ 32 w 90"/>
                    <a:gd name="T7" fmla="*/ 0 h 247"/>
                    <a:gd name="T8" fmla="*/ 64 w 90"/>
                    <a:gd name="T9" fmla="*/ 65 h 2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247"/>
                    <a:gd name="T17" fmla="*/ 90 w 90"/>
                    <a:gd name="T18" fmla="*/ 247 h 2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247">
                      <a:moveTo>
                        <a:pt x="43" y="247"/>
                      </a:moveTo>
                      <a:cubicBezTo>
                        <a:pt x="9" y="195"/>
                        <a:pt x="0" y="164"/>
                        <a:pt x="67" y="141"/>
                      </a:cubicBezTo>
                      <a:cubicBezTo>
                        <a:pt x="74" y="101"/>
                        <a:pt x="90" y="71"/>
                        <a:pt x="67" y="36"/>
                      </a:cubicBezTo>
                      <a:cubicBezTo>
                        <a:pt x="58" y="22"/>
                        <a:pt x="32" y="0"/>
                        <a:pt x="32" y="0"/>
                      </a:cubicBezTo>
                      <a:lnTo>
                        <a:pt x="64" y="65"/>
                      </a:lnTo>
                    </a:path>
                  </a:pathLst>
                </a:custGeom>
                <a:noFill/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sz="1800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81" name="Rectangle 80"/>
          <p:cNvSpPr/>
          <p:nvPr/>
        </p:nvSpPr>
        <p:spPr>
          <a:xfrm>
            <a:off x="304800" y="381000"/>
            <a:ext cx="1719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Digitalis</a:t>
            </a:r>
            <a:endParaRPr lang="ar-EG" sz="1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2" name="Rectangle 2"/>
          <p:cNvSpPr/>
          <p:nvPr/>
        </p:nvSpPr>
        <p:spPr>
          <a:xfrm>
            <a:off x="2667000" y="304800"/>
            <a:ext cx="48006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228600" algn="l"/>
              </a:tabLst>
              <a:defRPr/>
            </a:pPr>
            <a:r>
              <a:rPr lang="en-US" sz="36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Mechanism of the +</a:t>
            </a:r>
            <a:r>
              <a:rPr lang="en-US" sz="3600" b="1" i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ve</a:t>
            </a:r>
            <a:r>
              <a:rPr lang="en-US" sz="36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inotropic action: </a:t>
            </a:r>
            <a:endParaRPr lang="en-US" sz="36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3" name="Group 322"/>
          <p:cNvGrpSpPr>
            <a:grpSpLocks/>
          </p:cNvGrpSpPr>
          <p:nvPr/>
        </p:nvGrpSpPr>
        <p:grpSpPr bwMode="auto">
          <a:xfrm>
            <a:off x="381000" y="3200400"/>
            <a:ext cx="8763000" cy="3200400"/>
            <a:chOff x="2057400" y="3657600"/>
            <a:chExt cx="8382000" cy="3200400"/>
          </a:xfrm>
        </p:grpSpPr>
        <p:grpSp>
          <p:nvGrpSpPr>
            <p:cNvPr id="84" name="Group 265"/>
            <p:cNvGrpSpPr>
              <a:grpSpLocks/>
            </p:cNvGrpSpPr>
            <p:nvPr/>
          </p:nvGrpSpPr>
          <p:grpSpPr bwMode="auto">
            <a:xfrm>
              <a:off x="6477000" y="3657600"/>
              <a:ext cx="1981200" cy="762000"/>
              <a:chOff x="864" y="1584"/>
              <a:chExt cx="1776" cy="806"/>
            </a:xfrm>
          </p:grpSpPr>
          <p:grpSp>
            <p:nvGrpSpPr>
              <p:cNvPr id="240" name="Group 266"/>
              <p:cNvGrpSpPr>
                <a:grpSpLocks/>
              </p:cNvGrpSpPr>
              <p:nvPr/>
            </p:nvGrpSpPr>
            <p:grpSpPr bwMode="auto">
              <a:xfrm>
                <a:off x="864" y="2016"/>
                <a:ext cx="1776" cy="374"/>
                <a:chOff x="864" y="2016"/>
                <a:chExt cx="1776" cy="374"/>
              </a:xfrm>
            </p:grpSpPr>
            <p:grpSp>
              <p:nvGrpSpPr>
                <p:cNvPr id="279" name="Group 267"/>
                <p:cNvGrpSpPr>
                  <a:grpSpLocks/>
                </p:cNvGrpSpPr>
                <p:nvPr/>
              </p:nvGrpSpPr>
              <p:grpSpPr bwMode="auto">
                <a:xfrm>
                  <a:off x="864" y="2198"/>
                  <a:ext cx="1776" cy="192"/>
                  <a:chOff x="816" y="2256"/>
                  <a:chExt cx="1776" cy="192"/>
                </a:xfrm>
              </p:grpSpPr>
              <p:sp>
                <p:nvSpPr>
                  <p:cNvPr id="307" name="AutoShape 268"/>
                  <p:cNvSpPr>
                    <a:spLocks noChangeArrowheads="1"/>
                  </p:cNvSpPr>
                  <p:nvPr/>
                </p:nvSpPr>
                <p:spPr bwMode="auto">
                  <a:xfrm>
                    <a:off x="818" y="2258"/>
                    <a:ext cx="241" cy="190"/>
                  </a:xfrm>
                  <a:prstGeom prst="flowChartConnector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C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08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1010" y="2258"/>
                    <a:ext cx="241" cy="190"/>
                  </a:xfrm>
                  <a:prstGeom prst="flowChartConnector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C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09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258"/>
                    <a:ext cx="240" cy="190"/>
                  </a:xfrm>
                  <a:prstGeom prst="flowChartConnector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C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10" name="AutoShape 271"/>
                  <p:cNvSpPr>
                    <a:spLocks noChangeArrowheads="1"/>
                  </p:cNvSpPr>
                  <p:nvPr/>
                </p:nvSpPr>
                <p:spPr bwMode="auto">
                  <a:xfrm>
                    <a:off x="1392" y="2258"/>
                    <a:ext cx="240" cy="190"/>
                  </a:xfrm>
                  <a:prstGeom prst="flowChartConnector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C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11" name="AutoShape 272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258"/>
                    <a:ext cx="240" cy="190"/>
                  </a:xfrm>
                  <a:prstGeom prst="flowChartConnector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C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12" name="AutoShape 273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2258"/>
                    <a:ext cx="240" cy="190"/>
                  </a:xfrm>
                  <a:prstGeom prst="flowChartConnector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C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13" name="AutoShape 274"/>
                  <p:cNvSpPr>
                    <a:spLocks noChangeArrowheads="1"/>
                  </p:cNvSpPr>
                  <p:nvPr/>
                </p:nvSpPr>
                <p:spPr bwMode="auto">
                  <a:xfrm>
                    <a:off x="1968" y="2258"/>
                    <a:ext cx="240" cy="190"/>
                  </a:xfrm>
                  <a:prstGeom prst="flowChartConnector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C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14" name="AutoShape 275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58"/>
                    <a:ext cx="240" cy="190"/>
                  </a:xfrm>
                  <a:prstGeom prst="flowChartConnector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C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15" name="AutoShape 276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2258"/>
                    <a:ext cx="240" cy="190"/>
                  </a:xfrm>
                  <a:prstGeom prst="flowChartConnector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C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80" name="Group 277"/>
                <p:cNvGrpSpPr>
                  <a:grpSpLocks/>
                </p:cNvGrpSpPr>
                <p:nvPr/>
              </p:nvGrpSpPr>
              <p:grpSpPr bwMode="auto">
                <a:xfrm>
                  <a:off x="960" y="2016"/>
                  <a:ext cx="95" cy="182"/>
                  <a:chOff x="912" y="2016"/>
                  <a:chExt cx="95" cy="182"/>
                </a:xfrm>
              </p:grpSpPr>
              <p:sp>
                <p:nvSpPr>
                  <p:cNvPr id="305" name="Freeform 278"/>
                  <p:cNvSpPr>
                    <a:spLocks/>
                  </p:cNvSpPr>
                  <p:nvPr/>
                </p:nvSpPr>
                <p:spPr bwMode="auto">
                  <a:xfrm>
                    <a:off x="960" y="2016"/>
                    <a:ext cx="49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06" name="Freeform 279"/>
                  <p:cNvSpPr>
                    <a:spLocks/>
                  </p:cNvSpPr>
                  <p:nvPr/>
                </p:nvSpPr>
                <p:spPr bwMode="auto">
                  <a:xfrm>
                    <a:off x="912" y="2016"/>
                    <a:ext cx="48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81" name="Group 280"/>
                <p:cNvGrpSpPr>
                  <a:grpSpLocks/>
                </p:cNvGrpSpPr>
                <p:nvPr/>
              </p:nvGrpSpPr>
              <p:grpSpPr bwMode="auto">
                <a:xfrm>
                  <a:off x="1153" y="2016"/>
                  <a:ext cx="95" cy="182"/>
                  <a:chOff x="912" y="2016"/>
                  <a:chExt cx="95" cy="182"/>
                </a:xfrm>
              </p:grpSpPr>
              <p:sp>
                <p:nvSpPr>
                  <p:cNvPr id="303" name="Freeform 281"/>
                  <p:cNvSpPr>
                    <a:spLocks/>
                  </p:cNvSpPr>
                  <p:nvPr/>
                </p:nvSpPr>
                <p:spPr bwMode="auto">
                  <a:xfrm>
                    <a:off x="960" y="2016"/>
                    <a:ext cx="49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04" name="Freeform 282"/>
                  <p:cNvSpPr>
                    <a:spLocks/>
                  </p:cNvSpPr>
                  <p:nvPr/>
                </p:nvSpPr>
                <p:spPr bwMode="auto">
                  <a:xfrm>
                    <a:off x="912" y="2016"/>
                    <a:ext cx="48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82" name="Group 283"/>
                <p:cNvGrpSpPr>
                  <a:grpSpLocks/>
                </p:cNvGrpSpPr>
                <p:nvPr/>
              </p:nvGrpSpPr>
              <p:grpSpPr bwMode="auto">
                <a:xfrm>
                  <a:off x="1345" y="2016"/>
                  <a:ext cx="95" cy="182"/>
                  <a:chOff x="912" y="2016"/>
                  <a:chExt cx="95" cy="182"/>
                </a:xfrm>
              </p:grpSpPr>
              <p:sp>
                <p:nvSpPr>
                  <p:cNvPr id="301" name="Freeform 284"/>
                  <p:cNvSpPr>
                    <a:spLocks/>
                  </p:cNvSpPr>
                  <p:nvPr/>
                </p:nvSpPr>
                <p:spPr bwMode="auto">
                  <a:xfrm>
                    <a:off x="960" y="2016"/>
                    <a:ext cx="49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02" name="Freeform 285"/>
                  <p:cNvSpPr>
                    <a:spLocks/>
                  </p:cNvSpPr>
                  <p:nvPr/>
                </p:nvSpPr>
                <p:spPr bwMode="auto">
                  <a:xfrm>
                    <a:off x="912" y="2016"/>
                    <a:ext cx="48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83" name="Group 286"/>
                <p:cNvGrpSpPr>
                  <a:grpSpLocks/>
                </p:cNvGrpSpPr>
                <p:nvPr/>
              </p:nvGrpSpPr>
              <p:grpSpPr bwMode="auto">
                <a:xfrm>
                  <a:off x="1488" y="2016"/>
                  <a:ext cx="95" cy="182"/>
                  <a:chOff x="912" y="2016"/>
                  <a:chExt cx="95" cy="182"/>
                </a:xfrm>
              </p:grpSpPr>
              <p:sp>
                <p:nvSpPr>
                  <p:cNvPr id="299" name="Freeform 287"/>
                  <p:cNvSpPr>
                    <a:spLocks/>
                  </p:cNvSpPr>
                  <p:nvPr/>
                </p:nvSpPr>
                <p:spPr bwMode="auto">
                  <a:xfrm>
                    <a:off x="960" y="2016"/>
                    <a:ext cx="49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00" name="Freeform 288"/>
                  <p:cNvSpPr>
                    <a:spLocks/>
                  </p:cNvSpPr>
                  <p:nvPr/>
                </p:nvSpPr>
                <p:spPr bwMode="auto">
                  <a:xfrm>
                    <a:off x="912" y="2016"/>
                    <a:ext cx="48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84" name="Group 289"/>
                <p:cNvGrpSpPr>
                  <a:grpSpLocks/>
                </p:cNvGrpSpPr>
                <p:nvPr/>
              </p:nvGrpSpPr>
              <p:grpSpPr bwMode="auto">
                <a:xfrm>
                  <a:off x="1681" y="2016"/>
                  <a:ext cx="95" cy="182"/>
                  <a:chOff x="912" y="2016"/>
                  <a:chExt cx="95" cy="182"/>
                </a:xfrm>
              </p:grpSpPr>
              <p:sp>
                <p:nvSpPr>
                  <p:cNvPr id="297" name="Freeform 290"/>
                  <p:cNvSpPr>
                    <a:spLocks/>
                  </p:cNvSpPr>
                  <p:nvPr/>
                </p:nvSpPr>
                <p:spPr bwMode="auto">
                  <a:xfrm>
                    <a:off x="960" y="2016"/>
                    <a:ext cx="49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98" name="Freeform 291"/>
                  <p:cNvSpPr>
                    <a:spLocks/>
                  </p:cNvSpPr>
                  <p:nvPr/>
                </p:nvSpPr>
                <p:spPr bwMode="auto">
                  <a:xfrm>
                    <a:off x="912" y="2016"/>
                    <a:ext cx="48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85" name="Group 292"/>
                <p:cNvGrpSpPr>
                  <a:grpSpLocks/>
                </p:cNvGrpSpPr>
                <p:nvPr/>
              </p:nvGrpSpPr>
              <p:grpSpPr bwMode="auto">
                <a:xfrm>
                  <a:off x="1873" y="2026"/>
                  <a:ext cx="95" cy="182"/>
                  <a:chOff x="912" y="2016"/>
                  <a:chExt cx="95" cy="182"/>
                </a:xfrm>
              </p:grpSpPr>
              <p:sp>
                <p:nvSpPr>
                  <p:cNvPr id="295" name="Freeform 293"/>
                  <p:cNvSpPr>
                    <a:spLocks/>
                  </p:cNvSpPr>
                  <p:nvPr/>
                </p:nvSpPr>
                <p:spPr bwMode="auto">
                  <a:xfrm>
                    <a:off x="960" y="2016"/>
                    <a:ext cx="49" cy="180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96" name="Freeform 294"/>
                  <p:cNvSpPr>
                    <a:spLocks/>
                  </p:cNvSpPr>
                  <p:nvPr/>
                </p:nvSpPr>
                <p:spPr bwMode="auto">
                  <a:xfrm>
                    <a:off x="912" y="2016"/>
                    <a:ext cx="48" cy="180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86" name="Group 295"/>
                <p:cNvGrpSpPr>
                  <a:grpSpLocks/>
                </p:cNvGrpSpPr>
                <p:nvPr/>
              </p:nvGrpSpPr>
              <p:grpSpPr bwMode="auto">
                <a:xfrm>
                  <a:off x="2064" y="2016"/>
                  <a:ext cx="95" cy="182"/>
                  <a:chOff x="912" y="2016"/>
                  <a:chExt cx="95" cy="182"/>
                </a:xfrm>
              </p:grpSpPr>
              <p:sp>
                <p:nvSpPr>
                  <p:cNvPr id="293" name="Freeform 296"/>
                  <p:cNvSpPr>
                    <a:spLocks/>
                  </p:cNvSpPr>
                  <p:nvPr/>
                </p:nvSpPr>
                <p:spPr bwMode="auto">
                  <a:xfrm>
                    <a:off x="959" y="2016"/>
                    <a:ext cx="48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94" name="Freeform 297"/>
                  <p:cNvSpPr>
                    <a:spLocks/>
                  </p:cNvSpPr>
                  <p:nvPr/>
                </p:nvSpPr>
                <p:spPr bwMode="auto">
                  <a:xfrm>
                    <a:off x="912" y="2016"/>
                    <a:ext cx="48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87" name="Group 298"/>
                <p:cNvGrpSpPr>
                  <a:grpSpLocks/>
                </p:cNvGrpSpPr>
                <p:nvPr/>
              </p:nvGrpSpPr>
              <p:grpSpPr bwMode="auto">
                <a:xfrm>
                  <a:off x="2256" y="2026"/>
                  <a:ext cx="95" cy="182"/>
                  <a:chOff x="912" y="2016"/>
                  <a:chExt cx="95" cy="182"/>
                </a:xfrm>
              </p:grpSpPr>
              <p:sp>
                <p:nvSpPr>
                  <p:cNvPr id="291" name="Freeform 299"/>
                  <p:cNvSpPr>
                    <a:spLocks/>
                  </p:cNvSpPr>
                  <p:nvPr/>
                </p:nvSpPr>
                <p:spPr bwMode="auto">
                  <a:xfrm>
                    <a:off x="959" y="2016"/>
                    <a:ext cx="48" cy="180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92" name="Freeform 300"/>
                  <p:cNvSpPr>
                    <a:spLocks/>
                  </p:cNvSpPr>
                  <p:nvPr/>
                </p:nvSpPr>
                <p:spPr bwMode="auto">
                  <a:xfrm>
                    <a:off x="912" y="2016"/>
                    <a:ext cx="48" cy="180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88" name="Group 301"/>
                <p:cNvGrpSpPr>
                  <a:grpSpLocks/>
                </p:cNvGrpSpPr>
                <p:nvPr/>
              </p:nvGrpSpPr>
              <p:grpSpPr bwMode="auto">
                <a:xfrm>
                  <a:off x="2449" y="2016"/>
                  <a:ext cx="95" cy="182"/>
                  <a:chOff x="912" y="2016"/>
                  <a:chExt cx="95" cy="182"/>
                </a:xfrm>
              </p:grpSpPr>
              <p:sp>
                <p:nvSpPr>
                  <p:cNvPr id="289" name="Freeform 302"/>
                  <p:cNvSpPr>
                    <a:spLocks/>
                  </p:cNvSpPr>
                  <p:nvPr/>
                </p:nvSpPr>
                <p:spPr bwMode="auto">
                  <a:xfrm>
                    <a:off x="960" y="2016"/>
                    <a:ext cx="49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90" name="Freeform 303"/>
                  <p:cNvSpPr>
                    <a:spLocks/>
                  </p:cNvSpPr>
                  <p:nvPr/>
                </p:nvSpPr>
                <p:spPr bwMode="auto">
                  <a:xfrm>
                    <a:off x="912" y="2016"/>
                    <a:ext cx="48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41" name="Group 304"/>
              <p:cNvGrpSpPr>
                <a:grpSpLocks/>
              </p:cNvGrpSpPr>
              <p:nvPr/>
            </p:nvGrpSpPr>
            <p:grpSpPr bwMode="auto">
              <a:xfrm rot="10800000">
                <a:off x="864" y="1584"/>
                <a:ext cx="1776" cy="374"/>
                <a:chOff x="864" y="2016"/>
                <a:chExt cx="1776" cy="374"/>
              </a:xfrm>
            </p:grpSpPr>
            <p:grpSp>
              <p:nvGrpSpPr>
                <p:cNvPr id="242" name="Group 305"/>
                <p:cNvGrpSpPr>
                  <a:grpSpLocks/>
                </p:cNvGrpSpPr>
                <p:nvPr/>
              </p:nvGrpSpPr>
              <p:grpSpPr bwMode="auto">
                <a:xfrm>
                  <a:off x="864" y="2198"/>
                  <a:ext cx="1776" cy="192"/>
                  <a:chOff x="816" y="2256"/>
                  <a:chExt cx="1776" cy="192"/>
                </a:xfrm>
              </p:grpSpPr>
              <p:sp>
                <p:nvSpPr>
                  <p:cNvPr id="270" name="AutoShape 306"/>
                  <p:cNvSpPr>
                    <a:spLocks noChangeArrowheads="1"/>
                  </p:cNvSpPr>
                  <p:nvPr/>
                </p:nvSpPr>
                <p:spPr bwMode="auto">
                  <a:xfrm>
                    <a:off x="833" y="2253"/>
                    <a:ext cx="240" cy="190"/>
                  </a:xfrm>
                  <a:prstGeom prst="flowChartConnector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C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71" name="AutoShape 307"/>
                  <p:cNvSpPr>
                    <a:spLocks noChangeArrowheads="1"/>
                  </p:cNvSpPr>
                  <p:nvPr/>
                </p:nvSpPr>
                <p:spPr bwMode="auto">
                  <a:xfrm>
                    <a:off x="1025" y="2253"/>
                    <a:ext cx="240" cy="190"/>
                  </a:xfrm>
                  <a:prstGeom prst="flowChartConnector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C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72" name="AutoShape 308"/>
                  <p:cNvSpPr>
                    <a:spLocks noChangeArrowheads="1"/>
                  </p:cNvSpPr>
                  <p:nvPr/>
                </p:nvSpPr>
                <p:spPr bwMode="auto">
                  <a:xfrm>
                    <a:off x="1226" y="2253"/>
                    <a:ext cx="241" cy="190"/>
                  </a:xfrm>
                  <a:prstGeom prst="flowChartConnector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C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73" name="AutoShape 309"/>
                  <p:cNvSpPr>
                    <a:spLocks noChangeArrowheads="1"/>
                  </p:cNvSpPr>
                  <p:nvPr/>
                </p:nvSpPr>
                <p:spPr bwMode="auto">
                  <a:xfrm>
                    <a:off x="1418" y="2253"/>
                    <a:ext cx="241" cy="190"/>
                  </a:xfrm>
                  <a:prstGeom prst="flowChartConnector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C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74" name="AutoShape 310"/>
                  <p:cNvSpPr>
                    <a:spLocks noChangeArrowheads="1"/>
                  </p:cNvSpPr>
                  <p:nvPr/>
                </p:nvSpPr>
                <p:spPr bwMode="auto">
                  <a:xfrm>
                    <a:off x="1602" y="2253"/>
                    <a:ext cx="240" cy="190"/>
                  </a:xfrm>
                  <a:prstGeom prst="flowChartConnector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C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75" name="AutoShape 311"/>
                  <p:cNvSpPr>
                    <a:spLocks noChangeArrowheads="1"/>
                  </p:cNvSpPr>
                  <p:nvPr/>
                </p:nvSpPr>
                <p:spPr bwMode="auto">
                  <a:xfrm>
                    <a:off x="1795" y="2253"/>
                    <a:ext cx="240" cy="190"/>
                  </a:xfrm>
                  <a:prstGeom prst="flowChartConnector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C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76" name="AutoShape 312"/>
                  <p:cNvSpPr>
                    <a:spLocks noChangeArrowheads="1"/>
                  </p:cNvSpPr>
                  <p:nvPr/>
                </p:nvSpPr>
                <p:spPr bwMode="auto">
                  <a:xfrm>
                    <a:off x="1987" y="2253"/>
                    <a:ext cx="240" cy="190"/>
                  </a:xfrm>
                  <a:prstGeom prst="flowChartConnector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C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77" name="AutoShape 313"/>
                  <p:cNvSpPr>
                    <a:spLocks noChangeArrowheads="1"/>
                  </p:cNvSpPr>
                  <p:nvPr/>
                </p:nvSpPr>
                <p:spPr bwMode="auto">
                  <a:xfrm>
                    <a:off x="2183" y="2253"/>
                    <a:ext cx="241" cy="190"/>
                  </a:xfrm>
                  <a:prstGeom prst="flowChartConnector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C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78" name="AutoShape 314"/>
                  <p:cNvSpPr>
                    <a:spLocks noChangeArrowheads="1"/>
                  </p:cNvSpPr>
                  <p:nvPr/>
                </p:nvSpPr>
                <p:spPr bwMode="auto">
                  <a:xfrm>
                    <a:off x="2374" y="2253"/>
                    <a:ext cx="240" cy="190"/>
                  </a:xfrm>
                  <a:prstGeom prst="flowChartConnector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C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43" name="Group 315"/>
                <p:cNvGrpSpPr>
                  <a:grpSpLocks/>
                </p:cNvGrpSpPr>
                <p:nvPr/>
              </p:nvGrpSpPr>
              <p:grpSpPr bwMode="auto">
                <a:xfrm>
                  <a:off x="960" y="2016"/>
                  <a:ext cx="95" cy="182"/>
                  <a:chOff x="912" y="2016"/>
                  <a:chExt cx="95" cy="182"/>
                </a:xfrm>
              </p:grpSpPr>
              <p:sp>
                <p:nvSpPr>
                  <p:cNvPr id="268" name="Freeform 316"/>
                  <p:cNvSpPr>
                    <a:spLocks/>
                  </p:cNvSpPr>
                  <p:nvPr/>
                </p:nvSpPr>
                <p:spPr bwMode="auto">
                  <a:xfrm>
                    <a:off x="969" y="2014"/>
                    <a:ext cx="48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69" name="Freeform 317"/>
                  <p:cNvSpPr>
                    <a:spLocks/>
                  </p:cNvSpPr>
                  <p:nvPr/>
                </p:nvSpPr>
                <p:spPr bwMode="auto">
                  <a:xfrm>
                    <a:off x="913" y="2014"/>
                    <a:ext cx="49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44" name="Group 318"/>
                <p:cNvGrpSpPr>
                  <a:grpSpLocks/>
                </p:cNvGrpSpPr>
                <p:nvPr/>
              </p:nvGrpSpPr>
              <p:grpSpPr bwMode="auto">
                <a:xfrm>
                  <a:off x="1153" y="2016"/>
                  <a:ext cx="95" cy="182"/>
                  <a:chOff x="912" y="2016"/>
                  <a:chExt cx="95" cy="182"/>
                </a:xfrm>
              </p:grpSpPr>
              <p:sp>
                <p:nvSpPr>
                  <p:cNvPr id="266" name="Freeform 319"/>
                  <p:cNvSpPr>
                    <a:spLocks/>
                  </p:cNvSpPr>
                  <p:nvPr/>
                </p:nvSpPr>
                <p:spPr bwMode="auto">
                  <a:xfrm>
                    <a:off x="964" y="2014"/>
                    <a:ext cx="49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67" name="Freeform 320"/>
                  <p:cNvSpPr>
                    <a:spLocks/>
                  </p:cNvSpPr>
                  <p:nvPr/>
                </p:nvSpPr>
                <p:spPr bwMode="auto">
                  <a:xfrm>
                    <a:off x="915" y="2014"/>
                    <a:ext cx="49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45" name="Group 321"/>
                <p:cNvGrpSpPr>
                  <a:grpSpLocks/>
                </p:cNvGrpSpPr>
                <p:nvPr/>
              </p:nvGrpSpPr>
              <p:grpSpPr bwMode="auto">
                <a:xfrm>
                  <a:off x="1345" y="2016"/>
                  <a:ext cx="95" cy="182"/>
                  <a:chOff x="912" y="2016"/>
                  <a:chExt cx="95" cy="182"/>
                </a:xfrm>
              </p:grpSpPr>
              <p:sp>
                <p:nvSpPr>
                  <p:cNvPr id="264" name="Freeform 322"/>
                  <p:cNvSpPr>
                    <a:spLocks/>
                  </p:cNvSpPr>
                  <p:nvPr/>
                </p:nvSpPr>
                <p:spPr bwMode="auto">
                  <a:xfrm>
                    <a:off x="980" y="2014"/>
                    <a:ext cx="49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65" name="Freeform 323"/>
                  <p:cNvSpPr>
                    <a:spLocks/>
                  </p:cNvSpPr>
                  <p:nvPr/>
                </p:nvSpPr>
                <p:spPr bwMode="auto">
                  <a:xfrm>
                    <a:off x="940" y="2014"/>
                    <a:ext cx="48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46" name="Group 324"/>
                <p:cNvGrpSpPr>
                  <a:grpSpLocks/>
                </p:cNvGrpSpPr>
                <p:nvPr/>
              </p:nvGrpSpPr>
              <p:grpSpPr bwMode="auto">
                <a:xfrm>
                  <a:off x="1488" y="2016"/>
                  <a:ext cx="95" cy="182"/>
                  <a:chOff x="912" y="2016"/>
                  <a:chExt cx="95" cy="182"/>
                </a:xfrm>
              </p:grpSpPr>
              <p:sp>
                <p:nvSpPr>
                  <p:cNvPr id="262" name="Freeform 325"/>
                  <p:cNvSpPr>
                    <a:spLocks/>
                  </p:cNvSpPr>
                  <p:nvPr/>
                </p:nvSpPr>
                <p:spPr bwMode="auto">
                  <a:xfrm>
                    <a:off x="980" y="2014"/>
                    <a:ext cx="49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63" name="Freeform 326"/>
                  <p:cNvSpPr>
                    <a:spLocks/>
                  </p:cNvSpPr>
                  <p:nvPr/>
                </p:nvSpPr>
                <p:spPr bwMode="auto">
                  <a:xfrm>
                    <a:off x="940" y="2014"/>
                    <a:ext cx="48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47" name="Group 327"/>
                <p:cNvGrpSpPr>
                  <a:grpSpLocks/>
                </p:cNvGrpSpPr>
                <p:nvPr/>
              </p:nvGrpSpPr>
              <p:grpSpPr bwMode="auto">
                <a:xfrm>
                  <a:off x="1681" y="2016"/>
                  <a:ext cx="95" cy="182"/>
                  <a:chOff x="912" y="2016"/>
                  <a:chExt cx="95" cy="182"/>
                </a:xfrm>
              </p:grpSpPr>
              <p:sp>
                <p:nvSpPr>
                  <p:cNvPr id="260" name="Freeform 328"/>
                  <p:cNvSpPr>
                    <a:spLocks/>
                  </p:cNvSpPr>
                  <p:nvPr/>
                </p:nvSpPr>
                <p:spPr bwMode="auto">
                  <a:xfrm>
                    <a:off x="987" y="2014"/>
                    <a:ext cx="50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61" name="Freeform 329"/>
                  <p:cNvSpPr>
                    <a:spLocks/>
                  </p:cNvSpPr>
                  <p:nvPr/>
                </p:nvSpPr>
                <p:spPr bwMode="auto">
                  <a:xfrm>
                    <a:off x="937" y="2014"/>
                    <a:ext cx="49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48" name="Group 330"/>
                <p:cNvGrpSpPr>
                  <a:grpSpLocks/>
                </p:cNvGrpSpPr>
                <p:nvPr/>
              </p:nvGrpSpPr>
              <p:grpSpPr bwMode="auto">
                <a:xfrm>
                  <a:off x="1873" y="2026"/>
                  <a:ext cx="95" cy="182"/>
                  <a:chOff x="912" y="2016"/>
                  <a:chExt cx="95" cy="182"/>
                </a:xfrm>
              </p:grpSpPr>
              <p:sp>
                <p:nvSpPr>
                  <p:cNvPr id="258" name="Freeform 331"/>
                  <p:cNvSpPr>
                    <a:spLocks/>
                  </p:cNvSpPr>
                  <p:nvPr/>
                </p:nvSpPr>
                <p:spPr bwMode="auto">
                  <a:xfrm>
                    <a:off x="983" y="2014"/>
                    <a:ext cx="50" cy="180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59" name="Freeform 332"/>
                  <p:cNvSpPr>
                    <a:spLocks/>
                  </p:cNvSpPr>
                  <p:nvPr/>
                </p:nvSpPr>
                <p:spPr bwMode="auto">
                  <a:xfrm>
                    <a:off x="939" y="2014"/>
                    <a:ext cx="49" cy="180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49" name="Group 333"/>
                <p:cNvGrpSpPr>
                  <a:grpSpLocks/>
                </p:cNvGrpSpPr>
                <p:nvPr/>
              </p:nvGrpSpPr>
              <p:grpSpPr bwMode="auto">
                <a:xfrm>
                  <a:off x="2064" y="2016"/>
                  <a:ext cx="95" cy="182"/>
                  <a:chOff x="912" y="2016"/>
                  <a:chExt cx="95" cy="182"/>
                </a:xfrm>
              </p:grpSpPr>
              <p:sp>
                <p:nvSpPr>
                  <p:cNvPr id="256" name="Freeform 334"/>
                  <p:cNvSpPr>
                    <a:spLocks/>
                  </p:cNvSpPr>
                  <p:nvPr/>
                </p:nvSpPr>
                <p:spPr bwMode="auto">
                  <a:xfrm>
                    <a:off x="981" y="2014"/>
                    <a:ext cx="49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57" name="Freeform 335"/>
                  <p:cNvSpPr>
                    <a:spLocks/>
                  </p:cNvSpPr>
                  <p:nvPr/>
                </p:nvSpPr>
                <p:spPr bwMode="auto">
                  <a:xfrm>
                    <a:off x="940" y="2014"/>
                    <a:ext cx="48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50" name="Group 336"/>
                <p:cNvGrpSpPr>
                  <a:grpSpLocks/>
                </p:cNvGrpSpPr>
                <p:nvPr/>
              </p:nvGrpSpPr>
              <p:grpSpPr bwMode="auto">
                <a:xfrm>
                  <a:off x="2256" y="2026"/>
                  <a:ext cx="95" cy="182"/>
                  <a:chOff x="912" y="2016"/>
                  <a:chExt cx="95" cy="182"/>
                </a:xfrm>
              </p:grpSpPr>
              <p:sp>
                <p:nvSpPr>
                  <p:cNvPr id="254" name="Freeform 337"/>
                  <p:cNvSpPr>
                    <a:spLocks/>
                  </p:cNvSpPr>
                  <p:nvPr/>
                </p:nvSpPr>
                <p:spPr bwMode="auto">
                  <a:xfrm>
                    <a:off x="981" y="2014"/>
                    <a:ext cx="49" cy="180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55" name="Freeform 338"/>
                  <p:cNvSpPr>
                    <a:spLocks/>
                  </p:cNvSpPr>
                  <p:nvPr/>
                </p:nvSpPr>
                <p:spPr bwMode="auto">
                  <a:xfrm>
                    <a:off x="940" y="2014"/>
                    <a:ext cx="48" cy="180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51" name="Group 339"/>
                <p:cNvGrpSpPr>
                  <a:grpSpLocks/>
                </p:cNvGrpSpPr>
                <p:nvPr/>
              </p:nvGrpSpPr>
              <p:grpSpPr bwMode="auto">
                <a:xfrm>
                  <a:off x="2449" y="2016"/>
                  <a:ext cx="95" cy="182"/>
                  <a:chOff x="912" y="2016"/>
                  <a:chExt cx="95" cy="182"/>
                </a:xfrm>
              </p:grpSpPr>
              <p:sp>
                <p:nvSpPr>
                  <p:cNvPr id="252" name="Freeform 340"/>
                  <p:cNvSpPr>
                    <a:spLocks/>
                  </p:cNvSpPr>
                  <p:nvPr/>
                </p:nvSpPr>
                <p:spPr bwMode="auto">
                  <a:xfrm>
                    <a:off x="980" y="2014"/>
                    <a:ext cx="49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53" name="Freeform 341"/>
                  <p:cNvSpPr>
                    <a:spLocks/>
                  </p:cNvSpPr>
                  <p:nvPr/>
                </p:nvSpPr>
                <p:spPr bwMode="auto">
                  <a:xfrm>
                    <a:off x="940" y="2014"/>
                    <a:ext cx="48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85" name="Rectangle 264"/>
            <p:cNvSpPr>
              <a:spLocks noChangeArrowheads="1"/>
            </p:cNvSpPr>
            <p:nvPr/>
          </p:nvSpPr>
          <p:spPr bwMode="auto">
            <a:xfrm>
              <a:off x="2057400" y="4419600"/>
              <a:ext cx="8382000" cy="2438400"/>
            </a:xfrm>
            <a:prstGeom prst="rect">
              <a:avLst/>
            </a:prstGeom>
            <a:solidFill>
              <a:srgbClr val="FFFFB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1800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grpSp>
          <p:nvGrpSpPr>
            <p:cNvPr id="86" name="Group 265"/>
            <p:cNvGrpSpPr>
              <a:grpSpLocks/>
            </p:cNvGrpSpPr>
            <p:nvPr/>
          </p:nvGrpSpPr>
          <p:grpSpPr bwMode="auto">
            <a:xfrm>
              <a:off x="2057400" y="3733800"/>
              <a:ext cx="1981200" cy="762000"/>
              <a:chOff x="864" y="1584"/>
              <a:chExt cx="1776" cy="806"/>
            </a:xfrm>
          </p:grpSpPr>
          <p:grpSp>
            <p:nvGrpSpPr>
              <p:cNvPr id="164" name="Group 266"/>
              <p:cNvGrpSpPr>
                <a:grpSpLocks/>
              </p:cNvGrpSpPr>
              <p:nvPr/>
            </p:nvGrpSpPr>
            <p:grpSpPr bwMode="auto">
              <a:xfrm>
                <a:off x="864" y="2016"/>
                <a:ext cx="1776" cy="374"/>
                <a:chOff x="864" y="2016"/>
                <a:chExt cx="1776" cy="374"/>
              </a:xfrm>
            </p:grpSpPr>
            <p:grpSp>
              <p:nvGrpSpPr>
                <p:cNvPr id="203" name="Group 267"/>
                <p:cNvGrpSpPr>
                  <a:grpSpLocks/>
                </p:cNvGrpSpPr>
                <p:nvPr/>
              </p:nvGrpSpPr>
              <p:grpSpPr bwMode="auto">
                <a:xfrm>
                  <a:off x="864" y="2198"/>
                  <a:ext cx="1776" cy="192"/>
                  <a:chOff x="816" y="2256"/>
                  <a:chExt cx="1776" cy="192"/>
                </a:xfrm>
              </p:grpSpPr>
              <p:sp>
                <p:nvSpPr>
                  <p:cNvPr id="231" name="AutoShape 268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2258"/>
                    <a:ext cx="240" cy="190"/>
                  </a:xfrm>
                  <a:prstGeom prst="flowChartConnector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C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32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2258"/>
                    <a:ext cx="240" cy="190"/>
                  </a:xfrm>
                  <a:prstGeom prst="flowChartConnector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C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33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258"/>
                    <a:ext cx="241" cy="190"/>
                  </a:xfrm>
                  <a:prstGeom prst="flowChartConnector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C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34" name="AutoShape 271"/>
                  <p:cNvSpPr>
                    <a:spLocks noChangeArrowheads="1"/>
                  </p:cNvSpPr>
                  <p:nvPr/>
                </p:nvSpPr>
                <p:spPr bwMode="auto">
                  <a:xfrm>
                    <a:off x="1392" y="2258"/>
                    <a:ext cx="241" cy="190"/>
                  </a:xfrm>
                  <a:prstGeom prst="flowChartConnector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C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35" name="AutoShape 272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258"/>
                    <a:ext cx="241" cy="190"/>
                  </a:xfrm>
                  <a:prstGeom prst="flowChartConnector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C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36" name="AutoShape 273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2258"/>
                    <a:ext cx="241" cy="190"/>
                  </a:xfrm>
                  <a:prstGeom prst="flowChartConnector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C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37" name="AutoShape 274"/>
                  <p:cNvSpPr>
                    <a:spLocks noChangeArrowheads="1"/>
                  </p:cNvSpPr>
                  <p:nvPr/>
                </p:nvSpPr>
                <p:spPr bwMode="auto">
                  <a:xfrm>
                    <a:off x="1968" y="2258"/>
                    <a:ext cx="242" cy="190"/>
                  </a:xfrm>
                  <a:prstGeom prst="flowChartConnector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C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38" name="AutoShape 275"/>
                  <p:cNvSpPr>
                    <a:spLocks noChangeArrowheads="1"/>
                  </p:cNvSpPr>
                  <p:nvPr/>
                </p:nvSpPr>
                <p:spPr bwMode="auto">
                  <a:xfrm>
                    <a:off x="2161" y="2258"/>
                    <a:ext cx="241" cy="190"/>
                  </a:xfrm>
                  <a:prstGeom prst="flowChartConnector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C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39" name="AutoShape 276"/>
                  <p:cNvSpPr>
                    <a:spLocks noChangeArrowheads="1"/>
                  </p:cNvSpPr>
                  <p:nvPr/>
                </p:nvSpPr>
                <p:spPr bwMode="auto">
                  <a:xfrm>
                    <a:off x="2353" y="2258"/>
                    <a:ext cx="241" cy="190"/>
                  </a:xfrm>
                  <a:prstGeom prst="flowChartConnector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C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04" name="Group 277"/>
                <p:cNvGrpSpPr>
                  <a:grpSpLocks/>
                </p:cNvGrpSpPr>
                <p:nvPr/>
              </p:nvGrpSpPr>
              <p:grpSpPr bwMode="auto">
                <a:xfrm>
                  <a:off x="960" y="2016"/>
                  <a:ext cx="95" cy="182"/>
                  <a:chOff x="912" y="2016"/>
                  <a:chExt cx="95" cy="182"/>
                </a:xfrm>
              </p:grpSpPr>
              <p:sp>
                <p:nvSpPr>
                  <p:cNvPr id="229" name="Freeform 278"/>
                  <p:cNvSpPr>
                    <a:spLocks/>
                  </p:cNvSpPr>
                  <p:nvPr/>
                </p:nvSpPr>
                <p:spPr bwMode="auto">
                  <a:xfrm>
                    <a:off x="960" y="2016"/>
                    <a:ext cx="45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30" name="Freeform 279"/>
                  <p:cNvSpPr>
                    <a:spLocks/>
                  </p:cNvSpPr>
                  <p:nvPr/>
                </p:nvSpPr>
                <p:spPr bwMode="auto">
                  <a:xfrm>
                    <a:off x="914" y="2016"/>
                    <a:ext cx="45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05" name="Group 280"/>
                <p:cNvGrpSpPr>
                  <a:grpSpLocks/>
                </p:cNvGrpSpPr>
                <p:nvPr/>
              </p:nvGrpSpPr>
              <p:grpSpPr bwMode="auto">
                <a:xfrm>
                  <a:off x="1153" y="2016"/>
                  <a:ext cx="95" cy="182"/>
                  <a:chOff x="912" y="2016"/>
                  <a:chExt cx="95" cy="182"/>
                </a:xfrm>
              </p:grpSpPr>
              <p:sp>
                <p:nvSpPr>
                  <p:cNvPr id="227" name="Freeform 281"/>
                  <p:cNvSpPr>
                    <a:spLocks/>
                  </p:cNvSpPr>
                  <p:nvPr/>
                </p:nvSpPr>
                <p:spPr bwMode="auto">
                  <a:xfrm>
                    <a:off x="959" y="2016"/>
                    <a:ext cx="48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28" name="Freeform 282"/>
                  <p:cNvSpPr>
                    <a:spLocks/>
                  </p:cNvSpPr>
                  <p:nvPr/>
                </p:nvSpPr>
                <p:spPr bwMode="auto">
                  <a:xfrm>
                    <a:off x="912" y="2016"/>
                    <a:ext cx="48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06" name="Group 283"/>
                <p:cNvGrpSpPr>
                  <a:grpSpLocks/>
                </p:cNvGrpSpPr>
                <p:nvPr/>
              </p:nvGrpSpPr>
              <p:grpSpPr bwMode="auto">
                <a:xfrm>
                  <a:off x="1345" y="2016"/>
                  <a:ext cx="95" cy="182"/>
                  <a:chOff x="912" y="2016"/>
                  <a:chExt cx="95" cy="182"/>
                </a:xfrm>
              </p:grpSpPr>
              <p:sp>
                <p:nvSpPr>
                  <p:cNvPr id="225" name="Freeform 284"/>
                  <p:cNvSpPr>
                    <a:spLocks/>
                  </p:cNvSpPr>
                  <p:nvPr/>
                </p:nvSpPr>
                <p:spPr bwMode="auto">
                  <a:xfrm>
                    <a:off x="959" y="2016"/>
                    <a:ext cx="48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26" name="Freeform 285"/>
                  <p:cNvSpPr>
                    <a:spLocks/>
                  </p:cNvSpPr>
                  <p:nvPr/>
                </p:nvSpPr>
                <p:spPr bwMode="auto">
                  <a:xfrm>
                    <a:off x="912" y="2016"/>
                    <a:ext cx="48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07" name="Group 286"/>
                <p:cNvGrpSpPr>
                  <a:grpSpLocks/>
                </p:cNvGrpSpPr>
                <p:nvPr/>
              </p:nvGrpSpPr>
              <p:grpSpPr bwMode="auto">
                <a:xfrm>
                  <a:off x="1488" y="2016"/>
                  <a:ext cx="95" cy="182"/>
                  <a:chOff x="912" y="2016"/>
                  <a:chExt cx="95" cy="182"/>
                </a:xfrm>
              </p:grpSpPr>
              <p:sp>
                <p:nvSpPr>
                  <p:cNvPr id="223" name="Freeform 287"/>
                  <p:cNvSpPr>
                    <a:spLocks/>
                  </p:cNvSpPr>
                  <p:nvPr/>
                </p:nvSpPr>
                <p:spPr bwMode="auto">
                  <a:xfrm>
                    <a:off x="960" y="2016"/>
                    <a:ext cx="45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24" name="Freeform 288"/>
                  <p:cNvSpPr>
                    <a:spLocks/>
                  </p:cNvSpPr>
                  <p:nvPr/>
                </p:nvSpPr>
                <p:spPr bwMode="auto">
                  <a:xfrm>
                    <a:off x="914" y="2016"/>
                    <a:ext cx="45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08" name="Group 289"/>
                <p:cNvGrpSpPr>
                  <a:grpSpLocks/>
                </p:cNvGrpSpPr>
                <p:nvPr/>
              </p:nvGrpSpPr>
              <p:grpSpPr bwMode="auto">
                <a:xfrm>
                  <a:off x="1681" y="2016"/>
                  <a:ext cx="95" cy="182"/>
                  <a:chOff x="912" y="2016"/>
                  <a:chExt cx="95" cy="182"/>
                </a:xfrm>
              </p:grpSpPr>
              <p:sp>
                <p:nvSpPr>
                  <p:cNvPr id="221" name="Freeform 290"/>
                  <p:cNvSpPr>
                    <a:spLocks/>
                  </p:cNvSpPr>
                  <p:nvPr/>
                </p:nvSpPr>
                <p:spPr bwMode="auto">
                  <a:xfrm>
                    <a:off x="959" y="2016"/>
                    <a:ext cx="48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22" name="Freeform 291"/>
                  <p:cNvSpPr>
                    <a:spLocks/>
                  </p:cNvSpPr>
                  <p:nvPr/>
                </p:nvSpPr>
                <p:spPr bwMode="auto">
                  <a:xfrm>
                    <a:off x="912" y="2016"/>
                    <a:ext cx="48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09" name="Group 292"/>
                <p:cNvGrpSpPr>
                  <a:grpSpLocks/>
                </p:cNvGrpSpPr>
                <p:nvPr/>
              </p:nvGrpSpPr>
              <p:grpSpPr bwMode="auto">
                <a:xfrm>
                  <a:off x="1873" y="2026"/>
                  <a:ext cx="95" cy="182"/>
                  <a:chOff x="912" y="2016"/>
                  <a:chExt cx="95" cy="182"/>
                </a:xfrm>
              </p:grpSpPr>
              <p:sp>
                <p:nvSpPr>
                  <p:cNvPr id="219" name="Freeform 293"/>
                  <p:cNvSpPr>
                    <a:spLocks/>
                  </p:cNvSpPr>
                  <p:nvPr/>
                </p:nvSpPr>
                <p:spPr bwMode="auto">
                  <a:xfrm>
                    <a:off x="959" y="2016"/>
                    <a:ext cx="48" cy="180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20" name="Freeform 294"/>
                  <p:cNvSpPr>
                    <a:spLocks/>
                  </p:cNvSpPr>
                  <p:nvPr/>
                </p:nvSpPr>
                <p:spPr bwMode="auto">
                  <a:xfrm>
                    <a:off x="912" y="2016"/>
                    <a:ext cx="48" cy="180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10" name="Group 295"/>
                <p:cNvGrpSpPr>
                  <a:grpSpLocks/>
                </p:cNvGrpSpPr>
                <p:nvPr/>
              </p:nvGrpSpPr>
              <p:grpSpPr bwMode="auto">
                <a:xfrm>
                  <a:off x="2064" y="2016"/>
                  <a:ext cx="95" cy="182"/>
                  <a:chOff x="912" y="2016"/>
                  <a:chExt cx="95" cy="182"/>
                </a:xfrm>
              </p:grpSpPr>
              <p:sp>
                <p:nvSpPr>
                  <p:cNvPr id="217" name="Freeform 296"/>
                  <p:cNvSpPr>
                    <a:spLocks/>
                  </p:cNvSpPr>
                  <p:nvPr/>
                </p:nvSpPr>
                <p:spPr bwMode="auto">
                  <a:xfrm>
                    <a:off x="960" y="2016"/>
                    <a:ext cx="49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18" name="Freeform 297"/>
                  <p:cNvSpPr>
                    <a:spLocks/>
                  </p:cNvSpPr>
                  <p:nvPr/>
                </p:nvSpPr>
                <p:spPr bwMode="auto">
                  <a:xfrm>
                    <a:off x="914" y="2016"/>
                    <a:ext cx="50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11" name="Group 298"/>
                <p:cNvGrpSpPr>
                  <a:grpSpLocks/>
                </p:cNvGrpSpPr>
                <p:nvPr/>
              </p:nvGrpSpPr>
              <p:grpSpPr bwMode="auto">
                <a:xfrm>
                  <a:off x="2256" y="2026"/>
                  <a:ext cx="95" cy="182"/>
                  <a:chOff x="912" y="2016"/>
                  <a:chExt cx="95" cy="182"/>
                </a:xfrm>
              </p:grpSpPr>
              <p:sp>
                <p:nvSpPr>
                  <p:cNvPr id="215" name="Freeform 299"/>
                  <p:cNvSpPr>
                    <a:spLocks/>
                  </p:cNvSpPr>
                  <p:nvPr/>
                </p:nvSpPr>
                <p:spPr bwMode="auto">
                  <a:xfrm>
                    <a:off x="960" y="2016"/>
                    <a:ext cx="49" cy="180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16" name="Freeform 300"/>
                  <p:cNvSpPr>
                    <a:spLocks/>
                  </p:cNvSpPr>
                  <p:nvPr/>
                </p:nvSpPr>
                <p:spPr bwMode="auto">
                  <a:xfrm>
                    <a:off x="914" y="2016"/>
                    <a:ext cx="50" cy="180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12" name="Group 301"/>
                <p:cNvGrpSpPr>
                  <a:grpSpLocks/>
                </p:cNvGrpSpPr>
                <p:nvPr/>
              </p:nvGrpSpPr>
              <p:grpSpPr bwMode="auto">
                <a:xfrm>
                  <a:off x="2449" y="2016"/>
                  <a:ext cx="95" cy="182"/>
                  <a:chOff x="912" y="2016"/>
                  <a:chExt cx="95" cy="182"/>
                </a:xfrm>
              </p:grpSpPr>
              <p:sp>
                <p:nvSpPr>
                  <p:cNvPr id="213" name="Freeform 302"/>
                  <p:cNvSpPr>
                    <a:spLocks/>
                  </p:cNvSpPr>
                  <p:nvPr/>
                </p:nvSpPr>
                <p:spPr bwMode="auto">
                  <a:xfrm>
                    <a:off x="960" y="2016"/>
                    <a:ext cx="45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14" name="Freeform 303"/>
                  <p:cNvSpPr>
                    <a:spLocks/>
                  </p:cNvSpPr>
                  <p:nvPr/>
                </p:nvSpPr>
                <p:spPr bwMode="auto">
                  <a:xfrm>
                    <a:off x="914" y="2016"/>
                    <a:ext cx="45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65" name="Group 304"/>
              <p:cNvGrpSpPr>
                <a:grpSpLocks/>
              </p:cNvGrpSpPr>
              <p:nvPr/>
            </p:nvGrpSpPr>
            <p:grpSpPr bwMode="auto">
              <a:xfrm rot="10800000">
                <a:off x="864" y="1584"/>
                <a:ext cx="1776" cy="374"/>
                <a:chOff x="864" y="2016"/>
                <a:chExt cx="1776" cy="374"/>
              </a:xfrm>
            </p:grpSpPr>
            <p:grpSp>
              <p:nvGrpSpPr>
                <p:cNvPr id="166" name="Group 305"/>
                <p:cNvGrpSpPr>
                  <a:grpSpLocks/>
                </p:cNvGrpSpPr>
                <p:nvPr/>
              </p:nvGrpSpPr>
              <p:grpSpPr bwMode="auto">
                <a:xfrm>
                  <a:off x="864" y="2198"/>
                  <a:ext cx="1776" cy="192"/>
                  <a:chOff x="816" y="2256"/>
                  <a:chExt cx="1776" cy="192"/>
                </a:xfrm>
              </p:grpSpPr>
              <p:sp>
                <p:nvSpPr>
                  <p:cNvPr id="194" name="AutoShape 306"/>
                  <p:cNvSpPr>
                    <a:spLocks noChangeArrowheads="1"/>
                  </p:cNvSpPr>
                  <p:nvPr/>
                </p:nvSpPr>
                <p:spPr bwMode="auto">
                  <a:xfrm>
                    <a:off x="806" y="2253"/>
                    <a:ext cx="241" cy="190"/>
                  </a:xfrm>
                  <a:prstGeom prst="flowChartConnector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C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95" name="AutoShape 307"/>
                  <p:cNvSpPr>
                    <a:spLocks noChangeArrowheads="1"/>
                  </p:cNvSpPr>
                  <p:nvPr/>
                </p:nvSpPr>
                <p:spPr bwMode="auto">
                  <a:xfrm>
                    <a:off x="1002" y="2253"/>
                    <a:ext cx="241" cy="190"/>
                  </a:xfrm>
                  <a:prstGeom prst="flowChartConnector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C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96" name="AutoShape 308"/>
                  <p:cNvSpPr>
                    <a:spLocks noChangeArrowheads="1"/>
                  </p:cNvSpPr>
                  <p:nvPr/>
                </p:nvSpPr>
                <p:spPr bwMode="auto">
                  <a:xfrm>
                    <a:off x="1191" y="2253"/>
                    <a:ext cx="241" cy="190"/>
                  </a:xfrm>
                  <a:prstGeom prst="flowChartConnector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C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97" name="AutoShape 309"/>
                  <p:cNvSpPr>
                    <a:spLocks noChangeArrowheads="1"/>
                  </p:cNvSpPr>
                  <p:nvPr/>
                </p:nvSpPr>
                <p:spPr bwMode="auto">
                  <a:xfrm>
                    <a:off x="1391" y="2253"/>
                    <a:ext cx="241" cy="190"/>
                  </a:xfrm>
                  <a:prstGeom prst="flowChartConnector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C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98" name="AutoShape 310"/>
                  <p:cNvSpPr>
                    <a:spLocks noChangeArrowheads="1"/>
                  </p:cNvSpPr>
                  <p:nvPr/>
                </p:nvSpPr>
                <p:spPr bwMode="auto">
                  <a:xfrm>
                    <a:off x="1583" y="2253"/>
                    <a:ext cx="241" cy="190"/>
                  </a:xfrm>
                  <a:prstGeom prst="flowChartConnector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C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99" name="AutoShape 311"/>
                  <p:cNvSpPr>
                    <a:spLocks noChangeArrowheads="1"/>
                  </p:cNvSpPr>
                  <p:nvPr/>
                </p:nvSpPr>
                <p:spPr bwMode="auto">
                  <a:xfrm>
                    <a:off x="1775" y="2253"/>
                    <a:ext cx="241" cy="190"/>
                  </a:xfrm>
                  <a:prstGeom prst="flowChartConnector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C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00" name="AutoShape 312"/>
                  <p:cNvSpPr>
                    <a:spLocks noChangeArrowheads="1"/>
                  </p:cNvSpPr>
                  <p:nvPr/>
                </p:nvSpPr>
                <p:spPr bwMode="auto">
                  <a:xfrm>
                    <a:off x="1967" y="2253"/>
                    <a:ext cx="241" cy="190"/>
                  </a:xfrm>
                  <a:prstGeom prst="flowChartConnector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C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01" name="AutoShape 313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53"/>
                    <a:ext cx="240" cy="190"/>
                  </a:xfrm>
                  <a:prstGeom prst="flowChartConnector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C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02" name="AutoShape 314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2253"/>
                    <a:ext cx="240" cy="190"/>
                  </a:xfrm>
                  <a:prstGeom prst="flowChartConnector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C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67" name="Group 315"/>
                <p:cNvGrpSpPr>
                  <a:grpSpLocks/>
                </p:cNvGrpSpPr>
                <p:nvPr/>
              </p:nvGrpSpPr>
              <p:grpSpPr bwMode="auto">
                <a:xfrm>
                  <a:off x="960" y="2016"/>
                  <a:ext cx="95" cy="182"/>
                  <a:chOff x="912" y="2016"/>
                  <a:chExt cx="95" cy="182"/>
                </a:xfrm>
              </p:grpSpPr>
              <p:sp>
                <p:nvSpPr>
                  <p:cNvPr id="192" name="Freeform 316"/>
                  <p:cNvSpPr>
                    <a:spLocks/>
                  </p:cNvSpPr>
                  <p:nvPr/>
                </p:nvSpPr>
                <p:spPr bwMode="auto">
                  <a:xfrm>
                    <a:off x="961" y="2014"/>
                    <a:ext cx="44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93" name="Freeform 317"/>
                  <p:cNvSpPr>
                    <a:spLocks/>
                  </p:cNvSpPr>
                  <p:nvPr/>
                </p:nvSpPr>
                <p:spPr bwMode="auto">
                  <a:xfrm>
                    <a:off x="920" y="2014"/>
                    <a:ext cx="45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68" name="Group 318"/>
                <p:cNvGrpSpPr>
                  <a:grpSpLocks/>
                </p:cNvGrpSpPr>
                <p:nvPr/>
              </p:nvGrpSpPr>
              <p:grpSpPr bwMode="auto">
                <a:xfrm>
                  <a:off x="1153" y="2016"/>
                  <a:ext cx="95" cy="182"/>
                  <a:chOff x="912" y="2016"/>
                  <a:chExt cx="95" cy="182"/>
                </a:xfrm>
              </p:grpSpPr>
              <p:sp>
                <p:nvSpPr>
                  <p:cNvPr id="190" name="Freeform 319"/>
                  <p:cNvSpPr>
                    <a:spLocks/>
                  </p:cNvSpPr>
                  <p:nvPr/>
                </p:nvSpPr>
                <p:spPr bwMode="auto">
                  <a:xfrm>
                    <a:off x="959" y="2014"/>
                    <a:ext cx="49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91" name="Freeform 320"/>
                  <p:cNvSpPr>
                    <a:spLocks/>
                  </p:cNvSpPr>
                  <p:nvPr/>
                </p:nvSpPr>
                <p:spPr bwMode="auto">
                  <a:xfrm>
                    <a:off x="913" y="2014"/>
                    <a:ext cx="49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69" name="Group 321"/>
                <p:cNvGrpSpPr>
                  <a:grpSpLocks/>
                </p:cNvGrpSpPr>
                <p:nvPr/>
              </p:nvGrpSpPr>
              <p:grpSpPr bwMode="auto">
                <a:xfrm>
                  <a:off x="1345" y="2016"/>
                  <a:ext cx="95" cy="182"/>
                  <a:chOff x="912" y="2016"/>
                  <a:chExt cx="95" cy="182"/>
                </a:xfrm>
              </p:grpSpPr>
              <p:sp>
                <p:nvSpPr>
                  <p:cNvPr id="188" name="Freeform 322"/>
                  <p:cNvSpPr>
                    <a:spLocks/>
                  </p:cNvSpPr>
                  <p:nvPr/>
                </p:nvSpPr>
                <p:spPr bwMode="auto">
                  <a:xfrm>
                    <a:off x="959" y="2014"/>
                    <a:ext cx="49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89" name="Freeform 323"/>
                  <p:cNvSpPr>
                    <a:spLocks/>
                  </p:cNvSpPr>
                  <p:nvPr/>
                </p:nvSpPr>
                <p:spPr bwMode="auto">
                  <a:xfrm>
                    <a:off x="912" y="2014"/>
                    <a:ext cx="48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70" name="Group 324"/>
                <p:cNvGrpSpPr>
                  <a:grpSpLocks/>
                </p:cNvGrpSpPr>
                <p:nvPr/>
              </p:nvGrpSpPr>
              <p:grpSpPr bwMode="auto">
                <a:xfrm>
                  <a:off x="1488" y="2016"/>
                  <a:ext cx="95" cy="182"/>
                  <a:chOff x="912" y="2016"/>
                  <a:chExt cx="95" cy="182"/>
                </a:xfrm>
              </p:grpSpPr>
              <p:sp>
                <p:nvSpPr>
                  <p:cNvPr id="186" name="Freeform 325"/>
                  <p:cNvSpPr>
                    <a:spLocks/>
                  </p:cNvSpPr>
                  <p:nvPr/>
                </p:nvSpPr>
                <p:spPr bwMode="auto">
                  <a:xfrm>
                    <a:off x="961" y="2014"/>
                    <a:ext cx="44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87" name="Freeform 326"/>
                  <p:cNvSpPr>
                    <a:spLocks/>
                  </p:cNvSpPr>
                  <p:nvPr/>
                </p:nvSpPr>
                <p:spPr bwMode="auto">
                  <a:xfrm>
                    <a:off x="918" y="2014"/>
                    <a:ext cx="44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71" name="Group 327"/>
                <p:cNvGrpSpPr>
                  <a:grpSpLocks/>
                </p:cNvGrpSpPr>
                <p:nvPr/>
              </p:nvGrpSpPr>
              <p:grpSpPr bwMode="auto">
                <a:xfrm>
                  <a:off x="1681" y="2016"/>
                  <a:ext cx="95" cy="182"/>
                  <a:chOff x="912" y="2016"/>
                  <a:chExt cx="95" cy="182"/>
                </a:xfrm>
              </p:grpSpPr>
              <p:sp>
                <p:nvSpPr>
                  <p:cNvPr id="184" name="Freeform 328"/>
                  <p:cNvSpPr>
                    <a:spLocks/>
                  </p:cNvSpPr>
                  <p:nvPr/>
                </p:nvSpPr>
                <p:spPr bwMode="auto">
                  <a:xfrm>
                    <a:off x="959" y="2014"/>
                    <a:ext cx="48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85" name="Freeform 329"/>
                  <p:cNvSpPr>
                    <a:spLocks/>
                  </p:cNvSpPr>
                  <p:nvPr/>
                </p:nvSpPr>
                <p:spPr bwMode="auto">
                  <a:xfrm>
                    <a:off x="898" y="2014"/>
                    <a:ext cx="49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72" name="Group 330"/>
                <p:cNvGrpSpPr>
                  <a:grpSpLocks/>
                </p:cNvGrpSpPr>
                <p:nvPr/>
              </p:nvGrpSpPr>
              <p:grpSpPr bwMode="auto">
                <a:xfrm>
                  <a:off x="1873" y="2026"/>
                  <a:ext cx="95" cy="182"/>
                  <a:chOff x="912" y="2016"/>
                  <a:chExt cx="95" cy="182"/>
                </a:xfrm>
              </p:grpSpPr>
              <p:sp>
                <p:nvSpPr>
                  <p:cNvPr id="182" name="Freeform 331"/>
                  <p:cNvSpPr>
                    <a:spLocks/>
                  </p:cNvSpPr>
                  <p:nvPr/>
                </p:nvSpPr>
                <p:spPr bwMode="auto">
                  <a:xfrm>
                    <a:off x="959" y="2014"/>
                    <a:ext cx="48" cy="180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83" name="Freeform 332"/>
                  <p:cNvSpPr>
                    <a:spLocks/>
                  </p:cNvSpPr>
                  <p:nvPr/>
                </p:nvSpPr>
                <p:spPr bwMode="auto">
                  <a:xfrm>
                    <a:off x="898" y="2014"/>
                    <a:ext cx="49" cy="180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73" name="Group 333"/>
                <p:cNvGrpSpPr>
                  <a:grpSpLocks/>
                </p:cNvGrpSpPr>
                <p:nvPr/>
              </p:nvGrpSpPr>
              <p:grpSpPr bwMode="auto">
                <a:xfrm>
                  <a:off x="2064" y="2016"/>
                  <a:ext cx="95" cy="182"/>
                  <a:chOff x="912" y="2016"/>
                  <a:chExt cx="95" cy="182"/>
                </a:xfrm>
              </p:grpSpPr>
              <p:sp>
                <p:nvSpPr>
                  <p:cNvPr id="180" name="Freeform 334"/>
                  <p:cNvSpPr>
                    <a:spLocks/>
                  </p:cNvSpPr>
                  <p:nvPr/>
                </p:nvSpPr>
                <p:spPr bwMode="auto">
                  <a:xfrm>
                    <a:off x="956" y="2014"/>
                    <a:ext cx="50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81" name="Freeform 335"/>
                  <p:cNvSpPr>
                    <a:spLocks/>
                  </p:cNvSpPr>
                  <p:nvPr/>
                </p:nvSpPr>
                <p:spPr bwMode="auto">
                  <a:xfrm>
                    <a:off x="912" y="2014"/>
                    <a:ext cx="48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74" name="Group 336"/>
                <p:cNvGrpSpPr>
                  <a:grpSpLocks/>
                </p:cNvGrpSpPr>
                <p:nvPr/>
              </p:nvGrpSpPr>
              <p:grpSpPr bwMode="auto">
                <a:xfrm>
                  <a:off x="2256" y="2026"/>
                  <a:ext cx="95" cy="182"/>
                  <a:chOff x="912" y="2016"/>
                  <a:chExt cx="95" cy="182"/>
                </a:xfrm>
              </p:grpSpPr>
              <p:sp>
                <p:nvSpPr>
                  <p:cNvPr id="178" name="Freeform 337"/>
                  <p:cNvSpPr>
                    <a:spLocks/>
                  </p:cNvSpPr>
                  <p:nvPr/>
                </p:nvSpPr>
                <p:spPr bwMode="auto">
                  <a:xfrm>
                    <a:off x="977" y="2014"/>
                    <a:ext cx="50" cy="180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79" name="Freeform 338"/>
                  <p:cNvSpPr>
                    <a:spLocks/>
                  </p:cNvSpPr>
                  <p:nvPr/>
                </p:nvSpPr>
                <p:spPr bwMode="auto">
                  <a:xfrm>
                    <a:off x="928" y="2014"/>
                    <a:ext cx="50" cy="180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75" name="Group 339"/>
                <p:cNvGrpSpPr>
                  <a:grpSpLocks/>
                </p:cNvGrpSpPr>
                <p:nvPr/>
              </p:nvGrpSpPr>
              <p:grpSpPr bwMode="auto">
                <a:xfrm>
                  <a:off x="2449" y="2016"/>
                  <a:ext cx="95" cy="182"/>
                  <a:chOff x="912" y="2016"/>
                  <a:chExt cx="95" cy="182"/>
                </a:xfrm>
              </p:grpSpPr>
              <p:sp>
                <p:nvSpPr>
                  <p:cNvPr id="176" name="Freeform 340"/>
                  <p:cNvSpPr>
                    <a:spLocks/>
                  </p:cNvSpPr>
                  <p:nvPr/>
                </p:nvSpPr>
                <p:spPr bwMode="auto">
                  <a:xfrm>
                    <a:off x="971" y="2014"/>
                    <a:ext cx="44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77" name="Freeform 341"/>
                  <p:cNvSpPr>
                    <a:spLocks/>
                  </p:cNvSpPr>
                  <p:nvPr/>
                </p:nvSpPr>
                <p:spPr bwMode="auto">
                  <a:xfrm>
                    <a:off x="926" y="2014"/>
                    <a:ext cx="44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87" name="Group 265"/>
            <p:cNvGrpSpPr>
              <a:grpSpLocks/>
            </p:cNvGrpSpPr>
            <p:nvPr/>
          </p:nvGrpSpPr>
          <p:grpSpPr bwMode="auto">
            <a:xfrm>
              <a:off x="4267200" y="3733800"/>
              <a:ext cx="1524000" cy="762000"/>
              <a:chOff x="864" y="1584"/>
              <a:chExt cx="1776" cy="806"/>
            </a:xfrm>
          </p:grpSpPr>
          <p:grpSp>
            <p:nvGrpSpPr>
              <p:cNvPr id="88" name="Group 266"/>
              <p:cNvGrpSpPr>
                <a:grpSpLocks/>
              </p:cNvGrpSpPr>
              <p:nvPr/>
            </p:nvGrpSpPr>
            <p:grpSpPr bwMode="auto">
              <a:xfrm>
                <a:off x="864" y="2016"/>
                <a:ext cx="1776" cy="374"/>
                <a:chOff x="864" y="2016"/>
                <a:chExt cx="1776" cy="374"/>
              </a:xfrm>
            </p:grpSpPr>
            <p:grpSp>
              <p:nvGrpSpPr>
                <p:cNvPr id="127" name="Group 267"/>
                <p:cNvGrpSpPr>
                  <a:grpSpLocks/>
                </p:cNvGrpSpPr>
                <p:nvPr/>
              </p:nvGrpSpPr>
              <p:grpSpPr bwMode="auto">
                <a:xfrm>
                  <a:off x="864" y="2198"/>
                  <a:ext cx="1776" cy="192"/>
                  <a:chOff x="816" y="2256"/>
                  <a:chExt cx="1776" cy="192"/>
                </a:xfrm>
              </p:grpSpPr>
              <p:sp>
                <p:nvSpPr>
                  <p:cNvPr id="155" name="AutoShape 268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2258"/>
                    <a:ext cx="241" cy="190"/>
                  </a:xfrm>
                  <a:prstGeom prst="flowChartConnector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C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56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2258"/>
                    <a:ext cx="239" cy="190"/>
                  </a:xfrm>
                  <a:prstGeom prst="flowChartConnector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C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57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258"/>
                    <a:ext cx="241" cy="190"/>
                  </a:xfrm>
                  <a:prstGeom prst="flowChartConnector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C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58" name="AutoShape 271"/>
                  <p:cNvSpPr>
                    <a:spLocks noChangeArrowheads="1"/>
                  </p:cNvSpPr>
                  <p:nvPr/>
                </p:nvSpPr>
                <p:spPr bwMode="auto">
                  <a:xfrm>
                    <a:off x="1392" y="2258"/>
                    <a:ext cx="239" cy="190"/>
                  </a:xfrm>
                  <a:prstGeom prst="flowChartConnector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C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59" name="AutoShape 272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258"/>
                    <a:ext cx="241" cy="190"/>
                  </a:xfrm>
                  <a:prstGeom prst="flowChartConnector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C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60" name="AutoShape 273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2258"/>
                    <a:ext cx="239" cy="190"/>
                  </a:xfrm>
                  <a:prstGeom prst="flowChartConnector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C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61" name="AutoShape 274"/>
                  <p:cNvSpPr>
                    <a:spLocks noChangeArrowheads="1"/>
                  </p:cNvSpPr>
                  <p:nvPr/>
                </p:nvSpPr>
                <p:spPr bwMode="auto">
                  <a:xfrm>
                    <a:off x="1968" y="2258"/>
                    <a:ext cx="241" cy="190"/>
                  </a:xfrm>
                  <a:prstGeom prst="flowChartConnector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C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62" name="AutoShape 275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58"/>
                    <a:ext cx="239" cy="190"/>
                  </a:xfrm>
                  <a:prstGeom prst="flowChartConnector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C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63" name="AutoShape 276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2258"/>
                    <a:ext cx="242" cy="190"/>
                  </a:xfrm>
                  <a:prstGeom prst="flowChartConnector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C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28" name="Group 277"/>
                <p:cNvGrpSpPr>
                  <a:grpSpLocks/>
                </p:cNvGrpSpPr>
                <p:nvPr/>
              </p:nvGrpSpPr>
              <p:grpSpPr bwMode="auto">
                <a:xfrm>
                  <a:off x="960" y="2016"/>
                  <a:ext cx="95" cy="182"/>
                  <a:chOff x="912" y="2016"/>
                  <a:chExt cx="95" cy="182"/>
                </a:xfrm>
              </p:grpSpPr>
              <p:sp>
                <p:nvSpPr>
                  <p:cNvPr id="153" name="Freeform 278"/>
                  <p:cNvSpPr>
                    <a:spLocks/>
                  </p:cNvSpPr>
                  <p:nvPr/>
                </p:nvSpPr>
                <p:spPr bwMode="auto">
                  <a:xfrm>
                    <a:off x="959" y="2016"/>
                    <a:ext cx="48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54" name="Freeform 279"/>
                  <p:cNvSpPr>
                    <a:spLocks/>
                  </p:cNvSpPr>
                  <p:nvPr/>
                </p:nvSpPr>
                <p:spPr bwMode="auto">
                  <a:xfrm>
                    <a:off x="908" y="2016"/>
                    <a:ext cx="51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29" name="Group 280"/>
                <p:cNvGrpSpPr>
                  <a:grpSpLocks/>
                </p:cNvGrpSpPr>
                <p:nvPr/>
              </p:nvGrpSpPr>
              <p:grpSpPr bwMode="auto">
                <a:xfrm>
                  <a:off x="1153" y="2016"/>
                  <a:ext cx="95" cy="182"/>
                  <a:chOff x="912" y="2016"/>
                  <a:chExt cx="95" cy="182"/>
                </a:xfrm>
              </p:grpSpPr>
              <p:sp>
                <p:nvSpPr>
                  <p:cNvPr id="151" name="Freeform 281"/>
                  <p:cNvSpPr>
                    <a:spLocks/>
                  </p:cNvSpPr>
                  <p:nvPr/>
                </p:nvSpPr>
                <p:spPr bwMode="auto">
                  <a:xfrm>
                    <a:off x="959" y="2016"/>
                    <a:ext cx="48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52" name="Freeform 282"/>
                  <p:cNvSpPr>
                    <a:spLocks/>
                  </p:cNvSpPr>
                  <p:nvPr/>
                </p:nvSpPr>
                <p:spPr bwMode="auto">
                  <a:xfrm>
                    <a:off x="906" y="2016"/>
                    <a:ext cx="51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30" name="Group 283"/>
                <p:cNvGrpSpPr>
                  <a:grpSpLocks/>
                </p:cNvGrpSpPr>
                <p:nvPr/>
              </p:nvGrpSpPr>
              <p:grpSpPr bwMode="auto">
                <a:xfrm>
                  <a:off x="1345" y="2016"/>
                  <a:ext cx="95" cy="182"/>
                  <a:chOff x="912" y="2016"/>
                  <a:chExt cx="95" cy="182"/>
                </a:xfrm>
              </p:grpSpPr>
              <p:sp>
                <p:nvSpPr>
                  <p:cNvPr id="149" name="Freeform 284"/>
                  <p:cNvSpPr>
                    <a:spLocks/>
                  </p:cNvSpPr>
                  <p:nvPr/>
                </p:nvSpPr>
                <p:spPr bwMode="auto">
                  <a:xfrm>
                    <a:off x="960" y="2016"/>
                    <a:ext cx="51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50" name="Freeform 285"/>
                  <p:cNvSpPr>
                    <a:spLocks/>
                  </p:cNvSpPr>
                  <p:nvPr/>
                </p:nvSpPr>
                <p:spPr bwMode="auto">
                  <a:xfrm>
                    <a:off x="912" y="2016"/>
                    <a:ext cx="48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31" name="Group 286"/>
                <p:cNvGrpSpPr>
                  <a:grpSpLocks/>
                </p:cNvGrpSpPr>
                <p:nvPr/>
              </p:nvGrpSpPr>
              <p:grpSpPr bwMode="auto">
                <a:xfrm>
                  <a:off x="1488" y="2016"/>
                  <a:ext cx="95" cy="182"/>
                  <a:chOff x="912" y="2016"/>
                  <a:chExt cx="95" cy="182"/>
                </a:xfrm>
              </p:grpSpPr>
              <p:sp>
                <p:nvSpPr>
                  <p:cNvPr id="147" name="Freeform 287"/>
                  <p:cNvSpPr>
                    <a:spLocks/>
                  </p:cNvSpPr>
                  <p:nvPr/>
                </p:nvSpPr>
                <p:spPr bwMode="auto">
                  <a:xfrm>
                    <a:off x="960" y="2016"/>
                    <a:ext cx="41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48" name="Freeform 288"/>
                  <p:cNvSpPr>
                    <a:spLocks/>
                  </p:cNvSpPr>
                  <p:nvPr/>
                </p:nvSpPr>
                <p:spPr bwMode="auto">
                  <a:xfrm>
                    <a:off x="912" y="2016"/>
                    <a:ext cx="46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32" name="Group 289"/>
                <p:cNvGrpSpPr>
                  <a:grpSpLocks/>
                </p:cNvGrpSpPr>
                <p:nvPr/>
              </p:nvGrpSpPr>
              <p:grpSpPr bwMode="auto">
                <a:xfrm>
                  <a:off x="1681" y="2016"/>
                  <a:ext cx="95" cy="182"/>
                  <a:chOff x="912" y="2016"/>
                  <a:chExt cx="95" cy="182"/>
                </a:xfrm>
              </p:grpSpPr>
              <p:sp>
                <p:nvSpPr>
                  <p:cNvPr id="145" name="Freeform 290"/>
                  <p:cNvSpPr>
                    <a:spLocks/>
                  </p:cNvSpPr>
                  <p:nvPr/>
                </p:nvSpPr>
                <p:spPr bwMode="auto">
                  <a:xfrm>
                    <a:off x="960" y="2016"/>
                    <a:ext cx="51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46" name="Freeform 291"/>
                  <p:cNvSpPr>
                    <a:spLocks/>
                  </p:cNvSpPr>
                  <p:nvPr/>
                </p:nvSpPr>
                <p:spPr bwMode="auto">
                  <a:xfrm>
                    <a:off x="912" y="2016"/>
                    <a:ext cx="48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33" name="Group 292"/>
                <p:cNvGrpSpPr>
                  <a:grpSpLocks/>
                </p:cNvGrpSpPr>
                <p:nvPr/>
              </p:nvGrpSpPr>
              <p:grpSpPr bwMode="auto">
                <a:xfrm>
                  <a:off x="1873" y="2026"/>
                  <a:ext cx="95" cy="182"/>
                  <a:chOff x="912" y="2016"/>
                  <a:chExt cx="95" cy="182"/>
                </a:xfrm>
              </p:grpSpPr>
              <p:sp>
                <p:nvSpPr>
                  <p:cNvPr id="143" name="Freeform 293"/>
                  <p:cNvSpPr>
                    <a:spLocks/>
                  </p:cNvSpPr>
                  <p:nvPr/>
                </p:nvSpPr>
                <p:spPr bwMode="auto">
                  <a:xfrm>
                    <a:off x="959" y="2016"/>
                    <a:ext cx="48" cy="180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44" name="Freeform 294"/>
                  <p:cNvSpPr>
                    <a:spLocks/>
                  </p:cNvSpPr>
                  <p:nvPr/>
                </p:nvSpPr>
                <p:spPr bwMode="auto">
                  <a:xfrm>
                    <a:off x="908" y="2016"/>
                    <a:ext cx="51" cy="180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34" name="Group 295"/>
                <p:cNvGrpSpPr>
                  <a:grpSpLocks/>
                </p:cNvGrpSpPr>
                <p:nvPr/>
              </p:nvGrpSpPr>
              <p:grpSpPr bwMode="auto">
                <a:xfrm>
                  <a:off x="2064" y="2016"/>
                  <a:ext cx="95" cy="182"/>
                  <a:chOff x="912" y="2016"/>
                  <a:chExt cx="95" cy="182"/>
                </a:xfrm>
              </p:grpSpPr>
              <p:sp>
                <p:nvSpPr>
                  <p:cNvPr id="141" name="Freeform 296"/>
                  <p:cNvSpPr>
                    <a:spLocks/>
                  </p:cNvSpPr>
                  <p:nvPr/>
                </p:nvSpPr>
                <p:spPr bwMode="auto">
                  <a:xfrm>
                    <a:off x="959" y="2016"/>
                    <a:ext cx="48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42" name="Freeform 297"/>
                  <p:cNvSpPr>
                    <a:spLocks/>
                  </p:cNvSpPr>
                  <p:nvPr/>
                </p:nvSpPr>
                <p:spPr bwMode="auto">
                  <a:xfrm>
                    <a:off x="910" y="2016"/>
                    <a:ext cx="50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35" name="Group 298"/>
                <p:cNvGrpSpPr>
                  <a:grpSpLocks/>
                </p:cNvGrpSpPr>
                <p:nvPr/>
              </p:nvGrpSpPr>
              <p:grpSpPr bwMode="auto">
                <a:xfrm>
                  <a:off x="2256" y="2026"/>
                  <a:ext cx="95" cy="182"/>
                  <a:chOff x="912" y="2016"/>
                  <a:chExt cx="95" cy="182"/>
                </a:xfrm>
              </p:grpSpPr>
              <p:sp>
                <p:nvSpPr>
                  <p:cNvPr id="139" name="Freeform 299"/>
                  <p:cNvSpPr>
                    <a:spLocks/>
                  </p:cNvSpPr>
                  <p:nvPr/>
                </p:nvSpPr>
                <p:spPr bwMode="auto">
                  <a:xfrm>
                    <a:off x="960" y="2016"/>
                    <a:ext cx="51" cy="180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40" name="Freeform 300"/>
                  <p:cNvSpPr>
                    <a:spLocks/>
                  </p:cNvSpPr>
                  <p:nvPr/>
                </p:nvSpPr>
                <p:spPr bwMode="auto">
                  <a:xfrm>
                    <a:off x="912" y="2016"/>
                    <a:ext cx="48" cy="180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36" name="Group 301"/>
                <p:cNvGrpSpPr>
                  <a:grpSpLocks/>
                </p:cNvGrpSpPr>
                <p:nvPr/>
              </p:nvGrpSpPr>
              <p:grpSpPr bwMode="auto">
                <a:xfrm>
                  <a:off x="2449" y="2016"/>
                  <a:ext cx="95" cy="182"/>
                  <a:chOff x="912" y="2016"/>
                  <a:chExt cx="95" cy="182"/>
                </a:xfrm>
              </p:grpSpPr>
              <p:sp>
                <p:nvSpPr>
                  <p:cNvPr id="137" name="Freeform 302"/>
                  <p:cNvSpPr>
                    <a:spLocks/>
                  </p:cNvSpPr>
                  <p:nvPr/>
                </p:nvSpPr>
                <p:spPr bwMode="auto">
                  <a:xfrm>
                    <a:off x="960" y="2016"/>
                    <a:ext cx="51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8" name="Freeform 303"/>
                  <p:cNvSpPr>
                    <a:spLocks/>
                  </p:cNvSpPr>
                  <p:nvPr/>
                </p:nvSpPr>
                <p:spPr bwMode="auto">
                  <a:xfrm>
                    <a:off x="912" y="2016"/>
                    <a:ext cx="48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89" name="Group 304"/>
              <p:cNvGrpSpPr>
                <a:grpSpLocks/>
              </p:cNvGrpSpPr>
              <p:nvPr/>
            </p:nvGrpSpPr>
            <p:grpSpPr bwMode="auto">
              <a:xfrm rot="10800000">
                <a:off x="864" y="1584"/>
                <a:ext cx="1776" cy="374"/>
                <a:chOff x="864" y="2016"/>
                <a:chExt cx="1776" cy="374"/>
              </a:xfrm>
            </p:grpSpPr>
            <p:grpSp>
              <p:nvGrpSpPr>
                <p:cNvPr id="90" name="Group 305"/>
                <p:cNvGrpSpPr>
                  <a:grpSpLocks/>
                </p:cNvGrpSpPr>
                <p:nvPr/>
              </p:nvGrpSpPr>
              <p:grpSpPr bwMode="auto">
                <a:xfrm>
                  <a:off x="864" y="2198"/>
                  <a:ext cx="1776" cy="192"/>
                  <a:chOff x="816" y="2256"/>
                  <a:chExt cx="1776" cy="192"/>
                </a:xfrm>
              </p:grpSpPr>
              <p:sp>
                <p:nvSpPr>
                  <p:cNvPr id="118" name="AutoShape 306"/>
                  <p:cNvSpPr>
                    <a:spLocks noChangeArrowheads="1"/>
                  </p:cNvSpPr>
                  <p:nvPr/>
                </p:nvSpPr>
                <p:spPr bwMode="auto">
                  <a:xfrm>
                    <a:off x="841" y="2253"/>
                    <a:ext cx="241" cy="190"/>
                  </a:xfrm>
                  <a:prstGeom prst="flowChartConnector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C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9" name="AutoShape 307"/>
                  <p:cNvSpPr>
                    <a:spLocks noChangeArrowheads="1"/>
                  </p:cNvSpPr>
                  <p:nvPr/>
                </p:nvSpPr>
                <p:spPr bwMode="auto">
                  <a:xfrm>
                    <a:off x="1046" y="2253"/>
                    <a:ext cx="239" cy="190"/>
                  </a:xfrm>
                  <a:prstGeom prst="flowChartConnector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C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20" name="AutoShape 308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253"/>
                    <a:ext cx="241" cy="190"/>
                  </a:xfrm>
                  <a:prstGeom prst="flowChartConnector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C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21" name="AutoShape 309"/>
                  <p:cNvSpPr>
                    <a:spLocks noChangeArrowheads="1"/>
                  </p:cNvSpPr>
                  <p:nvPr/>
                </p:nvSpPr>
                <p:spPr bwMode="auto">
                  <a:xfrm>
                    <a:off x="1430" y="2253"/>
                    <a:ext cx="239" cy="190"/>
                  </a:xfrm>
                  <a:prstGeom prst="flowChartConnector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C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22" name="AutoShape 310"/>
                  <p:cNvSpPr>
                    <a:spLocks noChangeArrowheads="1"/>
                  </p:cNvSpPr>
                  <p:nvPr/>
                </p:nvSpPr>
                <p:spPr bwMode="auto">
                  <a:xfrm>
                    <a:off x="1617" y="2253"/>
                    <a:ext cx="242" cy="190"/>
                  </a:xfrm>
                  <a:prstGeom prst="flowChartConnector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C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23" name="AutoShape 311"/>
                  <p:cNvSpPr>
                    <a:spLocks noChangeArrowheads="1"/>
                  </p:cNvSpPr>
                  <p:nvPr/>
                </p:nvSpPr>
                <p:spPr bwMode="auto">
                  <a:xfrm>
                    <a:off x="1814" y="2253"/>
                    <a:ext cx="239" cy="190"/>
                  </a:xfrm>
                  <a:prstGeom prst="flowChartConnector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C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24" name="AutoShape 312"/>
                  <p:cNvSpPr>
                    <a:spLocks noChangeArrowheads="1"/>
                  </p:cNvSpPr>
                  <p:nvPr/>
                </p:nvSpPr>
                <p:spPr bwMode="auto">
                  <a:xfrm>
                    <a:off x="1996" y="2253"/>
                    <a:ext cx="242" cy="190"/>
                  </a:xfrm>
                  <a:prstGeom prst="flowChartConnector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C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25" name="AutoShape 313"/>
                  <p:cNvSpPr>
                    <a:spLocks noChangeArrowheads="1"/>
                  </p:cNvSpPr>
                  <p:nvPr/>
                </p:nvSpPr>
                <p:spPr bwMode="auto">
                  <a:xfrm>
                    <a:off x="2194" y="2253"/>
                    <a:ext cx="242" cy="190"/>
                  </a:xfrm>
                  <a:prstGeom prst="flowChartConnector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C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26" name="AutoShape 314"/>
                  <p:cNvSpPr>
                    <a:spLocks noChangeArrowheads="1"/>
                  </p:cNvSpPr>
                  <p:nvPr/>
                </p:nvSpPr>
                <p:spPr bwMode="auto">
                  <a:xfrm>
                    <a:off x="2385" y="2253"/>
                    <a:ext cx="242" cy="190"/>
                  </a:xfrm>
                  <a:prstGeom prst="flowChartConnector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C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91" name="Group 315"/>
                <p:cNvGrpSpPr>
                  <a:grpSpLocks/>
                </p:cNvGrpSpPr>
                <p:nvPr/>
              </p:nvGrpSpPr>
              <p:grpSpPr bwMode="auto">
                <a:xfrm>
                  <a:off x="960" y="2016"/>
                  <a:ext cx="95" cy="182"/>
                  <a:chOff x="912" y="2016"/>
                  <a:chExt cx="95" cy="182"/>
                </a:xfrm>
              </p:grpSpPr>
              <p:sp>
                <p:nvSpPr>
                  <p:cNvPr id="116" name="Freeform 316"/>
                  <p:cNvSpPr>
                    <a:spLocks/>
                  </p:cNvSpPr>
                  <p:nvPr/>
                </p:nvSpPr>
                <p:spPr bwMode="auto">
                  <a:xfrm>
                    <a:off x="996" y="2014"/>
                    <a:ext cx="48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7" name="Freeform 317"/>
                  <p:cNvSpPr>
                    <a:spLocks/>
                  </p:cNvSpPr>
                  <p:nvPr/>
                </p:nvSpPr>
                <p:spPr bwMode="auto">
                  <a:xfrm>
                    <a:off x="949" y="2014"/>
                    <a:ext cx="48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92" name="Group 318"/>
                <p:cNvGrpSpPr>
                  <a:grpSpLocks/>
                </p:cNvGrpSpPr>
                <p:nvPr/>
              </p:nvGrpSpPr>
              <p:grpSpPr bwMode="auto">
                <a:xfrm>
                  <a:off x="1153" y="2016"/>
                  <a:ext cx="95" cy="182"/>
                  <a:chOff x="912" y="2016"/>
                  <a:chExt cx="95" cy="182"/>
                </a:xfrm>
              </p:grpSpPr>
              <p:sp>
                <p:nvSpPr>
                  <p:cNvPr id="114" name="Freeform 319"/>
                  <p:cNvSpPr>
                    <a:spLocks/>
                  </p:cNvSpPr>
                  <p:nvPr/>
                </p:nvSpPr>
                <p:spPr bwMode="auto">
                  <a:xfrm>
                    <a:off x="996" y="2014"/>
                    <a:ext cx="48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5" name="Freeform 320"/>
                  <p:cNvSpPr>
                    <a:spLocks/>
                  </p:cNvSpPr>
                  <p:nvPr/>
                </p:nvSpPr>
                <p:spPr bwMode="auto">
                  <a:xfrm>
                    <a:off x="948" y="2014"/>
                    <a:ext cx="48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93" name="Group 321"/>
                <p:cNvGrpSpPr>
                  <a:grpSpLocks/>
                </p:cNvGrpSpPr>
                <p:nvPr/>
              </p:nvGrpSpPr>
              <p:grpSpPr bwMode="auto">
                <a:xfrm>
                  <a:off x="1345" y="2016"/>
                  <a:ext cx="95" cy="182"/>
                  <a:chOff x="912" y="2016"/>
                  <a:chExt cx="95" cy="182"/>
                </a:xfrm>
              </p:grpSpPr>
              <p:sp>
                <p:nvSpPr>
                  <p:cNvPr id="112" name="Freeform 322"/>
                  <p:cNvSpPr>
                    <a:spLocks/>
                  </p:cNvSpPr>
                  <p:nvPr/>
                </p:nvSpPr>
                <p:spPr bwMode="auto">
                  <a:xfrm>
                    <a:off x="1001" y="2014"/>
                    <a:ext cx="51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3" name="Freeform 323"/>
                  <p:cNvSpPr>
                    <a:spLocks/>
                  </p:cNvSpPr>
                  <p:nvPr/>
                </p:nvSpPr>
                <p:spPr bwMode="auto">
                  <a:xfrm>
                    <a:off x="946" y="2014"/>
                    <a:ext cx="51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94" name="Group 324"/>
                <p:cNvGrpSpPr>
                  <a:grpSpLocks/>
                </p:cNvGrpSpPr>
                <p:nvPr/>
              </p:nvGrpSpPr>
              <p:grpSpPr bwMode="auto">
                <a:xfrm>
                  <a:off x="1488" y="2016"/>
                  <a:ext cx="95" cy="182"/>
                  <a:chOff x="912" y="2016"/>
                  <a:chExt cx="95" cy="182"/>
                </a:xfrm>
              </p:grpSpPr>
              <p:sp>
                <p:nvSpPr>
                  <p:cNvPr id="110" name="Freeform 325"/>
                  <p:cNvSpPr>
                    <a:spLocks/>
                  </p:cNvSpPr>
                  <p:nvPr/>
                </p:nvSpPr>
                <p:spPr bwMode="auto">
                  <a:xfrm>
                    <a:off x="992" y="2014"/>
                    <a:ext cx="41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1" name="Freeform 326"/>
                  <p:cNvSpPr>
                    <a:spLocks/>
                  </p:cNvSpPr>
                  <p:nvPr/>
                </p:nvSpPr>
                <p:spPr bwMode="auto">
                  <a:xfrm>
                    <a:off x="937" y="2014"/>
                    <a:ext cx="46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95" name="Group 327"/>
                <p:cNvGrpSpPr>
                  <a:grpSpLocks/>
                </p:cNvGrpSpPr>
                <p:nvPr/>
              </p:nvGrpSpPr>
              <p:grpSpPr bwMode="auto">
                <a:xfrm>
                  <a:off x="1681" y="2016"/>
                  <a:ext cx="95" cy="182"/>
                  <a:chOff x="912" y="2016"/>
                  <a:chExt cx="95" cy="182"/>
                </a:xfrm>
              </p:grpSpPr>
              <p:sp>
                <p:nvSpPr>
                  <p:cNvPr id="108" name="Freeform 328"/>
                  <p:cNvSpPr>
                    <a:spLocks/>
                  </p:cNvSpPr>
                  <p:nvPr/>
                </p:nvSpPr>
                <p:spPr bwMode="auto">
                  <a:xfrm>
                    <a:off x="1001" y="2014"/>
                    <a:ext cx="51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9" name="Freeform 329"/>
                  <p:cNvSpPr>
                    <a:spLocks/>
                  </p:cNvSpPr>
                  <p:nvPr/>
                </p:nvSpPr>
                <p:spPr bwMode="auto">
                  <a:xfrm>
                    <a:off x="948" y="2014"/>
                    <a:ext cx="51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96" name="Group 330"/>
                <p:cNvGrpSpPr>
                  <a:grpSpLocks/>
                </p:cNvGrpSpPr>
                <p:nvPr/>
              </p:nvGrpSpPr>
              <p:grpSpPr bwMode="auto">
                <a:xfrm>
                  <a:off x="1873" y="2026"/>
                  <a:ext cx="95" cy="182"/>
                  <a:chOff x="912" y="2016"/>
                  <a:chExt cx="95" cy="182"/>
                </a:xfrm>
              </p:grpSpPr>
              <p:sp>
                <p:nvSpPr>
                  <p:cNvPr id="106" name="Freeform 331"/>
                  <p:cNvSpPr>
                    <a:spLocks/>
                  </p:cNvSpPr>
                  <p:nvPr/>
                </p:nvSpPr>
                <p:spPr bwMode="auto">
                  <a:xfrm>
                    <a:off x="993" y="2014"/>
                    <a:ext cx="51" cy="180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7" name="Freeform 332"/>
                  <p:cNvSpPr>
                    <a:spLocks/>
                  </p:cNvSpPr>
                  <p:nvPr/>
                </p:nvSpPr>
                <p:spPr bwMode="auto">
                  <a:xfrm>
                    <a:off x="949" y="2014"/>
                    <a:ext cx="48" cy="180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97" name="Group 333"/>
                <p:cNvGrpSpPr>
                  <a:grpSpLocks/>
                </p:cNvGrpSpPr>
                <p:nvPr/>
              </p:nvGrpSpPr>
              <p:grpSpPr bwMode="auto">
                <a:xfrm>
                  <a:off x="2064" y="2016"/>
                  <a:ext cx="95" cy="182"/>
                  <a:chOff x="912" y="2016"/>
                  <a:chExt cx="95" cy="182"/>
                </a:xfrm>
              </p:grpSpPr>
              <p:sp>
                <p:nvSpPr>
                  <p:cNvPr id="104" name="Freeform 334"/>
                  <p:cNvSpPr>
                    <a:spLocks/>
                  </p:cNvSpPr>
                  <p:nvPr/>
                </p:nvSpPr>
                <p:spPr bwMode="auto">
                  <a:xfrm>
                    <a:off x="993" y="2014"/>
                    <a:ext cx="51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5" name="Freeform 335"/>
                  <p:cNvSpPr>
                    <a:spLocks/>
                  </p:cNvSpPr>
                  <p:nvPr/>
                </p:nvSpPr>
                <p:spPr bwMode="auto">
                  <a:xfrm>
                    <a:off x="949" y="2014"/>
                    <a:ext cx="48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98" name="Group 336"/>
                <p:cNvGrpSpPr>
                  <a:grpSpLocks/>
                </p:cNvGrpSpPr>
                <p:nvPr/>
              </p:nvGrpSpPr>
              <p:grpSpPr bwMode="auto">
                <a:xfrm>
                  <a:off x="2256" y="2026"/>
                  <a:ext cx="95" cy="182"/>
                  <a:chOff x="912" y="2016"/>
                  <a:chExt cx="95" cy="182"/>
                </a:xfrm>
              </p:grpSpPr>
              <p:sp>
                <p:nvSpPr>
                  <p:cNvPr id="102" name="Freeform 337"/>
                  <p:cNvSpPr>
                    <a:spLocks/>
                  </p:cNvSpPr>
                  <p:nvPr/>
                </p:nvSpPr>
                <p:spPr bwMode="auto">
                  <a:xfrm>
                    <a:off x="1008" y="2014"/>
                    <a:ext cx="48" cy="180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Freeform 338"/>
                  <p:cNvSpPr>
                    <a:spLocks/>
                  </p:cNvSpPr>
                  <p:nvPr/>
                </p:nvSpPr>
                <p:spPr bwMode="auto">
                  <a:xfrm>
                    <a:off x="950" y="2014"/>
                    <a:ext cx="51" cy="180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99" name="Group 339"/>
                <p:cNvGrpSpPr>
                  <a:grpSpLocks/>
                </p:cNvGrpSpPr>
                <p:nvPr/>
              </p:nvGrpSpPr>
              <p:grpSpPr bwMode="auto">
                <a:xfrm>
                  <a:off x="2449" y="2016"/>
                  <a:ext cx="95" cy="182"/>
                  <a:chOff x="912" y="2016"/>
                  <a:chExt cx="95" cy="182"/>
                </a:xfrm>
              </p:grpSpPr>
              <p:sp>
                <p:nvSpPr>
                  <p:cNvPr id="100" name="Freeform 340"/>
                  <p:cNvSpPr>
                    <a:spLocks/>
                  </p:cNvSpPr>
                  <p:nvPr/>
                </p:nvSpPr>
                <p:spPr bwMode="auto">
                  <a:xfrm>
                    <a:off x="1001" y="2014"/>
                    <a:ext cx="51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Freeform 341"/>
                  <p:cNvSpPr>
                    <a:spLocks/>
                  </p:cNvSpPr>
                  <p:nvPr/>
                </p:nvSpPr>
                <p:spPr bwMode="auto">
                  <a:xfrm>
                    <a:off x="948" y="2014"/>
                    <a:ext cx="51" cy="186"/>
                  </a:xfrm>
                  <a:custGeom>
                    <a:avLst/>
                    <a:gdLst/>
                    <a:ahLst/>
                    <a:cxnLst>
                      <a:cxn ang="0">
                        <a:pos x="43" y="247"/>
                      </a:cxn>
                      <a:cxn ang="0">
                        <a:pos x="67" y="141"/>
                      </a:cxn>
                      <a:cxn ang="0">
                        <a:pos x="67" y="36"/>
                      </a:cxn>
                      <a:cxn ang="0">
                        <a:pos x="32" y="0"/>
                      </a:cxn>
                      <a:cxn ang="0">
                        <a:pos x="64" y="65"/>
                      </a:cxn>
                    </a:cxnLst>
                    <a:rect l="0" t="0" r="r" b="b"/>
                    <a:pathLst>
                      <a:path w="90" h="247">
                        <a:moveTo>
                          <a:pt x="43" y="247"/>
                        </a:moveTo>
                        <a:cubicBezTo>
                          <a:pt x="9" y="195"/>
                          <a:pt x="0" y="164"/>
                          <a:pt x="67" y="141"/>
                        </a:cubicBezTo>
                        <a:cubicBezTo>
                          <a:pt x="74" y="101"/>
                          <a:pt x="90" y="71"/>
                          <a:pt x="67" y="36"/>
                        </a:cubicBezTo>
                        <a:cubicBezTo>
                          <a:pt x="58" y="22"/>
                          <a:pt x="32" y="0"/>
                          <a:pt x="32" y="0"/>
                        </a:cubicBezTo>
                        <a:lnTo>
                          <a:pt x="64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1800" kern="0">
                      <a:solidFill>
                        <a:sysClr val="windowText" lastClr="0000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</p:grpSp>
        </p:grpSp>
      </p:grpSp>
      <p:sp>
        <p:nvSpPr>
          <p:cNvPr id="316" name="AutoShape 559"/>
          <p:cNvSpPr>
            <a:spLocks noChangeArrowheads="1"/>
          </p:cNvSpPr>
          <p:nvPr/>
        </p:nvSpPr>
        <p:spPr bwMode="auto">
          <a:xfrm>
            <a:off x="7278688" y="3048000"/>
            <a:ext cx="304800" cy="1066800"/>
          </a:xfrm>
          <a:prstGeom prst="flowChartTerminator">
            <a:avLst/>
          </a:prstGeom>
          <a:gradFill rotWithShape="1">
            <a:gsLst>
              <a:gs pos="0">
                <a:srgbClr val="0000FF"/>
              </a:gs>
              <a:gs pos="50000">
                <a:srgbClr val="66FFFF"/>
              </a:gs>
              <a:gs pos="100000">
                <a:srgbClr val="0000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 sz="1800">
              <a:latin typeface="Arial" charset="0"/>
              <a:cs typeface="Arial" charset="0"/>
            </a:endParaRPr>
          </a:p>
        </p:txBody>
      </p:sp>
      <p:sp>
        <p:nvSpPr>
          <p:cNvPr id="317" name="AutoShape 560"/>
          <p:cNvSpPr>
            <a:spLocks noChangeArrowheads="1"/>
          </p:cNvSpPr>
          <p:nvPr/>
        </p:nvSpPr>
        <p:spPr bwMode="auto">
          <a:xfrm>
            <a:off x="7013575" y="3048000"/>
            <a:ext cx="304800" cy="1066800"/>
          </a:xfrm>
          <a:prstGeom prst="flowChartTerminator">
            <a:avLst/>
          </a:prstGeom>
          <a:gradFill rotWithShape="1">
            <a:gsLst>
              <a:gs pos="0">
                <a:srgbClr val="0000FF"/>
              </a:gs>
              <a:gs pos="50000">
                <a:srgbClr val="66FFFF"/>
              </a:gs>
              <a:gs pos="100000">
                <a:srgbClr val="0000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002060"/>
                </a:solidFill>
                <a:latin typeface="Arial" charset="0"/>
              </a:rPr>
              <a:t>    </a:t>
            </a:r>
            <a:r>
              <a:rPr lang="en-US" sz="1600" b="1">
                <a:solidFill>
                  <a:srgbClr val="002060"/>
                </a:solidFill>
                <a:latin typeface="Arial" charset="0"/>
              </a:rPr>
              <a:t>ca</a:t>
            </a:r>
            <a:r>
              <a:rPr lang="en-US" sz="1800" b="1" baseline="30000">
                <a:solidFill>
                  <a:srgbClr val="FFFF00"/>
                </a:solidFill>
                <a:latin typeface="Arial" charset="0"/>
              </a:rPr>
              <a:t>+</a:t>
            </a:r>
            <a:r>
              <a:rPr lang="en-US" sz="1800" b="1" baseline="30000">
                <a:solidFill>
                  <a:schemeClr val="bg1"/>
                </a:solidFill>
                <a:latin typeface="Arial" charset="0"/>
              </a:rPr>
              <a:t>+</a:t>
            </a:r>
          </a:p>
        </p:txBody>
      </p:sp>
      <p:sp>
        <p:nvSpPr>
          <p:cNvPr id="318" name="AutoShape 561"/>
          <p:cNvSpPr>
            <a:spLocks noChangeArrowheads="1"/>
          </p:cNvSpPr>
          <p:nvPr/>
        </p:nvSpPr>
        <p:spPr bwMode="auto">
          <a:xfrm>
            <a:off x="7542213" y="3027363"/>
            <a:ext cx="246062" cy="1066800"/>
          </a:xfrm>
          <a:prstGeom prst="flowChartTerminator">
            <a:avLst/>
          </a:prstGeom>
          <a:gradFill rotWithShape="1">
            <a:gsLst>
              <a:gs pos="0">
                <a:srgbClr val="0000FF"/>
              </a:gs>
              <a:gs pos="50000">
                <a:srgbClr val="66FFFF"/>
              </a:gs>
              <a:gs pos="100000">
                <a:srgbClr val="0000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 b="1">
              <a:solidFill>
                <a:srgbClr val="FF00FF"/>
              </a:solidFill>
              <a:latin typeface="Arial" charset="0"/>
            </a:endParaRPr>
          </a:p>
          <a:p>
            <a:pPr algn="ctr"/>
            <a:endParaRPr lang="en-US" sz="1800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319" name="Line 448"/>
          <p:cNvSpPr>
            <a:spLocks noChangeShapeType="1"/>
          </p:cNvSpPr>
          <p:nvPr/>
        </p:nvSpPr>
        <p:spPr bwMode="auto">
          <a:xfrm flipV="1">
            <a:off x="2133600" y="2895600"/>
            <a:ext cx="0" cy="7620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0" name="Oval 447"/>
          <p:cNvSpPr>
            <a:spLocks noChangeArrowheads="1"/>
          </p:cNvSpPr>
          <p:nvPr/>
        </p:nvSpPr>
        <p:spPr bwMode="auto">
          <a:xfrm>
            <a:off x="2133600" y="3124200"/>
            <a:ext cx="838200" cy="990600"/>
          </a:xfrm>
          <a:prstGeom prst="ellipse">
            <a:avLst/>
          </a:prstGeom>
          <a:gradFill rotWithShape="1">
            <a:gsLst>
              <a:gs pos="0">
                <a:srgbClr val="00CC66"/>
              </a:gs>
              <a:gs pos="100000">
                <a:srgbClr val="006600"/>
              </a:gs>
            </a:gsLst>
            <a:path path="rect">
              <a:fillToRect r="100000" b="100000"/>
            </a:path>
          </a:gradFill>
          <a:ln w="5715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60000"/>
              </a:lnSpc>
            </a:pPr>
            <a:r>
              <a:rPr lang="en-US" sz="1400" b="1">
                <a:solidFill>
                  <a:schemeClr val="bg1"/>
                </a:solidFill>
                <a:latin typeface="Arial" charset="0"/>
              </a:rPr>
              <a:t>ATPase</a:t>
            </a:r>
            <a:r>
              <a:rPr lang="en-US" sz="1600" b="1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321" name="AutoShape 566"/>
          <p:cNvSpPr>
            <a:spLocks noChangeArrowheads="1"/>
          </p:cNvSpPr>
          <p:nvPr/>
        </p:nvSpPr>
        <p:spPr bwMode="auto">
          <a:xfrm>
            <a:off x="7239000" y="2438400"/>
            <a:ext cx="457200" cy="457200"/>
          </a:xfrm>
          <a:prstGeom prst="flowChartConnector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66"/>
                </a:solidFill>
              </a:rPr>
              <a:t>ca</a:t>
            </a:r>
            <a:r>
              <a:rPr lang="en-US" sz="2000" b="1" baseline="30000" dirty="0">
                <a:solidFill>
                  <a:srgbClr val="FFFF66"/>
                </a:solidFill>
              </a:rPr>
              <a:t>++</a:t>
            </a:r>
          </a:p>
        </p:txBody>
      </p:sp>
      <p:sp>
        <p:nvSpPr>
          <p:cNvPr id="322" name="Oval 571"/>
          <p:cNvSpPr>
            <a:spLocks noChangeArrowheads="1"/>
          </p:cNvSpPr>
          <p:nvPr/>
        </p:nvSpPr>
        <p:spPr bwMode="auto">
          <a:xfrm>
            <a:off x="1828800" y="4114800"/>
            <a:ext cx="457200" cy="381000"/>
          </a:xfrm>
          <a:prstGeom prst="ellipse">
            <a:avLst/>
          </a:prstGeom>
          <a:solidFill>
            <a:srgbClr val="4D7228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</a:rPr>
              <a:t>Na</a:t>
            </a:r>
            <a:r>
              <a:rPr lang="en-US" sz="2000" b="1" baseline="30000" dirty="0">
                <a:solidFill>
                  <a:schemeClr val="bg1"/>
                </a:solidFill>
                <a:latin typeface="Arial" pitchFamily="34" charset="0"/>
              </a:rPr>
              <a:t>+</a:t>
            </a:r>
          </a:p>
        </p:txBody>
      </p:sp>
      <p:sp>
        <p:nvSpPr>
          <p:cNvPr id="323" name="Rectangle 322"/>
          <p:cNvSpPr/>
          <p:nvPr/>
        </p:nvSpPr>
        <p:spPr>
          <a:xfrm>
            <a:off x="533400" y="2057400"/>
            <a:ext cx="2111475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Normally </a:t>
            </a:r>
            <a:endParaRPr lang="ar-EG" sz="1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24" name="Rectangle 323"/>
          <p:cNvSpPr/>
          <p:nvPr/>
        </p:nvSpPr>
        <p:spPr>
          <a:xfrm>
            <a:off x="153571" y="1752600"/>
            <a:ext cx="1544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Digitalis</a:t>
            </a:r>
            <a:endParaRPr lang="ar-EG" sz="11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25" name="Rectangle 324"/>
          <p:cNvSpPr>
            <a:spLocks noChangeArrowheads="1"/>
          </p:cNvSpPr>
          <p:nvPr/>
        </p:nvSpPr>
        <p:spPr bwMode="auto">
          <a:xfrm>
            <a:off x="1981200" y="1836738"/>
            <a:ext cx="68580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 eaLnBrk="0" hangingPunct="0">
              <a:tabLst>
                <a:tab pos="228600" algn="l"/>
              </a:tabLst>
            </a:pP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In therapeutic dose leads to partial inhibition of Na</a:t>
            </a:r>
            <a:r>
              <a:rPr lang="en-US" sz="2000" baseline="30000" dirty="0">
                <a:latin typeface="Arial" charset="0"/>
                <a:ea typeface="Times New Roman" pitchFamily="18" charset="0"/>
                <a:cs typeface="Arial" charset="0"/>
              </a:rPr>
              <a:t>+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/K</a:t>
            </a:r>
            <a:r>
              <a:rPr lang="en-US" sz="2000" baseline="30000" dirty="0">
                <a:latin typeface="Arial" charset="0"/>
                <a:ea typeface="Times New Roman" pitchFamily="18" charset="0"/>
                <a:cs typeface="Arial" charset="0"/>
              </a:rPr>
              <a:t>+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ATPase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enzyme </a:t>
            </a:r>
          </a:p>
        </p:txBody>
      </p:sp>
      <p:grpSp>
        <p:nvGrpSpPr>
          <p:cNvPr id="326" name="Group 330"/>
          <p:cNvGrpSpPr>
            <a:grpSpLocks/>
          </p:cNvGrpSpPr>
          <p:nvPr/>
        </p:nvGrpSpPr>
        <p:grpSpPr bwMode="auto">
          <a:xfrm>
            <a:off x="2057400" y="2895600"/>
            <a:ext cx="914400" cy="838200"/>
            <a:chOff x="2968488" y="5234610"/>
            <a:chExt cx="609600" cy="685800"/>
          </a:xfrm>
        </p:grpSpPr>
        <p:sp>
          <p:nvSpPr>
            <p:cNvPr id="327" name="Line 472"/>
            <p:cNvSpPr>
              <a:spLocks noChangeShapeType="1"/>
            </p:cNvSpPr>
            <p:nvPr/>
          </p:nvSpPr>
          <p:spPr bwMode="auto">
            <a:xfrm>
              <a:off x="3048000" y="5334000"/>
              <a:ext cx="457200" cy="4572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" name="Oval 327"/>
            <p:cNvSpPr/>
            <p:nvPr/>
          </p:nvSpPr>
          <p:spPr>
            <a:xfrm>
              <a:off x="2968488" y="5234610"/>
              <a:ext cx="609600" cy="6858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1800"/>
            </a:p>
          </p:txBody>
        </p:sp>
      </p:grpSp>
      <p:sp>
        <p:nvSpPr>
          <p:cNvPr id="329" name="Oval 571"/>
          <p:cNvSpPr>
            <a:spLocks noChangeArrowheads="1"/>
          </p:cNvSpPr>
          <p:nvPr/>
        </p:nvSpPr>
        <p:spPr bwMode="auto">
          <a:xfrm>
            <a:off x="1981200" y="4419600"/>
            <a:ext cx="457200" cy="381000"/>
          </a:xfrm>
          <a:prstGeom prst="ellipse">
            <a:avLst/>
          </a:prstGeom>
          <a:solidFill>
            <a:srgbClr val="4D7228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</a:rPr>
              <a:t>Na</a:t>
            </a:r>
            <a:r>
              <a:rPr lang="en-US" sz="2000" b="1" baseline="30000" dirty="0">
                <a:solidFill>
                  <a:schemeClr val="bg1"/>
                </a:solidFill>
                <a:latin typeface="Arial" pitchFamily="34" charset="0"/>
              </a:rPr>
              <a:t>+</a:t>
            </a:r>
          </a:p>
        </p:txBody>
      </p:sp>
      <p:sp>
        <p:nvSpPr>
          <p:cNvPr id="330" name="Oval 571"/>
          <p:cNvSpPr>
            <a:spLocks noChangeArrowheads="1"/>
          </p:cNvSpPr>
          <p:nvPr/>
        </p:nvSpPr>
        <p:spPr bwMode="auto">
          <a:xfrm>
            <a:off x="2362200" y="4267200"/>
            <a:ext cx="457200" cy="381000"/>
          </a:xfrm>
          <a:prstGeom prst="ellipse">
            <a:avLst/>
          </a:prstGeom>
          <a:solidFill>
            <a:srgbClr val="4D7228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</a:rPr>
              <a:t>Na</a:t>
            </a:r>
            <a:r>
              <a:rPr lang="en-US" sz="2000" b="1" baseline="30000" dirty="0">
                <a:solidFill>
                  <a:schemeClr val="bg1"/>
                </a:solidFill>
                <a:latin typeface="Arial" pitchFamily="34" charset="0"/>
              </a:rPr>
              <a:t>+</a:t>
            </a:r>
          </a:p>
        </p:txBody>
      </p:sp>
      <p:sp>
        <p:nvSpPr>
          <p:cNvPr id="331" name="Oval 571"/>
          <p:cNvSpPr>
            <a:spLocks noChangeArrowheads="1"/>
          </p:cNvSpPr>
          <p:nvPr/>
        </p:nvSpPr>
        <p:spPr bwMode="auto">
          <a:xfrm>
            <a:off x="2514600" y="4724400"/>
            <a:ext cx="457200" cy="381000"/>
          </a:xfrm>
          <a:prstGeom prst="ellipse">
            <a:avLst/>
          </a:prstGeom>
          <a:solidFill>
            <a:srgbClr val="4D7228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</a:rPr>
              <a:t>Na</a:t>
            </a:r>
            <a:r>
              <a:rPr lang="en-US" sz="2000" b="1" baseline="30000" dirty="0">
                <a:solidFill>
                  <a:schemeClr val="bg1"/>
                </a:solidFill>
                <a:latin typeface="Arial" pitchFamily="34" charset="0"/>
              </a:rPr>
              <a:t>+</a:t>
            </a:r>
          </a:p>
        </p:txBody>
      </p:sp>
      <p:sp>
        <p:nvSpPr>
          <p:cNvPr id="332" name="Oval 571"/>
          <p:cNvSpPr>
            <a:spLocks noChangeArrowheads="1"/>
          </p:cNvSpPr>
          <p:nvPr/>
        </p:nvSpPr>
        <p:spPr bwMode="auto">
          <a:xfrm>
            <a:off x="2057400" y="4876800"/>
            <a:ext cx="457200" cy="381000"/>
          </a:xfrm>
          <a:prstGeom prst="ellipse">
            <a:avLst/>
          </a:prstGeom>
          <a:solidFill>
            <a:srgbClr val="4D7228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</a:rPr>
              <a:t>Na</a:t>
            </a:r>
            <a:r>
              <a:rPr lang="en-US" sz="2000" b="1" baseline="30000" dirty="0">
                <a:solidFill>
                  <a:schemeClr val="bg1"/>
                </a:solidFill>
                <a:latin typeface="Arial" pitchFamily="34" charset="0"/>
              </a:rPr>
              <a:t>+</a:t>
            </a:r>
          </a:p>
        </p:txBody>
      </p:sp>
      <p:sp>
        <p:nvSpPr>
          <p:cNvPr id="333" name="Oval 571"/>
          <p:cNvSpPr>
            <a:spLocks noChangeArrowheads="1"/>
          </p:cNvSpPr>
          <p:nvPr/>
        </p:nvSpPr>
        <p:spPr bwMode="auto">
          <a:xfrm>
            <a:off x="3048000" y="4800600"/>
            <a:ext cx="457200" cy="381000"/>
          </a:xfrm>
          <a:prstGeom prst="ellipse">
            <a:avLst/>
          </a:prstGeom>
          <a:solidFill>
            <a:srgbClr val="4D7228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</a:rPr>
              <a:t>Na</a:t>
            </a:r>
            <a:r>
              <a:rPr lang="en-US" sz="2000" b="1" baseline="30000" dirty="0">
                <a:solidFill>
                  <a:schemeClr val="bg1"/>
                </a:solidFill>
                <a:latin typeface="Arial" pitchFamily="34" charset="0"/>
              </a:rPr>
              <a:t>+</a:t>
            </a:r>
          </a:p>
        </p:txBody>
      </p:sp>
      <p:sp>
        <p:nvSpPr>
          <p:cNvPr id="334" name="Oval 571"/>
          <p:cNvSpPr>
            <a:spLocks noChangeArrowheads="1"/>
          </p:cNvSpPr>
          <p:nvPr/>
        </p:nvSpPr>
        <p:spPr bwMode="auto">
          <a:xfrm>
            <a:off x="2895600" y="4343400"/>
            <a:ext cx="457200" cy="381000"/>
          </a:xfrm>
          <a:prstGeom prst="ellipse">
            <a:avLst/>
          </a:prstGeom>
          <a:solidFill>
            <a:srgbClr val="4D7228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</a:rPr>
              <a:t>Na</a:t>
            </a:r>
            <a:r>
              <a:rPr lang="en-US" sz="2000" b="1" baseline="30000" dirty="0">
                <a:solidFill>
                  <a:schemeClr val="bg1"/>
                </a:solidFill>
                <a:latin typeface="Arial" pitchFamily="34" charset="0"/>
              </a:rPr>
              <a:t>+</a:t>
            </a:r>
          </a:p>
        </p:txBody>
      </p:sp>
      <p:sp>
        <p:nvSpPr>
          <p:cNvPr id="335" name="Rectangle 334"/>
          <p:cNvSpPr>
            <a:spLocks noChangeArrowheads="1"/>
          </p:cNvSpPr>
          <p:nvPr/>
        </p:nvSpPr>
        <p:spPr bwMode="auto">
          <a:xfrm>
            <a:off x="609600" y="5105400"/>
            <a:ext cx="6400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7F6600"/>
                </a:solidFill>
                <a:latin typeface="Arial" charset="0"/>
                <a:ea typeface="Times New Roman" pitchFamily="18" charset="0"/>
                <a:cs typeface="Arial" charset="0"/>
                <a:sym typeface="Wingdings" pitchFamily="2" charset="2"/>
              </a:rPr>
              <a:t></a:t>
            </a:r>
            <a:r>
              <a:rPr lang="en-US" sz="1800" b="1">
                <a:solidFill>
                  <a:srgbClr val="7F6600"/>
                </a:solidFill>
                <a:latin typeface="Arial" charset="0"/>
                <a:ea typeface="Times New Roman" pitchFamily="18" charset="0"/>
                <a:cs typeface="Arial" charset="0"/>
              </a:rPr>
              <a:t> intracellular Na</a:t>
            </a:r>
            <a:r>
              <a:rPr lang="en-US" sz="1800" b="1" baseline="30000">
                <a:solidFill>
                  <a:srgbClr val="7F6600"/>
                </a:solidFill>
                <a:latin typeface="Arial" charset="0"/>
                <a:ea typeface="Times New Roman" pitchFamily="18" charset="0"/>
                <a:cs typeface="Arial" charset="0"/>
              </a:rPr>
              <a:t>+</a:t>
            </a:r>
            <a:r>
              <a:rPr lang="en-US" sz="1800" b="1">
                <a:solidFill>
                  <a:srgbClr val="7F6600"/>
                </a:solidFill>
                <a:latin typeface="Arial" charset="0"/>
                <a:ea typeface="Times New Roman" pitchFamily="18" charset="0"/>
                <a:cs typeface="Arial" charset="0"/>
              </a:rPr>
              <a:t> resulting in:</a:t>
            </a:r>
            <a:endParaRPr lang="ar-EG" sz="1800" b="1">
              <a:solidFill>
                <a:srgbClr val="7F66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336" name="Line 449"/>
          <p:cNvSpPr>
            <a:spLocks noChangeShapeType="1"/>
          </p:cNvSpPr>
          <p:nvPr/>
        </p:nvSpPr>
        <p:spPr bwMode="auto">
          <a:xfrm>
            <a:off x="4191000" y="2819400"/>
            <a:ext cx="46038" cy="1219200"/>
          </a:xfrm>
          <a:prstGeom prst="line">
            <a:avLst/>
          </a:prstGeom>
          <a:ln>
            <a:headEnd type="stealth"/>
            <a:tailEnd type="non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1800"/>
          </a:p>
        </p:txBody>
      </p:sp>
      <p:sp>
        <p:nvSpPr>
          <p:cNvPr id="337" name="Line 449"/>
          <p:cNvSpPr>
            <a:spLocks noChangeShapeType="1"/>
          </p:cNvSpPr>
          <p:nvPr/>
        </p:nvSpPr>
        <p:spPr bwMode="auto">
          <a:xfrm flipH="1" flipV="1">
            <a:off x="5135563" y="3276600"/>
            <a:ext cx="46037" cy="1295400"/>
          </a:xfrm>
          <a:prstGeom prst="line">
            <a:avLst/>
          </a:prstGeom>
          <a:ln>
            <a:headEnd type="stealth"/>
            <a:tailEnd type="non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1800"/>
          </a:p>
        </p:txBody>
      </p:sp>
      <p:sp>
        <p:nvSpPr>
          <p:cNvPr id="338" name="Line 449"/>
          <p:cNvSpPr>
            <a:spLocks noChangeShapeType="1"/>
          </p:cNvSpPr>
          <p:nvPr/>
        </p:nvSpPr>
        <p:spPr bwMode="auto">
          <a:xfrm flipV="1">
            <a:off x="2971800" y="3505200"/>
            <a:ext cx="0" cy="7620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" name="Oval 447"/>
          <p:cNvSpPr>
            <a:spLocks noChangeArrowheads="1"/>
          </p:cNvSpPr>
          <p:nvPr/>
        </p:nvSpPr>
        <p:spPr bwMode="auto">
          <a:xfrm>
            <a:off x="4191000" y="3124200"/>
            <a:ext cx="990600" cy="9906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</a:rPr>
              <a:t>Na</a:t>
            </a:r>
            <a:r>
              <a:rPr lang="en-US" sz="1600" b="1" baseline="30000" dirty="0">
                <a:solidFill>
                  <a:schemeClr val="bg1"/>
                </a:solidFill>
                <a:latin typeface="Arial" pitchFamily="34" charset="0"/>
              </a:rPr>
              <a:t> +</a:t>
            </a:r>
            <a:r>
              <a:rPr lang="en-US" sz="1600" b="1" dirty="0">
                <a:solidFill>
                  <a:schemeClr val="bg1"/>
                </a:solidFill>
              </a:rPr>
              <a:t> /ca</a:t>
            </a:r>
            <a:r>
              <a:rPr lang="en-US" sz="1600" b="1" baseline="30000" dirty="0">
                <a:solidFill>
                  <a:schemeClr val="bg1"/>
                </a:solidFill>
                <a:latin typeface="Arial" pitchFamily="34" charset="0"/>
              </a:rPr>
              <a:t> + +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</a:rPr>
              <a:t>exchange</a:t>
            </a:r>
          </a:p>
        </p:txBody>
      </p:sp>
      <p:sp>
        <p:nvSpPr>
          <p:cNvPr id="340" name="AutoShape 566"/>
          <p:cNvSpPr>
            <a:spLocks noChangeArrowheads="1"/>
          </p:cNvSpPr>
          <p:nvPr/>
        </p:nvSpPr>
        <p:spPr bwMode="auto">
          <a:xfrm>
            <a:off x="4114800" y="4191000"/>
            <a:ext cx="457200" cy="457200"/>
          </a:xfrm>
          <a:prstGeom prst="flowChartConnector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66"/>
                </a:solidFill>
              </a:rPr>
              <a:t>ca</a:t>
            </a:r>
            <a:r>
              <a:rPr lang="en-US" sz="2000" b="1" baseline="30000" dirty="0">
                <a:solidFill>
                  <a:srgbClr val="FFFF66"/>
                </a:solidFill>
              </a:rPr>
              <a:t>++</a:t>
            </a:r>
          </a:p>
        </p:txBody>
      </p:sp>
      <p:sp>
        <p:nvSpPr>
          <p:cNvPr id="341" name="Oval 571"/>
          <p:cNvSpPr>
            <a:spLocks noChangeArrowheads="1"/>
          </p:cNvSpPr>
          <p:nvPr/>
        </p:nvSpPr>
        <p:spPr bwMode="auto">
          <a:xfrm>
            <a:off x="4876800" y="2667000"/>
            <a:ext cx="457200" cy="381000"/>
          </a:xfrm>
          <a:prstGeom prst="ellipse">
            <a:avLst/>
          </a:prstGeom>
          <a:solidFill>
            <a:srgbClr val="4D7228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</a:rPr>
              <a:t>Na</a:t>
            </a:r>
            <a:r>
              <a:rPr lang="en-US" sz="2000" b="1" baseline="30000" dirty="0">
                <a:solidFill>
                  <a:schemeClr val="bg1"/>
                </a:solidFill>
                <a:latin typeface="Arial" pitchFamily="34" charset="0"/>
              </a:rPr>
              <a:t>+</a:t>
            </a:r>
          </a:p>
        </p:txBody>
      </p:sp>
      <p:sp>
        <p:nvSpPr>
          <p:cNvPr id="342" name="AutoShape 572"/>
          <p:cNvSpPr>
            <a:spLocks noChangeArrowheads="1"/>
          </p:cNvSpPr>
          <p:nvPr/>
        </p:nvSpPr>
        <p:spPr bwMode="auto">
          <a:xfrm>
            <a:off x="2819400" y="2743200"/>
            <a:ext cx="381000" cy="381000"/>
          </a:xfrm>
          <a:prstGeom prst="flowChartConnector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K</a:t>
            </a:r>
            <a:r>
              <a:rPr lang="en-US" sz="2000" b="1" baseline="30000" dirty="0">
                <a:solidFill>
                  <a:schemeClr val="bg1"/>
                </a:solidFill>
              </a:rPr>
              <a:t>+</a:t>
            </a:r>
          </a:p>
        </p:txBody>
      </p:sp>
      <p:grpSp>
        <p:nvGrpSpPr>
          <p:cNvPr id="343" name="Group 344"/>
          <p:cNvGrpSpPr>
            <a:grpSpLocks/>
          </p:cNvGrpSpPr>
          <p:nvPr/>
        </p:nvGrpSpPr>
        <p:grpSpPr bwMode="auto">
          <a:xfrm>
            <a:off x="4191000" y="2743200"/>
            <a:ext cx="914400" cy="838200"/>
            <a:chOff x="2968488" y="5234610"/>
            <a:chExt cx="609600" cy="685800"/>
          </a:xfrm>
        </p:grpSpPr>
        <p:grpSp>
          <p:nvGrpSpPr>
            <p:cNvPr id="344" name="Group 471"/>
            <p:cNvGrpSpPr>
              <a:grpSpLocks/>
            </p:cNvGrpSpPr>
            <p:nvPr/>
          </p:nvGrpSpPr>
          <p:grpSpPr bwMode="auto">
            <a:xfrm>
              <a:off x="3048000" y="5334000"/>
              <a:ext cx="457200" cy="457200"/>
              <a:chOff x="1104" y="3888"/>
              <a:chExt cx="432" cy="432"/>
            </a:xfrm>
          </p:grpSpPr>
          <p:sp>
            <p:nvSpPr>
              <p:cNvPr id="346" name="Line 472"/>
              <p:cNvSpPr>
                <a:spLocks noChangeShapeType="1"/>
              </p:cNvSpPr>
              <p:nvPr/>
            </p:nvSpPr>
            <p:spPr bwMode="auto">
              <a:xfrm>
                <a:off x="1104" y="3888"/>
                <a:ext cx="432" cy="432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Line 473"/>
              <p:cNvSpPr>
                <a:spLocks noChangeShapeType="1"/>
              </p:cNvSpPr>
              <p:nvPr/>
            </p:nvSpPr>
            <p:spPr bwMode="auto">
              <a:xfrm flipH="1">
                <a:off x="1104" y="3888"/>
                <a:ext cx="432" cy="432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5" name="Oval 344"/>
            <p:cNvSpPr/>
            <p:nvPr/>
          </p:nvSpPr>
          <p:spPr>
            <a:xfrm>
              <a:off x="2968488" y="5234610"/>
              <a:ext cx="609600" cy="6858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1800"/>
            </a:p>
          </p:txBody>
        </p:sp>
      </p:grpSp>
      <p:sp>
        <p:nvSpPr>
          <p:cNvPr id="348" name="AutoShape 566"/>
          <p:cNvSpPr>
            <a:spLocks noChangeArrowheads="1"/>
          </p:cNvSpPr>
          <p:nvPr/>
        </p:nvSpPr>
        <p:spPr bwMode="auto">
          <a:xfrm>
            <a:off x="4267200" y="4343400"/>
            <a:ext cx="457200" cy="457200"/>
          </a:xfrm>
          <a:prstGeom prst="flowChartConnector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66"/>
                </a:solidFill>
              </a:rPr>
              <a:t>ca</a:t>
            </a:r>
            <a:r>
              <a:rPr lang="en-US" sz="2000" b="1" baseline="30000" dirty="0">
                <a:solidFill>
                  <a:srgbClr val="FFFF66"/>
                </a:solidFill>
              </a:rPr>
              <a:t>++</a:t>
            </a:r>
          </a:p>
        </p:txBody>
      </p:sp>
      <p:sp>
        <p:nvSpPr>
          <p:cNvPr id="349" name="AutoShape 566"/>
          <p:cNvSpPr>
            <a:spLocks noChangeArrowheads="1"/>
          </p:cNvSpPr>
          <p:nvPr/>
        </p:nvSpPr>
        <p:spPr bwMode="auto">
          <a:xfrm>
            <a:off x="4572000" y="4114800"/>
            <a:ext cx="457200" cy="457200"/>
          </a:xfrm>
          <a:prstGeom prst="flowChartConnector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66"/>
                </a:solidFill>
              </a:rPr>
              <a:t>ca</a:t>
            </a:r>
            <a:r>
              <a:rPr lang="en-US" sz="2000" b="1" baseline="30000" dirty="0">
                <a:solidFill>
                  <a:srgbClr val="FFFF66"/>
                </a:solidFill>
              </a:rPr>
              <a:t>++</a:t>
            </a:r>
          </a:p>
        </p:txBody>
      </p:sp>
      <p:sp>
        <p:nvSpPr>
          <p:cNvPr id="350" name="AutoShape 566"/>
          <p:cNvSpPr>
            <a:spLocks noChangeArrowheads="1"/>
          </p:cNvSpPr>
          <p:nvPr/>
        </p:nvSpPr>
        <p:spPr bwMode="auto">
          <a:xfrm>
            <a:off x="5029200" y="4343400"/>
            <a:ext cx="457200" cy="457200"/>
          </a:xfrm>
          <a:prstGeom prst="flowChartConnector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66"/>
                </a:solidFill>
              </a:rPr>
              <a:t>ca</a:t>
            </a:r>
            <a:r>
              <a:rPr lang="en-US" sz="2000" b="1" baseline="30000" dirty="0">
                <a:solidFill>
                  <a:srgbClr val="FFFF66"/>
                </a:solidFill>
              </a:rPr>
              <a:t>++</a:t>
            </a:r>
          </a:p>
        </p:txBody>
      </p:sp>
      <p:sp>
        <p:nvSpPr>
          <p:cNvPr id="351" name="Rounded Rectangle 350"/>
          <p:cNvSpPr/>
          <p:nvPr/>
        </p:nvSpPr>
        <p:spPr>
          <a:xfrm>
            <a:off x="5181600" y="5029200"/>
            <a:ext cx="2438400" cy="609600"/>
          </a:xfrm>
          <a:prstGeom prst="roundRect">
            <a:avLst>
              <a:gd name="adj" fmla="val 50000"/>
            </a:avLst>
          </a:prstGeom>
          <a:ln w="28575">
            <a:solidFill>
              <a:schemeClr val="accent1">
                <a:lumMod val="50000"/>
              </a:schemeClr>
            </a:solidFill>
            <a:prstDash val="dash"/>
            <a:beve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400">
              <a:solidFill>
                <a:srgbClr val="7F66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>
              <a:defRPr/>
            </a:pPr>
            <a:endParaRPr lang="en-US" sz="1400">
              <a:solidFill>
                <a:srgbClr val="7F66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>
              <a:defRPr/>
            </a:pPr>
            <a:r>
              <a:rPr lang="en-US" sz="1400">
                <a:solidFill>
                  <a:srgbClr val="7F6600"/>
                </a:solidFill>
                <a:latin typeface="Arial" charset="0"/>
                <a:ea typeface="Times New Roman" pitchFamily="18" charset="0"/>
                <a:cs typeface="Arial" charset="0"/>
              </a:rPr>
              <a:t>sarcoplasmic reticulum</a:t>
            </a:r>
            <a:endParaRPr lang="ar-EG" sz="1400">
              <a:solidFill>
                <a:srgbClr val="FFFFFF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352" name="AutoShape 566"/>
          <p:cNvSpPr>
            <a:spLocks noChangeArrowheads="1"/>
          </p:cNvSpPr>
          <p:nvPr/>
        </p:nvSpPr>
        <p:spPr bwMode="auto">
          <a:xfrm>
            <a:off x="7391400" y="4343400"/>
            <a:ext cx="457200" cy="457200"/>
          </a:xfrm>
          <a:prstGeom prst="flowChartConnector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66"/>
                </a:solidFill>
              </a:rPr>
              <a:t>ca</a:t>
            </a:r>
            <a:r>
              <a:rPr lang="en-US" sz="2000" b="1" baseline="30000" dirty="0">
                <a:solidFill>
                  <a:srgbClr val="FFFF66"/>
                </a:solidFill>
              </a:rPr>
              <a:t>++</a:t>
            </a:r>
          </a:p>
        </p:txBody>
      </p:sp>
      <p:sp>
        <p:nvSpPr>
          <p:cNvPr id="353" name="AutoShape 566"/>
          <p:cNvSpPr>
            <a:spLocks noChangeArrowheads="1"/>
          </p:cNvSpPr>
          <p:nvPr/>
        </p:nvSpPr>
        <p:spPr bwMode="auto">
          <a:xfrm>
            <a:off x="6553200" y="4114800"/>
            <a:ext cx="457200" cy="457200"/>
          </a:xfrm>
          <a:prstGeom prst="flowChartConnector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66"/>
                </a:solidFill>
              </a:rPr>
              <a:t>ca</a:t>
            </a:r>
            <a:r>
              <a:rPr lang="en-US" sz="2000" b="1" baseline="30000" dirty="0">
                <a:solidFill>
                  <a:srgbClr val="FFFF66"/>
                </a:solidFill>
              </a:rPr>
              <a:t>++</a:t>
            </a:r>
          </a:p>
        </p:txBody>
      </p:sp>
      <p:sp>
        <p:nvSpPr>
          <p:cNvPr id="354" name="AutoShape 566"/>
          <p:cNvSpPr>
            <a:spLocks noChangeArrowheads="1"/>
          </p:cNvSpPr>
          <p:nvPr/>
        </p:nvSpPr>
        <p:spPr bwMode="auto">
          <a:xfrm>
            <a:off x="7086600" y="4191000"/>
            <a:ext cx="457200" cy="457200"/>
          </a:xfrm>
          <a:prstGeom prst="flowChartConnector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66"/>
                </a:solidFill>
              </a:rPr>
              <a:t>ca</a:t>
            </a:r>
            <a:r>
              <a:rPr lang="en-US" sz="2000" b="1" baseline="30000" dirty="0">
                <a:solidFill>
                  <a:srgbClr val="FFFF66"/>
                </a:solidFill>
              </a:rPr>
              <a:t>++</a:t>
            </a:r>
          </a:p>
        </p:txBody>
      </p:sp>
      <p:sp>
        <p:nvSpPr>
          <p:cNvPr id="355" name="AutoShape 566"/>
          <p:cNvSpPr>
            <a:spLocks noChangeArrowheads="1"/>
          </p:cNvSpPr>
          <p:nvPr/>
        </p:nvSpPr>
        <p:spPr bwMode="auto">
          <a:xfrm>
            <a:off x="7620000" y="4114800"/>
            <a:ext cx="457200" cy="457200"/>
          </a:xfrm>
          <a:prstGeom prst="flowChartConnector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66"/>
                </a:solidFill>
              </a:rPr>
              <a:t>ca</a:t>
            </a:r>
            <a:r>
              <a:rPr lang="en-US" sz="2000" b="1" baseline="30000" dirty="0">
                <a:solidFill>
                  <a:srgbClr val="FFFF66"/>
                </a:solidFill>
              </a:rPr>
              <a:t>++</a:t>
            </a:r>
          </a:p>
        </p:txBody>
      </p:sp>
      <p:sp>
        <p:nvSpPr>
          <p:cNvPr id="356" name="AutoShape 566"/>
          <p:cNvSpPr>
            <a:spLocks noChangeArrowheads="1"/>
          </p:cNvSpPr>
          <p:nvPr/>
        </p:nvSpPr>
        <p:spPr bwMode="auto">
          <a:xfrm>
            <a:off x="6629400" y="5029200"/>
            <a:ext cx="457200" cy="457200"/>
          </a:xfrm>
          <a:prstGeom prst="flowChartConnector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66"/>
                </a:solidFill>
              </a:rPr>
              <a:t>ca</a:t>
            </a:r>
            <a:r>
              <a:rPr lang="en-US" sz="2000" b="1" baseline="30000" dirty="0">
                <a:solidFill>
                  <a:srgbClr val="FFFF66"/>
                </a:solidFill>
              </a:rPr>
              <a:t>++</a:t>
            </a:r>
          </a:p>
        </p:txBody>
      </p:sp>
      <p:sp>
        <p:nvSpPr>
          <p:cNvPr id="357" name="AutoShape 566"/>
          <p:cNvSpPr>
            <a:spLocks noChangeArrowheads="1"/>
          </p:cNvSpPr>
          <p:nvPr/>
        </p:nvSpPr>
        <p:spPr bwMode="auto">
          <a:xfrm>
            <a:off x="6248400" y="5029200"/>
            <a:ext cx="457200" cy="457200"/>
          </a:xfrm>
          <a:prstGeom prst="flowChartConnector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66"/>
                </a:solidFill>
              </a:rPr>
              <a:t>ca</a:t>
            </a:r>
            <a:r>
              <a:rPr lang="en-US" sz="2000" b="1" baseline="30000" dirty="0">
                <a:solidFill>
                  <a:srgbClr val="FFFF66"/>
                </a:solidFill>
              </a:rPr>
              <a:t>++</a:t>
            </a:r>
          </a:p>
        </p:txBody>
      </p:sp>
      <p:sp>
        <p:nvSpPr>
          <p:cNvPr id="358" name="AutoShape 566"/>
          <p:cNvSpPr>
            <a:spLocks noChangeArrowheads="1"/>
          </p:cNvSpPr>
          <p:nvPr/>
        </p:nvSpPr>
        <p:spPr bwMode="auto">
          <a:xfrm>
            <a:off x="6019800" y="5105400"/>
            <a:ext cx="457200" cy="457200"/>
          </a:xfrm>
          <a:prstGeom prst="flowChartConnector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66"/>
                </a:solidFill>
              </a:rPr>
              <a:t>ca</a:t>
            </a:r>
            <a:r>
              <a:rPr lang="en-US" sz="2000" b="1" baseline="30000" dirty="0">
                <a:solidFill>
                  <a:srgbClr val="FFFF66"/>
                </a:solidFill>
              </a:rPr>
              <a:t>++</a:t>
            </a:r>
          </a:p>
        </p:txBody>
      </p:sp>
      <p:sp>
        <p:nvSpPr>
          <p:cNvPr id="359" name="AutoShape 566"/>
          <p:cNvSpPr>
            <a:spLocks noChangeArrowheads="1"/>
          </p:cNvSpPr>
          <p:nvPr/>
        </p:nvSpPr>
        <p:spPr bwMode="auto">
          <a:xfrm>
            <a:off x="5334000" y="5105400"/>
            <a:ext cx="457200" cy="457200"/>
          </a:xfrm>
          <a:prstGeom prst="flowChartConnector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66"/>
                </a:solidFill>
              </a:rPr>
              <a:t>ca</a:t>
            </a:r>
            <a:r>
              <a:rPr lang="en-US" sz="2000" b="1" baseline="30000" dirty="0">
                <a:solidFill>
                  <a:srgbClr val="FFFF66"/>
                </a:solidFill>
              </a:rPr>
              <a:t>++</a:t>
            </a:r>
          </a:p>
        </p:txBody>
      </p:sp>
      <p:sp>
        <p:nvSpPr>
          <p:cNvPr id="360" name="Rectangle 359"/>
          <p:cNvSpPr>
            <a:spLocks noChangeArrowheads="1"/>
          </p:cNvSpPr>
          <p:nvPr/>
        </p:nvSpPr>
        <p:spPr bwMode="auto">
          <a:xfrm>
            <a:off x="3505200" y="2489200"/>
            <a:ext cx="8016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6666FF"/>
                </a:solidFill>
                <a:latin typeface="Arial" charset="0"/>
                <a:ea typeface="Times New Roman" pitchFamily="18" charset="0"/>
                <a:cs typeface="Arial" charset="0"/>
                <a:sym typeface="Wingdings" pitchFamily="2" charset="2"/>
              </a:rPr>
              <a:t></a:t>
            </a:r>
            <a:endParaRPr lang="ar-EG" sz="5400">
              <a:solidFill>
                <a:srgbClr val="6666FF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361" name="Rectangle 360"/>
          <p:cNvSpPr>
            <a:spLocks noChangeArrowheads="1"/>
          </p:cNvSpPr>
          <p:nvPr/>
        </p:nvSpPr>
        <p:spPr bwMode="auto">
          <a:xfrm>
            <a:off x="6248400" y="2362200"/>
            <a:ext cx="8016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6666FF"/>
                </a:solidFill>
                <a:latin typeface="Arial" charset="0"/>
                <a:ea typeface="Times New Roman" pitchFamily="18" charset="0"/>
                <a:cs typeface="Arial" charset="0"/>
                <a:sym typeface="Wingdings" pitchFamily="2" charset="2"/>
              </a:rPr>
              <a:t></a:t>
            </a:r>
            <a:endParaRPr lang="ar-EG" sz="5400">
              <a:solidFill>
                <a:srgbClr val="6666FF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362" name="Rectangle 361"/>
          <p:cNvSpPr>
            <a:spLocks noChangeArrowheads="1"/>
          </p:cNvSpPr>
          <p:nvPr/>
        </p:nvSpPr>
        <p:spPr bwMode="auto">
          <a:xfrm>
            <a:off x="4456113" y="4867275"/>
            <a:ext cx="8016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2D96"/>
                </a:solidFill>
                <a:latin typeface="Arial" charset="0"/>
                <a:ea typeface="Times New Roman" pitchFamily="18" charset="0"/>
                <a:cs typeface="Arial" charset="0"/>
                <a:sym typeface="Wingdings" pitchFamily="2" charset="2"/>
              </a:rPr>
              <a:t></a:t>
            </a:r>
            <a:endParaRPr lang="ar-EG" sz="5400" b="1">
              <a:solidFill>
                <a:srgbClr val="FF2D96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grpSp>
        <p:nvGrpSpPr>
          <p:cNvPr id="363" name="Group 606"/>
          <p:cNvGrpSpPr>
            <a:grpSpLocks/>
          </p:cNvGrpSpPr>
          <p:nvPr/>
        </p:nvGrpSpPr>
        <p:grpSpPr bwMode="auto">
          <a:xfrm>
            <a:off x="7848600" y="5103813"/>
            <a:ext cx="457200" cy="304800"/>
            <a:chOff x="7848600" y="5562600"/>
            <a:chExt cx="457200" cy="304800"/>
          </a:xfrm>
        </p:grpSpPr>
        <p:cxnSp>
          <p:nvCxnSpPr>
            <p:cNvPr id="364" name="Straight Connector 363"/>
            <p:cNvCxnSpPr/>
            <p:nvPr/>
          </p:nvCxnSpPr>
          <p:spPr>
            <a:xfrm>
              <a:off x="7848600" y="5562600"/>
              <a:ext cx="457200" cy="1587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5" name="Straight Connector 364"/>
            <p:cNvCxnSpPr/>
            <p:nvPr/>
          </p:nvCxnSpPr>
          <p:spPr>
            <a:xfrm>
              <a:off x="7848600" y="5713412"/>
              <a:ext cx="45720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/>
          </p:nvCxnSpPr>
          <p:spPr>
            <a:xfrm>
              <a:off x="7848600" y="5865812"/>
              <a:ext cx="45720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67" name="Group 607"/>
          <p:cNvGrpSpPr>
            <a:grpSpLocks/>
          </p:cNvGrpSpPr>
          <p:nvPr/>
        </p:nvGrpSpPr>
        <p:grpSpPr bwMode="auto">
          <a:xfrm>
            <a:off x="8382000" y="5105400"/>
            <a:ext cx="457200" cy="306388"/>
            <a:chOff x="8458200" y="5562600"/>
            <a:chExt cx="457200" cy="306388"/>
          </a:xfrm>
        </p:grpSpPr>
        <p:cxnSp>
          <p:nvCxnSpPr>
            <p:cNvPr id="368" name="Straight Connector 367"/>
            <p:cNvCxnSpPr/>
            <p:nvPr/>
          </p:nvCxnSpPr>
          <p:spPr>
            <a:xfrm>
              <a:off x="8458200" y="5562600"/>
              <a:ext cx="457200" cy="1588"/>
            </a:xfrm>
            <a:prstGeom prst="line">
              <a:avLst/>
            </a:prstGeom>
            <a:ln>
              <a:solidFill>
                <a:srgbClr val="8439BD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/>
          </p:nvCxnSpPr>
          <p:spPr>
            <a:xfrm>
              <a:off x="8458200" y="5713413"/>
              <a:ext cx="457200" cy="1587"/>
            </a:xfrm>
            <a:prstGeom prst="line">
              <a:avLst/>
            </a:prstGeom>
            <a:ln>
              <a:solidFill>
                <a:srgbClr val="8439BD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/>
          </p:nvCxnSpPr>
          <p:spPr>
            <a:xfrm>
              <a:off x="8458200" y="5867400"/>
              <a:ext cx="457200" cy="1588"/>
            </a:xfrm>
            <a:prstGeom prst="line">
              <a:avLst/>
            </a:prstGeom>
            <a:ln>
              <a:solidFill>
                <a:srgbClr val="8439BD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71" name="Right Bracket 370"/>
          <p:cNvSpPr/>
          <p:nvPr/>
        </p:nvSpPr>
        <p:spPr>
          <a:xfrm rot="5400000" flipH="1" flipV="1">
            <a:off x="8286750" y="4741863"/>
            <a:ext cx="114300" cy="533400"/>
          </a:xfrm>
          <a:prstGeom prst="rightBracket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1800"/>
          </a:p>
        </p:txBody>
      </p:sp>
      <p:sp>
        <p:nvSpPr>
          <p:cNvPr id="372" name="Rectangle 371"/>
          <p:cNvSpPr>
            <a:spLocks noChangeArrowheads="1"/>
          </p:cNvSpPr>
          <p:nvPr/>
        </p:nvSpPr>
        <p:spPr bwMode="auto">
          <a:xfrm>
            <a:off x="8153400" y="4572000"/>
            <a:ext cx="1017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AE0D"/>
                </a:solidFill>
                <a:latin typeface="Arial" charset="0"/>
                <a:ea typeface="Times New Roman" pitchFamily="18" charset="0"/>
                <a:cs typeface="Arial" charset="0"/>
              </a:rPr>
              <a:t>troponin</a:t>
            </a:r>
            <a:endParaRPr lang="ar-EG" sz="1800">
              <a:solidFill>
                <a:srgbClr val="FFAE0D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373" name="Rectangle 372"/>
          <p:cNvSpPr>
            <a:spLocks noChangeArrowheads="1"/>
          </p:cNvSpPr>
          <p:nvPr/>
        </p:nvSpPr>
        <p:spPr bwMode="auto">
          <a:xfrm>
            <a:off x="7696200" y="5376863"/>
            <a:ext cx="6969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AE0D"/>
                </a:solidFill>
                <a:latin typeface="Arial" charset="0"/>
                <a:ea typeface="Times New Roman" pitchFamily="18" charset="0"/>
                <a:cs typeface="Arial" charset="0"/>
              </a:rPr>
              <a:t>Actin</a:t>
            </a:r>
            <a:endParaRPr lang="ar-EG" sz="1600" b="1">
              <a:solidFill>
                <a:srgbClr val="FFAE0D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374" name="Rectangle 373"/>
          <p:cNvSpPr>
            <a:spLocks noChangeArrowheads="1"/>
          </p:cNvSpPr>
          <p:nvPr/>
        </p:nvSpPr>
        <p:spPr bwMode="auto">
          <a:xfrm>
            <a:off x="8316913" y="5376863"/>
            <a:ext cx="9032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AE0D"/>
                </a:solidFill>
                <a:latin typeface="Arial" charset="0"/>
                <a:ea typeface="Times New Roman" pitchFamily="18" charset="0"/>
                <a:cs typeface="Arial" charset="0"/>
              </a:rPr>
              <a:t>Myosin</a:t>
            </a:r>
            <a:endParaRPr lang="ar-EG" sz="1600" b="1">
              <a:solidFill>
                <a:srgbClr val="FFAE0D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375" name="Rectangle 374"/>
          <p:cNvSpPr>
            <a:spLocks noChangeArrowheads="1"/>
          </p:cNvSpPr>
          <p:nvPr/>
        </p:nvSpPr>
        <p:spPr bwMode="auto">
          <a:xfrm>
            <a:off x="3581400" y="5678488"/>
            <a:ext cx="47831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AE0D"/>
                </a:solidFill>
                <a:latin typeface="Arial" charset="0"/>
                <a:ea typeface="Times New Roman" pitchFamily="18" charset="0"/>
                <a:cs typeface="Arial" charset="0"/>
                <a:sym typeface="Wingdings 3" pitchFamily="18" charset="2"/>
              </a:rPr>
              <a:t></a:t>
            </a:r>
            <a:r>
              <a:rPr lang="en-US" sz="2800" b="1">
                <a:solidFill>
                  <a:srgbClr val="FFAE0D"/>
                </a:solidFill>
                <a:latin typeface="Arial" charset="0"/>
                <a:ea typeface="Times New Roman" pitchFamily="18" charset="0"/>
                <a:cs typeface="Arial" charset="0"/>
              </a:rPr>
              <a:t> Force Of Contractility</a:t>
            </a:r>
            <a:endParaRPr lang="ar-EG" sz="2800" b="1">
              <a:solidFill>
                <a:srgbClr val="FFAE0D"/>
              </a:solidFill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00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22222E-6 L 5.55112E-17 -0.21667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0555 L -3.33333E-6 0.25555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 -0.25555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3.33333E-6 0.2333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4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000"/>
                            </p:stCondLst>
                            <p:childTnLst>
                              <p:par>
                                <p:cTn id="18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8" dur="2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0.25555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0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500"/>
                            </p:stCondLst>
                            <p:childTnLst>
                              <p:par>
                                <p:cTn id="2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4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4000"/>
                            </p:stCondLst>
                            <p:childTnLst>
                              <p:par>
                                <p:cTn id="2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8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4500"/>
                            </p:stCondLst>
                            <p:childTnLst>
                              <p:par>
                                <p:cTn id="2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2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01667 -0.11111 " pathEditMode="relative" rAng="0" ptsTypes="AA">
                                      <p:cBhvr>
                                        <p:cTn id="251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56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03333 -0.13334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67"/>
                                    </p:animMotion>
                                  </p:childTnLst>
                                </p:cTn>
                              </p:par>
                              <p:par>
                                <p:cTn id="25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04166 -0.12222 " pathEditMode="relative" rAng="0" ptsTypes="AA">
                                      <p:cBhvr>
                                        <p:cTn id="255" dur="2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-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1111 L 0.01667 0.08889 " pathEditMode="relative" rAng="0" ptsTypes="AA">
                                      <p:cBhvr>
                                        <p:cTn id="259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3.33333E-6 L -0.00834 3.33333E-6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0"/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0023 L 0.01667 0.00046 " pathEditMode="relative" rAng="0" ptsTypes="AA">
                                      <p:cBhvr>
                                        <p:cTn id="264" dur="2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" grpId="0" animBg="1"/>
      <p:bldP spid="316" grpId="1" animBg="1"/>
      <p:bldP spid="317" grpId="0" animBg="1"/>
      <p:bldP spid="318" grpId="0" animBg="1"/>
      <p:bldP spid="319" grpId="0" animBg="1"/>
      <p:bldP spid="320" grpId="0" animBg="1"/>
      <p:bldP spid="325" grpId="0"/>
      <p:bldP spid="335" grpId="0"/>
      <p:bldP spid="338" grpId="0" animBg="1"/>
      <p:bldP spid="360" grpId="0"/>
      <p:bldP spid="361" grpId="0"/>
      <p:bldP spid="362" grpId="0"/>
      <p:bldP spid="371" grpId="0" animBg="1"/>
      <p:bldP spid="372" grpId="0"/>
      <p:bldP spid="373" grpId="0"/>
      <p:bldP spid="374" grpId="0"/>
      <p:bldP spid="37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A7FABF1-AD65-4551-B528-8D6241403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BFC25F9-44B1-4024-94FE-6EC4ACEE52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941895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5927D92-A212-443D-ADE8-CB1228141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33C31DD-114C-4DD5-A38C-F0C43CD79A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174660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/>
              <a:t>Objectives </a:t>
            </a: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DC621BC9-68C3-4A51-88F8-4D2F231B1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tufail 12-5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180099"/>
            <a:ext cx="4040188" cy="394083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84F7D296-21D6-4D95-9FB0-AA9AB70C26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 dirty="0"/>
              <a:t>1- List major drug groups used in treatment of heart failure 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2- Explain mechanism of action of digitalis and its major effects 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3- Explain the nature and mechanism of digitalis toxic effects 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4- Describe the clinical implications of diuretics, vasodilators, ACE inhibitors and other drugs that lack positive inotropic effects in heart failure 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5- Describe the strategies used in the treatment of heart failure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848164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DAF51AE-01A6-4C1D-8DCF-1CB1B65CA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03883E3-C205-449C-AAFE-42E823972D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057271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Effect of digitalis on HR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78812E-EF97-494A-AF56-7956448751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85763B9-554F-41C7-8C0C-09F2C8B7B56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16631772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0CC477C-967A-4F35-A1F1-5BD9424AA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4276A89-A68A-46C4-ADF5-1D0841B8DA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037857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novo\Desktop\cardiac-glycosides-1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1017" y="68263"/>
            <a:ext cx="8961966" cy="6721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نص 4"/>
          <p:cNvSpPr>
            <a:spLocks noGrp="1"/>
          </p:cNvSpPr>
          <p:nvPr>
            <p:ph type="body"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CARDIAC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Times New Roman"/>
                <a:cs typeface="Times New Roman"/>
              </a:rPr>
              <a:t>↑</a:t>
            </a:r>
            <a:r>
              <a:rPr lang="en-US" dirty="0"/>
              <a:t>force of contraction &amp; Cardiac Output  </a:t>
            </a:r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sym typeface="Symbol"/>
              </a:rPr>
              <a:t></a:t>
            </a:r>
            <a:r>
              <a:rPr lang="en-US" dirty="0"/>
              <a:t> Heart rate </a:t>
            </a:r>
          </a:p>
          <a:p>
            <a:r>
              <a:rPr lang="en-US" dirty="0">
                <a:sym typeface="Symbol"/>
              </a:rPr>
              <a:t></a:t>
            </a:r>
            <a:r>
              <a:rPr lang="en-US" dirty="0"/>
              <a:t> Refractory period (RP) &amp; </a:t>
            </a:r>
            <a:r>
              <a:rPr lang="en-US" dirty="0">
                <a:latin typeface="Times New Roman"/>
                <a:cs typeface="Times New Roman"/>
              </a:rPr>
              <a:t>↑ </a:t>
            </a:r>
            <a:r>
              <a:rPr lang="en-US" dirty="0"/>
              <a:t>Conduction velocity (CV) in atria/ventricles </a:t>
            </a:r>
          </a:p>
          <a:p>
            <a:r>
              <a:rPr lang="en-US" dirty="0">
                <a:latin typeface="Times New Roman"/>
                <a:cs typeface="Times New Roman"/>
              </a:rPr>
              <a:t>↑ </a:t>
            </a:r>
            <a:r>
              <a:rPr lang="en-US" dirty="0"/>
              <a:t>RP &amp; </a:t>
            </a:r>
            <a:r>
              <a:rPr lang="en-US" dirty="0">
                <a:sym typeface="Symbol"/>
              </a:rPr>
              <a:t></a:t>
            </a:r>
            <a:r>
              <a:rPr lang="en-US" dirty="0"/>
              <a:t> CV in AV node </a:t>
            </a:r>
          </a:p>
          <a:p>
            <a:r>
              <a:rPr lang="en-US" dirty="0"/>
              <a:t>Increased automaticity  </a:t>
            </a:r>
          </a:p>
          <a:p>
            <a:r>
              <a:rPr lang="en-US" dirty="0"/>
              <a:t>ECG:  </a:t>
            </a:r>
            <a:r>
              <a:rPr lang="en-US" dirty="0">
                <a:latin typeface="Times New Roman"/>
                <a:cs typeface="Times New Roman"/>
              </a:rPr>
              <a:t>↑</a:t>
            </a:r>
            <a:r>
              <a:rPr lang="en-US" dirty="0"/>
              <a:t>PR interval , </a:t>
            </a:r>
            <a:r>
              <a:rPr lang="en-US" dirty="0">
                <a:sym typeface="Symbol"/>
              </a:rPr>
              <a:t> </a:t>
            </a:r>
            <a:r>
              <a:rPr lang="en-US" dirty="0"/>
              <a:t>QT interval </a:t>
            </a:r>
          </a:p>
          <a:p>
            <a:endParaRPr lang="en-US" dirty="0"/>
          </a:p>
        </p:txBody>
      </p:sp>
      <p:sp>
        <p:nvSpPr>
          <p:cNvPr id="6" name="عنصر نائب للنص 5"/>
          <p:cNvSpPr>
            <a:spLocks noGrp="1"/>
          </p:cNvSpPr>
          <p:nvPr>
            <p:ph type="body" sz="quarter" idx="3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EXTRA CARDIAC </a:t>
            </a:r>
          </a:p>
        </p:txBody>
      </p:sp>
      <p:sp>
        <p:nvSpPr>
          <p:cNvPr id="7" name="عنصر نائب للمحتوى 6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Kidney: </a:t>
            </a:r>
          </a:p>
          <a:p>
            <a:pPr lvl="1"/>
            <a:r>
              <a:rPr lang="en-US" sz="2400" dirty="0"/>
              <a:t>Due to improvement in circulation and renal perfusion </a:t>
            </a:r>
          </a:p>
          <a:p>
            <a:pPr lvl="1"/>
            <a:r>
              <a:rPr lang="en-US" sz="2400" dirty="0"/>
              <a:t>Retained salt and water is gradually excreted </a:t>
            </a:r>
          </a:p>
          <a:p>
            <a:r>
              <a:rPr lang="en-US" dirty="0"/>
              <a:t>CNS:</a:t>
            </a:r>
          </a:p>
          <a:p>
            <a:pPr lvl="1"/>
            <a:r>
              <a:rPr lang="en-US" sz="2400" dirty="0"/>
              <a:t>Nausea, vomiting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Pharmacological actions</a:t>
            </a:r>
          </a:p>
        </p:txBody>
      </p:sp>
    </p:spTree>
    <p:extLst>
      <p:ext uri="{BB962C8B-B14F-4D97-AF65-F5344CB8AC3E}">
        <p14:creationId xmlns:p14="http://schemas.microsoft.com/office/powerpoint/2010/main" val="913632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04800" y="990599"/>
          <a:ext cx="8534400" cy="4765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6573">
                <a:tc>
                  <a:txBody>
                    <a:bodyPr/>
                    <a:lstStyle/>
                    <a:p>
                      <a:r>
                        <a:rPr lang="en-US" sz="2400" dirty="0"/>
                        <a:t>Property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Digoxin</a:t>
                      </a:r>
                      <a:r>
                        <a:rPr lang="en-US" sz="2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Digitoxin</a:t>
                      </a:r>
                      <a:r>
                        <a:rPr lang="en-US" sz="2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573">
                <a:tc>
                  <a:txBody>
                    <a:bodyPr/>
                    <a:lstStyle/>
                    <a:p>
                      <a:r>
                        <a:rPr lang="en-US" sz="2400" dirty="0"/>
                        <a:t>Oral absorption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60 -80 %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90 -100 %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573">
                <a:tc>
                  <a:txBody>
                    <a:bodyPr/>
                    <a:lstStyle/>
                    <a:p>
                      <a:r>
                        <a:rPr lang="en-US" sz="2400" dirty="0"/>
                        <a:t>Plasma protein binding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25 %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95%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573">
                <a:tc>
                  <a:txBody>
                    <a:bodyPr/>
                    <a:lstStyle/>
                    <a:p>
                      <a:r>
                        <a:rPr lang="en-US" sz="2400" dirty="0"/>
                        <a:t>Onset of action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15 -30 min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½ to 1 hour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573">
                <a:tc>
                  <a:txBody>
                    <a:bodyPr/>
                    <a:lstStyle/>
                    <a:p>
                      <a:r>
                        <a:rPr lang="en-US" sz="2400" dirty="0"/>
                        <a:t>Duration of action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2-6 days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2-3 weeks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573">
                <a:tc>
                  <a:txBody>
                    <a:bodyPr/>
                    <a:lstStyle/>
                    <a:p>
                      <a:r>
                        <a:rPr lang="en-US" sz="2400" dirty="0"/>
                        <a:t>Plasma t ½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40 hrs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5-7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573">
                <a:tc>
                  <a:txBody>
                    <a:bodyPr/>
                    <a:lstStyle/>
                    <a:p>
                      <a:r>
                        <a:rPr lang="en-US" sz="2400" dirty="0"/>
                        <a:t>Route of elimination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Renal excretion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Hepatic metabolism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573">
                <a:tc>
                  <a:txBody>
                    <a:bodyPr/>
                    <a:lstStyle/>
                    <a:p>
                      <a:r>
                        <a:rPr lang="en-US" sz="2400" dirty="0"/>
                        <a:t>Time for digitalization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5-7 days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25-30 days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573">
                <a:tc>
                  <a:txBody>
                    <a:bodyPr/>
                    <a:lstStyle/>
                    <a:p>
                      <a:r>
                        <a:rPr lang="en-US" sz="2400" dirty="0"/>
                        <a:t>Daily </a:t>
                      </a:r>
                      <a:r>
                        <a:rPr lang="en-US" sz="2400" dirty="0" err="1"/>
                        <a:t>maintainence</a:t>
                      </a:r>
                      <a:r>
                        <a:rPr lang="en-US" sz="2400" dirty="0"/>
                        <a:t> dose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0.125 – 0.5 mg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0.05 -0.2 mg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6573">
                <a:tc>
                  <a:txBody>
                    <a:bodyPr/>
                    <a:lstStyle/>
                    <a:p>
                      <a:r>
                        <a:rPr lang="en-US" sz="2400" dirty="0"/>
                        <a:t>Administration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Oral / IV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Oral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Pharmacokinetic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properties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508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Cardiac Glycosides (Digitalis)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 glycosides: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Short acting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Digoxin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(t½: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1.5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days)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Long acting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Digitoxin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(t½: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days)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069299" y="4652210"/>
            <a:ext cx="2791333" cy="1235242"/>
          </a:xfrm>
          <a:prstGeom prst="wedgeRoundRectCallout">
            <a:avLst>
              <a:gd name="adj1" fmla="val -78953"/>
              <a:gd name="adj2" fmla="val -76461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ts val="2400"/>
              </a:spcBef>
              <a:spcAft>
                <a:spcPts val="2400"/>
              </a:spcAft>
            </a:pPr>
            <a:r>
              <a:rPr lang="en-US" sz="3600" dirty="0"/>
              <a:t>Severely limited Use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3433010" y="2277979"/>
            <a:ext cx="1876927" cy="513347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Used</a:t>
            </a:r>
          </a:p>
        </p:txBody>
      </p:sp>
    </p:spTree>
    <p:extLst>
      <p:ext uri="{BB962C8B-B14F-4D97-AF65-F5344CB8AC3E}">
        <p14:creationId xmlns:p14="http://schemas.microsoft.com/office/powerpoint/2010/main" val="2488980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4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Uses of </a:t>
            </a: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</a:t>
            </a:r>
            <a:r>
              <a:rPr kumimoji="0" lang="en-US" sz="44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igoxin</a:t>
            </a:r>
            <a:r>
              <a:rPr kumimoji="0" lang="en-US" sz="44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DCEFF0F-AD49-4586-930B-8FBD13CE6F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10131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87580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4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Adverse effects of digoxin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3384550" cy="452596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342900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sng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Extra-Cardiac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GIT: Nausea &amp; vomiting </a:t>
            </a:r>
            <a:br>
              <a:rPr kumimoji="0" lang="en-US" sz="28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r>
              <a:rPr kumimoji="0" lang="en-US" sz="28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(first to appear)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CNS: Vomiting Restlessness, Disorientation, Visual disturbance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Endocrine: </a:t>
            </a:r>
            <a:r>
              <a:rPr kumimoji="0" lang="en-US" sz="28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Gynaecomastia</a:t>
            </a:r>
            <a:endParaRPr kumimoji="0" lang="en-US" sz="28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342900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342900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916363" y="1600200"/>
            <a:ext cx="4768850" cy="4525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t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Cardiac</a:t>
            </a:r>
            <a:endParaRPr kumimoji="0" lang="en-US" sz="2800" b="1" i="0" u="sng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Bradycardia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(first cardiac toxic sign)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Pulsus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bigemini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Atrial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extra-systole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flutter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fibrillation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Ventricular extra-systole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tachycardia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fibrillation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Partial heart block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complete block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65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74AD2-C2EF-D9B0-D1F4-4F23D0A8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903A517-FA2B-7082-AE5A-B5AD17F5EA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712" y="2590800"/>
            <a:ext cx="7743658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23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is heart failure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Stanco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2856"/>
            <a:ext cx="821255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58698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3050"/>
            <a:ext cx="3008313" cy="116205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000" b="1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Treatment of toxicity 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D3225D4-3D23-4F8A-BB12-485324F5C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Treatment of digitalis toxicity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52EAF32-84D1-4931-A416-4E2BFC74AA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0167609"/>
              </p:ext>
            </p:extLst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23779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ADE3BCDC-C029-1F45-84C7-D0AF14370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786" y="68263"/>
            <a:ext cx="7884429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99509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3050"/>
            <a:ext cx="3008313" cy="116205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fontAlgn="auto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Phosphodiesterase inhibitors in heart failure 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CB7B68F-91F0-4805-811F-68FE3FD129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/>
              <a:t>Phosphodiestrase</a:t>
            </a:r>
            <a:r>
              <a:rPr lang="en-US" sz="2800" b="1" dirty="0"/>
              <a:t> inhibitors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4F8AA68-F5D2-4548-91CB-ADF7334743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5580528"/>
              </p:ext>
            </p:extLst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70613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2"/>
          <p:cNvSpPr>
            <a:spLocks noChangeShapeType="1"/>
          </p:cNvSpPr>
          <p:nvPr/>
        </p:nvSpPr>
        <p:spPr bwMode="auto">
          <a:xfrm flipH="1">
            <a:off x="4473575" y="409575"/>
            <a:ext cx="3600450" cy="14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8062913" y="114300"/>
            <a:ext cx="10810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ATP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260725" y="171450"/>
            <a:ext cx="1279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cAMP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416300" y="2286000"/>
            <a:ext cx="1387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5’AMP</a:t>
            </a: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3949700" y="668338"/>
            <a:ext cx="0" cy="157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064125" y="171450"/>
            <a:ext cx="24892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chemeClr val="bg1"/>
                </a:solidFill>
              </a:rPr>
              <a:t>Adenylyl cyclase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473325" y="1200150"/>
            <a:ext cx="2968625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chemeClr val="bg1"/>
                </a:solidFill>
              </a:rPr>
              <a:t>Phosphdiesterase III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7153275" y="1100138"/>
            <a:ext cx="1658938" cy="519112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>
                <a:solidFill>
                  <a:schemeClr val="bg1"/>
                </a:solidFill>
              </a:rPr>
              <a:t>Milrinone</a:t>
            </a: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H="1">
            <a:off x="5472113" y="1366838"/>
            <a:ext cx="1674812" cy="1587"/>
          </a:xfrm>
          <a:prstGeom prst="line">
            <a:avLst/>
          </a:prstGeom>
          <a:noFill/>
          <a:ln w="57150">
            <a:solidFill>
              <a:srgbClr val="00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21"/>
          <p:cNvGrpSpPr>
            <a:grpSpLocks/>
          </p:cNvGrpSpPr>
          <p:nvPr/>
        </p:nvGrpSpPr>
        <p:grpSpPr bwMode="auto">
          <a:xfrm>
            <a:off x="6162675" y="1114425"/>
            <a:ext cx="434975" cy="436563"/>
            <a:chOff x="3855" y="1893"/>
            <a:chExt cx="274" cy="275"/>
          </a:xfrm>
        </p:grpSpPr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3855" y="1893"/>
              <a:ext cx="274" cy="2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>
              <a:off x="3899" y="2035"/>
              <a:ext cx="19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71438" y="65088"/>
            <a:ext cx="1744662" cy="703262"/>
          </a:xfrm>
          <a:prstGeom prst="roundRect">
            <a:avLst>
              <a:gd name="adj" fmla="val 16667"/>
            </a:avLst>
          </a:prstGeom>
          <a:solidFill>
            <a:srgbClr val="99FF66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2400">
                <a:latin typeface="Arial Narrow" pitchFamily="34" charset="0"/>
              </a:rPr>
              <a:t>Preservation </a:t>
            </a:r>
          </a:p>
          <a:p>
            <a:pPr algn="ctr">
              <a:lnSpc>
                <a:spcPct val="80000"/>
              </a:lnSpc>
            </a:pPr>
            <a:r>
              <a:rPr lang="en-US" sz="2400">
                <a:latin typeface="Arial Narrow" pitchFamily="34" charset="0"/>
              </a:rPr>
              <a:t>of cAMP</a:t>
            </a: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5694363" y="1801813"/>
            <a:ext cx="2982912" cy="606425"/>
          </a:xfrm>
          <a:prstGeom prst="wedgeRoundRectCallout">
            <a:avLst>
              <a:gd name="adj1" fmla="val -56972"/>
              <a:gd name="adj2" fmla="val -9162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en-US" sz="2400">
                <a:latin typeface="Arial Narrow" pitchFamily="34" charset="0"/>
              </a:rPr>
              <a:t>Myocardial &amp; Vascular </a:t>
            </a:r>
          </a:p>
          <a:p>
            <a:pPr algn="ctr">
              <a:lnSpc>
                <a:spcPct val="70000"/>
              </a:lnSpc>
            </a:pPr>
            <a:r>
              <a:rPr lang="en-US" sz="2400">
                <a:latin typeface="Arial Narrow" pitchFamily="34" charset="0"/>
              </a:rPr>
              <a:t>smooth muscles</a:t>
            </a: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>
            <a:off x="42863" y="1220788"/>
            <a:ext cx="1884362" cy="660400"/>
          </a:xfrm>
          <a:prstGeom prst="roundRect">
            <a:avLst>
              <a:gd name="adj" fmla="val 16667"/>
            </a:avLst>
          </a:prstGeom>
          <a:solidFill>
            <a:srgbClr val="99FF66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2400">
                <a:latin typeface="Arial Narrow" pitchFamily="34" charset="0"/>
              </a:rPr>
              <a:t>Activation of</a:t>
            </a:r>
          </a:p>
          <a:p>
            <a:pPr algn="ctr">
              <a:lnSpc>
                <a:spcPct val="90000"/>
              </a:lnSpc>
            </a:pPr>
            <a:r>
              <a:rPr lang="en-US" sz="2400">
                <a:latin typeface="Arial Narrow" pitchFamily="34" charset="0"/>
              </a:rPr>
              <a:t>Protein kinase</a:t>
            </a:r>
          </a:p>
        </p:txBody>
      </p:sp>
      <p:sp>
        <p:nvSpPr>
          <p:cNvPr id="17" name="AutoShape 20"/>
          <p:cNvSpPr>
            <a:spLocks noChangeArrowheads="1"/>
          </p:cNvSpPr>
          <p:nvPr/>
        </p:nvSpPr>
        <p:spPr bwMode="auto">
          <a:xfrm>
            <a:off x="0" y="2416175"/>
            <a:ext cx="2124075" cy="703263"/>
          </a:xfrm>
          <a:prstGeom prst="roundRect">
            <a:avLst>
              <a:gd name="adj" fmla="val 16667"/>
            </a:avLst>
          </a:prstGeom>
          <a:solidFill>
            <a:srgbClr val="99FF66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en-US" sz="2400">
                <a:latin typeface="Arial Narrow" pitchFamily="34" charset="0"/>
              </a:rPr>
              <a:t>Phosphorylation </a:t>
            </a:r>
          </a:p>
          <a:p>
            <a:pPr algn="ctr">
              <a:lnSpc>
                <a:spcPct val="70000"/>
              </a:lnSpc>
            </a:pPr>
            <a:r>
              <a:rPr lang="en-US" sz="2400">
                <a:latin typeface="Arial Narrow" pitchFamily="34" charset="0"/>
              </a:rPr>
              <a:t>of Ca</a:t>
            </a:r>
            <a:r>
              <a:rPr lang="en-US" sz="2400" baseline="30000">
                <a:latin typeface="Arial Narrow" pitchFamily="34" charset="0"/>
              </a:rPr>
              <a:t>++</a:t>
            </a:r>
            <a:r>
              <a:rPr lang="en-US" sz="2400">
                <a:latin typeface="Arial Narrow" pitchFamily="34" charset="0"/>
              </a:rPr>
              <a:t> Channels</a:t>
            </a:r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 flipH="1">
            <a:off x="1858963" y="479425"/>
            <a:ext cx="1376362" cy="12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>
            <a:off x="911225" y="757238"/>
            <a:ext cx="0" cy="4222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8"/>
          <p:cNvSpPr>
            <a:spLocks noChangeArrowheads="1"/>
          </p:cNvSpPr>
          <p:nvPr/>
        </p:nvSpPr>
        <p:spPr bwMode="auto">
          <a:xfrm>
            <a:off x="120650" y="5003800"/>
            <a:ext cx="1828800" cy="674688"/>
          </a:xfrm>
          <a:prstGeom prst="roundRect">
            <a:avLst>
              <a:gd name="adj" fmla="val 16667"/>
            </a:avLst>
          </a:prstGeom>
          <a:solidFill>
            <a:srgbClr val="99FF66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en-US" sz="2400">
                <a:latin typeface="Arial Narrow" pitchFamily="34" charset="0"/>
              </a:rPr>
              <a:t>Elevated </a:t>
            </a:r>
          </a:p>
          <a:p>
            <a:pPr algn="ctr">
              <a:lnSpc>
                <a:spcPct val="70000"/>
              </a:lnSpc>
            </a:pPr>
            <a:r>
              <a:rPr lang="en-US" sz="2400">
                <a:latin typeface="Arial Narrow" pitchFamily="34" charset="0"/>
              </a:rPr>
              <a:t>Cytosolic Ca</a:t>
            </a:r>
            <a:r>
              <a:rPr lang="en-US" sz="2400" baseline="30000">
                <a:latin typeface="Arial Narrow" pitchFamily="34" charset="0"/>
              </a:rPr>
              <a:t>++</a:t>
            </a:r>
            <a:r>
              <a:rPr lang="en-US" sz="2400">
                <a:latin typeface="Arial Narrow" pitchFamily="34" charset="0"/>
              </a:rPr>
              <a:t> </a:t>
            </a:r>
          </a:p>
        </p:txBody>
      </p:sp>
      <p:sp>
        <p:nvSpPr>
          <p:cNvPr id="21" name="AutoShape 30"/>
          <p:cNvSpPr>
            <a:spLocks noChangeArrowheads="1"/>
          </p:cNvSpPr>
          <p:nvPr/>
        </p:nvSpPr>
        <p:spPr bwMode="auto">
          <a:xfrm>
            <a:off x="2557463" y="5607050"/>
            <a:ext cx="1984375" cy="1125538"/>
          </a:xfrm>
          <a:prstGeom prst="roundRect">
            <a:avLst>
              <a:gd name="adj" fmla="val 16667"/>
            </a:avLst>
          </a:prstGeom>
          <a:solidFill>
            <a:srgbClr val="99FF66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en-US" sz="2400" dirty="0">
                <a:latin typeface="Arial Narrow" pitchFamily="34" charset="0"/>
              </a:rPr>
              <a:t>Relaxation of </a:t>
            </a:r>
          </a:p>
          <a:p>
            <a:pPr algn="ctr">
              <a:lnSpc>
                <a:spcPct val="70000"/>
              </a:lnSpc>
            </a:pPr>
            <a:r>
              <a:rPr lang="en-US" sz="2400" dirty="0">
                <a:latin typeface="Arial Narrow" pitchFamily="34" charset="0"/>
              </a:rPr>
              <a:t>Resistance &amp; </a:t>
            </a:r>
          </a:p>
          <a:p>
            <a:pPr algn="ctr">
              <a:lnSpc>
                <a:spcPct val="70000"/>
              </a:lnSpc>
            </a:pPr>
            <a:r>
              <a:rPr lang="en-US" sz="2400" dirty="0">
                <a:latin typeface="Arial Narrow" pitchFamily="34" charset="0"/>
              </a:rPr>
              <a:t>Capacitance </a:t>
            </a:r>
          </a:p>
          <a:p>
            <a:pPr algn="ctr">
              <a:lnSpc>
                <a:spcPct val="70000"/>
              </a:lnSpc>
            </a:pPr>
            <a:r>
              <a:rPr lang="en-US" sz="2400" dirty="0">
                <a:latin typeface="Arial Narrow" pitchFamily="34" charset="0"/>
              </a:rPr>
              <a:t>vessels </a:t>
            </a:r>
          </a:p>
        </p:txBody>
      </p:sp>
      <p:sp>
        <p:nvSpPr>
          <p:cNvPr id="22" name="AutoShape 31"/>
          <p:cNvSpPr>
            <a:spLocks noChangeArrowheads="1"/>
          </p:cNvSpPr>
          <p:nvPr/>
        </p:nvSpPr>
        <p:spPr bwMode="auto">
          <a:xfrm>
            <a:off x="2614613" y="4443413"/>
            <a:ext cx="1338262" cy="647700"/>
          </a:xfrm>
          <a:prstGeom prst="roundRect">
            <a:avLst>
              <a:gd name="adj" fmla="val 16667"/>
            </a:avLst>
          </a:prstGeom>
          <a:solidFill>
            <a:srgbClr val="99FF66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en-US" sz="2400">
                <a:latin typeface="Arial Narrow" pitchFamily="34" charset="0"/>
              </a:rPr>
              <a:t>Positive</a:t>
            </a:r>
          </a:p>
          <a:p>
            <a:pPr algn="ctr">
              <a:lnSpc>
                <a:spcPct val="70000"/>
              </a:lnSpc>
            </a:pPr>
            <a:r>
              <a:rPr lang="en-US" sz="2400">
                <a:latin typeface="Arial Narrow" pitchFamily="34" charset="0"/>
              </a:rPr>
              <a:t>inotropism </a:t>
            </a:r>
          </a:p>
        </p:txBody>
      </p:sp>
      <p:sp>
        <p:nvSpPr>
          <p:cNvPr id="23" name="Oval 32"/>
          <p:cNvSpPr>
            <a:spLocks noChangeArrowheads="1"/>
          </p:cNvSpPr>
          <p:nvPr/>
        </p:nvSpPr>
        <p:spPr bwMode="auto">
          <a:xfrm>
            <a:off x="5127625" y="4335463"/>
            <a:ext cx="1477963" cy="695325"/>
          </a:xfrm>
          <a:prstGeom prst="ellipse">
            <a:avLst/>
          </a:prstGeom>
          <a:solidFill>
            <a:srgbClr val="99FF66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en-US" sz="2400">
                <a:latin typeface="Arial Narrow" pitchFamily="34" charset="0"/>
                <a:sym typeface="Symbol" pitchFamily="18" charset="2"/>
              </a:rPr>
              <a:t> CO</a:t>
            </a:r>
            <a:r>
              <a:rPr lang="en-US" sz="2400">
                <a:latin typeface="Arial Narrow" pitchFamily="34" charset="0"/>
              </a:rPr>
              <a:t> </a:t>
            </a:r>
          </a:p>
        </p:txBody>
      </p:sp>
      <p:sp>
        <p:nvSpPr>
          <p:cNvPr id="24" name="Oval 33"/>
          <p:cNvSpPr>
            <a:spLocks noChangeArrowheads="1"/>
          </p:cNvSpPr>
          <p:nvPr/>
        </p:nvSpPr>
        <p:spPr bwMode="auto">
          <a:xfrm>
            <a:off x="5157788" y="5291138"/>
            <a:ext cx="1477962" cy="695325"/>
          </a:xfrm>
          <a:prstGeom prst="ellipse">
            <a:avLst/>
          </a:prstGeom>
          <a:solidFill>
            <a:srgbClr val="99FF66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en-US" sz="2400">
                <a:latin typeface="Arial Narrow" pitchFamily="34" charset="0"/>
                <a:sym typeface="Symbol" pitchFamily="18" charset="2"/>
              </a:rPr>
              <a:t>Pre-load</a:t>
            </a:r>
          </a:p>
        </p:txBody>
      </p:sp>
      <p:sp>
        <p:nvSpPr>
          <p:cNvPr id="25" name="Oval 35"/>
          <p:cNvSpPr>
            <a:spLocks noChangeArrowheads="1"/>
          </p:cNvSpPr>
          <p:nvPr/>
        </p:nvSpPr>
        <p:spPr bwMode="auto">
          <a:xfrm>
            <a:off x="5186363" y="6108700"/>
            <a:ext cx="1477962" cy="695325"/>
          </a:xfrm>
          <a:prstGeom prst="ellipse">
            <a:avLst/>
          </a:prstGeom>
          <a:solidFill>
            <a:srgbClr val="99FF66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en-US" sz="2400">
                <a:latin typeface="Arial Narrow" pitchFamily="34" charset="0"/>
                <a:sym typeface="Symbol" pitchFamily="18" charset="2"/>
              </a:rPr>
              <a:t>After-load</a:t>
            </a:r>
          </a:p>
        </p:txBody>
      </p:sp>
      <p:sp>
        <p:nvSpPr>
          <p:cNvPr id="26" name="Line 38"/>
          <p:cNvSpPr>
            <a:spLocks noChangeShapeType="1"/>
          </p:cNvSpPr>
          <p:nvPr/>
        </p:nvSpPr>
        <p:spPr bwMode="auto">
          <a:xfrm flipV="1">
            <a:off x="1917700" y="4783138"/>
            <a:ext cx="688975" cy="6064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39"/>
          <p:cNvSpPr>
            <a:spLocks noChangeShapeType="1"/>
          </p:cNvSpPr>
          <p:nvPr/>
        </p:nvSpPr>
        <p:spPr bwMode="auto">
          <a:xfrm>
            <a:off x="1960563" y="5403850"/>
            <a:ext cx="520700" cy="7175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Line 40"/>
          <p:cNvSpPr>
            <a:spLocks noChangeShapeType="1"/>
          </p:cNvSpPr>
          <p:nvPr/>
        </p:nvSpPr>
        <p:spPr bwMode="auto">
          <a:xfrm>
            <a:off x="3971925" y="4756150"/>
            <a:ext cx="11112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41"/>
          <p:cNvSpPr>
            <a:spLocks noChangeShapeType="1"/>
          </p:cNvSpPr>
          <p:nvPr/>
        </p:nvSpPr>
        <p:spPr bwMode="auto">
          <a:xfrm flipV="1">
            <a:off x="4535488" y="5740400"/>
            <a:ext cx="576262" cy="4222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42"/>
          <p:cNvSpPr>
            <a:spLocks noChangeShapeType="1"/>
          </p:cNvSpPr>
          <p:nvPr/>
        </p:nvSpPr>
        <p:spPr bwMode="auto">
          <a:xfrm>
            <a:off x="4548188" y="6176963"/>
            <a:ext cx="563562" cy="266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43"/>
          <p:cNvSpPr>
            <a:spLocks noChangeShapeType="1"/>
          </p:cNvSpPr>
          <p:nvPr/>
        </p:nvSpPr>
        <p:spPr bwMode="auto">
          <a:xfrm>
            <a:off x="855663" y="1866900"/>
            <a:ext cx="0" cy="5635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AutoShape 44"/>
          <p:cNvSpPr>
            <a:spLocks noChangeArrowheads="1"/>
          </p:cNvSpPr>
          <p:nvPr/>
        </p:nvSpPr>
        <p:spPr bwMode="auto">
          <a:xfrm>
            <a:off x="196850" y="3713163"/>
            <a:ext cx="1449388" cy="631825"/>
          </a:xfrm>
          <a:prstGeom prst="roundRect">
            <a:avLst>
              <a:gd name="adj" fmla="val 16667"/>
            </a:avLst>
          </a:prstGeom>
          <a:solidFill>
            <a:srgbClr val="99FF66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en-US" sz="2400">
                <a:latin typeface="Arial Narrow" pitchFamily="34" charset="0"/>
              </a:rPr>
              <a:t>Increased </a:t>
            </a:r>
          </a:p>
          <a:p>
            <a:pPr algn="ctr">
              <a:lnSpc>
                <a:spcPct val="70000"/>
              </a:lnSpc>
            </a:pPr>
            <a:r>
              <a:rPr lang="en-US" sz="2400">
                <a:latin typeface="Arial Narrow" pitchFamily="34" charset="0"/>
              </a:rPr>
              <a:t>Ca</a:t>
            </a:r>
            <a:r>
              <a:rPr lang="en-US" sz="2400" baseline="30000">
                <a:latin typeface="Arial Narrow" pitchFamily="34" charset="0"/>
              </a:rPr>
              <a:t>++</a:t>
            </a:r>
            <a:r>
              <a:rPr lang="en-US" sz="2400">
                <a:latin typeface="Arial Narrow" pitchFamily="34" charset="0"/>
              </a:rPr>
              <a:t> Flow</a:t>
            </a:r>
          </a:p>
        </p:txBody>
      </p:sp>
      <p:sp>
        <p:nvSpPr>
          <p:cNvPr id="33" name="Line 45"/>
          <p:cNvSpPr>
            <a:spLocks noChangeShapeType="1"/>
          </p:cNvSpPr>
          <p:nvPr/>
        </p:nvSpPr>
        <p:spPr bwMode="auto">
          <a:xfrm>
            <a:off x="841375" y="3160713"/>
            <a:ext cx="0" cy="5635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" name="Line 46"/>
          <p:cNvSpPr>
            <a:spLocks noChangeShapeType="1"/>
          </p:cNvSpPr>
          <p:nvPr/>
        </p:nvSpPr>
        <p:spPr bwMode="auto">
          <a:xfrm>
            <a:off x="860425" y="4327525"/>
            <a:ext cx="0" cy="6048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" name="AutoShape 49"/>
          <p:cNvSpPr>
            <a:spLocks noChangeArrowheads="1"/>
          </p:cNvSpPr>
          <p:nvPr/>
        </p:nvSpPr>
        <p:spPr bwMode="auto">
          <a:xfrm>
            <a:off x="7061200" y="4997450"/>
            <a:ext cx="1955800" cy="1254125"/>
          </a:xfrm>
          <a:prstGeom prst="roundRect">
            <a:avLst>
              <a:gd name="adj" fmla="val 16667"/>
            </a:avLst>
          </a:prstGeom>
          <a:solidFill>
            <a:srgbClr val="99FF66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en-US" sz="2400"/>
              <a:t>Inodilatation</a:t>
            </a:r>
          </a:p>
        </p:txBody>
      </p:sp>
      <p:sp>
        <p:nvSpPr>
          <p:cNvPr id="36" name="Line 50"/>
          <p:cNvSpPr>
            <a:spLocks noChangeShapeType="1"/>
          </p:cNvSpPr>
          <p:nvPr/>
        </p:nvSpPr>
        <p:spPr bwMode="auto">
          <a:xfrm rot="16200000" flipH="1">
            <a:off x="6500813" y="4829175"/>
            <a:ext cx="668338" cy="357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" name="Line 51"/>
          <p:cNvSpPr>
            <a:spLocks noChangeShapeType="1"/>
          </p:cNvSpPr>
          <p:nvPr/>
        </p:nvSpPr>
        <p:spPr bwMode="auto">
          <a:xfrm rot="-5400000">
            <a:off x="6636544" y="5925344"/>
            <a:ext cx="457200" cy="341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" name="Line 52"/>
          <p:cNvSpPr>
            <a:spLocks noChangeShapeType="1"/>
          </p:cNvSpPr>
          <p:nvPr/>
        </p:nvSpPr>
        <p:spPr bwMode="auto">
          <a:xfrm rot="5400000" flipV="1">
            <a:off x="6847681" y="5428457"/>
            <a:ext cx="9525" cy="395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" name="AutoShape 53"/>
          <p:cNvSpPr>
            <a:spLocks noChangeArrowheads="1"/>
          </p:cNvSpPr>
          <p:nvPr/>
        </p:nvSpPr>
        <p:spPr bwMode="auto">
          <a:xfrm>
            <a:off x="4949825" y="2911475"/>
            <a:ext cx="4194175" cy="116681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3200">
                <a:solidFill>
                  <a:srgbClr val="008000"/>
                </a:solidFill>
              </a:rPr>
              <a:t>Mechanism of Action </a:t>
            </a:r>
          </a:p>
          <a:p>
            <a:pPr algn="ctr">
              <a:lnSpc>
                <a:spcPct val="90000"/>
              </a:lnSpc>
            </a:pPr>
            <a:r>
              <a:rPr lang="en-US" sz="3200">
                <a:solidFill>
                  <a:srgbClr val="008000"/>
                </a:solidFill>
              </a:rPr>
              <a:t>of Inodilators </a:t>
            </a:r>
          </a:p>
        </p:txBody>
      </p:sp>
    </p:spTree>
    <p:extLst>
      <p:ext uri="{BB962C8B-B14F-4D97-AF65-F5344CB8AC3E}">
        <p14:creationId xmlns:p14="http://schemas.microsoft.com/office/powerpoint/2010/main" val="270476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4" grpId="1" animBg="1"/>
      <p:bldP spid="35" grpId="0" animBg="1"/>
      <p:bldP spid="36" grpId="0" animBg="1"/>
      <p:bldP spid="37" grpId="0" animBg="1"/>
      <p:bldP spid="3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/>
          <a:p>
            <a:r>
              <a:rPr lang="en-US" dirty="0"/>
              <a:t>Other inotropic drugs 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7F1A9E-2B9F-46AE-BCBD-A8068609EF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عنصر نائب للمحتوى 2">
            <a:extLst>
              <a:ext uri="{FF2B5EF4-FFF2-40B4-BE49-F238E27FC236}">
                <a16:creationId xmlns:a16="http://schemas.microsoft.com/office/drawing/2014/main" id="{DA6DB0DD-6E15-4FAA-BADE-B7D8C20847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6205538"/>
              </p:ext>
            </p:extLst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90670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3050"/>
            <a:ext cx="3008313" cy="116205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000" b="1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Role of diuretics in heart failure 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21DC989-1344-49CA-BB79-87F310AC7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Role of diuretics 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48DF8E2-1219-4672-A0F2-1FAA8BB8E4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211211"/>
              </p:ext>
            </p:extLst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11637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err="1"/>
              <a:t>Angiotensin</a:t>
            </a:r>
            <a:r>
              <a:rPr lang="en-US" dirty="0"/>
              <a:t> converting enzyme inhibitors </a:t>
            </a:r>
          </a:p>
          <a:p>
            <a:pPr lvl="1"/>
            <a:r>
              <a:rPr lang="en-US" dirty="0" err="1"/>
              <a:t>Captopril</a:t>
            </a:r>
            <a:r>
              <a:rPr lang="en-US" dirty="0"/>
              <a:t>, </a:t>
            </a:r>
            <a:r>
              <a:rPr lang="en-US" dirty="0" err="1"/>
              <a:t>enalapril</a:t>
            </a:r>
            <a:r>
              <a:rPr lang="en-US" dirty="0"/>
              <a:t>, </a:t>
            </a:r>
            <a:r>
              <a:rPr lang="en-US" dirty="0" err="1"/>
              <a:t>ramipril</a:t>
            </a:r>
            <a:r>
              <a:rPr lang="en-US" dirty="0"/>
              <a:t>, </a:t>
            </a:r>
            <a:r>
              <a:rPr lang="en-US" dirty="0" err="1"/>
              <a:t>lisinopril</a:t>
            </a:r>
            <a:r>
              <a:rPr lang="en-US" dirty="0"/>
              <a:t> </a:t>
            </a:r>
          </a:p>
          <a:p>
            <a:r>
              <a:rPr lang="en-US" dirty="0"/>
              <a:t>Act by </a:t>
            </a:r>
          </a:p>
          <a:p>
            <a:pPr lvl="1"/>
            <a:r>
              <a:rPr lang="en-US" dirty="0"/>
              <a:t>Reduction of after load </a:t>
            </a:r>
          </a:p>
          <a:p>
            <a:pPr lvl="1"/>
            <a:r>
              <a:rPr lang="en-US" dirty="0"/>
              <a:t>Reduction of preload </a:t>
            </a:r>
          </a:p>
          <a:p>
            <a:pPr lvl="1"/>
            <a:r>
              <a:rPr lang="en-US" dirty="0"/>
              <a:t>Reversing the compensatory changes </a:t>
            </a:r>
          </a:p>
          <a:p>
            <a:r>
              <a:rPr lang="en-US" dirty="0"/>
              <a:t>ACE inhibitors are the most preferred drugs for treatment of Congestive cardiac failure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ACE Inhibitors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heart failure </a:t>
            </a:r>
          </a:p>
        </p:txBody>
      </p:sp>
    </p:spTree>
    <p:extLst>
      <p:ext uri="{BB962C8B-B14F-4D97-AF65-F5344CB8AC3E}">
        <p14:creationId xmlns:p14="http://schemas.microsoft.com/office/powerpoint/2010/main" val="14524315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51038" y="171450"/>
            <a:ext cx="287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Angiotensinogen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93938" y="1689100"/>
            <a:ext cx="24066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/>
              <a:t>Angiotensin I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322513" y="3321050"/>
            <a:ext cx="287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Angiotensin II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6148388"/>
            <a:ext cx="2068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 Narrow" pitchFamily="34" charset="0"/>
              </a:rPr>
              <a:t>Angiotensin III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 flipV="1">
            <a:off x="3821113" y="4852988"/>
            <a:ext cx="773112" cy="857250"/>
          </a:xfrm>
          <a:custGeom>
            <a:avLst/>
            <a:gdLst>
              <a:gd name="T0" fmla="*/ 386556 w 21600"/>
              <a:gd name="T1" fmla="*/ 0 h 21600"/>
              <a:gd name="T2" fmla="*/ 47604 w 21600"/>
              <a:gd name="T3" fmla="*/ 428625 h 21600"/>
              <a:gd name="T4" fmla="*/ 386556 w 21600"/>
              <a:gd name="T5" fmla="*/ 105608 h 21600"/>
              <a:gd name="T6" fmla="*/ 725508 w 21600"/>
              <a:gd name="T7" fmla="*/ 42862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661" y="10800"/>
                </a:moveTo>
                <a:cubicBezTo>
                  <a:pt x="2661" y="6304"/>
                  <a:pt x="6304" y="2661"/>
                  <a:pt x="10800" y="2661"/>
                </a:cubicBezTo>
                <a:cubicBezTo>
                  <a:pt x="15295" y="2660"/>
                  <a:pt x="18938" y="6304"/>
                  <a:pt x="1893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 flipV="1">
            <a:off x="2236788" y="4911725"/>
            <a:ext cx="773112" cy="857250"/>
          </a:xfrm>
          <a:custGeom>
            <a:avLst/>
            <a:gdLst>
              <a:gd name="T0" fmla="*/ 386556 w 21600"/>
              <a:gd name="T1" fmla="*/ 0 h 21600"/>
              <a:gd name="T2" fmla="*/ 47604 w 21600"/>
              <a:gd name="T3" fmla="*/ 428625 h 21600"/>
              <a:gd name="T4" fmla="*/ 386556 w 21600"/>
              <a:gd name="T5" fmla="*/ 105608 h 21600"/>
              <a:gd name="T6" fmla="*/ 725508 w 21600"/>
              <a:gd name="T7" fmla="*/ 42862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661" y="10800"/>
                </a:moveTo>
                <a:cubicBezTo>
                  <a:pt x="2661" y="6304"/>
                  <a:pt x="6304" y="2661"/>
                  <a:pt x="10800" y="2661"/>
                </a:cubicBezTo>
                <a:cubicBezTo>
                  <a:pt x="15295" y="2660"/>
                  <a:pt x="18938" y="6304"/>
                  <a:pt x="1893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187575" y="5680075"/>
            <a:ext cx="8588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AT2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821113" y="5653088"/>
            <a:ext cx="8588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AT1</a:t>
            </a: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3390900" y="731838"/>
            <a:ext cx="0" cy="1027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3390900" y="2081213"/>
            <a:ext cx="0" cy="12525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 flipH="1">
            <a:off x="2673350" y="3825875"/>
            <a:ext cx="71755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3389313" y="3811588"/>
            <a:ext cx="71755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3783013" y="5135563"/>
            <a:ext cx="830262" cy="889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2968625" y="1001713"/>
            <a:ext cx="928688" cy="3841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i="1">
                <a:solidFill>
                  <a:schemeClr val="bg1"/>
                </a:solidFill>
                <a:latin typeface="Arial Narrow" pitchFamily="34" charset="0"/>
              </a:rPr>
              <a:t>Renin</a:t>
            </a: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1490663" y="2447925"/>
            <a:ext cx="3856037" cy="6032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2400" i="1">
                <a:solidFill>
                  <a:schemeClr val="bg1"/>
                </a:solidFill>
                <a:latin typeface="Arial Narrow" pitchFamily="34" charset="0"/>
              </a:rPr>
              <a:t>Angiotensin Converting Enzyme (ACE)</a:t>
            </a: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6669088" y="4519613"/>
            <a:ext cx="2125662" cy="1192212"/>
          </a:xfrm>
          <a:prstGeom prst="rect">
            <a:avLst/>
          </a:prstGeom>
          <a:solidFill>
            <a:schemeClr val="tx2"/>
          </a:solidFill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Angiotensin Receptor Blocker</a:t>
            </a: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6797675" y="2232025"/>
            <a:ext cx="1984375" cy="850900"/>
          </a:xfrm>
          <a:prstGeom prst="rect">
            <a:avLst/>
          </a:prstGeom>
          <a:solidFill>
            <a:schemeClr val="tx2"/>
          </a:solidFill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ACE inhibitor</a:t>
            </a:r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 flipH="1">
            <a:off x="5373688" y="2670175"/>
            <a:ext cx="1265237" cy="4445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 flipH="1">
            <a:off x="4852988" y="5094288"/>
            <a:ext cx="1674812" cy="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Oval 28"/>
          <p:cNvSpPr>
            <a:spLocks noChangeArrowheads="1"/>
          </p:cNvSpPr>
          <p:nvPr/>
        </p:nvSpPr>
        <p:spPr bwMode="auto">
          <a:xfrm>
            <a:off x="6808788" y="1363663"/>
            <a:ext cx="1968500" cy="885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en-US" sz="2400"/>
              <a:t>Synthesis </a:t>
            </a:r>
          </a:p>
          <a:p>
            <a:pPr algn="ctr">
              <a:lnSpc>
                <a:spcPct val="70000"/>
              </a:lnSpc>
            </a:pPr>
            <a:r>
              <a:rPr lang="en-US" sz="2400"/>
              <a:t>Blocker</a:t>
            </a:r>
          </a:p>
        </p:txBody>
      </p:sp>
      <p:sp>
        <p:nvSpPr>
          <p:cNvPr id="24" name="Oval 29"/>
          <p:cNvSpPr>
            <a:spLocks noChangeArrowheads="1"/>
          </p:cNvSpPr>
          <p:nvPr/>
        </p:nvSpPr>
        <p:spPr bwMode="auto">
          <a:xfrm>
            <a:off x="6780213" y="5716588"/>
            <a:ext cx="1884362" cy="7508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2400"/>
              <a:t>Receptor </a:t>
            </a:r>
          </a:p>
          <a:p>
            <a:pPr algn="ctr">
              <a:lnSpc>
                <a:spcPct val="80000"/>
              </a:lnSpc>
            </a:pPr>
            <a:r>
              <a:rPr lang="en-US" sz="2400"/>
              <a:t>Blocker</a:t>
            </a:r>
          </a:p>
        </p:txBody>
      </p:sp>
      <p:pic>
        <p:nvPicPr>
          <p:cNvPr id="25" name="Picture 30" descr="lung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" y="2171700"/>
            <a:ext cx="950913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1" descr="kidney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596900" y="695325"/>
            <a:ext cx="661988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Line 32"/>
          <p:cNvSpPr>
            <a:spLocks noChangeShapeType="1"/>
          </p:cNvSpPr>
          <p:nvPr/>
        </p:nvSpPr>
        <p:spPr bwMode="auto">
          <a:xfrm>
            <a:off x="1322388" y="1111250"/>
            <a:ext cx="1392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Arc 34"/>
          <p:cNvSpPr>
            <a:spLocks/>
          </p:cNvSpPr>
          <p:nvPr/>
        </p:nvSpPr>
        <p:spPr bwMode="auto">
          <a:xfrm flipH="1">
            <a:off x="1181100" y="3629025"/>
            <a:ext cx="1069975" cy="2505075"/>
          </a:xfrm>
          <a:custGeom>
            <a:avLst/>
            <a:gdLst>
              <a:gd name="T0" fmla="*/ 0 w 21600"/>
              <a:gd name="T1" fmla="*/ 0 h 21600"/>
              <a:gd name="T2" fmla="*/ 1069975 w 21600"/>
              <a:gd name="T3" fmla="*/ 2505075 h 21600"/>
              <a:gd name="T4" fmla="*/ 0 w 21600"/>
              <a:gd name="T5" fmla="*/ 250507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0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Losartan</a:t>
            </a:r>
            <a:r>
              <a:rPr lang="en-US" dirty="0"/>
              <a:t> , </a:t>
            </a:r>
            <a:r>
              <a:rPr lang="en-US" dirty="0" err="1"/>
              <a:t>candesartan</a:t>
            </a:r>
            <a:r>
              <a:rPr lang="en-US" dirty="0"/>
              <a:t>, </a:t>
            </a:r>
            <a:r>
              <a:rPr lang="en-US" dirty="0" err="1"/>
              <a:t>valsartan</a:t>
            </a:r>
            <a:r>
              <a:rPr lang="en-US" dirty="0"/>
              <a:t>, </a:t>
            </a:r>
            <a:r>
              <a:rPr lang="en-US" dirty="0" err="1"/>
              <a:t>telmisartan</a:t>
            </a:r>
            <a:r>
              <a:rPr lang="en-US" dirty="0"/>
              <a:t> </a:t>
            </a:r>
          </a:p>
          <a:p>
            <a:r>
              <a:rPr lang="en-US" dirty="0"/>
              <a:t>Block AT</a:t>
            </a:r>
            <a:r>
              <a:rPr lang="en-US" baseline="-25000" dirty="0"/>
              <a:t>1</a:t>
            </a:r>
            <a:r>
              <a:rPr lang="en-US" dirty="0"/>
              <a:t> receptor on the heart, peripheral vasculature and kidney </a:t>
            </a:r>
          </a:p>
          <a:p>
            <a:r>
              <a:rPr lang="en-US" dirty="0"/>
              <a:t>As effective as ACE inhibitors </a:t>
            </a:r>
          </a:p>
          <a:p>
            <a:r>
              <a:rPr lang="en-US" dirty="0"/>
              <a:t>Used mainly in patients who cannot tolerate ACE inhibitors because of cough, </a:t>
            </a:r>
            <a:r>
              <a:rPr lang="en-US" dirty="0" err="1"/>
              <a:t>angioedema</a:t>
            </a:r>
            <a:r>
              <a:rPr lang="en-US" dirty="0"/>
              <a:t>, </a:t>
            </a:r>
            <a:r>
              <a:rPr lang="en-US" dirty="0" err="1"/>
              <a:t>neutropenia</a:t>
            </a:r>
            <a:r>
              <a:rPr lang="en-US" dirty="0"/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Angiotensin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receptor blockers in heart failure </a:t>
            </a:r>
          </a:p>
        </p:txBody>
      </p:sp>
    </p:spTree>
    <p:extLst>
      <p:ext uri="{BB962C8B-B14F-4D97-AF65-F5344CB8AC3E}">
        <p14:creationId xmlns:p14="http://schemas.microsoft.com/office/powerpoint/2010/main" val="24196183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Drugs used in heart failure 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Chronic heart failure 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Diuretics </a:t>
            </a:r>
          </a:p>
          <a:p>
            <a:r>
              <a:rPr lang="en-US" dirty="0"/>
              <a:t>Aldosterone receptor antagonist</a:t>
            </a:r>
          </a:p>
          <a:p>
            <a:r>
              <a:rPr lang="en-US" dirty="0"/>
              <a:t>ACE inhibitors </a:t>
            </a:r>
          </a:p>
          <a:p>
            <a:r>
              <a:rPr lang="en-US" dirty="0"/>
              <a:t>Angiotensin receptor blockers </a:t>
            </a:r>
          </a:p>
          <a:p>
            <a:r>
              <a:rPr lang="en-US" dirty="0"/>
              <a:t>Cardiac glycosides </a:t>
            </a:r>
          </a:p>
          <a:p>
            <a:r>
              <a:rPr lang="en-US" dirty="0"/>
              <a:t>Vasodilators </a:t>
            </a:r>
          </a:p>
        </p:txBody>
      </p:sp>
      <p:sp>
        <p:nvSpPr>
          <p:cNvPr id="6" name="عنصر نائب للنص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Acute heart failure </a:t>
            </a:r>
          </a:p>
        </p:txBody>
      </p:sp>
      <p:sp>
        <p:nvSpPr>
          <p:cNvPr id="7" name="عنصر نائب للمحتوى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Diuretics </a:t>
            </a:r>
          </a:p>
          <a:p>
            <a:r>
              <a:rPr lang="en-US" dirty="0"/>
              <a:t>Vasodilators </a:t>
            </a:r>
          </a:p>
          <a:p>
            <a:r>
              <a:rPr lang="en-US" dirty="0"/>
              <a:t>Dopamine, </a:t>
            </a:r>
            <a:r>
              <a:rPr lang="en-US" dirty="0" err="1"/>
              <a:t>dobutamine</a:t>
            </a:r>
            <a:r>
              <a:rPr lang="en-US" dirty="0"/>
              <a:t> </a:t>
            </a:r>
          </a:p>
          <a:p>
            <a:r>
              <a:rPr lang="en-US" dirty="0" err="1"/>
              <a:t>Amrinone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3166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/>
          <a:p>
            <a:r>
              <a:rPr lang="en-US" b="1" u="sng"/>
              <a:t>Definition of heart failure:</a:t>
            </a:r>
            <a:br>
              <a:rPr lang="en-US"/>
            </a:b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AF0CBDA-2DA4-428A-8931-4F58072FEF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D98BD78-48EA-4CFF-8053-1709DF586F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0241342"/>
              </p:ext>
            </p:extLst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latin typeface="Berlin Sans FB" pitchFamily="34" charset="0"/>
              </a:rPr>
              <a:t>Stages and classes of heart failure:</a:t>
            </a:r>
            <a:br>
              <a:rPr lang="en-US" dirty="0">
                <a:latin typeface="Berlin Sans FB" pitchFamily="34" charset="0"/>
              </a:rPr>
            </a:br>
            <a:endParaRPr lang="en-US" dirty="0">
              <a:latin typeface="Berlin Sans FB" pitchFamily="34" charset="0"/>
            </a:endParaRPr>
          </a:p>
        </p:txBody>
      </p:sp>
      <p:pic>
        <p:nvPicPr>
          <p:cNvPr id="4" name="Content Placeholder 3" descr="C:\Users\Wall Sina\Desktop\www.HF-Stages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1430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56388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ACC/AHA</a:t>
            </a:r>
            <a:r>
              <a:rPr lang="en-US" dirty="0"/>
              <a:t>: The American College of Cardiology/American Heart Association.</a:t>
            </a:r>
            <a:r>
              <a:rPr lang="en-US" b="1" u="sng" dirty="0"/>
              <a:t> </a:t>
            </a:r>
          </a:p>
          <a:p>
            <a:r>
              <a:rPr lang="en-US" b="1" u="sng" dirty="0"/>
              <a:t>NYHA</a:t>
            </a:r>
            <a:r>
              <a:rPr lang="en-US" dirty="0"/>
              <a:t>: New York Heart Association (NYHA)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 txBox="1">
            <a:spLocks noChangeArrowheads="1"/>
          </p:cNvSpPr>
          <p:nvPr/>
        </p:nvSpPr>
        <p:spPr>
          <a:xfrm>
            <a:off x="76200" y="228600"/>
            <a:ext cx="8763000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Approach to the Patient with Heart Failure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>
          <a:xfrm>
            <a:off x="1219200" y="1219200"/>
            <a:ext cx="6400800" cy="457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Assessment of LV function (echocardiogram)</a:t>
            </a:r>
          </a:p>
        </p:txBody>
      </p:sp>
      <p:sp>
        <p:nvSpPr>
          <p:cNvPr id="6" name="Rectangle 1028"/>
          <p:cNvSpPr>
            <a:spLocks noChangeArrowheads="1"/>
          </p:cNvSpPr>
          <p:nvPr/>
        </p:nvSpPr>
        <p:spPr bwMode="auto">
          <a:xfrm>
            <a:off x="3333750" y="2198688"/>
            <a:ext cx="1406525" cy="4286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spcAft>
                <a:spcPct val="30000"/>
              </a:spcAft>
              <a:buClr>
                <a:srgbClr val="FF0000"/>
              </a:buClr>
              <a:buSzPct val="70000"/>
              <a:buFont typeface="Wingdings" pitchFamily="2" charset="2"/>
              <a:buNone/>
            </a:pPr>
            <a:r>
              <a:rPr lang="en-US" sz="2000" b="1" dirty="0">
                <a:solidFill>
                  <a:schemeClr val="bg1"/>
                </a:solidFill>
              </a:rPr>
              <a:t>EF &lt; 40%</a:t>
            </a:r>
          </a:p>
        </p:txBody>
      </p:sp>
      <p:sp>
        <p:nvSpPr>
          <p:cNvPr id="7" name="Rectangle 1029"/>
          <p:cNvSpPr>
            <a:spLocks noChangeArrowheads="1"/>
          </p:cNvSpPr>
          <p:nvPr/>
        </p:nvSpPr>
        <p:spPr bwMode="auto">
          <a:xfrm>
            <a:off x="3008313" y="2905125"/>
            <a:ext cx="2057400" cy="736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>
              <a:spcAft>
                <a:spcPct val="30000"/>
              </a:spcAft>
              <a:buClr>
                <a:srgbClr val="FF0000"/>
              </a:buClr>
              <a:buSzPct val="70000"/>
              <a:buFont typeface="Wingdings" pitchFamily="2" charset="2"/>
              <a:buNone/>
            </a:pPr>
            <a:r>
              <a:rPr lang="en-US" sz="2000" b="1" dirty="0">
                <a:solidFill>
                  <a:schemeClr val="bg1"/>
                </a:solidFill>
              </a:rPr>
              <a:t>Assessment of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volume status</a:t>
            </a:r>
          </a:p>
        </p:txBody>
      </p:sp>
      <p:sp>
        <p:nvSpPr>
          <p:cNvPr id="8" name="Rectangle 1030"/>
          <p:cNvSpPr>
            <a:spLocks noChangeArrowheads="1"/>
          </p:cNvSpPr>
          <p:nvPr/>
        </p:nvSpPr>
        <p:spPr bwMode="auto">
          <a:xfrm>
            <a:off x="504825" y="3956050"/>
            <a:ext cx="2784475" cy="736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Aft>
                <a:spcPct val="30000"/>
              </a:spcAft>
              <a:buClr>
                <a:srgbClr val="FF0000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chemeClr val="bg1"/>
                </a:solidFill>
              </a:rPr>
              <a:t>Signs and symptoms of fluid retention</a:t>
            </a:r>
          </a:p>
        </p:txBody>
      </p:sp>
      <p:sp>
        <p:nvSpPr>
          <p:cNvPr id="9" name="Rectangle 1031"/>
          <p:cNvSpPr>
            <a:spLocks noChangeArrowheads="1"/>
          </p:cNvSpPr>
          <p:nvPr/>
        </p:nvSpPr>
        <p:spPr bwMode="auto">
          <a:xfrm>
            <a:off x="4446588" y="3956050"/>
            <a:ext cx="3438525" cy="736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spcAft>
                <a:spcPct val="30000"/>
              </a:spcAft>
              <a:buClr>
                <a:srgbClr val="FF0000"/>
              </a:buClr>
              <a:buSzPct val="70000"/>
              <a:buFont typeface="Wingdings" pitchFamily="2" charset="2"/>
              <a:buNone/>
            </a:pPr>
            <a:r>
              <a:rPr lang="en-US" sz="2000" b="1" dirty="0">
                <a:solidFill>
                  <a:schemeClr val="bg1"/>
                </a:solidFill>
              </a:rPr>
              <a:t>No signs and symptoms of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fluid retention</a:t>
            </a:r>
          </a:p>
        </p:txBody>
      </p:sp>
      <p:sp>
        <p:nvSpPr>
          <p:cNvPr id="10" name="Rectangle 1032"/>
          <p:cNvSpPr>
            <a:spLocks noChangeArrowheads="1"/>
          </p:cNvSpPr>
          <p:nvPr/>
        </p:nvSpPr>
        <p:spPr bwMode="auto">
          <a:xfrm>
            <a:off x="180975" y="4962525"/>
            <a:ext cx="3413125" cy="736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Aft>
                <a:spcPct val="30000"/>
              </a:spcAft>
              <a:buClr>
                <a:srgbClr val="FF0000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chemeClr val="bg1"/>
                </a:solidFill>
              </a:rPr>
              <a:t>Diuretic</a:t>
            </a:r>
            <a:br>
              <a:rPr lang="en-US" sz="2000" b="1">
                <a:solidFill>
                  <a:schemeClr val="bg1"/>
                </a:solidFill>
              </a:rPr>
            </a:br>
            <a:r>
              <a:rPr lang="en-US" sz="2000" b="1">
                <a:solidFill>
                  <a:schemeClr val="bg1"/>
                </a:solidFill>
              </a:rPr>
              <a:t>(titrate to euvolemic state)</a:t>
            </a:r>
          </a:p>
        </p:txBody>
      </p:sp>
      <p:sp>
        <p:nvSpPr>
          <p:cNvPr id="11" name="Rectangle 1033"/>
          <p:cNvSpPr>
            <a:spLocks noChangeArrowheads="1"/>
          </p:cNvSpPr>
          <p:nvPr/>
        </p:nvSpPr>
        <p:spPr bwMode="auto">
          <a:xfrm>
            <a:off x="5051425" y="4962525"/>
            <a:ext cx="2095500" cy="527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spcAft>
                <a:spcPct val="30000"/>
              </a:spcAft>
              <a:buClr>
                <a:srgbClr val="FF0000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chemeClr val="bg1"/>
                </a:solidFill>
              </a:rPr>
              <a:t>ACE Inhibitor</a:t>
            </a:r>
          </a:p>
        </p:txBody>
      </p:sp>
      <p:sp>
        <p:nvSpPr>
          <p:cNvPr id="12" name="Rectangle 1034"/>
          <p:cNvSpPr>
            <a:spLocks noChangeArrowheads="1"/>
          </p:cNvSpPr>
          <p:nvPr/>
        </p:nvSpPr>
        <p:spPr bwMode="auto">
          <a:xfrm>
            <a:off x="5360988" y="5884863"/>
            <a:ext cx="1590675" cy="4381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spcAft>
                <a:spcPct val="30000"/>
              </a:spcAft>
              <a:buClr>
                <a:srgbClr val="FF0000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chemeClr val="bg1"/>
                </a:solidFill>
                <a:latin typeface="Symbol" pitchFamily="18" charset="2"/>
              </a:rPr>
              <a:t>b</a:t>
            </a:r>
            <a:r>
              <a:rPr lang="en-US" sz="2000" b="1">
                <a:solidFill>
                  <a:schemeClr val="bg1"/>
                </a:solidFill>
              </a:rPr>
              <a:t>-blocker</a:t>
            </a:r>
          </a:p>
        </p:txBody>
      </p:sp>
      <p:sp>
        <p:nvSpPr>
          <p:cNvPr id="13" name="Rectangle 1035"/>
          <p:cNvSpPr>
            <a:spLocks noChangeArrowheads="1"/>
          </p:cNvSpPr>
          <p:nvPr/>
        </p:nvSpPr>
        <p:spPr bwMode="auto">
          <a:xfrm>
            <a:off x="7712075" y="5634038"/>
            <a:ext cx="1301750" cy="4381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spcAft>
                <a:spcPct val="30000"/>
              </a:spcAft>
              <a:buClr>
                <a:srgbClr val="FF0000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chemeClr val="bg1"/>
                </a:solidFill>
              </a:rPr>
              <a:t>Digoxin</a:t>
            </a:r>
          </a:p>
        </p:txBody>
      </p:sp>
      <p:sp>
        <p:nvSpPr>
          <p:cNvPr id="14" name="Line 1036"/>
          <p:cNvSpPr>
            <a:spLocks noChangeShapeType="1"/>
          </p:cNvSpPr>
          <p:nvPr/>
        </p:nvSpPr>
        <p:spPr bwMode="auto">
          <a:xfrm>
            <a:off x="3979863" y="1968500"/>
            <a:ext cx="0" cy="227013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037"/>
          <p:cNvSpPr>
            <a:spLocks noChangeShapeType="1"/>
          </p:cNvSpPr>
          <p:nvPr/>
        </p:nvSpPr>
        <p:spPr bwMode="auto">
          <a:xfrm>
            <a:off x="3979863" y="2657475"/>
            <a:ext cx="0" cy="227013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038"/>
          <p:cNvSpPr>
            <a:spLocks noChangeShapeType="1"/>
          </p:cNvSpPr>
          <p:nvPr/>
        </p:nvSpPr>
        <p:spPr bwMode="auto">
          <a:xfrm flipH="1">
            <a:off x="3181350" y="3673475"/>
            <a:ext cx="798513" cy="246063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039"/>
          <p:cNvSpPr>
            <a:spLocks noChangeShapeType="1"/>
          </p:cNvSpPr>
          <p:nvPr/>
        </p:nvSpPr>
        <p:spPr bwMode="auto">
          <a:xfrm>
            <a:off x="3979863" y="3673475"/>
            <a:ext cx="698500" cy="280988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040"/>
          <p:cNvSpPr>
            <a:spLocks noChangeShapeType="1"/>
          </p:cNvSpPr>
          <p:nvPr/>
        </p:nvSpPr>
        <p:spPr bwMode="auto">
          <a:xfrm>
            <a:off x="1838325" y="4716463"/>
            <a:ext cx="0" cy="227012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041"/>
          <p:cNvSpPr>
            <a:spLocks noChangeShapeType="1"/>
          </p:cNvSpPr>
          <p:nvPr/>
        </p:nvSpPr>
        <p:spPr bwMode="auto">
          <a:xfrm>
            <a:off x="6102350" y="4716463"/>
            <a:ext cx="0" cy="227012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042"/>
          <p:cNvSpPr>
            <a:spLocks noChangeShapeType="1"/>
          </p:cNvSpPr>
          <p:nvPr/>
        </p:nvSpPr>
        <p:spPr bwMode="auto">
          <a:xfrm>
            <a:off x="6102350" y="5505450"/>
            <a:ext cx="0" cy="3810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043"/>
          <p:cNvSpPr>
            <a:spLocks noChangeShapeType="1"/>
          </p:cNvSpPr>
          <p:nvPr/>
        </p:nvSpPr>
        <p:spPr bwMode="auto">
          <a:xfrm flipH="1" flipV="1">
            <a:off x="7145338" y="5180013"/>
            <a:ext cx="563562" cy="671512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044"/>
          <p:cNvSpPr>
            <a:spLocks noChangeShapeType="1"/>
          </p:cNvSpPr>
          <p:nvPr/>
        </p:nvSpPr>
        <p:spPr bwMode="auto">
          <a:xfrm flipH="1">
            <a:off x="6954838" y="5842000"/>
            <a:ext cx="746125" cy="236538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045"/>
          <p:cNvSpPr>
            <a:spLocks noChangeShapeType="1"/>
          </p:cNvSpPr>
          <p:nvPr/>
        </p:nvSpPr>
        <p:spPr bwMode="auto">
          <a:xfrm rot="-5400000">
            <a:off x="4311650" y="4529138"/>
            <a:ext cx="9525" cy="14605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717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Ejection-Frac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9666" y="228600"/>
            <a:ext cx="5381933" cy="4419600"/>
          </a:xfrm>
          <a:prstGeom prst="rect">
            <a:avLst/>
          </a:prstGeom>
          <a:noFill/>
        </p:spPr>
      </p:pic>
      <p:pic>
        <p:nvPicPr>
          <p:cNvPr id="1027" name="Picture 3" descr="C:\Users\lenovo\Desktop\Ejection_Fraction_Graphic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4384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latin typeface="Berlin Sans FB" pitchFamily="34" charset="0"/>
              </a:rPr>
              <a:t>Treatment of heart failure</a:t>
            </a:r>
            <a:br>
              <a:rPr lang="en-US" dirty="0">
                <a:latin typeface="Berlin Sans FB" pitchFamily="34" charset="0"/>
              </a:rPr>
            </a:br>
            <a:endParaRPr lang="en-US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 lvl="0"/>
            <a:r>
              <a:rPr lang="en-US" dirty="0"/>
              <a:t>Lifestyle changes</a:t>
            </a:r>
          </a:p>
          <a:p>
            <a:pPr lvl="0"/>
            <a:r>
              <a:rPr lang="en-US" dirty="0"/>
              <a:t> Drug therapy</a:t>
            </a:r>
          </a:p>
          <a:p>
            <a:pPr lvl="0"/>
            <a:r>
              <a:rPr lang="en-US" dirty="0"/>
              <a:t>Surgery for correctable problems</a:t>
            </a:r>
          </a:p>
          <a:p>
            <a:r>
              <a:rPr lang="en-US" dirty="0"/>
              <a:t>Implantable devices</a:t>
            </a:r>
          </a:p>
          <a:p>
            <a:pPr lvl="0"/>
            <a:r>
              <a:rPr lang="en-US" dirty="0"/>
              <a:t> Heart transplant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Diet and lifestyle measures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/>
              <a:t>Moderate physical activity, when symptoms are mild or moderate; or bed rest when symptoms are severe.</a:t>
            </a:r>
          </a:p>
          <a:p>
            <a:pPr lvl="0"/>
            <a:r>
              <a:rPr lang="en-US" dirty="0"/>
              <a:t>Weight reduction </a:t>
            </a:r>
          </a:p>
          <a:p>
            <a:pPr lvl="0"/>
            <a:r>
              <a:rPr lang="en-US" dirty="0"/>
              <a:t>Sodium restriction – excessive sodium intake may precipitate or exacerbate heart failure, thus a "no added salt" diet (60–100 </a:t>
            </a:r>
            <a:r>
              <a:rPr lang="en-US" dirty="0" err="1"/>
              <a:t>mmol</a:t>
            </a:r>
            <a:r>
              <a:rPr lang="en-US" dirty="0"/>
              <a:t> total daily intake) is recommended for patients with CHF.</a:t>
            </a:r>
          </a:p>
          <a:p>
            <a:pPr lvl="0"/>
            <a:r>
              <a:rPr lang="en-US" dirty="0"/>
              <a:t>Stop smoking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9B743E-A70D-4409-96CC-25B1B5A23F07}"/>
              </a:ext>
            </a:extLst>
          </p:cNvPr>
          <p:cNvSpPr txBox="1"/>
          <p:nvPr/>
        </p:nvSpPr>
        <p:spPr>
          <a:xfrm>
            <a:off x="2971800" y="2286000"/>
            <a:ext cx="2328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masis MT Pro Black" panose="020B06040202020202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69053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HF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b="1" u="sng" dirty="0"/>
              <a:t>Coronary artery disease</a:t>
            </a:r>
            <a:r>
              <a:rPr lang="en-US" b="1" dirty="0"/>
              <a:t> </a:t>
            </a:r>
            <a:r>
              <a:rPr lang="en-US" dirty="0"/>
              <a:t>and heart attack (which may be "silent"): the most common cause</a:t>
            </a:r>
          </a:p>
          <a:p>
            <a:pPr lvl="0"/>
            <a:r>
              <a:rPr lang="en-US" b="1" u="sng" dirty="0" err="1"/>
              <a:t>Cardiomyopathy</a:t>
            </a:r>
            <a:r>
              <a:rPr lang="en-US" b="1" u="sng" dirty="0"/>
              <a:t>:</a:t>
            </a:r>
            <a:r>
              <a:rPr lang="en-US" b="1" dirty="0"/>
              <a:t> </a:t>
            </a:r>
            <a:r>
              <a:rPr lang="en-US" dirty="0"/>
              <a:t>is a chronic disease of the heart muscle (myocardium), in which the muscle is abnormally enlarged, thickened, and/or stiffened. </a:t>
            </a:r>
          </a:p>
          <a:p>
            <a:pPr lvl="0"/>
            <a:r>
              <a:rPr lang="en-US" dirty="0"/>
              <a:t>High blood pressure (hypertension)</a:t>
            </a:r>
          </a:p>
          <a:p>
            <a:pPr lvl="0"/>
            <a:r>
              <a:rPr lang="en-US" dirty="0"/>
              <a:t>Heart valve disease</a:t>
            </a:r>
          </a:p>
          <a:p>
            <a:pPr lvl="0"/>
            <a:r>
              <a:rPr lang="en-US" dirty="0"/>
              <a:t>Congenital heart disease</a:t>
            </a:r>
          </a:p>
          <a:p>
            <a:pPr lvl="0"/>
            <a:r>
              <a:rPr lang="en-US" b="1" u="sng" dirty="0"/>
              <a:t>Drug-induced heart failure</a:t>
            </a:r>
            <a:r>
              <a:rPr lang="en-US" dirty="0"/>
              <a:t>: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Drug-induced HF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3840BCD-1C93-48E7-8F3E-53454B5187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875411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/>
              <a:t>Compensatory responses during heart failure </a:t>
            </a:r>
            <a:endParaRPr lang="en-US" sz="3600" dirty="0"/>
          </a:p>
        </p:txBody>
      </p:sp>
      <p:sp>
        <p:nvSpPr>
          <p:cNvPr id="5" name="TextBox 3"/>
          <p:cNvSpPr txBox="1"/>
          <p:nvPr/>
        </p:nvSpPr>
        <p:spPr>
          <a:xfrm>
            <a:off x="3352800" y="838200"/>
            <a:ext cx="21336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Heart failure </a:t>
            </a:r>
          </a:p>
        </p:txBody>
      </p:sp>
      <p:sp>
        <p:nvSpPr>
          <p:cNvPr id="6" name="TextBox 4"/>
          <p:cNvSpPr txBox="1"/>
          <p:nvPr/>
        </p:nvSpPr>
        <p:spPr>
          <a:xfrm>
            <a:off x="3352800" y="1905000"/>
            <a:ext cx="22860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</a:rPr>
              <a:t>↓ FOC    </a:t>
            </a:r>
            <a:r>
              <a:rPr lang="en-US" sz="2400" dirty="0"/>
              <a:t>↓ COP  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228600" y="1828800"/>
            <a:ext cx="22098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/>
              </a:rPr>
              <a:t>↑ Sympathetic discharge </a:t>
            </a:r>
            <a:endParaRPr lang="en-US" sz="2400" dirty="0"/>
          </a:p>
        </p:txBody>
      </p:sp>
      <p:sp>
        <p:nvSpPr>
          <p:cNvPr id="8" name="TextBox 6"/>
          <p:cNvSpPr txBox="1"/>
          <p:nvPr/>
        </p:nvSpPr>
        <p:spPr>
          <a:xfrm>
            <a:off x="6248400" y="1981200"/>
            <a:ext cx="2667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</a:rPr>
              <a:t>↓ Renal perfusion </a:t>
            </a:r>
            <a:endParaRPr lang="en-US" sz="2400" dirty="0"/>
          </a:p>
        </p:txBody>
      </p:sp>
      <p:sp>
        <p:nvSpPr>
          <p:cNvPr id="9" name="TextBox 7"/>
          <p:cNvSpPr txBox="1"/>
          <p:nvPr/>
        </p:nvSpPr>
        <p:spPr>
          <a:xfrm>
            <a:off x="76200" y="3276600"/>
            <a:ext cx="23622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400" dirty="0">
                <a:latin typeface="Calibri"/>
              </a:rPr>
              <a:t>Vasoconstriction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/>
              <a:t>β</a:t>
            </a:r>
            <a:r>
              <a:rPr lang="en-US" sz="2400" dirty="0"/>
              <a:t>1 activation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4724400"/>
            <a:ext cx="16764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↑ preload </a:t>
            </a:r>
          </a:p>
          <a:p>
            <a:pPr algn="ctr"/>
            <a:r>
              <a:rPr lang="en-US" sz="2400" dirty="0"/>
              <a:t>↑ </a:t>
            </a:r>
            <a:r>
              <a:rPr lang="en-US" sz="2400" dirty="0" err="1"/>
              <a:t>afterload</a:t>
            </a:r>
            <a:r>
              <a:rPr lang="en-US" sz="2400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200" y="4800600"/>
            <a:ext cx="12192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↑ FOC  </a:t>
            </a:r>
          </a:p>
          <a:p>
            <a:r>
              <a:rPr lang="en-US" sz="2400" dirty="0"/>
              <a:t>↑ HR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3600" y="3124200"/>
            <a:ext cx="13716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↑ </a:t>
            </a:r>
            <a:r>
              <a:rPr lang="en-US" sz="2400" dirty="0" err="1">
                <a:latin typeface="Calibri"/>
              </a:rPr>
              <a:t>Renin</a:t>
            </a:r>
            <a:r>
              <a:rPr lang="en-US" sz="2400" dirty="0">
                <a:latin typeface="Calibri"/>
              </a:rPr>
              <a:t>    release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696200" y="3124200"/>
            <a:ext cx="1143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↓ GFR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05200" y="4191000"/>
            <a:ext cx="17526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Cardiac </a:t>
            </a:r>
            <a:r>
              <a:rPr lang="en-US" sz="2400" dirty="0" err="1"/>
              <a:t>remodelling</a:t>
            </a:r>
            <a:r>
              <a:rPr lang="en-US" sz="2400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05200" y="2895600"/>
            <a:ext cx="17526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Ventricular dilation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2800" y="5481935"/>
            <a:ext cx="21336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Back pressure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05200" y="6324600"/>
            <a:ext cx="17526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/>
              <a:t>Oedema</a:t>
            </a:r>
            <a:r>
              <a:rPr lang="en-US" sz="2400" dirty="0"/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91400" y="4343400"/>
            <a:ext cx="15240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Na  &amp; water retention</a:t>
            </a:r>
          </a:p>
          <a:p>
            <a:r>
              <a:rPr lang="en-US" sz="2400" dirty="0"/>
              <a:t>(</a:t>
            </a:r>
            <a:r>
              <a:rPr lang="en-US" sz="2400" dirty="0" err="1"/>
              <a:t>Oedema</a:t>
            </a:r>
            <a:r>
              <a:rPr lang="en-US" sz="2400" dirty="0"/>
              <a:t>)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67400" y="5177135"/>
            <a:ext cx="1143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↑ </a:t>
            </a:r>
            <a:r>
              <a:rPr lang="en-US" sz="2400" dirty="0">
                <a:latin typeface="Calibri"/>
              </a:rPr>
              <a:t>AT-II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867400" y="4415135"/>
            <a:ext cx="1143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↑ </a:t>
            </a:r>
            <a:r>
              <a:rPr lang="en-US" sz="2400" dirty="0">
                <a:latin typeface="Calibri"/>
              </a:rPr>
              <a:t>AT-1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715000" y="6096000"/>
            <a:ext cx="21336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↑  </a:t>
            </a:r>
            <a:r>
              <a:rPr lang="en-US" sz="2400" dirty="0" err="1">
                <a:latin typeface="Calibri"/>
              </a:rPr>
              <a:t>Aldosterone</a:t>
            </a:r>
            <a:r>
              <a:rPr lang="en-US" sz="2400" dirty="0">
                <a:latin typeface="Calibri"/>
              </a:rPr>
              <a:t> </a:t>
            </a:r>
            <a:endParaRPr lang="en-US" sz="2400" dirty="0"/>
          </a:p>
        </p:txBody>
      </p:sp>
      <p:cxnSp>
        <p:nvCxnSpPr>
          <p:cNvPr id="22" name="Straight Arrow Connector 22"/>
          <p:cNvCxnSpPr/>
          <p:nvPr/>
        </p:nvCxnSpPr>
        <p:spPr>
          <a:xfrm rot="5400000">
            <a:off x="4076700" y="16375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6"/>
          <p:cNvCxnSpPr/>
          <p:nvPr/>
        </p:nvCxnSpPr>
        <p:spPr>
          <a:xfrm rot="10800000">
            <a:off x="2514600" y="22098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8"/>
          <p:cNvCxnSpPr/>
          <p:nvPr/>
        </p:nvCxnSpPr>
        <p:spPr>
          <a:xfrm>
            <a:off x="5715000" y="21336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31"/>
          <p:cNvCxnSpPr/>
          <p:nvPr/>
        </p:nvCxnSpPr>
        <p:spPr>
          <a:xfrm rot="5400000" flipH="1" flipV="1">
            <a:off x="4076700" y="26281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32"/>
          <p:cNvCxnSpPr/>
          <p:nvPr/>
        </p:nvCxnSpPr>
        <p:spPr>
          <a:xfrm rot="5400000">
            <a:off x="953294" y="29329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33"/>
          <p:cNvCxnSpPr/>
          <p:nvPr/>
        </p:nvCxnSpPr>
        <p:spPr>
          <a:xfrm rot="5400000">
            <a:off x="724694" y="44569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34"/>
          <p:cNvCxnSpPr/>
          <p:nvPr/>
        </p:nvCxnSpPr>
        <p:spPr>
          <a:xfrm rot="16200000" flipH="1">
            <a:off x="1677194" y="4267994"/>
            <a:ext cx="457200" cy="4556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36"/>
          <p:cNvCxnSpPr/>
          <p:nvPr/>
        </p:nvCxnSpPr>
        <p:spPr>
          <a:xfrm rot="5400000" flipH="1" flipV="1">
            <a:off x="4077494" y="39235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37"/>
          <p:cNvCxnSpPr/>
          <p:nvPr/>
        </p:nvCxnSpPr>
        <p:spPr>
          <a:xfrm rot="5400000">
            <a:off x="4077494" y="52189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8"/>
          <p:cNvCxnSpPr/>
          <p:nvPr/>
        </p:nvCxnSpPr>
        <p:spPr>
          <a:xfrm rot="5400000">
            <a:off x="4114800" y="61714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41"/>
          <p:cNvCxnSpPr/>
          <p:nvPr/>
        </p:nvCxnSpPr>
        <p:spPr>
          <a:xfrm rot="5400000">
            <a:off x="6934200" y="25908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43"/>
          <p:cNvCxnSpPr/>
          <p:nvPr/>
        </p:nvCxnSpPr>
        <p:spPr>
          <a:xfrm>
            <a:off x="7543800" y="25908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45"/>
          <p:cNvCxnSpPr/>
          <p:nvPr/>
        </p:nvCxnSpPr>
        <p:spPr>
          <a:xfrm rot="5400000">
            <a:off x="8001794" y="396160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47"/>
          <p:cNvCxnSpPr/>
          <p:nvPr/>
        </p:nvCxnSpPr>
        <p:spPr>
          <a:xfrm rot="5400000">
            <a:off x="6287294" y="41521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48"/>
          <p:cNvCxnSpPr/>
          <p:nvPr/>
        </p:nvCxnSpPr>
        <p:spPr>
          <a:xfrm rot="5400000">
            <a:off x="6363494" y="49903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57"/>
          <p:cNvCxnSpPr/>
          <p:nvPr/>
        </p:nvCxnSpPr>
        <p:spPr>
          <a:xfrm rot="5400000">
            <a:off x="6285706" y="58285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59"/>
          <p:cNvCxnSpPr/>
          <p:nvPr/>
        </p:nvCxnSpPr>
        <p:spPr>
          <a:xfrm rot="16200000" flipV="1">
            <a:off x="5295900" y="52197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61"/>
          <p:cNvCxnSpPr/>
          <p:nvPr/>
        </p:nvCxnSpPr>
        <p:spPr>
          <a:xfrm rot="5400000" flipH="1" flipV="1">
            <a:off x="8001000" y="60960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63"/>
          <p:cNvCxnSpPr/>
          <p:nvPr/>
        </p:nvCxnSpPr>
        <p:spPr>
          <a:xfrm>
            <a:off x="2590800" y="3657600"/>
            <a:ext cx="7620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65"/>
          <p:cNvCxnSpPr/>
          <p:nvPr/>
        </p:nvCxnSpPr>
        <p:spPr>
          <a:xfrm rot="16200000" flipV="1">
            <a:off x="5372100" y="46863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TextBox 66"/>
          <p:cNvSpPr txBox="1"/>
          <p:nvPr/>
        </p:nvSpPr>
        <p:spPr>
          <a:xfrm>
            <a:off x="381000" y="5943600"/>
            <a:ext cx="22860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Initially ↑CO Later ↓ CO </a:t>
            </a:r>
          </a:p>
        </p:txBody>
      </p:sp>
      <p:cxnSp>
        <p:nvCxnSpPr>
          <p:cNvPr id="43" name="Straight Arrow Connector 67"/>
          <p:cNvCxnSpPr/>
          <p:nvPr/>
        </p:nvCxnSpPr>
        <p:spPr>
          <a:xfrm rot="5400000">
            <a:off x="1334294" y="57523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74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animBg="1"/>
      <p:bldP spid="18" grpId="1" animBg="1"/>
      <p:bldP spid="19" grpId="0" animBg="1"/>
      <p:bldP spid="20" grpId="0" animBg="1"/>
      <p:bldP spid="21" grpId="0" animBg="1"/>
      <p:bldP spid="42" grpId="0" animBg="1"/>
      <p:bldP spid="4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lenovo\Desktop\Signs+and+Symptoms+of+heart+failur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609600"/>
            <a:ext cx="8452556" cy="5973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1"/>
          <p:cNvSpPr>
            <a:spLocks noChangeShapeType="1"/>
          </p:cNvSpPr>
          <p:nvPr/>
        </p:nvSpPr>
        <p:spPr bwMode="auto">
          <a:xfrm rot="-5400000">
            <a:off x="3347243" y="1853407"/>
            <a:ext cx="2671763" cy="307975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" name="Line 20"/>
          <p:cNvSpPr>
            <a:spLocks noChangeShapeType="1"/>
          </p:cNvSpPr>
          <p:nvPr/>
        </p:nvSpPr>
        <p:spPr bwMode="auto">
          <a:xfrm>
            <a:off x="3108325" y="2236788"/>
            <a:ext cx="3249613" cy="2306637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3179763" y="2819400"/>
            <a:ext cx="3079750" cy="1154113"/>
          </a:xfrm>
          <a:prstGeom prst="ellipse">
            <a:avLst/>
          </a:pr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Drugs Used in 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Heart Failure</a:t>
            </a:r>
          </a:p>
        </p:txBody>
      </p:sp>
      <p:sp>
        <p:nvSpPr>
          <p:cNvPr id="5" name="AutoShap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427788" y="1362075"/>
            <a:ext cx="2460625" cy="928688"/>
          </a:xfrm>
          <a:prstGeom prst="roundRect">
            <a:avLst>
              <a:gd name="adj" fmla="val 16667"/>
            </a:avLst>
          </a:prstGeom>
          <a:solidFill>
            <a:srgbClr val="66FF33">
              <a:alpha val="3019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Diuretics</a:t>
            </a:r>
          </a:p>
        </p:txBody>
      </p:sp>
      <p:sp>
        <p:nvSpPr>
          <p:cNvPr id="6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12775" y="4373563"/>
            <a:ext cx="2460625" cy="92868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ym typeface="Symbol" pitchFamily="18" charset="2"/>
              </a:rPr>
              <a:t></a:t>
            </a:r>
            <a:r>
              <a:rPr lang="en-US" sz="3200"/>
              <a:t>-blockers</a:t>
            </a:r>
          </a:p>
        </p:txBody>
      </p:sp>
      <p:sp>
        <p:nvSpPr>
          <p:cNvPr id="7" name="AutoShap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0763" y="360363"/>
            <a:ext cx="2460625" cy="928687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Vasodilators</a:t>
            </a:r>
          </a:p>
        </p:txBody>
      </p:sp>
      <p:sp>
        <p:nvSpPr>
          <p:cNvPr id="8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470650" y="4025900"/>
            <a:ext cx="2460625" cy="928688"/>
          </a:xfrm>
          <a:prstGeom prst="roundRect">
            <a:avLst>
              <a:gd name="adj" fmla="val 16667"/>
            </a:avLst>
          </a:prstGeom>
          <a:solidFill>
            <a:srgbClr val="0000FF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/>
              <a:t>Aldosterone </a:t>
            </a:r>
          </a:p>
          <a:p>
            <a:pPr algn="ctr"/>
            <a:r>
              <a:rPr lang="en-US" sz="3200" dirty="0"/>
              <a:t>Antagonists</a:t>
            </a:r>
          </a:p>
        </p:txBody>
      </p:sp>
      <p:sp>
        <p:nvSpPr>
          <p:cNvPr id="9" name="AutoShape 1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61975" y="1785938"/>
            <a:ext cx="2460625" cy="928687"/>
          </a:xfrm>
          <a:prstGeom prst="roundRect">
            <a:avLst>
              <a:gd name="adj" fmla="val 16667"/>
            </a:avLst>
          </a:prstGeom>
          <a:solidFill>
            <a:srgbClr val="99CC00">
              <a:alpha val="5490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err="1"/>
              <a:t>Inotropics</a:t>
            </a:r>
            <a:r>
              <a:rPr lang="en-US" sz="3200" dirty="0"/>
              <a:t> </a:t>
            </a:r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 flipV="1">
            <a:off x="4725988" y="1143000"/>
            <a:ext cx="1587" cy="1630362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0492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2407</Words>
  <Application>Microsoft Office PowerPoint</Application>
  <PresentationFormat>On-screen Show (4:3)</PresentationFormat>
  <Paragraphs>426</Paragraphs>
  <Slides>45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Amasis MT Pro Black</vt:lpstr>
      <vt:lpstr>Arial</vt:lpstr>
      <vt:lpstr>Arial Narrow</vt:lpstr>
      <vt:lpstr>Berlin Sans FB</vt:lpstr>
      <vt:lpstr>Calibri</vt:lpstr>
      <vt:lpstr>Symbol</vt:lpstr>
      <vt:lpstr>Times New Roman</vt:lpstr>
      <vt:lpstr>Wingdings</vt:lpstr>
      <vt:lpstr>نسق Office</vt:lpstr>
      <vt:lpstr>Drugs for treatment of cardiac failure</vt:lpstr>
      <vt:lpstr>Objectives </vt:lpstr>
      <vt:lpstr>What is heart failure </vt:lpstr>
      <vt:lpstr>Definition of heart failure: </vt:lpstr>
      <vt:lpstr>Causes of HF</vt:lpstr>
      <vt:lpstr>Drug-induced HF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Chemistry of cardiac glycosides </vt:lpstr>
      <vt:lpstr>What is positive inotropic effect?</vt:lpstr>
      <vt:lpstr>PowerPoint Presentation</vt:lpstr>
      <vt:lpstr>PowerPoint Presentation</vt:lpstr>
      <vt:lpstr>PowerPoint Presentation</vt:lpstr>
      <vt:lpstr>PowerPoint Presentation</vt:lpstr>
      <vt:lpstr>Effect of digitalis on HR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inotropic drugs </vt:lpstr>
      <vt:lpstr>PowerPoint Presentation</vt:lpstr>
      <vt:lpstr>PowerPoint Presentation</vt:lpstr>
      <vt:lpstr>PowerPoint Presentation</vt:lpstr>
      <vt:lpstr>PowerPoint Presentation</vt:lpstr>
      <vt:lpstr>Drugs used in heart failure </vt:lpstr>
      <vt:lpstr>Stages and classes of heart failure: </vt:lpstr>
      <vt:lpstr>PowerPoint Presentation</vt:lpstr>
      <vt:lpstr>PowerPoint Presentation</vt:lpstr>
      <vt:lpstr>Treatment of heart failure </vt:lpstr>
      <vt:lpstr>Diet and lifestyle measures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Pharmacological Management of Congestive Heart Failure</dc:title>
  <dc:creator>MAx</dc:creator>
  <cp:lastModifiedBy>NASHWA.ABORAYAH@fmed.bu.edu.eg</cp:lastModifiedBy>
  <cp:revision>81</cp:revision>
  <dcterms:created xsi:type="dcterms:W3CDTF">2014-11-04T13:58:42Z</dcterms:created>
  <dcterms:modified xsi:type="dcterms:W3CDTF">2022-11-16T09:36:01Z</dcterms:modified>
</cp:coreProperties>
</file>