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A7614-6AE3-4827-A7C3-5F40B716539C}" type="datetimeFigureOut">
              <a:rPr lang="ar-SA" smtClean="0"/>
              <a:t>23/09/1443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69D16-483C-4456-8020-C3C6671503E0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1285860"/>
            <a:ext cx="6400800" cy="435294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Regarding </a:t>
            </a:r>
            <a:r>
              <a:rPr lang="en-US" dirty="0" err="1"/>
              <a:t>Pepsinogen</a:t>
            </a:r>
            <a:r>
              <a:rPr lang="en-US" dirty="0"/>
              <a:t>?</a:t>
            </a:r>
            <a:r>
              <a:rPr lang="ar-SA" dirty="0"/>
              <a:t> </a:t>
            </a:r>
            <a:endParaRPr lang="en-US" dirty="0"/>
          </a:p>
          <a:p>
            <a:r>
              <a:rPr lang="en-US" dirty="0"/>
              <a:t>Select one:</a:t>
            </a:r>
          </a:p>
          <a:p>
            <a:pPr lvl="0"/>
            <a:r>
              <a:rPr lang="en-US" dirty="0"/>
              <a:t>Still active in duodenum.</a:t>
            </a:r>
          </a:p>
          <a:p>
            <a:pPr lvl="0"/>
            <a:r>
              <a:rPr lang="en-US" dirty="0"/>
              <a:t>Concerned with fat digestion</a:t>
            </a:r>
          </a:p>
          <a:p>
            <a:pPr lvl="0"/>
            <a:r>
              <a:rPr lang="en-US" dirty="0"/>
              <a:t>Secreted from parietal cell.</a:t>
            </a:r>
          </a:p>
          <a:p>
            <a:pPr lvl="0"/>
            <a:r>
              <a:rPr lang="en-US" dirty="0"/>
              <a:t>Activated by </a:t>
            </a:r>
            <a:r>
              <a:rPr lang="en-US" dirty="0" err="1"/>
              <a:t>Hcl</a:t>
            </a:r>
            <a:r>
              <a:rPr lang="en-US" dirty="0"/>
              <a:t> to form active pepsin.</a:t>
            </a:r>
          </a:p>
          <a:p>
            <a:pPr lvl="0"/>
            <a:r>
              <a:rPr lang="en-US" dirty="0" err="1"/>
              <a:t>Pepsinogen</a:t>
            </a:r>
            <a:r>
              <a:rPr lang="en-US" dirty="0"/>
              <a:t> is not linked with </a:t>
            </a:r>
            <a:r>
              <a:rPr lang="en-US" dirty="0" err="1"/>
              <a:t>Hcl</a:t>
            </a:r>
            <a:r>
              <a:rPr lang="en-US" dirty="0"/>
              <a:t> secretion.</a:t>
            </a:r>
          </a:p>
          <a:p>
            <a:r>
              <a:rPr lang="en-US" dirty="0"/>
              <a:t> </a:t>
            </a:r>
            <a:r>
              <a:rPr lang="ar-SA" dirty="0" err="1"/>
              <a:t>فسيو</a:t>
            </a:r>
            <a:endParaRPr lang="en-US" dirty="0"/>
          </a:p>
          <a:p>
            <a:endParaRPr lang="ar-SA" dirty="0"/>
          </a:p>
        </p:txBody>
      </p:sp>
      <p:cxnSp>
        <p:nvCxnSpPr>
          <p:cNvPr id="5" name="رابط كسهم مستقيم 4"/>
          <p:cNvCxnSpPr/>
          <p:nvPr/>
        </p:nvCxnSpPr>
        <p:spPr>
          <a:xfrm rot="10800000" flipV="1">
            <a:off x="1500166" y="3500438"/>
            <a:ext cx="571504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 fontScale="90000"/>
          </a:bodyPr>
          <a:lstStyle/>
          <a:p>
            <a:pPr lvl="0" rtl="0"/>
            <a:r>
              <a:rPr lang="en-US" dirty="0" err="1"/>
              <a:t>Gastrin</a:t>
            </a:r>
            <a:r>
              <a:rPr lang="en-US" dirty="0"/>
              <a:t> hormone  causes?</a:t>
            </a:r>
            <a:br>
              <a:rPr lang="en-US" dirty="0"/>
            </a:br>
            <a:r>
              <a:rPr lang="en-US" dirty="0"/>
              <a:t>Select one:</a:t>
            </a:r>
            <a:br>
              <a:rPr lang="en-US" dirty="0"/>
            </a:br>
            <a:r>
              <a:rPr lang="en-US" dirty="0"/>
              <a:t>Increase in gastric Motility</a:t>
            </a:r>
            <a:br>
              <a:rPr lang="en-US" dirty="0"/>
            </a:br>
            <a:r>
              <a:rPr lang="en-US" dirty="0"/>
              <a:t>Decrease Gastric secretion</a:t>
            </a:r>
            <a:br>
              <a:rPr lang="en-US" dirty="0"/>
            </a:br>
            <a:r>
              <a:rPr lang="en-US" dirty="0"/>
              <a:t>Contraction </a:t>
            </a:r>
            <a:r>
              <a:rPr lang="en-US" dirty="0" err="1"/>
              <a:t>ileocecal</a:t>
            </a:r>
            <a:r>
              <a:rPr lang="en-US" dirty="0"/>
              <a:t> sphincter</a:t>
            </a:r>
            <a:br>
              <a:rPr lang="en-US" dirty="0"/>
            </a:br>
            <a:r>
              <a:rPr lang="en-US" dirty="0"/>
              <a:t>Relaxation of lower esophagus</a:t>
            </a:r>
            <a:br>
              <a:rPr lang="en-US" dirty="0"/>
            </a:br>
            <a:r>
              <a:rPr lang="en-US" dirty="0"/>
              <a:t>Decrease endocrinal secretion of pancreas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</a:t>
            </a:r>
            <a:r>
              <a:rPr lang="ar-SA" dirty="0" err="1"/>
              <a:t>فسيو</a:t>
            </a:r>
            <a:br>
              <a:rPr lang="en-US" dirty="0"/>
            </a:br>
            <a:endParaRPr lang="ar-SA" dirty="0"/>
          </a:p>
        </p:txBody>
      </p:sp>
      <p:cxnSp>
        <p:nvCxnSpPr>
          <p:cNvPr id="6" name="رابط كسهم مستقيم 5"/>
          <p:cNvCxnSpPr/>
          <p:nvPr/>
        </p:nvCxnSpPr>
        <p:spPr>
          <a:xfrm rot="10800000" flipV="1">
            <a:off x="1071538" y="1500174"/>
            <a:ext cx="100013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>Which</a:t>
            </a:r>
            <a:r>
              <a:rPr lang="ar-SA" dirty="0"/>
              <a:t> </a:t>
            </a:r>
            <a:r>
              <a:rPr lang="en-US" dirty="0"/>
              <a:t> of the following cell types is present in the gastric glands of the pyloric stomach?</a:t>
            </a:r>
            <a:br>
              <a:rPr lang="en-US" dirty="0"/>
            </a:br>
            <a:r>
              <a:rPr lang="en-US" dirty="0"/>
              <a:t>Select one:</a:t>
            </a:r>
            <a:br>
              <a:rPr lang="en-US" dirty="0"/>
            </a:br>
            <a:r>
              <a:rPr lang="en-US" dirty="0"/>
              <a:t>Chief cells</a:t>
            </a:r>
            <a:br>
              <a:rPr lang="en-US" dirty="0"/>
            </a:br>
            <a:r>
              <a:rPr lang="en-US" dirty="0"/>
              <a:t>Goblet cells</a:t>
            </a:r>
            <a:br>
              <a:rPr lang="en-US" dirty="0"/>
            </a:br>
            <a:r>
              <a:rPr lang="en-US" dirty="0"/>
              <a:t>Parietal cells</a:t>
            </a:r>
            <a:br>
              <a:rPr lang="en-US" dirty="0"/>
            </a:br>
            <a:r>
              <a:rPr lang="en-US" dirty="0"/>
              <a:t>Mucous neck cells</a:t>
            </a:r>
            <a:br>
              <a:rPr lang="en-US" dirty="0"/>
            </a:br>
            <a:r>
              <a:rPr lang="en-US" dirty="0" err="1"/>
              <a:t>Paneth</a:t>
            </a:r>
            <a:r>
              <a:rPr lang="en-US" dirty="0"/>
              <a:t> cells  </a:t>
            </a:r>
            <a:r>
              <a:rPr lang="ar-SA" dirty="0" err="1"/>
              <a:t>فسيو</a:t>
            </a:r>
            <a:br>
              <a:rPr lang="en-US" dirty="0"/>
            </a:br>
            <a:endParaRPr lang="ar-SA" dirty="0"/>
          </a:p>
        </p:txBody>
      </p:sp>
      <p:cxnSp>
        <p:nvCxnSpPr>
          <p:cNvPr id="4" name="رابط كسهم مستقيم 3"/>
          <p:cNvCxnSpPr/>
          <p:nvPr/>
        </p:nvCxnSpPr>
        <p:spPr>
          <a:xfrm rot="10800000" flipV="1">
            <a:off x="2428860" y="4786322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pPr lvl="0" rtl="0"/>
            <a:r>
              <a:rPr lang="en-US" dirty="0"/>
              <a:t>Tone of lower esophageal sphincter is increased by ?</a:t>
            </a:r>
            <a:br>
              <a:rPr lang="en-US" dirty="0"/>
            </a:br>
            <a:r>
              <a:rPr lang="en-US" dirty="0"/>
              <a:t>Select one: </a:t>
            </a:r>
            <a:br>
              <a:rPr lang="en-US" dirty="0"/>
            </a:br>
            <a:r>
              <a:rPr lang="en-US" dirty="0" err="1"/>
              <a:t>Myenteric</a:t>
            </a:r>
            <a:r>
              <a:rPr lang="en-US" dirty="0"/>
              <a:t> plexus</a:t>
            </a:r>
            <a:br>
              <a:rPr lang="en-US" dirty="0"/>
            </a:br>
            <a:r>
              <a:rPr lang="en-US" dirty="0" err="1"/>
              <a:t>Secretin</a:t>
            </a:r>
            <a:r>
              <a:rPr lang="en-US" dirty="0"/>
              <a:t> hormone</a:t>
            </a:r>
            <a:br>
              <a:rPr lang="en-US" dirty="0"/>
            </a:br>
            <a:r>
              <a:rPr lang="en-US" dirty="0" err="1"/>
              <a:t>Vagal</a:t>
            </a:r>
            <a:r>
              <a:rPr lang="en-US" dirty="0"/>
              <a:t> N.</a:t>
            </a:r>
            <a:br>
              <a:rPr lang="en-US" dirty="0"/>
            </a:br>
            <a:r>
              <a:rPr lang="en-US" dirty="0"/>
              <a:t>Fats and coffee</a:t>
            </a:r>
            <a:br>
              <a:rPr lang="en-US" dirty="0"/>
            </a:br>
            <a:r>
              <a:rPr lang="en-US" dirty="0"/>
              <a:t>CCK.</a:t>
            </a:r>
            <a:br>
              <a:rPr lang="en-US" dirty="0"/>
            </a:br>
            <a:endParaRPr lang="ar-SA" dirty="0"/>
          </a:p>
        </p:txBody>
      </p:sp>
      <p:cxnSp>
        <p:nvCxnSpPr>
          <p:cNvPr id="4" name="رابط كسهم مستقيم 3"/>
          <p:cNvCxnSpPr/>
          <p:nvPr/>
        </p:nvCxnSpPr>
        <p:spPr>
          <a:xfrm rot="10800000" flipV="1">
            <a:off x="3214678" y="3786190"/>
            <a:ext cx="71438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txBody>
          <a:bodyPr>
            <a:normAutofit fontScale="90000"/>
          </a:bodyPr>
          <a:lstStyle/>
          <a:p>
            <a:pPr lvl="0" rtl="0"/>
            <a:r>
              <a:rPr lang="en-US" dirty="0"/>
              <a:t>Gall bladder contraction is induced by?</a:t>
            </a:r>
            <a:br>
              <a:rPr lang="en-US" dirty="0"/>
            </a:br>
            <a:r>
              <a:rPr lang="en-US" dirty="0"/>
              <a:t>Select one: </a:t>
            </a:r>
            <a:br>
              <a:rPr lang="en-US" dirty="0"/>
            </a:br>
            <a:r>
              <a:rPr lang="en-US" dirty="0"/>
              <a:t>By </a:t>
            </a:r>
            <a:r>
              <a:rPr lang="en-US" dirty="0" err="1"/>
              <a:t>vagal</a:t>
            </a:r>
            <a:r>
              <a:rPr lang="en-US" dirty="0"/>
              <a:t> activity.</a:t>
            </a:r>
            <a:br>
              <a:rPr lang="en-US" dirty="0"/>
            </a:br>
            <a:r>
              <a:rPr lang="en-US" dirty="0"/>
              <a:t>Sympathetic stimulation.</a:t>
            </a:r>
            <a:br>
              <a:rPr lang="en-US" dirty="0"/>
            </a:br>
            <a:r>
              <a:rPr lang="en-US" dirty="0"/>
              <a:t>By both CCK and </a:t>
            </a:r>
            <a:r>
              <a:rPr lang="en-US" dirty="0" err="1"/>
              <a:t>Vagal</a:t>
            </a:r>
            <a:r>
              <a:rPr lang="en-US" dirty="0"/>
              <a:t> stimulation.</a:t>
            </a:r>
            <a:br>
              <a:rPr lang="en-US" dirty="0"/>
            </a:br>
            <a:r>
              <a:rPr lang="en-US" dirty="0"/>
              <a:t>By CCK.</a:t>
            </a:r>
            <a:br>
              <a:rPr lang="en-US" dirty="0"/>
            </a:br>
            <a:r>
              <a:rPr lang="en-US" dirty="0"/>
              <a:t>By certain sympathetic nerves</a:t>
            </a:r>
            <a:endParaRPr lang="ar-SA" dirty="0"/>
          </a:p>
        </p:txBody>
      </p:sp>
      <p:cxnSp>
        <p:nvCxnSpPr>
          <p:cNvPr id="4" name="رابط كسهم مستقيم 3"/>
          <p:cNvCxnSpPr/>
          <p:nvPr/>
        </p:nvCxnSpPr>
        <p:spPr>
          <a:xfrm rot="10800000" flipV="1">
            <a:off x="785786" y="3357562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txBody>
          <a:bodyPr>
            <a:normAutofit fontScale="90000"/>
          </a:bodyPr>
          <a:lstStyle/>
          <a:p>
            <a:pPr lvl="0" rtl="0"/>
            <a:r>
              <a:rPr lang="en-US" dirty="0" err="1"/>
              <a:t>Gastrin</a:t>
            </a:r>
            <a:r>
              <a:rPr lang="en-US" dirty="0"/>
              <a:t> hormone secretion is inhibited by?</a:t>
            </a:r>
            <a:br>
              <a:rPr lang="en-US" dirty="0"/>
            </a:br>
            <a:r>
              <a:rPr lang="en-US" dirty="0"/>
              <a:t>Select one:</a:t>
            </a:r>
            <a:br>
              <a:rPr lang="en-US" dirty="0"/>
            </a:br>
            <a:r>
              <a:rPr lang="en-US" dirty="0"/>
              <a:t>Ach.</a:t>
            </a:r>
            <a:br>
              <a:rPr lang="en-US" dirty="0"/>
            </a:br>
            <a:r>
              <a:rPr lang="en-US" dirty="0"/>
              <a:t>Caffeine.</a:t>
            </a:r>
            <a:br>
              <a:rPr lang="en-US" dirty="0"/>
            </a:br>
            <a:r>
              <a:rPr lang="en-US" dirty="0" err="1"/>
              <a:t>Somatostatin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Antral</a:t>
            </a:r>
            <a:r>
              <a:rPr lang="en-US" dirty="0"/>
              <a:t> distension.</a:t>
            </a:r>
            <a:br>
              <a:rPr lang="en-US" dirty="0"/>
            </a:br>
            <a:r>
              <a:rPr lang="en-US" dirty="0"/>
              <a:t>Protein digestive products</a:t>
            </a:r>
            <a:endParaRPr lang="ar-SA" dirty="0"/>
          </a:p>
        </p:txBody>
      </p:sp>
      <p:cxnSp>
        <p:nvCxnSpPr>
          <p:cNvPr id="4" name="رابط كسهم مستقيم 3"/>
          <p:cNvCxnSpPr/>
          <p:nvPr/>
        </p:nvCxnSpPr>
        <p:spPr>
          <a:xfrm rot="10800000" flipV="1">
            <a:off x="2928926" y="3714752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 fontScale="90000"/>
          </a:bodyPr>
          <a:lstStyle/>
          <a:p>
            <a:pPr lvl="0" rtl="0"/>
            <a:r>
              <a:rPr lang="en-US" dirty="0"/>
              <a:t>HCL increases absorption of ?</a:t>
            </a:r>
            <a:br>
              <a:rPr lang="en-US" dirty="0"/>
            </a:br>
            <a:r>
              <a:rPr lang="en-US" dirty="0"/>
              <a:t>Select one:</a:t>
            </a:r>
            <a:br>
              <a:rPr lang="en-US" dirty="0"/>
            </a:br>
            <a:r>
              <a:rPr lang="en-US" dirty="0"/>
              <a:t>Sodium</a:t>
            </a:r>
            <a:br>
              <a:rPr lang="en-US" dirty="0"/>
            </a:br>
            <a:r>
              <a:rPr lang="en-US" dirty="0"/>
              <a:t>Cobalt</a:t>
            </a:r>
            <a:br>
              <a:rPr lang="en-US" dirty="0"/>
            </a:br>
            <a:r>
              <a:rPr lang="en-US" dirty="0"/>
              <a:t>Cupper</a:t>
            </a:r>
            <a:br>
              <a:rPr lang="en-US" dirty="0"/>
            </a:br>
            <a:r>
              <a:rPr lang="en-US" dirty="0"/>
              <a:t>Iron</a:t>
            </a:r>
            <a:br>
              <a:rPr lang="en-US" dirty="0"/>
            </a:br>
            <a:r>
              <a:rPr lang="en-US" dirty="0"/>
              <a:t>Milk 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ar-SA" dirty="0"/>
          </a:p>
        </p:txBody>
      </p:sp>
      <p:cxnSp>
        <p:nvCxnSpPr>
          <p:cNvPr id="4" name="رابط كسهم مستقيم 3"/>
          <p:cNvCxnSpPr/>
          <p:nvPr/>
        </p:nvCxnSpPr>
        <p:spPr>
          <a:xfrm rot="10800000" flipV="1">
            <a:off x="4071934" y="3571876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 fontScale="90000"/>
          </a:bodyPr>
          <a:lstStyle/>
          <a:p>
            <a:pPr lvl="0" rtl="0"/>
            <a:r>
              <a:rPr lang="en-US" dirty="0"/>
              <a:t>CCK causes ?</a:t>
            </a:r>
            <a:br>
              <a:rPr lang="en-US" dirty="0"/>
            </a:br>
            <a:r>
              <a:rPr lang="en-US" dirty="0"/>
              <a:t>Select one:</a:t>
            </a:r>
            <a:br>
              <a:rPr lang="en-US" dirty="0"/>
            </a:br>
            <a:r>
              <a:rPr lang="en-US" dirty="0"/>
              <a:t>Decrease in evacuation of bile</a:t>
            </a:r>
            <a:br>
              <a:rPr lang="en-US" dirty="0"/>
            </a:br>
            <a:r>
              <a:rPr lang="en-US" dirty="0"/>
              <a:t>Increase Gastric functions</a:t>
            </a:r>
            <a:br>
              <a:rPr lang="en-US" dirty="0"/>
            </a:br>
            <a:r>
              <a:rPr lang="en-US" dirty="0"/>
              <a:t>Decrease Insulin hormone</a:t>
            </a:r>
            <a:br>
              <a:rPr lang="en-US" dirty="0"/>
            </a:br>
            <a:r>
              <a:rPr lang="en-US" dirty="0"/>
              <a:t>Decrease Intestinal motility</a:t>
            </a:r>
            <a:br>
              <a:rPr lang="en-US" dirty="0"/>
            </a:br>
            <a:r>
              <a:rPr lang="en-US" dirty="0"/>
              <a:t>Increase Intestinal enzymatic secretion</a:t>
            </a:r>
            <a:br>
              <a:rPr lang="en-US" dirty="0"/>
            </a:br>
            <a:endParaRPr lang="ar-SA" dirty="0"/>
          </a:p>
        </p:txBody>
      </p:sp>
      <p:cxnSp>
        <p:nvCxnSpPr>
          <p:cNvPr id="4" name="رابط كسهم مستقيم 3"/>
          <p:cNvCxnSpPr/>
          <p:nvPr/>
        </p:nvCxnSpPr>
        <p:spPr>
          <a:xfrm rot="5400000">
            <a:off x="392877" y="4393413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37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سمة Office</vt:lpstr>
      <vt:lpstr>PowerPoint Presentation</vt:lpstr>
      <vt:lpstr>Gastrin hormone  causes? Select one: Increase in gastric Motility Decrease Gastric secretion Contraction ileocecal sphincter Relaxation of lower esophagus Decrease endocrinal secretion of pancreas    فسيو </vt:lpstr>
      <vt:lpstr>Which  of the following cell types is present in the gastric glands of the pyloric stomach? Select one: Chief cells Goblet cells Parietal cells Mucous neck cells Paneth cells  فسيو </vt:lpstr>
      <vt:lpstr>Tone of lower esophageal sphincter is increased by ? Select one:  Myenteric plexus Secretin hormone Vagal N. Fats and coffee CCK. </vt:lpstr>
      <vt:lpstr>Gall bladder contraction is induced by? Select one:  By vagal activity. Sympathetic stimulation. By both CCK and Vagal stimulation. By CCK. By certain sympathetic nerves</vt:lpstr>
      <vt:lpstr>Gastrin hormone secretion is inhibited by? Select one: Ach. Caffeine. Somatostatin. Antral distension. Protein digestive products</vt:lpstr>
      <vt:lpstr>HCL increases absorption of ? Select one: Sodium Cobalt Cupper Iron Milk    </vt:lpstr>
      <vt:lpstr>CCK causes ? Select one: Decrease in evacuation of bile Increase Gastric functions Decrease Insulin hormone Decrease Intestinal motility Increase Intestinal enzymatic secretion </vt:lpstr>
    </vt:vector>
  </TitlesOfParts>
  <Company>الشفق للكمبيوتر والبرمجيات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الشفق للكمبيوتر والبرمجيات</dc:creator>
  <cp:lastModifiedBy>بتول علي يوسف عبد عواد</cp:lastModifiedBy>
  <cp:revision>3</cp:revision>
  <dcterms:created xsi:type="dcterms:W3CDTF">2022-04-20T19:38:57Z</dcterms:created>
  <dcterms:modified xsi:type="dcterms:W3CDTF">2022-04-24T08:48:00Z</dcterms:modified>
</cp:coreProperties>
</file>