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1" r:id="rId25"/>
    <p:sldId id="282" r:id="rId26"/>
    <p:sldId id="276" r:id="rId27"/>
    <p:sldId id="277" r:id="rId28"/>
    <p:sldId id="278" r:id="rId29"/>
    <p:sldId id="279" r:id="rId30"/>
    <p:sldId id="28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>
        <p:scale>
          <a:sx n="71" d="100"/>
          <a:sy n="71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presProps" Target="pres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LYMPHOMA II.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37" y="5036764"/>
            <a:ext cx="10993546" cy="590321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Dr. </a:t>
            </a:r>
            <a:r>
              <a:rPr lang="en-US" dirty="0" err="1">
                <a:solidFill>
                  <a:schemeClr val="bg1"/>
                </a:solidFill>
              </a:rPr>
              <a:t>eman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kreishan</a:t>
            </a:r>
            <a:r>
              <a:rPr lang="en-US" dirty="0">
                <a:solidFill>
                  <a:schemeClr val="bg1"/>
                </a:solidFill>
              </a:rPr>
              <a:t>, m.d.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12/4/2022</a:t>
            </a:r>
          </a:p>
        </p:txBody>
      </p:sp>
      <p:pic>
        <p:nvPicPr>
          <p:cNvPr id="11266" name="Picture 2" descr="Swollen Lymph Nodes in Lymphoma. Oncology Stock Vector - Illustration of  healthcare, histology: 898207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3"/>
          <a:stretch/>
        </p:blipFill>
        <p:spPr bwMode="auto">
          <a:xfrm>
            <a:off x="6979024" y="1020430"/>
            <a:ext cx="4595716" cy="301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7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Intermediate size lymphocytes (Variable cytoplasm, </a:t>
            </a:r>
            <a:r>
              <a:rPr lang="en-US" sz="20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several nucleoli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).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Very high rates of </a:t>
            </a:r>
            <a:r>
              <a:rPr lang="en-US" sz="2000" u="sng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Dosis"/>
              </a:rPr>
              <a:t>proliferation</a:t>
            </a:r>
            <a:r>
              <a:rPr lang="en-US" sz="2000" u="sng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and apoptosis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(high turnover)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numerous mitoses &amp; tissue macrophages containing ingested nuclear debris.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These benign macrophages often are surrounded by a clear space, creating a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“starry sky”</a:t>
            </a:r>
            <a:r>
              <a:rPr lang="en-US" sz="20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pattern.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000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3074" name="Picture 2" descr="Pathology Outlines - Burkitt lymph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4019647"/>
            <a:ext cx="3540125" cy="277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arry sky Royalty Free Vector Image - Vecto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83" y="3951012"/>
            <a:ext cx="3364708" cy="29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94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Immunophenotype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Immunophenotype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: B-cell markers, CD10, MYC 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Oil red O (highlights cytoplasmic lipid vacuoles)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5122" name="Picture 2" descr="Scoring of MYC protein expression in diffuse large B-cell lymphomas:  concordance rate among hematopathologists | Modern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57" y="3556144"/>
            <a:ext cx="393382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ytospins stained with oil red O for each of the following: (a)... |  Download Scientific 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7"/>
          <a:stretch/>
        </p:blipFill>
        <p:spPr bwMode="auto">
          <a:xfrm>
            <a:off x="6830306" y="3578754"/>
            <a:ext cx="3972373" cy="293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9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Hodgkin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26-year-old man has noted lumps in his neck that have been enlarging for the past 6 months. On physical examination, he has a group of enlarged, </a:t>
            </a:r>
            <a:r>
              <a:rPr lang="en-US" dirty="0" err="1"/>
              <a:t>nontender</a:t>
            </a:r>
            <a:r>
              <a:rPr lang="en-US" dirty="0"/>
              <a:t> right cervical lymph nodes. A biopsy of one of the lymph nodes is shown here. What is the most likely cell of origin with infectious agent for these large cells? </a:t>
            </a:r>
          </a:p>
          <a:p>
            <a:r>
              <a:rPr lang="en-US" dirty="0"/>
              <a:t>A B lymphocyte, Epstein-Barr virus</a:t>
            </a:r>
          </a:p>
          <a:p>
            <a:r>
              <a:rPr lang="en-US" dirty="0"/>
              <a:t> B CD4+ cell, human T </a:t>
            </a:r>
            <a:r>
              <a:rPr lang="en-US" dirty="0" err="1"/>
              <a:t>lymphotropic</a:t>
            </a:r>
            <a:r>
              <a:rPr lang="en-US" dirty="0"/>
              <a:t> virus </a:t>
            </a:r>
          </a:p>
          <a:p>
            <a:r>
              <a:rPr lang="en-US" dirty="0"/>
              <a:t>C Endothelial cell, Kaposi sarcoma herpesvirus </a:t>
            </a:r>
          </a:p>
          <a:p>
            <a:r>
              <a:rPr lang="en-US" dirty="0"/>
              <a:t>D Macrophage, human immunodeficiency virus </a:t>
            </a:r>
          </a:p>
          <a:p>
            <a:r>
              <a:rPr lang="en-US" dirty="0"/>
              <a:t>E NK cell, cytomegalovirus.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95" y="4419603"/>
            <a:ext cx="4992392" cy="20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90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Hodgkin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distinctive group of B-cell neoplasms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characterized by the presence of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 cell. (</a:t>
            </a:r>
            <a:r>
              <a:rPr lang="en-US" dirty="0"/>
              <a:t>large cells with multiple nuclei or a single nucleus with multiple nuclear lobes, each with a large inclusion-like nucleolus).</a:t>
            </a:r>
          </a:p>
          <a:p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Unlike most NHLs, they arise in a single lymph node or group &amp; spread in a stepwise fashion to anatomically contiguous nodes.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0" descr="Image result for reed sternberg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28" y="4633784"/>
            <a:ext cx="4252175" cy="204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4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ymphoma Ismail M. Siala. - ppt video onlin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87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78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Clinical</a:t>
            </a:r>
            <a:r>
              <a:rPr lang="fr-FR" b="1" dirty="0"/>
              <a:t> </a:t>
            </a:r>
            <a:r>
              <a:rPr lang="fr-FR" b="1" dirty="0" err="1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Young age, but can affect any age</a:t>
            </a:r>
          </a:p>
          <a:p>
            <a:r>
              <a:rPr lang="en-US" dirty="0"/>
              <a:t>Single lymph node or region of lymph nodes (Cervical and mediastinal ).</a:t>
            </a:r>
          </a:p>
          <a:p>
            <a:r>
              <a:rPr lang="en-US" dirty="0"/>
              <a:t>Rarely tonsils, </a:t>
            </a:r>
            <a:r>
              <a:rPr lang="en-US" dirty="0" err="1"/>
              <a:t>Waldeyer</a:t>
            </a:r>
            <a:r>
              <a:rPr lang="en-US" dirty="0"/>
              <a:t> ring or </a:t>
            </a:r>
            <a:r>
              <a:rPr lang="en-US" dirty="0" err="1"/>
              <a:t>extranodal</a:t>
            </a:r>
            <a:r>
              <a:rPr lang="en-US" dirty="0"/>
              <a:t> sites.</a:t>
            </a:r>
          </a:p>
          <a:p>
            <a:r>
              <a:rPr lang="en-US" dirty="0"/>
              <a:t>Manifests as painless lymphadenopathy,  patients in advanced disease (stages III &amp; IV) are more likely to exhibit B symptoms (fever, weight loss, night sweats) as well as pruritus &amp; anemia.</a:t>
            </a:r>
          </a:p>
          <a:p>
            <a:r>
              <a:rPr lang="en-US" dirty="0"/>
              <a:t>Spreads in a </a:t>
            </a:r>
            <a:r>
              <a:rPr lang="en-US" dirty="0">
                <a:solidFill>
                  <a:srgbClr val="7030A0"/>
                </a:solidFill>
              </a:rPr>
              <a:t>contiguous</a:t>
            </a:r>
            <a:r>
              <a:rPr lang="en-US" dirty="0"/>
              <a:t> manner.</a:t>
            </a:r>
          </a:p>
          <a:p>
            <a:r>
              <a:rPr lang="en-US" dirty="0"/>
              <a:t>Treated with chemotherapy, sometimes together with involved field radiotherapy.</a:t>
            </a:r>
          </a:p>
          <a:p>
            <a:r>
              <a:rPr lang="en-US" dirty="0"/>
              <a:t>The outlook, even in advanced disease, </a:t>
            </a:r>
            <a:r>
              <a:rPr lang="en-US" dirty="0">
                <a:solidFill>
                  <a:srgbClr val="7030A0"/>
                </a:solidFill>
              </a:rPr>
              <a:t>is very good</a:t>
            </a:r>
            <a:r>
              <a:rPr lang="en-US" dirty="0"/>
              <a:t>, the 5-year survival rate for patients with stage 1-2 disease is more than 90%.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7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510" y="1103258"/>
            <a:ext cx="11029615" cy="367830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Reed-Sternberg (RS) cell: </a:t>
            </a:r>
            <a:r>
              <a:rPr lang="en-US" dirty="0"/>
              <a:t>a very large cell  with an enormous </a:t>
            </a:r>
            <a:r>
              <a:rPr lang="en-US" dirty="0" err="1"/>
              <a:t>multilobate</a:t>
            </a:r>
            <a:r>
              <a:rPr lang="en-US" dirty="0"/>
              <a:t> nucleus, exceptionally prominent nucleoli (inclusion-like) &amp; abundant cytoplasm. (</a:t>
            </a:r>
            <a:r>
              <a:rPr lang="en-US" b="1" dirty="0">
                <a:solidFill>
                  <a:srgbClr val="7030A0"/>
                </a:solidFill>
                <a:latin typeface="Dosis" charset="0"/>
              </a:rPr>
              <a:t>owl-eye appearance).</a:t>
            </a:r>
            <a:endParaRPr lang="en-US" dirty="0"/>
          </a:p>
          <a:p>
            <a:r>
              <a:rPr lang="en-US" dirty="0"/>
              <a:t>RS cells are surrounded by a heterogeneous inflammatory infiltrate containing small lymphocytes, </a:t>
            </a:r>
            <a:r>
              <a:rPr lang="en-US" sz="2000" b="1" u="sng" dirty="0">
                <a:solidFill>
                  <a:srgbClr val="FF0000"/>
                </a:solidFill>
              </a:rPr>
              <a:t>eosinophils, </a:t>
            </a:r>
            <a:r>
              <a:rPr lang="en-US" dirty="0"/>
              <a:t>plasma cells, and macrophages.</a:t>
            </a:r>
          </a:p>
          <a:p>
            <a:r>
              <a:rPr lang="en-US" dirty="0"/>
              <a:t>These characteristic </a:t>
            </a:r>
            <a:r>
              <a:rPr lang="en-US" u="sng" dirty="0" err="1"/>
              <a:t>nonneoplastic</a:t>
            </a:r>
            <a:r>
              <a:rPr lang="en-US" dirty="0"/>
              <a:t>, inflammatory cells are generated by </a:t>
            </a:r>
            <a:r>
              <a:rPr lang="en-US" dirty="0">
                <a:solidFill>
                  <a:srgbClr val="7030A0"/>
                </a:solidFill>
              </a:rPr>
              <a:t>cytokines secreted by RS cells (IL-5,TGF-β, &amp; IL-13).</a:t>
            </a:r>
          </a:p>
        </p:txBody>
      </p:sp>
      <p:pic>
        <p:nvPicPr>
          <p:cNvPr id="7170" name="Picture 2" descr="Hodgkin Lymphoma - Pathology mini tutorial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14" y="4325214"/>
            <a:ext cx="4004945" cy="2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علامة عين البومة - ويكيبيدي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1" y="4325214"/>
            <a:ext cx="3082483" cy="2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67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 according to the subtypes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86" y="2294639"/>
            <a:ext cx="46863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6383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*nodular sclerosis type: well-defined bands of pink, acellular collagen that divide the tumor cells in nodules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04647" y="56876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*mixed-cellularity type: RS cell surrounded by eosinophils, lymphocytes, and </a:t>
            </a:r>
            <a:r>
              <a:rPr lang="en-US" dirty="0" err="1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histiocytes</a:t>
            </a:r>
            <a:r>
              <a:rPr lang="en-US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65" y="2658038"/>
            <a:ext cx="4992392" cy="208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66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Lymphocyte-rich Hodgkin lymphoma, light micrograph - Stock Image -  C051/0557 -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0" y="1209056"/>
            <a:ext cx="4322296" cy="337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6338" y="5422758"/>
            <a:ext cx="2376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Lymphocytes rich</a:t>
            </a:r>
          </a:p>
        </p:txBody>
      </p:sp>
      <p:pic>
        <p:nvPicPr>
          <p:cNvPr id="8196" name="Picture 4" descr="Webpathology.com: A Collection of Surgical Patholog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76" y="1093054"/>
            <a:ext cx="4652289" cy="34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51208" y="5422758"/>
            <a:ext cx="2901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lymphocytes depleted</a:t>
            </a:r>
          </a:p>
        </p:txBody>
      </p:sp>
    </p:spTree>
    <p:extLst>
      <p:ext uri="{BB962C8B-B14F-4D97-AF65-F5344CB8AC3E}">
        <p14:creationId xmlns:p14="http://schemas.microsoft.com/office/powerpoint/2010/main" val="225120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Nodular lymphocyte predominant Hodgkin lymphoma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8" t="15279" r="23965" b="21475"/>
          <a:stretch/>
        </p:blipFill>
        <p:spPr>
          <a:xfrm>
            <a:off x="860611" y="1976718"/>
            <a:ext cx="5002306" cy="34070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3938" y="5920298"/>
            <a:ext cx="3352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Vaguely nodular architecture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48525" y="5735632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</a:rPr>
              <a:t>popcorn cells</a:t>
            </a:r>
            <a:endParaRPr lang="en-US"/>
          </a:p>
        </p:txBody>
      </p:sp>
      <p:pic>
        <p:nvPicPr>
          <p:cNvPr id="9218" name="Picture 2" descr="تويتر \ Flavia Rosado, MD على تويتر: &quot;Hands down, my favorite neoplastic  cell - the popcorn cells of nodular LP Hodgkin lymphoma. ❤️🍿#hemepath  https://t.co/VcYd01pnh6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75" y="1976719"/>
            <a:ext cx="5386695" cy="340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65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Diffuse Large B </a:t>
            </a:r>
            <a:r>
              <a:rPr lang="fr-FR" b="1" dirty="0" err="1"/>
              <a:t>Cell</a:t>
            </a:r>
            <a:r>
              <a:rPr lang="fr-FR" b="1" dirty="0"/>
              <a:t> </a:t>
            </a:r>
            <a:r>
              <a:rPr lang="fr-FR" b="1" dirty="0" err="1"/>
              <a:t>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08" y="2180496"/>
            <a:ext cx="11325799" cy="3982798"/>
          </a:xfrm>
        </p:spPr>
        <p:txBody>
          <a:bodyPr>
            <a:normAutofit/>
          </a:bodyPr>
          <a:lstStyle/>
          <a:p>
            <a:r>
              <a:rPr lang="en-US" dirty="0"/>
              <a:t>A 62-year-old man has experienced vague abdominal discomfort accompanied by bloating and diarrhea for the past 6 months. On physical examination, there is a </a:t>
            </a:r>
            <a:r>
              <a:rPr lang="en-US" dirty="0" err="1"/>
              <a:t>midabdominal</a:t>
            </a:r>
            <a:r>
              <a:rPr lang="en-US" dirty="0"/>
              <a:t> firm mass. An abdominal CT scan shows mass involving the wall of the distal ileum. A laparotomy is performed, and the mass is shown here. The neoplastic cells mark with CD19+ and CD20+ and have the BCL6 gene rearrangement. Which of the following prognostic features is most applicable to this case? </a:t>
            </a:r>
          </a:p>
          <a:p>
            <a:r>
              <a:rPr lang="en-US" dirty="0"/>
              <a:t>A Aggressive, can be cured by chemotherapy</a:t>
            </a:r>
          </a:p>
          <a:p>
            <a:r>
              <a:rPr lang="en-US" dirty="0"/>
              <a:t>B Aggressive, often transforms to acute leukemia </a:t>
            </a:r>
          </a:p>
          <a:p>
            <a:r>
              <a:rPr lang="en-US" dirty="0"/>
              <a:t>C Indolent, can be cured by chemotherapy </a:t>
            </a:r>
          </a:p>
          <a:p>
            <a:r>
              <a:rPr lang="en-US" dirty="0"/>
              <a:t>D Indolent, often undergoes spontaneous remission</a:t>
            </a:r>
          </a:p>
          <a:p>
            <a:r>
              <a:rPr lang="en-US" dirty="0"/>
              <a:t>E Indolent, survival of 7 to 9 years without treatment</a:t>
            </a:r>
          </a:p>
        </p:txBody>
      </p:sp>
      <p:pic>
        <p:nvPicPr>
          <p:cNvPr id="4" name="Picture 2" descr="Diffuse large B-cell lymphoma, light micrograph - Stock Image - C046/3101 - 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54" y="3564651"/>
            <a:ext cx="3929538" cy="306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12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Immunophenotype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In Classic: </a:t>
            </a:r>
            <a:r>
              <a:rPr lang="en-US" sz="2400" dirty="0"/>
              <a:t>Typical RS cells  </a:t>
            </a:r>
            <a:r>
              <a:rPr lang="en-US" sz="2400" dirty="0">
                <a:solidFill>
                  <a:srgbClr val="7030A0"/>
                </a:solidFill>
              </a:rPr>
              <a:t>express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7030A0"/>
                </a:solidFill>
              </a:rPr>
              <a:t>CD15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7030A0"/>
                </a:solidFill>
              </a:rPr>
              <a:t>CD30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7030A0"/>
                </a:solidFill>
              </a:rPr>
              <a:t>fail</a:t>
            </a:r>
            <a:r>
              <a:rPr lang="en-US" sz="2400" dirty="0"/>
              <a:t> to express B-cell &amp; T-cell markers.</a:t>
            </a:r>
          </a:p>
          <a:p>
            <a:r>
              <a:rPr lang="en-US" sz="2400" u="sng" dirty="0"/>
              <a:t>In NLP HL:  </a:t>
            </a:r>
            <a:r>
              <a:rPr lang="en-US" sz="2400" dirty="0"/>
              <a:t>RS variant cells, </a:t>
            </a:r>
            <a:r>
              <a:rPr lang="en-US" sz="2400" dirty="0">
                <a:solidFill>
                  <a:srgbClr val="7030A0"/>
                </a:solidFill>
              </a:rPr>
              <a:t>express</a:t>
            </a:r>
            <a:r>
              <a:rPr lang="en-US" sz="2400" dirty="0"/>
              <a:t> B cell markers (e.g., </a:t>
            </a:r>
            <a:r>
              <a:rPr lang="en-US" sz="2400" dirty="0">
                <a:solidFill>
                  <a:srgbClr val="7030A0"/>
                </a:solidFill>
              </a:rPr>
              <a:t>CD20</a:t>
            </a:r>
            <a:r>
              <a:rPr lang="en-US" sz="2400" dirty="0"/>
              <a:t>) , OCT-2 and </a:t>
            </a:r>
            <a:r>
              <a:rPr lang="en-US" sz="2400" dirty="0">
                <a:solidFill>
                  <a:srgbClr val="7030A0"/>
                </a:solidFill>
              </a:rPr>
              <a:t>fail</a:t>
            </a:r>
            <a:r>
              <a:rPr lang="en-US" sz="2400" dirty="0"/>
              <a:t> to express CD15 and CD30.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405" t="15809" r="24920" b="14522"/>
          <a:stretch/>
        </p:blipFill>
        <p:spPr>
          <a:xfrm>
            <a:off x="1600201" y="3882299"/>
            <a:ext cx="3429000" cy="2599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834" t="15579" r="28147" b="24094"/>
          <a:stretch/>
        </p:blipFill>
        <p:spPr>
          <a:xfrm>
            <a:off x="7140388" y="3882298"/>
            <a:ext cx="3466378" cy="261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71787" y="5616142"/>
            <a:ext cx="894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OCT-2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5157" y="5674133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CD30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49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dgkin's Vs Non-Hodgkin's Lymphoma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95" y="1230108"/>
            <a:ext cx="8507978" cy="47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74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EDizzy - Hodgkin Vs Non-Hodgkin Lymph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12" y="409244"/>
            <a:ext cx="8447928" cy="63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30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ource Sans Pro"/>
                <a:ea typeface="Source Sans Pro"/>
                <a:cs typeface="Source Sans Pro"/>
                <a:sym typeface="Source Sans Pro"/>
              </a:rPr>
              <a:t>T cell lymphoma</a:t>
            </a:r>
            <a:r>
              <a:rPr lang="en-US" dirty="0"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6" y="1921790"/>
            <a:ext cx="11437749" cy="4711485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rgbClr val="92D050"/>
                </a:solidFill>
              </a:rPr>
              <a:t>Mycosis </a:t>
            </a:r>
            <a:r>
              <a:rPr lang="en-US" sz="2400" b="1" u="sng" dirty="0" err="1">
                <a:solidFill>
                  <a:srgbClr val="92D050"/>
                </a:solidFill>
              </a:rPr>
              <a:t>Fungoides</a:t>
            </a:r>
            <a:r>
              <a:rPr lang="en-US" sz="2400" b="1" u="sng" dirty="0">
                <a:solidFill>
                  <a:srgbClr val="92D050"/>
                </a:solidFill>
              </a:rPr>
              <a:t> 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/>
              <a:t>Peripheral T cell lymphoma derived from mature, post-</a:t>
            </a:r>
            <a:r>
              <a:rPr lang="en-US" sz="2400" dirty="0" err="1"/>
              <a:t>thymic</a:t>
            </a:r>
            <a:r>
              <a:rPr lang="en-US" sz="2400" dirty="0"/>
              <a:t> T lymphocytes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/>
              <a:t>Presents as </a:t>
            </a:r>
            <a:r>
              <a:rPr lang="en-US" sz="2400" dirty="0">
                <a:solidFill>
                  <a:srgbClr val="FF0000"/>
                </a:solidFill>
              </a:rPr>
              <a:t>cutaneous </a:t>
            </a:r>
            <a:r>
              <a:rPr lang="en-US" sz="2400" dirty="0"/>
              <a:t>patches and can progress to plaques, tumors and erythroderma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/>
              <a:t>While most patients experience an indolent course, the lymph nodes, bone marrow and viscera can become involved in advanced stage disease</a:t>
            </a:r>
          </a:p>
          <a:p>
            <a:r>
              <a:rPr lang="en-US" sz="2400" b="1" dirty="0"/>
              <a:t> </a:t>
            </a:r>
            <a:r>
              <a:rPr lang="en-US" sz="2400" b="1" u="sng" dirty="0" err="1">
                <a:solidFill>
                  <a:srgbClr val="92D050"/>
                </a:solidFill>
              </a:rPr>
              <a:t>Sézary</a:t>
            </a:r>
            <a:r>
              <a:rPr lang="en-US" sz="2400" b="1" u="sng" dirty="0">
                <a:solidFill>
                  <a:srgbClr val="92D050"/>
                </a:solidFill>
              </a:rPr>
              <a:t> Syndrome: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leukemic</a:t>
            </a:r>
            <a:r>
              <a:rPr lang="en-US" sz="2400" dirty="0"/>
              <a:t> variant of cutaneous T cell lymphoma (CTCL) defined by the presence of erythroderma, generalized lymphadenopathy and  neoplastic T cells with </a:t>
            </a:r>
            <a:r>
              <a:rPr lang="en-US" sz="2400" dirty="0" err="1"/>
              <a:t>cerebriform</a:t>
            </a:r>
            <a:r>
              <a:rPr lang="en-US" sz="2400" dirty="0"/>
              <a:t> nuclei (</a:t>
            </a:r>
            <a:r>
              <a:rPr lang="en-US" sz="2400" dirty="0" err="1"/>
              <a:t>Sézary</a:t>
            </a:r>
            <a:r>
              <a:rPr lang="en-US" sz="2400" dirty="0"/>
              <a:t> cells) in the peripheral blood.</a:t>
            </a:r>
          </a:p>
        </p:txBody>
      </p:sp>
    </p:spTree>
    <p:extLst>
      <p:ext uri="{BB962C8B-B14F-4D97-AF65-F5344CB8AC3E}">
        <p14:creationId xmlns:p14="http://schemas.microsoft.com/office/powerpoint/2010/main" val="4286671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2527"/>
            <a:ext cx="11440326" cy="4401958"/>
          </a:xfrm>
        </p:spPr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b="1" dirty="0"/>
              <a:t>Mycosis </a:t>
            </a:r>
            <a:r>
              <a:rPr lang="en-US" sz="2400" b="1" dirty="0" err="1"/>
              <a:t>Fungoides</a:t>
            </a:r>
            <a:r>
              <a:rPr lang="en-US" sz="2400" b="1" dirty="0"/>
              <a:t>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Usually manifests in three stages: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nonspecific </a:t>
            </a:r>
            <a:r>
              <a:rPr lang="en-US" sz="24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erythrodermic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rash (patches)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Progresses in time to a plaque phase.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A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tumor phase. 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endParaRPr lang="en-US" dirty="0"/>
          </a:p>
        </p:txBody>
      </p:sp>
      <p:pic>
        <p:nvPicPr>
          <p:cNvPr id="4" name="Content Placeholder 3" descr="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7" b="-1308"/>
          <a:stretch/>
        </p:blipFill>
        <p:spPr>
          <a:xfrm>
            <a:off x="3551990" y="3558169"/>
            <a:ext cx="6506409" cy="3086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264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infiltration of epidermis &amp; upper dermis by neoplastic T cells with marked </a:t>
            </a:r>
            <a:r>
              <a:rPr lang="en-US" sz="2400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infolding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of the nuclear membranes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2400" b="1" dirty="0" err="1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cerebriform</a:t>
            </a:r>
            <a:r>
              <a:rPr lang="en-US" sz="24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appearance. 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41566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12" t="15838" r="24668" b="14459"/>
          <a:stretch/>
        </p:blipFill>
        <p:spPr>
          <a:xfrm>
            <a:off x="6991855" y="3564611"/>
            <a:ext cx="3949948" cy="3022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855" t="16472" r="32768" b="20180"/>
          <a:stretch/>
        </p:blipFill>
        <p:spPr>
          <a:xfrm>
            <a:off x="1619579" y="3564611"/>
            <a:ext cx="3076408" cy="30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2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ource Sans Pro"/>
                <a:ea typeface="Source Sans Pro"/>
                <a:cs typeface="Source Sans Pro"/>
              </a:rPr>
              <a:t>Immunophenotype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147" y="2366475"/>
            <a:ext cx="11029615" cy="3678303"/>
          </a:xfrm>
        </p:spPr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Tumor cells are </a:t>
            </a:r>
            <a:r>
              <a:rPr lang="en-US" sz="2400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CD4 +, CD8 –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/>
              <a:t>Clonal rearrangement of the T cell receptor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/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sz="2400" dirty="0"/>
              <a:t> </a:t>
            </a:r>
            <a:endParaRPr lang="en-US" sz="2400" dirty="0">
              <a:solidFill>
                <a:srgbClr val="7030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7030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7030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7030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7030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sz="2400" dirty="0">
              <a:solidFill>
                <a:srgbClr val="7030A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470" t="14989" r="25144" b="20180"/>
          <a:stretch/>
        </p:blipFill>
        <p:spPr>
          <a:xfrm>
            <a:off x="3252061" y="2965452"/>
            <a:ext cx="5005952" cy="3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64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Any question?</a:t>
            </a:r>
          </a:p>
        </p:txBody>
      </p:sp>
    </p:spTree>
    <p:extLst>
      <p:ext uri="{BB962C8B-B14F-4D97-AF65-F5344CB8AC3E}">
        <p14:creationId xmlns:p14="http://schemas.microsoft.com/office/powerpoint/2010/main" val="329307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Diffuse Large B </a:t>
            </a:r>
            <a:r>
              <a:rPr lang="fr-FR" b="1" dirty="0" err="1"/>
              <a:t>Cell</a:t>
            </a:r>
            <a:r>
              <a:rPr lang="fr-FR" b="1" dirty="0"/>
              <a:t> </a:t>
            </a:r>
            <a:r>
              <a:rPr lang="fr-FR" b="1" dirty="0" err="1"/>
              <a:t>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Most common adult lymphoma 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Either de novo or transformation from other low grade tumors (follicular lymphoma).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b="1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Pathogenesis</a:t>
            </a:r>
            <a:r>
              <a:rPr lang="en-US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: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Mutations &amp; rearrangements of the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BCL6</a:t>
            </a:r>
            <a:r>
              <a:rPr lang="en-US" dirty="0">
                <a:solidFill>
                  <a:srgbClr val="4156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increased levels of BCL6 protein, an important transcriptional regulator of gene expression in GC B-cells. </a:t>
            </a:r>
          </a:p>
        </p:txBody>
      </p:sp>
    </p:spTree>
    <p:extLst>
      <p:ext uri="{BB962C8B-B14F-4D97-AF65-F5344CB8AC3E}">
        <p14:creationId xmlns:p14="http://schemas.microsoft.com/office/powerpoint/2010/main" val="41269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Clinical</a:t>
            </a:r>
            <a:r>
              <a:rPr lang="fr-FR" b="1" dirty="0"/>
              <a:t> </a:t>
            </a:r>
            <a:r>
              <a:rPr lang="fr-FR" b="1" dirty="0" err="1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Median &gt; 60 years of age (but Can occur at any age)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Generalized lymphadenopathy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Often presents as single, rapidly growing nodal mass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30 - 40% are </a:t>
            </a:r>
            <a:r>
              <a:rPr lang="en-US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extranodal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(skin, GI, GU, CNS) at diagnosis; also liver, spleen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Bone marrow involvement in up to 27%.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An aggressive and rapidly fatal lymphoma if not treated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With intensive chemotherapy 60% to 80% of patients achieve complete remission, and up to 50% can be cured.</a:t>
            </a:r>
          </a:p>
        </p:txBody>
      </p:sp>
    </p:spTree>
    <p:extLst>
      <p:ext uri="{BB962C8B-B14F-4D97-AF65-F5344CB8AC3E}">
        <p14:creationId xmlns:p14="http://schemas.microsoft.com/office/powerpoint/2010/main" val="243917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r>
              <a:rPr lang="en-US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Diffuse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infiltration by </a:t>
            </a:r>
            <a:r>
              <a:rPr lang="en-US" dirty="0">
                <a:solidFill>
                  <a:srgbClr val="7030A0"/>
                </a:solidFill>
                <a:latin typeface="Source Sans Pro"/>
                <a:ea typeface="Source Sans Pro"/>
                <a:cs typeface="Source Sans Pro"/>
              </a:rPr>
              <a:t>large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neoplastic B cells (three to four times the size of resting lymphocytes) &amp; vary in appearance.</a:t>
            </a:r>
          </a:p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76200">
              <a:spcBef>
                <a:spcPts val="600"/>
              </a:spcBef>
              <a:buClr>
                <a:srgbClr val="0DB7C4"/>
              </a:buClr>
              <a:buSzPts val="2400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1026" name="Picture 2" descr="Diffuse large B-cell lymphoma, light micrograph - Stock Image - C046/3101 - 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70" y="3260156"/>
            <a:ext cx="3929538" cy="306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thology Outlines - Primary cutaneous diffuse large B cell lymphoma, leg  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37" y="3013205"/>
            <a:ext cx="3595437" cy="34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72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Immunophenotype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Immunophenotype: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B-cell markers, BCL-6, CD10 in some tumors.</a:t>
            </a: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2050" name="Picture 2" descr="Composite H&amp;E and immunohistochemical stains for CD20, BCL6, MUM-1,...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7" b="47197"/>
          <a:stretch/>
        </p:blipFill>
        <p:spPr bwMode="auto">
          <a:xfrm>
            <a:off x="7122694" y="3760372"/>
            <a:ext cx="2914315" cy="27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osite H&amp;E and immunohistochemical stains for CD20, BCL6, MUM-1,...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5" r="32953" b="50074"/>
          <a:stretch/>
        </p:blipFill>
        <p:spPr bwMode="auto">
          <a:xfrm>
            <a:off x="1431757" y="3823902"/>
            <a:ext cx="3056022" cy="273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3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Burkitt</a:t>
            </a:r>
            <a:r>
              <a:rPr lang="en-US" b="1" dirty="0"/>
              <a:t>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12-year-old boy has had increasing abdominal distention and pain for the past 3 days. Physical examination of his abdomen shows lower abdominal tenderness. An abdominal CT scan shows a 7-cm mass involving the region of the ileocecal valve. Surgery is performed and the resected mass is shown here. Cytogenetic analysis of the cells from the mass shows a t(8;14) karyotype. The tumor shrinks dramatically after a course of chemotherapy. Which of the following is the most likely diagnosis? </a:t>
            </a:r>
          </a:p>
          <a:p>
            <a:r>
              <a:rPr lang="en-US" dirty="0"/>
              <a:t>A Acute lymphoblastic leukemia/lymphoma </a:t>
            </a:r>
          </a:p>
          <a:p>
            <a:r>
              <a:rPr lang="en-US" dirty="0"/>
              <a:t>B </a:t>
            </a:r>
            <a:r>
              <a:rPr lang="en-US" dirty="0" err="1"/>
              <a:t>Burkitt</a:t>
            </a:r>
            <a:r>
              <a:rPr lang="en-US" dirty="0"/>
              <a:t> lymphoma </a:t>
            </a:r>
          </a:p>
          <a:p>
            <a:r>
              <a:rPr lang="en-US" dirty="0"/>
              <a:t>C Diffuse large B-cell lymphoma </a:t>
            </a:r>
          </a:p>
          <a:p>
            <a:r>
              <a:rPr lang="en-US" dirty="0"/>
              <a:t>D Follicular lymphoma </a:t>
            </a:r>
          </a:p>
          <a:p>
            <a:r>
              <a:rPr lang="en-US" dirty="0"/>
              <a:t>E </a:t>
            </a:r>
            <a:r>
              <a:rPr lang="en-US" dirty="0" err="1"/>
              <a:t>Plasmacytoma</a:t>
            </a:r>
            <a:endParaRPr lang="en-US" dirty="0"/>
          </a:p>
        </p:txBody>
      </p:sp>
      <p:pic>
        <p:nvPicPr>
          <p:cNvPr id="4" name="Picture 2" descr="Pathology Outlines - Burkitt lymph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92" y="3777600"/>
            <a:ext cx="3540125" cy="277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63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Burkitt</a:t>
            </a:r>
            <a:r>
              <a:rPr lang="en-US" b="1" dirty="0"/>
              <a:t>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Highly aggressive tumor which can be: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Endemic in parts of Africa (ass with EBV)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Sporadically in other geographic areas</a:t>
            </a:r>
          </a:p>
          <a:p>
            <a:pPr marL="533400" indent="-457200">
              <a:spcBef>
                <a:spcPts val="600"/>
              </a:spcBef>
              <a:buClr>
                <a:srgbClr val="0DB7C4"/>
              </a:buClr>
              <a:buSzPts val="2400"/>
              <a:buAutoNum type="arabicParenR"/>
            </a:pPr>
            <a:endParaRPr lang="en-US" dirty="0">
              <a:solidFill>
                <a:srgbClr val="415665"/>
              </a:solidFill>
              <a:latin typeface="Source Sans Pro"/>
              <a:ea typeface="Source Sans Pro"/>
              <a:cs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Source Sans Pro"/>
              <a:buChar char="▹"/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Pathogenesis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: translocations involving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MYC</a:t>
            </a:r>
            <a:r>
              <a:rPr lang="en-US" dirty="0">
                <a:solidFill>
                  <a:srgbClr val="4156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/>
                <a:ea typeface="Source Sans Pro"/>
                <a:cs typeface="Source Sans Pro"/>
              </a:rPr>
              <a:t>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gene on </a:t>
            </a:r>
            <a:r>
              <a:rPr lang="en-US" dirty="0" err="1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chr.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 8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Wingdings" pitchFamily="2" charset="2"/>
              </a:rPr>
              <a:t> </a:t>
            </a: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MYC overexpression (a master regulator of Warburg metabolism (aerobic glycolysis), a cancer hallmark that is associated with rapid cell growth).</a:t>
            </a:r>
          </a:p>
        </p:txBody>
      </p:sp>
    </p:spTree>
    <p:extLst>
      <p:ext uri="{BB962C8B-B14F-4D97-AF65-F5344CB8AC3E}">
        <p14:creationId xmlns:p14="http://schemas.microsoft.com/office/powerpoint/2010/main" val="307587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Clinical</a:t>
            </a:r>
            <a:r>
              <a:rPr lang="fr-FR" b="1" dirty="0"/>
              <a:t> </a:t>
            </a:r>
            <a:r>
              <a:rPr lang="fr-FR" b="1" dirty="0" err="1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381000">
              <a:spcBef>
                <a:spcPts val="600"/>
              </a:spcBef>
              <a:buClr>
                <a:srgbClr val="0DB7C4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Both types affect children &amp; young adults.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/>
              <a:t>Extranodal</a:t>
            </a:r>
            <a:r>
              <a:rPr lang="en-US" dirty="0"/>
              <a:t> presentation often predominates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Jaw / orbital mass in endemic subtype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Abdominal mass in sporadic subtype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Central nervous system and bone marrow involvement confer a poor prognosis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15665"/>
                </a:solidFill>
                <a:latin typeface="Source Sans Pro"/>
                <a:ea typeface="Source Sans Pro"/>
                <a:cs typeface="Source Sans Pro"/>
              </a:rPr>
              <a:t>Highly aggressive; can be cured with very intensive chemotherapy regimens.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99" t="16028" r="54005" b="20262"/>
          <a:stretch/>
        </p:blipFill>
        <p:spPr>
          <a:xfrm>
            <a:off x="9655278" y="2180496"/>
            <a:ext cx="2536722" cy="46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4690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C3ED3DEA17740B4EB3533678EA4C2" ma:contentTypeVersion="2" ma:contentTypeDescription="Create a new document." ma:contentTypeScope="" ma:versionID="efe68d5bfe16a8930d63b5bc9d503ea4">
  <xsd:schema xmlns:xsd="http://www.w3.org/2001/XMLSchema" xmlns:xs="http://www.w3.org/2001/XMLSchema" xmlns:p="http://schemas.microsoft.com/office/2006/metadata/properties" xmlns:ns2="149687d4-d180-482e-8c72-8a95e3dd3821" targetNamespace="http://schemas.microsoft.com/office/2006/metadata/properties" ma:root="true" ma:fieldsID="ab8c008b876bd206f6ba4931f36fbb6d" ns2:_="">
    <xsd:import namespace="149687d4-d180-482e-8c72-8a95e3dd38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687d4-d180-482e-8c72-8a95e3dd38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664373-B0F5-4D00-80C9-03DABA2FA518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BEBB706F-7BB8-4FBB-AE92-FFCD975E5B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CDFDC4-6874-4414-B89E-373843F21B0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49687d4-d180-482e-8c72-8a95e3dd382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tf00001223_wac</Template>
  <TotalTime>359</TotalTime>
  <Words>1221</Words>
  <Application>Microsoft Office PowerPoint</Application>
  <PresentationFormat>Widescreen</PresentationFormat>
  <Paragraphs>132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Dividend</vt:lpstr>
      <vt:lpstr>LYMPHOMA II.</vt:lpstr>
      <vt:lpstr>Diffuse Large B Cell Lymphoma</vt:lpstr>
      <vt:lpstr>Diffuse Large B Cell Lymphoma</vt:lpstr>
      <vt:lpstr>Clinical features</vt:lpstr>
      <vt:lpstr>Morphology</vt:lpstr>
      <vt:lpstr>Immunophenotype</vt:lpstr>
      <vt:lpstr>Burkitt Lymphoma</vt:lpstr>
      <vt:lpstr>Burkitt Lymphoma</vt:lpstr>
      <vt:lpstr>Clinical features</vt:lpstr>
      <vt:lpstr>Morphology</vt:lpstr>
      <vt:lpstr>Immunophenotype</vt:lpstr>
      <vt:lpstr>Hodgkin Lymphoma</vt:lpstr>
      <vt:lpstr>Hodgkin Lymphoma</vt:lpstr>
      <vt:lpstr>PowerPoint Presentation</vt:lpstr>
      <vt:lpstr>Clinical features</vt:lpstr>
      <vt:lpstr>morphology</vt:lpstr>
      <vt:lpstr>Morphology according to the subtypes</vt:lpstr>
      <vt:lpstr>PowerPoint Presentation</vt:lpstr>
      <vt:lpstr>Nodular lymphocyte predominant Hodgkin lymphoma </vt:lpstr>
      <vt:lpstr>Immunophenotype </vt:lpstr>
      <vt:lpstr>PowerPoint Presentation</vt:lpstr>
      <vt:lpstr>PowerPoint Presentation</vt:lpstr>
      <vt:lpstr>T cell lymphoma.</vt:lpstr>
      <vt:lpstr> </vt:lpstr>
      <vt:lpstr>morphology</vt:lpstr>
      <vt:lpstr>Immunophenotype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LYMPHOMA II.</dc:title>
  <dc:creator>Admin</dc:creator>
  <cp:lastModifiedBy>Sanabil Hassanat</cp:lastModifiedBy>
  <cp:revision>13</cp:revision>
  <dcterms:created xsi:type="dcterms:W3CDTF">2022-04-11T19:13:06Z</dcterms:created>
  <dcterms:modified xsi:type="dcterms:W3CDTF">2022-04-12T07:36:43Z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0x010100139C3ED3DEA17740B4EB3533678EA4C2</vt:lpwstr>
  </property>
</Properties>
</file>