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0"/>
  </p:notesMasterIdLst>
  <p:sldIdLst>
    <p:sldId id="256" r:id="rId3"/>
    <p:sldId id="257" r:id="rId4"/>
    <p:sldId id="258" r:id="rId5"/>
    <p:sldId id="259" r:id="rId6"/>
    <p:sldId id="274" r:id="rId7"/>
    <p:sldId id="260" r:id="rId8"/>
    <p:sldId id="261" r:id="rId9"/>
    <p:sldId id="262" r:id="rId10"/>
    <p:sldId id="264" r:id="rId11"/>
    <p:sldId id="265" r:id="rId12"/>
    <p:sldId id="268" r:id="rId13"/>
    <p:sldId id="266" r:id="rId14"/>
    <p:sldId id="269" r:id="rId15"/>
    <p:sldId id="270" r:id="rId16"/>
    <p:sldId id="271" r:id="rId17"/>
    <p:sldId id="273" r:id="rId18"/>
    <p:sldId id="275" r:id="rId19"/>
    <p:sldId id="328" r:id="rId20"/>
    <p:sldId id="278" r:id="rId21"/>
    <p:sldId id="276" r:id="rId22"/>
    <p:sldId id="279" r:id="rId23"/>
    <p:sldId id="280" r:id="rId24"/>
    <p:sldId id="330" r:id="rId25"/>
    <p:sldId id="277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329" r:id="rId34"/>
    <p:sldId id="290" r:id="rId35"/>
    <p:sldId id="291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603E-7B3B-4A6D-A372-09A1636B10C2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8F9FC-85F0-4EC4-A9DB-B3AEC1CD3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Lt </a:t>
            </a:r>
            <a:r>
              <a:rPr lang="en-US" dirty="0" err="1"/>
              <a:t>quadrigeminal</a:t>
            </a:r>
            <a:r>
              <a:rPr lang="en-US" dirty="0"/>
              <a:t> cyst , </a:t>
            </a:r>
            <a:r>
              <a:rPr lang="en-US" dirty="0" err="1"/>
              <a:t>Rt</a:t>
            </a:r>
            <a:r>
              <a:rPr lang="en-US" baseline="0" dirty="0"/>
              <a:t> </a:t>
            </a:r>
            <a:r>
              <a:rPr lang="en-US" baseline="0" dirty="0" err="1"/>
              <a:t>cerbreal</a:t>
            </a:r>
            <a:r>
              <a:rPr lang="en-US" baseline="0" dirty="0"/>
              <a:t> convexity cyst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Valproic</a:t>
            </a:r>
            <a:r>
              <a:rPr lang="en-US" dirty="0"/>
              <a:t> acid , </a:t>
            </a:r>
            <a:r>
              <a:rPr lang="en-US" dirty="0" err="1"/>
              <a:t>phenytoin</a:t>
            </a:r>
            <a:r>
              <a:rPr lang="en-US" dirty="0"/>
              <a:t> , </a:t>
            </a:r>
            <a:r>
              <a:rPr lang="en-US" dirty="0" err="1"/>
              <a:t>carbamazepine</a:t>
            </a:r>
            <a:r>
              <a:rPr lang="en-US" baseline="0" dirty="0"/>
              <a:t> ,</a:t>
            </a:r>
            <a:r>
              <a:rPr lang="en-US" baseline="0" dirty="0" err="1"/>
              <a:t>phenobarbital</a:t>
            </a:r>
            <a:r>
              <a:rPr lang="en-US" baseline="0" dirty="0"/>
              <a:t> ,</a:t>
            </a:r>
            <a:r>
              <a:rPr lang="en-US" dirty="0"/>
              <a:t> </a:t>
            </a:r>
            <a:r>
              <a:rPr lang="en-US" dirty="0" err="1"/>
              <a:t>methotrexate</a:t>
            </a:r>
            <a:r>
              <a:rPr lang="en-US" dirty="0"/>
              <a:t> , </a:t>
            </a:r>
            <a:r>
              <a:rPr lang="en-US" dirty="0" err="1"/>
              <a:t>trimethoprim</a:t>
            </a:r>
            <a:r>
              <a:rPr lang="en-US" dirty="0"/>
              <a:t> , </a:t>
            </a:r>
            <a:r>
              <a:rPr lang="en-US" dirty="0" err="1"/>
              <a:t>sulfamethoxazole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Frontal : sincipital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Meckle Gruber syndrome : occipital encephalocele</a:t>
            </a:r>
            <a:r>
              <a:rPr lang="en-US" baseline="0" dirty="0"/>
              <a:t> with multiple renal cysts , postaxial </a:t>
            </a:r>
            <a:r>
              <a:rPr lang="en-US" baseline="0" dirty="0" err="1"/>
              <a:t>polydactyly</a:t>
            </a:r>
            <a:r>
              <a:rPr lang="en-US" baseline="0" dirty="0"/>
              <a:t>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DDx</a:t>
            </a:r>
            <a:r>
              <a:rPr lang="en-US" dirty="0"/>
              <a:t> : polyp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Sagittal T1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Sylvian</a:t>
            </a:r>
            <a:r>
              <a:rPr lang="en-US" dirty="0"/>
              <a:t> fissure AC : middle </a:t>
            </a:r>
            <a:r>
              <a:rPr lang="en-US" dirty="0" err="1"/>
              <a:t>C.Fossa</a:t>
            </a:r>
            <a:r>
              <a:rPr lang="en-US" baseline="0" dirty="0"/>
              <a:t> 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Spinal cord and brain PowerPoint Template"/>
          <p:cNvPicPr>
            <a:picLocks noChangeAspect="1" noChangeArrowheads="1"/>
          </p:cNvPicPr>
          <p:nvPr/>
        </p:nvPicPr>
        <p:blipFill>
          <a:blip r:embed="rId2"/>
          <a:srcRect l="34278"/>
          <a:stretch>
            <a:fillRect/>
          </a:stretch>
        </p:blipFill>
        <p:spPr bwMode="auto">
          <a:xfrm>
            <a:off x="3143240" y="0"/>
            <a:ext cx="600076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0042"/>
            <a:ext cx="3143240" cy="2214578"/>
          </a:xfrm>
        </p:spPr>
        <p:txBody>
          <a:bodyPr>
            <a:normAutofit/>
          </a:bodyPr>
          <a:lstStyle/>
          <a:p>
            <a:r>
              <a:rPr lang="en-US" b="1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itannic Bold" pitchFamily="34" charset="0"/>
              </a:rPr>
              <a:t>Congenital anomalies of CNS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3214678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0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Malak</a:t>
            </a:r>
            <a:r>
              <a:rPr lang="en-US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Ajour</a:t>
            </a:r>
            <a:endParaRPr lang="en-US" sz="40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endParaRPr lang="en-US" sz="4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r>
              <a:rPr lang="en-US" sz="40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Somaya</a:t>
            </a:r>
            <a:r>
              <a:rPr lang="en-US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Khaled</a:t>
            </a:r>
            <a:r>
              <a:rPr lang="en-US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l"/>
            <a:endParaRPr lang="en-US" sz="4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29718" cy="6643710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Associated anomalies : </a:t>
            </a:r>
          </a:p>
          <a:p>
            <a:pPr>
              <a:buNone/>
            </a:pPr>
            <a:r>
              <a:rPr lang="en-US" dirty="0"/>
              <a:t>   - cleft lip/palate , omphalocele .</a:t>
            </a:r>
            <a:endParaRPr lang="en-US" b="1" dirty="0"/>
          </a:p>
          <a:p>
            <a:endParaRPr lang="en-US" b="1" dirty="0"/>
          </a:p>
          <a:p>
            <a:r>
              <a:rPr lang="en-US" sz="4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Prevention</a:t>
            </a:r>
            <a:r>
              <a:rPr lang="en-US" sz="4000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: </a:t>
            </a:r>
          </a:p>
          <a:p>
            <a:pPr>
              <a:buNone/>
            </a:pPr>
            <a:r>
              <a:rPr lang="en-US" b="1" dirty="0"/>
              <a:t> - </a:t>
            </a:r>
            <a:r>
              <a:rPr lang="en-US" sz="3600" b="1" dirty="0">
                <a:solidFill>
                  <a:srgbClr val="FF0000"/>
                </a:solidFill>
              </a:rPr>
              <a:t>4 mg</a:t>
            </a:r>
            <a:r>
              <a:rPr lang="en-US" sz="3600" b="1" dirty="0"/>
              <a:t> of folic acid </a:t>
            </a:r>
            <a:r>
              <a:rPr lang="en-US" sz="3600" dirty="0"/>
              <a:t>daily beginning at least 3 months prior to conception is indicated for women who desire pregnancy and have had a </a:t>
            </a:r>
            <a:r>
              <a:rPr lang="en-US" sz="3600" u="sng" dirty="0"/>
              <a:t>child with an NTD or taking </a:t>
            </a:r>
            <a:r>
              <a:rPr lang="en-US" sz="3600" u="sng" dirty="0" smtClean="0"/>
              <a:t>anticonvulsants.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 smtClean="0"/>
              <a:t>- </a:t>
            </a: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en-US" sz="3600" b="1" dirty="0">
                <a:solidFill>
                  <a:srgbClr val="FF0000"/>
                </a:solidFill>
              </a:rPr>
              <a:t>0.4mg/day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r>
              <a:rPr lang="en-US" sz="3600" b="1" dirty="0" smtClean="0"/>
              <a:t> </a:t>
            </a:r>
            <a:r>
              <a:rPr lang="en-US" sz="3600" dirty="0"/>
              <a:t>is recommended for </a:t>
            </a:r>
            <a:r>
              <a:rPr lang="en-US" sz="3600" u="sng" dirty="0"/>
              <a:t>all women who are pregnant or who may become </a:t>
            </a:r>
            <a:r>
              <a:rPr lang="en-US" sz="3600" u="sng" dirty="0" smtClean="0"/>
              <a:t>pregnant.</a:t>
            </a:r>
          </a:p>
          <a:p>
            <a:pPr>
              <a:buNone/>
            </a:pPr>
            <a:endParaRPr lang="en-US" sz="3600" u="sng" dirty="0"/>
          </a:p>
          <a:p>
            <a:pPr>
              <a:buFontTx/>
              <a:buChar char="-"/>
            </a:pPr>
            <a:r>
              <a:rPr lang="en-US" sz="3600" dirty="0" smtClean="0"/>
              <a:t>Stop </a:t>
            </a:r>
            <a:r>
              <a:rPr lang="en-US" sz="3600" dirty="0"/>
              <a:t>the folic acid antagonist at least in the first trimester</a:t>
            </a:r>
            <a:r>
              <a:rPr lang="en-US" sz="3600" dirty="0" smtClean="0"/>
              <a:t>.</a:t>
            </a:r>
          </a:p>
          <a:p>
            <a:pPr>
              <a:buFontTx/>
              <a:buChar char="-"/>
            </a:pPr>
            <a:endParaRPr lang="en-US" sz="3600" dirty="0"/>
          </a:p>
          <a:p>
            <a:pPr>
              <a:buNone/>
            </a:pPr>
            <a:r>
              <a:rPr lang="en-US" sz="3600" dirty="0"/>
              <a:t>- Control glucose level in diabetic patients.</a:t>
            </a:r>
          </a:p>
          <a:p>
            <a:pPr>
              <a:buNone/>
            </a:pPr>
            <a:r>
              <a:rPr lang="en-US" sz="3600" dirty="0"/>
              <a:t> </a:t>
            </a:r>
            <a:endParaRPr lang="en-US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Cephalocele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refers to the outward herniation of CNS contents through a defect in the cranium.</a:t>
            </a:r>
          </a:p>
          <a:p>
            <a:pPr>
              <a:buNone/>
            </a:pPr>
            <a:r>
              <a:rPr lang="en-US" dirty="0"/>
              <a:t>    ( failure </a:t>
            </a:r>
            <a:r>
              <a:rPr lang="en-US" dirty="0">
                <a:solidFill>
                  <a:srgbClr val="FF0000"/>
                </a:solidFill>
              </a:rPr>
              <a:t>of rostral / </a:t>
            </a:r>
            <a:r>
              <a:rPr lang="en-US" b="1" dirty="0">
                <a:solidFill>
                  <a:srgbClr val="FF0000"/>
                </a:solidFill>
              </a:rPr>
              <a:t>cranial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end closure )</a:t>
            </a:r>
          </a:p>
          <a:p>
            <a:r>
              <a:rPr lang="en-US" dirty="0"/>
              <a:t>Most commonly </a:t>
            </a:r>
            <a:r>
              <a:rPr lang="en-US" b="1" dirty="0">
                <a:solidFill>
                  <a:srgbClr val="FF0000"/>
                </a:solidFill>
              </a:rPr>
              <a:t>occipital</a:t>
            </a:r>
            <a:r>
              <a:rPr lang="en-US" dirty="0"/>
              <a:t> then </a:t>
            </a:r>
            <a:r>
              <a:rPr lang="en-US" b="1" dirty="0">
                <a:solidFill>
                  <a:srgbClr val="FF0000"/>
                </a:solidFill>
              </a:rPr>
              <a:t>Parietal</a:t>
            </a:r>
            <a:r>
              <a:rPr lang="en-US" dirty="0"/>
              <a:t>.</a:t>
            </a:r>
          </a:p>
          <a:p>
            <a:r>
              <a:rPr lang="en-US" dirty="0"/>
              <a:t>Mostly in the </a:t>
            </a:r>
            <a:r>
              <a:rPr lang="en-US" dirty="0">
                <a:solidFill>
                  <a:srgbClr val="FF0000"/>
                </a:solidFill>
              </a:rPr>
              <a:t>midline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2050" name="Picture 2" descr="C:\Users\4t4\Desktop\Encephalocele-we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3810000" cy="382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0148" t="11382" r="17973" b="29129"/>
          <a:stretch>
            <a:fillRect/>
          </a:stretch>
        </p:blipFill>
        <p:spPr bwMode="auto">
          <a:xfrm>
            <a:off x="0" y="685800"/>
            <a:ext cx="91408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Locations </a:t>
            </a:r>
          </a:p>
        </p:txBody>
      </p:sp>
      <p:pic>
        <p:nvPicPr>
          <p:cNvPr id="3074" name="Picture 2" descr="C:\Users\4t4\Desktop\frontal_encephalocele_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981200"/>
            <a:ext cx="2381250" cy="2133600"/>
          </a:xfrm>
          <a:prstGeom prst="rect">
            <a:avLst/>
          </a:prstGeom>
          <a:noFill/>
        </p:spPr>
      </p:pic>
      <p:pic>
        <p:nvPicPr>
          <p:cNvPr id="5" name="Picture 2" descr="C:\Users\4t4\Desktop\Encephalocele-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3810000" cy="3429000"/>
          </a:xfrm>
          <a:prstGeom prst="rect">
            <a:avLst/>
          </a:prstGeom>
          <a:noFill/>
        </p:spPr>
      </p:pic>
      <p:pic>
        <p:nvPicPr>
          <p:cNvPr id="3075" name="Picture 3" descr="C:\Users\4t4\Desktop\parietal_encephalocele_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600200"/>
            <a:ext cx="2381250" cy="2819400"/>
          </a:xfrm>
          <a:prstGeom prst="rect">
            <a:avLst/>
          </a:prstGeom>
          <a:noFill/>
        </p:spPr>
      </p:pic>
      <p:pic>
        <p:nvPicPr>
          <p:cNvPr id="3076" name="Picture 4" descr="C:\Users\4t4\Desktop\figure24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572000"/>
            <a:ext cx="3657600" cy="199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Associations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: </a:t>
            </a:r>
          </a:p>
          <a:p>
            <a:pPr>
              <a:buNone/>
            </a:pPr>
            <a:r>
              <a:rPr lang="en-US" dirty="0"/>
              <a:t>   - Trisomy 13 , 18 , hydrocephalus , microceph ,</a:t>
            </a:r>
          </a:p>
          <a:p>
            <a:pPr>
              <a:buNone/>
            </a:pPr>
            <a:r>
              <a:rPr lang="en-US" dirty="0"/>
              <a:t>      Meckle Gruber syndrome 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Markers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en-US" dirty="0"/>
              <a:t>: MS AFP ↑ .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Imaging</a:t>
            </a:r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en-US" b="1" dirty="0"/>
              <a:t>: US , MRI 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Management</a:t>
            </a:r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en-US" b="1" dirty="0"/>
              <a:t>:  </a:t>
            </a:r>
            <a:r>
              <a:rPr lang="en-US" b="1" dirty="0">
                <a:solidFill>
                  <a:srgbClr val="C00000"/>
                </a:solidFill>
              </a:rPr>
              <a:t>Surgery</a:t>
            </a:r>
            <a:r>
              <a:rPr lang="en-US" dirty="0"/>
              <a:t> to remove the herniated sac ( tissue should be excised) and repair the opening in the skull .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4t4\Desktop\posten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7010400" cy="2743200"/>
          </a:xfrm>
          <a:prstGeom prst="rect">
            <a:avLst/>
          </a:prstGeom>
          <a:noFill/>
        </p:spPr>
      </p:pic>
      <p:pic>
        <p:nvPicPr>
          <p:cNvPr id="4101" name="Picture 5" descr="C:\Users\4t4\Desktop\Enca15.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29000"/>
            <a:ext cx="7010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181600"/>
            <a:ext cx="5486400" cy="566738"/>
          </a:xfrm>
        </p:spPr>
        <p:txBody>
          <a:bodyPr/>
          <a:lstStyle/>
          <a:p>
            <a:pPr algn="ctr"/>
            <a:r>
              <a:rPr lang="en-US" dirty="0"/>
              <a:t>Sphenoidal encephalocele </a:t>
            </a:r>
          </a:p>
        </p:txBody>
      </p:sp>
      <p:pic>
        <p:nvPicPr>
          <p:cNvPr id="6146" name="Picture 2" descr="C:\Users\4t4\Desktop\21579t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3553" b="23553"/>
          <a:stretch>
            <a:fillRect/>
          </a:stretch>
        </p:blipFill>
        <p:spPr bwMode="auto">
          <a:xfrm>
            <a:off x="1752600" y="9144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Chiari</a:t>
            </a: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 Malformation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5357850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/>
              <a:t>congenital  caudal  'displacement' of the cerebellum and lower brainstem ( hindbrain </a:t>
            </a:r>
            <a:r>
              <a:rPr lang="en-US" sz="3800" b="1" dirty="0" smtClean="0"/>
              <a:t>).</a:t>
            </a:r>
          </a:p>
          <a:p>
            <a:pPr>
              <a:buNone/>
            </a:pPr>
            <a:endParaRPr lang="en-US" sz="3800" b="1" dirty="0"/>
          </a:p>
          <a:p>
            <a:pPr>
              <a:buNone/>
            </a:pPr>
            <a:r>
              <a:rPr lang="en-US" sz="5100" b="1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*4 </a:t>
            </a:r>
            <a:r>
              <a:rPr lang="en-US" sz="5100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types :</a:t>
            </a:r>
          </a:p>
          <a:p>
            <a:pPr>
              <a:buNone/>
            </a:pPr>
            <a:r>
              <a:rPr lang="en-US" sz="2800" dirty="0"/>
              <a:t>    </a:t>
            </a:r>
          </a:p>
          <a:p>
            <a:pPr>
              <a:buNone/>
            </a:pPr>
            <a:r>
              <a:rPr lang="en-US" sz="4400" b="1" u="sng" dirty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Type 1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800" dirty="0"/>
              <a:t>: Most common , least </a:t>
            </a:r>
            <a:r>
              <a:rPr lang="en-US" sz="3800" dirty="0" smtClean="0"/>
              <a:t>severe.</a:t>
            </a:r>
          </a:p>
          <a:p>
            <a:pPr algn="l">
              <a:buNone/>
            </a:pPr>
            <a:r>
              <a:rPr lang="en-US" sz="3800" dirty="0" smtClean="0"/>
              <a:t>CD </a:t>
            </a:r>
            <a:r>
              <a:rPr lang="en-US" sz="3800" dirty="0"/>
              <a:t>of </a:t>
            </a:r>
            <a:r>
              <a:rPr lang="en-US" altLang="ar-JO" sz="3800" dirty="0"/>
              <a:t>the </a:t>
            </a:r>
            <a:r>
              <a:rPr lang="en-US" altLang="ar-JO" sz="3800" b="1" dirty="0">
                <a:solidFill>
                  <a:srgbClr val="00B050"/>
                </a:solidFill>
              </a:rPr>
              <a:t>cerebellar tonsils </a:t>
            </a:r>
            <a:r>
              <a:rPr lang="en-US" altLang="ar-JO" sz="3800" dirty="0">
                <a:solidFill>
                  <a:srgbClr val="00B050"/>
                </a:solidFill>
              </a:rPr>
              <a:t>below  </a:t>
            </a:r>
            <a:r>
              <a:rPr lang="en-US" altLang="ar-JO" sz="3800" dirty="0" smtClean="0">
                <a:solidFill>
                  <a:srgbClr val="00B050"/>
                </a:solidFill>
              </a:rPr>
              <a:t>the </a:t>
            </a:r>
            <a:r>
              <a:rPr lang="en-US" altLang="ar-JO" sz="3800" dirty="0">
                <a:solidFill>
                  <a:srgbClr val="00B050"/>
                </a:solidFill>
              </a:rPr>
              <a:t>foramen magnum &gt;5mm into </a:t>
            </a:r>
            <a:r>
              <a:rPr lang="en-US" altLang="ar-JO" sz="3800" dirty="0" smtClean="0">
                <a:solidFill>
                  <a:srgbClr val="00B050"/>
                </a:solidFill>
              </a:rPr>
              <a:t>the upper </a:t>
            </a:r>
            <a:r>
              <a:rPr lang="en-US" altLang="ar-JO" sz="3800" dirty="0">
                <a:solidFill>
                  <a:srgbClr val="00B050"/>
                </a:solidFill>
              </a:rPr>
              <a:t>cervical canal</a:t>
            </a:r>
            <a:r>
              <a:rPr lang="en-US" altLang="ar-JO" sz="3800" dirty="0"/>
              <a:t> , usually in </a:t>
            </a:r>
            <a:r>
              <a:rPr lang="en-US" altLang="ar-JO" sz="3800" b="1" dirty="0">
                <a:solidFill>
                  <a:srgbClr val="FF0000"/>
                </a:solidFill>
              </a:rPr>
              <a:t>the young adulthood </a:t>
            </a:r>
            <a:r>
              <a:rPr lang="en-US" altLang="ar-JO" sz="3800" dirty="0" smtClean="0"/>
              <a:t>.</a:t>
            </a:r>
          </a:p>
          <a:p>
            <a:pPr>
              <a:buNone/>
            </a:pPr>
            <a:endParaRPr lang="en-US" sz="3800" dirty="0"/>
          </a:p>
          <a:p>
            <a:pPr>
              <a:buNone/>
            </a:pPr>
            <a:r>
              <a:rPr lang="en-US" sz="3800" dirty="0" smtClean="0"/>
              <a:t> </a:t>
            </a:r>
            <a:r>
              <a:rPr lang="en-US" sz="3800" dirty="0"/>
              <a:t>- </a:t>
            </a:r>
            <a:r>
              <a:rPr lang="en-US" sz="3600" dirty="0"/>
              <a:t>may be the result of formation of a </a:t>
            </a:r>
            <a:r>
              <a:rPr lang="en-US" sz="3600" b="1" dirty="0">
                <a:solidFill>
                  <a:srgbClr val="00B050"/>
                </a:solidFill>
              </a:rPr>
              <a:t>small posterior fossa      </a:t>
            </a:r>
          </a:p>
          <a:p>
            <a:pPr>
              <a:buNone/>
            </a:pPr>
            <a:r>
              <a:rPr lang="en-US" sz="3600" dirty="0"/>
              <a:t>     </a:t>
            </a:r>
            <a:r>
              <a:rPr lang="en-US" sz="3600" dirty="0" smtClean="0">
                <a:sym typeface="Wingdings" pitchFamily="2" charset="2"/>
              </a:rPr>
              <a:t></a:t>
            </a:r>
            <a:r>
              <a:rPr lang="en-US" sz="3600" dirty="0" smtClean="0"/>
              <a:t> </a:t>
            </a:r>
            <a:r>
              <a:rPr lang="en-US" sz="3600" dirty="0"/>
              <a:t>overcrowding  </a:t>
            </a:r>
            <a:r>
              <a:rPr lang="en-US" sz="3600" dirty="0" smtClean="0">
                <a:sym typeface="Wingdings" pitchFamily="2" charset="2"/>
              </a:rPr>
              <a:t></a:t>
            </a:r>
            <a:r>
              <a:rPr lang="en-US" sz="3600" dirty="0" smtClean="0"/>
              <a:t> </a:t>
            </a:r>
            <a:r>
              <a:rPr lang="en-US" sz="3600" dirty="0"/>
              <a:t>herniation .</a:t>
            </a:r>
          </a:p>
          <a:p>
            <a:pPr>
              <a:buNone/>
            </a:pPr>
            <a:r>
              <a:rPr lang="en-US" sz="2800" dirty="0"/>
              <a:t>    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dirty="0" smtClean="0"/>
              <a:t> -This will result in </a:t>
            </a:r>
            <a:r>
              <a:rPr lang="en-US" dirty="0" smtClean="0"/>
              <a:t>: </a:t>
            </a:r>
          </a:p>
          <a:p>
            <a:r>
              <a:rPr lang="en-US" dirty="0" smtClean="0"/>
              <a:t>Compression of </a:t>
            </a:r>
            <a:r>
              <a:rPr lang="en-US" dirty="0" smtClean="0">
                <a:solidFill>
                  <a:srgbClr val="FF0000"/>
                </a:solidFill>
              </a:rPr>
              <a:t>upper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cervical cord </a:t>
            </a:r>
            <a:r>
              <a:rPr lang="en-US" dirty="0" smtClean="0"/>
              <a:t>resulting in </a:t>
            </a:r>
            <a:r>
              <a:rPr lang="en-US" dirty="0" err="1" smtClean="0">
                <a:solidFill>
                  <a:srgbClr val="FF0000"/>
                </a:solidFill>
              </a:rPr>
              <a:t>myelopathy</a:t>
            </a:r>
            <a:r>
              <a:rPr lang="en-US" dirty="0" smtClean="0">
                <a:solidFill>
                  <a:srgbClr val="FF0000"/>
                </a:solidFill>
              </a:rPr>
              <a:t> .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Compression of </a:t>
            </a:r>
            <a:r>
              <a:rPr lang="en-US" dirty="0" smtClean="0">
                <a:solidFill>
                  <a:srgbClr val="FF0000"/>
                </a:solidFill>
              </a:rPr>
              <a:t>cerebellum</a:t>
            </a:r>
            <a:r>
              <a:rPr lang="en-US" dirty="0" smtClean="0"/>
              <a:t> may result in </a:t>
            </a:r>
            <a:r>
              <a:rPr lang="en-US" dirty="0" smtClean="0">
                <a:solidFill>
                  <a:srgbClr val="FF0000"/>
                </a:solidFill>
              </a:rPr>
              <a:t>ataxia, </a:t>
            </a:r>
            <a:r>
              <a:rPr lang="en-US" dirty="0" err="1" smtClean="0">
                <a:solidFill>
                  <a:srgbClr val="FF0000"/>
                </a:solidFill>
              </a:rPr>
              <a:t>dysmetria</a:t>
            </a:r>
            <a:r>
              <a:rPr lang="en-US" dirty="0" smtClean="0">
                <a:solidFill>
                  <a:srgbClr val="FF0000"/>
                </a:solidFill>
              </a:rPr>
              <a:t>, intentional tremor , </a:t>
            </a:r>
            <a:r>
              <a:rPr lang="en-US" dirty="0" err="1" smtClean="0">
                <a:solidFill>
                  <a:srgbClr val="FF0000"/>
                </a:solidFill>
              </a:rPr>
              <a:t>nystagmus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Disruption of </a:t>
            </a:r>
            <a:r>
              <a:rPr lang="en-US" dirty="0" smtClean="0">
                <a:solidFill>
                  <a:srgbClr val="FF0000"/>
                </a:solidFill>
              </a:rPr>
              <a:t>CSF flow </a:t>
            </a:r>
            <a:r>
              <a:rPr lang="en-US" dirty="0" smtClean="0"/>
              <a:t>through foramen magnum </a:t>
            </a:r>
            <a:r>
              <a:rPr lang="en-US" dirty="0" smtClean="0">
                <a:solidFill>
                  <a:srgbClr val="FF0000"/>
                </a:solidFill>
              </a:rPr>
              <a:t>: ↑ ICP , </a:t>
            </a:r>
            <a:r>
              <a:rPr lang="en-US" dirty="0" err="1" smtClean="0">
                <a:solidFill>
                  <a:srgbClr val="FF0000"/>
                </a:solidFill>
              </a:rPr>
              <a:t>suboccipital</a:t>
            </a:r>
            <a:r>
              <a:rPr lang="en-US" dirty="0" smtClean="0">
                <a:solidFill>
                  <a:srgbClr val="FF0000"/>
                </a:solidFill>
              </a:rPr>
              <a:t> headache . Neck pain, vomiting , visual defects , </a:t>
            </a:r>
            <a:r>
              <a:rPr lang="en-US" dirty="0" err="1" smtClean="0">
                <a:solidFill>
                  <a:srgbClr val="FF0000"/>
                </a:solidFill>
              </a:rPr>
              <a:t>hydroceph</a:t>
            </a:r>
            <a:r>
              <a:rPr lang="en-US" dirty="0" smtClean="0">
                <a:solidFill>
                  <a:srgbClr val="FF0000"/>
                </a:solidFill>
              </a:rPr>
              <a:t> &lt; 10% of cases , </a:t>
            </a:r>
            <a:r>
              <a:rPr lang="en-US" dirty="0" err="1" smtClean="0">
                <a:solidFill>
                  <a:srgbClr val="FF0000"/>
                </a:solidFill>
              </a:rPr>
              <a:t>syringomyelia</a:t>
            </a:r>
            <a:r>
              <a:rPr lang="en-US" dirty="0" smtClean="0">
                <a:solidFill>
                  <a:srgbClr val="FF0000"/>
                </a:solidFill>
              </a:rPr>
              <a:t> , central cord symptoms : hand weakness , </a:t>
            </a:r>
            <a:r>
              <a:rPr lang="en-US" dirty="0" err="1" smtClean="0">
                <a:solidFill>
                  <a:srgbClr val="FF0000"/>
                </a:solidFill>
              </a:rPr>
              <a:t>S.loss</a:t>
            </a:r>
            <a:r>
              <a:rPr lang="en-US" dirty="0" smtClean="0">
                <a:solidFill>
                  <a:srgbClr val="FF0000"/>
                </a:solidFill>
              </a:rPr>
              <a:t> .</a:t>
            </a:r>
            <a:endParaRPr lang="en-US" u="sng" dirty="0" smtClean="0">
              <a:solidFill>
                <a:srgbClr val="FF0000"/>
              </a:solidFill>
            </a:endParaRPr>
          </a:p>
          <a:p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Type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Type 1</a:t>
            </a:r>
          </a:p>
        </p:txBody>
      </p:sp>
      <p:pic>
        <p:nvPicPr>
          <p:cNvPr id="9218" name="Picture 2" descr="C:\Users\4t4\Desktop\c6cb1dbd51f341bd3d989b5e923594d7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075" y="1600200"/>
            <a:ext cx="821584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b="7359"/>
          <a:stretch>
            <a:fillRect/>
          </a:stretch>
        </p:blipFill>
        <p:spPr bwMode="auto">
          <a:xfrm>
            <a:off x="457200" y="5334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9001156" cy="6286544"/>
          </a:xfrm>
        </p:spPr>
        <p:txBody>
          <a:bodyPr>
            <a:normAutofit fontScale="92500" lnSpcReduction="20000"/>
          </a:bodyPr>
          <a:lstStyle/>
          <a:p>
            <a:r>
              <a:rPr lang="en-US" sz="3800" b="1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Type 2 </a:t>
            </a:r>
            <a:r>
              <a:rPr lang="en-US" sz="3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: </a:t>
            </a:r>
            <a:r>
              <a:rPr lang="en-US" altLang="ar-JO" sz="2800" dirty="0" smtClean="0"/>
              <a:t>caudal displacement of the </a:t>
            </a:r>
            <a:r>
              <a:rPr lang="en-US" altLang="ar-JO" sz="2800" b="1" dirty="0" err="1" smtClean="0">
                <a:solidFill>
                  <a:srgbClr val="00B050"/>
                </a:solidFill>
              </a:rPr>
              <a:t>cerebellar</a:t>
            </a:r>
            <a:r>
              <a:rPr lang="en-US" altLang="ar-JO" sz="2800" b="1" dirty="0" smtClean="0">
                <a:solidFill>
                  <a:srgbClr val="00B050"/>
                </a:solidFill>
              </a:rPr>
              <a:t> </a:t>
            </a:r>
            <a:r>
              <a:rPr lang="en-US" altLang="ar-JO" sz="2800" b="1" dirty="0" err="1" smtClean="0">
                <a:solidFill>
                  <a:srgbClr val="00B050"/>
                </a:solidFill>
              </a:rPr>
              <a:t>vermis</a:t>
            </a:r>
            <a:r>
              <a:rPr lang="en-US" altLang="ar-JO" sz="2800" b="1" dirty="0" smtClean="0">
                <a:solidFill>
                  <a:srgbClr val="00B050"/>
                </a:solidFill>
              </a:rPr>
              <a:t> , 4</a:t>
            </a:r>
            <a:r>
              <a:rPr lang="en-US" altLang="ar-JO" sz="2800" b="1" baseline="30000" dirty="0" smtClean="0">
                <a:solidFill>
                  <a:srgbClr val="00B050"/>
                </a:solidFill>
              </a:rPr>
              <a:t>th</a:t>
            </a:r>
            <a:r>
              <a:rPr lang="en-US" altLang="ar-JO" sz="2800" b="1" dirty="0" smtClean="0">
                <a:solidFill>
                  <a:srgbClr val="00B050"/>
                </a:solidFill>
              </a:rPr>
              <a:t> ventricle and medulla oblongata</a:t>
            </a:r>
            <a:r>
              <a:rPr lang="en-US" altLang="ar-JO" sz="2800" b="1" dirty="0" smtClean="0"/>
              <a:t> </a:t>
            </a:r>
            <a:r>
              <a:rPr lang="en-US" altLang="ar-JO" sz="2800" dirty="0" smtClean="0"/>
              <a:t>below foramen magnum , present </a:t>
            </a:r>
            <a:r>
              <a:rPr lang="en-US" altLang="ar-JO" sz="2800" b="1" dirty="0" smtClean="0"/>
              <a:t>in infancy </a:t>
            </a:r>
            <a:r>
              <a:rPr lang="en-US" altLang="ar-JO" sz="2800" dirty="0" smtClean="0"/>
              <a:t>, almost  always association with </a:t>
            </a:r>
            <a:r>
              <a:rPr lang="en-US" altLang="ar-JO" sz="2800" b="1" dirty="0" err="1" smtClean="0"/>
              <a:t>myelomeningocele</a:t>
            </a:r>
            <a:r>
              <a:rPr lang="en-US" altLang="ar-JO" sz="2800" b="1" dirty="0" smtClean="0"/>
              <a:t> .  </a:t>
            </a:r>
          </a:p>
          <a:p>
            <a:pPr>
              <a:buNone/>
            </a:pPr>
            <a:endParaRPr lang="en-US" altLang="ar-JO" sz="2800" b="1" dirty="0" smtClean="0"/>
          </a:p>
          <a:p>
            <a:pPr>
              <a:buNone/>
            </a:pPr>
            <a:r>
              <a:rPr lang="en-US" altLang="ar-JO" sz="2800" b="1" dirty="0" smtClean="0"/>
              <a:t> *</a:t>
            </a:r>
            <a:r>
              <a:rPr lang="en-US" sz="2800" dirty="0" smtClean="0"/>
              <a:t>signs </a:t>
            </a:r>
            <a:r>
              <a:rPr lang="en-US" sz="2800" dirty="0"/>
              <a:t>of brainstem dysfunction predominate: </a:t>
            </a:r>
            <a:r>
              <a:rPr lang="en-US" sz="2800" dirty="0" smtClean="0">
                <a:solidFill>
                  <a:srgbClr val="FF0000"/>
                </a:solidFill>
              </a:rPr>
              <a:t>swallowing/feeding difficulties</a:t>
            </a:r>
            <a:r>
              <a:rPr lang="en-US" sz="2800" dirty="0">
                <a:solidFill>
                  <a:srgbClr val="FF0000"/>
                </a:solidFill>
              </a:rPr>
              <a:t>, stridor, apnea, </a:t>
            </a:r>
            <a:r>
              <a:rPr lang="en-US" sz="2800" b="1" dirty="0">
                <a:solidFill>
                  <a:srgbClr val="FF0000"/>
                </a:solidFill>
              </a:rPr>
              <a:t>RD</a:t>
            </a:r>
            <a:r>
              <a:rPr lang="en-US" sz="2800" dirty="0">
                <a:solidFill>
                  <a:srgbClr val="FF0000"/>
                </a:solidFill>
              </a:rPr>
              <a:t>, weak cry, nystagmus </a:t>
            </a:r>
            <a:r>
              <a:rPr lang="en-US" sz="2800" dirty="0"/>
              <a:t>.</a:t>
            </a:r>
            <a:r>
              <a:rPr lang="en-US" altLang="ar-JO" sz="2800" b="1" dirty="0"/>
              <a:t> </a:t>
            </a:r>
            <a:endParaRPr lang="en-US" altLang="ar-JO" sz="2800" b="1" dirty="0" smtClean="0"/>
          </a:p>
          <a:p>
            <a:pPr>
              <a:buNone/>
            </a:pPr>
            <a:endParaRPr lang="en-US" altLang="ar-JO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altLang="ar-JO" sz="2800" b="1" dirty="0" err="1" smtClean="0">
                <a:solidFill>
                  <a:srgbClr val="C00000"/>
                </a:solidFill>
              </a:rPr>
              <a:t>Hydroceph</a:t>
            </a:r>
            <a:r>
              <a:rPr lang="en-US" altLang="ar-JO" sz="2800" b="1" dirty="0">
                <a:solidFill>
                  <a:srgbClr val="C00000"/>
                </a:solidFill>
              </a:rPr>
              <a:t>. And syringomyelia are more common than type 1</a:t>
            </a:r>
            <a:r>
              <a:rPr lang="en-US" altLang="ar-JO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ar-JO" sz="28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en-US" altLang="ar-JO" sz="2800" b="1" dirty="0"/>
          </a:p>
          <a:p>
            <a:r>
              <a:rPr lang="en-US" altLang="ar-JO" sz="3800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Type 3 </a:t>
            </a:r>
            <a:r>
              <a:rPr lang="en-US" altLang="ar-JO" sz="3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:</a:t>
            </a:r>
            <a:r>
              <a:rPr lang="en-US" sz="3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 </a:t>
            </a:r>
            <a:r>
              <a:rPr lang="en-US" sz="2800" dirty="0"/>
              <a:t> similar to Chiari II but with an </a:t>
            </a:r>
            <a:r>
              <a:rPr lang="en-US" sz="2800" b="1" dirty="0"/>
              <a:t>occipital and/or high cervical encephalocoele .</a:t>
            </a:r>
            <a:r>
              <a:rPr lang="en-US" altLang="ar-JO" sz="2800" b="1" dirty="0"/>
              <a:t> </a:t>
            </a:r>
            <a:endParaRPr lang="en-US" altLang="ar-JO" sz="2800" b="1" dirty="0" smtClean="0"/>
          </a:p>
          <a:p>
            <a:endParaRPr lang="en-US" altLang="ar-JO" sz="2800" b="1" dirty="0">
              <a:solidFill>
                <a:srgbClr val="FF0000"/>
              </a:solidFill>
            </a:endParaRPr>
          </a:p>
          <a:p>
            <a:r>
              <a:rPr lang="en-US" altLang="ar-JO" sz="3800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Type 4 </a:t>
            </a:r>
            <a:r>
              <a:rPr lang="en-US" altLang="ar-JO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: </a:t>
            </a:r>
            <a:r>
              <a:rPr lang="en-US" sz="2800" dirty="0"/>
              <a:t>cerebellar hypoplasia or agenesis.</a:t>
            </a:r>
            <a:r>
              <a:rPr lang="en-US" altLang="ar-JO" sz="2800" b="1" dirty="0"/>
              <a:t>   </a:t>
            </a:r>
          </a:p>
          <a:p>
            <a:pPr>
              <a:buNone/>
            </a:pPr>
            <a:r>
              <a:rPr lang="en-US" altLang="ar-JO" sz="2800" b="1" dirty="0"/>
              <a:t>               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Type 2</a:t>
            </a:r>
          </a:p>
        </p:txBody>
      </p:sp>
      <p:pic>
        <p:nvPicPr>
          <p:cNvPr id="10242" name="Picture 2" descr="C:\Users\4t4\Desktop\a40473ab0b4f913bc82b60c837ee01_big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00200"/>
            <a:ext cx="64770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brain\JPediatrNeurosci_2013_8_3_254_123702_f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0"/>
            <a:ext cx="739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4450" name="Picture 2" descr="Chiari malformations: principles of diagnosis and management | The BM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71480"/>
            <a:ext cx="885828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Imaging studies</a:t>
            </a:r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en-US" dirty="0"/>
              <a:t>: most useful is MRI .</a:t>
            </a:r>
          </a:p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Management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en-US" dirty="0"/>
              <a:t>:  Post.fossa decompression (mainly for type 1 ) , VP shunt for hydroceph .</a:t>
            </a:r>
          </a:p>
        </p:txBody>
      </p:sp>
      <p:pic>
        <p:nvPicPr>
          <p:cNvPr id="8194" name="Picture 2" descr="C:\Users\4t4\Desktop\ds00839_ds00639_im02559_mcdc7_chiari_malformation_treatment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3200"/>
            <a:ext cx="7696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Arachnoid</a:t>
            </a: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 Cysts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Benign</a:t>
            </a:r>
            <a:r>
              <a:rPr lang="en-US" dirty="0"/>
              <a:t> congenital cysts that occur along the cerebrospinal axis. </a:t>
            </a:r>
          </a:p>
          <a:p>
            <a:r>
              <a:rPr lang="en-US" dirty="0"/>
              <a:t>They usually contain </a:t>
            </a:r>
            <a:r>
              <a:rPr lang="en-US" dirty="0">
                <a:solidFill>
                  <a:srgbClr val="FF0000"/>
                </a:solidFill>
              </a:rPr>
              <a:t>clear, colorless fluid that is most likely normal cerebrospinal fluid 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b="1" u="sng" dirty="0"/>
              <a:t>    Locations :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Sylvian fissure 50%</a:t>
            </a:r>
          </a:p>
          <a:p>
            <a:r>
              <a:rPr lang="en-US" altLang="en-US" dirty="0"/>
              <a:t>Cerebellopontine angle 10%</a:t>
            </a:r>
          </a:p>
          <a:p>
            <a:r>
              <a:rPr lang="en-US" altLang="en-US" dirty="0"/>
              <a:t>Quadrigeminal 10%</a:t>
            </a:r>
          </a:p>
          <a:p>
            <a:r>
              <a:rPr lang="en-US" altLang="en-US" dirty="0"/>
              <a:t>Suprasellar 10%</a:t>
            </a:r>
          </a:p>
          <a:p>
            <a:r>
              <a:rPr lang="en-US" altLang="en-US" dirty="0"/>
              <a:t>Vermian 8%</a:t>
            </a:r>
          </a:p>
          <a:p>
            <a:r>
              <a:rPr lang="en-US" altLang="en-US" dirty="0"/>
              <a:t>Cerebral convexity 5%</a:t>
            </a:r>
          </a:p>
          <a:p>
            <a:r>
              <a:rPr lang="en-US" altLang="en-US" dirty="0"/>
              <a:t>Other 7%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Sylvian fissure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common.</a:t>
            </a:r>
          </a:p>
          <a:p>
            <a:r>
              <a:rPr lang="en-US" dirty="0"/>
              <a:t>M&gt;F</a:t>
            </a:r>
          </a:p>
          <a:p>
            <a:r>
              <a:rPr lang="en-US" dirty="0"/>
              <a:t>SSs at any age. </a:t>
            </a:r>
          </a:p>
          <a:p>
            <a:r>
              <a:rPr lang="en-US" b="1" u="sng" dirty="0"/>
              <a:t>Clinical features :</a:t>
            </a:r>
          </a:p>
          <a:p>
            <a:pPr>
              <a:buNone/>
            </a:pPr>
            <a:r>
              <a:rPr lang="en-US" dirty="0"/>
              <a:t>    1- ↑ICP : headache , Nausea , Vomiting.</a:t>
            </a:r>
          </a:p>
          <a:p>
            <a:pPr>
              <a:buNone/>
            </a:pPr>
            <a:r>
              <a:rPr lang="en-US" dirty="0"/>
              <a:t>    2- Seizures </a:t>
            </a:r>
          </a:p>
          <a:p>
            <a:pPr>
              <a:buNone/>
            </a:pPr>
            <a:r>
              <a:rPr lang="en-US" dirty="0"/>
              <a:t>    3- with minor head trauma &gt; hrg &gt; acute presentation .</a:t>
            </a:r>
          </a:p>
        </p:txBody>
      </p:sp>
      <p:pic>
        <p:nvPicPr>
          <p:cNvPr id="11266" name="Picture 2" descr="C:\Users\4t4\Desktop\14948t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267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Cerebellopontine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Clinical features as in acoustic neuroma :</a:t>
            </a:r>
          </a:p>
          <a:p>
            <a:pPr>
              <a:buNone/>
            </a:pPr>
            <a:r>
              <a:rPr lang="en-US" dirty="0"/>
              <a:t>     - SN hearing loss </a:t>
            </a:r>
          </a:p>
          <a:p>
            <a:pPr>
              <a:buNone/>
            </a:pPr>
            <a:r>
              <a:rPr lang="en-US" dirty="0"/>
              <a:t>     - Tinnitus</a:t>
            </a:r>
          </a:p>
          <a:p>
            <a:pPr>
              <a:buNone/>
            </a:pPr>
            <a:r>
              <a:rPr lang="en-US" dirty="0"/>
              <a:t>     - Vertigo </a:t>
            </a:r>
          </a:p>
          <a:p>
            <a:r>
              <a:rPr lang="en-US" dirty="0"/>
              <a:t>May cause compression on 5</a:t>
            </a:r>
            <a:r>
              <a:rPr lang="en-US" baseline="30000" dirty="0"/>
              <a:t>th</a:t>
            </a:r>
            <a:r>
              <a:rPr lang="en-US" dirty="0"/>
              <a:t> CN .  </a:t>
            </a:r>
          </a:p>
        </p:txBody>
      </p:sp>
      <p:pic>
        <p:nvPicPr>
          <p:cNvPr id="12290" name="Picture 2" descr="C:\Users\4t4\Desktop\JPediatrNeurosci_2015_10_4_371_174440_f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4114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Suprasellar (the only extradural one)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children and adolescents .</a:t>
            </a:r>
          </a:p>
          <a:p>
            <a:r>
              <a:rPr lang="en-US" b="1" u="sng" dirty="0"/>
              <a:t>Clinical features :</a:t>
            </a:r>
          </a:p>
          <a:p>
            <a:pPr>
              <a:buNone/>
            </a:pPr>
            <a:r>
              <a:rPr lang="en-US" dirty="0"/>
              <a:t>     1- hydrocephalus .</a:t>
            </a:r>
          </a:p>
          <a:p>
            <a:pPr>
              <a:buNone/>
            </a:pPr>
            <a:r>
              <a:rPr lang="en-US" dirty="0"/>
              <a:t>     2- visual impairment.</a:t>
            </a:r>
          </a:p>
          <a:p>
            <a:pPr>
              <a:buNone/>
            </a:pPr>
            <a:r>
              <a:rPr lang="en-US" dirty="0"/>
              <a:t>     3- Endoc. Dysfunction.</a:t>
            </a:r>
          </a:p>
        </p:txBody>
      </p:sp>
      <p:pic>
        <p:nvPicPr>
          <p:cNvPr id="13314" name="Picture 2" descr="C:\Users\4t4\Desktop\cf15e82641c3b94669d1c88463f762_big_galler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0386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CER\Desktop\brain\5e7947a76b4b7d7d45eec8588149a4_galler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4t4\Desktop\14944t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4038599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b="7928"/>
          <a:stretch>
            <a:fillRect/>
          </a:stretch>
        </p:blipFill>
        <p:spPr bwMode="auto">
          <a:xfrm>
            <a:off x="457200" y="3810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Management</a:t>
            </a:r>
            <a:r>
              <a:rPr lang="en-US" dirty="0"/>
              <a:t> : </a:t>
            </a:r>
          </a:p>
          <a:p>
            <a:pPr>
              <a:buNone/>
            </a:pPr>
            <a:r>
              <a:rPr lang="en-US" dirty="0"/>
              <a:t>   - asymptomatic , no ventricular distortion ,  enlargment : follow up at regular intervals.</a:t>
            </a:r>
          </a:p>
          <a:p>
            <a:pPr>
              <a:buNone/>
            </a:pPr>
            <a:r>
              <a:rPr lang="en-US" dirty="0"/>
              <a:t>   - otherwise : </a:t>
            </a:r>
          </a:p>
          <a:p>
            <a:pPr>
              <a:buNone/>
            </a:pPr>
            <a:r>
              <a:rPr lang="en-US" dirty="0"/>
              <a:t>    1- </a:t>
            </a:r>
            <a:r>
              <a:rPr lang="en-US" sz="2800" dirty="0"/>
              <a:t>Craniotomy, excision of the cyst wall and opening of the membranes to allow drainage into the basal cisterns.</a:t>
            </a:r>
          </a:p>
          <a:p>
            <a:pPr>
              <a:buNone/>
            </a:pPr>
            <a:r>
              <a:rPr lang="en-US" sz="2800" dirty="0"/>
              <a:t>     2- Shunt : cyst – peritoneum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Dandy-Walker Malformation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Characterised by </a:t>
            </a:r>
            <a:r>
              <a:rPr lang="en-US" sz="3300" b="1" dirty="0" smtClean="0"/>
              <a:t>:</a:t>
            </a:r>
            <a:endParaRPr lang="en-US" sz="3300" dirty="0"/>
          </a:p>
          <a:p>
            <a:pPr>
              <a:buNone/>
            </a:pPr>
            <a:r>
              <a:rPr lang="en-US" sz="3300" dirty="0" smtClean="0"/>
              <a:t>1 </a:t>
            </a:r>
            <a:r>
              <a:rPr lang="en-US" sz="3300" dirty="0"/>
              <a:t>- Complete or partial agenesis of the </a:t>
            </a:r>
            <a:r>
              <a:rPr lang="en-US" sz="3300" b="1" dirty="0">
                <a:solidFill>
                  <a:srgbClr val="00B050"/>
                </a:solidFill>
              </a:rPr>
              <a:t>cerebellar vermis .</a:t>
            </a:r>
          </a:p>
          <a:p>
            <a:pPr>
              <a:buNone/>
            </a:pPr>
            <a:r>
              <a:rPr lang="en-US" sz="3300" dirty="0" smtClean="0"/>
              <a:t>2- </a:t>
            </a:r>
            <a:r>
              <a:rPr lang="en-US" sz="3300" dirty="0"/>
              <a:t>Cystic dilatation of the </a:t>
            </a:r>
            <a:r>
              <a:rPr lang="en-US" sz="3300" b="1" dirty="0">
                <a:solidFill>
                  <a:srgbClr val="00B050"/>
                </a:solidFill>
              </a:rPr>
              <a:t>4</a:t>
            </a:r>
            <a:r>
              <a:rPr lang="en-US" sz="3300" b="1" baseline="30000" dirty="0">
                <a:solidFill>
                  <a:srgbClr val="00B050"/>
                </a:solidFill>
              </a:rPr>
              <a:t>th</a:t>
            </a:r>
            <a:r>
              <a:rPr lang="en-US" sz="3300" b="1" dirty="0">
                <a:solidFill>
                  <a:srgbClr val="00B050"/>
                </a:solidFill>
              </a:rPr>
              <a:t> ventricle </a:t>
            </a:r>
            <a:r>
              <a:rPr lang="en-US" sz="3300" dirty="0"/>
              <a:t>( failure of foraminal outlets to open )</a:t>
            </a:r>
          </a:p>
          <a:p>
            <a:pPr>
              <a:buNone/>
            </a:pPr>
            <a:r>
              <a:rPr lang="en-US" sz="3300" dirty="0" smtClean="0"/>
              <a:t>3- </a:t>
            </a:r>
            <a:r>
              <a:rPr lang="en-US" sz="3300" dirty="0"/>
              <a:t>An enlarged posterior fossa with upward displacement of </a:t>
            </a:r>
            <a:r>
              <a:rPr lang="en-US" sz="3300" b="1" dirty="0">
                <a:solidFill>
                  <a:srgbClr val="00B050"/>
                </a:solidFill>
              </a:rPr>
              <a:t>tentorium , lateral sinuses </a:t>
            </a:r>
            <a:r>
              <a:rPr lang="en-US" sz="3300" dirty="0"/>
              <a:t>. </a:t>
            </a:r>
          </a:p>
          <a:p>
            <a:endParaRPr lang="en-US" sz="33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5008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70-90% of patients have</a:t>
            </a:r>
            <a:r>
              <a:rPr lang="en-US" dirty="0" smtClean="0">
                <a:solidFill>
                  <a:srgbClr val="FF0000"/>
                </a:solidFill>
              </a:rPr>
              <a:t> hydrocephalus</a:t>
            </a:r>
            <a:r>
              <a:rPr lang="en-US" dirty="0" smtClean="0"/>
              <a:t>, which often develops </a:t>
            </a:r>
            <a:r>
              <a:rPr lang="en-US" dirty="0" err="1" smtClean="0"/>
              <a:t>postnatally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not diagnosed </a:t>
            </a:r>
            <a:r>
              <a:rPr lang="en-US" dirty="0" err="1" smtClean="0"/>
              <a:t>postnatally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altLang="ar-JO" dirty="0" smtClean="0">
                <a:solidFill>
                  <a:srgbClr val="FF0000"/>
                </a:solidFill>
              </a:rPr>
              <a:t>in childhood the major presenting features are ataxia , and delayed motor development.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Associated anomalies </a:t>
            </a:r>
            <a:r>
              <a:rPr lang="en-US" dirty="0" smtClean="0"/>
              <a:t>: agenesis of the corpus </a:t>
            </a:r>
            <a:r>
              <a:rPr lang="en-US" dirty="0" err="1" smtClean="0"/>
              <a:t>callosum</a:t>
            </a:r>
            <a:r>
              <a:rPr lang="en-US" dirty="0" smtClean="0"/>
              <a:t>, occipital </a:t>
            </a:r>
            <a:r>
              <a:rPr lang="it-IT" dirty="0" smtClean="0"/>
              <a:t>encephalocele, spina bifida, syringomyelia , cleft palate , crdiac and renal anomalies.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Managment</a:t>
            </a:r>
            <a:r>
              <a:rPr lang="it-IT" dirty="0" smtClean="0"/>
              <a:t> : cyst-peritoneal shunt / if aqueductal stenosis present : VP shunt. 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ar-J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t4\Desktop\21910t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391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t4\Desktop\21912t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6781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2E2DD127-D427-4671-96B6-B037BFC4B019}"/>
              </a:ext>
            </a:extLst>
          </p:cNvPr>
          <p:cNvSpPr/>
          <p:nvPr/>
        </p:nvSpPr>
        <p:spPr>
          <a:xfrm>
            <a:off x="0" y="1562963"/>
            <a:ext cx="800100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786C71">
                        <a:tint val="90000"/>
                        <a:satMod val="120000"/>
                      </a:srgbClr>
                    </a:gs>
                    <a:gs pos="25000">
                      <a:srgbClr val="786C71">
                        <a:tint val="93000"/>
                        <a:satMod val="120000"/>
                      </a:srgbClr>
                    </a:gs>
                    <a:gs pos="50000">
                      <a:srgbClr val="786C71">
                        <a:shade val="89000"/>
                        <a:satMod val="110000"/>
                      </a:srgbClr>
                    </a:gs>
                    <a:gs pos="75000">
                      <a:srgbClr val="786C71">
                        <a:tint val="93000"/>
                        <a:satMod val="120000"/>
                      </a:srgbClr>
                    </a:gs>
                    <a:gs pos="100000">
                      <a:srgbClr val="786C71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Congenital spinal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786C71">
                        <a:tint val="90000"/>
                        <a:satMod val="120000"/>
                      </a:srgbClr>
                    </a:gs>
                    <a:gs pos="25000">
                      <a:srgbClr val="786C71">
                        <a:tint val="93000"/>
                        <a:satMod val="120000"/>
                      </a:srgbClr>
                    </a:gs>
                    <a:gs pos="50000">
                      <a:srgbClr val="786C71">
                        <a:shade val="89000"/>
                        <a:satMod val="110000"/>
                      </a:srgbClr>
                    </a:gs>
                    <a:gs pos="75000">
                      <a:srgbClr val="786C71">
                        <a:tint val="93000"/>
                        <a:satMod val="120000"/>
                      </a:srgbClr>
                    </a:gs>
                    <a:gs pos="100000">
                      <a:srgbClr val="786C71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deformities </a:t>
            </a:r>
            <a:endParaRPr kumimoji="0" lang="ar-JO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786C71">
                      <a:tint val="90000"/>
                      <a:satMod val="120000"/>
                    </a:srgbClr>
                  </a:gs>
                  <a:gs pos="25000">
                    <a:srgbClr val="786C71">
                      <a:tint val="93000"/>
                      <a:satMod val="120000"/>
                    </a:srgbClr>
                  </a:gs>
                  <a:gs pos="50000">
                    <a:srgbClr val="786C71">
                      <a:shade val="89000"/>
                      <a:satMod val="110000"/>
                    </a:srgbClr>
                  </a:gs>
                  <a:gs pos="75000">
                    <a:srgbClr val="786C71">
                      <a:tint val="93000"/>
                      <a:satMod val="120000"/>
                    </a:srgbClr>
                  </a:gs>
                  <a:gs pos="100000">
                    <a:srgbClr val="786C71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TextBox 1">
            <a:extLst>
              <a:ext uri="{FF2B5EF4-FFF2-40B4-BE49-F238E27FC236}">
                <a16:creationId xmlns="" xmlns:a16="http://schemas.microsoft.com/office/drawing/2014/main" id="{FEAE49E0-F16A-4DE0-B688-78F65B3F5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63403"/>
            <a:ext cx="5380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Somaya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Al-</a:t>
            </a:r>
            <a:r>
              <a:rPr lang="en-US" altLang="en-US" sz="2800" b="1" noProof="0" dirty="0" err="1" smtClean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haled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0" lang="ar-JO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880E7439-A81D-4341-A6A6-FE3ED7F5C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 dirty="0">
                <a:solidFill>
                  <a:srgbClr val="0070C0"/>
                </a:solidFill>
              </a:rPr>
              <a:t>Spinal </a:t>
            </a:r>
            <a:r>
              <a:rPr lang="en-US" altLang="ar-JO" b="1" dirty="0" err="1">
                <a:solidFill>
                  <a:srgbClr val="0070C0"/>
                </a:solidFill>
              </a:rPr>
              <a:t>dysraphism</a:t>
            </a:r>
            <a:endParaRPr lang="en-US" altLang="ar-JO" b="1" dirty="0">
              <a:solidFill>
                <a:srgbClr val="0070C0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8A4BA792-4C2C-460B-BBE2-94503BE735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ar-JO">
                <a:latin typeface="Arial" panose="020B0604020202020204" pitchFamily="34" charset="0"/>
                <a:ea typeface="Majalla UI"/>
              </a:rPr>
              <a:t> </a:t>
            </a:r>
            <a:r>
              <a:rPr lang="en-US" altLang="ar-JO">
                <a:ea typeface="Majalla UI"/>
              </a:rPr>
              <a:t>is a medical term that refers to disorders related to group of congenital anomaly of spine characterized by </a:t>
            </a:r>
            <a:r>
              <a:rPr lang="en-US" altLang="ar-JO" b="1" u="sng">
                <a:ea typeface="Majalla UI"/>
              </a:rPr>
              <a:t>midline defect affecting the nervous tissue and its bony and soft tissue covering </a:t>
            </a:r>
            <a:r>
              <a:rPr lang="en-US" altLang="ar-JO">
                <a:ea typeface="Majalla U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F0BFD5EC-568D-47CE-A651-A5E3B00F1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 dirty="0">
                <a:solidFill>
                  <a:srgbClr val="0070C0"/>
                </a:solidFill>
              </a:rPr>
              <a:t>Embryology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5BC07FB9-D936-4ACE-BE3E-48C822FC9A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1628775"/>
            <a:ext cx="4392613" cy="49704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altLang="ar-JO" dirty="0">
                <a:ea typeface="Majalla UI"/>
              </a:rPr>
              <a:t>Results from </a:t>
            </a:r>
            <a:r>
              <a:rPr lang="en-US" altLang="ar-JO" dirty="0">
                <a:solidFill>
                  <a:srgbClr val="00B050"/>
                </a:solidFill>
                <a:ea typeface="Majalla UI"/>
              </a:rPr>
              <a:t>failure of neural tube to close </a:t>
            </a:r>
            <a:r>
              <a:rPr lang="en-US" altLang="ar-JO" dirty="0">
                <a:ea typeface="Majalla UI"/>
              </a:rPr>
              <a:t>spontaneously between </a:t>
            </a:r>
            <a:r>
              <a:rPr lang="en-US" altLang="ar-JO" dirty="0">
                <a:solidFill>
                  <a:srgbClr val="00B050"/>
                </a:solidFill>
                <a:ea typeface="Majalla UI"/>
              </a:rPr>
              <a:t>3</a:t>
            </a:r>
            <a:r>
              <a:rPr lang="en-US" altLang="ar-JO" baseline="30000" dirty="0">
                <a:solidFill>
                  <a:srgbClr val="00B050"/>
                </a:solidFill>
                <a:ea typeface="Majalla UI"/>
              </a:rPr>
              <a:t>rd</a:t>
            </a:r>
            <a:r>
              <a:rPr lang="en-US" altLang="ar-JO" dirty="0">
                <a:solidFill>
                  <a:srgbClr val="00B050"/>
                </a:solidFill>
                <a:ea typeface="Majalla UI"/>
              </a:rPr>
              <a:t> and 4</a:t>
            </a:r>
            <a:r>
              <a:rPr lang="en-US" altLang="ar-JO" baseline="30000" dirty="0">
                <a:solidFill>
                  <a:srgbClr val="00B050"/>
                </a:solidFill>
                <a:ea typeface="Majalla UI"/>
              </a:rPr>
              <a:t>th</a:t>
            </a:r>
            <a:r>
              <a:rPr lang="en-US" altLang="ar-JO" dirty="0">
                <a:solidFill>
                  <a:srgbClr val="00B050"/>
                </a:solidFill>
                <a:ea typeface="Majalla UI"/>
              </a:rPr>
              <a:t> week </a:t>
            </a:r>
            <a:r>
              <a:rPr lang="en-US" altLang="ar-JO" dirty="0">
                <a:ea typeface="Majalla UI"/>
              </a:rPr>
              <a:t>of in utero development </a:t>
            </a:r>
          </a:p>
          <a:p>
            <a:pPr algn="l" rtl="0"/>
            <a:endParaRPr lang="en-US" altLang="ar-JO" dirty="0">
              <a:ea typeface="Majalla UI"/>
            </a:endParaRPr>
          </a:p>
          <a:p>
            <a:pPr algn="l" rtl="0"/>
            <a:r>
              <a:rPr lang="en-US" altLang="ar-JO" b="1" dirty="0">
                <a:ea typeface="Majalla UI"/>
              </a:rPr>
              <a:t>Possible etiologic factors :</a:t>
            </a:r>
          </a:p>
          <a:p>
            <a:pPr lvl="1" algn="l" rtl="0"/>
            <a:r>
              <a:rPr lang="en-US" altLang="ar-JO" dirty="0">
                <a:ea typeface="Majalla UI"/>
              </a:rPr>
              <a:t>Radiation </a:t>
            </a:r>
          </a:p>
          <a:p>
            <a:pPr lvl="1" algn="l" rtl="0"/>
            <a:r>
              <a:rPr lang="en-US" altLang="ar-JO" dirty="0">
                <a:ea typeface="Majalla UI"/>
              </a:rPr>
              <a:t>Drugs </a:t>
            </a:r>
          </a:p>
          <a:p>
            <a:pPr lvl="1" algn="l" rtl="0"/>
            <a:r>
              <a:rPr lang="en-US" altLang="ar-JO" dirty="0">
                <a:ea typeface="Majalla UI"/>
              </a:rPr>
              <a:t>Malnutrition</a:t>
            </a:r>
          </a:p>
          <a:p>
            <a:pPr lvl="1" algn="l" rtl="0"/>
            <a:r>
              <a:rPr lang="en-US" altLang="ar-JO" dirty="0">
                <a:ea typeface="Majalla UI"/>
              </a:rPr>
              <a:t>Chemicals </a:t>
            </a:r>
          </a:p>
          <a:p>
            <a:pPr lvl="1" algn="l" rtl="0"/>
            <a:r>
              <a:rPr lang="en-US" altLang="ar-JO" dirty="0">
                <a:ea typeface="Majalla UI"/>
              </a:rPr>
              <a:t>Genetic determination </a:t>
            </a:r>
          </a:p>
        </p:txBody>
      </p:sp>
      <p:pic>
        <p:nvPicPr>
          <p:cNvPr id="10244" name="Picture 4" descr="slide0071_image056">
            <a:extLst>
              <a:ext uri="{FF2B5EF4-FFF2-40B4-BE49-F238E27FC236}">
                <a16:creationId xmlns="" xmlns:a16="http://schemas.microsoft.com/office/drawing/2014/main" id="{FC462648-5009-458C-BFFB-8D654E047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9500"/>
            <a:ext cx="37084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BD8123E9-BFE3-4E54-B671-7B3385E2B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sz="4000" b="1" dirty="0">
                <a:solidFill>
                  <a:schemeClr val="tx1"/>
                </a:solidFill>
              </a:rPr>
              <a:t>Major forms of spinal </a:t>
            </a:r>
            <a:r>
              <a:rPr lang="en-US" altLang="ar-JO" sz="4000" b="1" dirty="0" err="1">
                <a:solidFill>
                  <a:schemeClr val="tx1"/>
                </a:solidFill>
              </a:rPr>
              <a:t>dysraphism</a:t>
            </a:r>
            <a:r>
              <a:rPr lang="en-US" altLang="ar-JO" sz="4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83E50D01-5FEC-4237-9F15-5EBB6C7579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1773238"/>
            <a:ext cx="7772400" cy="4114800"/>
          </a:xfrm>
        </p:spPr>
        <p:txBody>
          <a:bodyPr>
            <a:normAutofit/>
          </a:bodyPr>
          <a:lstStyle/>
          <a:p>
            <a:pPr marL="609600" indent="-609600" algn="l" rtl="0">
              <a:buFont typeface="Wingdings 2" panose="05020102010507070707" pitchFamily="18" charset="2"/>
              <a:buNone/>
            </a:pPr>
            <a:r>
              <a:rPr lang="en-US" altLang="ar-JO" b="1" dirty="0"/>
              <a:t>1. Occult spinal </a:t>
            </a:r>
            <a:r>
              <a:rPr lang="en-US" altLang="ar-JO" b="1" dirty="0" err="1"/>
              <a:t>dysraphism</a:t>
            </a:r>
            <a:r>
              <a:rPr lang="en-US" altLang="ar-JO" b="1" dirty="0"/>
              <a:t> </a:t>
            </a:r>
            <a:r>
              <a:rPr lang="en-US" altLang="ar-JO" sz="2000" b="1" dirty="0"/>
              <a:t>:</a:t>
            </a:r>
          </a:p>
          <a:p>
            <a:pPr marL="990600" lvl="1" indent="-533400" algn="l" rtl="0">
              <a:buFont typeface="Verdana" panose="020B0604030504040204" pitchFamily="34" charset="0"/>
              <a:buNone/>
            </a:pPr>
            <a:r>
              <a:rPr lang="en-US" altLang="ar-JO" sz="2400" dirty="0" err="1"/>
              <a:t>Intraspinal</a:t>
            </a:r>
            <a:r>
              <a:rPr lang="en-US" altLang="ar-JO" sz="2400" dirty="0"/>
              <a:t> </a:t>
            </a:r>
            <a:r>
              <a:rPr lang="en-US" altLang="ar-JO" sz="2400" dirty="0" err="1"/>
              <a:t>lipoma</a:t>
            </a:r>
            <a:endParaRPr lang="en-US" altLang="ar-JO" sz="2400" dirty="0"/>
          </a:p>
          <a:p>
            <a:pPr marL="990600" lvl="1" indent="-533400" algn="l" rtl="0">
              <a:buFont typeface="Verdana" panose="020B0604030504040204" pitchFamily="34" charset="0"/>
              <a:buNone/>
            </a:pPr>
            <a:r>
              <a:rPr lang="en-US" altLang="ar-JO" sz="2400" dirty="0" err="1"/>
              <a:t>Dermoid</a:t>
            </a:r>
            <a:r>
              <a:rPr lang="en-US" altLang="ar-JO" sz="2400" dirty="0"/>
              <a:t> tumors </a:t>
            </a:r>
          </a:p>
          <a:p>
            <a:pPr marL="990600" lvl="1" indent="-533400" algn="l" rtl="0">
              <a:buFont typeface="Verdana" panose="020B0604030504040204" pitchFamily="34" charset="0"/>
              <a:buNone/>
            </a:pPr>
            <a:r>
              <a:rPr lang="en-US" altLang="ar-JO" sz="2400" dirty="0" err="1"/>
              <a:t>Diastematomelyia</a:t>
            </a:r>
            <a:endParaRPr lang="en-US" altLang="ar-JO" sz="2400" dirty="0"/>
          </a:p>
          <a:p>
            <a:pPr marL="990600" lvl="1" indent="-533400" algn="l" rtl="0">
              <a:buFont typeface="Verdana" panose="020B0604030504040204" pitchFamily="34" charset="0"/>
              <a:buNone/>
            </a:pPr>
            <a:r>
              <a:rPr lang="en-US" altLang="ar-JO" sz="2400" dirty="0"/>
              <a:t>Hypertrophic </a:t>
            </a:r>
            <a:r>
              <a:rPr lang="en-US" altLang="ar-JO" sz="2400" dirty="0" err="1"/>
              <a:t>filum</a:t>
            </a:r>
            <a:r>
              <a:rPr lang="en-US" altLang="ar-JO" sz="2400" dirty="0"/>
              <a:t> </a:t>
            </a:r>
            <a:r>
              <a:rPr lang="en-US" altLang="ar-JO" sz="2400" dirty="0" err="1"/>
              <a:t>terminale</a:t>
            </a:r>
            <a:r>
              <a:rPr lang="en-US" altLang="ar-JO" sz="2400" dirty="0"/>
              <a:t> </a:t>
            </a:r>
          </a:p>
          <a:p>
            <a:pPr marL="609600" indent="-609600" algn="l" rtl="0">
              <a:buFont typeface="Wingdings 2" panose="05020102010507070707" pitchFamily="18" charset="2"/>
              <a:buNone/>
            </a:pPr>
            <a:r>
              <a:rPr lang="en-US" altLang="ar-JO" b="1" dirty="0"/>
              <a:t>2. </a:t>
            </a:r>
            <a:r>
              <a:rPr lang="en-US" altLang="ar-JO" b="1" dirty="0" err="1"/>
              <a:t>Aperta</a:t>
            </a:r>
            <a:r>
              <a:rPr lang="en-US" altLang="ar-JO" b="1" dirty="0"/>
              <a:t> :</a:t>
            </a:r>
          </a:p>
          <a:p>
            <a:pPr marL="990600" lvl="1" indent="-533400" algn="l" rtl="0">
              <a:buFont typeface="Verdana" panose="020B0604030504040204" pitchFamily="34" charset="0"/>
              <a:buNone/>
            </a:pPr>
            <a:r>
              <a:rPr lang="en-US" altLang="ar-JO" sz="2400" dirty="0" err="1"/>
              <a:t>meningocele</a:t>
            </a:r>
            <a:r>
              <a:rPr lang="en-US" altLang="ar-JO" sz="2400" dirty="0"/>
              <a:t> </a:t>
            </a:r>
          </a:p>
          <a:p>
            <a:pPr marL="990600" lvl="1" indent="-533400" algn="l" rtl="0">
              <a:buFont typeface="Verdana" panose="020B0604030504040204" pitchFamily="34" charset="0"/>
              <a:buNone/>
            </a:pPr>
            <a:r>
              <a:rPr lang="en-US" altLang="ar-JO" sz="2400" dirty="0" err="1"/>
              <a:t>Myelomeningocele</a:t>
            </a:r>
            <a:endParaRPr lang="en-US" altLang="ar-JO" sz="2400" dirty="0"/>
          </a:p>
          <a:p>
            <a:pPr marL="609600" indent="-609600" algn="l" rtl="0">
              <a:buFont typeface="Wingdings 2" panose="05020102010507070707" pitchFamily="18" charset="2"/>
              <a:buNone/>
            </a:pPr>
            <a:r>
              <a:rPr lang="en-US" altLang="ar-JO" b="1" dirty="0"/>
              <a:t>3. </a:t>
            </a:r>
            <a:r>
              <a:rPr lang="en-US" altLang="ar-JO" b="1" dirty="0" err="1"/>
              <a:t>Lipomyelomeningocele</a:t>
            </a:r>
            <a:r>
              <a:rPr lang="en-US" altLang="ar-JO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9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14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b="7929"/>
          <a:stretch>
            <a:fillRect/>
          </a:stretch>
        </p:blipFill>
        <p:spPr bwMode="auto">
          <a:xfrm>
            <a:off x="457200" y="533400"/>
            <a:ext cx="82296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0520"/>
            <a:ext cx="9144000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33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>
            <a:extLst>
              <a:ext uri="{FF2B5EF4-FFF2-40B4-BE49-F238E27FC236}">
                <a16:creationId xmlns="" xmlns:a16="http://schemas.microsoft.com/office/drawing/2014/main" id="{049820C3-A0A6-4395-AE9B-585DD858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SA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1" name="Picture 4" descr="PED_spina_bifida_forms">
            <a:extLst>
              <a:ext uri="{FF2B5EF4-FFF2-40B4-BE49-F238E27FC236}">
                <a16:creationId xmlns="" xmlns:a16="http://schemas.microsoft.com/office/drawing/2014/main" id="{61CE7FF0-C2D9-443E-843B-BA1CB2CFCD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9465" y="2249488"/>
            <a:ext cx="3905069" cy="4324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0FEDF659-4947-4404-A907-84AB04D6B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 dirty="0">
                <a:solidFill>
                  <a:schemeClr val="tx1"/>
                </a:solidFill>
              </a:rPr>
              <a:t>Occult spinal </a:t>
            </a:r>
            <a:r>
              <a:rPr lang="en-US" altLang="ar-JO" b="1" dirty="0" err="1">
                <a:solidFill>
                  <a:schemeClr val="tx1"/>
                </a:solidFill>
              </a:rPr>
              <a:t>dysraphism</a:t>
            </a:r>
            <a:r>
              <a:rPr lang="en-US" altLang="ar-JO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C8FB0670-CEFC-4896-9BFF-2841F1BA0C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989138"/>
            <a:ext cx="7705725" cy="4114800"/>
          </a:xfrm>
        </p:spPr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altLang="ar-JO" sz="2800" dirty="0">
                <a:ea typeface="Majalla UI"/>
              </a:rPr>
              <a:t>A bony deficit usually found </a:t>
            </a:r>
            <a:r>
              <a:rPr lang="en-US" altLang="ar-JO" sz="2800" dirty="0">
                <a:solidFill>
                  <a:srgbClr val="FF0000"/>
                </a:solidFill>
                <a:ea typeface="Majalla UI"/>
              </a:rPr>
              <a:t>in the </a:t>
            </a:r>
            <a:r>
              <a:rPr lang="en-US" altLang="ar-JO" sz="2800" dirty="0" err="1">
                <a:solidFill>
                  <a:srgbClr val="FF0000"/>
                </a:solidFill>
                <a:ea typeface="Majalla UI"/>
              </a:rPr>
              <a:t>laminae</a:t>
            </a:r>
            <a:r>
              <a:rPr lang="en-US" altLang="ar-JO" sz="2800" dirty="0">
                <a:solidFill>
                  <a:srgbClr val="FF0000"/>
                </a:solidFill>
                <a:ea typeface="Majalla UI"/>
              </a:rPr>
              <a:t> of the lumbosacral spine</a:t>
            </a:r>
            <a:r>
              <a:rPr lang="en-US" altLang="ar-JO" sz="2800" dirty="0">
                <a:solidFill>
                  <a:srgbClr val="00B050"/>
                </a:solidFill>
                <a:ea typeface="Majalla UI"/>
              </a:rPr>
              <a:t> </a:t>
            </a:r>
            <a:r>
              <a:rPr lang="en-US" altLang="ar-JO" sz="2800" dirty="0">
                <a:ea typeface="Majalla UI"/>
              </a:rPr>
              <a:t>to a </a:t>
            </a:r>
            <a:r>
              <a:rPr lang="en-US" altLang="ar-JO" sz="2800" dirty="0" err="1">
                <a:ea typeface="Majalla UI"/>
              </a:rPr>
              <a:t>medline</a:t>
            </a:r>
            <a:r>
              <a:rPr lang="en-US" altLang="ar-JO" sz="2800" dirty="0">
                <a:ea typeface="Majalla UI"/>
              </a:rPr>
              <a:t> fusion defect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altLang="ar-JO" sz="2800" dirty="0">
                <a:ea typeface="Majalla UI"/>
              </a:rPr>
              <a:t> it is an </a:t>
            </a:r>
            <a:r>
              <a:rPr lang="en-US" altLang="ar-JO" sz="2800" b="1" dirty="0">
                <a:solidFill>
                  <a:srgbClr val="FF0000"/>
                </a:solidFill>
                <a:ea typeface="Majalla UI"/>
              </a:rPr>
              <a:t>incidental radiological finding </a:t>
            </a:r>
            <a:r>
              <a:rPr lang="en-US" altLang="ar-JO" sz="2800" dirty="0">
                <a:ea typeface="Majalla UI"/>
              </a:rPr>
              <a:t>and is present in up to 20% of adults 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altLang="ar-JO" sz="2800" dirty="0">
                <a:ea typeface="Majalla UI"/>
              </a:rPr>
              <a:t>Most common at </a:t>
            </a:r>
            <a:r>
              <a:rPr lang="en-US" altLang="ar-JO" sz="2800" dirty="0">
                <a:solidFill>
                  <a:srgbClr val="FF0000"/>
                </a:solidFill>
                <a:ea typeface="Majalla UI"/>
              </a:rPr>
              <a:t>L5 or S1 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altLang="ar-JO" sz="2800" dirty="0">
                <a:ea typeface="Majalla UI"/>
              </a:rPr>
              <a:t>In the vast majority there is </a:t>
            </a:r>
            <a:r>
              <a:rPr lang="en-US" altLang="ar-JO" sz="2800" dirty="0">
                <a:solidFill>
                  <a:srgbClr val="FF0000"/>
                </a:solidFill>
                <a:ea typeface="Majalla UI"/>
              </a:rPr>
              <a:t>NO neurological involvement</a:t>
            </a:r>
            <a:r>
              <a:rPr lang="en-US" altLang="ar-JO" sz="2800" dirty="0">
                <a:ea typeface="Majalla UI"/>
              </a:rPr>
              <a:t> and the lesion </a:t>
            </a:r>
            <a:r>
              <a:rPr lang="en-US" altLang="ar-JO" sz="2800" dirty="0">
                <a:solidFill>
                  <a:srgbClr val="FF0000"/>
                </a:solidFill>
                <a:ea typeface="Majalla UI"/>
              </a:rPr>
              <a:t>is asymptomatic throughout life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6C708931-AB41-4F66-8E39-92939FFE4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 dirty="0">
                <a:solidFill>
                  <a:schemeClr val="tx1"/>
                </a:solidFill>
              </a:rPr>
              <a:t>Occult spinal </a:t>
            </a:r>
            <a:r>
              <a:rPr lang="en-US" altLang="ar-JO" b="1" dirty="0" err="1">
                <a:solidFill>
                  <a:schemeClr val="tx1"/>
                </a:solidFill>
              </a:rPr>
              <a:t>dysraphism</a:t>
            </a:r>
            <a:r>
              <a:rPr lang="en-US" altLang="ar-JO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02D0D17D-1A9B-42D2-BB10-B244531048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ar-JO" dirty="0">
                <a:ea typeface="Majalla UI"/>
              </a:rPr>
              <a:t>The underlying </a:t>
            </a:r>
            <a:r>
              <a:rPr lang="en-US" altLang="ar-JO" b="1" dirty="0" err="1">
                <a:solidFill>
                  <a:srgbClr val="00B0F0"/>
                </a:solidFill>
                <a:ea typeface="Majalla UI"/>
              </a:rPr>
              <a:t>intraspinal</a:t>
            </a:r>
            <a:r>
              <a:rPr lang="en-US" altLang="ar-JO" b="1" dirty="0">
                <a:solidFill>
                  <a:srgbClr val="00B0F0"/>
                </a:solidFill>
                <a:ea typeface="Majalla UI"/>
              </a:rPr>
              <a:t> lesion</a:t>
            </a:r>
            <a:r>
              <a:rPr lang="en-US" altLang="ar-JO" dirty="0">
                <a:ea typeface="Majalla UI"/>
              </a:rPr>
              <a:t> can often be suspected from an </a:t>
            </a:r>
            <a:r>
              <a:rPr lang="en-US" altLang="ar-JO" b="1" dirty="0">
                <a:solidFill>
                  <a:srgbClr val="FF0000"/>
                </a:solidFill>
                <a:ea typeface="Majalla UI"/>
              </a:rPr>
              <a:t>overlying skin lesion</a:t>
            </a:r>
            <a:r>
              <a:rPr lang="en-US" altLang="ar-JO" dirty="0">
                <a:solidFill>
                  <a:srgbClr val="00B050"/>
                </a:solidFill>
                <a:ea typeface="Majalla UI"/>
              </a:rPr>
              <a:t> </a:t>
            </a:r>
            <a:r>
              <a:rPr lang="en-US" altLang="ar-JO" dirty="0">
                <a:ea typeface="Majalla UI"/>
              </a:rPr>
              <a:t>such as :</a:t>
            </a:r>
          </a:p>
          <a:p>
            <a:pPr lvl="1" algn="l" rtl="0"/>
            <a:r>
              <a:rPr lang="en-US" altLang="ar-JO" sz="2400" dirty="0">
                <a:ea typeface="Majalla UI"/>
              </a:rPr>
              <a:t>Dimples</a:t>
            </a:r>
          </a:p>
          <a:p>
            <a:pPr lvl="1" algn="l" rtl="0"/>
            <a:r>
              <a:rPr lang="en-US" altLang="ar-JO" sz="2400" dirty="0">
                <a:ea typeface="Majalla UI"/>
              </a:rPr>
              <a:t>Sinus tract </a:t>
            </a:r>
          </a:p>
          <a:p>
            <a:pPr lvl="1" algn="l" rtl="0"/>
            <a:r>
              <a:rPr lang="en-US" altLang="ar-JO" sz="2400" dirty="0">
                <a:ea typeface="Majalla UI"/>
              </a:rPr>
              <a:t>Fatty mass</a:t>
            </a:r>
          </a:p>
          <a:p>
            <a:pPr lvl="1" algn="l" rtl="0"/>
            <a:r>
              <a:rPr lang="en-US" altLang="ar-JO" sz="2400" dirty="0" err="1">
                <a:ea typeface="Majalla UI"/>
              </a:rPr>
              <a:t>Heamangioma</a:t>
            </a:r>
            <a:endParaRPr lang="en-US" altLang="ar-JO" sz="2400" dirty="0">
              <a:ea typeface="Majalla UI"/>
            </a:endParaRPr>
          </a:p>
          <a:p>
            <a:pPr lvl="1" algn="l" rtl="0"/>
            <a:r>
              <a:rPr lang="en-US" altLang="ar-JO" sz="2400" dirty="0">
                <a:ea typeface="Majalla UI"/>
              </a:rPr>
              <a:t>Abnormal tuft of hair  </a:t>
            </a:r>
          </a:p>
          <a:p>
            <a:pPr algn="l" rtl="0"/>
            <a:endParaRPr lang="en-US" altLang="ar-JO" dirty="0">
              <a:ea typeface="Majalla U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1C9B26-F57A-4A3C-A101-3B91FDCA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="" xmlns:a16="http://schemas.microsoft.com/office/drawing/2014/main" id="{80AFF67F-A3D3-48AA-8C56-18C16C90D1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00113" y="1628775"/>
            <a:ext cx="7127875" cy="40020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="" xmlns:a16="http://schemas.microsoft.com/office/drawing/2014/main" id="{7193786B-9A27-4B66-BD6A-B36E8E23D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 altLang="ar-JO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7" name="عنصر نائب للمحتوى 4" descr="meningeocele.jpeg">
            <a:extLst>
              <a:ext uri="{FF2B5EF4-FFF2-40B4-BE49-F238E27FC236}">
                <a16:creationId xmlns="" xmlns:a16="http://schemas.microsoft.com/office/drawing/2014/main" id="{F8B5999F-3C4B-4484-BB83-719FDB0B5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905000"/>
            <a:ext cx="4267200" cy="42672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>
            <a:extLst>
              <a:ext uri="{FF2B5EF4-FFF2-40B4-BE49-F238E27FC236}">
                <a16:creationId xmlns="" xmlns:a16="http://schemas.microsoft.com/office/drawing/2014/main" id="{38FDB695-C179-4256-9155-5FAA9A16A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SA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7411" name="عنصر نائب للمحتوى 5" descr="shutack_fig3-BB.gif">
            <a:extLst>
              <a:ext uri="{FF2B5EF4-FFF2-40B4-BE49-F238E27FC236}">
                <a16:creationId xmlns="" xmlns:a16="http://schemas.microsoft.com/office/drawing/2014/main" id="{763F68DB-2108-442C-B29F-30297AC2C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828800"/>
            <a:ext cx="5419725" cy="4428569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FFFD9F19-965B-4739-BF5B-78E65128B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 altLang="ar-JO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829C85F4-8832-479B-A168-1AC322E717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l" rtl="0">
              <a:buFontTx/>
              <a:buNone/>
            </a:pPr>
            <a:r>
              <a:rPr lang="en-US" altLang="ar-JO">
                <a:ea typeface="Majalla UI"/>
              </a:rPr>
              <a:t>   </a:t>
            </a:r>
            <a:r>
              <a:rPr lang="en-US" altLang="ar-JO" b="1">
                <a:solidFill>
                  <a:srgbClr val="FF0000"/>
                </a:solidFill>
                <a:ea typeface="Majalla UI"/>
              </a:rPr>
              <a:t>Slowly progressive</a:t>
            </a:r>
            <a:r>
              <a:rPr lang="en-US" altLang="ar-JO" b="1">
                <a:solidFill>
                  <a:srgbClr val="00B050"/>
                </a:solidFill>
                <a:ea typeface="Majalla UI"/>
              </a:rPr>
              <a:t> </a:t>
            </a:r>
            <a:r>
              <a:rPr lang="en-US" altLang="ar-JO">
                <a:ea typeface="Majalla UI"/>
              </a:rPr>
              <a:t>neurological dysfunction involving : 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altLang="ar-JO" sz="2400">
                <a:ea typeface="Majalla UI"/>
              </a:rPr>
              <a:t>Bowel and bladder disturbances 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altLang="ar-JO" sz="2400">
                <a:ea typeface="Majalla UI"/>
              </a:rPr>
              <a:t>Progressive weakness of legs and foot deformities 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altLang="ar-JO" sz="2400">
                <a:ea typeface="Majalla UI"/>
              </a:rPr>
              <a:t>Back pain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altLang="ar-JO" sz="2400">
                <a:ea typeface="Majalla UI"/>
              </a:rPr>
              <a:t>Sensory disability 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altLang="ar-JO" sz="2400">
                <a:ea typeface="Majalla UI"/>
              </a:rPr>
              <a:t>Progressive scoliosis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="" xmlns:a16="http://schemas.microsoft.com/office/drawing/2014/main" id="{A0DC88F1-416E-4249-88C8-7ECE85EDCF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839788"/>
            <a:ext cx="8178800" cy="602615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altLang="ar-JO" b="1" dirty="0">
                <a:ea typeface="Majalla UI"/>
              </a:rPr>
              <a:t>Investigations :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altLang="ar-JO" dirty="0">
              <a:ea typeface="Majalla UI"/>
            </a:endParaRPr>
          </a:p>
          <a:p>
            <a:pPr algn="l" rtl="0">
              <a:lnSpc>
                <a:spcPct val="90000"/>
              </a:lnSpc>
            </a:pPr>
            <a:r>
              <a:rPr lang="en-US" altLang="ar-JO" b="1" dirty="0">
                <a:ea typeface="Majalla UI"/>
              </a:rPr>
              <a:t>X-ray : </a:t>
            </a:r>
            <a:r>
              <a:rPr lang="en-US" altLang="ar-JO" dirty="0">
                <a:ea typeface="Majalla UI"/>
              </a:rPr>
              <a:t>absence of the </a:t>
            </a:r>
            <a:r>
              <a:rPr lang="en-US" altLang="ar-JO" dirty="0" err="1">
                <a:ea typeface="Majalla UI"/>
              </a:rPr>
              <a:t>spinous</a:t>
            </a:r>
            <a:r>
              <a:rPr lang="en-US" altLang="ar-JO" dirty="0">
                <a:ea typeface="Majalla UI"/>
              </a:rPr>
              <a:t> process along with minor amounts of neural arch</a:t>
            </a:r>
          </a:p>
          <a:p>
            <a:pPr algn="l" rtl="0">
              <a:lnSpc>
                <a:spcPct val="90000"/>
              </a:lnSpc>
            </a:pPr>
            <a:r>
              <a:rPr lang="en-US" altLang="ar-JO" b="1" dirty="0">
                <a:ea typeface="Majalla UI"/>
              </a:rPr>
              <a:t>CT and MRI </a:t>
            </a:r>
            <a:r>
              <a:rPr lang="en-US" altLang="ar-JO" dirty="0">
                <a:ea typeface="Majalla UI"/>
              </a:rPr>
              <a:t>: to exclude spinal anomalies</a:t>
            </a:r>
          </a:p>
          <a:p>
            <a:pPr algn="l" rtl="0">
              <a:lnSpc>
                <a:spcPct val="90000"/>
              </a:lnSpc>
            </a:pPr>
            <a:endParaRPr lang="en-US" altLang="ar-JO" dirty="0">
              <a:ea typeface="Majalla UI"/>
            </a:endParaRPr>
          </a:p>
          <a:p>
            <a:pPr algn="l" rtl="0">
              <a:lnSpc>
                <a:spcPct val="90000"/>
              </a:lnSpc>
            </a:pPr>
            <a:r>
              <a:rPr lang="en-US" altLang="ar-JO" sz="3600" b="1" dirty="0">
                <a:ea typeface="Majalla UI"/>
              </a:rPr>
              <a:t>Treatment :</a:t>
            </a:r>
          </a:p>
          <a:p>
            <a:pPr algn="l" rtl="0">
              <a:lnSpc>
                <a:spcPct val="90000"/>
              </a:lnSpc>
            </a:pPr>
            <a:r>
              <a:rPr lang="en-US" altLang="ar-JO" dirty="0">
                <a:ea typeface="Majalla UI"/>
              </a:rPr>
              <a:t>If there is underlying lesion we remove it with preservation of neural tissue &amp; untether the cord</a:t>
            </a:r>
          </a:p>
          <a:p>
            <a:pPr algn="l" rtl="0">
              <a:lnSpc>
                <a:spcPct val="90000"/>
              </a:lnSpc>
            </a:pPr>
            <a:r>
              <a:rPr lang="en-US" altLang="ar-JO" dirty="0">
                <a:ea typeface="Majalla UI"/>
              </a:rPr>
              <a:t>If  NO underlying lesion </a:t>
            </a:r>
            <a:r>
              <a:rPr lang="en-US" altLang="ar-JO" dirty="0">
                <a:ea typeface="Majalla UI"/>
                <a:sym typeface="Wingdings" panose="05000000000000000000" pitchFamily="2" charset="2"/>
              </a:rPr>
              <a:t> no need for treatment </a:t>
            </a:r>
            <a:r>
              <a:rPr lang="en-US" altLang="ar-JO" dirty="0">
                <a:ea typeface="Majalla UI"/>
              </a:rPr>
              <a:t> </a:t>
            </a:r>
          </a:p>
          <a:p>
            <a:pPr algn="l" rtl="0">
              <a:lnSpc>
                <a:spcPct val="90000"/>
              </a:lnSpc>
            </a:pPr>
            <a:endParaRPr lang="en-US" altLang="ar-JO" dirty="0">
              <a:ea typeface="Majalla U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6CDC24-F6D9-49EE-AF9A-42C508D5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3" name="Picture 4" descr="tduKDNdBdtf09VkjlBiEdQ_m">
            <a:extLst>
              <a:ext uri="{FF2B5EF4-FFF2-40B4-BE49-F238E27FC236}">
                <a16:creationId xmlns="" xmlns:a16="http://schemas.microsoft.com/office/drawing/2014/main" id="{6BB8EC92-13FD-4BF7-840C-59A6AC399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5022850" cy="3813175"/>
          </a:xfrm>
          <a:noFill/>
        </p:spPr>
      </p:pic>
      <p:pic>
        <p:nvPicPr>
          <p:cNvPr id="20484" name="Picture 5" descr="Spina_Bifida_pelvis_X-ray">
            <a:extLst>
              <a:ext uri="{FF2B5EF4-FFF2-40B4-BE49-F238E27FC236}">
                <a16:creationId xmlns="" xmlns:a16="http://schemas.microsoft.com/office/drawing/2014/main" id="{2AC5016B-DF50-451A-8A93-99BF92DC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3032" y="3429000"/>
            <a:ext cx="4252912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Anencephaly</a:t>
            </a:r>
          </a:p>
        </p:txBody>
      </p:sp>
      <p:pic>
        <p:nvPicPr>
          <p:cNvPr id="7170" name="Picture 2" descr="C:\Users\4t4\Desktop\wrIuDo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47DF7243-67AD-415E-A17E-71718C567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 dirty="0" err="1">
                <a:solidFill>
                  <a:srgbClr val="0070C0"/>
                </a:solidFill>
              </a:rPr>
              <a:t>Diastematomyelia</a:t>
            </a:r>
            <a:r>
              <a:rPr lang="en-US" altLang="ar-JO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2B3B675E-49FC-42D1-A157-69038E0262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5686425" cy="4114800"/>
          </a:xfrm>
        </p:spPr>
        <p:txBody>
          <a:bodyPr/>
          <a:lstStyle/>
          <a:p>
            <a:pPr algn="l" rtl="0"/>
            <a:r>
              <a:rPr lang="en-US" altLang="ar-JO" dirty="0">
                <a:ea typeface="Majalla UI"/>
              </a:rPr>
              <a:t>The spinal cord is bifid and the two hemi cords are separated by a bony spur or </a:t>
            </a:r>
            <a:r>
              <a:rPr lang="en-US" altLang="ar-JO" dirty="0" err="1">
                <a:ea typeface="Majalla UI"/>
              </a:rPr>
              <a:t>dural</a:t>
            </a:r>
            <a:r>
              <a:rPr lang="en-US" altLang="ar-JO" dirty="0">
                <a:ea typeface="Majalla UI"/>
              </a:rPr>
              <a:t> band </a:t>
            </a:r>
          </a:p>
          <a:p>
            <a:pPr algn="l" rtl="0"/>
            <a:r>
              <a:rPr lang="en-US" altLang="ar-JO" dirty="0">
                <a:ea typeface="Majalla UI"/>
              </a:rPr>
              <a:t>Progressive </a:t>
            </a:r>
            <a:r>
              <a:rPr lang="en-US" altLang="ar-JO" dirty="0">
                <a:solidFill>
                  <a:srgbClr val="FF0000"/>
                </a:solidFill>
                <a:ea typeface="Majalla UI"/>
              </a:rPr>
              <a:t>neurological dysfunction </a:t>
            </a:r>
            <a:r>
              <a:rPr lang="en-US" altLang="ar-JO" dirty="0">
                <a:ea typeface="Majalla UI"/>
              </a:rPr>
              <a:t>will occur due to traction on the cord that is transfixed during growth period </a:t>
            </a:r>
          </a:p>
        </p:txBody>
      </p:sp>
      <p:pic>
        <p:nvPicPr>
          <p:cNvPr id="21508" name="Picture 4" descr="EssentialNeurosurgery_0178">
            <a:extLst>
              <a:ext uri="{FF2B5EF4-FFF2-40B4-BE49-F238E27FC236}">
                <a16:creationId xmlns="" xmlns:a16="http://schemas.microsoft.com/office/drawing/2014/main" id="{7361CDD6-1639-47B2-AEDB-5A6B20708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3" t="50667" r="52020"/>
          <a:stretch>
            <a:fillRect/>
          </a:stretch>
        </p:blipFill>
        <p:spPr bwMode="auto">
          <a:xfrm>
            <a:off x="6300788" y="1784350"/>
            <a:ext cx="21463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C079C8E4-B92B-4A0B-AAAE-5CDFB151A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772400" cy="1143000"/>
          </a:xfrm>
        </p:spPr>
        <p:txBody>
          <a:bodyPr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altLang="ar-JO" sz="4000" b="1" dirty="0" err="1">
                <a:solidFill>
                  <a:schemeClr val="tx1"/>
                </a:solidFill>
              </a:rPr>
              <a:t>Meningeocele</a:t>
            </a:r>
            <a:r>
              <a:rPr lang="en-US" altLang="ar-JO" sz="4000" b="1" dirty="0">
                <a:solidFill>
                  <a:schemeClr val="tx1"/>
                </a:solidFill>
              </a:rPr>
              <a:t> (</a:t>
            </a:r>
            <a:r>
              <a:rPr lang="en-US" altLang="ar-JO" sz="4000" b="1" dirty="0" err="1">
                <a:solidFill>
                  <a:schemeClr val="tx1"/>
                </a:solidFill>
              </a:rPr>
              <a:t>spina</a:t>
            </a:r>
            <a:r>
              <a:rPr lang="en-US" altLang="ar-JO" sz="4000" b="1" dirty="0">
                <a:solidFill>
                  <a:schemeClr val="tx1"/>
                </a:solidFill>
              </a:rPr>
              <a:t> bifida </a:t>
            </a:r>
            <a:r>
              <a:rPr lang="en-US" altLang="ar-JO" sz="4000" b="1" dirty="0" err="1">
                <a:solidFill>
                  <a:schemeClr val="tx1"/>
                </a:solidFill>
              </a:rPr>
              <a:t>aperta</a:t>
            </a:r>
            <a:r>
              <a:rPr lang="en-US" altLang="ar-JO" sz="4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B4181BD2-F1E7-483C-A532-3F055C50A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909763"/>
            <a:ext cx="6156325" cy="4114800"/>
          </a:xfrm>
        </p:spPr>
        <p:txBody>
          <a:bodyPr rtlCol="0">
            <a:normAutofit lnSpcReduction="10000"/>
          </a:bodyPr>
          <a:lstStyle/>
          <a:p>
            <a:pPr marL="609600" indent="-609600" algn="l" rtl="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ar-JO" sz="2800" dirty="0">
                <a:ea typeface="Majalla UI"/>
              </a:rPr>
              <a:t>A defect consisting of a </a:t>
            </a:r>
            <a:r>
              <a:rPr lang="en-US" altLang="ar-JO" sz="2800" b="1" dirty="0">
                <a:ea typeface="Majalla UI"/>
              </a:rPr>
              <a:t>herniation of meningeal tissue and CSF </a:t>
            </a:r>
            <a:r>
              <a:rPr lang="en-US" altLang="ar-JO" sz="2800" dirty="0">
                <a:ea typeface="Majalla UI"/>
              </a:rPr>
              <a:t>through a defect in the spine , but NO neural tissue </a:t>
            </a:r>
          </a:p>
          <a:p>
            <a:pPr marL="609600" indent="-609600" algn="l" rtl="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ar-JO" sz="2800" dirty="0">
                <a:ea typeface="Majalla UI"/>
              </a:rPr>
              <a:t>Most commonly in lumbosacral area </a:t>
            </a:r>
          </a:p>
          <a:p>
            <a:pPr marL="609600" indent="-609600" algn="l" rtl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ar-JO" sz="2800" dirty="0">
                <a:ea typeface="Majalla UI"/>
              </a:rPr>
              <a:t> </a:t>
            </a:r>
          </a:p>
          <a:p>
            <a:pPr marL="609600" indent="-609600" algn="l" rtl="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ar-JO" sz="2800" b="1" dirty="0">
                <a:ea typeface="Majalla UI"/>
              </a:rPr>
              <a:t>Etiology :</a:t>
            </a:r>
          </a:p>
          <a:p>
            <a:pPr marL="990600" lvl="1" indent="-533400" algn="l" rtl="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ar-JO" sz="2400" dirty="0">
                <a:ea typeface="Majalla UI"/>
              </a:rPr>
              <a:t>Primary failure of neural tube closure </a:t>
            </a:r>
          </a:p>
          <a:p>
            <a:pPr marL="990600" lvl="1" indent="-533400" algn="l" rtl="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ar-JO" sz="2400" dirty="0">
                <a:ea typeface="Majalla UI"/>
              </a:rPr>
              <a:t>Rupture of previously closed neural tube due to </a:t>
            </a:r>
            <a:r>
              <a:rPr lang="en-US" altLang="ar-JO" sz="2400" dirty="0" err="1">
                <a:ea typeface="Majalla UI"/>
              </a:rPr>
              <a:t>overdistention</a:t>
            </a:r>
            <a:r>
              <a:rPr lang="en-US" altLang="ar-JO" sz="2400" dirty="0">
                <a:ea typeface="Majalla UI"/>
              </a:rPr>
              <a:t> </a:t>
            </a:r>
          </a:p>
        </p:txBody>
      </p:sp>
      <p:pic>
        <p:nvPicPr>
          <p:cNvPr id="22532" name="Picture 5" descr="download (1)">
            <a:extLst>
              <a:ext uri="{FF2B5EF4-FFF2-40B4-BE49-F238E27FC236}">
                <a16:creationId xmlns="" xmlns:a16="http://schemas.microsoft.com/office/drawing/2014/main" id="{8417755E-4698-4DD8-BB25-3DBAA26FA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22"/>
          <a:stretch>
            <a:fillRect/>
          </a:stretch>
        </p:blipFill>
        <p:spPr bwMode="auto">
          <a:xfrm>
            <a:off x="6156325" y="3141663"/>
            <a:ext cx="26225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BD32A8CC-3C19-4DAC-B70F-768AF097A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 altLang="ar-JO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7ACFFC38-F2A9-4713-AB52-0B23400781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ar-JO" dirty="0">
                <a:solidFill>
                  <a:srgbClr val="0070C0"/>
                </a:solidFill>
                <a:ea typeface="Majalla UI"/>
              </a:rPr>
              <a:t>Clinical features</a:t>
            </a:r>
            <a:r>
              <a:rPr lang="en-US" altLang="ar-JO" dirty="0">
                <a:ea typeface="Majalla UI"/>
              </a:rPr>
              <a:t> </a:t>
            </a:r>
          </a:p>
          <a:p>
            <a:pPr lvl="1" algn="l" rtl="0"/>
            <a:r>
              <a:rPr lang="en-US" altLang="ar-JO" sz="2400" dirty="0">
                <a:ea typeface="Majalla UI"/>
              </a:rPr>
              <a:t>Usually no disability </a:t>
            </a:r>
          </a:p>
          <a:p>
            <a:pPr lvl="1" algn="l" rtl="0"/>
            <a:r>
              <a:rPr lang="en-US" altLang="ar-JO" sz="2400" dirty="0">
                <a:ea typeface="Majalla UI"/>
              </a:rPr>
              <a:t> low incidence of associated anomalies and hydrocephalus </a:t>
            </a:r>
          </a:p>
          <a:p>
            <a:pPr algn="l" rtl="0"/>
            <a:r>
              <a:rPr lang="en-US" altLang="ar-JO" dirty="0">
                <a:solidFill>
                  <a:srgbClr val="0070C0"/>
                </a:solidFill>
                <a:ea typeface="Majalla UI"/>
              </a:rPr>
              <a:t>Investigations :</a:t>
            </a:r>
          </a:p>
          <a:p>
            <a:pPr lvl="1" algn="l" rtl="0"/>
            <a:r>
              <a:rPr lang="en-US" altLang="ar-JO" sz="2400" dirty="0">
                <a:ea typeface="Majalla UI"/>
              </a:rPr>
              <a:t>Plain film , CT , MRI , genitourinary investigations </a:t>
            </a:r>
          </a:p>
          <a:p>
            <a:pPr algn="l" rtl="0"/>
            <a:r>
              <a:rPr lang="en-US" altLang="ar-JO" dirty="0">
                <a:solidFill>
                  <a:srgbClr val="0070C0"/>
                </a:solidFill>
                <a:ea typeface="Majalla UI"/>
              </a:rPr>
              <a:t>Treatment :</a:t>
            </a:r>
          </a:p>
          <a:p>
            <a:pPr lvl="1" algn="l" rtl="0"/>
            <a:r>
              <a:rPr lang="en-US" altLang="ar-JO" sz="2400" dirty="0">
                <a:ea typeface="Majalla UI"/>
              </a:rPr>
              <a:t>Surgical excision and tissue repair</a:t>
            </a:r>
          </a:p>
          <a:p>
            <a:pPr lvl="1" algn="l" rtl="0"/>
            <a:r>
              <a:rPr lang="en-US" altLang="ar-JO" sz="2400" dirty="0">
                <a:ea typeface="Majalla UI"/>
              </a:rPr>
              <a:t> ( excellent results ) </a:t>
            </a:r>
          </a:p>
          <a:p>
            <a:pPr algn="l" rtl="0"/>
            <a:endParaRPr lang="en-US" altLang="ar-JO" sz="2800" dirty="0">
              <a:ea typeface="Majalla U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="" xmlns:a16="http://schemas.microsoft.com/office/drawing/2014/main" id="{0416C606-0F30-43DB-81D7-F7E3A507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 altLang="ar-JO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4579" name="عنصر نائب للمحتوى 4" descr="d715be5af590d3b5881b1ee68ee073_big_gallery.jpg">
            <a:extLst>
              <a:ext uri="{FF2B5EF4-FFF2-40B4-BE49-F238E27FC236}">
                <a16:creationId xmlns="" xmlns:a16="http://schemas.microsoft.com/office/drawing/2014/main" id="{8F54264A-5647-4C1A-994F-306702690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9825" y="2249488"/>
            <a:ext cx="4324350" cy="432435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="" xmlns:a16="http://schemas.microsoft.com/office/drawing/2014/main" id="{20A92BDC-1823-444C-BDC0-BDF4B6690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>
                <a:solidFill>
                  <a:srgbClr val="0070C0"/>
                </a:solidFill>
              </a:rPr>
              <a:t>Myelomeningocele 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="" xmlns:a16="http://schemas.microsoft.com/office/drawing/2014/main" id="{6F2FF3FE-FFCC-4C8A-9875-D1D67352FE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947863"/>
            <a:ext cx="8351838" cy="4114800"/>
          </a:xfrm>
        </p:spPr>
        <p:txBody>
          <a:bodyPr rtlCol="0">
            <a:normAutofit fontScale="92500" lnSpcReduction="10000"/>
          </a:bodyPr>
          <a:lstStyle/>
          <a:p>
            <a:pPr marL="365760" indent="-283464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sz="2800" dirty="0"/>
              <a:t> </a:t>
            </a:r>
            <a:r>
              <a:rPr lang="en-US" altLang="ar-JO" sz="2800" b="1" dirty="0"/>
              <a:t>most common </a:t>
            </a:r>
            <a:r>
              <a:rPr lang="en-US" altLang="ar-JO" sz="2800" dirty="0"/>
              <a:t>and important form of </a:t>
            </a:r>
            <a:r>
              <a:rPr lang="en-US" altLang="ar-JO" sz="2800" dirty="0" err="1"/>
              <a:t>dysraphism</a:t>
            </a:r>
            <a:r>
              <a:rPr lang="en-US" altLang="ar-JO" sz="2800" dirty="0"/>
              <a:t> </a:t>
            </a:r>
          </a:p>
          <a:p>
            <a:pPr marL="365760" indent="-283464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sz="2800" dirty="0"/>
              <a:t>A defect consisting of a </a:t>
            </a:r>
            <a:r>
              <a:rPr lang="en-US" altLang="ar-JO" sz="2800" b="1" dirty="0"/>
              <a:t>herniation of meningeal tissue and CNS tissue</a:t>
            </a:r>
            <a:r>
              <a:rPr lang="en-US" altLang="ar-JO" sz="2800" dirty="0"/>
              <a:t> through a defect in the spine </a:t>
            </a:r>
          </a:p>
          <a:p>
            <a:pPr marL="365760" indent="-283464" algn="l" rtl="0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ar-JO" sz="2800" dirty="0"/>
          </a:p>
          <a:p>
            <a:pPr marL="365760" indent="-283464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sz="2800" b="1" dirty="0"/>
              <a:t>Clinical ;</a:t>
            </a:r>
          </a:p>
          <a:p>
            <a:pPr marL="640080" lvl="1" indent="-237744" algn="l" rtl="0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400" dirty="0"/>
              <a:t>Sensory and motor changes distal to anatomic level producing varying degrees of weakness</a:t>
            </a:r>
          </a:p>
          <a:p>
            <a:pPr marL="640080" lvl="1" indent="-237744" algn="l" rtl="0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400" dirty="0"/>
              <a:t>Urinary and fecal incontinence  </a:t>
            </a:r>
          </a:p>
          <a:p>
            <a:pPr marL="640080" lvl="1" indent="-237744" algn="l" rtl="0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400" b="1" dirty="0"/>
              <a:t>65-85% of patients have hydrocephalus </a:t>
            </a:r>
          </a:p>
          <a:p>
            <a:pPr marL="640080" lvl="1" indent="-237744" algn="l" rtl="0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400" dirty="0"/>
              <a:t>Most have </a:t>
            </a:r>
            <a:r>
              <a:rPr lang="en-US" altLang="ar-JO" sz="2400" b="1" dirty="0"/>
              <a:t>Type II </a:t>
            </a:r>
            <a:r>
              <a:rPr lang="en-US" altLang="ar-JO" sz="2400" b="1" dirty="0" err="1"/>
              <a:t>Chiari</a:t>
            </a:r>
            <a:r>
              <a:rPr lang="en-US" altLang="ar-JO" sz="2400" b="1" dirty="0"/>
              <a:t> malformation 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6C54DB67-25FA-4457-874A-9119297C0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E9B35C29-6ED5-4F26-B9E7-9ECFD8E95D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765175"/>
            <a:ext cx="7772400" cy="6308725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sz="2800" b="1" dirty="0">
                <a:latin typeface="Algerian" panose="04020705040A02060702" pitchFamily="82" charset="0"/>
                <a:ea typeface="Majalla UI"/>
              </a:rPr>
              <a:t>Investigations :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altLang="ar-JO" b="1" dirty="0">
              <a:ea typeface="Majalla UI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altLang="ar-JO" b="1" dirty="0">
              <a:ea typeface="Majalla UI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sz="2000" b="1" u="sng" dirty="0">
                <a:ea typeface="Majalla UI"/>
              </a:rPr>
              <a:t>Prenatal :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sz="2000" b="1" u="sng" dirty="0">
                <a:ea typeface="Majalla UI"/>
              </a:rPr>
              <a:t> </a:t>
            </a:r>
            <a:r>
              <a:rPr lang="en-US" altLang="ar-JO" dirty="0">
                <a:solidFill>
                  <a:srgbClr val="FF0000"/>
                </a:solidFill>
                <a:ea typeface="Majalla UI"/>
              </a:rPr>
              <a:t>maternal serum AFP </a:t>
            </a:r>
            <a:r>
              <a:rPr lang="en-US" altLang="ar-JO" dirty="0">
                <a:ea typeface="Majalla UI"/>
              </a:rPr>
              <a:t>is confirmed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dirty="0">
                <a:ea typeface="Majalla UI"/>
              </a:rPr>
              <a:t>with amniocentesis and assay of the amniotic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dirty="0">
                <a:ea typeface="Majalla UI"/>
              </a:rPr>
              <a:t>fluid for AFP,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dirty="0">
                <a:ea typeface="Majalla UI"/>
              </a:rPr>
              <a:t>A </a:t>
            </a:r>
            <a:r>
              <a:rPr lang="en-US" altLang="ar-JO" dirty="0">
                <a:solidFill>
                  <a:srgbClr val="00B0F0"/>
                </a:solidFill>
                <a:ea typeface="Majalla UI"/>
              </a:rPr>
              <a:t>routine u/s can also</a:t>
            </a:r>
            <a:r>
              <a:rPr lang="en-US" altLang="ar-JO" dirty="0">
                <a:ea typeface="Majalla UI"/>
              </a:rPr>
              <a:t> detect the </a:t>
            </a:r>
            <a:r>
              <a:rPr lang="en-US" altLang="ar-JO" dirty="0" err="1">
                <a:ea typeface="Majalla UI"/>
              </a:rPr>
              <a:t>myelomeningioceal</a:t>
            </a:r>
            <a:r>
              <a:rPr lang="en-US" altLang="ar-JO" dirty="0">
                <a:ea typeface="Majalla UI"/>
              </a:rPr>
              <a:t> as well as condition that can lead to it like </a:t>
            </a:r>
            <a:r>
              <a:rPr lang="en-US" altLang="ar-JO" dirty="0" err="1">
                <a:ea typeface="Majalla UI"/>
              </a:rPr>
              <a:t>hydrocephalis</a:t>
            </a:r>
            <a:r>
              <a:rPr lang="en-US" altLang="ar-JO" dirty="0">
                <a:ea typeface="Majalla UI"/>
              </a:rPr>
              <a:t>  the </a:t>
            </a:r>
            <a:r>
              <a:rPr lang="en-US" altLang="ar-JO" dirty="0" err="1">
                <a:ea typeface="Majalla UI"/>
              </a:rPr>
              <a:t>chiari</a:t>
            </a:r>
            <a:r>
              <a:rPr lang="en-US" altLang="ar-JO" dirty="0">
                <a:ea typeface="Majalla UI"/>
              </a:rPr>
              <a:t> </a:t>
            </a:r>
            <a:r>
              <a:rPr lang="en-US" altLang="ar-JO" dirty="0" err="1">
                <a:ea typeface="Majalla UI"/>
              </a:rPr>
              <a:t>malphormation</a:t>
            </a:r>
            <a:r>
              <a:rPr lang="en-US" altLang="ar-JO" dirty="0">
                <a:ea typeface="Majalla UI"/>
              </a:rPr>
              <a:t> 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altLang="ar-JO" dirty="0">
              <a:ea typeface="Majalla UI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dirty="0">
                <a:ea typeface="Majalla UI"/>
              </a:rPr>
              <a:t>In all cases we </a:t>
            </a:r>
            <a:r>
              <a:rPr lang="en-US" altLang="ar-JO" dirty="0">
                <a:solidFill>
                  <a:srgbClr val="00B0F0"/>
                </a:solidFill>
                <a:ea typeface="Majalla UI"/>
              </a:rPr>
              <a:t>perform fetal MRI to gain </a:t>
            </a:r>
            <a:r>
              <a:rPr lang="en-US" altLang="ar-JO" dirty="0">
                <a:ea typeface="Majalla UI"/>
              </a:rPr>
              <a:t>more detailed  information and we perform fetal echocardiogram to rule out any problem in the heart   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altLang="ar-JO" sz="2000" dirty="0">
              <a:ea typeface="Majalla U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74CEB2-4C40-42C6-848F-874DDC17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51" name="Picture 4" descr="305143-310739-311113-1703431">
            <a:extLst>
              <a:ext uri="{FF2B5EF4-FFF2-40B4-BE49-F238E27FC236}">
                <a16:creationId xmlns="" xmlns:a16="http://schemas.microsoft.com/office/drawing/2014/main" id="{71C02AD6-2017-48CB-A002-C54B964763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830513"/>
            <a:ext cx="5486400" cy="3162300"/>
          </a:xfrm>
          <a:noFill/>
        </p:spPr>
      </p:pic>
      <p:pic>
        <p:nvPicPr>
          <p:cNvPr id="27652" name="Picture 4" descr="DSCN0653-300x225">
            <a:extLst>
              <a:ext uri="{FF2B5EF4-FFF2-40B4-BE49-F238E27FC236}">
                <a16:creationId xmlns="" xmlns:a16="http://schemas.microsoft.com/office/drawing/2014/main" id="{E75F5B12-85D9-43C3-818D-3CF85735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7025"/>
            <a:ext cx="5688013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988A4682-B7DB-4BD9-9C5D-3314268E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25538"/>
            <a:ext cx="8101013" cy="4667250"/>
          </a:xfrm>
        </p:spPr>
        <p:txBody>
          <a:bodyPr rtlCol="0">
            <a:normAutofit fontScale="92500" lnSpcReduction="10000"/>
          </a:bodyPr>
          <a:lstStyle/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Management :</a:t>
            </a: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Assessment of the sac and the coverings </a:t>
            </a: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Neurological evaluation </a:t>
            </a: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Examination of other associated conditions </a:t>
            </a:r>
          </a:p>
          <a:p>
            <a:pPr marL="640080" lvl="1" indent="-237744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/>
              <a:t>Within CNS e.g. hydrocephalus </a:t>
            </a:r>
          </a:p>
          <a:p>
            <a:pPr marL="640080" lvl="1" indent="-237744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err="1"/>
              <a:t>Extracranial</a:t>
            </a:r>
            <a:r>
              <a:rPr lang="en-US" sz="2400" dirty="0"/>
              <a:t> e.g. gastrointestinal , urinary</a:t>
            </a:r>
          </a:p>
          <a:p>
            <a:pPr marL="640080" lvl="1" indent="-237744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n-US" sz="2400" dirty="0"/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Surgical procedure</a:t>
            </a:r>
            <a:r>
              <a:rPr lang="en-US" dirty="0">
                <a:solidFill>
                  <a:srgbClr val="0070C0"/>
                </a:solidFill>
              </a:rPr>
              <a:t> :</a:t>
            </a:r>
          </a:p>
          <a:p>
            <a:pPr marL="886968" lvl="2" algn="l" rtl="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/>
              <a:t>Closure of the defect over the spinal cord</a:t>
            </a:r>
          </a:p>
          <a:p>
            <a:pPr marL="886968" lvl="2" algn="l" rtl="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/>
              <a:t>Spinal deformity reconstruction</a:t>
            </a:r>
          </a:p>
          <a:p>
            <a:pPr marL="886968" lvl="2" algn="l" rtl="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/>
              <a:t>Lower-extremity deformity correction</a:t>
            </a:r>
          </a:p>
          <a:p>
            <a:pPr marL="1097280" lvl="3" indent="-173736" algn="l" rtl="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sz="2400" dirty="0"/>
              <a:t>To  :</a:t>
            </a:r>
          </a:p>
          <a:p>
            <a:pPr marL="1298448" lvl="4" indent="-182880" algn="l" rtl="0"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"/>
              <a:defRPr/>
            </a:pPr>
            <a:r>
              <a:rPr lang="en-US" sz="2400" dirty="0"/>
              <a:t> preserve neurological status </a:t>
            </a:r>
          </a:p>
          <a:p>
            <a:pPr marL="1298448" lvl="4" indent="-182880" algn="l" rtl="0"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"/>
              <a:defRPr/>
            </a:pPr>
            <a:r>
              <a:rPr lang="en-US" sz="2400" dirty="0"/>
              <a:t> prevent CNS </a:t>
            </a:r>
            <a:r>
              <a:rPr lang="en-US" sz="2400" dirty="0" err="1"/>
              <a:t>infecion</a:t>
            </a:r>
            <a:endParaRPr lang="ar-JO" sz="2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85D8696D-C6E8-4CDD-840A-DC01C94A6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 altLang="ar-JO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CCF2084B-C8E3-452D-B63F-DD7AC5079A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2166938"/>
            <a:ext cx="7772400" cy="4691062"/>
          </a:xfrm>
        </p:spPr>
        <p:txBody>
          <a:bodyPr/>
          <a:lstStyle/>
          <a:p>
            <a:pPr algn="l" rtl="0"/>
            <a:r>
              <a:rPr lang="en-US" altLang="ar-JO" b="1">
                <a:ea typeface="Majalla UI"/>
              </a:rPr>
              <a:t>Most common cause of mortality are </a:t>
            </a:r>
            <a:r>
              <a:rPr lang="en-US" altLang="ar-JO">
                <a:ea typeface="Majalla UI"/>
              </a:rPr>
              <a:t>complications </a:t>
            </a:r>
            <a:r>
              <a:rPr lang="en-US" altLang="ar-JO">
                <a:solidFill>
                  <a:srgbClr val="00B050"/>
                </a:solidFill>
                <a:ea typeface="Majalla UI"/>
              </a:rPr>
              <a:t>from Chiari malfomation</a:t>
            </a:r>
            <a:r>
              <a:rPr lang="en-US" altLang="ar-JO">
                <a:solidFill>
                  <a:srgbClr val="FF0000"/>
                </a:solidFill>
                <a:ea typeface="Majalla UI"/>
              </a:rPr>
              <a:t>       </a:t>
            </a:r>
            <a:r>
              <a:rPr lang="en-US" altLang="ar-JO">
                <a:ea typeface="Majalla UI"/>
              </a:rPr>
              <a:t>( respiratory arrest and aspiration ) whereas </a:t>
            </a:r>
            <a:r>
              <a:rPr lang="en-US" altLang="ar-JO" b="1">
                <a:ea typeface="Majalla UI"/>
              </a:rPr>
              <a:t>late mortality </a:t>
            </a:r>
            <a:r>
              <a:rPr lang="en-US" altLang="ar-JO">
                <a:ea typeface="Majalla UI"/>
              </a:rPr>
              <a:t>is due to </a:t>
            </a:r>
            <a:r>
              <a:rPr lang="en-US" altLang="ar-JO">
                <a:solidFill>
                  <a:srgbClr val="00B050"/>
                </a:solidFill>
                <a:ea typeface="Majalla UI"/>
              </a:rPr>
              <a:t>shunt mal function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DC6FEE95-612D-4E44-AA3D-3696191D4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>
                <a:solidFill>
                  <a:srgbClr val="0070C0"/>
                </a:solidFill>
              </a:rPr>
              <a:t>lipomeningocele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C0B79EF8-6986-4AD4-A957-8A48D67AE3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424863" cy="4824412"/>
          </a:xfrm>
        </p:spPr>
        <p:txBody>
          <a:bodyPr>
            <a:normAutofit/>
          </a:bodyPr>
          <a:lstStyle/>
          <a:p>
            <a:pPr marL="365125" indent="-282575" algn="l" rtl="0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en-US" altLang="ar-JO" dirty="0">
                <a:solidFill>
                  <a:srgbClr val="FF0000"/>
                </a:solidFill>
              </a:rPr>
              <a:t>Less common </a:t>
            </a:r>
            <a:r>
              <a:rPr lang="en-US" altLang="ar-JO" dirty="0"/>
              <a:t>disorder </a:t>
            </a:r>
          </a:p>
          <a:p>
            <a:pPr marL="365125" indent="-282575" algn="l" rtl="0">
              <a:lnSpc>
                <a:spcPct val="80000"/>
              </a:lnSpc>
              <a:buFont typeface="Wingdings 2" panose="05020102010507070707" pitchFamily="18" charset="2"/>
              <a:buChar char=""/>
            </a:pPr>
            <a:endParaRPr lang="en-US" altLang="ar-JO" dirty="0"/>
          </a:p>
          <a:p>
            <a:pPr marL="365125" indent="-282575" algn="l" rtl="0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en-US" altLang="ar-JO" dirty="0"/>
              <a:t>The mass is </a:t>
            </a:r>
            <a:r>
              <a:rPr lang="en-US" altLang="ar-JO" dirty="0">
                <a:solidFill>
                  <a:srgbClr val="FF0000"/>
                </a:solidFill>
              </a:rPr>
              <a:t>covered by skin and </a:t>
            </a:r>
            <a:r>
              <a:rPr lang="en-US" altLang="ar-JO" dirty="0" err="1">
                <a:solidFill>
                  <a:srgbClr val="FF0000"/>
                </a:solidFill>
              </a:rPr>
              <a:t>lipomatous</a:t>
            </a:r>
            <a:r>
              <a:rPr lang="en-US" altLang="ar-JO" dirty="0">
                <a:solidFill>
                  <a:srgbClr val="FF0000"/>
                </a:solidFill>
              </a:rPr>
              <a:t> tissue extends </a:t>
            </a:r>
            <a:r>
              <a:rPr lang="en-US" altLang="ar-JO" dirty="0" err="1">
                <a:solidFill>
                  <a:srgbClr val="FF0000"/>
                </a:solidFill>
              </a:rPr>
              <a:t>intradurally</a:t>
            </a:r>
            <a:r>
              <a:rPr lang="en-US" altLang="ar-JO" dirty="0">
                <a:solidFill>
                  <a:srgbClr val="FF0000"/>
                </a:solidFill>
              </a:rPr>
              <a:t> </a:t>
            </a:r>
            <a:r>
              <a:rPr lang="en-US" altLang="ar-JO" dirty="0"/>
              <a:t>and is intimately interwoven with the rootlets and the </a:t>
            </a:r>
            <a:r>
              <a:rPr lang="en-US" altLang="ar-JO" dirty="0" err="1"/>
              <a:t>cauda</a:t>
            </a:r>
            <a:r>
              <a:rPr lang="en-US" altLang="ar-JO" dirty="0"/>
              <a:t> </a:t>
            </a:r>
            <a:r>
              <a:rPr lang="en-US" altLang="ar-JO" dirty="0" err="1"/>
              <a:t>equina</a:t>
            </a:r>
            <a:r>
              <a:rPr lang="en-US" altLang="ar-JO" dirty="0"/>
              <a:t> and the </a:t>
            </a:r>
            <a:r>
              <a:rPr lang="en-US" altLang="ar-JO" dirty="0" err="1"/>
              <a:t>conus</a:t>
            </a:r>
            <a:r>
              <a:rPr lang="en-US" altLang="ar-JO" dirty="0"/>
              <a:t> </a:t>
            </a:r>
            <a:r>
              <a:rPr lang="en-US" altLang="ar-JO" dirty="0" err="1"/>
              <a:t>medullaris</a:t>
            </a:r>
            <a:r>
              <a:rPr lang="en-US" altLang="ar-JO" dirty="0"/>
              <a:t> which is not usually fused</a:t>
            </a:r>
          </a:p>
          <a:p>
            <a:pPr marL="365125" indent="-282575" algn="l" rtl="0">
              <a:lnSpc>
                <a:spcPct val="80000"/>
              </a:lnSpc>
              <a:buFontTx/>
              <a:buNone/>
            </a:pPr>
            <a:r>
              <a:rPr lang="en-US" altLang="ar-JO" dirty="0"/>
              <a:t> </a:t>
            </a:r>
          </a:p>
          <a:p>
            <a:pPr marL="365125" indent="-282575" algn="l" rtl="0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en-US" altLang="ar-JO" dirty="0">
                <a:solidFill>
                  <a:srgbClr val="FF0000"/>
                </a:solidFill>
              </a:rPr>
              <a:t>Neurological examination is usually normal at birth </a:t>
            </a:r>
            <a:r>
              <a:rPr lang="en-US" altLang="ar-JO" dirty="0"/>
              <a:t>and progressive neurological deficits occur resulting from growth and tethering of the spinal cord </a:t>
            </a:r>
          </a:p>
          <a:p>
            <a:pPr marL="365125" indent="-282575" algn="l" rtl="0">
              <a:lnSpc>
                <a:spcPct val="80000"/>
              </a:lnSpc>
              <a:buFont typeface="Wingdings 2" panose="05020102010507070707" pitchFamily="18" charset="2"/>
              <a:buChar char=""/>
            </a:pPr>
            <a:endParaRPr lang="en-US" altLang="ar-J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itchFamily="18" charset="0"/>
              </a:rPr>
              <a:t>Anencephaly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9001156" cy="535785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Serious</a:t>
            </a:r>
            <a:r>
              <a:rPr lang="en-US" sz="2800" dirty="0"/>
              <a:t> NTD ( failure of closure of </a:t>
            </a:r>
            <a:r>
              <a:rPr lang="en-US" sz="2800" dirty="0">
                <a:solidFill>
                  <a:srgbClr val="FF0000"/>
                </a:solidFill>
              </a:rPr>
              <a:t>cranial </a:t>
            </a:r>
            <a:r>
              <a:rPr lang="en-US" sz="2800" dirty="0"/>
              <a:t>neuropore) in which : </a:t>
            </a:r>
          </a:p>
          <a:p>
            <a:pPr>
              <a:buNone/>
            </a:pPr>
            <a:r>
              <a:rPr lang="en-US" sz="2800" dirty="0"/>
              <a:t>    - The </a:t>
            </a:r>
            <a:r>
              <a:rPr lang="en-US" sz="2800" dirty="0">
                <a:solidFill>
                  <a:srgbClr val="FF0000"/>
                </a:solidFill>
              </a:rPr>
              <a:t>brain (cerebral hemispheres) is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absent.                </a:t>
            </a:r>
            <a:r>
              <a:rPr lang="en-US" sz="2800" dirty="0"/>
              <a:t>           </a:t>
            </a:r>
            <a:r>
              <a:rPr lang="en-US" sz="2800" dirty="0" smtClean="0"/>
              <a:t>       - </a:t>
            </a:r>
            <a:r>
              <a:rPr lang="en-US" sz="2800" dirty="0"/>
              <a:t>Cranial vault are grossly malformed. </a:t>
            </a:r>
          </a:p>
          <a:p>
            <a:pPr>
              <a:buNone/>
            </a:pPr>
            <a:r>
              <a:rPr lang="en-US" sz="2800" dirty="0"/>
              <a:t>    - The cerebellum are reduced or absent . </a:t>
            </a:r>
          </a:p>
          <a:p>
            <a:pPr>
              <a:buNone/>
            </a:pPr>
            <a:r>
              <a:rPr lang="en-US" sz="2800" dirty="0"/>
              <a:t>    - The hindbrain is present. 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/>
              <a:t>leading to </a:t>
            </a:r>
            <a:r>
              <a:rPr lang="en-US" sz="2800" b="1" dirty="0">
                <a:solidFill>
                  <a:srgbClr val="009900"/>
                </a:solidFill>
              </a:rPr>
              <a:t>early fetal loss, stillbirth, or neonatal death after few hours/ </a:t>
            </a:r>
            <a:r>
              <a:rPr lang="en-US" sz="2800" b="1" dirty="0" smtClean="0">
                <a:solidFill>
                  <a:srgbClr val="009900"/>
                </a:solidFill>
              </a:rPr>
              <a:t>days.</a:t>
            </a:r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“if a baby born with anencephaly is usually blind, deaf, unaware of its surroundings and unable to feel pain”.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b="1" dirty="0" smtClean="0"/>
              <a:t>Birth Prevalence : 1/10.000      Pregnancy P : 1/1000</a:t>
            </a:r>
          </a:p>
          <a:p>
            <a:r>
              <a:rPr lang="en-US" sz="2800" b="1" dirty="0" smtClean="0"/>
              <a:t>Females &gt; Males .</a:t>
            </a:r>
          </a:p>
          <a:p>
            <a:endParaRPr lang="en-US" sz="2800" b="1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b="1" dirty="0" smtClean="0">
              <a:solidFill>
                <a:srgbClr val="00990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990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9900"/>
              </a:solidFill>
            </a:endParaRPr>
          </a:p>
          <a:p>
            <a:pPr>
              <a:buNone/>
            </a:pPr>
            <a:endParaRPr lang="en-US" dirty="0"/>
          </a:p>
          <a:p>
            <a:endParaRPr lang="ar-JO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29AD0A07-583B-4A00-BD3A-FFE480907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>
                <a:solidFill>
                  <a:srgbClr val="0070C0"/>
                </a:solidFill>
              </a:rPr>
              <a:t>Tethered cord 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="" xmlns:a16="http://schemas.microsoft.com/office/drawing/2014/main" id="{19F008CF-0D07-4DCC-8DA7-7859DFE441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4895850" cy="4114800"/>
          </a:xfrm>
        </p:spPr>
        <p:txBody>
          <a:bodyPr rtlCol="0">
            <a:normAutofit fontScale="77500" lnSpcReduction="20000"/>
          </a:bodyPr>
          <a:lstStyle/>
          <a:p>
            <a:pPr marL="365760" indent="-283464" algn="l" rtl="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dirty="0"/>
              <a:t>Spinal cord is abnormally attached to tissues around </a:t>
            </a:r>
            <a:r>
              <a:rPr lang="en-US" altLang="ar-JO" dirty="0">
                <a:solidFill>
                  <a:srgbClr val="FF0000"/>
                </a:solidFill>
              </a:rPr>
              <a:t>( most commonly at the base of spine )</a:t>
            </a:r>
          </a:p>
          <a:p>
            <a:pPr marL="365760" indent="-283464" algn="l" rtl="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ar-JO" dirty="0"/>
          </a:p>
          <a:p>
            <a:pPr marL="365760" indent="-283464" algn="l" rtl="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dirty="0"/>
              <a:t>The various forms include </a:t>
            </a:r>
            <a:r>
              <a:rPr lang="en-US" altLang="ar-JO" dirty="0">
                <a:solidFill>
                  <a:srgbClr val="FF0000"/>
                </a:solidFill>
              </a:rPr>
              <a:t>: tight </a:t>
            </a:r>
            <a:r>
              <a:rPr lang="en-US" altLang="ar-JO" dirty="0" err="1">
                <a:solidFill>
                  <a:srgbClr val="FF0000"/>
                </a:solidFill>
              </a:rPr>
              <a:t>filum</a:t>
            </a:r>
            <a:r>
              <a:rPr lang="en-US" altLang="ar-JO" dirty="0">
                <a:solidFill>
                  <a:srgbClr val="FF0000"/>
                </a:solidFill>
              </a:rPr>
              <a:t> </a:t>
            </a:r>
            <a:r>
              <a:rPr lang="en-US" altLang="ar-JO" dirty="0" err="1">
                <a:solidFill>
                  <a:srgbClr val="FF0000"/>
                </a:solidFill>
              </a:rPr>
              <a:t>terminale</a:t>
            </a:r>
            <a:r>
              <a:rPr lang="en-US" altLang="ar-JO" dirty="0">
                <a:solidFill>
                  <a:srgbClr val="FF0000"/>
                </a:solidFill>
              </a:rPr>
              <a:t> , </a:t>
            </a:r>
            <a:r>
              <a:rPr lang="en-US" altLang="ar-JO" dirty="0" err="1">
                <a:solidFill>
                  <a:srgbClr val="FF0000"/>
                </a:solidFill>
              </a:rPr>
              <a:t>lipoma</a:t>
            </a:r>
            <a:r>
              <a:rPr lang="en-US" altLang="ar-JO" dirty="0">
                <a:solidFill>
                  <a:srgbClr val="FF0000"/>
                </a:solidFill>
              </a:rPr>
              <a:t> , spinal bifida , split cord malformations , dermal sinuses tracts ,</a:t>
            </a:r>
            <a:r>
              <a:rPr lang="en-US" altLang="ar-JO" dirty="0" err="1">
                <a:solidFill>
                  <a:srgbClr val="FF0000"/>
                </a:solidFill>
              </a:rPr>
              <a:t>dermoids</a:t>
            </a:r>
            <a:r>
              <a:rPr lang="en-US" altLang="ar-JO" dirty="0">
                <a:solidFill>
                  <a:srgbClr val="FF0000"/>
                </a:solidFill>
              </a:rPr>
              <a:t>.</a:t>
            </a:r>
          </a:p>
          <a:p>
            <a:pPr marL="365760" indent="-283464" algn="l" rtl="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ar-JO" dirty="0"/>
          </a:p>
          <a:p>
            <a:pPr marL="365760" indent="-283464" algn="l" rtl="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dirty="0"/>
              <a:t>The spinal cord normally hangs loose in the canal free to move up and down with growth and bending and </a:t>
            </a:r>
            <a:r>
              <a:rPr lang="en-US" altLang="ar-JO" dirty="0" err="1"/>
              <a:t>streching</a:t>
            </a:r>
            <a:r>
              <a:rPr lang="en-US" altLang="ar-JO" dirty="0"/>
              <a:t> , </a:t>
            </a:r>
            <a:r>
              <a:rPr lang="en-US" altLang="ar-JO" b="1" dirty="0">
                <a:solidFill>
                  <a:srgbClr val="FF0000"/>
                </a:solidFill>
              </a:rPr>
              <a:t>a tethered cord is held taut at the end </a:t>
            </a:r>
          </a:p>
        </p:txBody>
      </p:sp>
      <p:pic>
        <p:nvPicPr>
          <p:cNvPr id="31748" name="Picture 4" descr="fig1">
            <a:extLst>
              <a:ext uri="{FF2B5EF4-FFF2-40B4-BE49-F238E27FC236}">
                <a16:creationId xmlns="" xmlns:a16="http://schemas.microsoft.com/office/drawing/2014/main" id="{C7A1857A-B3CA-4B4B-A72D-DA89D76D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268413"/>
            <a:ext cx="36322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>
            <a:extLst>
              <a:ext uri="{FF2B5EF4-FFF2-40B4-BE49-F238E27FC236}">
                <a16:creationId xmlns="" xmlns:a16="http://schemas.microsoft.com/office/drawing/2014/main" id="{ACE2B5E4-D71C-4986-A700-24CE4D86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2771" name="Picture 8" descr="Image result for tethered cord">
            <a:extLst>
              <a:ext uri="{FF2B5EF4-FFF2-40B4-BE49-F238E27FC236}">
                <a16:creationId xmlns="" xmlns:a16="http://schemas.microsoft.com/office/drawing/2014/main" id="{AFF070DD-19AA-4559-BC69-6AE6337230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0674" y="2249488"/>
            <a:ext cx="4022651" cy="4324350"/>
          </a:xfr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عنوان 5">
            <a:extLst>
              <a:ext uri="{FF2B5EF4-FFF2-40B4-BE49-F238E27FC236}">
                <a16:creationId xmlns="" xmlns:a16="http://schemas.microsoft.com/office/drawing/2014/main" id="{13D4A916-E939-46BF-8B5A-D1DC93AB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 altLang="ar-JO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8BE72091-5149-4D48-985E-EEC0418CA8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altLang="ar-JO" b="1">
                <a:solidFill>
                  <a:srgbClr val="0070C0"/>
                </a:solidFill>
                <a:ea typeface="Majalla UI"/>
              </a:rPr>
              <a:t>Clinical features: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ar-JO" b="1" u="sng">
                <a:ea typeface="Majalla UI"/>
              </a:rPr>
              <a:t>In children : </a:t>
            </a:r>
            <a:r>
              <a:rPr lang="en-US" altLang="ar-JO">
                <a:ea typeface="Majalla UI"/>
              </a:rPr>
              <a:t>symptoms may include lesions , hairy patches , dimples , or fatty tumors on the lower back  , Foot and spinal deformeties , weakness in the legs Low back pain , Scoliosis , And incontenece </a:t>
            </a:r>
          </a:p>
          <a:p>
            <a:pPr algn="l" rtl="0">
              <a:lnSpc>
                <a:spcPct val="90000"/>
              </a:lnSpc>
            </a:pPr>
            <a:endParaRPr lang="en-US" altLang="ar-JO">
              <a:ea typeface="Majalla UI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ar-JO" b="1" u="sng">
                <a:ea typeface="Majalla UI"/>
              </a:rPr>
              <a:t>In adults : </a:t>
            </a:r>
            <a:r>
              <a:rPr lang="en-US" altLang="ar-JO">
                <a:ea typeface="Majalla UI"/>
              </a:rPr>
              <a:t>onset of symptoms typically include severe pain ( in the lower back and radiating in to the legs , groin , and perineum ) , bilateral muscle weakness and numbness , bladder and bowel incontinence 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altLang="ar-JO">
              <a:ea typeface="Majalla U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="" xmlns:a16="http://schemas.microsoft.com/office/drawing/2014/main" id="{97AC503C-142E-4B1B-B5C5-11E9086E6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69875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 dirty="0">
                <a:solidFill>
                  <a:srgbClr val="0070C0"/>
                </a:solidFill>
              </a:rPr>
              <a:t>Treatment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3B744D03-26AD-47D1-9359-45AAAC27C2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ar-JO" b="1" u="sng" dirty="0">
                <a:ea typeface="Majalla UI"/>
              </a:rPr>
              <a:t>In children : </a:t>
            </a:r>
            <a:r>
              <a:rPr lang="en-US" altLang="ar-JO" dirty="0">
                <a:ea typeface="Majalla UI"/>
              </a:rPr>
              <a:t>early surgery is recommended to prevent further neurological deterioration</a:t>
            </a:r>
          </a:p>
          <a:p>
            <a:pPr algn="l" rtl="0"/>
            <a:r>
              <a:rPr lang="en-US" altLang="ar-JO" b="1" u="sng" dirty="0">
                <a:ea typeface="Majalla UI"/>
              </a:rPr>
              <a:t>In adults : </a:t>
            </a:r>
            <a:r>
              <a:rPr lang="en-US" altLang="ar-JO" dirty="0">
                <a:ea typeface="Majalla UI"/>
              </a:rPr>
              <a:t>surgery to free (</a:t>
            </a:r>
            <a:r>
              <a:rPr lang="en-US" altLang="ar-JO" dirty="0" err="1">
                <a:ea typeface="Majalla UI"/>
              </a:rPr>
              <a:t>detether</a:t>
            </a:r>
            <a:r>
              <a:rPr lang="en-US" altLang="ar-JO" dirty="0">
                <a:ea typeface="Majalla UI"/>
              </a:rPr>
              <a:t>) the spinal cord can reduce the size and further development of cysts in the cord and may restore some function or alleviate other symptoms   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FEC86D3A-01D3-48A1-B058-63B755C9A5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7772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>
                <a:solidFill>
                  <a:srgbClr val="0070C0"/>
                </a:solidFill>
              </a:rPr>
              <a:t>Syringomyelia ( hydromyelia )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5B861D88-E0DC-482B-9577-E40631DB8A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2952750"/>
          </a:xfrm>
        </p:spPr>
        <p:txBody>
          <a:bodyPr rtlCol="0">
            <a:normAutofit fontScale="85000" lnSpcReduction="20000"/>
          </a:bodyPr>
          <a:lstStyle/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dirty="0"/>
              <a:t>is the development of a fluid-filled cavity  sac or syrinx within the central </a:t>
            </a:r>
            <a:r>
              <a:rPr lang="en-US" altLang="ar-JO" dirty="0" err="1"/>
              <a:t>cannal</a:t>
            </a:r>
            <a:r>
              <a:rPr lang="en-US" altLang="ar-JO" dirty="0"/>
              <a:t> of  spinal cord </a:t>
            </a: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ar-JO" dirty="0"/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dirty="0"/>
              <a:t>Patients may present with </a:t>
            </a:r>
            <a:r>
              <a:rPr lang="en-US" altLang="ar-JO" b="1" dirty="0"/>
              <a:t>sensory disturbances </a:t>
            </a:r>
            <a:r>
              <a:rPr lang="en-US" altLang="ar-JO" dirty="0"/>
              <a:t>weakness of the hands loss of pain and temperature sensation or progressive </a:t>
            </a:r>
            <a:r>
              <a:rPr lang="en-US" altLang="ar-JO" dirty="0" err="1"/>
              <a:t>kyphoscoliosis</a:t>
            </a:r>
            <a:r>
              <a:rPr lang="en-US" altLang="ar-JO" dirty="0"/>
              <a:t>.</a:t>
            </a: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ar-JO" dirty="0"/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ar-JO" b="1" dirty="0"/>
              <a:t>Hindbrain </a:t>
            </a:r>
            <a:r>
              <a:rPr lang="en-US" altLang="ar-JO" b="1" dirty="0" err="1"/>
              <a:t>herniation</a:t>
            </a:r>
            <a:r>
              <a:rPr lang="en-US" altLang="ar-JO" b="1" dirty="0"/>
              <a:t> </a:t>
            </a:r>
            <a:r>
              <a:rPr lang="en-US" altLang="ar-JO" dirty="0"/>
              <a:t>can lead</a:t>
            </a:r>
            <a:br>
              <a:rPr lang="en-US" altLang="ar-JO" dirty="0"/>
            </a:br>
            <a:r>
              <a:rPr lang="en-US" altLang="ar-JO" dirty="0"/>
              <a:t> to headache neck pain , ataxia </a:t>
            </a:r>
            <a:br>
              <a:rPr lang="en-US" altLang="ar-JO" dirty="0"/>
            </a:br>
            <a:r>
              <a:rPr lang="en-US" altLang="ar-JO" dirty="0"/>
              <a:t>, spasticity and lower cranial </a:t>
            </a:r>
            <a:br>
              <a:rPr lang="en-US" altLang="ar-JO" dirty="0"/>
            </a:br>
            <a:r>
              <a:rPr lang="en-US" altLang="ar-JO" dirty="0"/>
              <a:t>nerve palsies .  </a:t>
            </a: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ar-JO" dirty="0"/>
          </a:p>
        </p:txBody>
      </p:sp>
      <p:pic>
        <p:nvPicPr>
          <p:cNvPr id="35844" name="Picture 5" descr="syringomyelia">
            <a:extLst>
              <a:ext uri="{FF2B5EF4-FFF2-40B4-BE49-F238E27FC236}">
                <a16:creationId xmlns="" xmlns:a16="http://schemas.microsoft.com/office/drawing/2014/main" id="{148C75C2-1DF0-456D-BECF-472A1808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89363"/>
            <a:ext cx="32385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F24FD494-1AAA-4CD2-9EA9-F97C125C4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>
                <a:solidFill>
                  <a:srgbClr val="0070C0"/>
                </a:solidFill>
              </a:rPr>
              <a:t>Types of syringomyelia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CA44D6A0-B556-4513-8844-8B265AC4F8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ar-JO" sz="2800" dirty="0" err="1">
                <a:ea typeface="Majalla UI"/>
              </a:rPr>
              <a:t>Syringomyelia</a:t>
            </a:r>
            <a:r>
              <a:rPr lang="en-US" altLang="ar-JO" sz="2800" dirty="0">
                <a:ea typeface="Majalla UI"/>
              </a:rPr>
              <a:t> due to </a:t>
            </a:r>
            <a:r>
              <a:rPr lang="en-US" altLang="ar-JO" sz="2800" b="1" dirty="0">
                <a:solidFill>
                  <a:srgbClr val="00B050"/>
                </a:solidFill>
                <a:ea typeface="Majalla UI"/>
              </a:rPr>
              <a:t>blockage of CSF circulation</a:t>
            </a:r>
            <a:r>
              <a:rPr lang="en-US" altLang="ar-JO" sz="2800" b="1" dirty="0">
                <a:solidFill>
                  <a:srgbClr val="C00000"/>
                </a:solidFill>
                <a:ea typeface="Majalla UI"/>
              </a:rPr>
              <a:t> </a:t>
            </a:r>
            <a:r>
              <a:rPr lang="en-US" altLang="ar-JO" sz="2800" dirty="0">
                <a:ea typeface="Majalla UI"/>
              </a:rPr>
              <a:t>(without fourth ventricular communication)</a:t>
            </a:r>
          </a:p>
          <a:p>
            <a:pPr algn="l" rtl="0"/>
            <a:r>
              <a:rPr lang="en-US" altLang="ar-JO" sz="2800" dirty="0" err="1">
                <a:ea typeface="Majalla UI"/>
              </a:rPr>
              <a:t>Syringomyelia</a:t>
            </a:r>
            <a:r>
              <a:rPr lang="en-US" altLang="ar-JO" sz="2800" dirty="0">
                <a:ea typeface="Majalla UI"/>
              </a:rPr>
              <a:t> due to </a:t>
            </a:r>
            <a:r>
              <a:rPr lang="en-US" altLang="ar-JO" sz="2800" b="1" dirty="0">
                <a:solidFill>
                  <a:srgbClr val="00B050"/>
                </a:solidFill>
                <a:ea typeface="Majalla UI"/>
              </a:rPr>
              <a:t>spinal cord injury</a:t>
            </a:r>
          </a:p>
          <a:p>
            <a:pPr algn="l" rtl="0"/>
            <a:r>
              <a:rPr lang="en-US" altLang="ar-JO" sz="2800" dirty="0" err="1">
                <a:ea typeface="Majalla UI"/>
              </a:rPr>
              <a:t>Syringomyelia</a:t>
            </a:r>
            <a:r>
              <a:rPr lang="en-US" altLang="ar-JO" sz="2800" dirty="0">
                <a:ea typeface="Majalla UI"/>
              </a:rPr>
              <a:t> and </a:t>
            </a:r>
            <a:r>
              <a:rPr lang="en-US" altLang="ar-JO" sz="2800" b="1" dirty="0">
                <a:solidFill>
                  <a:srgbClr val="00B050"/>
                </a:solidFill>
                <a:ea typeface="Majalla UI"/>
              </a:rPr>
              <a:t>spinal </a:t>
            </a:r>
            <a:r>
              <a:rPr lang="en-US" altLang="ar-JO" sz="2800" b="1" dirty="0" err="1">
                <a:solidFill>
                  <a:srgbClr val="00B050"/>
                </a:solidFill>
                <a:ea typeface="Majalla UI"/>
              </a:rPr>
              <a:t>dysraphism</a:t>
            </a:r>
            <a:endParaRPr lang="en-US" altLang="ar-JO" sz="2800" b="1" dirty="0">
              <a:solidFill>
                <a:srgbClr val="00B050"/>
              </a:solidFill>
              <a:ea typeface="Majalla UI"/>
            </a:endParaRPr>
          </a:p>
          <a:p>
            <a:pPr algn="l" rtl="0"/>
            <a:r>
              <a:rPr lang="en-US" altLang="ar-JO" sz="2800" dirty="0" err="1">
                <a:ea typeface="Majalla UI"/>
              </a:rPr>
              <a:t>Syringomyelia</a:t>
            </a:r>
            <a:r>
              <a:rPr lang="en-US" altLang="ar-JO" sz="2800" dirty="0">
                <a:ea typeface="Majalla UI"/>
              </a:rPr>
              <a:t> due to </a:t>
            </a:r>
            <a:r>
              <a:rPr lang="en-US" altLang="ar-JO" sz="2800" b="1" dirty="0">
                <a:solidFill>
                  <a:srgbClr val="00B050"/>
                </a:solidFill>
                <a:ea typeface="Majalla UI"/>
              </a:rPr>
              <a:t>intramedullary tumors</a:t>
            </a:r>
          </a:p>
          <a:p>
            <a:pPr algn="l" rtl="0"/>
            <a:r>
              <a:rPr lang="en-US" altLang="ar-JO" sz="2800" b="1" dirty="0">
                <a:solidFill>
                  <a:srgbClr val="00B050"/>
                </a:solidFill>
                <a:ea typeface="Majalla UI"/>
              </a:rPr>
              <a:t>idiopathic</a:t>
            </a:r>
            <a:r>
              <a:rPr lang="en-US" altLang="ar-JO" sz="2800" b="1" dirty="0">
                <a:solidFill>
                  <a:srgbClr val="C00000"/>
                </a:solidFill>
                <a:ea typeface="Majalla UI"/>
              </a:rPr>
              <a:t> </a:t>
            </a:r>
            <a:r>
              <a:rPr lang="en-US" altLang="ar-JO" sz="2800" dirty="0" err="1">
                <a:ea typeface="Majalla UI"/>
              </a:rPr>
              <a:t>syringomyelia</a:t>
            </a:r>
            <a:endParaRPr lang="en-US" altLang="ar-JO" sz="2800" dirty="0">
              <a:ea typeface="Majalla UI"/>
            </a:endParaRPr>
          </a:p>
          <a:p>
            <a:pPr algn="l" rtl="0">
              <a:buFontTx/>
              <a:buNone/>
            </a:pPr>
            <a:endParaRPr lang="en-US" altLang="ar-JO" sz="2800" dirty="0">
              <a:ea typeface="Majalla UI"/>
            </a:endParaRPr>
          </a:p>
          <a:p>
            <a:pPr algn="l" rtl="0"/>
            <a:endParaRPr lang="en-US" altLang="ar-JO" sz="2800" dirty="0">
              <a:ea typeface="Majalla UI"/>
            </a:endParaRPr>
          </a:p>
          <a:p>
            <a:pPr algn="l" rtl="0"/>
            <a:endParaRPr lang="en-US" altLang="ar-JO" sz="2800" dirty="0">
              <a:ea typeface="Majalla U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6A008330-09D7-4BDD-BBC6-CB4BC87E2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JO" altLang="ar-JO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1" name="Content Placeholder 3">
            <a:extLst>
              <a:ext uri="{FF2B5EF4-FFF2-40B4-BE49-F238E27FC236}">
                <a16:creationId xmlns="" xmlns:a16="http://schemas.microsoft.com/office/drawing/2014/main" id="{F19A3E02-623A-4524-8886-F5196E920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altLang="en-US">
              <a:ea typeface="Majalla UI"/>
            </a:endParaRPr>
          </a:p>
        </p:txBody>
      </p:sp>
      <p:pic>
        <p:nvPicPr>
          <p:cNvPr id="37892" name="Picture 4" descr="C:\Users\User\Downloads\chiari-op-mri-scan-syrinx.gif">
            <a:extLst>
              <a:ext uri="{FF2B5EF4-FFF2-40B4-BE49-F238E27FC236}">
                <a16:creationId xmlns="" xmlns:a16="http://schemas.microsoft.com/office/drawing/2014/main" id="{CC7EDF32-B0B6-4687-A185-1E669E1A9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D8E89CB5-1647-4B49-85DB-7168E57BC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JO" b="1">
                <a:solidFill>
                  <a:srgbClr val="0070C0"/>
                </a:solidFill>
              </a:rPr>
              <a:t>Syringomyelia Treatment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1A4D56FB-0F02-43C9-A528-4D3655B6D0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071563"/>
            <a:ext cx="8643937" cy="4876800"/>
          </a:xfrm>
        </p:spPr>
        <p:txBody>
          <a:bodyPr rtlCol="0">
            <a:normAutofit fontScale="92500"/>
          </a:bodyPr>
          <a:lstStyle/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ar-JO" dirty="0"/>
          </a:p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en-US" altLang="ar-JO" b="1" dirty="0"/>
              <a:t>Treat underlying pathology :</a:t>
            </a:r>
          </a:p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AutoNum type="arabicParenR"/>
              <a:defRPr/>
            </a:pPr>
            <a:endParaRPr lang="en-US" altLang="ar-JO" dirty="0"/>
          </a:p>
          <a:p>
            <a:pPr marL="838200" lvl="1" indent="-381000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400" dirty="0"/>
              <a:t>If associated </a:t>
            </a:r>
            <a:r>
              <a:rPr lang="en-US" altLang="ar-JO" sz="2400" b="1" dirty="0">
                <a:solidFill>
                  <a:srgbClr val="00B050"/>
                </a:solidFill>
              </a:rPr>
              <a:t>with a type I </a:t>
            </a:r>
            <a:r>
              <a:rPr lang="en-US" altLang="ar-JO" sz="2400" b="1" dirty="0" err="1">
                <a:solidFill>
                  <a:srgbClr val="00B050"/>
                </a:solidFill>
              </a:rPr>
              <a:t>Chiari</a:t>
            </a:r>
            <a:r>
              <a:rPr lang="en-US" altLang="ar-JO" sz="2400" b="1" dirty="0">
                <a:solidFill>
                  <a:srgbClr val="00B050"/>
                </a:solidFill>
              </a:rPr>
              <a:t> </a:t>
            </a:r>
            <a:r>
              <a:rPr lang="en-US" altLang="ar-JO" sz="2400" dirty="0"/>
              <a:t>, </a:t>
            </a:r>
            <a:r>
              <a:rPr lang="en-US" altLang="ar-JO" sz="2400" dirty="0">
                <a:solidFill>
                  <a:srgbClr val="7030A0"/>
                </a:solidFill>
              </a:rPr>
              <a:t>then a posterior cranial fossa decompression</a:t>
            </a:r>
            <a:r>
              <a:rPr lang="en-US" altLang="ar-JO" sz="2400" dirty="0"/>
              <a:t> is indicated to restore cerebral spinal fluid outflow </a:t>
            </a:r>
            <a:r>
              <a:rPr lang="en-US" altLang="ar-JO" sz="2400" dirty="0">
                <a:solidFill>
                  <a:srgbClr val="7030A0"/>
                </a:solidFill>
              </a:rPr>
              <a:t>through </a:t>
            </a:r>
            <a:r>
              <a:rPr lang="en-US" altLang="ar-JO" sz="2400" dirty="0" err="1">
                <a:solidFill>
                  <a:srgbClr val="7030A0"/>
                </a:solidFill>
              </a:rPr>
              <a:t>formen</a:t>
            </a:r>
            <a:r>
              <a:rPr lang="en-US" altLang="ar-JO" sz="2400" dirty="0">
                <a:solidFill>
                  <a:srgbClr val="7030A0"/>
                </a:solidFill>
              </a:rPr>
              <a:t> of </a:t>
            </a:r>
            <a:r>
              <a:rPr lang="en-US" altLang="ar-JO" sz="2400" dirty="0" err="1">
                <a:solidFill>
                  <a:srgbClr val="7030A0"/>
                </a:solidFill>
              </a:rPr>
              <a:t>Magendie</a:t>
            </a:r>
            <a:endParaRPr lang="en-US" altLang="ar-JO" sz="2400" dirty="0">
              <a:solidFill>
                <a:srgbClr val="7030A0"/>
              </a:solidFill>
            </a:endParaRPr>
          </a:p>
          <a:p>
            <a:pPr marL="838200" lvl="1" indent="-381000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400" dirty="0"/>
              <a:t>If the cause is an </a:t>
            </a:r>
            <a:r>
              <a:rPr lang="en-US" altLang="ar-JO" sz="2400" b="1" dirty="0" err="1">
                <a:solidFill>
                  <a:srgbClr val="00B050"/>
                </a:solidFill>
              </a:rPr>
              <a:t>intamedullary</a:t>
            </a:r>
            <a:r>
              <a:rPr lang="en-US" altLang="ar-JO" sz="2400" b="1" dirty="0">
                <a:solidFill>
                  <a:srgbClr val="00B050"/>
                </a:solidFill>
              </a:rPr>
              <a:t> spinal cord tumor </a:t>
            </a:r>
            <a:r>
              <a:rPr lang="en-US" altLang="ar-JO" sz="2400" dirty="0"/>
              <a:t>, </a:t>
            </a:r>
            <a:r>
              <a:rPr lang="en-US" altLang="ar-JO" sz="2400" dirty="0">
                <a:solidFill>
                  <a:srgbClr val="7030A0"/>
                </a:solidFill>
              </a:rPr>
              <a:t>excision of tumor</a:t>
            </a:r>
            <a:r>
              <a:rPr lang="en-US" altLang="ar-JO" sz="2400" dirty="0"/>
              <a:t> should restore the communication with </a:t>
            </a:r>
            <a:r>
              <a:rPr lang="en-US" altLang="ar-JO" sz="2400" dirty="0">
                <a:solidFill>
                  <a:srgbClr val="7030A0"/>
                </a:solidFill>
              </a:rPr>
              <a:t>central canal </a:t>
            </a:r>
          </a:p>
          <a:p>
            <a:pPr marL="838200" lvl="1" indent="-381000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400" dirty="0"/>
              <a:t>If </a:t>
            </a:r>
            <a:r>
              <a:rPr lang="en-US" altLang="ar-JO" sz="2400" b="1" dirty="0">
                <a:solidFill>
                  <a:srgbClr val="00B050"/>
                </a:solidFill>
              </a:rPr>
              <a:t>post traumatic cause </a:t>
            </a:r>
            <a:r>
              <a:rPr lang="en-US" altLang="ar-JO" sz="2400" dirty="0"/>
              <a:t>, the </a:t>
            </a:r>
            <a:r>
              <a:rPr lang="en-US" altLang="ar-JO" sz="2400" dirty="0">
                <a:solidFill>
                  <a:srgbClr val="7030A0"/>
                </a:solidFill>
              </a:rPr>
              <a:t>obstruction should be revealed </a:t>
            </a:r>
            <a:r>
              <a:rPr lang="en-US" altLang="ar-JO" sz="2400" dirty="0"/>
              <a:t>by decompression  </a:t>
            </a:r>
          </a:p>
          <a:p>
            <a:pPr marL="838200" lvl="1" indent="-381000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n-US" altLang="ar-JO" sz="2400" dirty="0"/>
          </a:p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AutoNum type="arabicParenR" startAt="2"/>
              <a:defRPr/>
            </a:pPr>
            <a:r>
              <a:rPr lang="en-US" altLang="ar-JO" dirty="0"/>
              <a:t>Not withstanding this , fluid diversion to the</a:t>
            </a:r>
          </a:p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ar-JO" dirty="0"/>
              <a:t> peritoneum or plural space  </a:t>
            </a:r>
            <a:r>
              <a:rPr lang="en-US" altLang="ar-JO" b="1" dirty="0" err="1">
                <a:solidFill>
                  <a:srgbClr val="7030A0"/>
                </a:solidFill>
              </a:rPr>
              <a:t>syingoperitonial</a:t>
            </a:r>
            <a:r>
              <a:rPr lang="en-US" altLang="ar-JO" b="1" dirty="0">
                <a:solidFill>
                  <a:srgbClr val="7030A0"/>
                </a:solidFill>
              </a:rPr>
              <a:t> or</a:t>
            </a:r>
          </a:p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ar-JO" b="1" dirty="0">
                <a:solidFill>
                  <a:srgbClr val="7030A0"/>
                </a:solidFill>
              </a:rPr>
              <a:t> </a:t>
            </a:r>
            <a:r>
              <a:rPr lang="en-US" altLang="ar-JO" b="1" dirty="0" err="1">
                <a:solidFill>
                  <a:srgbClr val="7030A0"/>
                </a:solidFill>
              </a:rPr>
              <a:t>syringopleural</a:t>
            </a:r>
            <a:r>
              <a:rPr lang="en-US" altLang="ar-JO" b="1" dirty="0">
                <a:solidFill>
                  <a:srgbClr val="7030A0"/>
                </a:solidFill>
              </a:rPr>
              <a:t> </a:t>
            </a:r>
            <a:r>
              <a:rPr lang="en-US" altLang="ar-JO" dirty="0"/>
              <a:t>) has been used with moderate success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Etiology</a:t>
            </a:r>
            <a:endParaRPr lang="en-US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sz="3000" dirty="0" smtClean="0">
                <a:solidFill>
                  <a:srgbClr val="FF0000"/>
                </a:solidFill>
              </a:rPr>
              <a:t>Inadequate Folic acid (or Antagonists; </a:t>
            </a:r>
            <a:r>
              <a:rPr lang="en-US" sz="2800" dirty="0" err="1" smtClean="0"/>
              <a:t>Valproic</a:t>
            </a:r>
            <a:r>
              <a:rPr lang="en-US" sz="2800" dirty="0" smtClean="0"/>
              <a:t> acid , </a:t>
            </a:r>
            <a:r>
              <a:rPr lang="en-US" sz="2800" dirty="0" err="1" smtClean="0"/>
              <a:t>phenytoin</a:t>
            </a:r>
            <a:r>
              <a:rPr lang="en-US" sz="2800" dirty="0" smtClean="0"/>
              <a:t> , </a:t>
            </a:r>
            <a:r>
              <a:rPr lang="en-US" sz="2800" dirty="0" err="1" smtClean="0"/>
              <a:t>carbamazepine</a:t>
            </a:r>
            <a:r>
              <a:rPr lang="en-US" sz="2800" dirty="0" smtClean="0"/>
              <a:t> ,</a:t>
            </a:r>
            <a:r>
              <a:rPr lang="en-US" sz="2800" dirty="0" err="1" smtClean="0"/>
              <a:t>phenobarbital</a:t>
            </a:r>
            <a:r>
              <a:rPr lang="en-US" sz="2800" dirty="0" smtClean="0"/>
              <a:t> ,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, </a:t>
            </a:r>
            <a:r>
              <a:rPr lang="en-US" sz="2800" dirty="0" err="1" smtClean="0"/>
              <a:t>trimethoprim</a:t>
            </a:r>
            <a:r>
              <a:rPr lang="en-US" sz="2800" dirty="0" smtClean="0"/>
              <a:t> , </a:t>
            </a:r>
            <a:r>
              <a:rPr lang="en-US" sz="2800" dirty="0" err="1" smtClean="0"/>
              <a:t>sulfamethoxazole</a:t>
            </a:r>
            <a:r>
              <a:rPr lang="en-US" sz="2800" dirty="0" smtClean="0"/>
              <a:t>)</a:t>
            </a:r>
            <a:endParaRPr lang="en-US" altLang="en-US" sz="3000" dirty="0" smtClean="0">
              <a:solidFill>
                <a:srgbClr val="FF0000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endParaRPr lang="en-US" sz="3000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000" dirty="0"/>
              <a:t>Maternal type 1 diabetes mellitus 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altLang="en-US" sz="3000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sz="3000" dirty="0"/>
              <a:t>Maternal Hyperthermia 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3000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000" dirty="0"/>
              <a:t>Genetics 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3000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000" dirty="0"/>
              <a:t>Amniotic band syndrome 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Screening</a:t>
            </a:r>
            <a:endParaRPr lang="en-US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Lab studies : </a:t>
            </a:r>
            <a:r>
              <a:rPr lang="en-US" dirty="0"/>
              <a:t>mainly during </a:t>
            </a:r>
            <a:r>
              <a:rPr lang="en-US" b="1" dirty="0">
                <a:solidFill>
                  <a:srgbClr val="FF0000"/>
                </a:solidFill>
              </a:rPr>
              <a:t>2t</a:t>
            </a:r>
            <a:r>
              <a:rPr lang="en-US" dirty="0"/>
              <a:t> :  </a:t>
            </a:r>
          </a:p>
          <a:p>
            <a:pPr>
              <a:buNone/>
            </a:pPr>
            <a:r>
              <a:rPr lang="en-US" dirty="0"/>
              <a:t>    - maternal serum </a:t>
            </a:r>
            <a:r>
              <a:rPr lang="en-US" u="sng" dirty="0"/>
              <a:t>AFP</a:t>
            </a:r>
            <a:r>
              <a:rPr lang="en-US" dirty="0"/>
              <a:t> , AF AFP ↑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Imaging studies </a:t>
            </a:r>
            <a:r>
              <a:rPr lang="en-US" dirty="0"/>
              <a:t>: </a:t>
            </a:r>
          </a:p>
          <a:p>
            <a:pPr>
              <a:buNone/>
            </a:pPr>
            <a:r>
              <a:rPr lang="en-US" dirty="0"/>
              <a:t>    - </a:t>
            </a:r>
            <a:r>
              <a:rPr lang="en-US" b="1" dirty="0">
                <a:solidFill>
                  <a:srgbClr val="FF0000"/>
                </a:solidFill>
              </a:rPr>
              <a:t>US</a:t>
            </a:r>
            <a:r>
              <a:rPr lang="en-US" sz="2800" dirty="0"/>
              <a:t> ( not diagnostic before 12</a:t>
            </a:r>
            <a:r>
              <a:rPr lang="en-US" sz="2800" baseline="30000" dirty="0"/>
              <a:t>th</a:t>
            </a:r>
            <a:r>
              <a:rPr lang="en-US" sz="2800" dirty="0"/>
              <a:t> week of gestation ) :</a:t>
            </a:r>
          </a:p>
          <a:p>
            <a:pPr>
              <a:buNone/>
            </a:pPr>
            <a:r>
              <a:rPr lang="en-US" sz="2800" dirty="0"/>
              <a:t>     absence of brain and calvaria superior to the orbits    on coronal views of the fetal head , reduced crown-rump </a:t>
            </a:r>
            <a:r>
              <a:rPr lang="en-US" sz="2800" dirty="0" smtClean="0"/>
              <a:t>length, Later </a:t>
            </a:r>
            <a:r>
              <a:rPr lang="en-US" sz="2800" dirty="0"/>
              <a:t>on : polyhydramnios in 50% 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3888" y="6430963"/>
            <a:ext cx="900112" cy="427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603" name="Picture 2" descr="C:\Users\ACER\Desktop\brain\dscn003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9525"/>
            <a:ext cx="446246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ACER\Desktop\brain\main-qimg-e42081bf2e9f2877d6c3873ab955a39b-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565400"/>
            <a:ext cx="4643437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1788</Words>
  <Application>Microsoft Office PowerPoint</Application>
  <PresentationFormat>عرض على الشاشة (3:4)‏</PresentationFormat>
  <Paragraphs>315</Paragraphs>
  <Slides>67</Slides>
  <Notes>10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67</vt:i4>
      </vt:variant>
    </vt:vector>
  </HeadingPairs>
  <TitlesOfParts>
    <vt:vector size="69" baseType="lpstr">
      <vt:lpstr>Office Theme</vt:lpstr>
      <vt:lpstr>حضري</vt:lpstr>
      <vt:lpstr>Congenital anomalies of CNS</vt:lpstr>
      <vt:lpstr>الشريحة 2</vt:lpstr>
      <vt:lpstr>الشريحة 3</vt:lpstr>
      <vt:lpstr>الشريحة 4</vt:lpstr>
      <vt:lpstr>Anencephaly</vt:lpstr>
      <vt:lpstr>Anencephaly</vt:lpstr>
      <vt:lpstr>Etiology</vt:lpstr>
      <vt:lpstr>Screening</vt:lpstr>
      <vt:lpstr>الشريحة 9</vt:lpstr>
      <vt:lpstr>الشريحة 10</vt:lpstr>
      <vt:lpstr>Cephalocele</vt:lpstr>
      <vt:lpstr>الشريحة 12</vt:lpstr>
      <vt:lpstr>Locations </vt:lpstr>
      <vt:lpstr>الشريحة 14</vt:lpstr>
      <vt:lpstr>الشريحة 15</vt:lpstr>
      <vt:lpstr>Sphenoidal encephalocele </vt:lpstr>
      <vt:lpstr>Chiari Malformation</vt:lpstr>
      <vt:lpstr>Type 1</vt:lpstr>
      <vt:lpstr>Type 1</vt:lpstr>
      <vt:lpstr>الشريحة 20</vt:lpstr>
      <vt:lpstr>Type 2</vt:lpstr>
      <vt:lpstr>الشريحة 22</vt:lpstr>
      <vt:lpstr>الشريحة 23</vt:lpstr>
      <vt:lpstr>الشريحة 24</vt:lpstr>
      <vt:lpstr>Arachnoid Cysts</vt:lpstr>
      <vt:lpstr>Sylvian fissure</vt:lpstr>
      <vt:lpstr>Cerebellopontine angle</vt:lpstr>
      <vt:lpstr>Suprasellar (the only extradural one) </vt:lpstr>
      <vt:lpstr>الشريحة 29</vt:lpstr>
      <vt:lpstr>الشريحة 30</vt:lpstr>
      <vt:lpstr>Dandy-Walker Malformation</vt:lpstr>
      <vt:lpstr>الشريحة 32</vt:lpstr>
      <vt:lpstr>الشريحة 33</vt:lpstr>
      <vt:lpstr>الشريحة 34</vt:lpstr>
      <vt:lpstr>الشريحة 35</vt:lpstr>
      <vt:lpstr>Spinal dysraphism</vt:lpstr>
      <vt:lpstr>Embryology </vt:lpstr>
      <vt:lpstr>Major forms of spinal dysraphism </vt:lpstr>
      <vt:lpstr>الشريحة 39</vt:lpstr>
      <vt:lpstr>الشريحة 40</vt:lpstr>
      <vt:lpstr>الشريحة 41</vt:lpstr>
      <vt:lpstr>Occult spinal dysraphism </vt:lpstr>
      <vt:lpstr>Occult spinal dysraphism 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Diastematomyelia  </vt:lpstr>
      <vt:lpstr>Meningeocele (spina bifida aperta)</vt:lpstr>
      <vt:lpstr>الشريحة 52</vt:lpstr>
      <vt:lpstr>الشريحة 53</vt:lpstr>
      <vt:lpstr>Myelomeningocele </vt:lpstr>
      <vt:lpstr> </vt:lpstr>
      <vt:lpstr>الشريحة 56</vt:lpstr>
      <vt:lpstr>الشريحة 57</vt:lpstr>
      <vt:lpstr>الشريحة 58</vt:lpstr>
      <vt:lpstr>lipomeningocele</vt:lpstr>
      <vt:lpstr>Tethered cord </vt:lpstr>
      <vt:lpstr>الشريحة 61</vt:lpstr>
      <vt:lpstr>الشريحة 62</vt:lpstr>
      <vt:lpstr>Treatment</vt:lpstr>
      <vt:lpstr>Syringomyelia ( hydromyelia )</vt:lpstr>
      <vt:lpstr>Types of syringomyelia </vt:lpstr>
      <vt:lpstr>الشريحة 66</vt:lpstr>
      <vt:lpstr>Syringomyelia Treatment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4t4</dc:creator>
  <cp:lastModifiedBy>Technology World</cp:lastModifiedBy>
  <cp:revision>71</cp:revision>
  <dcterms:created xsi:type="dcterms:W3CDTF">2006-08-16T00:00:00Z</dcterms:created>
  <dcterms:modified xsi:type="dcterms:W3CDTF">2020-09-14T06:41:04Z</dcterms:modified>
</cp:coreProperties>
</file>