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81" r:id="rId4"/>
    <p:sldId id="282" r:id="rId5"/>
    <p:sldId id="259" r:id="rId6"/>
    <p:sldId id="260" r:id="rId7"/>
    <p:sldId id="283" r:id="rId8"/>
    <p:sldId id="261" r:id="rId9"/>
    <p:sldId id="262" r:id="rId10"/>
    <p:sldId id="285" r:id="rId11"/>
    <p:sldId id="263" r:id="rId12"/>
    <p:sldId id="284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F986-4005-4E17-A6CB-726BCFC1C94F}" type="datetimeFigureOut">
              <a:rPr lang="en-MY" smtClean="0"/>
              <a:t>28/2/2021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E08F0-8FCA-4BB4-A51F-3BA94BB1BEA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9486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E08F0-8FCA-4BB4-A51F-3BA94BB1BEA5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114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AF23-F640-4F36-B610-75384F1F528B}" type="datetime1">
              <a:rPr lang="en-MY" smtClean="0"/>
              <a:t>28/2/2021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124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375C5-338D-43B1-A50A-CE6C62605B06}" type="datetime1">
              <a:rPr lang="en-MY" smtClean="0"/>
              <a:t>28/2/2021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334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594-182F-4737-A867-F2D337DD0221}" type="datetime1">
              <a:rPr lang="en-MY" smtClean="0"/>
              <a:t>28/2/2021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2684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9CED-112C-402E-B561-E133FA7E231A}" type="datetime1">
              <a:rPr lang="en-MY" smtClean="0"/>
              <a:t>28/2/2021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7363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180-8B0D-4751-A4F4-6732686B86B0}" type="datetime1">
              <a:rPr lang="en-MY" smtClean="0"/>
              <a:t>28/2/2021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558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56CA-54FF-45D8-ACFB-346FED7E7556}" type="datetime1">
              <a:rPr lang="en-MY" smtClean="0"/>
              <a:t>28/2/2021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1277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560C-6A73-4F3B-94DA-229D464981D9}" type="datetime1">
              <a:rPr lang="en-MY" smtClean="0"/>
              <a:t>28/2/2021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210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2D86-69DB-40FF-B0BC-D7D5F9F1F7F1}" type="datetime1">
              <a:rPr lang="en-MY" smtClean="0"/>
              <a:t>28/2/2021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67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43E7-E781-4FEA-B401-0ACC5374639F}" type="datetime1">
              <a:rPr lang="en-MY" smtClean="0"/>
              <a:t>28/2/2021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8861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F39D4-3A22-4656-95BB-BDED1A8A480B}" type="datetime1">
              <a:rPr lang="en-MY" smtClean="0"/>
              <a:t>28/2/2021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864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FC22-A844-49DB-AC1A-D8D28E6ECE1C}" type="datetime1">
              <a:rPr lang="en-MY" smtClean="0"/>
              <a:t>28/2/2021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016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078B7-53BC-40D3-88CA-2D986D577F28}" type="datetime1">
              <a:rPr lang="en-MY" smtClean="0"/>
              <a:t>28/2/2021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9953F-14D9-4A57-ADB3-952A261CB07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377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50" y="2357923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618539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. WAQAR  AL-KUBAISY</a:t>
            </a:r>
            <a:endParaRPr lang="en-MY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3768" y="4341461"/>
            <a:ext cx="108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0C12-31A8-41B9-A414-D270F2622687}" type="datetime1">
              <a:rPr lang="en-MY" smtClean="0"/>
              <a:t>28/2/2021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1</a:t>
            </a:fld>
            <a:endParaRPr lang="en-MY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881" y="2855841"/>
            <a:ext cx="345638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323850" y="585744"/>
            <a:ext cx="8135938" cy="1326098"/>
          </a:xfrm>
          <a:prstGeom prst="rect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contourW="12700" prstMaterial="metal">
            <a:contourClr>
              <a:schemeClr val="accent1">
                <a:lumMod val="20000"/>
                <a:lumOff val="80000"/>
              </a:schemeClr>
            </a:contourClr>
          </a:sp3d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1"/>
            <a:r>
              <a:rPr lang="ar-AE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1616BA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بِسْمِ اللّهِ الرَّحْمَنِ الرَّحِيمِ </a:t>
            </a:r>
            <a:endParaRPr lang="en-MY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1616BA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79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43E7-E781-4FEA-B401-0ACC5374639F}" type="datetime1">
              <a:rPr lang="en-MY" smtClean="0"/>
              <a:t>28/2/2021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10</a:t>
            </a:fld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987341" y="2354104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3.Working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hours: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b="1" dirty="0">
                <a:latin typeface="Garamond" pitchFamily="18" charset="0"/>
                <a:cs typeface="Arial" pitchFamily="34" charset="0"/>
              </a:rPr>
              <a:t>strict or inflexible,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b="1" dirty="0">
                <a:latin typeface="Garamond" pitchFamily="18" charset="0"/>
                <a:cs typeface="Arial" pitchFamily="34" charset="0"/>
              </a:rPr>
              <a:t>long and unsocial,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b="1" dirty="0">
                <a:latin typeface="Garamond" pitchFamily="18" charset="0"/>
                <a:cs typeface="Arial" pitchFamily="34" charset="0"/>
              </a:rPr>
              <a:t>unpredictable, </a:t>
            </a:r>
            <a:endParaRPr lang="en-US" sz="2400" b="1" dirty="0" smtClean="0">
              <a:latin typeface="Garamond" pitchFamily="18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badly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designed shift systems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734" y="4282596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u="sng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4.Participation and </a:t>
            </a: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control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: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lack of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participation in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decision-making,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lack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of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control over work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processes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, pace, hours,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methods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, and the work environment</a:t>
            </a:r>
            <a:endParaRPr lang="en-MY" sz="2400" dirty="0"/>
          </a:p>
        </p:txBody>
      </p:sp>
      <p:sp>
        <p:nvSpPr>
          <p:cNvPr id="7" name="Right Arrow 6"/>
          <p:cNvSpPr/>
          <p:nvPr/>
        </p:nvSpPr>
        <p:spPr>
          <a:xfrm>
            <a:off x="6360481" y="6237312"/>
            <a:ext cx="21930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smtClean="0"/>
              <a:t> II Work context </a:t>
            </a:r>
            <a:endParaRPr lang="en-MY" b="1" dirty="0"/>
          </a:p>
        </p:txBody>
      </p:sp>
      <p:sp>
        <p:nvSpPr>
          <p:cNvPr id="8" name="Rectangle 7"/>
          <p:cNvSpPr/>
          <p:nvPr/>
        </p:nvSpPr>
        <p:spPr>
          <a:xfrm>
            <a:off x="2195736" y="901750"/>
            <a:ext cx="47619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2600" b="1" u="sng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Work load and work </a:t>
            </a:r>
            <a:r>
              <a:rPr lang="en-US" altLang="en-US" sz="2600" b="1" u="sng" dirty="0" smtClean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pace</a:t>
            </a:r>
            <a:r>
              <a:rPr lang="ar-AE" sz="2600" dirty="0">
                <a:solidFill>
                  <a:srgbClr val="000000"/>
                </a:solidFill>
              </a:rPr>
              <a:t> </a:t>
            </a:r>
            <a:r>
              <a:rPr lang="ar-AE" sz="1200" dirty="0">
                <a:solidFill>
                  <a:srgbClr val="000000"/>
                </a:solidFill>
              </a:rPr>
              <a:t>طريقة السير</a:t>
            </a:r>
            <a:r>
              <a:rPr lang="ar-AE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endParaRPr lang="en-US" altLang="en-US" sz="2800" dirty="0">
              <a:solidFill>
                <a:srgbClr val="FF0000"/>
              </a:solidFill>
              <a:latin typeface="Garamond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too much or too little to do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work under time pressure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etc</a:t>
            </a: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2" descr="angry boss point fingers blaming to Asian business woman employee at office place - Business 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482" y="2132856"/>
            <a:ext cx="3474917" cy="17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404664"/>
            <a:ext cx="3096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Cont. ..Work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content includes</a:t>
            </a:r>
            <a:endParaRPr lang="en-MY" dirty="0"/>
          </a:p>
        </p:txBody>
      </p:sp>
      <p:sp>
        <p:nvSpPr>
          <p:cNvPr id="11" name="Rectangle 10"/>
          <p:cNvSpPr/>
          <p:nvPr/>
        </p:nvSpPr>
        <p:spPr>
          <a:xfrm>
            <a:off x="7505241" y="340058"/>
            <a:ext cx="16387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900" b="1" dirty="0">
                <a:solidFill>
                  <a:schemeClr val="tx2"/>
                </a:solidFill>
                <a:latin typeface="Garamond" pitchFamily="18" charset="0"/>
              </a:rPr>
              <a:t>Work content </a:t>
            </a:r>
          </a:p>
          <a:p>
            <a:r>
              <a:rPr lang="en-MY" sz="900" b="1" dirty="0" smtClean="0">
                <a:solidFill>
                  <a:schemeClr val="tx2"/>
                </a:solidFill>
                <a:latin typeface="Garamond" pitchFamily="18" charset="0"/>
              </a:rPr>
              <a:t>1</a:t>
            </a:r>
            <a:r>
              <a:rPr lang="en-MY" sz="900" b="1" dirty="0" smtClean="0">
                <a:latin typeface="Garamond" pitchFamily="18" charset="0"/>
              </a:rPr>
              <a:t>. Job content</a:t>
            </a:r>
          </a:p>
          <a:p>
            <a:r>
              <a:rPr lang="en-MY" sz="900" b="1" dirty="0" smtClean="0">
                <a:latin typeface="Garamond" pitchFamily="18" charset="0"/>
              </a:rPr>
              <a:t>2. </a:t>
            </a:r>
            <a:r>
              <a:rPr lang="en-MY" sz="900" b="1" dirty="0" smtClean="0">
                <a:solidFill>
                  <a:srgbClr val="FF0000"/>
                </a:solidFill>
                <a:latin typeface="Garamond" pitchFamily="18" charset="0"/>
              </a:rPr>
              <a:t>Work </a:t>
            </a:r>
            <a:r>
              <a:rPr lang="en-MY" sz="900" b="1" dirty="0">
                <a:solidFill>
                  <a:srgbClr val="FF0000"/>
                </a:solidFill>
                <a:latin typeface="Garamond" pitchFamily="18" charset="0"/>
              </a:rPr>
              <a:t>load and work </a:t>
            </a:r>
            <a:r>
              <a:rPr lang="en-MY" sz="900" b="1" dirty="0" smtClean="0">
                <a:solidFill>
                  <a:srgbClr val="FF0000"/>
                </a:solidFill>
                <a:latin typeface="Garamond" pitchFamily="18" charset="0"/>
              </a:rPr>
              <a:t>pace</a:t>
            </a:r>
          </a:p>
          <a:p>
            <a:r>
              <a:rPr lang="en-MY" sz="900" b="1" dirty="0">
                <a:solidFill>
                  <a:srgbClr val="FF0000"/>
                </a:solidFill>
                <a:latin typeface="Garamond" pitchFamily="18" charset="0"/>
              </a:rPr>
              <a:t>3.Working </a:t>
            </a:r>
            <a:r>
              <a:rPr lang="en-MY" sz="900" b="1" dirty="0" smtClean="0">
                <a:solidFill>
                  <a:srgbClr val="FF0000"/>
                </a:solidFill>
                <a:latin typeface="Garamond" pitchFamily="18" charset="0"/>
              </a:rPr>
              <a:t>hours</a:t>
            </a:r>
          </a:p>
          <a:p>
            <a:r>
              <a:rPr lang="en-MY" sz="900" b="1" dirty="0">
                <a:solidFill>
                  <a:srgbClr val="FF0000"/>
                </a:solidFill>
                <a:latin typeface="Garamond" pitchFamily="18" charset="0"/>
              </a:rPr>
              <a:t>4.Participation and </a:t>
            </a:r>
            <a:r>
              <a:rPr lang="en-MY" sz="900" b="1" dirty="0" err="1" smtClean="0">
                <a:solidFill>
                  <a:srgbClr val="FF0000"/>
                </a:solidFill>
                <a:latin typeface="Garamond" pitchFamily="18" charset="0"/>
              </a:rPr>
              <a:t>contro</a:t>
            </a:r>
            <a:endParaRPr lang="en-MY" sz="24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8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0089" y="775919"/>
            <a:ext cx="3909815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600" b="1" dirty="0" smtClean="0">
                <a:latin typeface="Garamond" pitchFamily="18" charset="0"/>
                <a:cs typeface="Arial" panose="020B0604020202020204" pitchFamily="34" charset="0"/>
              </a:rPr>
              <a:t>II- Work </a:t>
            </a:r>
            <a:r>
              <a:rPr lang="en-US" altLang="en-US" sz="2600" b="1" dirty="0">
                <a:latin typeface="Garamond" pitchFamily="18" charset="0"/>
                <a:cs typeface="Arial" panose="020B0604020202020204" pitchFamily="34" charset="0"/>
              </a:rPr>
              <a:t>context includes: </a:t>
            </a:r>
            <a:endParaRPr lang="en-US" altLang="en-US" sz="2600" b="1" u="sng" dirty="0">
              <a:latin typeface="Garamond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5696" y="3068960"/>
            <a:ext cx="7064827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anose="020F0502020204030204" pitchFamily="34" charset="0"/>
              <a:buAutoNum type="arabicPeriod"/>
              <a:defRPr/>
            </a:pPr>
            <a:r>
              <a:rPr lang="en-US" altLang="en-US" sz="2500" b="1" u="sng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Career development, status and pay</a:t>
            </a:r>
            <a:r>
              <a:rPr lang="en-US" altLang="en-US" sz="2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:</a:t>
            </a:r>
            <a:r>
              <a:rPr lang="en-US" altLang="en-US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 </a:t>
            </a:r>
            <a:endParaRPr lang="en-US" altLang="en-US" sz="25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job insecurity,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lack of promotion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 opportunities,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under- or over-promotion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work of 'low social value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',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 piece rate payment schemes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unclear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 or unfair </a:t>
            </a:r>
            <a:r>
              <a:rPr lang="en-US" altLang="en-US" sz="2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performance evaluation systems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being over- or under-skilled 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for a job </a:t>
            </a:r>
            <a:endParaRPr lang="ar-EG" altLang="en-US" sz="24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0" y="4437112"/>
            <a:ext cx="9027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     </a:t>
            </a:r>
            <a:endParaRPr lang="en-US" sz="28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9838" y="4581128"/>
            <a:ext cx="507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Garamond" pitchFamily="18" charset="0"/>
              </a:rPr>
              <a:t>.</a:t>
            </a:r>
            <a:endParaRPr lang="en-US" sz="2400" dirty="0">
              <a:latin typeface="Garamond" pitchFamily="18" charset="0"/>
            </a:endParaRPr>
          </a:p>
        </p:txBody>
      </p:sp>
      <p:pic>
        <p:nvPicPr>
          <p:cNvPr id="11" name="Picture 10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34" y="526341"/>
            <a:ext cx="2520280" cy="13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0038" y="251356"/>
            <a:ext cx="3461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Garamond" pitchFamily="18" charset="0"/>
                <a:cs typeface="Arial" pitchFamily="34" charset="0"/>
              </a:rPr>
              <a:t>Stress-related hazards at </a:t>
            </a:r>
            <a:r>
              <a:rPr lang="en-US" sz="1600" b="1" dirty="0" smtClean="0">
                <a:latin typeface="Garamond" pitchFamily="18" charset="0"/>
                <a:cs typeface="Arial" pitchFamily="34" charset="0"/>
              </a:rPr>
              <a:t>work Cont. ..</a:t>
            </a:r>
            <a:endParaRPr lang="en-MY" sz="1600" dirty="0">
              <a:latin typeface="Garamond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D7C1-E900-4927-B52E-7B33355CA36A}" type="datetime1">
              <a:rPr lang="en-MY" smtClean="0"/>
              <a:t>28/2/2021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11</a:t>
            </a:fld>
            <a:endParaRPr lang="en-MY"/>
          </a:p>
        </p:txBody>
      </p:sp>
      <p:sp>
        <p:nvSpPr>
          <p:cNvPr id="12" name="Rectangle 11"/>
          <p:cNvSpPr/>
          <p:nvPr/>
        </p:nvSpPr>
        <p:spPr>
          <a:xfrm>
            <a:off x="344761" y="1196752"/>
            <a:ext cx="57394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 smtClean="0"/>
              <a:t>1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. Career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development, status and pay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:</a:t>
            </a:r>
          </a:p>
          <a:p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 2. Interpersonal relationships: </a:t>
            </a:r>
            <a:endParaRPr lang="en-MY" sz="24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3. Role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in the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organization</a:t>
            </a:r>
          </a:p>
          <a:p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4. Organizational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culture</a:t>
            </a:r>
            <a:endParaRPr lang="en-MY" sz="2400" b="1" dirty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5. Work-life balance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959838" y="6381328"/>
            <a:ext cx="28767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48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43E7-E781-4FEA-B401-0ACC5374639F}" type="datetime1">
              <a:rPr lang="en-MY" smtClean="0"/>
              <a:t>28/2/2021</a:t>
            </a:fld>
            <a:endParaRPr lang="en-MY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12</a:t>
            </a:fld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179512" y="967954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2. Interpersonal relationships</a:t>
            </a:r>
            <a:r>
              <a:rPr lang="en-US" sz="2800" b="1" u="sng" dirty="0">
                <a:latin typeface="Garamond" pitchFamily="18" charset="0"/>
                <a:cs typeface="Arial" pitchFamily="34" charset="0"/>
              </a:rPr>
              <a:t>:</a:t>
            </a:r>
            <a:r>
              <a:rPr lang="en-US" sz="2800" b="1" dirty="0">
                <a:latin typeface="Garamond" pitchFamily="18" charset="0"/>
                <a:cs typeface="Arial" pitchFamily="34" charset="0"/>
              </a:rPr>
              <a:t> </a:t>
            </a:r>
            <a:endParaRPr lang="en-US" sz="2800" dirty="0" smtClean="0"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inadequate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,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inconsiderate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 or </a:t>
            </a:r>
            <a:r>
              <a:rPr lang="en-US" sz="2400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unsupportive</a:t>
            </a:r>
            <a:r>
              <a:rPr lang="en-US" sz="24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supervision,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Garamond" pitchFamily="18" charset="0"/>
                <a:cs typeface="Arial" pitchFamily="34" charset="0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poor relationships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with colleagues,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harassment and violence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  isolate or solitary work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, </a:t>
            </a:r>
            <a:r>
              <a:rPr lang="en-US" sz="2800" dirty="0" err="1">
                <a:latin typeface="Garamond" pitchFamily="18" charset="0"/>
                <a:cs typeface="Arial" pitchFamily="34" charset="0"/>
              </a:rPr>
              <a:t>etc</a:t>
            </a:r>
            <a:endParaRPr lang="en-US" sz="2800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2" y="3573016"/>
            <a:ext cx="4392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3. </a:t>
            </a:r>
            <a:r>
              <a:rPr lang="en-MY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Ro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le in the organization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: </a:t>
            </a:r>
            <a:endParaRPr lang="en-MY" sz="28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dirty="0" smtClean="0">
                <a:solidFill>
                  <a:schemeClr val="tx2"/>
                </a:solidFill>
                <a:latin typeface="Garamond" pitchFamily="18" charset="0"/>
              </a:rPr>
              <a:t>unclear </a:t>
            </a:r>
            <a:r>
              <a:rPr lang="en-MY" sz="2800" dirty="0">
                <a:solidFill>
                  <a:schemeClr val="tx2"/>
                </a:solidFill>
                <a:latin typeface="Garamond" pitchFamily="18" charset="0"/>
              </a:rPr>
              <a:t>role,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dirty="0">
                <a:solidFill>
                  <a:schemeClr val="tx2"/>
                </a:solidFill>
                <a:latin typeface="Garamond" pitchFamily="18" charset="0"/>
              </a:rPr>
              <a:t> conflicting roles</a:t>
            </a:r>
            <a:r>
              <a:rPr lang="en-MY" sz="2800" dirty="0">
                <a:latin typeface="Garamond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50146" y="262683"/>
            <a:ext cx="2093854" cy="92333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MY" sz="900" dirty="0"/>
              <a:t>Work context includes</a:t>
            </a:r>
          </a:p>
          <a:p>
            <a:r>
              <a:rPr lang="en-MY" sz="900" b="1" dirty="0" smtClean="0">
                <a:solidFill>
                  <a:schemeClr val="tx2"/>
                </a:solidFill>
                <a:latin typeface="Garamond" pitchFamily="18" charset="0"/>
              </a:rPr>
              <a:t>1.Career </a:t>
            </a:r>
            <a:r>
              <a:rPr lang="en-MY" sz="900" b="1" dirty="0">
                <a:solidFill>
                  <a:schemeClr val="tx2"/>
                </a:solidFill>
                <a:latin typeface="Garamond" pitchFamily="18" charset="0"/>
              </a:rPr>
              <a:t>development, status and </a:t>
            </a:r>
            <a:r>
              <a:rPr lang="en-MY" sz="900" b="1" dirty="0" smtClean="0">
                <a:solidFill>
                  <a:schemeClr val="tx2"/>
                </a:solidFill>
                <a:latin typeface="Garamond" pitchFamily="18" charset="0"/>
              </a:rPr>
              <a:t>pay</a:t>
            </a:r>
          </a:p>
          <a:p>
            <a:r>
              <a:rPr lang="en-MY" sz="900" b="1" dirty="0" smtClean="0">
                <a:solidFill>
                  <a:schemeClr val="tx2"/>
                </a:solidFill>
                <a:latin typeface="Garamond" pitchFamily="18" charset="0"/>
              </a:rPr>
              <a:t>2. </a:t>
            </a:r>
            <a:r>
              <a:rPr lang="en-MY" sz="900" b="1" dirty="0">
                <a:solidFill>
                  <a:srgbClr val="FF0000"/>
                </a:solidFill>
                <a:latin typeface="Garamond" pitchFamily="18" charset="0"/>
              </a:rPr>
              <a:t>Interpersonal relationships: </a:t>
            </a:r>
          </a:p>
          <a:p>
            <a:r>
              <a:rPr lang="en-MY" sz="900" b="1" dirty="0">
                <a:solidFill>
                  <a:schemeClr val="tx2"/>
                </a:solidFill>
                <a:latin typeface="Garamond" pitchFamily="18" charset="0"/>
              </a:rPr>
              <a:t>3</a:t>
            </a:r>
            <a:r>
              <a:rPr lang="en-MY" sz="900" b="1" dirty="0">
                <a:solidFill>
                  <a:srgbClr val="FF0000"/>
                </a:solidFill>
                <a:latin typeface="Garamond" pitchFamily="18" charset="0"/>
              </a:rPr>
              <a:t>. Role in the organization</a:t>
            </a:r>
          </a:p>
          <a:p>
            <a:r>
              <a:rPr lang="en-MY" sz="900" b="1" dirty="0">
                <a:solidFill>
                  <a:schemeClr val="tx2"/>
                </a:solidFill>
                <a:latin typeface="Garamond" pitchFamily="18" charset="0"/>
              </a:rPr>
              <a:t>4. Organizational culture</a:t>
            </a:r>
          </a:p>
          <a:p>
            <a:r>
              <a:rPr lang="en-MY" sz="900" b="1" dirty="0">
                <a:solidFill>
                  <a:schemeClr val="tx2"/>
                </a:solidFill>
                <a:latin typeface="Garamond" pitchFamily="18" charset="0"/>
              </a:rPr>
              <a:t>5. Work-life balance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436096" y="5445224"/>
            <a:ext cx="27786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52386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090" y="936343"/>
            <a:ext cx="843766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4. </a:t>
            </a:r>
            <a:r>
              <a:rPr lang="en-US" sz="25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Organizational culture: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poor communication,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poor leadership,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lack of behavioral rule,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lack of clarity about organizational objectives, structures and strategies</a:t>
            </a:r>
            <a:r>
              <a:rPr lang="en-US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</a:t>
            </a:r>
            <a:endParaRPr lang="en-US" sz="2300" b="1" dirty="0">
              <a:solidFill>
                <a:srgbClr val="00206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1" y="3429000"/>
            <a:ext cx="907740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      </a:t>
            </a:r>
            <a:r>
              <a:rPr lang="en-US" sz="2600" b="1" u="sng" dirty="0" smtClean="0">
                <a:solidFill>
                  <a:srgbClr val="FF0000"/>
                </a:solidFill>
                <a:latin typeface="Garamond" pitchFamily="18" charset="0"/>
              </a:rPr>
              <a:t>5</a:t>
            </a: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. Work-life balance: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300" b="1" dirty="0" smtClean="0">
                <a:solidFill>
                  <a:srgbClr val="002060"/>
                </a:solidFill>
                <a:latin typeface="Garamond" pitchFamily="18" charset="0"/>
              </a:rPr>
              <a:t>Conflicting</a:t>
            </a:r>
            <a:r>
              <a:rPr lang="en-US" sz="2300" dirty="0" smtClean="0">
                <a:latin typeface="Garamond" pitchFamily="18" charset="0"/>
              </a:rPr>
              <a:t> </a:t>
            </a:r>
            <a:r>
              <a:rPr lang="en-US" sz="2300" dirty="0">
                <a:latin typeface="Garamond" pitchFamily="18" charset="0"/>
              </a:rPr>
              <a:t>demands of 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</a:rPr>
              <a:t>work &amp; home,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300" b="1" dirty="0">
                <a:solidFill>
                  <a:srgbClr val="002060"/>
                </a:solidFill>
                <a:latin typeface="Garamond" pitchFamily="18" charset="0"/>
              </a:rPr>
              <a:t>lack of support </a:t>
            </a:r>
            <a:r>
              <a:rPr lang="en-US" sz="2300" dirty="0">
                <a:latin typeface="Garamond" pitchFamily="18" charset="0"/>
              </a:rPr>
              <a:t>for </a:t>
            </a:r>
            <a:r>
              <a:rPr lang="en-US" sz="2300" b="1" dirty="0">
                <a:latin typeface="Garamond" pitchFamily="18" charset="0"/>
              </a:rPr>
              <a:t>domestic problems at work,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300" dirty="0">
                <a:latin typeface="Garamond" pitchFamily="18" charset="0"/>
              </a:rPr>
              <a:t>lack of support for work problems </a:t>
            </a:r>
            <a:r>
              <a:rPr lang="en-US" sz="2300" dirty="0" smtClean="0">
                <a:latin typeface="Garamond" pitchFamily="18" charset="0"/>
              </a:rPr>
              <a:t>at </a:t>
            </a:r>
            <a:r>
              <a:rPr lang="en-US" sz="2300" dirty="0">
                <a:latin typeface="Garamond" pitchFamily="18" charset="0"/>
              </a:rPr>
              <a:t>home,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300" b="1" dirty="0">
                <a:solidFill>
                  <a:srgbClr val="002060"/>
                </a:solidFill>
                <a:latin typeface="Garamond" pitchFamily="18" charset="0"/>
              </a:rPr>
              <a:t>lack of organizational rules </a:t>
            </a:r>
            <a:r>
              <a:rPr lang="en-US" sz="2300" dirty="0">
                <a:latin typeface="Garamond" pitchFamily="18" charset="0"/>
              </a:rPr>
              <a:t>and 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</a:rPr>
              <a:t>policies to support work-life balance</a:t>
            </a:r>
            <a:endParaRPr lang="en-MY" sz="23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00" y="2945544"/>
            <a:ext cx="1955320" cy="13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35696" y="444234"/>
            <a:ext cx="3169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Garamond" pitchFamily="18" charset="0"/>
                <a:cs typeface="Arial" panose="020B0604020202020204" pitchFamily="34" charset="0"/>
              </a:rPr>
              <a:t>II- Work context </a:t>
            </a:r>
            <a:r>
              <a:rPr lang="en-US" altLang="en-US" sz="1600" b="1" dirty="0" smtClean="0">
                <a:latin typeface="Garamond" pitchFamily="18" charset="0"/>
                <a:cs typeface="Arial" panose="020B0604020202020204" pitchFamily="34" charset="0"/>
              </a:rPr>
              <a:t>includes  Cont</a:t>
            </a:r>
            <a:r>
              <a:rPr lang="en-US" altLang="en-US" b="1" dirty="0" smtClean="0">
                <a:solidFill>
                  <a:srgbClr val="C00000"/>
                </a:solidFill>
                <a:latin typeface="Garamond" pitchFamily="18" charset="0"/>
                <a:cs typeface="Arial" panose="020B0604020202020204" pitchFamily="34" charset="0"/>
              </a:rPr>
              <a:t>. ..</a:t>
            </a:r>
            <a:endParaRPr lang="en-MY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09BE-D8AF-42B0-BEBF-F34392F8D3ED}" type="datetime1">
              <a:rPr lang="en-MY" smtClean="0"/>
              <a:t>28/2/2021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13</a:t>
            </a:fld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7050146" y="44624"/>
            <a:ext cx="2093854" cy="92333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MY" sz="900" b="1" dirty="0">
                <a:solidFill>
                  <a:schemeClr val="tx2"/>
                </a:solidFill>
              </a:rPr>
              <a:t>Work context includes</a:t>
            </a:r>
          </a:p>
          <a:p>
            <a:r>
              <a:rPr lang="en-MY" sz="900" b="1" dirty="0" smtClean="0">
                <a:latin typeface="Garamond" pitchFamily="18" charset="0"/>
              </a:rPr>
              <a:t>1.Career </a:t>
            </a:r>
            <a:r>
              <a:rPr lang="en-MY" sz="900" b="1" dirty="0">
                <a:latin typeface="Garamond" pitchFamily="18" charset="0"/>
              </a:rPr>
              <a:t>development, status and </a:t>
            </a:r>
            <a:r>
              <a:rPr lang="en-MY" sz="900" b="1" dirty="0" smtClean="0">
                <a:latin typeface="Garamond" pitchFamily="18" charset="0"/>
              </a:rPr>
              <a:t>pay</a:t>
            </a:r>
          </a:p>
          <a:p>
            <a:r>
              <a:rPr lang="en-MY" sz="900" b="1" dirty="0" smtClean="0">
                <a:latin typeface="Garamond" pitchFamily="18" charset="0"/>
              </a:rPr>
              <a:t>2. </a:t>
            </a:r>
            <a:r>
              <a:rPr lang="en-MY" sz="900" b="1" dirty="0">
                <a:latin typeface="Garamond" pitchFamily="18" charset="0"/>
              </a:rPr>
              <a:t>Interpersonal relationships: </a:t>
            </a:r>
          </a:p>
          <a:p>
            <a:r>
              <a:rPr lang="en-MY" sz="900" b="1" dirty="0">
                <a:latin typeface="Garamond" pitchFamily="18" charset="0"/>
              </a:rPr>
              <a:t>3. Role in the organization</a:t>
            </a:r>
          </a:p>
          <a:p>
            <a:r>
              <a:rPr lang="en-MY" sz="900" b="1" dirty="0">
                <a:solidFill>
                  <a:schemeClr val="tx2"/>
                </a:solidFill>
                <a:latin typeface="Garamond" pitchFamily="18" charset="0"/>
              </a:rPr>
              <a:t>4. </a:t>
            </a:r>
            <a:r>
              <a:rPr lang="en-MY" sz="900" b="1" dirty="0">
                <a:solidFill>
                  <a:srgbClr val="FF0000"/>
                </a:solidFill>
                <a:latin typeface="Garamond" pitchFamily="18" charset="0"/>
              </a:rPr>
              <a:t>Organizational culture</a:t>
            </a:r>
          </a:p>
          <a:p>
            <a:r>
              <a:rPr lang="en-MY" sz="900" b="1" dirty="0">
                <a:solidFill>
                  <a:srgbClr val="FF0000"/>
                </a:solidFill>
                <a:latin typeface="Garamond" pitchFamily="18" charset="0"/>
              </a:rPr>
              <a:t>5. Work-life balance</a:t>
            </a:r>
          </a:p>
        </p:txBody>
      </p:sp>
    </p:spTree>
    <p:extLst>
      <p:ext uri="{BB962C8B-B14F-4D97-AF65-F5344CB8AC3E}">
        <p14:creationId xmlns:p14="http://schemas.microsoft.com/office/powerpoint/2010/main" val="34643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7353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Consequences of work-related stress</a:t>
            </a:r>
            <a:endParaRPr lang="en-MY" sz="28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580" y="3651408"/>
            <a:ext cx="69417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Garamond" pitchFamily="18" charset="0"/>
                <a:cs typeface="Arial" pitchFamily="34" charset="0"/>
              </a:rPr>
              <a:t>1.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Physiological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reactions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to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stress</a:t>
            </a:r>
            <a:r>
              <a:rPr lang="en-US" sz="2600" b="1" dirty="0">
                <a:latin typeface="Garamond" pitchFamily="18" charset="0"/>
                <a:cs typeface="Arial" pitchFamily="34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increasing heart rate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increasing blood pressure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increasing muscle tension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sweating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increased adrenaline production and secretion,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393" y="1196752"/>
            <a:ext cx="49900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Physiological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reactions </a:t>
            </a:r>
            <a:endParaRPr lang="en-US" sz="2400" b="1" dirty="0" smtClean="0">
              <a:solidFill>
                <a:srgbClr val="002060"/>
              </a:solidFill>
              <a:latin typeface="Garamond" pitchFamily="18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400" b="1" dirty="0" smtClean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Emotional </a:t>
            </a:r>
            <a:r>
              <a:rPr lang="en-US" altLang="en-US" sz="2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reactions </a:t>
            </a:r>
            <a:endParaRPr lang="en-US" altLang="en-US" sz="2400" b="1" dirty="0" smtClean="0">
              <a:solidFill>
                <a:srgbClr val="002060"/>
              </a:solidFill>
              <a:latin typeface="Garamond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400" b="1" dirty="0" smtClean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Cognitive </a:t>
            </a:r>
            <a:r>
              <a:rPr lang="en-US" altLang="en-US" sz="2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reactions </a:t>
            </a:r>
            <a:endParaRPr lang="en-US" altLang="en-US" sz="2400" b="1" dirty="0" smtClean="0">
              <a:solidFill>
                <a:srgbClr val="002060"/>
              </a:solidFill>
              <a:latin typeface="Garamond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Garamond" pitchFamily="18" charset="0"/>
              </a:rPr>
              <a:t>Behavioural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</a:rPr>
              <a:t> reactions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b="1" dirty="0" smtClean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Long-term risks </a:t>
            </a:r>
            <a:endParaRPr lang="en-US" altLang="en-US" sz="2400" b="1" dirty="0" smtClean="0">
              <a:solidFill>
                <a:srgbClr val="002060"/>
              </a:solidFill>
              <a:latin typeface="Garamond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</a:rPr>
              <a:t>Mental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and physical </a:t>
            </a:r>
            <a:r>
              <a:rPr lang="en-US" sz="2400" b="1" dirty="0">
                <a:latin typeface="Garamond" pitchFamily="18" charset="0"/>
              </a:rPr>
              <a:t>disorders</a:t>
            </a:r>
            <a:endParaRPr lang="en-MY" sz="2400" dirty="0"/>
          </a:p>
        </p:txBody>
      </p:sp>
      <p:pic>
        <p:nvPicPr>
          <p:cNvPr id="7" name="Picture 6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85" y="1158162"/>
            <a:ext cx="2561665" cy="20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8189612" y="64533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BF30-5C1D-4B83-AA36-9DD0ED39BF9D}" type="datetime1">
              <a:rPr lang="en-MY" smtClean="0"/>
              <a:t>28/2/2021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2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46" y="980728"/>
            <a:ext cx="50388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600" b="1" dirty="0" smtClean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2. </a:t>
            </a:r>
            <a:r>
              <a:rPr lang="en-US" altLang="en-US" sz="2400" b="1" dirty="0" smtClean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Emotional </a:t>
            </a:r>
            <a:r>
              <a:rPr lang="en-US" altLang="en-US" sz="24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reactions may include</a:t>
            </a:r>
            <a:r>
              <a:rPr lang="en-US" altLang="en-US" sz="2400" b="1" dirty="0">
                <a:solidFill>
                  <a:srgbClr val="C00000"/>
                </a:solidFill>
                <a:latin typeface="Garamond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3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fear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3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irritation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3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depressive mood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3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anxiety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3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anger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3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diminished motivation</a:t>
            </a:r>
            <a:endParaRPr lang="ar-EG" altLang="en-US" sz="23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3" name="Picture 2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01" y="4092098"/>
            <a:ext cx="1955320" cy="13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21503" y="1340768"/>
            <a:ext cx="48149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3. Cognitive </a:t>
            </a:r>
            <a:r>
              <a:rPr lang="en-US" altLang="en-US" sz="24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reactions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 may include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Decreased </a:t>
            </a:r>
            <a:r>
              <a:rPr lang="en-US" alt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attention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Narrowing </a:t>
            </a:r>
            <a:r>
              <a:rPr lang="en-US" alt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of perception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Forgetfulness</a:t>
            </a:r>
            <a:endParaRPr lang="en-US" altLang="en-US" sz="23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less effective thinking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less problem solving,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Reduced </a:t>
            </a:r>
            <a:r>
              <a:rPr lang="en-US" alt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learning </a:t>
            </a:r>
            <a:r>
              <a:rPr lang="en-US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ability</a:t>
            </a:r>
            <a:endParaRPr lang="en-US" altLang="en-US" sz="23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933056"/>
            <a:ext cx="716258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4. </a:t>
            </a:r>
            <a:r>
              <a:rPr lang="en-US" sz="2400" b="1" dirty="0" err="1" smtClean="0">
                <a:solidFill>
                  <a:srgbClr val="FF0000"/>
                </a:solidFill>
                <a:latin typeface="Garamond" pitchFamily="18" charset="0"/>
              </a:rPr>
              <a:t>Behavioural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Reactions</a:t>
            </a:r>
            <a:r>
              <a:rPr lang="en-US" sz="2400" b="1" dirty="0">
                <a:latin typeface="Garamond" pitchFamily="18" charset="0"/>
              </a:rPr>
              <a:t> may include</a:t>
            </a:r>
            <a:r>
              <a:rPr lang="en-US" sz="2800" b="1" dirty="0">
                <a:latin typeface="Garamond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300" b="1" dirty="0" smtClean="0">
                <a:solidFill>
                  <a:srgbClr val="002060"/>
                </a:solidFill>
                <a:latin typeface="Garamond" pitchFamily="18" charset="0"/>
              </a:rPr>
              <a:t>Decreasing Productivity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300" b="1" dirty="0" smtClean="0">
                <a:solidFill>
                  <a:srgbClr val="002060"/>
                </a:solidFill>
                <a:latin typeface="Garamond" pitchFamily="18" charset="0"/>
              </a:rPr>
              <a:t>Increasing Smoking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300" b="1" dirty="0" smtClean="0">
                <a:solidFill>
                  <a:srgbClr val="002060"/>
                </a:solidFill>
                <a:latin typeface="Garamond" pitchFamily="18" charset="0"/>
              </a:rPr>
              <a:t>Increasing Drug Use </a:t>
            </a:r>
            <a:r>
              <a:rPr lang="en-US" sz="2300" b="1" dirty="0" err="1" smtClean="0">
                <a:solidFill>
                  <a:srgbClr val="002060"/>
                </a:solidFill>
                <a:latin typeface="Garamond" pitchFamily="18" charset="0"/>
              </a:rPr>
              <a:t>And/Or</a:t>
            </a:r>
            <a:r>
              <a:rPr lang="en-US" sz="2300" b="1" dirty="0" smtClean="0">
                <a:solidFill>
                  <a:srgbClr val="002060"/>
                </a:solidFill>
                <a:latin typeface="Garamond" pitchFamily="18" charset="0"/>
              </a:rPr>
              <a:t> Alcohol Consumption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300" b="1" dirty="0" smtClean="0">
                <a:solidFill>
                  <a:srgbClr val="002060"/>
                </a:solidFill>
                <a:latin typeface="Garamond" pitchFamily="18" charset="0"/>
              </a:rPr>
              <a:t>Making Errors,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300" b="1" dirty="0" smtClean="0">
                <a:solidFill>
                  <a:srgbClr val="002060"/>
                </a:solidFill>
                <a:latin typeface="Garamond" pitchFamily="18" charset="0"/>
              </a:rPr>
              <a:t>Reporting Sick</a:t>
            </a:r>
            <a:endParaRPr lang="ar-EG" sz="23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620688"/>
            <a:ext cx="4968552" cy="369332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Consequences of work-related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stress 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Cont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….</a:t>
            </a:r>
            <a:endParaRPr lang="en-MY" dirty="0">
              <a:latin typeface="Garamond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914072" y="61401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FE0B-B55F-4536-9143-279C5FCEB2E9}" type="datetime1">
              <a:rPr lang="en-MY" smtClean="0"/>
              <a:t>28/2/2021</a:t>
            </a:fld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15</a:t>
            </a:fld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7162583" y="-27296"/>
            <a:ext cx="2016224" cy="106182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MY" sz="900" b="1" dirty="0">
                <a:solidFill>
                  <a:schemeClr val="tx2"/>
                </a:solidFill>
              </a:rPr>
              <a:t>Consequences of work-related stress</a:t>
            </a:r>
          </a:p>
          <a:p>
            <a:r>
              <a:rPr lang="en-MY" sz="900" dirty="0"/>
              <a:t>Physiological reactions </a:t>
            </a:r>
          </a:p>
          <a:p>
            <a:r>
              <a:rPr lang="en-MY" sz="900" dirty="0">
                <a:solidFill>
                  <a:srgbClr val="FF0000"/>
                </a:solidFill>
              </a:rPr>
              <a:t>Emotional reactions </a:t>
            </a:r>
          </a:p>
          <a:p>
            <a:r>
              <a:rPr lang="en-MY" sz="900" dirty="0">
                <a:solidFill>
                  <a:srgbClr val="FF0000"/>
                </a:solidFill>
              </a:rPr>
              <a:t>Cognitive reactions </a:t>
            </a:r>
          </a:p>
          <a:p>
            <a:r>
              <a:rPr lang="en-MY" sz="900" dirty="0">
                <a:solidFill>
                  <a:srgbClr val="FF0000"/>
                </a:solidFill>
              </a:rPr>
              <a:t>Behavioural Reactions</a:t>
            </a:r>
          </a:p>
          <a:p>
            <a:r>
              <a:rPr lang="en-MY" sz="900" dirty="0"/>
              <a:t> Long-term risks </a:t>
            </a:r>
          </a:p>
          <a:p>
            <a:r>
              <a:rPr lang="en-MY" sz="900" dirty="0"/>
              <a:t>Mental and physical disorders</a:t>
            </a:r>
          </a:p>
        </p:txBody>
      </p:sp>
    </p:spTree>
    <p:extLst>
      <p:ext uri="{BB962C8B-B14F-4D97-AF65-F5344CB8AC3E}">
        <p14:creationId xmlns:p14="http://schemas.microsoft.com/office/powerpoint/2010/main" val="4018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320" y="409240"/>
            <a:ext cx="4311720" cy="338554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Consequences of work-related 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stress  </a:t>
            </a:r>
            <a:r>
              <a:rPr lang="en-US" sz="1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Cont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….</a:t>
            </a:r>
            <a:endParaRPr lang="en-MY" sz="16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980" y="713364"/>
            <a:ext cx="656579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5. Long-term </a:t>
            </a:r>
            <a:r>
              <a:rPr lang="en-US" altLang="en-US" sz="24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risks of reduced health and disease </a:t>
            </a:r>
          </a:p>
          <a:p>
            <a:pPr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     </a:t>
            </a:r>
            <a:r>
              <a:rPr lang="en-US" altLang="en-US" sz="2300" b="1" dirty="0" smtClean="0">
                <a:latin typeface="Garamond" pitchFamily="18" charset="0"/>
                <a:cs typeface="Arial" panose="020B0604020202020204" pitchFamily="34" charset="0"/>
              </a:rPr>
              <a:t>for </a:t>
            </a:r>
            <a:r>
              <a:rPr lang="en-US" altLang="en-US" sz="2300" b="1" dirty="0">
                <a:latin typeface="Garamond" pitchFamily="18" charset="0"/>
                <a:cs typeface="Arial" panose="020B0604020202020204" pitchFamily="34" charset="0"/>
              </a:rPr>
              <a:t>the worker </a:t>
            </a:r>
            <a:r>
              <a:rPr lang="en-US" altLang="en-US" sz="23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expressed in 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3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high blood pressure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3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angina complaints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3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burnout</a:t>
            </a:r>
            <a:r>
              <a:rPr lang="en-US" altLang="en-US" sz="2300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 and </a:t>
            </a:r>
            <a:r>
              <a:rPr lang="en-US" altLang="en-US" sz="23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affective </a:t>
            </a:r>
            <a:r>
              <a:rPr lang="en-US" altLang="en-US" sz="2300" b="1" dirty="0" smtClean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disorders</a:t>
            </a:r>
            <a:r>
              <a:rPr lang="ar-AE" altLang="en-US" sz="11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الإرهاق والاضطرابات العاطفية</a:t>
            </a:r>
            <a:endParaRPr lang="en-US" altLang="en-US" sz="1100" b="1" dirty="0">
              <a:solidFill>
                <a:srgbClr val="002060"/>
              </a:solidFill>
              <a:latin typeface="Garamond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3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depression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3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disturbed metabolism</a:t>
            </a:r>
            <a:r>
              <a:rPr lang="en-US" altLang="en-US" sz="2300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 (risk of </a:t>
            </a:r>
            <a:r>
              <a:rPr lang="en-US" altLang="en-US" sz="23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Type II diabetes</a:t>
            </a:r>
            <a:r>
              <a:rPr lang="en-US" altLang="en-US" sz="2300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3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alcohol dependence</a:t>
            </a:r>
            <a:r>
              <a:rPr lang="en-US" altLang="en-US" sz="2300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300" b="1" dirty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musculoskeletal disorders</a:t>
            </a:r>
            <a:endParaRPr lang="en-US" altLang="en-US" sz="2300" dirty="0">
              <a:solidFill>
                <a:srgbClr val="002060"/>
              </a:solidFill>
              <a:latin typeface="Garamond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673" y="4077072"/>
            <a:ext cx="85827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Garamond" pitchFamily="18" charset="0"/>
              </a:rPr>
              <a:t>6.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When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exposure to stress does not decrease </a:t>
            </a:r>
            <a:r>
              <a:rPr lang="en-US" sz="2400" dirty="0">
                <a:latin typeface="Garamond" pitchFamily="18" charset="0"/>
              </a:rPr>
              <a:t>and </a:t>
            </a:r>
            <a:r>
              <a:rPr lang="en-US" sz="2400" b="1" dirty="0" smtClean="0">
                <a:latin typeface="Garamond" pitchFamily="18" charset="0"/>
              </a:rPr>
              <a:t>continues over </a:t>
            </a:r>
            <a:r>
              <a:rPr lang="en-US" sz="2400" b="1" dirty="0">
                <a:latin typeface="Garamond" pitchFamily="18" charset="0"/>
              </a:rPr>
              <a:t>prolonged periods,</a:t>
            </a:r>
            <a:r>
              <a:rPr lang="en-US" sz="2400" dirty="0">
                <a:latin typeface="Garamond" pitchFamily="18" charset="0"/>
              </a:rPr>
              <a:t> workers do not have enough time to recover.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dirty="0">
                <a:latin typeface="Garamond" pitchFamily="18" charset="0"/>
              </a:rPr>
              <a:t>Stress may </a:t>
            </a:r>
            <a:r>
              <a:rPr lang="en-US" sz="2400" b="1" dirty="0">
                <a:latin typeface="Garamond" pitchFamily="18" charset="0"/>
              </a:rPr>
              <a:t>eventually cause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mental and physical </a:t>
            </a:r>
            <a:r>
              <a:rPr lang="en-US" sz="2400" b="1" dirty="0" smtClean="0">
                <a:latin typeface="Garamond" pitchFamily="18" charset="0"/>
              </a:rPr>
              <a:t>disorders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impair the immune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system</a:t>
            </a:r>
            <a:r>
              <a:rPr lang="en-US" sz="2400" dirty="0">
                <a:latin typeface="Garamond" pitchFamily="18" charset="0"/>
              </a:rPr>
              <a:t>, resulting </a:t>
            </a:r>
            <a:r>
              <a:rPr lang="en-US" sz="2400" dirty="0" smtClean="0">
                <a:latin typeface="Garamond" pitchFamily="18" charset="0"/>
              </a:rPr>
              <a:t>in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sickness</a:t>
            </a:r>
            <a:r>
              <a:rPr lang="en-US" sz="2400" dirty="0">
                <a:latin typeface="Garamond" pitchFamily="18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absence </a:t>
            </a:r>
            <a:r>
              <a:rPr lang="en-US" sz="2400" dirty="0">
                <a:latin typeface="Garamond" pitchFamily="18" charset="0"/>
              </a:rPr>
              <a:t>from work and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work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disability</a:t>
            </a:r>
            <a:endParaRPr lang="en-MY" sz="2400" b="1" dirty="0">
              <a:solidFill>
                <a:srgbClr val="FF0000"/>
              </a:solidFill>
              <a:latin typeface="Garamond" pitchFamily="18" charset="0"/>
            </a:endParaRPr>
          </a:p>
          <a:p>
            <a:pPr>
              <a:defRPr/>
            </a:pPr>
            <a:endParaRPr lang="ar-EG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5" name="Picture 4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25670"/>
            <a:ext cx="2686534" cy="1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9299-9C60-47ED-A8FB-3DEC4E5DC1E0}" type="datetime1">
              <a:rPr lang="en-MY" smtClean="0"/>
              <a:t>28/2/2021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16</a:t>
            </a:fld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7162583" y="-27384"/>
            <a:ext cx="2016224" cy="106182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MY" sz="900" b="1" dirty="0">
                <a:solidFill>
                  <a:schemeClr val="tx2"/>
                </a:solidFill>
              </a:rPr>
              <a:t>Consequences of work-related stress</a:t>
            </a:r>
          </a:p>
          <a:p>
            <a:r>
              <a:rPr lang="en-MY" sz="900" dirty="0"/>
              <a:t>Physiological reactions </a:t>
            </a:r>
          </a:p>
          <a:p>
            <a:r>
              <a:rPr lang="en-MY" sz="900" dirty="0"/>
              <a:t>Emotional reactions </a:t>
            </a:r>
          </a:p>
          <a:p>
            <a:r>
              <a:rPr lang="en-MY" sz="900" dirty="0"/>
              <a:t>Cognitive reactions </a:t>
            </a:r>
          </a:p>
          <a:p>
            <a:r>
              <a:rPr lang="en-MY" sz="900" dirty="0"/>
              <a:t>Behavioural Reactions</a:t>
            </a:r>
          </a:p>
          <a:p>
            <a:r>
              <a:rPr lang="en-MY" sz="900" dirty="0"/>
              <a:t> </a:t>
            </a:r>
            <a:r>
              <a:rPr lang="en-MY" sz="900" dirty="0">
                <a:solidFill>
                  <a:srgbClr val="FF0000"/>
                </a:solidFill>
              </a:rPr>
              <a:t>Long-term risks </a:t>
            </a:r>
          </a:p>
          <a:p>
            <a:r>
              <a:rPr lang="en-MY" sz="900" dirty="0">
                <a:solidFill>
                  <a:srgbClr val="FF0000"/>
                </a:solidFill>
              </a:rPr>
              <a:t>Mental and physical disorders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7045390" y="6086657"/>
            <a:ext cx="14841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95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393" y="836712"/>
            <a:ext cx="907960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MANAGING WORK-RELATED STRESS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</a:rPr>
              <a:t>Employees are less likely to experience work-related stress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when:</a:t>
            </a:r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Garamond" pitchFamily="18" charset="0"/>
              </a:rPr>
              <a:t> A. Demands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and pressures of </a:t>
            </a:r>
            <a:r>
              <a:rPr lang="en-US" sz="2400" dirty="0">
                <a:latin typeface="Garamond" pitchFamily="18" charset="0"/>
              </a:rPr>
              <a:t>work are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matched to </a:t>
            </a:r>
            <a:r>
              <a:rPr lang="en-US" sz="2400" dirty="0">
                <a:latin typeface="Garamond" pitchFamily="18" charset="0"/>
              </a:rPr>
              <a:t>their </a:t>
            </a:r>
            <a:r>
              <a:rPr lang="en-US" sz="2400" b="1" dirty="0">
                <a:latin typeface="Garamond" pitchFamily="18" charset="0"/>
              </a:rPr>
              <a:t>knowledge </a:t>
            </a:r>
            <a:endParaRPr lang="en-US" sz="2400" b="1" dirty="0" smtClean="0">
              <a:latin typeface="Garamond" pitchFamily="18" charset="0"/>
            </a:endParaRPr>
          </a:p>
          <a:p>
            <a:pPr>
              <a:defRPr/>
            </a:pPr>
            <a:r>
              <a:rPr lang="en-US" sz="2400" b="1" dirty="0"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                 and </a:t>
            </a:r>
            <a:r>
              <a:rPr lang="en-US" sz="2400" b="1" dirty="0">
                <a:latin typeface="Garamond" pitchFamily="18" charset="0"/>
              </a:rPr>
              <a:t>abilities.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   B. Control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can be exercised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over their work</a:t>
            </a:r>
            <a:r>
              <a:rPr lang="en-US" sz="2400" dirty="0">
                <a:latin typeface="Garamond" pitchFamily="18" charset="0"/>
              </a:rPr>
              <a:t> and the way they do it.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  C. Support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is received from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supervisors </a:t>
            </a:r>
            <a:r>
              <a:rPr lang="en-US" sz="2400" b="1" dirty="0">
                <a:latin typeface="Garamond" pitchFamily="18" charset="0"/>
              </a:rPr>
              <a:t>and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colleagues</a:t>
            </a:r>
            <a:r>
              <a:rPr lang="en-US" sz="2400" b="1" dirty="0">
                <a:latin typeface="Garamond" pitchFamily="18" charset="0"/>
              </a:rPr>
              <a:t>.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  D. Participatio</a:t>
            </a:r>
            <a:r>
              <a:rPr lang="en-US" sz="2400" b="1" dirty="0" smtClean="0">
                <a:latin typeface="Garamond" pitchFamily="18" charset="0"/>
              </a:rPr>
              <a:t>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in </a:t>
            </a:r>
            <a:r>
              <a:rPr lang="en-US" sz="2400" b="1" dirty="0">
                <a:latin typeface="Garamond" pitchFamily="18" charset="0"/>
              </a:rPr>
              <a:t>decisions</a:t>
            </a:r>
            <a:r>
              <a:rPr lang="en-US" sz="2400" dirty="0">
                <a:latin typeface="Garamond" pitchFamily="18" charset="0"/>
              </a:rPr>
              <a:t> that </a:t>
            </a:r>
            <a:r>
              <a:rPr lang="en-US" sz="2400" b="1" dirty="0">
                <a:latin typeface="Garamond" pitchFamily="18" charset="0"/>
              </a:rPr>
              <a:t>concern their jobs </a:t>
            </a:r>
            <a:r>
              <a:rPr lang="en-US" sz="2400" dirty="0">
                <a:latin typeface="Garamond" pitchFamily="18" charset="0"/>
              </a:rPr>
              <a:t>is provided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306" y="3662822"/>
            <a:ext cx="825448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    </a:t>
            </a:r>
            <a:r>
              <a:rPr lang="en-US" sz="2600" b="1" u="sng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Managing </a:t>
            </a:r>
            <a:r>
              <a:rPr lang="en-US" sz="2600" b="1" u="sng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Work-related Stress</a:t>
            </a:r>
            <a:r>
              <a:rPr lang="en-US" sz="26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UcPeriod"/>
              <a:defRPr/>
            </a:pP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Actions and solutions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should primarily focus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on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changes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 in </a:t>
            </a:r>
            <a:r>
              <a:rPr lang="en-US" sz="2400" b="1" u="sng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the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organizational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culture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 and the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organization of work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,</a:t>
            </a:r>
          </a:p>
          <a:p>
            <a:pPr>
              <a:defRPr/>
            </a:pPr>
            <a:endParaRPr lang="en-US" sz="2400" b="1" dirty="0" smtClean="0">
              <a:solidFill>
                <a:srgbClr val="0070C0"/>
              </a:solidFill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 B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.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Improving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workers</a:t>
            </a:r>
            <a:r>
              <a:rPr lang="en-US" sz="24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’ individual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abilities, </a:t>
            </a:r>
            <a:r>
              <a:rPr lang="en-US" sz="2400" b="1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skills </a:t>
            </a:r>
            <a:r>
              <a:rPr lang="en-US" sz="24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and coping capacity</a:t>
            </a:r>
            <a:r>
              <a:rPr lang="en-US" sz="2400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through</a:t>
            </a:r>
            <a:r>
              <a:rPr lang="en-US" sz="2400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training and education</a:t>
            </a:r>
            <a:endParaRPr lang="en-MY" sz="2400" dirty="0">
              <a:solidFill>
                <a:srgbClr val="0070C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165591" y="62830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3BB-76C5-430C-B797-103E200DCACA}" type="datetime1">
              <a:rPr lang="en-MY" smtClean="0"/>
              <a:t>28/2/2021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69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61" y="754602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           </a:t>
            </a:r>
            <a:r>
              <a:rPr lang="en-US" sz="24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Managing Work-related Stress:</a:t>
            </a:r>
          </a:p>
          <a:p>
            <a:pPr algn="ctr">
              <a:defRPr/>
            </a:pPr>
            <a:r>
              <a:rPr lang="en-US" sz="2300" b="1" dirty="0" smtClean="0">
                <a:latin typeface="Garamond" pitchFamily="18" charset="0"/>
                <a:cs typeface="Arial" pitchFamily="34" charset="0"/>
              </a:rPr>
              <a:t>A. </a:t>
            </a:r>
            <a:r>
              <a:rPr lang="en-US" sz="23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Actions </a:t>
            </a:r>
            <a:r>
              <a:rPr lang="en-US" sz="23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and solutions should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primarily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focus on changes in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the </a:t>
            </a:r>
            <a:r>
              <a:rPr lang="en-US" sz="23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organizational </a:t>
            </a:r>
            <a:r>
              <a:rPr lang="en-US" sz="2300" b="1" u="sng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culture</a:t>
            </a:r>
            <a:r>
              <a:rPr lang="en-US" sz="2300" b="1" u="sng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300" b="1" dirty="0">
                <a:latin typeface="Garamond" pitchFamily="18" charset="0"/>
                <a:cs typeface="Arial" pitchFamily="34" charset="0"/>
              </a:rPr>
              <a:t>and the </a:t>
            </a:r>
            <a:r>
              <a:rPr lang="en-US" sz="2300" b="1" u="sng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organization of work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, s</a:t>
            </a:r>
            <a:r>
              <a:rPr lang="en-US" sz="2300" b="1" dirty="0">
                <a:latin typeface="Garamond" pitchFamily="18" charset="0"/>
                <a:cs typeface="Arial" pitchFamily="34" charset="0"/>
              </a:rPr>
              <a:t>uch as</a:t>
            </a:r>
            <a:r>
              <a:rPr lang="en-US" sz="2300" b="1" dirty="0" smtClean="0">
                <a:latin typeface="Garamond" pitchFamily="18" charset="0"/>
                <a:cs typeface="Arial" pitchFamily="34" charset="0"/>
              </a:rPr>
              <a:t>:</a:t>
            </a:r>
            <a:endParaRPr lang="en-US" sz="2300" b="1" dirty="0"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3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1, Redistributing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work 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among colleagues,</a:t>
            </a:r>
          </a:p>
          <a:p>
            <a:pPr algn="ctr">
              <a:defRPr/>
            </a:pPr>
            <a:r>
              <a:rPr lang="en-US" sz="2300" dirty="0" smtClean="0">
                <a:latin typeface="Garamond" pitchFamily="18" charset="0"/>
                <a:cs typeface="Arial" pitchFamily="34" charset="0"/>
              </a:rPr>
              <a:t>2. </a:t>
            </a:r>
            <a:r>
              <a:rPr lang="en-US" sz="2300" b="1" dirty="0" smtClean="0">
                <a:latin typeface="Garamond" pitchFamily="18" charset="0"/>
                <a:cs typeface="Arial" pitchFamily="34" charset="0"/>
              </a:rPr>
              <a:t>Introducing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job rotation</a:t>
            </a:r>
            <a:r>
              <a:rPr lang="en-US" sz="23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000" dirty="0">
                <a:latin typeface="Garamond" pitchFamily="18" charset="0"/>
                <a:cs typeface="Arial" pitchFamily="34" charset="0"/>
              </a:rPr>
              <a:t>(</a:t>
            </a:r>
            <a:r>
              <a:rPr lang="en-US" sz="2200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moving to a number of </a:t>
            </a:r>
            <a:r>
              <a:rPr lang="en-US" sz="2200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different tasks </a:t>
            </a:r>
            <a:r>
              <a:rPr lang="en-US" sz="2200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usually </a:t>
            </a:r>
            <a:r>
              <a:rPr lang="en-US" sz="2200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   according </a:t>
            </a:r>
            <a:r>
              <a:rPr lang="en-US" sz="2200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to a rotation plan</a:t>
            </a:r>
            <a:r>
              <a:rPr lang="en-US" sz="2300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),</a:t>
            </a:r>
          </a:p>
          <a:p>
            <a:pPr>
              <a:defRPr/>
            </a:pPr>
            <a:r>
              <a:rPr 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3. </a:t>
            </a:r>
            <a:r>
              <a:rPr lang="en-US" sz="2300" b="1" dirty="0" smtClean="0">
                <a:latin typeface="Garamond" pitchFamily="18" charset="0"/>
                <a:cs typeface="Arial" pitchFamily="34" charset="0"/>
              </a:rPr>
              <a:t>Introducing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job enlargement 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(</a:t>
            </a:r>
            <a:r>
              <a:rPr 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adding more tasks of </a:t>
            </a:r>
            <a:r>
              <a:rPr 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the same </a:t>
            </a:r>
            <a:r>
              <a:rPr 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difficulty</a:t>
            </a:r>
            <a:r>
              <a:rPr lang="en-US" sz="2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),</a:t>
            </a:r>
          </a:p>
          <a:p>
            <a:pPr>
              <a:defRPr/>
            </a:pPr>
            <a:r>
              <a:rPr lang="en-US" altLang="en-US" sz="2300" dirty="0" smtClean="0">
                <a:latin typeface="Garamond" pitchFamily="18" charset="0"/>
                <a:cs typeface="Arial" panose="020B0604020202020204" pitchFamily="34" charset="0"/>
              </a:rPr>
              <a:t>4.</a:t>
            </a:r>
            <a:r>
              <a:rPr lang="en-US" altLang="en-US" sz="2300" b="1" dirty="0" smtClean="0">
                <a:latin typeface="Garamond" pitchFamily="18" charset="0"/>
                <a:cs typeface="Arial" panose="020B0604020202020204" pitchFamily="34" charset="0"/>
              </a:rPr>
              <a:t>Introducing</a:t>
            </a:r>
            <a:r>
              <a:rPr lang="en-US" altLang="en-US" sz="2300" dirty="0" smtClean="0"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job enrichment </a:t>
            </a:r>
            <a:r>
              <a:rPr lang="en-US" altLang="en-US" sz="2300" dirty="0">
                <a:latin typeface="Garamond" pitchFamily="18" charset="0"/>
                <a:cs typeface="Arial" panose="020B0604020202020204" pitchFamily="34" charset="0"/>
              </a:rPr>
              <a:t>(</a:t>
            </a:r>
            <a:r>
              <a:rPr lang="en-US" altLang="en-US" sz="2300" b="1" dirty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adding more difficult tasks</a:t>
            </a:r>
            <a:r>
              <a:rPr lang="en-US" altLang="en-US" sz="2300" dirty="0">
                <a:latin typeface="Garamond" pitchFamily="18" charset="0"/>
                <a:cs typeface="Arial" panose="020B0604020202020204" pitchFamily="34" charset="0"/>
              </a:rPr>
              <a:t>),</a:t>
            </a:r>
          </a:p>
          <a:p>
            <a:pPr algn="ctr">
              <a:defRPr/>
            </a:pPr>
            <a:r>
              <a:rPr lang="en-US" altLang="en-US" sz="2300" dirty="0" smtClean="0">
                <a:solidFill>
                  <a:srgbClr val="CC0000"/>
                </a:solidFill>
                <a:latin typeface="Garamond" pitchFamily="18" charset="0"/>
                <a:cs typeface="Arial" panose="020B0604020202020204" pitchFamily="34" charset="0"/>
              </a:rPr>
              <a:t>5.</a:t>
            </a:r>
            <a:r>
              <a:rPr lang="en-US" altLang="en-US" sz="2300" b="1" dirty="0" smtClean="0">
                <a:latin typeface="Garamond" pitchFamily="18" charset="0"/>
                <a:cs typeface="Arial" panose="020B0604020202020204" pitchFamily="34" charset="0"/>
              </a:rPr>
              <a:t>Improving</a:t>
            </a:r>
            <a:r>
              <a:rPr lang="en-US" altLang="en-US" sz="2300" dirty="0" smtClean="0">
                <a:solidFill>
                  <a:srgbClr val="CC000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managerial ability </a:t>
            </a:r>
            <a:r>
              <a:rPr lang="en-US" altLang="en-US" sz="2300" b="1" dirty="0">
                <a:latin typeface="Garamond" pitchFamily="18" charset="0"/>
                <a:cs typeface="Arial" panose="020B0604020202020204" pitchFamily="34" charset="0"/>
              </a:rPr>
              <a:t>(</a:t>
            </a:r>
            <a:r>
              <a:rPr lang="en-US" altLang="en-US" sz="2200" dirty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for example </a:t>
            </a:r>
            <a:r>
              <a:rPr lang="en-US" altLang="en-US" sz="2200" b="1" dirty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by management </a:t>
            </a:r>
            <a:r>
              <a:rPr lang="en-US" altLang="en-US" sz="2200" b="1" dirty="0" smtClean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 skills   training</a:t>
            </a:r>
            <a:r>
              <a:rPr lang="en-US" altLang="en-US" sz="2200" b="1" dirty="0">
                <a:solidFill>
                  <a:srgbClr val="0070C0"/>
                </a:solidFill>
                <a:latin typeface="Garamond" pitchFamily="18" charset="0"/>
                <a:cs typeface="Arial" panose="020B0604020202020204" pitchFamily="34" charset="0"/>
              </a:rPr>
              <a:t>)</a:t>
            </a:r>
            <a:endParaRPr lang="en-US" altLang="en-US" sz="2200" b="1" u="sng" dirty="0">
              <a:solidFill>
                <a:srgbClr val="0070C0"/>
              </a:solidFill>
              <a:latin typeface="Garamond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300" b="1" dirty="0" smtClean="0">
                <a:solidFill>
                  <a:srgbClr val="CC0000"/>
                </a:solidFill>
                <a:latin typeface="Garamond" pitchFamily="18" charset="0"/>
                <a:cs typeface="Arial" panose="020B0604020202020204" pitchFamily="34" charset="0"/>
              </a:rPr>
              <a:t>6.</a:t>
            </a:r>
            <a:r>
              <a:rPr lang="en-US" altLang="en-US" sz="2300" b="1" dirty="0" smtClean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Ergonomic </a:t>
            </a:r>
            <a:r>
              <a:rPr lang="en-US" altLang="en-US" sz="23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improvements</a:t>
            </a:r>
            <a:r>
              <a:rPr lang="en-US" altLang="en-US" sz="2300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in the work place</a:t>
            </a:r>
            <a:endParaRPr lang="en-US" altLang="en-US" sz="2300" u="sng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2300" dirty="0" smtClean="0">
              <a:solidFill>
                <a:srgbClr val="CC0000"/>
              </a:solidFill>
              <a:latin typeface="Garamond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300" dirty="0" smtClean="0">
                <a:solidFill>
                  <a:srgbClr val="CC0000"/>
                </a:solidFill>
                <a:latin typeface="Garamond" pitchFamily="18" charset="0"/>
                <a:cs typeface="Arial" panose="020B0604020202020204" pitchFamily="34" charset="0"/>
              </a:rPr>
              <a:t>7.</a:t>
            </a:r>
            <a:r>
              <a:rPr lang="en-US" altLang="en-US" sz="2300" b="1" dirty="0" smtClean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Improving</a:t>
            </a:r>
            <a:r>
              <a:rPr lang="en-US" altLang="en-US" sz="2300" dirty="0" smtClean="0">
                <a:solidFill>
                  <a:srgbClr val="CC000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dirty="0">
                <a:latin typeface="Garamond" pitchFamily="18" charset="0"/>
                <a:cs typeface="Arial" panose="020B0604020202020204" pitchFamily="34" charset="0"/>
              </a:rPr>
              <a:t>working </a:t>
            </a:r>
            <a:r>
              <a:rPr lang="en-US" altLang="en-US" sz="23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schedules </a:t>
            </a:r>
            <a:r>
              <a:rPr lang="en-US" altLang="en-US" sz="2300" dirty="0">
                <a:latin typeface="Garamond" pitchFamily="18" charset="0"/>
                <a:cs typeface="Arial" panose="020B0604020202020204" pitchFamily="34" charset="0"/>
              </a:rPr>
              <a:t>and </a:t>
            </a:r>
            <a:r>
              <a:rPr lang="en-US" altLang="en-US" sz="23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working</a:t>
            </a:r>
            <a:r>
              <a:rPr lang="en-US" altLang="en-US" sz="2300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>
                <a:latin typeface="Garamond" pitchFamily="18" charset="0"/>
                <a:cs typeface="Arial" panose="020B0604020202020204" pitchFamily="34" charset="0"/>
              </a:rPr>
              <a:t>and</a:t>
            </a:r>
            <a:r>
              <a:rPr lang="en-US" altLang="en-US" sz="23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resting times </a:t>
            </a:r>
            <a:r>
              <a:rPr lang="en-US" alt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(</a:t>
            </a:r>
            <a:r>
              <a:rPr lang="en-US" altLang="en-US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for example </a:t>
            </a:r>
            <a:r>
              <a:rPr lang="en-US" altLang="en-US" sz="2200" b="1" dirty="0">
                <a:solidFill>
                  <a:schemeClr val="tx2"/>
                </a:solidFill>
                <a:latin typeface="Garamond" pitchFamily="18" charset="0"/>
                <a:cs typeface="Arial" panose="020B0604020202020204" pitchFamily="34" charset="0"/>
              </a:rPr>
              <a:t>forward or backward rotation of shifts</a:t>
            </a:r>
            <a:r>
              <a:rPr lang="en-US" altLang="en-US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)</a:t>
            </a:r>
            <a:r>
              <a:rPr lang="en-US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724128" y="6392440"/>
            <a:ext cx="3240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8.Implementing </a:t>
            </a:r>
            <a:r>
              <a:rPr lang="en-US" alt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direct worker 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8589-4A78-4D7A-A450-699051F4210A}" type="datetime1">
              <a:rPr lang="en-MY" smtClean="0"/>
              <a:t>28/2/2021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6079" y="6304835"/>
            <a:ext cx="2133600" cy="365125"/>
          </a:xfrm>
        </p:spPr>
        <p:txBody>
          <a:bodyPr/>
          <a:lstStyle/>
          <a:p>
            <a:fld id="{D819953F-14D9-4A57-ADB3-952A261CB07E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03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121" y="1484784"/>
            <a:ext cx="907487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3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8.</a:t>
            </a:r>
            <a:r>
              <a:rPr lang="en-US" altLang="en-US" sz="2300" b="1" dirty="0" smtClean="0">
                <a:latin typeface="Garamond" pitchFamily="18" charset="0"/>
                <a:cs typeface="Arial" panose="020B0604020202020204" pitchFamily="34" charset="0"/>
              </a:rPr>
              <a:t>Implementing</a:t>
            </a:r>
            <a:r>
              <a:rPr lang="en-US" altLang="en-US" sz="23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dirty="0" smtClean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direct worker consultation </a:t>
            </a:r>
            <a:r>
              <a:rPr lang="en-US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at work,</a:t>
            </a:r>
          </a:p>
          <a:p>
            <a:pPr>
              <a:defRPr/>
            </a:pPr>
            <a:r>
              <a:rPr lang="en-US" altLang="en-US" sz="2300" dirty="0" smtClean="0">
                <a:solidFill>
                  <a:srgbClr val="CC0000"/>
                </a:solidFill>
                <a:latin typeface="Garamond" pitchFamily="18" charset="0"/>
                <a:cs typeface="Arial" panose="020B0604020202020204" pitchFamily="34" charset="0"/>
              </a:rPr>
              <a:t>9</a:t>
            </a:r>
            <a:r>
              <a:rPr lang="en-US" altLang="en-US" sz="2300" b="1" dirty="0" smtClean="0">
                <a:latin typeface="Garamond" pitchFamily="18" charset="0"/>
                <a:cs typeface="Arial" panose="020B0604020202020204" pitchFamily="34" charset="0"/>
              </a:rPr>
              <a:t>.Improving </a:t>
            </a:r>
            <a:r>
              <a:rPr lang="en-US" altLang="en-US" sz="2300" b="1" dirty="0" smtClean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communication </a:t>
            </a:r>
            <a:r>
              <a:rPr lang="en-US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between </a:t>
            </a:r>
            <a:r>
              <a:rPr lang="en-US" altLang="en-US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groups </a:t>
            </a:r>
            <a:r>
              <a:rPr lang="en-US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of </a:t>
            </a:r>
            <a:r>
              <a:rPr lang="en-US" altLang="en-US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workers, </a:t>
            </a:r>
            <a:r>
              <a:rPr lang="en-US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or between </a:t>
            </a:r>
            <a:r>
              <a:rPr lang="en-US" altLang="en-US" sz="2300" b="1" dirty="0" smtClean="0">
                <a:latin typeface="Garamond" pitchFamily="18" charset="0"/>
                <a:cs typeface="Arial" panose="020B0604020202020204" pitchFamily="34" charset="0"/>
              </a:rPr>
              <a:t>the </a:t>
            </a:r>
            <a:r>
              <a:rPr lang="en-US" altLang="en-US" sz="2300" b="1" dirty="0" smtClean="0">
                <a:solidFill>
                  <a:srgbClr val="002060"/>
                </a:solidFill>
                <a:latin typeface="Garamond" pitchFamily="18" charset="0"/>
                <a:cs typeface="Arial" panose="020B0604020202020204" pitchFamily="34" charset="0"/>
              </a:rPr>
              <a:t>client</a:t>
            </a:r>
            <a:r>
              <a:rPr lang="en-US" altLang="en-US" sz="2300" b="1" dirty="0" smtClean="0"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and the workers, and between workers and </a:t>
            </a:r>
            <a:r>
              <a:rPr lang="en-US" altLang="en-US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supervisors,</a:t>
            </a:r>
          </a:p>
          <a:p>
            <a:pPr>
              <a:defRPr/>
            </a:pPr>
            <a:r>
              <a:rPr lang="en-US" altLang="en-US" sz="23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10. </a:t>
            </a:r>
            <a:r>
              <a:rPr lang="en-US" altLang="en-US" sz="2300" b="1" dirty="0" smtClean="0">
                <a:latin typeface="Garamond" pitchFamily="18" charset="0"/>
                <a:cs typeface="Arial" panose="020B0604020202020204" pitchFamily="34" charset="0"/>
              </a:rPr>
              <a:t>Providing</a:t>
            </a:r>
            <a:r>
              <a:rPr lang="en-US" altLang="en-US" sz="23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dirty="0" smtClean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clear job descriptions </a:t>
            </a:r>
            <a:r>
              <a:rPr lang="en-US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or tasks, </a:t>
            </a:r>
          </a:p>
          <a:p>
            <a:pPr>
              <a:defRPr/>
            </a:pPr>
            <a:r>
              <a:rPr lang="en-US" altLang="en-US" sz="2300" b="1" dirty="0" smtClean="0">
                <a:latin typeface="Garamond" pitchFamily="18" charset="0"/>
                <a:cs typeface="Arial" panose="020B0604020202020204" pitchFamily="34" charset="0"/>
              </a:rPr>
              <a:t>11. Providing </a:t>
            </a:r>
            <a:r>
              <a:rPr lang="en-US" altLang="en-US" sz="2300" b="1" dirty="0" smtClean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clear job promotion rules </a:t>
            </a:r>
            <a:r>
              <a:rPr lang="en-US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and </a:t>
            </a:r>
            <a:r>
              <a:rPr lang="en-US" alt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paths.</a:t>
            </a:r>
            <a:endParaRPr lang="ar-EG" altLang="en-US" sz="2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2600" y="436026"/>
            <a:ext cx="4211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Garamond" pitchFamily="18" charset="0"/>
                <a:cs typeface="Times New Roman" pitchFamily="18" charset="0"/>
              </a:rPr>
              <a:t>Managing Work-related </a:t>
            </a:r>
            <a:r>
              <a:rPr lang="en-US" sz="1600" b="1" dirty="0" smtClean="0">
                <a:latin typeface="Garamond" pitchFamily="18" charset="0"/>
                <a:cs typeface="Times New Roman" pitchFamily="18" charset="0"/>
              </a:rPr>
              <a:t>Stress Cont.  </a:t>
            </a: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..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22198" y="3861048"/>
            <a:ext cx="907487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 smtClean="0">
                <a:solidFill>
                  <a:srgbClr val="C00000"/>
                </a:solidFill>
                <a:latin typeface="Garamond" pitchFamily="18" charset="0"/>
                <a:cs typeface="Arial" panose="020B0604020202020204" pitchFamily="34" charset="0"/>
              </a:rPr>
              <a:t>       </a:t>
            </a:r>
            <a:r>
              <a:rPr lang="en-US" altLang="en-US" sz="2300" b="1" dirty="0" smtClean="0">
                <a:solidFill>
                  <a:srgbClr val="C00000"/>
                </a:solidFill>
                <a:latin typeface="Garamond" pitchFamily="18" charset="0"/>
                <a:cs typeface="Arial" panose="020B0604020202020204" pitchFamily="34" charset="0"/>
              </a:rPr>
              <a:t>Note </a:t>
            </a:r>
            <a:r>
              <a:rPr lang="en-US" altLang="en-US" sz="2300" b="1" dirty="0">
                <a:solidFill>
                  <a:srgbClr val="C00000"/>
                </a:solidFill>
                <a:latin typeface="Garamond" pitchFamily="18" charset="0"/>
                <a:cs typeface="Arial" panose="020B0604020202020204" pitchFamily="34" charset="0"/>
              </a:rPr>
              <a:t>: </a:t>
            </a:r>
            <a:endParaRPr lang="en-US" altLang="en-US" sz="2300" b="1" dirty="0" smtClean="0">
              <a:solidFill>
                <a:srgbClr val="C00000"/>
              </a:solidFill>
              <a:latin typeface="Garamond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300" b="1" dirty="0">
                <a:solidFill>
                  <a:srgbClr val="C0000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dirty="0" smtClean="0">
                <a:solidFill>
                  <a:srgbClr val="C00000"/>
                </a:solidFill>
                <a:latin typeface="Garamond" pitchFamily="18" charset="0"/>
                <a:cs typeface="Arial" panose="020B0604020202020204" pitchFamily="34" charset="0"/>
              </a:rPr>
              <a:t>    </a:t>
            </a:r>
            <a:r>
              <a:rPr lang="en-US" altLang="en-US" sz="2300" b="1" dirty="0" smtClean="0">
                <a:latin typeface="Garamond" pitchFamily="18" charset="0"/>
                <a:cs typeface="Arial" panose="020B0604020202020204" pitchFamily="34" charset="0"/>
              </a:rPr>
              <a:t>The</a:t>
            </a:r>
            <a:r>
              <a:rPr lang="en-US" altLang="en-US" sz="2300" b="1" dirty="0" smtClean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b="1" u="sng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advantage </a:t>
            </a:r>
            <a:r>
              <a:rPr lang="en-US" altLang="en-US" sz="2300" b="1" dirty="0">
                <a:latin typeface="Garamond" pitchFamily="18" charset="0"/>
                <a:cs typeface="Arial" panose="020B0604020202020204" pitchFamily="34" charset="0"/>
              </a:rPr>
              <a:t>of this approach is that: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400" dirty="0" smtClean="0">
                <a:latin typeface="Garamond" pitchFamily="18" charset="0"/>
                <a:cs typeface="Arial" panose="020B0604020202020204" pitchFamily="34" charset="0"/>
              </a:rPr>
              <a:t>   it </a:t>
            </a:r>
            <a:r>
              <a:rPr lang="en-US" altLang="en-US" sz="2300" b="1" dirty="0">
                <a:latin typeface="Garamond" pitchFamily="18" charset="0"/>
                <a:cs typeface="Arial" panose="020B0604020202020204" pitchFamily="34" charset="0"/>
              </a:rPr>
              <a:t>deals directly</a:t>
            </a:r>
            <a:r>
              <a:rPr lang="en-US" altLang="en-US" sz="2300" dirty="0">
                <a:latin typeface="Garamond" pitchFamily="18" charset="0"/>
                <a:cs typeface="Arial" panose="020B0604020202020204" pitchFamily="34" charset="0"/>
              </a:rPr>
              <a:t> with the </a:t>
            </a:r>
            <a:r>
              <a:rPr lang="en-US" altLang="en-US" sz="2300" b="1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causes of stress </a:t>
            </a:r>
            <a:r>
              <a:rPr lang="en-US" altLang="en-US" sz="2300" b="1" dirty="0">
                <a:latin typeface="Garamond" pitchFamily="18" charset="0"/>
                <a:cs typeface="Arial" panose="020B0604020202020204" pitchFamily="34" charset="0"/>
              </a:rPr>
              <a:t>in the work </a:t>
            </a:r>
            <a:r>
              <a:rPr lang="en-US" altLang="en-US" sz="2300" b="1" dirty="0" smtClean="0">
                <a:latin typeface="Garamond" pitchFamily="18" charset="0"/>
                <a:cs typeface="Arial" panose="020B0604020202020204" pitchFamily="34" charset="0"/>
              </a:rPr>
              <a:t> </a:t>
            </a:r>
            <a:r>
              <a:rPr lang="en-US" altLang="en-US" sz="2300" dirty="0" smtClean="0">
                <a:latin typeface="Garamond" pitchFamily="18" charset="0"/>
                <a:cs typeface="Arial" panose="020B0604020202020204" pitchFamily="34" charset="0"/>
              </a:rPr>
              <a:t>environment</a:t>
            </a:r>
            <a:r>
              <a:rPr lang="en-US" altLang="en-US" sz="2300" dirty="0">
                <a:latin typeface="Garamond" pitchFamily="18" charset="0"/>
                <a:cs typeface="Arial" panose="020B0604020202020204" pitchFamily="34" charset="0"/>
              </a:rPr>
              <a:t>, </a:t>
            </a:r>
          </a:p>
          <a:p>
            <a:pPr algn="ctr">
              <a:buFont typeface="Wingdings" panose="05000000000000000000" pitchFamily="2" charset="2"/>
              <a:buChar char="q"/>
              <a:defRPr/>
            </a:pPr>
            <a:r>
              <a:rPr lang="en-US" altLang="en-US" sz="2300" dirty="0">
                <a:latin typeface="Garamond" pitchFamily="18" charset="0"/>
                <a:cs typeface="Arial" panose="020B0604020202020204" pitchFamily="34" charset="0"/>
              </a:rPr>
              <a:t>may have a </a:t>
            </a:r>
            <a:r>
              <a:rPr lang="en-US" altLang="en-US" sz="2300" b="1" dirty="0">
                <a:latin typeface="Garamond" pitchFamily="18" charset="0"/>
                <a:cs typeface="Arial" panose="020B0604020202020204" pitchFamily="34" charset="0"/>
              </a:rPr>
              <a:t>positive effect</a:t>
            </a:r>
            <a:r>
              <a:rPr lang="en-US" altLang="en-US" sz="2300" dirty="0">
                <a:latin typeface="Garamond" pitchFamily="18" charset="0"/>
                <a:cs typeface="Arial" panose="020B0604020202020204" pitchFamily="34" charset="0"/>
              </a:rPr>
              <a:t> on the </a:t>
            </a:r>
            <a:r>
              <a:rPr lang="en-US" altLang="en-US" sz="2300" b="1" dirty="0">
                <a:latin typeface="Garamond" pitchFamily="18" charset="0"/>
                <a:cs typeface="Arial" panose="020B0604020202020204" pitchFamily="34" charset="0"/>
              </a:rPr>
              <a:t>total workforce</a:t>
            </a:r>
            <a:r>
              <a:rPr lang="en-US" altLang="en-US" sz="2300" dirty="0">
                <a:latin typeface="Garamond" pitchFamily="18" charset="0"/>
                <a:cs typeface="Arial" panose="020B0604020202020204" pitchFamily="34" charset="0"/>
              </a:rPr>
              <a:t> of a </a:t>
            </a:r>
            <a:r>
              <a:rPr lang="en-US" altLang="en-US" sz="2300" dirty="0" smtClean="0">
                <a:latin typeface="Garamond" pitchFamily="18" charset="0"/>
                <a:cs typeface="Arial" panose="020B0604020202020204" pitchFamily="34" charset="0"/>
              </a:rPr>
              <a:t>  company</a:t>
            </a:r>
            <a:r>
              <a:rPr lang="en-US" altLang="en-US" sz="2300" dirty="0">
                <a:latin typeface="Garamond" pitchFamily="18" charset="0"/>
                <a:cs typeface="Arial" panose="020B0604020202020204" pitchFamily="34" charset="0"/>
              </a:rPr>
              <a:t>.</a:t>
            </a:r>
            <a:endParaRPr lang="en-MY" sz="2300" dirty="0">
              <a:latin typeface="Garamond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866140" y="61127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3"/>
          <p:cNvSpPr/>
          <p:nvPr/>
        </p:nvSpPr>
        <p:spPr>
          <a:xfrm>
            <a:off x="469294" y="792421"/>
            <a:ext cx="5038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Garamond" pitchFamily="18" charset="0"/>
                <a:cs typeface="Arial" pitchFamily="34" charset="0"/>
              </a:rPr>
              <a:t>Actions focus on organization culture and work, Cont. .. </a:t>
            </a:r>
            <a:endParaRPr lang="en-MY" sz="1600" dirty="0"/>
          </a:p>
        </p:txBody>
      </p:sp>
      <p:pic>
        <p:nvPicPr>
          <p:cNvPr id="8" name="Picture 8" descr="Businessman's Hand Pressing Blue Stress Ball On White De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82" y="2415808"/>
            <a:ext cx="978409" cy="10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FD10-45BA-4D65-B74C-69A4AB845EEF}" type="datetime1">
              <a:rPr lang="en-MY" smtClean="0"/>
              <a:t>28/2/2021</a:t>
            </a:fld>
            <a:endParaRPr lang="en-MY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21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4293096"/>
            <a:ext cx="4975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related stress</a:t>
            </a:r>
            <a:endParaRPr lang="ar-EG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0" y="204332"/>
            <a:ext cx="41190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5E18-925B-460C-A284-431DE551232B}" type="datetime1">
              <a:rPr lang="en-MY" smtClean="0"/>
              <a:t>28/2/2021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2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899592" y="3213744"/>
            <a:ext cx="4016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Garamond" pitchFamily="18" charset="0"/>
                <a:cs typeface="Times New Roman" pitchFamily="18" charset="0"/>
              </a:rPr>
              <a:t>Psycho-social hazards at workplace</a:t>
            </a:r>
            <a:endParaRPr lang="en-MY" sz="2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97" y="620688"/>
            <a:ext cx="88204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B</a:t>
            </a:r>
            <a:r>
              <a:rPr lang="en-US" sz="23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. </a:t>
            </a:r>
            <a:r>
              <a:rPr lang="en-US" sz="2300" b="1" dirty="0" smtClean="0">
                <a:latin typeface="Garamond" pitchFamily="18" charset="0"/>
                <a:cs typeface="Arial" pitchFamily="34" charset="0"/>
              </a:rPr>
              <a:t>Improving workers’ individual </a:t>
            </a:r>
            <a:r>
              <a:rPr lang="en-US" sz="23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abilities, skills </a:t>
            </a:r>
            <a:r>
              <a:rPr lang="en-US" sz="2300" b="1" dirty="0" smtClean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and </a:t>
            </a:r>
            <a:r>
              <a:rPr lang="en-US" sz="23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coping</a:t>
            </a:r>
            <a:r>
              <a:rPr lang="en-US" sz="2300" b="1" dirty="0" smtClean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capacity</a:t>
            </a:r>
            <a:r>
              <a:rPr lang="en-US" sz="2300" dirty="0" smtClean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 through </a:t>
            </a:r>
            <a:r>
              <a:rPr lang="en-US" sz="23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training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and education</a:t>
            </a:r>
            <a:r>
              <a:rPr lang="en-US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,  </a:t>
            </a:r>
            <a:r>
              <a:rPr lang="en-US" sz="2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such </a:t>
            </a:r>
            <a:r>
              <a:rPr lang="en-US" sz="23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as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courses</a:t>
            </a:r>
            <a:r>
              <a:rPr lang="en-US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in:</a:t>
            </a:r>
            <a:endParaRPr lang="en-US" sz="23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1.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Time management</a:t>
            </a:r>
            <a:r>
              <a:rPr lang="en-US" sz="2300" b="1" dirty="0">
                <a:latin typeface="Garamond" pitchFamily="18" charset="0"/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en-US" sz="2300" dirty="0">
                <a:latin typeface="Garamond" pitchFamily="18" charset="0"/>
                <a:cs typeface="Arial" pitchFamily="34" charset="0"/>
              </a:rPr>
              <a:t>2.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Dealing</a:t>
            </a:r>
            <a:r>
              <a:rPr lang="en-US" sz="2300" b="1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300" dirty="0">
                <a:latin typeface="Garamond" pitchFamily="18" charset="0"/>
                <a:cs typeface="Arial" pitchFamily="34" charset="0"/>
              </a:rPr>
              <a:t>with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aggressive customers</a:t>
            </a:r>
            <a:r>
              <a:rPr lang="en-US" sz="2300" dirty="0">
                <a:latin typeface="Garamond" pitchFamily="18" charset="0"/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en-US" sz="2300" dirty="0">
                <a:latin typeface="Garamond" pitchFamily="18" charset="0"/>
                <a:cs typeface="Arial" pitchFamily="34" charset="0"/>
              </a:rPr>
              <a:t>3.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Lifting heavy goods</a:t>
            </a:r>
            <a:r>
              <a:rPr lang="en-US" sz="2300" dirty="0">
                <a:latin typeface="Garamond" pitchFamily="18" charset="0"/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en-US" sz="2300" b="1" dirty="0" smtClean="0">
                <a:solidFill>
                  <a:srgbClr val="FF0000"/>
                </a:solidFill>
                <a:latin typeface="Garamond" pitchFamily="18" charset="0"/>
              </a:rPr>
              <a:t>4.Using appropriate </a:t>
            </a:r>
            <a:r>
              <a:rPr lang="en-US" sz="2300" b="1" dirty="0">
                <a:latin typeface="Garamond" pitchFamily="18" charset="0"/>
              </a:rPr>
              <a:t>machines or equipment</a:t>
            </a:r>
            <a:r>
              <a:rPr lang="en-US" sz="2300" dirty="0">
                <a:latin typeface="Garamond" pitchFamily="18" charset="0"/>
              </a:rPr>
              <a:t>,</a:t>
            </a:r>
          </a:p>
          <a:p>
            <a:pPr>
              <a:defRPr/>
            </a:pPr>
            <a:r>
              <a:rPr lang="en-US" sz="2300" dirty="0">
                <a:latin typeface="Garamond" pitchFamily="18" charset="0"/>
              </a:rPr>
              <a:t>5. </a:t>
            </a:r>
            <a:r>
              <a:rPr lang="en-US" sz="2300" b="1" dirty="0">
                <a:latin typeface="Garamond" pitchFamily="18" charset="0"/>
              </a:rPr>
              <a:t>stress management</a:t>
            </a:r>
            <a:r>
              <a:rPr lang="en-US" sz="2300" dirty="0">
                <a:latin typeface="Garamond" pitchFamily="18" charset="0"/>
              </a:rPr>
              <a:t>, and </a:t>
            </a:r>
            <a:r>
              <a:rPr lang="en-US" sz="2300" dirty="0" smtClean="0">
                <a:latin typeface="Garamond" pitchFamily="18" charset="0"/>
              </a:rPr>
              <a:t>training</a:t>
            </a:r>
            <a:r>
              <a:rPr lang="en-US" sz="2300" dirty="0">
                <a:latin typeface="Garamond" pitchFamily="18" charset="0"/>
              </a:rPr>
              <a:t>,</a:t>
            </a:r>
          </a:p>
          <a:p>
            <a:pPr>
              <a:defRPr/>
            </a:pPr>
            <a:r>
              <a:rPr lang="en-US" sz="2300" b="1" dirty="0">
                <a:solidFill>
                  <a:srgbClr val="FF0000"/>
                </a:solidFill>
                <a:latin typeface="Garamond" pitchFamily="18" charset="0"/>
              </a:rPr>
              <a:t>6.seeking support </a:t>
            </a:r>
            <a:r>
              <a:rPr lang="en-US" sz="2300" b="1" dirty="0">
                <a:latin typeface="Garamond" pitchFamily="18" charset="0"/>
              </a:rPr>
              <a:t>from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</a:rPr>
              <a:t>family, community</a:t>
            </a:r>
            <a:r>
              <a:rPr lang="en-US" sz="2300" dirty="0">
                <a:latin typeface="Garamond" pitchFamily="18" charset="0"/>
              </a:rPr>
              <a:t>, and religion and spirituality.</a:t>
            </a:r>
            <a:endParaRPr lang="ar-EG" sz="23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322674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Garamond" pitchFamily="18" charset="0"/>
                <a:cs typeface="Times New Roman" pitchFamily="18" charset="0"/>
              </a:rPr>
              <a:t>Managing Work-related </a:t>
            </a:r>
            <a:r>
              <a:rPr lang="en-US" sz="1600" b="1" dirty="0" smtClean="0">
                <a:latin typeface="Garamond" pitchFamily="18" charset="0"/>
                <a:cs typeface="Times New Roman" pitchFamily="18" charset="0"/>
              </a:rPr>
              <a:t>Stress Cont</a:t>
            </a:r>
            <a:r>
              <a:rPr lang="en-US" b="1" dirty="0" smtClean="0">
                <a:latin typeface="Garamond" pitchFamily="18" charset="0"/>
                <a:cs typeface="Times New Roman" pitchFamily="18" charset="0"/>
              </a:rPr>
              <a:t>.  </a:t>
            </a:r>
            <a:r>
              <a:rPr lang="en-US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..</a:t>
            </a:r>
            <a:endParaRPr lang="en-MY" dirty="0"/>
          </a:p>
        </p:txBody>
      </p:sp>
      <p:pic>
        <p:nvPicPr>
          <p:cNvPr id="5" name="Picture 8" descr="Businessman's Hand Pressing Blue Stress Ball On White De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233975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423" y="3789040"/>
            <a:ext cx="8820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      </a:t>
            </a:r>
            <a:r>
              <a:rPr lang="en-US" sz="2400" b="1" u="sng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en-US" sz="2300" b="1" u="sng" dirty="0" smtClean="0">
                <a:latin typeface="Garamond" pitchFamily="18" charset="0"/>
                <a:cs typeface="Arial" pitchFamily="34" charset="0"/>
              </a:rPr>
              <a:t>Note</a:t>
            </a:r>
            <a:r>
              <a:rPr lang="en-US" sz="2300" b="1" u="sng" dirty="0">
                <a:latin typeface="Garamond" pitchFamily="18" charset="0"/>
                <a:cs typeface="Arial" pitchFamily="34" charset="0"/>
              </a:rPr>
              <a:t>:</a:t>
            </a: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300" b="1" dirty="0" smtClean="0">
                <a:latin typeface="Garamond" pitchFamily="18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US" sz="2300" b="1" dirty="0">
                <a:latin typeface="Garamond" pitchFamily="18" charset="0"/>
                <a:cs typeface="Arial" pitchFamily="34" charset="0"/>
              </a:rPr>
              <a:t> </a:t>
            </a:r>
            <a:r>
              <a:rPr lang="en-US" sz="2300" b="1" dirty="0" smtClean="0">
                <a:latin typeface="Garamond" pitchFamily="18" charset="0"/>
                <a:cs typeface="Arial" pitchFamily="34" charset="0"/>
              </a:rPr>
              <a:t> This </a:t>
            </a:r>
            <a:r>
              <a:rPr lang="en-US" sz="2300" b="1" dirty="0">
                <a:latin typeface="Garamond" pitchFamily="18" charset="0"/>
                <a:cs typeface="Arial" pitchFamily="34" charset="0"/>
              </a:rPr>
              <a:t>individual-focused approach has </a:t>
            </a:r>
            <a:r>
              <a:rPr lang="en-US" sz="2300" b="1" dirty="0">
                <a:solidFill>
                  <a:srgbClr val="CC0000"/>
                </a:solidFill>
                <a:latin typeface="Garamond" pitchFamily="18" charset="0"/>
                <a:cs typeface="Arial" pitchFamily="34" charset="0"/>
              </a:rPr>
              <a:t>two</a:t>
            </a:r>
            <a:r>
              <a:rPr lang="en-US" sz="2300" b="1" u="sng" dirty="0">
                <a:solidFill>
                  <a:srgbClr val="CC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300" b="1" u="sng" dirty="0" smtClean="0">
                <a:solidFill>
                  <a:srgbClr val="CC0000"/>
                </a:solidFill>
                <a:latin typeface="Garamond" pitchFamily="18" charset="0"/>
                <a:cs typeface="Arial" pitchFamily="34" charset="0"/>
              </a:rPr>
              <a:t>disadvantages  </a:t>
            </a:r>
            <a:r>
              <a:rPr lang="en-US" sz="23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when 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there are major problems in the work place</a:t>
            </a:r>
            <a:r>
              <a:rPr lang="en-US" sz="2300" b="1" dirty="0">
                <a:latin typeface="Garamond" pitchFamily="18" charset="0"/>
                <a:cs typeface="Arial" pitchFamily="34" charset="0"/>
              </a:rPr>
              <a:t>:</a:t>
            </a:r>
            <a:endParaRPr lang="en-US" sz="2300" b="1" dirty="0">
              <a:solidFill>
                <a:srgbClr val="002060"/>
              </a:solidFill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3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1.The </a:t>
            </a:r>
            <a:r>
              <a:rPr lang="en-US" sz="23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beneficial effects</a:t>
            </a:r>
            <a:r>
              <a:rPr lang="en-US" sz="2300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on </a:t>
            </a:r>
            <a:r>
              <a:rPr lang="en-US" sz="23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stress symptoms </a:t>
            </a:r>
            <a:r>
              <a:rPr lang="en-US" sz="2300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are often </a:t>
            </a:r>
            <a:r>
              <a:rPr lang="en-US" sz="23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short lived;</a:t>
            </a:r>
            <a:endParaRPr lang="en-US" sz="2300" b="1" dirty="0">
              <a:solidFill>
                <a:srgbClr val="FF0000"/>
              </a:solidFill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2</a:t>
            </a:r>
            <a:r>
              <a:rPr lang="en-US" sz="2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Important causes of stress</a:t>
            </a:r>
            <a:r>
              <a:rPr lang="en-US" sz="23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300" dirty="0">
                <a:latin typeface="Garamond" pitchFamily="18" charset="0"/>
                <a:cs typeface="Arial" pitchFamily="34" charset="0"/>
              </a:rPr>
              <a:t>in the </a:t>
            </a:r>
            <a:r>
              <a:rPr lang="en-US" sz="2300" b="1" dirty="0">
                <a:latin typeface="Garamond" pitchFamily="18" charset="0"/>
                <a:cs typeface="Arial" pitchFamily="34" charset="0"/>
              </a:rPr>
              <a:t>work environment are</a:t>
            </a:r>
          </a:p>
          <a:p>
            <a:pPr>
              <a:defRPr/>
            </a:pPr>
            <a:r>
              <a:rPr lang="en-US" sz="23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      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ignored</a:t>
            </a:r>
            <a:r>
              <a:rPr lang="en-US" sz="23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300" dirty="0">
                <a:latin typeface="Garamond" pitchFamily="18" charset="0"/>
                <a:cs typeface="Arial" pitchFamily="34" charset="0"/>
              </a:rPr>
              <a:t>and will </a:t>
            </a:r>
            <a:r>
              <a:rPr lang="en-US" sz="23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continue to cause work stress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</a:t>
            </a:r>
            <a:endParaRPr lang="ar-EG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484920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D550-A1FE-4A95-A007-3FBE5E880F6A}" type="datetime1">
              <a:rPr lang="en-MY" smtClean="0"/>
              <a:t>28/2/2021</a:t>
            </a:fld>
            <a:endParaRPr lang="en-MY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56" y="812638"/>
            <a:ext cx="9144000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Arial" pitchFamily="34" charset="0"/>
              </a:rPr>
              <a:t>  As a general rule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organizational strategies 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to prevent work-</a:t>
            </a:r>
          </a:p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             related stress </a:t>
            </a:r>
            <a:r>
              <a:rPr lang="en-US" sz="2400" b="1" u="sng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should be given top priority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  <a:endParaRPr lang="en-US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300" dirty="0">
                <a:latin typeface="Garamond" pitchFamily="18" charset="0"/>
                <a:cs typeface="Arial" pitchFamily="34" charset="0"/>
              </a:rPr>
              <a:t>However, even the </a:t>
            </a:r>
            <a:r>
              <a:rPr lang="en-US" sz="2300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most </a:t>
            </a:r>
            <a:r>
              <a:rPr lang="en-MY" sz="2300" dirty="0" smtClean="0">
                <a:latin typeface="Garamond" pitchFamily="18" charset="0"/>
              </a:rPr>
              <a:t>Reliable</a:t>
            </a:r>
            <a:r>
              <a:rPr lang="en-US" sz="23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efforts to improve </a:t>
            </a:r>
            <a:r>
              <a:rPr lang="en-US" sz="23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working conditions </a:t>
            </a:r>
            <a:r>
              <a:rPr lang="en-US" sz="2300" dirty="0">
                <a:latin typeface="Garamond" pitchFamily="18" charset="0"/>
                <a:cs typeface="Arial" pitchFamily="34" charset="0"/>
              </a:rPr>
              <a:t>are </a:t>
            </a:r>
            <a:r>
              <a:rPr lang="en-US" sz="2300" b="1" dirty="0">
                <a:latin typeface="Garamond" pitchFamily="18" charset="0"/>
                <a:cs typeface="Arial" pitchFamily="34" charset="0"/>
              </a:rPr>
              <a:t>unlikely to eliminate stress completely </a:t>
            </a:r>
            <a:r>
              <a:rPr lang="en-US" sz="2300" dirty="0">
                <a:latin typeface="Garamond" pitchFamily="18" charset="0"/>
                <a:cs typeface="Arial" pitchFamily="34" charset="0"/>
              </a:rPr>
              <a:t>for all workers. </a:t>
            </a:r>
          </a:p>
          <a:p>
            <a:pPr algn="ctr">
              <a:defRPr/>
            </a:pPr>
            <a:r>
              <a:rPr lang="en-US" sz="2300" b="1" dirty="0" smtClean="0">
                <a:solidFill>
                  <a:srgbClr val="CC0000"/>
                </a:solidFill>
                <a:latin typeface="Garamond" pitchFamily="18" charset="0"/>
                <a:cs typeface="Arial" pitchFamily="34" charset="0"/>
              </a:rPr>
              <a:t>   </a:t>
            </a:r>
          </a:p>
          <a:p>
            <a:pPr algn="ctr">
              <a:defRPr/>
            </a:pPr>
            <a:r>
              <a:rPr lang="en-US" sz="2300" b="1" dirty="0" smtClean="0">
                <a:solidFill>
                  <a:srgbClr val="CC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3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For 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this reason</a:t>
            </a:r>
            <a:r>
              <a:rPr lang="en-US" sz="2300" dirty="0">
                <a:latin typeface="Garamond" pitchFamily="18" charset="0"/>
                <a:cs typeface="Arial" pitchFamily="34" charset="0"/>
              </a:rPr>
              <a:t>, </a:t>
            </a:r>
            <a:r>
              <a:rPr lang="en-US" sz="23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 combination</a:t>
            </a:r>
            <a:r>
              <a:rPr lang="en-US" sz="23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300" dirty="0">
                <a:latin typeface="Garamond" pitchFamily="18" charset="0"/>
                <a:cs typeface="Arial" pitchFamily="34" charset="0"/>
              </a:rPr>
              <a:t>of the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organizational</a:t>
            </a:r>
            <a:r>
              <a:rPr lang="en-US" sz="2300" dirty="0">
                <a:latin typeface="Garamond" pitchFamily="18" charset="0"/>
                <a:cs typeface="Arial" pitchFamily="34" charset="0"/>
              </a:rPr>
              <a:t> and </a:t>
            </a:r>
            <a:r>
              <a:rPr lang="en-US" sz="23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individual</a:t>
            </a:r>
            <a:r>
              <a:rPr lang="en-US" sz="23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en-US" sz="2300" b="1" u="sng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approach is </a:t>
            </a:r>
            <a:r>
              <a:rPr lang="en-US" sz="2300" u="sng" dirty="0">
                <a:latin typeface="Garamond" pitchFamily="18" charset="0"/>
                <a:cs typeface="Arial" pitchFamily="34" charset="0"/>
              </a:rPr>
              <a:t>often the </a:t>
            </a:r>
            <a:r>
              <a:rPr lang="en-US" sz="23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most useful </a:t>
            </a:r>
            <a:r>
              <a:rPr lang="en-US" sz="2300" b="1" dirty="0">
                <a:latin typeface="Garamond" pitchFamily="18" charset="0"/>
                <a:cs typeface="Arial" pitchFamily="34" charset="0"/>
              </a:rPr>
              <a:t>way</a:t>
            </a:r>
            <a:r>
              <a:rPr lang="en-US" sz="2300" dirty="0">
                <a:latin typeface="Garamond" pitchFamily="18" charset="0"/>
                <a:cs typeface="Arial" pitchFamily="34" charset="0"/>
              </a:rPr>
              <a:t> to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prevent </a:t>
            </a:r>
            <a:r>
              <a:rPr lang="en-US" sz="2300" dirty="0">
                <a:latin typeface="Garamond" pitchFamily="18" charset="0"/>
                <a:cs typeface="Arial" pitchFamily="34" charset="0"/>
              </a:rPr>
              <a:t>work-related stress </a:t>
            </a:r>
            <a:r>
              <a:rPr lang="en-US" sz="2300" b="1" dirty="0">
                <a:latin typeface="Garamond" pitchFamily="18" charset="0"/>
                <a:cs typeface="Arial" pitchFamily="34" charset="0"/>
              </a:rPr>
              <a:t>while staying focused on organizational </a:t>
            </a:r>
            <a:endParaRPr lang="en-US" sz="2300" b="1" dirty="0" smtClean="0">
              <a:latin typeface="Garamond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300" b="1" dirty="0" smtClean="0">
                <a:latin typeface="Garamond" pitchFamily="18" charset="0"/>
                <a:cs typeface="Arial" pitchFamily="34" charset="0"/>
              </a:rPr>
              <a:t>and </a:t>
            </a:r>
            <a:r>
              <a:rPr lang="en-US" sz="2300" b="1" dirty="0">
                <a:latin typeface="Garamond" pitchFamily="18" charset="0"/>
                <a:cs typeface="Arial" pitchFamily="34" charset="0"/>
              </a:rPr>
              <a:t>work-organizational measures</a:t>
            </a:r>
            <a:r>
              <a:rPr lang="en-US" sz="2300" b="1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en-US" sz="2300" b="1" dirty="0"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MY" sz="2300" b="1" dirty="0" smtClean="0">
                <a:latin typeface="Garamond" pitchFamily="18" charset="0"/>
                <a:cs typeface="Arial" pitchFamily="34" charset="0"/>
              </a:rPr>
              <a:t>   The </a:t>
            </a:r>
            <a:r>
              <a:rPr lang="en-MY" sz="2300" b="1" dirty="0">
                <a:latin typeface="Garamond" pitchFamily="18" charset="0"/>
                <a:cs typeface="Arial" pitchFamily="34" charset="0"/>
              </a:rPr>
              <a:t>occupational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health service</a:t>
            </a:r>
            <a:r>
              <a:rPr lang="en-MY" sz="2300" b="1" dirty="0">
                <a:latin typeface="Garamond" pitchFamily="18" charset="0"/>
                <a:cs typeface="Arial" pitchFamily="34" charset="0"/>
              </a:rPr>
              <a:t>, professional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psychologists</a:t>
            </a:r>
            <a:r>
              <a:rPr lang="en-MY" sz="2300" b="1" dirty="0">
                <a:latin typeface="Garamond" pitchFamily="18" charset="0"/>
                <a:cs typeface="Arial" pitchFamily="34" charset="0"/>
              </a:rPr>
              <a:t> or </a:t>
            </a:r>
            <a:r>
              <a:rPr lang="en-MY" sz="23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professionals with a related expertise</a:t>
            </a:r>
            <a:r>
              <a:rPr lang="en-MY" sz="2300" b="1" dirty="0">
                <a:latin typeface="Garamond" pitchFamily="18" charset="0"/>
                <a:cs typeface="Arial" pitchFamily="34" charset="0"/>
              </a:rPr>
              <a:t>,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If they are available, can advise </a:t>
            </a:r>
            <a:r>
              <a:rPr lang="en-MY" sz="2300" b="1" dirty="0">
                <a:latin typeface="Garamond" pitchFamily="18" charset="0"/>
                <a:cs typeface="Arial" pitchFamily="34" charset="0"/>
              </a:rPr>
              <a:t>the employer about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prevention</a:t>
            </a:r>
            <a:r>
              <a:rPr lang="en-MY" sz="2300" b="1" dirty="0">
                <a:latin typeface="Garamond" pitchFamily="18" charset="0"/>
                <a:cs typeface="Arial" pitchFamily="34" charset="0"/>
              </a:rPr>
              <a:t> measures or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interventions</a:t>
            </a:r>
            <a:r>
              <a:rPr lang="en-MY" sz="2300" b="1" dirty="0">
                <a:latin typeface="Garamond" pitchFamily="18" charset="0"/>
                <a:cs typeface="Arial" pitchFamily="34" charset="0"/>
              </a:rPr>
              <a:t> which are best indicated for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the identified risk situations</a:t>
            </a:r>
            <a:r>
              <a:rPr lang="en-MY" sz="2300" b="1" dirty="0">
                <a:latin typeface="Garamond" pitchFamily="18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en-US" sz="2300" b="1" dirty="0" smtClean="0">
              <a:latin typeface="Garamond" pitchFamily="18" charset="0"/>
              <a:cs typeface="Arial" pitchFamily="34" charset="0"/>
            </a:endParaRPr>
          </a:p>
          <a:p>
            <a:pPr algn="ctr">
              <a:defRPr/>
            </a:pPr>
            <a:endParaRPr lang="en-US" sz="2300" b="1" dirty="0">
              <a:latin typeface="Garamond" pitchFamily="18" charset="0"/>
              <a:cs typeface="Arial" pitchFamily="34" charset="0"/>
            </a:endParaRPr>
          </a:p>
          <a:p>
            <a:pPr algn="ctr">
              <a:defRPr/>
            </a:pPr>
            <a:endParaRPr lang="en-US" sz="2300" b="1" dirty="0" smtClean="0">
              <a:latin typeface="Garamond" pitchFamily="18" charset="0"/>
              <a:cs typeface="Arial" pitchFamily="34" charset="0"/>
            </a:endParaRPr>
          </a:p>
          <a:p>
            <a:pPr algn="ctr">
              <a:defRPr/>
            </a:pPr>
            <a:endParaRPr lang="en-US" sz="2300" b="1" dirty="0">
              <a:latin typeface="Garamond" pitchFamily="18" charset="0"/>
              <a:cs typeface="Arial" pitchFamily="34" charset="0"/>
            </a:endParaRPr>
          </a:p>
          <a:p>
            <a:pPr algn="ctr">
              <a:defRPr/>
            </a:pPr>
            <a:endParaRPr lang="ar-EG" sz="2300" b="1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413266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Garamond" pitchFamily="18" charset="0"/>
                <a:cs typeface="Times New Roman" pitchFamily="18" charset="0"/>
              </a:rPr>
              <a:t>Managing Work-related </a:t>
            </a:r>
            <a:r>
              <a:rPr lang="en-US" sz="1600" b="1" dirty="0" smtClean="0">
                <a:latin typeface="Garamond" pitchFamily="18" charset="0"/>
                <a:cs typeface="Times New Roman" pitchFamily="18" charset="0"/>
              </a:rPr>
              <a:t>Stress Cont.  ..</a:t>
            </a:r>
            <a:endParaRPr lang="en-MY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774B-6F38-4956-AE1C-EF5076FD1429}" type="datetime1">
              <a:rPr lang="en-MY" smtClean="0"/>
              <a:t>28/2/2021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9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572540"/>
            <a:ext cx="5004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MANAGING WORK-RELATED STRESS: Examples:</a:t>
            </a:r>
            <a:r>
              <a:rPr lang="en-US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MY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96" y="921862"/>
            <a:ext cx="8971384" cy="5171434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C95C-2C2E-4A91-9DF3-5BD1B4601DBE}" type="datetime1">
              <a:rPr lang="en-MY" smtClean="0"/>
              <a:t>28/2/2021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719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64" y="548680"/>
            <a:ext cx="9118736" cy="273409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64016" y="15736"/>
            <a:ext cx="68619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MANAGING WORK-RELATED STRESS: Examples</a:t>
            </a:r>
            <a:endParaRPr lang="en-MY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35" y="3282772"/>
            <a:ext cx="9144000" cy="288032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210F-311C-4854-912B-97E02251B24F}" type="datetime1">
              <a:rPr lang="en-MY" smtClean="0"/>
              <a:t>28/2/2021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51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Thank You, Polaroid, Letters, Thank You Very Much,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5416"/>
            <a:ext cx="9324528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CB31-76AC-4DE5-BBB9-782FC4B5D547}" type="datetime1">
              <a:rPr lang="en-MY" smtClean="0"/>
              <a:t>28/2/2021</a:t>
            </a:fld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27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9556"/>
            <a:ext cx="9144000" cy="600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There is often confusion between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pressure </a:t>
            </a:r>
            <a:r>
              <a:rPr lang="en-MY" sz="23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 </a:t>
            </a:r>
            <a:r>
              <a:rPr lang="en-MY" sz="2300" b="1" dirty="0" smtClean="0">
                <a:latin typeface="Garamond" pitchFamily="18" charset="0"/>
                <a:cs typeface="Arial" pitchFamily="34" charset="0"/>
              </a:rPr>
              <a:t>or </a:t>
            </a:r>
            <a:r>
              <a:rPr lang="en-MY" sz="2300" b="1" dirty="0">
                <a:latin typeface="Garamond" pitchFamily="18" charset="0"/>
                <a:cs typeface="Arial" pitchFamily="34" charset="0"/>
              </a:rPr>
              <a:t>challenge and      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stress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Pressure </a:t>
            </a:r>
            <a:r>
              <a:rPr lang="en-MY" sz="2300" b="1" dirty="0">
                <a:latin typeface="Garamond" pitchFamily="18" charset="0"/>
                <a:cs typeface="Arial" pitchFamily="34" charset="0"/>
              </a:rPr>
              <a:t>at the workplace is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unavoidable </a:t>
            </a:r>
            <a:r>
              <a:rPr lang="en-MY" sz="2300" b="1" dirty="0">
                <a:latin typeface="Garamond" pitchFamily="18" charset="0"/>
                <a:cs typeface="Arial" pitchFamily="34" charset="0"/>
              </a:rPr>
              <a:t>due to the </a:t>
            </a:r>
            <a:r>
              <a:rPr lang="en-MY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demands of the  modern  work environment. </a:t>
            </a:r>
            <a:endParaRPr lang="en-US" sz="2300" b="1" dirty="0" smtClean="0">
              <a:solidFill>
                <a:srgbClr val="FF0000"/>
              </a:solidFill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3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Pressure</a:t>
            </a:r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perceived as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acceptable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by an individual, </a:t>
            </a:r>
            <a:endParaRPr lang="en-US" sz="23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may </a:t>
            </a:r>
            <a:r>
              <a:rPr lang="en-US" sz="2300" dirty="0">
                <a:latin typeface="Garamond" pitchFamily="18" charset="0"/>
                <a:cs typeface="Arial" pitchFamily="34" charset="0"/>
              </a:rPr>
              <a:t>even  </a:t>
            </a:r>
            <a:r>
              <a:rPr lang="en-US" sz="23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keep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workers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alert,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 </a:t>
            </a:r>
            <a:r>
              <a:rPr lang="en-US" sz="23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motivated</a:t>
            </a:r>
            <a:r>
              <a:rPr lang="en-US" sz="2300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 </a:t>
            </a:r>
            <a:r>
              <a:rPr lang="en-US" sz="23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able 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to </a:t>
            </a:r>
            <a:r>
              <a:rPr lang="en-US" sz="2300" b="1" dirty="0">
                <a:solidFill>
                  <a:srgbClr val="00B0F0"/>
                </a:solidFill>
                <a:latin typeface="Garamond" pitchFamily="18" charset="0"/>
                <a:cs typeface="Arial" pitchFamily="34" charset="0"/>
              </a:rPr>
              <a:t>work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and learn</a:t>
            </a:r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, </a:t>
            </a:r>
            <a:endParaRPr lang="en-US" sz="23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300" b="1" dirty="0" smtClean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depending </a:t>
            </a:r>
            <a:r>
              <a:rPr lang="en-US" sz="23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on the available resources and personal </a:t>
            </a:r>
            <a:r>
              <a:rPr lang="en-US" sz="2300" b="1" dirty="0" smtClean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characteristics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when 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that 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pressure becomes excessive</a:t>
            </a:r>
            <a:r>
              <a:rPr lang="en-US" sz="2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or </a:t>
            </a:r>
            <a:r>
              <a:rPr 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otherwise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</a:t>
            </a:r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unmanageable</a:t>
            </a: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it </a:t>
            </a:r>
            <a:r>
              <a:rPr lang="en-US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leads to 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stress. </a:t>
            </a:r>
            <a:endParaRPr lang="en-US" sz="2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                                             </a:t>
            </a:r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So </a:t>
            </a:r>
          </a:p>
          <a:p>
            <a:pPr algn="ctr">
              <a:defRPr/>
            </a:pPr>
            <a:r>
              <a:rPr 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there 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is also a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POSITIVE</a:t>
            </a:r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type of stress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that encourages workers to </a:t>
            </a:r>
            <a:r>
              <a:rPr 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be 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more aggressive so as to increase their </a:t>
            </a:r>
            <a:r>
              <a:rPr lang="en-US" sz="2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productivity; </a:t>
            </a:r>
            <a:r>
              <a:rPr lang="en-US" sz="23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eustress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  <a:endParaRPr lang="en-US" sz="23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  Eustress</a:t>
            </a:r>
            <a:r>
              <a:rPr 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is experienced </a:t>
            </a:r>
            <a:r>
              <a:rPr lang="en-US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moderately</a:t>
            </a: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and is capable of </a:t>
            </a:r>
            <a:r>
              <a:rPr lang="en-US" sz="23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motivating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people to achieve their goals and succeed in completing their task. </a:t>
            </a:r>
          </a:p>
          <a:p>
            <a:pPr>
              <a:lnSpc>
                <a:spcPct val="90000"/>
              </a:lnSpc>
              <a:defRPr/>
            </a:pPr>
            <a:r>
              <a:rPr lang="en-US" sz="23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     After </a:t>
            </a:r>
            <a:r>
              <a:rPr lang="en-US" sz="23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the optimum level, </a:t>
            </a:r>
            <a:r>
              <a:rPr lang="en-US" sz="23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more stress will have a 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NEGA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TIVE</a:t>
            </a:r>
            <a:r>
              <a:rPr 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MY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effect </a:t>
            </a:r>
            <a:r>
              <a:rPr lang="en-MY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on the performance of workers. </a:t>
            </a:r>
          </a:p>
          <a:p>
            <a:pPr>
              <a:lnSpc>
                <a:spcPct val="90000"/>
              </a:lnSpc>
              <a:defRPr/>
            </a:pPr>
            <a:endParaRPr lang="en-MY" sz="2300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8763" y="356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2656"/>
            <a:ext cx="1666200" cy="10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092280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FBC93-5528-4272-B807-A67D41930A88}" type="datetime1">
              <a:rPr lang="en-MY" smtClean="0"/>
              <a:t>28/2/2021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3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6858185" y="-34464"/>
            <a:ext cx="226780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Psychosocial hazards</a:t>
            </a:r>
            <a:endParaRPr lang="en-MY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908720"/>
            <a:ext cx="903649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low level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of arousal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will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also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cause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workers to experience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Distress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Therefore,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workers must be motivated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so that they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can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achieve the optimum leve</a:t>
            </a: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l of arousal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or stimulation in order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       to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improve their performance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5656" y="2420888"/>
            <a:ext cx="6905631" cy="32403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1004543" y="6023029"/>
            <a:ext cx="5511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  <a:t>Yerkes-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  <a:t>DodsonÊs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  <a:t> curve</a:t>
            </a:r>
            <a:b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-Roman" charset="0"/>
                <a:cs typeface="Times New Roman" pitchFamily="18" charset="0"/>
              </a:rPr>
              <a:t>Source: Adapted from Nelson &amp; Quick (2005)</a:t>
            </a:r>
            <a:endParaRPr lang="en-MY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6F12-388C-4687-9BF8-3BEE06F50E33}" type="datetime1">
              <a:rPr lang="en-MY" smtClean="0"/>
              <a:t>28/2/2021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3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527" y="1323570"/>
            <a:ext cx="8609831" cy="411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The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effects of </a:t>
            </a:r>
            <a:r>
              <a:rPr lang="en-US" sz="2400" b="1" u="sng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Distress can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be perceived in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two forms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, i.e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On Individuals and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On Organizations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as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 whole.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effects of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distress </a:t>
            </a:r>
            <a:r>
              <a:rPr lang="en-US" sz="2400" b="1" u="sng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on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individuals</a:t>
            </a:r>
            <a:r>
              <a:rPr lang="en-US" sz="2400" b="1" u="sng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 </a:t>
            </a:r>
            <a:endParaRPr lang="en-US" sz="2400" b="1" u="sng" dirty="0" smtClean="0">
              <a:solidFill>
                <a:srgbClr val="00B050"/>
              </a:solidFill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   can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have 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 the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following </a:t>
            </a:r>
            <a:r>
              <a:rPr lang="en-US" sz="2400" b="1" u="sng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three negative </a:t>
            </a:r>
            <a:r>
              <a:rPr lang="en-US" sz="2400" b="1" dirty="0" smtClean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effects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Psychological</a:t>
            </a:r>
            <a:r>
              <a:rPr lang="en-US" sz="2400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effects </a:t>
            </a:r>
            <a:r>
              <a:rPr lang="en-US" sz="2400" i="1" dirty="0" smtClean="0">
                <a:latin typeface="Garamond" pitchFamily="18" charset="0"/>
                <a:cs typeface="Arial" pitchFamily="34" charset="0"/>
              </a:rPr>
              <a:t>s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uch</a:t>
            </a:r>
            <a:r>
              <a:rPr lang="en-US" sz="2400" i="1" dirty="0" smtClean="0">
                <a:latin typeface="Garamond" pitchFamily="18" charset="0"/>
                <a:cs typeface="Arial" pitchFamily="34" charset="0"/>
              </a:rPr>
              <a:t> as </a:t>
            </a:r>
            <a:r>
              <a:rPr lang="en-US" sz="2400" b="1" i="1" dirty="0" smtClean="0">
                <a:latin typeface="Garamond" pitchFamily="18" charset="0"/>
                <a:cs typeface="Arial" pitchFamily="34" charset="0"/>
              </a:rPr>
              <a:t>depression, fatigue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and</a:t>
            </a:r>
            <a:endParaRPr lang="en-US" sz="2400" dirty="0" smtClean="0">
              <a:solidFill>
                <a:srgbClr val="0070C0"/>
              </a:solidFill>
              <a:latin typeface="Garamond" pitchFamily="18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Diseases</a:t>
            </a:r>
            <a:r>
              <a:rPr lang="en-US" sz="2400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s</a:t>
            </a:r>
            <a:r>
              <a:rPr lang="en-US" sz="2400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uch 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as </a:t>
            </a:r>
            <a:r>
              <a:rPr lang="en-US" sz="2400" b="1" i="1" dirty="0" smtClean="0">
                <a:latin typeface="Garamond" pitchFamily="18" charset="0"/>
                <a:cs typeface="Arial" pitchFamily="34" charset="0"/>
              </a:rPr>
              <a:t>heart disease, stroke </a:t>
            </a:r>
            <a:r>
              <a:rPr lang="en-US" sz="2400" i="1" dirty="0" smtClean="0">
                <a:latin typeface="Garamond" pitchFamily="18" charset="0"/>
                <a:cs typeface="Arial" pitchFamily="34" charset="0"/>
              </a:rPr>
              <a:t>and so on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; and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Behavioral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effects</a:t>
            </a:r>
            <a:r>
              <a:rPr lang="en-US" sz="24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such</a:t>
            </a:r>
            <a:r>
              <a:rPr lang="en-US" sz="2400" i="1" dirty="0">
                <a:latin typeface="Garamond" pitchFamily="18" charset="0"/>
                <a:cs typeface="Arial" pitchFamily="34" charset="0"/>
              </a:rPr>
              <a:t> as </a:t>
            </a:r>
            <a:r>
              <a:rPr lang="en-US" sz="2400" b="1" i="1" dirty="0">
                <a:latin typeface="Garamond" pitchFamily="18" charset="0"/>
                <a:cs typeface="Arial" pitchFamily="34" charset="0"/>
              </a:rPr>
              <a:t>violence, abuse of </a:t>
            </a:r>
            <a:r>
              <a:rPr lang="en-US" sz="2400" b="1" i="1" dirty="0" smtClean="0">
                <a:latin typeface="Garamond" pitchFamily="18" charset="0"/>
                <a:cs typeface="Arial" pitchFamily="34" charset="0"/>
              </a:rPr>
              <a:t>power</a:t>
            </a:r>
            <a:r>
              <a:rPr lang="en-US" sz="2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</a:t>
            </a:r>
            <a:endParaRPr lang="en-US" sz="25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4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78" y="2234850"/>
            <a:ext cx="1640304" cy="11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452320" y="56612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4CEE-AC3B-4309-8C8F-57121572E1A1}" type="datetime1">
              <a:rPr lang="en-MY" smtClean="0"/>
              <a:t>28/2/2021</a:t>
            </a:fld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5</a:t>
            </a:fld>
            <a:endParaRPr lang="en-MY"/>
          </a:p>
        </p:txBody>
      </p:sp>
      <p:sp>
        <p:nvSpPr>
          <p:cNvPr id="8" name="Rectangle 7"/>
          <p:cNvSpPr/>
          <p:nvPr/>
        </p:nvSpPr>
        <p:spPr>
          <a:xfrm>
            <a:off x="1835696" y="69107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/>
              <a:t> Cont.  ….   Distress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93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779590"/>
            <a:ext cx="835313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effects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on </a:t>
            </a:r>
            <a:r>
              <a:rPr lang="en-US" sz="2400" b="1" u="sng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Organizations,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distress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will result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in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additional costs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due </a:t>
            </a:r>
            <a:r>
              <a:rPr lang="en-US" sz="2400" b="1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to: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Absenteeism,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High turnover rate,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Decline in workers performance,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Decline in quality and productivity,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Increasing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compensation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 claims 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due to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accidents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and 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                      Work-related Stress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.</a:t>
            </a:r>
            <a:endParaRPr lang="ar-JO" sz="2400" dirty="0" smtClean="0">
              <a:latin typeface="Garamond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Increasing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tardiness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(Slowness)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Decreasing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growth rates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and profit</a:t>
            </a:r>
          </a:p>
        </p:txBody>
      </p:sp>
      <p:pic>
        <p:nvPicPr>
          <p:cNvPr id="4" name="Picture 4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01939"/>
            <a:ext cx="295232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954F-FE81-40F6-8BC9-D5285D354BB9}" type="datetime1">
              <a:rPr lang="en-MY" smtClean="0"/>
              <a:t>28/2/2021</a:t>
            </a:fld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6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891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735274"/>
            <a:ext cx="8928992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i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Introduction:</a:t>
            </a:r>
            <a:r>
              <a:rPr lang="en-US" sz="2400" b="1" i="1" dirty="0"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Workplace stress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is an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epidemic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 that has hit the 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workplace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in the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current era of high technology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400" dirty="0">
              <a:latin typeface="Garamond" pitchFamily="18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  <a:cs typeface="Arial" pitchFamily="34" charset="0"/>
              </a:rPr>
              <a:t>Managers must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prevent stress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from affecting their 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workers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  as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it is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very costly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to 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correct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the situation later</a:t>
            </a:r>
            <a:endParaRPr lang="en-US" sz="2400" dirty="0">
              <a:latin typeface="Garamond" pitchFamily="18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dirty="0">
                <a:latin typeface="Garamond" pitchFamily="18" charset="0"/>
                <a:cs typeface="Arial" pitchFamily="34" charset="0"/>
              </a:rPr>
              <a:t>It is capable of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reducing productivity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resulting in 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the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decline of the performance</a:t>
            </a:r>
            <a:r>
              <a:rPr lang="en-US" sz="2400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of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their workers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400" b="1" dirty="0"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Implementing an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effective strategy</a:t>
            </a:r>
            <a:r>
              <a:rPr lang="en-US" sz="2400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;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will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prevent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organizations from </a:t>
            </a:r>
            <a:r>
              <a:rPr lang="en-MY" sz="2400" dirty="0" smtClean="0">
                <a:latin typeface="Garamond" pitchFamily="18" charset="0"/>
              </a:rPr>
              <a:t>bear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losses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nd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Garamond" pitchFamily="18" charset="0"/>
                <a:cs typeface="Arial" pitchFamily="34" charset="0"/>
              </a:rPr>
              <a:t>will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enable </a:t>
            </a:r>
            <a:r>
              <a:rPr lang="en-US" sz="2400" b="1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workers to enjoy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a healthy, harmonious and </a:t>
            </a:r>
            <a:endParaRPr lang="en-US" sz="2400" dirty="0" smtClean="0">
              <a:latin typeface="Garamond" pitchFamily="18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Garamond" pitchFamily="18" charset="0"/>
                <a:cs typeface="Arial" pitchFamily="34" charset="0"/>
              </a:rPr>
              <a:t>             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quality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life.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400" dirty="0">
                <a:latin typeface="Garamond" pitchFamily="18" charset="0"/>
                <a:cs typeface="Arial" pitchFamily="34" charset="0"/>
              </a:rPr>
              <a:t>Furthermore it will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enhance the productivity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of </a:t>
            </a:r>
            <a:r>
              <a:rPr lang="en-US" sz="2400" dirty="0" smtClean="0">
                <a:latin typeface="Garamond" pitchFamily="18" charset="0"/>
                <a:cs typeface="Arial" pitchFamily="34" charset="0"/>
              </a:rPr>
              <a:t>the</a:t>
            </a:r>
            <a:r>
              <a:rPr lang="en-US" sz="2400" b="1" dirty="0" smtClean="0">
                <a:solidFill>
                  <a:schemeClr val="accent1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  <a:cs typeface="Arial" pitchFamily="34" charset="0"/>
              </a:rPr>
              <a:t>workers </a:t>
            </a:r>
            <a:r>
              <a:rPr lang="en-US" sz="2400" dirty="0">
                <a:latin typeface="Garamond" pitchFamily="18" charset="0"/>
                <a:cs typeface="Arial" pitchFamily="34" charset="0"/>
              </a:rPr>
              <a:t>and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organizations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428819"/>
            <a:ext cx="4759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related stress</a:t>
            </a:r>
            <a:endParaRPr lang="ar-EG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Young Businessman Stressed Out At Work Surrounded By Businesspeo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40304" cy="144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9C1-C7C3-441B-8BF0-6E9569DF63FC}" type="datetime1">
              <a:rPr lang="en-MY" smtClean="0"/>
              <a:t>28/2/2021</a:t>
            </a:fld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82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853336"/>
            <a:ext cx="8482704" cy="44473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Garamond" pitchFamily="18" charset="0"/>
              </a:rPr>
              <a:t>       Definition</a:t>
            </a:r>
            <a:r>
              <a:rPr lang="en-US" sz="2400" b="1" dirty="0">
                <a:solidFill>
                  <a:srgbClr val="C00000"/>
                </a:solidFill>
                <a:latin typeface="Garamond" pitchFamily="18" charset="0"/>
              </a:rPr>
              <a:t>:</a:t>
            </a:r>
            <a:r>
              <a:rPr lang="en-US" sz="2400" dirty="0">
                <a:latin typeface="Garamond" pitchFamily="18" charset="0"/>
              </a:rPr>
              <a:t> </a:t>
            </a:r>
          </a:p>
          <a:p>
            <a:pPr>
              <a:defRPr/>
            </a:pPr>
            <a:r>
              <a:rPr lang="en-US" sz="2400" dirty="0" smtClean="0">
                <a:latin typeface="Garamond" pitchFamily="18" charset="0"/>
              </a:rPr>
              <a:t>    Work-related </a:t>
            </a:r>
            <a:r>
              <a:rPr lang="en-US" sz="2400" b="1" dirty="0">
                <a:latin typeface="Garamond" pitchFamily="18" charset="0"/>
              </a:rPr>
              <a:t>stress</a:t>
            </a:r>
            <a:r>
              <a:rPr lang="en-US" sz="2400" dirty="0">
                <a:latin typeface="Garamond" pitchFamily="18" charset="0"/>
              </a:rPr>
              <a:t> is </a:t>
            </a:r>
            <a:r>
              <a:rPr lang="en-US" sz="2400" b="1" dirty="0">
                <a:latin typeface="Garamond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pattern of reactions </a:t>
            </a:r>
            <a:r>
              <a:rPr lang="en-US" sz="2400" b="1" dirty="0">
                <a:latin typeface="Garamond" pitchFamily="18" charset="0"/>
              </a:rPr>
              <a:t>that occurs </a:t>
            </a:r>
            <a:r>
              <a:rPr lang="en-US" sz="2400" b="1" dirty="0" smtClean="0">
                <a:latin typeface="Garamond" pitchFamily="18" charset="0"/>
              </a:rPr>
              <a:t> </a:t>
            </a:r>
          </a:p>
          <a:p>
            <a:pPr>
              <a:defRPr/>
            </a:pPr>
            <a:r>
              <a:rPr lang="en-US" sz="2400" b="1" dirty="0"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   when workers </a:t>
            </a:r>
            <a:r>
              <a:rPr lang="en-US" sz="2400" b="1" dirty="0">
                <a:latin typeface="Garamond" pitchFamily="18" charset="0"/>
              </a:rPr>
              <a:t>are presented with </a:t>
            </a: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</a:rPr>
              <a:t>work demands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not matched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       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</a:rPr>
              <a:t>to their  knowledge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skills or abilities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</a:rPr>
              <a:t>and which challenge their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</a:rPr>
              <a:t>ability to cope</a:t>
            </a:r>
          </a:p>
          <a:p>
            <a:pPr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   Work-related stress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is the </a:t>
            </a:r>
            <a:r>
              <a:rPr lang="en-US" sz="2400" b="1" dirty="0" smtClean="0">
                <a:solidFill>
                  <a:srgbClr val="CC0000"/>
                </a:solidFill>
                <a:latin typeface="Garamond" pitchFamily="18" charset="0"/>
                <a:cs typeface="Arial" pitchFamily="34" charset="0"/>
              </a:rPr>
              <a:t>response 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people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may have,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when 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presented with work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demands a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nd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pressures</a:t>
            </a:r>
            <a:r>
              <a:rPr lang="en-US" sz="2400" b="1" dirty="0" smtClean="0">
                <a:latin typeface="Garamond" pitchFamily="18" charset="0"/>
                <a:cs typeface="Arial" pitchFamily="34" charset="0"/>
              </a:rPr>
              <a:t> that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are not matched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to 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  <a:cs typeface="Arial" pitchFamily="34" charset="0"/>
              </a:rPr>
              <a:t>their </a:t>
            </a:r>
            <a:r>
              <a:rPr lang="en-US" sz="24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knowledge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and</a:t>
            </a:r>
            <a:r>
              <a:rPr lang="en-US" sz="2400" b="1" dirty="0">
                <a:solidFill>
                  <a:srgbClr val="7030A0"/>
                </a:solidFill>
                <a:latin typeface="Garamond" pitchFamily="18" charset="0"/>
                <a:cs typeface="Arial" pitchFamily="34" charset="0"/>
              </a:rPr>
              <a:t> abilities </a:t>
            </a:r>
            <a:r>
              <a:rPr lang="en-US" sz="2400" b="1" dirty="0">
                <a:latin typeface="Garamond" pitchFamily="18" charset="0"/>
                <a:cs typeface="Arial" pitchFamily="34" charset="0"/>
              </a:rPr>
              <a:t>and which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challenge their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ability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to cope</a:t>
            </a: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5776" y="494629"/>
            <a:ext cx="3343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Work-related Stress </a:t>
            </a:r>
            <a:endParaRPr lang="en-US" sz="2800" b="1" u="sng" dirty="0">
              <a:solidFill>
                <a:srgbClr val="FF0000"/>
              </a:solidFill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5" name="Picture 4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70" y="37811"/>
            <a:ext cx="1717868" cy="12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ngry boss point fingers blaming to Asian business woman employee at office place - Business con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01" y="4629158"/>
            <a:ext cx="3745307" cy="192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4FDC-B726-47EC-B125-3BA9DEE1B067}" type="datetime1">
              <a:rPr lang="en-MY" smtClean="0"/>
              <a:t>28/2/2021</a:t>
            </a:fld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8</a:t>
            </a:fld>
            <a:endParaRPr lang="en-MY"/>
          </a:p>
        </p:txBody>
      </p:sp>
      <p:sp>
        <p:nvSpPr>
          <p:cNvPr id="10" name="Right Arrow 9"/>
          <p:cNvSpPr/>
          <p:nvPr/>
        </p:nvSpPr>
        <p:spPr>
          <a:xfrm>
            <a:off x="5796136" y="6393033"/>
            <a:ext cx="328378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/>
              <a:t>Stress-related</a:t>
            </a:r>
            <a:r>
              <a:rPr lang="en-MY" sz="1400" b="1" dirty="0"/>
              <a:t> hazards </a:t>
            </a:r>
            <a:r>
              <a:rPr lang="en-MY" sz="1400" dirty="0"/>
              <a:t>at work</a:t>
            </a:r>
          </a:p>
        </p:txBody>
      </p:sp>
    </p:spTree>
    <p:extLst>
      <p:ext uri="{BB962C8B-B14F-4D97-AF65-F5344CB8AC3E}">
        <p14:creationId xmlns:p14="http://schemas.microsoft.com/office/powerpoint/2010/main" val="36726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395" y="457508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Garamond" pitchFamily="18" charset="0"/>
                <a:cs typeface="Arial" pitchFamily="34" charset="0"/>
              </a:rPr>
              <a:t>Stress-related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hazards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  <a:cs typeface="Arial" pitchFamily="34" charset="0"/>
              </a:rPr>
              <a:t> at work</a:t>
            </a:r>
            <a:endParaRPr lang="en-MY" sz="28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84" y="912202"/>
            <a:ext cx="6843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Stress related </a:t>
            </a:r>
            <a:r>
              <a:rPr lang="en-US" sz="2400" b="1" u="sng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hazards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 at work can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Arial" pitchFamily="34" charset="0"/>
              </a:rPr>
              <a:t>be divided into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Arial" pitchFamily="34" charset="0"/>
              </a:rPr>
              <a:t>: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Work content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Work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context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.</a:t>
            </a:r>
            <a:r>
              <a:rPr lang="ar-AE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itchFamily="34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7655" y="4365104"/>
            <a:ext cx="3764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alibri" panose="020F0502020204030204" pitchFamily="34" charset="0"/>
              <a:buAutoNum type="arabicPeriod"/>
              <a:defRPr/>
            </a:pPr>
            <a:r>
              <a:rPr lang="en-US" altLang="en-US" sz="2400" b="1" u="sng" dirty="0">
                <a:solidFill>
                  <a:srgbClr val="FF0000"/>
                </a:solidFill>
                <a:latin typeface="Garamond" pitchFamily="18" charset="0"/>
                <a:cs typeface="Arial" panose="020B0604020202020204" pitchFamily="34" charset="0"/>
              </a:rPr>
              <a:t>Job content: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 smtClean="0">
                <a:latin typeface="Garamond" pitchFamily="18" charset="0"/>
                <a:cs typeface="Arial" panose="020B0604020202020204" pitchFamily="34" charset="0"/>
              </a:rPr>
              <a:t>monotony</a:t>
            </a: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smtClean="0">
                <a:latin typeface="Garamond" pitchFamily="18" charset="0"/>
                <a:cs typeface="Arial" panose="020B0604020202020204" pitchFamily="34" charset="0"/>
              </a:rPr>
              <a:t>(routine)</a:t>
            </a:r>
            <a:endParaRPr lang="en-US" altLang="en-US" sz="2400" b="1" dirty="0">
              <a:latin typeface="Garamond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under-stimulation,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meaningless of tasks,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en-US" sz="2400" b="1" dirty="0">
                <a:latin typeface="Garamond" pitchFamily="18" charset="0"/>
                <a:cs typeface="Arial" panose="020B0604020202020204" pitchFamily="34" charset="0"/>
              </a:rPr>
              <a:t>lack of variety, etc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5524" y="2286754"/>
            <a:ext cx="3731226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I Work </a:t>
            </a:r>
            <a:r>
              <a:rPr lang="en-US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panose="020B0604020202020204" pitchFamily="34" charset="0"/>
              </a:rPr>
              <a:t>content includes: </a:t>
            </a:r>
          </a:p>
        </p:txBody>
      </p:sp>
      <p:pic>
        <p:nvPicPr>
          <p:cNvPr id="13" name="Picture 12" descr="woman biting pencil while sitting on chair in front of computer during day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53773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528763" y="342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5F17-9773-4E3F-A128-546638B3E22F}" type="datetime1">
              <a:rPr lang="en-MY" smtClean="0"/>
              <a:t>28/2/2021</a:t>
            </a:fld>
            <a:endParaRPr lang="en-MY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953F-14D9-4A57-ADB3-952A261CB07E}" type="slidenum">
              <a:rPr lang="en-MY" smtClean="0"/>
              <a:t>9</a:t>
            </a:fld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412961" y="2770310"/>
            <a:ext cx="41764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1. Job content</a:t>
            </a:r>
          </a:p>
          <a:p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2. Work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load and work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pace</a:t>
            </a:r>
          </a:p>
          <a:p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3.Working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hours</a:t>
            </a:r>
          </a:p>
          <a:p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4.Participation and contro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</a:rPr>
              <a:t>l</a:t>
            </a:r>
            <a:endParaRPr lang="en-MY" sz="24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121973" y="6021288"/>
            <a:ext cx="25922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/>
              <a:t>Cont. ..Work content includes</a:t>
            </a:r>
          </a:p>
        </p:txBody>
      </p:sp>
    </p:spTree>
    <p:extLst>
      <p:ext uri="{BB962C8B-B14F-4D97-AF65-F5344CB8AC3E}">
        <p14:creationId xmlns:p14="http://schemas.microsoft.com/office/powerpoint/2010/main" val="3772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2" ma:contentTypeDescription="Create a new document." ma:contentTypeScope="" ma:versionID="1f97733726474c944a67f50e0a8bd811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1fc3081d13638dbfc9427cb62a769f1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8F2816-9122-453E-8AB7-4E82137EEE08}"/>
</file>

<file path=customXml/itemProps2.xml><?xml version="1.0" encoding="utf-8"?>
<ds:datastoreItem xmlns:ds="http://schemas.openxmlformats.org/officeDocument/2006/customXml" ds:itemID="{257EE8FB-9914-4A98-8378-D05D33EC4965}"/>
</file>

<file path=customXml/itemProps3.xml><?xml version="1.0" encoding="utf-8"?>
<ds:datastoreItem xmlns:ds="http://schemas.openxmlformats.org/officeDocument/2006/customXml" ds:itemID="{12EC9C5E-101F-48DF-AE46-BA2982C5D6CD}"/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1808</Words>
  <Application>Microsoft Office PowerPoint</Application>
  <PresentationFormat>On-screen Show (4:3)</PresentationFormat>
  <Paragraphs>321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Garamond</vt:lpstr>
      <vt:lpstr>Palatino-Roman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71</cp:revision>
  <dcterms:created xsi:type="dcterms:W3CDTF">2020-02-02T07:36:44Z</dcterms:created>
  <dcterms:modified xsi:type="dcterms:W3CDTF">2021-02-28T09:18:50Z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