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0.xml" ContentType="application/vnd.openxmlformats-officedocument.presentationml.slide+xml"/>
  <Override PartName="/ppt/slides/slide11.xml" ContentType="application/vnd.openxmlformats-officedocument.presentationml.slide+xml"/>
  <Override PartName="/ppt/presentation.xml" ContentType="application/vnd.openxmlformats-officedocument.presentationml.presentation.main+xml"/>
  <Override PartName="/ppt/slides/slide9.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4"/>
  </p:sldMasterIdLst>
  <p:sldIdLst>
    <p:sldId id="256" r:id="rId5"/>
    <p:sldId id="257" r:id="rId6"/>
    <p:sldId id="290" r:id="rId7"/>
    <p:sldId id="291" r:id="rId8"/>
    <p:sldId id="292" r:id="rId9"/>
    <p:sldId id="293" r:id="rId10"/>
    <p:sldId id="298" r:id="rId11"/>
    <p:sldId id="297" r:id="rId12"/>
    <p:sldId id="296" r:id="rId13"/>
    <p:sldId id="295" r:id="rId14"/>
    <p:sldId id="289" r:id="rId15"/>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FFFF"/>
    <a:srgbClr val="66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94" autoAdjust="0"/>
    <p:restoredTop sz="94660"/>
  </p:normalViewPr>
  <p:slideViewPr>
    <p:cSldViewPr>
      <p:cViewPr varScale="1">
        <p:scale>
          <a:sx n="68" d="100"/>
          <a:sy n="68" d="100"/>
        </p:scale>
        <p:origin x="-1608" y="-102"/>
      </p:cViewPr>
      <p:guideLst>
        <p:guide orient="horz" pos="2160"/>
        <p:guide pos="288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6" name="عنصر نائب للتاريخ 29"/>
          <p:cNvSpPr>
            <a:spLocks noGrp="1"/>
          </p:cNvSpPr>
          <p:nvPr>
            <p:ph type="dt" sz="half" idx="10"/>
          </p:nvPr>
        </p:nvSpPr>
        <p:spPr/>
        <p:txBody>
          <a:bodyPr/>
          <a:lstStyle>
            <a:lvl1pPr>
              <a:defRPr/>
            </a:lvl1pPr>
          </a:lstStyle>
          <a:p>
            <a:pPr>
              <a:defRPr/>
            </a:pPr>
            <a:fld id="{549AF006-68A6-4122-BD1F-BFE30AA1ECAE}" type="datetimeFigureOut">
              <a:rPr lang="ar-SA"/>
              <a:pPr>
                <a:defRPr/>
              </a:pPr>
              <a:t>26/09/1443</a:t>
            </a:fld>
            <a:endParaRPr lang="ar-SA"/>
          </a:p>
        </p:txBody>
      </p:sp>
      <p:sp>
        <p:nvSpPr>
          <p:cNvPr id="7" name="عنصر نائب للتذييل 18"/>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p:cNvSpPr>
            <a:spLocks noGrp="1"/>
          </p:cNvSpPr>
          <p:nvPr>
            <p:ph type="sldNum" sz="quarter" idx="12"/>
          </p:nvPr>
        </p:nvSpPr>
        <p:spPr/>
        <p:txBody>
          <a:bodyPr/>
          <a:lstStyle>
            <a:lvl1pPr>
              <a:defRPr smtClean="0"/>
            </a:lvl1pPr>
          </a:lstStyle>
          <a:p>
            <a:pPr>
              <a:defRPr/>
            </a:pPr>
            <a:fld id="{23A436FC-AA0C-4D16-97C1-A11141F7BA6E}"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5919C3AA-D60C-448B-BDF1-F50A4B8A1031}"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A7B45314-671A-45DD-B349-5F69900309C1}" type="slidenum">
              <a:rPr lang="ar-SA" altLang="en-US"/>
              <a:pPr>
                <a:defRPr/>
              </a:pPr>
              <a:t>‹#›</a:t>
            </a:fld>
            <a:endParaRPr lang="ar-SA"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25BCE9FB-7AA6-4D60-88DC-7BC0F7F7DC29}"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261E89CF-8452-45C2-B90A-A8369E06506C}" type="slidenum">
              <a:rPr lang="ar-SA" altLang="en-US"/>
              <a:pPr>
                <a:defRPr/>
              </a:pPr>
              <a:t>‹#›</a:t>
            </a:fld>
            <a:endParaRPr lang="ar-SA"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8BB1F2BF-6772-45E3-8B6E-1691979C0E96}" type="datetimeFigureOut">
              <a:rPr lang="ar-SA"/>
              <a:pPr>
                <a:defRPr/>
              </a:pPr>
              <a:t>26/09/1443</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8F2C1CB9-A609-4ED1-ABB0-3C5177B135AF}" type="slidenum">
              <a:rPr lang="ar-SA" altLang="en-US"/>
              <a:pPr>
                <a:defRPr/>
              </a:pPr>
              <a:t>‹#›</a:t>
            </a:fld>
            <a:endParaRPr lang="ar-SA"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6" name="عنصر نائب للتاريخ 3"/>
          <p:cNvSpPr>
            <a:spLocks noGrp="1"/>
          </p:cNvSpPr>
          <p:nvPr>
            <p:ph type="dt" sz="half" idx="10"/>
          </p:nvPr>
        </p:nvSpPr>
        <p:spPr/>
        <p:txBody>
          <a:bodyPr/>
          <a:lstStyle>
            <a:lvl1pPr>
              <a:defRPr/>
            </a:lvl1pPr>
          </a:lstStyle>
          <a:p>
            <a:pPr>
              <a:defRPr/>
            </a:pPr>
            <a:fld id="{F13DB3A2-FB79-429C-AC7E-7DADF69BDB8D}" type="datetimeFigureOut">
              <a:rPr lang="ar-SA"/>
              <a:pPr>
                <a:defRPr/>
              </a:pPr>
              <a:t>26/09/1443</a:t>
            </a:fld>
            <a:endParaRPr lang="ar-SA"/>
          </a:p>
        </p:txBody>
      </p:sp>
      <p:sp>
        <p:nvSpPr>
          <p:cNvPr id="7" name="عنصر نائب للتذييل 4"/>
          <p:cNvSpPr>
            <a:spLocks noGrp="1"/>
          </p:cNvSpPr>
          <p:nvPr>
            <p:ph type="ftr" sz="quarter" idx="11"/>
          </p:nvPr>
        </p:nvSpPr>
        <p:spPr/>
        <p:txBody>
          <a:bodyPr/>
          <a:lstStyle>
            <a:lvl1pPr>
              <a:defRPr/>
            </a:lvl1pPr>
          </a:lstStyle>
          <a:p>
            <a:pPr>
              <a:defRPr/>
            </a:pPr>
            <a:endParaRPr lang="ar-SA"/>
          </a:p>
        </p:txBody>
      </p:sp>
      <p:sp>
        <p:nvSpPr>
          <p:cNvPr id="8" name="عنصر نائب لرقم الشريحة 5"/>
          <p:cNvSpPr>
            <a:spLocks noGrp="1"/>
          </p:cNvSpPr>
          <p:nvPr>
            <p:ph type="sldNum" sz="quarter" idx="12"/>
          </p:nvPr>
        </p:nvSpPr>
        <p:spPr/>
        <p:txBody>
          <a:bodyPr/>
          <a:lstStyle>
            <a:lvl1pPr>
              <a:defRPr smtClean="0"/>
            </a:lvl1pPr>
          </a:lstStyle>
          <a:p>
            <a:pPr>
              <a:defRPr/>
            </a:pPr>
            <a:fld id="{3967603D-2738-48BB-8E25-C4E1BAFE4FFB}" type="slidenum">
              <a:rPr lang="ar-SA" altLang="en-US"/>
              <a:pPr>
                <a:defRPr/>
              </a:pPr>
              <a:t>‹#›</a:t>
            </a:fld>
            <a:endParaRPr lang="ar-SA"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A578442C-AA11-41D1-83BE-16DDF6785688}" type="datetimeFigureOut">
              <a:rPr lang="ar-SA"/>
              <a:pPr>
                <a:defRPr/>
              </a:pPr>
              <a:t>26/09/1443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CF0DD640-A5AB-4D39-8B2D-AC9E9B130733}" type="slidenum">
              <a:rPr lang="ar-SA" altLang="en-US"/>
              <a:pPr>
                <a:defRPr/>
              </a:pPr>
              <a:t>‹#›</a:t>
            </a:fld>
            <a:endParaRPr lang="ar-SA"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4DAFADBA-A2B1-4A2A-9577-55888AAD6DF0}" type="datetimeFigureOut">
              <a:rPr lang="ar-SA"/>
              <a:pPr>
                <a:defRPr/>
              </a:pPr>
              <a:t>26/09/1443</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F1546AE3-9466-4399-9587-212A97D5F6B8}" type="slidenum">
              <a:rPr lang="ar-SA" altLang="en-US"/>
              <a:pPr>
                <a:defRPr/>
              </a:pPr>
              <a:t>‹#›</a:t>
            </a:fld>
            <a:endParaRPr lang="ar-SA"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C0A2D979-70E1-4309-8460-2F341CD425F7}" type="datetimeFigureOut">
              <a:rPr lang="ar-SA"/>
              <a:pPr>
                <a:defRPr/>
              </a:pPr>
              <a:t>26/09/1443</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26F6E9AA-1404-42C6-ACBD-CD8511156B48}" type="slidenum">
              <a:rPr lang="ar-SA" altLang="en-US"/>
              <a:pPr>
                <a:defRPr/>
              </a:pPr>
              <a:t>‹#›</a:t>
            </a:fld>
            <a:endParaRPr lang="ar-SA"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10F067F2-CC84-42F9-9AAE-F64FCBBDCCC2}" type="datetimeFigureOut">
              <a:rPr lang="ar-SA"/>
              <a:pPr>
                <a:defRPr/>
              </a:pPr>
              <a:t>26/09/1443</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DA22D5D3-74A3-483C-8486-7551DF061C3E}" type="slidenum">
              <a:rPr lang="ar-SA" altLang="en-US"/>
              <a:pPr>
                <a:defRPr/>
              </a:pPr>
              <a:t>‹#›</a:t>
            </a:fld>
            <a:endParaRPr lang="ar-SA"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lvl1pPr>
              <a:defRPr/>
            </a:lvl1pPr>
          </a:lstStyle>
          <a:p>
            <a:pPr>
              <a:defRPr/>
            </a:pPr>
            <a:fld id="{F1C8B154-9140-48A8-81BE-252A82F1901F}" type="datetimeFigureOut">
              <a:rPr lang="ar-SA"/>
              <a:pPr>
                <a:defRPr/>
              </a:pPr>
              <a:t>26/09/1443</a:t>
            </a:fld>
            <a:endParaRPr lang="ar-SA"/>
          </a:p>
        </p:txBody>
      </p:sp>
      <p:sp>
        <p:nvSpPr>
          <p:cNvPr id="6" name="عنصر نائب للتذييل 5"/>
          <p:cNvSpPr>
            <a:spLocks noGrp="1"/>
          </p:cNvSpPr>
          <p:nvPr>
            <p:ph type="ftr" sz="quarter" idx="11"/>
          </p:nvPr>
        </p:nvSpPr>
        <p:spPr/>
        <p:txBody>
          <a:bodyPr/>
          <a:lstStyle>
            <a:lvl1pPr>
              <a:defRPr/>
            </a:lvl1pPr>
          </a:lstStyle>
          <a:p>
            <a:pPr>
              <a:defRPr/>
            </a:pPr>
            <a:endParaRPr lang="ar-SA"/>
          </a:p>
        </p:txBody>
      </p:sp>
      <p:sp>
        <p:nvSpPr>
          <p:cNvPr id="7" name="عنصر نائب لرقم الشريحة 6"/>
          <p:cNvSpPr>
            <a:spLocks noGrp="1"/>
          </p:cNvSpPr>
          <p:nvPr>
            <p:ph type="sldNum" sz="quarter" idx="12"/>
          </p:nvPr>
        </p:nvSpPr>
        <p:spPr>
          <a:xfrm>
            <a:off x="8156575" y="6421438"/>
            <a:ext cx="762000" cy="365125"/>
          </a:xfrm>
        </p:spPr>
        <p:txBody>
          <a:bodyPr/>
          <a:lstStyle>
            <a:lvl1pPr>
              <a:defRPr smtClean="0"/>
            </a:lvl1pPr>
          </a:lstStyle>
          <a:p>
            <a:pPr>
              <a:defRPr/>
            </a:pPr>
            <a:fld id="{F53B09DA-3CD2-455C-9478-FF6C7E81E6FC}" type="slidenum">
              <a:rPr lang="ar-SA" altLang="en-US"/>
              <a:pPr>
                <a:defRPr/>
              </a:pPr>
              <a:t>‹#›</a:t>
            </a:fld>
            <a:endParaRPr lang="ar-SA"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smtClean="0"/>
              <a:t>انقر لتحرير أنماط النص الرئيسي</a:t>
            </a:r>
          </a:p>
        </p:txBody>
      </p:sp>
      <p:sp>
        <p:nvSpPr>
          <p:cNvPr id="5" name="عنصر نائب للتاريخ 9"/>
          <p:cNvSpPr>
            <a:spLocks noGrp="1"/>
          </p:cNvSpPr>
          <p:nvPr>
            <p:ph type="dt" sz="half" idx="10"/>
          </p:nvPr>
        </p:nvSpPr>
        <p:spPr/>
        <p:txBody>
          <a:bodyPr/>
          <a:lstStyle>
            <a:lvl1pPr>
              <a:defRPr/>
            </a:lvl1pPr>
          </a:lstStyle>
          <a:p>
            <a:pPr>
              <a:defRPr/>
            </a:pPr>
            <a:fld id="{802A4D55-F8FE-4BCF-8CC2-79CEF7ECE0E3}" type="datetimeFigureOut">
              <a:rPr lang="ar-SA"/>
              <a:pPr>
                <a:defRPr/>
              </a:pPr>
              <a:t>26/09/1443</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A7B1743C-9851-4AD4-A61B-70B0B68DEDCB}" type="slidenum">
              <a:rPr lang="ar-SA" altLang="en-US"/>
              <a:pPr>
                <a:defRPr/>
              </a:pPr>
              <a:t>‹#›</a:t>
            </a:fld>
            <a:endParaRPr lang="ar-SA"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p:cNvSpPr>
            <a:spLocks noGrp="1"/>
          </p:cNvSpPr>
          <p:nvPr>
            <p:ph type="title"/>
          </p:nvPr>
        </p:nvSpPr>
        <p:spPr bwMode="auto">
          <a:xfrm>
            <a:off x="457200" y="274638"/>
            <a:ext cx="7467600" cy="1143000"/>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ar-SA" altLang="en-US" smtClean="0"/>
              <a:t>انقر لتحرير نمط العنوان الرئيسي</a:t>
            </a:r>
          </a:p>
        </p:txBody>
      </p:sp>
      <p:sp>
        <p:nvSpPr>
          <p:cNvPr id="1029" name="عنصر نائب للنص 29"/>
          <p:cNvSpPr>
            <a:spLocks noGrp="1"/>
          </p:cNvSpPr>
          <p:nvPr>
            <p:ph type="body" idx="1"/>
          </p:nvPr>
        </p:nvSpPr>
        <p:spPr bwMode="auto">
          <a:xfrm>
            <a:off x="457200" y="1600200"/>
            <a:ext cx="7467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10" name="عنصر نائب للتاريخ 9"/>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991C0534-0B0C-4F9F-B5BF-7DB7D62E825D}" type="datetimeFigureOut">
              <a:rPr lang="ar-SA"/>
              <a:pPr>
                <a:defRPr/>
              </a:pPr>
              <a:t>26/09/1443</a:t>
            </a:fld>
            <a:endParaRPr lang="ar-SA"/>
          </a:p>
        </p:txBody>
      </p:sp>
      <p:sp>
        <p:nvSpPr>
          <p:cNvPr id="22" name="عنصر نائب للتذييل 21"/>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smtClean="0">
                <a:solidFill>
                  <a:srgbClr val="9B9A98"/>
                </a:solidFill>
                <a:cs typeface="Tahoma" pitchFamily="34" charset="0"/>
              </a:defRPr>
            </a:lvl1pPr>
          </a:lstStyle>
          <a:p>
            <a:pPr>
              <a:defRPr/>
            </a:pPr>
            <a:fld id="{D7B7A319-190D-46DD-9230-659FC71107E1}"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837" r:id="rId1"/>
    <p:sldLayoutId id="2147483829" r:id="rId2"/>
    <p:sldLayoutId id="2147483838" r:id="rId3"/>
    <p:sldLayoutId id="2147483830" r:id="rId4"/>
    <p:sldLayoutId id="2147483831" r:id="rId5"/>
    <p:sldLayoutId id="2147483832" r:id="rId6"/>
    <p:sldLayoutId id="2147483833" r:id="rId7"/>
    <p:sldLayoutId id="2147483839" r:id="rId8"/>
    <p:sldLayoutId id="2147483834" r:id="rId9"/>
    <p:sldLayoutId id="2147483835" r:id="rId10"/>
    <p:sldLayoutId id="2147483836"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896" y="2232660"/>
            <a:ext cx="7848536" cy="2301240"/>
          </a:xfrm>
          <a:extLst>
            <a:ext uri="{909E8E84-426E-40DD-AFC4-6F175D3DCCD1}"/>
            <a:ext uri="{91240B29-F687-4F45-9708-019B960494DF}"/>
          </a:extLst>
        </p:spPr>
        <p:txBody>
          <a:bodyPr>
            <a:normAutofit fontScale="90000"/>
          </a:bodyPr>
          <a:lstStyle/>
          <a:p>
            <a:pPr algn="ctr" rtl="0" eaLnBrk="1" fontAlgn="auto" hangingPunct="1">
              <a:spcAft>
                <a:spcPts val="0"/>
              </a:spcAft>
              <a:defRPr/>
            </a:pPr>
            <a:r>
              <a:rPr dirty="0" smtClean="0">
                <a:solidFill>
                  <a:srgbClr val="002060"/>
                </a:solidFill>
              </a:rPr>
              <a:t> Comparison of different types of Muscle Physiology</a:t>
            </a:r>
            <a:br>
              <a:rPr dirty="0" smtClean="0">
                <a:solidFill>
                  <a:srgbClr val="002060"/>
                </a:solidFill>
              </a:rPr>
            </a:br>
            <a:endParaRPr lang="ar-SA" dirty="0">
              <a:solidFill>
                <a:srgbClr val="002060"/>
              </a:solidFill>
            </a:endParaRPr>
          </a:p>
        </p:txBody>
      </p:sp>
      <p:sp>
        <p:nvSpPr>
          <p:cNvPr id="3" name="عنوان فرعي 2"/>
          <p:cNvSpPr>
            <a:spLocks noGrp="1"/>
          </p:cNvSpPr>
          <p:nvPr>
            <p:ph type="subTitle" idx="1"/>
          </p:nvPr>
        </p:nvSpPr>
        <p:spPr>
          <a:xfrm>
            <a:off x="1187624" y="4725144"/>
            <a:ext cx="6400800" cy="839788"/>
          </a:xfrm>
        </p:spPr>
        <p:txBody>
          <a:bodyPr>
            <a:normAutofit lnSpcReduction="10000"/>
          </a:bodyPr>
          <a:lstStyle/>
          <a:p>
            <a:pPr algn="ctr" rtl="0" eaLnBrk="1" hangingPunct="1">
              <a:lnSpc>
                <a:spcPct val="70000"/>
              </a:lnSpc>
            </a:pPr>
            <a:endParaRPr lang="ar-EG" altLang="en-US" sz="1700" b="1" dirty="0" smtClean="0">
              <a:solidFill>
                <a:srgbClr val="002060"/>
              </a:solidFill>
              <a:effectLst>
                <a:outerShdw blurRad="38100" dist="38100" dir="2700000" algn="tl">
                  <a:srgbClr val="FFFFFF"/>
                </a:outerShdw>
              </a:effectLst>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Prof. </a:t>
            </a:r>
            <a:r>
              <a:rPr lang="en-US" altLang="en-US" sz="1800" b="1" dirty="0" err="1" smtClean="0">
                <a:solidFill>
                  <a:srgbClr val="002060"/>
                </a:solidFill>
                <a:effectLst>
                  <a:outerShdw blurRad="38100" dist="38100" dir="2700000" algn="tl">
                    <a:srgbClr val="FFFFFF"/>
                  </a:outerShdw>
                </a:effectLst>
                <a:cs typeface="Tahoma" pitchFamily="34" charset="0"/>
              </a:rPr>
              <a:t>Sherif</a:t>
            </a:r>
            <a:r>
              <a:rPr lang="en-US" altLang="en-US" sz="1800" b="1" dirty="0" smtClean="0">
                <a:solidFill>
                  <a:srgbClr val="002060"/>
                </a:solidFill>
                <a:effectLst>
                  <a:outerShdw blurRad="38100" dist="38100" dir="2700000" algn="tl">
                    <a:srgbClr val="FFFFFF"/>
                  </a:outerShdw>
                </a:effectLst>
                <a:cs typeface="Tahoma" pitchFamily="34" charset="0"/>
              </a:rPr>
              <a:t> W. </a:t>
            </a:r>
            <a:r>
              <a:rPr lang="en-US" altLang="en-US" sz="1800" b="1" dirty="0" err="1" smtClean="0">
                <a:solidFill>
                  <a:srgbClr val="002060"/>
                </a:solidFill>
                <a:effectLst>
                  <a:outerShdw blurRad="38100" dist="38100" dir="2700000" algn="tl">
                    <a:srgbClr val="FFFFFF"/>
                  </a:outerShdw>
                </a:effectLst>
                <a:cs typeface="Tahoma" pitchFamily="34" charset="0"/>
              </a:rPr>
              <a:t>Mansour</a:t>
            </a:r>
            <a:endParaRPr lang="en-US" altLang="en-US" sz="1800" b="1" dirty="0" smtClean="0">
              <a:solidFill>
                <a:srgbClr val="002060"/>
              </a:solidFill>
              <a:effectLst>
                <a:outerShdw blurRad="38100" dist="38100" dir="2700000" algn="tl">
                  <a:srgbClr val="FFFFFF"/>
                </a:outerShdw>
              </a:effectLst>
              <a:cs typeface="Tahoma" pitchFamily="34" charset="0"/>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Physiology dpt., </a:t>
            </a:r>
            <a:r>
              <a:rPr lang="en-US" altLang="en-US" sz="1800" b="1" dirty="0" err="1" smtClean="0">
                <a:solidFill>
                  <a:srgbClr val="002060"/>
                </a:solidFill>
                <a:effectLst>
                  <a:outerShdw blurRad="38100" dist="38100" dir="2700000" algn="tl">
                    <a:srgbClr val="FFFFFF"/>
                  </a:outerShdw>
                </a:effectLst>
                <a:cs typeface="Tahoma" pitchFamily="34" charset="0"/>
              </a:rPr>
              <a:t>Mutah</a:t>
            </a:r>
            <a:r>
              <a:rPr lang="en-US" altLang="en-US" sz="1800" b="1" dirty="0" smtClean="0">
                <a:solidFill>
                  <a:srgbClr val="002060"/>
                </a:solidFill>
                <a:effectLst>
                  <a:outerShdw blurRad="38100" dist="38100" dir="2700000" algn="tl">
                    <a:srgbClr val="FFFFFF"/>
                  </a:outerShdw>
                </a:effectLst>
                <a:cs typeface="Tahoma" pitchFamily="34" charset="0"/>
              </a:rPr>
              <a:t> School of medicine</a:t>
            </a:r>
            <a:endParaRPr lang="ar-EG" altLang="en-US" sz="1800" b="1" dirty="0" smtClean="0">
              <a:solidFill>
                <a:srgbClr val="002060"/>
              </a:solidFill>
              <a:effectLst>
                <a:outerShdw blurRad="38100" dist="38100" dir="2700000" algn="tl">
                  <a:srgbClr val="FFFFFF"/>
                </a:outerShdw>
              </a:effectLst>
            </a:endParaRPr>
          </a:p>
          <a:p>
            <a:pPr algn="ctr" rtl="0" eaLnBrk="1" hangingPunct="1">
              <a:lnSpc>
                <a:spcPct val="70000"/>
              </a:lnSpc>
            </a:pPr>
            <a:r>
              <a:rPr lang="en-US" altLang="en-US" sz="1800" b="1" dirty="0" smtClean="0">
                <a:solidFill>
                  <a:srgbClr val="002060"/>
                </a:solidFill>
                <a:effectLst>
                  <a:outerShdw blurRad="38100" dist="38100" dir="2700000" algn="tl">
                    <a:srgbClr val="FFFFFF"/>
                  </a:outerShdw>
                </a:effectLst>
                <a:cs typeface="Tahoma" pitchFamily="34" charset="0"/>
              </a:rPr>
              <a:t>2021-2022</a:t>
            </a:r>
            <a:endParaRPr lang="ar-SA" altLang="en-US" sz="1800" b="1" dirty="0" smtClean="0">
              <a:solidFill>
                <a:srgbClr val="002060"/>
              </a:solidFill>
              <a:effectLst>
                <a:outerShdw blurRad="38100" dist="38100" dir="2700000" algn="tl">
                  <a:srgbClr val="FFFFFF"/>
                </a:outerShdw>
              </a:effectLst>
            </a:endParaRPr>
          </a:p>
        </p:txBody>
      </p:sp>
      <p:pic>
        <p:nvPicPr>
          <p:cNvPr id="5124" name="Picture 2" descr="C:\Users\Dr Sherif\Desktop\مؤتة.jpg"/>
          <p:cNvPicPr>
            <a:picLocks noChangeAspect="1" noChangeArrowheads="1"/>
          </p:cNvPicPr>
          <p:nvPr/>
        </p:nvPicPr>
        <p:blipFill>
          <a:blip r:embed="rId2" cstate="print"/>
          <a:srcRect/>
          <a:stretch>
            <a:fillRect/>
          </a:stretch>
        </p:blipFill>
        <p:spPr bwMode="auto">
          <a:xfrm>
            <a:off x="3851275" y="357188"/>
            <a:ext cx="1085850" cy="10810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dirty="0" smtClean="0">
                <a:solidFill>
                  <a:srgbClr val="FF0000"/>
                </a:solidFill>
              </a:rPr>
              <a:t>Skeletal muscle  EPP</a:t>
            </a:r>
            <a:endParaRPr lang="en-US"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2" name="TextBox 11"/>
          <p:cNvSpPr txBox="1"/>
          <p:nvPr/>
        </p:nvSpPr>
        <p:spPr>
          <a:xfrm>
            <a:off x="1043608" y="4221088"/>
            <a:ext cx="1656184" cy="369332"/>
          </a:xfrm>
          <a:prstGeom prst="rect">
            <a:avLst/>
          </a:prstGeom>
          <a:solidFill>
            <a:schemeClr val="tx1">
              <a:lumMod val="95000"/>
            </a:schemeClr>
          </a:solidFill>
        </p:spPr>
        <p:txBody>
          <a:bodyPr wrap="square" rtlCol="0">
            <a:spAutoFit/>
          </a:bodyPr>
          <a:lstStyle/>
          <a:p>
            <a:endParaRPr lang="en-US" dirty="0"/>
          </a:p>
        </p:txBody>
      </p:sp>
      <p:pic>
        <p:nvPicPr>
          <p:cNvPr id="34818" name="Picture 2"/>
          <p:cNvPicPr>
            <a:picLocks noGrp="1" noChangeAspect="1" noChangeArrowheads="1"/>
          </p:cNvPicPr>
          <p:nvPr>
            <p:ph idx="1"/>
          </p:nvPr>
        </p:nvPicPr>
        <p:blipFill>
          <a:blip r:embed="rId2" cstate="print">
            <a:lum bright="-10000"/>
          </a:blip>
          <a:srcRect/>
          <a:stretch>
            <a:fillRect/>
          </a:stretch>
        </p:blipFill>
        <p:spPr bwMode="auto">
          <a:xfrm>
            <a:off x="899592" y="764704"/>
            <a:ext cx="6984776" cy="5112568"/>
          </a:xfrm>
          <a:prstGeom prst="rect">
            <a:avLst/>
          </a:prstGeom>
          <a:noFill/>
          <a:ln w="9525">
            <a:noFill/>
            <a:miter lim="800000"/>
            <a:headEnd/>
            <a:tailEnd/>
          </a:ln>
        </p:spPr>
      </p:pic>
      <p:sp>
        <p:nvSpPr>
          <p:cNvPr id="13" name="TextBox 12"/>
          <p:cNvSpPr txBox="1"/>
          <p:nvPr/>
        </p:nvSpPr>
        <p:spPr>
          <a:xfrm>
            <a:off x="971600" y="4221088"/>
            <a:ext cx="1872208"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2060575"/>
            <a:ext cx="7467600" cy="1143000"/>
          </a:xfrm>
        </p:spPr>
        <p:txBody>
          <a:bodyPr/>
          <a:lstStyle/>
          <a:p>
            <a:pPr algn="ctr" eaLnBrk="1" hangingPunct="1">
              <a:defRPr/>
            </a:pPr>
            <a:r>
              <a:rPr lang="en-US" sz="7200" dirty="0" smtClean="0">
                <a:solidFill>
                  <a:srgbClr val="0070C0"/>
                </a:solidFill>
                <a:effectLst>
                  <a:outerShdw blurRad="38100" dist="38100" dir="2700000" algn="tl">
                    <a:srgbClr val="000000">
                      <a:alpha val="43137"/>
                    </a:srgbClr>
                  </a:outerShdw>
                </a:effectLst>
              </a:rPr>
              <a:t>Thank You</a:t>
            </a:r>
            <a:endParaRPr lang="en-US" sz="7200" dirty="0">
              <a:solidFill>
                <a:srgbClr val="0070C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55776" y="332656"/>
            <a:ext cx="3827463" cy="792163"/>
          </a:xfrm>
        </p:spPr>
        <p:txBody>
          <a:bodyPr>
            <a:normAutofit/>
          </a:bodyPr>
          <a:lstStyle/>
          <a:p>
            <a:pPr algn="ctr" rtl="0" eaLnBrk="1" hangingPunct="1">
              <a:defRPr/>
            </a:pPr>
            <a:r>
              <a:rPr lang="en-US" altLang="en-US" sz="3600" b="1" dirty="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rPr>
              <a:t>The Muscle</a:t>
            </a:r>
            <a:endParaRPr lang="ar-SA" altLang="en-US" sz="3600" dirty="0" smtClean="0">
              <a:solidFill>
                <a:srgbClr val="002060"/>
              </a:solidFill>
              <a:effectLst>
                <a:outerShdw blurRad="38100" dist="38100" dir="2700000" algn="tl">
                  <a:srgbClr val="FFFFFF"/>
                </a:outerShdw>
              </a:effectLst>
              <a:latin typeface="Times New Roman" panose="02020603050405020304" pitchFamily="18" charset="0"/>
              <a:cs typeface="Times New Roman" panose="02020603050405020304" pitchFamily="18" charset="0"/>
            </a:endParaRPr>
          </a:p>
        </p:txBody>
      </p:sp>
      <p:sp>
        <p:nvSpPr>
          <p:cNvPr id="6147" name="عنصر نائب للمحتوى 2"/>
          <p:cNvSpPr>
            <a:spLocks noGrp="1"/>
          </p:cNvSpPr>
          <p:nvPr>
            <p:ph idx="1"/>
          </p:nvPr>
        </p:nvSpPr>
        <p:spPr>
          <a:xfrm>
            <a:off x="323850" y="620713"/>
            <a:ext cx="8362950" cy="5589587"/>
          </a:xfrm>
        </p:spPr>
        <p:txBody>
          <a:bodyPr/>
          <a:lstStyle/>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r>
              <a:rPr lang="en-US" altLang="en-US" sz="2000" b="1" dirty="0" smtClean="0">
                <a:solidFill>
                  <a:srgbClr val="002060"/>
                </a:solidFill>
                <a:latin typeface="Times New Roman" pitchFamily="18" charset="0"/>
                <a:cs typeface="Times New Roman" pitchFamily="18" charset="0"/>
              </a:rPr>
              <a:t>Muscles are divided into 3 types:</a:t>
            </a:r>
          </a:p>
          <a:p>
            <a:pPr marL="0" indent="0" algn="just" rtl="0" eaLnBrk="1" hangingPunct="1">
              <a:buFont typeface="Wingdings 2" pitchFamily="18" charset="2"/>
              <a:buNone/>
            </a:pPr>
            <a:endParaRPr lang="en-US" altLang="en-US" sz="2000" b="1" dirty="0" smtClean="0">
              <a:solidFill>
                <a:srgbClr val="002060"/>
              </a:solidFill>
              <a:latin typeface="Times New Roman" pitchFamily="18" charset="0"/>
              <a:cs typeface="Times New Roman" pitchFamily="18"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just" rtl="0" eaLnBrk="1" hangingPunct="1">
              <a:buFont typeface="Wingdings 2" pitchFamily="18" charset="2"/>
              <a:buNone/>
            </a:pPr>
            <a:endParaRPr lang="en-US" altLang="en-US" sz="1400" b="1" i="1" dirty="0" smtClean="0">
              <a:solidFill>
                <a:srgbClr val="002060"/>
              </a:solidFill>
              <a:cs typeface="Arial" charset="0"/>
            </a:endParaRPr>
          </a:p>
          <a:p>
            <a:pPr marL="0" indent="0" algn="ctr" rtl="0" eaLnBrk="1" hangingPunct="1">
              <a:buFont typeface="Wingdings 2" pitchFamily="18" charset="2"/>
              <a:buNone/>
            </a:pPr>
            <a:endParaRPr lang="en-US" altLang="en-US" sz="1600" b="1" dirty="0" smtClean="0">
              <a:solidFill>
                <a:srgbClr val="002060"/>
              </a:solidFill>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683568" y="2708920"/>
          <a:ext cx="7560840" cy="2743200"/>
        </p:xfrm>
        <a:graphic>
          <a:graphicData uri="http://schemas.openxmlformats.org/drawingml/2006/table">
            <a:tbl>
              <a:tblPr/>
              <a:tblGrid>
                <a:gridCol w="1512168">
                  <a:extLst>
                    <a:ext uri="{9D8B030D-6E8A-4147-A177-3AD203B41FA5}"/>
                  </a:extLst>
                </a:gridCol>
                <a:gridCol w="1944216">
                  <a:extLst>
                    <a:ext uri="{9D8B030D-6E8A-4147-A177-3AD203B41FA5}"/>
                  </a:extLst>
                </a:gridCol>
                <a:gridCol w="2063029">
                  <a:extLst>
                    <a:ext uri="{9D8B030D-6E8A-4147-A177-3AD203B41FA5}"/>
                  </a:extLst>
                </a:gridCol>
                <a:gridCol w="2041427">
                  <a:extLst>
                    <a:ext uri="{9D8B030D-6E8A-4147-A177-3AD203B41FA5}"/>
                  </a:extLst>
                </a:gridCol>
              </a:tblGrid>
              <a:tr h="243958">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Skeletal</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rgbClr val="002060"/>
                          </a:solidFill>
                          <a:effectLst/>
                          <a:latin typeface="Times New Roman" panose="02020603050405020304" pitchFamily="18" charset="0"/>
                          <a:cs typeface="Arial" panose="020B0604020202020204" pitchFamily="34" charset="0"/>
                        </a:rPr>
                        <a:t>Cardiac</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marL="152400"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152400" marR="0" lvl="0" indent="0" algn="ctr" defTabSz="914400" rtl="1"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smtClean="0">
                          <a:ln>
                            <a:noFill/>
                          </a:ln>
                          <a:solidFill>
                            <a:srgbClr val="002060"/>
                          </a:solidFill>
                          <a:effectLst/>
                          <a:latin typeface="Times New Roman" panose="02020603050405020304" pitchFamily="18" charset="0"/>
                          <a:cs typeface="Arial" panose="020B0604020202020204" pitchFamily="34" charset="0"/>
                        </a:rPr>
                        <a:t>Smooth</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extLst>
                  <a:ext uri="{0D108BD9-81ED-4DB2-BD59-A6C34878D82A}"/>
                </a:extLst>
              </a:tr>
              <a:tr h="1067317">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Striations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-control</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innervation</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Function</a:t>
                      </a: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site</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Voluntary</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Somatic</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Movement</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Attached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to bone    </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Involuntary</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Autonomic 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Pumping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of blood  </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Heart</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buClr>
                          <a:schemeClr val="accent1"/>
                        </a:buClr>
                        <a:buSzPct val="80000"/>
                        <a:buFont typeface="Wingdings 2" panose="05020102010507070707" pitchFamily="18" charset="2"/>
                        <a:defRPr sz="2600">
                          <a:solidFill>
                            <a:schemeClr val="tx1"/>
                          </a:solidFill>
                          <a:latin typeface="Arial" panose="020B0604020202020204" pitchFamily="34" charset="0"/>
                          <a:cs typeface="Tahoma" panose="020B0604030504040204" pitchFamily="34" charset="0"/>
                        </a:defRPr>
                      </a:lvl1pPr>
                      <a:lvl2pPr marL="742950" indent="-285750" algn="r" rtl="1">
                        <a:spcBef>
                          <a:spcPct val="20000"/>
                        </a:spcBef>
                        <a:buClr>
                          <a:schemeClr val="accent1"/>
                        </a:buClr>
                        <a:buSzPct val="90000"/>
                        <a:buFont typeface="Wingdings 2" panose="05020102010507070707" pitchFamily="18" charset="2"/>
                        <a:defRPr sz="2200">
                          <a:solidFill>
                            <a:schemeClr val="tx1"/>
                          </a:solidFill>
                          <a:latin typeface="Arial" panose="020B0604020202020204" pitchFamily="34" charset="0"/>
                          <a:cs typeface="Tahoma" panose="020B0604030504040204" pitchFamily="34" charset="0"/>
                        </a:defRPr>
                      </a:lvl2pPr>
                      <a:lvl3pPr marL="1143000" indent="-228600" algn="r" rtl="1">
                        <a:spcBef>
                          <a:spcPct val="20000"/>
                        </a:spcBef>
                        <a:buClr>
                          <a:schemeClr val="accent2"/>
                        </a:buClr>
                        <a:buSzPct val="85000"/>
                        <a:buFont typeface="Arial" panose="020B0604020202020204" pitchFamily="34" charset="0"/>
                        <a:defRPr sz="2000">
                          <a:solidFill>
                            <a:schemeClr val="tx1"/>
                          </a:solidFill>
                          <a:latin typeface="Arial" panose="020B0604020202020204" pitchFamily="34" charset="0"/>
                          <a:cs typeface="Tahoma" panose="020B0604030504040204" pitchFamily="34" charset="0"/>
                        </a:defRPr>
                      </a:lvl3pPr>
                      <a:lvl4pPr marL="1600200" indent="-228600" algn="r" rtl="1">
                        <a:spcBef>
                          <a:spcPct val="20000"/>
                        </a:spcBef>
                        <a:buClr>
                          <a:srgbClr val="8D89A4"/>
                        </a:buClr>
                        <a:buSzPct val="90000"/>
                        <a:buFont typeface="Wingdings 2" panose="05020102010507070707" pitchFamily="18" charset="2"/>
                        <a:defRPr>
                          <a:solidFill>
                            <a:schemeClr val="tx1"/>
                          </a:solidFill>
                          <a:latin typeface="Arial" panose="020B0604020202020204" pitchFamily="34" charset="0"/>
                          <a:cs typeface="Tahoma" panose="020B0604030504040204" pitchFamily="34" charset="0"/>
                        </a:defRPr>
                      </a:lvl4pPr>
                      <a:lvl5pPr marL="2057400" indent="-228600" algn="r" rtl="1">
                        <a:spcBef>
                          <a:spcPct val="20000"/>
                        </a:spcBef>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5pPr>
                      <a:lvl6pPr marL="25146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6pPr>
                      <a:lvl7pPr marL="29718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7pPr>
                      <a:lvl8pPr marL="34290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8pPr>
                      <a:lvl9pPr marL="3886200" indent="-228600" algn="r" rtl="1" eaLnBrk="0" fontAlgn="base" hangingPunct="0">
                        <a:spcBef>
                          <a:spcPct val="20000"/>
                        </a:spcBef>
                        <a:spcAft>
                          <a:spcPct val="0"/>
                        </a:spcAft>
                        <a:buClr>
                          <a:srgbClr val="748560"/>
                        </a:buClr>
                        <a:buSzPct val="100000"/>
                        <a:buFont typeface="Arial" panose="020B0604020202020204" pitchFamily="34" charset="0"/>
                        <a:defRPr>
                          <a:solidFill>
                            <a:schemeClr val="tx1"/>
                          </a:solidFill>
                          <a:latin typeface="Arial" panose="020B0604020202020204" pitchFamily="34" charset="0"/>
                          <a:cs typeface="Tahoma" panose="020B0604030504040204" pitchFamily="34" charset="0"/>
                        </a:defRPr>
                      </a:lvl9p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Non-striated</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Involuntary </a:t>
                      </a: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Autonomic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N.S.</a:t>
                      </a:r>
                    </a:p>
                    <a:p>
                      <a:pPr marL="0" marR="0" lvl="0" indent="0" algn="justLow"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justLow" defTabSz="914400" rtl="0"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According </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to site  </a:t>
                      </a: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Gut</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en-US" altLang="en-US" sz="1800" b="0" i="0"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bl.vs</a:t>
                      </a:r>
                      <a:r>
                        <a:rPr kumimoji="0" lang="en-US" altLang="en-US" sz="18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others</a:t>
                      </a: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extLst>
              </a:tr>
            </a:tbl>
          </a:graphicData>
        </a:graphic>
      </p:graphicFrame>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pic>
        <p:nvPicPr>
          <p:cNvPr id="30722" name="Picture 2"/>
          <p:cNvPicPr>
            <a:picLocks noGrp="1" noChangeAspect="1" noChangeArrowheads="1"/>
          </p:cNvPicPr>
          <p:nvPr>
            <p:ph idx="1"/>
          </p:nvPr>
        </p:nvPicPr>
        <p:blipFill>
          <a:blip r:embed="rId2" cstate="print">
            <a:lum bright="-10000"/>
          </a:blip>
          <a:srcRect/>
          <a:stretch>
            <a:fillRect/>
          </a:stretch>
        </p:blipFill>
        <p:spPr bwMode="auto">
          <a:xfrm>
            <a:off x="827584" y="476673"/>
            <a:ext cx="7416824" cy="6048672"/>
          </a:xfrm>
          <a:prstGeom prst="rect">
            <a:avLst/>
          </a:prstGeom>
          <a:noFill/>
          <a:ln w="9525">
            <a:noFill/>
            <a:miter lim="800000"/>
            <a:headEnd/>
            <a:tailEnd/>
          </a:ln>
        </p:spPr>
      </p:pic>
      <p:sp>
        <p:nvSpPr>
          <p:cNvPr id="5" name="TextBox 4"/>
          <p:cNvSpPr txBox="1"/>
          <p:nvPr/>
        </p:nvSpPr>
        <p:spPr>
          <a:xfrm>
            <a:off x="971600" y="5949280"/>
            <a:ext cx="1872208"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pic>
        <p:nvPicPr>
          <p:cNvPr id="31746" name="Picture 2"/>
          <p:cNvPicPr>
            <a:picLocks noGrp="1" noChangeAspect="1" noChangeArrowheads="1"/>
          </p:cNvPicPr>
          <p:nvPr>
            <p:ph idx="1"/>
          </p:nvPr>
        </p:nvPicPr>
        <p:blipFill>
          <a:blip r:embed="rId2" cstate="print">
            <a:lum bright="-10000"/>
          </a:blip>
          <a:srcRect/>
          <a:stretch>
            <a:fillRect/>
          </a:stretch>
        </p:blipFill>
        <p:spPr bwMode="auto">
          <a:xfrm>
            <a:off x="1043608" y="1124744"/>
            <a:ext cx="6840760" cy="5040560"/>
          </a:xfrm>
          <a:prstGeom prst="rect">
            <a:avLst/>
          </a:prstGeom>
          <a:noFill/>
          <a:ln w="9525">
            <a:noFill/>
            <a:miter lim="800000"/>
            <a:headEnd/>
            <a:tailEnd/>
          </a:ln>
        </p:spPr>
      </p:pic>
      <p:sp>
        <p:nvSpPr>
          <p:cNvPr id="7" name="TextBox 6"/>
          <p:cNvSpPr txBox="1"/>
          <p:nvPr/>
        </p:nvSpPr>
        <p:spPr>
          <a:xfrm>
            <a:off x="2627784" y="5229200"/>
            <a:ext cx="1872208" cy="369332"/>
          </a:xfrm>
          <a:prstGeom prst="rect">
            <a:avLst/>
          </a:prstGeom>
          <a:solidFill>
            <a:schemeClr val="accent5">
              <a:lumMod val="20000"/>
              <a:lumOff val="80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sp>
        <p:nvSpPr>
          <p:cNvPr id="7" name="TextBox 6"/>
          <p:cNvSpPr txBox="1"/>
          <p:nvPr/>
        </p:nvSpPr>
        <p:spPr>
          <a:xfrm>
            <a:off x="2627784" y="5229200"/>
            <a:ext cx="1872208" cy="369332"/>
          </a:xfrm>
          <a:prstGeom prst="rect">
            <a:avLst/>
          </a:prstGeom>
          <a:solidFill>
            <a:schemeClr val="accent5">
              <a:lumMod val="20000"/>
              <a:lumOff val="80000"/>
            </a:schemeClr>
          </a:solidFill>
        </p:spPr>
        <p:txBody>
          <a:bodyPr wrap="square" rtlCol="0">
            <a:spAutoFit/>
          </a:bodyPr>
          <a:lstStyle/>
          <a:p>
            <a:endParaRPr lang="en-US" dirty="0"/>
          </a:p>
        </p:txBody>
      </p:sp>
      <p:pic>
        <p:nvPicPr>
          <p:cNvPr id="32770" name="Picture 2"/>
          <p:cNvPicPr>
            <a:picLocks noGrp="1" noChangeAspect="1" noChangeArrowheads="1"/>
          </p:cNvPicPr>
          <p:nvPr>
            <p:ph idx="1"/>
          </p:nvPr>
        </p:nvPicPr>
        <p:blipFill>
          <a:blip r:embed="rId2" cstate="print">
            <a:lum bright="-10000"/>
          </a:blip>
          <a:srcRect/>
          <a:stretch>
            <a:fillRect/>
          </a:stretch>
        </p:blipFill>
        <p:spPr bwMode="auto">
          <a:xfrm>
            <a:off x="1043608" y="548680"/>
            <a:ext cx="6336704" cy="597666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b="1" dirty="0" smtClean="0">
                <a:solidFill>
                  <a:srgbClr val="FF0000"/>
                </a:solidFill>
              </a:rPr>
              <a:t>Left ventricular aid</a:t>
            </a:r>
            <a:endParaRPr lang="en-US" b="1"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pic>
        <p:nvPicPr>
          <p:cNvPr id="1026" name="Picture 2" descr="C:\Users\Administrator\Desktop\2nd semester 21-22\التيرم الثانى فسيولوجى\images.jpg"/>
          <p:cNvPicPr>
            <a:picLocks noGrp="1" noChangeAspect="1" noChangeArrowheads="1"/>
          </p:cNvPicPr>
          <p:nvPr>
            <p:ph idx="1"/>
          </p:nvPr>
        </p:nvPicPr>
        <p:blipFill>
          <a:blip r:embed="rId2" cstate="print">
            <a:lum bright="-10000"/>
          </a:blip>
          <a:srcRect/>
          <a:stretch>
            <a:fillRect/>
          </a:stretch>
        </p:blipFill>
        <p:spPr bwMode="auto">
          <a:xfrm>
            <a:off x="971600" y="2066130"/>
            <a:ext cx="6912768" cy="3739134"/>
          </a:xfrm>
          <a:prstGeom prst="rect">
            <a:avLst/>
          </a:prstGeom>
          <a:noFill/>
        </p:spPr>
      </p:pic>
      <p:sp>
        <p:nvSpPr>
          <p:cNvPr id="7" name="TextBox 6"/>
          <p:cNvSpPr txBox="1"/>
          <p:nvPr/>
        </p:nvSpPr>
        <p:spPr>
          <a:xfrm>
            <a:off x="6516216" y="2060848"/>
            <a:ext cx="1368152" cy="369332"/>
          </a:xfrm>
          <a:prstGeom prst="rect">
            <a:avLst/>
          </a:prstGeom>
          <a:solidFill>
            <a:schemeClr val="tx1">
              <a:lumMod val="8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457200" y="274638"/>
            <a:ext cx="7467600" cy="490066"/>
          </a:xfrm>
        </p:spPr>
        <p:txBody>
          <a:bodyPr/>
          <a:lstStyle/>
          <a:p>
            <a:pPr algn="ctr"/>
            <a:r>
              <a:rPr lang="en-US" b="1" dirty="0" smtClean="0">
                <a:solidFill>
                  <a:srgbClr val="FF0000"/>
                </a:solidFill>
              </a:rPr>
              <a:t>Cardiac </a:t>
            </a:r>
            <a:r>
              <a:rPr lang="en-US" b="1" dirty="0" err="1" smtClean="0">
                <a:solidFill>
                  <a:srgbClr val="FF0000"/>
                </a:solidFill>
              </a:rPr>
              <a:t>Muscl</a:t>
            </a:r>
            <a:r>
              <a:rPr lang="en-US" b="1" dirty="0" smtClean="0">
                <a:solidFill>
                  <a:srgbClr val="FF0000"/>
                </a:solidFill>
              </a:rPr>
              <a:t> fibers</a:t>
            </a:r>
            <a:endParaRPr lang="en-US" b="1" dirty="0">
              <a:solidFill>
                <a:srgbClr val="FF0000"/>
              </a:solidFill>
            </a:endParaRPr>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1" name="Content Placeholder 10"/>
          <p:cNvSpPr>
            <a:spLocks noGrp="1"/>
          </p:cNvSpPr>
          <p:nvPr>
            <p:ph idx="1"/>
          </p:nvPr>
        </p:nvSpPr>
        <p:spPr>
          <a:xfrm>
            <a:off x="323528" y="980728"/>
            <a:ext cx="8496944" cy="3960440"/>
          </a:xfrm>
        </p:spPr>
        <p:txBody>
          <a:bodyPr/>
          <a:lstStyle/>
          <a:p>
            <a:pPr algn="l" rtl="0">
              <a:buNone/>
            </a:pPr>
            <a:r>
              <a:rPr lang="en-US" sz="1600" b="1" u="sng" dirty="0" smtClean="0">
                <a:solidFill>
                  <a:srgbClr val="002060"/>
                </a:solidFill>
                <a:latin typeface="Times New Roman" pitchFamily="18" charset="0"/>
                <a:cs typeface="Times New Roman" pitchFamily="18" charset="0"/>
              </a:rPr>
              <a:t>*The main tissues of the heart:</a:t>
            </a:r>
            <a:endParaRPr lang="en-US" sz="1600" dirty="0" smtClean="0">
              <a:solidFill>
                <a:srgbClr val="002060"/>
              </a:solidFill>
              <a:latin typeface="Times New Roman" pitchFamily="18" charset="0"/>
              <a:cs typeface="Times New Roman" pitchFamily="18" charset="0"/>
            </a:endParaRPr>
          </a:p>
          <a:p>
            <a:pPr algn="l" rtl="0">
              <a:buNone/>
            </a:pPr>
            <a:r>
              <a:rPr lang="en-US" sz="1600" b="1" dirty="0" smtClean="0">
                <a:solidFill>
                  <a:srgbClr val="002060"/>
                </a:solidFill>
                <a:latin typeface="Times New Roman" pitchFamily="18" charset="0"/>
                <a:cs typeface="Times New Roman" pitchFamily="18" charset="0"/>
              </a:rPr>
              <a:t>1.</a:t>
            </a:r>
            <a:r>
              <a:rPr lang="en-US" sz="1600" dirty="0" smtClean="0">
                <a:solidFill>
                  <a:srgbClr val="002060"/>
                </a:solidFill>
                <a:latin typeface="Times New Roman" pitchFamily="18" charset="0"/>
                <a:cs typeface="Times New Roman" pitchFamily="18" charset="0"/>
              </a:rPr>
              <a:t>	</a:t>
            </a:r>
            <a:r>
              <a:rPr lang="en-US" sz="1600" b="1" u="sng" dirty="0" smtClean="0">
                <a:solidFill>
                  <a:srgbClr val="002060"/>
                </a:solidFill>
                <a:latin typeface="Times New Roman" pitchFamily="18" charset="0"/>
                <a:cs typeface="Times New Roman" pitchFamily="18" charset="0"/>
              </a:rPr>
              <a:t>The connective tissues:</a:t>
            </a:r>
            <a:r>
              <a:rPr lang="en-US" sz="1600" i="1" u="sng"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represent the septa of the heart and the fibrous valves in addition to its </a:t>
            </a:r>
            <a:r>
              <a:rPr lang="en-US" sz="1600" dirty="0" err="1" smtClean="0">
                <a:solidFill>
                  <a:srgbClr val="002060"/>
                </a:solidFill>
                <a:latin typeface="Times New Roman" pitchFamily="18" charset="0"/>
                <a:cs typeface="Times New Roman" pitchFamily="18" charset="0"/>
              </a:rPr>
              <a:t>chordae</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tendinae</a:t>
            </a:r>
            <a:r>
              <a:rPr lang="en-US" sz="1600" dirty="0" smtClean="0">
                <a:solidFill>
                  <a:srgbClr val="002060"/>
                </a:solidFill>
                <a:latin typeface="Times New Roman" pitchFamily="18" charset="0"/>
                <a:cs typeface="Times New Roman" pitchFamily="18" charset="0"/>
              </a:rPr>
              <a:t> fibrous tendons by which the papillary muscles attached to the vanes of the </a:t>
            </a:r>
            <a:r>
              <a:rPr lang="en-US" sz="1600" dirty="0" err="1" smtClean="0">
                <a:solidFill>
                  <a:srgbClr val="002060"/>
                </a:solidFill>
                <a:latin typeface="Times New Roman" pitchFamily="18" charset="0"/>
                <a:cs typeface="Times New Roman" pitchFamily="18" charset="0"/>
              </a:rPr>
              <a:t>atrio</a:t>
            </a:r>
            <a:r>
              <a:rPr lang="en-US" sz="1600" dirty="0" smtClean="0">
                <a:solidFill>
                  <a:srgbClr val="002060"/>
                </a:solidFill>
                <a:latin typeface="Times New Roman" pitchFamily="18" charset="0"/>
                <a:cs typeface="Times New Roman" pitchFamily="18" charset="0"/>
              </a:rPr>
              <a:t>-ventricular valve (AV valve).</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2.</a:t>
            </a:r>
            <a:r>
              <a:rPr lang="en-US" sz="1600" b="1" u="sng" dirty="0" smtClean="0">
                <a:solidFill>
                  <a:srgbClr val="002060"/>
                </a:solidFill>
                <a:latin typeface="Times New Roman" pitchFamily="18" charset="0"/>
                <a:cs typeface="Times New Roman" pitchFamily="18" charset="0"/>
              </a:rPr>
              <a:t>The muscular tissues:</a:t>
            </a:r>
            <a:endParaRPr lang="en-US" sz="1600" dirty="0" smtClean="0">
              <a:solidFill>
                <a:srgbClr val="002060"/>
              </a:solidFill>
              <a:latin typeface="Times New Roman" pitchFamily="18" charset="0"/>
              <a:cs typeface="Times New Roman" pitchFamily="18" charset="0"/>
            </a:endParaRPr>
          </a:p>
          <a:p>
            <a:pPr lvl="0" algn="l" rtl="0">
              <a:buNone/>
            </a:pPr>
            <a:r>
              <a:rPr lang="en-US" sz="1600" b="1" i="1" u="sng" dirty="0" smtClean="0">
                <a:solidFill>
                  <a:srgbClr val="002060"/>
                </a:solidFill>
                <a:latin typeface="Times New Roman" pitchFamily="18" charset="0"/>
                <a:cs typeface="Times New Roman" pitchFamily="18" charset="0"/>
              </a:rPr>
              <a:t>The atrial muscles:</a:t>
            </a:r>
            <a:r>
              <a:rPr lang="en-US" sz="1600" i="1"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are thin and arranged in rings around both atria. The right atrial wall is thinner than the left atrial wall.</a:t>
            </a:r>
          </a:p>
          <a:p>
            <a:pPr lvl="0" algn="l" rtl="0">
              <a:buNone/>
            </a:pPr>
            <a:r>
              <a:rPr lang="en-US" sz="1600" b="1" i="1" u="sng" dirty="0" smtClean="0">
                <a:solidFill>
                  <a:srgbClr val="002060"/>
                </a:solidFill>
                <a:latin typeface="Times New Roman" pitchFamily="18" charset="0"/>
                <a:cs typeface="Times New Roman" pitchFamily="18" charset="0"/>
              </a:rPr>
              <a:t> The ventricular muscles</a:t>
            </a:r>
            <a:r>
              <a:rPr lang="en-US" sz="1600" i="1" u="sng" dirty="0" smtClean="0">
                <a:solidFill>
                  <a:srgbClr val="002060"/>
                </a:solidFill>
                <a:latin typeface="Times New Roman" pitchFamily="18" charset="0"/>
                <a:cs typeface="Times New Roman" pitchFamily="18" charset="0"/>
              </a:rPr>
              <a:t>:</a:t>
            </a:r>
            <a:r>
              <a:rPr lang="en-US" sz="1600" dirty="0" smtClean="0">
                <a:solidFill>
                  <a:srgbClr val="002060"/>
                </a:solidFill>
                <a:latin typeface="Times New Roman" pitchFamily="18" charset="0"/>
                <a:cs typeface="Times New Roman" pitchFamily="18" charset="0"/>
              </a:rPr>
              <a:t> formed of three layers:</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The outer and inner layer</a:t>
            </a:r>
            <a:r>
              <a:rPr lang="en-US" sz="1600" dirty="0" smtClean="0">
                <a:solidFill>
                  <a:srgbClr val="002060"/>
                </a:solidFill>
                <a:latin typeface="Times New Roman" pitchFamily="18" charset="0"/>
                <a:cs typeface="Times New Roman" pitchFamily="18" charset="0"/>
              </a:rPr>
              <a:t>, are spiral, run in opposite directions. They loop back inside the heart to form the papillary muscles.</a:t>
            </a:r>
          </a:p>
          <a:p>
            <a:pPr algn="l" rtl="0">
              <a:buNone/>
            </a:pP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The middle layer </a:t>
            </a:r>
            <a:r>
              <a:rPr lang="en-US" sz="1600" dirty="0" smtClean="0">
                <a:solidFill>
                  <a:srgbClr val="002060"/>
                </a:solidFill>
                <a:latin typeface="Times New Roman" pitchFamily="18" charset="0"/>
                <a:cs typeface="Times New Roman" pitchFamily="18" charset="0"/>
              </a:rPr>
              <a:t>: is thick and transverse layer. It is lost at the apex.</a:t>
            </a:r>
          </a:p>
          <a:p>
            <a:pPr algn="l" rtl="0">
              <a:buNone/>
            </a:pPr>
            <a:r>
              <a:rPr lang="en-US" sz="1600" b="1" dirty="0" smtClean="0">
                <a:solidFill>
                  <a:srgbClr val="002060"/>
                </a:solidFill>
                <a:latin typeface="Times New Roman" pitchFamily="18" charset="0"/>
                <a:cs typeface="Times New Roman" pitchFamily="18" charset="0"/>
              </a:rPr>
              <a:t> N.B.: </a:t>
            </a:r>
            <a:r>
              <a:rPr lang="en-US" sz="1600" dirty="0" smtClean="0">
                <a:solidFill>
                  <a:srgbClr val="002060"/>
                </a:solidFill>
                <a:latin typeface="Times New Roman" pitchFamily="18" charset="0"/>
                <a:cs typeface="Times New Roman" pitchFamily="18" charset="0"/>
              </a:rPr>
              <a:t> </a:t>
            </a:r>
            <a:r>
              <a:rPr lang="en-US" sz="1600" b="1" dirty="0" smtClean="0">
                <a:solidFill>
                  <a:srgbClr val="002060"/>
                </a:solidFill>
                <a:latin typeface="Times New Roman" pitchFamily="18" charset="0"/>
                <a:cs typeface="Times New Roman" pitchFamily="18" charset="0"/>
              </a:rPr>
              <a:t>left ventricular aid</a:t>
            </a:r>
            <a:r>
              <a:rPr lang="en-US" sz="1600" dirty="0" smtClean="0">
                <a:solidFill>
                  <a:srgbClr val="002060"/>
                </a:solidFill>
                <a:latin typeface="Times New Roman" pitchFamily="18" charset="0"/>
                <a:cs typeface="Times New Roman" pitchFamily="18" charset="0"/>
              </a:rPr>
              <a:t>:</a:t>
            </a:r>
          </a:p>
          <a:p>
            <a:pPr algn="l" rtl="0">
              <a:buNone/>
            </a:pPr>
            <a:r>
              <a:rPr lang="en-US" sz="1600" b="1" dirty="0" smtClean="0">
                <a:solidFill>
                  <a:srgbClr val="002060"/>
                </a:solidFill>
                <a:latin typeface="Times New Roman" pitchFamily="18" charset="0"/>
                <a:cs typeface="Times New Roman" pitchFamily="18" charset="0"/>
              </a:rPr>
              <a:t>   </a:t>
            </a:r>
            <a:r>
              <a:rPr lang="en-US" sz="1600" dirty="0" smtClean="0">
                <a:solidFill>
                  <a:srgbClr val="002060"/>
                </a:solidFill>
                <a:latin typeface="Times New Roman" pitchFamily="18" charset="0"/>
                <a:cs typeface="Times New Roman" pitchFamily="18" charset="0"/>
              </a:rPr>
              <a:t> The wall of the left ventricle is three times as thick as the right and the cross section the left ventricle is spherical and the right ventricle is oblong. So, the contraction of the left ventricle pulls on the outer free wall of the right ventricle, aiding its contraction (So, acute diseases that affect contraction of the right ventricle are not fatal as it can be compensated by the left ventricular aid).</a:t>
            </a:r>
          </a:p>
          <a:p>
            <a:pPr lvl="0" algn="l" rtl="0">
              <a:buNone/>
            </a:pPr>
            <a:r>
              <a:rPr lang="en-US" sz="1600" b="1" i="1" u="sng" dirty="0" smtClean="0">
                <a:solidFill>
                  <a:srgbClr val="002060"/>
                </a:solidFill>
                <a:latin typeface="Times New Roman" pitchFamily="18" charset="0"/>
                <a:cs typeface="Times New Roman" pitchFamily="18" charset="0"/>
              </a:rPr>
              <a:t> The specialized cardiac muscles</a:t>
            </a:r>
            <a:r>
              <a:rPr lang="en-US" sz="1600" dirty="0" smtClean="0">
                <a:solidFill>
                  <a:srgbClr val="002060"/>
                </a:solidFill>
                <a:latin typeface="Times New Roman" pitchFamily="18" charset="0"/>
                <a:cs typeface="Times New Roman" pitchFamily="18" charset="0"/>
              </a:rPr>
              <a:t> for initiation and propagation of excitation waves. They are modified cardiac muscle fibers which have the ability to conduct the nerve impulses throughout the myocardium and contract only feebly because they contain less myofibrils but more glycogen.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p:txBody>
          <a:bodyPr/>
          <a:lstStyle/>
          <a:p>
            <a:endParaRPr lang="en-US"/>
          </a:p>
        </p:txBody>
      </p:sp>
      <p:sp>
        <p:nvSpPr>
          <p:cNvPr id="7" name="TextBox 6"/>
          <p:cNvSpPr txBox="1"/>
          <p:nvPr/>
        </p:nvSpPr>
        <p:spPr>
          <a:xfrm>
            <a:off x="1259632" y="5013176"/>
            <a:ext cx="1728192" cy="369332"/>
          </a:xfrm>
          <a:prstGeom prst="rect">
            <a:avLst/>
          </a:prstGeom>
          <a:solidFill>
            <a:schemeClr val="accent5">
              <a:lumMod val="20000"/>
              <a:lumOff val="80000"/>
            </a:schemeClr>
          </a:solidFill>
        </p:spPr>
        <p:txBody>
          <a:bodyPr wrap="square" rtlCol="0">
            <a:spAutoFit/>
          </a:bodyPr>
          <a:lstStyle/>
          <a:p>
            <a:endParaRPr lang="en-US" dirty="0"/>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pic>
        <p:nvPicPr>
          <p:cNvPr id="33794" name="Picture 2"/>
          <p:cNvPicPr>
            <a:picLocks noGrp="1" noChangeAspect="1" noChangeArrowheads="1"/>
          </p:cNvPicPr>
          <p:nvPr>
            <p:ph idx="1"/>
          </p:nvPr>
        </p:nvPicPr>
        <p:blipFill>
          <a:blip r:embed="rId2" cstate="print"/>
          <a:srcRect/>
          <a:stretch>
            <a:fillRect/>
          </a:stretch>
        </p:blipFill>
        <p:spPr bwMode="auto">
          <a:xfrm>
            <a:off x="827584" y="836712"/>
            <a:ext cx="7488832" cy="5400600"/>
          </a:xfrm>
          <a:prstGeom prst="rect">
            <a:avLst/>
          </a:prstGeom>
          <a:noFill/>
          <a:ln w="9525">
            <a:noFill/>
            <a:miter lim="800000"/>
            <a:headEnd/>
            <a:tailEnd/>
          </a:ln>
        </p:spPr>
      </p:pic>
      <p:sp>
        <p:nvSpPr>
          <p:cNvPr id="10" name="TextBox 9"/>
          <p:cNvSpPr txBox="1"/>
          <p:nvPr/>
        </p:nvSpPr>
        <p:spPr>
          <a:xfrm>
            <a:off x="1259632" y="5301208"/>
            <a:ext cx="1872208" cy="369332"/>
          </a:xfrm>
          <a:prstGeom prst="rect">
            <a:avLst/>
          </a:prstGeom>
          <a:solidFill>
            <a:srgbClr val="FFFFFF"/>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5" name="Rectangle 4"/>
          <p:cNvSpPr>
            <a:spLocks noChangeArrowheads="1"/>
          </p:cNvSpPr>
          <p:nvPr/>
        </p:nvSpPr>
        <p:spPr bwMode="auto">
          <a:xfrm>
            <a:off x="1246188" y="2870200"/>
            <a:ext cx="153987" cy="492125"/>
          </a:xfrm>
          <a:prstGeom prst="rect">
            <a:avLst/>
          </a:prstGeom>
          <a:noFill/>
          <a:ln w="9525">
            <a:noFill/>
            <a:miter lim="800000"/>
            <a:headEnd/>
            <a:tailEnd/>
          </a:ln>
        </p:spPr>
        <p:txBody>
          <a:bodyPr wrap="none" lIns="0" tIns="0" rIns="152352" bIns="0" anchor="ctr">
            <a:spAutoFit/>
          </a:bodyPr>
          <a:lstStyle/>
          <a:p>
            <a:endParaRPr lang="en-US" altLang="en-US" sz="1400" b="1">
              <a:latin typeface="Times New Roman" pitchFamily="18" charset="0"/>
            </a:endParaRPr>
          </a:p>
          <a:p>
            <a:endParaRPr lang="en-US" altLang="en-US"/>
          </a:p>
        </p:txBody>
      </p:sp>
      <p:sp>
        <p:nvSpPr>
          <p:cNvPr id="6" name="Title 5"/>
          <p:cNvSpPr>
            <a:spLocks noGrp="1"/>
          </p:cNvSpPr>
          <p:nvPr>
            <p:ph type="title"/>
          </p:nvPr>
        </p:nvSpPr>
        <p:spPr>
          <a:xfrm>
            <a:off x="611560" y="188640"/>
            <a:ext cx="7467600" cy="490066"/>
          </a:xfrm>
        </p:spPr>
        <p:txBody>
          <a:bodyPr/>
          <a:lstStyle/>
          <a:p>
            <a:pPr algn="ctr"/>
            <a:r>
              <a:rPr lang="en-US" sz="2800" b="1" dirty="0" smtClean="0">
                <a:solidFill>
                  <a:srgbClr val="FF0000"/>
                </a:solidFill>
              </a:rPr>
              <a:t>Cardiac </a:t>
            </a:r>
            <a:r>
              <a:rPr lang="en-US" sz="2800" b="1" dirty="0" err="1" smtClean="0">
                <a:solidFill>
                  <a:srgbClr val="FF0000"/>
                </a:solidFill>
              </a:rPr>
              <a:t>Muscl</a:t>
            </a:r>
            <a:r>
              <a:rPr lang="en-US" sz="2800" b="1" dirty="0" smtClean="0">
                <a:solidFill>
                  <a:srgbClr val="FF0000"/>
                </a:solidFill>
              </a:rPr>
              <a:t> </a:t>
            </a:r>
            <a:r>
              <a:rPr lang="en-US" sz="2800" b="1" dirty="0" smtClean="0">
                <a:solidFill>
                  <a:srgbClr val="FF0000"/>
                </a:solidFill>
              </a:rPr>
              <a:t>fibers Action potential</a:t>
            </a:r>
            <a:endParaRPr lang="en-US" sz="2800" b="1" dirty="0">
              <a:solidFill>
                <a:srgbClr val="FF0000"/>
              </a:solidFill>
            </a:endParaRPr>
          </a:p>
        </p:txBody>
      </p:sp>
      <p:sp>
        <p:nvSpPr>
          <p:cNvPr id="7" name="TextBox 6"/>
          <p:cNvSpPr txBox="1"/>
          <p:nvPr/>
        </p:nvSpPr>
        <p:spPr>
          <a:xfrm>
            <a:off x="1259632" y="5013176"/>
            <a:ext cx="1728192" cy="369332"/>
          </a:xfrm>
          <a:prstGeom prst="rect">
            <a:avLst/>
          </a:prstGeom>
          <a:solidFill>
            <a:schemeClr val="accent5">
              <a:lumMod val="20000"/>
              <a:lumOff val="80000"/>
            </a:schemeClr>
          </a:solidFill>
        </p:spPr>
        <p:txBody>
          <a:bodyPr wrap="square" rtlCol="0">
            <a:spAutoFit/>
          </a:bodyPr>
          <a:lstStyle/>
          <a:p>
            <a:endParaRPr lang="en-US" dirty="0"/>
          </a:p>
        </p:txBody>
      </p:sp>
      <p:sp>
        <p:nvSpPr>
          <p:cNvPr id="9" name="TextBox 8"/>
          <p:cNvSpPr txBox="1"/>
          <p:nvPr/>
        </p:nvSpPr>
        <p:spPr>
          <a:xfrm>
            <a:off x="1187624" y="6021288"/>
            <a:ext cx="1080120" cy="369332"/>
          </a:xfrm>
          <a:prstGeom prst="rect">
            <a:avLst/>
          </a:prstGeom>
          <a:noFill/>
        </p:spPr>
        <p:txBody>
          <a:bodyPr wrap="square" rtlCol="0">
            <a:spAutoFit/>
          </a:bodyPr>
          <a:lstStyle/>
          <a:p>
            <a:endParaRPr lang="en-US"/>
          </a:p>
        </p:txBody>
      </p:sp>
      <p:sp>
        <p:nvSpPr>
          <p:cNvPr id="10" name="TextBox 9"/>
          <p:cNvSpPr txBox="1"/>
          <p:nvPr/>
        </p:nvSpPr>
        <p:spPr>
          <a:xfrm>
            <a:off x="1259632" y="5301208"/>
            <a:ext cx="1872208" cy="369332"/>
          </a:xfrm>
          <a:prstGeom prst="rect">
            <a:avLst/>
          </a:prstGeom>
          <a:solidFill>
            <a:srgbClr val="FFFFFF"/>
          </a:solidFill>
        </p:spPr>
        <p:txBody>
          <a:bodyPr wrap="square" rtlCol="0">
            <a:spAutoFit/>
          </a:bodyPr>
          <a:lstStyle/>
          <a:p>
            <a:endParaRPr lang="en-US" dirty="0"/>
          </a:p>
        </p:txBody>
      </p:sp>
      <p:pic>
        <p:nvPicPr>
          <p:cNvPr id="33795" name="Picture 3"/>
          <p:cNvPicPr>
            <a:picLocks noGrp="1" noChangeAspect="1" noChangeArrowheads="1"/>
          </p:cNvPicPr>
          <p:nvPr>
            <p:ph idx="1"/>
          </p:nvPr>
        </p:nvPicPr>
        <p:blipFill>
          <a:blip r:embed="rId2" cstate="print">
            <a:lum bright="-10000"/>
          </a:blip>
          <a:srcRect/>
          <a:stretch>
            <a:fillRect/>
          </a:stretch>
        </p:blipFill>
        <p:spPr bwMode="auto">
          <a:xfrm>
            <a:off x="1115616" y="764704"/>
            <a:ext cx="6768752" cy="5400600"/>
          </a:xfrm>
          <a:prstGeom prst="rect">
            <a:avLst/>
          </a:prstGeom>
          <a:noFill/>
          <a:ln w="9525">
            <a:noFill/>
            <a:miter lim="800000"/>
            <a:headEnd/>
            <a:tailEnd/>
          </a:ln>
        </p:spPr>
      </p:pic>
      <p:sp>
        <p:nvSpPr>
          <p:cNvPr id="12" name="TextBox 11"/>
          <p:cNvSpPr txBox="1"/>
          <p:nvPr/>
        </p:nvSpPr>
        <p:spPr>
          <a:xfrm>
            <a:off x="1259632" y="5157192"/>
            <a:ext cx="1656184" cy="369332"/>
          </a:xfrm>
          <a:prstGeom prst="rect">
            <a:avLst/>
          </a:prstGeom>
          <a:solidFill>
            <a:schemeClr val="tx1">
              <a:lumMod val="95000"/>
            </a:schemeClr>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0A1642F-FD9C-4486-B757-C81F3D911D1B}">
  <ds:schemaRefs>
    <ds:schemaRef ds:uri="http://schemas.microsoft.com/sharepoint/v3/contenttype/forms"/>
  </ds:schemaRefs>
</ds:datastoreItem>
</file>

<file path=customXml/itemProps2.xml><?xml version="1.0" encoding="utf-8"?>
<ds:datastoreItem xmlns:ds="http://schemas.openxmlformats.org/officeDocument/2006/customXml" ds:itemID="{64DE9CA7-D69A-4B16-A4EE-248CBBABF1AF}"/>
</file>

<file path=customXml/itemProps3.xml><?xml version="1.0" encoding="utf-8"?>
<ds:datastoreItem xmlns:ds="http://schemas.openxmlformats.org/officeDocument/2006/customXml" ds:itemID="{CDC0E0C5-776A-4743-81D5-889D2DD810E9}">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Technic</Template>
  <TotalTime>594</TotalTime>
  <Words>99</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تقنية</vt:lpstr>
      <vt:lpstr> Comparison of different types of Muscle Physiology </vt:lpstr>
      <vt:lpstr>The Muscle</vt:lpstr>
      <vt:lpstr>Slide 3</vt:lpstr>
      <vt:lpstr>Slide 4</vt:lpstr>
      <vt:lpstr>Slide 5</vt:lpstr>
      <vt:lpstr>Left ventricular aid</vt:lpstr>
      <vt:lpstr>Cardiac Muscl fibers</vt:lpstr>
      <vt:lpstr>Slide 8</vt:lpstr>
      <vt:lpstr>Cardiac Muscl fibers Action potential</vt:lpstr>
      <vt:lpstr>Skeletal muscle  EPP</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mutah</cp:lastModifiedBy>
  <cp:revision>75</cp:revision>
  <dcterms:created xsi:type="dcterms:W3CDTF">2018-04-21T22:12:54Z</dcterms:created>
  <dcterms:modified xsi:type="dcterms:W3CDTF">2022-04-27T07:49:48Z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