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3" r:id="rId3"/>
    <p:sldId id="257" r:id="rId4"/>
    <p:sldId id="258" r:id="rId5"/>
    <p:sldId id="352" r:id="rId6"/>
    <p:sldId id="353" r:id="rId7"/>
    <p:sldId id="340" r:id="rId8"/>
    <p:sldId id="294" r:id="rId9"/>
    <p:sldId id="354" r:id="rId10"/>
    <p:sldId id="355" r:id="rId11"/>
    <p:sldId id="356" r:id="rId12"/>
    <p:sldId id="347" r:id="rId13"/>
    <p:sldId id="357" r:id="rId14"/>
    <p:sldId id="358" r:id="rId15"/>
    <p:sldId id="370" r:id="rId16"/>
    <p:sldId id="339" r:id="rId17"/>
    <p:sldId id="361" r:id="rId18"/>
    <p:sldId id="359" r:id="rId19"/>
    <p:sldId id="362" r:id="rId20"/>
    <p:sldId id="368" r:id="rId21"/>
    <p:sldId id="369" r:id="rId22"/>
    <p:sldId id="363" r:id="rId23"/>
    <p:sldId id="322" r:id="rId24"/>
    <p:sldId id="365" r:id="rId25"/>
    <p:sldId id="360" r:id="rId26"/>
    <p:sldId id="372" r:id="rId27"/>
    <p:sldId id="374" r:id="rId28"/>
    <p:sldId id="373" r:id="rId29"/>
    <p:sldId id="377" r:id="rId30"/>
    <p:sldId id="376" r:id="rId31"/>
    <p:sldId id="375" r:id="rId32"/>
    <p:sldId id="371" r:id="rId33"/>
    <p:sldId id="306" r:id="rId34"/>
    <p:sldId id="291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5D3BE-2B39-4D64-A795-D590516F37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F992B5-A861-4E99-8DFD-958D0C3DC6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62B869-593C-4478-A2AA-4782D897D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E56A-7FEF-4998-ACAA-C4969A9E5CCA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CFE80-E20C-4206-8B75-EB454E612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49D62A-36B5-49D8-B34A-7466C7E4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A59B-E898-40FB-A2D1-B4BD013B2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293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96E20-DD08-4D33-AFA9-386553E2C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F255FA-C5F0-4B9F-8138-6A27E64D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DC713-CF17-4085-8E4C-EB071AEFD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E56A-7FEF-4998-ACAA-C4969A9E5CCA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FAB5A2-1DED-4EF8-90BB-E4D8E3968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A4954D-4907-4373-A958-5103A060D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A59B-E898-40FB-A2D1-B4BD013B2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34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41FDD9-F3C3-417C-A4DC-100A8F08C2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004D7A-CFE4-45AD-B4AD-8D30F0502A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7F2631-3C16-4EA6-806E-A7EC224E4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E56A-7FEF-4998-ACAA-C4969A9E5CCA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B74D9-9EC7-40FB-B618-3BBD63DB1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98949-737A-457C-943D-6DB16B7C0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A59B-E898-40FB-A2D1-B4BD013B2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140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CD921-EA5D-480A-A5CC-3318FC992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F2104-A26D-4B29-BBED-C0035B0C2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98448E-35A8-4701-81B3-474C4168A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E56A-7FEF-4998-ACAA-C4969A9E5CCA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10CBA-20CF-4E27-8C8C-FA78250D4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E46CF1-46BD-4D76-8F0E-3B8BCBE64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A59B-E898-40FB-A2D1-B4BD013B2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706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4CF9F-6372-4E8E-AB03-8E50B11E2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7E4DE3-7692-482E-86F4-1D3759CDFC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792C5-E3DE-4433-B954-6B39C1121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E56A-7FEF-4998-ACAA-C4969A9E5CCA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CD10C-C5F3-445A-97AF-78B09B3F1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C4A97-787D-41E2-B9AF-497DA558A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A59B-E898-40FB-A2D1-B4BD013B2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614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19ED5-A468-4310-ABFA-25A62BDE1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8690E-0C08-4282-81A9-5AD87C29D4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63BAE5-0193-4BF8-A20A-B096466DF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9F4B20-AB26-4D01-96B8-1211BB71E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E56A-7FEF-4998-ACAA-C4969A9E5CCA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FAF826-FDDD-4233-AD47-EE8AF759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9CE13B-7A35-4F2C-A355-315D9C389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A59B-E898-40FB-A2D1-B4BD013B2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021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FAA5C-1F2F-41A9-BF0F-00DCC5144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B55943-CB98-4A29-99F4-77374C050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64F816-8FFD-4713-8D08-3945D46F8C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40C693-70E0-4C21-8C71-480000E364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81F382-1D97-4F98-BA89-E71D0FAE0E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7C7E76-5EFA-4C1F-963F-65D6858BC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E56A-7FEF-4998-ACAA-C4969A9E5CCA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1C31DB-EB89-4872-A02A-4873A4A23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5C51BA-B3F8-486A-8F16-BB63BBD5B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A59B-E898-40FB-A2D1-B4BD013B2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27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2FE1-0BD8-4FAD-9B29-716A56910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BE0D47-49C4-4D5E-8CD0-9EC871C8F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E56A-7FEF-4998-ACAA-C4969A9E5CCA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01A586-9A49-4D93-97C9-0990F845A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B441BE-1EDF-414C-8973-A20DEED09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A59B-E898-40FB-A2D1-B4BD013B2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43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38FD94-0EEC-4A87-ADA3-7C23908BC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E56A-7FEF-4998-ACAA-C4969A9E5CCA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4912DE-ED60-485D-B127-9E6886D19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78E5FD-3030-4DA2-92E7-9155DE2CD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A59B-E898-40FB-A2D1-B4BD013B2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191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2B3A7-E322-4BC1-B2F7-012D363A8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0417C-9447-41AC-A01B-9DC8CAB6A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76BE11-698B-4462-95DD-4DFE7F39F9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4EDA6-1448-43B2-9010-947CF06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E56A-7FEF-4998-ACAA-C4969A9E5CCA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936EAC-48B9-4733-9D0A-9632D7751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566615-5821-4B9A-9BF9-AADF00FA9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A59B-E898-40FB-A2D1-B4BD013B2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300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0CE11-453F-4D17-97F1-D1C83AE3E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FA2AA9-AA81-4A0A-8B54-CD2C9E78B5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7E521D-8268-44C4-AD1B-BD4D54DAE5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5BDF84-0D81-4353-AAD4-9B3A3BFCB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E56A-7FEF-4998-ACAA-C4969A9E5CCA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B71729-50F5-4B03-B046-2B2C18B09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425E38-7861-4653-A897-A3B6AE2D4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A59B-E898-40FB-A2D1-B4BD013B2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939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88018C-E93F-4847-80C9-C4C54BA4F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5EB633-ACF8-4E38-A68B-CC777959E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5C4282-93A1-477B-B21C-BA73C14056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62E56A-7FEF-4998-ACAA-C4969A9E5CCA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754601-321B-4FD0-8EF6-A10863F9E4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421D8D-46FA-414D-8881-CAE90D25D9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AA59B-E898-40FB-A2D1-B4BD013B2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607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B6CD22E-2269-419F-9E81-016EA035D4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56E9DE-D362-434C-8D9C-DC0708EB81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0485" y="2811142"/>
            <a:ext cx="6027575" cy="2663530"/>
          </a:xfrm>
        </p:spPr>
        <p:txBody>
          <a:bodyPr anchor="b">
            <a:noAutofit/>
          </a:bodyPr>
          <a:lstStyle/>
          <a:p>
            <a:pPr algn="l"/>
            <a:r>
              <a:rPr lang="en-US" dirty="0"/>
              <a:t>Psychiatric sequala of epilepsy</a:t>
            </a:r>
            <a:br>
              <a:rPr lang="en-US" dirty="0"/>
            </a:br>
            <a:r>
              <a:rPr lang="en-US" dirty="0"/>
              <a:t>#2023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A607D34-E2A9-4595-9DB2-5472E077C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7082" y="0"/>
            <a:ext cx="4884918" cy="6858000"/>
          </a:xfrm>
          <a:custGeom>
            <a:avLst/>
            <a:gdLst>
              <a:gd name="connsiteX0" fmla="*/ 1097203 w 4884918"/>
              <a:gd name="connsiteY0" fmla="*/ 0 h 6858000"/>
              <a:gd name="connsiteX1" fmla="*/ 1154155 w 4884918"/>
              <a:gd name="connsiteY1" fmla="*/ 0 h 6858000"/>
              <a:gd name="connsiteX2" fmla="*/ 972305 w 4884918"/>
              <a:gd name="connsiteY2" fmla="*/ 343212 h 6858000"/>
              <a:gd name="connsiteX3" fmla="*/ 780524 w 4884918"/>
              <a:gd name="connsiteY3" fmla="*/ 761067 h 6858000"/>
              <a:gd name="connsiteX4" fmla="*/ 737045 w 4884918"/>
              <a:gd name="connsiteY4" fmla="*/ 865164 h 6858000"/>
              <a:gd name="connsiteX5" fmla="*/ 762322 w 4884918"/>
              <a:gd name="connsiteY5" fmla="*/ 830676 h 6858000"/>
              <a:gd name="connsiteX6" fmla="*/ 1118805 w 4884918"/>
              <a:gd name="connsiteY6" fmla="*/ 160440 h 6858000"/>
              <a:gd name="connsiteX7" fmla="*/ 1221640 w 4884918"/>
              <a:gd name="connsiteY7" fmla="*/ 0 h 6858000"/>
              <a:gd name="connsiteX8" fmla="*/ 4884918 w 4884918"/>
              <a:gd name="connsiteY8" fmla="*/ 0 h 6858000"/>
              <a:gd name="connsiteX9" fmla="*/ 4884918 w 4884918"/>
              <a:gd name="connsiteY9" fmla="*/ 6857999 h 6858000"/>
              <a:gd name="connsiteX10" fmla="*/ 4884918 w 4884918"/>
              <a:gd name="connsiteY10" fmla="*/ 6858000 h 6858000"/>
              <a:gd name="connsiteX11" fmla="*/ 704817 w 4884918"/>
              <a:gd name="connsiteY11" fmla="*/ 6858000 h 6858000"/>
              <a:gd name="connsiteX12" fmla="*/ 618717 w 4884918"/>
              <a:gd name="connsiteY12" fmla="*/ 6672538 h 6858000"/>
              <a:gd name="connsiteX13" fmla="*/ 309324 w 4884918"/>
              <a:gd name="connsiteY13" fmla="*/ 5833618 h 6858000"/>
              <a:gd name="connsiteX14" fmla="*/ 209850 w 4884918"/>
              <a:gd name="connsiteY14" fmla="*/ 5484180 h 6858000"/>
              <a:gd name="connsiteX15" fmla="*/ 211619 w 4884918"/>
              <a:gd name="connsiteY15" fmla="*/ 5517653 h 6858000"/>
              <a:gd name="connsiteX16" fmla="*/ 361778 w 4884918"/>
              <a:gd name="connsiteY16" fmla="*/ 6145524 h 6858000"/>
              <a:gd name="connsiteX17" fmla="*/ 591356 w 4884918"/>
              <a:gd name="connsiteY17" fmla="*/ 6843306 h 6858000"/>
              <a:gd name="connsiteX18" fmla="*/ 597415 w 4884918"/>
              <a:gd name="connsiteY18" fmla="*/ 6858000 h 6858000"/>
              <a:gd name="connsiteX19" fmla="*/ 545224 w 4884918"/>
              <a:gd name="connsiteY19" fmla="*/ 6858000 h 6858000"/>
              <a:gd name="connsiteX20" fmla="*/ 533604 w 4884918"/>
              <a:gd name="connsiteY20" fmla="*/ 6830072 h 6858000"/>
              <a:gd name="connsiteX21" fmla="*/ 169657 w 4884918"/>
              <a:gd name="connsiteY21" fmla="*/ 5556577 h 6858000"/>
              <a:gd name="connsiteX22" fmla="*/ 12169 w 4884918"/>
              <a:gd name="connsiteY22" fmla="*/ 4362835 h 6858000"/>
              <a:gd name="connsiteX23" fmla="*/ 46168 w 4884918"/>
              <a:gd name="connsiteY23" fmla="*/ 3338487 h 6858000"/>
              <a:gd name="connsiteX24" fmla="*/ 490574 w 4884918"/>
              <a:gd name="connsiteY24" fmla="*/ 1381078 h 6858000"/>
              <a:gd name="connsiteX25" fmla="*/ 984701 w 4884918"/>
              <a:gd name="connsiteY25" fmla="*/ 20824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84918" h="6858000">
                <a:moveTo>
                  <a:pt x="1097203" y="0"/>
                </a:moveTo>
                <a:lnTo>
                  <a:pt x="1154155" y="0"/>
                </a:lnTo>
                <a:lnTo>
                  <a:pt x="972305" y="343212"/>
                </a:lnTo>
                <a:cubicBezTo>
                  <a:pt x="904739" y="480367"/>
                  <a:pt x="840941" y="619727"/>
                  <a:pt x="780524" y="761067"/>
                </a:cubicBezTo>
                <a:cubicBezTo>
                  <a:pt x="765737" y="795681"/>
                  <a:pt x="751579" y="830550"/>
                  <a:pt x="737045" y="865164"/>
                </a:cubicBezTo>
                <a:cubicBezTo>
                  <a:pt x="748306" y="856057"/>
                  <a:pt x="757014" y="844174"/>
                  <a:pt x="762322" y="830676"/>
                </a:cubicBezTo>
                <a:cubicBezTo>
                  <a:pt x="870201" y="600612"/>
                  <a:pt x="988539" y="376889"/>
                  <a:pt x="1118805" y="160440"/>
                </a:cubicBezTo>
                <a:lnTo>
                  <a:pt x="1221640" y="0"/>
                </a:lnTo>
                <a:lnTo>
                  <a:pt x="4884918" y="0"/>
                </a:lnTo>
                <a:lnTo>
                  <a:pt x="4884918" y="6857999"/>
                </a:lnTo>
                <a:lnTo>
                  <a:pt x="4884918" y="6858000"/>
                </a:lnTo>
                <a:lnTo>
                  <a:pt x="704817" y="6858000"/>
                </a:lnTo>
                <a:lnTo>
                  <a:pt x="618717" y="6672538"/>
                </a:lnTo>
                <a:cubicBezTo>
                  <a:pt x="501618" y="6400947"/>
                  <a:pt x="398622" y="6121213"/>
                  <a:pt x="309324" y="5833618"/>
                </a:cubicBezTo>
                <a:cubicBezTo>
                  <a:pt x="275071" y="5723183"/>
                  <a:pt x="246125" y="5611225"/>
                  <a:pt x="209850" y="5484180"/>
                </a:cubicBezTo>
                <a:cubicBezTo>
                  <a:pt x="209859" y="5495363"/>
                  <a:pt x="210448" y="5506534"/>
                  <a:pt x="211619" y="5517653"/>
                </a:cubicBezTo>
                <a:cubicBezTo>
                  <a:pt x="261166" y="5727113"/>
                  <a:pt x="303888" y="5938474"/>
                  <a:pt x="361778" y="6145524"/>
                </a:cubicBezTo>
                <a:cubicBezTo>
                  <a:pt x="428356" y="6383258"/>
                  <a:pt x="504422" y="6616111"/>
                  <a:pt x="591356" y="6843306"/>
                </a:cubicBezTo>
                <a:lnTo>
                  <a:pt x="597415" y="6858000"/>
                </a:lnTo>
                <a:lnTo>
                  <a:pt x="545224" y="6858000"/>
                </a:lnTo>
                <a:lnTo>
                  <a:pt x="533604" y="6830072"/>
                </a:lnTo>
                <a:cubicBezTo>
                  <a:pt x="376384" y="6416985"/>
                  <a:pt x="257344" y="5991917"/>
                  <a:pt x="169657" y="5556577"/>
                </a:cubicBezTo>
                <a:cubicBezTo>
                  <a:pt x="90154" y="5162256"/>
                  <a:pt x="43261" y="4763750"/>
                  <a:pt x="12169" y="4362835"/>
                </a:cubicBezTo>
                <a:cubicBezTo>
                  <a:pt x="-14122" y="4019865"/>
                  <a:pt x="4458" y="3679429"/>
                  <a:pt x="46168" y="3338487"/>
                </a:cubicBezTo>
                <a:cubicBezTo>
                  <a:pt x="125796" y="2672248"/>
                  <a:pt x="274744" y="2016203"/>
                  <a:pt x="490574" y="1381078"/>
                </a:cubicBezTo>
                <a:cubicBezTo>
                  <a:pt x="629230" y="976550"/>
                  <a:pt x="791584" y="584320"/>
                  <a:pt x="984701" y="208241"/>
                </a:cubicBezTo>
                <a:close/>
              </a:path>
            </a:pathLst>
          </a:custGeom>
          <a:solidFill>
            <a:schemeClr val="accent2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AFDCDA-15E2-49E4-B0D4-06D02C43E3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00268" y="3901073"/>
            <a:ext cx="3833923" cy="1629245"/>
          </a:xfrm>
        </p:spPr>
        <p:txBody>
          <a:bodyPr anchor="b">
            <a:noAutofit/>
          </a:bodyPr>
          <a:lstStyle/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Mohammad 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Jaradat</a:t>
            </a:r>
            <a:endParaRPr lang="en-US" sz="32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Jebreen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</a:t>
            </a:r>
            <a:r>
              <a:rPr lang="en-US" sz="32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laydi</a:t>
            </a:r>
            <a:endParaRPr lang="en-US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63DAB858-5A0C-4AFF-AAC6-705EDF8DB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180" y="5439978"/>
            <a:ext cx="5897880" cy="18288"/>
          </a:xfrm>
          <a:custGeom>
            <a:avLst/>
            <a:gdLst>
              <a:gd name="connsiteX0" fmla="*/ 0 w 5897880"/>
              <a:gd name="connsiteY0" fmla="*/ 0 h 18288"/>
              <a:gd name="connsiteX1" fmla="*/ 537362 w 5897880"/>
              <a:gd name="connsiteY1" fmla="*/ 0 h 18288"/>
              <a:gd name="connsiteX2" fmla="*/ 1133704 w 5897880"/>
              <a:gd name="connsiteY2" fmla="*/ 0 h 18288"/>
              <a:gd name="connsiteX3" fmla="*/ 1671066 w 5897880"/>
              <a:gd name="connsiteY3" fmla="*/ 0 h 18288"/>
              <a:gd name="connsiteX4" fmla="*/ 2385365 w 5897880"/>
              <a:gd name="connsiteY4" fmla="*/ 0 h 18288"/>
              <a:gd name="connsiteX5" fmla="*/ 3040685 w 5897880"/>
              <a:gd name="connsiteY5" fmla="*/ 0 h 18288"/>
              <a:gd name="connsiteX6" fmla="*/ 3696005 w 5897880"/>
              <a:gd name="connsiteY6" fmla="*/ 0 h 18288"/>
              <a:gd name="connsiteX7" fmla="*/ 4469282 w 5897880"/>
              <a:gd name="connsiteY7" fmla="*/ 0 h 18288"/>
              <a:gd name="connsiteX8" fmla="*/ 5183581 w 5897880"/>
              <a:gd name="connsiteY8" fmla="*/ 0 h 18288"/>
              <a:gd name="connsiteX9" fmla="*/ 5897880 w 5897880"/>
              <a:gd name="connsiteY9" fmla="*/ 0 h 18288"/>
              <a:gd name="connsiteX10" fmla="*/ 5897880 w 5897880"/>
              <a:gd name="connsiteY10" fmla="*/ 18288 h 18288"/>
              <a:gd name="connsiteX11" fmla="*/ 5419496 w 5897880"/>
              <a:gd name="connsiteY11" fmla="*/ 18288 h 18288"/>
              <a:gd name="connsiteX12" fmla="*/ 4882134 w 5897880"/>
              <a:gd name="connsiteY12" fmla="*/ 18288 h 18288"/>
              <a:gd name="connsiteX13" fmla="*/ 4167835 w 5897880"/>
              <a:gd name="connsiteY13" fmla="*/ 18288 h 18288"/>
              <a:gd name="connsiteX14" fmla="*/ 3394558 w 5897880"/>
              <a:gd name="connsiteY14" fmla="*/ 18288 h 18288"/>
              <a:gd name="connsiteX15" fmla="*/ 2798216 w 5897880"/>
              <a:gd name="connsiteY15" fmla="*/ 18288 h 18288"/>
              <a:gd name="connsiteX16" fmla="*/ 2024939 w 5897880"/>
              <a:gd name="connsiteY16" fmla="*/ 18288 h 18288"/>
              <a:gd name="connsiteX17" fmla="*/ 1487576 w 5897880"/>
              <a:gd name="connsiteY17" fmla="*/ 18288 h 18288"/>
              <a:gd name="connsiteX18" fmla="*/ 1009193 w 5897880"/>
              <a:gd name="connsiteY18" fmla="*/ 18288 h 18288"/>
              <a:gd name="connsiteX19" fmla="*/ 0 w 5897880"/>
              <a:gd name="connsiteY19" fmla="*/ 18288 h 18288"/>
              <a:gd name="connsiteX20" fmla="*/ 0 w 5897880"/>
              <a:gd name="connsiteY2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897880" h="18288" fill="none" extrusionOk="0">
                <a:moveTo>
                  <a:pt x="0" y="0"/>
                </a:moveTo>
                <a:cubicBezTo>
                  <a:pt x="232564" y="21549"/>
                  <a:pt x="389747" y="7320"/>
                  <a:pt x="537362" y="0"/>
                </a:cubicBezTo>
                <a:cubicBezTo>
                  <a:pt x="684977" y="-7320"/>
                  <a:pt x="894159" y="-7726"/>
                  <a:pt x="1133704" y="0"/>
                </a:cubicBezTo>
                <a:cubicBezTo>
                  <a:pt x="1373249" y="7726"/>
                  <a:pt x="1440352" y="-304"/>
                  <a:pt x="1671066" y="0"/>
                </a:cubicBezTo>
                <a:cubicBezTo>
                  <a:pt x="1901780" y="304"/>
                  <a:pt x="2091497" y="765"/>
                  <a:pt x="2385365" y="0"/>
                </a:cubicBezTo>
                <a:cubicBezTo>
                  <a:pt x="2679233" y="-765"/>
                  <a:pt x="2762926" y="2802"/>
                  <a:pt x="3040685" y="0"/>
                </a:cubicBezTo>
                <a:cubicBezTo>
                  <a:pt x="3318444" y="-2802"/>
                  <a:pt x="3409726" y="9093"/>
                  <a:pt x="3696005" y="0"/>
                </a:cubicBezTo>
                <a:cubicBezTo>
                  <a:pt x="3982284" y="-9093"/>
                  <a:pt x="4087272" y="27119"/>
                  <a:pt x="4469282" y="0"/>
                </a:cubicBezTo>
                <a:cubicBezTo>
                  <a:pt x="4851292" y="-27119"/>
                  <a:pt x="4924835" y="26473"/>
                  <a:pt x="5183581" y="0"/>
                </a:cubicBezTo>
                <a:cubicBezTo>
                  <a:pt x="5442327" y="-26473"/>
                  <a:pt x="5598463" y="7328"/>
                  <a:pt x="5897880" y="0"/>
                </a:cubicBezTo>
                <a:cubicBezTo>
                  <a:pt x="5898259" y="7355"/>
                  <a:pt x="5898164" y="10249"/>
                  <a:pt x="5897880" y="18288"/>
                </a:cubicBezTo>
                <a:cubicBezTo>
                  <a:pt x="5682742" y="31268"/>
                  <a:pt x="5520014" y="14700"/>
                  <a:pt x="5419496" y="18288"/>
                </a:cubicBezTo>
                <a:cubicBezTo>
                  <a:pt x="5318978" y="21876"/>
                  <a:pt x="5012864" y="-2446"/>
                  <a:pt x="4882134" y="18288"/>
                </a:cubicBezTo>
                <a:cubicBezTo>
                  <a:pt x="4751404" y="39022"/>
                  <a:pt x="4313676" y="-3937"/>
                  <a:pt x="4167835" y="18288"/>
                </a:cubicBezTo>
                <a:cubicBezTo>
                  <a:pt x="4021994" y="40513"/>
                  <a:pt x="3715729" y="50049"/>
                  <a:pt x="3394558" y="18288"/>
                </a:cubicBezTo>
                <a:cubicBezTo>
                  <a:pt x="3073387" y="-13473"/>
                  <a:pt x="3093227" y="29828"/>
                  <a:pt x="2798216" y="18288"/>
                </a:cubicBezTo>
                <a:cubicBezTo>
                  <a:pt x="2503205" y="6748"/>
                  <a:pt x="2297615" y="22459"/>
                  <a:pt x="2024939" y="18288"/>
                </a:cubicBezTo>
                <a:cubicBezTo>
                  <a:pt x="1752263" y="14117"/>
                  <a:pt x="1629814" y="-5485"/>
                  <a:pt x="1487576" y="18288"/>
                </a:cubicBezTo>
                <a:cubicBezTo>
                  <a:pt x="1345338" y="42061"/>
                  <a:pt x="1238885" y="15810"/>
                  <a:pt x="1009193" y="18288"/>
                </a:cubicBezTo>
                <a:cubicBezTo>
                  <a:pt x="779501" y="20766"/>
                  <a:pt x="441829" y="-24679"/>
                  <a:pt x="0" y="18288"/>
                </a:cubicBezTo>
                <a:cubicBezTo>
                  <a:pt x="-384" y="12702"/>
                  <a:pt x="-513" y="4636"/>
                  <a:pt x="0" y="0"/>
                </a:cubicBezTo>
                <a:close/>
              </a:path>
              <a:path w="5897880" h="18288" stroke="0" extrusionOk="0">
                <a:moveTo>
                  <a:pt x="0" y="0"/>
                </a:moveTo>
                <a:cubicBezTo>
                  <a:pt x="196299" y="-26676"/>
                  <a:pt x="463834" y="6738"/>
                  <a:pt x="596341" y="0"/>
                </a:cubicBezTo>
                <a:cubicBezTo>
                  <a:pt x="728848" y="-6738"/>
                  <a:pt x="857267" y="1845"/>
                  <a:pt x="1074725" y="0"/>
                </a:cubicBezTo>
                <a:cubicBezTo>
                  <a:pt x="1292183" y="-1845"/>
                  <a:pt x="1545672" y="3744"/>
                  <a:pt x="1848002" y="0"/>
                </a:cubicBezTo>
                <a:cubicBezTo>
                  <a:pt x="2150332" y="-3744"/>
                  <a:pt x="2306688" y="-14526"/>
                  <a:pt x="2444344" y="0"/>
                </a:cubicBezTo>
                <a:cubicBezTo>
                  <a:pt x="2582000" y="14526"/>
                  <a:pt x="2761095" y="-11862"/>
                  <a:pt x="3040685" y="0"/>
                </a:cubicBezTo>
                <a:cubicBezTo>
                  <a:pt x="3320275" y="11862"/>
                  <a:pt x="3622320" y="-32867"/>
                  <a:pt x="3813962" y="0"/>
                </a:cubicBezTo>
                <a:cubicBezTo>
                  <a:pt x="4005604" y="32867"/>
                  <a:pt x="4117810" y="-10778"/>
                  <a:pt x="4351325" y="0"/>
                </a:cubicBezTo>
                <a:cubicBezTo>
                  <a:pt x="4584840" y="10778"/>
                  <a:pt x="4963783" y="-32384"/>
                  <a:pt x="5124602" y="0"/>
                </a:cubicBezTo>
                <a:cubicBezTo>
                  <a:pt x="5285421" y="32384"/>
                  <a:pt x="5705238" y="-29538"/>
                  <a:pt x="5897880" y="0"/>
                </a:cubicBezTo>
                <a:cubicBezTo>
                  <a:pt x="5898220" y="5688"/>
                  <a:pt x="5897711" y="13142"/>
                  <a:pt x="5897880" y="18288"/>
                </a:cubicBezTo>
                <a:cubicBezTo>
                  <a:pt x="5630425" y="-1425"/>
                  <a:pt x="5532865" y="12244"/>
                  <a:pt x="5242560" y="18288"/>
                </a:cubicBezTo>
                <a:cubicBezTo>
                  <a:pt x="4952255" y="24332"/>
                  <a:pt x="4783060" y="5748"/>
                  <a:pt x="4646219" y="18288"/>
                </a:cubicBezTo>
                <a:cubicBezTo>
                  <a:pt x="4509378" y="30828"/>
                  <a:pt x="4163771" y="-13995"/>
                  <a:pt x="3872941" y="18288"/>
                </a:cubicBezTo>
                <a:cubicBezTo>
                  <a:pt x="3582111" y="50571"/>
                  <a:pt x="3362704" y="-1402"/>
                  <a:pt x="3099664" y="18288"/>
                </a:cubicBezTo>
                <a:cubicBezTo>
                  <a:pt x="2836624" y="37978"/>
                  <a:pt x="2747441" y="19657"/>
                  <a:pt x="2562301" y="18288"/>
                </a:cubicBezTo>
                <a:cubicBezTo>
                  <a:pt x="2377161" y="16919"/>
                  <a:pt x="2104946" y="21735"/>
                  <a:pt x="1906981" y="18288"/>
                </a:cubicBezTo>
                <a:cubicBezTo>
                  <a:pt x="1709016" y="14841"/>
                  <a:pt x="1304654" y="-2323"/>
                  <a:pt x="1133704" y="18288"/>
                </a:cubicBezTo>
                <a:cubicBezTo>
                  <a:pt x="962754" y="38899"/>
                  <a:pt x="457048" y="2985"/>
                  <a:pt x="0" y="18288"/>
                </a:cubicBezTo>
                <a:cubicBezTo>
                  <a:pt x="-478" y="10520"/>
                  <a:pt x="210" y="5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ketch line 2">
            <a:extLst>
              <a:ext uri="{FF2B5EF4-FFF2-40B4-BE49-F238E27FC236}">
                <a16:creationId xmlns:a16="http://schemas.microsoft.com/office/drawing/2014/main" id="{8FFD9892-EDE5-4886-A313-66099DA8C8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0653" y="5626353"/>
            <a:ext cx="3479619" cy="18288"/>
          </a:xfrm>
          <a:custGeom>
            <a:avLst/>
            <a:gdLst>
              <a:gd name="connsiteX0" fmla="*/ 0 w 3479619"/>
              <a:gd name="connsiteY0" fmla="*/ 0 h 18288"/>
              <a:gd name="connsiteX1" fmla="*/ 661128 w 3479619"/>
              <a:gd name="connsiteY1" fmla="*/ 0 h 18288"/>
              <a:gd name="connsiteX2" fmla="*/ 1357051 w 3479619"/>
              <a:gd name="connsiteY2" fmla="*/ 0 h 18288"/>
              <a:gd name="connsiteX3" fmla="*/ 2087771 w 3479619"/>
              <a:gd name="connsiteY3" fmla="*/ 0 h 18288"/>
              <a:gd name="connsiteX4" fmla="*/ 2818491 w 3479619"/>
              <a:gd name="connsiteY4" fmla="*/ 0 h 18288"/>
              <a:gd name="connsiteX5" fmla="*/ 3479619 w 3479619"/>
              <a:gd name="connsiteY5" fmla="*/ 0 h 18288"/>
              <a:gd name="connsiteX6" fmla="*/ 3479619 w 3479619"/>
              <a:gd name="connsiteY6" fmla="*/ 18288 h 18288"/>
              <a:gd name="connsiteX7" fmla="*/ 2714103 w 3479619"/>
              <a:gd name="connsiteY7" fmla="*/ 18288 h 18288"/>
              <a:gd name="connsiteX8" fmla="*/ 1948587 w 3479619"/>
              <a:gd name="connsiteY8" fmla="*/ 18288 h 18288"/>
              <a:gd name="connsiteX9" fmla="*/ 1252663 w 3479619"/>
              <a:gd name="connsiteY9" fmla="*/ 18288 h 18288"/>
              <a:gd name="connsiteX10" fmla="*/ 0 w 3479619"/>
              <a:gd name="connsiteY10" fmla="*/ 18288 h 18288"/>
              <a:gd name="connsiteX11" fmla="*/ 0 w 3479619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9619" h="18288" fill="none" extrusionOk="0">
                <a:moveTo>
                  <a:pt x="0" y="0"/>
                </a:moveTo>
                <a:cubicBezTo>
                  <a:pt x="178395" y="-3637"/>
                  <a:pt x="368619" y="-28254"/>
                  <a:pt x="661128" y="0"/>
                </a:cubicBezTo>
                <a:cubicBezTo>
                  <a:pt x="953637" y="28254"/>
                  <a:pt x="1022982" y="-4416"/>
                  <a:pt x="1357051" y="0"/>
                </a:cubicBezTo>
                <a:cubicBezTo>
                  <a:pt x="1691120" y="4416"/>
                  <a:pt x="1729558" y="27777"/>
                  <a:pt x="2087771" y="0"/>
                </a:cubicBezTo>
                <a:cubicBezTo>
                  <a:pt x="2445984" y="-27777"/>
                  <a:pt x="2592094" y="4429"/>
                  <a:pt x="2818491" y="0"/>
                </a:cubicBezTo>
                <a:cubicBezTo>
                  <a:pt x="3044888" y="-4429"/>
                  <a:pt x="3204567" y="26471"/>
                  <a:pt x="3479619" y="0"/>
                </a:cubicBezTo>
                <a:cubicBezTo>
                  <a:pt x="3478910" y="8157"/>
                  <a:pt x="3479206" y="12125"/>
                  <a:pt x="3479619" y="18288"/>
                </a:cubicBezTo>
                <a:cubicBezTo>
                  <a:pt x="3315855" y="-2963"/>
                  <a:pt x="3094885" y="26965"/>
                  <a:pt x="2714103" y="18288"/>
                </a:cubicBezTo>
                <a:cubicBezTo>
                  <a:pt x="2333321" y="9611"/>
                  <a:pt x="2260528" y="-15335"/>
                  <a:pt x="1948587" y="18288"/>
                </a:cubicBezTo>
                <a:cubicBezTo>
                  <a:pt x="1636646" y="51911"/>
                  <a:pt x="1489816" y="46369"/>
                  <a:pt x="1252663" y="18288"/>
                </a:cubicBezTo>
                <a:cubicBezTo>
                  <a:pt x="1015510" y="-9793"/>
                  <a:pt x="519812" y="-12177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479619" h="18288" stroke="0" extrusionOk="0">
                <a:moveTo>
                  <a:pt x="0" y="0"/>
                </a:moveTo>
                <a:cubicBezTo>
                  <a:pt x="326045" y="25020"/>
                  <a:pt x="425411" y="-17676"/>
                  <a:pt x="661128" y="0"/>
                </a:cubicBezTo>
                <a:cubicBezTo>
                  <a:pt x="896845" y="17676"/>
                  <a:pt x="1124825" y="1478"/>
                  <a:pt x="1252663" y="0"/>
                </a:cubicBezTo>
                <a:cubicBezTo>
                  <a:pt x="1380502" y="-1478"/>
                  <a:pt x="1694914" y="11788"/>
                  <a:pt x="2018179" y="0"/>
                </a:cubicBezTo>
                <a:cubicBezTo>
                  <a:pt x="2341444" y="-11788"/>
                  <a:pt x="2451167" y="12596"/>
                  <a:pt x="2679307" y="0"/>
                </a:cubicBezTo>
                <a:cubicBezTo>
                  <a:pt x="2907447" y="-12596"/>
                  <a:pt x="3094555" y="23821"/>
                  <a:pt x="3479619" y="0"/>
                </a:cubicBezTo>
                <a:cubicBezTo>
                  <a:pt x="3479355" y="4493"/>
                  <a:pt x="3480003" y="9472"/>
                  <a:pt x="3479619" y="18288"/>
                </a:cubicBezTo>
                <a:cubicBezTo>
                  <a:pt x="3311729" y="36782"/>
                  <a:pt x="3015946" y="7938"/>
                  <a:pt x="2783695" y="18288"/>
                </a:cubicBezTo>
                <a:cubicBezTo>
                  <a:pt x="2551444" y="28638"/>
                  <a:pt x="2398767" y="-13940"/>
                  <a:pt x="2018179" y="18288"/>
                </a:cubicBezTo>
                <a:cubicBezTo>
                  <a:pt x="1637591" y="50516"/>
                  <a:pt x="1634873" y="-6356"/>
                  <a:pt x="1426644" y="18288"/>
                </a:cubicBezTo>
                <a:cubicBezTo>
                  <a:pt x="1218415" y="42932"/>
                  <a:pt x="1006973" y="4094"/>
                  <a:pt x="730720" y="18288"/>
                </a:cubicBezTo>
                <a:cubicBezTo>
                  <a:pt x="454467" y="32482"/>
                  <a:pt x="291313" y="3910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dont starve gifs | Explore Tumblr Posts and Blogs | Tumgir">
            <a:extLst>
              <a:ext uri="{FF2B5EF4-FFF2-40B4-BE49-F238E27FC236}">
                <a16:creationId xmlns:a16="http://schemas.microsoft.com/office/drawing/2014/main" id="{2F3A6ED3-069F-4352-931D-308BF1F32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584" y="-122880"/>
            <a:ext cx="2324536" cy="266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es | Don't Starve Wiki | Fandom">
            <a:extLst>
              <a:ext uri="{FF2B5EF4-FFF2-40B4-BE49-F238E27FC236}">
                <a16:creationId xmlns:a16="http://schemas.microsoft.com/office/drawing/2014/main" id="{6616DDEA-A3FE-4EE5-97C2-C8B9EF668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672" y="4364064"/>
            <a:ext cx="23812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Your DST religion! - [Don't Starve Together] General Discussion - Klei  Entertainment Forums">
            <a:extLst>
              <a:ext uri="{FF2B5EF4-FFF2-40B4-BE49-F238E27FC236}">
                <a16:creationId xmlns:a16="http://schemas.microsoft.com/office/drawing/2014/main" id="{5A1924D6-2229-4CD8-9604-DD9E14E96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646" y="-218716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Wes | Don't Starve Wiki | Fandom">
            <a:extLst>
              <a:ext uri="{FF2B5EF4-FFF2-40B4-BE49-F238E27FC236}">
                <a16:creationId xmlns:a16="http://schemas.microsoft.com/office/drawing/2014/main" id="{2043EEC9-6C3E-4131-98D1-66D6AE9AF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0" y="243157"/>
            <a:ext cx="238125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090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6D1E86-D424-46EC-B058-0A2FCC39B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9649407" cy="1325563"/>
          </a:xfrm>
        </p:spPr>
        <p:txBody>
          <a:bodyPr>
            <a:normAutofit/>
          </a:bodyPr>
          <a:lstStyle/>
          <a:p>
            <a:r>
              <a:rPr lang="en-US" dirty="0"/>
              <a:t>How Close is the Relationship Between Epilepsy and Psychiatric Disorders?</a:t>
            </a:r>
            <a:endParaRPr lang="en-US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A2C8C-7282-4449-B951-E862FD01B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183" y="3508535"/>
            <a:ext cx="9106604" cy="2770675"/>
          </a:xfrm>
        </p:spPr>
        <p:txBody>
          <a:bodyPr>
            <a:noAutofit/>
          </a:bodyPr>
          <a:lstStyle/>
          <a:p>
            <a:r>
              <a:rPr lang="en-US" dirty="0"/>
              <a:t>Decrements in serotonergic and noradrenergic transmission are linked to the pathophysiology of depression.</a:t>
            </a:r>
          </a:p>
          <a:p>
            <a:endParaRPr lang="en-US" dirty="0"/>
          </a:p>
          <a:p>
            <a:r>
              <a:rPr lang="en-US" dirty="0"/>
              <a:t>Decreased activity of these neurotransmitters is known to exacerbate seizure severity and intensify seizure.</a:t>
            </a:r>
          </a:p>
        </p:txBody>
      </p:sp>
      <p:sp>
        <p:nvSpPr>
          <p:cNvPr id="1035" name="Oval 1034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7" name="Arc 1036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156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6D1E86-D424-46EC-B058-0A2FCC39B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9649407" cy="1325563"/>
          </a:xfrm>
        </p:spPr>
        <p:txBody>
          <a:bodyPr>
            <a:normAutofit/>
          </a:bodyPr>
          <a:lstStyle/>
          <a:p>
            <a:r>
              <a:rPr lang="en-US" dirty="0"/>
              <a:t>How Close is the Relationship Between Epilepsy and Psychiatric Disorders?</a:t>
            </a:r>
            <a:endParaRPr lang="en-US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A2C8C-7282-4449-B951-E862FD01B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182" y="3508535"/>
            <a:ext cx="10263601" cy="2770675"/>
          </a:xfrm>
        </p:spPr>
        <p:txBody>
          <a:bodyPr>
            <a:noAutofit/>
          </a:bodyPr>
          <a:lstStyle/>
          <a:p>
            <a:r>
              <a:rPr lang="en-US" dirty="0"/>
              <a:t>Conversely, antidepressant appear to have an anticonvulsant effect.</a:t>
            </a:r>
          </a:p>
          <a:p>
            <a:endParaRPr lang="en-US" dirty="0"/>
          </a:p>
          <a:p>
            <a:r>
              <a:rPr lang="en-US" dirty="0"/>
              <a:t>Based on this, it is likely that similar neurotransmitter alterations may be common pathogenic mechanism of depression and epilepsy.</a:t>
            </a:r>
          </a:p>
        </p:txBody>
      </p:sp>
      <p:sp>
        <p:nvSpPr>
          <p:cNvPr id="1035" name="Oval 1034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7" name="Arc 1036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8905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B20D5D-2DDE-16C7-F118-509A5AEE6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Prevalence of Psychiatric Disorders in Patients with Epilepsy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Content Placeholder 7" descr="Table&#10;&#10;Description automatically generated">
            <a:extLst>
              <a:ext uri="{FF2B5EF4-FFF2-40B4-BE49-F238E27FC236}">
                <a16:creationId xmlns:a16="http://schemas.microsoft.com/office/drawing/2014/main" id="{589228D6-887C-B17C-E986-E6127ED72A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040" y="2679882"/>
            <a:ext cx="11548872" cy="349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9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3" name="Rectangle 6152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D580F3-0FE0-4E9E-F104-2AF997D00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9791544" cy="1783080"/>
          </a:xfrm>
        </p:spPr>
        <p:txBody>
          <a:bodyPr anchor="b">
            <a:normAutofit/>
          </a:bodyPr>
          <a:lstStyle/>
          <a:p>
            <a:r>
              <a:rPr lang="en-US" sz="6000" dirty="0"/>
              <a:t>Clinical</a:t>
            </a:r>
            <a:r>
              <a:rPr lang="en-US" sz="5400" dirty="0"/>
              <a:t> Expressions of Psychiatric Complications of Epilepsy</a:t>
            </a:r>
          </a:p>
        </p:txBody>
      </p:sp>
      <p:sp>
        <p:nvSpPr>
          <p:cNvPr id="615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5D231-1C41-4F62-06A0-406FC2F99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" y="2706624"/>
            <a:ext cx="9334345" cy="3722540"/>
          </a:xfrm>
        </p:spPr>
        <p:txBody>
          <a:bodyPr>
            <a:noAutofit/>
          </a:bodyPr>
          <a:lstStyle/>
          <a:p>
            <a:r>
              <a:rPr lang="en-US" dirty="0"/>
              <a:t>The presentation of psychiatric disorders in epileptic patients is often indistinguishable from non-epileptic ones.</a:t>
            </a:r>
          </a:p>
          <a:p>
            <a:endParaRPr lang="en-US" dirty="0"/>
          </a:p>
          <a:p>
            <a:r>
              <a:rPr lang="en-US" dirty="0"/>
              <a:t>Certain types of psychiatric disorders differ between these groups.</a:t>
            </a:r>
          </a:p>
          <a:p>
            <a:endParaRPr lang="en-US" dirty="0"/>
          </a:p>
          <a:p>
            <a:r>
              <a:rPr lang="en-US" dirty="0"/>
              <a:t>This will be our focus ^__^.</a:t>
            </a:r>
          </a:p>
        </p:txBody>
      </p:sp>
    </p:spTree>
    <p:extLst>
      <p:ext uri="{BB962C8B-B14F-4D97-AF65-F5344CB8AC3E}">
        <p14:creationId xmlns:p14="http://schemas.microsoft.com/office/powerpoint/2010/main" val="3093283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3" name="Rectangle 6152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D580F3-0FE0-4E9E-F104-2AF997D00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9334344" cy="1783080"/>
          </a:xfrm>
        </p:spPr>
        <p:txBody>
          <a:bodyPr anchor="b">
            <a:noAutofit/>
          </a:bodyPr>
          <a:lstStyle/>
          <a:p>
            <a:r>
              <a:rPr lang="en-US" sz="5400" dirty="0"/>
              <a:t>Clinical Expressions of Psychiatric Complications of Epilepsy</a:t>
            </a:r>
          </a:p>
        </p:txBody>
      </p:sp>
      <p:sp>
        <p:nvSpPr>
          <p:cNvPr id="615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5D231-1C41-4F62-06A0-406FC2F99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" y="2706624"/>
            <a:ext cx="9334345" cy="37225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A) Psychosis of Epilepsy.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B) Depression in Epilepsy.</a:t>
            </a:r>
          </a:p>
        </p:txBody>
      </p:sp>
    </p:spTree>
    <p:extLst>
      <p:ext uri="{BB962C8B-B14F-4D97-AF65-F5344CB8AC3E}">
        <p14:creationId xmlns:p14="http://schemas.microsoft.com/office/powerpoint/2010/main" val="37896579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9" name="Rectangle 512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A18124-18E5-B509-B567-E4E849BAA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5400"/>
              <a:t>Thank you</a:t>
            </a:r>
          </a:p>
        </p:txBody>
      </p:sp>
      <p:sp>
        <p:nvSpPr>
          <p:cNvPr id="5131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26" name="Content Placeholder 5125">
            <a:extLst>
              <a:ext uri="{FF2B5EF4-FFF2-40B4-BE49-F238E27FC236}">
                <a16:creationId xmlns:a16="http://schemas.microsoft.com/office/drawing/2014/main" id="{F2EBA0C4-E33A-1AC9-8825-1A419B29E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sz="9600" dirty="0"/>
              <a:t>^_^</a:t>
            </a:r>
          </a:p>
        </p:txBody>
      </p:sp>
      <p:pic>
        <p:nvPicPr>
          <p:cNvPr id="5122" name="Picture 2" descr="YOU SLEEP NOW! - Godfather Baby | Make a Meme">
            <a:extLst>
              <a:ext uri="{FF2B5EF4-FFF2-40B4-BE49-F238E27FC236}">
                <a16:creationId xmlns:a16="http://schemas.microsoft.com/office/drawing/2014/main" id="{73B17334-2591-2B7C-314A-1F75938E1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96659" y="640080"/>
            <a:ext cx="4663745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33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301E07F-4F79-4B58-8698-EF24DC1EC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E58B2195-5055-402F-A3E7-53FF0E498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91583" y="775849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EE6F773-742A-491A-9A00-A2A150DF5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9419" y="366810"/>
            <a:ext cx="6124381" cy="61243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14EBE7-56B8-0D64-2F3F-2311CA099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716" y="1425327"/>
            <a:ext cx="4704370" cy="168894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6000" dirty="0"/>
              <a:t>A) Psychosis of epilepsy</a:t>
            </a:r>
            <a:endParaRPr lang="en-US" sz="6000" u="sng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 descr="Hollow Knight Dance GIF - Hollow Knight Dance - Discover &amp; Share GIFs">
            <a:extLst>
              <a:ext uri="{FF2B5EF4-FFF2-40B4-BE49-F238E27FC236}">
                <a16:creationId xmlns:a16="http://schemas.microsoft.com/office/drawing/2014/main" id="{E2063857-5B9E-249D-958C-F772D8B81B2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232" y="1330245"/>
            <a:ext cx="370475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3415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3" name="Rectangle 6152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D580F3-0FE0-4E9E-F104-2AF997D00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329184"/>
            <a:ext cx="9399659" cy="1783080"/>
          </a:xfrm>
        </p:spPr>
        <p:txBody>
          <a:bodyPr anchor="b">
            <a:normAutofit/>
          </a:bodyPr>
          <a:lstStyle/>
          <a:p>
            <a:r>
              <a:rPr lang="en-US" sz="5400" dirty="0"/>
              <a:t>A) Psychosis of epilepsy </a:t>
            </a:r>
          </a:p>
        </p:txBody>
      </p:sp>
      <p:sp>
        <p:nvSpPr>
          <p:cNvPr id="615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5D231-1C41-4F62-06A0-406FC2F99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" y="2706624"/>
            <a:ext cx="9632925" cy="38221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Psychosis of epilepsy is remarkable for: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1) Absence of negative symptoms.</a:t>
            </a:r>
          </a:p>
          <a:p>
            <a:pPr marL="0" indent="0">
              <a:buNone/>
            </a:pPr>
            <a:r>
              <a:rPr lang="en-US" dirty="0"/>
              <a:t>2) Better premorbid daily function.</a:t>
            </a:r>
          </a:p>
          <a:p>
            <a:pPr marL="0" indent="0">
              <a:buNone/>
            </a:pPr>
            <a:r>
              <a:rPr lang="en-US" dirty="0"/>
              <a:t>3) Rare deterioration of the patient's personality.</a:t>
            </a:r>
          </a:p>
        </p:txBody>
      </p:sp>
    </p:spTree>
    <p:extLst>
      <p:ext uri="{BB962C8B-B14F-4D97-AF65-F5344CB8AC3E}">
        <p14:creationId xmlns:p14="http://schemas.microsoft.com/office/powerpoint/2010/main" val="2452342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3" name="Rectangle 6152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D580F3-0FE0-4E9E-F104-2AF997D00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8455794" cy="1783080"/>
          </a:xfrm>
        </p:spPr>
        <p:txBody>
          <a:bodyPr anchor="b">
            <a:normAutofit/>
          </a:bodyPr>
          <a:lstStyle/>
          <a:p>
            <a:r>
              <a:rPr lang="en-US" sz="5400" dirty="0"/>
              <a:t>A) Psychosis of Epilepsy</a:t>
            </a:r>
          </a:p>
        </p:txBody>
      </p:sp>
      <p:sp>
        <p:nvSpPr>
          <p:cNvPr id="615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5D231-1C41-4F62-06A0-406FC2F99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952" y="2532889"/>
            <a:ext cx="9632925" cy="38221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1) Interictal psychosis of epilepsy.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2) Postictal psychosis.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3) Ictal psychosis.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4) Iatrogenic psychotic disorders.</a:t>
            </a:r>
          </a:p>
        </p:txBody>
      </p:sp>
    </p:spTree>
    <p:extLst>
      <p:ext uri="{BB962C8B-B14F-4D97-AF65-F5344CB8AC3E}">
        <p14:creationId xmlns:p14="http://schemas.microsoft.com/office/powerpoint/2010/main" val="10927241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3" name="Rectangle 6152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D580F3-0FE0-4E9E-F104-2AF997D00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329184"/>
            <a:ext cx="9343675" cy="1783080"/>
          </a:xfrm>
        </p:spPr>
        <p:txBody>
          <a:bodyPr anchor="b">
            <a:normAutofit/>
          </a:bodyPr>
          <a:lstStyle/>
          <a:p>
            <a:r>
              <a:rPr lang="en-US" sz="5400" dirty="0"/>
              <a:t>1) Interictal psychosis of epilepsy</a:t>
            </a:r>
          </a:p>
        </p:txBody>
      </p:sp>
      <p:sp>
        <p:nvSpPr>
          <p:cNvPr id="615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5D231-1C41-4F62-06A0-406FC2F99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" y="2441448"/>
            <a:ext cx="9632925" cy="4087368"/>
          </a:xfrm>
        </p:spPr>
        <p:txBody>
          <a:bodyPr>
            <a:noAutofit/>
          </a:bodyPr>
          <a:lstStyle/>
          <a:p>
            <a:r>
              <a:rPr lang="en-US" dirty="0"/>
              <a:t>It is divided into 2 categories:</a:t>
            </a:r>
          </a:p>
          <a:p>
            <a:pPr marL="0" indent="0">
              <a:buNone/>
            </a:pPr>
            <a:r>
              <a:rPr lang="en-US" dirty="0"/>
              <a:t>a) </a:t>
            </a:r>
            <a:r>
              <a:rPr lang="en-US" b="1" dirty="0"/>
              <a:t>episodic psychosis of epilepsy</a:t>
            </a:r>
          </a:p>
          <a:p>
            <a:pPr marL="0" indent="0">
              <a:buNone/>
            </a:pPr>
            <a:r>
              <a:rPr lang="en-US" dirty="0"/>
              <a:t>It has been identified primarily in patients with temporal lobe epilepsy, and it is closely linked to the status of seizure control. These episodes last from a few days to several weeks in duration.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b) chronic or </a:t>
            </a:r>
            <a:r>
              <a:rPr lang="en-US" b="1" dirty="0"/>
              <a:t>non-episodic psychosis of epilepsy</a:t>
            </a:r>
          </a:p>
          <a:p>
            <a:pPr marL="0" indent="0">
              <a:buNone/>
            </a:pPr>
            <a:r>
              <a:rPr lang="en-US" dirty="0"/>
              <a:t>has a prolonged course and a more guarded prognosis than the episodic psychosis of epilepsy.</a:t>
            </a:r>
          </a:p>
        </p:txBody>
      </p:sp>
    </p:spTree>
    <p:extLst>
      <p:ext uri="{BB962C8B-B14F-4D97-AF65-F5344CB8AC3E}">
        <p14:creationId xmlns:p14="http://schemas.microsoft.com/office/powerpoint/2010/main" val="3102382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3" name="Rectangle 6152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D580F3-0FE0-4E9E-F104-2AF997D00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8455794" cy="1783080"/>
          </a:xfrm>
        </p:spPr>
        <p:txBody>
          <a:bodyPr anchor="b">
            <a:normAutofit/>
          </a:bodyPr>
          <a:lstStyle/>
          <a:p>
            <a:r>
              <a:rPr lang="en-US" sz="5400" dirty="0"/>
              <a:t>Is Epilepsy a Neuropsychiatric or a Neurologic Disorder?</a:t>
            </a:r>
          </a:p>
        </p:txBody>
      </p:sp>
      <p:sp>
        <p:nvSpPr>
          <p:cNvPr id="615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5D231-1C41-4F62-06A0-406FC2F99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" y="2706624"/>
            <a:ext cx="9334345" cy="3722540"/>
          </a:xfrm>
        </p:spPr>
        <p:txBody>
          <a:bodyPr>
            <a:noAutofit/>
          </a:bodyPr>
          <a:lstStyle/>
          <a:p>
            <a:r>
              <a:rPr lang="en-US" dirty="0"/>
              <a:t>significant proportion of patients with epilepsy also suffer from various types of psychopathology and cognitive deficits.</a:t>
            </a:r>
          </a:p>
          <a:p>
            <a:endParaRPr lang="en-US" dirty="0"/>
          </a:p>
          <a:p>
            <a:r>
              <a:rPr lang="en-US" dirty="0"/>
              <a:t>the rate of suicide are 9 to 25 times higher among patients with epilepsy than in the general population.</a:t>
            </a:r>
          </a:p>
          <a:p>
            <a:endParaRPr lang="en-US" dirty="0"/>
          </a:p>
          <a:p>
            <a:r>
              <a:rPr lang="en-US" dirty="0"/>
              <a:t>psychopathology and psychosocial problems are seen primarily in patients with poorly controlled epilepsy.</a:t>
            </a:r>
          </a:p>
        </p:txBody>
      </p:sp>
    </p:spTree>
    <p:extLst>
      <p:ext uri="{BB962C8B-B14F-4D97-AF65-F5344CB8AC3E}">
        <p14:creationId xmlns:p14="http://schemas.microsoft.com/office/powerpoint/2010/main" val="4290195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3" name="Rectangle 6152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D580F3-0FE0-4E9E-F104-2AF997D00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8455794" cy="1783080"/>
          </a:xfrm>
        </p:spPr>
        <p:txBody>
          <a:bodyPr anchor="b">
            <a:normAutofit/>
          </a:bodyPr>
          <a:lstStyle/>
          <a:p>
            <a:r>
              <a:rPr lang="en-US" sz="5400" dirty="0"/>
              <a:t>2) Postictal psychosis (PIP)</a:t>
            </a:r>
          </a:p>
        </p:txBody>
      </p:sp>
      <p:sp>
        <p:nvSpPr>
          <p:cNvPr id="615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5D231-1C41-4F62-06A0-406FC2F99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952" y="2532889"/>
            <a:ext cx="9632925" cy="3822192"/>
          </a:xfrm>
        </p:spPr>
        <p:txBody>
          <a:bodyPr>
            <a:noAutofit/>
          </a:bodyPr>
          <a:lstStyle/>
          <a:p>
            <a:r>
              <a:rPr lang="en-US" dirty="0"/>
              <a:t>It accounts for approximately 25% of psychosis of epilepsy.</a:t>
            </a:r>
          </a:p>
          <a:p>
            <a:r>
              <a:rPr lang="en-US" dirty="0"/>
              <a:t>the </a:t>
            </a:r>
            <a:r>
              <a:rPr lang="en-US" b="1" dirty="0"/>
              <a:t>mean time </a:t>
            </a:r>
            <a:r>
              <a:rPr lang="en-US" dirty="0"/>
              <a:t>between the ictal event and the onset of psychotic symptoms is </a:t>
            </a:r>
            <a:r>
              <a:rPr lang="en-US" b="1" dirty="0"/>
              <a:t>24 hours</a:t>
            </a:r>
            <a:r>
              <a:rPr lang="en-US" dirty="0"/>
              <a:t>.</a:t>
            </a:r>
          </a:p>
          <a:p>
            <a:r>
              <a:rPr lang="en-US" dirty="0"/>
              <a:t>It can </a:t>
            </a:r>
            <a:r>
              <a:rPr lang="en-US" b="1" dirty="0"/>
              <a:t>present</a:t>
            </a:r>
            <a:r>
              <a:rPr lang="en-US" dirty="0"/>
              <a:t> in the form of </a:t>
            </a:r>
            <a:r>
              <a:rPr lang="en-US" b="1" dirty="0"/>
              <a:t>isolated symptoms </a:t>
            </a:r>
            <a:r>
              <a:rPr lang="en-US" dirty="0"/>
              <a:t>or as a </a:t>
            </a:r>
            <a:r>
              <a:rPr lang="en-US" b="1" dirty="0"/>
              <a:t>cluster of symptoms</a:t>
            </a:r>
            <a:r>
              <a:rPr lang="en-US" dirty="0"/>
              <a:t>.</a:t>
            </a:r>
          </a:p>
          <a:p>
            <a:r>
              <a:rPr lang="en-US" dirty="0"/>
              <a:t>Physician can </a:t>
            </a:r>
            <a:r>
              <a:rPr lang="en-US" b="1" dirty="0"/>
              <a:t>avert</a:t>
            </a:r>
            <a:r>
              <a:rPr lang="en-US" dirty="0"/>
              <a:t> the recurrence of </a:t>
            </a:r>
            <a:r>
              <a:rPr lang="en-US" b="1" dirty="0"/>
              <a:t>PIP</a:t>
            </a:r>
            <a:r>
              <a:rPr lang="en-US" dirty="0"/>
              <a:t> by introducing </a:t>
            </a:r>
            <a:r>
              <a:rPr lang="en-US" b="1" dirty="0"/>
              <a:t>low-dose neuroleptic</a:t>
            </a:r>
            <a:r>
              <a:rPr lang="en-US" dirty="0"/>
              <a:t> medication at the first sign of PIP, which in most cases is insomnia.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4251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3" name="Rectangle 6152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D580F3-0FE0-4E9E-F104-2AF997D00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8455794" cy="1783080"/>
          </a:xfrm>
        </p:spPr>
        <p:txBody>
          <a:bodyPr anchor="b">
            <a:normAutofit/>
          </a:bodyPr>
          <a:lstStyle/>
          <a:p>
            <a:r>
              <a:rPr lang="en-US" sz="5400" dirty="0"/>
              <a:t>3) Ictal psychosis</a:t>
            </a:r>
          </a:p>
        </p:txBody>
      </p:sp>
      <p:sp>
        <p:nvSpPr>
          <p:cNvPr id="615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5D231-1C41-4F62-06A0-406FC2F99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952" y="2532889"/>
            <a:ext cx="9632925" cy="3822192"/>
          </a:xfrm>
        </p:spPr>
        <p:txBody>
          <a:bodyPr>
            <a:noAutofit/>
          </a:bodyPr>
          <a:lstStyle/>
          <a:p>
            <a:r>
              <a:rPr lang="en-US" dirty="0"/>
              <a:t>Ictal psychosis can be the primary clinical presentation of nonconvulsive status epilepticus.</a:t>
            </a:r>
          </a:p>
        </p:txBody>
      </p:sp>
    </p:spTree>
    <p:extLst>
      <p:ext uri="{BB962C8B-B14F-4D97-AF65-F5344CB8AC3E}">
        <p14:creationId xmlns:p14="http://schemas.microsoft.com/office/powerpoint/2010/main" val="35058991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3" name="Rectangle 6152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D580F3-0FE0-4E9E-F104-2AF997D00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329184"/>
            <a:ext cx="9213047" cy="1783080"/>
          </a:xfrm>
        </p:spPr>
        <p:txBody>
          <a:bodyPr anchor="b">
            <a:normAutofit/>
          </a:bodyPr>
          <a:lstStyle/>
          <a:p>
            <a:r>
              <a:rPr lang="en-US" sz="5400" dirty="0"/>
              <a:t>4) Iatrogenic psychotic disorders</a:t>
            </a:r>
          </a:p>
        </p:txBody>
      </p:sp>
      <p:sp>
        <p:nvSpPr>
          <p:cNvPr id="615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5D231-1C41-4F62-06A0-406FC2F99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" y="2459736"/>
            <a:ext cx="9632925" cy="42769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Psychotic disorders, as an expression of a toxic phenomenon, have been reported with most AEDs whether standard or new.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Psychotic disorders can occasionally follow the discontinuation of AEDs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Acute withdrawal from benzodiazepines is well known to result in an acute psychotic episode</a:t>
            </a:r>
          </a:p>
        </p:txBody>
      </p:sp>
    </p:spTree>
    <p:extLst>
      <p:ext uri="{BB962C8B-B14F-4D97-AF65-F5344CB8AC3E}">
        <p14:creationId xmlns:p14="http://schemas.microsoft.com/office/powerpoint/2010/main" val="15848196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C4FDBE2-32F7-4AC4-A40C-C51C65B1D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D9160A-E092-DC9A-4BC1-1F744DEB1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512" y="1384502"/>
            <a:ext cx="4208477" cy="16419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dirty="0"/>
              <a:t>B) Depression in epilepsy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5976" y="2130090"/>
            <a:ext cx="457824" cy="4454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1156773-3FB3-46D9-9F87-821287404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3872" y="3116072"/>
            <a:ext cx="4378128" cy="3741928"/>
          </a:xfrm>
          <a:custGeom>
            <a:avLst/>
            <a:gdLst>
              <a:gd name="connsiteX0" fmla="*/ 2605183 w 4378128"/>
              <a:gd name="connsiteY0" fmla="*/ 0 h 3741928"/>
              <a:gd name="connsiteX1" fmla="*/ 4262321 w 4378128"/>
              <a:gd name="connsiteY1" fmla="*/ 594897 h 3741928"/>
              <a:gd name="connsiteX2" fmla="*/ 4378128 w 4378128"/>
              <a:gd name="connsiteY2" fmla="*/ 700149 h 3741928"/>
              <a:gd name="connsiteX3" fmla="*/ 4378128 w 4378128"/>
              <a:gd name="connsiteY3" fmla="*/ 3741928 h 3741928"/>
              <a:gd name="connsiteX4" fmla="*/ 263831 w 4378128"/>
              <a:gd name="connsiteY4" fmla="*/ 3741928 h 3741928"/>
              <a:gd name="connsiteX5" fmla="*/ 204729 w 4378128"/>
              <a:gd name="connsiteY5" fmla="*/ 3619238 h 3741928"/>
              <a:gd name="connsiteX6" fmla="*/ 0 w 4378128"/>
              <a:gd name="connsiteY6" fmla="*/ 2605183 h 3741928"/>
              <a:gd name="connsiteX7" fmla="*/ 2605183 w 4378128"/>
              <a:gd name="connsiteY7" fmla="*/ 0 h 3741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8128" h="3741928">
                <a:moveTo>
                  <a:pt x="2605183" y="0"/>
                </a:moveTo>
                <a:cubicBezTo>
                  <a:pt x="3234659" y="0"/>
                  <a:pt x="3811992" y="223253"/>
                  <a:pt x="4262321" y="594897"/>
                </a:cubicBezTo>
                <a:lnTo>
                  <a:pt x="4378128" y="700149"/>
                </a:lnTo>
                <a:lnTo>
                  <a:pt x="4378128" y="3741928"/>
                </a:lnTo>
                <a:lnTo>
                  <a:pt x="263831" y="3741928"/>
                </a:lnTo>
                <a:lnTo>
                  <a:pt x="204729" y="3619238"/>
                </a:lnTo>
                <a:cubicBezTo>
                  <a:pt x="72899" y="3307558"/>
                  <a:pt x="0" y="2964884"/>
                  <a:pt x="0" y="2605183"/>
                </a:cubicBezTo>
                <a:cubicBezTo>
                  <a:pt x="0" y="1166380"/>
                  <a:pt x="1166380" y="0"/>
                  <a:pt x="260518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8EA24D0-C854-4AA8-B8FD-D252660D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99731" y="1"/>
            <a:ext cx="4208478" cy="3678281"/>
          </a:xfrm>
          <a:custGeom>
            <a:avLst/>
            <a:gdLst>
              <a:gd name="connsiteX0" fmla="*/ 711074 w 4208478"/>
              <a:gd name="connsiteY0" fmla="*/ 0 h 3678281"/>
              <a:gd name="connsiteX1" fmla="*/ 3497404 w 4208478"/>
              <a:gd name="connsiteY1" fmla="*/ 0 h 3678281"/>
              <a:gd name="connsiteX2" fmla="*/ 3592161 w 4208478"/>
              <a:gd name="connsiteY2" fmla="*/ 86120 h 3678281"/>
              <a:gd name="connsiteX3" fmla="*/ 4208478 w 4208478"/>
              <a:gd name="connsiteY3" fmla="*/ 1574042 h 3678281"/>
              <a:gd name="connsiteX4" fmla="*/ 2104239 w 4208478"/>
              <a:gd name="connsiteY4" fmla="*/ 3678281 h 3678281"/>
              <a:gd name="connsiteX5" fmla="*/ 0 w 4208478"/>
              <a:gd name="connsiteY5" fmla="*/ 1574042 h 3678281"/>
              <a:gd name="connsiteX6" fmla="*/ 616318 w 4208478"/>
              <a:gd name="connsiteY6" fmla="*/ 86120 h 3678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08478" h="3678281">
                <a:moveTo>
                  <a:pt x="711074" y="0"/>
                </a:moveTo>
                <a:lnTo>
                  <a:pt x="3497404" y="0"/>
                </a:lnTo>
                <a:lnTo>
                  <a:pt x="3592161" y="86120"/>
                </a:lnTo>
                <a:cubicBezTo>
                  <a:pt x="3972953" y="466913"/>
                  <a:pt x="4208478" y="992973"/>
                  <a:pt x="4208478" y="1574042"/>
                </a:cubicBezTo>
                <a:cubicBezTo>
                  <a:pt x="4208478" y="2736181"/>
                  <a:pt x="3266378" y="3678281"/>
                  <a:pt x="2104239" y="3678281"/>
                </a:cubicBezTo>
                <a:cubicBezTo>
                  <a:pt x="942100" y="3678281"/>
                  <a:pt x="0" y="2736181"/>
                  <a:pt x="0" y="1574042"/>
                </a:cubicBezTo>
                <a:cubicBezTo>
                  <a:pt x="0" y="992973"/>
                  <a:pt x="235525" y="466913"/>
                  <a:pt x="616318" y="861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D945DCE-774C-53F2-5F85-2BDE238CE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553" y="270180"/>
            <a:ext cx="1982832" cy="2709367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A07986-6769-D0B3-2E67-01EAC568A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580" y="3884066"/>
            <a:ext cx="2052640" cy="2567230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330432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3" name="Rectangle 6152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D580F3-0FE0-4E9E-F104-2AF997D00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329184"/>
            <a:ext cx="9213047" cy="1783080"/>
          </a:xfrm>
        </p:spPr>
        <p:txBody>
          <a:bodyPr anchor="b">
            <a:normAutofit/>
          </a:bodyPr>
          <a:lstStyle/>
          <a:p>
            <a:r>
              <a:rPr lang="en-US" sz="5400" dirty="0"/>
              <a:t>B) Depression in Epilepsy</a:t>
            </a:r>
          </a:p>
        </p:txBody>
      </p:sp>
      <p:sp>
        <p:nvSpPr>
          <p:cNvPr id="615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5D231-1C41-4F62-06A0-406FC2F99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" y="2459736"/>
            <a:ext cx="9632925" cy="4276966"/>
          </a:xfrm>
        </p:spPr>
        <p:txBody>
          <a:bodyPr>
            <a:noAutofit/>
          </a:bodyPr>
          <a:lstStyle/>
          <a:p>
            <a:r>
              <a:rPr lang="en-US" dirty="0"/>
              <a:t>Depression is the most frequent type of psychiatric disorder identified in patients with epilepsy.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041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3" name="Rectangle 6152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D580F3-0FE0-4E9E-F104-2AF997D00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8455794" cy="1783080"/>
          </a:xfrm>
        </p:spPr>
        <p:txBody>
          <a:bodyPr anchor="b">
            <a:normAutofit/>
          </a:bodyPr>
          <a:lstStyle/>
          <a:p>
            <a:r>
              <a:rPr lang="en-US" sz="5400" dirty="0"/>
              <a:t>B) Depression in Epilepsy</a:t>
            </a:r>
          </a:p>
        </p:txBody>
      </p:sp>
      <p:sp>
        <p:nvSpPr>
          <p:cNvPr id="615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5D231-1C41-4F62-06A0-406FC2F99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" y="2706624"/>
            <a:ext cx="9632925" cy="38221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1) Interictal forms of depression.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2) </a:t>
            </a:r>
            <a:r>
              <a:rPr lang="en-US" dirty="0" err="1"/>
              <a:t>Paraictal</a:t>
            </a:r>
            <a:r>
              <a:rPr lang="en-US" dirty="0"/>
              <a:t> expressions of depression in epilepsy.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3) Depression as an iatrogenic process.</a:t>
            </a:r>
          </a:p>
        </p:txBody>
      </p:sp>
    </p:spTree>
    <p:extLst>
      <p:ext uri="{BB962C8B-B14F-4D97-AF65-F5344CB8AC3E}">
        <p14:creationId xmlns:p14="http://schemas.microsoft.com/office/powerpoint/2010/main" val="11233829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3" name="Rectangle 6152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D580F3-0FE0-4E9E-F104-2AF997D00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5611430" cy="1783080"/>
          </a:xfrm>
        </p:spPr>
        <p:txBody>
          <a:bodyPr anchor="b">
            <a:normAutofit/>
          </a:bodyPr>
          <a:lstStyle/>
          <a:p>
            <a:r>
              <a:rPr lang="en-US" sz="5400" dirty="0"/>
              <a:t>1) Interictal forms of depression</a:t>
            </a:r>
          </a:p>
        </p:txBody>
      </p:sp>
      <p:sp>
        <p:nvSpPr>
          <p:cNvPr id="615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5D231-1C41-4F62-06A0-406FC2F99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" y="2706624"/>
            <a:ext cx="9791545" cy="3822192"/>
          </a:xfrm>
        </p:spPr>
        <p:txBody>
          <a:bodyPr>
            <a:noAutofit/>
          </a:bodyPr>
          <a:lstStyle/>
          <a:p>
            <a:r>
              <a:rPr lang="en-US" dirty="0"/>
              <a:t>These are the most common presentation of affective disorders among patients with epilepsy.</a:t>
            </a:r>
          </a:p>
          <a:p>
            <a:endParaRPr lang="en-US" dirty="0"/>
          </a:p>
          <a:p>
            <a:r>
              <a:rPr lang="en-US" dirty="0"/>
              <a:t>Frequently, these disorders do not meet any of the DSM criteria.</a:t>
            </a:r>
          </a:p>
          <a:p>
            <a:endParaRPr lang="en-US" dirty="0"/>
          </a:p>
          <a:p>
            <a:r>
              <a:rPr lang="en-US" dirty="0"/>
              <a:t>Interictal depression in epilepsy commonly presents as a chronic depression that tends to mimic a dysthymic disorder with an intermittent course.</a:t>
            </a:r>
          </a:p>
        </p:txBody>
      </p:sp>
    </p:spTree>
    <p:extLst>
      <p:ext uri="{BB962C8B-B14F-4D97-AF65-F5344CB8AC3E}">
        <p14:creationId xmlns:p14="http://schemas.microsoft.com/office/powerpoint/2010/main" val="27021420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3" name="Rectangle 6152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D580F3-0FE0-4E9E-F104-2AF997D00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5611430" cy="1783080"/>
          </a:xfrm>
        </p:spPr>
        <p:txBody>
          <a:bodyPr anchor="b">
            <a:normAutofit/>
          </a:bodyPr>
          <a:lstStyle/>
          <a:p>
            <a:r>
              <a:rPr lang="en-US" sz="5400" dirty="0"/>
              <a:t>1) Interictal forms of depression</a:t>
            </a:r>
          </a:p>
        </p:txBody>
      </p:sp>
      <p:sp>
        <p:nvSpPr>
          <p:cNvPr id="615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5D231-1C41-4F62-06A0-406FC2F99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" y="2706624"/>
            <a:ext cx="9791545" cy="4058070"/>
          </a:xfrm>
        </p:spPr>
        <p:txBody>
          <a:bodyPr>
            <a:noAutofit/>
          </a:bodyPr>
          <a:lstStyle/>
          <a:p>
            <a:r>
              <a:rPr lang="en-US" dirty="0"/>
              <a:t>In addition to the depressive symptoms, patients may experience irritability, euphoric mood, fear, and anxiety.</a:t>
            </a:r>
          </a:p>
          <a:p>
            <a:endParaRPr lang="en-US" dirty="0"/>
          </a:p>
          <a:p>
            <a:r>
              <a:rPr lang="en-US" dirty="0"/>
              <a:t>Symptoms are severe enough to disrupt patients’ activities, interpersonal relations, and overall quality of life, and to make them seek treatment.</a:t>
            </a:r>
          </a:p>
          <a:p>
            <a:endParaRPr lang="en-US" dirty="0"/>
          </a:p>
          <a:p>
            <a:r>
              <a:rPr lang="en-US" dirty="0"/>
              <a:t>Symptoms remit completely with sertraline in two thirds of patients.</a:t>
            </a:r>
          </a:p>
        </p:txBody>
      </p:sp>
    </p:spTree>
    <p:extLst>
      <p:ext uri="{BB962C8B-B14F-4D97-AF65-F5344CB8AC3E}">
        <p14:creationId xmlns:p14="http://schemas.microsoft.com/office/powerpoint/2010/main" val="26174774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3" name="Rectangle 6152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D580F3-0FE0-4E9E-F104-2AF997D00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8455794" cy="1783080"/>
          </a:xfrm>
        </p:spPr>
        <p:txBody>
          <a:bodyPr anchor="b">
            <a:normAutofit/>
          </a:bodyPr>
          <a:lstStyle/>
          <a:p>
            <a:r>
              <a:rPr lang="en-US" sz="5400" dirty="0"/>
              <a:t>2) </a:t>
            </a:r>
            <a:r>
              <a:rPr lang="en-US" sz="5400" dirty="0" err="1"/>
              <a:t>Paraictal</a:t>
            </a:r>
            <a:r>
              <a:rPr lang="en-US" sz="5400" dirty="0"/>
              <a:t> expressions of depression in epilepsy</a:t>
            </a:r>
          </a:p>
        </p:txBody>
      </p:sp>
      <p:sp>
        <p:nvSpPr>
          <p:cNvPr id="615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5D231-1C41-4F62-06A0-406FC2F99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" y="2706624"/>
            <a:ext cx="9632925" cy="3822192"/>
          </a:xfrm>
        </p:spPr>
        <p:txBody>
          <a:bodyPr>
            <a:noAutofit/>
          </a:bodyPr>
          <a:lstStyle/>
          <a:p>
            <a:r>
              <a:rPr lang="en-US" dirty="0"/>
              <a:t>Depressive episodes that are intimately related to the seizure occurrence have unique clinical features.</a:t>
            </a:r>
            <a:endParaRPr lang="ar-SA" dirty="0"/>
          </a:p>
          <a:p>
            <a:endParaRPr lang="en-US" dirty="0"/>
          </a:p>
          <a:p>
            <a:r>
              <a:rPr lang="en-US" dirty="0" err="1"/>
              <a:t>Paraictal</a:t>
            </a:r>
            <a:r>
              <a:rPr lang="en-US" dirty="0"/>
              <a:t> expression can be subclassified into three groups:</a:t>
            </a:r>
          </a:p>
          <a:p>
            <a:pPr marL="0" indent="0">
              <a:buNone/>
            </a:pPr>
            <a:r>
              <a:rPr lang="en-US" dirty="0"/>
              <a:t>a) Ictal depression.</a:t>
            </a:r>
          </a:p>
          <a:p>
            <a:pPr marL="0" indent="0">
              <a:buNone/>
            </a:pPr>
            <a:r>
              <a:rPr lang="en-US" dirty="0"/>
              <a:t>b) Preictal depression.</a:t>
            </a:r>
          </a:p>
          <a:p>
            <a:pPr marL="0" indent="0">
              <a:buNone/>
            </a:pPr>
            <a:r>
              <a:rPr lang="en-US" dirty="0"/>
              <a:t>c) Postictal depression.</a:t>
            </a:r>
          </a:p>
        </p:txBody>
      </p:sp>
    </p:spTree>
    <p:extLst>
      <p:ext uri="{BB962C8B-B14F-4D97-AF65-F5344CB8AC3E}">
        <p14:creationId xmlns:p14="http://schemas.microsoft.com/office/powerpoint/2010/main" val="10770094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3" name="Rectangle 6152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D580F3-0FE0-4E9E-F104-2AF997D00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8455794" cy="1783080"/>
          </a:xfrm>
        </p:spPr>
        <p:txBody>
          <a:bodyPr anchor="b">
            <a:normAutofit/>
          </a:bodyPr>
          <a:lstStyle/>
          <a:p>
            <a:pPr marL="0" indent="0">
              <a:buNone/>
            </a:pPr>
            <a:r>
              <a:rPr lang="en-US" sz="5400" dirty="0"/>
              <a:t>a) Ictal depression.</a:t>
            </a:r>
          </a:p>
        </p:txBody>
      </p:sp>
      <p:sp>
        <p:nvSpPr>
          <p:cNvPr id="615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5D231-1C41-4F62-06A0-406FC2F99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" y="2706624"/>
            <a:ext cx="9632925" cy="3822192"/>
          </a:xfrm>
        </p:spPr>
        <p:txBody>
          <a:bodyPr>
            <a:noAutofit/>
          </a:bodyPr>
          <a:lstStyle/>
          <a:p>
            <a:r>
              <a:rPr lang="en-US" dirty="0"/>
              <a:t>Ictal depression is the clinical expression of a simple partial seizure in which the depressive symptoms are the predominant signs.</a:t>
            </a:r>
          </a:p>
          <a:p>
            <a:endParaRPr lang="en-US" dirty="0"/>
          </a:p>
          <a:p>
            <a:r>
              <a:rPr lang="en-US" dirty="0"/>
              <a:t>Such mood changes typically are brief, stereotypical, occur out of context, and are associated with other ictal phenomena.</a:t>
            </a:r>
          </a:p>
          <a:p>
            <a:endParaRPr lang="en-US" dirty="0"/>
          </a:p>
          <a:p>
            <a:r>
              <a:rPr lang="en-US" dirty="0"/>
              <a:t>The most frequent symptoms include feelings of anhedonia, guilt, and suicidal ideation.</a:t>
            </a:r>
          </a:p>
        </p:txBody>
      </p:sp>
    </p:spTree>
    <p:extLst>
      <p:ext uri="{BB962C8B-B14F-4D97-AF65-F5344CB8AC3E}">
        <p14:creationId xmlns:p14="http://schemas.microsoft.com/office/powerpoint/2010/main" val="725765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8465FD-E058-4209-95B0-61E4BFF01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640080"/>
            <a:ext cx="8494403" cy="1481328"/>
          </a:xfrm>
        </p:spPr>
        <p:txBody>
          <a:bodyPr anchor="b">
            <a:noAutofit/>
          </a:bodyPr>
          <a:lstStyle/>
          <a:p>
            <a:r>
              <a:rPr lang="en-US" sz="5400" dirty="0"/>
              <a:t>Is Epilepsy a Neuropsychiatric or a Neurologic Disorder?</a:t>
            </a:r>
          </a:p>
        </p:txBody>
      </p:sp>
      <p:sp>
        <p:nvSpPr>
          <p:cNvPr id="73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A94E0-624E-4DAC-BEC7-B0EFBBFD5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9707382" cy="386156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/>
              <a:t>1) The prevalence of depression is 10% among patients with less than one seizure per month.</a:t>
            </a:r>
          </a:p>
          <a:p>
            <a:pPr marL="0" indent="0">
              <a:buNone/>
            </a:pPr>
            <a:r>
              <a:rPr lang="en-US" dirty="0"/>
              <a:t>2) 21% in those whose seizure frequency was more than one per month.</a:t>
            </a:r>
          </a:p>
          <a:p>
            <a:pPr marL="0" indent="0">
              <a:buNone/>
            </a:pPr>
            <a:r>
              <a:rPr lang="en-US" dirty="0"/>
              <a:t>3) 4% in seizure-free patients.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Still, Seizure-free patients off antiepileptic drugs (AED) have a higher risk of psychopathology than general population.</a:t>
            </a:r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7096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3" name="Rectangle 6152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D580F3-0FE0-4E9E-F104-2AF997D00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8455794" cy="1783080"/>
          </a:xfrm>
        </p:spPr>
        <p:txBody>
          <a:bodyPr anchor="b">
            <a:normAutofit/>
          </a:bodyPr>
          <a:lstStyle/>
          <a:p>
            <a:pPr marL="0" indent="0">
              <a:buNone/>
            </a:pPr>
            <a:r>
              <a:rPr lang="en-US" sz="5400" dirty="0"/>
              <a:t>b) Preictal depression.</a:t>
            </a:r>
          </a:p>
        </p:txBody>
      </p:sp>
      <p:sp>
        <p:nvSpPr>
          <p:cNvPr id="615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5D231-1C41-4F62-06A0-406FC2F99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" y="2706624"/>
            <a:ext cx="9632925" cy="3822192"/>
          </a:xfrm>
        </p:spPr>
        <p:txBody>
          <a:bodyPr>
            <a:noAutofit/>
          </a:bodyPr>
          <a:lstStyle/>
          <a:p>
            <a:r>
              <a:rPr lang="en-US" dirty="0"/>
              <a:t>There are very few reports in the literature of this form of </a:t>
            </a:r>
            <a:r>
              <a:rPr lang="en-US" dirty="0" err="1"/>
              <a:t>paraictal</a:t>
            </a:r>
            <a:r>
              <a:rPr lang="en-US" dirty="0"/>
              <a:t> depression.</a:t>
            </a:r>
          </a:p>
        </p:txBody>
      </p:sp>
    </p:spTree>
    <p:extLst>
      <p:ext uri="{BB962C8B-B14F-4D97-AF65-F5344CB8AC3E}">
        <p14:creationId xmlns:p14="http://schemas.microsoft.com/office/powerpoint/2010/main" val="8966765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3" name="Rectangle 6152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D580F3-0FE0-4E9E-F104-2AF997D00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8455794" cy="1783080"/>
          </a:xfrm>
        </p:spPr>
        <p:txBody>
          <a:bodyPr anchor="b">
            <a:normAutofit/>
          </a:bodyPr>
          <a:lstStyle/>
          <a:p>
            <a:pPr marL="0" indent="0">
              <a:buNone/>
            </a:pPr>
            <a:r>
              <a:rPr lang="en-US" sz="5400" dirty="0"/>
              <a:t>c) Postictal depression.</a:t>
            </a:r>
          </a:p>
        </p:txBody>
      </p:sp>
      <p:sp>
        <p:nvSpPr>
          <p:cNvPr id="615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5D231-1C41-4F62-06A0-406FC2F99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" y="2706624"/>
            <a:ext cx="9632925" cy="3822192"/>
          </a:xfrm>
        </p:spPr>
        <p:txBody>
          <a:bodyPr>
            <a:noAutofit/>
          </a:bodyPr>
          <a:lstStyle/>
          <a:p>
            <a:r>
              <a:rPr lang="en-US" dirty="0"/>
              <a:t>Postictal symptoms of depression have been recognized for a very long time.</a:t>
            </a:r>
          </a:p>
          <a:p>
            <a:r>
              <a:rPr lang="en-US" dirty="0"/>
              <a:t>It is present in about half of patients with consecutive refractory partial seizure disorders.</a:t>
            </a:r>
          </a:p>
          <a:p>
            <a:r>
              <a:rPr lang="en-US" dirty="0"/>
              <a:t>Depressive symptoms can outlast the ictus for up to 2 weeks, and, at times, have led patients to suicide.</a:t>
            </a:r>
          </a:p>
        </p:txBody>
      </p:sp>
    </p:spTree>
    <p:extLst>
      <p:ext uri="{BB962C8B-B14F-4D97-AF65-F5344CB8AC3E}">
        <p14:creationId xmlns:p14="http://schemas.microsoft.com/office/powerpoint/2010/main" val="37931277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3" name="Rectangle 6152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D580F3-0FE0-4E9E-F104-2AF997D00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572483" cy="1783080"/>
          </a:xfrm>
        </p:spPr>
        <p:txBody>
          <a:bodyPr anchor="b">
            <a:normAutofit/>
          </a:bodyPr>
          <a:lstStyle/>
          <a:p>
            <a:r>
              <a:rPr lang="en-US" sz="5400" dirty="0"/>
              <a:t>3) Depression as an iatrogenic process</a:t>
            </a:r>
          </a:p>
        </p:txBody>
      </p:sp>
      <p:sp>
        <p:nvSpPr>
          <p:cNvPr id="615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5D231-1C41-4F62-06A0-406FC2F99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" y="2706623"/>
            <a:ext cx="9632925" cy="4048739"/>
          </a:xfrm>
        </p:spPr>
        <p:txBody>
          <a:bodyPr>
            <a:noAutofit/>
          </a:bodyPr>
          <a:lstStyle/>
          <a:p>
            <a:r>
              <a:rPr lang="en-US" dirty="0"/>
              <a:t>Every AED can cause psychiatric symptoms in patients with epilepsy.</a:t>
            </a:r>
          </a:p>
          <a:p>
            <a:r>
              <a:rPr lang="en-US" dirty="0"/>
              <a:t>Phenobarbital can cause depression that may be associated with both suicidal ideation and behavior.</a:t>
            </a:r>
          </a:p>
          <a:p>
            <a:r>
              <a:rPr lang="en-US" dirty="0"/>
              <a:t>Primidone, tiagabine, vigabatrin, felbamate and topiramate are known to cause depressive symptoms.</a:t>
            </a:r>
          </a:p>
          <a:p>
            <a:r>
              <a:rPr lang="en-US" dirty="0"/>
              <a:t>AEDs with mood stabilizing properties, such as carbamazepine and valproic acid, have a lower possibility to cause depressive symptoms.</a:t>
            </a:r>
          </a:p>
        </p:txBody>
      </p:sp>
    </p:spTree>
    <p:extLst>
      <p:ext uri="{BB962C8B-B14F-4D97-AF65-F5344CB8AC3E}">
        <p14:creationId xmlns:p14="http://schemas.microsoft.com/office/powerpoint/2010/main" val="22348574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B5DAA40F-4F28-4316-934E-C55D7C3AA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6D467C8-A8E0-468B-B88D-9CEEE37BF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33452" cy="6858000"/>
          </a:xfrm>
          <a:custGeom>
            <a:avLst/>
            <a:gdLst>
              <a:gd name="connsiteX0" fmla="*/ 0 w 7433452"/>
              <a:gd name="connsiteY0" fmla="*/ 0 h 6858000"/>
              <a:gd name="connsiteX1" fmla="*/ 1592736 w 7433452"/>
              <a:gd name="connsiteY1" fmla="*/ 0 h 6858000"/>
              <a:gd name="connsiteX2" fmla="*/ 2171700 w 7433452"/>
              <a:gd name="connsiteY2" fmla="*/ 0 h 6858000"/>
              <a:gd name="connsiteX3" fmla="*/ 2762696 w 7433452"/>
              <a:gd name="connsiteY3" fmla="*/ 0 h 6858000"/>
              <a:gd name="connsiteX4" fmla="*/ 2829254 w 7433452"/>
              <a:gd name="connsiteY4" fmla="*/ 0 h 6858000"/>
              <a:gd name="connsiteX5" fmla="*/ 7415310 w 7433452"/>
              <a:gd name="connsiteY5" fmla="*/ 0 h 6858000"/>
              <a:gd name="connsiteX6" fmla="*/ 7405703 w 7433452"/>
              <a:gd name="connsiteY6" fmla="*/ 94814 h 6858000"/>
              <a:gd name="connsiteX7" fmla="*/ 7410754 w 7433452"/>
              <a:gd name="connsiteY7" fmla="*/ 421796 h 6858000"/>
              <a:gd name="connsiteX8" fmla="*/ 7414688 w 7433452"/>
              <a:gd name="connsiteY8" fmla="*/ 812192 h 6858000"/>
              <a:gd name="connsiteX9" fmla="*/ 7395017 w 7433452"/>
              <a:gd name="connsiteY9" fmla="*/ 1113642 h 6858000"/>
              <a:gd name="connsiteX10" fmla="*/ 7422810 w 7433452"/>
              <a:gd name="connsiteY10" fmla="*/ 1796708 h 6858000"/>
              <a:gd name="connsiteX11" fmla="*/ 7421161 w 7433452"/>
              <a:gd name="connsiteY11" fmla="*/ 2327333 h 6858000"/>
              <a:gd name="connsiteX12" fmla="*/ 7412023 w 7433452"/>
              <a:gd name="connsiteY12" fmla="*/ 2784280 h 6858000"/>
              <a:gd name="connsiteX13" fmla="*/ 7417480 w 7433452"/>
              <a:gd name="connsiteY13" fmla="*/ 2985458 h 6858000"/>
              <a:gd name="connsiteX14" fmla="*/ 7403774 w 7433452"/>
              <a:gd name="connsiteY14" fmla="*/ 3531096 h 6858000"/>
              <a:gd name="connsiteX15" fmla="*/ 7414307 w 7433452"/>
              <a:gd name="connsiteY15" fmla="*/ 4336830 h 6858000"/>
              <a:gd name="connsiteX16" fmla="*/ 7413419 w 7433452"/>
              <a:gd name="connsiteY16" fmla="*/ 5026893 h 6858000"/>
              <a:gd name="connsiteX17" fmla="*/ 7417734 w 7433452"/>
              <a:gd name="connsiteY17" fmla="*/ 5252632 h 6858000"/>
              <a:gd name="connsiteX18" fmla="*/ 7417734 w 7433452"/>
              <a:gd name="connsiteY18" fmla="*/ 5466282 h 6858000"/>
              <a:gd name="connsiteX19" fmla="*/ 7379659 w 7433452"/>
              <a:gd name="connsiteY19" fmla="*/ 6121225 h 6858000"/>
              <a:gd name="connsiteX20" fmla="*/ 7395115 w 7433452"/>
              <a:gd name="connsiteY20" fmla="*/ 6708907 h 6858000"/>
              <a:gd name="connsiteX21" fmla="*/ 7412408 w 7433452"/>
              <a:gd name="connsiteY21" fmla="*/ 6858000 h 6858000"/>
              <a:gd name="connsiteX22" fmla="*/ 2829254 w 7433452"/>
              <a:gd name="connsiteY22" fmla="*/ 6858000 h 6858000"/>
              <a:gd name="connsiteX23" fmla="*/ 2762696 w 7433452"/>
              <a:gd name="connsiteY23" fmla="*/ 6858000 h 6858000"/>
              <a:gd name="connsiteX24" fmla="*/ 2171700 w 7433452"/>
              <a:gd name="connsiteY24" fmla="*/ 6858000 h 6858000"/>
              <a:gd name="connsiteX25" fmla="*/ 1592736 w 7433452"/>
              <a:gd name="connsiteY25" fmla="*/ 6858000 h 6858000"/>
              <a:gd name="connsiteX26" fmla="*/ 0 w 7433452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433452" h="6858000">
                <a:moveTo>
                  <a:pt x="0" y="0"/>
                </a:moveTo>
                <a:lnTo>
                  <a:pt x="1592736" y="0"/>
                </a:lnTo>
                <a:lnTo>
                  <a:pt x="2171700" y="0"/>
                </a:lnTo>
                <a:lnTo>
                  <a:pt x="2762696" y="0"/>
                </a:lnTo>
                <a:lnTo>
                  <a:pt x="2829254" y="0"/>
                </a:lnTo>
                <a:lnTo>
                  <a:pt x="7415310" y="0"/>
                </a:lnTo>
                <a:lnTo>
                  <a:pt x="7405703" y="94814"/>
                </a:lnTo>
                <a:cubicBezTo>
                  <a:pt x="7398856" y="203629"/>
                  <a:pt x="7403520" y="312712"/>
                  <a:pt x="7410754" y="421796"/>
                </a:cubicBezTo>
                <a:cubicBezTo>
                  <a:pt x="7421580" y="551656"/>
                  <a:pt x="7422900" y="682144"/>
                  <a:pt x="7414688" y="812192"/>
                </a:cubicBezTo>
                <a:cubicBezTo>
                  <a:pt x="7406693" y="912591"/>
                  <a:pt x="7397682" y="1012988"/>
                  <a:pt x="7395017" y="1113642"/>
                </a:cubicBezTo>
                <a:cubicBezTo>
                  <a:pt x="7388670" y="1342689"/>
                  <a:pt x="7407708" y="1569316"/>
                  <a:pt x="7422810" y="1796708"/>
                </a:cubicBezTo>
                <a:cubicBezTo>
                  <a:pt x="7434487" y="1973710"/>
                  <a:pt x="7439944" y="2150457"/>
                  <a:pt x="7421161" y="2327333"/>
                </a:cubicBezTo>
                <a:cubicBezTo>
                  <a:pt x="7405170" y="2479266"/>
                  <a:pt x="7396793" y="2631453"/>
                  <a:pt x="7412023" y="2784280"/>
                </a:cubicBezTo>
                <a:cubicBezTo>
                  <a:pt x="7418749" y="2851085"/>
                  <a:pt x="7425984" y="2918653"/>
                  <a:pt x="7417480" y="2985458"/>
                </a:cubicBezTo>
                <a:cubicBezTo>
                  <a:pt x="7394508" y="3167039"/>
                  <a:pt x="7398063" y="3349132"/>
                  <a:pt x="7403774" y="3531096"/>
                </a:cubicBezTo>
                <a:cubicBezTo>
                  <a:pt x="7412277" y="3799715"/>
                  <a:pt x="7426364" y="4067954"/>
                  <a:pt x="7414307" y="4336830"/>
                </a:cubicBezTo>
                <a:cubicBezTo>
                  <a:pt x="7404027" y="4566639"/>
                  <a:pt x="7420653" y="4796831"/>
                  <a:pt x="7413419" y="5026893"/>
                </a:cubicBezTo>
                <a:cubicBezTo>
                  <a:pt x="7410982" y="5102162"/>
                  <a:pt x="7412429" y="5177504"/>
                  <a:pt x="7417734" y="5252632"/>
                </a:cubicBezTo>
                <a:cubicBezTo>
                  <a:pt x="7424271" y="5323700"/>
                  <a:pt x="7424271" y="5395213"/>
                  <a:pt x="7417734" y="5466282"/>
                </a:cubicBezTo>
                <a:cubicBezTo>
                  <a:pt x="7393239" y="5683875"/>
                  <a:pt x="7383214" y="5902486"/>
                  <a:pt x="7379659" y="6121225"/>
                </a:cubicBezTo>
                <a:cubicBezTo>
                  <a:pt x="7376423" y="6317442"/>
                  <a:pt x="7378041" y="6513586"/>
                  <a:pt x="7395115" y="6708907"/>
                </a:cubicBezTo>
                <a:lnTo>
                  <a:pt x="7412408" y="6858000"/>
                </a:lnTo>
                <a:lnTo>
                  <a:pt x="2829254" y="6858000"/>
                </a:lnTo>
                <a:lnTo>
                  <a:pt x="2762696" y="6858000"/>
                </a:lnTo>
                <a:lnTo>
                  <a:pt x="2171700" y="6858000"/>
                </a:lnTo>
                <a:lnTo>
                  <a:pt x="15927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23A4EF-44C4-82EB-028C-862254AB2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1" y="329184"/>
            <a:ext cx="6241568" cy="1783080"/>
          </a:xfrm>
        </p:spPr>
        <p:txBody>
          <a:bodyPr anchor="b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Acknowledgement</a:t>
            </a:r>
          </a:p>
        </p:txBody>
      </p:sp>
      <p:sp>
        <p:nvSpPr>
          <p:cNvPr id="27" name="sketch line">
            <a:extLst>
              <a:ext uri="{FF2B5EF4-FFF2-40B4-BE49-F238E27FC236}">
                <a16:creationId xmlns:a16="http://schemas.microsoft.com/office/drawing/2014/main" id="{62677C27-4325-4BE2-B2C9-B721DA9E3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475" y="2362200"/>
            <a:ext cx="4056549" cy="18288"/>
          </a:xfrm>
          <a:custGeom>
            <a:avLst/>
            <a:gdLst>
              <a:gd name="connsiteX0" fmla="*/ 0 w 4056549"/>
              <a:gd name="connsiteY0" fmla="*/ 0 h 18288"/>
              <a:gd name="connsiteX1" fmla="*/ 676092 w 4056549"/>
              <a:gd name="connsiteY1" fmla="*/ 0 h 18288"/>
              <a:gd name="connsiteX2" fmla="*/ 1271052 w 4056549"/>
              <a:gd name="connsiteY2" fmla="*/ 0 h 18288"/>
              <a:gd name="connsiteX3" fmla="*/ 1947144 w 4056549"/>
              <a:gd name="connsiteY3" fmla="*/ 0 h 18288"/>
              <a:gd name="connsiteX4" fmla="*/ 2501539 w 4056549"/>
              <a:gd name="connsiteY4" fmla="*/ 0 h 18288"/>
              <a:gd name="connsiteX5" fmla="*/ 3137065 w 4056549"/>
              <a:gd name="connsiteY5" fmla="*/ 0 h 18288"/>
              <a:gd name="connsiteX6" fmla="*/ 4056549 w 4056549"/>
              <a:gd name="connsiteY6" fmla="*/ 0 h 18288"/>
              <a:gd name="connsiteX7" fmla="*/ 4056549 w 4056549"/>
              <a:gd name="connsiteY7" fmla="*/ 18288 h 18288"/>
              <a:gd name="connsiteX8" fmla="*/ 3380458 w 4056549"/>
              <a:gd name="connsiteY8" fmla="*/ 18288 h 18288"/>
              <a:gd name="connsiteX9" fmla="*/ 2663801 w 4056549"/>
              <a:gd name="connsiteY9" fmla="*/ 18288 h 18288"/>
              <a:gd name="connsiteX10" fmla="*/ 2068840 w 4056549"/>
              <a:gd name="connsiteY10" fmla="*/ 18288 h 18288"/>
              <a:gd name="connsiteX11" fmla="*/ 1311618 w 4056549"/>
              <a:gd name="connsiteY11" fmla="*/ 18288 h 18288"/>
              <a:gd name="connsiteX12" fmla="*/ 716657 w 4056549"/>
              <a:gd name="connsiteY12" fmla="*/ 18288 h 18288"/>
              <a:gd name="connsiteX13" fmla="*/ 0 w 4056549"/>
              <a:gd name="connsiteY13" fmla="*/ 18288 h 18288"/>
              <a:gd name="connsiteX14" fmla="*/ 0 w 4056549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56549" h="18288" fill="none" extrusionOk="0">
                <a:moveTo>
                  <a:pt x="0" y="0"/>
                </a:moveTo>
                <a:cubicBezTo>
                  <a:pt x="324395" y="-12272"/>
                  <a:pt x="437185" y="20747"/>
                  <a:pt x="676092" y="0"/>
                </a:cubicBezTo>
                <a:cubicBezTo>
                  <a:pt x="914999" y="-20747"/>
                  <a:pt x="980886" y="20074"/>
                  <a:pt x="1271052" y="0"/>
                </a:cubicBezTo>
                <a:cubicBezTo>
                  <a:pt x="1561218" y="-20074"/>
                  <a:pt x="1609815" y="19965"/>
                  <a:pt x="1947144" y="0"/>
                </a:cubicBezTo>
                <a:cubicBezTo>
                  <a:pt x="2284473" y="-19965"/>
                  <a:pt x="2317816" y="-23682"/>
                  <a:pt x="2501539" y="0"/>
                </a:cubicBezTo>
                <a:cubicBezTo>
                  <a:pt x="2685262" y="23682"/>
                  <a:pt x="2879461" y="12712"/>
                  <a:pt x="3137065" y="0"/>
                </a:cubicBezTo>
                <a:cubicBezTo>
                  <a:pt x="3394669" y="-12712"/>
                  <a:pt x="3618306" y="-41742"/>
                  <a:pt x="4056549" y="0"/>
                </a:cubicBezTo>
                <a:cubicBezTo>
                  <a:pt x="4056201" y="6465"/>
                  <a:pt x="4056979" y="10922"/>
                  <a:pt x="4056549" y="18288"/>
                </a:cubicBezTo>
                <a:cubicBezTo>
                  <a:pt x="3807729" y="-7540"/>
                  <a:pt x="3536237" y="12619"/>
                  <a:pt x="3380458" y="18288"/>
                </a:cubicBezTo>
                <a:cubicBezTo>
                  <a:pt x="3224679" y="23957"/>
                  <a:pt x="2967497" y="23368"/>
                  <a:pt x="2663801" y="18288"/>
                </a:cubicBezTo>
                <a:cubicBezTo>
                  <a:pt x="2360105" y="13208"/>
                  <a:pt x="2359716" y="-8821"/>
                  <a:pt x="2068840" y="18288"/>
                </a:cubicBezTo>
                <a:cubicBezTo>
                  <a:pt x="1777964" y="45397"/>
                  <a:pt x="1641909" y="31681"/>
                  <a:pt x="1311618" y="18288"/>
                </a:cubicBezTo>
                <a:cubicBezTo>
                  <a:pt x="981327" y="4895"/>
                  <a:pt x="990410" y="11155"/>
                  <a:pt x="716657" y="18288"/>
                </a:cubicBezTo>
                <a:cubicBezTo>
                  <a:pt x="442904" y="25421"/>
                  <a:pt x="330722" y="13665"/>
                  <a:pt x="0" y="18288"/>
                </a:cubicBezTo>
                <a:cubicBezTo>
                  <a:pt x="75" y="12069"/>
                  <a:pt x="515" y="5650"/>
                  <a:pt x="0" y="0"/>
                </a:cubicBezTo>
                <a:close/>
              </a:path>
              <a:path w="4056549" h="18288" stroke="0" extrusionOk="0">
                <a:moveTo>
                  <a:pt x="0" y="0"/>
                </a:moveTo>
                <a:cubicBezTo>
                  <a:pt x="175099" y="13469"/>
                  <a:pt x="459673" y="14529"/>
                  <a:pt x="594961" y="0"/>
                </a:cubicBezTo>
                <a:cubicBezTo>
                  <a:pt x="730249" y="-14529"/>
                  <a:pt x="873178" y="22015"/>
                  <a:pt x="1149356" y="0"/>
                </a:cubicBezTo>
                <a:cubicBezTo>
                  <a:pt x="1425534" y="-22015"/>
                  <a:pt x="1498871" y="-21513"/>
                  <a:pt x="1744316" y="0"/>
                </a:cubicBezTo>
                <a:cubicBezTo>
                  <a:pt x="1989761" y="21513"/>
                  <a:pt x="2112991" y="-46"/>
                  <a:pt x="2420408" y="0"/>
                </a:cubicBezTo>
                <a:cubicBezTo>
                  <a:pt x="2727825" y="46"/>
                  <a:pt x="2880256" y="-10040"/>
                  <a:pt x="3137065" y="0"/>
                </a:cubicBezTo>
                <a:cubicBezTo>
                  <a:pt x="3393874" y="10040"/>
                  <a:pt x="3704325" y="-6685"/>
                  <a:pt x="4056549" y="0"/>
                </a:cubicBezTo>
                <a:cubicBezTo>
                  <a:pt x="4055732" y="6895"/>
                  <a:pt x="4055770" y="11206"/>
                  <a:pt x="4056549" y="18288"/>
                </a:cubicBezTo>
                <a:cubicBezTo>
                  <a:pt x="3812770" y="11959"/>
                  <a:pt x="3533996" y="-5717"/>
                  <a:pt x="3299327" y="18288"/>
                </a:cubicBezTo>
                <a:cubicBezTo>
                  <a:pt x="3064658" y="42293"/>
                  <a:pt x="2940381" y="24492"/>
                  <a:pt x="2744931" y="18288"/>
                </a:cubicBezTo>
                <a:cubicBezTo>
                  <a:pt x="2549481" y="12084"/>
                  <a:pt x="2252169" y="51841"/>
                  <a:pt x="1987709" y="18288"/>
                </a:cubicBezTo>
                <a:cubicBezTo>
                  <a:pt x="1723249" y="-15265"/>
                  <a:pt x="1438946" y="3423"/>
                  <a:pt x="1230487" y="18288"/>
                </a:cubicBezTo>
                <a:cubicBezTo>
                  <a:pt x="1022028" y="33153"/>
                  <a:pt x="795957" y="18596"/>
                  <a:pt x="676092" y="18288"/>
                </a:cubicBezTo>
                <a:cubicBezTo>
                  <a:pt x="556227" y="17980"/>
                  <a:pt x="334853" y="39451"/>
                  <a:pt x="0" y="18288"/>
                </a:cubicBezTo>
                <a:cubicBezTo>
                  <a:pt x="95" y="14343"/>
                  <a:pt x="742" y="686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41F1C-4748-9980-1240-8A6C1B262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690" y="2529373"/>
            <a:ext cx="6792220" cy="4059904"/>
          </a:xfrm>
        </p:spPr>
        <p:txBody>
          <a:bodyPr>
            <a:normAutofit/>
          </a:bodyPr>
          <a:lstStyle/>
          <a:p>
            <a:r>
              <a:rPr lang="en-US" dirty="0"/>
              <a:t>Our colleague Anas O. </a:t>
            </a:r>
            <a:r>
              <a:rPr lang="en-US" dirty="0" err="1"/>
              <a:t>Satari</a:t>
            </a:r>
            <a:r>
              <a:rPr lang="en-US" dirty="0"/>
              <a:t>.</a:t>
            </a:r>
          </a:p>
        </p:txBody>
      </p:sp>
      <p:pic>
        <p:nvPicPr>
          <p:cNvPr id="1026" name="Picture 2" descr="لا يتوفر وصف للصورة.">
            <a:extLst>
              <a:ext uri="{FF2B5EF4-FFF2-40B4-BE49-F238E27FC236}">
                <a16:creationId xmlns:a16="http://schemas.microsoft.com/office/drawing/2014/main" id="{AB126EFD-0352-1142-65B6-FA257D715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115" y="1268590"/>
            <a:ext cx="5432195" cy="4627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1403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F3F26-A0E6-48AC-BB5B-CA7102B79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293637" cy="1325563"/>
          </a:xfrm>
        </p:spPr>
        <p:txBody>
          <a:bodyPr/>
          <a:lstStyle/>
          <a:p>
            <a:r>
              <a:rPr lang="en-US" dirty="0"/>
              <a:t>Thank you ^__^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7910A-12B1-4015-A3DC-F65C0C468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59555" cy="1029542"/>
          </a:xfrm>
        </p:spPr>
        <p:txBody>
          <a:bodyPr>
            <a:normAutofit fontScale="92500"/>
          </a:bodyPr>
          <a:lstStyle/>
          <a:p>
            <a:r>
              <a:rPr lang="en-US" dirty="0"/>
              <a:t>Our </a:t>
            </a:r>
            <a:r>
              <a:rPr lang="en-US" b="1" dirty="0"/>
              <a:t>reference</a:t>
            </a:r>
            <a:r>
              <a:rPr lang="en-US" dirty="0"/>
              <a:t> is an article named: “</a:t>
            </a:r>
            <a:r>
              <a:rPr lang="en-US" b="1" dirty="0"/>
              <a:t>Neuropsychiatric Complications of Epilepsy</a:t>
            </a:r>
            <a:r>
              <a:rPr lang="en-US" dirty="0"/>
              <a:t>”.</a:t>
            </a:r>
          </a:p>
        </p:txBody>
      </p:sp>
      <p:pic>
        <p:nvPicPr>
          <p:cNvPr id="6146" name="Picture 2" descr="Dont Starve Wilson Sticker - Dont Starve Wilson Default Dance - Discover &amp;  Share GIFs">
            <a:extLst>
              <a:ext uri="{FF2B5EF4-FFF2-40B4-BE49-F238E27FC236}">
                <a16:creationId xmlns:a16="http://schemas.microsoft.com/office/drawing/2014/main" id="{2A72ED0E-31B6-4434-A138-3C6483C95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422" y="681037"/>
            <a:ext cx="3705225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Обзор Don`t Starve: Giant Edition PS4 | Stratege">
            <a:extLst>
              <a:ext uri="{FF2B5EF4-FFF2-40B4-BE49-F238E27FC236}">
                <a16:creationId xmlns:a16="http://schemas.microsoft.com/office/drawing/2014/main" id="{B291951C-5A06-4C66-89AA-FB6B9300A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070" y="-61119"/>
            <a:ext cx="1657350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ชุมชน Steam :: คู่มือ :: List of commands don't starve together">
            <a:extLst>
              <a:ext uri="{FF2B5EF4-FFF2-40B4-BE49-F238E27FC236}">
                <a16:creationId xmlns:a16="http://schemas.microsoft.com/office/drawing/2014/main" id="{8D01F247-AFA3-48CF-AF50-FAC2C0820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896" y="2567786"/>
            <a:ext cx="3138323" cy="392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Don't starve">
            <a:extLst>
              <a:ext uri="{FF2B5EF4-FFF2-40B4-BE49-F238E27FC236}">
                <a16:creationId xmlns:a16="http://schemas.microsoft.com/office/drawing/2014/main" id="{3BA8B961-B137-42DE-AA82-3DB55A05B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070" y="3429000"/>
            <a:ext cx="1809750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264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47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0DA45F-174B-4810-AF93-F855F6112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8435" y="401216"/>
            <a:ext cx="7708765" cy="1783080"/>
          </a:xfrm>
        </p:spPr>
        <p:txBody>
          <a:bodyPr anchor="b">
            <a:normAutofit fontScale="90000"/>
          </a:bodyPr>
          <a:lstStyle/>
          <a:p>
            <a:r>
              <a:rPr lang="en-US" sz="5400" dirty="0"/>
              <a:t>Is Epilepsy a Neuropsychiatric or a Neurologic Disorder?</a:t>
            </a:r>
          </a:p>
        </p:txBody>
      </p:sp>
      <p:sp>
        <p:nvSpPr>
          <p:cNvPr id="53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053B96-21B9-4695-A0B4-AA167B8EF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7232904" cy="3750160"/>
          </a:xfrm>
        </p:spPr>
        <p:txBody>
          <a:bodyPr>
            <a:normAutofit/>
          </a:bodyPr>
          <a:lstStyle/>
          <a:p>
            <a:r>
              <a:rPr lang="en-US" dirty="0"/>
              <a:t>patients with uncomplicated epilepsy who have remained seizure free off AEDs since childhood had a worse outcome than general population in terms of:</a:t>
            </a:r>
          </a:p>
          <a:p>
            <a:pPr marL="0" indent="0">
              <a:buNone/>
            </a:pPr>
            <a:r>
              <a:rPr lang="en-US" dirty="0"/>
              <a:t>1) Primary education.</a:t>
            </a:r>
          </a:p>
          <a:p>
            <a:pPr marL="0" indent="0">
              <a:buNone/>
            </a:pPr>
            <a:r>
              <a:rPr lang="en-US" dirty="0"/>
              <a:t>2) Marriage.</a:t>
            </a:r>
          </a:p>
          <a:p>
            <a:pPr marL="0" indent="0">
              <a:buNone/>
            </a:pPr>
            <a:r>
              <a:rPr lang="en-US" dirty="0"/>
              <a:t>3) Employment.</a:t>
            </a:r>
          </a:p>
          <a:p>
            <a:pPr marL="0" indent="0">
              <a:buNone/>
            </a:pPr>
            <a:r>
              <a:rPr lang="en-US" dirty="0"/>
              <a:t>4) Socioeconomic status.</a:t>
            </a:r>
          </a:p>
        </p:txBody>
      </p:sp>
    </p:spTree>
    <p:extLst>
      <p:ext uri="{BB962C8B-B14F-4D97-AF65-F5344CB8AC3E}">
        <p14:creationId xmlns:p14="http://schemas.microsoft.com/office/powerpoint/2010/main" val="59471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47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0DA45F-174B-4810-AF93-F855F6112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8435" y="401216"/>
            <a:ext cx="7708765" cy="1783080"/>
          </a:xfrm>
        </p:spPr>
        <p:txBody>
          <a:bodyPr anchor="b">
            <a:normAutofit fontScale="90000"/>
          </a:bodyPr>
          <a:lstStyle/>
          <a:p>
            <a:r>
              <a:rPr lang="en-US" sz="5400" dirty="0"/>
              <a:t>Is Epilepsy a Neuropsychiatric or a Neurologic Disorder?</a:t>
            </a:r>
          </a:p>
        </p:txBody>
      </p:sp>
      <p:sp>
        <p:nvSpPr>
          <p:cNvPr id="53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053B96-21B9-4695-A0B4-AA167B8EF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7232904" cy="3750160"/>
          </a:xfrm>
        </p:spPr>
        <p:txBody>
          <a:bodyPr>
            <a:normAutofit/>
          </a:bodyPr>
          <a:lstStyle/>
          <a:p>
            <a:r>
              <a:rPr lang="en-US" dirty="0"/>
              <a:t>After following a group of epilepsy patients after the age of 18 years, a study reported that: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1) Social isolation was recorded in 16%.</a:t>
            </a:r>
          </a:p>
          <a:p>
            <a:pPr marL="0" indent="0">
              <a:buNone/>
            </a:pPr>
            <a:r>
              <a:rPr lang="en-US" dirty="0"/>
              <a:t>2) Financial dependency in 30%.</a:t>
            </a:r>
          </a:p>
          <a:p>
            <a:pPr marL="0" indent="0">
              <a:buNone/>
            </a:pPr>
            <a:r>
              <a:rPr lang="en-US" dirty="0"/>
              <a:t>3) Unemployment in 30%.</a:t>
            </a:r>
          </a:p>
        </p:txBody>
      </p:sp>
    </p:spTree>
    <p:extLst>
      <p:ext uri="{BB962C8B-B14F-4D97-AF65-F5344CB8AC3E}">
        <p14:creationId xmlns:p14="http://schemas.microsoft.com/office/powerpoint/2010/main" val="3815776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8465FD-E058-4209-95B0-61E4BFF01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640080"/>
            <a:ext cx="8494403" cy="1481328"/>
          </a:xfrm>
        </p:spPr>
        <p:txBody>
          <a:bodyPr anchor="b">
            <a:noAutofit/>
          </a:bodyPr>
          <a:lstStyle/>
          <a:p>
            <a:r>
              <a:rPr lang="en-US" sz="5400" dirty="0"/>
              <a:t>Is Epilepsy a Neuropsychiatric or a Neurologic Disorder?</a:t>
            </a:r>
          </a:p>
        </p:txBody>
      </p:sp>
      <p:sp>
        <p:nvSpPr>
          <p:cNvPr id="73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A94E0-624E-4DAC-BEC7-B0EFBBFD5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9707382" cy="386156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/>
              <a:t>epilepsy patients are vulnerable to psychosocial, even after achieving optimal seizure control in the absence of any cognitive impairment.</a:t>
            </a:r>
          </a:p>
        </p:txBody>
      </p:sp>
    </p:spTree>
    <p:extLst>
      <p:ext uri="{BB962C8B-B14F-4D97-AF65-F5344CB8AC3E}">
        <p14:creationId xmlns:p14="http://schemas.microsoft.com/office/powerpoint/2010/main" val="3771848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301E07F-4F79-4B58-8698-EF24DC1EC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E58B2195-5055-402F-A3E7-53FF0E498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91583" y="775849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EE6F773-742A-491A-9A00-A2A150DF5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9419" y="366810"/>
            <a:ext cx="6124381" cy="61243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14EBE7-56B8-0D64-2F3F-2311CA099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21" y="1950099"/>
            <a:ext cx="4912178" cy="454109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dirty="0"/>
              <a:t>How Close is the Relationship Between Epilepsy and Psychiatric Disorders?</a:t>
            </a:r>
            <a:endParaRPr lang="en-US" sz="6000" u="sng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4" descr="doodlebuttz: First try at making a GIF in a long... - The Hollow Knight">
            <a:extLst>
              <a:ext uri="{FF2B5EF4-FFF2-40B4-BE49-F238E27FC236}">
                <a16:creationId xmlns:a16="http://schemas.microsoft.com/office/drawing/2014/main" id="{AD532740-AF55-2B80-DAAD-D3B854F9413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4119" y="1374798"/>
            <a:ext cx="4027413" cy="4108404"/>
          </a:xfrm>
          <a:custGeom>
            <a:avLst/>
            <a:gdLst/>
            <a:ahLst/>
            <a:cxnLst/>
            <a:rect l="l" t="t" r="r" b="b"/>
            <a:pathLst>
              <a:path w="4273177" h="4470400">
                <a:moveTo>
                  <a:pt x="75080" y="0"/>
                </a:moveTo>
                <a:lnTo>
                  <a:pt x="4198097" y="0"/>
                </a:lnTo>
                <a:cubicBezTo>
                  <a:pt x="4239563" y="0"/>
                  <a:pt x="4273177" y="33614"/>
                  <a:pt x="4273177" y="75080"/>
                </a:cubicBezTo>
                <a:lnTo>
                  <a:pt x="4273177" y="4395320"/>
                </a:lnTo>
                <a:cubicBezTo>
                  <a:pt x="4273177" y="4436786"/>
                  <a:pt x="4239563" y="4470400"/>
                  <a:pt x="4198097" y="4470400"/>
                </a:cubicBezTo>
                <a:lnTo>
                  <a:pt x="75080" y="4470400"/>
                </a:lnTo>
                <a:cubicBezTo>
                  <a:pt x="33614" y="4470400"/>
                  <a:pt x="0" y="4436786"/>
                  <a:pt x="0" y="4395320"/>
                </a:cubicBezTo>
                <a:lnTo>
                  <a:pt x="0" y="75080"/>
                </a:lnTo>
                <a:cubicBezTo>
                  <a:pt x="0" y="33614"/>
                  <a:pt x="33614" y="0"/>
                  <a:pt x="750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437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6D1E86-D424-46EC-B058-0A2FCC39B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9649407" cy="1325563"/>
          </a:xfrm>
        </p:spPr>
        <p:txBody>
          <a:bodyPr>
            <a:normAutofit/>
          </a:bodyPr>
          <a:lstStyle/>
          <a:p>
            <a:r>
              <a:rPr lang="en-US" dirty="0"/>
              <a:t>How Close is the Relationship Between Epilepsy and Psychiatric Disorders?</a:t>
            </a:r>
            <a:endParaRPr lang="en-US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A2C8C-7282-4449-B951-E862FD01B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564" y="2080187"/>
            <a:ext cx="9106604" cy="3856717"/>
          </a:xfrm>
        </p:spPr>
        <p:txBody>
          <a:bodyPr>
            <a:noAutofit/>
          </a:bodyPr>
          <a:lstStyle/>
          <a:p>
            <a:r>
              <a:rPr lang="en-US" dirty="0"/>
              <a:t>The causes of psychopathology in epilepsy are multifactorial. They include:</a:t>
            </a:r>
          </a:p>
          <a:p>
            <a:pPr marL="0" indent="0">
              <a:buNone/>
            </a:pPr>
            <a:r>
              <a:rPr lang="en-US" dirty="0"/>
              <a:t>1) Genetic risk factors.</a:t>
            </a:r>
          </a:p>
          <a:p>
            <a:pPr marL="0" indent="0">
              <a:buNone/>
            </a:pPr>
            <a:r>
              <a:rPr lang="en-US" dirty="0"/>
              <a:t>2) Biologic risk factors.</a:t>
            </a:r>
          </a:p>
          <a:p>
            <a:pPr marL="0" indent="0">
              <a:buNone/>
            </a:pPr>
            <a:r>
              <a:rPr lang="en-US" dirty="0"/>
              <a:t>3) Iatrogenic causes.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 bi-directional relationship between psychiatric disorders and epilepsy has been suggested by many scholars.</a:t>
            </a:r>
          </a:p>
        </p:txBody>
      </p:sp>
      <p:sp>
        <p:nvSpPr>
          <p:cNvPr id="1035" name="Oval 1034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7" name="Arc 1036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228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6D1E86-D424-46EC-B058-0A2FCC39B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9649407" cy="1325563"/>
          </a:xfrm>
        </p:spPr>
        <p:txBody>
          <a:bodyPr>
            <a:normAutofit/>
          </a:bodyPr>
          <a:lstStyle/>
          <a:p>
            <a:r>
              <a:rPr lang="en-US" dirty="0"/>
              <a:t>How Close is the Relationship Between Epilepsy and Psychiatric Disorders?</a:t>
            </a:r>
            <a:endParaRPr lang="en-US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A2C8C-7282-4449-B951-E862FD01B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183" y="3508535"/>
            <a:ext cx="9106604" cy="2770675"/>
          </a:xfrm>
        </p:spPr>
        <p:txBody>
          <a:bodyPr>
            <a:noAutofit/>
          </a:bodyPr>
          <a:lstStyle/>
          <a:p>
            <a:r>
              <a:rPr lang="en-US" dirty="0"/>
              <a:t>patients with epilepsy having a history of depression prior to the onset of epilepsy are 4 to 17 times more frequently than general population.</a:t>
            </a:r>
          </a:p>
          <a:p>
            <a:endParaRPr lang="en-US" dirty="0"/>
          </a:p>
          <a:p>
            <a:r>
              <a:rPr lang="en-US" dirty="0"/>
              <a:t>This suggests that depression and epilepsy may share common pathogenic mechanism.</a:t>
            </a:r>
          </a:p>
        </p:txBody>
      </p:sp>
      <p:sp>
        <p:nvSpPr>
          <p:cNvPr id="1035" name="Oval 1034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7" name="Arc 1036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2875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2150</TotalTime>
  <Words>1283</Words>
  <Application>Microsoft Office PowerPoint</Application>
  <PresentationFormat>Widescreen</PresentationFormat>
  <Paragraphs>148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Office Theme</vt:lpstr>
      <vt:lpstr>Psychiatric sequala of epilepsy #2023</vt:lpstr>
      <vt:lpstr>Is Epilepsy a Neuropsychiatric or a Neurologic Disorder?</vt:lpstr>
      <vt:lpstr>Is Epilepsy a Neuropsychiatric or a Neurologic Disorder?</vt:lpstr>
      <vt:lpstr>Is Epilepsy a Neuropsychiatric or a Neurologic Disorder?</vt:lpstr>
      <vt:lpstr>Is Epilepsy a Neuropsychiatric or a Neurologic Disorder?</vt:lpstr>
      <vt:lpstr>Is Epilepsy a Neuropsychiatric or a Neurologic Disorder?</vt:lpstr>
      <vt:lpstr>How Close is the Relationship Between Epilepsy and Psychiatric Disorders?</vt:lpstr>
      <vt:lpstr>How Close is the Relationship Between Epilepsy and Psychiatric Disorders?</vt:lpstr>
      <vt:lpstr>How Close is the Relationship Between Epilepsy and Psychiatric Disorders?</vt:lpstr>
      <vt:lpstr>How Close is the Relationship Between Epilepsy and Psychiatric Disorders?</vt:lpstr>
      <vt:lpstr>How Close is the Relationship Between Epilepsy and Psychiatric Disorders?</vt:lpstr>
      <vt:lpstr>Prevalence of Psychiatric Disorders in Patients with Epilepsy</vt:lpstr>
      <vt:lpstr>Clinical Expressions of Psychiatric Complications of Epilepsy</vt:lpstr>
      <vt:lpstr>Clinical Expressions of Psychiatric Complications of Epilepsy</vt:lpstr>
      <vt:lpstr>Thank you</vt:lpstr>
      <vt:lpstr>A) Psychosis of epilepsy</vt:lpstr>
      <vt:lpstr>A) Psychosis of epilepsy </vt:lpstr>
      <vt:lpstr>A) Psychosis of Epilepsy</vt:lpstr>
      <vt:lpstr>1) Interictal psychosis of epilepsy</vt:lpstr>
      <vt:lpstr>2) Postictal psychosis (PIP)</vt:lpstr>
      <vt:lpstr>3) Ictal psychosis</vt:lpstr>
      <vt:lpstr>4) Iatrogenic psychotic disorders</vt:lpstr>
      <vt:lpstr>B) Depression in epilepsy</vt:lpstr>
      <vt:lpstr>B) Depression in Epilepsy</vt:lpstr>
      <vt:lpstr>B) Depression in Epilepsy</vt:lpstr>
      <vt:lpstr>1) Interictal forms of depression</vt:lpstr>
      <vt:lpstr>1) Interictal forms of depression</vt:lpstr>
      <vt:lpstr>2) Paraictal expressions of depression in epilepsy</vt:lpstr>
      <vt:lpstr>a) Ictal depression.</vt:lpstr>
      <vt:lpstr>b) Preictal depression.</vt:lpstr>
      <vt:lpstr>c) Postictal depression.</vt:lpstr>
      <vt:lpstr>3) Depression as an iatrogenic process</vt:lpstr>
      <vt:lpstr>Acknowledgement</vt:lpstr>
      <vt:lpstr>Thank you ^__^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Benign Scrotal Pathologies</dc:title>
  <dc:creator>أنس السطري</dc:creator>
  <cp:lastModifiedBy>جبرين عبدالله جبرين العايدي</cp:lastModifiedBy>
  <cp:revision>27</cp:revision>
  <dcterms:created xsi:type="dcterms:W3CDTF">2022-04-19T12:28:13Z</dcterms:created>
  <dcterms:modified xsi:type="dcterms:W3CDTF">2023-05-05T18:38:56Z</dcterms:modified>
</cp:coreProperties>
</file>