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92" r:id="rId3"/>
    <p:sldId id="298" r:id="rId4"/>
    <p:sldId id="296" r:id="rId5"/>
    <p:sldId id="293" r:id="rId6"/>
    <p:sldId id="257" r:id="rId7"/>
    <p:sldId id="258" r:id="rId8"/>
    <p:sldId id="259" r:id="rId9"/>
    <p:sldId id="260" r:id="rId10"/>
    <p:sldId id="261" r:id="rId11"/>
    <p:sldId id="262" r:id="rId12"/>
    <p:sldId id="263" r:id="rId13"/>
    <p:sldId id="265" r:id="rId14"/>
    <p:sldId id="264"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95" r:id="rId29"/>
    <p:sldId id="279" r:id="rId30"/>
    <p:sldId id="287" r:id="rId31"/>
    <p:sldId id="281" r:id="rId32"/>
    <p:sldId id="282" r:id="rId33"/>
    <p:sldId id="283" r:id="rId34"/>
    <p:sldId id="284" r:id="rId35"/>
    <p:sldId id="285" r:id="rId36"/>
    <p:sldId id="286" r:id="rId37"/>
    <p:sldId id="288" r:id="rId38"/>
    <p:sldId id="289" r:id="rId39"/>
    <p:sldId id="290" r:id="rId40"/>
    <p:sldId id="291" r:id="rId41"/>
    <p:sldId id="297" r:id="rId42"/>
    <p:sldId id="294"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73665" autoAdjust="0"/>
  </p:normalViewPr>
  <p:slideViewPr>
    <p:cSldViewPr>
      <p:cViewPr>
        <p:scale>
          <a:sx n="59" d="100"/>
          <a:sy n="59" d="100"/>
        </p:scale>
        <p:origin x="-17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ECEFA3B-F98E-483C-885D-E4A55EF8E4FE}" type="datetimeFigureOut">
              <a:rPr lang="en-US"/>
              <a:pPr>
                <a:defRPr/>
              </a:pPr>
              <a:t>2/12/2021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88A98F3-4CCD-4754-BDDD-E2D9E5220D45}" type="slidenum">
              <a:rPr lang="en-US"/>
              <a:pPr>
                <a:defRPr/>
              </a:pPr>
              <a:t>‹#›</a:t>
            </a:fld>
            <a:endParaRPr lang="en-US"/>
          </a:p>
        </p:txBody>
      </p:sp>
    </p:spTree>
    <p:extLst>
      <p:ext uri="{BB962C8B-B14F-4D97-AF65-F5344CB8AC3E}">
        <p14:creationId xmlns:p14="http://schemas.microsoft.com/office/powerpoint/2010/main" val="884394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A2DE1E93-1E37-420B-80E4-70007EE6AB98}"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1E38D-694A-434C-A772-9B24918EA937}"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8FBBBF71-0909-4CFD-884E-CEFFC23AF3F3}" type="slidenum">
              <a:rPr lang="en-US" smtClean="0"/>
              <a:pPr>
                <a:defRPr/>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1DA20A9F-D506-4E32-90CA-FB2466237A36}" type="slidenum">
              <a:rPr lang="en-US" smtClean="0"/>
              <a:pPr>
                <a:defRPr/>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36A1B679-BA9D-4E17-8F57-8D26DBFE8EBD}" type="slidenum">
              <a:rPr lang="en-US" smtClean="0"/>
              <a:pPr>
                <a:defRPr/>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FD6B71EB-625E-44BF-A047-625785C97F02}" type="slidenum">
              <a:rPr lang="en-US" smtClean="0"/>
              <a:pPr>
                <a:defRPr/>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A8A44C20-8779-48A8-A11B-29022D1FAD4E}" type="slidenum">
              <a:rPr lang="en-US" smtClean="0"/>
              <a:pPr>
                <a:defRPr/>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0B53BE91-72BD-4027-BB25-8D0DCBC3546D}" type="slidenum">
              <a:rPr lang="en-US" smtClean="0"/>
              <a:pPr>
                <a:defRPr/>
              </a:pPr>
              <a:t>30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03082546-5832-4662-88B9-B00C77B82EAE}" type="slidenum">
              <a:rPr lang="en-US" smtClean="0"/>
              <a:pPr>
                <a:defRPr/>
              </a:pPr>
              <a:t>31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375BBF22-6E37-47DA-B316-107115E58777}" type="slidenum">
              <a:rPr lang="en-US" smtClean="0"/>
              <a:pPr>
                <a:defRPr/>
              </a:pPr>
              <a:t>32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181809F6-9EE9-4A73-9154-2E4835331EC2}" type="slidenum">
              <a:rPr lang="en-US" smtClean="0"/>
              <a:pPr>
                <a:defRPr/>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2E0FD666-83E0-465E-A57D-7EB717D616C4}"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2F92198E-8F80-4DF1-A049-8397A0994C03}" type="slidenum">
              <a:rPr lang="en-US" smtClean="0"/>
              <a:pPr>
                <a:defRPr/>
              </a:pPr>
              <a:t>34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600" smtClean="0"/>
          </a:p>
        </p:txBody>
      </p:sp>
      <p:sp>
        <p:nvSpPr>
          <p:cNvPr id="4" name="Slide Number Placeholder 3"/>
          <p:cNvSpPr>
            <a:spLocks noGrp="1"/>
          </p:cNvSpPr>
          <p:nvPr>
            <p:ph type="sldNum" sz="quarter" idx="5"/>
          </p:nvPr>
        </p:nvSpPr>
        <p:spPr/>
        <p:txBody>
          <a:bodyPr/>
          <a:lstStyle/>
          <a:p>
            <a:pPr>
              <a:defRPr/>
            </a:pPr>
            <a:fld id="{8299842E-645B-44E9-8806-A405A9DB586E}" type="slidenum">
              <a:rPr lang="en-US" smtClean="0"/>
              <a:pPr>
                <a:defRPr/>
              </a:pPr>
              <a:t>35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7C46C2A1-D9B3-472C-8658-C4C1C1C1C0C2}" type="slidenum">
              <a:rPr lang="en-US" smtClean="0"/>
              <a:pPr>
                <a:defRPr/>
              </a:pPr>
              <a:t>36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22E5A5E-C161-4962-89B8-736E3ADB3EF1}" type="slidenum">
              <a:rPr lang="en-US" smtClean="0"/>
              <a:pPr>
                <a:defRPr/>
              </a:pPr>
              <a:t>37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433CB81A-E73B-44D4-B062-28FFD8FBFE26}" type="slidenum">
              <a:rPr lang="en-US" smtClean="0"/>
              <a:pPr>
                <a:defRPr/>
              </a:pPr>
              <a:t>39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7A57FEE7-96A2-46FB-A8B6-48CA687F67B6}" type="slidenum">
              <a:rPr lang="en-US" smtClean="0"/>
              <a:pPr>
                <a:defRPr/>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60E8B037-8E84-403D-A282-B5B3612D0735}"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8E3DB5-F1A5-4C8C-A339-3E882D2A4B56}"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3FB25D-2E40-44AF-BBEB-E3F0BAABE915}"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92E955B-C6E9-478D-92F9-205E595947A8}" type="slidenum">
              <a:rPr lang="en-US" smtClean="0"/>
              <a:pPr>
                <a:defRPr/>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144A8EE1-9B8E-45FE-9D30-FC931804AFBE}" type="slidenum">
              <a:rPr lang="en-US" smtClean="0"/>
              <a:pPr>
                <a:defRPr/>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CB967A-640F-4795-ACFF-C1A26094388B}"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D5F1C3D4-9F07-4639-88D9-0D81B46DF55A}" type="slidenum">
              <a:rPr lang="en-US" smtClean="0"/>
              <a:pPr>
                <a:defRPr/>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1EF8A10-1AD8-4172-B61F-316903A740C0}" type="datetimeFigureOut">
              <a:rPr lang="en-US"/>
              <a:pPr>
                <a:defRPr/>
              </a:pPr>
              <a:t>2/12/2021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85F6B2-4AA0-40CF-97D5-95E7AFF39846}" type="slidenum">
              <a:rPr lang="en-US"/>
              <a:pPr>
                <a:defRPr/>
              </a:pPr>
              <a:t>‹#›</a:t>
            </a:fld>
            <a:endParaRPr lang="en-US"/>
          </a:p>
        </p:txBody>
      </p:sp>
    </p:spTree>
    <p:extLst>
      <p:ext uri="{BB962C8B-B14F-4D97-AF65-F5344CB8AC3E}">
        <p14:creationId xmlns:p14="http://schemas.microsoft.com/office/powerpoint/2010/main" val="1195297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AAA429-772D-4786-963F-0369D584F513}" type="datetimeFigureOut">
              <a:rPr lang="en-US"/>
              <a:pPr>
                <a:defRPr/>
              </a:pPr>
              <a:t>2/12/2021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45146E-6D7F-48E4-9BB4-0A579C88F9E9}" type="slidenum">
              <a:rPr lang="en-US"/>
              <a:pPr>
                <a:defRPr/>
              </a:pPr>
              <a:t>‹#›</a:t>
            </a:fld>
            <a:endParaRPr lang="en-US"/>
          </a:p>
        </p:txBody>
      </p:sp>
    </p:spTree>
    <p:extLst>
      <p:ext uri="{BB962C8B-B14F-4D97-AF65-F5344CB8AC3E}">
        <p14:creationId xmlns:p14="http://schemas.microsoft.com/office/powerpoint/2010/main" val="158182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8BBC59-7ECE-4EE4-BD1D-818172BB9783}" type="datetimeFigureOut">
              <a:rPr lang="en-US"/>
              <a:pPr>
                <a:defRPr/>
              </a:pPr>
              <a:t>2/12/2021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98FDA9-49C2-424D-8D01-BEFF75DF8C1E}" type="slidenum">
              <a:rPr lang="en-US"/>
              <a:pPr>
                <a:defRPr/>
              </a:pPr>
              <a:t>‹#›</a:t>
            </a:fld>
            <a:endParaRPr lang="en-US"/>
          </a:p>
        </p:txBody>
      </p:sp>
    </p:spTree>
    <p:extLst>
      <p:ext uri="{BB962C8B-B14F-4D97-AF65-F5344CB8AC3E}">
        <p14:creationId xmlns:p14="http://schemas.microsoft.com/office/powerpoint/2010/main" val="75747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6A1927-21BF-41E3-ACB9-C0388FC473BB}" type="datetimeFigureOut">
              <a:rPr lang="en-US"/>
              <a:pPr>
                <a:defRPr/>
              </a:pPr>
              <a:t>2/12/2021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ED0761-575B-4BE0-A12A-2294C6EF3B68}" type="slidenum">
              <a:rPr lang="en-US"/>
              <a:pPr>
                <a:defRPr/>
              </a:pPr>
              <a:t>‹#›</a:t>
            </a:fld>
            <a:endParaRPr lang="en-US"/>
          </a:p>
        </p:txBody>
      </p:sp>
    </p:spTree>
    <p:extLst>
      <p:ext uri="{BB962C8B-B14F-4D97-AF65-F5344CB8AC3E}">
        <p14:creationId xmlns:p14="http://schemas.microsoft.com/office/powerpoint/2010/main" val="387426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A4BAD84-1D58-4BA3-8D64-25BD8394E550}" type="datetimeFigureOut">
              <a:rPr lang="en-US"/>
              <a:pPr>
                <a:defRPr/>
              </a:pPr>
              <a:t>2/12/2021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C5C8A6-E3C1-41C1-8D17-99B7F875EEE7}" type="slidenum">
              <a:rPr lang="en-US"/>
              <a:pPr>
                <a:defRPr/>
              </a:pPr>
              <a:t>‹#›</a:t>
            </a:fld>
            <a:endParaRPr lang="en-US"/>
          </a:p>
        </p:txBody>
      </p:sp>
    </p:spTree>
    <p:extLst>
      <p:ext uri="{BB962C8B-B14F-4D97-AF65-F5344CB8AC3E}">
        <p14:creationId xmlns:p14="http://schemas.microsoft.com/office/powerpoint/2010/main" val="2106831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2FCDA6C-A067-4E90-AEF1-0FA6CAE30BCD}" type="datetimeFigureOut">
              <a:rPr lang="en-US"/>
              <a:pPr>
                <a:defRPr/>
              </a:pPr>
              <a:t>2/12/2021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4ED568-6E03-49C4-9D95-6619764E8725}" type="slidenum">
              <a:rPr lang="en-US"/>
              <a:pPr>
                <a:defRPr/>
              </a:pPr>
              <a:t>‹#›</a:t>
            </a:fld>
            <a:endParaRPr lang="en-US"/>
          </a:p>
        </p:txBody>
      </p:sp>
    </p:spTree>
    <p:extLst>
      <p:ext uri="{BB962C8B-B14F-4D97-AF65-F5344CB8AC3E}">
        <p14:creationId xmlns:p14="http://schemas.microsoft.com/office/powerpoint/2010/main" val="2354991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D0FEED6-492A-4376-A376-330A46105F71}" type="datetimeFigureOut">
              <a:rPr lang="en-US"/>
              <a:pPr>
                <a:defRPr/>
              </a:pPr>
              <a:t>2/12/2021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BDC78F4-A1B9-4DD8-B161-CB8BBF707761}" type="slidenum">
              <a:rPr lang="en-US"/>
              <a:pPr>
                <a:defRPr/>
              </a:pPr>
              <a:t>‹#›</a:t>
            </a:fld>
            <a:endParaRPr lang="en-US"/>
          </a:p>
        </p:txBody>
      </p:sp>
    </p:spTree>
    <p:extLst>
      <p:ext uri="{BB962C8B-B14F-4D97-AF65-F5344CB8AC3E}">
        <p14:creationId xmlns:p14="http://schemas.microsoft.com/office/powerpoint/2010/main" val="4116253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FDAC55-A0B8-45CA-BD3E-D1DA4286930A}" type="datetimeFigureOut">
              <a:rPr lang="en-US"/>
              <a:pPr>
                <a:defRPr/>
              </a:pPr>
              <a:t>2/12/2021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784A2A7-567D-4229-8F4D-ED345F32BD80}" type="slidenum">
              <a:rPr lang="en-US"/>
              <a:pPr>
                <a:defRPr/>
              </a:pPr>
              <a:t>‹#›</a:t>
            </a:fld>
            <a:endParaRPr lang="en-US"/>
          </a:p>
        </p:txBody>
      </p:sp>
    </p:spTree>
    <p:extLst>
      <p:ext uri="{BB962C8B-B14F-4D97-AF65-F5344CB8AC3E}">
        <p14:creationId xmlns:p14="http://schemas.microsoft.com/office/powerpoint/2010/main" val="2052348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F0C32F7-F971-4889-A1FB-FAEC06E802C6}" type="datetimeFigureOut">
              <a:rPr lang="en-US"/>
              <a:pPr>
                <a:defRPr/>
              </a:pPr>
              <a:t>2/12/2021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8FD761D-25C2-48CA-85C3-38FC42A13CB8}" type="slidenum">
              <a:rPr lang="en-US"/>
              <a:pPr>
                <a:defRPr/>
              </a:pPr>
              <a:t>‹#›</a:t>
            </a:fld>
            <a:endParaRPr lang="en-US"/>
          </a:p>
        </p:txBody>
      </p:sp>
    </p:spTree>
    <p:extLst>
      <p:ext uri="{BB962C8B-B14F-4D97-AF65-F5344CB8AC3E}">
        <p14:creationId xmlns:p14="http://schemas.microsoft.com/office/powerpoint/2010/main" val="1081887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93B046-509B-4A8C-AA19-30C28FECA191}" type="datetimeFigureOut">
              <a:rPr lang="en-US"/>
              <a:pPr>
                <a:defRPr/>
              </a:pPr>
              <a:t>2/12/2021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FFDA5F-CF1C-4801-8FE1-E270D6E6F52E}" type="slidenum">
              <a:rPr lang="en-US"/>
              <a:pPr>
                <a:defRPr/>
              </a:pPr>
              <a:t>‹#›</a:t>
            </a:fld>
            <a:endParaRPr lang="en-US"/>
          </a:p>
        </p:txBody>
      </p:sp>
    </p:spTree>
    <p:extLst>
      <p:ext uri="{BB962C8B-B14F-4D97-AF65-F5344CB8AC3E}">
        <p14:creationId xmlns:p14="http://schemas.microsoft.com/office/powerpoint/2010/main" val="2594093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FBCC0B-E306-4D31-A472-6BB9E2397A9A}" type="datetimeFigureOut">
              <a:rPr lang="en-US"/>
              <a:pPr>
                <a:defRPr/>
              </a:pPr>
              <a:t>2/12/2021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F54E3F-4635-4C04-8768-AB40E20B0817}" type="slidenum">
              <a:rPr lang="en-US"/>
              <a:pPr>
                <a:defRPr/>
              </a:pPr>
              <a:t>‹#›</a:t>
            </a:fld>
            <a:endParaRPr lang="en-US"/>
          </a:p>
        </p:txBody>
      </p:sp>
    </p:spTree>
    <p:extLst>
      <p:ext uri="{BB962C8B-B14F-4D97-AF65-F5344CB8AC3E}">
        <p14:creationId xmlns:p14="http://schemas.microsoft.com/office/powerpoint/2010/main" val="1381447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92678FC-D762-4C7C-94CA-C509FE778B0F}" type="datetimeFigureOut">
              <a:rPr lang="en-US"/>
              <a:pPr>
                <a:defRPr/>
              </a:pPr>
              <a:t>2/12/2021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2A3DBF7-2D03-47C6-8B71-19BBB8F33D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jo/url?sa=i&amp;rct=j&amp;q=&amp;esrc=s&amp;source=images&amp;cd=&amp;cad=rja&amp;uact=8&amp;ved=0ahUKEwjaufCB3vfJAhWFVxoKHd4EDyIQjRwIBw&amp;url=https%3A%2F%2Fwww.mutah.edu.jo%2FNational-sec%2Findex.htm&amp;psig=AFQjCNF9gqZMCJ2L1WCSX58F8SAdyG2nUw&amp;ust=145115774183085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28600" y="2057400"/>
            <a:ext cx="8610600" cy="2209800"/>
          </a:xfrm>
        </p:spPr>
        <p:txBody>
          <a:bodyPr/>
          <a:lstStyle/>
          <a:p>
            <a:pPr eaLnBrk="1" hangingPunct="1"/>
            <a:r>
              <a:rPr lang="en-US" altLang="en-US" sz="4000" b="1" smtClean="0">
                <a:solidFill>
                  <a:srgbClr val="FF0000"/>
                </a:solidFill>
                <a:latin typeface="Arial" pitchFamily="34" charset="0"/>
                <a:cs typeface="Arial" pitchFamily="34" charset="0"/>
              </a:rPr>
              <a:t>Lower Genital tract infections &amp; sexually transmitted diseases</a:t>
            </a:r>
          </a:p>
        </p:txBody>
      </p:sp>
      <p:sp>
        <p:nvSpPr>
          <p:cNvPr id="3" name="Subtitle 2"/>
          <p:cNvSpPr>
            <a:spLocks noGrp="1"/>
          </p:cNvSpPr>
          <p:nvPr>
            <p:ph type="subTitle" idx="1"/>
          </p:nvPr>
        </p:nvSpPr>
        <p:spPr>
          <a:xfrm>
            <a:off x="685800" y="4114800"/>
            <a:ext cx="7848600" cy="1752600"/>
          </a:xfrm>
        </p:spPr>
        <p:txBody>
          <a:bodyPr rtlCol="0">
            <a:normAutofit/>
          </a:bodyPr>
          <a:lstStyle/>
          <a:p>
            <a:pPr eaLnBrk="1" fontAlgn="auto" hangingPunct="1">
              <a:spcAft>
                <a:spcPts val="0"/>
              </a:spcAft>
              <a:defRPr/>
            </a:pPr>
            <a:endParaRPr lang="en-US" sz="2000" dirty="0" smtClean="0"/>
          </a:p>
        </p:txBody>
      </p:sp>
      <p:pic>
        <p:nvPicPr>
          <p:cNvPr id="2052" name="Picture 9" descr="https://www.mutah.edu.jo/National-sec/images/mutahlogo.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0"/>
            <a:ext cx="1676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ctrTitle"/>
          </p:nvPr>
        </p:nvSpPr>
        <p:spPr>
          <a:xfrm>
            <a:off x="228600" y="304800"/>
            <a:ext cx="8686800" cy="914400"/>
          </a:xfrm>
        </p:spPr>
        <p:txBody>
          <a:bodyPr/>
          <a:lstStyle/>
          <a:p>
            <a:pPr eaLnBrk="1" hangingPunct="1"/>
            <a:r>
              <a:rPr lang="en-US" altLang="en-US" sz="3200" b="1" smtClean="0">
                <a:solidFill>
                  <a:srgbClr val="FF0000"/>
                </a:solidFill>
                <a:latin typeface="Arial" pitchFamily="34" charset="0"/>
                <a:cs typeface="Arial" pitchFamily="34" charset="0"/>
              </a:rPr>
              <a:t>Diagnosis</a:t>
            </a:r>
          </a:p>
        </p:txBody>
      </p:sp>
      <p:sp>
        <p:nvSpPr>
          <p:cNvPr id="11267" name="Subtitle 3"/>
          <p:cNvSpPr>
            <a:spLocks noGrp="1"/>
          </p:cNvSpPr>
          <p:nvPr>
            <p:ph type="subTitle" idx="1"/>
          </p:nvPr>
        </p:nvSpPr>
        <p:spPr>
          <a:xfrm>
            <a:off x="228600" y="1066800"/>
            <a:ext cx="8610600" cy="5562600"/>
          </a:xfrm>
        </p:spPr>
        <p:txBody>
          <a:bodyPr/>
          <a:lstStyle/>
          <a:p>
            <a:pPr algn="l" eaLnBrk="1" hangingPunct="1">
              <a:buFont typeface="Wingdings" pitchFamily="2" charset="2"/>
              <a:buChar char="Ø"/>
            </a:pPr>
            <a:r>
              <a:rPr lang="en-US" altLang="en-US" sz="2800" u="sng" smtClean="0">
                <a:solidFill>
                  <a:schemeClr val="tx1"/>
                </a:solidFill>
                <a:latin typeface="Arial" pitchFamily="34" charset="0"/>
                <a:cs typeface="Arial" pitchFamily="34" charset="0"/>
              </a:rPr>
              <a:t> (Amsel criteria):</a:t>
            </a:r>
          </a:p>
          <a:p>
            <a:pPr algn="l" eaLnBrk="1" hangingPunct="1"/>
            <a:endParaRPr lang="en-US" altLang="en-US" sz="2800" u="sng" smtClean="0">
              <a:solidFill>
                <a:schemeClr val="tx1"/>
              </a:solidFill>
              <a:latin typeface="Arial" pitchFamily="34" charset="0"/>
              <a:cs typeface="Arial" pitchFamily="34" charset="0"/>
            </a:endParaRPr>
          </a:p>
          <a:p>
            <a:pPr algn="l" eaLnBrk="1" hangingPunct="1">
              <a:spcBef>
                <a:spcPct val="0"/>
              </a:spcBef>
            </a:pPr>
            <a:r>
              <a:rPr lang="en-US" altLang="en-US" sz="2400" smtClean="0">
                <a:solidFill>
                  <a:schemeClr val="tx1"/>
                </a:solidFill>
                <a:latin typeface="Arial" pitchFamily="34" charset="0"/>
                <a:cs typeface="Arial" pitchFamily="34" charset="0"/>
              </a:rPr>
              <a:t>1- Fishy vaginal odor, that is particularly noticeable following </a:t>
            </a:r>
          </a:p>
          <a:p>
            <a:pPr algn="l" eaLnBrk="1" hangingPunct="1">
              <a:spcBef>
                <a:spcPct val="0"/>
              </a:spcBef>
            </a:pPr>
            <a:r>
              <a:rPr lang="en-US" altLang="en-US" sz="2400" smtClean="0">
                <a:solidFill>
                  <a:schemeClr val="tx1"/>
                </a:solidFill>
                <a:latin typeface="Arial" pitchFamily="34" charset="0"/>
                <a:cs typeface="Arial" pitchFamily="34" charset="0"/>
              </a:rPr>
              <a:t>    coitus &amp; vaginal discharge present.</a:t>
            </a:r>
          </a:p>
          <a:p>
            <a:pPr algn="l" eaLnBrk="1" hangingPunct="1">
              <a:spcBef>
                <a:spcPct val="0"/>
              </a:spcBef>
            </a:pPr>
            <a:r>
              <a:rPr lang="en-US" altLang="en-US" sz="2400" smtClean="0">
                <a:solidFill>
                  <a:schemeClr val="tx1"/>
                </a:solidFill>
                <a:latin typeface="Arial" pitchFamily="34" charset="0"/>
                <a:cs typeface="Arial" pitchFamily="34" charset="0"/>
              </a:rPr>
              <a:t>2- The PH of the secretions is &gt;4.5 </a:t>
            </a:r>
            <a:r>
              <a:rPr lang="en-US" altLang="en-US" sz="1800" smtClean="0">
                <a:solidFill>
                  <a:schemeClr val="tx1"/>
                </a:solidFill>
                <a:latin typeface="Arial" pitchFamily="34" charset="0"/>
                <a:cs typeface="Arial" pitchFamily="34" charset="0"/>
              </a:rPr>
              <a:t>(usually 4.7-5.7).</a:t>
            </a:r>
          </a:p>
          <a:p>
            <a:pPr algn="l" eaLnBrk="1" hangingPunct="1">
              <a:spcBef>
                <a:spcPct val="0"/>
              </a:spcBef>
            </a:pPr>
            <a:r>
              <a:rPr lang="en-US" altLang="en-US" sz="2400" smtClean="0">
                <a:solidFill>
                  <a:schemeClr val="tx1"/>
                </a:solidFill>
                <a:latin typeface="Arial" pitchFamily="34" charset="0"/>
                <a:cs typeface="Arial" pitchFamily="34" charset="0"/>
              </a:rPr>
              <a:t>3- Microscopy of vaginal secretions reveals an increased </a:t>
            </a:r>
          </a:p>
          <a:p>
            <a:pPr algn="l" eaLnBrk="1" hangingPunct="1">
              <a:spcBef>
                <a:spcPct val="0"/>
              </a:spcBef>
            </a:pPr>
            <a:r>
              <a:rPr lang="en-US" altLang="en-US" sz="2400" smtClean="0">
                <a:solidFill>
                  <a:schemeClr val="tx1"/>
                </a:solidFill>
                <a:latin typeface="Arial" pitchFamily="34" charset="0"/>
                <a:cs typeface="Arial" pitchFamily="34" charset="0"/>
              </a:rPr>
              <a:t>     number of clue cells while leukocytes are absent. In </a:t>
            </a:r>
          </a:p>
          <a:p>
            <a:pPr algn="l" eaLnBrk="1" hangingPunct="1">
              <a:spcBef>
                <a:spcPct val="0"/>
              </a:spcBef>
            </a:pPr>
            <a:r>
              <a:rPr lang="en-US" altLang="en-US" sz="2400" smtClean="0">
                <a:solidFill>
                  <a:schemeClr val="tx1"/>
                </a:solidFill>
                <a:latin typeface="Arial" pitchFamily="34" charset="0"/>
                <a:cs typeface="Arial" pitchFamily="34" charset="0"/>
              </a:rPr>
              <a:t>     advanced cases, &gt;20% of the eipthelial cells are clue cells</a:t>
            </a:r>
          </a:p>
          <a:p>
            <a:pPr algn="l" eaLnBrk="1" hangingPunct="1">
              <a:spcBef>
                <a:spcPct val="0"/>
              </a:spcBef>
            </a:pPr>
            <a:endParaRPr lang="en-US" altLang="en-US" sz="2400" smtClean="0">
              <a:solidFill>
                <a:schemeClr val="tx1"/>
              </a:solidFill>
              <a:latin typeface="Arial" pitchFamily="34" charset="0"/>
              <a:cs typeface="Arial" pitchFamily="34" charset="0"/>
            </a:endParaRPr>
          </a:p>
          <a:p>
            <a:pPr algn="l" eaLnBrk="1" hangingPunct="1">
              <a:spcBef>
                <a:spcPct val="0"/>
              </a:spcBef>
            </a:pPr>
            <a:r>
              <a:rPr lang="en-US" altLang="en-US" sz="2400" smtClean="0">
                <a:solidFill>
                  <a:schemeClr val="tx1"/>
                </a:solidFill>
                <a:latin typeface="Arial" pitchFamily="34" charset="0"/>
                <a:cs typeface="Arial" pitchFamily="34" charset="0"/>
              </a:rPr>
              <a:t>4- Whiff test: addition of 10% KOH to the vaginal secretions</a:t>
            </a:r>
          </a:p>
          <a:p>
            <a:pPr algn="l" eaLnBrk="1" hangingPunct="1">
              <a:spcBef>
                <a:spcPct val="0"/>
              </a:spcBef>
            </a:pPr>
            <a:r>
              <a:rPr lang="en-US" altLang="en-US" sz="2400" smtClean="0">
                <a:solidFill>
                  <a:schemeClr val="tx1"/>
                </a:solidFill>
                <a:latin typeface="Arial" pitchFamily="34" charset="0"/>
                <a:cs typeface="Arial" pitchFamily="34" charset="0"/>
              </a:rPr>
              <a:t>    releases fishy aminelike odor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228600" y="274638"/>
            <a:ext cx="8686800" cy="6278562"/>
          </a:xfrm>
        </p:spPr>
        <p:txBody>
          <a:bodyPr/>
          <a:lstStyle/>
          <a:p>
            <a:pPr algn="l" eaLnBrk="1" hangingPunct="1"/>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When a gram stain is used, determining the relative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concentration of lactobacilli, Gram negative &amp; Gram-variable</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rods &amp; cocci </a:t>
            </a:r>
            <a:r>
              <a:rPr lang="en-US" altLang="en-US" sz="2000" smtClean="0">
                <a:latin typeface="Arial" pitchFamily="34" charset="0"/>
                <a:cs typeface="Arial" pitchFamily="34" charset="0"/>
              </a:rPr>
              <a:t>(G.Vaginalis, Prevotella, Porphyromonas and</a:t>
            </a:r>
            <a:br>
              <a:rPr lang="en-US" altLang="en-US" sz="2000" smtClean="0">
                <a:latin typeface="Arial" pitchFamily="34" charset="0"/>
                <a:cs typeface="Arial" pitchFamily="34" charset="0"/>
              </a:rPr>
            </a:br>
            <a:r>
              <a:rPr lang="en-US" altLang="en-US" sz="2000" smtClean="0">
                <a:latin typeface="Arial" pitchFamily="34" charset="0"/>
                <a:cs typeface="Arial" pitchFamily="34" charset="0"/>
              </a:rPr>
              <a:t>    peptostretococci) </a:t>
            </a:r>
            <a:r>
              <a:rPr lang="en-US" altLang="en-US" sz="2400" smtClean="0">
                <a:latin typeface="Arial" pitchFamily="34" charset="0"/>
                <a:cs typeface="Arial" pitchFamily="34" charset="0"/>
              </a:rPr>
              <a:t>and curved Gram –negative rods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t>
            </a:r>
            <a:r>
              <a:rPr lang="en-US" altLang="en-US" sz="2000" smtClean="0">
                <a:latin typeface="Arial" pitchFamily="34" charset="0"/>
                <a:cs typeface="Arial" pitchFamily="34" charset="0"/>
              </a:rPr>
              <a:t>( Mobiluncus). </a:t>
            </a: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Culture of </a:t>
            </a:r>
            <a:r>
              <a:rPr lang="en-US" altLang="en-US" sz="2400" i="1" smtClean="0">
                <a:latin typeface="Arial" pitchFamily="34" charset="0"/>
                <a:cs typeface="Arial" pitchFamily="34" charset="0"/>
              </a:rPr>
              <a:t>G.Vaginalis</a:t>
            </a:r>
            <a:r>
              <a:rPr lang="en-US" altLang="en-US" sz="2400" smtClean="0">
                <a:latin typeface="Arial" pitchFamily="34" charset="0"/>
                <a:cs typeface="Arial" pitchFamily="34" charset="0"/>
              </a:rPr>
              <a:t>  is not recommended as a diagonstic</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tool because it is not specific</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endParaRPr lang="en-US" altLang="en-US" sz="2400" smtClean="0">
              <a:latin typeface="Arial" pitchFamily="34" charset="0"/>
              <a:cs typeface="Arial" pitchFamily="34" charset="0"/>
            </a:endParaRPr>
          </a:p>
        </p:txBody>
      </p:sp>
      <p:sp>
        <p:nvSpPr>
          <p:cNvPr id="3" name="TextBox 2"/>
          <p:cNvSpPr txBox="1">
            <a:spLocks noChangeArrowheads="1"/>
          </p:cNvSpPr>
          <p:nvPr/>
        </p:nvSpPr>
        <p:spPr bwMode="auto">
          <a:xfrm>
            <a:off x="381000" y="4495800"/>
            <a:ext cx="7848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2400">
                <a:solidFill>
                  <a:srgbClr val="FF0000"/>
                </a:solidFill>
                <a:latin typeface="Arial" pitchFamily="34" charset="0"/>
              </a:rPr>
              <a:t>** Associated with mid-trimester miscarriage, preterm</a:t>
            </a:r>
          </a:p>
          <a:p>
            <a:r>
              <a:rPr lang="en-US" altLang="en-US" sz="2400">
                <a:solidFill>
                  <a:srgbClr val="FF0000"/>
                </a:solidFill>
                <a:latin typeface="Arial" pitchFamily="34" charset="0"/>
              </a:rPr>
              <a:t>    labour, rupture of membranes and endometritis.</a:t>
            </a:r>
            <a:r>
              <a:rPr lang="en-US" altLang="en-US" sz="1800">
                <a:solidFill>
                  <a:srgbClr val="FF0000"/>
                </a:solidFill>
                <a:latin typeface="Arial" pitchFamily="34" charset="0"/>
              </a:rPr>
              <a:t/>
            </a:r>
            <a:br>
              <a:rPr lang="en-US" altLang="en-US" sz="1800">
                <a:solidFill>
                  <a:srgbClr val="FF0000"/>
                </a:solidFill>
                <a:latin typeface="Arial" pitchFamily="34" charset="0"/>
              </a:rPr>
            </a:br>
            <a:endParaRPr lang="en-US" altLang="en-US" sz="180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ctrTitle"/>
          </p:nvPr>
        </p:nvSpPr>
        <p:spPr>
          <a:xfrm>
            <a:off x="228600" y="228600"/>
            <a:ext cx="8686800" cy="838200"/>
          </a:xfrm>
        </p:spPr>
        <p:txBody>
          <a:bodyPr/>
          <a:lstStyle/>
          <a:p>
            <a:pPr eaLnBrk="1" hangingPunct="1"/>
            <a:r>
              <a:rPr lang="en-US" altLang="en-US" sz="3200" b="1" smtClean="0">
                <a:solidFill>
                  <a:srgbClr val="FF0000"/>
                </a:solidFill>
                <a:latin typeface="Arial" pitchFamily="34" charset="0"/>
                <a:cs typeface="Arial" pitchFamily="34" charset="0"/>
              </a:rPr>
              <a:t>Treatment</a:t>
            </a:r>
          </a:p>
        </p:txBody>
      </p:sp>
      <p:sp>
        <p:nvSpPr>
          <p:cNvPr id="13315" name="Subtitle 3"/>
          <p:cNvSpPr>
            <a:spLocks noGrp="1"/>
          </p:cNvSpPr>
          <p:nvPr>
            <p:ph type="subTitle" idx="1"/>
          </p:nvPr>
        </p:nvSpPr>
        <p:spPr>
          <a:xfrm>
            <a:off x="228600" y="990600"/>
            <a:ext cx="8610600" cy="5562600"/>
          </a:xfrm>
        </p:spPr>
        <p:txBody>
          <a:bodyPr/>
          <a:lstStyle/>
          <a:p>
            <a:pPr algn="l" eaLnBrk="1" hangingPunct="1">
              <a:spcBef>
                <a:spcPct val="0"/>
              </a:spcBef>
            </a:pPr>
            <a:r>
              <a:rPr lang="en-US" altLang="en-US" sz="2800" smtClean="0">
                <a:solidFill>
                  <a:schemeClr val="tx1"/>
                </a:solidFill>
                <a:latin typeface="Arial" pitchFamily="34" charset="0"/>
                <a:cs typeface="Arial" pitchFamily="34" charset="0"/>
              </a:rPr>
              <a:t>** </a:t>
            </a:r>
            <a:r>
              <a:rPr lang="en-US" altLang="en-US" sz="2800" i="1" u="sng" smtClean="0">
                <a:solidFill>
                  <a:schemeClr val="tx1"/>
                </a:solidFill>
                <a:latin typeface="Arial" pitchFamily="34" charset="0"/>
                <a:cs typeface="Arial" pitchFamily="34" charset="0"/>
              </a:rPr>
              <a:t>Recommended Regimens for nonpregnant</a:t>
            </a:r>
          </a:p>
          <a:p>
            <a:pPr algn="l" eaLnBrk="1" hangingPunct="1">
              <a:spcBef>
                <a:spcPct val="0"/>
              </a:spcBef>
            </a:pPr>
            <a:r>
              <a:rPr lang="en-US" altLang="en-US" sz="2800" i="1" u="sng" smtClean="0">
                <a:solidFill>
                  <a:schemeClr val="tx1"/>
                </a:solidFill>
                <a:latin typeface="Arial" pitchFamily="34" charset="0"/>
                <a:cs typeface="Arial" pitchFamily="34" charset="0"/>
              </a:rPr>
              <a:t>    woman:</a:t>
            </a:r>
          </a:p>
          <a:p>
            <a:pPr algn="l" eaLnBrk="1" hangingPunct="1"/>
            <a:r>
              <a:rPr lang="en-US" altLang="en-US" sz="2400" smtClean="0">
                <a:solidFill>
                  <a:schemeClr val="tx1"/>
                </a:solidFill>
                <a:latin typeface="Arial" pitchFamily="34" charset="0"/>
                <a:cs typeface="Arial" pitchFamily="34" charset="0"/>
              </a:rPr>
              <a:t>1- Metronidazole 500 mg orally twice a day for 7 days.</a:t>
            </a:r>
          </a:p>
          <a:p>
            <a:pPr algn="l" eaLnBrk="1" hangingPunct="1">
              <a:spcBef>
                <a:spcPct val="0"/>
              </a:spcBef>
            </a:pPr>
            <a:r>
              <a:rPr lang="en-US" altLang="en-US" sz="2400" smtClean="0">
                <a:solidFill>
                  <a:schemeClr val="tx1"/>
                </a:solidFill>
                <a:latin typeface="Arial" pitchFamily="34" charset="0"/>
                <a:cs typeface="Arial" pitchFamily="34" charset="0"/>
              </a:rPr>
              <a:t>2- Metronidazole gel, 0.75%, one full applicator (5 g) </a:t>
            </a:r>
          </a:p>
          <a:p>
            <a:pPr algn="l" eaLnBrk="1" hangingPunct="1">
              <a:spcBef>
                <a:spcPct val="0"/>
              </a:spcBef>
            </a:pPr>
            <a:r>
              <a:rPr lang="en-US" altLang="en-US" sz="2400" smtClean="0">
                <a:solidFill>
                  <a:schemeClr val="tx1"/>
                </a:solidFill>
                <a:latin typeface="Arial" pitchFamily="34" charset="0"/>
                <a:cs typeface="Arial" pitchFamily="34" charset="0"/>
              </a:rPr>
              <a:t>    intravaginally, once a day for 5 days </a:t>
            </a:r>
          </a:p>
          <a:p>
            <a:pPr algn="l" eaLnBrk="1" hangingPunct="1">
              <a:spcBef>
                <a:spcPct val="0"/>
              </a:spcBef>
            </a:pPr>
            <a:endParaRPr lang="en-US" altLang="en-US" sz="2400" smtClean="0">
              <a:solidFill>
                <a:schemeClr val="tx1"/>
              </a:solidFill>
              <a:latin typeface="Arial" pitchFamily="34" charset="0"/>
              <a:cs typeface="Arial" pitchFamily="34" charset="0"/>
            </a:endParaRPr>
          </a:p>
          <a:p>
            <a:pPr algn="l" eaLnBrk="1" hangingPunct="1">
              <a:spcBef>
                <a:spcPct val="0"/>
              </a:spcBef>
            </a:pPr>
            <a:r>
              <a:rPr lang="en-US" altLang="en-US" sz="2400" smtClean="0">
                <a:solidFill>
                  <a:schemeClr val="tx1"/>
                </a:solidFill>
                <a:latin typeface="Arial" pitchFamily="34" charset="0"/>
                <a:cs typeface="Arial" pitchFamily="34" charset="0"/>
              </a:rPr>
              <a:t>**The overall cure range from 75%- 84% with the above </a:t>
            </a:r>
          </a:p>
          <a:p>
            <a:pPr algn="l" eaLnBrk="1" hangingPunct="1">
              <a:spcBef>
                <a:spcPct val="0"/>
              </a:spcBef>
            </a:pPr>
            <a:r>
              <a:rPr lang="en-US" altLang="en-US" sz="2400" smtClean="0">
                <a:solidFill>
                  <a:schemeClr val="tx1"/>
                </a:solidFill>
                <a:latin typeface="Arial" pitchFamily="34" charset="0"/>
                <a:cs typeface="Arial" pitchFamily="34" charset="0"/>
              </a:rPr>
              <a:t>   regimens.</a:t>
            </a:r>
          </a:p>
          <a:p>
            <a:pPr algn="l" eaLnBrk="1" hangingPunct="1">
              <a:spcBef>
                <a:spcPct val="0"/>
              </a:spcBef>
            </a:pPr>
            <a:endParaRPr lang="en-US" altLang="en-US" sz="2400" smtClean="0">
              <a:solidFill>
                <a:schemeClr val="tx1"/>
              </a:solidFill>
              <a:latin typeface="Arial" pitchFamily="34" charset="0"/>
              <a:cs typeface="Arial" pitchFamily="34" charset="0"/>
            </a:endParaRPr>
          </a:p>
          <a:p>
            <a:pPr algn="l" eaLnBrk="1" hangingPunct="1">
              <a:spcBef>
                <a:spcPct val="0"/>
              </a:spcBef>
            </a:pPr>
            <a:r>
              <a:rPr lang="en-US" altLang="en-US" sz="2400" smtClean="0">
                <a:solidFill>
                  <a:schemeClr val="tx1"/>
                </a:solidFill>
                <a:latin typeface="Arial" pitchFamily="34" charset="0"/>
                <a:cs typeface="Arial" pitchFamily="34" charset="0"/>
              </a:rPr>
              <a:t>3- Clindamycin cream, 2%, one full applicator (5 g)</a:t>
            </a:r>
          </a:p>
          <a:p>
            <a:pPr algn="l" eaLnBrk="1" hangingPunct="1">
              <a:spcBef>
                <a:spcPct val="0"/>
              </a:spcBef>
            </a:pPr>
            <a:r>
              <a:rPr lang="en-US" altLang="en-US" sz="2400" smtClean="0">
                <a:solidFill>
                  <a:schemeClr val="tx1"/>
                </a:solidFill>
                <a:latin typeface="Arial" pitchFamily="34" charset="0"/>
                <a:cs typeface="Arial" pitchFamily="34" charset="0"/>
              </a:rPr>
              <a:t>    Intravaginally at bedtime for 7 days.</a:t>
            </a:r>
          </a:p>
          <a:p>
            <a:pPr algn="l" eaLnBrk="1" hangingPunct="1">
              <a:spcBef>
                <a:spcPct val="0"/>
              </a:spcBef>
            </a:pPr>
            <a:endParaRPr lang="en-US" altLang="en-US" sz="2400" smtClean="0">
              <a:solidFill>
                <a:schemeClr val="tx1"/>
              </a:solidFill>
              <a:latin typeface="Arial" pitchFamily="34" charset="0"/>
              <a:cs typeface="Arial" pitchFamily="34" charset="0"/>
            </a:endParaRPr>
          </a:p>
          <a:p>
            <a:pPr algn="l" eaLnBrk="1" hangingPunct="1">
              <a:spcBef>
                <a:spcPct val="0"/>
              </a:spcBef>
            </a:pPr>
            <a:r>
              <a:rPr lang="en-US" altLang="en-US" sz="2400" smtClean="0">
                <a:solidFill>
                  <a:schemeClr val="tx1"/>
                </a:solidFill>
                <a:latin typeface="Arial" pitchFamily="34" charset="0"/>
                <a:cs typeface="Arial" pitchFamily="34" charset="0"/>
              </a:rPr>
              <a:t>4- Clindamycin 300mg, orally twice daily for 7 days.</a:t>
            </a:r>
          </a:p>
          <a:p>
            <a:pPr algn="l" eaLnBrk="1" hangingPunct="1">
              <a:spcBef>
                <a:spcPct val="0"/>
              </a:spcBef>
            </a:pPr>
            <a:r>
              <a:rPr lang="en-US" altLang="en-US" sz="2400" smtClean="0">
                <a:solidFill>
                  <a:schemeClr val="tx1"/>
                </a:solidFill>
                <a:latin typeface="Arial" pitchFamily="34" charset="0"/>
                <a:cs typeface="Arial" pitchFamily="34" charset="0"/>
              </a:rPr>
              <a:t>5- Clindamycin ovules, 100mg, intravaginally once at bedtime</a:t>
            </a:r>
          </a:p>
          <a:p>
            <a:pPr algn="l" eaLnBrk="1" hangingPunct="1">
              <a:spcBef>
                <a:spcPct val="0"/>
              </a:spcBef>
            </a:pPr>
            <a:r>
              <a:rPr lang="en-US" altLang="en-US" sz="2400" smtClean="0">
                <a:solidFill>
                  <a:schemeClr val="tx1"/>
                </a:solidFill>
                <a:latin typeface="Arial" pitchFamily="34" charset="0"/>
                <a:cs typeface="Arial" pitchFamily="34" charset="0"/>
              </a:rPr>
              <a:t>   for 3 days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4"/>
          <p:cNvSpPr>
            <a:spLocks noGrp="1"/>
          </p:cNvSpPr>
          <p:nvPr>
            <p:ph type="subTitle" idx="1"/>
          </p:nvPr>
        </p:nvSpPr>
        <p:spPr>
          <a:xfrm>
            <a:off x="228600" y="1066800"/>
            <a:ext cx="8610600" cy="5486400"/>
          </a:xfrm>
        </p:spPr>
        <p:txBody>
          <a:bodyPr/>
          <a:lstStyle/>
          <a:p>
            <a:pPr algn="l" eaLnBrk="1" hangingPunct="1"/>
            <a:endParaRPr lang="en-US" altLang="en-US" sz="2400" smtClean="0">
              <a:solidFill>
                <a:schemeClr val="tx1"/>
              </a:solidFill>
              <a:latin typeface="Arial" pitchFamily="34" charset="0"/>
              <a:cs typeface="Arial" pitchFamily="34" charset="0"/>
            </a:endParaRPr>
          </a:p>
          <a:p>
            <a:pPr algn="l" eaLnBrk="1" hangingPunct="1">
              <a:spcBef>
                <a:spcPct val="0"/>
              </a:spcBef>
            </a:pPr>
            <a:endParaRPr lang="en-US" altLang="en-US" sz="2400" smtClean="0">
              <a:solidFill>
                <a:schemeClr val="tx1"/>
              </a:solidFill>
              <a:latin typeface="Arial" pitchFamily="34" charset="0"/>
              <a:cs typeface="Arial" pitchFamily="34" charset="0"/>
            </a:endParaRPr>
          </a:p>
          <a:p>
            <a:pPr algn="l" eaLnBrk="1" hangingPunct="1">
              <a:spcBef>
                <a:spcPct val="0"/>
              </a:spcBef>
            </a:pPr>
            <a:r>
              <a:rPr lang="en-US" altLang="en-US" sz="2400" smtClean="0">
                <a:solidFill>
                  <a:schemeClr val="tx1"/>
                </a:solidFill>
                <a:latin typeface="Arial" pitchFamily="34" charset="0"/>
                <a:cs typeface="Arial" pitchFamily="34" charset="0"/>
              </a:rPr>
              <a:t>**The results of clinical trials indicate that a woman’s response</a:t>
            </a:r>
          </a:p>
          <a:p>
            <a:pPr algn="l" eaLnBrk="1" hangingPunct="1">
              <a:spcBef>
                <a:spcPct val="0"/>
              </a:spcBef>
            </a:pPr>
            <a:r>
              <a:rPr lang="en-US" altLang="en-US" sz="2400" smtClean="0">
                <a:solidFill>
                  <a:schemeClr val="tx1"/>
                </a:solidFill>
                <a:latin typeface="Arial" pitchFamily="34" charset="0"/>
                <a:cs typeface="Arial" pitchFamily="34" charset="0"/>
              </a:rPr>
              <a:t>    to therapy and the likelihood of relapse or recurrence are</a:t>
            </a:r>
          </a:p>
          <a:p>
            <a:pPr algn="l" eaLnBrk="1" hangingPunct="1">
              <a:spcBef>
                <a:spcPct val="0"/>
              </a:spcBef>
            </a:pPr>
            <a:r>
              <a:rPr lang="en-US" altLang="en-US" sz="2400" smtClean="0">
                <a:solidFill>
                  <a:schemeClr val="tx1"/>
                </a:solidFill>
                <a:latin typeface="Arial" pitchFamily="34" charset="0"/>
                <a:cs typeface="Arial" pitchFamily="34" charset="0"/>
              </a:rPr>
              <a:t>    not affected by treatment of her husband. Therefore, routine</a:t>
            </a:r>
          </a:p>
          <a:p>
            <a:pPr algn="l" eaLnBrk="1" hangingPunct="1">
              <a:spcBef>
                <a:spcPct val="0"/>
              </a:spcBef>
            </a:pPr>
            <a:r>
              <a:rPr lang="en-US" altLang="en-US" sz="2400" smtClean="0">
                <a:solidFill>
                  <a:schemeClr val="tx1"/>
                </a:solidFill>
                <a:latin typeface="Arial" pitchFamily="34" charset="0"/>
                <a:cs typeface="Arial" pitchFamily="34" charset="0"/>
              </a:rPr>
              <a:t>    treatment of husbands is not recommended.</a:t>
            </a:r>
          </a:p>
        </p:txBody>
      </p:sp>
      <p:sp>
        <p:nvSpPr>
          <p:cNvPr id="14339" name="Title 5"/>
          <p:cNvSpPr>
            <a:spLocks noGrp="1"/>
          </p:cNvSpPr>
          <p:nvPr>
            <p:ph type="ctrTitle"/>
          </p:nvPr>
        </p:nvSpPr>
        <p:spPr>
          <a:xfrm>
            <a:off x="533400" y="7315200"/>
            <a:ext cx="7772400" cy="1470025"/>
          </a:xfrm>
        </p:spPr>
        <p:txBody>
          <a:bodyPr/>
          <a:lstStyle/>
          <a:p>
            <a:pPr eaLnBrk="1" hangingPunct="1"/>
            <a:endParaRPr lang="en-US" alt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ctrTitle"/>
          </p:nvPr>
        </p:nvSpPr>
        <p:spPr>
          <a:xfrm>
            <a:off x="228600" y="0"/>
            <a:ext cx="8686800" cy="1066800"/>
          </a:xfrm>
        </p:spPr>
        <p:txBody>
          <a:bodyPr/>
          <a:lstStyle/>
          <a:p>
            <a:pPr eaLnBrk="1" hangingPunct="1"/>
            <a:r>
              <a:rPr lang="en-US" altLang="en-US" sz="3600" b="1" smtClean="0">
                <a:solidFill>
                  <a:srgbClr val="FF0000"/>
                </a:solidFill>
                <a:latin typeface="Arial" pitchFamily="34" charset="0"/>
                <a:cs typeface="Arial" pitchFamily="34" charset="0"/>
              </a:rPr>
              <a:t>Trichomonas Vaginitis</a:t>
            </a:r>
          </a:p>
        </p:txBody>
      </p:sp>
      <p:sp>
        <p:nvSpPr>
          <p:cNvPr id="15363" name="Subtitle 4"/>
          <p:cNvSpPr>
            <a:spLocks noGrp="1"/>
          </p:cNvSpPr>
          <p:nvPr>
            <p:ph type="subTitle" idx="1"/>
          </p:nvPr>
        </p:nvSpPr>
        <p:spPr>
          <a:xfrm>
            <a:off x="152400" y="1143000"/>
            <a:ext cx="8763000" cy="5486400"/>
          </a:xfrm>
        </p:spPr>
        <p:txBody>
          <a:bodyPr/>
          <a:lstStyle/>
          <a:p>
            <a:pPr algn="l" eaLnBrk="1" hangingPunct="1">
              <a:spcBef>
                <a:spcPct val="0"/>
              </a:spcBef>
              <a:buFont typeface="Wingdings" pitchFamily="2" charset="2"/>
              <a:buChar char="Ø"/>
            </a:pPr>
            <a:r>
              <a:rPr lang="en-US" altLang="en-US" sz="2000" smtClean="0">
                <a:solidFill>
                  <a:schemeClr val="tx1"/>
                </a:solidFill>
                <a:latin typeface="Arial" pitchFamily="34" charset="0"/>
                <a:cs typeface="Arial" pitchFamily="34" charset="0"/>
              </a:rPr>
              <a:t> </a:t>
            </a:r>
            <a:r>
              <a:rPr lang="en-US" altLang="en-US" sz="2400" smtClean="0">
                <a:solidFill>
                  <a:schemeClr val="tx1"/>
                </a:solidFill>
                <a:latin typeface="Arial" pitchFamily="34" charset="0"/>
                <a:cs typeface="Arial" pitchFamily="34" charset="0"/>
              </a:rPr>
              <a:t>It is caused by the sexually transmitted flagellated parasite </a:t>
            </a:r>
          </a:p>
          <a:p>
            <a:pPr algn="l" eaLnBrk="1" hangingPunct="1">
              <a:spcBef>
                <a:spcPct val="0"/>
              </a:spcBef>
            </a:pPr>
            <a:r>
              <a:rPr lang="en-US" altLang="en-US" sz="2400" smtClean="0">
                <a:solidFill>
                  <a:schemeClr val="tx1"/>
                </a:solidFill>
                <a:latin typeface="Arial" pitchFamily="34" charset="0"/>
                <a:cs typeface="Arial" pitchFamily="34" charset="0"/>
              </a:rPr>
              <a:t>   (Trichomonas Vaginalis): </a:t>
            </a:r>
            <a:r>
              <a:rPr lang="en-US" altLang="en-US" sz="1800" smtClean="0">
                <a:solidFill>
                  <a:schemeClr val="tx1"/>
                </a:solidFill>
                <a:latin typeface="Arial" pitchFamily="34" charset="0"/>
                <a:cs typeface="Arial" pitchFamily="34" charset="0"/>
              </a:rPr>
              <a:t>exists in trophozoite form.</a:t>
            </a:r>
          </a:p>
          <a:p>
            <a:pPr algn="l" eaLnBrk="1" hangingPunct="1">
              <a:spcBef>
                <a:spcPct val="0"/>
              </a:spcBef>
            </a:pPr>
            <a:endParaRPr lang="en-US" altLang="en-US" sz="1800" smtClean="0">
              <a:solidFill>
                <a:schemeClr val="tx1"/>
              </a:solidFill>
              <a:latin typeface="Arial" pitchFamily="34" charset="0"/>
              <a:cs typeface="Arial" pitchFamily="34" charset="0"/>
            </a:endParaRPr>
          </a:p>
          <a:p>
            <a:pPr algn="l" eaLnBrk="1" hangingPunct="1">
              <a:spcBef>
                <a:spcPct val="0"/>
              </a:spcBef>
              <a:buFont typeface="Wingdings" pitchFamily="2" charset="2"/>
              <a:buChar char="Ø"/>
            </a:pPr>
            <a:r>
              <a:rPr lang="en-US" altLang="en-US" sz="1800" smtClean="0">
                <a:solidFill>
                  <a:schemeClr val="tx1"/>
                </a:solidFill>
                <a:latin typeface="Arial" pitchFamily="34" charset="0"/>
                <a:cs typeface="Arial" pitchFamily="34" charset="0"/>
              </a:rPr>
              <a:t> </a:t>
            </a:r>
            <a:r>
              <a:rPr lang="en-US" altLang="en-US" sz="2400" smtClean="0">
                <a:solidFill>
                  <a:schemeClr val="tx1"/>
                </a:solidFill>
                <a:latin typeface="Arial" pitchFamily="34" charset="0"/>
                <a:cs typeface="Arial" pitchFamily="34" charset="0"/>
              </a:rPr>
              <a:t>It often accompanies BV, which can be diagnosed in as many</a:t>
            </a:r>
          </a:p>
          <a:p>
            <a:pPr algn="l" eaLnBrk="1" hangingPunct="1">
              <a:spcBef>
                <a:spcPct val="0"/>
              </a:spcBef>
            </a:pPr>
            <a:r>
              <a:rPr lang="en-US" altLang="en-US" sz="2400" smtClean="0">
                <a:solidFill>
                  <a:schemeClr val="tx1"/>
                </a:solidFill>
                <a:latin typeface="Arial" pitchFamily="34" charset="0"/>
                <a:cs typeface="Arial" pitchFamily="34" charset="0"/>
              </a:rPr>
              <a:t>   as 60% of patients with Trichomonas vaginitis.</a:t>
            </a:r>
          </a:p>
          <a:p>
            <a:pPr algn="l" eaLnBrk="1" hangingPunct="1">
              <a:spcBef>
                <a:spcPct val="0"/>
              </a:spcBef>
            </a:pPr>
            <a:r>
              <a:rPr lang="en-US" altLang="en-US" sz="2000" smtClean="0">
                <a:solidFill>
                  <a:srgbClr val="00B050"/>
                </a:solidFill>
                <a:latin typeface="Arial Rounded MT Bold" pitchFamily="34" charset="0"/>
                <a:cs typeface="Arial" pitchFamily="34" charset="0"/>
              </a:rPr>
              <a:t>Parasite ,, discharge is green , foul , frothy ,,, itching dyspareunia – strawberry cervix </a:t>
            </a:r>
          </a:p>
          <a:p>
            <a:pPr algn="l" eaLnBrk="1" hangingPunct="1">
              <a:spcBef>
                <a:spcPct val="0"/>
              </a:spcBef>
            </a:pPr>
            <a:endParaRPr lang="en-US" altLang="en-US" sz="1800" smtClean="0">
              <a:solidFill>
                <a:schemeClr val="tx1"/>
              </a:solidFill>
              <a:latin typeface="Arial" pitchFamily="34" charset="0"/>
              <a:cs typeface="Arial" pitchFamily="34" charset="0"/>
            </a:endParaRPr>
          </a:p>
        </p:txBody>
      </p:sp>
      <p:pic>
        <p:nvPicPr>
          <p:cNvPr id="15364" name="Picture 3" descr="downloa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733800"/>
            <a:ext cx="3962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descr="screen_shot_2012-11-04_at_70129_pm135207729699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733800"/>
            <a:ext cx="42672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ctrTitle"/>
          </p:nvPr>
        </p:nvSpPr>
        <p:spPr>
          <a:xfrm>
            <a:off x="381000" y="228600"/>
            <a:ext cx="8382000" cy="838200"/>
          </a:xfrm>
        </p:spPr>
        <p:txBody>
          <a:bodyPr/>
          <a:lstStyle/>
          <a:p>
            <a:pPr eaLnBrk="1" hangingPunct="1"/>
            <a:r>
              <a:rPr lang="en-US" altLang="en-US" sz="3200" b="1" smtClean="0">
                <a:solidFill>
                  <a:srgbClr val="FF0000"/>
                </a:solidFill>
                <a:latin typeface="Arial" pitchFamily="34" charset="0"/>
                <a:cs typeface="Arial" pitchFamily="34" charset="0"/>
              </a:rPr>
              <a:t>Symptoms &amp; signs</a:t>
            </a:r>
          </a:p>
        </p:txBody>
      </p:sp>
      <p:sp>
        <p:nvSpPr>
          <p:cNvPr id="5" name="Subtitle 4"/>
          <p:cNvSpPr>
            <a:spLocks noGrp="1"/>
          </p:cNvSpPr>
          <p:nvPr>
            <p:ph type="subTitle" idx="1"/>
          </p:nvPr>
        </p:nvSpPr>
        <p:spPr>
          <a:xfrm>
            <a:off x="228600" y="1066800"/>
            <a:ext cx="8686800" cy="5486400"/>
          </a:xfrm>
        </p:spPr>
        <p:txBody>
          <a:bodyPr/>
          <a:lstStyle/>
          <a:p>
            <a:pPr algn="l" eaLnBrk="1" hangingPunct="1">
              <a:spcBef>
                <a:spcPts val="0"/>
              </a:spcBef>
              <a:buFont typeface="Wingdings" pitchFamily="2" charset="2"/>
              <a:buChar char="Ø"/>
              <a:defRPr/>
            </a:pPr>
            <a:r>
              <a:rPr lang="en-US" sz="2400" dirty="0" smtClean="0">
                <a:latin typeface="Arial" pitchFamily="34" charset="0"/>
                <a:cs typeface="Arial" pitchFamily="34" charset="0"/>
              </a:rPr>
              <a:t> </a:t>
            </a:r>
            <a:r>
              <a:rPr lang="en-US" sz="2400" dirty="0" smtClean="0">
                <a:solidFill>
                  <a:schemeClr val="tx1"/>
                </a:solidFill>
                <a:latin typeface="Arial" pitchFamily="34" charset="0"/>
                <a:cs typeface="Arial" pitchFamily="34" charset="0"/>
              </a:rPr>
              <a:t>About 50% of women infected with </a:t>
            </a:r>
            <a:r>
              <a:rPr lang="en-US" sz="2400" dirty="0" err="1" smtClean="0">
                <a:solidFill>
                  <a:schemeClr val="tx1"/>
                </a:solidFill>
                <a:latin typeface="Arial" pitchFamily="34" charset="0"/>
                <a:cs typeface="Arial" pitchFamily="34" charset="0"/>
              </a:rPr>
              <a:t>trichomoniasis</a:t>
            </a:r>
            <a:r>
              <a:rPr lang="en-US" sz="2400" dirty="0" smtClean="0">
                <a:solidFill>
                  <a:schemeClr val="tx1"/>
                </a:solidFill>
                <a:latin typeface="Arial" pitchFamily="34" charset="0"/>
                <a:cs typeface="Arial" pitchFamily="34" charset="0"/>
              </a:rPr>
              <a:t> do not</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have symptoms. </a:t>
            </a:r>
            <a:r>
              <a:rPr lang="en-US" sz="2000" dirty="0" smtClean="0">
                <a:solidFill>
                  <a:schemeClr val="tx1"/>
                </a:solidFill>
                <a:latin typeface="Arial" pitchFamily="34" charset="0"/>
                <a:cs typeface="Arial" pitchFamily="34" charset="0"/>
              </a:rPr>
              <a:t>The severity of discomfort varies greatly from</a:t>
            </a:r>
          </a:p>
          <a:p>
            <a:pPr algn="l" eaLnBrk="1" hangingPunct="1">
              <a:spcBef>
                <a:spcPts val="0"/>
              </a:spcBef>
              <a:buFont typeface="Arial" charset="0"/>
              <a:buNone/>
              <a:defRPr/>
            </a:pPr>
            <a:r>
              <a:rPr lang="en-US" sz="2000" dirty="0" smtClean="0">
                <a:solidFill>
                  <a:schemeClr val="tx1"/>
                </a:solidFill>
                <a:latin typeface="Arial" pitchFamily="34" charset="0"/>
                <a:cs typeface="Arial" pitchFamily="34" charset="0"/>
              </a:rPr>
              <a:t>     woman to woman and from time to time in the same woman. Symptoms</a:t>
            </a:r>
          </a:p>
          <a:p>
            <a:pPr algn="l" eaLnBrk="1" hangingPunct="1">
              <a:spcBef>
                <a:spcPts val="0"/>
              </a:spcBef>
              <a:buFont typeface="Arial" charset="0"/>
              <a:buNone/>
              <a:defRPr/>
            </a:pPr>
            <a:r>
              <a:rPr lang="en-US" sz="2000" dirty="0" smtClean="0">
                <a:solidFill>
                  <a:schemeClr val="tx1"/>
                </a:solidFill>
                <a:latin typeface="Arial" pitchFamily="34" charset="0"/>
                <a:cs typeface="Arial" pitchFamily="34" charset="0"/>
              </a:rPr>
              <a:t>     can be worse during pregnancy or right before or after a menstrual</a:t>
            </a:r>
          </a:p>
          <a:p>
            <a:pPr algn="l" eaLnBrk="1" hangingPunct="1">
              <a:spcBef>
                <a:spcPts val="0"/>
              </a:spcBef>
              <a:buFont typeface="Arial" charset="0"/>
              <a:buNone/>
              <a:defRPr/>
            </a:pPr>
            <a:r>
              <a:rPr lang="en-US" sz="2000" dirty="0" smtClean="0">
                <a:solidFill>
                  <a:schemeClr val="tx1"/>
                </a:solidFill>
                <a:latin typeface="Arial" pitchFamily="34" charset="0"/>
                <a:cs typeface="Arial" pitchFamily="34" charset="0"/>
              </a:rPr>
              <a:t>     period.</a:t>
            </a:r>
          </a:p>
          <a:p>
            <a:pPr algn="l" eaLnBrk="1" hangingPunct="1">
              <a:spcBef>
                <a:spcPts val="0"/>
              </a:spcBef>
              <a:buFont typeface="Arial" charset="0"/>
              <a:buNone/>
              <a:defRPr/>
            </a:pPr>
            <a:endParaRPr lang="en-US" sz="2400" dirty="0" smtClean="0">
              <a:solidFill>
                <a:schemeClr val="tx1"/>
              </a:solidFill>
              <a:latin typeface="Arial" pitchFamily="34" charset="0"/>
              <a:cs typeface="Arial" pitchFamily="34" charset="0"/>
            </a:endParaRPr>
          </a:p>
          <a:p>
            <a:pPr algn="l" eaLnBrk="1" hangingPunct="1">
              <a:spcBef>
                <a:spcPts val="0"/>
              </a:spcBef>
              <a:buFont typeface="Wingdings" pitchFamily="2" charset="2"/>
              <a:buChar char="Ø"/>
              <a:defRPr/>
            </a:pPr>
            <a:r>
              <a:rPr lang="en-US" sz="2400" dirty="0" smtClean="0">
                <a:solidFill>
                  <a:schemeClr val="tx1"/>
                </a:solidFill>
                <a:latin typeface="Arial" pitchFamily="34" charset="0"/>
                <a:cs typeface="Arial" pitchFamily="34" charset="0"/>
              </a:rPr>
              <a:t> </a:t>
            </a:r>
            <a:r>
              <a:rPr lang="en-US" sz="2400" dirty="0" smtClean="0"/>
              <a:t> </a:t>
            </a:r>
            <a:r>
              <a:rPr lang="en-US" sz="2400" b="1" i="1" u="sng" dirty="0" smtClean="0">
                <a:solidFill>
                  <a:srgbClr val="0070C0"/>
                </a:solidFill>
                <a:latin typeface="Arial" pitchFamily="34" charset="0"/>
                <a:cs typeface="Arial" pitchFamily="34" charset="0"/>
              </a:rPr>
              <a:t>Principle symptom: </a:t>
            </a:r>
            <a:r>
              <a:rPr lang="en-US" sz="2400" b="1" dirty="0" smtClean="0">
                <a:solidFill>
                  <a:srgbClr val="0070C0"/>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Persistent vaginal discharge (profuse,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extremely frothy, greenish, foul smelling).</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  Vaginal itching, irritation,  pain and </a:t>
            </a:r>
            <a:r>
              <a:rPr lang="en-US" sz="2400" dirty="0" err="1" smtClean="0">
                <a:solidFill>
                  <a:schemeClr val="tx1"/>
                </a:solidFill>
                <a:latin typeface="Arial" pitchFamily="34" charset="0"/>
                <a:cs typeface="Arial" pitchFamily="34" charset="0"/>
              </a:rPr>
              <a:t>dyspareunia</a:t>
            </a:r>
            <a:r>
              <a:rPr lang="en-US" sz="2400" dirty="0" smtClean="0">
                <a:solidFill>
                  <a:schemeClr val="tx1"/>
                </a:solidFill>
                <a:latin typeface="Arial" pitchFamily="34" charset="0"/>
                <a:cs typeface="Arial" pitchFamily="34" charset="0"/>
              </a:rPr>
              <a:t>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  Patchy redness of the genitals, including labia and vagina</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with </a:t>
            </a:r>
            <a:r>
              <a:rPr lang="en-US" sz="2400" dirty="0" err="1" smtClean="0">
                <a:solidFill>
                  <a:schemeClr val="tx1"/>
                </a:solidFill>
                <a:latin typeface="Arial" pitchFamily="34" charset="0"/>
                <a:cs typeface="Arial" pitchFamily="34" charset="0"/>
              </a:rPr>
              <a:t>colpitis</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macularis</a:t>
            </a:r>
            <a:r>
              <a:rPr lang="en-US" sz="2400" dirty="0" smtClean="0">
                <a:solidFill>
                  <a:schemeClr val="tx1"/>
                </a:solidFill>
                <a:latin typeface="Arial" pitchFamily="34" charset="0"/>
                <a:cs typeface="Arial" pitchFamily="34" charset="0"/>
              </a:rPr>
              <a:t> (Strawberry cervix) may be</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observed.</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 Frequent, painful dysuria </a:t>
            </a:r>
            <a:r>
              <a:rPr lang="en-US" sz="2400" dirty="0" smtClean="0">
                <a:solidFill>
                  <a:srgbClr val="00B050"/>
                </a:solidFill>
                <a:latin typeface="Arial Rounded MT Bold" panose="020F0704030504030204" pitchFamily="34" charset="0"/>
                <a:cs typeface="Arial" pitchFamily="34" charset="0"/>
              </a:rPr>
              <a:t>external dysuria </a:t>
            </a:r>
            <a:r>
              <a:rPr lang="en-US" sz="2400" dirty="0" smtClean="0">
                <a:solidFill>
                  <a:schemeClr val="tx1"/>
                </a:solidFill>
                <a:latin typeface="Arial" pitchFamily="34" charset="0"/>
                <a:cs typeface="Arial" pitchFamily="34" charset="0"/>
              </a:rPr>
              <a:t>, if urine touches inflamed tissue.</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Generalized vaginal </a:t>
            </a:r>
            <a:r>
              <a:rPr lang="en-US" sz="2400" dirty="0" err="1" smtClean="0">
                <a:solidFill>
                  <a:schemeClr val="tx1"/>
                </a:solidFill>
                <a:latin typeface="Arial" pitchFamily="34" charset="0"/>
                <a:cs typeface="Arial" pitchFamily="34" charset="0"/>
              </a:rPr>
              <a:t>erythema</a:t>
            </a:r>
            <a:r>
              <a:rPr lang="en-US" sz="2400" dirty="0" smtClean="0">
                <a:solidFill>
                  <a:schemeClr val="tx1"/>
                </a:solidFill>
                <a:latin typeface="Arial" pitchFamily="34" charset="0"/>
                <a:cs typeface="Arial" pitchFamily="34" charset="0"/>
              </a:rPr>
              <a:t> with multiple small </a:t>
            </a:r>
            <a:r>
              <a:rPr lang="en-US" sz="2400" dirty="0" err="1" smtClean="0">
                <a:solidFill>
                  <a:schemeClr val="tx1"/>
                </a:solidFill>
                <a:latin typeface="Arial" pitchFamily="34" charset="0"/>
                <a:cs typeface="Arial" pitchFamily="34" charset="0"/>
              </a:rPr>
              <a:t>petechiae</a:t>
            </a:r>
            <a:endParaRPr lang="en-US" sz="2400" dirty="0" smtClean="0">
              <a:solidFill>
                <a:schemeClr val="tx1"/>
              </a:solidFill>
              <a:latin typeface="Arial" pitchFamily="34" charset="0"/>
              <a:cs typeface="Arial" pitchFamily="34" charset="0"/>
            </a:endParaRP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a:t>
            </a:r>
            <a:r>
              <a:rPr lang="en-US" sz="2000" dirty="0" smtClean="0">
                <a:solidFill>
                  <a:schemeClr val="tx1"/>
                </a:solidFill>
                <a:latin typeface="Arial" pitchFamily="34" charset="0"/>
                <a:cs typeface="Arial" pitchFamily="34" charset="0"/>
              </a:rPr>
              <a:t> (Angry looking vagina)</a:t>
            </a:r>
            <a:endParaRPr lang="en-US" sz="20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ctrTitle"/>
          </p:nvPr>
        </p:nvSpPr>
        <p:spPr>
          <a:xfrm>
            <a:off x="228600" y="228600"/>
            <a:ext cx="8686800" cy="914400"/>
          </a:xfrm>
        </p:spPr>
        <p:txBody>
          <a:bodyPr/>
          <a:lstStyle/>
          <a:p>
            <a:pPr eaLnBrk="1" hangingPunct="1"/>
            <a:r>
              <a:rPr lang="en-US" altLang="en-US" sz="3600" b="1" smtClean="0">
                <a:solidFill>
                  <a:srgbClr val="FF0000"/>
                </a:solidFill>
                <a:latin typeface="Arial" pitchFamily="34" charset="0"/>
                <a:cs typeface="Arial" pitchFamily="34" charset="0"/>
              </a:rPr>
              <a:t>Diagnosis:</a:t>
            </a:r>
          </a:p>
        </p:txBody>
      </p:sp>
      <p:sp>
        <p:nvSpPr>
          <p:cNvPr id="5" name="Subtitle 4"/>
          <p:cNvSpPr>
            <a:spLocks noGrp="1"/>
          </p:cNvSpPr>
          <p:nvPr>
            <p:ph type="subTitle" idx="1"/>
          </p:nvPr>
        </p:nvSpPr>
        <p:spPr>
          <a:xfrm>
            <a:off x="304800" y="990600"/>
            <a:ext cx="8534400" cy="5562600"/>
          </a:xfrm>
        </p:spPr>
        <p:txBody>
          <a:bodyPr/>
          <a:lstStyle/>
          <a:p>
            <a:pPr algn="l" eaLnBrk="1" hangingPunct="1">
              <a:spcBef>
                <a:spcPts val="0"/>
              </a:spcBef>
              <a:buFont typeface="Wingdings" pitchFamily="2" charset="2"/>
              <a:buChar char="Ø"/>
              <a:defRPr/>
            </a:pPr>
            <a:r>
              <a:rPr lang="en-US" sz="2400" dirty="0" smtClean="0">
                <a:latin typeface="Arial" pitchFamily="34" charset="0"/>
                <a:cs typeface="Arial" pitchFamily="34" charset="0"/>
              </a:rPr>
              <a:t> </a:t>
            </a:r>
            <a:r>
              <a:rPr lang="en-US" sz="2400" dirty="0" smtClean="0">
                <a:solidFill>
                  <a:schemeClr val="tx1"/>
                </a:solidFill>
                <a:latin typeface="Arial" pitchFamily="34" charset="0"/>
                <a:cs typeface="Arial" pitchFamily="34" charset="0"/>
              </a:rPr>
              <a:t>It is usually performed by microscopy of vaginal secretions,</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but this method has a sensitivity of only approximately</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60%–70% and requires immediate evaluation of wet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preparation slide for optimal results.</a:t>
            </a:r>
          </a:p>
          <a:p>
            <a:pPr algn="l" eaLnBrk="1" hangingPunct="1">
              <a:spcBef>
                <a:spcPts val="0"/>
              </a:spcBef>
              <a:buFont typeface="Arial" charset="0"/>
              <a:buNone/>
              <a:defRPr/>
            </a:pPr>
            <a:endParaRPr lang="en-US" sz="2400" dirty="0" smtClean="0">
              <a:solidFill>
                <a:schemeClr val="tx1"/>
              </a:solidFill>
              <a:latin typeface="Arial" pitchFamily="34" charset="0"/>
              <a:cs typeface="Arial" pitchFamily="34" charset="0"/>
            </a:endParaRPr>
          </a:p>
          <a:p>
            <a:pPr algn="l" eaLnBrk="1" hangingPunct="1">
              <a:spcBef>
                <a:spcPts val="0"/>
              </a:spcBef>
              <a:buFont typeface="Wingdings" pitchFamily="2" charset="2"/>
              <a:buChar char="Ø"/>
              <a:defRPr/>
            </a:pPr>
            <a:r>
              <a:rPr lang="en-US" sz="2400" dirty="0" smtClean="0">
                <a:solidFill>
                  <a:schemeClr val="tx1"/>
                </a:solidFill>
                <a:latin typeface="Arial" pitchFamily="34" charset="0"/>
                <a:cs typeface="Arial" pitchFamily="34" charset="0"/>
              </a:rPr>
              <a:t> Microscopy of the secretions reveals motile </a:t>
            </a:r>
            <a:r>
              <a:rPr lang="en-US" sz="2400" dirty="0" err="1" smtClean="0">
                <a:solidFill>
                  <a:schemeClr val="tx1"/>
                </a:solidFill>
                <a:latin typeface="Arial" pitchFamily="34" charset="0"/>
                <a:cs typeface="Arial" pitchFamily="34" charset="0"/>
              </a:rPr>
              <a:t>trichomonads</a:t>
            </a:r>
            <a:endParaRPr lang="en-US" sz="2400" dirty="0" smtClean="0">
              <a:solidFill>
                <a:schemeClr val="tx1"/>
              </a:solidFill>
              <a:latin typeface="Arial" pitchFamily="34" charset="0"/>
              <a:cs typeface="Arial" pitchFamily="34" charset="0"/>
            </a:endParaRP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and increased numbers of leukocytes.</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Clue cells may be present of the common association with</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BV.</a:t>
            </a:r>
          </a:p>
          <a:p>
            <a:pPr algn="l" eaLnBrk="1" hangingPunct="1">
              <a:spcBef>
                <a:spcPts val="0"/>
              </a:spcBef>
              <a:buFont typeface="Wingdings" pitchFamily="2" charset="2"/>
              <a:buChar char="Ø"/>
              <a:defRPr/>
            </a:pPr>
            <a:r>
              <a:rPr lang="en-US" sz="2400" dirty="0" smtClean="0">
                <a:solidFill>
                  <a:schemeClr val="tx1"/>
                </a:solidFill>
                <a:latin typeface="Arial" pitchFamily="34" charset="0"/>
                <a:cs typeface="Arial" pitchFamily="34" charset="0"/>
              </a:rPr>
              <a:t> The Whiff test may be positive.</a:t>
            </a:r>
          </a:p>
          <a:p>
            <a:pPr algn="l" eaLnBrk="1" hangingPunct="1">
              <a:spcBef>
                <a:spcPts val="0"/>
              </a:spcBef>
              <a:buFont typeface="Wingdings" pitchFamily="2" charset="2"/>
              <a:buChar char="Ø"/>
              <a:defRPr/>
            </a:pPr>
            <a:r>
              <a:rPr lang="en-US" sz="2400" dirty="0" smtClean="0">
                <a:solidFill>
                  <a:schemeClr val="tx1"/>
                </a:solidFill>
                <a:latin typeface="Arial" pitchFamily="34" charset="0"/>
                <a:cs typeface="Arial" pitchFamily="34" charset="0"/>
              </a:rPr>
              <a:t> The PH of the vaginal secretions is usually &gt;5.</a:t>
            </a:r>
            <a:endParaRPr lang="en-US" sz="2400" dirty="0">
              <a:solidFill>
                <a:schemeClr val="tx1"/>
              </a:solidFill>
              <a:latin typeface="Arial" pitchFamily="34" charset="0"/>
              <a:cs typeface="Arial" pitchFamily="34" charset="0"/>
            </a:endParaRP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057400"/>
            <a:ext cx="57816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31718 -0.05555 L 0.80885 -0.05555 " pathEditMode="relative" ptsTypes="AA">
                                      <p:cBhvr>
                                        <p:cTn id="6" dur="2000" fill="hold"/>
                                        <p:tgtEl>
                                          <p:spTgt spid="15364"/>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153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228600" y="274638"/>
            <a:ext cx="8686800" cy="6202362"/>
          </a:xfrm>
        </p:spPr>
        <p:txBody>
          <a:bodyPr/>
          <a:lstStyle/>
          <a:p>
            <a:pPr algn="l" eaLnBrk="1" hangingPunct="1"/>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t>
            </a:r>
            <a:r>
              <a:rPr lang="en-US" altLang="en-US" sz="2400" i="1" smtClean="0">
                <a:solidFill>
                  <a:srgbClr val="FF0000"/>
                </a:solidFill>
                <a:latin typeface="Arial" pitchFamily="34" charset="0"/>
                <a:cs typeface="Arial" pitchFamily="34" charset="0"/>
              </a:rPr>
              <a:t>Culture</a:t>
            </a:r>
            <a:r>
              <a:rPr lang="en-US" altLang="en-US" sz="2400" smtClean="0">
                <a:latin typeface="Arial" pitchFamily="34" charset="0"/>
                <a:cs typeface="Arial" pitchFamily="34" charset="0"/>
              </a:rPr>
              <a:t> is the most sensitive and specific commercially</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available method of diagnosis</a:t>
            </a:r>
            <a:r>
              <a:rPr lang="en-US" altLang="en-US" sz="1800" smtClean="0">
                <a:latin typeface="Arial" pitchFamily="34" charset="0"/>
                <a:cs typeface="Arial" pitchFamily="34" charset="0"/>
              </a:rPr>
              <a:t>. In women in whom trichomoniasis is</a:t>
            </a:r>
            <a:br>
              <a:rPr lang="en-US" altLang="en-US" sz="1800" smtClean="0">
                <a:latin typeface="Arial" pitchFamily="34" charset="0"/>
                <a:cs typeface="Arial" pitchFamily="34" charset="0"/>
              </a:rPr>
            </a:br>
            <a:r>
              <a:rPr lang="en-US" altLang="en-US" sz="1800" smtClean="0">
                <a:latin typeface="Arial" pitchFamily="34" charset="0"/>
                <a:cs typeface="Arial" pitchFamily="34" charset="0"/>
              </a:rPr>
              <a:t>      suspected but not confirmed by microscopy, vaginal secretions should be</a:t>
            </a:r>
            <a:br>
              <a:rPr lang="en-US" altLang="en-US" sz="1800" smtClean="0">
                <a:latin typeface="Arial" pitchFamily="34" charset="0"/>
                <a:cs typeface="Arial" pitchFamily="34" charset="0"/>
              </a:rPr>
            </a:br>
            <a:r>
              <a:rPr lang="en-US" altLang="en-US" sz="1800" smtClean="0">
                <a:latin typeface="Arial" pitchFamily="34" charset="0"/>
                <a:cs typeface="Arial" pitchFamily="34" charset="0"/>
              </a:rPr>
              <a:t>       cultured for T.vaginalis. </a:t>
            </a:r>
            <a:br>
              <a:rPr lang="en-US" altLang="en-US" sz="18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t>
            </a:r>
            <a:r>
              <a:rPr lang="en-US" altLang="en-US" sz="2000" smtClean="0">
                <a:latin typeface="Arial" pitchFamily="34" charset="0"/>
                <a:cs typeface="Arial" pitchFamily="34" charset="0"/>
              </a:rPr>
              <a:t>DNA probe test, which detects genetic material (DNA) of the </a:t>
            </a:r>
            <a:br>
              <a:rPr lang="en-US" altLang="en-US" sz="2000" smtClean="0">
                <a:latin typeface="Arial" pitchFamily="34" charset="0"/>
                <a:cs typeface="Arial" pitchFamily="34" charset="0"/>
              </a:rPr>
            </a:br>
            <a:r>
              <a:rPr lang="en-US" altLang="en-US" sz="2000" smtClean="0">
                <a:latin typeface="Arial" pitchFamily="34" charset="0"/>
                <a:cs typeface="Arial" pitchFamily="34" charset="0"/>
              </a:rPr>
              <a:t>     Trichomonas organism. This test is rarely needed to identify</a:t>
            </a:r>
            <a:br>
              <a:rPr lang="en-US" altLang="en-US" sz="2000" smtClean="0">
                <a:latin typeface="Arial" pitchFamily="34" charset="0"/>
                <a:cs typeface="Arial" pitchFamily="34" charset="0"/>
              </a:rPr>
            </a:br>
            <a:r>
              <a:rPr lang="en-US" altLang="en-US" sz="2000" smtClean="0">
                <a:latin typeface="Arial" pitchFamily="34" charset="0"/>
                <a:cs typeface="Arial" pitchFamily="34" charset="0"/>
              </a:rPr>
              <a:t>     trichomonas  and is usually available only in research </a:t>
            </a:r>
            <a:br>
              <a:rPr lang="en-US" altLang="en-US" sz="2000" smtClean="0">
                <a:latin typeface="Arial" pitchFamily="34" charset="0"/>
                <a:cs typeface="Arial" pitchFamily="34" charset="0"/>
              </a:rPr>
            </a:br>
            <a:r>
              <a:rPr lang="en-US" altLang="en-US" sz="2000" smtClean="0">
                <a:latin typeface="Arial" pitchFamily="34" charset="0"/>
                <a:cs typeface="Arial" pitchFamily="34" charset="0"/>
              </a:rPr>
              <a:t>     studies. </a:t>
            </a: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endParaRPr lang="en-US" altLang="en-US" sz="240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ctrTitle"/>
          </p:nvPr>
        </p:nvSpPr>
        <p:spPr>
          <a:xfrm>
            <a:off x="304800" y="228600"/>
            <a:ext cx="8534400" cy="990600"/>
          </a:xfrm>
        </p:spPr>
        <p:txBody>
          <a:bodyPr/>
          <a:lstStyle/>
          <a:p>
            <a:pPr eaLnBrk="1" hangingPunct="1"/>
            <a:r>
              <a:rPr lang="en-US" altLang="en-US" sz="3200" smtClean="0">
                <a:solidFill>
                  <a:srgbClr val="FF0000"/>
                </a:solidFill>
                <a:latin typeface="Arial" pitchFamily="34" charset="0"/>
                <a:cs typeface="Arial" pitchFamily="34" charset="0"/>
              </a:rPr>
              <a:t>Morbidity:</a:t>
            </a:r>
          </a:p>
        </p:txBody>
      </p:sp>
      <p:sp>
        <p:nvSpPr>
          <p:cNvPr id="4" name="Subtitle 3"/>
          <p:cNvSpPr>
            <a:spLocks noGrp="1"/>
          </p:cNvSpPr>
          <p:nvPr>
            <p:ph type="subTitle" idx="1"/>
          </p:nvPr>
        </p:nvSpPr>
        <p:spPr>
          <a:xfrm>
            <a:off x="228600" y="1066800"/>
            <a:ext cx="8610600" cy="5562600"/>
          </a:xfrm>
        </p:spPr>
        <p:txBody>
          <a:bodyPr/>
          <a:lstStyle/>
          <a:p>
            <a:pPr algn="l" eaLnBrk="1" hangingPunct="1">
              <a:spcBef>
                <a:spcPts val="0"/>
              </a:spcBef>
              <a:buFont typeface="Arial" charset="0"/>
              <a:buNone/>
              <a:defRPr/>
            </a:pPr>
            <a:r>
              <a:rPr lang="en-US" sz="2400" dirty="0" smtClean="0">
                <a:latin typeface="Arial" pitchFamily="34" charset="0"/>
                <a:cs typeface="Arial" pitchFamily="34" charset="0"/>
              </a:rPr>
              <a:t>** </a:t>
            </a:r>
            <a:r>
              <a:rPr lang="en-US" sz="2400" dirty="0" smtClean="0">
                <a:solidFill>
                  <a:schemeClr val="tx1"/>
                </a:solidFill>
                <a:latin typeface="Arial" pitchFamily="34" charset="0"/>
                <a:cs typeface="Arial" pitchFamily="34" charset="0"/>
              </a:rPr>
              <a:t>Patients with T.V are at increased risk for postoperative cuff</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cellulitis</a:t>
            </a:r>
            <a:r>
              <a:rPr lang="en-US" sz="2400" dirty="0" smtClean="0">
                <a:solidFill>
                  <a:schemeClr val="tx1"/>
                </a:solidFill>
                <a:latin typeface="Arial" pitchFamily="34" charset="0"/>
                <a:cs typeface="Arial" pitchFamily="34" charset="0"/>
              </a:rPr>
              <a:t> following hysterectomy.</a:t>
            </a:r>
          </a:p>
          <a:p>
            <a:pPr algn="l" eaLnBrk="1" hangingPunct="1">
              <a:spcBef>
                <a:spcPts val="0"/>
              </a:spcBef>
              <a:buFont typeface="Arial" charset="0"/>
              <a:buNone/>
              <a:defRPr/>
            </a:pPr>
            <a:endParaRPr lang="en-US" sz="2400" dirty="0" smtClean="0">
              <a:solidFill>
                <a:schemeClr val="tx1"/>
              </a:solidFill>
              <a:latin typeface="Arial" pitchFamily="34" charset="0"/>
              <a:cs typeface="Arial" pitchFamily="34" charset="0"/>
            </a:endParaRP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Pregnant women are at increased risk of premature rupture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of the membranes and preterm delivery.</a:t>
            </a:r>
          </a:p>
          <a:p>
            <a:pPr algn="l" eaLnBrk="1" hangingPunct="1">
              <a:spcBef>
                <a:spcPts val="0"/>
              </a:spcBef>
              <a:buFont typeface="Arial" charset="0"/>
              <a:buNone/>
              <a:defRPr/>
            </a:pPr>
            <a:endParaRPr lang="en-US" sz="2400" dirty="0" smtClean="0">
              <a:solidFill>
                <a:schemeClr val="tx1"/>
              </a:solidFill>
              <a:latin typeface="Arial" pitchFamily="34" charset="0"/>
              <a:cs typeface="Arial" pitchFamily="34" charset="0"/>
            </a:endParaRP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Women should be tested for other STDs, mainly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N. gonorrhea and </a:t>
            </a:r>
            <a:r>
              <a:rPr lang="en-US" sz="2400" dirty="0" err="1" smtClean="0">
                <a:solidFill>
                  <a:schemeClr val="tx1"/>
                </a:solidFill>
                <a:latin typeface="Arial" pitchFamily="34" charset="0"/>
                <a:cs typeface="Arial" pitchFamily="34" charset="0"/>
              </a:rPr>
              <a:t>chlamydia</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trachomatis</a:t>
            </a:r>
            <a:r>
              <a:rPr lang="en-US" sz="2400" dirty="0" smtClean="0">
                <a:solidFill>
                  <a:schemeClr val="tx1"/>
                </a:solidFill>
                <a:latin typeface="Arial" pitchFamily="34" charset="0"/>
                <a:cs typeface="Arial" pitchFamily="34" charset="0"/>
              </a:rPr>
              <a:t>. Serologic testing</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for syphilis and HIV infection should also be considered.</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ctrTitle"/>
          </p:nvPr>
        </p:nvSpPr>
        <p:spPr>
          <a:xfrm>
            <a:off x="685800" y="304800"/>
            <a:ext cx="7772400" cy="838200"/>
          </a:xfrm>
        </p:spPr>
        <p:txBody>
          <a:bodyPr/>
          <a:lstStyle/>
          <a:p>
            <a:pPr eaLnBrk="1" hangingPunct="1"/>
            <a:r>
              <a:rPr lang="en-US" altLang="en-US" sz="3200" b="1" smtClean="0">
                <a:solidFill>
                  <a:srgbClr val="FF0000"/>
                </a:solidFill>
                <a:latin typeface="Arial" pitchFamily="34" charset="0"/>
                <a:cs typeface="Arial" pitchFamily="34" charset="0"/>
              </a:rPr>
              <a:t>Treatment:</a:t>
            </a:r>
          </a:p>
        </p:txBody>
      </p:sp>
      <p:sp>
        <p:nvSpPr>
          <p:cNvPr id="20483" name="Subtitle 4"/>
          <p:cNvSpPr>
            <a:spLocks noGrp="1"/>
          </p:cNvSpPr>
          <p:nvPr>
            <p:ph type="subTitle" idx="1"/>
          </p:nvPr>
        </p:nvSpPr>
        <p:spPr>
          <a:xfrm>
            <a:off x="304800" y="1143000"/>
            <a:ext cx="8534400" cy="5486400"/>
          </a:xfrm>
        </p:spPr>
        <p:txBody>
          <a:bodyPr/>
          <a:lstStyle/>
          <a:p>
            <a:pPr algn="l" eaLnBrk="1" hangingPunct="1">
              <a:spcBef>
                <a:spcPct val="0"/>
              </a:spcBef>
              <a:buFont typeface="Wingdings" pitchFamily="2" charset="2"/>
              <a:buChar char="Ø"/>
            </a:pPr>
            <a:r>
              <a:rPr lang="en-US" altLang="en-US" sz="2400" smtClean="0">
                <a:solidFill>
                  <a:schemeClr val="tx1"/>
                </a:solidFill>
                <a:latin typeface="Arial" pitchFamily="34" charset="0"/>
                <a:cs typeface="Arial" pitchFamily="34" charset="0"/>
              </a:rPr>
              <a:t> Metronidazole 2 g orally in a single dose          OR </a:t>
            </a:r>
          </a:p>
          <a:p>
            <a:pPr algn="l" eaLnBrk="1" hangingPunct="1">
              <a:spcBef>
                <a:spcPct val="0"/>
              </a:spcBef>
            </a:pPr>
            <a:r>
              <a:rPr lang="en-US" altLang="en-US" sz="2400" smtClean="0">
                <a:solidFill>
                  <a:schemeClr val="tx1"/>
                </a:solidFill>
                <a:latin typeface="Arial" pitchFamily="34" charset="0"/>
                <a:cs typeface="Arial" pitchFamily="34" charset="0"/>
              </a:rPr>
              <a:t>    Tinidazole 2 g orally in a single dose.</a:t>
            </a:r>
          </a:p>
          <a:p>
            <a:pPr algn="l" eaLnBrk="1" hangingPunct="1">
              <a:spcBef>
                <a:spcPct val="0"/>
              </a:spcBef>
              <a:buFont typeface="Wingdings" pitchFamily="2" charset="2"/>
              <a:buChar char="Ø"/>
            </a:pPr>
            <a:r>
              <a:rPr lang="en-US" altLang="en-US" sz="2400" smtClean="0">
                <a:solidFill>
                  <a:schemeClr val="tx1"/>
                </a:solidFill>
                <a:latin typeface="Arial" pitchFamily="34" charset="0"/>
                <a:cs typeface="Arial" pitchFamily="34" charset="0"/>
              </a:rPr>
              <a:t> Alternative Regimen Metronidazole 500 mg orally twice a </a:t>
            </a:r>
          </a:p>
          <a:p>
            <a:pPr algn="l" eaLnBrk="1" hangingPunct="1">
              <a:spcBef>
                <a:spcPct val="0"/>
              </a:spcBef>
            </a:pPr>
            <a:r>
              <a:rPr lang="en-US" altLang="en-US" sz="2400" smtClean="0">
                <a:solidFill>
                  <a:schemeClr val="tx1"/>
                </a:solidFill>
                <a:latin typeface="Arial" pitchFamily="34" charset="0"/>
                <a:cs typeface="Arial" pitchFamily="34" charset="0"/>
              </a:rPr>
              <a:t>   day for 7 days.</a:t>
            </a:r>
          </a:p>
          <a:p>
            <a:pPr algn="l" eaLnBrk="1" hangingPunct="1">
              <a:spcBef>
                <a:spcPct val="0"/>
              </a:spcBef>
            </a:pPr>
            <a:endParaRPr lang="en-US" altLang="en-US" sz="2400" smtClean="0">
              <a:solidFill>
                <a:schemeClr val="tx1"/>
              </a:solidFill>
              <a:latin typeface="Arial" pitchFamily="34" charset="0"/>
              <a:cs typeface="Arial" pitchFamily="34" charset="0"/>
            </a:endParaRPr>
          </a:p>
          <a:p>
            <a:pPr algn="l" eaLnBrk="1" hangingPunct="1">
              <a:spcBef>
                <a:spcPct val="0"/>
              </a:spcBef>
            </a:pPr>
            <a:r>
              <a:rPr lang="en-US" altLang="en-US" sz="2400" smtClean="0">
                <a:solidFill>
                  <a:schemeClr val="tx1"/>
                </a:solidFill>
                <a:latin typeface="Arial" pitchFamily="34" charset="0"/>
                <a:cs typeface="Arial" pitchFamily="34" charset="0"/>
              </a:rPr>
              <a:t>**</a:t>
            </a:r>
            <a:r>
              <a:rPr lang="en-US" altLang="en-US" sz="2400" i="1" u="sng" smtClean="0">
                <a:solidFill>
                  <a:schemeClr val="tx1"/>
                </a:solidFill>
                <a:latin typeface="Arial" pitchFamily="34" charset="0"/>
                <a:cs typeface="Arial" pitchFamily="34" charset="0"/>
              </a:rPr>
              <a:t>Both regimens are highly effective and have cure rates of </a:t>
            </a:r>
          </a:p>
          <a:p>
            <a:pPr algn="l" eaLnBrk="1" hangingPunct="1">
              <a:spcBef>
                <a:spcPct val="0"/>
              </a:spcBef>
            </a:pPr>
            <a:r>
              <a:rPr lang="en-US" altLang="en-US" sz="2400" i="1" u="sng" smtClean="0">
                <a:solidFill>
                  <a:schemeClr val="tx1"/>
                </a:solidFill>
                <a:latin typeface="Arial" pitchFamily="34" charset="0"/>
                <a:cs typeface="Arial" pitchFamily="34" charset="0"/>
              </a:rPr>
              <a:t>   about 95%.</a:t>
            </a:r>
          </a:p>
          <a:p>
            <a:pPr algn="l" eaLnBrk="1" hangingPunct="1">
              <a:spcBef>
                <a:spcPct val="0"/>
              </a:spcBef>
            </a:pPr>
            <a:endParaRPr lang="en-US" altLang="en-US" sz="2400" i="1" u="sng" smtClean="0">
              <a:solidFill>
                <a:schemeClr val="tx1"/>
              </a:solidFill>
              <a:latin typeface="Arial" pitchFamily="34" charset="0"/>
              <a:cs typeface="Arial" pitchFamily="34" charset="0"/>
            </a:endParaRPr>
          </a:p>
          <a:p>
            <a:pPr algn="l" eaLnBrk="1" hangingPunct="1">
              <a:spcBef>
                <a:spcPct val="0"/>
              </a:spcBef>
              <a:buFont typeface="Wingdings" pitchFamily="2" charset="2"/>
              <a:buChar char="Ø"/>
            </a:pPr>
            <a:r>
              <a:rPr lang="en-US" altLang="en-US" sz="2400" smtClean="0">
                <a:solidFill>
                  <a:schemeClr val="tx1"/>
                </a:solidFill>
                <a:latin typeface="Arial" pitchFamily="34" charset="0"/>
                <a:cs typeface="Arial" pitchFamily="34" charset="0"/>
              </a:rPr>
              <a:t> Husband should also be treated. Patients should be</a:t>
            </a:r>
          </a:p>
          <a:p>
            <a:pPr algn="l" eaLnBrk="1" hangingPunct="1">
              <a:spcBef>
                <a:spcPct val="0"/>
              </a:spcBef>
            </a:pPr>
            <a:r>
              <a:rPr lang="en-US" altLang="en-US" sz="2400" smtClean="0">
                <a:solidFill>
                  <a:schemeClr val="tx1"/>
                </a:solidFill>
                <a:latin typeface="Arial" pitchFamily="34" charset="0"/>
                <a:cs typeface="Arial" pitchFamily="34" charset="0"/>
              </a:rPr>
              <a:t>    instructed to avoid sex until they and their husbands are</a:t>
            </a:r>
          </a:p>
          <a:p>
            <a:pPr algn="l" eaLnBrk="1" hangingPunct="1">
              <a:spcBef>
                <a:spcPct val="0"/>
              </a:spcBef>
            </a:pPr>
            <a:r>
              <a:rPr lang="en-US" altLang="en-US" sz="2400" smtClean="0">
                <a:solidFill>
                  <a:schemeClr val="tx1"/>
                </a:solidFill>
                <a:latin typeface="Arial" pitchFamily="34" charset="0"/>
                <a:cs typeface="Arial" pitchFamily="34" charset="0"/>
              </a:rPr>
              <a:t>    cured.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792162"/>
          </a:xfrm>
        </p:spPr>
        <p:txBody>
          <a:bodyPr/>
          <a:lstStyle/>
          <a:p>
            <a:pPr eaLnBrk="1" hangingPunct="1"/>
            <a:r>
              <a:rPr lang="en-US" altLang="en-US" sz="3600" smtClean="0">
                <a:solidFill>
                  <a:srgbClr val="FF0000"/>
                </a:solidFill>
                <a:latin typeface="Arial" pitchFamily="34" charset="0"/>
                <a:cs typeface="Arial" pitchFamily="34" charset="0"/>
              </a:rPr>
              <a:t>The Normal Vagina</a:t>
            </a:r>
          </a:p>
        </p:txBody>
      </p:sp>
      <p:sp>
        <p:nvSpPr>
          <p:cNvPr id="3" name="Content Placeholder 2"/>
          <p:cNvSpPr>
            <a:spLocks noGrp="1"/>
          </p:cNvSpPr>
          <p:nvPr>
            <p:ph idx="1"/>
          </p:nvPr>
        </p:nvSpPr>
        <p:spPr>
          <a:xfrm>
            <a:off x="228600" y="1066800"/>
            <a:ext cx="8610600" cy="5638800"/>
          </a:xfrm>
        </p:spPr>
        <p:txBody>
          <a:bodyPr/>
          <a:lstStyle/>
          <a:p>
            <a:pPr eaLnBrk="1" hangingPunct="1">
              <a:buFont typeface="Wingdings" pitchFamily="2" charset="2"/>
              <a:buChar char="Ø"/>
              <a:defRPr/>
            </a:pPr>
            <a:r>
              <a:rPr lang="en-US" sz="2400" dirty="0" smtClean="0">
                <a:latin typeface="Arial" pitchFamily="34" charset="0"/>
                <a:cs typeface="Arial" pitchFamily="34" charset="0"/>
              </a:rPr>
              <a:t>The normal vaginal flora is mostly aerobic, the most common is hydrogen peroxide producing lactobacilli.</a:t>
            </a:r>
          </a:p>
          <a:p>
            <a:pPr eaLnBrk="1" hangingPunct="1">
              <a:buFont typeface="Arial" charset="0"/>
              <a:buNone/>
              <a:defRPr/>
            </a:pPr>
            <a:endParaRPr lang="en-US" sz="2400" dirty="0" smtClean="0">
              <a:latin typeface="Arial" pitchFamily="34" charset="0"/>
              <a:cs typeface="Arial" pitchFamily="34" charset="0"/>
            </a:endParaRP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The microbiology of vagina depends on:</a:t>
            </a:r>
          </a:p>
          <a:p>
            <a:pPr marL="0" eaLnBrk="1" hangingPunct="1">
              <a:spcBef>
                <a:spcPts val="0"/>
              </a:spcBef>
              <a:buFont typeface="Arial" charset="0"/>
              <a:buNone/>
              <a:defRPr/>
            </a:pPr>
            <a:r>
              <a:rPr lang="en-US" sz="2400" dirty="0" smtClean="0">
                <a:latin typeface="Arial" pitchFamily="34" charset="0"/>
                <a:cs typeface="Arial" pitchFamily="34" charset="0"/>
              </a:rPr>
              <a:t>     Vaginal PH : normally &lt;4.5. </a:t>
            </a:r>
            <a:r>
              <a:rPr lang="en-US" sz="2000" dirty="0" smtClean="0">
                <a:latin typeface="Arial" pitchFamily="34" charset="0"/>
                <a:cs typeface="Arial" pitchFamily="34" charset="0"/>
              </a:rPr>
              <a:t>(3.8-4.2)</a:t>
            </a:r>
          </a:p>
          <a:p>
            <a:pPr marL="0" eaLnBrk="1" hangingPunct="1">
              <a:spcBef>
                <a:spcPts val="0"/>
              </a:spcBef>
              <a:buFont typeface="Arial" charset="0"/>
              <a:buNone/>
              <a:defRPr/>
            </a:pPr>
            <a:r>
              <a:rPr lang="en-US" sz="2400" dirty="0" smtClean="0">
                <a:latin typeface="Arial" pitchFamily="34" charset="0"/>
                <a:cs typeface="Arial" pitchFamily="34" charset="0"/>
              </a:rPr>
              <a:t>     Availability of glucose for bacterial metabolism.</a:t>
            </a:r>
          </a:p>
          <a:p>
            <a:pPr marL="0" eaLnBrk="1" hangingPunct="1">
              <a:spcBef>
                <a:spcPts val="0"/>
              </a:spcBef>
              <a:buFont typeface="Arial" charset="0"/>
              <a:buNone/>
              <a:defRPr/>
            </a:pPr>
            <a:r>
              <a:rPr lang="en-US" sz="2400" b="1" dirty="0">
                <a:solidFill>
                  <a:srgbClr val="00B050"/>
                </a:solidFill>
                <a:latin typeface="Arial" pitchFamily="34" charset="0"/>
                <a:cs typeface="Arial" pitchFamily="34" charset="0"/>
              </a:rPr>
              <a:t>Lactobacilli .</a:t>
            </a:r>
          </a:p>
          <a:p>
            <a:pPr marL="0" algn="ctr" eaLnBrk="1" hangingPunct="1">
              <a:spcBef>
                <a:spcPts val="0"/>
              </a:spcBef>
              <a:buFont typeface="Arial" pitchFamily="34" charset="0"/>
              <a:buNone/>
              <a:defRPr/>
            </a:pPr>
            <a:r>
              <a:rPr lang="en-US" sz="2400" b="1" dirty="0">
                <a:solidFill>
                  <a:srgbClr val="00B050"/>
                </a:solidFill>
              </a:rPr>
              <a:t>* Lactobacilli are aerobic +</a:t>
            </a:r>
            <a:r>
              <a:rPr lang="en-US" sz="2400" b="1" dirty="0" err="1">
                <a:solidFill>
                  <a:srgbClr val="00B050"/>
                </a:solidFill>
              </a:rPr>
              <a:t>ve</a:t>
            </a:r>
            <a:r>
              <a:rPr lang="en-US" sz="2400" b="1" dirty="0">
                <a:solidFill>
                  <a:srgbClr val="00B050"/>
                </a:solidFill>
              </a:rPr>
              <a:t> / ph&lt;4.5 / normal </a:t>
            </a:r>
            <a:r>
              <a:rPr lang="en-US" sz="2400" b="1" dirty="0" smtClean="0">
                <a:solidFill>
                  <a:srgbClr val="00B050"/>
                </a:solidFill>
              </a:rPr>
              <a:t>secretion</a:t>
            </a:r>
            <a:endParaRPr lang="en-US" sz="2400" b="1" dirty="0" smtClean="0">
              <a:latin typeface="Arial" pitchFamily="34" charset="0"/>
              <a:cs typeface="Arial" pitchFamily="34" charset="0"/>
            </a:endParaRP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Normal vaginal secretions are clear, odorless, </a:t>
            </a:r>
            <a:r>
              <a:rPr lang="en-US" sz="2400" dirty="0" err="1" smtClean="0">
                <a:latin typeface="Arial" pitchFamily="34" charset="0"/>
                <a:cs typeface="Arial" pitchFamily="34" charset="0"/>
              </a:rPr>
              <a:t>floccular</a:t>
            </a:r>
            <a:r>
              <a:rPr lang="en-US" sz="2400" dirty="0" smtClean="0">
                <a:latin typeface="Arial" pitchFamily="34" charset="0"/>
                <a:cs typeface="Arial" pitchFamily="34" charset="0"/>
              </a:rPr>
              <a:t> in</a:t>
            </a:r>
          </a:p>
          <a:p>
            <a:pPr marL="0" eaLnBrk="1" hangingPunct="1">
              <a:spcBef>
                <a:spcPts val="0"/>
              </a:spcBef>
              <a:buFont typeface="Arial" charset="0"/>
              <a:buNone/>
              <a:defRPr/>
            </a:pPr>
            <a:r>
              <a:rPr lang="en-US" sz="2400" dirty="0" smtClean="0">
                <a:latin typeface="Arial" pitchFamily="34" charset="0"/>
                <a:cs typeface="Arial" pitchFamily="34" charset="0"/>
              </a:rPr>
              <a:t>    consistency, and usually located in the dependent portion of</a:t>
            </a:r>
          </a:p>
          <a:p>
            <a:pPr marL="0" eaLnBrk="1" hangingPunct="1">
              <a:spcBef>
                <a:spcPts val="0"/>
              </a:spcBef>
              <a:buFont typeface="Arial" charset="0"/>
              <a:buNone/>
              <a:defRPr/>
            </a:pPr>
            <a:r>
              <a:rPr lang="en-US" sz="2400" dirty="0" smtClean="0">
                <a:latin typeface="Arial" pitchFamily="34" charset="0"/>
                <a:cs typeface="Arial" pitchFamily="34" charset="0"/>
              </a:rPr>
              <a:t>    the vagina (posterior fornix).</a:t>
            </a: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 They are composed of </a:t>
            </a:r>
            <a:r>
              <a:rPr lang="en-US" sz="2400" dirty="0" err="1" smtClean="0">
                <a:latin typeface="Arial" pitchFamily="34" charset="0"/>
                <a:cs typeface="Arial" pitchFamily="34" charset="0"/>
              </a:rPr>
              <a:t>vulvar</a:t>
            </a:r>
            <a:r>
              <a:rPr lang="en-US" sz="2400" dirty="0" smtClean="0">
                <a:latin typeface="Arial" pitchFamily="34" charset="0"/>
                <a:cs typeface="Arial" pitchFamily="34" charset="0"/>
              </a:rPr>
              <a:t> secretions from sebaceous,</a:t>
            </a:r>
          </a:p>
          <a:p>
            <a:pPr marL="0" eaLnBrk="1" hangingPunct="1">
              <a:spcBef>
                <a:spcPts val="0"/>
              </a:spcBef>
              <a:buFont typeface="Arial" charset="0"/>
              <a:buNone/>
              <a:defRPr/>
            </a:pPr>
            <a:r>
              <a:rPr lang="en-US" sz="2400" dirty="0" smtClean="0">
                <a:latin typeface="Arial" pitchFamily="34" charset="0"/>
                <a:cs typeface="Arial" pitchFamily="34" charset="0"/>
              </a:rPr>
              <a:t>    sweat, </a:t>
            </a:r>
            <a:r>
              <a:rPr lang="en-US" sz="2400" dirty="0" err="1" smtClean="0">
                <a:latin typeface="Arial" pitchFamily="34" charset="0"/>
                <a:cs typeface="Arial" pitchFamily="34" charset="0"/>
              </a:rPr>
              <a:t>Bartholin</a:t>
            </a:r>
            <a:r>
              <a:rPr lang="en-US" sz="2400" dirty="0" smtClean="0">
                <a:latin typeface="Arial" pitchFamily="34" charset="0"/>
                <a:cs typeface="Arial" pitchFamily="34" charset="0"/>
              </a:rPr>
              <a:t> and </a:t>
            </a:r>
            <a:r>
              <a:rPr lang="en-US" sz="2400" dirty="0" err="1" smtClean="0">
                <a:latin typeface="Arial" pitchFamily="34" charset="0"/>
                <a:cs typeface="Arial" pitchFamily="34" charset="0"/>
              </a:rPr>
              <a:t>skene</a:t>
            </a:r>
            <a:r>
              <a:rPr lang="en-US" sz="2400" dirty="0" smtClean="0">
                <a:latin typeface="Arial" pitchFamily="34" charset="0"/>
                <a:cs typeface="Arial" pitchFamily="34" charset="0"/>
              </a:rPr>
              <a:t> glands, </a:t>
            </a:r>
            <a:r>
              <a:rPr lang="en-US" sz="2400" dirty="0" err="1" smtClean="0">
                <a:latin typeface="Arial" pitchFamily="34" charset="0"/>
                <a:cs typeface="Arial" pitchFamily="34" charset="0"/>
              </a:rPr>
              <a:t>transudate</a:t>
            </a:r>
            <a:r>
              <a:rPr lang="en-US" sz="2400" dirty="0" smtClean="0">
                <a:latin typeface="Arial" pitchFamily="34" charset="0"/>
                <a:cs typeface="Arial" pitchFamily="34" charset="0"/>
              </a:rPr>
              <a:t> from the</a:t>
            </a:r>
          </a:p>
          <a:p>
            <a:pPr marL="0" eaLnBrk="1" hangingPunct="1">
              <a:spcBef>
                <a:spcPts val="0"/>
              </a:spcBef>
              <a:buFont typeface="Arial" charset="0"/>
              <a:buNone/>
              <a:defRPr/>
            </a:pPr>
            <a:r>
              <a:rPr lang="en-US" sz="2400" dirty="0" smtClean="0">
                <a:latin typeface="Arial" pitchFamily="34" charset="0"/>
                <a:cs typeface="Arial" pitchFamily="34" charset="0"/>
              </a:rPr>
              <a:t>    vaginal wall, exfoliated vaginal &amp; cervical cells, cervical </a:t>
            </a:r>
          </a:p>
          <a:p>
            <a:pPr marL="0" eaLnBrk="1" hangingPunct="1">
              <a:spcBef>
                <a:spcPts val="0"/>
              </a:spcBef>
              <a:buFont typeface="Arial" charset="0"/>
              <a:buNone/>
              <a:defRPr/>
            </a:pPr>
            <a:r>
              <a:rPr lang="en-US" sz="2400" dirty="0" smtClean="0">
                <a:latin typeface="Arial" pitchFamily="34" charset="0"/>
                <a:cs typeface="Arial" pitchFamily="34" charset="0"/>
              </a:rPr>
              <a:t>    mucus,, endometrial &amp; </a:t>
            </a:r>
            <a:r>
              <a:rPr lang="en-US" sz="2400" dirty="0" err="1" smtClean="0">
                <a:latin typeface="Arial" pitchFamily="34" charset="0"/>
                <a:cs typeface="Arial" pitchFamily="34" charset="0"/>
              </a:rPr>
              <a:t>oviductal</a:t>
            </a:r>
            <a:r>
              <a:rPr lang="en-US" sz="2400" dirty="0" smtClean="0">
                <a:latin typeface="Arial" pitchFamily="34" charset="0"/>
                <a:cs typeface="Arial" pitchFamily="34" charset="0"/>
              </a:rPr>
              <a:t> fluids</a:t>
            </a:r>
          </a:p>
          <a:p>
            <a:pPr marL="0" eaLnBrk="1" hangingPunct="1">
              <a:spcBef>
                <a:spcPts val="0"/>
              </a:spcBef>
              <a:buFont typeface="Arial" charset="0"/>
              <a:buNone/>
              <a:defRPr/>
            </a:pP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ctrTitle"/>
          </p:nvPr>
        </p:nvSpPr>
        <p:spPr>
          <a:xfrm>
            <a:off x="0" y="304800"/>
            <a:ext cx="8686800" cy="1066800"/>
          </a:xfrm>
        </p:spPr>
        <p:txBody>
          <a:bodyPr/>
          <a:lstStyle/>
          <a:p>
            <a:pPr eaLnBrk="1" hangingPunct="1"/>
            <a:r>
              <a:rPr lang="en-US" altLang="en-US" sz="3600" b="1" smtClean="0">
                <a:solidFill>
                  <a:srgbClr val="FF0000"/>
                </a:solidFill>
                <a:latin typeface="Arial" pitchFamily="34" charset="0"/>
                <a:cs typeface="Arial" pitchFamily="34" charset="0"/>
              </a:rPr>
              <a:t>Vulvovaginal Candidiasis</a:t>
            </a:r>
            <a:br>
              <a:rPr lang="en-US" altLang="en-US" sz="3600" b="1" smtClean="0">
                <a:solidFill>
                  <a:srgbClr val="FF0000"/>
                </a:solidFill>
                <a:latin typeface="Arial" pitchFamily="34" charset="0"/>
                <a:cs typeface="Arial" pitchFamily="34" charset="0"/>
              </a:rPr>
            </a:br>
            <a:r>
              <a:rPr lang="en-US" altLang="en-US" sz="3600" b="1" smtClean="0">
                <a:solidFill>
                  <a:srgbClr val="FF0000"/>
                </a:solidFill>
                <a:latin typeface="Arial" pitchFamily="34" charset="0"/>
                <a:cs typeface="Arial" pitchFamily="34" charset="0"/>
              </a:rPr>
              <a:t>(Monilial vaginitis)</a:t>
            </a:r>
          </a:p>
        </p:txBody>
      </p:sp>
      <p:sp>
        <p:nvSpPr>
          <p:cNvPr id="21507" name="Subtitle 4"/>
          <p:cNvSpPr>
            <a:spLocks noGrp="1"/>
          </p:cNvSpPr>
          <p:nvPr>
            <p:ph type="subTitle" idx="1"/>
          </p:nvPr>
        </p:nvSpPr>
        <p:spPr>
          <a:xfrm>
            <a:off x="152400" y="1143000"/>
            <a:ext cx="8763000" cy="5486400"/>
          </a:xfrm>
        </p:spPr>
        <p:txBody>
          <a:bodyPr/>
          <a:lstStyle/>
          <a:p>
            <a:pPr algn="l" eaLnBrk="1" hangingPunct="1">
              <a:spcBef>
                <a:spcPct val="0"/>
              </a:spcBef>
              <a:buFont typeface="Wingdings" pitchFamily="2" charset="2"/>
              <a:buChar char="Ø"/>
            </a:pPr>
            <a:endParaRPr lang="en-US" altLang="en-US" sz="2000" smtClean="0">
              <a:solidFill>
                <a:schemeClr val="tx1"/>
              </a:solidFill>
              <a:latin typeface="Arial" pitchFamily="34" charset="0"/>
              <a:cs typeface="Arial" pitchFamily="34" charset="0"/>
            </a:endParaRPr>
          </a:p>
          <a:p>
            <a:pPr algn="l" eaLnBrk="1" hangingPunct="1">
              <a:spcBef>
                <a:spcPct val="0"/>
              </a:spcBef>
              <a:buFont typeface="Wingdings" pitchFamily="2" charset="2"/>
              <a:buChar char="Ø"/>
            </a:pPr>
            <a:endParaRPr lang="en-US" altLang="en-US" sz="2000" smtClean="0">
              <a:solidFill>
                <a:schemeClr val="tx1"/>
              </a:solidFill>
              <a:latin typeface="Arial" pitchFamily="34" charset="0"/>
              <a:cs typeface="Arial" pitchFamily="34" charset="0"/>
            </a:endParaRPr>
          </a:p>
          <a:p>
            <a:pPr algn="l" eaLnBrk="1" hangingPunct="1">
              <a:spcBef>
                <a:spcPct val="0"/>
              </a:spcBef>
              <a:buFont typeface="Wingdings" pitchFamily="2" charset="2"/>
              <a:buChar char="Ø"/>
            </a:pPr>
            <a:r>
              <a:rPr lang="en-US" altLang="en-US" sz="2000" smtClean="0">
                <a:solidFill>
                  <a:schemeClr val="tx1"/>
                </a:solidFill>
                <a:latin typeface="Arial" pitchFamily="34" charset="0"/>
                <a:cs typeface="Arial" pitchFamily="34" charset="0"/>
              </a:rPr>
              <a:t> </a:t>
            </a:r>
            <a:r>
              <a:rPr lang="en-US" altLang="en-US" sz="2400" smtClean="0">
                <a:solidFill>
                  <a:schemeClr val="tx1"/>
                </a:solidFill>
                <a:latin typeface="Arial" pitchFamily="34" charset="0"/>
                <a:cs typeface="Arial" pitchFamily="34" charset="0"/>
              </a:rPr>
              <a:t>An estimated 75% of women will have at least one episode of</a:t>
            </a:r>
          </a:p>
          <a:p>
            <a:pPr algn="l" eaLnBrk="1" hangingPunct="1">
              <a:spcBef>
                <a:spcPct val="0"/>
              </a:spcBef>
            </a:pPr>
            <a:r>
              <a:rPr lang="en-US" altLang="en-US" sz="2400" smtClean="0">
                <a:solidFill>
                  <a:schemeClr val="tx1"/>
                </a:solidFill>
                <a:latin typeface="Arial" pitchFamily="34" charset="0"/>
                <a:cs typeface="Arial" pitchFamily="34" charset="0"/>
              </a:rPr>
              <a:t>   VVC, and 40%–45% will have two or more episodes. </a:t>
            </a:r>
          </a:p>
          <a:p>
            <a:pPr algn="l" eaLnBrk="1" hangingPunct="1">
              <a:spcBef>
                <a:spcPct val="0"/>
              </a:spcBef>
            </a:pPr>
            <a:endParaRPr lang="en-US" altLang="en-US" sz="2400" smtClean="0">
              <a:solidFill>
                <a:schemeClr val="tx1"/>
              </a:solidFill>
              <a:latin typeface="Arial" pitchFamily="34" charset="0"/>
              <a:cs typeface="Arial" pitchFamily="34" charset="0"/>
            </a:endParaRPr>
          </a:p>
          <a:p>
            <a:pPr algn="l" eaLnBrk="1" hangingPunct="1">
              <a:spcBef>
                <a:spcPct val="0"/>
              </a:spcBef>
              <a:buFont typeface="Wingdings" pitchFamily="2" charset="2"/>
              <a:buChar char="Ø"/>
            </a:pPr>
            <a:r>
              <a:rPr lang="en-US" altLang="en-US" sz="2400" smtClean="0">
                <a:solidFill>
                  <a:schemeClr val="tx1"/>
                </a:solidFill>
                <a:latin typeface="Arial" pitchFamily="34" charset="0"/>
                <a:cs typeface="Arial" pitchFamily="34" charset="0"/>
              </a:rPr>
              <a:t> Candida Albicans is responsible for 85-90% of vaginal yeast</a:t>
            </a:r>
          </a:p>
          <a:p>
            <a:pPr algn="l" eaLnBrk="1" hangingPunct="1">
              <a:spcBef>
                <a:spcPct val="0"/>
              </a:spcBef>
            </a:pPr>
            <a:r>
              <a:rPr lang="en-US" altLang="en-US" sz="2400" smtClean="0">
                <a:solidFill>
                  <a:schemeClr val="tx1"/>
                </a:solidFill>
                <a:latin typeface="Arial" pitchFamily="34" charset="0"/>
                <a:cs typeface="Arial" pitchFamily="34" charset="0"/>
              </a:rPr>
              <a:t>    infections. Other species of candidia, such as </a:t>
            </a:r>
            <a:r>
              <a:rPr lang="en-US" altLang="en-US" sz="2400" i="1" smtClean="0">
                <a:solidFill>
                  <a:schemeClr val="tx1"/>
                </a:solidFill>
                <a:latin typeface="Arial" pitchFamily="34" charset="0"/>
                <a:cs typeface="Arial" pitchFamily="34" charset="0"/>
              </a:rPr>
              <a:t>C.glabrata </a:t>
            </a:r>
            <a:r>
              <a:rPr lang="en-US" altLang="en-US" sz="2400" smtClean="0">
                <a:solidFill>
                  <a:schemeClr val="tx1"/>
                </a:solidFill>
                <a:latin typeface="Arial" pitchFamily="34" charset="0"/>
                <a:cs typeface="Arial" pitchFamily="34" charset="0"/>
              </a:rPr>
              <a:t>and </a:t>
            </a:r>
          </a:p>
          <a:p>
            <a:pPr algn="l" eaLnBrk="1" hangingPunct="1">
              <a:spcBef>
                <a:spcPct val="0"/>
              </a:spcBef>
            </a:pPr>
            <a:r>
              <a:rPr lang="en-US" altLang="en-US" sz="2400" smtClean="0">
                <a:solidFill>
                  <a:schemeClr val="tx1"/>
                </a:solidFill>
                <a:latin typeface="Arial" pitchFamily="34" charset="0"/>
                <a:cs typeface="Arial" pitchFamily="34" charset="0"/>
              </a:rPr>
              <a:t>   </a:t>
            </a:r>
            <a:r>
              <a:rPr lang="en-US" altLang="en-US" sz="2400" i="1" smtClean="0">
                <a:solidFill>
                  <a:schemeClr val="tx1"/>
                </a:solidFill>
                <a:latin typeface="Arial" pitchFamily="34" charset="0"/>
                <a:cs typeface="Arial" pitchFamily="34" charset="0"/>
              </a:rPr>
              <a:t>C. tropicalis </a:t>
            </a:r>
            <a:r>
              <a:rPr lang="en-US" altLang="en-US" sz="2400" smtClean="0">
                <a:solidFill>
                  <a:schemeClr val="tx1"/>
                </a:solidFill>
                <a:latin typeface="Arial" pitchFamily="34" charset="0"/>
                <a:cs typeface="Arial" pitchFamily="34" charset="0"/>
              </a:rPr>
              <a:t>can cause vulvovaginal symptoms and tend to</a:t>
            </a:r>
          </a:p>
          <a:p>
            <a:pPr algn="l" eaLnBrk="1" hangingPunct="1">
              <a:spcBef>
                <a:spcPct val="0"/>
              </a:spcBef>
            </a:pPr>
            <a:r>
              <a:rPr lang="en-US" altLang="en-US" sz="2400" smtClean="0">
                <a:solidFill>
                  <a:schemeClr val="tx1"/>
                </a:solidFill>
                <a:latin typeface="Arial" pitchFamily="34" charset="0"/>
                <a:cs typeface="Arial" pitchFamily="34" charset="0"/>
              </a:rPr>
              <a:t>    be resistent to therapy.</a:t>
            </a:r>
          </a:p>
          <a:p>
            <a:pPr algn="l" eaLnBrk="1" hangingPunct="1">
              <a:spcBef>
                <a:spcPct val="0"/>
              </a:spcBef>
            </a:pPr>
            <a:endParaRPr lang="en-US" altLang="en-US" sz="2400" smtClean="0">
              <a:solidFill>
                <a:schemeClr val="tx1"/>
              </a:solidFill>
              <a:latin typeface="Arial" pitchFamily="34" charset="0"/>
              <a:cs typeface="Arial" pitchFamily="34" charset="0"/>
            </a:endParaRPr>
          </a:p>
          <a:p>
            <a:pPr algn="l" eaLnBrk="1" hangingPunct="1">
              <a:spcBef>
                <a:spcPct val="0"/>
              </a:spcBef>
            </a:pPr>
            <a:endParaRPr lang="en-US" altLang="en-US" sz="180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ctrTitle"/>
          </p:nvPr>
        </p:nvSpPr>
        <p:spPr>
          <a:xfrm>
            <a:off x="304800" y="304800"/>
            <a:ext cx="8534400" cy="838200"/>
          </a:xfrm>
        </p:spPr>
        <p:txBody>
          <a:bodyPr/>
          <a:lstStyle/>
          <a:p>
            <a:pPr eaLnBrk="1" hangingPunct="1"/>
            <a:r>
              <a:rPr lang="en-US" altLang="en-US" sz="3200" b="1" smtClean="0">
                <a:solidFill>
                  <a:srgbClr val="FF0000"/>
                </a:solidFill>
                <a:latin typeface="Arial" pitchFamily="34" charset="0"/>
                <a:cs typeface="Arial" pitchFamily="34" charset="0"/>
              </a:rPr>
              <a:t>Diagnosis:</a:t>
            </a:r>
          </a:p>
        </p:txBody>
      </p:sp>
      <p:sp>
        <p:nvSpPr>
          <p:cNvPr id="5" name="Subtitle 4"/>
          <p:cNvSpPr>
            <a:spLocks noGrp="1"/>
          </p:cNvSpPr>
          <p:nvPr>
            <p:ph type="subTitle" idx="1"/>
          </p:nvPr>
        </p:nvSpPr>
        <p:spPr>
          <a:xfrm>
            <a:off x="304800" y="1143000"/>
            <a:ext cx="8610600" cy="5410200"/>
          </a:xfrm>
        </p:spPr>
        <p:txBody>
          <a:bodyPr/>
          <a:lstStyle/>
          <a:p>
            <a:pPr algn="l" eaLnBrk="1" hangingPunct="1">
              <a:buFont typeface="Wingdings" pitchFamily="2" charset="2"/>
              <a:buChar char="Ø"/>
              <a:defRPr/>
            </a:pPr>
            <a:r>
              <a:rPr lang="en-US" sz="2400" dirty="0" smtClean="0">
                <a:latin typeface="Arial" pitchFamily="34" charset="0"/>
                <a:cs typeface="Arial" pitchFamily="34" charset="0"/>
              </a:rPr>
              <a:t> </a:t>
            </a:r>
            <a:r>
              <a:rPr lang="en-US" sz="2400" dirty="0" smtClean="0">
                <a:solidFill>
                  <a:schemeClr val="tx1"/>
                </a:solidFill>
                <a:latin typeface="Arial" pitchFamily="34" charset="0"/>
                <a:cs typeface="Arial" pitchFamily="34" charset="0"/>
              </a:rPr>
              <a:t>The symptoms consist of: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1- Vaginal discharge which can vary from watery to</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homogenously thick that typically resembles cottage</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cheese.</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2- </a:t>
            </a:r>
            <a:r>
              <a:rPr lang="en-US" sz="2400" dirty="0" err="1" smtClean="0">
                <a:solidFill>
                  <a:schemeClr val="tx1"/>
                </a:solidFill>
                <a:latin typeface="Arial" pitchFamily="34" charset="0"/>
                <a:cs typeface="Arial" pitchFamily="34" charset="0"/>
              </a:rPr>
              <a:t>Vulvar</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pruritis</a:t>
            </a:r>
            <a:r>
              <a:rPr lang="en-US" sz="2400" dirty="0" smtClean="0">
                <a:solidFill>
                  <a:schemeClr val="tx1"/>
                </a:solidFill>
                <a:latin typeface="Arial" pitchFamily="34" charset="0"/>
                <a:cs typeface="Arial" pitchFamily="34" charset="0"/>
              </a:rPr>
              <a:t>, vaginal soreness, </a:t>
            </a:r>
            <a:r>
              <a:rPr lang="en-US" sz="2400" dirty="0" err="1" smtClean="0">
                <a:solidFill>
                  <a:schemeClr val="tx1"/>
                </a:solidFill>
                <a:latin typeface="Arial" pitchFamily="34" charset="0"/>
                <a:cs typeface="Arial" pitchFamily="34" charset="0"/>
              </a:rPr>
              <a:t>dyspareunia</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vulvar</a:t>
            </a:r>
            <a:r>
              <a:rPr lang="en-US" sz="2400" dirty="0" smtClean="0">
                <a:solidFill>
                  <a:schemeClr val="tx1"/>
                </a:solidFill>
                <a:latin typeface="Arial" pitchFamily="34" charset="0"/>
                <a:cs typeface="Arial" pitchFamily="34" charset="0"/>
              </a:rPr>
              <a:t>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burning and irritation may be present.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3- External </a:t>
            </a:r>
            <a:r>
              <a:rPr lang="en-US" sz="2400" dirty="0" err="1" smtClean="0">
                <a:solidFill>
                  <a:schemeClr val="tx1"/>
                </a:solidFill>
                <a:latin typeface="Arial" pitchFamily="34" charset="0"/>
                <a:cs typeface="Arial" pitchFamily="34" charset="0"/>
              </a:rPr>
              <a:t>dysuria</a:t>
            </a:r>
            <a:r>
              <a:rPr lang="en-US" sz="2400" dirty="0" smtClean="0">
                <a:solidFill>
                  <a:schemeClr val="tx1"/>
                </a:solidFill>
                <a:latin typeface="Arial" pitchFamily="34" charset="0"/>
                <a:cs typeface="Arial" pitchFamily="34" charset="0"/>
              </a:rPr>
              <a:t> </a:t>
            </a:r>
            <a:r>
              <a:rPr lang="en-US" sz="2000" dirty="0" smtClean="0">
                <a:solidFill>
                  <a:schemeClr val="tx1"/>
                </a:solidFill>
                <a:latin typeface="Arial" pitchFamily="34" charset="0"/>
                <a:cs typeface="Arial" pitchFamily="34" charset="0"/>
              </a:rPr>
              <a:t>(splash </a:t>
            </a:r>
            <a:r>
              <a:rPr lang="en-US" sz="2000" dirty="0" err="1" smtClean="0">
                <a:solidFill>
                  <a:schemeClr val="tx1"/>
                </a:solidFill>
                <a:latin typeface="Arial" pitchFamily="34" charset="0"/>
                <a:cs typeface="Arial" pitchFamily="34" charset="0"/>
              </a:rPr>
              <a:t>dysuria</a:t>
            </a:r>
            <a:r>
              <a:rPr lang="en-US" sz="2000" dirty="0" smtClean="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may occur.</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4-</a:t>
            </a:r>
            <a:r>
              <a:rPr lang="en-US" sz="2400" u="sng" dirty="0" smtClean="0">
                <a:solidFill>
                  <a:schemeClr val="tx1"/>
                </a:solidFill>
                <a:latin typeface="Arial" pitchFamily="34" charset="0"/>
                <a:cs typeface="Arial" pitchFamily="34" charset="0"/>
              </a:rPr>
              <a:t>Examination</a:t>
            </a:r>
            <a:r>
              <a:rPr lang="en-US" sz="2400" dirty="0" smtClean="0">
                <a:solidFill>
                  <a:schemeClr val="tx1"/>
                </a:solidFill>
                <a:latin typeface="Arial" pitchFamily="34" charset="0"/>
                <a:cs typeface="Arial" pitchFamily="34" charset="0"/>
              </a:rPr>
              <a:t> reveals </a:t>
            </a:r>
            <a:r>
              <a:rPr lang="en-US" sz="2400" dirty="0" err="1" smtClean="0">
                <a:solidFill>
                  <a:schemeClr val="tx1"/>
                </a:solidFill>
                <a:latin typeface="Arial" pitchFamily="34" charset="0"/>
                <a:cs typeface="Arial" pitchFamily="34" charset="0"/>
              </a:rPr>
              <a:t>erythema</a:t>
            </a:r>
            <a:r>
              <a:rPr lang="en-US" sz="2400" dirty="0" smtClean="0">
                <a:solidFill>
                  <a:schemeClr val="tx1"/>
                </a:solidFill>
                <a:latin typeface="Arial" pitchFamily="34" charset="0"/>
                <a:cs typeface="Arial" pitchFamily="34" charset="0"/>
              </a:rPr>
              <a:t> &amp; edema of the </a:t>
            </a:r>
            <a:r>
              <a:rPr lang="en-US" sz="2400" dirty="0" err="1" smtClean="0">
                <a:solidFill>
                  <a:schemeClr val="tx1"/>
                </a:solidFill>
                <a:latin typeface="Arial" pitchFamily="34" charset="0"/>
                <a:cs typeface="Arial" pitchFamily="34" charset="0"/>
              </a:rPr>
              <a:t>vulvar</a:t>
            </a:r>
            <a:r>
              <a:rPr lang="en-US" sz="2400" dirty="0" smtClean="0">
                <a:solidFill>
                  <a:schemeClr val="tx1"/>
                </a:solidFill>
                <a:latin typeface="Arial" pitchFamily="34" charset="0"/>
                <a:cs typeface="Arial" pitchFamily="34" charset="0"/>
              </a:rPr>
              <a:t> skin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and labia. Discrete </a:t>
            </a:r>
            <a:r>
              <a:rPr lang="en-US" sz="2400" dirty="0" err="1" smtClean="0">
                <a:solidFill>
                  <a:schemeClr val="tx1"/>
                </a:solidFill>
                <a:latin typeface="Arial" pitchFamily="34" charset="0"/>
                <a:cs typeface="Arial" pitchFamily="34" charset="0"/>
              </a:rPr>
              <a:t>pustulopapular</a:t>
            </a:r>
            <a:r>
              <a:rPr lang="en-US" sz="2400" dirty="0" smtClean="0">
                <a:solidFill>
                  <a:schemeClr val="tx1"/>
                </a:solidFill>
                <a:latin typeface="Arial" pitchFamily="34" charset="0"/>
                <a:cs typeface="Arial" pitchFamily="34" charset="0"/>
              </a:rPr>
              <a:t> peripheral lesions may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be present.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The vagina may be </a:t>
            </a:r>
            <a:r>
              <a:rPr lang="en-US" sz="2400" dirty="0" err="1" smtClean="0">
                <a:solidFill>
                  <a:schemeClr val="tx1"/>
                </a:solidFill>
                <a:latin typeface="Arial" pitchFamily="34" charset="0"/>
                <a:cs typeface="Arial" pitchFamily="34" charset="0"/>
              </a:rPr>
              <a:t>erythematous</a:t>
            </a:r>
            <a:r>
              <a:rPr lang="en-US" sz="2400" dirty="0" smtClean="0">
                <a:solidFill>
                  <a:schemeClr val="tx1"/>
                </a:solidFill>
                <a:latin typeface="Arial" pitchFamily="34" charset="0"/>
                <a:cs typeface="Arial" pitchFamily="34" charset="0"/>
              </a:rPr>
              <a:t> with an adherent, whitish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discharge. The cervix appears normal</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228600" y="274638"/>
            <a:ext cx="8610600" cy="6354762"/>
          </a:xfrm>
        </p:spPr>
        <p:txBody>
          <a:bodyPr/>
          <a:lstStyle/>
          <a:p>
            <a:pPr eaLnBrk="1" hangingPunct="1"/>
            <a:endParaRPr lang="en-US" altLang="en-US" smtClean="0"/>
          </a:p>
        </p:txBody>
      </p:sp>
      <p:pic>
        <p:nvPicPr>
          <p:cNvPr id="23555" name="Picture 4" descr="downloa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5" descr="vaginitis-slides-47-72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609600"/>
            <a:ext cx="4114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28600" y="274638"/>
            <a:ext cx="8686800" cy="6354762"/>
          </a:xfrm>
        </p:spPr>
        <p:txBody>
          <a:bodyPr/>
          <a:lstStyle/>
          <a:p>
            <a:pPr algn="l" eaLnBrk="1" hangingPunct="1"/>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5- The PH of the vagina in patients with VVC is usually normal</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&lt;4.5.</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6- The Whiff test is negative.</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7- The results of the saline preparation of the vaginal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secretions usually are normal, although there may be a</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slight increase in the number of inflammatory cells in severe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cases. Fungal elements (mycelia or budding yeast) appear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in 80% of cases.</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8- Fungal culture is recommended to confirm the diagnosis in</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case of +ve  findings on examination but microscopy is</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negative where presumptive diagnosis can be made.</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endParaRPr lang="en-US" altLang="en-US" sz="240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792162"/>
          </a:xfrm>
        </p:spPr>
        <p:txBody>
          <a:bodyPr/>
          <a:lstStyle/>
          <a:p>
            <a:pPr eaLnBrk="1" hangingPunct="1"/>
            <a:r>
              <a:rPr lang="en-US" altLang="en-US" sz="3600" b="1" smtClean="0">
                <a:solidFill>
                  <a:srgbClr val="FF0000"/>
                </a:solidFill>
                <a:latin typeface="Arial" pitchFamily="34" charset="0"/>
                <a:cs typeface="Arial" pitchFamily="34" charset="0"/>
              </a:rPr>
              <a:t>Classification of VVC</a:t>
            </a:r>
          </a:p>
        </p:txBody>
      </p:sp>
      <p:graphicFrame>
        <p:nvGraphicFramePr>
          <p:cNvPr id="3" name="Table 2"/>
          <p:cNvGraphicFramePr>
            <a:graphicFrameLocks noGrp="1"/>
          </p:cNvGraphicFramePr>
          <p:nvPr/>
        </p:nvGraphicFramePr>
        <p:xfrm>
          <a:off x="304800" y="1447800"/>
          <a:ext cx="8458200" cy="3962400"/>
        </p:xfrm>
        <a:graphic>
          <a:graphicData uri="http://schemas.openxmlformats.org/drawingml/2006/table">
            <a:tbl>
              <a:tblPr firstRow="1" bandRow="1">
                <a:tableStyleId>{5C22544A-7EE6-4342-B048-85BDC9FD1C3A}</a:tableStyleId>
              </a:tblPr>
              <a:tblGrid>
                <a:gridCol w="4229100"/>
                <a:gridCol w="4229100"/>
              </a:tblGrid>
              <a:tr h="609600">
                <a:tc>
                  <a:txBody>
                    <a:bodyPr/>
                    <a:lstStyle/>
                    <a:p>
                      <a:pPr algn="ctr"/>
                      <a:r>
                        <a:rPr lang="en-US" sz="2400" dirty="0" smtClean="0">
                          <a:solidFill>
                            <a:schemeClr val="tx1"/>
                          </a:solidFill>
                          <a:latin typeface="Arial" pitchFamily="34" charset="0"/>
                          <a:cs typeface="Arial" pitchFamily="34" charset="0"/>
                        </a:rPr>
                        <a:t>Uncomplicated</a:t>
                      </a:r>
                      <a:endParaRPr lang="en-US" sz="2400" dirty="0">
                        <a:solidFill>
                          <a:schemeClr val="tx1"/>
                        </a:solidFill>
                        <a:latin typeface="Arial" pitchFamily="34" charset="0"/>
                        <a:cs typeface="Arial" pitchFamily="34" charset="0"/>
                      </a:endParaRPr>
                    </a:p>
                  </a:txBody>
                  <a:tcPr/>
                </a:tc>
                <a:tc>
                  <a:txBody>
                    <a:bodyPr/>
                    <a:lstStyle/>
                    <a:p>
                      <a:pPr algn="ctr"/>
                      <a:r>
                        <a:rPr lang="en-US" sz="2400" dirty="0" smtClean="0">
                          <a:solidFill>
                            <a:schemeClr val="tx1"/>
                          </a:solidFill>
                          <a:latin typeface="Arial" pitchFamily="34" charset="0"/>
                          <a:cs typeface="Arial" pitchFamily="34" charset="0"/>
                        </a:rPr>
                        <a:t>Complicated</a:t>
                      </a:r>
                      <a:endParaRPr lang="en-US" sz="2400" dirty="0">
                        <a:solidFill>
                          <a:schemeClr val="tx1"/>
                        </a:solidFill>
                        <a:latin typeface="Arial" pitchFamily="34" charset="0"/>
                        <a:cs typeface="Arial" pitchFamily="34" charset="0"/>
                      </a:endParaRPr>
                    </a:p>
                  </a:txBody>
                  <a:tcPr/>
                </a:tc>
              </a:tr>
              <a:tr h="838200">
                <a:tc>
                  <a:txBody>
                    <a:bodyPr/>
                    <a:lstStyle/>
                    <a:p>
                      <a:pPr algn="ctr"/>
                      <a:r>
                        <a:rPr lang="en-US" sz="2400" dirty="0" smtClean="0">
                          <a:solidFill>
                            <a:schemeClr val="tx1"/>
                          </a:solidFill>
                          <a:latin typeface="Arial" pitchFamily="34" charset="0"/>
                          <a:cs typeface="Arial" pitchFamily="34" charset="0"/>
                        </a:rPr>
                        <a:t>Sporadic or infrequent in occurrence</a:t>
                      </a:r>
                      <a:endParaRPr lang="en-US" sz="2400" dirty="0">
                        <a:solidFill>
                          <a:schemeClr val="tx1"/>
                        </a:solidFill>
                        <a:latin typeface="Arial" pitchFamily="34" charset="0"/>
                        <a:cs typeface="Arial" pitchFamily="34" charset="0"/>
                      </a:endParaRPr>
                    </a:p>
                  </a:txBody>
                  <a:tcPr/>
                </a:tc>
                <a:tc>
                  <a:txBody>
                    <a:bodyPr/>
                    <a:lstStyle/>
                    <a:p>
                      <a:pPr algn="ctr"/>
                      <a:r>
                        <a:rPr lang="en-US" sz="2400" dirty="0" smtClean="0">
                          <a:solidFill>
                            <a:schemeClr val="tx1"/>
                          </a:solidFill>
                          <a:latin typeface="Arial" pitchFamily="34" charset="0"/>
                          <a:cs typeface="Arial" pitchFamily="34" charset="0"/>
                        </a:rPr>
                        <a:t>Recurrent symptoms</a:t>
                      </a:r>
                      <a:endParaRPr lang="en-US" sz="2400" dirty="0">
                        <a:solidFill>
                          <a:schemeClr val="tx1"/>
                        </a:solidFill>
                        <a:latin typeface="Arial" pitchFamily="34" charset="0"/>
                        <a:cs typeface="Arial" pitchFamily="34" charset="0"/>
                      </a:endParaRPr>
                    </a:p>
                  </a:txBody>
                  <a:tcPr/>
                </a:tc>
              </a:tr>
              <a:tr h="838200">
                <a:tc>
                  <a:txBody>
                    <a:bodyPr/>
                    <a:lstStyle/>
                    <a:p>
                      <a:pPr algn="ctr"/>
                      <a:r>
                        <a:rPr lang="en-US" sz="2400" dirty="0" smtClean="0">
                          <a:solidFill>
                            <a:schemeClr val="tx1"/>
                          </a:solidFill>
                          <a:latin typeface="Arial" pitchFamily="34" charset="0"/>
                          <a:cs typeface="Arial" pitchFamily="34" charset="0"/>
                        </a:rPr>
                        <a:t>Mild to moderate symptoms</a:t>
                      </a:r>
                      <a:endParaRPr lang="en-US" sz="2400" dirty="0">
                        <a:solidFill>
                          <a:schemeClr val="tx1"/>
                        </a:solidFill>
                        <a:latin typeface="Arial" pitchFamily="34" charset="0"/>
                        <a:cs typeface="Arial" pitchFamily="34" charset="0"/>
                      </a:endParaRPr>
                    </a:p>
                  </a:txBody>
                  <a:tcPr/>
                </a:tc>
                <a:tc>
                  <a:txBody>
                    <a:bodyPr/>
                    <a:lstStyle/>
                    <a:p>
                      <a:pPr algn="ctr"/>
                      <a:r>
                        <a:rPr lang="en-US" sz="2400" dirty="0" smtClean="0">
                          <a:solidFill>
                            <a:schemeClr val="tx1"/>
                          </a:solidFill>
                          <a:latin typeface="Arial" pitchFamily="34" charset="0"/>
                          <a:cs typeface="Arial" pitchFamily="34" charset="0"/>
                        </a:rPr>
                        <a:t>Severe symptoms</a:t>
                      </a:r>
                      <a:endParaRPr lang="en-US" sz="2400" dirty="0">
                        <a:solidFill>
                          <a:schemeClr val="tx1"/>
                        </a:solidFill>
                        <a:latin typeface="Arial" pitchFamily="34" charset="0"/>
                        <a:cs typeface="Arial" pitchFamily="34" charset="0"/>
                      </a:endParaRPr>
                    </a:p>
                  </a:txBody>
                  <a:tcPr/>
                </a:tc>
              </a:tr>
              <a:tr h="838200">
                <a:tc>
                  <a:txBody>
                    <a:bodyPr/>
                    <a:lstStyle/>
                    <a:p>
                      <a:pPr algn="ctr"/>
                      <a:r>
                        <a:rPr lang="en-US" sz="2400" dirty="0" smtClean="0">
                          <a:solidFill>
                            <a:schemeClr val="tx1"/>
                          </a:solidFill>
                          <a:latin typeface="Arial" pitchFamily="34" charset="0"/>
                          <a:cs typeface="Arial" pitchFamily="34" charset="0"/>
                        </a:rPr>
                        <a:t>Likely to be </a:t>
                      </a:r>
                      <a:r>
                        <a:rPr lang="en-US" sz="2400" dirty="0" err="1" smtClean="0">
                          <a:solidFill>
                            <a:schemeClr val="tx1"/>
                          </a:solidFill>
                          <a:latin typeface="Arial" pitchFamily="34" charset="0"/>
                          <a:cs typeface="Arial" pitchFamily="34" charset="0"/>
                        </a:rPr>
                        <a:t>C.albicans</a:t>
                      </a:r>
                      <a:endParaRPr lang="en-US" sz="2400" dirty="0">
                        <a:solidFill>
                          <a:schemeClr val="tx1"/>
                        </a:solidFill>
                        <a:latin typeface="Arial" pitchFamily="34" charset="0"/>
                        <a:cs typeface="Arial" pitchFamily="34" charset="0"/>
                      </a:endParaRPr>
                    </a:p>
                  </a:txBody>
                  <a:tcPr/>
                </a:tc>
                <a:tc>
                  <a:txBody>
                    <a:bodyPr/>
                    <a:lstStyle/>
                    <a:p>
                      <a:pPr algn="ctr"/>
                      <a:r>
                        <a:rPr lang="en-US" sz="2400" dirty="0" smtClean="0">
                          <a:solidFill>
                            <a:schemeClr val="tx1"/>
                          </a:solidFill>
                          <a:latin typeface="Arial" pitchFamily="34" charset="0"/>
                          <a:cs typeface="Arial" pitchFamily="34" charset="0"/>
                        </a:rPr>
                        <a:t>Non </a:t>
                      </a:r>
                      <a:r>
                        <a:rPr lang="en-US" sz="2400" dirty="0" err="1" smtClean="0">
                          <a:solidFill>
                            <a:schemeClr val="tx1"/>
                          </a:solidFill>
                          <a:latin typeface="Arial" pitchFamily="34" charset="0"/>
                          <a:cs typeface="Arial" pitchFamily="34" charset="0"/>
                        </a:rPr>
                        <a:t>albicans</a:t>
                      </a:r>
                      <a:r>
                        <a:rPr lang="en-US" sz="2400" dirty="0" smtClean="0">
                          <a:solidFill>
                            <a:schemeClr val="tx1"/>
                          </a:solidFill>
                          <a:latin typeface="Arial" pitchFamily="34" charset="0"/>
                          <a:cs typeface="Arial" pitchFamily="34" charset="0"/>
                        </a:rPr>
                        <a:t> Candida</a:t>
                      </a:r>
                      <a:endParaRPr lang="en-US" sz="2400" dirty="0">
                        <a:solidFill>
                          <a:schemeClr val="tx1"/>
                        </a:solidFill>
                        <a:latin typeface="Arial" pitchFamily="34" charset="0"/>
                        <a:cs typeface="Arial" pitchFamily="34" charset="0"/>
                      </a:endParaRPr>
                    </a:p>
                  </a:txBody>
                  <a:tcPr/>
                </a:tc>
              </a:tr>
              <a:tr h="838200">
                <a:tc>
                  <a:txBody>
                    <a:bodyPr/>
                    <a:lstStyle/>
                    <a:p>
                      <a:pPr algn="ctr"/>
                      <a:r>
                        <a:rPr lang="en-US" sz="2400" dirty="0" err="1" smtClean="0">
                          <a:solidFill>
                            <a:schemeClr val="tx1"/>
                          </a:solidFill>
                          <a:latin typeface="Arial" pitchFamily="34" charset="0"/>
                          <a:cs typeface="Arial" pitchFamily="34" charset="0"/>
                        </a:rPr>
                        <a:t>Immunocompetent</a:t>
                      </a:r>
                      <a:r>
                        <a:rPr lang="en-US" sz="2400" dirty="0" smtClean="0">
                          <a:solidFill>
                            <a:schemeClr val="tx1"/>
                          </a:solidFill>
                          <a:latin typeface="Arial" pitchFamily="34" charset="0"/>
                          <a:cs typeface="Arial" pitchFamily="34" charset="0"/>
                        </a:rPr>
                        <a:t> women</a:t>
                      </a:r>
                      <a:endParaRPr lang="en-US" sz="2400" dirty="0">
                        <a:solidFill>
                          <a:schemeClr val="tx1"/>
                        </a:solidFill>
                        <a:latin typeface="Arial" pitchFamily="34" charset="0"/>
                        <a:cs typeface="Arial" pitchFamily="34" charset="0"/>
                      </a:endParaRPr>
                    </a:p>
                  </a:txBody>
                  <a:tcPr/>
                </a:tc>
                <a:tc>
                  <a:txBody>
                    <a:bodyPr/>
                    <a:lstStyle/>
                    <a:p>
                      <a:pPr algn="ctr"/>
                      <a:r>
                        <a:rPr lang="en-US" sz="2400" dirty="0" err="1" smtClean="0">
                          <a:solidFill>
                            <a:schemeClr val="tx1"/>
                          </a:solidFill>
                          <a:latin typeface="Arial" pitchFamily="34" charset="0"/>
                          <a:cs typeface="Arial" pitchFamily="34" charset="0"/>
                        </a:rPr>
                        <a:t>Immunocompromised</a:t>
                      </a:r>
                      <a:r>
                        <a:rPr lang="en-US" sz="2400" dirty="0" smtClean="0">
                          <a:solidFill>
                            <a:schemeClr val="tx1"/>
                          </a:solidFill>
                          <a:latin typeface="Arial" pitchFamily="34" charset="0"/>
                          <a:cs typeface="Arial" pitchFamily="34" charset="0"/>
                        </a:rPr>
                        <a:t> women </a:t>
                      </a:r>
                      <a:r>
                        <a:rPr lang="en-US" sz="2000" dirty="0" smtClean="0">
                          <a:solidFill>
                            <a:schemeClr val="tx1"/>
                          </a:solidFill>
                          <a:latin typeface="Arial" pitchFamily="34" charset="0"/>
                          <a:cs typeface="Arial" pitchFamily="34" charset="0"/>
                        </a:rPr>
                        <a:t>( DM, </a:t>
                      </a:r>
                      <a:r>
                        <a:rPr lang="en-US" sz="2000" dirty="0" err="1" smtClean="0">
                          <a:solidFill>
                            <a:schemeClr val="tx1"/>
                          </a:solidFill>
                          <a:latin typeface="Arial" pitchFamily="34" charset="0"/>
                          <a:cs typeface="Arial" pitchFamily="34" charset="0"/>
                        </a:rPr>
                        <a:t>immunosuppression</a:t>
                      </a:r>
                      <a:r>
                        <a:rPr lang="en-US" sz="2000" dirty="0" smtClean="0">
                          <a:solidFill>
                            <a:schemeClr val="tx1"/>
                          </a:solidFill>
                          <a:latin typeface="Arial" pitchFamily="34" charset="0"/>
                          <a:cs typeface="Arial" pitchFamily="34" charset="0"/>
                        </a:rPr>
                        <a:t>)</a:t>
                      </a:r>
                      <a:endParaRPr lang="en-US" sz="2000" dirty="0">
                        <a:solidFill>
                          <a:schemeClr val="tx1"/>
                        </a:solidFill>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ctrTitle"/>
          </p:nvPr>
        </p:nvSpPr>
        <p:spPr>
          <a:xfrm>
            <a:off x="228600" y="228600"/>
            <a:ext cx="8686800" cy="990600"/>
          </a:xfrm>
        </p:spPr>
        <p:txBody>
          <a:bodyPr/>
          <a:lstStyle/>
          <a:p>
            <a:pPr eaLnBrk="1" hangingPunct="1"/>
            <a:r>
              <a:rPr lang="en-US" altLang="en-US" sz="3600" b="1" smtClean="0">
                <a:solidFill>
                  <a:srgbClr val="FF0000"/>
                </a:solidFill>
                <a:latin typeface="Arial" pitchFamily="34" charset="0"/>
                <a:cs typeface="Arial" pitchFamily="34" charset="0"/>
              </a:rPr>
              <a:t>Treatment: </a:t>
            </a:r>
          </a:p>
        </p:txBody>
      </p:sp>
      <p:sp>
        <p:nvSpPr>
          <p:cNvPr id="26627" name="Subtitle 3"/>
          <p:cNvSpPr>
            <a:spLocks noGrp="1"/>
          </p:cNvSpPr>
          <p:nvPr>
            <p:ph type="subTitle" idx="1"/>
          </p:nvPr>
        </p:nvSpPr>
        <p:spPr>
          <a:xfrm>
            <a:off x="304800" y="1143000"/>
            <a:ext cx="8534400" cy="5410200"/>
          </a:xfrm>
        </p:spPr>
        <p:txBody>
          <a:bodyPr/>
          <a:lstStyle/>
          <a:p>
            <a:pPr algn="l" eaLnBrk="1" hangingPunct="1">
              <a:spcBef>
                <a:spcPct val="0"/>
              </a:spcBef>
            </a:pPr>
            <a:r>
              <a:rPr lang="en-US" altLang="en-US" sz="2400" b="1" u="sng" smtClean="0">
                <a:solidFill>
                  <a:srgbClr val="0070C0"/>
                </a:solidFill>
                <a:latin typeface="Arial" pitchFamily="34" charset="0"/>
                <a:cs typeface="Arial" pitchFamily="34" charset="0"/>
              </a:rPr>
              <a:t>Uncomplicated VVC: </a:t>
            </a:r>
          </a:p>
          <a:p>
            <a:pPr algn="l" eaLnBrk="1" hangingPunct="1">
              <a:spcBef>
                <a:spcPct val="0"/>
              </a:spcBef>
            </a:pPr>
            <a:endParaRPr lang="en-US" altLang="en-US" sz="2400" smtClean="0">
              <a:solidFill>
                <a:schemeClr val="tx1"/>
              </a:solidFill>
              <a:latin typeface="Arial" pitchFamily="34" charset="0"/>
              <a:cs typeface="Arial" pitchFamily="34" charset="0"/>
            </a:endParaRPr>
          </a:p>
          <a:p>
            <a:pPr algn="l" eaLnBrk="1" hangingPunct="1">
              <a:spcBef>
                <a:spcPct val="0"/>
              </a:spcBef>
              <a:buFont typeface="Wingdings" pitchFamily="2" charset="2"/>
              <a:buChar char="Ø"/>
            </a:pPr>
            <a:r>
              <a:rPr lang="en-US" altLang="en-US" sz="2400" smtClean="0">
                <a:solidFill>
                  <a:schemeClr val="tx1"/>
                </a:solidFill>
                <a:latin typeface="Arial" pitchFamily="34" charset="0"/>
                <a:cs typeface="Arial" pitchFamily="34" charset="0"/>
              </a:rPr>
              <a:t>The topically applied azole drugs are more effective than</a:t>
            </a:r>
          </a:p>
          <a:p>
            <a:pPr algn="l" eaLnBrk="1" hangingPunct="1">
              <a:spcBef>
                <a:spcPct val="0"/>
              </a:spcBef>
            </a:pPr>
            <a:r>
              <a:rPr lang="en-US" altLang="en-US" sz="2400" smtClean="0">
                <a:solidFill>
                  <a:schemeClr val="tx1"/>
                </a:solidFill>
                <a:latin typeface="Arial" pitchFamily="34" charset="0"/>
                <a:cs typeface="Arial" pitchFamily="34" charset="0"/>
              </a:rPr>
              <a:t>    nystatin. Treatment with azoles results in relief of</a:t>
            </a:r>
          </a:p>
          <a:p>
            <a:pPr algn="l" eaLnBrk="1" hangingPunct="1">
              <a:spcBef>
                <a:spcPct val="0"/>
              </a:spcBef>
            </a:pPr>
            <a:r>
              <a:rPr lang="en-US" altLang="en-US" sz="2400" smtClean="0">
                <a:solidFill>
                  <a:schemeClr val="tx1"/>
                </a:solidFill>
                <a:latin typeface="Arial" pitchFamily="34" charset="0"/>
                <a:cs typeface="Arial" pitchFamily="34" charset="0"/>
              </a:rPr>
              <a:t>    symptoms and negative cultures in 80%–90% of patients</a:t>
            </a:r>
          </a:p>
          <a:p>
            <a:pPr algn="l" eaLnBrk="1" hangingPunct="1">
              <a:spcBef>
                <a:spcPct val="0"/>
              </a:spcBef>
            </a:pPr>
            <a:r>
              <a:rPr lang="en-US" altLang="en-US" sz="2400" smtClean="0">
                <a:solidFill>
                  <a:schemeClr val="tx1"/>
                </a:solidFill>
                <a:latin typeface="Arial" pitchFamily="34" charset="0"/>
                <a:cs typeface="Arial" pitchFamily="34" charset="0"/>
              </a:rPr>
              <a:t>    who complete therapy. Short-course topical formulations</a:t>
            </a:r>
          </a:p>
          <a:p>
            <a:pPr algn="l" eaLnBrk="1" hangingPunct="1">
              <a:spcBef>
                <a:spcPct val="0"/>
              </a:spcBef>
            </a:pPr>
            <a:r>
              <a:rPr lang="en-US" altLang="en-US" sz="2400" smtClean="0">
                <a:solidFill>
                  <a:schemeClr val="tx1"/>
                </a:solidFill>
                <a:latin typeface="Arial" pitchFamily="34" charset="0"/>
                <a:cs typeface="Arial" pitchFamily="34" charset="0"/>
              </a:rPr>
              <a:t>   (Single dose and regimens of 1–3 days) effectively treat</a:t>
            </a:r>
          </a:p>
          <a:p>
            <a:pPr algn="l" eaLnBrk="1" hangingPunct="1">
              <a:spcBef>
                <a:spcPct val="0"/>
              </a:spcBef>
            </a:pPr>
            <a:r>
              <a:rPr lang="en-US" altLang="en-US" sz="2400" smtClean="0">
                <a:solidFill>
                  <a:schemeClr val="tx1"/>
                </a:solidFill>
                <a:latin typeface="Arial" pitchFamily="34" charset="0"/>
                <a:cs typeface="Arial" pitchFamily="34" charset="0"/>
              </a:rPr>
              <a:t>    uncomplicated VVC. </a:t>
            </a:r>
          </a:p>
          <a:p>
            <a:pPr algn="l" eaLnBrk="1" hangingPunct="1">
              <a:spcBef>
                <a:spcPct val="0"/>
              </a:spcBef>
            </a:pPr>
            <a:endParaRPr lang="en-US" altLang="en-US" sz="2400" smtClean="0">
              <a:solidFill>
                <a:schemeClr val="tx1"/>
              </a:solidFill>
              <a:latin typeface="Arial" pitchFamily="34" charset="0"/>
              <a:cs typeface="Arial" pitchFamily="34" charset="0"/>
            </a:endParaRPr>
          </a:p>
          <a:p>
            <a:pPr algn="l" eaLnBrk="1" hangingPunct="1">
              <a:spcBef>
                <a:spcPct val="0"/>
              </a:spcBef>
              <a:buFont typeface="Wingdings" pitchFamily="2" charset="2"/>
              <a:buChar char="Ø"/>
            </a:pPr>
            <a:r>
              <a:rPr lang="en-US" altLang="en-US" sz="2400" smtClean="0">
                <a:solidFill>
                  <a:schemeClr val="tx1"/>
                </a:solidFill>
                <a:latin typeface="Arial" pitchFamily="34" charset="0"/>
                <a:cs typeface="Arial" pitchFamily="34" charset="0"/>
              </a:rPr>
              <a:t> Oral Agent: Fluconazole 150 mg oral tablet, one tablet in </a:t>
            </a:r>
          </a:p>
          <a:p>
            <a:pPr algn="l" eaLnBrk="1" hangingPunct="1">
              <a:spcBef>
                <a:spcPct val="0"/>
              </a:spcBef>
            </a:pPr>
            <a:r>
              <a:rPr lang="en-US" altLang="en-US" sz="2400" smtClean="0">
                <a:solidFill>
                  <a:schemeClr val="tx1"/>
                </a:solidFill>
                <a:latin typeface="Arial" pitchFamily="34" charset="0"/>
                <a:cs typeface="Arial" pitchFamily="34" charset="0"/>
              </a:rPr>
              <a:t>    single dose for uncomplicated VVC. </a:t>
            </a:r>
            <a:r>
              <a:rPr lang="en-US" altLang="en-US" sz="2400" smtClean="0">
                <a:solidFill>
                  <a:srgbClr val="00B050"/>
                </a:solidFill>
                <a:latin typeface="Arial Rounded MT Bold" pitchFamily="34" charset="0"/>
                <a:cs typeface="Arial" pitchFamily="34" charset="0"/>
              </a:rPr>
              <a:t>Contraindicated in pregnancy </a:t>
            </a:r>
            <a:endParaRPr lang="en-US" altLang="en-US" sz="2400" smtClean="0">
              <a:solidFill>
                <a:schemeClr val="tx1"/>
              </a:solidFill>
              <a:latin typeface="Arial" pitchFamily="34" charset="0"/>
              <a:cs typeface="Arial" pitchFamily="34" charset="0"/>
            </a:endParaRPr>
          </a:p>
          <a:p>
            <a:pPr algn="l" eaLnBrk="1" hangingPunct="1">
              <a:spcBef>
                <a:spcPct val="0"/>
              </a:spcBef>
            </a:pPr>
            <a:endParaRPr lang="en-US" altLang="en-US" sz="2400" smtClean="0">
              <a:solidFill>
                <a:schemeClr val="tx1"/>
              </a:solidFill>
              <a:latin typeface="Arial" pitchFamily="34" charset="0"/>
              <a:cs typeface="Arial" pitchFamily="34" charset="0"/>
            </a:endParaRPr>
          </a:p>
          <a:p>
            <a:pPr algn="l" eaLnBrk="1" hangingPunct="1">
              <a:spcBef>
                <a:spcPct val="0"/>
              </a:spcBef>
            </a:pPr>
            <a:endParaRPr lang="en-US" altLang="en-US" sz="240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a:xfrm>
            <a:off x="304800" y="274638"/>
            <a:ext cx="8610600" cy="6278562"/>
          </a:xfrm>
        </p:spPr>
        <p:txBody>
          <a:bodyPr/>
          <a:lstStyle/>
          <a:p>
            <a:pPr algn="l" eaLnBrk="1" hangingPunct="1">
              <a:buFont typeface="Wingdings" pitchFamily="2" charset="2"/>
              <a:buChar char="Ø"/>
            </a:pP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t> </a:t>
            </a:r>
            <a:br>
              <a:rPr lang="en-US" altLang="en-US" sz="2400" smtClean="0"/>
            </a:br>
            <a:r>
              <a:rPr lang="en-US" altLang="en-US" sz="2400" smtClean="0"/>
              <a:t/>
            </a:r>
            <a:br>
              <a:rPr lang="en-US" altLang="en-US" sz="2400" smtClean="0"/>
            </a:br>
            <a:r>
              <a:rPr lang="en-US" altLang="en-US" sz="2400" smtClean="0"/>
              <a:t/>
            </a:r>
            <a:br>
              <a:rPr lang="en-US" altLang="en-US" sz="2400" smtClean="0"/>
            </a:br>
            <a:r>
              <a:rPr lang="en-US" altLang="en-US" sz="2400" smtClean="0"/>
              <a:t> </a:t>
            </a:r>
            <a:br>
              <a:rPr lang="en-US" altLang="en-US" sz="2400" smtClean="0"/>
            </a:br>
            <a:r>
              <a:rPr lang="en-US" altLang="en-US" sz="2400" smtClean="0"/>
              <a:t/>
            </a:r>
            <a:br>
              <a:rPr lang="en-US" altLang="en-US" sz="2400" smtClean="0"/>
            </a:br>
            <a:r>
              <a:rPr lang="en-US" altLang="en-US" sz="2400" smtClean="0"/>
              <a:t/>
            </a:r>
            <a:br>
              <a:rPr lang="en-US" altLang="en-US" sz="2400" smtClean="0"/>
            </a:br>
            <a:r>
              <a:rPr lang="en-US" altLang="en-US" sz="2400" smtClean="0"/>
              <a:t/>
            </a:r>
            <a:br>
              <a:rPr lang="en-US" altLang="en-US" sz="2400" smtClean="0"/>
            </a:br>
            <a:r>
              <a:rPr lang="en-US" altLang="en-US" sz="2400" smtClean="0"/>
              <a:t>** </a:t>
            </a:r>
            <a:r>
              <a:rPr lang="en-US" altLang="en-US" sz="2400" smtClean="0">
                <a:latin typeface="Arial" pitchFamily="34" charset="0"/>
                <a:cs typeface="Arial" pitchFamily="34" charset="0"/>
              </a:rPr>
              <a:t>Intravaginal Agents: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Butoconazole 2% cream 5 g intravaginally for 3 days OR Clotrimazole 1% cream 5 g intravaginally for 7–14 days OR Clotrimazole 100 mg vaginal tablet for 7 days OR</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Miconazole 2% cream 5 g intravaginally for 7 days,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200mg vaginal supp for 7 days</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Women with complicated VVC benefit from an additional</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150mg dose of fluconazole given 72 hours after  the first</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dose.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endParaRPr lang="en-US" altLang="en-US" sz="240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ctrTitle"/>
          </p:nvPr>
        </p:nvSpPr>
        <p:spPr>
          <a:xfrm>
            <a:off x="457200" y="228600"/>
            <a:ext cx="8305800" cy="990600"/>
          </a:xfrm>
        </p:spPr>
        <p:txBody>
          <a:bodyPr/>
          <a:lstStyle/>
          <a:p>
            <a:pPr eaLnBrk="1" hangingPunct="1"/>
            <a:r>
              <a:rPr lang="en-US" altLang="en-US" sz="3600" b="1" smtClean="0">
                <a:solidFill>
                  <a:srgbClr val="FF0000"/>
                </a:solidFill>
                <a:latin typeface="Arial" pitchFamily="34" charset="0"/>
                <a:cs typeface="Arial" pitchFamily="34" charset="0"/>
              </a:rPr>
              <a:t>Genital warts</a:t>
            </a:r>
          </a:p>
        </p:txBody>
      </p:sp>
      <p:sp>
        <p:nvSpPr>
          <p:cNvPr id="28675" name="Subtitle 3"/>
          <p:cNvSpPr>
            <a:spLocks noGrp="1"/>
          </p:cNvSpPr>
          <p:nvPr>
            <p:ph type="subTitle" idx="1"/>
          </p:nvPr>
        </p:nvSpPr>
        <p:spPr>
          <a:xfrm>
            <a:off x="381000" y="1219200"/>
            <a:ext cx="8382000" cy="5257800"/>
          </a:xfrm>
        </p:spPr>
        <p:txBody>
          <a:bodyPr/>
          <a:lstStyle/>
          <a:p>
            <a:pPr algn="l" eaLnBrk="1" hangingPunct="1">
              <a:spcBef>
                <a:spcPct val="0"/>
              </a:spcBef>
              <a:buFont typeface="Wingdings" pitchFamily="2" charset="2"/>
              <a:buChar char="Ø"/>
            </a:pPr>
            <a:r>
              <a:rPr lang="en-US" altLang="en-US" sz="2400" smtClean="0">
                <a:solidFill>
                  <a:schemeClr val="tx1"/>
                </a:solidFill>
                <a:latin typeface="Arial" pitchFamily="34" charset="0"/>
                <a:cs typeface="Arial" pitchFamily="34" charset="0"/>
              </a:rPr>
              <a:t>Caused by Human Papilloma virus (HPV) , mainly type 6 &amp;</a:t>
            </a:r>
          </a:p>
          <a:p>
            <a:pPr algn="l" eaLnBrk="1" hangingPunct="1">
              <a:spcBef>
                <a:spcPct val="0"/>
              </a:spcBef>
            </a:pPr>
            <a:r>
              <a:rPr lang="en-US" altLang="en-US" sz="2400" smtClean="0">
                <a:solidFill>
                  <a:schemeClr val="tx1"/>
                </a:solidFill>
                <a:latin typeface="Arial" pitchFamily="34" charset="0"/>
                <a:cs typeface="Arial" pitchFamily="34" charset="0"/>
              </a:rPr>
              <a:t>    11 (condyloma acuminata).</a:t>
            </a:r>
          </a:p>
          <a:p>
            <a:pPr algn="l" eaLnBrk="1" hangingPunct="1">
              <a:spcBef>
                <a:spcPct val="0"/>
              </a:spcBef>
              <a:buFont typeface="Wingdings" pitchFamily="2" charset="2"/>
              <a:buChar char="Ø"/>
            </a:pPr>
            <a:r>
              <a:rPr lang="en-US" altLang="en-US" sz="2400" smtClean="0">
                <a:solidFill>
                  <a:schemeClr val="tx1"/>
                </a:solidFill>
                <a:latin typeface="Arial" pitchFamily="34" charset="0"/>
                <a:cs typeface="Arial" pitchFamily="34" charset="0"/>
              </a:rPr>
              <a:t> Peak incidence among 15 -25 yrs , soon after onset of</a:t>
            </a:r>
          </a:p>
          <a:p>
            <a:pPr algn="l" eaLnBrk="1" hangingPunct="1">
              <a:spcBef>
                <a:spcPct val="0"/>
              </a:spcBef>
            </a:pPr>
            <a:r>
              <a:rPr lang="en-US" altLang="en-US" sz="2400" smtClean="0">
                <a:solidFill>
                  <a:schemeClr val="tx1"/>
                </a:solidFill>
                <a:latin typeface="Arial" pitchFamily="34" charset="0"/>
                <a:cs typeface="Arial" pitchFamily="34" charset="0"/>
              </a:rPr>
              <a:t>    sexual activity. </a:t>
            </a:r>
          </a:p>
          <a:p>
            <a:pPr algn="l" eaLnBrk="1" hangingPunct="1">
              <a:spcBef>
                <a:spcPct val="0"/>
              </a:spcBef>
              <a:buFont typeface="Wingdings" pitchFamily="2" charset="2"/>
              <a:buChar char="Ø"/>
            </a:pPr>
            <a:r>
              <a:rPr lang="en-US" altLang="en-US" sz="2400" smtClean="0">
                <a:solidFill>
                  <a:schemeClr val="tx1"/>
                </a:solidFill>
                <a:latin typeface="Arial" pitchFamily="34" charset="0"/>
                <a:cs typeface="Arial" pitchFamily="34" charset="0"/>
              </a:rPr>
              <a:t>Soft , sessile, and or verrucous lesions.</a:t>
            </a:r>
          </a:p>
          <a:p>
            <a:pPr algn="l" eaLnBrk="1" hangingPunct="1">
              <a:spcBef>
                <a:spcPct val="0"/>
              </a:spcBef>
              <a:buFont typeface="Wingdings" pitchFamily="2" charset="2"/>
              <a:buChar char="Ø"/>
            </a:pPr>
            <a:r>
              <a:rPr lang="en-US" altLang="en-US" sz="2400" smtClean="0">
                <a:solidFill>
                  <a:schemeClr val="tx1"/>
                </a:solidFill>
                <a:latin typeface="Arial" pitchFamily="34" charset="0"/>
                <a:cs typeface="Arial" pitchFamily="34" charset="0"/>
              </a:rPr>
              <a:t> Usually multifocal &amp; asymptomatic , although itching,</a:t>
            </a:r>
          </a:p>
          <a:p>
            <a:pPr algn="l" eaLnBrk="1" hangingPunct="1">
              <a:spcBef>
                <a:spcPct val="0"/>
              </a:spcBef>
            </a:pPr>
            <a:r>
              <a:rPr lang="en-US" altLang="en-US" sz="2400" smtClean="0">
                <a:solidFill>
                  <a:schemeClr val="tx1"/>
                </a:solidFill>
                <a:latin typeface="Arial" pitchFamily="34" charset="0"/>
                <a:cs typeface="Arial" pitchFamily="34" charset="0"/>
              </a:rPr>
              <a:t>    burning , bleeding &amp; pain can occur.</a:t>
            </a:r>
          </a:p>
          <a:p>
            <a:pPr algn="l" eaLnBrk="1" hangingPunct="1">
              <a:spcBef>
                <a:spcPct val="0"/>
              </a:spcBef>
              <a:buFont typeface="Wingdings" pitchFamily="2" charset="2"/>
              <a:buChar char="Ø"/>
            </a:pPr>
            <a:r>
              <a:rPr lang="en-US" altLang="en-US" sz="2400" smtClean="0">
                <a:solidFill>
                  <a:schemeClr val="tx1"/>
                </a:solidFill>
                <a:latin typeface="Arial" pitchFamily="34" charset="0"/>
                <a:cs typeface="Arial" pitchFamily="34" charset="0"/>
              </a:rPr>
              <a:t>External genital warts are highly contagious &gt;75%.</a:t>
            </a:r>
          </a:p>
          <a:p>
            <a:pPr algn="l" eaLnBrk="1" hangingPunct="1">
              <a:spcBef>
                <a:spcPct val="0"/>
              </a:spcBef>
            </a:pPr>
            <a:r>
              <a:rPr lang="en-US" altLang="en-US" sz="2400" smtClean="0">
                <a:solidFill>
                  <a:schemeClr val="tx1"/>
                </a:solidFill>
                <a:latin typeface="Arial" pitchFamily="34" charset="0"/>
                <a:cs typeface="Arial" pitchFamily="34" charset="0"/>
              </a:rPr>
              <a:t> </a:t>
            </a:r>
          </a:p>
          <a:p>
            <a:pPr algn="l" eaLnBrk="1" hangingPunct="1">
              <a:spcBef>
                <a:spcPct val="0"/>
              </a:spcBef>
              <a:buFont typeface="Wingdings" pitchFamily="2" charset="2"/>
              <a:buChar char="Ø"/>
            </a:pPr>
            <a:r>
              <a:rPr lang="en-US" altLang="en-US" sz="2400" smtClean="0">
                <a:solidFill>
                  <a:schemeClr val="tx1"/>
                </a:solidFill>
                <a:latin typeface="Arial" pitchFamily="34" charset="0"/>
                <a:cs typeface="Arial" pitchFamily="34" charset="0"/>
              </a:rPr>
              <a:t>Usually diagnosed clinically.</a:t>
            </a:r>
          </a:p>
          <a:p>
            <a:pPr algn="l" eaLnBrk="1" hangingPunct="1">
              <a:spcBef>
                <a:spcPct val="0"/>
              </a:spcBef>
            </a:pPr>
            <a:endParaRPr lang="en-US" altLang="en-US" sz="240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6049962"/>
          </a:xfrm>
        </p:spPr>
        <p:txBody>
          <a:bodyPr/>
          <a:lstStyle/>
          <a:p>
            <a:pPr eaLnBrk="1" hangingPunct="1"/>
            <a:endParaRPr lang="en-US" altLang="en-US" smtClean="0"/>
          </a:p>
        </p:txBody>
      </p:sp>
      <p:pic>
        <p:nvPicPr>
          <p:cNvPr id="29699" name="Picture 2" descr="Genital+Warts+(HPV)+on+the+female+genita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09600"/>
            <a:ext cx="7086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a:xfrm>
            <a:off x="228600" y="274638"/>
            <a:ext cx="8686800" cy="6202362"/>
          </a:xfrm>
        </p:spPr>
        <p:txBody>
          <a:bodyPr/>
          <a:lstStyle/>
          <a:p>
            <a:pPr algn="l" eaLnBrk="1" hangingPunct="1"/>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t> </a:t>
            </a:r>
            <a:br>
              <a:rPr lang="en-US" altLang="en-US" sz="2400" smtClean="0"/>
            </a:br>
            <a:r>
              <a:rPr lang="en-US" altLang="en-US" sz="2400" smtClean="0"/>
              <a:t/>
            </a:r>
            <a:br>
              <a:rPr lang="en-US" altLang="en-US" sz="2400" smtClean="0"/>
            </a:br>
            <a:r>
              <a:rPr lang="en-US" altLang="en-US" sz="2400" smtClean="0"/>
              <a:t/>
            </a:r>
            <a:br>
              <a:rPr lang="en-US" altLang="en-US" sz="2400" smtClean="0"/>
            </a:br>
            <a:r>
              <a:rPr lang="en-US" altLang="en-US" sz="2400" smtClean="0"/>
              <a:t/>
            </a:r>
            <a:br>
              <a:rPr lang="en-US" altLang="en-US" sz="2400" smtClean="0"/>
            </a:br>
            <a:r>
              <a:rPr lang="en-US" altLang="en-US" sz="2400" smtClean="0"/>
              <a:t/>
            </a:r>
            <a:br>
              <a:rPr lang="en-US" altLang="en-US" sz="2400" smtClean="0"/>
            </a:br>
            <a:r>
              <a:rPr lang="en-US" altLang="en-US" sz="2400" smtClean="0"/>
              <a:t/>
            </a:r>
            <a:br>
              <a:rPr lang="en-US" altLang="en-US" sz="2400" smtClean="0"/>
            </a:br>
            <a:r>
              <a:rPr lang="en-US" altLang="en-US" sz="2400" smtClean="0"/>
              <a:t>**</a:t>
            </a:r>
            <a:r>
              <a:rPr lang="en-US" altLang="en-US" sz="2400" smtClean="0">
                <a:latin typeface="Arial" pitchFamily="34" charset="0"/>
                <a:cs typeface="Arial" pitchFamily="34" charset="0"/>
              </a:rPr>
              <a:t>The goal of the treatment is the removal of the warts, it is</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not possible to eradicate the viral infection. Treatment is</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more successful in patients with small warts that have</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been present for less than one year</a:t>
            </a:r>
            <a:br>
              <a:rPr lang="en-US" altLang="en-US" sz="2400" smtClean="0">
                <a:latin typeface="Arial" pitchFamily="34" charset="0"/>
                <a:cs typeface="Arial" pitchFamily="34" charset="0"/>
              </a:rPr>
            </a:br>
            <a:r>
              <a:rPr lang="en-US" altLang="en-US" sz="2400" smtClean="0"/>
              <a:t/>
            </a:r>
            <a:br>
              <a:rPr lang="en-US" altLang="en-US" sz="2400" smtClean="0"/>
            </a:br>
            <a:r>
              <a:rPr lang="en-US" altLang="en-US" sz="2400" smtClean="0"/>
              <a:t>**</a:t>
            </a:r>
            <a:r>
              <a:rPr lang="en-US" altLang="en-US" sz="2400" smtClean="0">
                <a:latin typeface="Arial" pitchFamily="34" charset="0"/>
                <a:cs typeface="Arial" pitchFamily="34" charset="0"/>
              </a:rPr>
              <a:t>Treatment modalities : application of cytotoxic or keratolytic agents , surgical excision ,cytodestructive techniques &amp; immune modulators.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endParaRPr lang="en-US" altLang="en-US" sz="240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381000" y="1066800"/>
            <a:ext cx="8229600" cy="4525963"/>
          </a:xfrm>
        </p:spPr>
        <p:txBody>
          <a:bodyPr/>
          <a:lstStyle/>
          <a:p>
            <a:r>
              <a:rPr lang="en-US" smtClean="0">
                <a:solidFill>
                  <a:srgbClr val="00B050"/>
                </a:solidFill>
                <a:latin typeface="Arial Rounded MT Bold" pitchFamily="34" charset="0"/>
                <a:cs typeface="Arial" pitchFamily="34" charset="0"/>
              </a:rPr>
              <a:t>Any unnecessary secretion indicated infection or cancer</a:t>
            </a:r>
          </a:p>
          <a:p>
            <a:endParaRPr lang="en-US" smtClean="0">
              <a:solidFill>
                <a:srgbClr val="00B050"/>
              </a:solidFill>
              <a:latin typeface="Arial Rounded MT Bold" pitchFamily="34" charset="0"/>
              <a:cs typeface="Arial" pitchFamily="34" charset="0"/>
            </a:endParaRPr>
          </a:p>
          <a:p>
            <a:r>
              <a:rPr lang="en-US" smtClean="0">
                <a:solidFill>
                  <a:srgbClr val="00B050"/>
                </a:solidFill>
                <a:latin typeface="Arial Rounded MT Bold" pitchFamily="34" charset="0"/>
                <a:cs typeface="Arial" pitchFamily="34" charset="0"/>
              </a:rPr>
              <a:t>In girls &gt;&gt; foreign body </a:t>
            </a:r>
          </a:p>
          <a:p>
            <a:r>
              <a:rPr lang="en-US" smtClean="0">
                <a:solidFill>
                  <a:srgbClr val="00B050"/>
                </a:solidFill>
                <a:latin typeface="Arial Rounded MT Bold" pitchFamily="34" charset="0"/>
                <a:cs typeface="Arial" pitchFamily="34" charset="0"/>
              </a:rPr>
              <a:t>Menopause &gt;&gt; cancer usually </a:t>
            </a:r>
          </a:p>
          <a:p>
            <a:r>
              <a:rPr lang="en-US" altLang="en-US" smtClean="0">
                <a:solidFill>
                  <a:srgbClr val="00B050"/>
                </a:solidFill>
                <a:latin typeface="Arial Rounded MT Bold" pitchFamily="34" charset="0"/>
              </a:rPr>
              <a:t>Newborn vagina as effect of maternal estrogen may produce secretion , after this no normal secretion until puberty </a:t>
            </a:r>
          </a:p>
          <a:p>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endParaRPr lang="en-US" altLang="en-US" smtClean="0"/>
          </a:p>
        </p:txBody>
      </p:sp>
      <p:pic>
        <p:nvPicPr>
          <p:cNvPr id="31747" name="Picture 2" descr="img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85800"/>
            <a:ext cx="8229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2057400" y="2362200"/>
            <a:ext cx="2362200" cy="369888"/>
          </a:xfrm>
          <a:prstGeom prst="rect">
            <a:avLst/>
          </a:prstGeom>
          <a:solidFill>
            <a:srgbClr val="FFC000"/>
          </a:solidFill>
          <a:ln w="28575">
            <a:solidFill>
              <a:schemeClr val="tx1"/>
            </a:solidFill>
            <a:miter lim="800000"/>
            <a:headEnd/>
            <a:tailEnd/>
          </a:ln>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800" b="1">
                <a:latin typeface="Arial" pitchFamily="34" charset="0"/>
              </a:rPr>
              <a:t>Safe in pregnancy</a:t>
            </a:r>
          </a:p>
        </p:txBody>
      </p:sp>
      <p:sp>
        <p:nvSpPr>
          <p:cNvPr id="11" name="TextBox 10"/>
          <p:cNvSpPr txBox="1">
            <a:spLocks noChangeArrowheads="1"/>
          </p:cNvSpPr>
          <p:nvPr/>
        </p:nvSpPr>
        <p:spPr bwMode="auto">
          <a:xfrm>
            <a:off x="3352800" y="3429000"/>
            <a:ext cx="2362200" cy="369888"/>
          </a:xfrm>
          <a:prstGeom prst="rect">
            <a:avLst/>
          </a:prstGeom>
          <a:solidFill>
            <a:srgbClr val="FFC000"/>
          </a:solidFill>
          <a:ln w="28575">
            <a:solidFill>
              <a:schemeClr val="tx1"/>
            </a:solidFill>
            <a:miter lim="800000"/>
            <a:headEnd/>
            <a:tailEnd/>
          </a:ln>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800" b="1">
                <a:latin typeface="Arial" pitchFamily="34" charset="0"/>
              </a:rPr>
              <a:t>Safe in pregnancy</a:t>
            </a:r>
          </a:p>
        </p:txBody>
      </p:sp>
      <p:sp>
        <p:nvSpPr>
          <p:cNvPr id="12" name="TextBox 11"/>
          <p:cNvSpPr txBox="1"/>
          <p:nvPr/>
        </p:nvSpPr>
        <p:spPr>
          <a:xfrm>
            <a:off x="5943600" y="2819400"/>
            <a:ext cx="2895600" cy="369888"/>
          </a:xfrm>
          <a:prstGeom prst="rect">
            <a:avLst/>
          </a:prstGeom>
          <a:solidFill>
            <a:schemeClr val="accent2">
              <a:lumMod val="60000"/>
              <a:lumOff val="40000"/>
            </a:schemeClr>
          </a:solidFill>
          <a:ln w="28575">
            <a:solidFill>
              <a:schemeClr val="tx1"/>
            </a:solidFill>
          </a:ln>
        </p:spPr>
        <p:txBody>
          <a:bodyPr>
            <a:spAutoFit/>
          </a:bodyPr>
          <a:lstStyle/>
          <a:p>
            <a:pPr>
              <a:defRPr/>
            </a:pPr>
            <a:r>
              <a:rPr lang="en-US" b="1" dirty="0">
                <a:latin typeface="Arial" charset="0"/>
                <a:cs typeface="Arial" charset="0"/>
              </a:rPr>
              <a:t>Pregnancy category C</a:t>
            </a:r>
          </a:p>
        </p:txBody>
      </p:sp>
      <p:cxnSp>
        <p:nvCxnSpPr>
          <p:cNvPr id="14" name="Straight Arrow Connector 13"/>
          <p:cNvCxnSpPr/>
          <p:nvPr/>
        </p:nvCxnSpPr>
        <p:spPr>
          <a:xfrm>
            <a:off x="2590800" y="2895600"/>
            <a:ext cx="3276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2" idx="1"/>
          </p:cNvCxnSpPr>
          <p:nvPr/>
        </p:nvCxnSpPr>
        <p:spPr>
          <a:xfrm flipV="1">
            <a:off x="2209800" y="3003550"/>
            <a:ext cx="3733800" cy="273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ctrTitle"/>
          </p:nvPr>
        </p:nvSpPr>
        <p:spPr>
          <a:xfrm>
            <a:off x="228600" y="304800"/>
            <a:ext cx="8534400" cy="990600"/>
          </a:xfrm>
        </p:spPr>
        <p:txBody>
          <a:bodyPr/>
          <a:lstStyle/>
          <a:p>
            <a:pPr eaLnBrk="1" hangingPunct="1"/>
            <a:r>
              <a:rPr lang="en-US" altLang="en-US" sz="3600" b="1" smtClean="0">
                <a:solidFill>
                  <a:srgbClr val="FF0000"/>
                </a:solidFill>
                <a:latin typeface="Arial" pitchFamily="34" charset="0"/>
                <a:cs typeface="Arial" pitchFamily="34" charset="0"/>
              </a:rPr>
              <a:t>MOLLUSCUM CONTAGIOSUM</a:t>
            </a:r>
          </a:p>
        </p:txBody>
      </p:sp>
      <p:sp>
        <p:nvSpPr>
          <p:cNvPr id="4" name="Subtitle 3"/>
          <p:cNvSpPr>
            <a:spLocks noGrp="1"/>
          </p:cNvSpPr>
          <p:nvPr>
            <p:ph type="subTitle" idx="1"/>
          </p:nvPr>
        </p:nvSpPr>
        <p:spPr>
          <a:xfrm>
            <a:off x="228600" y="1143000"/>
            <a:ext cx="8534400" cy="5334000"/>
          </a:xfrm>
        </p:spPr>
        <p:txBody>
          <a:bodyPr/>
          <a:lstStyle/>
          <a:p>
            <a:pPr algn="l" eaLnBrk="1" hangingPunct="1">
              <a:buFont typeface="Arial" charset="0"/>
              <a:buNone/>
              <a:defRPr/>
            </a:pPr>
            <a:endParaRPr lang="en-US" dirty="0" smtClean="0"/>
          </a:p>
          <a:p>
            <a:pPr algn="l" eaLnBrk="1" hangingPunct="1">
              <a:buFont typeface="Arial" charset="0"/>
              <a:buNone/>
              <a:defRPr/>
            </a:pPr>
            <a:endParaRPr lang="en-US" dirty="0" smtClean="0"/>
          </a:p>
          <a:p>
            <a:pPr algn="l" eaLnBrk="1" hangingPunct="1">
              <a:buFont typeface="Arial" charset="0"/>
              <a:buNone/>
              <a:defRPr/>
            </a:pPr>
            <a:endParaRPr lang="en-US" dirty="0" smtClean="0"/>
          </a:p>
          <a:p>
            <a:pPr algn="l" eaLnBrk="1" hangingPunct="1">
              <a:buFont typeface="Arial" charset="0"/>
              <a:buNone/>
              <a:defRPr/>
            </a:pPr>
            <a:endParaRPr lang="en-US" dirty="0" smtClean="0"/>
          </a:p>
          <a:p>
            <a:pPr algn="l" eaLnBrk="1" hangingPunct="1">
              <a:buFont typeface="Arial" charset="0"/>
              <a:buNone/>
              <a:defRPr/>
            </a:pPr>
            <a:endParaRPr lang="en-US" dirty="0" smtClean="0"/>
          </a:p>
          <a:p>
            <a:pPr algn="l" eaLnBrk="1" hangingPunct="1">
              <a:spcBef>
                <a:spcPts val="0"/>
              </a:spcBef>
              <a:buFont typeface="Wingdings" pitchFamily="2" charset="2"/>
              <a:buChar char="Ø"/>
              <a:defRPr/>
            </a:pPr>
            <a:r>
              <a:rPr lang="en-US" sz="2400" dirty="0" smtClean="0">
                <a:solidFill>
                  <a:schemeClr val="tx1"/>
                </a:solidFill>
                <a:latin typeface="Arial" pitchFamily="34" charset="0"/>
                <a:cs typeface="Arial" pitchFamily="34" charset="0"/>
              </a:rPr>
              <a:t>Caused by POX virus infection.</a:t>
            </a:r>
          </a:p>
          <a:p>
            <a:pPr algn="l" eaLnBrk="1" hangingPunct="1">
              <a:spcBef>
                <a:spcPts val="0"/>
              </a:spcBef>
              <a:buFont typeface="Wingdings" pitchFamily="2" charset="2"/>
              <a:buChar char="Ø"/>
              <a:defRPr/>
            </a:pPr>
            <a:r>
              <a:rPr lang="en-US" sz="2400" dirty="0" smtClean="0">
                <a:solidFill>
                  <a:schemeClr val="tx1"/>
                </a:solidFill>
                <a:latin typeface="Arial" pitchFamily="34" charset="0"/>
                <a:cs typeface="Arial" pitchFamily="34" charset="0"/>
              </a:rPr>
              <a:t> Spread by skin contact , autoinoculation, </a:t>
            </a:r>
            <a:r>
              <a:rPr lang="en-US" sz="2400" dirty="0" err="1" smtClean="0">
                <a:solidFill>
                  <a:schemeClr val="tx1"/>
                </a:solidFill>
                <a:latin typeface="Arial" pitchFamily="34" charset="0"/>
                <a:cs typeface="Arial" pitchFamily="34" charset="0"/>
              </a:rPr>
              <a:t>fomites</a:t>
            </a:r>
            <a:r>
              <a:rPr lang="en-US" sz="2400" dirty="0" smtClean="0">
                <a:solidFill>
                  <a:schemeClr val="tx1"/>
                </a:solidFill>
                <a:latin typeface="Arial" pitchFamily="34" charset="0"/>
                <a:cs typeface="Arial" pitchFamily="34" charset="0"/>
              </a:rPr>
              <a:t>. </a:t>
            </a:r>
          </a:p>
          <a:p>
            <a:pPr algn="l" eaLnBrk="1" hangingPunct="1">
              <a:spcBef>
                <a:spcPts val="0"/>
              </a:spcBef>
              <a:buFont typeface="Wingdings" pitchFamily="2" charset="2"/>
              <a:buChar char="Ø"/>
              <a:defRPr/>
            </a:pPr>
            <a:r>
              <a:rPr lang="en-US" sz="2400" dirty="0" smtClean="0">
                <a:solidFill>
                  <a:schemeClr val="tx1"/>
                </a:solidFill>
                <a:latin typeface="Arial" pitchFamily="34" charset="0"/>
                <a:cs typeface="Arial" pitchFamily="34" charset="0"/>
              </a:rPr>
              <a:t>Appearance of dome shaped papules with central</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umbilication</a:t>
            </a:r>
            <a:r>
              <a:rPr lang="en-US" sz="2400" dirty="0" smtClean="0">
                <a:solidFill>
                  <a:schemeClr val="tx1"/>
                </a:solidFill>
                <a:latin typeface="Arial" pitchFamily="34" charset="0"/>
                <a:cs typeface="Arial" pitchFamily="34" charset="0"/>
              </a:rPr>
              <a:t> , 2-5 mm diameter.</a:t>
            </a:r>
          </a:p>
          <a:p>
            <a:pPr algn="l" eaLnBrk="1" hangingPunct="1">
              <a:spcBef>
                <a:spcPts val="0"/>
              </a:spcBef>
              <a:buFont typeface="Wingdings" pitchFamily="2" charset="2"/>
              <a:buChar char="Ø"/>
              <a:defRPr/>
            </a:pPr>
            <a:r>
              <a:rPr lang="en-US" sz="2400" dirty="0" smtClean="0">
                <a:solidFill>
                  <a:schemeClr val="tx1"/>
                </a:solidFill>
                <a:latin typeface="Arial" pitchFamily="34" charset="0"/>
                <a:cs typeface="Arial" pitchFamily="34" charset="0"/>
              </a:rPr>
              <a:t>   Usually asymptomatic but may be </a:t>
            </a:r>
            <a:r>
              <a:rPr lang="en-US" sz="2400" dirty="0" err="1" smtClean="0">
                <a:solidFill>
                  <a:schemeClr val="tx1"/>
                </a:solidFill>
                <a:latin typeface="Arial" pitchFamily="34" charset="0"/>
                <a:cs typeface="Arial" pitchFamily="34" charset="0"/>
              </a:rPr>
              <a:t>pruritic</a:t>
            </a:r>
            <a:r>
              <a:rPr lang="en-US" sz="2400" dirty="0" smtClean="0">
                <a:solidFill>
                  <a:schemeClr val="tx1"/>
                </a:solidFill>
                <a:latin typeface="Arial" pitchFamily="34" charset="0"/>
                <a:cs typeface="Arial" pitchFamily="34" charset="0"/>
              </a:rPr>
              <a:t> &amp; become </a:t>
            </a:r>
          </a:p>
          <a:p>
            <a:pPr algn="l" eaLnBrk="1" hangingPunct="1">
              <a:spcBef>
                <a:spcPts val="0"/>
              </a:spcBef>
              <a:buFont typeface="Arial" charset="0"/>
              <a:buNone/>
              <a:defRPr/>
            </a:pP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inflammed</a:t>
            </a:r>
            <a:r>
              <a:rPr lang="en-US" sz="2400" dirty="0" smtClean="0">
                <a:solidFill>
                  <a:schemeClr val="tx1"/>
                </a:solidFill>
                <a:latin typeface="Arial" pitchFamily="34" charset="0"/>
                <a:cs typeface="Arial" pitchFamily="34" charset="0"/>
              </a:rPr>
              <a:t> &amp; swollen .</a:t>
            </a:r>
          </a:p>
          <a:p>
            <a:pPr algn="l" eaLnBrk="1" hangingPunct="1">
              <a:spcBef>
                <a:spcPts val="0"/>
              </a:spcBef>
              <a:buFont typeface="Wingdings" pitchFamily="2" charset="2"/>
              <a:buChar char="Ø"/>
              <a:defRPr/>
            </a:pPr>
            <a:r>
              <a:rPr lang="en-US" sz="2400" dirty="0" smtClean="0">
                <a:solidFill>
                  <a:schemeClr val="tx1"/>
                </a:solidFill>
                <a:latin typeface="Arial" pitchFamily="34" charset="0"/>
                <a:cs typeface="Arial" pitchFamily="34" charset="0"/>
              </a:rPr>
              <a:t> It is usually self limited.</a:t>
            </a:r>
            <a:endParaRPr lang="en-US" sz="2400" dirty="0">
              <a:solidFill>
                <a:schemeClr val="tx1"/>
              </a:solidFill>
              <a:latin typeface="Arial" pitchFamily="34" charset="0"/>
              <a:cs typeface="Arial" pitchFamily="34" charset="0"/>
            </a:endParaRPr>
          </a:p>
        </p:txBody>
      </p:sp>
      <p:pic>
        <p:nvPicPr>
          <p:cNvPr id="32772" name="Picture 4" descr="300px-Molluscaklei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371600"/>
            <a:ext cx="4648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ctrTitle"/>
          </p:nvPr>
        </p:nvSpPr>
        <p:spPr>
          <a:xfrm>
            <a:off x="228600" y="304800"/>
            <a:ext cx="8610600" cy="914400"/>
          </a:xfrm>
        </p:spPr>
        <p:txBody>
          <a:bodyPr/>
          <a:lstStyle/>
          <a:p>
            <a:pPr eaLnBrk="1" hangingPunct="1"/>
            <a:r>
              <a:rPr lang="en-US" altLang="en-US" sz="3600" b="1" smtClean="0">
                <a:solidFill>
                  <a:srgbClr val="FF0000"/>
                </a:solidFill>
                <a:latin typeface="Arial" pitchFamily="34" charset="0"/>
                <a:cs typeface="Arial" pitchFamily="34" charset="0"/>
              </a:rPr>
              <a:t>Genital ulcers:</a:t>
            </a:r>
          </a:p>
        </p:txBody>
      </p:sp>
      <p:sp>
        <p:nvSpPr>
          <p:cNvPr id="33795" name="Subtitle 4"/>
          <p:cNvSpPr>
            <a:spLocks noGrp="1"/>
          </p:cNvSpPr>
          <p:nvPr>
            <p:ph type="subTitle" idx="1"/>
          </p:nvPr>
        </p:nvSpPr>
        <p:spPr>
          <a:xfrm>
            <a:off x="304800" y="1066800"/>
            <a:ext cx="8534400" cy="5486400"/>
          </a:xfrm>
        </p:spPr>
        <p:txBody>
          <a:bodyPr/>
          <a:lstStyle/>
          <a:p>
            <a:pPr algn="l" eaLnBrk="1" hangingPunct="1">
              <a:buFont typeface="Wingdings" pitchFamily="2" charset="2"/>
              <a:buChar char="Ø"/>
            </a:pPr>
            <a:r>
              <a:rPr lang="en-US" altLang="en-US" sz="2400" smtClean="0">
                <a:solidFill>
                  <a:schemeClr val="tx1"/>
                </a:solidFill>
                <a:latin typeface="Arial" pitchFamily="34" charset="0"/>
                <a:cs typeface="Arial" pitchFamily="34" charset="0"/>
              </a:rPr>
              <a:t>Genital herpes </a:t>
            </a:r>
            <a:r>
              <a:rPr lang="en-US" altLang="en-US" sz="2000" smtClean="0">
                <a:solidFill>
                  <a:schemeClr val="tx1"/>
                </a:solidFill>
                <a:latin typeface="Arial" pitchFamily="34" charset="0"/>
                <a:cs typeface="Arial" pitchFamily="34" charset="0"/>
              </a:rPr>
              <a:t>(Most common cause)</a:t>
            </a:r>
          </a:p>
          <a:p>
            <a:pPr algn="l" eaLnBrk="1" hangingPunct="1">
              <a:buFont typeface="Wingdings" pitchFamily="2" charset="2"/>
              <a:buChar char="Ø"/>
            </a:pPr>
            <a:r>
              <a:rPr lang="en-US" altLang="en-US" sz="2400" smtClean="0">
                <a:solidFill>
                  <a:schemeClr val="tx1"/>
                </a:solidFill>
                <a:latin typeface="Arial" pitchFamily="34" charset="0"/>
                <a:cs typeface="Arial" pitchFamily="34" charset="0"/>
              </a:rPr>
              <a:t> Chancre (syphilis)</a:t>
            </a:r>
          </a:p>
          <a:p>
            <a:pPr algn="l" eaLnBrk="1" hangingPunct="1">
              <a:buFont typeface="Wingdings" pitchFamily="2" charset="2"/>
              <a:buChar char="Ø"/>
            </a:pPr>
            <a:r>
              <a:rPr lang="en-US" altLang="en-US" sz="2400" smtClean="0">
                <a:solidFill>
                  <a:schemeClr val="tx1"/>
                </a:solidFill>
                <a:latin typeface="Arial" pitchFamily="34" charset="0"/>
                <a:cs typeface="Arial" pitchFamily="34" charset="0"/>
              </a:rPr>
              <a:t> Chancroid</a:t>
            </a:r>
          </a:p>
          <a:p>
            <a:pPr algn="l" eaLnBrk="1" hangingPunct="1">
              <a:buFont typeface="Wingdings" pitchFamily="2" charset="2"/>
              <a:buChar char="Ø"/>
            </a:pPr>
            <a:r>
              <a:rPr lang="en-US" altLang="en-US" sz="2400" smtClean="0">
                <a:solidFill>
                  <a:schemeClr val="tx1"/>
                </a:solidFill>
                <a:latin typeface="Arial" pitchFamily="34" charset="0"/>
                <a:cs typeface="Arial" pitchFamily="34" charset="0"/>
              </a:rPr>
              <a:t>Granuloma inguinale</a:t>
            </a:r>
          </a:p>
          <a:p>
            <a:pPr algn="l" eaLnBrk="1" hangingPunct="1">
              <a:buFont typeface="Wingdings" pitchFamily="2" charset="2"/>
              <a:buChar char="Ø"/>
            </a:pPr>
            <a:r>
              <a:rPr lang="en-US" altLang="en-US" sz="2400" smtClean="0">
                <a:solidFill>
                  <a:schemeClr val="tx1"/>
                </a:solidFill>
                <a:latin typeface="Arial" pitchFamily="34" charset="0"/>
                <a:cs typeface="Arial" pitchFamily="34" charset="0"/>
              </a:rPr>
              <a:t> Lymphogranuloma venereum</a:t>
            </a:r>
          </a:p>
          <a:p>
            <a:pPr algn="l" eaLnBrk="1" hangingPunct="1"/>
            <a:endParaRPr lang="en-US" altLang="en-US" sz="240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img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33400"/>
            <a:ext cx="8001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Box 2"/>
          <p:cNvSpPr txBox="1">
            <a:spLocks noChangeArrowheads="1"/>
          </p:cNvSpPr>
          <p:nvPr/>
        </p:nvSpPr>
        <p:spPr bwMode="auto">
          <a:xfrm>
            <a:off x="-5181600" y="1981200"/>
            <a:ext cx="5181600" cy="2308225"/>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2400" b="1">
                <a:latin typeface="Arial" pitchFamily="34" charset="0"/>
              </a:rPr>
              <a:t>Herpes is relative indication for cesarean section: presence of maternal lesions within 6 weeks of birth in the absence of: ruptured membranes, spontaneous ROM &gt;&gt;6 hours.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28600" y="274638"/>
            <a:ext cx="8458200" cy="6278562"/>
          </a:xfrm>
        </p:spPr>
        <p:txBody>
          <a:bodyPr/>
          <a:lstStyle/>
          <a:p>
            <a:pPr algn="l" eaLnBrk="1" hangingPunct="1"/>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t> </a:t>
            </a:r>
            <a:br>
              <a:rPr lang="en-US" altLang="en-US" sz="2400" smtClean="0"/>
            </a:br>
            <a:r>
              <a:rPr lang="en-US" altLang="en-US" sz="2400" smtClean="0"/>
              <a:t/>
            </a:r>
            <a:br>
              <a:rPr lang="en-US" altLang="en-US" sz="2400" smtClean="0"/>
            </a:br>
            <a:r>
              <a:rPr lang="en-US" altLang="en-US" sz="2400" smtClean="0"/>
              <a:t/>
            </a:r>
            <a:br>
              <a:rPr lang="en-US" altLang="en-US" sz="2400" smtClean="0"/>
            </a:br>
            <a:r>
              <a:rPr lang="en-US" altLang="en-US" sz="2400" smtClean="0"/>
              <a:t/>
            </a:r>
            <a:br>
              <a:rPr lang="en-US" altLang="en-US" sz="2400" smtClean="0"/>
            </a:br>
            <a:r>
              <a:rPr lang="en-US" altLang="en-US" sz="2400" smtClean="0"/>
              <a:t/>
            </a:r>
            <a:br>
              <a:rPr lang="en-US" altLang="en-US" sz="2400" smtClean="0"/>
            </a:br>
            <a:r>
              <a:rPr lang="en-US" altLang="en-US" sz="2400" smtClean="0"/>
              <a:t/>
            </a:r>
            <a:br>
              <a:rPr lang="en-US" altLang="en-US" sz="2400" smtClean="0"/>
            </a:br>
            <a:r>
              <a:rPr lang="en-US" altLang="en-US" sz="2400" smtClean="0"/>
              <a:t/>
            </a:r>
            <a:br>
              <a:rPr lang="en-US" altLang="en-US" sz="2400" smtClean="0"/>
            </a:br>
            <a:r>
              <a:rPr lang="en-US" altLang="en-US" sz="2400" smtClean="0"/>
              <a:t/>
            </a:r>
            <a:br>
              <a:rPr lang="en-US" altLang="en-US" sz="2400" smtClean="0"/>
            </a:br>
            <a:r>
              <a:rPr lang="en-US" altLang="en-US" sz="2400" smtClean="0"/>
              <a:t/>
            </a:r>
            <a:br>
              <a:rPr lang="en-US" altLang="en-US" sz="2400" smtClean="0"/>
            </a:br>
            <a:r>
              <a:rPr lang="en-US" altLang="en-US" sz="2400" smtClean="0"/>
              <a:t/>
            </a:r>
            <a:br>
              <a:rPr lang="en-US" altLang="en-US" sz="2400" smtClean="0"/>
            </a:br>
            <a:r>
              <a:rPr lang="en-US" altLang="en-US" sz="2400" smtClean="0">
                <a:latin typeface="Arial" pitchFamily="34" charset="0"/>
                <a:cs typeface="Arial" pitchFamily="34" charset="0"/>
              </a:rPr>
              <a:t>** </a:t>
            </a:r>
            <a:r>
              <a:rPr lang="en-US" altLang="en-US" sz="2400" b="1" smtClean="0">
                <a:solidFill>
                  <a:srgbClr val="FF0000"/>
                </a:solidFill>
                <a:latin typeface="Arial" pitchFamily="34" charset="0"/>
                <a:cs typeface="Arial" pitchFamily="34" charset="0"/>
              </a:rPr>
              <a:t>Still ¼ of the diagnosis is made by clinical examination only: </a:t>
            </a: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1. Syphilis: Painless, minimally tender ulcer,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accompanied by non tender inguinal lymphadenopathy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(LAP). </a:t>
            </a:r>
            <a:r>
              <a:rPr lang="en-US" altLang="en-US" sz="1800" smtClean="0">
                <a:latin typeface="Arial" pitchFamily="34" charset="0"/>
                <a:cs typeface="Arial" pitchFamily="34" charset="0"/>
              </a:rPr>
              <a:t>Regional adenopathy normally accompanies the chancre of primary </a:t>
            </a:r>
            <a:br>
              <a:rPr lang="en-US" altLang="en-US" sz="1800" smtClean="0">
                <a:latin typeface="Arial" pitchFamily="34" charset="0"/>
                <a:cs typeface="Arial" pitchFamily="34" charset="0"/>
              </a:rPr>
            </a:br>
            <a:r>
              <a:rPr lang="en-US" altLang="en-US" sz="1800" smtClean="0">
                <a:latin typeface="Arial" pitchFamily="34" charset="0"/>
                <a:cs typeface="Arial" pitchFamily="34" charset="0"/>
              </a:rPr>
              <a:t>      syphilis</a:t>
            </a:r>
            <a:r>
              <a:rPr lang="en-US" altLang="en-US" sz="1800" smtClean="0">
                <a:latin typeface="Arial Rounded MT Bold" pitchFamily="34" charset="0"/>
                <a:cs typeface="Arial" pitchFamily="34" charset="0"/>
              </a:rPr>
              <a:t/>
            </a:r>
            <a:br>
              <a:rPr lang="en-US" altLang="en-US" sz="1800" smtClean="0">
                <a:latin typeface="Arial Rounded MT Bold" pitchFamily="34" charset="0"/>
                <a:cs typeface="Arial" pitchFamily="34" charset="0"/>
              </a:rPr>
            </a:br>
            <a:r>
              <a:rPr lang="en-US" altLang="en-US" sz="1800" smtClean="0">
                <a:solidFill>
                  <a:srgbClr val="00B050"/>
                </a:solidFill>
                <a:latin typeface="Arial Rounded MT Bold" pitchFamily="34" charset="0"/>
                <a:cs typeface="Arial" pitchFamily="34" charset="0"/>
              </a:rPr>
              <a:t>1</a:t>
            </a:r>
            <a:r>
              <a:rPr lang="en-US" altLang="en-US" sz="1800" baseline="30000" smtClean="0">
                <a:solidFill>
                  <a:srgbClr val="00B050"/>
                </a:solidFill>
                <a:latin typeface="Arial Rounded MT Bold" pitchFamily="34" charset="0"/>
                <a:cs typeface="Arial" pitchFamily="34" charset="0"/>
              </a:rPr>
              <a:t>st</a:t>
            </a:r>
            <a:r>
              <a:rPr lang="en-US" altLang="en-US" sz="1800" smtClean="0">
                <a:solidFill>
                  <a:srgbClr val="00B050"/>
                </a:solidFill>
                <a:latin typeface="Arial Rounded MT Bold" pitchFamily="34" charset="0"/>
                <a:cs typeface="Arial" pitchFamily="34" charset="0"/>
              </a:rPr>
              <a:t> stage &gt;chancer (papule well defined edges +hard)</a:t>
            </a:r>
            <a:r>
              <a:rPr lang="en-US" altLang="en-US" sz="1800" smtClean="0">
                <a:latin typeface="Arial Rounded MT Bold" pitchFamily="34" charset="0"/>
                <a:cs typeface="Arial" pitchFamily="34" charset="0"/>
              </a:rPr>
              <a:t/>
            </a:r>
            <a:br>
              <a:rPr lang="en-US" altLang="en-US" sz="1800" smtClean="0">
                <a:latin typeface="Arial Rounded MT Bold"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2. HSV: grouped vesicles mixed with small ulcers with a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history of similar lesions (Pathognomonic)</a:t>
            </a:r>
            <a:br>
              <a:rPr lang="en-US" altLang="en-US" sz="2400" smtClean="0">
                <a:latin typeface="Arial" pitchFamily="34" charset="0"/>
                <a:cs typeface="Arial" pitchFamily="34" charset="0"/>
              </a:rPr>
            </a:br>
            <a:r>
              <a:rPr lang="en-US" altLang="en-US" sz="2400" smtClean="0">
                <a:solidFill>
                  <a:srgbClr val="00B050"/>
                </a:solidFill>
                <a:latin typeface="Arial Rounded MT Bold" pitchFamily="34" charset="0"/>
                <a:cs typeface="Arial" pitchFamily="34" charset="0"/>
              </a:rPr>
              <a:t>LAP – direct replication – 2ndry infection of ulcer</a:t>
            </a: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3. Chancroid: 1-3 extremely painful ulcers with tender</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inguinal LAP </a:t>
            </a:r>
            <a:br>
              <a:rPr lang="en-US" altLang="en-US" sz="2400" smtClean="0">
                <a:latin typeface="Arial" pitchFamily="34" charset="0"/>
                <a:cs typeface="Arial" pitchFamily="34" charset="0"/>
              </a:rPr>
            </a:br>
            <a:r>
              <a:rPr lang="en-US" altLang="en-US" sz="2400" smtClean="0">
                <a:solidFill>
                  <a:srgbClr val="00B050"/>
                </a:solidFill>
                <a:latin typeface="Arial Rounded MT Bold" pitchFamily="34" charset="0"/>
                <a:cs typeface="Arial" pitchFamily="34" charset="0"/>
              </a:rPr>
              <a:t>not well defined - unilateral</a:t>
            </a: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4. LGV: inguinal bubo without ulcers </a:t>
            </a:r>
            <a:r>
              <a:rPr lang="en-US" altLang="en-US" sz="2000" smtClean="0">
                <a:latin typeface="Arial" pitchFamily="34" charset="0"/>
                <a:cs typeface="Arial" pitchFamily="34" charset="0"/>
              </a:rPr>
              <a:t>(caused by chlamydia)</a:t>
            </a: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Rounded MT Bold" pitchFamily="34" charset="0"/>
                <a:cs typeface="Arial" pitchFamily="34" charset="0"/>
              </a:rPr>
              <a:t/>
            </a:r>
            <a:br>
              <a:rPr lang="en-US" altLang="en-US" sz="2400" smtClean="0">
                <a:latin typeface="Arial Rounded MT Bold" pitchFamily="34" charset="0"/>
                <a:cs typeface="Arial" pitchFamily="34" charset="0"/>
              </a:rPr>
            </a:br>
            <a:r>
              <a:rPr lang="en-US" altLang="en-US" sz="2400" smtClean="0">
                <a:solidFill>
                  <a:srgbClr val="00B050"/>
                </a:solidFill>
                <a:latin typeface="Arial Rounded MT Bold" pitchFamily="34" charset="0"/>
                <a:cs typeface="Arial" pitchFamily="34" charset="0"/>
              </a:rPr>
              <a:t>groove sign (indentation between them</a:t>
            </a:r>
            <a:r>
              <a:rPr lang="en-US" altLang="en-US" sz="2400" smtClean="0">
                <a:latin typeface="Arial Rounded MT Bold" pitchFamily="34" charset="0"/>
                <a:cs typeface="Arial" pitchFamily="34" charset="0"/>
              </a:rPr>
              <a:t/>
            </a:r>
            <a:br>
              <a:rPr lang="en-US" altLang="en-US" sz="2400" smtClean="0">
                <a:latin typeface="Arial Rounded MT Bold"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r>
              <a:rPr lang="en-US" altLang="en-US" sz="2400" smtClean="0">
                <a:latin typeface="Arial" pitchFamily="34" charset="0"/>
                <a:cs typeface="Arial" pitchFamily="34" charset="0"/>
              </a:rPr>
              <a:t/>
            </a:r>
            <a:br>
              <a:rPr lang="en-US" altLang="en-US" sz="2400" smtClean="0">
                <a:latin typeface="Arial" pitchFamily="34" charset="0"/>
                <a:cs typeface="Arial" pitchFamily="34" charset="0"/>
              </a:rPr>
            </a:br>
            <a:endParaRPr lang="en-US" altLang="en-US" sz="2400" smtClean="0">
              <a:latin typeface="Arial" pitchFamily="34" charset="0"/>
              <a:cs typeface="Arial" pitchFamily="34" charset="0"/>
            </a:endParaRPr>
          </a:p>
        </p:txBody>
      </p:sp>
      <p:pic>
        <p:nvPicPr>
          <p:cNvPr id="3" name="Picture 2" descr="lgv25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005013"/>
            <a:ext cx="4314825"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1724 0.03172 L 0.75573 0.04283 " pathEditMode="relative" rAng="0" ptsTypes="AA">
                                      <p:cBhvr>
                                        <p:cTn id="6" dur="2000" fill="hold"/>
                                        <p:tgtEl>
                                          <p:spTgt spid="3"/>
                                        </p:tgtEl>
                                        <p:attrNameLst>
                                          <p:attrName>ppt_x</p:attrName>
                                          <p:attrName>ppt_y</p:attrName>
                                        </p:attrNameLst>
                                      </p:cBhvr>
                                      <p:rCtr x="29167" y="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p:cNvSpPr>
            <a:spLocks noGrp="1"/>
          </p:cNvSpPr>
          <p:nvPr>
            <p:ph type="ctrTitle"/>
          </p:nvPr>
        </p:nvSpPr>
        <p:spPr>
          <a:xfrm>
            <a:off x="381000" y="304800"/>
            <a:ext cx="8534400" cy="838200"/>
          </a:xfrm>
        </p:spPr>
        <p:txBody>
          <a:bodyPr/>
          <a:lstStyle/>
          <a:p>
            <a:pPr eaLnBrk="1" hangingPunct="1"/>
            <a:r>
              <a:rPr lang="en-US" altLang="en-US" sz="3600" b="1" smtClean="0">
                <a:solidFill>
                  <a:srgbClr val="FF0000"/>
                </a:solidFill>
                <a:latin typeface="Arial" pitchFamily="34" charset="0"/>
                <a:cs typeface="Arial" pitchFamily="34" charset="0"/>
              </a:rPr>
              <a:t>Diagnosis:</a:t>
            </a:r>
          </a:p>
        </p:txBody>
      </p:sp>
      <p:sp>
        <p:nvSpPr>
          <p:cNvPr id="36867" name="Subtitle 3"/>
          <p:cNvSpPr>
            <a:spLocks noGrp="1"/>
          </p:cNvSpPr>
          <p:nvPr>
            <p:ph type="subTitle" idx="1"/>
          </p:nvPr>
        </p:nvSpPr>
        <p:spPr>
          <a:xfrm>
            <a:off x="304800" y="1219200"/>
            <a:ext cx="8534400" cy="5334000"/>
          </a:xfrm>
        </p:spPr>
        <p:txBody>
          <a:bodyPr/>
          <a:lstStyle/>
          <a:p>
            <a:pPr algn="l" eaLnBrk="1" hangingPunct="1">
              <a:spcBef>
                <a:spcPct val="0"/>
              </a:spcBef>
              <a:buFont typeface="Wingdings" pitchFamily="2" charset="2"/>
              <a:buChar char="Ø"/>
            </a:pPr>
            <a:r>
              <a:rPr lang="en-US" altLang="en-US" sz="2400" smtClean="0">
                <a:solidFill>
                  <a:schemeClr val="tx1"/>
                </a:solidFill>
                <a:latin typeface="Arial" pitchFamily="34" charset="0"/>
                <a:cs typeface="Arial" pitchFamily="34" charset="0"/>
              </a:rPr>
              <a:t>Herpes: -Viral isolation (culture):  </a:t>
            </a:r>
            <a:r>
              <a:rPr lang="en-US" altLang="en-US" sz="2000" smtClean="0">
                <a:solidFill>
                  <a:schemeClr val="tx1"/>
                </a:solidFill>
                <a:latin typeface="Arial" pitchFamily="34" charset="0"/>
                <a:cs typeface="Arial" pitchFamily="34" charset="0"/>
              </a:rPr>
              <a:t>High specificity, low</a:t>
            </a:r>
          </a:p>
          <a:p>
            <a:pPr algn="l" eaLnBrk="1" hangingPunct="1">
              <a:spcBef>
                <a:spcPct val="0"/>
              </a:spcBef>
            </a:pPr>
            <a:r>
              <a:rPr lang="en-US" altLang="en-US" sz="2000" smtClean="0">
                <a:solidFill>
                  <a:schemeClr val="tx1"/>
                </a:solidFill>
                <a:latin typeface="Arial" pitchFamily="34" charset="0"/>
                <a:cs typeface="Arial" pitchFamily="34" charset="0"/>
              </a:rPr>
              <a:t>                     sensitivity , 50% for primary infxn,  20% for recurrent infxn</a:t>
            </a:r>
          </a:p>
          <a:p>
            <a:pPr algn="l" eaLnBrk="1" hangingPunct="1">
              <a:spcBef>
                <a:spcPct val="0"/>
              </a:spcBef>
            </a:pPr>
            <a:r>
              <a:rPr lang="en-US" altLang="en-US" sz="2400" smtClean="0">
                <a:solidFill>
                  <a:schemeClr val="tx1"/>
                </a:solidFill>
                <a:latin typeface="Arial" pitchFamily="34" charset="0"/>
                <a:cs typeface="Arial" pitchFamily="34" charset="0"/>
              </a:rPr>
              <a:t>                 -Direct detection of virus </a:t>
            </a:r>
            <a:r>
              <a:rPr lang="en-US" altLang="en-US" sz="2000" smtClean="0">
                <a:solidFill>
                  <a:schemeClr val="tx1"/>
                </a:solidFill>
                <a:latin typeface="Arial" pitchFamily="34" charset="0"/>
                <a:cs typeface="Arial" pitchFamily="34" charset="0"/>
              </a:rPr>
              <a:t>(Tzcank smears, PCR)</a:t>
            </a:r>
          </a:p>
          <a:p>
            <a:pPr algn="l" eaLnBrk="1" hangingPunct="1">
              <a:spcBef>
                <a:spcPct val="0"/>
              </a:spcBef>
            </a:pPr>
            <a:r>
              <a:rPr lang="en-US" altLang="en-US" sz="2400" smtClean="0">
                <a:solidFill>
                  <a:schemeClr val="tx1"/>
                </a:solidFill>
                <a:latin typeface="Arial" pitchFamily="34" charset="0"/>
                <a:cs typeface="Arial" pitchFamily="34" charset="0"/>
              </a:rPr>
              <a:t>                 Serology: Newer tests that are specific for type of </a:t>
            </a:r>
          </a:p>
          <a:p>
            <a:pPr algn="l" eaLnBrk="1" hangingPunct="1">
              <a:spcBef>
                <a:spcPct val="0"/>
              </a:spcBef>
            </a:pPr>
            <a:r>
              <a:rPr lang="en-US" altLang="en-US" sz="2400" smtClean="0">
                <a:solidFill>
                  <a:schemeClr val="tx1"/>
                </a:solidFill>
                <a:latin typeface="Arial" pitchFamily="34" charset="0"/>
                <a:cs typeface="Arial" pitchFamily="34" charset="0"/>
              </a:rPr>
              <a:t>                 virus (HerpesSelect 2, herpes glycoprotein for IgG,</a:t>
            </a:r>
          </a:p>
          <a:p>
            <a:pPr algn="l" eaLnBrk="1" hangingPunct="1">
              <a:spcBef>
                <a:spcPct val="0"/>
              </a:spcBef>
            </a:pPr>
            <a:r>
              <a:rPr lang="en-US" altLang="en-US" sz="2400" smtClean="0">
                <a:solidFill>
                  <a:schemeClr val="tx1"/>
                </a:solidFill>
                <a:latin typeface="Arial" pitchFamily="34" charset="0"/>
                <a:cs typeface="Arial" pitchFamily="34" charset="0"/>
              </a:rPr>
              <a:t>                 ELISA)</a:t>
            </a:r>
          </a:p>
          <a:p>
            <a:pPr algn="l" eaLnBrk="1" hangingPunct="1">
              <a:spcBef>
                <a:spcPct val="0"/>
              </a:spcBef>
            </a:pPr>
            <a:endParaRPr lang="en-US" altLang="en-US" sz="2400" smtClean="0">
              <a:solidFill>
                <a:schemeClr val="tx1"/>
              </a:solidFill>
              <a:latin typeface="Arial" pitchFamily="34" charset="0"/>
              <a:cs typeface="Arial" pitchFamily="34" charset="0"/>
            </a:endParaRPr>
          </a:p>
          <a:p>
            <a:pPr algn="l" eaLnBrk="1" hangingPunct="1">
              <a:spcBef>
                <a:spcPct val="0"/>
              </a:spcBef>
              <a:buFont typeface="Wingdings" pitchFamily="2" charset="2"/>
              <a:buChar char="Ø"/>
            </a:pPr>
            <a:r>
              <a:rPr lang="en-US" altLang="en-US" sz="2400" smtClean="0">
                <a:solidFill>
                  <a:schemeClr val="tx1"/>
                </a:solidFill>
                <a:latin typeface="Arial" pitchFamily="34" charset="0"/>
                <a:cs typeface="Arial" pitchFamily="34" charset="0"/>
              </a:rPr>
              <a:t> Syphilis: Diagnosed by : dark-field microscopy , VDRL or</a:t>
            </a:r>
          </a:p>
          <a:p>
            <a:pPr algn="l" eaLnBrk="1" hangingPunct="1">
              <a:spcBef>
                <a:spcPct val="0"/>
              </a:spcBef>
            </a:pPr>
            <a:r>
              <a:rPr lang="en-US" altLang="en-US" sz="2400" smtClean="0">
                <a:solidFill>
                  <a:schemeClr val="tx1"/>
                </a:solidFill>
                <a:latin typeface="Arial" pitchFamily="34" charset="0"/>
                <a:cs typeface="Arial" pitchFamily="34" charset="0"/>
              </a:rPr>
              <a:t>                  RPR , FTA-ABS &amp; TPPA</a:t>
            </a:r>
          </a:p>
          <a:p>
            <a:pPr algn="l" eaLnBrk="1" hangingPunct="1">
              <a:spcBef>
                <a:spcPct val="0"/>
              </a:spcBef>
            </a:pPr>
            <a:endParaRPr lang="en-US" altLang="en-US" sz="2400" smtClean="0">
              <a:solidFill>
                <a:schemeClr val="tx1"/>
              </a:solidFill>
              <a:latin typeface="Arial" pitchFamily="34" charset="0"/>
              <a:cs typeface="Arial" pitchFamily="34" charset="0"/>
            </a:endParaRPr>
          </a:p>
          <a:p>
            <a:pPr algn="l" eaLnBrk="1" hangingPunct="1">
              <a:spcBef>
                <a:spcPct val="0"/>
              </a:spcBef>
              <a:buFont typeface="Wingdings" pitchFamily="2" charset="2"/>
              <a:buChar char="Ø"/>
            </a:pPr>
            <a:r>
              <a:rPr lang="en-US" altLang="en-US" sz="2400" smtClean="0">
                <a:solidFill>
                  <a:schemeClr val="tx1"/>
                </a:solidFill>
                <a:latin typeface="Arial" pitchFamily="34" charset="0"/>
                <a:cs typeface="Arial" pitchFamily="34" charset="0"/>
              </a:rPr>
              <a:t> Chancroid: culture for H.ducreyi</a:t>
            </a:r>
          </a:p>
          <a:p>
            <a:pPr algn="l"/>
            <a:r>
              <a:rPr lang="en-US" altLang="en-US" sz="2400" smtClean="0">
                <a:solidFill>
                  <a:schemeClr val="tx1"/>
                </a:solidFill>
                <a:latin typeface="Arial" pitchFamily="34" charset="0"/>
                <a:cs typeface="Arial" pitchFamily="34" charset="0"/>
              </a:rPr>
              <a:t>                       </a:t>
            </a:r>
            <a:r>
              <a:rPr lang="en-US" altLang="en-US" sz="1400" smtClean="0">
                <a:solidFill>
                  <a:schemeClr val="tx1"/>
                </a:solidFill>
                <a:latin typeface="Arial" pitchFamily="34" charset="0"/>
                <a:cs typeface="Arial" pitchFamily="34" charset="0"/>
              </a:rPr>
              <a:t>The bacteria are often seen in short chains or parallel arrays (‘school-of-fish’ or</a:t>
            </a:r>
          </a:p>
          <a:p>
            <a:pPr algn="l"/>
            <a:r>
              <a:rPr lang="en-US" altLang="en-US" sz="1400" smtClean="0">
                <a:solidFill>
                  <a:schemeClr val="tx1"/>
                </a:solidFill>
                <a:latin typeface="Arial" pitchFamily="34" charset="0"/>
                <a:cs typeface="Arial" pitchFamily="34" charset="0"/>
              </a:rPr>
              <a:t>                                         ‘fingerprint’ patterns).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ctrTitle"/>
          </p:nvPr>
        </p:nvSpPr>
        <p:spPr>
          <a:xfrm>
            <a:off x="228600" y="228600"/>
            <a:ext cx="8610600" cy="990600"/>
          </a:xfrm>
        </p:spPr>
        <p:txBody>
          <a:bodyPr/>
          <a:lstStyle/>
          <a:p>
            <a:pPr eaLnBrk="1" hangingPunct="1"/>
            <a:r>
              <a:rPr lang="en-US" altLang="en-US" sz="3600" b="1" smtClean="0">
                <a:solidFill>
                  <a:srgbClr val="FF0000"/>
                </a:solidFill>
                <a:latin typeface="Arial" pitchFamily="34" charset="0"/>
                <a:cs typeface="Arial" pitchFamily="34" charset="0"/>
              </a:rPr>
              <a:t>Treatment:</a:t>
            </a:r>
          </a:p>
        </p:txBody>
      </p:sp>
      <p:sp>
        <p:nvSpPr>
          <p:cNvPr id="37891" name="Subtitle 4"/>
          <p:cNvSpPr>
            <a:spLocks noGrp="1"/>
          </p:cNvSpPr>
          <p:nvPr>
            <p:ph type="subTitle" idx="1"/>
          </p:nvPr>
        </p:nvSpPr>
        <p:spPr>
          <a:xfrm>
            <a:off x="381000" y="1143000"/>
            <a:ext cx="8458200" cy="5486400"/>
          </a:xfrm>
        </p:spPr>
        <p:txBody>
          <a:bodyPr/>
          <a:lstStyle/>
          <a:p>
            <a:pPr algn="l" eaLnBrk="1" hangingPunct="1">
              <a:spcBef>
                <a:spcPct val="0"/>
              </a:spcBef>
              <a:buFont typeface="Wingdings" pitchFamily="2" charset="2"/>
              <a:buChar char="Ø"/>
            </a:pPr>
            <a:r>
              <a:rPr lang="en-US" altLang="en-US" sz="2400" smtClean="0">
                <a:solidFill>
                  <a:schemeClr val="tx1"/>
                </a:solidFill>
                <a:latin typeface="Arial" pitchFamily="34" charset="0"/>
                <a:cs typeface="Arial" pitchFamily="34" charset="0"/>
              </a:rPr>
              <a:t> </a:t>
            </a:r>
            <a:r>
              <a:rPr lang="en-US" altLang="en-US" sz="2400" b="1" u="sng" smtClean="0">
                <a:solidFill>
                  <a:srgbClr val="0070C0"/>
                </a:solidFill>
                <a:latin typeface="Arial" pitchFamily="34" charset="0"/>
                <a:cs typeface="Arial" pitchFamily="34" charset="0"/>
              </a:rPr>
              <a:t>Chancroid: </a:t>
            </a:r>
          </a:p>
          <a:p>
            <a:pPr algn="l" eaLnBrk="1" hangingPunct="1">
              <a:spcBef>
                <a:spcPct val="0"/>
              </a:spcBef>
            </a:pPr>
            <a:r>
              <a:rPr lang="en-US" altLang="en-US" sz="2400" smtClean="0">
                <a:solidFill>
                  <a:srgbClr val="0070C0"/>
                </a:solidFill>
                <a:latin typeface="Arial" pitchFamily="34" charset="0"/>
                <a:cs typeface="Arial" pitchFamily="34" charset="0"/>
              </a:rPr>
              <a:t>     </a:t>
            </a:r>
            <a:r>
              <a:rPr lang="en-US" altLang="en-US" sz="2400" smtClean="0">
                <a:solidFill>
                  <a:schemeClr val="tx1"/>
                </a:solidFill>
                <a:latin typeface="Arial" pitchFamily="34" charset="0"/>
                <a:cs typeface="Arial" pitchFamily="34" charset="0"/>
              </a:rPr>
              <a:t>Azithromycin 1gm PO x1,ceftriaxone 250mg</a:t>
            </a:r>
          </a:p>
          <a:p>
            <a:pPr algn="l" eaLnBrk="1" hangingPunct="1">
              <a:spcBef>
                <a:spcPct val="0"/>
              </a:spcBef>
            </a:pPr>
            <a:r>
              <a:rPr lang="en-US" altLang="en-US" sz="2400" smtClean="0">
                <a:solidFill>
                  <a:schemeClr val="tx1"/>
                </a:solidFill>
                <a:latin typeface="Arial" pitchFamily="34" charset="0"/>
                <a:cs typeface="Arial" pitchFamily="34" charset="0"/>
              </a:rPr>
              <a:t>    IM x1, or Erythromycin 500mg 4 times for 7 days</a:t>
            </a:r>
          </a:p>
          <a:p>
            <a:pPr algn="l" eaLnBrk="1" hangingPunct="1">
              <a:spcBef>
                <a:spcPct val="0"/>
              </a:spcBef>
            </a:pPr>
            <a:r>
              <a:rPr lang="en-US" altLang="en-US" sz="2400" smtClean="0">
                <a:solidFill>
                  <a:schemeClr val="tx1"/>
                </a:solidFill>
                <a:latin typeface="Arial" pitchFamily="34" charset="0"/>
                <a:cs typeface="Arial" pitchFamily="34" charset="0"/>
              </a:rPr>
              <a:t>     ciprofloxacin 500mg 1*2 for 3 days</a:t>
            </a:r>
          </a:p>
          <a:p>
            <a:pPr algn="l" eaLnBrk="1" hangingPunct="1">
              <a:spcBef>
                <a:spcPct val="0"/>
              </a:spcBef>
            </a:pPr>
            <a:endParaRPr lang="en-US" altLang="en-US" sz="2400" smtClean="0">
              <a:solidFill>
                <a:schemeClr val="tx1"/>
              </a:solidFill>
              <a:latin typeface="Arial" pitchFamily="34" charset="0"/>
              <a:cs typeface="Arial" pitchFamily="34" charset="0"/>
            </a:endParaRPr>
          </a:p>
          <a:p>
            <a:pPr algn="l" eaLnBrk="1" hangingPunct="1">
              <a:spcBef>
                <a:spcPct val="0"/>
              </a:spcBef>
              <a:buFont typeface="Wingdings" pitchFamily="2" charset="2"/>
              <a:buChar char="Ø"/>
            </a:pPr>
            <a:r>
              <a:rPr lang="en-US" altLang="en-US" sz="2400" b="1" u="sng" smtClean="0">
                <a:solidFill>
                  <a:srgbClr val="0070C0"/>
                </a:solidFill>
                <a:latin typeface="Arial" pitchFamily="34" charset="0"/>
                <a:cs typeface="Arial" pitchFamily="34" charset="0"/>
              </a:rPr>
              <a:t>Herpes</a:t>
            </a:r>
            <a:r>
              <a:rPr lang="en-US" altLang="en-US" sz="2400" smtClean="0">
                <a:solidFill>
                  <a:schemeClr val="tx1"/>
                </a:solidFill>
                <a:latin typeface="Arial" pitchFamily="34" charset="0"/>
                <a:cs typeface="Arial" pitchFamily="34" charset="0"/>
              </a:rPr>
              <a:t>: 1 st episode is treated with acyclovir, famciclovir, </a:t>
            </a:r>
          </a:p>
          <a:p>
            <a:pPr algn="l" eaLnBrk="1" hangingPunct="1">
              <a:spcBef>
                <a:spcPct val="0"/>
              </a:spcBef>
            </a:pPr>
            <a:r>
              <a:rPr lang="en-US" altLang="en-US" sz="2400" smtClean="0">
                <a:solidFill>
                  <a:schemeClr val="tx1"/>
                </a:solidFill>
                <a:latin typeface="Arial" pitchFamily="34" charset="0"/>
                <a:cs typeface="Arial" pitchFamily="34" charset="0"/>
              </a:rPr>
              <a:t>    this will not eradicate the infection, recurrences are</a:t>
            </a:r>
          </a:p>
          <a:p>
            <a:pPr algn="l" eaLnBrk="1" hangingPunct="1">
              <a:spcBef>
                <a:spcPct val="0"/>
              </a:spcBef>
            </a:pPr>
            <a:r>
              <a:rPr lang="en-US" altLang="en-US" sz="2400" smtClean="0">
                <a:solidFill>
                  <a:schemeClr val="tx1"/>
                </a:solidFill>
                <a:latin typeface="Arial" pitchFamily="34" charset="0"/>
                <a:cs typeface="Arial" pitchFamily="34" charset="0"/>
              </a:rPr>
              <a:t>    common.</a:t>
            </a:r>
          </a:p>
          <a:p>
            <a:pPr algn="l" eaLnBrk="1" hangingPunct="1">
              <a:spcBef>
                <a:spcPct val="0"/>
              </a:spcBef>
            </a:pPr>
            <a:r>
              <a:rPr lang="en-US" altLang="en-US" sz="1600" smtClean="0">
                <a:solidFill>
                  <a:schemeClr val="tx1"/>
                </a:solidFill>
                <a:latin typeface="Arial" pitchFamily="34" charset="0"/>
                <a:cs typeface="Arial" pitchFamily="34" charset="0"/>
              </a:rPr>
              <a:t>       For patients with &gt; 6 recurrences/year → daily  suppressive treatment is indicated (will </a:t>
            </a:r>
          </a:p>
          <a:p>
            <a:pPr algn="l" eaLnBrk="1" hangingPunct="1">
              <a:spcBef>
                <a:spcPct val="0"/>
              </a:spcBef>
            </a:pPr>
            <a:r>
              <a:rPr lang="en-US" altLang="en-US" sz="1600" smtClean="0">
                <a:solidFill>
                  <a:schemeClr val="tx1"/>
                </a:solidFill>
                <a:latin typeface="Arial" pitchFamily="34" charset="0"/>
                <a:cs typeface="Arial" pitchFamily="34" charset="0"/>
              </a:rPr>
              <a:t>        not eliminate viral shedding and transmission)</a:t>
            </a:r>
          </a:p>
          <a:p>
            <a:pPr algn="l" eaLnBrk="1" hangingPunct="1">
              <a:spcBef>
                <a:spcPct val="0"/>
              </a:spcBef>
            </a:pPr>
            <a:endParaRPr lang="en-US" altLang="en-US" sz="2400" smtClean="0">
              <a:solidFill>
                <a:schemeClr val="tx1"/>
              </a:solidFill>
              <a:latin typeface="Arial" pitchFamily="34" charset="0"/>
              <a:cs typeface="Arial" pitchFamily="34" charset="0"/>
            </a:endParaRPr>
          </a:p>
          <a:p>
            <a:pPr algn="l" eaLnBrk="1" hangingPunct="1">
              <a:spcBef>
                <a:spcPct val="0"/>
              </a:spcBef>
              <a:buFont typeface="Wingdings" pitchFamily="2" charset="2"/>
              <a:buChar char="Ø"/>
            </a:pPr>
            <a:r>
              <a:rPr lang="en-US" altLang="en-US" sz="2400" b="1" u="sng" smtClean="0">
                <a:solidFill>
                  <a:srgbClr val="0070C0"/>
                </a:solidFill>
                <a:latin typeface="Arial" pitchFamily="34" charset="0"/>
                <a:cs typeface="Arial" pitchFamily="34" charset="0"/>
              </a:rPr>
              <a:t>Syphilis</a:t>
            </a:r>
            <a:r>
              <a:rPr lang="en-US" altLang="en-US" sz="2400" smtClean="0">
                <a:solidFill>
                  <a:schemeClr val="tx1"/>
                </a:solidFill>
                <a:latin typeface="Arial" pitchFamily="34" charset="0"/>
                <a:cs typeface="Arial" pitchFamily="34" charset="0"/>
              </a:rPr>
              <a:t>: Benzathine Penicillin G 2.4 million units IM x1</a:t>
            </a:r>
          </a:p>
          <a:p>
            <a:pPr algn="l" eaLnBrk="1" hangingPunct="1">
              <a:spcBef>
                <a:spcPct val="0"/>
              </a:spcBef>
            </a:pPr>
            <a:r>
              <a:rPr lang="en-US" altLang="en-US" sz="2400" smtClean="0">
                <a:solidFill>
                  <a:schemeClr val="tx1"/>
                </a:solidFill>
                <a:latin typeface="Arial" pitchFamily="34" charset="0"/>
                <a:cs typeface="Arial" pitchFamily="34" charset="0"/>
              </a:rPr>
              <a:t>                   dose , repeated after 7 days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ctrTitle"/>
          </p:nvPr>
        </p:nvSpPr>
        <p:spPr>
          <a:xfrm>
            <a:off x="304800" y="228600"/>
            <a:ext cx="8534400" cy="762000"/>
          </a:xfrm>
        </p:spPr>
        <p:txBody>
          <a:bodyPr/>
          <a:lstStyle/>
          <a:p>
            <a:pPr eaLnBrk="1" hangingPunct="1"/>
            <a:r>
              <a:rPr lang="en-US" altLang="en-US" sz="3600" b="1" smtClean="0">
                <a:solidFill>
                  <a:srgbClr val="FF0000"/>
                </a:solidFill>
                <a:latin typeface="Arial" pitchFamily="34" charset="0"/>
                <a:cs typeface="Arial" pitchFamily="34" charset="0"/>
              </a:rPr>
              <a:t>Cervicitis</a:t>
            </a:r>
          </a:p>
        </p:txBody>
      </p:sp>
      <p:sp>
        <p:nvSpPr>
          <p:cNvPr id="38915" name="Subtitle 4"/>
          <p:cNvSpPr>
            <a:spLocks noGrp="1"/>
          </p:cNvSpPr>
          <p:nvPr>
            <p:ph type="subTitle" idx="1"/>
          </p:nvPr>
        </p:nvSpPr>
        <p:spPr>
          <a:xfrm>
            <a:off x="381000" y="1066800"/>
            <a:ext cx="8534400" cy="5486400"/>
          </a:xfrm>
        </p:spPr>
        <p:txBody>
          <a:bodyPr/>
          <a:lstStyle/>
          <a:p>
            <a:pPr algn="l" eaLnBrk="1" hangingPunct="1">
              <a:buFont typeface="Wingdings" pitchFamily="2" charset="2"/>
              <a:buChar char="Ø"/>
            </a:pPr>
            <a:r>
              <a:rPr lang="en-US" altLang="en-US" sz="2400" smtClean="0">
                <a:solidFill>
                  <a:schemeClr val="tx1"/>
                </a:solidFill>
                <a:latin typeface="Arial" pitchFamily="34" charset="0"/>
                <a:cs typeface="Arial" pitchFamily="34" charset="0"/>
              </a:rPr>
              <a:t> The cervix is made up of 2 types of cells:</a:t>
            </a:r>
          </a:p>
          <a:p>
            <a:pPr algn="l" eaLnBrk="1" hangingPunct="1">
              <a:spcBef>
                <a:spcPct val="0"/>
              </a:spcBef>
            </a:pPr>
            <a:r>
              <a:rPr lang="en-US" altLang="en-US" sz="2400" smtClean="0">
                <a:solidFill>
                  <a:schemeClr val="tx1"/>
                </a:solidFill>
                <a:latin typeface="Arial" pitchFamily="34" charset="0"/>
                <a:cs typeface="Arial" pitchFamily="34" charset="0"/>
              </a:rPr>
              <a:t>**The ectocervical epithelium (squamous) can become</a:t>
            </a:r>
          </a:p>
          <a:p>
            <a:pPr algn="l" eaLnBrk="1" hangingPunct="1">
              <a:spcBef>
                <a:spcPct val="0"/>
              </a:spcBef>
            </a:pPr>
            <a:r>
              <a:rPr lang="en-US" altLang="en-US" sz="2400" smtClean="0">
                <a:solidFill>
                  <a:schemeClr val="tx1"/>
                </a:solidFill>
                <a:latin typeface="Arial" pitchFamily="34" charset="0"/>
                <a:cs typeface="Arial" pitchFamily="34" charset="0"/>
              </a:rPr>
              <a:t> inflammed by the same microorganisms that are responsible </a:t>
            </a:r>
          </a:p>
          <a:p>
            <a:pPr algn="l" eaLnBrk="1" hangingPunct="1">
              <a:spcBef>
                <a:spcPct val="0"/>
              </a:spcBef>
            </a:pPr>
            <a:r>
              <a:rPr lang="en-US" altLang="en-US" sz="2400" smtClean="0">
                <a:solidFill>
                  <a:schemeClr val="tx1"/>
                </a:solidFill>
                <a:latin typeface="Arial" pitchFamily="34" charset="0"/>
                <a:cs typeface="Arial" pitchFamily="34" charset="0"/>
              </a:rPr>
              <a:t> for vaginitis.</a:t>
            </a:r>
          </a:p>
          <a:p>
            <a:pPr algn="l" eaLnBrk="1" hangingPunct="1">
              <a:spcBef>
                <a:spcPct val="0"/>
              </a:spcBef>
            </a:pPr>
            <a:r>
              <a:rPr lang="en-US" altLang="en-US" sz="2400" smtClean="0">
                <a:solidFill>
                  <a:schemeClr val="tx1"/>
                </a:solidFill>
                <a:latin typeface="Arial" pitchFamily="34" charset="0"/>
                <a:cs typeface="Arial" pitchFamily="34" charset="0"/>
              </a:rPr>
              <a:t>** The glandular epithelium that secrets mucus san only be</a:t>
            </a:r>
          </a:p>
          <a:p>
            <a:pPr algn="l" eaLnBrk="1" hangingPunct="1">
              <a:spcBef>
                <a:spcPct val="0"/>
              </a:spcBef>
            </a:pPr>
            <a:r>
              <a:rPr lang="en-US" altLang="en-US" sz="2400" smtClean="0">
                <a:solidFill>
                  <a:schemeClr val="tx1"/>
                </a:solidFill>
                <a:latin typeface="Arial" pitchFamily="34" charset="0"/>
                <a:cs typeface="Arial" pitchFamily="34" charset="0"/>
              </a:rPr>
              <a:t>    infected by N.gonorrhea &amp; C.trachomatis </a:t>
            </a:r>
            <a:r>
              <a:rPr lang="en-US" altLang="en-US" sz="2400" smtClean="0">
                <a:solidFill>
                  <a:srgbClr val="00B050"/>
                </a:solidFill>
                <a:latin typeface="Arial Rounded MT Bold" pitchFamily="34" charset="0"/>
                <a:cs typeface="Arial" pitchFamily="34" charset="0"/>
              </a:rPr>
              <a:t>&gt;&gt; those affect ( urethra + endocervix </a:t>
            </a:r>
            <a:br>
              <a:rPr lang="en-US" altLang="en-US" sz="2400" smtClean="0">
                <a:solidFill>
                  <a:srgbClr val="00B050"/>
                </a:solidFill>
                <a:latin typeface="Arial Rounded MT Bold" pitchFamily="34" charset="0"/>
                <a:cs typeface="Arial" pitchFamily="34" charset="0"/>
              </a:rPr>
            </a:br>
            <a:r>
              <a:rPr lang="en-US" altLang="en-US" sz="2400" smtClean="0">
                <a:solidFill>
                  <a:srgbClr val="00B050"/>
                </a:solidFill>
                <a:latin typeface="Arial Rounded MT Bold" pitchFamily="34" charset="0"/>
                <a:cs typeface="Arial" pitchFamily="34" charset="0"/>
              </a:rPr>
              <a:t>+ Bartholin gland )</a:t>
            </a:r>
            <a:br>
              <a:rPr lang="en-US" altLang="en-US" sz="2400" smtClean="0">
                <a:solidFill>
                  <a:srgbClr val="00B050"/>
                </a:solidFill>
                <a:latin typeface="Arial Rounded MT Bold" pitchFamily="34" charset="0"/>
                <a:cs typeface="Arial" pitchFamily="34" charset="0"/>
              </a:rPr>
            </a:br>
            <a:endParaRPr lang="en-US" altLang="en-US" sz="240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74638"/>
            <a:ext cx="8229600" cy="944562"/>
          </a:xfrm>
        </p:spPr>
        <p:txBody>
          <a:bodyPr/>
          <a:lstStyle/>
          <a:p>
            <a:pPr eaLnBrk="1" hangingPunct="1"/>
            <a:r>
              <a:rPr lang="en-US" altLang="en-US" sz="3600" b="1" smtClean="0">
                <a:solidFill>
                  <a:srgbClr val="FF0000"/>
                </a:solidFill>
                <a:latin typeface="Arial" pitchFamily="34" charset="0"/>
                <a:cs typeface="Arial" pitchFamily="34" charset="0"/>
              </a:rPr>
              <a:t>Diagnosis:</a:t>
            </a:r>
          </a:p>
        </p:txBody>
      </p:sp>
      <p:sp>
        <p:nvSpPr>
          <p:cNvPr id="39939" name="Content Placeholder 2"/>
          <p:cNvSpPr>
            <a:spLocks noGrp="1"/>
          </p:cNvSpPr>
          <p:nvPr>
            <p:ph idx="1"/>
          </p:nvPr>
        </p:nvSpPr>
        <p:spPr>
          <a:xfrm>
            <a:off x="228600" y="1295400"/>
            <a:ext cx="8610600" cy="5257800"/>
          </a:xfrm>
        </p:spPr>
        <p:txBody>
          <a:bodyPr/>
          <a:lstStyle/>
          <a:p>
            <a:pPr eaLnBrk="1" hangingPunct="1">
              <a:buFont typeface="Wingdings" pitchFamily="2" charset="2"/>
              <a:buChar char="Ø"/>
            </a:pPr>
            <a:r>
              <a:rPr lang="en-US" altLang="en-US" smtClean="0">
                <a:latin typeface="Arial" pitchFamily="34" charset="0"/>
                <a:cs typeface="Arial" pitchFamily="34" charset="0"/>
              </a:rPr>
              <a:t> </a:t>
            </a:r>
            <a:r>
              <a:rPr lang="en-US" altLang="en-US" sz="2400" smtClean="0">
                <a:latin typeface="Arial" pitchFamily="34" charset="0"/>
                <a:cs typeface="Arial" pitchFamily="34" charset="0"/>
              </a:rPr>
              <a:t>The diagnosis of cervicitis is based on the finding of a purulent endocervical discharge, generally yellow or green in color (mucopus)  </a:t>
            </a:r>
            <a:r>
              <a:rPr lang="en-US" altLang="en-US" sz="2400" smtClean="0">
                <a:solidFill>
                  <a:srgbClr val="00B050"/>
                </a:solidFill>
                <a:latin typeface="Arial" pitchFamily="34" charset="0"/>
                <a:cs typeface="Arial" pitchFamily="34" charset="0"/>
              </a:rPr>
              <a:t>( cotton swab )</a:t>
            </a:r>
            <a:r>
              <a:rPr lang="en-US" altLang="en-US" sz="2400" smtClean="0">
                <a:latin typeface="Arial" pitchFamily="34" charset="0"/>
                <a:cs typeface="Arial" pitchFamily="34" charset="0"/>
              </a:rPr>
              <a:t>.</a:t>
            </a:r>
            <a:endParaRPr lang="en-US" altLang="en-US" smtClean="0">
              <a:latin typeface="Arial" pitchFamily="34" charset="0"/>
              <a:cs typeface="Arial" pitchFamily="34" charset="0"/>
            </a:endParaRPr>
          </a:p>
        </p:txBody>
      </p:sp>
      <p:pic>
        <p:nvPicPr>
          <p:cNvPr id="39940" name="Picture 5" descr="pict6-thumb4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895600"/>
            <a:ext cx="5562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228600" y="228600"/>
            <a:ext cx="8610600" cy="6172200"/>
          </a:xfrm>
        </p:spPr>
        <p:txBody>
          <a:bodyPr/>
          <a:lstStyle/>
          <a:p>
            <a:pPr eaLnBrk="1" hangingPunct="1">
              <a:buFont typeface="Wingdings" pitchFamily="2" charset="2"/>
              <a:buChar char="Ø"/>
            </a:pPr>
            <a:endParaRPr lang="en-US" altLang="en-US" sz="2400" smtClean="0">
              <a:latin typeface="Arial" pitchFamily="34" charset="0"/>
              <a:cs typeface="Arial" pitchFamily="34" charset="0"/>
            </a:endParaRPr>
          </a:p>
          <a:p>
            <a:pPr eaLnBrk="1" hangingPunct="1">
              <a:buFont typeface="Wingdings" pitchFamily="2" charset="2"/>
              <a:buChar char="Ø"/>
            </a:pPr>
            <a:r>
              <a:rPr lang="en-US" altLang="en-US" sz="2400" smtClean="0">
                <a:latin typeface="Arial" pitchFamily="34" charset="0"/>
                <a:cs typeface="Arial" pitchFamily="34" charset="0"/>
              </a:rPr>
              <a:t>A purulent or mucopurulent endocervical exudate visible in the endocervical canal or on an endocervical swab specimen </a:t>
            </a:r>
          </a:p>
          <a:p>
            <a:pPr eaLnBrk="1" hangingPunct="1">
              <a:buFont typeface="Wingdings" pitchFamily="2" charset="2"/>
              <a:buChar char="Ø"/>
            </a:pPr>
            <a:r>
              <a:rPr lang="en-US" altLang="en-US" sz="2400" smtClean="0">
                <a:latin typeface="Arial" pitchFamily="34" charset="0"/>
                <a:cs typeface="Arial" pitchFamily="34" charset="0"/>
              </a:rPr>
              <a:t>Sustained endocervical bleeding easily induced by gentle passage of a cotton swab through the cervical os.</a:t>
            </a:r>
          </a:p>
          <a:p>
            <a:pPr eaLnBrk="1" hangingPunct="1">
              <a:buFont typeface="Wingdings" pitchFamily="2" charset="2"/>
              <a:buChar char="Ø"/>
            </a:pPr>
            <a:r>
              <a:rPr lang="en-US" altLang="en-US" sz="2400" smtClean="0">
                <a:latin typeface="Arial" pitchFamily="34" charset="0"/>
                <a:cs typeface="Arial" pitchFamily="34" charset="0"/>
              </a:rPr>
              <a:t> Either or both signs might be present.</a:t>
            </a:r>
          </a:p>
          <a:p>
            <a:pPr eaLnBrk="1" hangingPunct="1">
              <a:buFont typeface="Wingdings" pitchFamily="2" charset="2"/>
              <a:buChar char="Ø"/>
            </a:pPr>
            <a:r>
              <a:rPr lang="en-US" altLang="en-US" sz="2400" smtClean="0">
                <a:latin typeface="Arial" pitchFamily="34" charset="0"/>
                <a:cs typeface="Arial" pitchFamily="34" charset="0"/>
              </a:rPr>
              <a:t> Some patients is asymptomatic, but some women complain of an abnormal vaginal discharge and intermenstrual vaginal bleeding.</a:t>
            </a:r>
          </a:p>
        </p:txBody>
      </p:sp>
      <p:pic>
        <p:nvPicPr>
          <p:cNvPr id="3" name="Picture 2" descr="ØµÙØ±Ø© Ø°Ø§Øª ØµÙ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1524000"/>
            <a:ext cx="48387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29375 -0.00555 L 0.74375 -0.00555 " pathEditMode="relative" ptsTypes="AA">
                                      <p:cBhvr>
                                        <p:cTn id="6"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p:txBody>
          <a:bodyPr/>
          <a:lstStyle/>
          <a:p>
            <a:r>
              <a:rPr lang="en-US" smtClean="0">
                <a:solidFill>
                  <a:srgbClr val="00B050"/>
                </a:solidFill>
                <a:latin typeface="Arial Rounded MT Bold" pitchFamily="34" charset="0"/>
              </a:rPr>
              <a:t>Vaginal epithelium :</a:t>
            </a:r>
          </a:p>
          <a:p>
            <a:r>
              <a:rPr lang="en-US" smtClean="0">
                <a:solidFill>
                  <a:srgbClr val="00B050"/>
                </a:solidFill>
                <a:latin typeface="Arial Rounded MT Bold" pitchFamily="34" charset="0"/>
              </a:rPr>
              <a:t>In the reproductive age : stratified squamous  epithelium &gt;&gt; glycogen rich &gt;&gt; acidic ph </a:t>
            </a:r>
          </a:p>
          <a:p>
            <a:endParaRPr lang="en-US" smtClean="0">
              <a:solidFill>
                <a:srgbClr val="00B050"/>
              </a:solidFill>
              <a:latin typeface="Arial Rounded MT Bold" pitchFamily="34" charset="0"/>
            </a:endParaRPr>
          </a:p>
          <a:p>
            <a:r>
              <a:rPr lang="en-US" smtClean="0">
                <a:solidFill>
                  <a:srgbClr val="00B050"/>
                </a:solidFill>
                <a:latin typeface="Arial Rounded MT Bold" pitchFamily="34" charset="0"/>
              </a:rPr>
              <a:t>In girls + menopause : cuboid epithelium &gt;&gt; lack of glycogen &gt;&gt; alkaline ph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304800" y="304800"/>
            <a:ext cx="8534400" cy="6324600"/>
          </a:xfrm>
        </p:spPr>
        <p:txBody>
          <a:bodyPr/>
          <a:lstStyle/>
          <a:p>
            <a:pPr eaLnBrk="1" hangingPunct="1">
              <a:buFont typeface="Arial" charset="0"/>
              <a:buNone/>
              <a:defRPr/>
            </a:pPr>
            <a:endParaRPr lang="en-US" sz="2400" b="1" u="sng" dirty="0" smtClean="0">
              <a:solidFill>
                <a:srgbClr val="FF0000"/>
              </a:solidFill>
              <a:latin typeface="Arial" pitchFamily="34" charset="0"/>
              <a:cs typeface="Arial" pitchFamily="34" charset="0"/>
            </a:endParaRPr>
          </a:p>
          <a:p>
            <a:pPr eaLnBrk="1" hangingPunct="1">
              <a:buFont typeface="Arial" charset="0"/>
              <a:buNone/>
              <a:defRPr/>
            </a:pPr>
            <a:r>
              <a:rPr lang="en-US" sz="2400" b="1" u="sng" dirty="0" smtClean="0">
                <a:solidFill>
                  <a:srgbClr val="FF0000"/>
                </a:solidFill>
                <a:latin typeface="Arial" pitchFamily="34" charset="0"/>
                <a:cs typeface="Arial" pitchFamily="34" charset="0"/>
              </a:rPr>
              <a:t>Chlamydia</a:t>
            </a:r>
            <a:r>
              <a:rPr lang="en-US" sz="2400" dirty="0" smtClean="0">
                <a:latin typeface="Arial" pitchFamily="34" charset="0"/>
                <a:cs typeface="Arial" pitchFamily="34" charset="0"/>
              </a:rPr>
              <a:t>: </a:t>
            </a:r>
            <a:r>
              <a:rPr lang="en-US" sz="2400" dirty="0" smtClean="0">
                <a:solidFill>
                  <a:srgbClr val="00B050"/>
                </a:solidFill>
                <a:latin typeface="Arial Rounded MT Bold" panose="020F0704030504030204" pitchFamily="34" charset="0"/>
                <a:cs typeface="Arial" pitchFamily="34" charset="0"/>
              </a:rPr>
              <a:t>-</a:t>
            </a:r>
            <a:r>
              <a:rPr lang="en-US" sz="2400" dirty="0" err="1" smtClean="0">
                <a:solidFill>
                  <a:srgbClr val="00B050"/>
                </a:solidFill>
                <a:latin typeface="Arial Rounded MT Bold" panose="020F0704030504030204" pitchFamily="34" charset="0"/>
                <a:cs typeface="Arial" pitchFamily="34" charset="0"/>
              </a:rPr>
              <a:t>ve</a:t>
            </a:r>
            <a:r>
              <a:rPr lang="en-US" sz="2400" dirty="0" smtClean="0">
                <a:solidFill>
                  <a:srgbClr val="00B050"/>
                </a:solidFill>
                <a:latin typeface="Arial Rounded MT Bold" panose="020F0704030504030204" pitchFamily="34" charset="0"/>
                <a:cs typeface="Arial" pitchFamily="34" charset="0"/>
              </a:rPr>
              <a:t> obligatory intracellular bacteria </a:t>
            </a:r>
            <a:endParaRPr lang="en-US" sz="2400" dirty="0" smtClean="0">
              <a:latin typeface="Arial" pitchFamily="34" charset="0"/>
              <a:cs typeface="Arial" pitchFamily="34" charset="0"/>
            </a:endParaRP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Caused by : C. </a:t>
            </a:r>
            <a:r>
              <a:rPr lang="en-US" sz="2400" dirty="0" err="1" smtClean="0">
                <a:latin typeface="Arial" pitchFamily="34" charset="0"/>
                <a:cs typeface="Arial" pitchFamily="34" charset="0"/>
              </a:rPr>
              <a:t>trachomatis</a:t>
            </a:r>
            <a:r>
              <a:rPr lang="en-US" sz="2400" dirty="0" smtClean="0">
                <a:latin typeface="Arial" pitchFamily="34" charset="0"/>
                <a:cs typeface="Arial" pitchFamily="34" charset="0"/>
              </a:rPr>
              <a:t> </a:t>
            </a: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75% cases asymptomatic</a:t>
            </a: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 Commonly present with abnormal vaginal discharge, </a:t>
            </a:r>
          </a:p>
          <a:p>
            <a:pPr marL="0" eaLnBrk="1" hangingPunct="1">
              <a:spcBef>
                <a:spcPts val="0"/>
              </a:spcBef>
              <a:buFont typeface="Arial" charset="0"/>
              <a:buNone/>
              <a:defRPr/>
            </a:pPr>
            <a:r>
              <a:rPr lang="en-US" sz="2400" dirty="0" smtClean="0">
                <a:latin typeface="Arial" pitchFamily="34" charset="0"/>
                <a:cs typeface="Arial" pitchFamily="34" charset="0"/>
              </a:rPr>
              <a:t>      burning with urination, spotting, </a:t>
            </a:r>
            <a:r>
              <a:rPr lang="en-US" sz="2400" dirty="0" err="1" smtClean="0">
                <a:latin typeface="Arial" pitchFamily="34" charset="0"/>
                <a:cs typeface="Arial" pitchFamily="34" charset="0"/>
              </a:rPr>
              <a:t>postcoital</a:t>
            </a:r>
            <a:r>
              <a:rPr lang="en-US" sz="2400" dirty="0" smtClean="0">
                <a:latin typeface="Arial" pitchFamily="34" charset="0"/>
                <a:cs typeface="Arial" pitchFamily="34" charset="0"/>
              </a:rPr>
              <a:t> bleeding.</a:t>
            </a: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 Diagnosed by NAAT(nucleic acid amplification testing).</a:t>
            </a: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 Treat by: </a:t>
            </a:r>
            <a:r>
              <a:rPr lang="en-US" sz="2400" dirty="0" err="1" smtClean="0">
                <a:latin typeface="Arial" pitchFamily="34" charset="0"/>
                <a:cs typeface="Arial" pitchFamily="34" charset="0"/>
              </a:rPr>
              <a:t>Azithromycin</a:t>
            </a:r>
            <a:r>
              <a:rPr lang="en-US" sz="2400" dirty="0" smtClean="0">
                <a:latin typeface="Arial" pitchFamily="34" charset="0"/>
                <a:cs typeface="Arial" pitchFamily="34" charset="0"/>
              </a:rPr>
              <a:t> 1gm orally (single dose)</a:t>
            </a:r>
          </a:p>
          <a:p>
            <a:pPr marL="0" eaLnBrk="1" hangingPunct="1">
              <a:spcBef>
                <a:spcPts val="0"/>
              </a:spcBef>
              <a:buFont typeface="Arial" charset="0"/>
              <a:buNone/>
              <a:defRPr/>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Doxycycline</a:t>
            </a:r>
            <a:r>
              <a:rPr lang="en-US" sz="2400" dirty="0" smtClean="0">
                <a:latin typeface="Arial" pitchFamily="34" charset="0"/>
                <a:cs typeface="Arial" pitchFamily="34" charset="0"/>
              </a:rPr>
              <a:t> 100 mg orally twice daily for 7 days</a:t>
            </a:r>
          </a:p>
          <a:p>
            <a:pPr marL="0" eaLnBrk="1" hangingPunct="1">
              <a:spcBef>
                <a:spcPts val="0"/>
              </a:spcBef>
              <a:buFont typeface="Arial" charset="0"/>
              <a:buNone/>
              <a:defRPr/>
            </a:pPr>
            <a:r>
              <a:rPr lang="en-US" sz="2400" b="1" u="sng" dirty="0" smtClean="0">
                <a:solidFill>
                  <a:srgbClr val="FF0000"/>
                </a:solidFill>
                <a:latin typeface="Arial" pitchFamily="34" charset="0"/>
                <a:cs typeface="Arial" pitchFamily="34" charset="0"/>
              </a:rPr>
              <a:t>Gonorrhea:</a:t>
            </a: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Caused by: N. </a:t>
            </a:r>
            <a:r>
              <a:rPr lang="en-US" sz="2400" dirty="0" err="1" smtClean="0">
                <a:latin typeface="Arial" pitchFamily="34" charset="0"/>
                <a:cs typeface="Arial" pitchFamily="34" charset="0"/>
              </a:rPr>
              <a:t>gonorrhoeae</a:t>
            </a:r>
            <a:r>
              <a:rPr lang="en-US" sz="2400" dirty="0" smtClean="0">
                <a:latin typeface="Arial" pitchFamily="34" charset="0"/>
                <a:cs typeface="Arial" pitchFamily="34" charset="0"/>
              </a:rPr>
              <a:t> </a:t>
            </a: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50% asymptomatic</a:t>
            </a: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Present with vaginal discharge, </a:t>
            </a:r>
            <a:r>
              <a:rPr lang="en-US" sz="2400" dirty="0" err="1" smtClean="0">
                <a:latin typeface="Arial" pitchFamily="34" charset="0"/>
                <a:cs typeface="Arial" pitchFamily="34" charset="0"/>
              </a:rPr>
              <a:t>dysuria</a:t>
            </a:r>
            <a:r>
              <a:rPr lang="en-US" sz="2400" dirty="0" smtClean="0">
                <a:latin typeface="Arial" pitchFamily="34" charset="0"/>
                <a:cs typeface="Arial" pitchFamily="34" charset="0"/>
              </a:rPr>
              <a:t>, abnormal uterine</a:t>
            </a:r>
          </a:p>
          <a:p>
            <a:pPr marL="0" eaLnBrk="1" hangingPunct="1">
              <a:spcBef>
                <a:spcPts val="0"/>
              </a:spcBef>
              <a:buFont typeface="Arial" charset="0"/>
              <a:buNone/>
              <a:defRPr/>
            </a:pPr>
            <a:r>
              <a:rPr lang="en-US" sz="2400" dirty="0" smtClean="0">
                <a:latin typeface="Arial" pitchFamily="34" charset="0"/>
                <a:cs typeface="Arial" pitchFamily="34" charset="0"/>
              </a:rPr>
              <a:t>     bleeding </a:t>
            </a: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 Diagnosed by culture </a:t>
            </a:r>
            <a:r>
              <a:rPr lang="en-US" sz="2000" dirty="0" smtClean="0">
                <a:latin typeface="Arial" pitchFamily="34" charset="0"/>
                <a:cs typeface="Arial" pitchFamily="34" charset="0"/>
              </a:rPr>
              <a:t>(Thayer Martin) </a:t>
            </a:r>
            <a:r>
              <a:rPr lang="en-US" sz="2400" dirty="0" smtClean="0">
                <a:latin typeface="Arial" pitchFamily="34" charset="0"/>
                <a:cs typeface="Arial" pitchFamily="34" charset="0"/>
              </a:rPr>
              <a:t>&amp; NAAT</a:t>
            </a: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Treat by: </a:t>
            </a:r>
            <a:r>
              <a:rPr lang="en-US" sz="2400" dirty="0" err="1" smtClean="0">
                <a:latin typeface="Arial" pitchFamily="34" charset="0"/>
                <a:cs typeface="Arial" pitchFamily="34" charset="0"/>
              </a:rPr>
              <a:t>Cefixime</a:t>
            </a:r>
            <a:r>
              <a:rPr lang="en-US" sz="2400" dirty="0" smtClean="0">
                <a:latin typeface="Arial" pitchFamily="34" charset="0"/>
                <a:cs typeface="Arial" pitchFamily="34" charset="0"/>
              </a:rPr>
              <a:t> 400mg single dose orally</a:t>
            </a:r>
          </a:p>
          <a:p>
            <a:pPr marL="0" eaLnBrk="1" hangingPunct="1">
              <a:spcBef>
                <a:spcPts val="0"/>
              </a:spcBef>
              <a:buFont typeface="Arial" charset="0"/>
              <a:buNone/>
              <a:defRPr/>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Ceftriaxone</a:t>
            </a:r>
            <a:r>
              <a:rPr lang="en-US" sz="2400" dirty="0" smtClean="0">
                <a:latin typeface="Arial" pitchFamily="34" charset="0"/>
                <a:cs typeface="Arial" pitchFamily="34" charset="0"/>
              </a:rPr>
              <a:t> 250mg IM single dose</a:t>
            </a:r>
          </a:p>
          <a:p>
            <a:pPr marL="0" eaLnBrk="1" hangingPunct="1">
              <a:spcBef>
                <a:spcPts val="0"/>
              </a:spcBef>
              <a:buFont typeface="Arial" charset="0"/>
              <a:buNone/>
              <a:defRPr/>
            </a:pPr>
            <a:endParaRPr lang="en-US" sz="2400" dirty="0" smtClean="0">
              <a:latin typeface="Arial" pitchFamily="34" charset="0"/>
              <a:cs typeface="Arial" pitchFamily="34" charset="0"/>
            </a:endParaRPr>
          </a:p>
          <a:p>
            <a:pPr marL="0" eaLnBrk="1" hangingPunct="1">
              <a:spcBef>
                <a:spcPts val="0"/>
              </a:spcBef>
              <a:buFont typeface="Arial" charset="0"/>
              <a:buNone/>
              <a:defRPr/>
            </a:pP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p:txBody>
          <a:bodyPr/>
          <a:lstStyle/>
          <a:p>
            <a:r>
              <a:rPr lang="en-US" smtClean="0">
                <a:solidFill>
                  <a:srgbClr val="00B050"/>
                </a:solidFill>
                <a:latin typeface="Arial Rounded MT Bold" pitchFamily="34" charset="0"/>
              </a:rPr>
              <a:t>Chlamydia serotypes ( A,C ) &gt;&gt; neonatal conjunctivitis </a:t>
            </a:r>
          </a:p>
          <a:p>
            <a:endParaRPr lang="en-US" smtClean="0">
              <a:solidFill>
                <a:srgbClr val="00B050"/>
              </a:solidFill>
              <a:latin typeface="Arial Rounded MT Bold" pitchFamily="34" charset="0"/>
            </a:endParaRPr>
          </a:p>
          <a:p>
            <a:r>
              <a:rPr lang="en-US" smtClean="0">
                <a:solidFill>
                  <a:srgbClr val="00B050"/>
                </a:solidFill>
                <a:latin typeface="Arial Rounded MT Bold" pitchFamily="34" charset="0"/>
              </a:rPr>
              <a:t>Chlamydia ( D,K ) &gt;&gt; cervicitis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t>Bartholin gland infection</a:t>
            </a:r>
          </a:p>
        </p:txBody>
      </p:sp>
      <p:sp>
        <p:nvSpPr>
          <p:cNvPr id="44035" name="Content Placeholder 2"/>
          <p:cNvSpPr>
            <a:spLocks noGrp="1"/>
          </p:cNvSpPr>
          <p:nvPr>
            <p:ph idx="1"/>
          </p:nvPr>
        </p:nvSpPr>
        <p:spPr/>
        <p:txBody>
          <a:bodyPr/>
          <a:lstStyle/>
          <a:p>
            <a:endParaRPr lang="en-US" altLang="en-US"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400" cy="6400800"/>
          </a:xfrm>
        </p:spPr>
        <p:txBody>
          <a:bodyPr/>
          <a:lstStyle/>
          <a:p>
            <a:pPr marL="0" eaLnBrk="1" hangingPunct="1">
              <a:spcBef>
                <a:spcPts val="0"/>
              </a:spcBef>
              <a:buFont typeface="Wingdings" pitchFamily="2" charset="2"/>
              <a:buChar char="Ø"/>
              <a:defRPr/>
            </a:pPr>
            <a:endParaRPr lang="en-US" sz="2400" dirty="0" smtClean="0">
              <a:latin typeface="Arial" pitchFamily="34" charset="0"/>
              <a:cs typeface="Arial" pitchFamily="34" charset="0"/>
            </a:endParaRPr>
          </a:p>
          <a:p>
            <a:pPr marL="0" eaLnBrk="1" hangingPunct="1">
              <a:spcBef>
                <a:spcPts val="0"/>
              </a:spcBef>
              <a:buFont typeface="Wingdings" pitchFamily="2" charset="2"/>
              <a:buChar char="Ø"/>
              <a:defRPr/>
            </a:pPr>
            <a:endParaRPr lang="en-US" sz="2400" dirty="0" smtClean="0">
              <a:latin typeface="Arial" pitchFamily="34" charset="0"/>
              <a:cs typeface="Arial" pitchFamily="34" charset="0"/>
            </a:endParaRP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Analysis of the vaginal secretions is done by wet mount </a:t>
            </a:r>
          </a:p>
          <a:p>
            <a:pPr marL="0" eaLnBrk="1" hangingPunct="1">
              <a:spcBef>
                <a:spcPts val="0"/>
              </a:spcBef>
              <a:buFont typeface="Arial" charset="0"/>
              <a:buNone/>
              <a:defRPr/>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preperation</a:t>
            </a:r>
            <a:endParaRPr lang="en-US" sz="2400" dirty="0" smtClean="0">
              <a:latin typeface="Arial" pitchFamily="34" charset="0"/>
              <a:cs typeface="Arial" pitchFamily="34" charset="0"/>
            </a:endParaRPr>
          </a:p>
          <a:p>
            <a:pPr marL="0" eaLnBrk="1" hangingPunct="1">
              <a:spcBef>
                <a:spcPts val="0"/>
              </a:spcBef>
              <a:buFont typeface="Wingdings" pitchFamily="2" charset="2"/>
              <a:buChar char="Ø"/>
              <a:defRPr/>
            </a:pPr>
            <a:r>
              <a:rPr lang="en-US" sz="2400" dirty="0" smtClean="0">
                <a:latin typeface="Arial" pitchFamily="34" charset="0"/>
                <a:cs typeface="Arial" pitchFamily="34" charset="0"/>
              </a:rPr>
              <a:t>Gram stain reveals predominance of gram +</a:t>
            </a:r>
            <a:r>
              <a:rPr lang="en-US" sz="2400" dirty="0" err="1" smtClean="0">
                <a:latin typeface="Arial" pitchFamily="34" charset="0"/>
                <a:cs typeface="Arial" pitchFamily="34" charset="0"/>
              </a:rPr>
              <a:t>ve</a:t>
            </a:r>
            <a:r>
              <a:rPr lang="en-US" sz="2400" dirty="0" smtClean="0">
                <a:latin typeface="Arial" pitchFamily="34" charset="0"/>
                <a:cs typeface="Arial" pitchFamily="34" charset="0"/>
              </a:rPr>
              <a:t> rods</a:t>
            </a:r>
          </a:p>
          <a:p>
            <a:pPr marL="0" eaLnBrk="1" hangingPunct="1">
              <a:spcBef>
                <a:spcPts val="0"/>
              </a:spcBef>
              <a:buFont typeface="Arial" charset="0"/>
              <a:buNone/>
              <a:defRPr/>
            </a:pPr>
            <a:r>
              <a:rPr lang="en-US" sz="2400" dirty="0" smtClean="0">
                <a:latin typeface="Arial" pitchFamily="34" charset="0"/>
                <a:cs typeface="Arial" pitchFamily="34" charset="0"/>
              </a:rPr>
              <a:t>    (Lactobacilli).</a:t>
            </a:r>
          </a:p>
          <a:p>
            <a:pPr marL="0" eaLnBrk="1" hangingPunct="1">
              <a:spcBef>
                <a:spcPts val="0"/>
              </a:spcBef>
              <a:buFont typeface="Arial" charset="0"/>
              <a:buNone/>
              <a:defRPr/>
            </a:pPr>
            <a:r>
              <a:rPr lang="en-US" altLang="en-US" sz="2400" dirty="0">
                <a:solidFill>
                  <a:srgbClr val="00B050"/>
                </a:solidFill>
                <a:latin typeface="Arial Rounded MT Bold" panose="020F0704030504030204" pitchFamily="34" charset="0"/>
              </a:rPr>
              <a:t>Clue cells : epithelial cells adhered by bacteria</a:t>
            </a:r>
            <a:endParaRPr lang="en-US" sz="2400" dirty="0" smtClean="0">
              <a:solidFill>
                <a:srgbClr val="00B050"/>
              </a:solidFill>
              <a:latin typeface="Arial Rounded MT Bold" panose="020F0704030504030204" pitchFamily="34" charset="0"/>
              <a:cs typeface="Arial" pitchFamily="34" charset="0"/>
            </a:endParaRPr>
          </a:p>
          <a:p>
            <a:pPr eaLnBrk="1" hangingPunct="1">
              <a:buFont typeface="Arial" charset="0"/>
              <a:buNone/>
              <a:defRPr/>
            </a:pPr>
            <a:endParaRPr lang="en-US" sz="2400" dirty="0">
              <a:latin typeface="Arial" pitchFamily="34" charset="0"/>
              <a:cs typeface="Arial" pitchFamily="34" charset="0"/>
            </a:endParaRPr>
          </a:p>
        </p:txBody>
      </p:sp>
      <p:pic>
        <p:nvPicPr>
          <p:cNvPr id="6147" name="Picture 4" descr="Wet+mount+reading+Assess+for+clue+cells,+hyphae,+yeast+buds,+trichomonas,+WBC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429000"/>
            <a:ext cx="7162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74638"/>
            <a:ext cx="8686800" cy="6278562"/>
          </a:xfrm>
        </p:spPr>
        <p:txBody>
          <a:bodyPr rtlCol="0">
            <a:normAutofit fontScale="90000"/>
          </a:bodyPr>
          <a:lstStyle/>
          <a:p>
            <a:pPr algn="l" eaLnBrk="1" fontAlgn="auto" hangingPunct="1">
              <a:spcAft>
                <a:spcPts val="0"/>
              </a:spcAft>
              <a:defRPr/>
            </a:pPr>
            <a:r>
              <a:rPr lang="en-US" sz="3600" b="1" dirty="0" smtClean="0">
                <a:latin typeface="Arial" pitchFamily="34" charset="0"/>
                <a:cs typeface="Arial" pitchFamily="34" charset="0"/>
              </a:rPr>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Type of lesions: </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Vaginitis</a:t>
            </a:r>
            <a:r>
              <a:rPr lang="en-US" sz="2700" dirty="0" smtClean="0">
                <a:latin typeface="Arial" pitchFamily="34" charset="0"/>
                <a:cs typeface="Arial" pitchFamily="34" charset="0"/>
              </a:rPr>
              <a:t/>
            </a:r>
            <a:br>
              <a:rPr lang="en-US" sz="2700" dirty="0" smtClean="0">
                <a:latin typeface="Arial" pitchFamily="34" charset="0"/>
                <a:cs typeface="Arial" pitchFamily="34" charset="0"/>
              </a:rPr>
            </a:b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Ulcertive</a:t>
            </a:r>
            <a:r>
              <a:rPr lang="en-US" sz="2700" dirty="0" smtClean="0">
                <a:latin typeface="Arial" pitchFamily="34" charset="0"/>
                <a:cs typeface="Arial" pitchFamily="34" charset="0"/>
              </a:rPr>
              <a:t> lesions</a:t>
            </a:r>
            <a:br>
              <a:rPr lang="en-US" sz="2700" dirty="0" smtClean="0">
                <a:latin typeface="Arial" pitchFamily="34" charset="0"/>
                <a:cs typeface="Arial" pitchFamily="34" charset="0"/>
              </a:rPr>
            </a:b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vulval</a:t>
            </a:r>
            <a:r>
              <a:rPr lang="en-US" sz="2700" dirty="0" smtClean="0">
                <a:latin typeface="Arial" pitchFamily="34" charset="0"/>
                <a:cs typeface="Arial" pitchFamily="34" charset="0"/>
              </a:rPr>
              <a:t> infections</a:t>
            </a:r>
            <a:br>
              <a:rPr lang="en-US" sz="2700" dirty="0" smtClean="0">
                <a:latin typeface="Arial" pitchFamily="34" charset="0"/>
                <a:cs typeface="Arial" pitchFamily="34" charset="0"/>
              </a:rPr>
            </a:br>
            <a:r>
              <a:rPr lang="en-US" sz="2700" dirty="0" smtClean="0">
                <a:latin typeface="Arial" pitchFamily="34" charset="0"/>
                <a:cs typeface="Arial" pitchFamily="34" charset="0"/>
              </a:rPr>
              <a:t>**</a:t>
            </a:r>
            <a:r>
              <a:rPr lang="en-US" sz="2700" dirty="0" err="1" smtClean="0">
                <a:latin typeface="Arial" pitchFamily="34" charset="0"/>
                <a:cs typeface="Arial" pitchFamily="34" charset="0"/>
              </a:rPr>
              <a:t>cervicitis</a:t>
            </a:r>
            <a:r>
              <a:rPr lang="en-US" sz="2700" dirty="0" smtClean="0">
                <a:latin typeface="Arial" pitchFamily="34" charset="0"/>
                <a:cs typeface="Arial" pitchFamily="34" charset="0"/>
              </a:rPr>
              <a:t/>
            </a:r>
            <a:br>
              <a:rPr lang="en-US" sz="27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ctrTitle"/>
          </p:nvPr>
        </p:nvSpPr>
        <p:spPr>
          <a:xfrm>
            <a:off x="762000" y="228600"/>
            <a:ext cx="7772400" cy="762000"/>
          </a:xfrm>
        </p:spPr>
        <p:txBody>
          <a:bodyPr/>
          <a:lstStyle/>
          <a:p>
            <a:pPr eaLnBrk="1" hangingPunct="1"/>
            <a:r>
              <a:rPr lang="en-US" altLang="en-US" sz="3600" b="1" i="1" u="sng" smtClean="0">
                <a:solidFill>
                  <a:srgbClr val="FF0000"/>
                </a:solidFill>
                <a:latin typeface="Arial" pitchFamily="34" charset="0"/>
                <a:cs typeface="Arial" pitchFamily="34" charset="0"/>
              </a:rPr>
              <a:t>VAGINITIS</a:t>
            </a:r>
          </a:p>
        </p:txBody>
      </p:sp>
      <p:sp>
        <p:nvSpPr>
          <p:cNvPr id="4" name="Subtitle 3"/>
          <p:cNvSpPr>
            <a:spLocks noGrp="1"/>
          </p:cNvSpPr>
          <p:nvPr>
            <p:ph type="subTitle" idx="1"/>
          </p:nvPr>
        </p:nvSpPr>
        <p:spPr>
          <a:xfrm>
            <a:off x="228600" y="990600"/>
            <a:ext cx="8686800" cy="5638800"/>
          </a:xfrm>
        </p:spPr>
        <p:txBody>
          <a:bodyPr rtlCol="0">
            <a:normAutofit/>
          </a:bodyPr>
          <a:lstStyle/>
          <a:p>
            <a:pPr algn="l" eaLnBrk="1" fontAlgn="auto" hangingPunct="1">
              <a:spcBef>
                <a:spcPts val="0"/>
              </a:spcBef>
              <a:spcAft>
                <a:spcPts val="0"/>
              </a:spcAft>
              <a:buFont typeface="Wingdings" pitchFamily="2" charset="2"/>
              <a:buChar char="Ø"/>
              <a:defRPr/>
            </a:pPr>
            <a:r>
              <a:rPr lang="en-US" sz="2400" dirty="0" smtClean="0">
                <a:solidFill>
                  <a:schemeClr val="tx1"/>
                </a:solidFill>
                <a:latin typeface="Arial" pitchFamily="34" charset="0"/>
                <a:cs typeface="Arial" pitchFamily="34" charset="0"/>
              </a:rPr>
              <a:t> It is usually characterized by </a:t>
            </a:r>
            <a:r>
              <a:rPr lang="en-US" sz="2400" dirty="0" err="1" smtClean="0">
                <a:solidFill>
                  <a:schemeClr val="tx1"/>
                </a:solidFill>
                <a:latin typeface="Arial" pitchFamily="34" charset="0"/>
                <a:cs typeface="Arial" pitchFamily="34" charset="0"/>
              </a:rPr>
              <a:t>pruritus</a:t>
            </a:r>
            <a:r>
              <a:rPr lang="en-US" sz="2400" dirty="0" smtClean="0">
                <a:solidFill>
                  <a:schemeClr val="tx1"/>
                </a:solidFill>
                <a:latin typeface="Arial" pitchFamily="34" charset="0"/>
                <a:cs typeface="Arial" pitchFamily="34" charset="0"/>
              </a:rPr>
              <a:t>, vaginal discharge</a:t>
            </a:r>
          </a:p>
          <a:p>
            <a:pPr algn="l" eaLnBrk="1" fontAlgn="auto" hangingPunct="1">
              <a:spcBef>
                <a:spcPts val="0"/>
              </a:spcBef>
              <a:spcAft>
                <a:spcPts val="0"/>
              </a:spcAft>
              <a:defRPr/>
            </a:pPr>
            <a:r>
              <a:rPr lang="en-US" sz="2400" dirty="0" smtClean="0">
                <a:solidFill>
                  <a:schemeClr val="tx1"/>
                </a:solidFill>
                <a:latin typeface="Arial" pitchFamily="34" charset="0"/>
                <a:cs typeface="Arial" pitchFamily="34" charset="0"/>
              </a:rPr>
              <a:t>    and/or vulvar itching &amp; irritation, vaginal odor &amp; dyspareunia </a:t>
            </a:r>
            <a:r>
              <a:rPr lang="en-US" sz="2400" dirty="0" smtClean="0">
                <a:solidFill>
                  <a:srgbClr val="00B050"/>
                </a:solidFill>
                <a:latin typeface="Arial Rounded MT Bold" panose="020F0704030504030204" pitchFamily="34" charset="0"/>
                <a:cs typeface="Arial" pitchFamily="34" charset="0"/>
              </a:rPr>
              <a:t>superficial </a:t>
            </a:r>
            <a:endParaRPr lang="en-US" sz="2400" dirty="0" smtClean="0">
              <a:solidFill>
                <a:srgbClr val="00B050"/>
              </a:solidFill>
              <a:latin typeface="Arial" pitchFamily="34" charset="0"/>
              <a:cs typeface="Arial" pitchFamily="34" charset="0"/>
            </a:endParaRPr>
          </a:p>
          <a:p>
            <a:pPr algn="l" eaLnBrk="1" fontAlgn="auto" hangingPunct="1">
              <a:spcBef>
                <a:spcPts val="0"/>
              </a:spcBef>
              <a:spcAft>
                <a:spcPts val="0"/>
              </a:spcAft>
              <a:defRPr/>
            </a:pPr>
            <a:r>
              <a:rPr lang="en-US" sz="2400" dirty="0" smtClean="0">
                <a:solidFill>
                  <a:schemeClr val="tx1"/>
                </a:solidFill>
                <a:latin typeface="Arial" pitchFamily="34" charset="0"/>
                <a:cs typeface="Arial" pitchFamily="34" charset="0"/>
              </a:rPr>
              <a:t>    might be present. </a:t>
            </a:r>
            <a:endParaRPr lang="en-US" sz="2400" dirty="0" smtClean="0">
              <a:latin typeface="Arial" pitchFamily="34" charset="0"/>
              <a:cs typeface="Arial" pitchFamily="34" charset="0"/>
            </a:endParaRPr>
          </a:p>
          <a:p>
            <a:pPr algn="l" eaLnBrk="1" fontAlgn="auto" hangingPunct="1">
              <a:spcAft>
                <a:spcPts val="0"/>
              </a:spcAft>
              <a:defRPr/>
            </a:pPr>
            <a:endParaRPr lang="en-US" sz="2400" dirty="0" smtClean="0">
              <a:latin typeface="Arial" pitchFamily="34" charset="0"/>
              <a:cs typeface="Arial" pitchFamily="34" charset="0"/>
            </a:endParaRPr>
          </a:p>
          <a:p>
            <a:pPr algn="l" eaLnBrk="1" fontAlgn="auto" hangingPunct="1">
              <a:spcAft>
                <a:spcPts val="0"/>
              </a:spcAft>
              <a:buFont typeface="Wingdings" pitchFamily="2" charset="2"/>
              <a:buChar char="Ø"/>
              <a:defRPr/>
            </a:pPr>
            <a:r>
              <a:rPr lang="en-US" sz="2400" dirty="0" smtClean="0">
                <a:solidFill>
                  <a:schemeClr val="tx1"/>
                </a:solidFill>
                <a:latin typeface="Arial" pitchFamily="34" charset="0"/>
                <a:cs typeface="Arial" pitchFamily="34" charset="0"/>
              </a:rPr>
              <a:t> Diseases most frequently associated with </a:t>
            </a:r>
            <a:r>
              <a:rPr lang="en-US" sz="2400" dirty="0" err="1" smtClean="0">
                <a:solidFill>
                  <a:schemeClr val="tx1"/>
                </a:solidFill>
                <a:latin typeface="Arial" pitchFamily="34" charset="0"/>
                <a:cs typeface="Arial" pitchFamily="34" charset="0"/>
              </a:rPr>
              <a:t>vaginitis</a:t>
            </a:r>
            <a:r>
              <a:rPr lang="en-US" sz="2400" dirty="0" smtClean="0">
                <a:solidFill>
                  <a:schemeClr val="tx1"/>
                </a:solidFill>
                <a:latin typeface="Arial" pitchFamily="34" charset="0"/>
                <a:cs typeface="Arial" pitchFamily="34" charset="0"/>
              </a:rPr>
              <a:t>:</a:t>
            </a:r>
          </a:p>
          <a:p>
            <a:pPr algn="l" eaLnBrk="1" fontAlgn="auto" hangingPunct="1">
              <a:spcAft>
                <a:spcPts val="0"/>
              </a:spcAft>
              <a:defRPr/>
            </a:pPr>
            <a:r>
              <a:rPr lang="en-US" sz="2400" dirty="0" smtClean="0">
                <a:latin typeface="Arial" pitchFamily="34" charset="0"/>
                <a:cs typeface="Arial" pitchFamily="34" charset="0"/>
              </a:rPr>
              <a:t>     </a:t>
            </a:r>
            <a:r>
              <a:rPr lang="en-US" sz="2400" dirty="0" smtClean="0">
                <a:solidFill>
                  <a:schemeClr val="tx1"/>
                </a:solidFill>
                <a:latin typeface="Arial" pitchFamily="34" charset="0"/>
                <a:cs typeface="Arial" pitchFamily="34" charset="0"/>
              </a:rPr>
              <a:t>1- Bacterial </a:t>
            </a:r>
            <a:r>
              <a:rPr lang="en-US" sz="2400" dirty="0" err="1" smtClean="0">
                <a:solidFill>
                  <a:schemeClr val="tx1"/>
                </a:solidFill>
                <a:latin typeface="Arial" pitchFamily="34" charset="0"/>
                <a:cs typeface="Arial" pitchFamily="34" charset="0"/>
              </a:rPr>
              <a:t>vaginosis</a:t>
            </a:r>
            <a:endParaRPr lang="en-US" sz="2400" dirty="0" smtClean="0">
              <a:solidFill>
                <a:schemeClr val="tx1"/>
              </a:solidFill>
              <a:latin typeface="Arial" pitchFamily="34" charset="0"/>
              <a:cs typeface="Arial" pitchFamily="34" charset="0"/>
            </a:endParaRPr>
          </a:p>
          <a:p>
            <a:pPr algn="l" eaLnBrk="1" fontAlgn="auto" hangingPunct="1">
              <a:spcAft>
                <a:spcPts val="0"/>
              </a:spcAft>
              <a:defRPr/>
            </a:pPr>
            <a:r>
              <a:rPr lang="en-US" sz="2400" dirty="0" smtClean="0">
                <a:solidFill>
                  <a:schemeClr val="tx1"/>
                </a:solidFill>
                <a:latin typeface="Arial" pitchFamily="34" charset="0"/>
                <a:cs typeface="Arial" pitchFamily="34" charset="0"/>
              </a:rPr>
              <a:t>     2- </a:t>
            </a:r>
            <a:r>
              <a:rPr lang="en-US" sz="2400" dirty="0" err="1" smtClean="0">
                <a:solidFill>
                  <a:schemeClr val="tx1"/>
                </a:solidFill>
                <a:latin typeface="Arial" pitchFamily="34" charset="0"/>
                <a:cs typeface="Arial" pitchFamily="34" charset="0"/>
              </a:rPr>
              <a:t>Trichomoniasis</a:t>
            </a:r>
            <a:endParaRPr lang="en-US" sz="2400" dirty="0" smtClean="0">
              <a:solidFill>
                <a:schemeClr val="tx1"/>
              </a:solidFill>
              <a:latin typeface="Arial" pitchFamily="34" charset="0"/>
              <a:cs typeface="Arial" pitchFamily="34" charset="0"/>
            </a:endParaRPr>
          </a:p>
          <a:p>
            <a:pPr algn="l" eaLnBrk="1" fontAlgn="auto" hangingPunct="1">
              <a:spcAft>
                <a:spcPts val="0"/>
              </a:spcAft>
              <a:defRPr/>
            </a:pPr>
            <a:r>
              <a:rPr lang="en-US" sz="2400" dirty="0" smtClean="0">
                <a:solidFill>
                  <a:schemeClr val="tx1"/>
                </a:solidFill>
                <a:latin typeface="Arial" pitchFamily="34" charset="0"/>
                <a:cs typeface="Arial" pitchFamily="34" charset="0"/>
              </a:rPr>
              <a:t>     3- </a:t>
            </a:r>
            <a:r>
              <a:rPr lang="en-US" sz="2400" dirty="0" err="1" smtClean="0">
                <a:solidFill>
                  <a:schemeClr val="tx1"/>
                </a:solidFill>
                <a:latin typeface="Arial" pitchFamily="34" charset="0"/>
                <a:cs typeface="Arial" pitchFamily="34" charset="0"/>
              </a:rPr>
              <a:t>Candidiasis</a:t>
            </a:r>
            <a:endParaRPr lang="en-US" sz="2400" dirty="0" smtClean="0">
              <a:solidFill>
                <a:schemeClr val="tx1"/>
              </a:solidFill>
              <a:latin typeface="Arial" pitchFamily="34" charset="0"/>
              <a:cs typeface="Arial" pitchFamily="34" charset="0"/>
            </a:endParaRPr>
          </a:p>
          <a:p>
            <a:pPr algn="l" eaLnBrk="1" fontAlgn="auto" hangingPunct="1">
              <a:spcAft>
                <a:spcPts val="0"/>
              </a:spcAft>
              <a:defRPr/>
            </a:pPr>
            <a:endParaRPr lang="en-US" sz="2400" dirty="0" smtClean="0">
              <a:latin typeface="Arial" pitchFamily="34" charset="0"/>
              <a:cs typeface="Arial" pitchFamily="34" charset="0"/>
            </a:endParaRPr>
          </a:p>
          <a:p>
            <a:pPr algn="l" eaLnBrk="1" fontAlgn="auto" hangingPunct="1">
              <a:spcAft>
                <a:spcPts val="0"/>
              </a:spcAft>
              <a:defRPr/>
            </a:pP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ctrTitle"/>
          </p:nvPr>
        </p:nvSpPr>
        <p:spPr>
          <a:xfrm>
            <a:off x="228600" y="0"/>
            <a:ext cx="8686800" cy="1066800"/>
          </a:xfrm>
        </p:spPr>
        <p:txBody>
          <a:bodyPr/>
          <a:lstStyle/>
          <a:p>
            <a:pPr eaLnBrk="1" hangingPunct="1"/>
            <a:r>
              <a:rPr lang="en-US" altLang="en-US" sz="3600" b="1" smtClean="0">
                <a:solidFill>
                  <a:srgbClr val="FF0000"/>
                </a:solidFill>
                <a:latin typeface="Arial" pitchFamily="34" charset="0"/>
                <a:cs typeface="Arial" pitchFamily="34" charset="0"/>
              </a:rPr>
              <a:t>Bacterial Vaginosis</a:t>
            </a:r>
          </a:p>
        </p:txBody>
      </p:sp>
      <p:sp>
        <p:nvSpPr>
          <p:cNvPr id="9219" name="Subtitle 4"/>
          <p:cNvSpPr>
            <a:spLocks noGrp="1"/>
          </p:cNvSpPr>
          <p:nvPr>
            <p:ph type="subTitle" idx="1"/>
          </p:nvPr>
        </p:nvSpPr>
        <p:spPr>
          <a:xfrm>
            <a:off x="152400" y="1143000"/>
            <a:ext cx="8763000" cy="5486400"/>
          </a:xfrm>
        </p:spPr>
        <p:txBody>
          <a:bodyPr/>
          <a:lstStyle/>
          <a:p>
            <a:pPr algn="l" eaLnBrk="1" hangingPunct="1">
              <a:spcBef>
                <a:spcPct val="0"/>
              </a:spcBef>
              <a:buFont typeface="Wingdings" pitchFamily="2" charset="2"/>
              <a:buChar char="Ø"/>
            </a:pPr>
            <a:r>
              <a:rPr lang="en-US" altLang="en-US" sz="2400" smtClean="0">
                <a:solidFill>
                  <a:schemeClr val="tx1"/>
                </a:solidFill>
                <a:latin typeface="Arial" pitchFamily="34" charset="0"/>
                <a:cs typeface="Arial" pitchFamily="34" charset="0"/>
              </a:rPr>
              <a:t> It has previously been referred to as nonspecific vaginitis or</a:t>
            </a:r>
          </a:p>
          <a:p>
            <a:pPr algn="l" eaLnBrk="1" hangingPunct="1">
              <a:spcBef>
                <a:spcPct val="0"/>
              </a:spcBef>
            </a:pPr>
            <a:r>
              <a:rPr lang="en-US" altLang="en-US" sz="2400" smtClean="0">
                <a:solidFill>
                  <a:schemeClr val="tx1"/>
                </a:solidFill>
                <a:latin typeface="Arial" pitchFamily="34" charset="0"/>
                <a:cs typeface="Arial" pitchFamily="34" charset="0"/>
              </a:rPr>
              <a:t>   </a:t>
            </a:r>
            <a:r>
              <a:rPr lang="en-US" altLang="en-US" sz="2400" i="1" smtClean="0">
                <a:solidFill>
                  <a:schemeClr val="tx1"/>
                </a:solidFill>
                <a:latin typeface="Arial" pitchFamily="34" charset="0"/>
                <a:cs typeface="Arial" pitchFamily="34" charset="0"/>
              </a:rPr>
              <a:t>Gardnella</a:t>
            </a:r>
            <a:r>
              <a:rPr lang="en-US" altLang="en-US" sz="2400" smtClean="0">
                <a:solidFill>
                  <a:schemeClr val="tx1"/>
                </a:solidFill>
                <a:latin typeface="Arial" pitchFamily="34" charset="0"/>
                <a:cs typeface="Arial" pitchFamily="34" charset="0"/>
              </a:rPr>
              <a:t> Vaginitis </a:t>
            </a:r>
            <a:r>
              <a:rPr lang="en-US" altLang="en-US" sz="2000" smtClean="0">
                <a:solidFill>
                  <a:schemeClr val="tx1"/>
                </a:solidFill>
                <a:latin typeface="Arial" pitchFamily="34" charset="0"/>
                <a:cs typeface="Arial" pitchFamily="34" charset="0"/>
              </a:rPr>
              <a:t>(Most common vaginitis)</a:t>
            </a:r>
          </a:p>
          <a:p>
            <a:pPr algn="l" eaLnBrk="1" hangingPunct="1">
              <a:spcBef>
                <a:spcPct val="0"/>
              </a:spcBef>
            </a:pPr>
            <a:endParaRPr lang="en-US" altLang="en-US" sz="2000" smtClean="0">
              <a:solidFill>
                <a:schemeClr val="tx1"/>
              </a:solidFill>
              <a:latin typeface="Arial" pitchFamily="34" charset="0"/>
              <a:cs typeface="Arial" pitchFamily="34" charset="0"/>
            </a:endParaRPr>
          </a:p>
          <a:p>
            <a:pPr algn="l" eaLnBrk="1" hangingPunct="1">
              <a:spcBef>
                <a:spcPct val="0"/>
              </a:spcBef>
              <a:buFont typeface="Wingdings" pitchFamily="2" charset="2"/>
              <a:buChar char="Ø"/>
            </a:pPr>
            <a:r>
              <a:rPr lang="en-US" altLang="en-US" sz="2400" smtClean="0">
                <a:solidFill>
                  <a:schemeClr val="tx1"/>
                </a:solidFill>
                <a:latin typeface="Arial" pitchFamily="34" charset="0"/>
                <a:cs typeface="Arial" pitchFamily="34" charset="0"/>
              </a:rPr>
              <a:t> An Alteration of normal vaginal bacterial flora that results in</a:t>
            </a:r>
          </a:p>
          <a:p>
            <a:pPr algn="l" eaLnBrk="1" hangingPunct="1">
              <a:spcBef>
                <a:spcPct val="0"/>
              </a:spcBef>
            </a:pPr>
            <a:r>
              <a:rPr lang="en-US" altLang="en-US" sz="2400" smtClean="0">
                <a:solidFill>
                  <a:schemeClr val="tx1"/>
                </a:solidFill>
                <a:latin typeface="Arial" pitchFamily="34" charset="0"/>
                <a:cs typeface="Arial" pitchFamily="34" charset="0"/>
              </a:rPr>
              <a:t>   the loss of hydrogen peroxide producing lactobacilli and an</a:t>
            </a:r>
          </a:p>
          <a:p>
            <a:pPr algn="l" eaLnBrk="1" hangingPunct="1">
              <a:spcBef>
                <a:spcPct val="0"/>
              </a:spcBef>
            </a:pPr>
            <a:r>
              <a:rPr lang="en-US" altLang="en-US" sz="2400" smtClean="0">
                <a:solidFill>
                  <a:schemeClr val="tx1"/>
                </a:solidFill>
                <a:latin typeface="Arial" pitchFamily="34" charset="0"/>
                <a:cs typeface="Arial" pitchFamily="34" charset="0"/>
              </a:rPr>
              <a:t>   overgrowth of predominantly anaerobic bacteria </a:t>
            </a:r>
            <a:r>
              <a:rPr lang="en-US" altLang="en-US" sz="2000" smtClean="0">
                <a:solidFill>
                  <a:schemeClr val="tx1"/>
                </a:solidFill>
                <a:latin typeface="Arial" pitchFamily="34" charset="0"/>
                <a:cs typeface="Arial" pitchFamily="34" charset="0"/>
              </a:rPr>
              <a:t>(Prevotella</a:t>
            </a:r>
          </a:p>
          <a:p>
            <a:pPr algn="l" eaLnBrk="1" hangingPunct="1">
              <a:spcBef>
                <a:spcPct val="0"/>
              </a:spcBef>
            </a:pPr>
            <a:r>
              <a:rPr lang="en-US" altLang="en-US" sz="2000" smtClean="0">
                <a:solidFill>
                  <a:schemeClr val="tx1"/>
                </a:solidFill>
                <a:latin typeface="Arial" pitchFamily="34" charset="0"/>
                <a:cs typeface="Arial" pitchFamily="34" charset="0"/>
              </a:rPr>
              <a:t>   sp. &amp; Mobiluncus sp. In &lt;1% normal vaginal flora)</a:t>
            </a:r>
            <a:r>
              <a:rPr lang="en-US" altLang="en-US" sz="2400" smtClean="0">
                <a:solidFill>
                  <a:schemeClr val="tx1"/>
                </a:solidFill>
                <a:latin typeface="Arial" pitchFamily="34" charset="0"/>
                <a:cs typeface="Arial" pitchFamily="34" charset="0"/>
              </a:rPr>
              <a:t>, </a:t>
            </a:r>
            <a:r>
              <a:rPr lang="en-US" altLang="en-US" sz="2000" smtClean="0">
                <a:solidFill>
                  <a:schemeClr val="tx1"/>
                </a:solidFill>
                <a:latin typeface="Arial" pitchFamily="34" charset="0"/>
                <a:cs typeface="Arial" pitchFamily="34" charset="0"/>
              </a:rPr>
              <a:t>G. vaginalis &amp;</a:t>
            </a:r>
          </a:p>
          <a:p>
            <a:pPr algn="l" eaLnBrk="1" hangingPunct="1">
              <a:spcBef>
                <a:spcPct val="0"/>
              </a:spcBef>
            </a:pPr>
            <a:r>
              <a:rPr lang="en-US" altLang="en-US" sz="2000" smtClean="0">
                <a:solidFill>
                  <a:schemeClr val="tx1"/>
                </a:solidFill>
                <a:latin typeface="Arial" pitchFamily="34" charset="0"/>
                <a:cs typeface="Arial" pitchFamily="34" charset="0"/>
              </a:rPr>
              <a:t>    Mycoplasma hominis.</a:t>
            </a:r>
          </a:p>
          <a:p>
            <a:pPr algn="l" eaLnBrk="1" hangingPunct="1">
              <a:spcBef>
                <a:spcPct val="0"/>
              </a:spcBef>
            </a:pPr>
            <a:endParaRPr lang="en-US" altLang="en-US" sz="2000" smtClean="0">
              <a:solidFill>
                <a:schemeClr val="tx1"/>
              </a:solidFill>
              <a:latin typeface="Arial" pitchFamily="34" charset="0"/>
              <a:cs typeface="Arial" pitchFamily="34" charset="0"/>
            </a:endParaRPr>
          </a:p>
          <a:p>
            <a:pPr algn="l" eaLnBrk="1" hangingPunct="1">
              <a:spcBef>
                <a:spcPct val="0"/>
              </a:spcBef>
              <a:buFont typeface="Wingdings" pitchFamily="2" charset="2"/>
              <a:buChar char="Ø"/>
            </a:pPr>
            <a:r>
              <a:rPr lang="en-US" altLang="en-US" sz="2000" smtClean="0">
                <a:solidFill>
                  <a:schemeClr val="tx1"/>
                </a:solidFill>
                <a:latin typeface="Arial" pitchFamily="34" charset="0"/>
                <a:cs typeface="Arial" pitchFamily="34" charset="0"/>
              </a:rPr>
              <a:t> </a:t>
            </a:r>
            <a:r>
              <a:rPr lang="en-US" altLang="en-US" sz="2400" smtClean="0">
                <a:solidFill>
                  <a:schemeClr val="tx1"/>
                </a:solidFill>
                <a:latin typeface="Arial" pitchFamily="34" charset="0"/>
                <a:cs typeface="Arial" pitchFamily="34" charset="0"/>
              </a:rPr>
              <a:t>Unknown trigger of disturbance on normal vaginal flora.</a:t>
            </a:r>
            <a:r>
              <a:rPr lang="en-US" altLang="en-US" sz="2000" smtClean="0">
                <a:solidFill>
                  <a:schemeClr val="tx1"/>
                </a:solidFill>
                <a:latin typeface="Arial" pitchFamily="34" charset="0"/>
                <a:cs typeface="Arial" pitchFamily="34" charset="0"/>
              </a:rPr>
              <a:t> </a:t>
            </a:r>
          </a:p>
          <a:p>
            <a:pPr algn="l" eaLnBrk="1" hangingPunct="1">
              <a:spcBef>
                <a:spcPct val="0"/>
              </a:spcBef>
              <a:buFont typeface="Wingdings" pitchFamily="2" charset="2"/>
              <a:buChar char="Ø"/>
            </a:pPr>
            <a:endParaRPr lang="en-US" altLang="en-US" sz="2400" smtClean="0">
              <a:solidFill>
                <a:srgbClr val="00B050"/>
              </a:solidFill>
              <a:latin typeface="Arial Rounded MT Bold" pitchFamily="34" charset="0"/>
              <a:cs typeface="Arial" pitchFamily="34" charset="0"/>
            </a:endParaRPr>
          </a:p>
          <a:p>
            <a:pPr algn="l" eaLnBrk="1" hangingPunct="1">
              <a:spcBef>
                <a:spcPct val="0"/>
              </a:spcBef>
              <a:buFont typeface="Wingdings" pitchFamily="2" charset="2"/>
              <a:buChar char="Ø"/>
            </a:pPr>
            <a:r>
              <a:rPr lang="en-US" altLang="en-US" sz="2400" smtClean="0">
                <a:solidFill>
                  <a:srgbClr val="00B050"/>
                </a:solidFill>
                <a:latin typeface="Arial Rounded MT Bold" pitchFamily="34" charset="0"/>
                <a:cs typeface="Arial" pitchFamily="34" charset="0"/>
              </a:rPr>
              <a:t>Risk factors  : recurrent alkalization due to sexual intercourse , vaginal douching &gt; wash the flora and secretions </a:t>
            </a:r>
          </a:p>
          <a:p>
            <a:pPr algn="l" eaLnBrk="1" hangingPunct="1">
              <a:spcBef>
                <a:spcPct val="0"/>
              </a:spcBef>
              <a:buFont typeface="Wingdings" pitchFamily="2" charset="2"/>
              <a:buChar char="Ø"/>
            </a:pPr>
            <a:endParaRPr lang="en-US" altLang="en-US" sz="2000" smtClean="0">
              <a:solidFill>
                <a:schemeClr val="tx1"/>
              </a:solidFill>
              <a:latin typeface="Arial" pitchFamily="34" charset="0"/>
              <a:cs typeface="Arial" pitchFamily="34" charset="0"/>
            </a:endParaRPr>
          </a:p>
          <a:p>
            <a:pPr algn="l" eaLnBrk="1" hangingPunct="1">
              <a:spcBef>
                <a:spcPct val="0"/>
              </a:spcBef>
            </a:pPr>
            <a:endParaRPr lang="en-US" altLang="en-US" sz="200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74638"/>
            <a:ext cx="8686800" cy="6354762"/>
          </a:xfrm>
        </p:spPr>
        <p:txBody>
          <a:bodyPr rtlCol="0">
            <a:normAutofit fontScale="90000"/>
          </a:bodyPr>
          <a:lstStyle/>
          <a:p>
            <a:pPr algn="l" eaLnBrk="1" fontAlgn="auto" hangingPunct="1">
              <a:spcAft>
                <a:spcPts val="0"/>
              </a:spcAft>
              <a:buFont typeface="Wingdings" pitchFamily="2" charset="2"/>
              <a:buChar char="Ø"/>
              <a:defRPr/>
            </a:pP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BV characterized by homogenous milky or creamy (white to gray) </a:t>
            </a:r>
            <a:br>
              <a:rPr lang="en-US" sz="2400" dirty="0" smtClean="0">
                <a:latin typeface="Arial" pitchFamily="34" charset="0"/>
                <a:cs typeface="Arial" pitchFamily="34" charset="0"/>
              </a:rPr>
            </a:br>
            <a:r>
              <a:rPr lang="en-US" sz="2400" dirty="0" smtClean="0">
                <a:latin typeface="Arial" pitchFamily="34" charset="0"/>
                <a:cs typeface="Arial" pitchFamily="34" charset="0"/>
              </a:rPr>
              <a:t>    discharge that smoothly &amp; thinly coats the vaginal walls.</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p:txBody>
      </p:sp>
      <p:pic>
        <p:nvPicPr>
          <p:cNvPr id="10243" name="Picture 6" descr="art-w293.fig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7" descr="bv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7615</TotalTime>
  <Words>1835</Words>
  <Application>Microsoft Office PowerPoint</Application>
  <PresentationFormat>On-screen Show (4:3)</PresentationFormat>
  <Paragraphs>323</Paragraphs>
  <Slides>42</Slides>
  <Notes>25</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Wingdings</vt:lpstr>
      <vt:lpstr>Arial Rounded MT Bold</vt:lpstr>
      <vt:lpstr>Office Theme</vt:lpstr>
      <vt:lpstr>Lower Genital tract infections &amp; sexually transmitted diseases</vt:lpstr>
      <vt:lpstr>The Normal Vagina</vt:lpstr>
      <vt:lpstr>PowerPoint Presentation</vt:lpstr>
      <vt:lpstr>PowerPoint Presentation</vt:lpstr>
      <vt:lpstr>PowerPoint Presentation</vt:lpstr>
      <vt:lpstr>   Type of lesions:   ** Vaginitis ** Ulcertive lesions ** vulval infections **cervicitis           </vt:lpstr>
      <vt:lpstr>VAGINITIS</vt:lpstr>
      <vt:lpstr>Bacterial Vaginosis</vt:lpstr>
      <vt:lpstr>         ** BV characterized by homogenous milky or creamy (white to gray)      discharge that smoothly &amp; thinly coats the vaginal walls.      </vt:lpstr>
      <vt:lpstr>Diagnosis</vt:lpstr>
      <vt:lpstr>        ** When a gram stain is used, determining the relative      concentration of lactobacilli, Gram negative &amp; Gram-variable     rods &amp; cocci (G.Vaginalis, Prevotella, Porphyromonas and     peptostretococci) and curved Gram –negative rods      ( Mobiluncus).   ** Culture of G.Vaginalis  is not recommended as a diagonstic      tool because it is not specific             </vt:lpstr>
      <vt:lpstr>Treatment</vt:lpstr>
      <vt:lpstr>PowerPoint Presentation</vt:lpstr>
      <vt:lpstr>Trichomonas Vaginitis</vt:lpstr>
      <vt:lpstr>Symptoms &amp; signs</vt:lpstr>
      <vt:lpstr>Diagnosis:</vt:lpstr>
      <vt:lpstr>           ** Culture is the most sensitive and specific commercially     available method of diagnosis. In women in whom trichomoniasis is       suspected but not confirmed by microscopy, vaginal secretions should be        cultured for T.vaginalis.   ** DNA probe test, which detects genetic material (DNA) of the       Trichomonas organism. This test is rarely needed to identify      trichomonas  and is usually available only in research       studies.                </vt:lpstr>
      <vt:lpstr>Morbidity:</vt:lpstr>
      <vt:lpstr>Treatment:</vt:lpstr>
      <vt:lpstr>Vulvovaginal Candidiasis (Monilial vaginitis)</vt:lpstr>
      <vt:lpstr>Diagnosis:</vt:lpstr>
      <vt:lpstr>PowerPoint Presentation</vt:lpstr>
      <vt:lpstr>    5- The PH of the vagina in patients with VVC is usually normal     &lt;4.5. 6- The Whiff test is negative. 7- The results of the saline preparation of the vaginal      secretions usually are normal, although there may be a     slight increase in the number of inflammatory cells in severe      cases. Fungal elements (mycelia or budding yeast) appear      in 80% of cases. 8- Fungal culture is recommended to confirm the diagnosis in     case of +ve  findings on examination but microscopy is     negative where presumptive diagnosis can be made.           </vt:lpstr>
      <vt:lpstr>Classification of VVC</vt:lpstr>
      <vt:lpstr>Treatment: </vt:lpstr>
      <vt:lpstr>          ** Intravaginal Agents:  Butoconazole 2% cream 5 g intravaginally for 3 days OR Clotrimazole 1% cream 5 g intravaginally for 7–14 days OR Clotrimazole 100 mg vaginal tablet for 7 days OR  Miconazole 2% cream 5 g intravaginally for 7 days,                        200mg vaginal supp for 7 days  ** Women with complicated VVC benefit from an additional    150mg dose of fluconazole given 72 hours after  the first     dose.              </vt:lpstr>
      <vt:lpstr>Genital warts</vt:lpstr>
      <vt:lpstr>PowerPoint Presentation</vt:lpstr>
      <vt:lpstr>        **The goal of the treatment is the removal of the warts, it is      not possible to eradicate the viral infection. Treatment is     more successful in patients with small warts that have     been present for less than one year  **Treatment modalities : application of cytotoxic or keratolytic agents , surgical excision ,cytodestructive techniques &amp; immune modulators.               </vt:lpstr>
      <vt:lpstr>PowerPoint Presentation</vt:lpstr>
      <vt:lpstr>MOLLUSCUM CONTAGIOSUM</vt:lpstr>
      <vt:lpstr>Genital ulcers:</vt:lpstr>
      <vt:lpstr>PowerPoint Presentation</vt:lpstr>
      <vt:lpstr>            ** Still ¼ of the diagnosis is made by clinical examination only:  1. Syphilis: Painless, minimally tender ulcer,      accompanied by non tender inguinal lymphadenopathy      (LAP). Regional adenopathy normally accompanies the chancre of primary        syphilis 1st stage &gt;chancer (papule well defined edges +hard)   2. HSV: grouped vesicles mixed with small ulcers with a        history of similar lesions (Pathognomonic) LAP – direct replication – 2ndry infection of ulcer  3. Chancroid: 1-3 extremely painful ulcers with tender       inguinal LAP  not well defined - unilateral 4. LGV: inguinal bubo without ulcers (caused by chlamydia)  groove sign (indentation between them             </vt:lpstr>
      <vt:lpstr>Diagnosis:</vt:lpstr>
      <vt:lpstr>Treatment:</vt:lpstr>
      <vt:lpstr>Cervicitis</vt:lpstr>
      <vt:lpstr>Diagnosis:</vt:lpstr>
      <vt:lpstr>PowerPoint Presentation</vt:lpstr>
      <vt:lpstr>PowerPoint Presentation</vt:lpstr>
      <vt:lpstr>PowerPoint Presentation</vt:lpstr>
      <vt:lpstr>Bartholin gland infection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Lower Genital tract infections &amp; sexually transmitted diseases</dc:title>
  <dc:creator>User</dc:creator>
  <cp:lastModifiedBy>Rabai </cp:lastModifiedBy>
  <cp:revision>70</cp:revision>
  <dcterms:created xsi:type="dcterms:W3CDTF">2018-08-05T02:34:56Z</dcterms:created>
  <dcterms:modified xsi:type="dcterms:W3CDTF">2021-02-12T08:55:56Z</dcterms:modified>
</cp:coreProperties>
</file>