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3.xml" ContentType="application/vnd.openxmlformats-officedocument.presentationml.slide+xml"/>
  <Override PartName="/ppt/slides/slide27.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28.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6.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86"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11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3" Type="http://schemas.openxmlformats.org/officeDocument/2006/relationships/image" Target="../media/image16.wmf"/><Relationship Id="rId18" Type="http://schemas.openxmlformats.org/officeDocument/2006/relationships/image" Target="../media/image21.wmf"/><Relationship Id="rId26" Type="http://schemas.openxmlformats.org/officeDocument/2006/relationships/image" Target="../media/image29.wmf"/><Relationship Id="rId3" Type="http://schemas.openxmlformats.org/officeDocument/2006/relationships/image" Target="../media/image6.wmf"/><Relationship Id="rId21" Type="http://schemas.openxmlformats.org/officeDocument/2006/relationships/image" Target="../media/image24.wmf"/><Relationship Id="rId34" Type="http://schemas.openxmlformats.org/officeDocument/2006/relationships/image" Target="../media/image37.wmf"/><Relationship Id="rId7" Type="http://schemas.openxmlformats.org/officeDocument/2006/relationships/image" Target="../media/image10.wmf"/><Relationship Id="rId12" Type="http://schemas.openxmlformats.org/officeDocument/2006/relationships/image" Target="../media/image15.wmf"/><Relationship Id="rId17" Type="http://schemas.openxmlformats.org/officeDocument/2006/relationships/image" Target="../media/image20.wmf"/><Relationship Id="rId25" Type="http://schemas.openxmlformats.org/officeDocument/2006/relationships/image" Target="../media/image28.wmf"/><Relationship Id="rId33" Type="http://schemas.openxmlformats.org/officeDocument/2006/relationships/image" Target="../media/image36.wmf"/><Relationship Id="rId2" Type="http://schemas.openxmlformats.org/officeDocument/2006/relationships/image" Target="../media/image5.wmf"/><Relationship Id="rId16" Type="http://schemas.openxmlformats.org/officeDocument/2006/relationships/image" Target="../media/image19.wmf"/><Relationship Id="rId20" Type="http://schemas.openxmlformats.org/officeDocument/2006/relationships/image" Target="../media/image23.wmf"/><Relationship Id="rId29" Type="http://schemas.openxmlformats.org/officeDocument/2006/relationships/image" Target="../media/image32.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24" Type="http://schemas.openxmlformats.org/officeDocument/2006/relationships/image" Target="../media/image27.wmf"/><Relationship Id="rId32" Type="http://schemas.openxmlformats.org/officeDocument/2006/relationships/image" Target="../media/image35.wmf"/><Relationship Id="rId5" Type="http://schemas.openxmlformats.org/officeDocument/2006/relationships/image" Target="../media/image8.wmf"/><Relationship Id="rId15" Type="http://schemas.openxmlformats.org/officeDocument/2006/relationships/image" Target="../media/image18.wmf"/><Relationship Id="rId23" Type="http://schemas.openxmlformats.org/officeDocument/2006/relationships/image" Target="../media/image26.wmf"/><Relationship Id="rId28" Type="http://schemas.openxmlformats.org/officeDocument/2006/relationships/image" Target="../media/image31.wmf"/><Relationship Id="rId36" Type="http://schemas.openxmlformats.org/officeDocument/2006/relationships/image" Target="../media/image39.wmf"/><Relationship Id="rId10" Type="http://schemas.openxmlformats.org/officeDocument/2006/relationships/image" Target="../media/image13.wmf"/><Relationship Id="rId19" Type="http://schemas.openxmlformats.org/officeDocument/2006/relationships/image" Target="../media/image22.wmf"/><Relationship Id="rId31" Type="http://schemas.openxmlformats.org/officeDocument/2006/relationships/image" Target="../media/image34.wmf"/><Relationship Id="rId4" Type="http://schemas.openxmlformats.org/officeDocument/2006/relationships/image" Target="../media/image7.wmf"/><Relationship Id="rId9" Type="http://schemas.openxmlformats.org/officeDocument/2006/relationships/image" Target="../media/image12.wmf"/><Relationship Id="rId14" Type="http://schemas.openxmlformats.org/officeDocument/2006/relationships/image" Target="../media/image17.wmf"/><Relationship Id="rId22" Type="http://schemas.openxmlformats.org/officeDocument/2006/relationships/image" Target="../media/image25.wmf"/><Relationship Id="rId27" Type="http://schemas.openxmlformats.org/officeDocument/2006/relationships/image" Target="../media/image30.wmf"/><Relationship Id="rId30" Type="http://schemas.openxmlformats.org/officeDocument/2006/relationships/image" Target="../media/image33.wmf"/><Relationship Id="rId35" Type="http://schemas.openxmlformats.org/officeDocument/2006/relationships/image" Target="../media/image38.wmf"/><Relationship Id="rId8"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241D67-EC5B-4DB9-ADF1-DDC1C8F4E1F2}" type="datetimeFigureOut">
              <a:rPr lang="en-GB" smtClean="0"/>
              <a:pPr/>
              <a:t>23/12/2023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1527AC-60E8-420E-89C5-E4D9F1EF472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A628D3E-EEBC-45C6-9A7E-7A91CBA5F0FF}" type="slidenum">
              <a:rPr lang="ar-SA" smtClean="0"/>
              <a:pPr/>
              <a:t>1</a:t>
            </a:fld>
            <a:endParaRPr lang="en-AU"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004988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689779C-78CD-47CE-949C-1EFB5AAD4B39}"/>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8C5850CD-A05D-458F-A907-96A3CC45CD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31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D88C55C-34A4-4CE5-A9CA-5D1559B80DC9}"/>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F8C054C0-A1EF-40ED-9DEA-455F170A70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598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C0DA03F-D69E-4C6F-A3AE-E27AE635722F}"/>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D2AB4492-37BB-44DD-AD21-0CB98ACCFB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1105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7570B5C-7AAA-49DA-96E9-D1DC7C1395B1}"/>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2D44AD76-ABEF-47BB-A93D-3B741F6016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244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11D1BC7-B900-42B7-B286-521DEBE23CF7}"/>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4DABE523-F2B4-4184-8E3E-DDAEAC7015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3357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AB0805C-319D-4F0A-91E3-BCFB532DD224}"/>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A32987CF-5C1B-48C8-9706-558057EE95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997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5EB4D73-2783-40A7-BF90-C64DF69842A7}"/>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94F3B72D-006E-482D-AF7D-CBCF7F8B9F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189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C027EBD-0E8C-4657-9DA3-0715FAF59EA6}"/>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BF23A6F6-7E9A-4E06-983F-232D402515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447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FA2DCD7-2112-4F51-984B-56A7C90A18CB}"/>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B6DA0A06-5CAF-4E3E-903E-8C87515C80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88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5511DAB-01DE-4797-938E-1215F0868C11}"/>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3B4688C3-7D4B-4E71-96FD-0984CA5922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1607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0A652FE-F93C-4C97-BB9D-295F4A113596}"/>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D68B462B-1B44-4893-91C3-92AE3BCE22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15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7C27152-CB3E-431C-9F7C-133B307B82DB}"/>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A2D06DA9-7DC1-4AAB-BA6E-88513FE0B0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55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3C41965-12F8-4341-9A76-18A0811504CF}"/>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0CE37B54-C2FC-4123-B97A-FBC9555F9C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2989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E67CF71-6C6E-4E75-B68C-5691D97E5F04}"/>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E03F2422-ED37-4B83-B89E-ED1C89257F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82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C54CADA-85A3-498F-9BD9-8469CF144290}"/>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DF4AACC1-094B-4548-B284-30AC6E2C48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467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2.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6" Type="http://schemas.openxmlformats.org/officeDocument/2006/relationships/image" Target="../media/image15.wmf"/><Relationship Id="rId21" Type="http://schemas.openxmlformats.org/officeDocument/2006/relationships/oleObject" Target="../embeddings/oleObject10.bin"/><Relationship Id="rId42" Type="http://schemas.openxmlformats.org/officeDocument/2006/relationships/image" Target="../media/image23.wmf"/><Relationship Id="rId47" Type="http://schemas.openxmlformats.org/officeDocument/2006/relationships/oleObject" Target="../embeddings/oleObject23.bin"/><Relationship Id="rId63" Type="http://schemas.openxmlformats.org/officeDocument/2006/relationships/oleObject" Target="../embeddings/oleObject31.bin"/><Relationship Id="rId68" Type="http://schemas.openxmlformats.org/officeDocument/2006/relationships/image" Target="../media/image36.wmf"/><Relationship Id="rId2" Type="http://schemas.openxmlformats.org/officeDocument/2006/relationships/slideLayout" Target="../slideLayouts/slideLayout6.xml"/><Relationship Id="rId16" Type="http://schemas.openxmlformats.org/officeDocument/2006/relationships/image" Target="../media/image10.wmf"/><Relationship Id="rId29" Type="http://schemas.openxmlformats.org/officeDocument/2006/relationships/oleObject" Target="../embeddings/oleObject14.bin"/><Relationship Id="rId11" Type="http://schemas.openxmlformats.org/officeDocument/2006/relationships/oleObject" Target="../embeddings/oleObject5.bin"/><Relationship Id="rId24" Type="http://schemas.openxmlformats.org/officeDocument/2006/relationships/image" Target="../media/image14.wmf"/><Relationship Id="rId32" Type="http://schemas.openxmlformats.org/officeDocument/2006/relationships/image" Target="../media/image18.wmf"/><Relationship Id="rId37" Type="http://schemas.openxmlformats.org/officeDocument/2006/relationships/oleObject" Target="../embeddings/oleObject18.bin"/><Relationship Id="rId40" Type="http://schemas.openxmlformats.org/officeDocument/2006/relationships/image" Target="../media/image22.wmf"/><Relationship Id="rId45" Type="http://schemas.openxmlformats.org/officeDocument/2006/relationships/oleObject" Target="../embeddings/oleObject22.bin"/><Relationship Id="rId53" Type="http://schemas.openxmlformats.org/officeDocument/2006/relationships/oleObject" Target="../embeddings/oleObject26.bin"/><Relationship Id="rId58" Type="http://schemas.openxmlformats.org/officeDocument/2006/relationships/image" Target="../media/image31.wmf"/><Relationship Id="rId66" Type="http://schemas.openxmlformats.org/officeDocument/2006/relationships/image" Target="../media/image35.wmf"/><Relationship Id="rId74" Type="http://schemas.openxmlformats.org/officeDocument/2006/relationships/oleObject" Target="../embeddings/oleObject37.bin"/><Relationship Id="rId5" Type="http://schemas.openxmlformats.org/officeDocument/2006/relationships/oleObject" Target="../embeddings/oleObject2.bin"/><Relationship Id="rId61" Type="http://schemas.openxmlformats.org/officeDocument/2006/relationships/oleObject" Target="../embeddings/oleObject30.bin"/><Relationship Id="rId19" Type="http://schemas.openxmlformats.org/officeDocument/2006/relationships/oleObject" Target="../embeddings/oleObject9.bin"/><Relationship Id="rId14" Type="http://schemas.openxmlformats.org/officeDocument/2006/relationships/image" Target="../media/image9.wmf"/><Relationship Id="rId22" Type="http://schemas.openxmlformats.org/officeDocument/2006/relationships/image" Target="../media/image13.wmf"/><Relationship Id="rId27" Type="http://schemas.openxmlformats.org/officeDocument/2006/relationships/oleObject" Target="../embeddings/oleObject13.bin"/><Relationship Id="rId30" Type="http://schemas.openxmlformats.org/officeDocument/2006/relationships/image" Target="../media/image17.wmf"/><Relationship Id="rId35" Type="http://schemas.openxmlformats.org/officeDocument/2006/relationships/oleObject" Target="../embeddings/oleObject17.bin"/><Relationship Id="rId43" Type="http://schemas.openxmlformats.org/officeDocument/2006/relationships/oleObject" Target="../embeddings/oleObject21.bin"/><Relationship Id="rId48" Type="http://schemas.openxmlformats.org/officeDocument/2006/relationships/image" Target="../media/image26.wmf"/><Relationship Id="rId56" Type="http://schemas.openxmlformats.org/officeDocument/2006/relationships/image" Target="../media/image30.wmf"/><Relationship Id="rId64" Type="http://schemas.openxmlformats.org/officeDocument/2006/relationships/image" Target="../media/image34.wmf"/><Relationship Id="rId69" Type="http://schemas.openxmlformats.org/officeDocument/2006/relationships/oleObject" Target="../embeddings/oleObject34.bin"/><Relationship Id="rId8" Type="http://schemas.openxmlformats.org/officeDocument/2006/relationships/image" Target="../media/image6.wmf"/><Relationship Id="rId51" Type="http://schemas.openxmlformats.org/officeDocument/2006/relationships/oleObject" Target="../embeddings/oleObject25.bin"/><Relationship Id="rId72" Type="http://schemas.openxmlformats.org/officeDocument/2006/relationships/image" Target="../media/image38.wmf"/><Relationship Id="rId3" Type="http://schemas.openxmlformats.org/officeDocument/2006/relationships/oleObject" Target="../embeddings/oleObject1.bin"/><Relationship Id="rId12" Type="http://schemas.openxmlformats.org/officeDocument/2006/relationships/image" Target="../media/image8.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38" Type="http://schemas.openxmlformats.org/officeDocument/2006/relationships/image" Target="../media/image21.wmf"/><Relationship Id="rId46" Type="http://schemas.openxmlformats.org/officeDocument/2006/relationships/image" Target="../media/image25.wmf"/><Relationship Id="rId59" Type="http://schemas.openxmlformats.org/officeDocument/2006/relationships/oleObject" Target="../embeddings/oleObject29.bin"/><Relationship Id="rId67" Type="http://schemas.openxmlformats.org/officeDocument/2006/relationships/oleObject" Target="../embeddings/oleObject33.bin"/><Relationship Id="rId20" Type="http://schemas.openxmlformats.org/officeDocument/2006/relationships/image" Target="../media/image12.wmf"/><Relationship Id="rId41" Type="http://schemas.openxmlformats.org/officeDocument/2006/relationships/oleObject" Target="../embeddings/oleObject20.bin"/><Relationship Id="rId54" Type="http://schemas.openxmlformats.org/officeDocument/2006/relationships/image" Target="../media/image29.wmf"/><Relationship Id="rId62" Type="http://schemas.openxmlformats.org/officeDocument/2006/relationships/image" Target="../media/image33.wmf"/><Relationship Id="rId70" Type="http://schemas.openxmlformats.org/officeDocument/2006/relationships/image" Target="../media/image37.wmf"/><Relationship Id="rId75" Type="http://schemas.openxmlformats.org/officeDocument/2006/relationships/image" Target="../media/image39.wmf"/><Relationship Id="rId1" Type="http://schemas.openxmlformats.org/officeDocument/2006/relationships/vmlDrawing" Target="../drawings/vmlDrawing1.vml"/><Relationship Id="rId6" Type="http://schemas.openxmlformats.org/officeDocument/2006/relationships/image" Target="../media/image5.wmf"/><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6.wmf"/><Relationship Id="rId36" Type="http://schemas.openxmlformats.org/officeDocument/2006/relationships/image" Target="../media/image20.wmf"/><Relationship Id="rId49" Type="http://schemas.openxmlformats.org/officeDocument/2006/relationships/oleObject" Target="../embeddings/oleObject24.bin"/><Relationship Id="rId57" Type="http://schemas.openxmlformats.org/officeDocument/2006/relationships/oleObject" Target="../embeddings/oleObject28.bin"/><Relationship Id="rId10" Type="http://schemas.openxmlformats.org/officeDocument/2006/relationships/image" Target="../media/image7.wmf"/><Relationship Id="rId31" Type="http://schemas.openxmlformats.org/officeDocument/2006/relationships/oleObject" Target="../embeddings/oleObject15.bin"/><Relationship Id="rId44" Type="http://schemas.openxmlformats.org/officeDocument/2006/relationships/image" Target="../media/image24.wmf"/><Relationship Id="rId52" Type="http://schemas.openxmlformats.org/officeDocument/2006/relationships/image" Target="../media/image28.wmf"/><Relationship Id="rId60" Type="http://schemas.openxmlformats.org/officeDocument/2006/relationships/image" Target="../media/image32.wmf"/><Relationship Id="rId65" Type="http://schemas.openxmlformats.org/officeDocument/2006/relationships/oleObject" Target="../embeddings/oleObject32.bin"/><Relationship Id="rId73" Type="http://schemas.openxmlformats.org/officeDocument/2006/relationships/oleObject" Target="../embeddings/oleObject36.bin"/><Relationship Id="rId4" Type="http://schemas.openxmlformats.org/officeDocument/2006/relationships/image" Target="../media/image4.wmf"/><Relationship Id="rId9" Type="http://schemas.openxmlformats.org/officeDocument/2006/relationships/oleObject" Target="../embeddings/oleObject4.bin"/><Relationship Id="rId13" Type="http://schemas.openxmlformats.org/officeDocument/2006/relationships/oleObject" Target="../embeddings/oleObject6.bin"/><Relationship Id="rId18" Type="http://schemas.openxmlformats.org/officeDocument/2006/relationships/image" Target="../media/image11.wmf"/><Relationship Id="rId39" Type="http://schemas.openxmlformats.org/officeDocument/2006/relationships/oleObject" Target="../embeddings/oleObject19.bin"/><Relationship Id="rId34" Type="http://schemas.openxmlformats.org/officeDocument/2006/relationships/image" Target="../media/image19.wmf"/><Relationship Id="rId50" Type="http://schemas.openxmlformats.org/officeDocument/2006/relationships/image" Target="../media/image27.wmf"/><Relationship Id="rId55" Type="http://schemas.openxmlformats.org/officeDocument/2006/relationships/oleObject" Target="../embeddings/oleObject27.bin"/><Relationship Id="rId7" Type="http://schemas.openxmlformats.org/officeDocument/2006/relationships/oleObject" Target="../embeddings/oleObject3.bin"/><Relationship Id="rId71" Type="http://schemas.openxmlformats.org/officeDocument/2006/relationships/oleObject" Target="../embeddings/oleObject35.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8004" y="5059740"/>
            <a:ext cx="7672292" cy="1569660"/>
          </a:xfrm>
          <a:prstGeom prst="rect">
            <a:avLst/>
          </a:prstGeom>
          <a:noFill/>
        </p:spPr>
        <p:txBody>
          <a:bodyPr wrap="none" rtlCol="0">
            <a:spAutoFit/>
          </a:bodyPr>
          <a:lstStyle/>
          <a:p>
            <a:pPr algn="ctr"/>
            <a:r>
              <a:rPr lang="en-GB" sz="2400" b="1" dirty="0" smtClean="0">
                <a:solidFill>
                  <a:srgbClr val="FF0000"/>
                </a:solidFill>
                <a:latin typeface="+mn-lt"/>
              </a:rPr>
              <a:t>Professor Sameeh Al-Sarayreh</a:t>
            </a:r>
          </a:p>
          <a:p>
            <a:pPr algn="ctr"/>
            <a:r>
              <a:rPr lang="en-GB" sz="2400" b="1" dirty="0" smtClean="0">
                <a:solidFill>
                  <a:srgbClr val="FF0000"/>
                </a:solidFill>
                <a:latin typeface="+mn-lt"/>
              </a:rPr>
              <a:t>Professor of Medical Biochemistry</a:t>
            </a:r>
          </a:p>
          <a:p>
            <a:pPr algn="ctr"/>
            <a:r>
              <a:rPr lang="en-GB" sz="2400" b="1" dirty="0" smtClean="0">
                <a:solidFill>
                  <a:srgbClr val="FF0000"/>
                </a:solidFill>
                <a:latin typeface="+mn-lt"/>
              </a:rPr>
              <a:t>Department of Biochemistry and Molecular Biology</a:t>
            </a:r>
          </a:p>
          <a:p>
            <a:pPr algn="ctr"/>
            <a:r>
              <a:rPr lang="en-GB" sz="2400" b="1" dirty="0" smtClean="0">
                <a:solidFill>
                  <a:srgbClr val="FF0000"/>
                </a:solidFill>
                <a:latin typeface="+mn-lt"/>
              </a:rPr>
              <a:t>Faculty of Medicine, </a:t>
            </a:r>
            <a:r>
              <a:rPr lang="en-GB" sz="2400" b="1" dirty="0" err="1" smtClean="0">
                <a:solidFill>
                  <a:srgbClr val="FF0000"/>
                </a:solidFill>
                <a:latin typeface="+mn-lt"/>
              </a:rPr>
              <a:t>Mutah</a:t>
            </a:r>
            <a:r>
              <a:rPr lang="en-GB" sz="2400" b="1" dirty="0" smtClean="0">
                <a:solidFill>
                  <a:srgbClr val="FF0000"/>
                </a:solidFill>
                <a:latin typeface="+mn-lt"/>
              </a:rPr>
              <a:t> University</a:t>
            </a:r>
            <a:endParaRPr lang="en-GB" sz="2400" b="1" dirty="0">
              <a:solidFill>
                <a:srgbClr val="FF0000"/>
              </a:solidFill>
              <a:latin typeface="+mn-lt"/>
            </a:endParaRPr>
          </a:p>
        </p:txBody>
      </p:sp>
      <p:sp>
        <p:nvSpPr>
          <p:cNvPr id="6" name="Title 2"/>
          <p:cNvSpPr txBox="1">
            <a:spLocks/>
          </p:cNvSpPr>
          <p:nvPr/>
        </p:nvSpPr>
        <p:spPr bwMode="gray">
          <a:xfrm>
            <a:off x="493294" y="-76200"/>
            <a:ext cx="8261057" cy="2453958"/>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7200" b="1" i="0" u="none" strike="noStrike" kern="0" cap="none" spc="0" normalizeH="0" baseline="0" noProof="0" dirty="0" smtClean="0">
                <a:ln>
                  <a:noFill/>
                </a:ln>
                <a:solidFill>
                  <a:srgbClr val="FF0000"/>
                </a:solidFill>
                <a:effectLst/>
                <a:uLnTx/>
                <a:uFillTx/>
                <a:latin typeface="+mj-lt"/>
                <a:ea typeface="+mj-ea"/>
                <a:cs typeface="+mj-cs"/>
              </a:rPr>
              <a:t>Lipoproteins  </a:t>
            </a:r>
            <a:br>
              <a:rPr kumimoji="0" lang="en-US" sz="7200" b="1" i="0" u="none" strike="noStrike" kern="0" cap="none" spc="0" normalizeH="0" baseline="0" noProof="0" dirty="0" smtClean="0">
                <a:ln>
                  <a:noFill/>
                </a:ln>
                <a:solidFill>
                  <a:srgbClr val="FF0000"/>
                </a:solidFill>
                <a:effectLst/>
                <a:uLnTx/>
                <a:uFillTx/>
                <a:latin typeface="+mj-lt"/>
                <a:ea typeface="+mj-ea"/>
                <a:cs typeface="+mj-cs"/>
              </a:rPr>
            </a:br>
            <a:r>
              <a:rPr kumimoji="0" lang="en-US" sz="7200" b="1" i="0" u="none" strike="noStrike" kern="0" cap="none" spc="0" normalizeH="0" baseline="0" noProof="0" dirty="0" smtClean="0">
                <a:ln>
                  <a:noFill/>
                </a:ln>
                <a:solidFill>
                  <a:srgbClr val="FF0000"/>
                </a:solidFill>
                <a:effectLst/>
                <a:uLnTx/>
                <a:uFillTx/>
                <a:latin typeface="+mj-lt"/>
                <a:ea typeface="+mj-ea"/>
                <a:cs typeface="+mj-cs"/>
              </a:rPr>
              <a:t> </a:t>
            </a:r>
            <a:endParaRPr kumimoji="0" lang="en-US" sz="7200" b="1" i="0" u="none" strike="noStrike" kern="0" cap="none" spc="0" normalizeH="0" baseline="0" noProof="0" dirty="0">
              <a:ln>
                <a:noFill/>
              </a:ln>
              <a:solidFill>
                <a:srgbClr val="FF0000"/>
              </a:solidFill>
              <a:effectLst/>
              <a:uLnTx/>
              <a:uFillTx/>
              <a:latin typeface="+mj-lt"/>
              <a:ea typeface="+mj-ea"/>
              <a:cs typeface="+mj-cs"/>
            </a:endParaRPr>
          </a:p>
        </p:txBody>
      </p:sp>
      <p:pic>
        <p:nvPicPr>
          <p:cNvPr id="7" name="Picture 6" descr="18_014"/>
          <p:cNvPicPr>
            <a:picLocks noChangeAspect="1" noChangeArrowheads="1"/>
          </p:cNvPicPr>
          <p:nvPr/>
        </p:nvPicPr>
        <p:blipFill>
          <a:blip r:embed="rId3" cstate="print"/>
          <a:srcRect l="16600" r="15817" b="19249"/>
          <a:stretch>
            <a:fillRect/>
          </a:stretch>
        </p:blipFill>
        <p:spPr bwMode="auto">
          <a:xfrm>
            <a:off x="685800" y="1371601"/>
            <a:ext cx="8077200" cy="3688140"/>
          </a:xfrm>
          <a:prstGeom prst="rect">
            <a:avLst/>
          </a:prstGeom>
          <a:noFill/>
          <a:ln w="9525">
            <a:noFill/>
            <a:miter lim="800000"/>
            <a:headEnd/>
            <a:tailEnd/>
          </a:ln>
        </p:spPr>
      </p:pic>
    </p:spTree>
    <p:extLst>
      <p:ext uri="{BB962C8B-B14F-4D97-AF65-F5344CB8AC3E}">
        <p14:creationId xmlns:p14="http://schemas.microsoft.com/office/powerpoint/2010/main" val="3671160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60C70E32-6490-4CCB-9CF4-ED150F927D91}"/>
              </a:ext>
            </a:extLst>
          </p:cNvPr>
          <p:cNvSpPr>
            <a:spLocks noGrp="1" noChangeArrowheads="1"/>
          </p:cNvSpPr>
          <p:nvPr>
            <p:ph type="body" idx="1"/>
          </p:nvPr>
        </p:nvSpPr>
        <p:spPr>
          <a:xfrm>
            <a:off x="228600" y="228600"/>
            <a:ext cx="8763000" cy="6400800"/>
          </a:xfrm>
        </p:spPr>
        <p:txBody>
          <a:bodyPr/>
          <a:lstStyle/>
          <a:p>
            <a:pPr>
              <a:lnSpc>
                <a:spcPct val="90000"/>
              </a:lnSpc>
              <a:buNone/>
            </a:pPr>
            <a:r>
              <a:rPr lang="en-AU" altLang="en-US" sz="3600" b="1" u="sng" dirty="0" smtClean="0">
                <a:solidFill>
                  <a:srgbClr val="FF0000"/>
                </a:solidFill>
                <a:latin typeface="Arial" pitchFamily="34" charset="0"/>
                <a:cs typeface="Arial" pitchFamily="34" charset="0"/>
              </a:rPr>
              <a:t>   VLDL:</a:t>
            </a:r>
          </a:p>
          <a:p>
            <a:pPr>
              <a:lnSpc>
                <a:spcPct val="90000"/>
              </a:lnSpc>
            </a:pPr>
            <a:endParaRPr lang="en-AU" altLang="en-US" sz="2800" b="1" dirty="0">
              <a:solidFill>
                <a:srgbClr val="FF0000"/>
              </a:solidFill>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Are produced in the liver. </a:t>
            </a: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u="sng" dirty="0">
                <a:latin typeface="Arial" pitchFamily="34" charset="0"/>
                <a:cs typeface="Arial" pitchFamily="34" charset="0"/>
              </a:rPr>
              <a:t>Function:</a:t>
            </a:r>
            <a:r>
              <a:rPr lang="en-AU" altLang="en-US" sz="2400" b="1" dirty="0">
                <a:latin typeface="Arial" pitchFamily="34" charset="0"/>
                <a:cs typeface="Arial" pitchFamily="34" charset="0"/>
              </a:rPr>
              <a:t> is to carry lipid from the liver to the peripheral tissues. </a:t>
            </a:r>
            <a:endParaRPr lang="en-AU" altLang="en-US" sz="2400" b="1" dirty="0" smtClean="0">
              <a:latin typeface="Arial" pitchFamily="34" charset="0"/>
              <a:cs typeface="Arial" pitchFamily="34" charset="0"/>
            </a:endParaRP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Fatty acids for VLDL synthesis in the liver may be obtained from the blood or they may be synthesized from glucose</a:t>
            </a:r>
            <a:r>
              <a:rPr lang="en-AU" altLang="en-US" sz="2400" b="1" dirty="0" smtClean="0">
                <a:latin typeface="Arial" pitchFamily="34" charset="0"/>
                <a:cs typeface="Arial" pitchFamily="34" charset="0"/>
              </a:rPr>
              <a:t>.</a:t>
            </a:r>
          </a:p>
          <a:p>
            <a:pPr algn="just">
              <a:lnSpc>
                <a:spcPct val="90000"/>
              </a:lnSpc>
              <a:buNone/>
            </a:pPr>
            <a:r>
              <a:rPr lang="en-AU" altLang="en-US" sz="2400" b="1" dirty="0" smtClean="0">
                <a:latin typeface="Arial" pitchFamily="34" charset="0"/>
                <a:cs typeface="Arial" pitchFamily="34" charset="0"/>
              </a:rPr>
              <a:t> </a:t>
            </a:r>
            <a:endParaRPr lang="en-AU" altLang="en-US" sz="2400" b="1" dirty="0">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In a healthy individual, the major source of the fatty acids of VLDL triacylglycerol is excess dietary glucose. </a:t>
            </a:r>
          </a:p>
          <a:p>
            <a:pPr algn="just">
              <a:lnSpc>
                <a:spcPct val="90000"/>
              </a:lnSpc>
              <a:buFontTx/>
              <a:buNone/>
            </a:pPr>
            <a:endParaRPr lang="en-AU" altLang="en-US" sz="2400" b="1" dirty="0">
              <a:latin typeface="Arial" pitchFamily="34" charset="0"/>
              <a:cs typeface="Arial" pitchFamily="34" charset="0"/>
            </a:endParaRPr>
          </a:p>
        </p:txBody>
      </p:sp>
    </p:spTree>
    <p:extLst>
      <p:ext uri="{BB962C8B-B14F-4D97-AF65-F5344CB8AC3E}">
        <p14:creationId xmlns:p14="http://schemas.microsoft.com/office/powerpoint/2010/main" val="428358823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BC8AC568-DCDB-469D-B8DD-71BB7EE42429}"/>
              </a:ext>
            </a:extLst>
          </p:cNvPr>
          <p:cNvSpPr>
            <a:spLocks noGrp="1" noChangeArrowheads="1"/>
          </p:cNvSpPr>
          <p:nvPr>
            <p:ph type="body" idx="1"/>
          </p:nvPr>
        </p:nvSpPr>
        <p:spPr>
          <a:xfrm>
            <a:off x="228600" y="152400"/>
            <a:ext cx="8686800" cy="6477000"/>
          </a:xfrm>
        </p:spPr>
        <p:txBody>
          <a:bodyPr/>
          <a:lstStyle/>
          <a:p>
            <a:r>
              <a:rPr lang="en-AU" altLang="en-US" sz="3600" b="1" u="sng" dirty="0">
                <a:solidFill>
                  <a:srgbClr val="FF0000"/>
                </a:solidFill>
                <a:latin typeface="Arial" pitchFamily="34" charset="0"/>
                <a:cs typeface="Arial" pitchFamily="34" charset="0"/>
              </a:rPr>
              <a:t>Formation of </a:t>
            </a:r>
            <a:r>
              <a:rPr lang="en-AU" altLang="en-US" sz="3600" b="1" u="sng" dirty="0" smtClean="0">
                <a:solidFill>
                  <a:srgbClr val="FF0000"/>
                </a:solidFill>
                <a:latin typeface="Arial" pitchFamily="34" charset="0"/>
                <a:cs typeface="Arial" pitchFamily="34" charset="0"/>
              </a:rPr>
              <a:t>LDL</a:t>
            </a:r>
          </a:p>
          <a:p>
            <a:endParaRPr lang="en-AU" altLang="en-US" sz="2800" b="1"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As VLDL pass through the </a:t>
            </a:r>
            <a:r>
              <a:rPr lang="en-AU" altLang="en-US" sz="2400" b="1" dirty="0" smtClean="0">
                <a:latin typeface="Arial" pitchFamily="34" charset="0"/>
                <a:cs typeface="Arial" pitchFamily="34" charset="0"/>
              </a:rPr>
              <a:t>circulation, </a:t>
            </a:r>
            <a:r>
              <a:rPr lang="en-AU" altLang="en-US" sz="2400" b="1" dirty="0">
                <a:latin typeface="Arial" pitchFamily="34" charset="0"/>
                <a:cs typeface="Arial" pitchFamily="34" charset="0"/>
              </a:rPr>
              <a:t>the triacylglycerol they contain is degraded by lipoprotein lipase, causing the release of fatty acids and glycerol from a portion of core triacylglycerols. </a:t>
            </a:r>
            <a:endParaRPr lang="en-AU" altLang="en-US" sz="2400" b="1" dirty="0" smtClean="0">
              <a:latin typeface="Arial" pitchFamily="34" charset="0"/>
              <a:cs typeface="Arial" pitchFamily="34" charset="0"/>
            </a:endParaRP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When additional core triacylglycerols are removed then </a:t>
            </a:r>
            <a:r>
              <a:rPr lang="en-AU" altLang="en-US" sz="2400" b="1" dirty="0" smtClean="0">
                <a:latin typeface="Arial" pitchFamily="34" charset="0"/>
                <a:cs typeface="Arial" pitchFamily="34" charset="0"/>
              </a:rPr>
              <a:t>VLDL </a:t>
            </a:r>
            <a:r>
              <a:rPr lang="en-AU" altLang="en-US" sz="2400" b="1" dirty="0">
                <a:latin typeface="Arial" pitchFamily="34" charset="0"/>
                <a:cs typeface="Arial" pitchFamily="34" charset="0"/>
              </a:rPr>
              <a:t>is transformed to </a:t>
            </a:r>
            <a:r>
              <a:rPr lang="en-AU" altLang="ja-JP" sz="2400" b="1" dirty="0">
                <a:latin typeface="Arial" pitchFamily="34" charset="0"/>
                <a:ea typeface="MS PGothic" panose="020B0600070205080204" pitchFamily="34" charset="-128"/>
                <a:cs typeface="Arial" pitchFamily="34" charset="0"/>
              </a:rPr>
              <a:t>Intermediate-Density Lipoprotein (IDL) </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With the removal of additional triacylglycerols from IDL, </a:t>
            </a:r>
            <a:r>
              <a:rPr lang="en-AU" altLang="en-US" sz="2400" b="1" u="sng" dirty="0">
                <a:solidFill>
                  <a:srgbClr val="FF0000"/>
                </a:solidFill>
                <a:latin typeface="Arial" pitchFamily="34" charset="0"/>
                <a:cs typeface="Arial" pitchFamily="34" charset="0"/>
              </a:rPr>
              <a:t>LDL is generated</a:t>
            </a:r>
            <a:r>
              <a:rPr lang="en-AU" altLang="en-US" sz="2400" b="1" dirty="0">
                <a:latin typeface="Arial" pitchFamily="34" charset="0"/>
                <a:cs typeface="Arial" pitchFamily="34" charset="0"/>
              </a:rPr>
              <a:t>. </a:t>
            </a:r>
          </a:p>
        </p:txBody>
      </p:sp>
    </p:spTree>
    <p:extLst>
      <p:ext uri="{BB962C8B-B14F-4D97-AF65-F5344CB8AC3E}">
        <p14:creationId xmlns:p14="http://schemas.microsoft.com/office/powerpoint/2010/main" val="55770902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1CD81D81-8416-4CDA-8783-6D90049B7C1F}"/>
              </a:ext>
            </a:extLst>
          </p:cNvPr>
          <p:cNvSpPr>
            <a:spLocks noGrp="1" noChangeArrowheads="1"/>
          </p:cNvSpPr>
          <p:nvPr>
            <p:ph type="body" idx="1"/>
          </p:nvPr>
        </p:nvSpPr>
        <p:spPr>
          <a:xfrm>
            <a:off x="228600" y="228600"/>
            <a:ext cx="8686800" cy="6248400"/>
          </a:xfrm>
        </p:spPr>
        <p:txBody>
          <a:bodyPr>
            <a:normAutofit fontScale="92500"/>
          </a:bodyPr>
          <a:lstStyle/>
          <a:p>
            <a:pPr algn="just"/>
            <a:r>
              <a:rPr lang="en-US" altLang="en-US" sz="3900" b="1" u="sng" dirty="0">
                <a:solidFill>
                  <a:srgbClr val="FF0000"/>
                </a:solidFill>
                <a:latin typeface="Arial" pitchFamily="34" charset="0"/>
                <a:cs typeface="Arial" pitchFamily="34" charset="0"/>
              </a:rPr>
              <a:t>LDL (the bad cholesterol</a:t>
            </a:r>
            <a:r>
              <a:rPr lang="en-US" altLang="en-US" sz="3900" b="1" u="sng" dirty="0" smtClean="0">
                <a:solidFill>
                  <a:srgbClr val="FF0000"/>
                </a:solidFill>
                <a:latin typeface="Arial" pitchFamily="34" charset="0"/>
                <a:cs typeface="Arial" pitchFamily="34" charset="0"/>
              </a:rPr>
              <a:t>)</a:t>
            </a:r>
          </a:p>
          <a:p>
            <a:pPr algn="just"/>
            <a:endParaRPr lang="en-AU" altLang="en-US" sz="2800" b="1" u="sng"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The primary function of LDL particles is to provide cholesterol to the peripheral tissues</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LDL particles are rich in cholesterol and cholesterol esters. </a:t>
            </a:r>
          </a:p>
          <a:p>
            <a:pPr algn="just"/>
            <a:r>
              <a:rPr lang="en-AU" altLang="en-US" sz="2400" b="1" dirty="0">
                <a:latin typeface="Arial" pitchFamily="34" charset="0"/>
                <a:cs typeface="Arial" pitchFamily="34" charset="0"/>
              </a:rPr>
              <a:t>Approximately 60% of the LDL is transported back to the </a:t>
            </a:r>
            <a:r>
              <a:rPr lang="en-AU" altLang="en-US" sz="2400" b="1" dirty="0" smtClean="0">
                <a:latin typeface="Arial" pitchFamily="34" charset="0"/>
                <a:cs typeface="Arial" pitchFamily="34" charset="0"/>
              </a:rPr>
              <a:t>liver. </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remaining 40% of LDL particles are carried to extrahepatic tissues (outside liver) such as adrenocortical and gonadal cells for the synthesis of steroid hormones</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elevated levels of LDL, leads to the formation of atherosclerotic plaques </a:t>
            </a:r>
          </a:p>
        </p:txBody>
      </p:sp>
    </p:spTree>
    <p:extLst>
      <p:ext uri="{BB962C8B-B14F-4D97-AF65-F5344CB8AC3E}">
        <p14:creationId xmlns:p14="http://schemas.microsoft.com/office/powerpoint/2010/main" val="309276385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89B3F89E-778E-4916-BEDA-E618DBC8F2B1}"/>
              </a:ext>
            </a:extLst>
          </p:cNvPr>
          <p:cNvSpPr>
            <a:spLocks noGrp="1" noChangeArrowheads="1"/>
          </p:cNvSpPr>
          <p:nvPr>
            <p:ph type="body" idx="1"/>
          </p:nvPr>
        </p:nvSpPr>
        <p:spPr>
          <a:xfrm>
            <a:off x="228600" y="152400"/>
            <a:ext cx="8663880" cy="6477000"/>
          </a:xfrm>
        </p:spPr>
        <p:txBody>
          <a:bodyPr/>
          <a:lstStyle/>
          <a:p>
            <a:pPr algn="just">
              <a:buFontTx/>
              <a:buNone/>
            </a:pPr>
            <a:r>
              <a:rPr lang="en-AU" altLang="en-US" sz="2800" b="1" u="sng" dirty="0" smtClean="0">
                <a:solidFill>
                  <a:srgbClr val="FF0000"/>
                </a:solidFill>
                <a:latin typeface="Arial" pitchFamily="34" charset="0"/>
                <a:cs typeface="Arial" pitchFamily="34" charset="0"/>
              </a:rPr>
              <a:t>   </a:t>
            </a:r>
            <a:r>
              <a:rPr lang="en-AU" altLang="en-US" sz="3600" b="1" u="sng" dirty="0" smtClean="0">
                <a:solidFill>
                  <a:srgbClr val="FF0000"/>
                </a:solidFill>
                <a:latin typeface="Arial" pitchFamily="34" charset="0"/>
                <a:cs typeface="Arial" pitchFamily="34" charset="0"/>
              </a:rPr>
              <a:t>(HDL</a:t>
            </a:r>
            <a:r>
              <a:rPr lang="en-AU" altLang="en-US" sz="3600" b="1" u="sng" dirty="0">
                <a:solidFill>
                  <a:srgbClr val="FF0000"/>
                </a:solidFill>
                <a:latin typeface="Arial" pitchFamily="34" charset="0"/>
                <a:cs typeface="Arial" pitchFamily="34" charset="0"/>
              </a:rPr>
              <a:t>) (the good cholesterol)</a:t>
            </a:r>
          </a:p>
          <a:p>
            <a:pPr algn="just">
              <a:buFontTx/>
              <a:buNone/>
            </a:pPr>
            <a:endParaRPr lang="en-AU" altLang="en-US" sz="2000" b="1" u="sng" dirty="0">
              <a:latin typeface="Arial" pitchFamily="34" charset="0"/>
              <a:cs typeface="Arial" pitchFamily="34" charset="0"/>
            </a:endParaRPr>
          </a:p>
          <a:p>
            <a:pPr algn="just">
              <a:buNone/>
            </a:pPr>
            <a:r>
              <a:rPr lang="en-AU" altLang="en-US" sz="2800" b="1" u="sng" dirty="0" smtClean="0">
                <a:solidFill>
                  <a:srgbClr val="FF0000"/>
                </a:solidFill>
                <a:latin typeface="Arial" pitchFamily="34" charset="0"/>
                <a:cs typeface="Arial" pitchFamily="34" charset="0"/>
              </a:rPr>
              <a:t>    1</a:t>
            </a:r>
            <a:r>
              <a:rPr lang="en-AU" altLang="en-US" sz="2800" b="1" u="sng" dirty="0">
                <a:solidFill>
                  <a:srgbClr val="FF0000"/>
                </a:solidFill>
                <a:latin typeface="Arial" pitchFamily="34" charset="0"/>
                <a:cs typeface="Arial" pitchFamily="34" charset="0"/>
              </a:rPr>
              <a:t>. Synthesis of HDL</a:t>
            </a:r>
            <a:endParaRPr lang="en-AU" altLang="en-US" sz="2800" u="sng" dirty="0">
              <a:solidFill>
                <a:srgbClr val="FF0000"/>
              </a:solidFill>
              <a:latin typeface="Arial" pitchFamily="34" charset="0"/>
              <a:cs typeface="Arial" pitchFamily="34" charset="0"/>
            </a:endParaRPr>
          </a:p>
          <a:p>
            <a:pPr algn="just"/>
            <a:r>
              <a:rPr lang="en-AU" altLang="en-US" sz="2200" b="1" dirty="0">
                <a:latin typeface="Arial" pitchFamily="34" charset="0"/>
                <a:cs typeface="Arial" pitchFamily="34" charset="0"/>
              </a:rPr>
              <a:t>HDL particles can be created by a number of mechanisms</a:t>
            </a:r>
            <a:r>
              <a:rPr lang="en-AU" altLang="en-US" sz="2200" b="1" dirty="0" smtClean="0">
                <a:latin typeface="Arial" pitchFamily="34" charset="0"/>
                <a:cs typeface="Arial" pitchFamily="34" charset="0"/>
              </a:rPr>
              <a:t>.</a:t>
            </a:r>
          </a:p>
          <a:p>
            <a:pPr algn="just"/>
            <a:endParaRPr lang="en-AU" altLang="en-US" sz="2200" b="1" dirty="0" smtClean="0">
              <a:latin typeface="Arial" pitchFamily="34" charset="0"/>
              <a:cs typeface="Arial" pitchFamily="34" charset="0"/>
            </a:endParaRPr>
          </a:p>
          <a:p>
            <a:pPr algn="just">
              <a:buNone/>
            </a:pPr>
            <a:r>
              <a:rPr lang="en-AU" altLang="en-US" sz="2200" b="1" dirty="0" smtClean="0">
                <a:latin typeface="Arial" pitchFamily="34" charset="0"/>
                <a:cs typeface="Arial" pitchFamily="34" charset="0"/>
              </a:rPr>
              <a:t>    One </a:t>
            </a:r>
            <a:r>
              <a:rPr lang="en-AU" altLang="en-US" sz="2200" b="1" dirty="0">
                <a:latin typeface="Arial" pitchFamily="34" charset="0"/>
                <a:cs typeface="Arial" pitchFamily="34" charset="0"/>
              </a:rPr>
              <a:t>mechanism is the synthesis of nascent HDL by the liver and intestine as a relatively small molecule whose shell, like that of other lipoproteins, contains phospholipids, free cholesterol, and a variety of apoproteins. </a:t>
            </a:r>
          </a:p>
        </p:txBody>
      </p:sp>
      <p:sp>
        <p:nvSpPr>
          <p:cNvPr id="3" name="Rectangle 2"/>
          <p:cNvSpPr/>
          <p:nvPr/>
        </p:nvSpPr>
        <p:spPr>
          <a:xfrm>
            <a:off x="533400" y="4114800"/>
            <a:ext cx="8458200" cy="2406813"/>
          </a:xfrm>
          <a:prstGeom prst="rect">
            <a:avLst/>
          </a:prstGeom>
        </p:spPr>
        <p:txBody>
          <a:bodyPr wrap="square">
            <a:spAutoFit/>
          </a:bodyPr>
          <a:lstStyle/>
          <a:p>
            <a:pPr algn="just">
              <a:lnSpc>
                <a:spcPct val="80000"/>
              </a:lnSpc>
              <a:buFontTx/>
              <a:buNone/>
            </a:pPr>
            <a:r>
              <a:rPr lang="en-AU" altLang="en-US" sz="2800" b="1" u="sng" dirty="0" smtClean="0">
                <a:solidFill>
                  <a:srgbClr val="FF0000"/>
                </a:solidFill>
                <a:latin typeface="Arial" pitchFamily="34" charset="0"/>
                <a:cs typeface="Arial" pitchFamily="34" charset="0"/>
              </a:rPr>
              <a:t>2. Maturation of nascent HDL</a:t>
            </a:r>
          </a:p>
          <a:p>
            <a:pPr algn="just">
              <a:lnSpc>
                <a:spcPct val="80000"/>
              </a:lnSpc>
              <a:buFontTx/>
              <a:buNone/>
            </a:pPr>
            <a:endParaRPr lang="en-AU" altLang="en-US" sz="2800" b="1" u="sng" dirty="0" smtClean="0">
              <a:latin typeface="Arial" pitchFamily="34" charset="0"/>
              <a:cs typeface="Arial" pitchFamily="34" charset="0"/>
            </a:endParaRPr>
          </a:p>
          <a:p>
            <a:pPr algn="just">
              <a:lnSpc>
                <a:spcPct val="80000"/>
              </a:lnSpc>
            </a:pPr>
            <a:r>
              <a:rPr lang="en-AU" altLang="en-US" sz="2200" b="1" dirty="0" smtClean="0">
                <a:latin typeface="Arial" pitchFamily="34" charset="0"/>
                <a:cs typeface="Arial" pitchFamily="34" charset="0"/>
              </a:rPr>
              <a:t>In the process of maturation, the nascent HDL particles accumulate phospholipids and cholesterol from cells lining the blood vessels. As the central hollow core of nascent HDL progressively fills with cholesterol esters, HDL takes on a more globular shape to eventually form the mature HDL particle. </a:t>
            </a:r>
          </a:p>
        </p:txBody>
      </p:sp>
    </p:spTree>
    <p:extLst>
      <p:ext uri="{BB962C8B-B14F-4D97-AF65-F5344CB8AC3E}">
        <p14:creationId xmlns:p14="http://schemas.microsoft.com/office/powerpoint/2010/main" val="7995731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6CEE8F84-8130-402D-8FBA-7C49E11A3BBD}"/>
              </a:ext>
            </a:extLst>
          </p:cNvPr>
          <p:cNvSpPr>
            <a:spLocks noGrp="1" noChangeArrowheads="1"/>
          </p:cNvSpPr>
          <p:nvPr>
            <p:ph type="body" idx="1"/>
          </p:nvPr>
        </p:nvSpPr>
        <p:spPr>
          <a:xfrm>
            <a:off x="228600" y="228600"/>
            <a:ext cx="8763000" cy="6400800"/>
          </a:xfrm>
        </p:spPr>
        <p:txBody>
          <a:bodyPr>
            <a:normAutofit/>
          </a:bodyPr>
          <a:lstStyle/>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smtClean="0">
                <a:latin typeface="Arial" pitchFamily="34" charset="0"/>
                <a:cs typeface="Arial" pitchFamily="34" charset="0"/>
              </a:rPr>
              <a:t>HDL </a:t>
            </a:r>
            <a:r>
              <a:rPr lang="en-AU" altLang="en-US" sz="2200" b="1" dirty="0">
                <a:latin typeface="Arial" pitchFamily="34" charset="0"/>
                <a:cs typeface="Arial" pitchFamily="34" charset="0"/>
              </a:rPr>
              <a:t>accepts free cholesterol from peripheral tissues, such as cells in the walls of blood vessels</a:t>
            </a:r>
            <a:r>
              <a:rPr lang="en-AU" altLang="en-US" sz="2200" b="1" dirty="0" smtClean="0">
                <a:latin typeface="Arial" pitchFamily="34" charset="0"/>
                <a:cs typeface="Arial" pitchFamily="34" charset="0"/>
              </a:rPr>
              <a:t>.</a:t>
            </a:r>
          </a:p>
          <a:p>
            <a:pPr algn="just">
              <a:lnSpc>
                <a:spcPct val="80000"/>
              </a:lnSpc>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This cholesterol is converted to cholesterol ester, part of which is transferred to VLDL, and returned to the liver by IDL and LDL. </a:t>
            </a:r>
            <a:endParaRPr lang="en-AU" altLang="en-US" sz="2200" b="1" dirty="0" smtClean="0">
              <a:latin typeface="Arial" pitchFamily="34" charset="0"/>
              <a:cs typeface="Arial" pitchFamily="34" charset="0"/>
            </a:endParaRP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remainder of the cholesterol is transferred directly as part of the HDL molecule to the liver. </a:t>
            </a:r>
            <a:endParaRPr lang="en-AU" altLang="en-US" sz="2200" b="1" dirty="0" smtClean="0">
              <a:latin typeface="Arial" pitchFamily="34" charset="0"/>
              <a:cs typeface="Arial" pitchFamily="34" charset="0"/>
            </a:endParaRP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liver reutilizes the cholesterol in the synthesis of VLDL, converts it to bile salts, or excretes it directly into the bile. </a:t>
            </a:r>
            <a:r>
              <a:rPr lang="en-AU" altLang="en-US" sz="2200" b="1" dirty="0">
                <a:solidFill>
                  <a:srgbClr val="FF0000"/>
                </a:solidFill>
                <a:latin typeface="Arial" pitchFamily="34" charset="0"/>
                <a:cs typeface="Arial" pitchFamily="34" charset="0"/>
              </a:rPr>
              <a:t>HDL therefore tends to lower blood cholesterol levels.</a:t>
            </a:r>
          </a:p>
        </p:txBody>
      </p:sp>
    </p:spTree>
    <p:extLst>
      <p:ext uri="{BB962C8B-B14F-4D97-AF65-F5344CB8AC3E}">
        <p14:creationId xmlns:p14="http://schemas.microsoft.com/office/powerpoint/2010/main" val="134078425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249B4D9B-8AE9-447C-B7D6-530565FEA893}"/>
              </a:ext>
            </a:extLst>
          </p:cNvPr>
          <p:cNvSpPr>
            <a:spLocks noGrp="1" noChangeArrowheads="1"/>
          </p:cNvSpPr>
          <p:nvPr>
            <p:ph type="body" idx="1"/>
          </p:nvPr>
        </p:nvSpPr>
        <p:spPr>
          <a:xfrm>
            <a:off x="152400" y="152400"/>
            <a:ext cx="8763000" cy="6477000"/>
          </a:xfrm>
        </p:spPr>
        <p:txBody>
          <a:bodyPr>
            <a:normAutofit lnSpcReduction="10000"/>
          </a:bodyPr>
          <a:lstStyle/>
          <a:p>
            <a:r>
              <a:rPr lang="en-AU" altLang="en-US" sz="2800" b="1" u="sng" dirty="0">
                <a:solidFill>
                  <a:srgbClr val="FF0000"/>
                </a:solidFill>
                <a:latin typeface="Arial" pitchFamily="34" charset="0"/>
                <a:cs typeface="Arial" pitchFamily="34" charset="0"/>
              </a:rPr>
              <a:t>3. Reverse cholesterol </a:t>
            </a:r>
            <a:r>
              <a:rPr lang="en-AU" altLang="en-US" sz="2800" b="1" u="sng" dirty="0" smtClean="0">
                <a:solidFill>
                  <a:srgbClr val="FF0000"/>
                </a:solidFill>
                <a:latin typeface="Arial" pitchFamily="34" charset="0"/>
                <a:cs typeface="Arial" pitchFamily="34" charset="0"/>
              </a:rPr>
              <a:t>transport</a:t>
            </a:r>
          </a:p>
          <a:p>
            <a:endParaRPr lang="en-AU" altLang="en-US" sz="2800" b="1" u="sng" dirty="0">
              <a:latin typeface="Arial" pitchFamily="34" charset="0"/>
              <a:cs typeface="Arial" pitchFamily="34" charset="0"/>
            </a:endParaRPr>
          </a:p>
          <a:p>
            <a:pPr algn="just"/>
            <a:r>
              <a:rPr lang="en-AU" altLang="en-US" sz="2200" b="1" dirty="0">
                <a:latin typeface="Arial" pitchFamily="34" charset="0"/>
                <a:cs typeface="Arial" pitchFamily="34" charset="0"/>
              </a:rPr>
              <a:t>A major benefit of HDL particles derives from their ability to remove cholesterol from cholesterol loaded cells and to return the cholesterol to the liver, </a:t>
            </a:r>
            <a:r>
              <a:rPr lang="en-AU" altLang="en-US" sz="2200" b="1" u="sng" dirty="0">
                <a:solidFill>
                  <a:srgbClr val="FF0000"/>
                </a:solidFill>
                <a:latin typeface="Arial" pitchFamily="34" charset="0"/>
                <a:cs typeface="Arial" pitchFamily="34" charset="0"/>
              </a:rPr>
              <a:t>a process known as reverse cholesterol transport.</a:t>
            </a:r>
            <a:r>
              <a:rPr lang="en-AU" altLang="en-US" sz="2200" b="1" dirty="0">
                <a:latin typeface="Arial" pitchFamily="34" charset="0"/>
                <a:cs typeface="Arial" pitchFamily="34" charset="0"/>
              </a:rPr>
              <a:t> </a:t>
            </a:r>
            <a:endParaRPr lang="en-AU" altLang="en-US" sz="2200" b="1" dirty="0" smtClean="0">
              <a:latin typeface="Arial" pitchFamily="34" charset="0"/>
              <a:cs typeface="Arial" pitchFamily="34" charset="0"/>
            </a:endParaRPr>
          </a:p>
          <a:p>
            <a:pPr algn="just"/>
            <a:endParaRPr lang="en-AU" altLang="en-US" sz="2200" b="1" dirty="0" smtClean="0">
              <a:latin typeface="Arial" pitchFamily="34" charset="0"/>
              <a:cs typeface="Arial" pitchFamily="34" charset="0"/>
            </a:endParaRPr>
          </a:p>
          <a:p>
            <a:pPr algn="just"/>
            <a:r>
              <a:rPr lang="en-AU" altLang="en-US" sz="2200" b="1" dirty="0" smtClean="0">
                <a:latin typeface="Arial" pitchFamily="34" charset="0"/>
                <a:cs typeface="Arial" pitchFamily="34" charset="0"/>
              </a:rPr>
              <a:t>This </a:t>
            </a:r>
            <a:r>
              <a:rPr lang="en-AU" altLang="en-US" sz="2200" b="1" dirty="0">
                <a:latin typeface="Arial" pitchFamily="34" charset="0"/>
                <a:cs typeface="Arial" pitchFamily="34" charset="0"/>
              </a:rPr>
              <a:t>is particularly beneficial in vascular tissue; by reducing cellular cholesterol </a:t>
            </a:r>
            <a:r>
              <a:rPr lang="en-AU" altLang="en-US" sz="2200" b="1" dirty="0" smtClean="0">
                <a:latin typeface="Arial" pitchFamily="34" charset="0"/>
                <a:cs typeface="Arial" pitchFamily="34" charset="0"/>
              </a:rPr>
              <a:t>levels</a:t>
            </a:r>
          </a:p>
          <a:p>
            <a:pPr algn="just"/>
            <a:endParaRPr lang="en-AU" altLang="en-US" sz="2200" b="1" dirty="0">
              <a:latin typeface="Arial" pitchFamily="34" charset="0"/>
              <a:cs typeface="Arial" pitchFamily="34" charset="0"/>
            </a:endParaRPr>
          </a:p>
          <a:p>
            <a:pPr algn="just"/>
            <a:r>
              <a:rPr lang="en-AU" altLang="en-US" sz="2200" b="1" dirty="0">
                <a:solidFill>
                  <a:srgbClr val="FF0000"/>
                </a:solidFill>
                <a:latin typeface="Arial" pitchFamily="34" charset="0"/>
                <a:cs typeface="Arial" pitchFamily="34" charset="0"/>
              </a:rPr>
              <a:t>The </a:t>
            </a:r>
            <a:r>
              <a:rPr lang="en-AU" altLang="en-US" sz="2200" b="1" u="sng" dirty="0">
                <a:solidFill>
                  <a:srgbClr val="FF0000"/>
                </a:solidFill>
                <a:latin typeface="Arial" pitchFamily="34" charset="0"/>
                <a:cs typeface="Arial" pitchFamily="34" charset="0"/>
              </a:rPr>
              <a:t>esterification of cholesterol </a:t>
            </a:r>
            <a:r>
              <a:rPr lang="en-AU" altLang="en-US" sz="2200" b="1" dirty="0">
                <a:latin typeface="Arial" pitchFamily="34" charset="0"/>
                <a:cs typeface="Arial" pitchFamily="34" charset="0"/>
              </a:rPr>
              <a:t>in the HDL particle prevent cholesterol from leaving the HDL </a:t>
            </a:r>
            <a:r>
              <a:rPr lang="en-AU" altLang="en-US" sz="2200" b="1" dirty="0" smtClean="0">
                <a:latin typeface="Arial" pitchFamily="34" charset="0"/>
                <a:cs typeface="Arial" pitchFamily="34" charset="0"/>
              </a:rPr>
              <a:t> </a:t>
            </a:r>
          </a:p>
          <a:p>
            <a:pPr algn="just"/>
            <a:endParaRPr lang="en-AU" altLang="en-US" sz="2200" b="1" dirty="0">
              <a:latin typeface="Arial" pitchFamily="34" charset="0"/>
              <a:cs typeface="Arial" pitchFamily="34" charset="0"/>
            </a:endParaRPr>
          </a:p>
          <a:p>
            <a:pPr algn="just"/>
            <a:r>
              <a:rPr lang="en-AU" altLang="en-US" sz="2200" b="1" dirty="0">
                <a:latin typeface="Arial" pitchFamily="34" charset="0"/>
                <a:cs typeface="Arial" pitchFamily="34" charset="0"/>
              </a:rPr>
              <a:t>High levels of HDL in the blood, therefore, are believed to be </a:t>
            </a:r>
            <a:r>
              <a:rPr lang="en-AU" altLang="en-US" sz="2200" b="1" u="sng" dirty="0" err="1">
                <a:solidFill>
                  <a:srgbClr val="FF0000"/>
                </a:solidFill>
                <a:latin typeface="Arial" pitchFamily="34" charset="0"/>
                <a:cs typeface="Arial" pitchFamily="34" charset="0"/>
              </a:rPr>
              <a:t>vasculoprotective</a:t>
            </a:r>
            <a:r>
              <a:rPr lang="en-AU" altLang="en-US" sz="2200" b="1" dirty="0">
                <a:latin typeface="Arial" pitchFamily="34" charset="0"/>
                <a:cs typeface="Arial" pitchFamily="34" charset="0"/>
              </a:rPr>
              <a:t>, because these high levels increase the rate of reverse cholesterol transport “away” from the blood vessels and “toward” the liver.</a:t>
            </a:r>
          </a:p>
        </p:txBody>
      </p:sp>
    </p:spTree>
    <p:extLst>
      <p:ext uri="{BB962C8B-B14F-4D97-AF65-F5344CB8AC3E}">
        <p14:creationId xmlns:p14="http://schemas.microsoft.com/office/powerpoint/2010/main" val="101964008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D39A7576-E96F-4997-A968-813060C1EE7E}"/>
              </a:ext>
            </a:extLst>
          </p:cNvPr>
          <p:cNvSpPr>
            <a:spLocks noGrp="1" noChangeArrowheads="1"/>
          </p:cNvSpPr>
          <p:nvPr>
            <p:ph type="body" idx="1"/>
          </p:nvPr>
        </p:nvSpPr>
        <p:spPr>
          <a:xfrm>
            <a:off x="304800" y="304800"/>
            <a:ext cx="8610600" cy="6248400"/>
          </a:xfrm>
        </p:spPr>
        <p:txBody>
          <a:bodyPr>
            <a:normAutofit lnSpcReduction="10000"/>
          </a:bodyPr>
          <a:lstStyle/>
          <a:p>
            <a:pPr>
              <a:buFontTx/>
              <a:buNone/>
            </a:pPr>
            <a:r>
              <a:rPr lang="en-US" altLang="en-US" sz="2800" b="1" u="sng" dirty="0">
                <a:solidFill>
                  <a:srgbClr val="FF0000"/>
                </a:solidFill>
              </a:rPr>
              <a:t>The desired values in most adults are </a:t>
            </a:r>
            <a:r>
              <a:rPr lang="en-AU" altLang="en-US" sz="2800" b="1" u="sng" dirty="0">
                <a:solidFill>
                  <a:srgbClr val="FF0000"/>
                </a:solidFill>
              </a:rPr>
              <a:t>(from NIH U.S.A)</a:t>
            </a:r>
            <a:r>
              <a:rPr lang="en-US" altLang="en-US" sz="2800" b="1" u="sng" dirty="0">
                <a:solidFill>
                  <a:srgbClr val="FF0000"/>
                </a:solidFill>
              </a:rPr>
              <a:t>:</a:t>
            </a:r>
            <a:endParaRPr lang="en-AU" altLang="en-US" sz="2800" b="1" u="sng" dirty="0">
              <a:solidFill>
                <a:srgbClr val="FF0000"/>
              </a:solidFill>
            </a:endParaRPr>
          </a:p>
          <a:p>
            <a:pPr algn="just"/>
            <a:r>
              <a:rPr lang="en-US" altLang="en-US" sz="2800" b="1" u="sng" dirty="0">
                <a:solidFill>
                  <a:srgbClr val="FF0000"/>
                </a:solidFill>
              </a:rPr>
              <a:t>LDL</a:t>
            </a:r>
            <a:r>
              <a:rPr lang="en-US" altLang="en-US" sz="2800" b="1" dirty="0"/>
              <a:t> cholesterol: </a:t>
            </a:r>
            <a:r>
              <a:rPr lang="en-AU" altLang="en-US" sz="2800" b="1" dirty="0">
                <a:latin typeface="Times New Roman" panose="02020603050405020304" pitchFamily="18" charset="0"/>
                <a:ea typeface="MS Mincho" pitchFamily="49" charset="-128"/>
                <a:cs typeface="Times New Roman" panose="02020603050405020304" pitchFamily="18" charset="0"/>
              </a:rPr>
              <a:t>Optimal Less than 100 mg/dL and borderline high 130-159 </a:t>
            </a:r>
            <a:r>
              <a:rPr lang="en-AU" altLang="en-US" sz="2800" b="1" dirty="0" smtClean="0">
                <a:latin typeface="Times New Roman" panose="02020603050405020304" pitchFamily="18" charset="0"/>
                <a:ea typeface="MS Mincho" pitchFamily="49" charset="-128"/>
                <a:cs typeface="Times New Roman" panose="02020603050405020304" pitchFamily="18" charset="0"/>
              </a:rPr>
              <a:t>mg/</a:t>
            </a:r>
            <a:r>
              <a:rPr lang="en-AU" altLang="en-US" sz="2800" b="1" dirty="0" err="1" smtClean="0">
                <a:latin typeface="Times New Roman" panose="02020603050405020304" pitchFamily="18" charset="0"/>
                <a:ea typeface="MS Mincho" pitchFamily="49" charset="-128"/>
                <a:cs typeface="Times New Roman" panose="02020603050405020304" pitchFamily="18" charset="0"/>
              </a:rPr>
              <a:t>dL</a:t>
            </a:r>
            <a:endParaRPr lang="en-AU" altLang="en-US" sz="2800" b="1" dirty="0" smtClean="0">
              <a:latin typeface="Times New Roman" panose="02020603050405020304" pitchFamily="18" charset="0"/>
              <a:ea typeface="MS Mincho" pitchFamily="49" charset="-128"/>
              <a:cs typeface="Times New Roman" panose="02020603050405020304" pitchFamily="18" charset="0"/>
            </a:endParaRPr>
          </a:p>
          <a:p>
            <a:pPr algn="just"/>
            <a:endParaRPr lang="en-AU" altLang="en-US" sz="2800" b="1" dirty="0">
              <a:latin typeface="Times New Roman" panose="02020603050405020304" pitchFamily="18" charset="0"/>
              <a:ea typeface="MS Mincho" pitchFamily="49" charset="-128"/>
              <a:cs typeface="Times New Roman" panose="02020603050405020304" pitchFamily="18" charset="0"/>
            </a:endParaRPr>
          </a:p>
          <a:p>
            <a:pPr algn="just"/>
            <a:r>
              <a:rPr lang="en-US" altLang="en-US" sz="2800" b="1" u="sng" dirty="0">
                <a:solidFill>
                  <a:srgbClr val="FF0000"/>
                </a:solidFill>
              </a:rPr>
              <a:t>HDL</a:t>
            </a:r>
            <a:r>
              <a:rPr lang="en-US" altLang="en-US" sz="2800" b="1" dirty="0"/>
              <a:t> cholesterol: </a:t>
            </a:r>
            <a:r>
              <a:rPr lang="en-US" altLang="en-US" sz="2800" b="1" dirty="0" smtClean="0"/>
              <a:t>Greater </a:t>
            </a:r>
            <a:r>
              <a:rPr lang="en-US" altLang="en-US" sz="2800" b="1" dirty="0"/>
              <a:t>than </a:t>
            </a:r>
            <a:r>
              <a:rPr lang="en-US" altLang="en-US" sz="2800" b="1" dirty="0" smtClean="0"/>
              <a:t>40-60 </a:t>
            </a:r>
            <a:r>
              <a:rPr lang="en-US" altLang="en-US" sz="2800" b="1" dirty="0"/>
              <a:t>mg/dL </a:t>
            </a:r>
            <a:r>
              <a:rPr lang="en-US" altLang="en-US" sz="2400" b="1" dirty="0"/>
              <a:t>(higher numbers are desired</a:t>
            </a:r>
            <a:r>
              <a:rPr lang="en-US" altLang="en-US" sz="2400" b="1" dirty="0" smtClean="0"/>
              <a:t>)</a:t>
            </a:r>
          </a:p>
          <a:p>
            <a:pPr algn="just"/>
            <a:endParaRPr lang="en-AU" altLang="en-US" sz="2800" b="1" dirty="0"/>
          </a:p>
          <a:p>
            <a:pPr algn="just"/>
            <a:r>
              <a:rPr lang="en-US" altLang="en-US" sz="2800" b="1" u="sng" dirty="0">
                <a:solidFill>
                  <a:srgbClr val="FF0000"/>
                </a:solidFill>
              </a:rPr>
              <a:t>Total cholesterol</a:t>
            </a:r>
            <a:r>
              <a:rPr lang="en-US" altLang="en-US" sz="2800" b="1" dirty="0">
                <a:solidFill>
                  <a:srgbClr val="FF0000"/>
                </a:solidFill>
              </a:rPr>
              <a:t>: </a:t>
            </a:r>
            <a:r>
              <a:rPr lang="en-AU" altLang="en-US" sz="2800" b="1" dirty="0">
                <a:latin typeface="Times New Roman" panose="02020603050405020304" pitchFamily="18" charset="0"/>
                <a:ea typeface="MS Mincho" pitchFamily="49" charset="-128"/>
              </a:rPr>
              <a:t>Desirable Less than 200 mg/dL</a:t>
            </a:r>
          </a:p>
          <a:p>
            <a:pPr algn="just">
              <a:buNone/>
            </a:pPr>
            <a:r>
              <a:rPr lang="en-AU" altLang="en-US" sz="2800" b="1" dirty="0" smtClean="0">
                <a:latin typeface="Times New Roman" panose="02020603050405020304" pitchFamily="18" charset="0"/>
                <a:ea typeface="MS Mincho" pitchFamily="49" charset="-128"/>
              </a:rPr>
              <a:t>     and </a:t>
            </a:r>
            <a:r>
              <a:rPr lang="en-AU" altLang="en-US" sz="2800" b="1" dirty="0">
                <a:latin typeface="Times New Roman" panose="02020603050405020304" pitchFamily="18" charset="0"/>
                <a:ea typeface="MS Mincho" pitchFamily="49" charset="-128"/>
              </a:rPr>
              <a:t>borderline high is 200-239 </a:t>
            </a:r>
            <a:r>
              <a:rPr lang="en-AU" altLang="en-US" sz="2800" b="1" dirty="0" smtClean="0">
                <a:latin typeface="Times New Roman" panose="02020603050405020304" pitchFamily="18" charset="0"/>
                <a:ea typeface="MS Mincho" pitchFamily="49" charset="-128"/>
              </a:rPr>
              <a:t>mg/</a:t>
            </a:r>
            <a:r>
              <a:rPr lang="en-AU" altLang="en-US" sz="2800" b="1" dirty="0" err="1" smtClean="0">
                <a:latin typeface="Times New Roman" panose="02020603050405020304" pitchFamily="18" charset="0"/>
                <a:ea typeface="MS Mincho" pitchFamily="49" charset="-128"/>
              </a:rPr>
              <a:t>dL</a:t>
            </a:r>
            <a:endParaRPr lang="en-AU" altLang="en-US" sz="2800" b="1" dirty="0" smtClean="0">
              <a:latin typeface="Times New Roman" panose="02020603050405020304" pitchFamily="18" charset="0"/>
              <a:ea typeface="MS Mincho" pitchFamily="49" charset="-128"/>
            </a:endParaRPr>
          </a:p>
          <a:p>
            <a:pPr algn="just"/>
            <a:endParaRPr lang="en-AU" altLang="en-US" sz="2800" b="1" dirty="0">
              <a:latin typeface="Times New Roman" panose="02020603050405020304" pitchFamily="18" charset="0"/>
              <a:ea typeface="MS Mincho" pitchFamily="49" charset="-128"/>
            </a:endParaRPr>
          </a:p>
          <a:p>
            <a:pPr algn="just"/>
            <a:r>
              <a:rPr lang="en-US" altLang="en-US" sz="2800" b="1" u="sng" dirty="0">
                <a:solidFill>
                  <a:srgbClr val="FF0000"/>
                </a:solidFill>
              </a:rPr>
              <a:t>Triglycerides</a:t>
            </a:r>
            <a:r>
              <a:rPr lang="en-US" altLang="en-US" sz="2800" b="1" dirty="0" smtClean="0">
                <a:solidFill>
                  <a:srgbClr val="FF0000"/>
                </a:solidFill>
              </a:rPr>
              <a:t>:  </a:t>
            </a:r>
            <a:r>
              <a:rPr lang="en-US" altLang="en-US" sz="2800" b="1" dirty="0" smtClean="0"/>
              <a:t>10-150  </a:t>
            </a:r>
            <a:r>
              <a:rPr lang="en-US" altLang="en-US" sz="2400" b="1" dirty="0"/>
              <a:t>(lower numbers are desired</a:t>
            </a:r>
            <a:r>
              <a:rPr lang="en-US" altLang="en-US" sz="2400" b="1" dirty="0" smtClean="0"/>
              <a:t>)</a:t>
            </a:r>
          </a:p>
          <a:p>
            <a:pPr algn="just"/>
            <a:endParaRPr lang="en-AU" altLang="en-US" sz="2400" b="1" dirty="0"/>
          </a:p>
          <a:p>
            <a:pPr algn="just"/>
            <a:r>
              <a:rPr lang="en-US" altLang="en-US" sz="2800" b="1" u="sng" dirty="0">
                <a:solidFill>
                  <a:srgbClr val="FF0000"/>
                </a:solidFill>
              </a:rPr>
              <a:t>VLDL</a:t>
            </a:r>
            <a:r>
              <a:rPr lang="en-US" altLang="en-US" sz="2800" b="1" dirty="0">
                <a:solidFill>
                  <a:srgbClr val="FF0000"/>
                </a:solidFill>
              </a:rPr>
              <a:t>: </a:t>
            </a:r>
            <a:r>
              <a:rPr lang="en-US" altLang="en-US" sz="2800" b="1" dirty="0" smtClean="0">
                <a:solidFill>
                  <a:srgbClr val="FF0000"/>
                </a:solidFill>
              </a:rPr>
              <a:t> </a:t>
            </a:r>
            <a:r>
              <a:rPr lang="en-US" altLang="en-US" sz="2800" b="1" dirty="0" smtClean="0"/>
              <a:t>2-38</a:t>
            </a:r>
            <a:endParaRPr lang="en-AU" altLang="en-US" sz="2800" b="1" dirty="0"/>
          </a:p>
          <a:p>
            <a:endParaRPr lang="en-AU" altLang="en-US" sz="2800" dirty="0"/>
          </a:p>
        </p:txBody>
      </p:sp>
    </p:spTree>
    <p:extLst>
      <p:ext uri="{BB962C8B-B14F-4D97-AF65-F5344CB8AC3E}">
        <p14:creationId xmlns:p14="http://schemas.microsoft.com/office/powerpoint/2010/main" val="246745467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E2D2D189-097E-47BA-8C43-E47FCF3595CA}"/>
              </a:ext>
            </a:extLst>
          </p:cNvPr>
          <p:cNvSpPr>
            <a:spLocks noGrp="1" noChangeArrowheads="1"/>
          </p:cNvSpPr>
          <p:nvPr>
            <p:ph type="body" idx="1"/>
          </p:nvPr>
        </p:nvSpPr>
        <p:spPr>
          <a:xfrm>
            <a:off x="152400" y="228600"/>
            <a:ext cx="8763000" cy="6477000"/>
          </a:xfrm>
        </p:spPr>
        <p:txBody>
          <a:bodyPr>
            <a:normAutofit/>
          </a:bodyPr>
          <a:lstStyle/>
          <a:p>
            <a:pPr marL="533400" indent="-533400">
              <a:lnSpc>
                <a:spcPct val="80000"/>
              </a:lnSpc>
              <a:buFontTx/>
              <a:buNone/>
            </a:pPr>
            <a:r>
              <a:rPr lang="en-AU" altLang="en-US" sz="2400" b="1" u="sng" dirty="0">
                <a:solidFill>
                  <a:srgbClr val="FF0000"/>
                </a:solidFill>
                <a:latin typeface="Arial" pitchFamily="34" charset="0"/>
                <a:cs typeface="Arial" pitchFamily="34" charset="0"/>
              </a:rPr>
              <a:t>High blood cholesterol (hypercholesterolemia) caused by:</a:t>
            </a:r>
          </a:p>
          <a:p>
            <a:pPr marL="533400" indent="-533400">
              <a:lnSpc>
                <a:spcPct val="80000"/>
              </a:lnSpc>
              <a:buFontTx/>
              <a:buNone/>
            </a:pPr>
            <a:endParaRPr lang="en-AU" altLang="en-US" sz="1200" b="1" u="sng" dirty="0">
              <a:latin typeface="Arial" pitchFamily="34" charset="0"/>
              <a:cs typeface="Arial" pitchFamily="34" charset="0"/>
            </a:endParaRPr>
          </a:p>
          <a:p>
            <a:pPr marL="533400" indent="-533400" algn="just">
              <a:lnSpc>
                <a:spcPct val="80000"/>
              </a:lnSpc>
              <a:buFontTx/>
              <a:buAutoNum type="arabicPeriod"/>
            </a:pPr>
            <a:r>
              <a:rPr lang="en-AU" altLang="en-US" sz="2000" b="1" u="sng" dirty="0">
                <a:latin typeface="Arial" pitchFamily="34" charset="0"/>
                <a:cs typeface="Arial" pitchFamily="34" charset="0"/>
              </a:rPr>
              <a:t>Heredity</a:t>
            </a:r>
            <a:r>
              <a:rPr lang="en-AU" altLang="en-US" sz="2000" b="1" dirty="0">
                <a:latin typeface="Arial" pitchFamily="34" charset="0"/>
                <a:cs typeface="Arial" pitchFamily="34" charset="0"/>
              </a:rPr>
              <a:t>—genetic disease- known as Familial </a:t>
            </a:r>
            <a:r>
              <a:rPr lang="en-AU" altLang="en-US" sz="2000" b="1" dirty="0" smtClean="0">
                <a:latin typeface="Arial" pitchFamily="34" charset="0"/>
                <a:cs typeface="Arial" pitchFamily="34" charset="0"/>
              </a:rPr>
              <a:t>hypercholesterolemia that </a:t>
            </a:r>
            <a:r>
              <a:rPr lang="en-AU" altLang="en-US" sz="2000" b="1" dirty="0">
                <a:latin typeface="Arial" pitchFamily="34" charset="0"/>
                <a:cs typeface="Arial" pitchFamily="34" charset="0"/>
              </a:rPr>
              <a:t>run in families. </a:t>
            </a:r>
          </a:p>
          <a:p>
            <a:pPr marL="533400" indent="-533400" algn="just">
              <a:lnSpc>
                <a:spcPct val="80000"/>
              </a:lnSpc>
            </a:pPr>
            <a:r>
              <a:rPr lang="en-AU" altLang="en-US" sz="2000" b="1" dirty="0">
                <a:latin typeface="Arial" pitchFamily="34" charset="0"/>
                <a:cs typeface="Arial" pitchFamily="34" charset="0"/>
              </a:rPr>
              <a:t>The defect makes the body unable to remove LDL from the blood. This results in high levels of LDL in the blood. </a:t>
            </a:r>
          </a:p>
          <a:p>
            <a:pPr marL="533400" indent="-533400" algn="just">
              <a:lnSpc>
                <a:spcPct val="80000"/>
              </a:lnSpc>
            </a:pPr>
            <a:endParaRPr lang="en-AU" altLang="en-US" sz="2000" b="1" dirty="0">
              <a:latin typeface="Arial" pitchFamily="34" charset="0"/>
              <a:cs typeface="Arial" pitchFamily="34" charset="0"/>
            </a:endParaRPr>
          </a:p>
          <a:p>
            <a:pPr marL="533400" indent="-533400" algn="just">
              <a:lnSpc>
                <a:spcPct val="80000"/>
              </a:lnSpc>
              <a:buFontTx/>
              <a:buNone/>
            </a:pPr>
            <a:r>
              <a:rPr lang="en-AU" altLang="en-US" sz="2000" b="1" dirty="0">
                <a:latin typeface="Arial" pitchFamily="34" charset="0"/>
                <a:cs typeface="Arial" pitchFamily="34" charset="0"/>
              </a:rPr>
              <a:t>2. </a:t>
            </a:r>
            <a:r>
              <a:rPr lang="en-AU" altLang="en-US" sz="2000" b="1" u="sng" dirty="0">
                <a:latin typeface="Arial" pitchFamily="34" charset="0"/>
                <a:cs typeface="Arial" pitchFamily="34" charset="0"/>
              </a:rPr>
              <a:t>Diet</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overconsumption </a:t>
            </a:r>
            <a:r>
              <a:rPr lang="en-AU" altLang="en-US" sz="2000" b="1" dirty="0">
                <a:latin typeface="Arial" pitchFamily="34" charset="0"/>
                <a:cs typeface="Arial" pitchFamily="34" charset="0"/>
              </a:rPr>
              <a:t>of high cholesterol also play a </a:t>
            </a:r>
            <a:r>
              <a:rPr lang="en-AU" altLang="en-US" sz="2000" b="1" dirty="0" smtClean="0">
                <a:latin typeface="Arial" pitchFamily="34" charset="0"/>
                <a:cs typeface="Arial" pitchFamily="34" charset="0"/>
              </a:rPr>
              <a:t>part</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3. </a:t>
            </a:r>
            <a:r>
              <a:rPr lang="en-AU" altLang="en-US" sz="2000" b="1" u="sng" dirty="0">
                <a:latin typeface="Arial" pitchFamily="34" charset="0"/>
                <a:cs typeface="Arial" pitchFamily="34" charset="0"/>
              </a:rPr>
              <a:t>Weight</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being </a:t>
            </a:r>
            <a:r>
              <a:rPr lang="en-AU" altLang="en-US" sz="2000" b="1" dirty="0">
                <a:latin typeface="Arial" pitchFamily="34" charset="0"/>
                <a:cs typeface="Arial" pitchFamily="34" charset="0"/>
              </a:rPr>
              <a:t>overweight </a:t>
            </a:r>
            <a:r>
              <a:rPr lang="en-AU" altLang="en-US" sz="2000" b="1" dirty="0" smtClean="0">
                <a:latin typeface="Arial" pitchFamily="34" charset="0"/>
                <a:cs typeface="Arial" pitchFamily="34" charset="0"/>
              </a:rPr>
              <a:t>increases </a:t>
            </a:r>
            <a:r>
              <a:rPr lang="en-AU" altLang="en-US" sz="2000" b="1" dirty="0">
                <a:latin typeface="Arial" pitchFamily="34" charset="0"/>
                <a:cs typeface="Arial" pitchFamily="34" charset="0"/>
              </a:rPr>
              <a:t>your cholesterol and is a risk factor for heart disease</a:t>
            </a:r>
            <a:r>
              <a:rPr lang="en-AU" altLang="en-US" sz="2000" b="1" dirty="0" smtClean="0">
                <a:latin typeface="Arial" pitchFamily="34" charset="0"/>
                <a:cs typeface="Arial" pitchFamily="34" charset="0"/>
              </a:rPr>
              <a:t>.</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4. </a:t>
            </a:r>
            <a:r>
              <a:rPr lang="en-AU" altLang="en-US" sz="2000" b="1" u="sng" dirty="0">
                <a:latin typeface="Arial" pitchFamily="34" charset="0"/>
                <a:cs typeface="Arial" pitchFamily="34" charset="0"/>
              </a:rPr>
              <a:t>Physical Activity:</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physical </a:t>
            </a:r>
            <a:r>
              <a:rPr lang="en-AU" altLang="en-US" sz="2000" b="1" dirty="0">
                <a:latin typeface="Arial" pitchFamily="34" charset="0"/>
                <a:cs typeface="Arial" pitchFamily="34" charset="0"/>
              </a:rPr>
              <a:t>activity can help lower </a:t>
            </a:r>
            <a:r>
              <a:rPr lang="en-AU" altLang="en-US" sz="2000" b="1" dirty="0" smtClean="0">
                <a:latin typeface="Arial" pitchFamily="34" charset="0"/>
                <a:cs typeface="Arial" pitchFamily="34" charset="0"/>
              </a:rPr>
              <a:t>LDL and </a:t>
            </a:r>
            <a:r>
              <a:rPr lang="en-AU" altLang="en-US" sz="2000" b="1" dirty="0">
                <a:latin typeface="Arial" pitchFamily="34" charset="0"/>
                <a:cs typeface="Arial" pitchFamily="34" charset="0"/>
              </a:rPr>
              <a:t>raise HDL </a:t>
            </a:r>
            <a:r>
              <a:rPr lang="en-AU" altLang="en-US" sz="2000" b="1" dirty="0" smtClean="0">
                <a:latin typeface="Arial" pitchFamily="34" charset="0"/>
                <a:cs typeface="Arial" pitchFamily="34" charset="0"/>
              </a:rPr>
              <a:t> levels</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5. </a:t>
            </a:r>
            <a:r>
              <a:rPr lang="en-AU" altLang="en-US" sz="2000" b="1" u="sng" dirty="0">
                <a:latin typeface="Arial" pitchFamily="34" charset="0"/>
                <a:cs typeface="Arial" pitchFamily="34" charset="0"/>
              </a:rPr>
              <a:t>Age and Gender</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As </a:t>
            </a:r>
            <a:r>
              <a:rPr lang="en-AU" altLang="en-US" sz="2000" b="1" dirty="0">
                <a:latin typeface="Arial" pitchFamily="34" charset="0"/>
                <a:cs typeface="Arial" pitchFamily="34" charset="0"/>
              </a:rPr>
              <a:t>women and men get older, their cholesterol levels rise. </a:t>
            </a:r>
          </a:p>
          <a:p>
            <a:pPr marL="533400" indent="-533400" algn="just">
              <a:lnSpc>
                <a:spcPct val="80000"/>
              </a:lnSpc>
            </a:pPr>
            <a:r>
              <a:rPr lang="en-AU" altLang="en-US" sz="2000" b="1" dirty="0">
                <a:latin typeface="Arial" pitchFamily="34" charset="0"/>
                <a:cs typeface="Arial" pitchFamily="34" charset="0"/>
              </a:rPr>
              <a:t>Before the age of </a:t>
            </a:r>
            <a:r>
              <a:rPr lang="en-AU" altLang="en-US" sz="2000" b="1" u="sng" dirty="0">
                <a:latin typeface="Arial" pitchFamily="34" charset="0"/>
                <a:cs typeface="Arial" pitchFamily="34" charset="0"/>
              </a:rPr>
              <a:t>menopause</a:t>
            </a:r>
            <a:r>
              <a:rPr lang="en-AU" altLang="en-US" sz="2000" b="1" dirty="0">
                <a:latin typeface="Arial" pitchFamily="34" charset="0"/>
                <a:cs typeface="Arial" pitchFamily="34" charset="0"/>
              </a:rPr>
              <a:t>, women have lower total cholesterol levels than men of the same age. After the age of menopause, women's LDL levels tend to rise. </a:t>
            </a:r>
          </a:p>
        </p:txBody>
      </p:sp>
    </p:spTree>
    <p:extLst>
      <p:ext uri="{BB962C8B-B14F-4D97-AF65-F5344CB8AC3E}">
        <p14:creationId xmlns:p14="http://schemas.microsoft.com/office/powerpoint/2010/main" val="314372424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B72CEAE-265D-47D5-AC23-948203D1A9AE}"/>
              </a:ext>
            </a:extLst>
          </p:cNvPr>
          <p:cNvSpPr>
            <a:spLocks noGrp="1" noChangeArrowheads="1"/>
          </p:cNvSpPr>
          <p:nvPr>
            <p:ph type="body" idx="1"/>
          </p:nvPr>
        </p:nvSpPr>
        <p:spPr>
          <a:xfrm>
            <a:off x="228600" y="228600"/>
            <a:ext cx="8663880" cy="6400800"/>
          </a:xfrm>
        </p:spPr>
        <p:txBody>
          <a:bodyPr>
            <a:normAutofit lnSpcReduction="10000"/>
          </a:bodyPr>
          <a:lstStyle/>
          <a:p>
            <a:pPr marL="406400" indent="-406400" algn="just">
              <a:lnSpc>
                <a:spcPct val="80000"/>
              </a:lnSpc>
              <a:buFontTx/>
              <a:buNone/>
            </a:pPr>
            <a:r>
              <a:rPr lang="en-AU" altLang="en-US" sz="2400" b="1" u="sng" dirty="0">
                <a:solidFill>
                  <a:srgbClr val="FF0000"/>
                </a:solidFill>
                <a:latin typeface="Arial" pitchFamily="34" charset="0"/>
                <a:cs typeface="Arial" pitchFamily="34" charset="0"/>
              </a:rPr>
              <a:t>Cholesterol synthesized in the liver has essentially three </a:t>
            </a:r>
            <a:r>
              <a:rPr lang="en-AU" altLang="en-US" sz="2400" b="1" u="sng" dirty="0" smtClean="0">
                <a:solidFill>
                  <a:srgbClr val="FF0000"/>
                </a:solidFill>
                <a:latin typeface="Arial" pitchFamily="34" charset="0"/>
                <a:cs typeface="Arial" pitchFamily="34" charset="0"/>
              </a:rPr>
              <a:t>fates</a:t>
            </a:r>
          </a:p>
          <a:p>
            <a:pPr marL="406400" indent="-406400" algn="just">
              <a:lnSpc>
                <a:spcPct val="80000"/>
              </a:lnSpc>
              <a:buFontTx/>
              <a:buNone/>
            </a:pPr>
            <a:endParaRPr lang="en-AU" altLang="en-US" sz="2400" b="1" u="sng" dirty="0">
              <a:solidFill>
                <a:srgbClr val="FF0000"/>
              </a:solidFill>
              <a:latin typeface="Arial" pitchFamily="34" charset="0"/>
              <a:cs typeface="Arial" pitchFamily="34" charset="0"/>
            </a:endParaRPr>
          </a:p>
          <a:p>
            <a:pPr marL="406400" indent="-406400" algn="just">
              <a:lnSpc>
                <a:spcPct val="80000"/>
              </a:lnSpc>
              <a:buFontTx/>
              <a:buAutoNum type="arabicParenR"/>
            </a:pPr>
            <a:r>
              <a:rPr lang="en-AU" altLang="en-US" sz="2200" b="1" dirty="0">
                <a:latin typeface="Arial" pitchFamily="34" charset="0"/>
                <a:cs typeface="Arial" pitchFamily="34" charset="0"/>
              </a:rPr>
              <a:t>It can be esterified with a fatty acid by the enzyme </a:t>
            </a:r>
            <a:r>
              <a:rPr lang="en-AU" altLang="en-US" sz="2200" b="1" dirty="0" err="1" smtClean="0">
                <a:latin typeface="Arial" pitchFamily="34" charset="0"/>
                <a:cs typeface="Arial" pitchFamily="34" charset="0"/>
              </a:rPr>
              <a:t>acyl</a:t>
            </a:r>
            <a:r>
              <a:rPr lang="en-AU" altLang="en-US" sz="2200" b="1" dirty="0" smtClean="0">
                <a:latin typeface="Arial" pitchFamily="34" charset="0"/>
                <a:cs typeface="Arial" pitchFamily="34" charset="0"/>
              </a:rPr>
              <a:t>-</a:t>
            </a:r>
            <a:r>
              <a:rPr lang="en-AU" altLang="en-US" sz="2200" b="1" dirty="0" err="1" smtClean="0">
                <a:latin typeface="Arial" pitchFamily="34" charset="0"/>
                <a:cs typeface="Arial" pitchFamily="34" charset="0"/>
              </a:rPr>
              <a:t>CoA</a:t>
            </a:r>
            <a:r>
              <a:rPr lang="en-AU" altLang="en-US" sz="2200" b="1" dirty="0" smtClean="0">
                <a:latin typeface="Arial" pitchFamily="34" charset="0"/>
                <a:cs typeface="Arial" pitchFamily="34" charset="0"/>
              </a:rPr>
              <a:t>-cholesterol </a:t>
            </a:r>
            <a:r>
              <a:rPr lang="en-AU" altLang="en-US" sz="2200" b="1" dirty="0">
                <a:latin typeface="Arial" pitchFamily="34" charset="0"/>
                <a:cs typeface="Arial" pitchFamily="34" charset="0"/>
              </a:rPr>
              <a:t>acyl transferase (ACAT) to make cholesterol esters that are stored in lipid </a:t>
            </a:r>
            <a:r>
              <a:rPr lang="en-AU" altLang="en-US" sz="2200" b="1" dirty="0" smtClean="0">
                <a:latin typeface="Arial" pitchFamily="34" charset="0"/>
                <a:cs typeface="Arial" pitchFamily="34" charset="0"/>
              </a:rPr>
              <a:t>droplets</a:t>
            </a:r>
          </a:p>
          <a:p>
            <a:pPr marL="406400" indent="-406400" algn="just">
              <a:lnSpc>
                <a:spcPct val="80000"/>
              </a:lnSpc>
              <a:buFontTx/>
              <a:buNone/>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marL="406400" indent="-406400" algn="just">
              <a:lnSpc>
                <a:spcPct val="80000"/>
              </a:lnSpc>
              <a:buFontTx/>
              <a:buNone/>
            </a:pPr>
            <a:r>
              <a:rPr lang="en-AU" altLang="en-US" sz="2200" b="1" dirty="0">
                <a:latin typeface="Arial" pitchFamily="34" charset="0"/>
                <a:cs typeface="Arial" pitchFamily="34" charset="0"/>
              </a:rPr>
              <a:t>2) </a:t>
            </a:r>
            <a:r>
              <a:rPr lang="en-AU" altLang="en-US" sz="2200" b="1" dirty="0" smtClean="0">
                <a:latin typeface="Arial" pitchFamily="34" charset="0"/>
                <a:cs typeface="Arial" pitchFamily="34" charset="0"/>
              </a:rPr>
              <a:t>It can be exported </a:t>
            </a:r>
            <a:r>
              <a:rPr lang="en-AU" altLang="en-US" sz="2200" b="1" dirty="0">
                <a:latin typeface="Arial" pitchFamily="34" charset="0"/>
                <a:cs typeface="Arial" pitchFamily="34" charset="0"/>
              </a:rPr>
              <a:t>to the peripheral tissues through packaging into lipoprotein </a:t>
            </a:r>
            <a:r>
              <a:rPr lang="en-AU" altLang="en-US" sz="2200" b="1" dirty="0" smtClean="0">
                <a:latin typeface="Arial" pitchFamily="34" charset="0"/>
                <a:cs typeface="Arial" pitchFamily="34" charset="0"/>
              </a:rPr>
              <a:t>particles</a:t>
            </a:r>
          </a:p>
          <a:p>
            <a:pPr marL="406400" indent="-406400" algn="just">
              <a:lnSpc>
                <a:spcPct val="80000"/>
              </a:lnSpc>
              <a:buFontTx/>
              <a:buNone/>
            </a:pPr>
            <a:endParaRPr lang="en-AU" altLang="en-US" sz="2200" b="1" dirty="0">
              <a:latin typeface="Arial" pitchFamily="34" charset="0"/>
              <a:cs typeface="Arial" pitchFamily="34" charset="0"/>
            </a:endParaRPr>
          </a:p>
          <a:p>
            <a:pPr marL="406400" indent="-406400" algn="just">
              <a:lnSpc>
                <a:spcPct val="80000"/>
              </a:lnSpc>
              <a:buFontTx/>
              <a:buNone/>
            </a:pPr>
            <a:r>
              <a:rPr lang="en-AU" altLang="en-US" sz="2200" b="1" dirty="0">
                <a:latin typeface="Arial" pitchFamily="34" charset="0"/>
                <a:cs typeface="Arial" pitchFamily="34" charset="0"/>
              </a:rPr>
              <a:t>3) </a:t>
            </a:r>
            <a:r>
              <a:rPr lang="en-AU" altLang="en-US" sz="2200" b="1" dirty="0" smtClean="0">
                <a:latin typeface="Arial" pitchFamily="34" charset="0"/>
                <a:cs typeface="Arial" pitchFamily="34" charset="0"/>
              </a:rPr>
              <a:t>It can be converted </a:t>
            </a:r>
            <a:r>
              <a:rPr lang="en-AU" altLang="en-US" sz="2200" b="1" dirty="0">
                <a:latin typeface="Arial" pitchFamily="34" charset="0"/>
                <a:cs typeface="Arial" pitchFamily="34" charset="0"/>
              </a:rPr>
              <a:t>into bile acids which are transported to the bile duct and secreted into the small intestine to aid in fat absorption</a:t>
            </a:r>
            <a:r>
              <a:rPr lang="en-AU" altLang="en-US" sz="2200" b="1" dirty="0" smtClean="0">
                <a:latin typeface="Arial" pitchFamily="34" charset="0"/>
                <a:cs typeface="Arial" pitchFamily="34" charset="0"/>
              </a:rPr>
              <a:t>.</a:t>
            </a:r>
          </a:p>
          <a:p>
            <a:pPr marL="406400" indent="-406400" algn="just">
              <a:lnSpc>
                <a:spcPct val="80000"/>
              </a:lnSpc>
              <a:buFontTx/>
              <a:buNone/>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As much as 50% of the cholesterol synthesized in liver cells on a daily basis is converted to bile acids.</a:t>
            </a: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Bile acids, are amphipathic molecules that are stored in the gall bladder and secreted into the intestine through the bile duct. </a:t>
            </a:r>
            <a:endParaRPr lang="en-AU" altLang="en-US" sz="2200" b="1" dirty="0" smtClean="0">
              <a:latin typeface="Arial" pitchFamily="34" charset="0"/>
              <a:cs typeface="Arial" pitchFamily="34" charset="0"/>
            </a:endParaRP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Most of the bile acid is reabsorbed and returned to the liver </a:t>
            </a:r>
            <a:r>
              <a:rPr lang="en-US" altLang="en-US" sz="2200" b="1" dirty="0">
                <a:latin typeface="Arial" pitchFamily="34" charset="0"/>
                <a:cs typeface="Arial" pitchFamily="34" charset="0"/>
              </a:rPr>
              <a:t>(greater than 95 percent) </a:t>
            </a:r>
            <a:r>
              <a:rPr lang="en-AU" altLang="en-US" sz="2200" b="1" dirty="0">
                <a:latin typeface="Arial" pitchFamily="34" charset="0"/>
                <a:cs typeface="Arial" pitchFamily="34" charset="0"/>
              </a:rPr>
              <a:t>and the rest is excreted as </a:t>
            </a:r>
            <a:r>
              <a:rPr lang="en-AU" altLang="en-US" sz="2200" b="1" dirty="0" smtClean="0">
                <a:latin typeface="Arial" pitchFamily="34" charset="0"/>
                <a:cs typeface="Arial" pitchFamily="34" charset="0"/>
              </a:rPr>
              <a:t>waste</a:t>
            </a:r>
            <a:endParaRPr lang="en-AU" altLang="en-US" sz="2200" b="1" dirty="0">
              <a:latin typeface="Arial" pitchFamily="34" charset="0"/>
              <a:cs typeface="Arial" pitchFamily="34" charset="0"/>
            </a:endParaRPr>
          </a:p>
        </p:txBody>
      </p:sp>
    </p:spTree>
    <p:extLst>
      <p:ext uri="{BB962C8B-B14F-4D97-AF65-F5344CB8AC3E}">
        <p14:creationId xmlns:p14="http://schemas.microsoft.com/office/powerpoint/2010/main" val="189259394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98467588-201C-4668-97C7-E52E742357A4}"/>
              </a:ext>
            </a:extLst>
          </p:cNvPr>
          <p:cNvSpPr>
            <a:spLocks noGrp="1" noChangeArrowheads="1"/>
          </p:cNvSpPr>
          <p:nvPr>
            <p:ph type="body" idx="1"/>
          </p:nvPr>
        </p:nvSpPr>
        <p:spPr>
          <a:xfrm>
            <a:off x="152400" y="228600"/>
            <a:ext cx="8839200" cy="6477000"/>
          </a:xfrm>
        </p:spPr>
        <p:txBody>
          <a:bodyPr/>
          <a:lstStyle/>
          <a:p>
            <a:pPr algn="just">
              <a:buFontTx/>
              <a:buNone/>
            </a:pPr>
            <a:r>
              <a:rPr lang="en-AU" altLang="en-US" sz="4000" b="1" u="sng" dirty="0" smtClean="0">
                <a:solidFill>
                  <a:srgbClr val="FF0000"/>
                </a:solidFill>
              </a:rPr>
              <a:t>   Atherosclerosis</a:t>
            </a:r>
            <a:endParaRPr lang="en-AU" altLang="en-US" sz="4000" b="1" u="sng" dirty="0">
              <a:solidFill>
                <a:srgbClr val="FF0000"/>
              </a:solidFill>
            </a:endParaRPr>
          </a:p>
          <a:p>
            <a:pPr algn="just"/>
            <a:r>
              <a:rPr lang="en-AU" altLang="en-US" sz="2800" b="1" dirty="0"/>
              <a:t>Is the Hardening of the arteries due to cholesterol build up in the walls of arteries </a:t>
            </a:r>
          </a:p>
          <a:p>
            <a:pPr algn="just"/>
            <a:endParaRPr lang="en-AU" altLang="en-US" sz="2800" b="1" dirty="0"/>
          </a:p>
          <a:p>
            <a:pPr algn="just"/>
            <a:r>
              <a:rPr lang="en-US" altLang="en-US" sz="2800" b="1" dirty="0"/>
              <a:t>Over time, these plaques can block the arteries and cause problems throughout the body for example </a:t>
            </a:r>
            <a:r>
              <a:rPr lang="en-AU" altLang="en-US" sz="2800" b="1" dirty="0"/>
              <a:t>heart attacks, strokes, and peripheral vascular disease -which together are called "cardiovascular </a:t>
            </a:r>
            <a:r>
              <a:rPr lang="en-AU" altLang="en-US" sz="2800" b="1" dirty="0" smtClean="0"/>
              <a:t>diseases." </a:t>
            </a:r>
            <a:endParaRPr lang="en-AU" altLang="en-US" sz="2800" b="1" dirty="0"/>
          </a:p>
          <a:p>
            <a:pPr algn="just"/>
            <a:endParaRPr lang="en-AU" altLang="en-US" sz="2800" b="1" dirty="0"/>
          </a:p>
          <a:p>
            <a:pPr algn="just"/>
            <a:r>
              <a:rPr lang="en-AU" altLang="en-US" sz="2800" b="1" dirty="0"/>
              <a:t> Complications of atherosclerosis are the most common causes of death in Western societies. </a:t>
            </a:r>
          </a:p>
        </p:txBody>
      </p:sp>
    </p:spTree>
    <p:extLst>
      <p:ext uri="{BB962C8B-B14F-4D97-AF65-F5344CB8AC3E}">
        <p14:creationId xmlns:p14="http://schemas.microsoft.com/office/powerpoint/2010/main" val="56126067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5234AC2E-7D89-46AD-B721-A65BCA2E8BC7}"/>
              </a:ext>
            </a:extLst>
          </p:cNvPr>
          <p:cNvSpPr>
            <a:spLocks noGrp="1" noChangeArrowheads="1"/>
          </p:cNvSpPr>
          <p:nvPr>
            <p:ph type="body" idx="1"/>
          </p:nvPr>
        </p:nvSpPr>
        <p:spPr>
          <a:xfrm>
            <a:off x="228600" y="228600"/>
            <a:ext cx="8763000" cy="6400800"/>
          </a:xfrm>
        </p:spPr>
        <p:txBody>
          <a:bodyPr>
            <a:noAutofit/>
          </a:bodyPr>
          <a:lstStyle/>
          <a:p>
            <a:r>
              <a:rPr lang="en-AU" altLang="en-US" b="1" u="sng" dirty="0">
                <a:solidFill>
                  <a:srgbClr val="FF0000"/>
                </a:solidFill>
              </a:rPr>
              <a:t>Plasma </a:t>
            </a:r>
            <a:r>
              <a:rPr lang="en-AU" altLang="en-US" b="1" u="sng" dirty="0" smtClean="0">
                <a:solidFill>
                  <a:srgbClr val="FF0000"/>
                </a:solidFill>
              </a:rPr>
              <a:t>lipoproteins</a:t>
            </a:r>
          </a:p>
          <a:p>
            <a:endParaRPr lang="en-AU" altLang="en-US" sz="2400" dirty="0"/>
          </a:p>
          <a:p>
            <a:pPr algn="just"/>
            <a:r>
              <a:rPr lang="en-AU" altLang="en-US" sz="2400" b="1" dirty="0">
                <a:latin typeface="Arial" pitchFamily="34" charset="0"/>
                <a:cs typeface="Arial" pitchFamily="34" charset="0"/>
              </a:rPr>
              <a:t>Lipoproteins function in the body is to transport lipids (triacylglycerols and cholesterol) from the small intestine or the liver out to peripheral tissues and then back again to the liver</a:t>
            </a:r>
            <a:r>
              <a:rPr lang="en-AU" altLang="en-US" sz="2400" b="1" dirty="0" smtClean="0">
                <a:latin typeface="Arial" pitchFamily="34" charset="0"/>
                <a:cs typeface="Arial" pitchFamily="34" charset="0"/>
              </a:rPr>
              <a:t>.</a:t>
            </a:r>
          </a:p>
          <a:p>
            <a:endParaRPr lang="en-AU" altLang="en-US" sz="2400" dirty="0" smtClean="0">
              <a:latin typeface="Arial" pitchFamily="34" charset="0"/>
              <a:cs typeface="Arial" pitchFamily="34" charset="0"/>
            </a:endParaRPr>
          </a:p>
          <a:p>
            <a:r>
              <a:rPr lang="en-US" sz="2400" b="1" u="sng" dirty="0" smtClean="0">
                <a:solidFill>
                  <a:srgbClr val="FF0000"/>
                </a:solidFill>
                <a:latin typeface="Arial" pitchFamily="34" charset="0"/>
                <a:cs typeface="Arial" pitchFamily="34" charset="0"/>
              </a:rPr>
              <a:t>Lipoproteins</a:t>
            </a:r>
            <a:r>
              <a:rPr lang="en-US" sz="2400" b="1" dirty="0" smtClean="0">
                <a:latin typeface="Arial" pitchFamily="34" charset="0"/>
                <a:cs typeface="Arial" pitchFamily="34" charset="0"/>
              </a:rPr>
              <a:t> differ in the </a:t>
            </a:r>
            <a:r>
              <a:rPr lang="en-US" sz="2400" b="1" dirty="0" smtClean="0">
                <a:solidFill>
                  <a:srgbClr val="008000"/>
                </a:solidFill>
                <a:latin typeface="Arial" pitchFamily="34" charset="0"/>
                <a:cs typeface="Arial" pitchFamily="34" charset="0"/>
              </a:rPr>
              <a:t>ratio of protein to lipids</a:t>
            </a:r>
            <a:r>
              <a:rPr lang="en-US" sz="2400" b="1" dirty="0" smtClean="0">
                <a:latin typeface="Arial" pitchFamily="34" charset="0"/>
                <a:cs typeface="Arial" pitchFamily="34" charset="0"/>
              </a:rPr>
              <a:t>, and in the particular </a:t>
            </a:r>
            <a:r>
              <a:rPr lang="en-US" sz="2400" b="1" dirty="0" err="1" smtClean="0">
                <a:solidFill>
                  <a:srgbClr val="008000"/>
                </a:solidFill>
                <a:latin typeface="Arial" pitchFamily="34" charset="0"/>
                <a:cs typeface="Arial" pitchFamily="34" charset="0"/>
              </a:rPr>
              <a:t>apoproteins</a:t>
            </a:r>
            <a:r>
              <a:rPr lang="en-US" sz="2400" b="1" dirty="0" smtClean="0">
                <a:latin typeface="Arial" pitchFamily="34" charset="0"/>
                <a:cs typeface="Arial" pitchFamily="34" charset="0"/>
              </a:rPr>
              <a:t> and </a:t>
            </a:r>
            <a:r>
              <a:rPr lang="en-US" sz="2400" b="1" dirty="0" smtClean="0">
                <a:solidFill>
                  <a:srgbClr val="008000"/>
                </a:solidFill>
                <a:latin typeface="Arial" pitchFamily="34" charset="0"/>
                <a:cs typeface="Arial" pitchFamily="34" charset="0"/>
              </a:rPr>
              <a:t>lipids</a:t>
            </a:r>
            <a:r>
              <a:rPr lang="en-US" sz="2400" b="1" dirty="0" smtClean="0">
                <a:latin typeface="Arial" pitchFamily="34" charset="0"/>
                <a:cs typeface="Arial" pitchFamily="34" charset="0"/>
              </a:rPr>
              <a:t> that they contain. </a:t>
            </a:r>
          </a:p>
          <a:p>
            <a:pPr>
              <a:buNone/>
            </a:pPr>
            <a:endParaRPr lang="en-AU" altLang="en-US" sz="2400" dirty="0">
              <a:latin typeface="Arial" pitchFamily="34" charset="0"/>
              <a:cs typeface="Arial" pitchFamily="34" charset="0"/>
            </a:endParaRPr>
          </a:p>
          <a:p>
            <a:r>
              <a:rPr lang="en-AU" altLang="en-US" sz="2400" b="1" u="sng" dirty="0">
                <a:solidFill>
                  <a:srgbClr val="FF0000"/>
                </a:solidFill>
                <a:latin typeface="Arial" pitchFamily="34" charset="0"/>
                <a:cs typeface="Arial" pitchFamily="34" charset="0"/>
              </a:rPr>
              <a:t>The lipoprotein particles include: </a:t>
            </a:r>
            <a:endParaRPr lang="en-AU" altLang="en-US" sz="2400" b="1" u="sng" dirty="0" smtClean="0">
              <a:solidFill>
                <a:srgbClr val="FF0000"/>
              </a:solidFill>
              <a:latin typeface="Arial" pitchFamily="34" charset="0"/>
              <a:cs typeface="Arial" pitchFamily="34" charset="0"/>
            </a:endParaRPr>
          </a:p>
          <a:p>
            <a:pPr algn="just"/>
            <a:r>
              <a:rPr lang="en-AU" altLang="en-US" sz="2400" b="1" dirty="0" err="1" smtClean="0">
                <a:latin typeface="Arial" pitchFamily="34" charset="0"/>
                <a:cs typeface="Arial" pitchFamily="34" charset="0"/>
              </a:rPr>
              <a:t>Chylomicrons</a:t>
            </a:r>
            <a:r>
              <a:rPr lang="en-AU" altLang="en-US" sz="2400" b="1" dirty="0">
                <a:latin typeface="Arial" pitchFamily="34" charset="0"/>
                <a:cs typeface="Arial" pitchFamily="34" charset="0"/>
              </a:rPr>
              <a:t>, very-low-density lipoproteins (VLDL), low-density lipoproteins (LDL), and high-density lipoproteins (HDL). </a:t>
            </a:r>
          </a:p>
        </p:txBody>
      </p:sp>
    </p:spTree>
    <p:extLst>
      <p:ext uri="{BB962C8B-B14F-4D97-AF65-F5344CB8AC3E}">
        <p14:creationId xmlns:p14="http://schemas.microsoft.com/office/powerpoint/2010/main" val="109510955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bwMode="gray">
          <a:xfrm>
            <a:off x="485804" y="762000"/>
            <a:ext cx="8229600" cy="1470025"/>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lgn="ctr">
              <a:defRPr/>
            </a:pPr>
            <a:r>
              <a:rPr lang="en-US" sz="7200" b="1" kern="0" dirty="0" smtClean="0">
                <a:solidFill>
                  <a:srgbClr val="FF0000"/>
                </a:solidFill>
              </a:rPr>
              <a:t>Steroids</a:t>
            </a:r>
            <a:endParaRPr kumimoji="0" lang="en-US" sz="7200" b="1" i="0" u="none" strike="noStrike" kern="0" cap="none" spc="0" normalizeH="0" baseline="0" noProof="0" dirty="0">
              <a:ln>
                <a:noFill/>
              </a:ln>
              <a:solidFill>
                <a:srgbClr val="FF0000"/>
              </a:solidFill>
              <a:effectLst/>
              <a:uLnTx/>
              <a:uFillTx/>
              <a:latin typeface="+mj-lt"/>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a:ln>
                  <a:noFill/>
                </a:ln>
                <a:solidFill>
                  <a:schemeClr val="tx2"/>
                </a:solidFill>
                <a:effectLst/>
                <a:uLnTx/>
                <a:uFillTx/>
                <a:latin typeface="+mj-lt"/>
                <a:ea typeface="+mj-ea"/>
                <a:cs typeface="+mj-cs"/>
              </a:rPr>
              <a:t/>
            </a:r>
            <a:br>
              <a:rPr kumimoji="0" lang="en-US" sz="3200" b="1" i="0" u="none" strike="noStrike" kern="0" cap="none" spc="0" normalizeH="0" baseline="0" noProof="0" dirty="0">
                <a:ln>
                  <a:noFill/>
                </a:ln>
                <a:solidFill>
                  <a:schemeClr val="tx2"/>
                </a:solidFill>
                <a:effectLst/>
                <a:uLnTx/>
                <a:uFillTx/>
                <a:latin typeface="+mj-lt"/>
                <a:ea typeface="+mj-ea"/>
                <a:cs typeface="+mj-cs"/>
              </a:rPr>
            </a:br>
            <a:r>
              <a:rPr kumimoji="0" lang="en-US" sz="3200" b="1" i="0" u="none" strike="noStrike" kern="0" cap="none" spc="0" normalizeH="0" baseline="0" noProof="0" dirty="0">
                <a:ln>
                  <a:noFill/>
                </a:ln>
                <a:solidFill>
                  <a:schemeClr val="tx2"/>
                </a:solidFill>
                <a:effectLst/>
                <a:uLnTx/>
                <a:uFillTx/>
                <a:latin typeface="+mj-lt"/>
                <a:ea typeface="+mj-ea"/>
                <a:cs typeface="+mj-cs"/>
              </a:rPr>
              <a:t> </a:t>
            </a:r>
            <a:endParaRPr kumimoji="0" lang="en-US" sz="2800" b="1" i="0" u="none" strike="noStrike" kern="0" cap="none" spc="0" normalizeH="0" baseline="0" noProof="0" dirty="0">
              <a:ln>
                <a:noFill/>
              </a:ln>
              <a:solidFill>
                <a:srgbClr val="0070C0"/>
              </a:solidFill>
              <a:effectLst/>
              <a:uLnTx/>
              <a:uFillTx/>
              <a:latin typeface="+mj-lt"/>
              <a:ea typeface="+mj-ea"/>
              <a:cs typeface="+mj-cs"/>
            </a:endParaRPr>
          </a:p>
        </p:txBody>
      </p:sp>
      <p:pic>
        <p:nvPicPr>
          <p:cNvPr id="3" name="Picture 4"/>
          <p:cNvPicPr>
            <a:picLocks noChangeArrowheads="1"/>
          </p:cNvPicPr>
          <p:nvPr/>
        </p:nvPicPr>
        <p:blipFill>
          <a:blip r:embed="rId2" cstate="print"/>
          <a:srcRect/>
          <a:stretch>
            <a:fillRect/>
          </a:stretch>
        </p:blipFill>
        <p:spPr bwMode="auto">
          <a:xfrm>
            <a:off x="1371600" y="1905000"/>
            <a:ext cx="6705600" cy="3962400"/>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rmAutofit/>
          </a:bodyPr>
          <a:lstStyle/>
          <a:p>
            <a:r>
              <a:rPr lang="en-US" sz="3600" b="1" dirty="0">
                <a:solidFill>
                  <a:srgbClr val="FF0000"/>
                </a:solidFill>
              </a:rPr>
              <a:t>Steroids</a:t>
            </a:r>
          </a:p>
        </p:txBody>
      </p:sp>
      <p:sp>
        <p:nvSpPr>
          <p:cNvPr id="3" name="Content Placeholder 2"/>
          <p:cNvSpPr>
            <a:spLocks noGrp="1"/>
          </p:cNvSpPr>
          <p:nvPr>
            <p:ph idx="1"/>
          </p:nvPr>
        </p:nvSpPr>
        <p:spPr>
          <a:xfrm>
            <a:off x="457200" y="1000108"/>
            <a:ext cx="8229600" cy="4525963"/>
          </a:xfrm>
        </p:spPr>
        <p:txBody>
          <a:bodyPr/>
          <a:lstStyle/>
          <a:p>
            <a:r>
              <a:rPr lang="en-US" sz="2400" b="1" dirty="0"/>
              <a:t>Steroids are group of plant and animal lipids that have a similar </a:t>
            </a:r>
            <a:r>
              <a:rPr lang="en-US" sz="2400" b="1" dirty="0" err="1"/>
              <a:t>tetracyclic</a:t>
            </a:r>
            <a:r>
              <a:rPr lang="en-US" sz="2400" b="1" dirty="0"/>
              <a:t> nucleus.</a:t>
            </a:r>
          </a:p>
          <a:p>
            <a:pPr>
              <a:buNone/>
            </a:pPr>
            <a:endParaRPr lang="en-US" sz="2400" b="1" dirty="0" smtClean="0">
              <a:solidFill>
                <a:srgbClr val="0070C0"/>
              </a:solidFill>
            </a:endParaRPr>
          </a:p>
          <a:p>
            <a:pPr>
              <a:buNone/>
            </a:pPr>
            <a:endParaRPr lang="en-US" sz="2400" b="1" dirty="0">
              <a:solidFill>
                <a:srgbClr val="0070C0"/>
              </a:solidFill>
            </a:endParaRPr>
          </a:p>
          <a:p>
            <a:pPr>
              <a:buNone/>
            </a:pPr>
            <a:r>
              <a:rPr lang="en-US" sz="2400" b="1" u="sng" dirty="0">
                <a:solidFill>
                  <a:srgbClr val="FF0000"/>
                </a:solidFill>
              </a:rPr>
              <a:t>Steroid nucleus:</a:t>
            </a:r>
          </a:p>
          <a:p>
            <a:pPr algn="just"/>
            <a:r>
              <a:rPr lang="en-US" sz="2000" b="1" dirty="0"/>
              <a:t>So this </a:t>
            </a:r>
            <a:r>
              <a:rPr lang="en-US" sz="2000" b="1" dirty="0" err="1" smtClean="0"/>
              <a:t>tetracyclic</a:t>
            </a:r>
            <a:r>
              <a:rPr lang="en-US" sz="2000" b="1" dirty="0" smtClean="0"/>
              <a:t> nucleus </a:t>
            </a:r>
            <a:r>
              <a:rPr lang="en-US" sz="2000" b="1" dirty="0"/>
              <a:t>is composed of </a:t>
            </a:r>
            <a:r>
              <a:rPr lang="en-US" sz="2000" b="1" dirty="0">
                <a:solidFill>
                  <a:schemeClr val="tx2"/>
                </a:solidFill>
                <a:effectLst>
                  <a:outerShdw blurRad="38100" dist="38100" dir="2700000" algn="tl">
                    <a:srgbClr val="000000">
                      <a:alpha val="43137"/>
                    </a:srgbClr>
                  </a:outerShdw>
                </a:effectLst>
              </a:rPr>
              <a:t>17</a:t>
            </a:r>
            <a:r>
              <a:rPr lang="en-US" sz="2000" b="1" dirty="0"/>
              <a:t> carbon atoms besides two methyl groups (C</a:t>
            </a:r>
            <a:r>
              <a:rPr lang="en-US" sz="2000" b="1" baseline="-25000" dirty="0"/>
              <a:t>18</a:t>
            </a:r>
            <a:r>
              <a:rPr lang="en-US" sz="2000" b="1" dirty="0"/>
              <a:t>, C</a:t>
            </a:r>
            <a:r>
              <a:rPr lang="en-US" sz="2000" b="1" baseline="-25000" dirty="0"/>
              <a:t>19</a:t>
            </a:r>
            <a:r>
              <a:rPr lang="en-US" sz="2000" b="1" dirty="0"/>
              <a:t>). </a:t>
            </a:r>
          </a:p>
          <a:p>
            <a:pPr algn="just"/>
            <a:r>
              <a:rPr lang="en-US" sz="2000" b="1" dirty="0"/>
              <a:t>There is a methyl group at C</a:t>
            </a:r>
            <a:r>
              <a:rPr lang="en-US" sz="2000" b="1" baseline="-25000" dirty="0"/>
              <a:t>10</a:t>
            </a:r>
            <a:r>
              <a:rPr lang="en-US" sz="2000" b="1" dirty="0"/>
              <a:t> (it makes </a:t>
            </a:r>
            <a:r>
              <a:rPr lang="en-US" sz="2000" b="1" dirty="0">
                <a:solidFill>
                  <a:schemeClr val="tx2"/>
                </a:solidFill>
              </a:rPr>
              <a:t>C 19 </a:t>
            </a:r>
            <a:r>
              <a:rPr lang="en-US" sz="2000" b="1" dirty="0"/>
              <a:t>).</a:t>
            </a:r>
          </a:p>
          <a:p>
            <a:pPr algn="just"/>
            <a:r>
              <a:rPr lang="en-US" sz="2000" b="1" dirty="0" smtClean="0"/>
              <a:t>And there </a:t>
            </a:r>
            <a:r>
              <a:rPr lang="en-US" sz="2000" b="1" dirty="0"/>
              <a:t>is </a:t>
            </a:r>
            <a:r>
              <a:rPr lang="en-US" sz="2000" b="1" dirty="0" smtClean="0"/>
              <a:t>another </a:t>
            </a:r>
            <a:r>
              <a:rPr lang="en-US" sz="2000" b="1" dirty="0"/>
              <a:t>methyl group at C</a:t>
            </a:r>
            <a:r>
              <a:rPr lang="en-US" sz="2000" b="1" baseline="-25000" dirty="0"/>
              <a:t>13</a:t>
            </a:r>
            <a:r>
              <a:rPr lang="en-US" sz="2000" b="1" dirty="0"/>
              <a:t> (it makes </a:t>
            </a:r>
            <a:r>
              <a:rPr lang="en-US" sz="2000" b="1" dirty="0">
                <a:solidFill>
                  <a:schemeClr val="tx2"/>
                </a:solidFill>
              </a:rPr>
              <a:t>C18</a:t>
            </a:r>
            <a:r>
              <a:rPr lang="en-US" sz="2000" b="1" dirty="0"/>
              <a:t>).</a:t>
            </a:r>
          </a:p>
          <a:p>
            <a:pPr>
              <a:buNone/>
            </a:pPr>
            <a:r>
              <a:rPr lang="en-US" sz="2000" b="1" dirty="0">
                <a:solidFill>
                  <a:schemeClr val="tx2"/>
                </a:solidFill>
              </a:rPr>
              <a:t> </a:t>
            </a:r>
            <a:r>
              <a:rPr lang="en-US" sz="2000" dirty="0">
                <a:solidFill>
                  <a:schemeClr val="tx2"/>
                </a:solidFill>
              </a:rPr>
              <a:t> </a:t>
            </a:r>
          </a:p>
          <a:p>
            <a:endParaRPr lang="en-US" sz="2400" b="1" dirty="0">
              <a:solidFill>
                <a:srgbClr val="0070C0"/>
              </a:solidFill>
            </a:endParaRPr>
          </a:p>
          <a:p>
            <a:endParaRPr lang="en-US" dirty="0"/>
          </a:p>
          <a:p>
            <a:pPr>
              <a:buNone/>
            </a:pPr>
            <a:endParaRPr lang="en-US" dirty="0"/>
          </a:p>
          <a:p>
            <a:endParaRPr lang="en-US" dirty="0"/>
          </a:p>
        </p:txBody>
      </p:sp>
      <p:pic>
        <p:nvPicPr>
          <p:cNvPr id="4" name="Picture 4"/>
          <p:cNvPicPr>
            <a:picLocks noChangeArrowheads="1"/>
          </p:cNvPicPr>
          <p:nvPr/>
        </p:nvPicPr>
        <p:blipFill>
          <a:blip r:embed="rId2" cstate="print"/>
          <a:srcRect/>
          <a:stretch>
            <a:fillRect/>
          </a:stretch>
        </p:blipFill>
        <p:spPr bwMode="auto">
          <a:xfrm>
            <a:off x="5357818" y="1571612"/>
            <a:ext cx="2643206" cy="1143008"/>
          </a:xfrm>
          <a:prstGeom prst="rect">
            <a:avLst/>
          </a:prstGeom>
          <a:noFill/>
          <a:ln w="12700">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1276304" y="4781536"/>
            <a:ext cx="6572296" cy="2000264"/>
          </a:xfrm>
          <a:prstGeom prst="rect">
            <a:avLst/>
          </a:prstGeom>
          <a:noFill/>
          <a:ln w="92075" cmpd="thinThick">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lstStyle/>
          <a:p>
            <a:pPr algn="l"/>
            <a:r>
              <a:rPr lang="en-US" u="sng" dirty="0">
                <a:solidFill>
                  <a:srgbClr val="FF0000"/>
                </a:solidFill>
              </a:rPr>
              <a:t>Steroids include:</a:t>
            </a:r>
          </a:p>
        </p:txBody>
      </p:sp>
      <p:sp>
        <p:nvSpPr>
          <p:cNvPr id="3" name="Content Placeholder 2"/>
          <p:cNvSpPr>
            <a:spLocks noGrp="1"/>
          </p:cNvSpPr>
          <p:nvPr>
            <p:ph idx="1"/>
          </p:nvPr>
        </p:nvSpPr>
        <p:spPr>
          <a:xfrm>
            <a:off x="457200" y="1000108"/>
            <a:ext cx="8229600" cy="4525963"/>
          </a:xfrm>
        </p:spPr>
        <p:txBody>
          <a:bodyPr>
            <a:noAutofit/>
          </a:bodyPr>
          <a:lstStyle/>
          <a:p>
            <a:pPr marL="514350" indent="-514350">
              <a:buFont typeface="+mj-lt"/>
              <a:buAutoNum type="arabicPeriod"/>
            </a:pPr>
            <a:r>
              <a:rPr lang="en-US" sz="2200" b="1" dirty="0">
                <a:solidFill>
                  <a:srgbClr val="002060"/>
                </a:solidFill>
              </a:rPr>
              <a:t>Sterols.</a:t>
            </a:r>
          </a:p>
          <a:p>
            <a:pPr marL="514350" indent="-514350">
              <a:buFont typeface="+mj-lt"/>
              <a:buAutoNum type="arabicPeriod"/>
            </a:pPr>
            <a:r>
              <a:rPr lang="en-US" sz="2200" b="1" dirty="0">
                <a:solidFill>
                  <a:srgbClr val="002060"/>
                </a:solidFill>
              </a:rPr>
              <a:t>Bile acids and salts.</a:t>
            </a:r>
          </a:p>
          <a:p>
            <a:pPr marL="514350" indent="-514350">
              <a:buFont typeface="+mj-lt"/>
              <a:buAutoNum type="arabicPeriod"/>
            </a:pPr>
            <a:r>
              <a:rPr lang="en-US" sz="2200" b="1" dirty="0">
                <a:solidFill>
                  <a:srgbClr val="002060"/>
                </a:solidFill>
              </a:rPr>
              <a:t>Steroid hormones.</a:t>
            </a:r>
          </a:p>
          <a:p>
            <a:pPr marL="514350" indent="-514350">
              <a:buFont typeface="+mj-lt"/>
              <a:buAutoNum type="arabicPeriod"/>
            </a:pPr>
            <a:r>
              <a:rPr lang="en-US" sz="2200" b="1" dirty="0" smtClean="0">
                <a:solidFill>
                  <a:srgbClr val="002060"/>
                </a:solidFill>
              </a:rPr>
              <a:t>Vitamin </a:t>
            </a:r>
            <a:r>
              <a:rPr lang="en-US" sz="2200" b="1" dirty="0">
                <a:solidFill>
                  <a:srgbClr val="002060"/>
                </a:solidFill>
              </a:rPr>
              <a:t>D</a:t>
            </a:r>
            <a:r>
              <a:rPr lang="en-US" sz="2200" b="1" dirty="0" smtClean="0">
                <a:solidFill>
                  <a:srgbClr val="002060"/>
                </a:solidFill>
              </a:rPr>
              <a:t>.</a:t>
            </a:r>
          </a:p>
          <a:p>
            <a:pPr marL="514350" indent="-514350">
              <a:buNone/>
            </a:pPr>
            <a:endParaRPr lang="en-US" sz="2200" b="1" dirty="0">
              <a:solidFill>
                <a:srgbClr val="002060"/>
              </a:solidFill>
            </a:endParaRPr>
          </a:p>
          <a:p>
            <a:pPr marL="514350" indent="-514350">
              <a:buNone/>
            </a:pPr>
            <a:r>
              <a:rPr lang="en-US" sz="4000" b="1" u="sng" dirty="0" smtClean="0">
                <a:solidFill>
                  <a:srgbClr val="FF0000"/>
                </a:solidFill>
              </a:rPr>
              <a:t>STEROLS</a:t>
            </a:r>
            <a:r>
              <a:rPr lang="en-US" sz="2800" b="1" u="sng" dirty="0" smtClean="0">
                <a:solidFill>
                  <a:srgbClr val="FF0000"/>
                </a:solidFill>
              </a:rPr>
              <a:t>:</a:t>
            </a:r>
            <a:endParaRPr lang="en-US" sz="2200" b="1" u="sng" dirty="0">
              <a:solidFill>
                <a:srgbClr val="FF0000"/>
              </a:solidFill>
            </a:endParaRPr>
          </a:p>
          <a:p>
            <a:pPr algn="just"/>
            <a:r>
              <a:rPr lang="en-US" sz="2200" b="1" dirty="0"/>
              <a:t>This group of steroids has a hydroxyl group (OH) at </a:t>
            </a:r>
            <a:r>
              <a:rPr lang="en-US" sz="2200" b="1" dirty="0">
                <a:effectLst>
                  <a:outerShdw blurRad="38100" dist="38100" dir="2700000" algn="tl">
                    <a:srgbClr val="000000">
                      <a:alpha val="43137"/>
                    </a:srgbClr>
                  </a:outerShdw>
                </a:effectLst>
              </a:rPr>
              <a:t>C</a:t>
            </a:r>
            <a:r>
              <a:rPr lang="en-US" sz="2200" b="1" baseline="-25000" dirty="0">
                <a:effectLst>
                  <a:outerShdw blurRad="38100" dist="38100" dir="2700000" algn="tl">
                    <a:srgbClr val="000000">
                      <a:alpha val="43137"/>
                    </a:srgbClr>
                  </a:outerShdw>
                </a:effectLst>
              </a:rPr>
              <a:t>3</a:t>
            </a:r>
            <a:r>
              <a:rPr lang="en-US" sz="2200" b="1" dirty="0"/>
              <a:t> i.e.  it is an </a:t>
            </a:r>
            <a:r>
              <a:rPr lang="en-US" sz="2200" b="1" dirty="0">
                <a:effectLst>
                  <a:outerShdw blurRad="38100" dist="38100" dir="2700000" algn="tl">
                    <a:srgbClr val="000000">
                      <a:alpha val="43137"/>
                    </a:srgbClr>
                  </a:outerShdw>
                </a:effectLst>
              </a:rPr>
              <a:t>alcohol</a:t>
            </a:r>
            <a:r>
              <a:rPr lang="en-US" sz="2200" b="1" dirty="0"/>
              <a:t>, and an </a:t>
            </a:r>
            <a:r>
              <a:rPr lang="en-US" sz="2200" b="1" dirty="0">
                <a:effectLst>
                  <a:outerShdw blurRad="38100" dist="38100" dir="2700000" algn="tl">
                    <a:srgbClr val="000000">
                      <a:alpha val="43137"/>
                    </a:srgbClr>
                  </a:outerShdw>
                </a:effectLst>
              </a:rPr>
              <a:t>aliphatic side chain </a:t>
            </a:r>
            <a:r>
              <a:rPr lang="en-US" sz="2200" b="1" dirty="0"/>
              <a:t>at C</a:t>
            </a:r>
            <a:r>
              <a:rPr lang="en-US" sz="2200" b="1" baseline="-25000" dirty="0"/>
              <a:t>17</a:t>
            </a:r>
            <a:r>
              <a:rPr lang="en-US" sz="2200" b="1" dirty="0"/>
              <a:t>.</a:t>
            </a:r>
          </a:p>
          <a:p>
            <a:pPr>
              <a:buNone/>
            </a:pPr>
            <a:r>
              <a:rPr lang="en-US" sz="2400" b="1" u="sng" dirty="0">
                <a:solidFill>
                  <a:srgbClr val="FF0000"/>
                </a:solidFill>
              </a:rPr>
              <a:t>Types of sterols:</a:t>
            </a:r>
          </a:p>
          <a:p>
            <a:pPr>
              <a:buNone/>
            </a:pPr>
            <a:r>
              <a:rPr lang="en-US" sz="2200" b="1" dirty="0">
                <a:solidFill>
                  <a:srgbClr val="0070C0"/>
                </a:solidFill>
              </a:rPr>
              <a:t>A. </a:t>
            </a:r>
            <a:r>
              <a:rPr lang="en-US" sz="2200" b="1" u="sng" dirty="0">
                <a:solidFill>
                  <a:srgbClr val="0070C0"/>
                </a:solidFill>
              </a:rPr>
              <a:t>Animal sterols:</a:t>
            </a:r>
          </a:p>
          <a:p>
            <a:r>
              <a:rPr lang="en-US" sz="2200" b="1" dirty="0"/>
              <a:t>Cholesterol and its derivative 7-dehydrocholesterol.</a:t>
            </a:r>
          </a:p>
          <a:p>
            <a:pPr>
              <a:buNone/>
            </a:pPr>
            <a:r>
              <a:rPr lang="en-US" sz="2200" b="1" dirty="0">
                <a:solidFill>
                  <a:srgbClr val="0070C0"/>
                </a:solidFill>
              </a:rPr>
              <a:t>B. </a:t>
            </a:r>
            <a:r>
              <a:rPr lang="en-US" sz="2200" b="1" u="sng" dirty="0">
                <a:solidFill>
                  <a:srgbClr val="0070C0"/>
                </a:solidFill>
              </a:rPr>
              <a:t>Plant sterols:  </a:t>
            </a:r>
            <a:endParaRPr lang="en-US" sz="2200" b="1" u="sng" dirty="0" smtClean="0">
              <a:solidFill>
                <a:srgbClr val="0070C0"/>
              </a:solidFill>
            </a:endParaRPr>
          </a:p>
          <a:p>
            <a:r>
              <a:rPr lang="en-US" sz="2200" b="1" dirty="0" err="1" smtClean="0"/>
              <a:t>Ergosterol</a:t>
            </a:r>
            <a:r>
              <a:rPr lang="en-US" sz="2200" b="1" dirty="0"/>
              <a:t>.</a:t>
            </a:r>
          </a:p>
          <a:p>
            <a:pPr marL="514350" indent="-514350">
              <a:buAutoNum type="arabicPeriod"/>
            </a:pPr>
            <a:endParaRPr lang="en-US" sz="2200" b="1" dirty="0">
              <a:solidFill>
                <a:schemeClr val="tx2"/>
              </a:solidFill>
            </a:endParaRPr>
          </a:p>
          <a:p>
            <a:endParaRPr lang="en-US" sz="22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Autofit/>
          </a:bodyPr>
          <a:lstStyle/>
          <a:p>
            <a:pPr algn="l"/>
            <a:r>
              <a:rPr lang="en-US" sz="3600" b="1" u="sng" dirty="0" smtClean="0">
                <a:solidFill>
                  <a:srgbClr val="FF0000"/>
                </a:solidFill>
              </a:rPr>
              <a:t>Cholesterol</a:t>
            </a:r>
            <a:endParaRPr lang="en-US" sz="3600" b="1" u="sng" dirty="0">
              <a:solidFill>
                <a:srgbClr val="FF0000"/>
              </a:solidFill>
            </a:endParaRPr>
          </a:p>
        </p:txBody>
      </p:sp>
      <p:sp>
        <p:nvSpPr>
          <p:cNvPr id="3" name="Content Placeholder 2"/>
          <p:cNvSpPr>
            <a:spLocks noGrp="1"/>
          </p:cNvSpPr>
          <p:nvPr>
            <p:ph idx="1"/>
          </p:nvPr>
        </p:nvSpPr>
        <p:spPr>
          <a:xfrm>
            <a:off x="457200" y="1214422"/>
            <a:ext cx="8229600" cy="4525963"/>
          </a:xfrm>
        </p:spPr>
        <p:txBody>
          <a:bodyPr/>
          <a:lstStyle/>
          <a:p>
            <a:r>
              <a:rPr lang="en-US" sz="2400" b="1" u="sng" dirty="0">
                <a:latin typeface="Arial" pitchFamily="34" charset="0"/>
                <a:cs typeface="Arial" pitchFamily="34" charset="0"/>
              </a:rPr>
              <a:t>Naming</a:t>
            </a:r>
            <a:r>
              <a:rPr lang="en-US" sz="2400" b="1" dirty="0">
                <a:latin typeface="Arial" pitchFamily="34" charset="0"/>
                <a:cs typeface="Arial" pitchFamily="34" charset="0"/>
              </a:rPr>
              <a:t>: </a:t>
            </a:r>
            <a:r>
              <a:rPr lang="en-US" sz="2000" b="1" dirty="0">
                <a:latin typeface="Arial" pitchFamily="34" charset="0"/>
                <a:cs typeface="Arial" pitchFamily="34" charset="0"/>
              </a:rPr>
              <a:t>The word cholesterol is derived from Greek words; </a:t>
            </a:r>
            <a:r>
              <a:rPr lang="en-US" sz="2000" b="1" dirty="0" err="1">
                <a:latin typeface="Arial" pitchFamily="34" charset="0"/>
                <a:cs typeface="Arial" pitchFamily="34" charset="0"/>
              </a:rPr>
              <a:t>chole</a:t>
            </a:r>
            <a:r>
              <a:rPr lang="en-US" sz="2000" b="1" dirty="0">
                <a:latin typeface="Arial" pitchFamily="34" charset="0"/>
                <a:cs typeface="Arial" pitchFamily="34" charset="0"/>
              </a:rPr>
              <a:t>= bile</a:t>
            </a:r>
            <a:r>
              <a:rPr lang="en-US" sz="2000" b="1" dirty="0" smtClean="0">
                <a:latin typeface="Arial" pitchFamily="34" charset="0"/>
                <a:cs typeface="Arial" pitchFamily="34" charset="0"/>
              </a:rPr>
              <a:t>,    </a:t>
            </a:r>
            <a:r>
              <a:rPr lang="en-US" sz="2000" b="1" dirty="0" err="1">
                <a:latin typeface="Arial" pitchFamily="34" charset="0"/>
                <a:cs typeface="Arial" pitchFamily="34" charset="0"/>
              </a:rPr>
              <a:t>steros</a:t>
            </a:r>
            <a:r>
              <a:rPr lang="en-US" sz="2000" b="1" dirty="0">
                <a:latin typeface="Arial" pitchFamily="34" charset="0"/>
                <a:cs typeface="Arial" pitchFamily="34" charset="0"/>
              </a:rPr>
              <a:t>= solid</a:t>
            </a:r>
            <a:r>
              <a:rPr lang="en-US" sz="2000" b="1" dirty="0" smtClean="0">
                <a:latin typeface="Arial" pitchFamily="34" charset="0"/>
                <a:cs typeface="Arial" pitchFamily="34" charset="0"/>
              </a:rPr>
              <a:t>,    </a:t>
            </a:r>
            <a:r>
              <a:rPr lang="en-US" sz="2000" b="1" dirty="0" err="1">
                <a:latin typeface="Arial" pitchFamily="34" charset="0"/>
                <a:cs typeface="Arial" pitchFamily="34" charset="0"/>
              </a:rPr>
              <a:t>ol</a:t>
            </a:r>
            <a:r>
              <a:rPr lang="en-US" sz="2000" b="1" dirty="0">
                <a:latin typeface="Arial" pitchFamily="34" charset="0"/>
                <a:cs typeface="Arial" pitchFamily="34" charset="0"/>
              </a:rPr>
              <a:t>= alcohol. </a:t>
            </a:r>
          </a:p>
          <a:p>
            <a:pPr>
              <a:buNone/>
            </a:pPr>
            <a:r>
              <a:rPr lang="en-US" sz="2000" b="1" u="sng" dirty="0">
                <a:solidFill>
                  <a:srgbClr val="FF0000"/>
                </a:solidFill>
                <a:latin typeface="Arial" pitchFamily="34" charset="0"/>
                <a:cs typeface="Arial" pitchFamily="34" charset="0"/>
              </a:rPr>
              <a:t>Chemistry of cholesterol:</a:t>
            </a:r>
          </a:p>
          <a:p>
            <a:r>
              <a:rPr lang="en-US" sz="2000" b="1" dirty="0">
                <a:latin typeface="Arial" pitchFamily="34" charset="0"/>
                <a:cs typeface="Arial" pitchFamily="34" charset="0"/>
              </a:rPr>
              <a:t>It is a solid alcohol of </a:t>
            </a:r>
            <a:r>
              <a:rPr lang="en-US" sz="2000" b="1" dirty="0">
                <a:solidFill>
                  <a:srgbClr val="0070C0"/>
                </a:solidFill>
                <a:latin typeface="Arial" pitchFamily="34" charset="0"/>
                <a:cs typeface="Arial" pitchFamily="34" charset="0"/>
              </a:rPr>
              <a:t>27 </a:t>
            </a:r>
            <a:r>
              <a:rPr lang="en-US" sz="2000" b="1" dirty="0" smtClean="0">
                <a:solidFill>
                  <a:srgbClr val="0070C0"/>
                </a:solidFill>
                <a:latin typeface="Arial" pitchFamily="34" charset="0"/>
                <a:cs typeface="Arial" pitchFamily="34" charset="0"/>
              </a:rPr>
              <a:t>carbon atoms</a:t>
            </a:r>
            <a:r>
              <a:rPr lang="en-US" sz="2000" b="1" dirty="0" smtClean="0">
                <a:latin typeface="Arial" pitchFamily="34" charset="0"/>
                <a:cs typeface="Arial" pitchFamily="34" charset="0"/>
              </a:rPr>
              <a:t> </a:t>
            </a:r>
            <a:r>
              <a:rPr lang="en-US" sz="2000" b="1" dirty="0">
                <a:latin typeface="Arial" pitchFamily="34" charset="0"/>
                <a:cs typeface="Arial" pitchFamily="34" charset="0"/>
              </a:rPr>
              <a:t>and contains steroid ring.</a:t>
            </a:r>
          </a:p>
          <a:p>
            <a:r>
              <a:rPr lang="en-US" sz="2000" b="1" dirty="0">
                <a:latin typeface="Arial" pitchFamily="34" charset="0"/>
                <a:cs typeface="Arial" pitchFamily="34" charset="0"/>
              </a:rPr>
              <a:t> it has a </a:t>
            </a:r>
            <a:r>
              <a:rPr lang="en-US" sz="2000" b="1" dirty="0">
                <a:solidFill>
                  <a:srgbClr val="0070C0"/>
                </a:solidFill>
                <a:latin typeface="Arial" pitchFamily="34" charset="0"/>
                <a:cs typeface="Arial" pitchFamily="34" charset="0"/>
              </a:rPr>
              <a:t>double bond between C</a:t>
            </a:r>
            <a:r>
              <a:rPr lang="en-US" sz="2000" b="1" baseline="-25000" dirty="0">
                <a:solidFill>
                  <a:srgbClr val="0070C0"/>
                </a:solidFill>
                <a:latin typeface="Arial" pitchFamily="34" charset="0"/>
                <a:cs typeface="Arial" pitchFamily="34" charset="0"/>
              </a:rPr>
              <a:t>5</a:t>
            </a:r>
            <a:r>
              <a:rPr lang="en-US" sz="2000" b="1" dirty="0">
                <a:solidFill>
                  <a:srgbClr val="0070C0"/>
                </a:solidFill>
                <a:latin typeface="Arial" pitchFamily="34" charset="0"/>
                <a:cs typeface="Arial" pitchFamily="34" charset="0"/>
              </a:rPr>
              <a:t> and C</a:t>
            </a:r>
            <a:r>
              <a:rPr lang="en-US" sz="2000" b="1" baseline="-25000" dirty="0">
                <a:solidFill>
                  <a:srgbClr val="0070C0"/>
                </a:solidFill>
                <a:latin typeface="Arial" pitchFamily="34" charset="0"/>
                <a:cs typeface="Arial" pitchFamily="34" charset="0"/>
              </a:rPr>
              <a:t>6</a:t>
            </a:r>
            <a:r>
              <a:rPr lang="en-US" sz="2000" b="1" dirty="0">
                <a:latin typeface="Arial" pitchFamily="34" charset="0"/>
                <a:cs typeface="Arial" pitchFamily="34" charset="0"/>
              </a:rPr>
              <a:t>.</a:t>
            </a:r>
          </a:p>
          <a:p>
            <a:r>
              <a:rPr lang="en-US" sz="2000" b="1" dirty="0">
                <a:latin typeface="Arial" pitchFamily="34" charset="0"/>
                <a:cs typeface="Arial" pitchFamily="34" charset="0"/>
              </a:rPr>
              <a:t>One </a:t>
            </a:r>
            <a:r>
              <a:rPr lang="en-US" sz="2000" b="1" dirty="0">
                <a:solidFill>
                  <a:srgbClr val="0070C0"/>
                </a:solidFill>
                <a:latin typeface="Arial" pitchFamily="34" charset="0"/>
                <a:cs typeface="Arial" pitchFamily="34" charset="0"/>
              </a:rPr>
              <a:t>hydroxyl group </a:t>
            </a:r>
            <a:r>
              <a:rPr lang="en-US" sz="2000" b="1" dirty="0">
                <a:latin typeface="Arial" pitchFamily="34" charset="0"/>
                <a:cs typeface="Arial" pitchFamily="34" charset="0"/>
              </a:rPr>
              <a:t>at </a:t>
            </a:r>
            <a:r>
              <a:rPr lang="en-US" sz="2000" b="1" dirty="0">
                <a:solidFill>
                  <a:srgbClr val="0070C0"/>
                </a:solidFill>
                <a:latin typeface="Arial" pitchFamily="34" charset="0"/>
                <a:cs typeface="Arial" pitchFamily="34" charset="0"/>
              </a:rPr>
              <a:t>C3</a:t>
            </a:r>
            <a:r>
              <a:rPr lang="en-US" sz="2000" b="1" dirty="0">
                <a:latin typeface="Arial" pitchFamily="34" charset="0"/>
                <a:cs typeface="Arial" pitchFamily="34" charset="0"/>
              </a:rPr>
              <a:t> which is characteristic to all sterols. </a:t>
            </a:r>
          </a:p>
          <a:p>
            <a:r>
              <a:rPr lang="en-US" sz="2000" b="1" dirty="0">
                <a:latin typeface="Arial" pitchFamily="34" charset="0"/>
                <a:cs typeface="Arial" pitchFamily="34" charset="0"/>
              </a:rPr>
              <a:t>The OH group is beta oriented, projecting above the plane of ring.</a:t>
            </a:r>
          </a:p>
          <a:p>
            <a:endParaRPr lang="en-US" sz="2000" b="1" dirty="0">
              <a:effectLst>
                <a:outerShdw blurRad="38100" dist="38100" dir="2700000" algn="tl">
                  <a:srgbClr val="000000">
                    <a:alpha val="43137"/>
                  </a:srgbClr>
                </a:outerShdw>
              </a:effectLst>
            </a:endParaRPr>
          </a:p>
        </p:txBody>
      </p:sp>
      <p:graphicFrame>
        <p:nvGraphicFramePr>
          <p:cNvPr id="999425" name="Object 1"/>
          <p:cNvGraphicFramePr>
            <a:graphicFrameLocks noChangeAspect="1"/>
          </p:cNvGraphicFramePr>
          <p:nvPr>
            <p:extLst>
              <p:ext uri="{D42A27DB-BD31-4B8C-83A1-F6EECF244321}">
                <p14:modId xmlns:p14="http://schemas.microsoft.com/office/powerpoint/2010/main" val="383715360"/>
              </p:ext>
            </p:extLst>
          </p:nvPr>
        </p:nvGraphicFramePr>
        <p:xfrm>
          <a:off x="1090562" y="4301523"/>
          <a:ext cx="7215238" cy="2480277"/>
        </p:xfrm>
        <a:graphic>
          <a:graphicData uri="http://schemas.openxmlformats.org/presentationml/2006/ole">
            <mc:AlternateContent xmlns:mc="http://schemas.openxmlformats.org/markup-compatibility/2006">
              <mc:Choice xmlns:v="urn:schemas-microsoft-com:vml" Requires="v">
                <p:oleObj spid="_x0000_s3090" r:id="rId3" imgW="3232150" imgH="1921510" progId="">
                  <p:embed/>
                </p:oleObj>
              </mc:Choice>
              <mc:Fallback>
                <p:oleObj r:id="rId3" imgW="3232150" imgH="1921510" progId="">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0562" y="4301523"/>
                        <a:ext cx="7215238" cy="2480277"/>
                      </a:xfrm>
                      <a:prstGeom prst="rect">
                        <a:avLst/>
                      </a:prstGeom>
                      <a:noFill/>
                      <a:extLst/>
                    </p:spPr>
                  </p:pic>
                </p:oleObj>
              </mc:Fallback>
            </mc:AlternateContent>
          </a:graphicData>
        </a:graphic>
      </p:graphicFrame>
      <p:sp>
        <p:nvSpPr>
          <p:cNvPr id="5" name="Rectangle 4"/>
          <p:cNvSpPr/>
          <p:nvPr/>
        </p:nvSpPr>
        <p:spPr bwMode="auto">
          <a:xfrm>
            <a:off x="1071538" y="6357934"/>
            <a:ext cx="571504" cy="500066"/>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6" name="Oval 5"/>
          <p:cNvSpPr/>
          <p:nvPr/>
        </p:nvSpPr>
        <p:spPr bwMode="auto">
          <a:xfrm rot="1266929">
            <a:off x="3045386" y="6203640"/>
            <a:ext cx="722846" cy="384671"/>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507288" cy="4525963"/>
          </a:xfrm>
        </p:spPr>
        <p:txBody>
          <a:bodyPr>
            <a:noAutofit/>
          </a:bodyPr>
          <a:lstStyle/>
          <a:p>
            <a:pPr>
              <a:buNone/>
            </a:pPr>
            <a:r>
              <a:rPr lang="en-US" sz="2400" b="1" u="sng" dirty="0">
                <a:solidFill>
                  <a:srgbClr val="FF0000"/>
                </a:solidFill>
                <a:latin typeface="Arial" pitchFamily="34" charset="0"/>
                <a:cs typeface="Arial" pitchFamily="34" charset="0"/>
              </a:rPr>
              <a:t>Properties of cholesterol:</a:t>
            </a:r>
          </a:p>
          <a:p>
            <a:pPr algn="just"/>
            <a:r>
              <a:rPr lang="en-US" sz="2000" b="1" dirty="0">
                <a:latin typeface="Arial" pitchFamily="34" charset="0"/>
                <a:cs typeface="Arial" pitchFamily="34" charset="0"/>
              </a:rPr>
              <a:t>It has </a:t>
            </a:r>
            <a:r>
              <a:rPr lang="en-US" sz="2000" b="1" dirty="0" err="1">
                <a:latin typeface="Arial" pitchFamily="34" charset="0"/>
                <a:cs typeface="Arial" pitchFamily="34" charset="0"/>
              </a:rPr>
              <a:t>amphipathic</a:t>
            </a:r>
            <a:r>
              <a:rPr lang="en-US" sz="2000" b="1" dirty="0">
                <a:latin typeface="Arial" pitchFamily="34" charset="0"/>
                <a:cs typeface="Arial" pitchFamily="34" charset="0"/>
              </a:rPr>
              <a:t> properties which allow it to play structural role in membrane  and in the outer layer of lipoprotein</a:t>
            </a:r>
            <a:r>
              <a:rPr lang="en-US" sz="2000" b="1" dirty="0" smtClean="0">
                <a:latin typeface="Arial" pitchFamily="34" charset="0"/>
                <a:cs typeface="Arial" pitchFamily="34" charset="0"/>
              </a:rPr>
              <a:t>.</a:t>
            </a:r>
          </a:p>
          <a:p>
            <a:pPr algn="just"/>
            <a:endParaRPr lang="en-US" sz="2000" b="1" i="1" dirty="0" smtClean="0">
              <a:solidFill>
                <a:srgbClr val="7030A0"/>
              </a:solidFill>
              <a:latin typeface="Arial" pitchFamily="34" charset="0"/>
              <a:cs typeface="Arial" pitchFamily="34" charset="0"/>
            </a:endParaRPr>
          </a:p>
          <a:p>
            <a:pPr algn="just">
              <a:buNone/>
            </a:pPr>
            <a:r>
              <a:rPr lang="en-US" sz="2400" b="1" u="sng" dirty="0" smtClean="0">
                <a:solidFill>
                  <a:srgbClr val="FF0000"/>
                </a:solidFill>
                <a:latin typeface="Arial" pitchFamily="34" charset="0"/>
                <a:cs typeface="Arial" pitchFamily="34" charset="0"/>
              </a:rPr>
              <a:t>Cholesterol Sources</a:t>
            </a:r>
            <a:endParaRPr lang="en-US" sz="2400" b="1" i="1" u="sng" dirty="0" smtClean="0">
              <a:solidFill>
                <a:srgbClr val="7030A0"/>
              </a:solidFill>
              <a:latin typeface="Arial" pitchFamily="34" charset="0"/>
              <a:cs typeface="Arial" pitchFamily="34" charset="0"/>
            </a:endParaRPr>
          </a:p>
          <a:p>
            <a:pPr marL="514350" indent="-514350" algn="just">
              <a:buFontTx/>
              <a:buAutoNum type="arabicPeriod"/>
            </a:pPr>
            <a:r>
              <a:rPr lang="en-US" sz="2000" b="1" dirty="0" smtClean="0">
                <a:latin typeface="Arial" pitchFamily="34" charset="0"/>
                <a:cs typeface="Arial" pitchFamily="34" charset="0"/>
              </a:rPr>
              <a:t>It is </a:t>
            </a:r>
            <a:r>
              <a:rPr lang="en-US" sz="2000" b="1" dirty="0" smtClean="0">
                <a:solidFill>
                  <a:srgbClr val="0070C0"/>
                </a:solidFill>
                <a:latin typeface="Arial" pitchFamily="34" charset="0"/>
                <a:cs typeface="Arial" pitchFamily="34" charset="0"/>
              </a:rPr>
              <a:t>formed in the body </a:t>
            </a:r>
            <a:r>
              <a:rPr lang="en-US" sz="2000" b="1" dirty="0" smtClean="0">
                <a:latin typeface="Arial" pitchFamily="34" charset="0"/>
                <a:cs typeface="Arial" pitchFamily="34" charset="0"/>
              </a:rPr>
              <a:t>from acetyl </a:t>
            </a:r>
            <a:r>
              <a:rPr lang="en-US" sz="2000" b="1" dirty="0" err="1" smtClean="0">
                <a:latin typeface="Arial" pitchFamily="34" charset="0"/>
                <a:cs typeface="Arial" pitchFamily="34" charset="0"/>
              </a:rPr>
              <a:t>CoA</a:t>
            </a:r>
            <a:r>
              <a:rPr lang="en-US" sz="2000" b="1" dirty="0" smtClean="0">
                <a:latin typeface="Arial" pitchFamily="34" charset="0"/>
                <a:cs typeface="Arial" pitchFamily="34" charset="0"/>
              </a:rPr>
              <a:t>.</a:t>
            </a:r>
            <a:r>
              <a:rPr lang="en-US" sz="2000" b="1" dirty="0" smtClean="0">
                <a:solidFill>
                  <a:schemeClr val="tx2">
                    <a:lumMod val="75000"/>
                  </a:schemeClr>
                </a:solidFill>
                <a:latin typeface="Arial" pitchFamily="34" charset="0"/>
                <a:cs typeface="Arial" pitchFamily="34" charset="0"/>
              </a:rPr>
              <a:t> </a:t>
            </a:r>
            <a:r>
              <a:rPr lang="en-US" sz="2000" b="1" dirty="0" smtClean="0">
                <a:latin typeface="Arial" pitchFamily="34" charset="0"/>
                <a:cs typeface="Arial" pitchFamily="34" charset="0"/>
              </a:rPr>
              <a:t>Most of the cholesterol is synthesized by the </a:t>
            </a:r>
            <a:r>
              <a:rPr lang="en-US" sz="2000" b="1" dirty="0" smtClean="0">
                <a:solidFill>
                  <a:schemeClr val="tx2">
                    <a:lumMod val="75000"/>
                  </a:schemeClr>
                </a:solidFill>
                <a:latin typeface="Arial" pitchFamily="34" charset="0"/>
                <a:cs typeface="Arial" pitchFamily="34" charset="0"/>
              </a:rPr>
              <a:t>liver.</a:t>
            </a:r>
            <a:endParaRPr lang="en-US" sz="2000" b="1" dirty="0" smtClean="0">
              <a:latin typeface="Arial" pitchFamily="34" charset="0"/>
              <a:cs typeface="Arial" pitchFamily="34" charset="0"/>
            </a:endParaRPr>
          </a:p>
          <a:p>
            <a:pPr marL="514350" indent="-514350" algn="just">
              <a:buAutoNum type="arabicPeriod"/>
            </a:pPr>
            <a:r>
              <a:rPr lang="en-US" sz="2000" b="1" dirty="0" smtClean="0">
                <a:latin typeface="Arial" pitchFamily="34" charset="0"/>
                <a:cs typeface="Arial" pitchFamily="34" charset="0"/>
              </a:rPr>
              <a:t>It is present </a:t>
            </a:r>
            <a:r>
              <a:rPr lang="en-US" sz="2000" b="1" dirty="0" smtClean="0">
                <a:solidFill>
                  <a:srgbClr val="0070C0"/>
                </a:solidFill>
                <a:latin typeface="Arial" pitchFamily="34" charset="0"/>
                <a:cs typeface="Arial" pitchFamily="34" charset="0"/>
              </a:rPr>
              <a:t>in diet</a:t>
            </a:r>
            <a:r>
              <a:rPr lang="en-US" sz="2000" b="1" dirty="0" smtClean="0">
                <a:latin typeface="Arial" pitchFamily="34" charset="0"/>
                <a:cs typeface="Arial" pitchFamily="34" charset="0"/>
              </a:rPr>
              <a:t>: egg yolk, meat, liver and brain. (It occurs in animal fats but not in plant fats).</a:t>
            </a:r>
          </a:p>
          <a:p>
            <a:pPr marL="514350" indent="-514350" algn="just">
              <a:buAutoNum type="arabicPeriod"/>
            </a:pPr>
            <a:endParaRPr lang="en-US" sz="2000" b="1" i="1" dirty="0">
              <a:solidFill>
                <a:srgbClr val="7030A0"/>
              </a:solidFill>
              <a:latin typeface="Arial" pitchFamily="34" charset="0"/>
              <a:cs typeface="Arial" pitchFamily="34" charset="0"/>
            </a:endParaRPr>
          </a:p>
          <a:p>
            <a:pPr>
              <a:buNone/>
            </a:pPr>
            <a:r>
              <a:rPr lang="en-US" sz="2400" b="1" u="sng" dirty="0">
                <a:solidFill>
                  <a:srgbClr val="FF0000"/>
                </a:solidFill>
                <a:latin typeface="Arial" pitchFamily="34" charset="0"/>
                <a:cs typeface="Arial" pitchFamily="34" charset="0"/>
              </a:rPr>
              <a:t>Biomedical importance:</a:t>
            </a:r>
            <a:endParaRPr lang="en-US" sz="2400" b="1" i="1" u="sng" dirty="0">
              <a:solidFill>
                <a:srgbClr val="FF0000"/>
              </a:solidFill>
              <a:latin typeface="Arial" pitchFamily="34" charset="0"/>
              <a:cs typeface="Arial" pitchFamily="34" charset="0"/>
            </a:endParaRPr>
          </a:p>
          <a:p>
            <a:pPr algn="just">
              <a:buNone/>
            </a:pPr>
            <a:r>
              <a:rPr lang="en-US" sz="2000" dirty="0">
                <a:latin typeface="Arial" pitchFamily="34" charset="0"/>
                <a:cs typeface="Arial" pitchFamily="34" charset="0"/>
              </a:rPr>
              <a:t>1-</a:t>
            </a:r>
            <a:r>
              <a:rPr lang="en-US" sz="2000" b="1" dirty="0">
                <a:latin typeface="Arial" pitchFamily="34" charset="0"/>
                <a:cs typeface="Arial" pitchFamily="34" charset="0"/>
              </a:rPr>
              <a:t>	It is the </a:t>
            </a:r>
            <a:r>
              <a:rPr lang="en-US" sz="2000" b="1" dirty="0">
                <a:solidFill>
                  <a:srgbClr val="0070C0"/>
                </a:solidFill>
                <a:latin typeface="Arial" pitchFamily="34" charset="0"/>
                <a:cs typeface="Arial" pitchFamily="34" charset="0"/>
              </a:rPr>
              <a:t>main sterol </a:t>
            </a:r>
            <a:r>
              <a:rPr lang="en-US" sz="2000" b="1" dirty="0">
                <a:latin typeface="Arial" pitchFamily="34" charset="0"/>
                <a:cs typeface="Arial" pitchFamily="34" charset="0"/>
              </a:rPr>
              <a:t>in human body ( Nervous tissue, brain, suprarenal gland, and in bile, ,,).</a:t>
            </a:r>
          </a:p>
          <a:p>
            <a:pPr algn="just">
              <a:buNone/>
            </a:pPr>
            <a:r>
              <a:rPr lang="en-US" sz="2000" b="1" dirty="0">
                <a:latin typeface="Arial" pitchFamily="34" charset="0"/>
                <a:cs typeface="Arial" pitchFamily="34" charset="0"/>
              </a:rPr>
              <a:t>2-	It is present </a:t>
            </a:r>
            <a:r>
              <a:rPr lang="en-US" sz="2000" b="1" dirty="0">
                <a:solidFill>
                  <a:srgbClr val="0070C0"/>
                </a:solidFill>
                <a:latin typeface="Arial" pitchFamily="34" charset="0"/>
                <a:cs typeface="Arial" pitchFamily="34" charset="0"/>
              </a:rPr>
              <a:t>in blood </a:t>
            </a:r>
            <a:r>
              <a:rPr lang="en-US" sz="2000" b="1" dirty="0">
                <a:latin typeface="Arial" pitchFamily="34" charset="0"/>
                <a:cs typeface="Arial" pitchFamily="34" charset="0"/>
              </a:rPr>
              <a:t>(normal level 150-200 mg / dl).</a:t>
            </a:r>
          </a:p>
          <a:p>
            <a:pPr algn="just">
              <a:buNone/>
            </a:pPr>
            <a:r>
              <a:rPr lang="en-US" sz="2000" b="1" dirty="0">
                <a:latin typeface="Arial" pitchFamily="34" charset="0"/>
                <a:cs typeface="Arial" pitchFamily="34" charset="0"/>
              </a:rPr>
              <a:t>3-	It is often found as </a:t>
            </a:r>
            <a:r>
              <a:rPr lang="en-US" sz="2000" b="1" dirty="0">
                <a:solidFill>
                  <a:srgbClr val="0070C0"/>
                </a:solidFill>
                <a:latin typeface="Arial" pitchFamily="34" charset="0"/>
                <a:cs typeface="Arial" pitchFamily="34" charset="0"/>
              </a:rPr>
              <a:t>cholesterol ester </a:t>
            </a:r>
            <a:r>
              <a:rPr lang="en-US" sz="2000" b="1" dirty="0">
                <a:latin typeface="Arial" pitchFamily="34" charset="0"/>
                <a:cs typeface="Arial" pitchFamily="34" charset="0"/>
              </a:rPr>
              <a:t>(in combination with fatty acids).  The fatty acid is attached to the hydroxyl group e.g. </a:t>
            </a:r>
            <a:r>
              <a:rPr lang="en-US" sz="2000" b="1" dirty="0" err="1">
                <a:latin typeface="Arial" pitchFamily="34" charset="0"/>
                <a:cs typeface="Arial" pitchFamily="34" charset="0"/>
              </a:rPr>
              <a:t>Cholesteryl</a:t>
            </a:r>
            <a:r>
              <a:rPr lang="en-US" sz="2000" b="1" dirty="0">
                <a:latin typeface="Arial" pitchFamily="34" charset="0"/>
                <a:cs typeface="Arial" pitchFamily="34" charset="0"/>
              </a:rPr>
              <a:t> </a:t>
            </a:r>
            <a:r>
              <a:rPr lang="en-US" sz="2000" b="1" dirty="0" err="1">
                <a:latin typeface="Arial" pitchFamily="34" charset="0"/>
                <a:cs typeface="Arial" pitchFamily="34" charset="0"/>
              </a:rPr>
              <a:t>oleate</a:t>
            </a:r>
            <a:r>
              <a:rPr lang="en-US" sz="2000" b="1" dirty="0">
                <a:latin typeface="Arial" pitchFamily="34" charset="0"/>
                <a:cs typeface="Arial" pitchFamily="34" charset="0"/>
              </a:rPr>
              <a:t> or </a:t>
            </a:r>
            <a:r>
              <a:rPr lang="en-US" sz="2000" b="1" dirty="0" err="1">
                <a:latin typeface="Arial" pitchFamily="34" charset="0"/>
                <a:cs typeface="Arial" pitchFamily="34" charset="0"/>
              </a:rPr>
              <a:t>linoleate</a:t>
            </a:r>
            <a:r>
              <a:rPr lang="en-US" sz="2000" b="1" dirty="0">
                <a:latin typeface="Arial" pitchFamily="34" charset="0"/>
                <a:cs typeface="Arial" pitchFamily="34" charset="0"/>
              </a:rPr>
              <a:t>.</a:t>
            </a:r>
          </a:p>
          <a:p>
            <a:endParaRPr lang="en-US" sz="2000" b="1" i="1" dirty="0">
              <a:solidFill>
                <a:srgbClr val="7030A0"/>
              </a:solidFill>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1"/>
          <p:cNvPicPr>
            <a:picLocks noChangeAspect="1" noChangeArrowheads="1"/>
          </p:cNvPicPr>
          <p:nvPr/>
        </p:nvPicPr>
        <p:blipFill>
          <a:blip r:embed="rId2" cstate="print"/>
          <a:srcRect/>
          <a:stretch>
            <a:fillRect/>
          </a:stretch>
        </p:blipFill>
        <p:spPr bwMode="gray">
          <a:xfrm>
            <a:off x="762000" y="4201690"/>
            <a:ext cx="7772400" cy="217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71414"/>
            <a:ext cx="8229600" cy="927100"/>
          </a:xfrm>
        </p:spPr>
        <p:txBody>
          <a:bodyPr/>
          <a:lstStyle/>
          <a:p>
            <a:pPr algn="l"/>
            <a:r>
              <a:rPr lang="en-US" altLang="en-US" sz="3200" b="1" dirty="0">
                <a:solidFill>
                  <a:srgbClr val="FF0000"/>
                </a:solidFill>
                <a:latin typeface="Arial" pitchFamily="34" charset="0"/>
                <a:cs typeface="Arial" pitchFamily="34" charset="0"/>
              </a:rPr>
              <a:t>Cholesterol  esters (CE)</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260491"/>
            <a:ext cx="8229600" cy="4525963"/>
          </a:xfrm>
        </p:spPr>
        <p:txBody>
          <a:bodyPr/>
          <a:lstStyle/>
          <a:p>
            <a:pPr marL="233363" indent="-233363" algn="just">
              <a:spcBef>
                <a:spcPct val="50000"/>
              </a:spcBef>
            </a:pPr>
            <a:r>
              <a:rPr lang="en-US" altLang="en-US" sz="2400" b="1" dirty="0">
                <a:latin typeface="Arial" charset="0"/>
              </a:rPr>
              <a:t>Cholesterol  is converted to </a:t>
            </a:r>
            <a:r>
              <a:rPr lang="en-US" altLang="en-US" sz="2400" b="1" dirty="0" err="1">
                <a:latin typeface="Arial" charset="0"/>
              </a:rPr>
              <a:t>cholesteryl</a:t>
            </a:r>
            <a:r>
              <a:rPr lang="en-US" altLang="en-US" sz="2400" b="1" dirty="0">
                <a:latin typeface="Arial" charset="0"/>
              </a:rPr>
              <a:t> esters for cell </a:t>
            </a:r>
            <a:r>
              <a:rPr lang="en-US" altLang="en-US" sz="2400" b="1" u="sng" dirty="0">
                <a:latin typeface="Arial" charset="0"/>
              </a:rPr>
              <a:t>storage</a:t>
            </a:r>
            <a:r>
              <a:rPr lang="en-US" altLang="en-US" sz="2400" b="1" dirty="0">
                <a:latin typeface="Arial" charset="0"/>
              </a:rPr>
              <a:t> or </a:t>
            </a:r>
            <a:r>
              <a:rPr lang="en-US" altLang="en-US" sz="2400" b="1" u="sng" dirty="0">
                <a:latin typeface="Arial" charset="0"/>
              </a:rPr>
              <a:t>transport</a:t>
            </a:r>
            <a:r>
              <a:rPr lang="en-US" altLang="en-US" sz="2400" b="1" dirty="0">
                <a:latin typeface="Arial" charset="0"/>
              </a:rPr>
              <a:t> in blood</a:t>
            </a:r>
          </a:p>
          <a:p>
            <a:pPr marL="233363" indent="-233363" algn="just">
              <a:spcBef>
                <a:spcPct val="50000"/>
              </a:spcBef>
            </a:pPr>
            <a:r>
              <a:rPr lang="en-US" altLang="en-US" sz="2400" b="1" dirty="0">
                <a:latin typeface="Arial" charset="0"/>
              </a:rPr>
              <a:t>Fatty acid is </a:t>
            </a:r>
            <a:r>
              <a:rPr lang="en-US" altLang="en-US" sz="2400" b="1" dirty="0" err="1">
                <a:latin typeface="Arial" charset="0"/>
              </a:rPr>
              <a:t>esterified</a:t>
            </a:r>
            <a:r>
              <a:rPr lang="en-US" altLang="en-US" sz="2400" b="1" dirty="0">
                <a:latin typeface="Arial" charset="0"/>
              </a:rPr>
              <a:t> to C-3 OH of cholesterol</a:t>
            </a:r>
          </a:p>
          <a:p>
            <a:pPr marL="233363" indent="-233363" algn="just">
              <a:spcBef>
                <a:spcPct val="50000"/>
              </a:spcBef>
            </a:pPr>
            <a:r>
              <a:rPr lang="en-US" altLang="en-US" sz="2400" b="1" dirty="0">
                <a:latin typeface="Arial" charset="0"/>
              </a:rPr>
              <a:t>Cholesterol esters are </a:t>
            </a:r>
            <a:r>
              <a:rPr lang="en-US" altLang="en-US" sz="2400" b="1" dirty="0">
                <a:solidFill>
                  <a:srgbClr val="0070C0"/>
                </a:solidFill>
                <a:latin typeface="Arial" charset="0"/>
              </a:rPr>
              <a:t>very water insoluble (hydrophobic) </a:t>
            </a:r>
            <a:r>
              <a:rPr lang="en-US" altLang="en-US" sz="2400" b="1" dirty="0">
                <a:latin typeface="Arial" charset="0"/>
              </a:rPr>
              <a:t>and must be </a:t>
            </a:r>
            <a:r>
              <a:rPr lang="en-US" altLang="en-US" sz="2400" b="1" dirty="0" err="1">
                <a:latin typeface="Arial" charset="0"/>
              </a:rPr>
              <a:t>complexed</a:t>
            </a:r>
            <a:r>
              <a:rPr lang="en-US" altLang="en-US" sz="2400" b="1" dirty="0">
                <a:latin typeface="Arial" charset="0"/>
              </a:rPr>
              <a:t> with phospholipids or </a:t>
            </a:r>
            <a:r>
              <a:rPr lang="en-US" altLang="en-US" sz="2400" b="1" dirty="0" err="1">
                <a:latin typeface="Arial" charset="0"/>
              </a:rPr>
              <a:t>amphipathic</a:t>
            </a:r>
            <a:r>
              <a:rPr lang="en-US" altLang="en-US" sz="2400" b="1" dirty="0">
                <a:latin typeface="Arial" charset="0"/>
              </a:rPr>
              <a:t> proteins for transport</a:t>
            </a:r>
          </a:p>
          <a:p>
            <a:endParaRPr lang="en-US" sz="2000" dirty="0"/>
          </a:p>
        </p:txBody>
      </p:sp>
      <p:sp>
        <p:nvSpPr>
          <p:cNvPr id="5" name="Down Arrow 4"/>
          <p:cNvSpPr/>
          <p:nvPr/>
        </p:nvSpPr>
        <p:spPr bwMode="auto">
          <a:xfrm>
            <a:off x="4357686" y="4912650"/>
            <a:ext cx="142876" cy="978408"/>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33295  E" pathEditMode="relative" ptsTypes="">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329642" cy="4857784"/>
          </a:xfrm>
        </p:spPr>
        <p:txBody>
          <a:bodyPr>
            <a:noAutofit/>
          </a:bodyPr>
          <a:lstStyle/>
          <a:p>
            <a:pPr marL="280988" indent="-280988" algn="just">
              <a:spcBef>
                <a:spcPct val="50000"/>
              </a:spcBef>
              <a:buNone/>
            </a:pPr>
            <a:r>
              <a:rPr lang="en-US" sz="2800" b="1" u="sng" dirty="0">
                <a:solidFill>
                  <a:srgbClr val="FF0000"/>
                </a:solidFill>
                <a:latin typeface="Arial" pitchFamily="34" charset="0"/>
                <a:cs typeface="Arial" pitchFamily="34" charset="0"/>
              </a:rPr>
              <a:t>Biomedical importance:</a:t>
            </a:r>
            <a:endParaRPr lang="en-US" sz="2800" b="1" dirty="0">
              <a:solidFill>
                <a:srgbClr val="FF0000"/>
              </a:solidFill>
              <a:latin typeface="Arial" pitchFamily="34" charset="0"/>
              <a:cs typeface="Arial" pitchFamily="34" charset="0"/>
            </a:endParaRPr>
          </a:p>
          <a:p>
            <a:pPr marL="280988" indent="-280988" algn="just">
              <a:spcBef>
                <a:spcPct val="50000"/>
              </a:spcBef>
              <a:buNone/>
            </a:pPr>
            <a:r>
              <a:rPr lang="en-US" sz="2400" b="1" dirty="0">
                <a:latin typeface="Arial" pitchFamily="34" charset="0"/>
                <a:cs typeface="Arial" pitchFamily="34" charset="0"/>
              </a:rPr>
              <a:t>4- It is a major constituent of the </a:t>
            </a:r>
            <a:r>
              <a:rPr lang="en-US" sz="2400" b="1" dirty="0">
                <a:solidFill>
                  <a:srgbClr val="0070C0"/>
                </a:solidFill>
                <a:latin typeface="Arial" pitchFamily="34" charset="0"/>
                <a:cs typeface="Arial" pitchFamily="34" charset="0"/>
              </a:rPr>
              <a:t>plasma </a:t>
            </a:r>
            <a:r>
              <a:rPr lang="en-US" sz="2400" b="1" dirty="0" err="1">
                <a:solidFill>
                  <a:srgbClr val="0070C0"/>
                </a:solidFill>
                <a:latin typeface="Arial" pitchFamily="34" charset="0"/>
                <a:cs typeface="Arial" pitchFamily="34" charset="0"/>
              </a:rPr>
              <a:t>membrane.</a:t>
            </a:r>
            <a:r>
              <a:rPr lang="en-US" altLang="en-US" sz="2400" b="1" dirty="0" err="1">
                <a:latin typeface="Arial" pitchFamily="34" charset="0"/>
                <a:cs typeface="Arial" pitchFamily="34" charset="0"/>
              </a:rPr>
              <a:t>The</a:t>
            </a:r>
            <a:r>
              <a:rPr lang="en-US" altLang="en-US" sz="2400" b="1" dirty="0">
                <a:latin typeface="Arial" pitchFamily="34" charset="0"/>
                <a:cs typeface="Arial" pitchFamily="34" charset="0"/>
              </a:rPr>
              <a:t> fused ring system makes cholesterol less flexible than most other lipids</a:t>
            </a:r>
            <a:r>
              <a:rPr lang="en-US" altLang="en-US" sz="2400" b="1" dirty="0" smtClean="0">
                <a:latin typeface="Arial" pitchFamily="34" charset="0"/>
                <a:cs typeface="Arial" pitchFamily="34" charset="0"/>
              </a:rPr>
              <a:t>.</a:t>
            </a:r>
            <a:endParaRPr lang="en-US" altLang="en-US" sz="2400" b="1" dirty="0">
              <a:latin typeface="Arial" pitchFamily="34" charset="0"/>
              <a:cs typeface="Arial" pitchFamily="34" charset="0"/>
            </a:endParaRPr>
          </a:p>
          <a:p>
            <a:pPr algn="just">
              <a:buNone/>
            </a:pPr>
            <a:r>
              <a:rPr lang="en-US" sz="2400" b="1" dirty="0" smtClean="0">
                <a:latin typeface="Arial" pitchFamily="34" charset="0"/>
                <a:cs typeface="Arial" pitchFamily="34" charset="0"/>
              </a:rPr>
              <a:t>5-</a:t>
            </a:r>
            <a:r>
              <a:rPr lang="en-US" sz="2400" b="1" dirty="0">
                <a:latin typeface="Arial" pitchFamily="34" charset="0"/>
                <a:cs typeface="Arial" pitchFamily="34" charset="0"/>
              </a:rPr>
              <a:t>	It is the precursor of:</a:t>
            </a:r>
          </a:p>
          <a:p>
            <a:pPr algn="just">
              <a:buFont typeface="Wingdings" pitchFamily="2" charset="2"/>
              <a:buChar char="Ø"/>
            </a:pPr>
            <a:r>
              <a:rPr lang="en-US" sz="2400" b="1" dirty="0">
                <a:solidFill>
                  <a:srgbClr val="FF0000"/>
                </a:solidFill>
                <a:latin typeface="Arial" pitchFamily="34" charset="0"/>
                <a:cs typeface="Arial" pitchFamily="34" charset="0"/>
              </a:rPr>
              <a:t> Sex hormones</a:t>
            </a:r>
          </a:p>
          <a:p>
            <a:pPr algn="just">
              <a:buFont typeface="Wingdings" pitchFamily="2" charset="2"/>
              <a:buChar char="Ø"/>
            </a:pPr>
            <a:r>
              <a:rPr lang="en-US" sz="2400" b="1" dirty="0">
                <a:solidFill>
                  <a:srgbClr val="FF0000"/>
                </a:solidFill>
                <a:latin typeface="Arial" pitchFamily="34" charset="0"/>
                <a:cs typeface="Arial" pitchFamily="34" charset="0"/>
              </a:rPr>
              <a:t>  Cortical hormones</a:t>
            </a:r>
          </a:p>
          <a:p>
            <a:pPr algn="just">
              <a:buFont typeface="Wingdings" pitchFamily="2" charset="2"/>
              <a:buChar char="Ø"/>
            </a:pPr>
            <a:r>
              <a:rPr lang="en-US" sz="2400" b="1" dirty="0">
                <a:solidFill>
                  <a:srgbClr val="FF0000"/>
                </a:solidFill>
                <a:latin typeface="Arial" pitchFamily="34" charset="0"/>
                <a:cs typeface="Arial" pitchFamily="34" charset="0"/>
              </a:rPr>
              <a:t>  Vitamin D</a:t>
            </a:r>
          </a:p>
          <a:p>
            <a:pPr algn="just">
              <a:buFont typeface="Wingdings" pitchFamily="2" charset="2"/>
              <a:buChar char="Ø"/>
            </a:pPr>
            <a:r>
              <a:rPr lang="en-US" sz="2400" b="1" dirty="0">
                <a:solidFill>
                  <a:srgbClr val="FF0000"/>
                </a:solidFill>
                <a:latin typeface="Arial" pitchFamily="34" charset="0"/>
                <a:cs typeface="Arial" pitchFamily="34" charset="0"/>
              </a:rPr>
              <a:t>  Bile acids.</a:t>
            </a:r>
          </a:p>
          <a:p>
            <a:pPr algn="just">
              <a:buNone/>
            </a:pPr>
            <a:r>
              <a:rPr lang="en-US" sz="2400" b="1" dirty="0">
                <a:latin typeface="Arial" pitchFamily="34" charset="0"/>
                <a:cs typeface="Arial" pitchFamily="34" charset="0"/>
              </a:rPr>
              <a:t>6-	High level of cholesterol </a:t>
            </a:r>
            <a:r>
              <a:rPr lang="en-US" sz="2400" b="1" u="sng" dirty="0">
                <a:latin typeface="Arial" pitchFamily="34" charset="0"/>
                <a:cs typeface="Arial" pitchFamily="34" charset="0"/>
              </a:rPr>
              <a:t>in blood </a:t>
            </a:r>
            <a:r>
              <a:rPr lang="en-US" sz="2400" b="1" dirty="0">
                <a:latin typeface="Arial" pitchFamily="34" charset="0"/>
                <a:cs typeface="Arial" pitchFamily="34" charset="0"/>
              </a:rPr>
              <a:t>will lead to its precipitation in the wall of blood vessels “atherosclerosis”. Also high levels of blood cholesterol may lead to stones in </a:t>
            </a:r>
            <a:r>
              <a:rPr lang="en-US" sz="2400" b="1" u="sng" dirty="0">
                <a:latin typeface="Arial" pitchFamily="34" charset="0"/>
                <a:cs typeface="Arial" pitchFamily="34" charset="0"/>
              </a:rPr>
              <a:t>gall bladder </a:t>
            </a:r>
            <a:r>
              <a:rPr lang="en-US" sz="2400" b="1" dirty="0">
                <a:latin typeface="Arial" pitchFamily="34" charset="0"/>
                <a:cs typeface="Arial" pitchFamily="34" charset="0"/>
              </a:rPr>
              <a:t>(gall stone).</a:t>
            </a:r>
          </a:p>
          <a:p>
            <a:pPr marL="280988" lvl="1" indent="-280988" algn="just">
              <a:spcBef>
                <a:spcPct val="50000"/>
              </a:spcBef>
              <a:buFontTx/>
              <a:buChar char="•"/>
            </a:pPr>
            <a:endParaRPr lang="en-US" altLang="en-US" sz="2400" b="1" dirty="0">
              <a:latin typeface="Arial" pitchFamily="34" charset="0"/>
              <a:cs typeface="Arial" pitchFamily="34" charset="0"/>
            </a:endParaRPr>
          </a:p>
          <a:p>
            <a:pPr marL="280988" indent="-280988" algn="just">
              <a:spcBef>
                <a:spcPct val="50000"/>
              </a:spcBef>
            </a:pPr>
            <a:endParaRPr lang="en-US" altLang="en-US" sz="2400" b="1" dirty="0">
              <a:latin typeface="Arial" pitchFamily="34" charset="0"/>
              <a:cs typeface="Arial" pitchFamily="34" charset="0"/>
            </a:endParaRPr>
          </a:p>
          <a:p>
            <a:pPr algn="just"/>
            <a:endParaRPr lang="en-US" sz="2400" b="1"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435280" cy="4525963"/>
          </a:xfrm>
        </p:spPr>
        <p:txBody>
          <a:bodyPr/>
          <a:lstStyle/>
          <a:p>
            <a:pPr marL="514350" indent="-514350">
              <a:buNone/>
            </a:pPr>
            <a:endParaRPr lang="en-US" sz="2400" dirty="0"/>
          </a:p>
          <a:p>
            <a:endParaRPr lang="en-US" sz="2400" dirty="0"/>
          </a:p>
        </p:txBody>
      </p:sp>
      <p:sp>
        <p:nvSpPr>
          <p:cNvPr id="5" name="Title 1"/>
          <p:cNvSpPr txBox="1">
            <a:spLocks/>
          </p:cNvSpPr>
          <p:nvPr/>
        </p:nvSpPr>
        <p:spPr bwMode="black">
          <a:xfrm>
            <a:off x="485804" y="228600"/>
            <a:ext cx="8229600" cy="927100"/>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742950" lvl="0" indent="-742950" fontAlgn="base">
              <a:spcBef>
                <a:spcPct val="0"/>
              </a:spcBef>
              <a:spcAft>
                <a:spcPct val="0"/>
              </a:spcAft>
              <a:defRPr/>
            </a:pPr>
            <a:r>
              <a:rPr lang="en-US" sz="3600" b="1" dirty="0" smtClean="0">
                <a:solidFill>
                  <a:srgbClr val="FF0000"/>
                </a:solidFill>
              </a:rPr>
              <a:t>7-dehydrocholesterol </a:t>
            </a:r>
            <a:r>
              <a:rPr lang="en-US" sz="3600" b="1" dirty="0">
                <a:solidFill>
                  <a:srgbClr val="FF0000"/>
                </a:solidFill>
              </a:rPr>
              <a:t>(pro-vitamin D3)</a:t>
            </a:r>
          </a:p>
        </p:txBody>
      </p:sp>
      <p:sp>
        <p:nvSpPr>
          <p:cNvPr id="6" name="Content Placeholder 2"/>
          <p:cNvSpPr txBox="1">
            <a:spLocks/>
          </p:cNvSpPr>
          <p:nvPr/>
        </p:nvSpPr>
        <p:spPr bwMode="gray">
          <a:xfrm>
            <a:off x="357158" y="1143000"/>
            <a:ext cx="8535322" cy="1571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7-dehydrocholesterol  is stored  under the skin, and by the effect of ultraviolet rays( in sunlight) it is transformed to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cholecalciferol</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vit</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D</a:t>
            </a:r>
            <a:r>
              <a:rPr kumimoji="0" lang="en-US" sz="2000" b="1" i="0" u="none" strike="noStrike" kern="0" cap="none" spc="0" normalizeH="0" baseline="-25000" noProof="0" dirty="0">
                <a:ln>
                  <a:noFill/>
                </a:ln>
                <a:solidFill>
                  <a:schemeClr val="tx1"/>
                </a:solidFill>
                <a:effectLst/>
                <a:uLnTx/>
                <a:uFillTx/>
                <a:latin typeface="Arial" pitchFamily="34" charset="0"/>
                <a:cs typeface="Arial" pitchFamily="34" charset="0"/>
              </a:rPr>
              <a:t>3 </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kumimoji="0" lang="en-US" sz="3200" b="1" i="0" u="none" strike="noStrike" kern="0" cap="none" spc="0" normalizeH="0" baseline="0" noProof="0" dirty="0">
              <a:ln>
                <a:noFill/>
              </a:ln>
              <a:solidFill>
                <a:schemeClr val="tx1"/>
              </a:solidFill>
              <a:effectLst/>
              <a:uLnTx/>
              <a:uFillTx/>
              <a:latin typeface="Arial" pitchFamily="34" charset="0"/>
              <a:cs typeface="Arial" pitchFamily="34" charset="0"/>
            </a:endParaRPr>
          </a:p>
        </p:txBody>
      </p:sp>
      <p:sp>
        <p:nvSpPr>
          <p:cNvPr id="7" name="Rectangle 6"/>
          <p:cNvSpPr/>
          <p:nvPr/>
        </p:nvSpPr>
        <p:spPr>
          <a:xfrm>
            <a:off x="490464" y="2286000"/>
            <a:ext cx="8424936" cy="1015663"/>
          </a:xfrm>
          <a:prstGeom prst="rect">
            <a:avLst/>
          </a:prstGeom>
        </p:spPr>
        <p:txBody>
          <a:bodyPr wrap="square">
            <a:spAutoFit/>
          </a:bodyPr>
          <a:lstStyle/>
          <a:p>
            <a:pPr algn="just"/>
            <a:r>
              <a:rPr lang="en-US" sz="2000" b="1" dirty="0" smtClean="0">
                <a:latin typeface="Arial" pitchFamily="34" charset="0"/>
                <a:cs typeface="Arial" pitchFamily="34" charset="0"/>
              </a:rPr>
              <a:t>Insufficient sunlight can lead to a deficiency of vitamin D</a:t>
            </a:r>
            <a:r>
              <a:rPr lang="en-US" sz="2000" b="1" baseline="-25000" dirty="0" smtClean="0">
                <a:latin typeface="Arial" pitchFamily="34" charset="0"/>
                <a:cs typeface="Arial" pitchFamily="34" charset="0"/>
              </a:rPr>
              <a:t>3</a:t>
            </a:r>
            <a:r>
              <a:rPr lang="en-US" sz="2000" b="1" dirty="0" smtClean="0">
                <a:latin typeface="Arial" pitchFamily="34" charset="0"/>
                <a:cs typeface="Arial" pitchFamily="34" charset="0"/>
              </a:rPr>
              <a:t>, interfering with Ca</a:t>
            </a:r>
            <a:r>
              <a:rPr lang="en-US" sz="2000" b="1" baseline="30000" dirty="0" smtClean="0">
                <a:latin typeface="Arial" pitchFamily="34" charset="0"/>
                <a:cs typeface="Arial" pitchFamily="34" charset="0"/>
              </a:rPr>
              <a:t>2+</a:t>
            </a:r>
            <a:r>
              <a:rPr lang="en-US" sz="2000" b="1" dirty="0" smtClean="0">
                <a:latin typeface="Arial" pitchFamily="34" charset="0"/>
                <a:cs typeface="Arial" pitchFamily="34" charset="0"/>
              </a:rPr>
              <a:t> transport and bone development.  </a:t>
            </a:r>
            <a:r>
              <a:rPr lang="en-US" sz="2000" b="1" dirty="0" smtClean="0">
                <a:solidFill>
                  <a:srgbClr val="FF0000"/>
                </a:solidFill>
                <a:latin typeface="Arial" pitchFamily="34" charset="0"/>
                <a:cs typeface="Arial" pitchFamily="34" charset="0"/>
              </a:rPr>
              <a:t>Rickets</a:t>
            </a:r>
            <a:r>
              <a:rPr lang="en-US" sz="2000" b="1" dirty="0" smtClean="0">
                <a:solidFill>
                  <a:srgbClr val="0070C0"/>
                </a:solidFill>
                <a:latin typeface="Arial" pitchFamily="34" charset="0"/>
                <a:cs typeface="Arial" pitchFamily="34" charset="0"/>
              </a:rPr>
              <a:t> </a:t>
            </a:r>
            <a:r>
              <a:rPr lang="en-US" sz="2000" b="1" dirty="0" smtClean="0">
                <a:latin typeface="Arial" pitchFamily="34" charset="0"/>
                <a:cs typeface="Arial" pitchFamily="34" charset="0"/>
              </a:rPr>
              <a:t>can result.</a:t>
            </a:r>
            <a:endParaRPr lang="en-US" sz="2000" b="1" dirty="0">
              <a:latin typeface="Arial" pitchFamily="34" charset="0"/>
              <a:cs typeface="Arial" pitchFamily="34" charset="0"/>
            </a:endParaRPr>
          </a:p>
        </p:txBody>
      </p:sp>
      <p:pic>
        <p:nvPicPr>
          <p:cNvPr id="9" name="Picture 2"/>
          <p:cNvPicPr>
            <a:picLocks noChangeAspect="1" noChangeArrowheads="1"/>
          </p:cNvPicPr>
          <p:nvPr/>
        </p:nvPicPr>
        <p:blipFill>
          <a:blip r:embed="rId2" cstate="print"/>
          <a:srcRect/>
          <a:stretch>
            <a:fillRect/>
          </a:stretch>
        </p:blipFill>
        <p:spPr bwMode="auto">
          <a:xfrm>
            <a:off x="571472" y="3690918"/>
            <a:ext cx="8215370" cy="2786082"/>
          </a:xfrm>
          <a:prstGeom prst="rect">
            <a:avLst/>
          </a:prstGeom>
          <a:noFill/>
          <a:ln w="9525">
            <a:noFill/>
            <a:miter lim="800000"/>
            <a:headEnd/>
            <a:tailEnd/>
          </a:ln>
        </p:spPr>
      </p:pic>
      <p:sp>
        <p:nvSpPr>
          <p:cNvPr id="10" name="Rectangle 9"/>
          <p:cNvSpPr/>
          <p:nvPr/>
        </p:nvSpPr>
        <p:spPr bwMode="auto">
          <a:xfrm>
            <a:off x="571472" y="4930908"/>
            <a:ext cx="357190" cy="428628"/>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1" name="Oval 10"/>
          <p:cNvSpPr/>
          <p:nvPr/>
        </p:nvSpPr>
        <p:spPr bwMode="auto">
          <a:xfrm rot="1266929">
            <a:off x="1456188" y="5006795"/>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2" name="Oval 11"/>
          <p:cNvSpPr/>
          <p:nvPr/>
        </p:nvSpPr>
        <p:spPr bwMode="auto">
          <a:xfrm rot="5215446">
            <a:off x="1899252" y="4835986"/>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3" name="24-Point Star 12"/>
          <p:cNvSpPr/>
          <p:nvPr/>
        </p:nvSpPr>
        <p:spPr bwMode="auto">
          <a:xfrm>
            <a:off x="1643042" y="4359404"/>
            <a:ext cx="142876" cy="214314"/>
          </a:xfrm>
          <a:prstGeom prst="star24">
            <a:avLst/>
          </a:prstGeom>
          <a:solidFill>
            <a:srgbClr val="C00000"/>
          </a:solidFill>
          <a:ln w="9525" cap="flat" cmpd="sng" algn="ctr">
            <a:solidFill>
              <a:srgbClr val="FF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381000" y="1428736"/>
            <a:ext cx="8191528" cy="5072098"/>
          </a:xfrm>
        </p:spPr>
        <p:txBody>
          <a:bodyPr/>
          <a:lstStyle/>
          <a:p>
            <a:pPr>
              <a:defRPr/>
            </a:pPr>
            <a:r>
              <a:rPr lang="en-US" sz="2400" b="1" dirty="0"/>
              <a:t>Low density lipoproteins</a:t>
            </a:r>
            <a:r>
              <a:rPr lang="en-US" sz="2400" b="1" dirty="0">
                <a:sym typeface="Wingdings" pitchFamily="2" charset="2"/>
              </a:rPr>
              <a:t> (LDL) transports cholesterol from liver through blood to the tissues (Bad cholesterol)</a:t>
            </a:r>
          </a:p>
          <a:p>
            <a:pPr>
              <a:defRPr/>
            </a:pPr>
            <a:endParaRPr lang="en-US" sz="2400" b="1" dirty="0">
              <a:sym typeface="Wingdings" pitchFamily="2" charset="2"/>
            </a:endParaRPr>
          </a:p>
          <a:p>
            <a:pPr>
              <a:defRPr/>
            </a:pPr>
            <a:r>
              <a:rPr lang="en-US" sz="2400" b="1" dirty="0">
                <a:sym typeface="Wingdings" pitchFamily="2" charset="2"/>
              </a:rPr>
              <a:t>High density lipoprotein (HDL) transports cholesterol from blood to the liver where it is </a:t>
            </a:r>
            <a:r>
              <a:rPr lang="en-US" sz="2400" b="1" dirty="0" err="1">
                <a:sym typeface="Wingdings" pitchFamily="2" charset="2"/>
              </a:rPr>
              <a:t>metabolised</a:t>
            </a:r>
            <a:r>
              <a:rPr lang="en-US" sz="2400" b="1" dirty="0">
                <a:sym typeface="Wingdings" pitchFamily="2" charset="2"/>
              </a:rPr>
              <a:t> (Good cholesterol)</a:t>
            </a:r>
          </a:p>
          <a:p>
            <a:pPr>
              <a:defRPr/>
            </a:pPr>
            <a:endParaRPr lang="en-US" sz="2400" b="1" dirty="0">
              <a:sym typeface="Wingdings" pitchFamily="2" charset="2"/>
            </a:endParaRPr>
          </a:p>
          <a:p>
            <a:pPr>
              <a:defRPr/>
            </a:pPr>
            <a:r>
              <a:rPr lang="en-US" sz="2400" b="1" dirty="0">
                <a:sym typeface="Wingdings" pitchFamily="2" charset="2"/>
              </a:rPr>
              <a:t>LDL,     Cholesterol     High risk of heart attack</a:t>
            </a:r>
          </a:p>
          <a:p>
            <a:pPr>
              <a:defRPr/>
            </a:pPr>
            <a:endParaRPr lang="en-US" sz="2400" b="1" dirty="0">
              <a:sym typeface="Wingdings" pitchFamily="2" charset="2"/>
            </a:endParaRPr>
          </a:p>
          <a:p>
            <a:pPr>
              <a:defRPr/>
            </a:pPr>
            <a:r>
              <a:rPr lang="en-US" sz="2400" b="1" dirty="0">
                <a:sym typeface="Wingdings" pitchFamily="2" charset="2"/>
              </a:rPr>
              <a:t>HDL,     Cholesterol     Low risk of heart attack</a:t>
            </a:r>
            <a:endParaRPr lang="ar-SA" sz="2400" b="1" dirty="0"/>
          </a:p>
        </p:txBody>
      </p:sp>
      <p:cxnSp>
        <p:nvCxnSpPr>
          <p:cNvPr id="5" name="Straight Arrow Connector 4"/>
          <p:cNvCxnSpPr/>
          <p:nvPr/>
        </p:nvCxnSpPr>
        <p:spPr>
          <a:xfrm rot="5400000" flipH="1" flipV="1">
            <a:off x="456380"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262856" y="5052229"/>
            <a:ext cx="52387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title"/>
          </p:nvPr>
        </p:nvSpPr>
        <p:spPr/>
        <p:txBody>
          <a:bodyPr/>
          <a:lstStyle/>
          <a:p>
            <a:r>
              <a:rPr lang="en-US" b="1" dirty="0">
                <a:solidFill>
                  <a:srgbClr val="FF0000"/>
                </a:solidFill>
              </a:rPr>
              <a:t>Clinical correlation </a:t>
            </a:r>
          </a:p>
        </p:txBody>
      </p:sp>
      <p:cxnSp>
        <p:nvCxnSpPr>
          <p:cNvPr id="11" name="Straight Arrow Connector 10"/>
          <p:cNvCxnSpPr/>
          <p:nvPr/>
        </p:nvCxnSpPr>
        <p:spPr>
          <a:xfrm rot="5400000" flipH="1" flipV="1">
            <a:off x="456380" y="5001425"/>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1266826"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EB0084D6-1621-49B3-A362-6C1BCE9A627E}"/>
              </a:ext>
            </a:extLst>
          </p:cNvPr>
          <p:cNvSpPr>
            <a:spLocks noGrp="1" noChangeArrowheads="1"/>
          </p:cNvSpPr>
          <p:nvPr>
            <p:ph type="body" idx="1"/>
          </p:nvPr>
        </p:nvSpPr>
        <p:spPr>
          <a:xfrm>
            <a:off x="228600" y="228600"/>
            <a:ext cx="8686800" cy="6400800"/>
          </a:xfrm>
        </p:spPr>
        <p:txBody>
          <a:bodyPr/>
          <a:lstStyle/>
          <a:p>
            <a:pPr>
              <a:lnSpc>
                <a:spcPct val="80000"/>
              </a:lnSpc>
            </a:pPr>
            <a:r>
              <a:rPr lang="en-AU" altLang="en-US" sz="2800" b="1" u="sng" dirty="0">
                <a:solidFill>
                  <a:srgbClr val="FF0000"/>
                </a:solidFill>
                <a:latin typeface="Arial" pitchFamily="34" charset="0"/>
                <a:cs typeface="Arial" pitchFamily="34" charset="0"/>
              </a:rPr>
              <a:t>Lipoprotein Structure</a:t>
            </a:r>
            <a:r>
              <a:rPr lang="en-AU" altLang="en-US" sz="2800" b="1" dirty="0">
                <a:solidFill>
                  <a:srgbClr val="FF0000"/>
                </a:solidFill>
                <a:latin typeface="Arial" pitchFamily="34" charset="0"/>
                <a:cs typeface="Arial" pitchFamily="34" charset="0"/>
              </a:rPr>
              <a:t> </a:t>
            </a:r>
          </a:p>
          <a:p>
            <a:pPr algn="just"/>
            <a:r>
              <a:rPr lang="en-AU" altLang="en-US" sz="2400" b="1" dirty="0">
                <a:latin typeface="Arial" pitchFamily="34" charset="0"/>
                <a:cs typeface="Arial" pitchFamily="34" charset="0"/>
              </a:rPr>
              <a:t>The lipoproteins are spherical complexes of lipids and specific proteins </a:t>
            </a:r>
            <a:r>
              <a:rPr lang="en-AU" altLang="en-US" sz="2400" b="1" dirty="0" smtClean="0">
                <a:latin typeface="Arial" pitchFamily="34" charset="0"/>
                <a:cs typeface="Arial" pitchFamily="34" charset="0"/>
              </a:rPr>
              <a:t>(</a:t>
            </a:r>
            <a:r>
              <a:rPr lang="en-AU" altLang="en-US" sz="2400" b="1" dirty="0" err="1" smtClean="0">
                <a:latin typeface="Arial" pitchFamily="34" charset="0"/>
                <a:cs typeface="Arial" pitchFamily="34" charset="0"/>
              </a:rPr>
              <a:t>apoproteins</a:t>
            </a:r>
            <a:r>
              <a:rPr lang="en-AU" altLang="en-US" sz="2400" b="1" dirty="0">
                <a:latin typeface="Arial" pitchFamily="34" charset="0"/>
                <a:cs typeface="Arial" pitchFamily="34" charset="0"/>
              </a:rPr>
              <a:t>). </a:t>
            </a:r>
          </a:p>
          <a:p>
            <a:pPr>
              <a:lnSpc>
                <a:spcPct val="80000"/>
              </a:lnSpc>
              <a:buFontTx/>
              <a:buNone/>
            </a:pPr>
            <a:endParaRPr lang="en-AU" altLang="en-US" sz="26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1- A polar monolayer of phospholipid and free cholesterol located on the outer part of the lipoprotein with their charged groups pointing out towards the water molecules. </a:t>
            </a:r>
            <a:endParaRPr lang="en-AU" altLang="en-US" sz="2400" b="1" dirty="0" smtClean="0">
              <a:latin typeface="Arial" pitchFamily="34" charset="0"/>
              <a:cs typeface="Arial" pitchFamily="34" charset="0"/>
            </a:endParaRP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smtClean="0">
                <a:latin typeface="Arial" pitchFamily="34" charset="0"/>
                <a:cs typeface="Arial" pitchFamily="34" charset="0"/>
              </a:rPr>
              <a:t>2-Hydrophobic </a:t>
            </a:r>
            <a:r>
              <a:rPr lang="en-AU" altLang="en-US" sz="2400" b="1" dirty="0">
                <a:latin typeface="Arial" pitchFamily="34" charset="0"/>
                <a:cs typeface="Arial" pitchFamily="34" charset="0"/>
              </a:rPr>
              <a:t>lipids (esterified cholesterol and </a:t>
            </a:r>
            <a:r>
              <a:rPr lang="en-AU" altLang="en-US" sz="2400" b="1" dirty="0" err="1" smtClean="0">
                <a:latin typeface="Arial" pitchFamily="34" charset="0"/>
                <a:cs typeface="Arial" pitchFamily="34" charset="0"/>
              </a:rPr>
              <a:t>triacylglycerol</a:t>
            </a:r>
            <a:r>
              <a:rPr lang="en-AU" altLang="en-US" sz="2400" b="1" dirty="0" smtClean="0">
                <a:latin typeface="Arial" pitchFamily="34" charset="0"/>
                <a:cs typeface="Arial" pitchFamily="34" charset="0"/>
              </a:rPr>
              <a:t>), </a:t>
            </a:r>
            <a:r>
              <a:rPr lang="en-AU" altLang="en-US" sz="2400" b="1" dirty="0">
                <a:latin typeface="Arial" pitchFamily="34" charset="0"/>
                <a:cs typeface="Arial" pitchFamily="34" charset="0"/>
              </a:rPr>
              <a:t>which are located in the core of the lipoprotein particle. These form the central </a:t>
            </a:r>
            <a:r>
              <a:rPr lang="en-AU" altLang="en-US" sz="2400" b="1" dirty="0" smtClean="0">
                <a:latin typeface="Arial" pitchFamily="34" charset="0"/>
                <a:cs typeface="Arial" pitchFamily="34" charset="0"/>
              </a:rPr>
              <a:t>droplet</a:t>
            </a: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3- </a:t>
            </a:r>
            <a:r>
              <a:rPr lang="en-AU" altLang="en-US" sz="2400" b="1" dirty="0" err="1" smtClean="0">
                <a:latin typeface="Arial" pitchFamily="34" charset="0"/>
                <a:cs typeface="Arial" pitchFamily="34" charset="0"/>
              </a:rPr>
              <a:t>Apoproteins</a:t>
            </a:r>
            <a:r>
              <a:rPr lang="en-AU" altLang="en-US" sz="2400" b="1" dirty="0">
                <a:latin typeface="Arial" pitchFamily="34" charset="0"/>
                <a:cs typeface="Arial" pitchFamily="34" charset="0"/>
              </a:rPr>
              <a:t>, these can span the region between the central core and the outer envelope, and have part of their structure exposed at the surface. </a:t>
            </a:r>
            <a:endParaRPr lang="en-AU" altLang="en-US" sz="2400" b="1" dirty="0" smtClean="0">
              <a:latin typeface="Arial" pitchFamily="34" charset="0"/>
              <a:cs typeface="Arial" pitchFamily="34" charset="0"/>
            </a:endParaRP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4- Enzymes</a:t>
            </a:r>
          </a:p>
        </p:txBody>
      </p:sp>
    </p:spTree>
    <p:extLst>
      <p:ext uri="{BB962C8B-B14F-4D97-AF65-F5344CB8AC3E}">
        <p14:creationId xmlns:p14="http://schemas.microsoft.com/office/powerpoint/2010/main" val="118974829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18_014"/>
          <p:cNvPicPr>
            <a:picLocks noChangeAspect="1" noChangeArrowheads="1"/>
          </p:cNvPicPr>
          <p:nvPr/>
        </p:nvPicPr>
        <p:blipFill>
          <a:blip r:embed="rId2" cstate="print"/>
          <a:srcRect l="16600" r="15817" b="19249"/>
          <a:stretch>
            <a:fillRect/>
          </a:stretch>
        </p:blipFill>
        <p:spPr bwMode="auto">
          <a:xfrm>
            <a:off x="319088" y="1643050"/>
            <a:ext cx="4578350" cy="4762513"/>
          </a:xfrm>
          <a:prstGeom prst="rect">
            <a:avLst/>
          </a:prstGeom>
          <a:noFill/>
          <a:ln w="9525">
            <a:noFill/>
            <a:miter lim="800000"/>
            <a:headEnd/>
            <a:tailEnd/>
          </a:ln>
        </p:spPr>
      </p:pic>
      <p:sp>
        <p:nvSpPr>
          <p:cNvPr id="29699" name="Rectangle 7"/>
          <p:cNvSpPr>
            <a:spLocks noChangeArrowheads="1"/>
          </p:cNvSpPr>
          <p:nvPr/>
        </p:nvSpPr>
        <p:spPr bwMode="auto">
          <a:xfrm>
            <a:off x="152400" y="152400"/>
            <a:ext cx="4067175" cy="762000"/>
          </a:xfrm>
          <a:prstGeom prst="rect">
            <a:avLst/>
          </a:prstGeom>
          <a:noFill/>
          <a:ln w="57150">
            <a:noFill/>
            <a:miter lim="800000"/>
            <a:headEnd/>
            <a:tailEnd/>
          </a:ln>
        </p:spPr>
        <p:txBody>
          <a:bodyPr wrap="none" anchor="ctr"/>
          <a:lstStyle/>
          <a:p>
            <a:r>
              <a:rPr lang="en-US" sz="3600" b="1" dirty="0">
                <a:solidFill>
                  <a:srgbClr val="FF0000"/>
                </a:solidFill>
                <a:latin typeface="+mj-lt"/>
              </a:rPr>
              <a:t>Lipoprotein Structure</a:t>
            </a:r>
          </a:p>
        </p:txBody>
      </p:sp>
      <p:sp>
        <p:nvSpPr>
          <p:cNvPr id="29700" name="Text Box 11"/>
          <p:cNvSpPr txBox="1">
            <a:spLocks noChangeArrowheads="1"/>
          </p:cNvSpPr>
          <p:nvPr/>
        </p:nvSpPr>
        <p:spPr bwMode="auto">
          <a:xfrm>
            <a:off x="211172" y="834078"/>
            <a:ext cx="9361488" cy="523220"/>
          </a:xfrm>
          <a:prstGeom prst="rect">
            <a:avLst/>
          </a:prstGeom>
          <a:noFill/>
          <a:ln w="9525">
            <a:noFill/>
            <a:miter lim="800000"/>
            <a:headEnd/>
            <a:tailEnd/>
          </a:ln>
        </p:spPr>
        <p:txBody>
          <a:bodyPr>
            <a:spAutoFit/>
          </a:bodyPr>
          <a:lstStyle/>
          <a:p>
            <a:pPr algn="l"/>
            <a:r>
              <a:rPr lang="en-US" sz="2800" b="1" dirty="0">
                <a:latin typeface="+mj-lt"/>
              </a:rPr>
              <a:t>Spherical</a:t>
            </a:r>
            <a:r>
              <a:rPr lang="en-US" sz="2800" b="1" dirty="0">
                <a:latin typeface="+mj-lt"/>
                <a:cs typeface="Times New Roman" pitchFamily="18" charset="0"/>
              </a:rPr>
              <a:t> molecules of lipids and proteins</a:t>
            </a:r>
          </a:p>
        </p:txBody>
      </p:sp>
      <p:sp>
        <p:nvSpPr>
          <p:cNvPr id="29701" name="Text Box 12"/>
          <p:cNvSpPr txBox="1">
            <a:spLocks noChangeArrowheads="1"/>
          </p:cNvSpPr>
          <p:nvPr/>
        </p:nvSpPr>
        <p:spPr bwMode="auto">
          <a:xfrm>
            <a:off x="5072066" y="3868593"/>
            <a:ext cx="3460374" cy="2862322"/>
          </a:xfrm>
          <a:prstGeom prst="rect">
            <a:avLst/>
          </a:prstGeom>
          <a:noFill/>
          <a:ln w="9525">
            <a:noFill/>
            <a:miter lim="800000"/>
            <a:headEnd/>
            <a:tailEnd/>
          </a:ln>
        </p:spPr>
        <p:txBody>
          <a:bodyPr wrap="square">
            <a:spAutoFit/>
          </a:bodyPr>
          <a:lstStyle/>
          <a:p>
            <a:pPr algn="l"/>
            <a:r>
              <a:rPr lang="en-US" sz="2800" b="1" u="sng" dirty="0">
                <a:solidFill>
                  <a:srgbClr val="FF0000"/>
                </a:solidFill>
              </a:rPr>
              <a:t>Outer coat:</a:t>
            </a:r>
          </a:p>
          <a:p>
            <a:pPr algn="l">
              <a:buFont typeface="Arial" pitchFamily="34" charset="0"/>
              <a:buChar char="•"/>
            </a:pPr>
            <a:r>
              <a:rPr lang="en-US" sz="2800" dirty="0" err="1">
                <a:latin typeface="+mn-lt"/>
                <a:cs typeface="Times New Roman" pitchFamily="18" charset="0"/>
              </a:rPr>
              <a:t>Apoproteins</a:t>
            </a:r>
            <a:r>
              <a:rPr lang="en-US" sz="2800" dirty="0">
                <a:latin typeface="+mn-lt"/>
                <a:cs typeface="Times New Roman" pitchFamily="18" charset="0"/>
              </a:rPr>
              <a:t>.</a:t>
            </a:r>
          </a:p>
          <a:p>
            <a:pPr algn="l">
              <a:buFont typeface="Arial" pitchFamily="34" charset="0"/>
              <a:buChar char="•"/>
            </a:pPr>
            <a:r>
              <a:rPr lang="en-US" sz="2400" dirty="0" smtClean="0">
                <a:latin typeface="+mn-lt"/>
              </a:rPr>
              <a:t>Phospholipids(PL)</a:t>
            </a:r>
            <a:endParaRPr lang="en-US" sz="2400" dirty="0">
              <a:latin typeface="+mn-lt"/>
            </a:endParaRPr>
          </a:p>
          <a:p>
            <a:pPr algn="l">
              <a:buFont typeface="Arial" pitchFamily="34" charset="0"/>
              <a:buChar char="•"/>
            </a:pPr>
            <a:r>
              <a:rPr lang="en-US" sz="2400" dirty="0">
                <a:latin typeface="+mn-lt"/>
              </a:rPr>
              <a:t>Cholesterol(</a:t>
            </a:r>
            <a:r>
              <a:rPr lang="en-US" dirty="0" err="1">
                <a:latin typeface="+mn-lt"/>
              </a:rPr>
              <a:t>Unesterified</a:t>
            </a:r>
            <a:r>
              <a:rPr lang="en-US" sz="2400" dirty="0" smtClean="0">
                <a:latin typeface="+mn-lt"/>
              </a:rPr>
              <a:t>)</a:t>
            </a:r>
            <a:endParaRPr lang="en-US" sz="2400" b="1" dirty="0">
              <a:solidFill>
                <a:srgbClr val="CC0000"/>
              </a:solidFill>
            </a:endParaRPr>
          </a:p>
          <a:p>
            <a:pPr algn="l"/>
            <a:r>
              <a:rPr lang="en-US" sz="2800" b="1" u="sng" dirty="0">
                <a:solidFill>
                  <a:srgbClr val="FF0000"/>
                </a:solidFill>
              </a:rPr>
              <a:t>Inner core:</a:t>
            </a:r>
          </a:p>
          <a:p>
            <a:pPr algn="l">
              <a:buFont typeface="Arial" pitchFamily="34" charset="0"/>
              <a:buChar char="•"/>
            </a:pPr>
            <a:r>
              <a:rPr lang="en-US" sz="2400" dirty="0" err="1" smtClean="0"/>
              <a:t>Triacylglycerol</a:t>
            </a:r>
            <a:r>
              <a:rPr lang="en-US" sz="2400" dirty="0" smtClean="0"/>
              <a:t> (TAG).</a:t>
            </a:r>
            <a:endParaRPr lang="en-US" sz="2400" dirty="0"/>
          </a:p>
          <a:p>
            <a:pPr algn="l">
              <a:buFont typeface="Arial" pitchFamily="34" charset="0"/>
              <a:buChar char="•"/>
            </a:pPr>
            <a:r>
              <a:rPr lang="en-US" sz="2400" dirty="0" err="1" smtClean="0"/>
              <a:t>Cholesteryl</a:t>
            </a:r>
            <a:r>
              <a:rPr lang="en-US" sz="2400" dirty="0" smtClean="0"/>
              <a:t> </a:t>
            </a:r>
            <a:r>
              <a:rPr lang="en-US" sz="2400" dirty="0"/>
              <a:t>ester (CE)</a:t>
            </a:r>
          </a:p>
        </p:txBody>
      </p:sp>
      <p:pic>
        <p:nvPicPr>
          <p:cNvPr id="6" name="Picture 6">
            <a:extLst>
              <a:ext uri="{FF2B5EF4-FFF2-40B4-BE49-F238E27FC236}">
                <a16:creationId xmlns:a16="http://schemas.microsoft.com/office/drawing/2014/main" id="{C33790FB-7152-4440-BA7D-26F6112B43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6191" y="1426840"/>
            <a:ext cx="2842233" cy="214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4B56BF29-4AFA-4240-A1FE-223BBC42B732}"/>
              </a:ext>
            </a:extLst>
          </p:cNvPr>
          <p:cNvSpPr>
            <a:spLocks noGrp="1" noChangeArrowheads="1"/>
          </p:cNvSpPr>
          <p:nvPr>
            <p:ph type="body" idx="1"/>
          </p:nvPr>
        </p:nvSpPr>
        <p:spPr>
          <a:xfrm>
            <a:off x="152400" y="152400"/>
            <a:ext cx="6019800" cy="6477000"/>
          </a:xfrm>
        </p:spPr>
        <p:txBody>
          <a:bodyPr>
            <a:normAutofit/>
          </a:bodyPr>
          <a:lstStyle/>
          <a:p>
            <a:pPr marL="0" indent="0" algn="just">
              <a:lnSpc>
                <a:spcPct val="90000"/>
              </a:lnSpc>
              <a:buFontTx/>
              <a:buNone/>
            </a:pPr>
            <a:r>
              <a:rPr lang="en-AU" altLang="en-US" sz="2800" b="1" u="sng" dirty="0">
                <a:solidFill>
                  <a:srgbClr val="FF0000"/>
                </a:solidFill>
                <a:latin typeface="Arial" pitchFamily="34" charset="0"/>
                <a:cs typeface="Arial" pitchFamily="34" charset="0"/>
              </a:rPr>
              <a:t>Size and density of lipoprotein </a:t>
            </a:r>
          </a:p>
          <a:p>
            <a:pPr marL="0" indent="0" algn="just">
              <a:lnSpc>
                <a:spcPct val="90000"/>
              </a:lnSpc>
              <a:buFontTx/>
              <a:buNone/>
            </a:pPr>
            <a:endParaRPr lang="en-AU" altLang="en-US" sz="900" dirty="0">
              <a:latin typeface="Arial" pitchFamily="34" charset="0"/>
              <a:cs typeface="Arial" pitchFamily="34" charset="0"/>
            </a:endParaRPr>
          </a:p>
          <a:p>
            <a:pPr marL="0" indent="0" algn="just">
              <a:lnSpc>
                <a:spcPct val="90000"/>
              </a:lnSpc>
              <a:buFontTx/>
              <a:buNone/>
            </a:pPr>
            <a:r>
              <a:rPr lang="en-AU" altLang="en-US" sz="2000" b="1" dirty="0">
                <a:latin typeface="Arial" pitchFamily="34" charset="0"/>
                <a:cs typeface="Arial" pitchFamily="34" charset="0"/>
              </a:rPr>
              <a:t>Depending on the size of the lipoprotein, and the ratio of protein to lipid, </a:t>
            </a:r>
            <a:r>
              <a:rPr lang="en-AU" altLang="en-US" sz="2000" b="1" u="sng" dirty="0">
                <a:solidFill>
                  <a:srgbClr val="FF0000"/>
                </a:solidFill>
                <a:latin typeface="Arial" pitchFamily="34" charset="0"/>
                <a:cs typeface="Arial" pitchFamily="34" charset="0"/>
              </a:rPr>
              <a:t>lipoproteins have different densities as determined by density gradient </a:t>
            </a:r>
            <a:r>
              <a:rPr lang="en-AU" altLang="en-US" sz="2000" b="1" u="sng" dirty="0" smtClean="0">
                <a:solidFill>
                  <a:srgbClr val="FF0000"/>
                </a:solidFill>
                <a:latin typeface="Arial" pitchFamily="34" charset="0"/>
                <a:cs typeface="Arial" pitchFamily="34" charset="0"/>
              </a:rPr>
              <a:t>centrifugation:</a:t>
            </a:r>
          </a:p>
          <a:p>
            <a:pPr marL="0" indent="0" algn="just">
              <a:lnSpc>
                <a:spcPct val="90000"/>
              </a:lnSpc>
              <a:buNone/>
            </a:pPr>
            <a:endParaRPr lang="en-AU" altLang="en-US" sz="2000" b="1"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Chylomicrons (CM)</a:t>
            </a:r>
            <a:r>
              <a:rPr lang="en-AU" altLang="en-US" sz="2000" b="1" dirty="0" smtClean="0">
                <a:latin typeface="Arial" pitchFamily="34" charset="0"/>
                <a:cs typeface="Arial" pitchFamily="34" charset="0"/>
              </a:rPr>
              <a:t> </a:t>
            </a:r>
            <a:r>
              <a:rPr lang="en-AU" altLang="en-US" sz="2000" b="1" dirty="0">
                <a:latin typeface="Arial" pitchFamily="34" charset="0"/>
                <a:cs typeface="Arial" pitchFamily="34" charset="0"/>
              </a:rPr>
              <a:t>are the lipoprotein particles lowest in density and largest in size, and contain the highest percentage of lipid and the smallest percentage of protein. </a:t>
            </a:r>
            <a:endParaRPr lang="en-AU" altLang="en-US" sz="2000" b="1" dirty="0" smtClean="0">
              <a:latin typeface="Arial" pitchFamily="34" charset="0"/>
              <a:cs typeface="Arial" pitchFamily="34" charset="0"/>
            </a:endParaRP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VLDLs </a:t>
            </a:r>
            <a:r>
              <a:rPr lang="en-AU" altLang="en-US" sz="2000" b="1" u="sng" dirty="0">
                <a:solidFill>
                  <a:srgbClr val="FF0000"/>
                </a:solidFill>
                <a:latin typeface="Arial" pitchFamily="34" charset="0"/>
                <a:cs typeface="Arial" pitchFamily="34" charset="0"/>
              </a:rPr>
              <a:t>and LDLs </a:t>
            </a:r>
            <a:r>
              <a:rPr lang="en-AU" altLang="en-US" sz="2000" b="1" dirty="0">
                <a:latin typeface="Arial" pitchFamily="34" charset="0"/>
                <a:cs typeface="Arial" pitchFamily="34" charset="0"/>
              </a:rPr>
              <a:t>are successively denser, having higher ratios of protein to lipid. </a:t>
            </a:r>
            <a:endParaRPr lang="en-AU" altLang="en-US" sz="2000" b="1" dirty="0" smtClean="0">
              <a:latin typeface="Arial" pitchFamily="34" charset="0"/>
              <a:cs typeface="Arial" pitchFamily="34" charset="0"/>
            </a:endParaRP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HDL</a:t>
            </a:r>
            <a:r>
              <a:rPr lang="en-AU" altLang="en-US" sz="2000" b="1" dirty="0" smtClean="0">
                <a:latin typeface="Arial" pitchFamily="34" charset="0"/>
                <a:cs typeface="Arial" pitchFamily="34" charset="0"/>
              </a:rPr>
              <a:t> </a:t>
            </a:r>
            <a:r>
              <a:rPr lang="en-AU" altLang="en-US" sz="2000" b="1" dirty="0">
                <a:latin typeface="Arial" pitchFamily="34" charset="0"/>
                <a:cs typeface="Arial" pitchFamily="34" charset="0"/>
              </a:rPr>
              <a:t>particles are the densest. </a:t>
            </a: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dirty="0" err="1" smtClean="0">
                <a:latin typeface="Arial" pitchFamily="34" charset="0"/>
                <a:cs typeface="Arial" pitchFamily="34" charset="0"/>
              </a:rPr>
              <a:t>Triacylglycerol</a:t>
            </a:r>
            <a:r>
              <a:rPr lang="en-AU" altLang="en-US" sz="2000" b="1" dirty="0" smtClean="0">
                <a:latin typeface="Arial" pitchFamily="34" charset="0"/>
                <a:cs typeface="Arial" pitchFamily="34" charset="0"/>
              </a:rPr>
              <a:t> (TAG) is </a:t>
            </a:r>
            <a:r>
              <a:rPr lang="en-AU" altLang="en-US" sz="2000" b="1" dirty="0">
                <a:latin typeface="Arial" pitchFamily="34" charset="0"/>
                <a:cs typeface="Arial" pitchFamily="34" charset="0"/>
              </a:rPr>
              <a:t>the predominant lipid in chylomicrons and VLDL, </a:t>
            </a:r>
            <a:endParaRPr lang="en-AU" altLang="en-US" sz="2000" b="1" dirty="0" smtClean="0">
              <a:latin typeface="Arial" pitchFamily="34" charset="0"/>
              <a:cs typeface="Arial" pitchFamily="34" charset="0"/>
            </a:endParaRPr>
          </a:p>
          <a:p>
            <a:pPr marL="0" indent="0" algn="just">
              <a:lnSpc>
                <a:spcPct val="90000"/>
              </a:lnSpc>
              <a:buNone/>
            </a:pPr>
            <a:r>
              <a:rPr lang="en-AU" altLang="en-US" sz="2000" b="1" dirty="0" smtClean="0">
                <a:latin typeface="Arial" pitchFamily="34" charset="0"/>
                <a:cs typeface="Arial" pitchFamily="34" charset="0"/>
              </a:rPr>
              <a:t>whereas cholesterol and </a:t>
            </a:r>
            <a:r>
              <a:rPr lang="en-AU" altLang="en-US" sz="2000" b="1" dirty="0" err="1" smtClean="0">
                <a:latin typeface="Arial" pitchFamily="34" charset="0"/>
                <a:cs typeface="Arial" pitchFamily="34" charset="0"/>
              </a:rPr>
              <a:t>phospholipid</a:t>
            </a:r>
            <a:r>
              <a:rPr lang="en-AU" altLang="en-US" sz="2000" b="1" dirty="0" smtClean="0">
                <a:latin typeface="Arial" pitchFamily="34" charset="0"/>
                <a:cs typeface="Arial" pitchFamily="34" charset="0"/>
              </a:rPr>
              <a:t> (PL) are </a:t>
            </a:r>
            <a:r>
              <a:rPr lang="en-AU" altLang="en-US" sz="2000" b="1" dirty="0">
                <a:latin typeface="Arial" pitchFamily="34" charset="0"/>
                <a:cs typeface="Arial" pitchFamily="34" charset="0"/>
              </a:rPr>
              <a:t>the predominant </a:t>
            </a:r>
            <a:r>
              <a:rPr lang="en-AU" altLang="en-US" sz="2000" b="1" dirty="0" smtClean="0">
                <a:latin typeface="Arial" pitchFamily="34" charset="0"/>
                <a:cs typeface="Arial" pitchFamily="34" charset="0"/>
              </a:rPr>
              <a:t>lipids </a:t>
            </a:r>
            <a:r>
              <a:rPr lang="en-AU" altLang="en-US" sz="2000" b="1" dirty="0">
                <a:latin typeface="Arial" pitchFamily="34" charset="0"/>
                <a:cs typeface="Arial" pitchFamily="34" charset="0"/>
              </a:rPr>
              <a:t>in LDL and HDL.</a:t>
            </a:r>
          </a:p>
          <a:p>
            <a:pPr marL="0" indent="0" algn="just">
              <a:lnSpc>
                <a:spcPct val="90000"/>
              </a:lnSpc>
              <a:buFontTx/>
              <a:buNone/>
            </a:pPr>
            <a:endParaRPr lang="en-AU" altLang="en-US" sz="2200" dirty="0">
              <a:latin typeface="Arial" pitchFamily="34" charset="0"/>
              <a:cs typeface="Arial" pitchFamily="34" charset="0"/>
            </a:endParaRPr>
          </a:p>
        </p:txBody>
      </p:sp>
      <p:pic>
        <p:nvPicPr>
          <p:cNvPr id="18435" name="Picture 4">
            <a:extLst>
              <a:ext uri="{FF2B5EF4-FFF2-40B4-BE49-F238E27FC236}">
                <a16:creationId xmlns:a16="http://schemas.microsoft.com/office/drawing/2014/main" id="{F8235178-3648-41AC-B0AD-925E70BA92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76200"/>
            <a:ext cx="28956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502814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5972" name="Object 4"/>
          <p:cNvGraphicFramePr>
            <a:graphicFrameLocks noChangeAspect="1"/>
          </p:cNvGraphicFramePr>
          <p:nvPr/>
        </p:nvGraphicFramePr>
        <p:xfrm flipV="1">
          <a:off x="352425" y="1643063"/>
          <a:ext cx="8229600" cy="109537"/>
        </p:xfrm>
        <a:graphic>
          <a:graphicData uri="http://schemas.openxmlformats.org/presentationml/2006/ole">
            <mc:AlternateContent xmlns:mc="http://schemas.openxmlformats.org/markup-compatibility/2006">
              <mc:Choice xmlns:v="urn:schemas-microsoft-com:vml" Requires="v">
                <p:oleObj spid="_x0000_s1622" name="CS ChemDraw Drawing" r:id="rId3" imgW="6101080" imgH="81280" progId="">
                  <p:embed/>
                </p:oleObj>
              </mc:Choice>
              <mc:Fallback>
                <p:oleObj name="CS ChemDraw Drawing" r:id="rId3" imgW="6101080" imgH="81280" progId="">
                  <p:embed/>
                  <p:pic>
                    <p:nvPicPr>
                      <p:cNvPr id="0" name="Picture 2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352425" y="16430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4" name="Object 6"/>
          <p:cNvGraphicFramePr>
            <a:graphicFrameLocks noChangeAspect="1"/>
          </p:cNvGraphicFramePr>
          <p:nvPr/>
        </p:nvGraphicFramePr>
        <p:xfrm>
          <a:off x="352425" y="1871663"/>
          <a:ext cx="1219200" cy="534987"/>
        </p:xfrm>
        <a:graphic>
          <a:graphicData uri="http://schemas.openxmlformats.org/presentationml/2006/ole">
            <mc:AlternateContent xmlns:mc="http://schemas.openxmlformats.org/markup-compatibility/2006">
              <mc:Choice xmlns:v="urn:schemas-microsoft-com:vml" Requires="v">
                <p:oleObj spid="_x0000_s1623" name="CS ChemDraw Drawing" r:id="rId5" imgW="767080" imgH="337820" progId="">
                  <p:embed/>
                </p:oleObj>
              </mc:Choice>
              <mc:Fallback>
                <p:oleObj name="CS ChemDraw Drawing" r:id="rId5" imgW="767080" imgH="337820" progId="">
                  <p:embed/>
                  <p:pic>
                    <p:nvPicPr>
                      <p:cNvPr id="0" name="Picture 2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25" y="1871663"/>
                        <a:ext cx="1219200" cy="53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5" name="Object 7"/>
          <p:cNvGraphicFramePr>
            <a:graphicFrameLocks noChangeAspect="1"/>
          </p:cNvGraphicFramePr>
          <p:nvPr/>
        </p:nvGraphicFramePr>
        <p:xfrm>
          <a:off x="1647825" y="1871663"/>
          <a:ext cx="1295400" cy="566737"/>
        </p:xfrm>
        <a:graphic>
          <a:graphicData uri="http://schemas.openxmlformats.org/presentationml/2006/ole">
            <mc:AlternateContent xmlns:mc="http://schemas.openxmlformats.org/markup-compatibility/2006">
              <mc:Choice xmlns:v="urn:schemas-microsoft-com:vml" Requires="v">
                <p:oleObj spid="_x0000_s1624" name="CS ChemDraw Drawing" r:id="rId7" imgW="843280" imgH="368300" progId="">
                  <p:embed/>
                </p:oleObj>
              </mc:Choice>
              <mc:Fallback>
                <p:oleObj name="CS ChemDraw Drawing" r:id="rId7" imgW="843280" imgH="368300" progId="">
                  <p:embed/>
                  <p:pic>
                    <p:nvPicPr>
                      <p:cNvPr id="0" name="Picture 2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47825" y="1871663"/>
                        <a:ext cx="1295400"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6" name="Object 8"/>
          <p:cNvGraphicFramePr>
            <a:graphicFrameLocks noChangeAspect="1"/>
          </p:cNvGraphicFramePr>
          <p:nvPr/>
        </p:nvGraphicFramePr>
        <p:xfrm>
          <a:off x="3095625" y="1871663"/>
          <a:ext cx="1295400" cy="611187"/>
        </p:xfrm>
        <a:graphic>
          <a:graphicData uri="http://schemas.openxmlformats.org/presentationml/2006/ole">
            <mc:AlternateContent xmlns:mc="http://schemas.openxmlformats.org/markup-compatibility/2006">
              <mc:Choice xmlns:v="urn:schemas-microsoft-com:vml" Requires="v">
                <p:oleObj spid="_x0000_s1625" name="CS ChemDraw Drawing" r:id="rId9" imgW="782320" imgH="368300" progId="">
                  <p:embed/>
                </p:oleObj>
              </mc:Choice>
              <mc:Fallback>
                <p:oleObj name="CS ChemDraw Drawing" r:id="rId9" imgW="782320" imgH="368300" progId="">
                  <p:embed/>
                  <p:pic>
                    <p:nvPicPr>
                      <p:cNvPr id="0" name="Picture 2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95625" y="1871663"/>
                        <a:ext cx="1295400"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7" name="Object 9"/>
          <p:cNvGraphicFramePr>
            <a:graphicFrameLocks noChangeAspect="1"/>
          </p:cNvGraphicFramePr>
          <p:nvPr/>
        </p:nvGraphicFramePr>
        <p:xfrm>
          <a:off x="4619625" y="1871663"/>
          <a:ext cx="3998913" cy="322262"/>
        </p:xfrm>
        <a:graphic>
          <a:graphicData uri="http://schemas.openxmlformats.org/presentationml/2006/ole">
            <mc:AlternateContent xmlns:mc="http://schemas.openxmlformats.org/markup-compatibility/2006">
              <mc:Choice xmlns:v="urn:schemas-microsoft-com:vml" Requires="v">
                <p:oleObj spid="_x0000_s1626" name="CS ChemDraw Drawing" r:id="rId11" imgW="2359660" imgH="190500" progId="">
                  <p:embed/>
                </p:oleObj>
              </mc:Choice>
              <mc:Fallback>
                <p:oleObj name="CS ChemDraw Drawing" r:id="rId11" imgW="2359660" imgH="190500" progId="">
                  <p:embed/>
                  <p:pic>
                    <p:nvPicPr>
                      <p:cNvPr id="0" name="Picture 2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9625" y="1871663"/>
                        <a:ext cx="3998913"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8" name="Object 10"/>
          <p:cNvGraphicFramePr>
            <a:graphicFrameLocks noChangeAspect="1"/>
          </p:cNvGraphicFramePr>
          <p:nvPr/>
        </p:nvGraphicFramePr>
        <p:xfrm>
          <a:off x="4924425" y="2252663"/>
          <a:ext cx="3581400" cy="234950"/>
        </p:xfrm>
        <a:graphic>
          <a:graphicData uri="http://schemas.openxmlformats.org/presentationml/2006/ole">
            <mc:AlternateContent xmlns:mc="http://schemas.openxmlformats.org/markup-compatibility/2006">
              <mc:Choice xmlns:v="urn:schemas-microsoft-com:vml" Requires="v">
                <p:oleObj spid="_x0000_s1627" name="CS ChemDraw Drawing" r:id="rId13" imgW="2425700" imgH="160020" progId="">
                  <p:embed/>
                </p:oleObj>
              </mc:Choice>
              <mc:Fallback>
                <p:oleObj name="CS ChemDraw Drawing" r:id="rId13" imgW="2425700" imgH="160020" progId="">
                  <p:embed/>
                  <p:pic>
                    <p:nvPicPr>
                      <p:cNvPr id="0" name="Picture 2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4425" y="2252663"/>
                        <a:ext cx="3581400" cy="23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9" name="Object 11"/>
          <p:cNvGraphicFramePr>
            <a:graphicFrameLocks noChangeAspect="1"/>
          </p:cNvGraphicFramePr>
          <p:nvPr/>
        </p:nvGraphicFramePr>
        <p:xfrm>
          <a:off x="4619625" y="2100263"/>
          <a:ext cx="3886200" cy="101600"/>
        </p:xfrm>
        <a:graphic>
          <a:graphicData uri="http://schemas.openxmlformats.org/presentationml/2006/ole">
            <mc:AlternateContent xmlns:mc="http://schemas.openxmlformats.org/markup-compatibility/2006">
              <mc:Choice xmlns:v="urn:schemas-microsoft-com:vml" Requires="v">
                <p:oleObj spid="_x0000_s1628" name="CS ChemDraw Drawing" r:id="rId15" imgW="3065780" imgH="81280" progId="">
                  <p:embed/>
                </p:oleObj>
              </mc:Choice>
              <mc:Fallback>
                <p:oleObj name="CS ChemDraw Drawing" r:id="rId15" imgW="3065780" imgH="81280" progId="">
                  <p:embed/>
                  <p:pic>
                    <p:nvPicPr>
                      <p:cNvPr id="0" name="Picture 23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19625" y="2100263"/>
                        <a:ext cx="38862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0" name="Object 12"/>
          <p:cNvGraphicFramePr>
            <a:graphicFrameLocks noChangeAspect="1"/>
          </p:cNvGraphicFramePr>
          <p:nvPr/>
        </p:nvGraphicFramePr>
        <p:xfrm>
          <a:off x="352425" y="5757863"/>
          <a:ext cx="8229600" cy="109537"/>
        </p:xfrm>
        <a:graphic>
          <a:graphicData uri="http://schemas.openxmlformats.org/presentationml/2006/ole">
            <mc:AlternateContent xmlns:mc="http://schemas.openxmlformats.org/markup-compatibility/2006">
              <mc:Choice xmlns:v="urn:schemas-microsoft-com:vml" Requires="v">
                <p:oleObj spid="_x0000_s1629" name="CS ChemDraw Drawing" r:id="rId17" imgW="6101080" imgH="81280" progId="">
                  <p:embed/>
                </p:oleObj>
              </mc:Choice>
              <mc:Fallback>
                <p:oleObj name="CS ChemDraw Drawing" r:id="rId17" imgW="6101080" imgH="81280" progId="">
                  <p:embed/>
                  <p:pic>
                    <p:nvPicPr>
                      <p:cNvPr id="0" name="Picture 23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2425" y="57578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1" name="Object 13"/>
          <p:cNvGraphicFramePr>
            <a:graphicFrameLocks noChangeAspect="1"/>
          </p:cNvGraphicFramePr>
          <p:nvPr/>
        </p:nvGraphicFramePr>
        <p:xfrm>
          <a:off x="504825" y="2786063"/>
          <a:ext cx="619125" cy="336550"/>
        </p:xfrm>
        <a:graphic>
          <a:graphicData uri="http://schemas.openxmlformats.org/presentationml/2006/ole">
            <mc:AlternateContent xmlns:mc="http://schemas.openxmlformats.org/markup-compatibility/2006">
              <mc:Choice xmlns:v="urn:schemas-microsoft-com:vml" Requires="v">
                <p:oleObj spid="_x0000_s1630" name="CS ChemDraw Drawing" r:id="rId19" imgW="325120" imgH="177800" progId="">
                  <p:embed/>
                </p:oleObj>
              </mc:Choice>
              <mc:Fallback>
                <p:oleObj name="CS ChemDraw Drawing" r:id="rId19" imgW="325120" imgH="177800" progId="">
                  <p:embed/>
                  <p:pic>
                    <p:nvPicPr>
                      <p:cNvPr id="0" name="Picture 23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4825" y="2786063"/>
                        <a:ext cx="619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2" name="Object 14"/>
          <p:cNvGraphicFramePr>
            <a:graphicFrameLocks noChangeAspect="1"/>
          </p:cNvGraphicFramePr>
          <p:nvPr/>
        </p:nvGraphicFramePr>
        <p:xfrm>
          <a:off x="1724025" y="2786063"/>
          <a:ext cx="835025" cy="290512"/>
        </p:xfrm>
        <a:graphic>
          <a:graphicData uri="http://schemas.openxmlformats.org/presentationml/2006/ole">
            <mc:AlternateContent xmlns:mc="http://schemas.openxmlformats.org/markup-compatibility/2006">
              <mc:Choice xmlns:v="urn:schemas-microsoft-com:vml" Requires="v">
                <p:oleObj spid="_x0000_s1631" name="CS ChemDraw Drawing" r:id="rId21" imgW="452120" imgH="157480" progId="">
                  <p:embed/>
                </p:oleObj>
              </mc:Choice>
              <mc:Fallback>
                <p:oleObj name="CS ChemDraw Drawing" r:id="rId21" imgW="452120" imgH="157480" progId="">
                  <p:embed/>
                  <p:pic>
                    <p:nvPicPr>
                      <p:cNvPr id="0" name="Picture 23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24025" y="2786063"/>
                        <a:ext cx="835025"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3" name="Object 15"/>
          <p:cNvGraphicFramePr>
            <a:graphicFrameLocks noChangeAspect="1"/>
          </p:cNvGraphicFramePr>
          <p:nvPr/>
        </p:nvGraphicFramePr>
        <p:xfrm>
          <a:off x="3324225" y="2786063"/>
          <a:ext cx="762000" cy="300037"/>
        </p:xfrm>
        <a:graphic>
          <a:graphicData uri="http://schemas.openxmlformats.org/presentationml/2006/ole">
            <mc:AlternateContent xmlns:mc="http://schemas.openxmlformats.org/markup-compatibility/2006">
              <mc:Choice xmlns:v="urn:schemas-microsoft-com:vml" Requires="v">
                <p:oleObj spid="_x0000_s1632" name="CS ChemDraw Drawing" r:id="rId23" imgW="391160" imgH="154940" progId="">
                  <p:embed/>
                </p:oleObj>
              </mc:Choice>
              <mc:Fallback>
                <p:oleObj name="CS ChemDraw Drawing" r:id="rId23" imgW="391160" imgH="154940" progId="">
                  <p:embed/>
                  <p:pic>
                    <p:nvPicPr>
                      <p:cNvPr id="0" name="Picture 23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24225" y="2786063"/>
                        <a:ext cx="762000" cy="30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4" name="Object 16"/>
          <p:cNvGraphicFramePr>
            <a:graphicFrameLocks noChangeAspect="1"/>
          </p:cNvGraphicFramePr>
          <p:nvPr/>
        </p:nvGraphicFramePr>
        <p:xfrm>
          <a:off x="4772025" y="2786063"/>
          <a:ext cx="500063" cy="323850"/>
        </p:xfrm>
        <a:graphic>
          <a:graphicData uri="http://schemas.openxmlformats.org/presentationml/2006/ole">
            <mc:AlternateContent xmlns:mc="http://schemas.openxmlformats.org/markup-compatibility/2006">
              <mc:Choice xmlns:v="urn:schemas-microsoft-com:vml" Requires="v">
                <p:oleObj spid="_x0000_s1633" name="CS ChemDraw Drawing" r:id="rId25" imgW="238760" imgH="154940" progId="">
                  <p:embed/>
                </p:oleObj>
              </mc:Choice>
              <mc:Fallback>
                <p:oleObj name="CS ChemDraw Drawing" r:id="rId25" imgW="238760" imgH="154940" progId="">
                  <p:embed/>
                  <p:pic>
                    <p:nvPicPr>
                      <p:cNvPr id="0" name="Picture 23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772025" y="2786063"/>
                        <a:ext cx="500063"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5" name="Object 17"/>
          <p:cNvGraphicFramePr>
            <a:graphicFrameLocks noChangeAspect="1"/>
          </p:cNvGraphicFramePr>
          <p:nvPr/>
        </p:nvGraphicFramePr>
        <p:xfrm>
          <a:off x="5762625" y="2786063"/>
          <a:ext cx="498475" cy="327025"/>
        </p:xfrm>
        <a:graphic>
          <a:graphicData uri="http://schemas.openxmlformats.org/presentationml/2006/ole">
            <mc:AlternateContent xmlns:mc="http://schemas.openxmlformats.org/markup-compatibility/2006">
              <mc:Choice xmlns:v="urn:schemas-microsoft-com:vml" Requires="v">
                <p:oleObj spid="_x0000_s1634" name="CS ChemDraw Drawing" r:id="rId27" imgW="236220" imgH="154940" progId="">
                  <p:embed/>
                </p:oleObj>
              </mc:Choice>
              <mc:Fallback>
                <p:oleObj name="CS ChemDraw Drawing" r:id="rId27" imgW="236220" imgH="154940" progId="">
                  <p:embed/>
                  <p:pic>
                    <p:nvPicPr>
                      <p:cNvPr id="0" name="Picture 24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62625" y="2786063"/>
                        <a:ext cx="49847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6" name="Object 18"/>
          <p:cNvGraphicFramePr>
            <a:graphicFrameLocks noChangeAspect="1"/>
          </p:cNvGraphicFramePr>
          <p:nvPr/>
        </p:nvGraphicFramePr>
        <p:xfrm>
          <a:off x="6829425" y="2786063"/>
          <a:ext cx="457200" cy="320675"/>
        </p:xfrm>
        <a:graphic>
          <a:graphicData uri="http://schemas.openxmlformats.org/presentationml/2006/ole">
            <mc:AlternateContent xmlns:mc="http://schemas.openxmlformats.org/markup-compatibility/2006">
              <mc:Choice xmlns:v="urn:schemas-microsoft-com:vml" Requires="v">
                <p:oleObj spid="_x0000_s1635" name="CS ChemDraw Drawing" r:id="rId29" imgW="220980" imgH="154940" progId="">
                  <p:embed/>
                </p:oleObj>
              </mc:Choice>
              <mc:Fallback>
                <p:oleObj name="CS ChemDraw Drawing" r:id="rId29" imgW="220980" imgH="154940" progId="">
                  <p:embed/>
                  <p:pic>
                    <p:nvPicPr>
                      <p:cNvPr id="0" name="Picture 24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29425" y="2786063"/>
                        <a:ext cx="4572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7" name="Object 19"/>
          <p:cNvGraphicFramePr>
            <a:graphicFrameLocks noChangeAspect="1"/>
          </p:cNvGraphicFramePr>
          <p:nvPr/>
        </p:nvGraphicFramePr>
        <p:xfrm>
          <a:off x="7667625" y="2786063"/>
          <a:ext cx="914400" cy="365125"/>
        </p:xfrm>
        <a:graphic>
          <a:graphicData uri="http://schemas.openxmlformats.org/presentationml/2006/ole">
            <mc:AlternateContent xmlns:mc="http://schemas.openxmlformats.org/markup-compatibility/2006">
              <mc:Choice xmlns:v="urn:schemas-microsoft-com:vml" Requires="v">
                <p:oleObj spid="_x0000_s1636" name="CS ChemDraw Drawing" r:id="rId31" imgW="386080" imgH="154940" progId="">
                  <p:embed/>
                </p:oleObj>
              </mc:Choice>
              <mc:Fallback>
                <p:oleObj name="CS ChemDraw Drawing" r:id="rId31" imgW="386080" imgH="154940" progId="">
                  <p:embed/>
                  <p:pic>
                    <p:nvPicPr>
                      <p:cNvPr id="0" name="Picture 24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667625" y="2786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9" name="Object 21"/>
          <p:cNvGraphicFramePr>
            <a:graphicFrameLocks noChangeAspect="1"/>
          </p:cNvGraphicFramePr>
          <p:nvPr/>
        </p:nvGraphicFramePr>
        <p:xfrm>
          <a:off x="428625" y="3471863"/>
          <a:ext cx="904875" cy="319087"/>
        </p:xfrm>
        <a:graphic>
          <a:graphicData uri="http://schemas.openxmlformats.org/presentationml/2006/ole">
            <mc:AlternateContent xmlns:mc="http://schemas.openxmlformats.org/markup-compatibility/2006">
              <mc:Choice xmlns:v="urn:schemas-microsoft-com:vml" Requires="v">
                <p:oleObj spid="_x0000_s1637" name="CS ChemDraw Drawing" r:id="rId33" imgW="436880" imgH="154940" progId="">
                  <p:embed/>
                </p:oleObj>
              </mc:Choice>
              <mc:Fallback>
                <p:oleObj name="CS ChemDraw Drawing" r:id="rId33" imgW="436880" imgH="154940" progId="">
                  <p:embed/>
                  <p:pic>
                    <p:nvPicPr>
                      <p:cNvPr id="0" name="Picture 243"/>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28625" y="3471863"/>
                        <a:ext cx="904875"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0" name="Object 22"/>
          <p:cNvGraphicFramePr>
            <a:graphicFrameLocks noChangeAspect="1"/>
          </p:cNvGraphicFramePr>
          <p:nvPr/>
        </p:nvGraphicFramePr>
        <p:xfrm>
          <a:off x="1724025" y="3548063"/>
          <a:ext cx="612775" cy="303212"/>
        </p:xfrm>
        <a:graphic>
          <a:graphicData uri="http://schemas.openxmlformats.org/presentationml/2006/ole">
            <mc:AlternateContent xmlns:mc="http://schemas.openxmlformats.org/markup-compatibility/2006">
              <mc:Choice xmlns:v="urn:schemas-microsoft-com:vml" Requires="v">
                <p:oleObj spid="_x0000_s1638" name="CS ChemDraw Drawing" r:id="rId35" imgW="312420" imgH="154940" progId="">
                  <p:embed/>
                </p:oleObj>
              </mc:Choice>
              <mc:Fallback>
                <p:oleObj name="CS ChemDraw Drawing" r:id="rId35" imgW="312420" imgH="154940" progId="">
                  <p:embed/>
                  <p:pic>
                    <p:nvPicPr>
                      <p:cNvPr id="0" name="Picture 244"/>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24025" y="3548063"/>
                        <a:ext cx="6127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2" name="Object 24"/>
          <p:cNvGraphicFramePr>
            <a:graphicFrameLocks noChangeAspect="1"/>
          </p:cNvGraphicFramePr>
          <p:nvPr/>
        </p:nvGraphicFramePr>
        <p:xfrm>
          <a:off x="3324225" y="3548063"/>
          <a:ext cx="762000" cy="303212"/>
        </p:xfrm>
        <a:graphic>
          <a:graphicData uri="http://schemas.openxmlformats.org/presentationml/2006/ole">
            <mc:AlternateContent xmlns:mc="http://schemas.openxmlformats.org/markup-compatibility/2006">
              <mc:Choice xmlns:v="urn:schemas-microsoft-com:vml" Requires="v">
                <p:oleObj spid="_x0000_s1639" name="CS ChemDraw Drawing" r:id="rId37" imgW="388620" imgH="154940" progId="">
                  <p:embed/>
                </p:oleObj>
              </mc:Choice>
              <mc:Fallback>
                <p:oleObj name="CS ChemDraw Drawing" r:id="rId37" imgW="388620" imgH="154940" progId="">
                  <p:embed/>
                  <p:pic>
                    <p:nvPicPr>
                      <p:cNvPr id="0" name="Picture 245"/>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324225" y="3548063"/>
                        <a:ext cx="762000"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3" name="Object 25"/>
          <p:cNvGraphicFramePr>
            <a:graphicFrameLocks noChangeAspect="1"/>
          </p:cNvGraphicFramePr>
          <p:nvPr/>
        </p:nvGraphicFramePr>
        <p:xfrm>
          <a:off x="4619625" y="3548063"/>
          <a:ext cx="798513" cy="325437"/>
        </p:xfrm>
        <a:graphic>
          <a:graphicData uri="http://schemas.openxmlformats.org/presentationml/2006/ole">
            <mc:AlternateContent xmlns:mc="http://schemas.openxmlformats.org/markup-compatibility/2006">
              <mc:Choice xmlns:v="urn:schemas-microsoft-com:vml" Requires="v">
                <p:oleObj spid="_x0000_s1640" name="CS ChemDraw Drawing" r:id="rId39" imgW="378460" imgH="154940" progId="">
                  <p:embed/>
                </p:oleObj>
              </mc:Choice>
              <mc:Fallback>
                <p:oleObj name="CS ChemDraw Drawing" r:id="rId39" imgW="378460" imgH="154940" progId="">
                  <p:embed/>
                  <p:pic>
                    <p:nvPicPr>
                      <p:cNvPr id="0" name="Picture 246"/>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619625" y="3548063"/>
                        <a:ext cx="798513"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4" name="Object 26"/>
          <p:cNvGraphicFramePr>
            <a:graphicFrameLocks noChangeAspect="1"/>
          </p:cNvGraphicFramePr>
          <p:nvPr/>
        </p:nvGraphicFramePr>
        <p:xfrm>
          <a:off x="5610225" y="3548063"/>
          <a:ext cx="796925" cy="327025"/>
        </p:xfrm>
        <a:graphic>
          <a:graphicData uri="http://schemas.openxmlformats.org/presentationml/2006/ole">
            <mc:AlternateContent xmlns:mc="http://schemas.openxmlformats.org/markup-compatibility/2006">
              <mc:Choice xmlns:v="urn:schemas-microsoft-com:vml" Requires="v">
                <p:oleObj spid="_x0000_s1641" name="CS ChemDraw Drawing" r:id="rId41" imgW="375920" imgH="154940" progId="">
                  <p:embed/>
                </p:oleObj>
              </mc:Choice>
              <mc:Fallback>
                <p:oleObj name="CS ChemDraw Drawing" r:id="rId41" imgW="375920" imgH="154940" progId="">
                  <p:embed/>
                  <p:pic>
                    <p:nvPicPr>
                      <p:cNvPr id="0" name="Picture 247"/>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610225" y="3548063"/>
                        <a:ext cx="79692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5" name="Object 27"/>
          <p:cNvGraphicFramePr>
            <a:graphicFrameLocks noChangeAspect="1"/>
          </p:cNvGraphicFramePr>
          <p:nvPr/>
        </p:nvGraphicFramePr>
        <p:xfrm>
          <a:off x="6753225" y="3548063"/>
          <a:ext cx="609600" cy="301625"/>
        </p:xfrm>
        <a:graphic>
          <a:graphicData uri="http://schemas.openxmlformats.org/presentationml/2006/ole">
            <mc:AlternateContent xmlns:mc="http://schemas.openxmlformats.org/markup-compatibility/2006">
              <mc:Choice xmlns:v="urn:schemas-microsoft-com:vml" Requires="v">
                <p:oleObj spid="_x0000_s1642" name="CS ChemDraw Drawing" r:id="rId43" imgW="312420" imgH="154940" progId="">
                  <p:embed/>
                </p:oleObj>
              </mc:Choice>
              <mc:Fallback>
                <p:oleObj name="CS ChemDraw Drawing" r:id="rId43" imgW="312420" imgH="154940" progId="">
                  <p:embed/>
                  <p:pic>
                    <p:nvPicPr>
                      <p:cNvPr id="0" name="Picture 248"/>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753225" y="3548063"/>
                        <a:ext cx="6096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6" name="Object 28"/>
          <p:cNvGraphicFramePr>
            <a:graphicFrameLocks noChangeAspect="1"/>
          </p:cNvGraphicFramePr>
          <p:nvPr/>
        </p:nvGraphicFramePr>
        <p:xfrm>
          <a:off x="7667625" y="3548063"/>
          <a:ext cx="914400" cy="365125"/>
        </p:xfrm>
        <a:graphic>
          <a:graphicData uri="http://schemas.openxmlformats.org/presentationml/2006/ole">
            <mc:AlternateContent xmlns:mc="http://schemas.openxmlformats.org/markup-compatibility/2006">
              <mc:Choice xmlns:v="urn:schemas-microsoft-com:vml" Requires="v">
                <p:oleObj spid="_x0000_s1643" name="CS ChemDraw Drawing" r:id="rId45" imgW="386080" imgH="154940" progId="">
                  <p:embed/>
                </p:oleObj>
              </mc:Choice>
              <mc:Fallback>
                <p:oleObj name="CS ChemDraw Drawing" r:id="rId45" imgW="386080" imgH="154940" progId="">
                  <p:embed/>
                  <p:pic>
                    <p:nvPicPr>
                      <p:cNvPr id="0" name="Picture 249"/>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7667625" y="3548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7" name="Object 29"/>
          <p:cNvGraphicFramePr>
            <a:graphicFrameLocks noChangeAspect="1"/>
          </p:cNvGraphicFramePr>
          <p:nvPr/>
        </p:nvGraphicFramePr>
        <p:xfrm>
          <a:off x="504825" y="4310063"/>
          <a:ext cx="698500" cy="319087"/>
        </p:xfrm>
        <a:graphic>
          <a:graphicData uri="http://schemas.openxmlformats.org/presentationml/2006/ole">
            <mc:AlternateContent xmlns:mc="http://schemas.openxmlformats.org/markup-compatibility/2006">
              <mc:Choice xmlns:v="urn:schemas-microsoft-com:vml" Requires="v">
                <p:oleObj spid="_x0000_s1644" name="CS ChemDraw Drawing" r:id="rId47" imgW="330200" imgH="152400" progId="">
                  <p:embed/>
                </p:oleObj>
              </mc:Choice>
              <mc:Fallback>
                <p:oleObj name="CS ChemDraw Drawing" r:id="rId47" imgW="330200" imgH="152400" progId="">
                  <p:embed/>
                  <p:pic>
                    <p:nvPicPr>
                      <p:cNvPr id="0" name="Picture 250"/>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04825" y="4310063"/>
                        <a:ext cx="698500"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8" name="Object 30"/>
          <p:cNvGraphicFramePr>
            <a:graphicFrameLocks noChangeAspect="1"/>
          </p:cNvGraphicFramePr>
          <p:nvPr/>
        </p:nvGraphicFramePr>
        <p:xfrm>
          <a:off x="1647825" y="4310063"/>
          <a:ext cx="838200" cy="330200"/>
        </p:xfrm>
        <a:graphic>
          <a:graphicData uri="http://schemas.openxmlformats.org/presentationml/2006/ole">
            <mc:AlternateContent xmlns:mc="http://schemas.openxmlformats.org/markup-compatibility/2006">
              <mc:Choice xmlns:v="urn:schemas-microsoft-com:vml" Requires="v">
                <p:oleObj spid="_x0000_s1645" name="CS ChemDraw Drawing" r:id="rId49" imgW="391160" imgH="154940" progId="">
                  <p:embed/>
                </p:oleObj>
              </mc:Choice>
              <mc:Fallback>
                <p:oleObj name="CS ChemDraw Drawing" r:id="rId49" imgW="391160" imgH="154940" progId="">
                  <p:embed/>
                  <p:pic>
                    <p:nvPicPr>
                      <p:cNvPr id="0" name="Picture 251"/>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6478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0" name="Object 32"/>
          <p:cNvGraphicFramePr>
            <a:graphicFrameLocks noChangeAspect="1"/>
          </p:cNvGraphicFramePr>
          <p:nvPr/>
        </p:nvGraphicFramePr>
        <p:xfrm>
          <a:off x="3324225" y="4310063"/>
          <a:ext cx="838200" cy="330200"/>
        </p:xfrm>
        <a:graphic>
          <a:graphicData uri="http://schemas.openxmlformats.org/presentationml/2006/ole">
            <mc:AlternateContent xmlns:mc="http://schemas.openxmlformats.org/markup-compatibility/2006">
              <mc:Choice xmlns:v="urn:schemas-microsoft-com:vml" Requires="v">
                <p:oleObj spid="_x0000_s1646" name="CS ChemDraw Drawing" r:id="rId51" imgW="391160" imgH="154940" progId="">
                  <p:embed/>
                </p:oleObj>
              </mc:Choice>
              <mc:Fallback>
                <p:oleObj name="CS ChemDraw Drawing" r:id="rId51" imgW="391160" imgH="154940" progId="">
                  <p:embed/>
                  <p:pic>
                    <p:nvPicPr>
                      <p:cNvPr id="0" name="Picture 252"/>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3242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1" name="Object 33"/>
          <p:cNvGraphicFramePr>
            <a:graphicFrameLocks noChangeAspect="1"/>
          </p:cNvGraphicFramePr>
          <p:nvPr/>
        </p:nvGraphicFramePr>
        <p:xfrm>
          <a:off x="4619625" y="4310063"/>
          <a:ext cx="914400" cy="373062"/>
        </p:xfrm>
        <a:graphic>
          <a:graphicData uri="http://schemas.openxmlformats.org/presentationml/2006/ole">
            <mc:AlternateContent xmlns:mc="http://schemas.openxmlformats.org/markup-compatibility/2006">
              <mc:Choice xmlns:v="urn:schemas-microsoft-com:vml" Requires="v">
                <p:oleObj spid="_x0000_s1647" name="CS ChemDraw Drawing" r:id="rId53" imgW="378460" imgH="154940" progId="">
                  <p:embed/>
                </p:oleObj>
              </mc:Choice>
              <mc:Fallback>
                <p:oleObj name="CS ChemDraw Drawing" r:id="rId53" imgW="378460" imgH="154940" progId="">
                  <p:embed/>
                  <p:pic>
                    <p:nvPicPr>
                      <p:cNvPr id="0" name="Picture 253"/>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4619625" y="4310063"/>
                        <a:ext cx="914400" cy="37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2" name="Object 34"/>
          <p:cNvGraphicFramePr>
            <a:graphicFrameLocks noChangeAspect="1"/>
          </p:cNvGraphicFramePr>
          <p:nvPr/>
        </p:nvGraphicFramePr>
        <p:xfrm>
          <a:off x="5686425" y="4310063"/>
          <a:ext cx="914400" cy="360362"/>
        </p:xfrm>
        <a:graphic>
          <a:graphicData uri="http://schemas.openxmlformats.org/presentationml/2006/ole">
            <mc:AlternateContent xmlns:mc="http://schemas.openxmlformats.org/markup-compatibility/2006">
              <mc:Choice xmlns:v="urn:schemas-microsoft-com:vml" Requires="v">
                <p:oleObj spid="_x0000_s1648" name="CS ChemDraw Drawing" r:id="rId55" imgW="391160" imgH="154940" progId="">
                  <p:embed/>
                </p:oleObj>
              </mc:Choice>
              <mc:Fallback>
                <p:oleObj name="CS ChemDraw Drawing" r:id="rId55" imgW="391160" imgH="154940" progId="">
                  <p:embed/>
                  <p:pic>
                    <p:nvPicPr>
                      <p:cNvPr id="0" name="Picture 254"/>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686425" y="4310063"/>
                        <a:ext cx="9144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3" name="Object 35"/>
          <p:cNvGraphicFramePr>
            <a:graphicFrameLocks noChangeAspect="1"/>
          </p:cNvGraphicFramePr>
          <p:nvPr/>
        </p:nvGraphicFramePr>
        <p:xfrm>
          <a:off x="6829425" y="4310063"/>
          <a:ext cx="538163" cy="263525"/>
        </p:xfrm>
        <a:graphic>
          <a:graphicData uri="http://schemas.openxmlformats.org/presentationml/2006/ole">
            <mc:AlternateContent xmlns:mc="http://schemas.openxmlformats.org/markup-compatibility/2006">
              <mc:Choice xmlns:v="urn:schemas-microsoft-com:vml" Requires="v">
                <p:oleObj spid="_x0000_s1649" name="CS ChemDraw Drawing" r:id="rId57" imgW="314960" imgH="154940" progId="">
                  <p:embed/>
                </p:oleObj>
              </mc:Choice>
              <mc:Fallback>
                <p:oleObj name="CS ChemDraw Drawing" r:id="rId57" imgW="314960" imgH="154940" progId="">
                  <p:embed/>
                  <p:pic>
                    <p:nvPicPr>
                      <p:cNvPr id="0" name="Picture 255"/>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8294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4" name="Object 36"/>
          <p:cNvGraphicFramePr>
            <a:graphicFrameLocks noChangeAspect="1"/>
          </p:cNvGraphicFramePr>
          <p:nvPr/>
        </p:nvGraphicFramePr>
        <p:xfrm>
          <a:off x="7896225" y="4310063"/>
          <a:ext cx="538163" cy="263525"/>
        </p:xfrm>
        <a:graphic>
          <a:graphicData uri="http://schemas.openxmlformats.org/presentationml/2006/ole">
            <mc:AlternateContent xmlns:mc="http://schemas.openxmlformats.org/markup-compatibility/2006">
              <mc:Choice xmlns:v="urn:schemas-microsoft-com:vml" Requires="v">
                <p:oleObj spid="_x0000_s1650" name="CS ChemDraw Drawing" r:id="rId59" imgW="314960" imgH="154940" progId="">
                  <p:embed/>
                </p:oleObj>
              </mc:Choice>
              <mc:Fallback>
                <p:oleObj name="CS ChemDraw Drawing" r:id="rId59" imgW="314960" imgH="154940" progId="">
                  <p:embed/>
                  <p:pic>
                    <p:nvPicPr>
                      <p:cNvPr id="0" name="Picture 256"/>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78962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5" name="Object 37"/>
          <p:cNvGraphicFramePr>
            <a:graphicFrameLocks noChangeAspect="1"/>
          </p:cNvGraphicFramePr>
          <p:nvPr/>
        </p:nvGraphicFramePr>
        <p:xfrm>
          <a:off x="504825" y="5072063"/>
          <a:ext cx="708025" cy="306387"/>
        </p:xfrm>
        <a:graphic>
          <a:graphicData uri="http://schemas.openxmlformats.org/presentationml/2006/ole">
            <mc:AlternateContent xmlns:mc="http://schemas.openxmlformats.org/markup-compatibility/2006">
              <mc:Choice xmlns:v="urn:schemas-microsoft-com:vml" Requires="v">
                <p:oleObj spid="_x0000_s1651" name="CS ChemDraw Drawing" r:id="rId61" imgW="350520" imgH="152400" progId="">
                  <p:embed/>
                </p:oleObj>
              </mc:Choice>
              <mc:Fallback>
                <p:oleObj name="CS ChemDraw Drawing" r:id="rId61" imgW="350520" imgH="152400" progId="">
                  <p:embed/>
                  <p:pic>
                    <p:nvPicPr>
                      <p:cNvPr id="0" name="Picture 257"/>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504825" y="5072063"/>
                        <a:ext cx="708025"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6" name="Object 38"/>
          <p:cNvGraphicFramePr>
            <a:graphicFrameLocks noChangeAspect="1"/>
          </p:cNvGraphicFramePr>
          <p:nvPr/>
        </p:nvGraphicFramePr>
        <p:xfrm>
          <a:off x="1647825" y="5072063"/>
          <a:ext cx="838200" cy="330200"/>
        </p:xfrm>
        <a:graphic>
          <a:graphicData uri="http://schemas.openxmlformats.org/presentationml/2006/ole">
            <mc:AlternateContent xmlns:mc="http://schemas.openxmlformats.org/markup-compatibility/2006">
              <mc:Choice xmlns:v="urn:schemas-microsoft-com:vml" Requires="v">
                <p:oleObj spid="_x0000_s1652" name="CS ChemDraw Drawing" r:id="rId63" imgW="391160" imgH="154940" progId="">
                  <p:embed/>
                </p:oleObj>
              </mc:Choice>
              <mc:Fallback>
                <p:oleObj name="CS ChemDraw Drawing" r:id="rId63" imgW="391160" imgH="154940" progId="">
                  <p:embed/>
                  <p:pic>
                    <p:nvPicPr>
                      <p:cNvPr id="0" name="Picture 258"/>
                      <p:cNvPicPr>
                        <a:picLocks noChangeAspect="1" noChangeArrowheads="1"/>
                      </p:cNvPicPr>
                      <p:nvPr/>
                    </p:nvPicPr>
                    <p:blipFill>
                      <a:blip r:embed="rId64">
                        <a:extLst>
                          <a:ext uri="{28A0092B-C50C-407E-A947-70E740481C1C}">
                            <a14:useLocalDpi xmlns:a14="http://schemas.microsoft.com/office/drawing/2010/main" val="0"/>
                          </a:ext>
                        </a:extLst>
                      </a:blip>
                      <a:srcRect/>
                      <a:stretch>
                        <a:fillRect/>
                      </a:stretch>
                    </p:blipFill>
                    <p:spPr bwMode="auto">
                      <a:xfrm>
                        <a:off x="1647825" y="5072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8" name="Object 40"/>
          <p:cNvGraphicFramePr>
            <a:graphicFrameLocks noChangeAspect="1"/>
          </p:cNvGraphicFramePr>
          <p:nvPr/>
        </p:nvGraphicFramePr>
        <p:xfrm>
          <a:off x="3476625" y="5072063"/>
          <a:ext cx="396875" cy="325437"/>
        </p:xfrm>
        <a:graphic>
          <a:graphicData uri="http://schemas.openxmlformats.org/presentationml/2006/ole">
            <mc:AlternateContent xmlns:mc="http://schemas.openxmlformats.org/markup-compatibility/2006">
              <mc:Choice xmlns:v="urn:schemas-microsoft-com:vml" Requires="v">
                <p:oleObj spid="_x0000_s1653" name="CS ChemDraw Drawing" r:id="rId65" imgW="185420" imgH="152400" progId="">
                  <p:embed/>
                </p:oleObj>
              </mc:Choice>
              <mc:Fallback>
                <p:oleObj name="CS ChemDraw Drawing" r:id="rId65" imgW="185420" imgH="152400" progId="">
                  <p:embed/>
                  <p:pic>
                    <p:nvPicPr>
                      <p:cNvPr id="0" name="Picture 259"/>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3476625" y="5072063"/>
                        <a:ext cx="396875"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9" name="Object 41"/>
          <p:cNvGraphicFramePr>
            <a:graphicFrameLocks noChangeAspect="1"/>
          </p:cNvGraphicFramePr>
          <p:nvPr/>
        </p:nvGraphicFramePr>
        <p:xfrm>
          <a:off x="4848225" y="5072063"/>
          <a:ext cx="457200" cy="374650"/>
        </p:xfrm>
        <a:graphic>
          <a:graphicData uri="http://schemas.openxmlformats.org/presentationml/2006/ole">
            <mc:AlternateContent xmlns:mc="http://schemas.openxmlformats.org/markup-compatibility/2006">
              <mc:Choice xmlns:v="urn:schemas-microsoft-com:vml" Requires="v">
                <p:oleObj spid="_x0000_s1654" name="CS ChemDraw Drawing" r:id="rId67" imgW="187960" imgH="154940" progId="">
                  <p:embed/>
                </p:oleObj>
              </mc:Choice>
              <mc:Fallback>
                <p:oleObj name="CS ChemDraw Drawing" r:id="rId67" imgW="187960" imgH="154940" progId="">
                  <p:embed/>
                  <p:pic>
                    <p:nvPicPr>
                      <p:cNvPr id="0" name="Picture 260"/>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4848225" y="5072063"/>
                        <a:ext cx="4572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0" name="Object 42"/>
          <p:cNvGraphicFramePr>
            <a:graphicFrameLocks noChangeAspect="1"/>
          </p:cNvGraphicFramePr>
          <p:nvPr/>
        </p:nvGraphicFramePr>
        <p:xfrm>
          <a:off x="6981825" y="5072063"/>
          <a:ext cx="228600" cy="304800"/>
        </p:xfrm>
        <a:graphic>
          <a:graphicData uri="http://schemas.openxmlformats.org/presentationml/2006/ole">
            <mc:AlternateContent xmlns:mc="http://schemas.openxmlformats.org/markup-compatibility/2006">
              <mc:Choice xmlns:v="urn:schemas-microsoft-com:vml" Requires="v">
                <p:oleObj spid="_x0000_s1655" name="CS ChemDraw Drawing" r:id="rId69" imgW="116840" imgH="154940" progId="">
                  <p:embed/>
                </p:oleObj>
              </mc:Choice>
              <mc:Fallback>
                <p:oleObj name="CS ChemDraw Drawing" r:id="rId69" imgW="116840" imgH="154940" progId="">
                  <p:embed/>
                  <p:pic>
                    <p:nvPicPr>
                      <p:cNvPr id="0" name="Picture 261"/>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6981825" y="5072063"/>
                        <a:ext cx="228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1" name="Object 43"/>
          <p:cNvGraphicFramePr>
            <a:graphicFrameLocks noChangeAspect="1"/>
          </p:cNvGraphicFramePr>
          <p:nvPr/>
        </p:nvGraphicFramePr>
        <p:xfrm>
          <a:off x="8048625" y="5072063"/>
          <a:ext cx="219075" cy="304800"/>
        </p:xfrm>
        <a:graphic>
          <a:graphicData uri="http://schemas.openxmlformats.org/presentationml/2006/ole">
            <mc:AlternateContent xmlns:mc="http://schemas.openxmlformats.org/markup-compatibility/2006">
              <mc:Choice xmlns:v="urn:schemas-microsoft-com:vml" Requires="v">
                <p:oleObj spid="_x0000_s1656" name="CS ChemDraw Drawing" r:id="rId71" imgW="109220" imgH="152400" progId="">
                  <p:embed/>
                </p:oleObj>
              </mc:Choice>
              <mc:Fallback>
                <p:oleObj name="CS ChemDraw Drawing" r:id="rId71" imgW="109220" imgH="152400" progId="">
                  <p:embed/>
                  <p:pic>
                    <p:nvPicPr>
                      <p:cNvPr id="0" name="Picture 262"/>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8048625" y="5072063"/>
                        <a:ext cx="2190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2" name="Object 44"/>
          <p:cNvGraphicFramePr>
            <a:graphicFrameLocks noChangeAspect="1"/>
          </p:cNvGraphicFramePr>
          <p:nvPr/>
        </p:nvGraphicFramePr>
        <p:xfrm>
          <a:off x="347663" y="2633663"/>
          <a:ext cx="8229600" cy="109537"/>
        </p:xfrm>
        <a:graphic>
          <a:graphicData uri="http://schemas.openxmlformats.org/presentationml/2006/ole">
            <mc:AlternateContent xmlns:mc="http://schemas.openxmlformats.org/markup-compatibility/2006">
              <mc:Choice xmlns:v="urn:schemas-microsoft-com:vml" Requires="v">
                <p:oleObj spid="_x0000_s1657" name="CS ChemDraw Drawing" r:id="rId73" imgW="6101080" imgH="81280" progId="">
                  <p:embed/>
                </p:oleObj>
              </mc:Choice>
              <mc:Fallback>
                <p:oleObj name="CS ChemDraw Drawing" r:id="rId73" imgW="6101080" imgH="81280" progId="">
                  <p:embed/>
                  <p:pic>
                    <p:nvPicPr>
                      <p:cNvPr id="0" name="Picture 26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7663" y="26336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3" name="Object 45"/>
          <p:cNvGraphicFramePr>
            <a:graphicFrameLocks noChangeAspect="1"/>
          </p:cNvGraphicFramePr>
          <p:nvPr/>
        </p:nvGraphicFramePr>
        <p:xfrm>
          <a:off x="5915025" y="5072063"/>
          <a:ext cx="381000" cy="333375"/>
        </p:xfrm>
        <a:graphic>
          <a:graphicData uri="http://schemas.openxmlformats.org/presentationml/2006/ole">
            <mc:AlternateContent xmlns:mc="http://schemas.openxmlformats.org/markup-compatibility/2006">
              <mc:Choice xmlns:v="urn:schemas-microsoft-com:vml" Requires="v">
                <p:oleObj spid="_x0000_s1658" name="CS ChemDraw Drawing" r:id="rId74" imgW="177800" imgH="154940" progId="">
                  <p:embed/>
                </p:oleObj>
              </mc:Choice>
              <mc:Fallback>
                <p:oleObj name="CS ChemDraw Drawing" r:id="rId74" imgW="177800" imgH="154940" progId="">
                  <p:embed/>
                  <p:pic>
                    <p:nvPicPr>
                      <p:cNvPr id="0" name="Picture 264"/>
                      <p:cNvPicPr>
                        <a:picLocks noChangeAspect="1" noChangeArrowheads="1"/>
                      </p:cNvPicPr>
                      <p:nvPr/>
                    </p:nvPicPr>
                    <p:blipFill>
                      <a:blip r:embed="rId75">
                        <a:extLst>
                          <a:ext uri="{28A0092B-C50C-407E-A947-70E740481C1C}">
                            <a14:useLocalDpi xmlns:a14="http://schemas.microsoft.com/office/drawing/2010/main" val="0"/>
                          </a:ext>
                        </a:extLst>
                      </a:blip>
                      <a:srcRect/>
                      <a:stretch>
                        <a:fillRect/>
                      </a:stretch>
                    </p:blipFill>
                    <p:spPr bwMode="auto">
                      <a:xfrm>
                        <a:off x="5915025" y="5072063"/>
                        <a:ext cx="3810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403" name="Rectangle 48"/>
          <p:cNvSpPr>
            <a:spLocks noGrp="1" noChangeArrowheads="1"/>
          </p:cNvSpPr>
          <p:nvPr>
            <p:ph type="title"/>
          </p:nvPr>
        </p:nvSpPr>
        <p:spPr>
          <a:xfrm>
            <a:off x="609600" y="457200"/>
            <a:ext cx="8229600" cy="1143000"/>
          </a:xfrm>
          <a:noFill/>
          <a:ln>
            <a:noFill/>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eaLnBrk="1" hangingPunct="1"/>
            <a:r>
              <a:rPr lang="en-US" altLang="zh-CN" kern="1200" dirty="0">
                <a:solidFill>
                  <a:srgbClr val="FF0000"/>
                </a:solidFill>
                <a:effectLst>
                  <a:outerShdw blurRad="38100" dist="38100" dir="2700000" algn="tl">
                    <a:srgbClr val="000000">
                      <a:alpha val="43137"/>
                    </a:srgbClr>
                  </a:outerShdw>
                </a:effectLst>
                <a:latin typeface="+mn-lt"/>
              </a:rPr>
              <a:t>Composition of lipoproteins</a:t>
            </a:r>
            <a:endParaRPr lang="zh-CN" altLang="en-US" kern="1200" dirty="0">
              <a:solidFill>
                <a:srgbClr val="FF0000"/>
              </a:solidFill>
              <a:effectLst>
                <a:outerShdw blurRad="38100" dist="38100" dir="2700000" algn="tl">
                  <a:srgbClr val="000000">
                    <a:alpha val="43137"/>
                  </a:srgbClr>
                </a:outerShdw>
              </a:effectLst>
              <a:latin typeface="+mn-lt"/>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357158" y="928670"/>
            <a:ext cx="8286808" cy="5595956"/>
          </a:xfrm>
        </p:spPr>
        <p:txBody>
          <a:bodyPr/>
          <a:lstStyle/>
          <a:p>
            <a:pPr algn="l" eaLnBrk="1" hangingPunct="1">
              <a:buFontTx/>
              <a:buNone/>
            </a:pPr>
            <a:r>
              <a:rPr lang="fr-FR" altLang="zh-CN" sz="2400" b="1" u="sng" dirty="0" smtClean="0">
                <a:solidFill>
                  <a:srgbClr val="FF0000"/>
                </a:solidFill>
                <a:latin typeface="Arial" pitchFamily="34" charset="0"/>
                <a:ea typeface="SimSun" pitchFamily="2" charset="-122"/>
                <a:cs typeface="Arial" pitchFamily="34" charset="0"/>
              </a:rPr>
              <a:t>Ultracentrifugation</a:t>
            </a:r>
            <a:r>
              <a:rPr lang="fr-FR" altLang="zh-CN" sz="2400" b="1" u="sng" dirty="0">
                <a:solidFill>
                  <a:srgbClr val="FF0000"/>
                </a:solidFill>
                <a:latin typeface="Arial" pitchFamily="34" charset="0"/>
                <a:ea typeface="SimSun" pitchFamily="2" charset="-122"/>
                <a:cs typeface="Arial" pitchFamily="34" charset="0"/>
              </a:rPr>
              <a:t>:</a:t>
            </a:r>
          </a:p>
          <a:p>
            <a:r>
              <a:rPr lang="en-US" altLang="zh-CN" sz="2000" b="1" dirty="0">
                <a:latin typeface="Arial" pitchFamily="34" charset="0"/>
                <a:ea typeface="SimSun" pitchFamily="2" charset="-122"/>
                <a:cs typeface="Arial" pitchFamily="34" charset="0"/>
              </a:rPr>
              <a:t>Lipoproteins are separated according to their </a:t>
            </a:r>
            <a:r>
              <a:rPr lang="en-US" altLang="zh-CN" sz="2000" b="1" u="sng" dirty="0">
                <a:solidFill>
                  <a:schemeClr val="tx2"/>
                </a:solidFill>
                <a:latin typeface="Arial" pitchFamily="34" charset="0"/>
                <a:ea typeface="SimSun" pitchFamily="2" charset="-122"/>
                <a:cs typeface="Arial" pitchFamily="34" charset="0"/>
              </a:rPr>
              <a:t>density.</a:t>
            </a:r>
            <a:r>
              <a:rPr lang="en-US" altLang="zh-CN" sz="2000" b="1" u="sng" dirty="0">
                <a:latin typeface="Arial" pitchFamily="34" charset="0"/>
                <a:ea typeface="SimSun" pitchFamily="2" charset="-122"/>
                <a:cs typeface="Arial" pitchFamily="34" charset="0"/>
              </a:rPr>
              <a:t> </a:t>
            </a:r>
          </a:p>
          <a:p>
            <a:r>
              <a:rPr lang="en-US" altLang="zh-CN" sz="2000" b="1" dirty="0">
                <a:latin typeface="Arial" pitchFamily="34" charset="0"/>
                <a:ea typeface="SimSun" pitchFamily="2" charset="-122"/>
                <a:cs typeface="Arial" pitchFamily="34" charset="0"/>
              </a:rPr>
              <a:t>The higher the protein content the higher the density of the particles</a:t>
            </a:r>
            <a:r>
              <a:rPr lang="en-US" altLang="zh-CN" sz="2000" b="1" dirty="0" smtClean="0">
                <a:latin typeface="Arial" pitchFamily="34" charset="0"/>
                <a:ea typeface="SimSun" pitchFamily="2" charset="-122"/>
                <a:cs typeface="Arial" pitchFamily="34" charset="0"/>
              </a:rPr>
              <a:t>.</a:t>
            </a:r>
          </a:p>
          <a:p>
            <a:endParaRPr lang="en-US" altLang="zh-CN" sz="2000" b="1" dirty="0">
              <a:latin typeface="Arial" pitchFamily="34" charset="0"/>
              <a:ea typeface="SimSun" pitchFamily="2" charset="-122"/>
              <a:cs typeface="Arial" pitchFamily="34" charset="0"/>
            </a:endParaRPr>
          </a:p>
          <a:p>
            <a:r>
              <a:rPr lang="en-US" altLang="zh-CN" sz="2000" b="1" u="sng" dirty="0">
                <a:solidFill>
                  <a:srgbClr val="FF0000"/>
                </a:solidFill>
                <a:latin typeface="Arial" pitchFamily="34" charset="0"/>
                <a:ea typeface="SimSun" pitchFamily="2" charset="-122"/>
                <a:cs typeface="Arial" pitchFamily="34" charset="0"/>
              </a:rPr>
              <a:t>The main fractions separated are:</a:t>
            </a:r>
          </a:p>
          <a:p>
            <a:pPr marL="457200" indent="-457200">
              <a:buAutoNum type="arabicPeriod"/>
            </a:pPr>
            <a:r>
              <a:rPr lang="en-US" altLang="zh-CN" sz="2000" b="1" dirty="0">
                <a:latin typeface="Arial" pitchFamily="34" charset="0"/>
                <a:ea typeface="SimSun" pitchFamily="2" charset="-122"/>
                <a:cs typeface="Arial" pitchFamily="34" charset="0"/>
              </a:rPr>
              <a:t>CM.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2. VLDL.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3. LDL.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4. HDL.   </a:t>
            </a:r>
          </a:p>
          <a:p>
            <a:pPr marL="457200" indent="-457200">
              <a:buNone/>
            </a:pPr>
            <a:r>
              <a:rPr lang="en-US" altLang="zh-CN" sz="2000" b="1" dirty="0">
                <a:latin typeface="Arial" pitchFamily="34" charset="0"/>
                <a:ea typeface="SimSun" pitchFamily="2" charset="-122"/>
                <a:cs typeface="Arial" pitchFamily="34" charset="0"/>
              </a:rPr>
              <a:t>5. Free fatty </a:t>
            </a:r>
            <a:r>
              <a:rPr lang="en-US" altLang="zh-CN" sz="2000" b="1" dirty="0" smtClean="0">
                <a:latin typeface="Arial" pitchFamily="34" charset="0"/>
                <a:ea typeface="SimSun" pitchFamily="2" charset="-122"/>
                <a:cs typeface="Arial" pitchFamily="34" charset="0"/>
              </a:rPr>
              <a:t>acids- albumin </a:t>
            </a:r>
            <a:r>
              <a:rPr lang="en-US" altLang="zh-CN" sz="2000" b="1" dirty="0">
                <a:latin typeface="Arial" pitchFamily="34" charset="0"/>
                <a:ea typeface="SimSun" pitchFamily="2" charset="-122"/>
                <a:cs typeface="Arial" pitchFamily="34" charset="0"/>
              </a:rPr>
              <a:t>complex (not true lipoprotein)</a:t>
            </a:r>
          </a:p>
          <a:p>
            <a:pPr algn="l" eaLnBrk="1" hangingPunct="1">
              <a:buNone/>
            </a:pPr>
            <a:r>
              <a:rPr lang="en-US" altLang="zh-CN" sz="2000" b="1" dirty="0">
                <a:latin typeface="Arial" pitchFamily="34" charset="0"/>
                <a:ea typeface="SimSun" pitchFamily="2" charset="-122"/>
                <a:cs typeface="Arial" pitchFamily="34" charset="0"/>
              </a:rPr>
              <a:t> </a:t>
            </a:r>
            <a:endParaRPr lang="en-US" sz="2000" b="1" dirty="0">
              <a:latin typeface="Arial" pitchFamily="34" charset="0"/>
              <a:cs typeface="Arial" pitchFamily="34" charset="0"/>
            </a:endParaRPr>
          </a:p>
        </p:txBody>
      </p:sp>
      <p:sp>
        <p:nvSpPr>
          <p:cNvPr id="3" name="Rectangle 2"/>
          <p:cNvSpPr>
            <a:spLocks noGrp="1" noChangeArrowheads="1"/>
          </p:cNvSpPr>
          <p:nvPr>
            <p:ph type="title"/>
          </p:nvPr>
        </p:nvSpPr>
        <p:spPr>
          <a:xfrm>
            <a:off x="285720" y="-24"/>
            <a:ext cx="8229600" cy="850900"/>
          </a:xfrm>
        </p:spPr>
        <p:txBody>
          <a:bodyPr/>
          <a:lstStyle/>
          <a:p>
            <a:pPr eaLnBrk="1" hangingPunct="1"/>
            <a:r>
              <a:rPr lang="en-US" altLang="zh-CN" sz="3200" b="1" dirty="0">
                <a:solidFill>
                  <a:srgbClr val="FF0000"/>
                </a:solidFill>
                <a:ea typeface="SimSun" pitchFamily="2" charset="-122"/>
              </a:rPr>
              <a:t>Separation of Plasma lipoproteins</a:t>
            </a:r>
            <a:r>
              <a:rPr lang="en-US" altLang="zh-CN" sz="4000" dirty="0">
                <a:solidFill>
                  <a:srgbClr val="FF0000"/>
                </a:solidFill>
                <a:ea typeface="SimSun" pitchFamily="2" charset="-122"/>
              </a:rPr>
              <a:t> </a:t>
            </a:r>
            <a:endParaRPr lang="en-US" sz="4000" dirty="0">
              <a:solidFill>
                <a:srgbClr val="FF0000"/>
              </a:solidFill>
            </a:endParaRPr>
          </a:p>
        </p:txBody>
      </p:sp>
      <p:grpSp>
        <p:nvGrpSpPr>
          <p:cNvPr id="2" name="Group 32"/>
          <p:cNvGrpSpPr/>
          <p:nvPr/>
        </p:nvGrpSpPr>
        <p:grpSpPr>
          <a:xfrm>
            <a:off x="2438400" y="4108444"/>
            <a:ext cx="4183486" cy="2749556"/>
            <a:chOff x="0" y="457200"/>
            <a:chExt cx="5431687" cy="7057146"/>
          </a:xfrm>
        </p:grpSpPr>
        <p:sp>
          <p:nvSpPr>
            <p:cNvPr id="6" name="AutoShape 5"/>
            <p:cNvSpPr>
              <a:spLocks noChangeArrowheads="1"/>
            </p:cNvSpPr>
            <p:nvPr/>
          </p:nvSpPr>
          <p:spPr bwMode="auto">
            <a:xfrm rot="5400000">
              <a:off x="152400" y="2514600"/>
              <a:ext cx="5791200" cy="1676400"/>
            </a:xfrm>
            <a:prstGeom prst="flowChartDelay">
              <a:avLst/>
            </a:prstGeom>
            <a:gradFill rotWithShape="1">
              <a:gsLst>
                <a:gs pos="0">
                  <a:srgbClr val="005E76"/>
                </a:gs>
                <a:gs pos="100000">
                  <a:srgbClr val="00CCFF"/>
                </a:gs>
              </a:gsLst>
              <a:path path="shape">
                <a:fillToRect l="50000" t="50000" r="50000" b="50000"/>
              </a:path>
            </a:gradFill>
            <a:ln w="9525">
              <a:solidFill>
                <a:schemeClr val="tx1"/>
              </a:solidFill>
              <a:miter lim="800000"/>
              <a:headEnd/>
              <a:tailEnd/>
            </a:ln>
          </p:spPr>
          <p:txBody>
            <a:bodyPr wrap="none" anchor="ctr"/>
            <a:lstStyle/>
            <a:p>
              <a:pPr algn="r" rtl="1" eaLnBrk="1" hangingPunct="1"/>
              <a:endParaRPr lang="en-US" sz="1200"/>
            </a:p>
          </p:txBody>
        </p:sp>
        <p:sp>
          <p:nvSpPr>
            <p:cNvPr id="12" name="Rectangle 13"/>
            <p:cNvSpPr>
              <a:spLocks noChangeArrowheads="1"/>
            </p:cNvSpPr>
            <p:nvPr/>
          </p:nvSpPr>
          <p:spPr bwMode="auto">
            <a:xfrm>
              <a:off x="2438400" y="9906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3" name="Rectangle 15"/>
            <p:cNvSpPr>
              <a:spLocks noChangeArrowheads="1"/>
            </p:cNvSpPr>
            <p:nvPr/>
          </p:nvSpPr>
          <p:spPr bwMode="auto">
            <a:xfrm>
              <a:off x="2438400" y="19050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4" name="Rectangle 16"/>
            <p:cNvSpPr>
              <a:spLocks noChangeArrowheads="1"/>
            </p:cNvSpPr>
            <p:nvPr/>
          </p:nvSpPr>
          <p:spPr bwMode="auto">
            <a:xfrm>
              <a:off x="2438400" y="2743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5" name="Rectangle 17"/>
            <p:cNvSpPr>
              <a:spLocks noChangeArrowheads="1"/>
            </p:cNvSpPr>
            <p:nvPr/>
          </p:nvSpPr>
          <p:spPr bwMode="auto">
            <a:xfrm>
              <a:off x="2438400" y="3505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6" name="Rectangle 18"/>
            <p:cNvSpPr>
              <a:spLocks noChangeArrowheads="1"/>
            </p:cNvSpPr>
            <p:nvPr/>
          </p:nvSpPr>
          <p:spPr bwMode="auto">
            <a:xfrm>
              <a:off x="2438400" y="44958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7" name="Text Box 19"/>
            <p:cNvSpPr txBox="1">
              <a:spLocks noChangeArrowheads="1"/>
            </p:cNvSpPr>
            <p:nvPr/>
          </p:nvSpPr>
          <p:spPr bwMode="auto">
            <a:xfrm>
              <a:off x="0" y="990601"/>
              <a:ext cx="1981199" cy="710959"/>
            </a:xfrm>
            <a:prstGeom prst="rect">
              <a:avLst/>
            </a:prstGeom>
            <a:noFill/>
            <a:ln w="9525">
              <a:noFill/>
              <a:miter lim="800000"/>
              <a:headEnd/>
              <a:tailEnd/>
            </a:ln>
          </p:spPr>
          <p:txBody>
            <a:bodyPr>
              <a:spAutoFit/>
            </a:bodyPr>
            <a:lstStyle/>
            <a:p>
              <a:pPr algn="ctr" rtl="1" eaLnBrk="1" hangingPunct="1">
                <a:spcBef>
                  <a:spcPct val="50000"/>
                </a:spcBef>
              </a:pPr>
              <a:r>
                <a:rPr lang="en-US" sz="1200" b="1" dirty="0" err="1"/>
                <a:t>Chlyomicrons</a:t>
              </a:r>
              <a:endParaRPr lang="en-US" sz="1200" b="1" dirty="0"/>
            </a:p>
          </p:txBody>
        </p:sp>
        <p:sp>
          <p:nvSpPr>
            <p:cNvPr id="18" name="Text Box 20"/>
            <p:cNvSpPr txBox="1">
              <a:spLocks noChangeArrowheads="1"/>
            </p:cNvSpPr>
            <p:nvPr/>
          </p:nvSpPr>
          <p:spPr bwMode="auto">
            <a:xfrm>
              <a:off x="0" y="1904999"/>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VLDL</a:t>
              </a:r>
            </a:p>
          </p:txBody>
        </p:sp>
        <p:sp>
          <p:nvSpPr>
            <p:cNvPr id="19" name="Text Box 21"/>
            <p:cNvSpPr txBox="1">
              <a:spLocks noChangeArrowheads="1"/>
            </p:cNvSpPr>
            <p:nvPr/>
          </p:nvSpPr>
          <p:spPr bwMode="auto">
            <a:xfrm>
              <a:off x="0" y="2743200"/>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LDL</a:t>
              </a:r>
            </a:p>
          </p:txBody>
        </p:sp>
        <p:sp>
          <p:nvSpPr>
            <p:cNvPr id="20" name="Text Box 22"/>
            <p:cNvSpPr txBox="1">
              <a:spLocks noChangeArrowheads="1"/>
            </p:cNvSpPr>
            <p:nvPr/>
          </p:nvSpPr>
          <p:spPr bwMode="auto">
            <a:xfrm>
              <a:off x="0" y="3581400"/>
              <a:ext cx="20574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HDL</a:t>
              </a:r>
            </a:p>
          </p:txBody>
        </p:sp>
        <p:sp>
          <p:nvSpPr>
            <p:cNvPr id="21" name="Text Box 23"/>
            <p:cNvSpPr txBox="1">
              <a:spLocks noChangeArrowheads="1"/>
            </p:cNvSpPr>
            <p:nvPr/>
          </p:nvSpPr>
          <p:spPr bwMode="auto">
            <a:xfrm>
              <a:off x="304801" y="4648199"/>
              <a:ext cx="1676400" cy="710959"/>
            </a:xfrm>
            <a:prstGeom prst="rect">
              <a:avLst/>
            </a:prstGeom>
            <a:noFill/>
            <a:ln w="9525">
              <a:noFill/>
              <a:miter lim="800000"/>
              <a:headEnd/>
              <a:tailEnd/>
            </a:ln>
          </p:spPr>
          <p:txBody>
            <a:bodyPr>
              <a:spAutoFit/>
            </a:bodyPr>
            <a:lstStyle/>
            <a:p>
              <a:pPr algn="r" rtl="1" eaLnBrk="1" hangingPunct="1">
                <a:spcBef>
                  <a:spcPct val="50000"/>
                </a:spcBef>
              </a:pPr>
              <a:r>
                <a:rPr lang="en-US" sz="1200" b="1"/>
                <a:t>Albumin+FFA</a:t>
              </a:r>
            </a:p>
          </p:txBody>
        </p:sp>
        <p:sp>
          <p:nvSpPr>
            <p:cNvPr id="22" name="Text Box 24"/>
            <p:cNvSpPr txBox="1">
              <a:spLocks noChangeArrowheads="1"/>
            </p:cNvSpPr>
            <p:nvPr/>
          </p:nvSpPr>
          <p:spPr bwMode="auto">
            <a:xfrm>
              <a:off x="838199" y="6487404"/>
              <a:ext cx="4593488" cy="1026942"/>
            </a:xfrm>
            <a:prstGeom prst="rect">
              <a:avLst/>
            </a:prstGeom>
            <a:noFill/>
            <a:ln w="9525">
              <a:noFill/>
              <a:miter lim="800000"/>
              <a:headEnd/>
              <a:tailEnd/>
            </a:ln>
          </p:spPr>
          <p:txBody>
            <a:bodyPr wrap="square">
              <a:spAutoFit/>
            </a:bodyPr>
            <a:lstStyle/>
            <a:p>
              <a:pPr algn="r" rtl="1" eaLnBrk="1" hangingPunct="1">
                <a:spcBef>
                  <a:spcPct val="50000"/>
                </a:spcBef>
              </a:pPr>
              <a:r>
                <a:rPr lang="en-US" sz="2000" b="1" dirty="0"/>
                <a:t>Ultracentrifugation fractions</a:t>
              </a:r>
            </a:p>
          </p:txBody>
        </p:sp>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B462172-64B9-4D79-8E61-38829D9EC3A2}"/>
              </a:ext>
            </a:extLst>
          </p:cNvPr>
          <p:cNvSpPr>
            <a:spLocks noGrp="1" noChangeArrowheads="1"/>
          </p:cNvSpPr>
          <p:nvPr>
            <p:ph type="body" idx="1"/>
          </p:nvPr>
        </p:nvSpPr>
        <p:spPr>
          <a:xfrm>
            <a:off x="228600" y="228600"/>
            <a:ext cx="8686800" cy="6477000"/>
          </a:xfrm>
        </p:spPr>
        <p:txBody>
          <a:bodyPr/>
          <a:lstStyle/>
          <a:p>
            <a:pPr>
              <a:lnSpc>
                <a:spcPct val="80000"/>
              </a:lnSpc>
              <a:buFontTx/>
              <a:buNone/>
            </a:pPr>
            <a:endParaRPr lang="en-AU" altLang="en-US" sz="2600" b="1" u="sng" dirty="0"/>
          </a:p>
          <a:p>
            <a:pPr>
              <a:lnSpc>
                <a:spcPct val="80000"/>
              </a:lnSpc>
              <a:buFontTx/>
              <a:buNone/>
            </a:pPr>
            <a:r>
              <a:rPr lang="en-AU" altLang="en-US" b="1" u="sng" dirty="0" err="1" smtClean="0">
                <a:solidFill>
                  <a:srgbClr val="FF0000"/>
                </a:solidFill>
              </a:rPr>
              <a:t>Apoproteins</a:t>
            </a:r>
            <a:r>
              <a:rPr lang="en-AU" altLang="en-US" b="1" u="sng" dirty="0" smtClean="0">
                <a:solidFill>
                  <a:srgbClr val="FF0000"/>
                </a:solidFill>
              </a:rPr>
              <a:t> </a:t>
            </a:r>
            <a:r>
              <a:rPr lang="en-AU" altLang="en-US" b="1" u="sng" dirty="0">
                <a:solidFill>
                  <a:srgbClr val="FF0000"/>
                </a:solidFill>
              </a:rPr>
              <a:t>functions</a:t>
            </a:r>
          </a:p>
          <a:p>
            <a:pPr>
              <a:lnSpc>
                <a:spcPct val="80000"/>
              </a:lnSpc>
              <a:buFontTx/>
              <a:buNone/>
            </a:pPr>
            <a:endParaRPr lang="en-AU" altLang="en-US" sz="1800" b="1" dirty="0"/>
          </a:p>
          <a:p>
            <a:pPr marL="514350" indent="-514350" algn="just">
              <a:lnSpc>
                <a:spcPct val="80000"/>
              </a:lnSpc>
              <a:buFontTx/>
              <a:buAutoNum type="arabicParenBoth"/>
            </a:pPr>
            <a:r>
              <a:rPr lang="en-AU" altLang="en-US" sz="2600" b="1" dirty="0" smtClean="0"/>
              <a:t>They </a:t>
            </a:r>
            <a:r>
              <a:rPr lang="en-AU" altLang="en-US" sz="2600" b="1" dirty="0"/>
              <a:t>form part of the structure of the </a:t>
            </a:r>
            <a:r>
              <a:rPr lang="en-AU" altLang="en-US" sz="2600" b="1" dirty="0" smtClean="0"/>
              <a:t>lipoprotein </a:t>
            </a:r>
          </a:p>
          <a:p>
            <a:pPr marL="514350" indent="-514350" algn="just">
              <a:lnSpc>
                <a:spcPct val="80000"/>
              </a:lnSpc>
              <a:buNone/>
            </a:pPr>
            <a:r>
              <a:rPr lang="en-AU" altLang="en-US" sz="2600" b="1" dirty="0" smtClean="0"/>
              <a:t>    </a:t>
            </a:r>
            <a:r>
              <a:rPr lang="en-AU" altLang="en-US" sz="2600" b="1" dirty="0" err="1" smtClean="0"/>
              <a:t>eg</a:t>
            </a:r>
            <a:r>
              <a:rPr lang="en-AU" altLang="en-US" sz="2600" b="1" dirty="0"/>
              <a:t>, </a:t>
            </a:r>
            <a:r>
              <a:rPr lang="en-AU" altLang="en-US" sz="2600" b="1" dirty="0" err="1"/>
              <a:t>apo</a:t>
            </a:r>
            <a:r>
              <a:rPr lang="en-AU" altLang="en-US" sz="2600" b="1" dirty="0"/>
              <a:t> </a:t>
            </a:r>
            <a:r>
              <a:rPr lang="en-AU" altLang="en-US" sz="2600" b="1" dirty="0" smtClean="0"/>
              <a:t>B</a:t>
            </a:r>
          </a:p>
          <a:p>
            <a:pPr marL="514350" indent="-514350" algn="just">
              <a:lnSpc>
                <a:spcPct val="80000"/>
              </a:lnSpc>
              <a:buFontTx/>
              <a:buAutoNum type="arabicParenBoth"/>
            </a:pPr>
            <a:endParaRPr lang="en-AU" altLang="en-US" sz="2600" b="1" dirty="0"/>
          </a:p>
          <a:p>
            <a:pPr algn="just">
              <a:lnSpc>
                <a:spcPct val="80000"/>
              </a:lnSpc>
              <a:buFontTx/>
              <a:buNone/>
            </a:pPr>
            <a:r>
              <a:rPr lang="en-AU" altLang="en-US" sz="2600" b="1" dirty="0"/>
              <a:t>(2) They are enzyme cofactors, </a:t>
            </a:r>
            <a:r>
              <a:rPr lang="en-AU" altLang="en-US" sz="2600" b="1" dirty="0" err="1"/>
              <a:t>eg</a:t>
            </a:r>
            <a:r>
              <a:rPr lang="en-AU" altLang="en-US" sz="2600" b="1" dirty="0"/>
              <a:t>, apo C-II for lipoprotein </a:t>
            </a:r>
            <a:r>
              <a:rPr lang="en-AU" altLang="en-US" sz="2600" b="1" dirty="0" smtClean="0"/>
              <a:t>lipase       </a:t>
            </a:r>
          </a:p>
          <a:p>
            <a:pPr algn="just">
              <a:lnSpc>
                <a:spcPct val="80000"/>
              </a:lnSpc>
              <a:buFontTx/>
              <a:buNone/>
            </a:pPr>
            <a:r>
              <a:rPr lang="en-AU" altLang="en-US" sz="2600" b="1" dirty="0" smtClean="0"/>
              <a:t>or </a:t>
            </a:r>
            <a:r>
              <a:rPr lang="en-AU" altLang="en-US" sz="2600" b="1" dirty="0"/>
              <a:t>enzyme inhibitors, </a:t>
            </a:r>
            <a:r>
              <a:rPr lang="en-AU" altLang="en-US" sz="2600" b="1" dirty="0" err="1"/>
              <a:t>eg</a:t>
            </a:r>
            <a:r>
              <a:rPr lang="en-AU" altLang="en-US" sz="2600" b="1" dirty="0"/>
              <a:t>, apo A-II and apo C-III for lipoprotein </a:t>
            </a:r>
            <a:r>
              <a:rPr lang="en-AU" altLang="en-US" sz="2600" b="1" dirty="0" smtClean="0"/>
              <a:t>lipase </a:t>
            </a:r>
          </a:p>
          <a:p>
            <a:pPr algn="just">
              <a:lnSpc>
                <a:spcPct val="80000"/>
              </a:lnSpc>
              <a:buFontTx/>
              <a:buNone/>
            </a:pPr>
            <a:endParaRPr lang="en-AU" altLang="en-US" sz="2600" b="1" dirty="0"/>
          </a:p>
          <a:p>
            <a:pPr algn="just">
              <a:lnSpc>
                <a:spcPct val="80000"/>
              </a:lnSpc>
              <a:buFontTx/>
              <a:buNone/>
            </a:pPr>
            <a:r>
              <a:rPr lang="en-AU" altLang="en-US" sz="2600" b="1" dirty="0"/>
              <a:t>(3) They act as ligands for interaction with lipoprotein receptors in tissues (bind to cell surface receptors</a:t>
            </a:r>
            <a:r>
              <a:rPr lang="en-AU" altLang="en-US" sz="2600" b="1" dirty="0" smtClean="0"/>
              <a:t>) </a:t>
            </a:r>
          </a:p>
          <a:p>
            <a:pPr algn="just">
              <a:lnSpc>
                <a:spcPct val="80000"/>
              </a:lnSpc>
              <a:buFontTx/>
              <a:buNone/>
            </a:pPr>
            <a:r>
              <a:rPr lang="en-AU" altLang="en-US" sz="2600" b="1" dirty="0" smtClean="0"/>
              <a:t>     </a:t>
            </a:r>
            <a:r>
              <a:rPr lang="en-AU" altLang="en-US" sz="2600" b="1" dirty="0" err="1" smtClean="0"/>
              <a:t>eg</a:t>
            </a:r>
            <a:r>
              <a:rPr lang="en-AU" altLang="en-US" sz="2600" b="1" dirty="0"/>
              <a:t>, apo B-100 </a:t>
            </a:r>
            <a:r>
              <a:rPr lang="en-AU" altLang="en-US" sz="2600" b="1" dirty="0" smtClean="0"/>
              <a:t>  and     </a:t>
            </a:r>
            <a:r>
              <a:rPr lang="en-AU" altLang="en-US" sz="2600" b="1" dirty="0"/>
              <a:t>apo E </a:t>
            </a:r>
            <a:r>
              <a:rPr lang="en-AU" altLang="en-US" sz="2600" b="1" dirty="0" smtClean="0"/>
              <a:t>     for </a:t>
            </a:r>
            <a:r>
              <a:rPr lang="en-AU" altLang="en-US" sz="2600" b="1" dirty="0"/>
              <a:t>the LDL </a:t>
            </a:r>
            <a:r>
              <a:rPr lang="en-AU" altLang="en-US" sz="2600" b="1" dirty="0" smtClean="0"/>
              <a:t>receptor </a:t>
            </a:r>
            <a:endParaRPr lang="en-AU" altLang="en-US" sz="2600" b="1" dirty="0"/>
          </a:p>
          <a:p>
            <a:pPr>
              <a:lnSpc>
                <a:spcPct val="80000"/>
              </a:lnSpc>
              <a:buFontTx/>
              <a:buNone/>
            </a:pPr>
            <a:endParaRPr lang="en-AU" altLang="en-US" sz="2600" b="1" dirty="0"/>
          </a:p>
        </p:txBody>
      </p:sp>
    </p:spTree>
    <p:extLst>
      <p:ext uri="{BB962C8B-B14F-4D97-AF65-F5344CB8AC3E}">
        <p14:creationId xmlns:p14="http://schemas.microsoft.com/office/powerpoint/2010/main" val="159918181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A230773E-E8A4-4F67-B956-353BDB6FFC1B}"/>
              </a:ext>
            </a:extLst>
          </p:cNvPr>
          <p:cNvSpPr>
            <a:spLocks noGrp="1" noChangeArrowheads="1"/>
          </p:cNvSpPr>
          <p:nvPr>
            <p:ph type="body" idx="1"/>
          </p:nvPr>
        </p:nvSpPr>
        <p:spPr>
          <a:xfrm>
            <a:off x="228600" y="228600"/>
            <a:ext cx="8686800" cy="6477000"/>
          </a:xfrm>
        </p:spPr>
        <p:txBody>
          <a:bodyPr/>
          <a:lstStyle/>
          <a:p>
            <a:pPr>
              <a:lnSpc>
                <a:spcPct val="80000"/>
              </a:lnSpc>
            </a:pPr>
            <a:r>
              <a:rPr lang="en-AU" altLang="en-US" sz="3600" b="1" u="sng" dirty="0" err="1" smtClean="0">
                <a:solidFill>
                  <a:srgbClr val="FF0000"/>
                </a:solidFill>
                <a:latin typeface="Arial" pitchFamily="34" charset="0"/>
                <a:cs typeface="Arial" pitchFamily="34" charset="0"/>
              </a:rPr>
              <a:t>Chylomicrons</a:t>
            </a:r>
            <a:endParaRPr lang="en-AU" altLang="en-US" sz="3600" dirty="0">
              <a:solidFill>
                <a:srgbClr val="FF0000"/>
              </a:solidFill>
              <a:latin typeface="Arial" pitchFamily="34" charset="0"/>
              <a:cs typeface="Arial" pitchFamily="34" charset="0"/>
            </a:endParaRPr>
          </a:p>
          <a:p>
            <a:pPr>
              <a:lnSpc>
                <a:spcPct val="80000"/>
              </a:lnSpc>
            </a:pPr>
            <a:endParaRPr lang="en-AU" altLang="en-US" sz="2200" u="sng" dirty="0" smtClean="0">
              <a:latin typeface="Arial" pitchFamily="34" charset="0"/>
              <a:cs typeface="Arial" pitchFamily="34" charset="0"/>
            </a:endParaRPr>
          </a:p>
          <a:p>
            <a:pPr algn="just">
              <a:lnSpc>
                <a:spcPct val="80000"/>
              </a:lnSpc>
              <a:buNone/>
            </a:pPr>
            <a:r>
              <a:rPr lang="en-AU" altLang="en-US" sz="2200" b="1" dirty="0" smtClean="0">
                <a:latin typeface="Arial" pitchFamily="34" charset="0"/>
                <a:cs typeface="Arial" pitchFamily="34" charset="0"/>
              </a:rPr>
              <a:t>  Function</a:t>
            </a:r>
            <a:r>
              <a:rPr lang="en-AU" altLang="en-US" sz="2200" b="1" dirty="0">
                <a:latin typeface="Arial" pitchFamily="34" charset="0"/>
                <a:cs typeface="Arial" pitchFamily="34" charset="0"/>
              </a:rPr>
              <a:t>: carry dietary lipids from intestine to the peripheral </a:t>
            </a:r>
            <a:r>
              <a:rPr lang="en-AU" altLang="en-US" sz="2200" b="1" dirty="0" smtClean="0">
                <a:latin typeface="Arial" pitchFamily="34" charset="0"/>
                <a:cs typeface="Arial" pitchFamily="34" charset="0"/>
              </a:rPr>
              <a:t>tissues</a:t>
            </a:r>
            <a:r>
              <a:rPr lang="en-AU" altLang="en-US" sz="2200" b="1" dirty="0">
                <a:latin typeface="Arial" pitchFamily="34" charset="0"/>
                <a:cs typeface="Arial" pitchFamily="34" charset="0"/>
              </a:rPr>
              <a:t>. </a:t>
            </a:r>
          </a:p>
          <a:p>
            <a:pPr>
              <a:lnSpc>
                <a:spcPct val="80000"/>
              </a:lnSpc>
            </a:pPr>
            <a:endParaRPr lang="en-AU" altLang="en-US" sz="2200" dirty="0">
              <a:latin typeface="Arial" pitchFamily="34" charset="0"/>
              <a:cs typeface="Arial" pitchFamily="34" charset="0"/>
            </a:endParaRPr>
          </a:p>
          <a:p>
            <a:pPr>
              <a:lnSpc>
                <a:spcPct val="80000"/>
              </a:lnSpc>
            </a:pPr>
            <a:r>
              <a:rPr lang="en-AU" altLang="en-US" sz="2800" b="1" u="sng" dirty="0" smtClean="0">
                <a:solidFill>
                  <a:srgbClr val="FF0000"/>
                </a:solidFill>
                <a:latin typeface="Arial" pitchFamily="34" charset="0"/>
                <a:cs typeface="Arial" pitchFamily="34" charset="0"/>
              </a:rPr>
              <a:t>Fate </a:t>
            </a:r>
            <a:r>
              <a:rPr lang="en-AU" altLang="en-US" sz="2800" b="1" u="sng" dirty="0">
                <a:solidFill>
                  <a:srgbClr val="FF0000"/>
                </a:solidFill>
                <a:latin typeface="Arial" pitchFamily="34" charset="0"/>
                <a:cs typeface="Arial" pitchFamily="34" charset="0"/>
              </a:rPr>
              <a:t>of chylomicrons</a:t>
            </a:r>
            <a:endParaRPr lang="en-AU" altLang="en-US" sz="2800" u="sng" dirty="0">
              <a:solidFill>
                <a:srgbClr val="FF0000"/>
              </a:solidFill>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Chylomicrons are synthesized in intestinal mucosal cells, secreted by the process of exocytosis into the lymph, pass into the blood, and become mature chylomicrons. </a:t>
            </a: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On capillary walls in adipose tissue and muscle particularly cardiac muscle, </a:t>
            </a:r>
            <a:r>
              <a:rPr lang="en-AU" altLang="en-US" sz="2200" b="1" u="sng" dirty="0">
                <a:solidFill>
                  <a:srgbClr val="FF0000"/>
                </a:solidFill>
                <a:latin typeface="Arial" pitchFamily="34" charset="0"/>
                <a:cs typeface="Arial" pitchFamily="34" charset="0"/>
              </a:rPr>
              <a:t>lipoprotein lipase (LPL)</a:t>
            </a:r>
            <a:r>
              <a:rPr lang="en-AU" altLang="en-US" sz="2200" b="1" dirty="0">
                <a:solidFill>
                  <a:srgbClr val="FF0000"/>
                </a:solidFill>
                <a:latin typeface="Arial" pitchFamily="34" charset="0"/>
                <a:cs typeface="Arial" pitchFamily="34" charset="0"/>
              </a:rPr>
              <a:t> an </a:t>
            </a:r>
            <a:r>
              <a:rPr lang="en-AU" altLang="en-US" sz="2200" b="1" dirty="0" smtClean="0">
                <a:solidFill>
                  <a:srgbClr val="FF0000"/>
                </a:solidFill>
                <a:latin typeface="Arial" pitchFamily="34" charset="0"/>
                <a:cs typeface="Arial" pitchFamily="34" charset="0"/>
              </a:rPr>
              <a:t>extracellular </a:t>
            </a:r>
            <a:r>
              <a:rPr lang="en-AU" altLang="en-US" sz="2200" b="1" dirty="0">
                <a:solidFill>
                  <a:srgbClr val="FF0000"/>
                </a:solidFill>
                <a:latin typeface="Arial" pitchFamily="34" charset="0"/>
                <a:cs typeface="Arial" pitchFamily="34" charset="0"/>
              </a:rPr>
              <a:t>enzyme </a:t>
            </a:r>
            <a:r>
              <a:rPr lang="en-AU" altLang="en-US" sz="2200" b="1" dirty="0">
                <a:latin typeface="Arial" pitchFamily="34" charset="0"/>
                <a:cs typeface="Arial" pitchFamily="34" charset="0"/>
              </a:rPr>
              <a:t>digests the </a:t>
            </a:r>
            <a:r>
              <a:rPr lang="en-AU" altLang="en-US" sz="2200" b="1" dirty="0" err="1" smtClean="0">
                <a:latin typeface="Arial" pitchFamily="34" charset="0"/>
                <a:cs typeface="Arial" pitchFamily="34" charset="0"/>
              </a:rPr>
              <a:t>triacylglycerols</a:t>
            </a:r>
            <a:r>
              <a:rPr lang="en-AU" altLang="en-US" sz="2200" b="1" dirty="0" smtClean="0">
                <a:latin typeface="Arial" pitchFamily="34" charset="0"/>
                <a:cs typeface="Arial" pitchFamily="34" charset="0"/>
              </a:rPr>
              <a:t> </a:t>
            </a:r>
            <a:r>
              <a:rPr lang="en-AU" altLang="en-US" sz="2200" b="1" dirty="0">
                <a:latin typeface="Arial" pitchFamily="34" charset="0"/>
                <a:cs typeface="Arial" pitchFamily="34" charset="0"/>
              </a:rPr>
              <a:t>of chylomicrons to fatty acids and glycerol. Fatty acids are delivered mainly to adipose tissue, heart, and muscle (80%), while about 20% goes to the liver</a:t>
            </a:r>
            <a:r>
              <a:rPr lang="en-AU" altLang="en-US" sz="2200" b="1" dirty="0" smtClean="0">
                <a:latin typeface="Arial" pitchFamily="34" charset="0"/>
                <a:cs typeface="Arial" pitchFamily="34" charset="0"/>
              </a:rPr>
              <a:t>.</a:t>
            </a:r>
          </a:p>
          <a:p>
            <a:pPr algn="just">
              <a:lnSpc>
                <a:spcPct val="80000"/>
              </a:lnSpc>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In this way, the circulating chylomicron becomes progressively smaller, its </a:t>
            </a:r>
            <a:r>
              <a:rPr lang="en-AU" altLang="en-US" sz="2200" b="1" dirty="0" err="1" smtClean="0">
                <a:latin typeface="Arial" pitchFamily="34" charset="0"/>
                <a:cs typeface="Arial" pitchFamily="34" charset="0"/>
              </a:rPr>
              <a:t>triacylglycerols</a:t>
            </a:r>
            <a:r>
              <a:rPr lang="en-AU" altLang="en-US" sz="2200" b="1" dirty="0" smtClean="0">
                <a:latin typeface="Arial" pitchFamily="34" charset="0"/>
                <a:cs typeface="Arial" pitchFamily="34" charset="0"/>
              </a:rPr>
              <a:t> </a:t>
            </a:r>
            <a:r>
              <a:rPr lang="en-AU" altLang="en-US" sz="2200" b="1" dirty="0">
                <a:latin typeface="Arial" pitchFamily="34" charset="0"/>
                <a:cs typeface="Arial" pitchFamily="34" charset="0"/>
              </a:rPr>
              <a:t>content decreases and it becomes relatively richer in cholesterol and proteins. </a:t>
            </a:r>
          </a:p>
        </p:txBody>
      </p:sp>
    </p:spTree>
    <p:extLst>
      <p:ext uri="{BB962C8B-B14F-4D97-AF65-F5344CB8AC3E}">
        <p14:creationId xmlns:p14="http://schemas.microsoft.com/office/powerpoint/2010/main" val="47236536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C1A049ED47B346A553CE0D8870F791" ma:contentTypeVersion="4" ma:contentTypeDescription="Create a new document." ma:contentTypeScope="" ma:versionID="337d071b6132bb3b5f9a46d21a2b674f">
  <xsd:schema xmlns:xsd="http://www.w3.org/2001/XMLSchema" xmlns:xs="http://www.w3.org/2001/XMLSchema" xmlns:p="http://schemas.microsoft.com/office/2006/metadata/properties" xmlns:ns2="42b991c9-717b-4eaa-b6e2-2768260de39f" targetNamespace="http://schemas.microsoft.com/office/2006/metadata/properties" ma:root="true" ma:fieldsID="27d3153276a3697856c786154c62e629" ns2:_="">
    <xsd:import namespace="42b991c9-717b-4eaa-b6e2-2768260de3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b991c9-717b-4eaa-b6e2-2768260de3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3075BCC-EA1E-4F0C-8773-407CE3A3F948}"/>
</file>

<file path=customXml/itemProps2.xml><?xml version="1.0" encoding="utf-8"?>
<ds:datastoreItem xmlns:ds="http://schemas.openxmlformats.org/officeDocument/2006/customXml" ds:itemID="{1B05C652-53B3-47CE-82ED-CA0E186505A1}"/>
</file>

<file path=customXml/itemProps3.xml><?xml version="1.0" encoding="utf-8"?>
<ds:datastoreItem xmlns:ds="http://schemas.openxmlformats.org/officeDocument/2006/customXml" ds:itemID="{83A7BF4E-7AB0-4DDF-84AC-388BCBC0E00E}"/>
</file>

<file path=docProps/app.xml><?xml version="1.0" encoding="utf-8"?>
<Properties xmlns="http://schemas.openxmlformats.org/officeDocument/2006/extended-properties" xmlns:vt="http://schemas.openxmlformats.org/officeDocument/2006/docPropsVTypes">
  <TotalTime>436</TotalTime>
  <Words>2057</Words>
  <Application>Microsoft Office PowerPoint</Application>
  <PresentationFormat>On-screen Show (4:3)</PresentationFormat>
  <Paragraphs>249</Paragraphs>
  <Slides>28</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8" baseType="lpstr">
      <vt:lpstr>MS PGothic</vt:lpstr>
      <vt:lpstr>宋体</vt:lpstr>
      <vt:lpstr>宋体</vt:lpstr>
      <vt:lpstr>Arial</vt:lpstr>
      <vt:lpstr>Calibri</vt:lpstr>
      <vt:lpstr>MS Mincho</vt:lpstr>
      <vt:lpstr>Times New Roman</vt:lpstr>
      <vt:lpstr>Wingdings</vt:lpstr>
      <vt:lpstr>Office Theme</vt:lpstr>
      <vt:lpstr>CS ChemDraw Drawing</vt:lpstr>
      <vt:lpstr>PowerPoint Presentation</vt:lpstr>
      <vt:lpstr>PowerPoint Presentation</vt:lpstr>
      <vt:lpstr>PowerPoint Presentation</vt:lpstr>
      <vt:lpstr>PowerPoint Presentation</vt:lpstr>
      <vt:lpstr>PowerPoint Presentation</vt:lpstr>
      <vt:lpstr>Composition of lipoproteins</vt:lpstr>
      <vt:lpstr>Separation of Plasma lipoproteins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Steroids</vt:lpstr>
      <vt:lpstr>Steroids include:</vt:lpstr>
      <vt:lpstr>Cholesterol</vt:lpstr>
      <vt:lpstr>PowerPoint Presentation</vt:lpstr>
      <vt:lpstr>Cholesterol  esters (CE)</vt:lpstr>
      <vt:lpstr>PowerPoint Presentation</vt:lpstr>
      <vt:lpstr>PowerPoint Presentation</vt:lpstr>
      <vt:lpstr>Clinical correlation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Admin</cp:lastModifiedBy>
  <cp:revision>87</cp:revision>
  <dcterms:created xsi:type="dcterms:W3CDTF">2006-08-16T00:00:00Z</dcterms:created>
  <dcterms:modified xsi:type="dcterms:W3CDTF">2023-12-23T08:46:20Z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0x0101009AC1A049ED47B346A553CE0D8870F791</vt:lpwstr>
  </property>
</Properties>
</file>