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319" r:id="rId3"/>
    <p:sldId id="317" r:id="rId4"/>
    <p:sldId id="314" r:id="rId5"/>
    <p:sldId id="313" r:id="rId6"/>
    <p:sldId id="315" r:id="rId7"/>
    <p:sldId id="316" r:id="rId8"/>
    <p:sldId id="318" r:id="rId9"/>
    <p:sldId id="257" r:id="rId10"/>
    <p:sldId id="258" r:id="rId11"/>
    <p:sldId id="259" r:id="rId12"/>
    <p:sldId id="260" r:id="rId13"/>
    <p:sldId id="261" r:id="rId14"/>
    <p:sldId id="262" r:id="rId15"/>
    <p:sldId id="264" r:id="rId16"/>
    <p:sldId id="265" r:id="rId17"/>
    <p:sldId id="266" r:id="rId18"/>
    <p:sldId id="305" r:id="rId19"/>
    <p:sldId id="320" r:id="rId20"/>
    <p:sldId id="321" r:id="rId21"/>
    <p:sldId id="322" r:id="rId22"/>
    <p:sldId id="323" r:id="rId23"/>
    <p:sldId id="324" r:id="rId24"/>
    <p:sldId id="325" r:id="rId25"/>
    <p:sldId id="326" r:id="rId26"/>
    <p:sldId id="267" r:id="rId27"/>
    <p:sldId id="327" r:id="rId28"/>
    <p:sldId id="263" r:id="rId29"/>
    <p:sldId id="328" r:id="rId30"/>
    <p:sldId id="329" r:id="rId31"/>
    <p:sldId id="268" r:id="rId32"/>
    <p:sldId id="271" r:id="rId33"/>
    <p:sldId id="269" r:id="rId34"/>
    <p:sldId id="270" r:id="rId35"/>
    <p:sldId id="272" r:id="rId36"/>
    <p:sldId id="274" r:id="rId37"/>
    <p:sldId id="279" r:id="rId38"/>
    <p:sldId id="275" r:id="rId39"/>
    <p:sldId id="276" r:id="rId40"/>
    <p:sldId id="277" r:id="rId41"/>
    <p:sldId id="273" r:id="rId42"/>
    <p:sldId id="281" r:id="rId43"/>
    <p:sldId id="280" r:id="rId44"/>
    <p:sldId id="296" r:id="rId45"/>
    <p:sldId id="297" r:id="rId46"/>
    <p:sldId id="298" r:id="rId47"/>
    <p:sldId id="299" r:id="rId48"/>
    <p:sldId id="300" r:id="rId49"/>
    <p:sldId id="330" r:id="rId50"/>
    <p:sldId id="301" r:id="rId51"/>
    <p:sldId id="308" r:id="rId52"/>
    <p:sldId id="302" r:id="rId53"/>
    <p:sldId id="303" r:id="rId54"/>
    <p:sldId id="331" r:id="rId55"/>
    <p:sldId id="304" r:id="rId56"/>
    <p:sldId id="332" r:id="rId57"/>
    <p:sldId id="333" r:id="rId58"/>
    <p:sldId id="312" r:id="rId59"/>
    <p:sldId id="307" r:id="rId60"/>
    <p:sldId id="311" r:id="rId61"/>
    <p:sldId id="334" r:id="rId62"/>
    <p:sldId id="33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p:cViewPr varScale="1">
        <p:scale>
          <a:sx n="87" d="100"/>
          <a:sy n="87" d="100"/>
        </p:scale>
        <p:origin x="-8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16230DD-48D7-4554-B765-6091F8A04D24}" type="datetimeFigureOut">
              <a:rPr lang="ar-JO" smtClean="0"/>
              <a:t>12/06/1442</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2998CDD-8A91-4E4A-9D81-5033581EF180}" type="slidenum">
              <a:rPr lang="ar-JO" smtClean="0"/>
              <a:t>‹#›</a:t>
            </a:fld>
            <a:endParaRPr lang="ar-JO"/>
          </a:p>
        </p:txBody>
      </p:sp>
    </p:spTree>
    <p:extLst>
      <p:ext uri="{BB962C8B-B14F-4D97-AF65-F5344CB8AC3E}">
        <p14:creationId xmlns:p14="http://schemas.microsoft.com/office/powerpoint/2010/main" val="22233955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sradiology.org/tropical_deseases/tmcr/chapter3/imaging4.ht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B2998CDD-8A91-4E4A-9D81-5033581EF180}" type="slidenum">
              <a:rPr lang="ar-JO" smtClean="0"/>
              <a:t>1</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B2998CDD-8A91-4E4A-9D81-5033581EF180}" type="slidenum">
              <a:rPr lang="ar-JO" smtClean="0"/>
              <a:t>9</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pericyst</a:t>
            </a:r>
            <a:r>
              <a:rPr lang="en-US" sz="1200" b="0" i="0" kern="1200" dirty="0">
                <a:solidFill>
                  <a:schemeClr val="tx1"/>
                </a:solidFill>
                <a:effectLst/>
                <a:latin typeface="+mn-lt"/>
                <a:ea typeface="+mn-ea"/>
                <a:cs typeface="+mn-cs"/>
              </a:rPr>
              <a:t> of an enlarging cyst may communicate with an adjacent bronchiole and, when the patient coughs or strains, air may be forced between the </a:t>
            </a:r>
            <a:r>
              <a:rPr lang="en-US" sz="1200" b="0" i="0" kern="1200" dirty="0" err="1">
                <a:solidFill>
                  <a:schemeClr val="tx1"/>
                </a:solidFill>
                <a:effectLst/>
                <a:latin typeface="+mn-lt"/>
                <a:ea typeface="+mn-ea"/>
                <a:cs typeface="+mn-cs"/>
              </a:rPr>
              <a:t>pericyst</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endocyst</a:t>
            </a:r>
            <a:r>
              <a:rPr lang="en-US" sz="1200" b="0" i="0" kern="1200" dirty="0">
                <a:solidFill>
                  <a:schemeClr val="tx1"/>
                </a:solidFill>
                <a:effectLst/>
                <a:latin typeface="+mn-lt"/>
                <a:ea typeface="+mn-ea"/>
                <a:cs typeface="+mn-cs"/>
              </a:rPr>
              <a:t>, producing a radiolucent air shadow in the form of a crescent or meniscus. This "sign of detachment" or "air meniscus sign" heralds the impending rupture of the cyst (</a:t>
            </a:r>
            <a:r>
              <a:rPr lang="en-US" sz="1200" b="1" i="0" kern="1200" dirty="0">
                <a:solidFill>
                  <a:schemeClr val="tx1"/>
                </a:solidFill>
                <a:effectLst/>
                <a:latin typeface="+mn-lt"/>
                <a:ea typeface="+mn-ea"/>
                <a:cs typeface="+mn-cs"/>
              </a:rPr>
              <a:t>Figs. </a:t>
            </a:r>
            <a:r>
              <a:rPr lang="en-US" sz="1200" b="1" i="0" kern="1200" dirty="0">
                <a:solidFill>
                  <a:schemeClr val="tx1"/>
                </a:solidFill>
                <a:effectLst/>
                <a:latin typeface="+mn-lt"/>
                <a:ea typeface="+mn-ea"/>
                <a:cs typeface="+mn-cs"/>
                <a:hlinkClick r:id="rId3"/>
              </a:rPr>
              <a:t>3.39</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3.87</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3.88</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3.89</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3.90</a:t>
            </a:r>
            <a:r>
              <a:rPr lang="en-US" sz="1200" b="0" i="0" kern="1200" dirty="0">
                <a:solidFill>
                  <a:schemeClr val="tx1"/>
                </a:solidFill>
                <a:effectLst/>
                <a:latin typeface="+mn-lt"/>
                <a:ea typeface="+mn-ea"/>
                <a:cs typeface="+mn-cs"/>
              </a:rPr>
              <a:t>). This sign is highly reliable though not pathognomonic for a hydatid cyst. It may be mimicked occasionally by an </a:t>
            </a:r>
            <a:r>
              <a:rPr lang="en-US" sz="1200" b="0" i="0" kern="1200" dirty="0" err="1">
                <a:solidFill>
                  <a:schemeClr val="tx1"/>
                </a:solidFill>
                <a:effectLst/>
                <a:latin typeface="+mn-lt"/>
                <a:ea typeface="+mn-ea"/>
                <a:cs typeface="+mn-cs"/>
              </a:rPr>
              <a:t>intracavitary</a:t>
            </a:r>
            <a:r>
              <a:rPr lang="en-US" sz="1200" b="0" i="0" kern="1200" dirty="0">
                <a:solidFill>
                  <a:schemeClr val="tx1"/>
                </a:solidFill>
                <a:effectLst/>
                <a:latin typeface="+mn-lt"/>
                <a:ea typeface="+mn-ea"/>
                <a:cs typeface="+mn-cs"/>
              </a:rPr>
              <a:t> fungus ball or blood clot, usually in a </a:t>
            </a:r>
            <a:r>
              <a:rPr lang="en-US" sz="1200" b="0" i="0" kern="1200" dirty="0" err="1">
                <a:solidFill>
                  <a:schemeClr val="tx1"/>
                </a:solidFill>
                <a:effectLst/>
                <a:latin typeface="+mn-lt"/>
                <a:ea typeface="+mn-ea"/>
                <a:cs typeface="+mn-cs"/>
              </a:rPr>
              <a:t>bronchiectatic</a:t>
            </a:r>
            <a:r>
              <a:rPr lang="en-US" sz="1200" b="0" i="0" kern="1200" dirty="0">
                <a:solidFill>
                  <a:schemeClr val="tx1"/>
                </a:solidFill>
                <a:effectLst/>
                <a:latin typeface="+mn-lt"/>
                <a:ea typeface="+mn-ea"/>
                <a:cs typeface="+mn-cs"/>
              </a:rPr>
              <a:t> or tuberculous cavity.</a:t>
            </a:r>
            <a:endParaRPr lang="ar-JO" dirty="0"/>
          </a:p>
        </p:txBody>
      </p:sp>
      <p:sp>
        <p:nvSpPr>
          <p:cNvPr id="4" name="عنصر نائب لرقم الشريحة 3"/>
          <p:cNvSpPr>
            <a:spLocks noGrp="1"/>
          </p:cNvSpPr>
          <p:nvPr>
            <p:ph type="sldNum" sz="quarter" idx="10"/>
          </p:nvPr>
        </p:nvSpPr>
        <p:spPr/>
        <p:txBody>
          <a:bodyPr/>
          <a:lstStyle/>
          <a:p>
            <a:fld id="{1F0412D0-9A69-4557-9FFA-1C81BF40BE3C}" type="slidenum">
              <a:rPr lang="ar-JO" smtClean="0"/>
              <a:t>31</a:t>
            </a:fld>
            <a:endParaRPr lang="ar-JO"/>
          </a:p>
        </p:txBody>
      </p:sp>
    </p:spTree>
    <p:extLst>
      <p:ext uri="{BB962C8B-B14F-4D97-AF65-F5344CB8AC3E}">
        <p14:creationId xmlns:p14="http://schemas.microsoft.com/office/powerpoint/2010/main" val="180694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b="1" dirty="0" err="1"/>
              <a:t>Cumbo</a:t>
            </a:r>
            <a:r>
              <a:rPr lang="en-US" b="1" dirty="0"/>
              <a:t> sign: when a cyst ruptures, it leaks clear, salty fluid into the bronchus which is expectorated or disseminated further into the lungs. Air may enter the </a:t>
            </a:r>
            <a:r>
              <a:rPr lang="en-US" b="1" dirty="0" err="1"/>
              <a:t>endocyst</a:t>
            </a:r>
            <a:r>
              <a:rPr lang="en-US" b="1" dirty="0"/>
              <a:t>, producing an air-fluid level within the cyst (which may itself be capped with a crescent of air between the </a:t>
            </a:r>
            <a:r>
              <a:rPr lang="en-US" b="1" dirty="0" err="1"/>
              <a:t>pericyst</a:t>
            </a:r>
            <a:r>
              <a:rPr lang="en-US" b="1" dirty="0"/>
              <a:t> and </a:t>
            </a:r>
            <a:r>
              <a:rPr lang="en-US" b="1" dirty="0" err="1"/>
              <a:t>endocyst</a:t>
            </a:r>
            <a:r>
              <a:rPr lang="en-US" b="1" dirty="0"/>
              <a:t>). The </a:t>
            </a:r>
            <a:r>
              <a:rPr lang="en-US" b="1" dirty="0" err="1"/>
              <a:t>endocyst</a:t>
            </a:r>
            <a:r>
              <a:rPr lang="en-US" b="1" dirty="0"/>
              <a:t> is then seen as an arch above the air-fluid level and the </a:t>
            </a:r>
            <a:r>
              <a:rPr lang="en-US" b="1" dirty="0" err="1"/>
              <a:t>pericyst</a:t>
            </a:r>
            <a:r>
              <a:rPr lang="en-US" b="1" dirty="0"/>
              <a:t> is visible as a larger arch: this is the "sign of the double arch" or "</a:t>
            </a:r>
            <a:r>
              <a:rPr lang="en-US" b="1" dirty="0" err="1"/>
              <a:t>Cumbo</a:t>
            </a:r>
            <a:r>
              <a:rPr lang="en-US" b="1" dirty="0"/>
              <a:t> sign</a:t>
            </a:r>
            <a:r>
              <a:rPr lang="en-US" dirty="0"/>
              <a:t>"</a:t>
            </a:r>
            <a:endParaRPr lang="ar-JO" dirty="0"/>
          </a:p>
          <a:p>
            <a:endParaRPr lang="ar-JO" dirty="0"/>
          </a:p>
        </p:txBody>
      </p:sp>
      <p:sp>
        <p:nvSpPr>
          <p:cNvPr id="4" name="عنصر نائب لرقم الشريحة 3"/>
          <p:cNvSpPr>
            <a:spLocks noGrp="1"/>
          </p:cNvSpPr>
          <p:nvPr>
            <p:ph type="sldNum" sz="quarter" idx="10"/>
          </p:nvPr>
        </p:nvSpPr>
        <p:spPr/>
        <p:txBody>
          <a:bodyPr/>
          <a:lstStyle/>
          <a:p>
            <a:fld id="{1F0412D0-9A69-4557-9FFA-1C81BF40BE3C}" type="slidenum">
              <a:rPr lang="ar-JO" smtClean="0"/>
              <a:t>33</a:t>
            </a:fld>
            <a:endParaRPr lang="ar-JO"/>
          </a:p>
        </p:txBody>
      </p:sp>
    </p:spTree>
    <p:extLst>
      <p:ext uri="{BB962C8B-B14F-4D97-AF65-F5344CB8AC3E}">
        <p14:creationId xmlns:p14="http://schemas.microsoft.com/office/powerpoint/2010/main" val="2908696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1" i="0" kern="120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 The correct diagnosis was not established until follow-up films showed the classical radiographic signs of a hydatid cyst that had undergone direct rupture. There is a 40% left pneumothorax and a left pleural effusion. The appearance of the cyst is diagnostic of a pulmonary hydatid that has ruptured into a bronchus or the pleura. The </a:t>
            </a:r>
            <a:r>
              <a:rPr lang="en-US" sz="1200" b="0" i="0" kern="1200" dirty="0" err="1">
                <a:solidFill>
                  <a:schemeClr val="tx1"/>
                </a:solidFill>
                <a:effectLst/>
                <a:latin typeface="+mn-lt"/>
                <a:ea typeface="+mn-ea"/>
                <a:cs typeface="+mn-cs"/>
              </a:rPr>
              <a:t>perivesicular</a:t>
            </a:r>
            <a:r>
              <a:rPr lang="en-US" sz="1200" b="0" i="0" kern="1200" dirty="0">
                <a:solidFill>
                  <a:schemeClr val="tx1"/>
                </a:solidFill>
                <a:effectLst/>
                <a:latin typeface="+mn-lt"/>
                <a:ea typeface="+mn-ea"/>
                <a:cs typeface="+mn-cs"/>
              </a:rPr>
              <a:t> air meniscus between the host adventitia and the parasitic </a:t>
            </a:r>
            <a:r>
              <a:rPr lang="en-US" sz="1200" b="0" i="0" kern="1200" dirty="0" err="1">
                <a:solidFill>
                  <a:schemeClr val="tx1"/>
                </a:solidFill>
                <a:effectLst/>
                <a:latin typeface="+mn-lt"/>
                <a:ea typeface="+mn-ea"/>
                <a:cs typeface="+mn-cs"/>
              </a:rPr>
              <a:t>endocyst</a:t>
            </a:r>
            <a:r>
              <a:rPr lang="en-US" sz="1200" b="0" i="0" kern="1200" dirty="0">
                <a:solidFill>
                  <a:schemeClr val="tx1"/>
                </a:solidFill>
                <a:effectLst/>
                <a:latin typeface="+mn-lt"/>
                <a:ea typeface="+mn-ea"/>
                <a:cs typeface="+mn-cs"/>
              </a:rPr>
              <a:t> (the so-called "sign of detachment") (1) is clearly seen, as is a "cyst within a cyst" or "sign of the double arch" (2). The irregular wavy nature of the fluid level produced by the collapsed hydatid membranes floating on top of the residual hydatid fluid produces the pathognomonic "floating water lily sign" or "sign of the </a:t>
            </a:r>
            <a:r>
              <a:rPr lang="en-US" sz="1200" b="0" i="0" kern="1200" dirty="0" err="1">
                <a:solidFill>
                  <a:schemeClr val="tx1"/>
                </a:solidFill>
                <a:effectLst/>
                <a:latin typeface="+mn-lt"/>
                <a:ea typeface="+mn-ea"/>
                <a:cs typeface="+mn-cs"/>
              </a:rPr>
              <a:t>camalote</a:t>
            </a:r>
            <a:r>
              <a:rPr lang="en-US" sz="1200" b="0" i="0" kern="1200" dirty="0">
                <a:solidFill>
                  <a:schemeClr val="tx1"/>
                </a:solidFill>
                <a:effectLst/>
                <a:latin typeface="+mn-lt"/>
                <a:ea typeface="+mn-ea"/>
                <a:cs typeface="+mn-cs"/>
              </a:rPr>
              <a:t>" (3)</a:t>
            </a:r>
            <a:endParaRPr lang="ar-JO" dirty="0"/>
          </a:p>
        </p:txBody>
      </p:sp>
      <p:sp>
        <p:nvSpPr>
          <p:cNvPr id="4" name="عنصر نائب لرقم الشريحة 3"/>
          <p:cNvSpPr>
            <a:spLocks noGrp="1"/>
          </p:cNvSpPr>
          <p:nvPr>
            <p:ph type="sldNum" sz="quarter" idx="10"/>
          </p:nvPr>
        </p:nvSpPr>
        <p:spPr/>
        <p:txBody>
          <a:bodyPr/>
          <a:lstStyle/>
          <a:p>
            <a:fld id="{1F0412D0-9A69-4557-9FFA-1C81BF40BE3C}" type="slidenum">
              <a:rPr lang="ar-JO" smtClean="0"/>
              <a:t>34</a:t>
            </a:fld>
            <a:endParaRPr lang="ar-JO"/>
          </a:p>
        </p:txBody>
      </p:sp>
    </p:spTree>
    <p:extLst>
      <p:ext uri="{BB962C8B-B14F-4D97-AF65-F5344CB8AC3E}">
        <p14:creationId xmlns:p14="http://schemas.microsoft.com/office/powerpoint/2010/main" val="2601333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because of its resemblance to a water plant found floating upon the Amazon and other South American rivers</a:t>
            </a:r>
            <a:endParaRPr lang="ar-JO" dirty="0"/>
          </a:p>
        </p:txBody>
      </p:sp>
      <p:sp>
        <p:nvSpPr>
          <p:cNvPr id="4" name="عنصر نائب لرقم الشريحة 3"/>
          <p:cNvSpPr>
            <a:spLocks noGrp="1"/>
          </p:cNvSpPr>
          <p:nvPr>
            <p:ph type="sldNum" sz="quarter" idx="10"/>
          </p:nvPr>
        </p:nvSpPr>
        <p:spPr/>
        <p:txBody>
          <a:bodyPr/>
          <a:lstStyle/>
          <a:p>
            <a:fld id="{1F0412D0-9A69-4557-9FFA-1C81BF40BE3C}" type="slidenum">
              <a:rPr lang="ar-JO" smtClean="0"/>
              <a:t>35</a:t>
            </a:fld>
            <a:endParaRPr lang="ar-JO"/>
          </a:p>
        </p:txBody>
      </p:sp>
    </p:spTree>
    <p:extLst>
      <p:ext uri="{BB962C8B-B14F-4D97-AF65-F5344CB8AC3E}">
        <p14:creationId xmlns:p14="http://schemas.microsoft.com/office/powerpoint/2010/main" val="289327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p>
            <a:fld id="{CA08E18B-4ABE-40F6-A3F2-A44C3FF6CB63}" type="datetimeFigureOut">
              <a:rPr lang="en-US" smtClean="0"/>
              <a:pPr/>
              <a:t>1/25/2021</a:t>
            </a:fld>
            <a:endParaRPr lang="en-US"/>
          </a:p>
        </p:txBody>
      </p:sp>
      <p:sp>
        <p:nvSpPr>
          <p:cNvPr id="20" name="عنصر نائب للتذييل 19"/>
          <p:cNvSpPr>
            <a:spLocks noGrp="1"/>
          </p:cNvSpPr>
          <p:nvPr>
            <p:ph type="ftr" sz="quarter" idx="11"/>
          </p:nvPr>
        </p:nvSpPr>
        <p:spPr/>
        <p:txBody>
          <a:bodyPr/>
          <a:lstStyle/>
          <a:p>
            <a:endParaRPr lang="en-US"/>
          </a:p>
        </p:txBody>
      </p:sp>
      <p:sp>
        <p:nvSpPr>
          <p:cNvPr id="10" name="عنصر نائب لرقم الشريحة 9"/>
          <p:cNvSpPr>
            <a:spLocks noGrp="1"/>
          </p:cNvSpPr>
          <p:nvPr>
            <p:ph type="sldNum" sz="quarter" idx="12"/>
          </p:nvPr>
        </p:nvSpPr>
        <p:spPr/>
        <p:txBody>
          <a:bodyPr/>
          <a:lstStyle/>
          <a:p>
            <a:fld id="{9DB59688-F8E8-494A-9BE4-2C0074D8C85F}" type="slidenum">
              <a:rPr lang="en-US" smtClean="0"/>
              <a:pPr/>
              <a:t>‹#›</a:t>
            </a:fld>
            <a:endParaRPr lang="en-US"/>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CA08E18B-4ABE-40F6-A3F2-A44C3FF6CB63}" type="datetimeFigureOut">
              <a:rPr lang="en-US" smtClean="0"/>
              <a:pPr/>
              <a:t>1/25/2021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DB59688-F8E8-494A-9BE4-2C0074D8C8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CA08E18B-4ABE-40F6-A3F2-A44C3FF6CB63}" type="datetimeFigureOut">
              <a:rPr lang="en-US" smtClean="0"/>
              <a:pPr/>
              <a:t>1/25/2021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DB59688-F8E8-494A-9BE4-2C0074D8C8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CA08E18B-4ABE-40F6-A3F2-A44C3FF6CB63}" type="datetimeFigureOut">
              <a:rPr lang="en-US" smtClean="0"/>
              <a:pPr/>
              <a:t>1/25/2021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DB59688-F8E8-494A-9BE4-2C0074D8C8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CA08E18B-4ABE-40F6-A3F2-A44C3FF6CB63}" type="datetimeFigureOut">
              <a:rPr lang="en-US" smtClean="0"/>
              <a:pPr/>
              <a:t>1/25/2021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DB59688-F8E8-494A-9BE4-2C0074D8C85F}" type="slidenum">
              <a:rPr lang="en-US" smtClean="0"/>
              <a:pPr/>
              <a:t>‹#›</a:t>
            </a:fld>
            <a:endParaRPr lang="en-US"/>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CA08E18B-4ABE-40F6-A3F2-A44C3FF6CB63}" type="datetimeFigureOut">
              <a:rPr lang="en-US" smtClean="0"/>
              <a:pPr/>
              <a:t>1/25/2021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DB59688-F8E8-494A-9BE4-2C0074D8C8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CA08E18B-4ABE-40F6-A3F2-A44C3FF6CB63}" type="datetimeFigureOut">
              <a:rPr lang="en-US" smtClean="0"/>
              <a:pPr/>
              <a:t>1/25/2021</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9DB59688-F8E8-494A-9BE4-2C0074D8C8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CA08E18B-4ABE-40F6-A3F2-A44C3FF6CB63}" type="datetimeFigureOut">
              <a:rPr lang="en-US" smtClean="0"/>
              <a:pPr/>
              <a:t>1/25/2021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9DB59688-F8E8-494A-9BE4-2C0074D8C8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p>
            <a:fld id="{CA08E18B-4ABE-40F6-A3F2-A44C3FF6CB63}" type="datetimeFigureOut">
              <a:rPr lang="en-US" smtClean="0"/>
              <a:pPr/>
              <a:t>1/25/2021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9DB59688-F8E8-494A-9BE4-2C0074D8C85F}" type="slidenum">
              <a:rPr lang="en-US" smtClean="0"/>
              <a:pPr/>
              <a:t>‹#›</a:t>
            </a:fld>
            <a:endParaRPr lang="en-US"/>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CA08E18B-4ABE-40F6-A3F2-A44C3FF6CB63}" type="datetimeFigureOut">
              <a:rPr lang="en-US" smtClean="0"/>
              <a:pPr/>
              <a:t>1/25/2021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DB59688-F8E8-494A-9BE4-2C0074D8C8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CA08E18B-4ABE-40F6-A3F2-A44C3FF6CB63}" type="datetimeFigureOut">
              <a:rPr lang="en-US" smtClean="0"/>
              <a:pPr/>
              <a:t>1/25/2021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DB59688-F8E8-494A-9BE4-2C0074D8C85F}" type="slidenum">
              <a:rPr lang="en-US" smtClean="0"/>
              <a:pPr/>
              <a:t>‹#›</a:t>
            </a:fld>
            <a:endParaRPr lang="en-US"/>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p>
            <a:r>
              <a:rPr kumimoji="0" lang="ar-SA"/>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A08E18B-4ABE-40F6-A3F2-A44C3FF6CB63}" type="datetimeFigureOut">
              <a:rPr lang="en-US" smtClean="0"/>
              <a:pPr/>
              <a:t>1/25/2021</a:t>
            </a:fld>
            <a:endParaRPr lang="en-US"/>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DB59688-F8E8-494A-9BE4-2C0074D8C85F}" type="slidenum">
              <a:rPr lang="en-US" smtClean="0"/>
              <a:pPr/>
              <a:t>‹#›</a:t>
            </a:fld>
            <a:endParaRPr lang="en-US"/>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kaizenhospital.com/patients-awareness/liver/hydatid-cyst-of-liver/"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google.jo/url?sa=i&amp;rct=j&amp;q=&amp;esrc=s&amp;source=images&amp;cd=&amp;ved=2ahUKEwjH24jXvNPkAhWFalAKHRFRCPAQjRx6BAgBEAQ&amp;url=https://www.slideshare.net/syedubaid4/hydatid-cyst-80264388&amp;psig=AOvVaw3skXwNbljslPLNeW2H7uLU&amp;ust=1568658903337618"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95400" y="1066800"/>
            <a:ext cx="7406640" cy="2234184"/>
          </a:xfrm>
        </p:spPr>
        <p:txBody>
          <a:bodyPr>
            <a:normAutofit fontScale="90000"/>
          </a:bodyPr>
          <a:lstStyle/>
          <a:p>
            <a:pPr algn="ctr"/>
            <a:r>
              <a:rPr lang="en-US" sz="6000" dirty="0"/>
              <a:t>Hydatid Lung (Pulmonary Echinococcosis</a:t>
            </a:r>
            <a:r>
              <a:rPr lang="en-US" dirty="0"/>
              <a:t>)</a:t>
            </a:r>
          </a:p>
        </p:txBody>
      </p:sp>
      <p:sp>
        <p:nvSpPr>
          <p:cNvPr id="3" name="عنوان فرعي 2"/>
          <p:cNvSpPr>
            <a:spLocks noGrp="1"/>
          </p:cNvSpPr>
          <p:nvPr>
            <p:ph type="subTitle" idx="1"/>
          </p:nvPr>
        </p:nvSpPr>
        <p:spPr>
          <a:xfrm>
            <a:off x="990600" y="4419600"/>
            <a:ext cx="7406640" cy="1752600"/>
          </a:xfrm>
        </p:spPr>
        <p:txBody>
          <a:bodyPr>
            <a:normAutofit/>
          </a:bodyPr>
          <a:lstStyle/>
          <a:p>
            <a:r>
              <a:rPr lang="en-US" sz="3200" b="1" dirty="0"/>
              <a:t>Done by: </a:t>
            </a:r>
            <a:r>
              <a:rPr lang="en-US" sz="3200" b="1" dirty="0" err="1" smtClean="0"/>
              <a:t>Motaz</a:t>
            </a:r>
            <a:r>
              <a:rPr lang="en-US" sz="3200" b="1" dirty="0" smtClean="0"/>
              <a:t> </a:t>
            </a:r>
            <a:r>
              <a:rPr lang="en-US" sz="3200" b="1" dirty="0" err="1" smtClean="0"/>
              <a:t>hyari</a:t>
            </a:r>
            <a:r>
              <a:rPr lang="en-US" sz="3200" b="1" dirty="0" smtClean="0"/>
              <a:t>, Mohammad </a:t>
            </a:r>
            <a:r>
              <a:rPr lang="en-US" sz="3200" b="1" dirty="0" err="1" smtClean="0"/>
              <a:t>abu</a:t>
            </a:r>
            <a:r>
              <a:rPr lang="en-US" sz="3200" b="1" dirty="0" smtClean="0"/>
              <a:t> al </a:t>
            </a:r>
            <a:r>
              <a:rPr lang="en-US" sz="3200" b="1" dirty="0" err="1" smtClean="0"/>
              <a:t>futooh</a:t>
            </a:r>
            <a:r>
              <a:rPr lang="en-US" sz="3200" b="1" dirty="0" smtClean="0"/>
              <a:t>, </a:t>
            </a:r>
            <a:r>
              <a:rPr lang="en-US" sz="3200" b="1" dirty="0" err="1" smtClean="0"/>
              <a:t>Hammam</a:t>
            </a:r>
            <a:r>
              <a:rPr lang="en-US" sz="3200" b="1" dirty="0" smtClean="0"/>
              <a:t> </a:t>
            </a:r>
            <a:r>
              <a:rPr lang="en-US" sz="3200" b="1" dirty="0" err="1" smtClean="0"/>
              <a:t>ghassab</a:t>
            </a:r>
            <a:endParaRPr lang="en-US"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Echinococcus_gran_LifeCycle_lg[1].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Life cycle</a:t>
            </a:r>
          </a:p>
        </p:txBody>
      </p:sp>
      <p:sp>
        <p:nvSpPr>
          <p:cNvPr id="3" name="عنصر نائب للمحتوى 2"/>
          <p:cNvSpPr>
            <a:spLocks noGrp="1"/>
          </p:cNvSpPr>
          <p:nvPr>
            <p:ph idx="1"/>
          </p:nvPr>
        </p:nvSpPr>
        <p:spPr/>
        <p:txBody>
          <a:bodyPr>
            <a:normAutofit fontScale="85000" lnSpcReduction="20000"/>
          </a:bodyPr>
          <a:lstStyle/>
          <a:p>
            <a:r>
              <a:rPr lang="en-US" dirty="0"/>
              <a:t>The </a:t>
            </a:r>
            <a:r>
              <a:rPr lang="en-US" dirty="0" err="1"/>
              <a:t>hydatid</a:t>
            </a:r>
            <a:r>
              <a:rPr lang="en-US" dirty="0"/>
              <a:t> tapeworm (E. </a:t>
            </a:r>
            <a:r>
              <a:rPr lang="en-US" dirty="0" err="1"/>
              <a:t>granulosus</a:t>
            </a:r>
            <a:r>
              <a:rPr lang="en-US" dirty="0"/>
              <a:t>) requires two hosts to complete its life cycle. Dogs (and other canines) are the definitive host and a variety of species of warm-blooded vertebrates (sheep, cattle, goats, horses, pigs, camels and humans) are the intermediate host.</a:t>
            </a:r>
          </a:p>
          <a:p>
            <a:r>
              <a:rPr lang="en-US" dirty="0"/>
              <a:t>  The adult worm inhabits the small intestine of the definitive host, is usually 2–7 mm long, </a:t>
            </a:r>
          </a:p>
          <a:p>
            <a:r>
              <a:rPr lang="en-US" dirty="0"/>
              <a:t> The eggs pass out in the </a:t>
            </a:r>
            <a:r>
              <a:rPr lang="en-US" dirty="0" err="1"/>
              <a:t>faeces</a:t>
            </a:r>
            <a:r>
              <a:rPr lang="en-US" dirty="0"/>
              <a:t> of the dog and stick to the animals fur or to grass. These eggs can survive for at least one year in the outside world. Flies help to spread the eggs, as does the wind.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Life cycle</a:t>
            </a:r>
          </a:p>
        </p:txBody>
      </p:sp>
      <p:sp>
        <p:nvSpPr>
          <p:cNvPr id="3" name="عنصر نائب للمحتوى 2"/>
          <p:cNvSpPr>
            <a:spLocks noGrp="1"/>
          </p:cNvSpPr>
          <p:nvPr>
            <p:ph idx="1"/>
          </p:nvPr>
        </p:nvSpPr>
        <p:spPr/>
        <p:txBody>
          <a:bodyPr>
            <a:normAutofit fontScale="85000" lnSpcReduction="10000"/>
          </a:bodyPr>
          <a:lstStyle/>
          <a:p>
            <a:r>
              <a:rPr lang="en-US" dirty="0"/>
              <a:t> Intermediate hosts ingest eggs when grazing on contaminated ground and the embryos are released after hatching in the small intestine. Embryos then enter the portal circulation through the intestinal wall and travel to visceral capillary beds, usually the liver or the lung, where they develop into cystic </a:t>
            </a:r>
            <a:r>
              <a:rPr lang="en-US" dirty="0" err="1"/>
              <a:t>metacestodes</a:t>
            </a:r>
            <a:r>
              <a:rPr lang="en-US" dirty="0"/>
              <a:t>. The parasite then grows to form a cyst filled with fluid. </a:t>
            </a:r>
          </a:p>
          <a:p>
            <a:r>
              <a:rPr lang="en-US" dirty="0"/>
              <a:t> Direct transmission of </a:t>
            </a:r>
            <a:r>
              <a:rPr lang="en-US" dirty="0" err="1"/>
              <a:t>echinococcosis</a:t>
            </a:r>
            <a:r>
              <a:rPr lang="en-US" dirty="0"/>
              <a:t> from human to human does not occur. • The eggs can also be inhaled, causing primary lung disease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Organ involvement</a:t>
            </a:r>
          </a:p>
        </p:txBody>
      </p:sp>
      <p:sp>
        <p:nvSpPr>
          <p:cNvPr id="3" name="عنصر نائب للمحتوى 2"/>
          <p:cNvSpPr>
            <a:spLocks noGrp="1"/>
          </p:cNvSpPr>
          <p:nvPr>
            <p:ph idx="1"/>
          </p:nvPr>
        </p:nvSpPr>
        <p:spPr/>
        <p:txBody>
          <a:bodyPr>
            <a:normAutofit fontScale="77500" lnSpcReduction="20000"/>
          </a:bodyPr>
          <a:lstStyle/>
          <a:p>
            <a:r>
              <a:rPr lang="en-US" dirty="0"/>
              <a:t>Following ingestion of E. </a:t>
            </a:r>
            <a:r>
              <a:rPr lang="en-US" dirty="0" err="1"/>
              <a:t>granulosus</a:t>
            </a:r>
            <a:r>
              <a:rPr lang="en-US" dirty="0"/>
              <a:t> eggs, the cyst can be found in virtually any organ (primary </a:t>
            </a:r>
            <a:r>
              <a:rPr lang="en-US" dirty="0" err="1"/>
              <a:t>echinococcosis</a:t>
            </a:r>
            <a:r>
              <a:rPr lang="en-US" dirty="0"/>
              <a:t>). </a:t>
            </a:r>
          </a:p>
          <a:p>
            <a:r>
              <a:rPr lang="en-US" dirty="0"/>
              <a:t> Secondary </a:t>
            </a:r>
            <a:r>
              <a:rPr lang="en-US" dirty="0" err="1"/>
              <a:t>echinococcosis</a:t>
            </a:r>
            <a:r>
              <a:rPr lang="en-US" dirty="0"/>
              <a:t> results from the spread of the </a:t>
            </a:r>
            <a:r>
              <a:rPr lang="en-US" dirty="0" err="1"/>
              <a:t>metacestodes</a:t>
            </a:r>
            <a:r>
              <a:rPr lang="en-US" dirty="0"/>
              <a:t> from the primary sites.</a:t>
            </a:r>
          </a:p>
          <a:p>
            <a:r>
              <a:rPr lang="en-US" dirty="0"/>
              <a:t> The </a:t>
            </a:r>
            <a:r>
              <a:rPr lang="en-US" b="1" i="1" dirty="0">
                <a:solidFill>
                  <a:srgbClr val="FF0000"/>
                </a:solidFill>
              </a:rPr>
              <a:t>liver is the most common </a:t>
            </a:r>
            <a:r>
              <a:rPr lang="en-US" dirty="0"/>
              <a:t>site of cyst formation, followed by </a:t>
            </a:r>
            <a:r>
              <a:rPr lang="en-US" b="1" i="1" dirty="0">
                <a:solidFill>
                  <a:srgbClr val="FF0000"/>
                </a:solidFill>
              </a:rPr>
              <a:t>the lung in 10–30% </a:t>
            </a:r>
            <a:r>
              <a:rPr lang="en-US" dirty="0"/>
              <a:t>of cases and other sites (usually the spleen, kidney, orbit, heart, brain and bone) </a:t>
            </a:r>
            <a:r>
              <a:rPr lang="en-US" dirty="0">
                <a:solidFill>
                  <a:srgbClr val="FF0000"/>
                </a:solidFill>
              </a:rPr>
              <a:t>iny10% of cases </a:t>
            </a:r>
            <a:r>
              <a:rPr lang="en-US" dirty="0"/>
              <a:t>.</a:t>
            </a:r>
          </a:p>
          <a:p>
            <a:r>
              <a:rPr lang="en-US" dirty="0"/>
              <a:t>  Pulmonary </a:t>
            </a:r>
            <a:r>
              <a:rPr lang="en-US" dirty="0" err="1"/>
              <a:t>hydatid</a:t>
            </a:r>
            <a:r>
              <a:rPr lang="en-US" dirty="0"/>
              <a:t> disease affects the </a:t>
            </a:r>
            <a:r>
              <a:rPr lang="en-US" dirty="0">
                <a:solidFill>
                  <a:srgbClr val="7030A0"/>
                </a:solidFill>
              </a:rPr>
              <a:t>right lung </a:t>
            </a:r>
            <a:r>
              <a:rPr lang="en-US" dirty="0"/>
              <a:t>in </a:t>
            </a:r>
            <a:r>
              <a:rPr lang="en-US" dirty="0">
                <a:solidFill>
                  <a:srgbClr val="7030A0"/>
                </a:solidFill>
              </a:rPr>
              <a:t>60% of cases</a:t>
            </a:r>
            <a:r>
              <a:rPr lang="en-US" dirty="0"/>
              <a:t>, </a:t>
            </a:r>
            <a:r>
              <a:rPr lang="en-US" dirty="0">
                <a:solidFill>
                  <a:schemeClr val="accent1">
                    <a:lumMod val="75000"/>
                  </a:schemeClr>
                </a:solidFill>
              </a:rPr>
              <a:t>30% exhibit multiple pulmonary cysts</a:t>
            </a:r>
            <a:r>
              <a:rPr lang="en-US" dirty="0"/>
              <a:t>, 20% bilateral cysts and 60% are located in the lower lobes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image20[1].png"/>
          <p:cNvPicPr>
            <a:picLocks noGrp="1" noChangeAspect="1"/>
          </p:cNvPicPr>
          <p:nvPr>
            <p:ph idx="1"/>
          </p:nvPr>
        </p:nvPicPr>
        <p:blipFill>
          <a:blip r:embed="rId2"/>
          <a:stretch>
            <a:fillRect/>
          </a:stretch>
        </p:blipFill>
        <p:spPr>
          <a:xfrm>
            <a:off x="0" y="0"/>
            <a:ext cx="5638800" cy="3810000"/>
          </a:xfrm>
        </p:spPr>
      </p:pic>
      <p:pic>
        <p:nvPicPr>
          <p:cNvPr id="1026" name="Picture 2" descr="نتيجة بحث الصور عن ‪hydatid cyst‬‏">
            <a:hlinkClick r:id="rId3"/>
          </p:cNvPr>
          <p:cNvPicPr>
            <a:picLocks noChangeAspect="1" noChangeArrowheads="1"/>
          </p:cNvPicPr>
          <p:nvPr/>
        </p:nvPicPr>
        <p:blipFill>
          <a:blip r:embed="rId4"/>
          <a:srcRect/>
          <a:stretch>
            <a:fillRect/>
          </a:stretch>
        </p:blipFill>
        <p:spPr bwMode="auto">
          <a:xfrm>
            <a:off x="5638800" y="0"/>
            <a:ext cx="3505200" cy="6858000"/>
          </a:xfrm>
          <a:prstGeom prst="rect">
            <a:avLst/>
          </a:prstGeom>
          <a:noFill/>
        </p:spPr>
      </p:pic>
      <p:pic>
        <p:nvPicPr>
          <p:cNvPr id="1028" name="Picture 4" descr="نتيجة بحث الصور عن ‪hydatid cyst‬‏">
            <a:hlinkClick r:id="rId5"/>
          </p:cNvPr>
          <p:cNvPicPr>
            <a:picLocks noChangeAspect="1" noChangeArrowheads="1"/>
          </p:cNvPicPr>
          <p:nvPr/>
        </p:nvPicPr>
        <p:blipFill>
          <a:blip r:embed="rId6"/>
          <a:srcRect/>
          <a:stretch>
            <a:fillRect/>
          </a:stretch>
        </p:blipFill>
        <p:spPr bwMode="auto">
          <a:xfrm>
            <a:off x="0" y="3810000"/>
            <a:ext cx="5638800" cy="304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Clinical features</a:t>
            </a:r>
          </a:p>
        </p:txBody>
      </p:sp>
      <p:sp>
        <p:nvSpPr>
          <p:cNvPr id="3" name="عنصر نائب للمحتوى 2"/>
          <p:cNvSpPr>
            <a:spLocks noGrp="1"/>
          </p:cNvSpPr>
          <p:nvPr>
            <p:ph idx="1"/>
          </p:nvPr>
        </p:nvSpPr>
        <p:spPr/>
        <p:txBody>
          <a:bodyPr/>
          <a:lstStyle/>
          <a:p>
            <a:r>
              <a:rPr lang="en-US" dirty="0"/>
              <a:t>Hydatid disease is seen in subjects of any age and sex, although it is more common in those aged </a:t>
            </a:r>
            <a:r>
              <a:rPr lang="en-US" dirty="0">
                <a:solidFill>
                  <a:srgbClr val="FF0000"/>
                </a:solidFill>
              </a:rPr>
              <a:t>20–40 yrs . </a:t>
            </a:r>
          </a:p>
          <a:p>
            <a:r>
              <a:rPr lang="en-US" dirty="0"/>
              <a:t> Most </a:t>
            </a:r>
            <a:r>
              <a:rPr lang="en-US" dirty="0">
                <a:solidFill>
                  <a:srgbClr val="FF0000"/>
                </a:solidFill>
              </a:rPr>
              <a:t>intact lung </a:t>
            </a:r>
            <a:r>
              <a:rPr lang="en-US" dirty="0"/>
              <a:t>cysts are discovered </a:t>
            </a:r>
            <a:r>
              <a:rPr lang="en-US" dirty="0">
                <a:solidFill>
                  <a:srgbClr val="FF0000"/>
                </a:solidFill>
              </a:rPr>
              <a:t>incidentally on chest radiographs</a:t>
            </a:r>
            <a:r>
              <a:rPr lang="en-US" dirty="0"/>
              <a:t>. </a:t>
            </a:r>
          </a:p>
          <a:p>
            <a:r>
              <a:rPr lang="en-US" dirty="0"/>
              <a:t> Small cysts may remain asymptomatic indefinitely, but cysts may </a:t>
            </a:r>
            <a:r>
              <a:rPr lang="en-US" dirty="0">
                <a:solidFill>
                  <a:srgbClr val="FF0000"/>
                </a:solidFill>
              </a:rPr>
              <a:t>enlarge to 20 cm in diameter and cause symptoms by compressing adjacent structures</a:t>
            </a:r>
            <a:r>
              <a:rPr 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85000" lnSpcReduction="10000"/>
          </a:bodyPr>
          <a:lstStyle/>
          <a:p>
            <a:r>
              <a:rPr lang="en-US" dirty="0"/>
              <a:t> </a:t>
            </a:r>
            <a:r>
              <a:rPr lang="en-US" dirty="0" err="1">
                <a:solidFill>
                  <a:srgbClr val="FF0000"/>
                </a:solidFill>
              </a:rPr>
              <a:t>Mediastinal</a:t>
            </a:r>
            <a:r>
              <a:rPr lang="en-US" dirty="0">
                <a:solidFill>
                  <a:srgbClr val="FF0000"/>
                </a:solidFill>
              </a:rPr>
              <a:t> cysts </a:t>
            </a:r>
            <a:r>
              <a:rPr lang="en-US" dirty="0"/>
              <a:t>may erode into adjacent structures </a:t>
            </a:r>
            <a:r>
              <a:rPr lang="en-US" dirty="0">
                <a:solidFill>
                  <a:srgbClr val="FF0000"/>
                </a:solidFill>
              </a:rPr>
              <a:t>causing bone pain </a:t>
            </a:r>
            <a:r>
              <a:rPr lang="en-US" dirty="0"/>
              <a:t>or </a:t>
            </a:r>
            <a:r>
              <a:rPr lang="en-US" dirty="0">
                <a:solidFill>
                  <a:srgbClr val="FF0000"/>
                </a:solidFill>
              </a:rPr>
              <a:t>airflow limitation</a:t>
            </a:r>
            <a:r>
              <a:rPr lang="en-US" dirty="0"/>
              <a:t>.</a:t>
            </a:r>
          </a:p>
          <a:p>
            <a:r>
              <a:rPr lang="en-US" dirty="0"/>
              <a:t> Symptomatic </a:t>
            </a:r>
            <a:r>
              <a:rPr lang="en-US" dirty="0" err="1"/>
              <a:t>hydatid</a:t>
            </a:r>
            <a:r>
              <a:rPr lang="en-US" dirty="0"/>
              <a:t> disease of the lung, however, more often follows rupture of the cyst. The cyst may rupture spontaneously or as a result of trauma </a:t>
            </a:r>
            <a:r>
              <a:rPr lang="en-US" dirty="0">
                <a:solidFill>
                  <a:srgbClr val="FF0000"/>
                </a:solidFill>
              </a:rPr>
              <a:t>or secondary infection</a:t>
            </a:r>
            <a:r>
              <a:rPr lang="en-US" dirty="0"/>
              <a:t>.</a:t>
            </a:r>
          </a:p>
          <a:p>
            <a:r>
              <a:rPr lang="en-US" dirty="0"/>
              <a:t>  Rupture may be associated with the sudden onset of </a:t>
            </a:r>
            <a:r>
              <a:rPr lang="en-US" dirty="0">
                <a:solidFill>
                  <a:srgbClr val="FF0000"/>
                </a:solidFill>
              </a:rPr>
              <a:t>cough and fever</a:t>
            </a:r>
            <a:r>
              <a:rPr lang="en-US" dirty="0"/>
              <a:t>. If the contents of the cyst are expelled into the airway, expectoration of a clear salty or peppery tasting fluid containing fragments of </a:t>
            </a:r>
            <a:r>
              <a:rPr lang="en-US" dirty="0" err="1"/>
              <a:t>hydatid</a:t>
            </a:r>
            <a:r>
              <a:rPr lang="en-US" dirty="0"/>
              <a:t> membrane and </a:t>
            </a:r>
            <a:r>
              <a:rPr lang="en-US" dirty="0" err="1"/>
              <a:t>scolices</a:t>
            </a:r>
            <a:r>
              <a:rPr lang="en-US" dirty="0"/>
              <a:t> may occur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77500" lnSpcReduction="20000"/>
          </a:bodyPr>
          <a:lstStyle/>
          <a:p>
            <a:r>
              <a:rPr lang="en-US" dirty="0"/>
              <a:t>Release of antigenic material and secondary immunological reactions that develop following cyst rupture. </a:t>
            </a:r>
            <a:r>
              <a:rPr lang="en-US" dirty="0">
                <a:solidFill>
                  <a:srgbClr val="FF0000"/>
                </a:solidFill>
              </a:rPr>
              <a:t>Fever and acute hypersensitivity reactions </a:t>
            </a:r>
            <a:r>
              <a:rPr lang="en-US" dirty="0"/>
              <a:t>ranging from </a:t>
            </a:r>
            <a:r>
              <a:rPr lang="en-US" dirty="0" err="1">
                <a:solidFill>
                  <a:srgbClr val="FF0000"/>
                </a:solidFill>
              </a:rPr>
              <a:t>urticaria</a:t>
            </a:r>
            <a:r>
              <a:rPr lang="en-US" dirty="0">
                <a:solidFill>
                  <a:srgbClr val="FF0000"/>
                </a:solidFill>
              </a:rPr>
              <a:t> and wheezing to life-threatening anaphylaxis.</a:t>
            </a:r>
          </a:p>
          <a:p>
            <a:r>
              <a:rPr lang="en-US" dirty="0"/>
              <a:t> Other potential clinical effects of </a:t>
            </a:r>
            <a:r>
              <a:rPr lang="en-US" dirty="0" err="1"/>
              <a:t>hydatid</a:t>
            </a:r>
            <a:r>
              <a:rPr lang="en-US" dirty="0"/>
              <a:t> infection include </a:t>
            </a:r>
            <a:r>
              <a:rPr lang="en-US" dirty="0">
                <a:solidFill>
                  <a:srgbClr val="FF0000"/>
                </a:solidFill>
              </a:rPr>
              <a:t>immune complex-mediated disease</a:t>
            </a:r>
            <a:r>
              <a:rPr lang="en-US" dirty="0"/>
              <a:t>, </a:t>
            </a:r>
            <a:r>
              <a:rPr lang="en-US" dirty="0" err="1"/>
              <a:t>gl</a:t>
            </a:r>
            <a:r>
              <a:rPr lang="en-US" dirty="0" err="1">
                <a:solidFill>
                  <a:srgbClr val="FF0000"/>
                </a:solidFill>
              </a:rPr>
              <a:t>omerulonephritis</a:t>
            </a:r>
            <a:r>
              <a:rPr lang="en-US" dirty="0">
                <a:solidFill>
                  <a:srgbClr val="FF0000"/>
                </a:solidFill>
              </a:rPr>
              <a:t> </a:t>
            </a:r>
            <a:r>
              <a:rPr lang="en-US" dirty="0"/>
              <a:t>leading </a:t>
            </a:r>
            <a:r>
              <a:rPr lang="en-US" dirty="0">
                <a:solidFill>
                  <a:srgbClr val="FF0000"/>
                </a:solidFill>
              </a:rPr>
              <a:t>to </a:t>
            </a:r>
            <a:r>
              <a:rPr lang="en-US" dirty="0" err="1">
                <a:solidFill>
                  <a:srgbClr val="FF0000"/>
                </a:solidFill>
              </a:rPr>
              <a:t>nephrotic</a:t>
            </a:r>
            <a:r>
              <a:rPr lang="en-US" dirty="0">
                <a:solidFill>
                  <a:srgbClr val="FF0000"/>
                </a:solidFill>
              </a:rPr>
              <a:t> syndrome</a:t>
            </a:r>
            <a:r>
              <a:rPr lang="en-US" dirty="0"/>
              <a:t>, and </a:t>
            </a:r>
            <a:r>
              <a:rPr lang="en-US" dirty="0">
                <a:solidFill>
                  <a:srgbClr val="FF0000"/>
                </a:solidFill>
              </a:rPr>
              <a:t>secondary </a:t>
            </a:r>
            <a:r>
              <a:rPr lang="en-US" dirty="0" err="1">
                <a:solidFill>
                  <a:srgbClr val="FF0000"/>
                </a:solidFill>
              </a:rPr>
              <a:t>amyloidosis</a:t>
            </a:r>
            <a:r>
              <a:rPr lang="en-US" dirty="0">
                <a:solidFill>
                  <a:srgbClr val="FF0000"/>
                </a:solidFill>
              </a:rPr>
              <a:t> </a:t>
            </a:r>
            <a:r>
              <a:rPr lang="en-US" dirty="0"/>
              <a:t>. </a:t>
            </a:r>
          </a:p>
          <a:p>
            <a:r>
              <a:rPr lang="en-US" dirty="0"/>
              <a:t>Hydatid disease is a </a:t>
            </a:r>
            <a:r>
              <a:rPr lang="en-US" dirty="0">
                <a:solidFill>
                  <a:srgbClr val="FF0000"/>
                </a:solidFill>
              </a:rPr>
              <a:t>rare</a:t>
            </a:r>
            <a:r>
              <a:rPr lang="en-US" dirty="0"/>
              <a:t> cause </a:t>
            </a:r>
            <a:r>
              <a:rPr lang="en-US" dirty="0">
                <a:solidFill>
                  <a:srgbClr val="FF0000"/>
                </a:solidFill>
              </a:rPr>
              <a:t>of recurrent acute pulmonary embolism.</a:t>
            </a:r>
            <a:r>
              <a:rPr lang="en-US" dirty="0"/>
              <a:t> This complication may develop after invasion of the cardiovascular system or direct invasion of the inferior vena cava .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ctr">
              <a:buNone/>
            </a:pPr>
            <a:r>
              <a:rPr lang="en-US" dirty="0"/>
              <a:t> </a:t>
            </a:r>
            <a:r>
              <a:rPr lang="en-US" sz="6600" dirty="0"/>
              <a:t>Thank You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JO" dirty="0"/>
          </a:p>
        </p:txBody>
      </p:sp>
      <p:sp>
        <p:nvSpPr>
          <p:cNvPr id="3" name="عنوان فرعي 2"/>
          <p:cNvSpPr>
            <a:spLocks noGrp="1"/>
          </p:cNvSpPr>
          <p:nvPr>
            <p:ph type="subTitle" idx="1"/>
          </p:nvPr>
        </p:nvSpPr>
        <p:spPr/>
        <p:txBody>
          <a:bodyPr/>
          <a:lstStyle/>
          <a:p>
            <a:endParaRPr lang="ar-JO"/>
          </a:p>
        </p:txBody>
      </p:sp>
      <p:pic>
        <p:nvPicPr>
          <p:cNvPr id="1026" name="Picture 2" descr="Image result for diagn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75"/>
            <a:ext cx="9144000" cy="6888075"/>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6030199" y="6086418"/>
            <a:ext cx="3113801" cy="646331"/>
          </a:xfrm>
          <a:prstGeom prst="rect">
            <a:avLst/>
          </a:prstGeom>
          <a:noFill/>
        </p:spPr>
        <p:txBody>
          <a:bodyPr wrap="none" rtlCol="1">
            <a:spAutoFit/>
          </a:bodyPr>
          <a:lstStyle/>
          <a:p>
            <a:r>
              <a:rPr lang="en-US" sz="3600" b="1" dirty="0"/>
              <a:t>Farah </a:t>
            </a:r>
            <a:r>
              <a:rPr lang="en-US" sz="3600" b="1" dirty="0" err="1"/>
              <a:t>kasasbeh</a:t>
            </a:r>
            <a:endParaRPr lang="ar-JO" sz="3600" b="1" dirty="0"/>
          </a:p>
        </p:txBody>
      </p:sp>
    </p:spTree>
    <p:extLst>
      <p:ext uri="{BB962C8B-B14F-4D97-AF65-F5344CB8AC3E}">
        <p14:creationId xmlns:p14="http://schemas.microsoft.com/office/powerpoint/2010/main" val="136631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428625" y="1071563"/>
            <a:ext cx="8358188" cy="2928937"/>
          </a:xfrm>
        </p:spPr>
        <p:txBody>
          <a:bodyPr>
            <a:normAutofit lnSpcReduction="10000"/>
          </a:bodyPr>
          <a:lstStyle/>
          <a:p>
            <a:pPr algn="just" rtl="0" eaLnBrk="1" hangingPunct="1">
              <a:lnSpc>
                <a:spcPct val="200000"/>
              </a:lnSpc>
              <a:buClr>
                <a:srgbClr val="FF6600"/>
              </a:buClr>
              <a:buFont typeface="Wingdings" pitchFamily="2" charset="2"/>
              <a:buChar char="Ø"/>
            </a:pPr>
            <a:r>
              <a:rPr lang="en-US" sz="2400" b="1" dirty="0">
                <a:solidFill>
                  <a:srgbClr val="003399"/>
                </a:solidFill>
                <a:latin typeface="Arial" pitchFamily="34" charset="0"/>
                <a:cs typeface="Arial" pitchFamily="34" charset="0"/>
              </a:rPr>
              <a:t>It is a parasitic infection of both humans and other mammals such as sheep, cattle and pigs with </a:t>
            </a:r>
            <a:r>
              <a:rPr lang="en-US" sz="2400" b="1" dirty="0" err="1">
                <a:solidFill>
                  <a:srgbClr val="003399"/>
                </a:solidFill>
                <a:latin typeface="Arial" pitchFamily="34" charset="0"/>
                <a:cs typeface="Arial" pitchFamily="34" charset="0"/>
              </a:rPr>
              <a:t>hydatid</a:t>
            </a:r>
            <a:r>
              <a:rPr lang="en-US" sz="2400" b="1" dirty="0">
                <a:solidFill>
                  <a:srgbClr val="003399"/>
                </a:solidFill>
                <a:latin typeface="Arial" pitchFamily="34" charset="0"/>
                <a:cs typeface="Arial" pitchFamily="34" charset="0"/>
              </a:rPr>
              <a:t> cyst, the larval stage of different </a:t>
            </a:r>
            <a:r>
              <a:rPr lang="en-US" sz="2400" b="1" i="1" dirty="0" err="1">
                <a:solidFill>
                  <a:srgbClr val="003399"/>
                </a:solidFill>
                <a:latin typeface="Arial" pitchFamily="34" charset="0"/>
                <a:cs typeface="Arial" pitchFamily="34" charset="0"/>
              </a:rPr>
              <a:t>Echinococcus</a:t>
            </a:r>
            <a:r>
              <a:rPr lang="en-US" sz="2400" b="1" dirty="0">
                <a:solidFill>
                  <a:srgbClr val="003399"/>
                </a:solidFill>
                <a:latin typeface="Arial" pitchFamily="34" charset="0"/>
                <a:cs typeface="Arial" pitchFamily="34" charset="0"/>
              </a:rPr>
              <a:t> species.</a:t>
            </a:r>
          </a:p>
        </p:txBody>
      </p:sp>
      <p:sp>
        <p:nvSpPr>
          <p:cNvPr id="6" name="Footer Placeholder 5"/>
          <p:cNvSpPr>
            <a:spLocks noGrp="1"/>
          </p:cNvSpPr>
          <p:nvPr>
            <p:ph type="ftr" sz="quarter" idx="11"/>
          </p:nvPr>
        </p:nvSpPr>
        <p:spPr/>
        <p:txBody>
          <a:bodyPr/>
          <a:lstStyle/>
          <a:p>
            <a:pPr algn="ctr">
              <a:defRPr/>
            </a:pPr>
            <a:r>
              <a:rPr lang="en-US"/>
              <a:t>Dr.Mona El Sobky</a:t>
            </a:r>
          </a:p>
        </p:txBody>
      </p:sp>
      <p:sp>
        <p:nvSpPr>
          <p:cNvPr id="7" name="Slide Number Placeholder 5"/>
          <p:cNvSpPr>
            <a:spLocks noGrp="1"/>
          </p:cNvSpPr>
          <p:nvPr>
            <p:ph type="sldNum" sz="quarter" idx="12"/>
          </p:nvPr>
        </p:nvSpPr>
        <p:spPr/>
        <p:txBody>
          <a:bodyPr/>
          <a:lstStyle/>
          <a:p>
            <a:pPr>
              <a:defRPr/>
            </a:pPr>
            <a:fld id="{E772F5A1-F896-4951-8272-840A3B70A990}" type="slidenum">
              <a:rPr lang="ar-SA"/>
              <a:pPr>
                <a:defRPr/>
              </a:pPr>
              <a:t>2</a:t>
            </a:fld>
            <a:endParaRPr lang="en-US" dirty="0"/>
          </a:p>
        </p:txBody>
      </p:sp>
      <p:sp>
        <p:nvSpPr>
          <p:cNvPr id="5" name="Rounded Rectangle 4"/>
          <p:cNvSpPr/>
          <p:nvPr/>
        </p:nvSpPr>
        <p:spPr>
          <a:xfrm>
            <a:off x="2857500" y="285750"/>
            <a:ext cx="2928938" cy="785813"/>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200" b="1" dirty="0">
                <a:solidFill>
                  <a:srgbClr val="FF0000"/>
                </a:solidFill>
                <a:latin typeface="Arial" pitchFamily="34" charset="0"/>
                <a:cs typeface="Arial" pitchFamily="34" charset="0"/>
              </a:rPr>
              <a:t>Definition</a:t>
            </a:r>
            <a:endParaRPr lang="ar-EG" sz="3200" b="1" dirty="0">
              <a:solidFill>
                <a:srgbClr val="FF0000"/>
              </a:solidFill>
              <a:latin typeface="Arial" pitchFamily="34" charset="0"/>
              <a:cs typeface="Arial"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sp>
        <p:nvSpPr>
          <p:cNvPr id="6" name="مستطيل مستدير الزوايا 5"/>
          <p:cNvSpPr/>
          <p:nvPr/>
        </p:nvSpPr>
        <p:spPr>
          <a:xfrm>
            <a:off x="5436096" y="3212976"/>
            <a:ext cx="3396851" cy="151216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prstTxWarp prst="textPlain">
              <a:avLst/>
            </a:prstTxWarp>
          </a:bodyPr>
          <a:lstStyle/>
          <a:p>
            <a:pPr algn="ctr"/>
            <a:r>
              <a:rPr lang="en-US" dirty="0"/>
              <a:t>Imaging</a:t>
            </a:r>
            <a:endParaRPr lang="ar-JO" dirty="0"/>
          </a:p>
        </p:txBody>
      </p:sp>
      <p:sp>
        <p:nvSpPr>
          <p:cNvPr id="7" name="مستطيل مستدير الزوايا 6"/>
          <p:cNvSpPr/>
          <p:nvPr/>
        </p:nvSpPr>
        <p:spPr>
          <a:xfrm>
            <a:off x="0" y="3212976"/>
            <a:ext cx="3396851" cy="151216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prstTxWarp prst="textPlain">
              <a:avLst/>
            </a:prstTxWarp>
          </a:bodyPr>
          <a:lstStyle/>
          <a:p>
            <a:pPr algn="ctr"/>
            <a:r>
              <a:rPr lang="en-US" i="1" dirty="0"/>
              <a:t>Laboratory test</a:t>
            </a:r>
            <a:endParaRPr lang="ar-JO" dirty="0"/>
          </a:p>
        </p:txBody>
      </p:sp>
      <p:sp>
        <p:nvSpPr>
          <p:cNvPr id="10" name="متقاطع 9"/>
          <p:cNvSpPr/>
          <p:nvPr/>
        </p:nvSpPr>
        <p:spPr>
          <a:xfrm>
            <a:off x="3635896" y="3212976"/>
            <a:ext cx="1440160" cy="1368152"/>
          </a:xfrm>
          <a:prstGeom prst="plus">
            <a:avLst>
              <a:gd name="adj" fmla="val 38791"/>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860608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latin typeface="Arial Black" panose="020B0A04020102020204" pitchFamily="34" charset="0"/>
              </a:rPr>
              <a:t>Laboratory tests</a:t>
            </a:r>
            <a:br>
              <a:rPr lang="en-US" dirty="0">
                <a:latin typeface="Arial Black" panose="020B0A04020102020204" pitchFamily="34" charset="0"/>
              </a:rPr>
            </a:br>
            <a:endParaRPr lang="ar-JO" dirty="0">
              <a:latin typeface="Arial Black" panose="020B0A04020102020204" pitchFamily="34" charset="0"/>
            </a:endParaRPr>
          </a:p>
        </p:txBody>
      </p:sp>
      <p:sp>
        <p:nvSpPr>
          <p:cNvPr id="3" name="عنصر نائب للمحتوى 2"/>
          <p:cNvSpPr>
            <a:spLocks noGrp="1"/>
          </p:cNvSpPr>
          <p:nvPr>
            <p:ph idx="1"/>
          </p:nvPr>
        </p:nvSpPr>
        <p:spPr/>
        <p:txBody>
          <a:bodyPr>
            <a:normAutofit fontScale="85000" lnSpcReduction="10000"/>
          </a:bodyPr>
          <a:lstStyle/>
          <a:p>
            <a:pPr marL="0" indent="0" algn="l">
              <a:buNone/>
            </a:pPr>
            <a:r>
              <a:rPr lang="en-US" dirty="0"/>
              <a:t>Although the diagnosis of PHCs relies heavily on radiographic appearance and epidemiologic setting, serologic tests can provide indirect evidence of echinococcosis. </a:t>
            </a:r>
          </a:p>
          <a:p>
            <a:pPr marL="0" indent="0" algn="l">
              <a:buNone/>
            </a:pPr>
            <a:r>
              <a:rPr lang="en-US" dirty="0"/>
              <a:t>They are sensitive methods but are compromised by nonspecific cross reactivity with other </a:t>
            </a:r>
            <a:r>
              <a:rPr lang="en-US" dirty="0" err="1"/>
              <a:t>helmints</a:t>
            </a:r>
            <a:r>
              <a:rPr lang="en-US" dirty="0"/>
              <a:t>. </a:t>
            </a:r>
          </a:p>
          <a:p>
            <a:pPr marL="0" indent="0" algn="l">
              <a:buNone/>
            </a:pPr>
            <a:r>
              <a:rPr lang="en-US" dirty="0"/>
              <a:t>The hydatid serology results are often negative in patients with isolated pulmonary </a:t>
            </a:r>
            <a:r>
              <a:rPr lang="en-US" dirty="0" err="1"/>
              <a:t>hydatidosis</a:t>
            </a:r>
            <a:r>
              <a:rPr lang="en-US" dirty="0"/>
              <a:t>. Serologic tests have false-positive or false-negative rates of 15%-20% and positive tests may not revert to normal until several years after cyst removal</a:t>
            </a:r>
            <a:endParaRPr lang="ar-JO" dirty="0"/>
          </a:p>
        </p:txBody>
      </p:sp>
    </p:spTree>
    <p:extLst>
      <p:ext uri="{BB962C8B-B14F-4D97-AF65-F5344CB8AC3E}">
        <p14:creationId xmlns:p14="http://schemas.microsoft.com/office/powerpoint/2010/main" val="228601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dirty="0"/>
          </a:p>
        </p:txBody>
      </p:sp>
      <p:sp>
        <p:nvSpPr>
          <p:cNvPr id="3" name="عنصر نائب للمحتوى 2"/>
          <p:cNvSpPr>
            <a:spLocks noGrp="1"/>
          </p:cNvSpPr>
          <p:nvPr>
            <p:ph idx="1"/>
          </p:nvPr>
        </p:nvSpPr>
        <p:spPr/>
        <p:txBody>
          <a:bodyPr>
            <a:normAutofit fontScale="62500" lnSpcReduction="20000"/>
          </a:bodyPr>
          <a:lstStyle/>
          <a:p>
            <a:pPr marL="0" indent="0" algn="l">
              <a:buNone/>
            </a:pPr>
            <a:r>
              <a:rPr lang="en-US" b="1" u="sng" dirty="0"/>
              <a:t>Laboratory investigations:</a:t>
            </a:r>
          </a:p>
          <a:p>
            <a:pPr marL="0" indent="0" algn="l">
              <a:buNone/>
            </a:pPr>
            <a:r>
              <a:rPr lang="en-US" b="1" dirty="0"/>
              <a:t>-Peripheral blood eosinophilia</a:t>
            </a:r>
          </a:p>
          <a:p>
            <a:pPr marL="0" indent="0" algn="l">
              <a:buNone/>
            </a:pPr>
            <a:r>
              <a:rPr lang="en-US" b="1" dirty="0"/>
              <a:t>-Leukocytosis</a:t>
            </a:r>
          </a:p>
          <a:p>
            <a:pPr marL="0" indent="0" algn="l">
              <a:buNone/>
            </a:pPr>
            <a:r>
              <a:rPr lang="en-US" b="1" dirty="0"/>
              <a:t>- increased erythrocyte sedimentation rate</a:t>
            </a:r>
          </a:p>
          <a:p>
            <a:pPr algn="l">
              <a:buFontTx/>
              <a:buChar char="-"/>
            </a:pPr>
            <a:endParaRPr lang="en-US" b="1" dirty="0"/>
          </a:p>
          <a:p>
            <a:pPr algn="l">
              <a:buFontTx/>
              <a:buChar char="-"/>
            </a:pPr>
            <a:r>
              <a:rPr lang="en-US" b="1" u="sng" dirty="0"/>
              <a:t>Serology</a:t>
            </a:r>
            <a:r>
              <a:rPr lang="en-US" b="1" dirty="0"/>
              <a:t> :</a:t>
            </a:r>
          </a:p>
          <a:p>
            <a:pPr marL="0" indent="0" algn="l">
              <a:buNone/>
            </a:pPr>
            <a:r>
              <a:rPr lang="en-US" b="1" dirty="0"/>
              <a:t>- Serology can be used for antibody detection in serum for example by ELISA , complement fixation , Indirect </a:t>
            </a:r>
            <a:r>
              <a:rPr lang="en-US" b="1" dirty="0" err="1"/>
              <a:t>haemagglutination</a:t>
            </a:r>
            <a:r>
              <a:rPr lang="en-US" b="1" dirty="0"/>
              <a:t> (IHA) test</a:t>
            </a:r>
          </a:p>
          <a:p>
            <a:pPr marL="0" indent="0" algn="l">
              <a:buNone/>
            </a:pPr>
            <a:r>
              <a:rPr lang="en-US" b="1" dirty="0"/>
              <a:t>-commonly used as an initial screen, and is positive in only ∼50% of patients with pulmonary </a:t>
            </a:r>
            <a:r>
              <a:rPr lang="en-US" b="1" dirty="0" err="1"/>
              <a:t>hydatidosis</a:t>
            </a:r>
            <a:r>
              <a:rPr lang="en-US" b="1" dirty="0"/>
              <a:t> and &gt;90% of patients with hepatic cysts</a:t>
            </a:r>
          </a:p>
          <a:p>
            <a:pPr marL="0" indent="0" algn="l">
              <a:buNone/>
            </a:pPr>
            <a:r>
              <a:rPr lang="en-US" b="1" dirty="0"/>
              <a:t>- A negative serological test does not role out echinococcosis.</a:t>
            </a:r>
          </a:p>
          <a:p>
            <a:pPr algn="l">
              <a:buFontTx/>
              <a:buChar char="-"/>
            </a:pPr>
            <a:r>
              <a:rPr lang="en-US" dirty="0"/>
              <a:t>                                 </a:t>
            </a:r>
            <a:endParaRPr lang="ar-JO" dirty="0"/>
          </a:p>
        </p:txBody>
      </p:sp>
    </p:spTree>
    <p:extLst>
      <p:ext uri="{BB962C8B-B14F-4D97-AF65-F5344CB8AC3E}">
        <p14:creationId xmlns:p14="http://schemas.microsoft.com/office/powerpoint/2010/main" val="3761500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dirty="0"/>
          </a:p>
        </p:txBody>
      </p:sp>
      <p:sp>
        <p:nvSpPr>
          <p:cNvPr id="3" name="عنصر نائب للمحتوى 2"/>
          <p:cNvSpPr>
            <a:spLocks noGrp="1"/>
          </p:cNvSpPr>
          <p:nvPr>
            <p:ph idx="1"/>
          </p:nvPr>
        </p:nvSpPr>
        <p:spPr/>
        <p:txBody>
          <a:bodyPr/>
          <a:lstStyle/>
          <a:p>
            <a:pPr marL="0" indent="0" algn="l">
              <a:buNone/>
            </a:pPr>
            <a:r>
              <a:rPr lang="en-US" b="1" u="sng" dirty="0" err="1"/>
              <a:t>Casoni’s</a:t>
            </a:r>
            <a:r>
              <a:rPr lang="en-US" b="1" u="sng" dirty="0"/>
              <a:t> intradermal test 70-85%</a:t>
            </a:r>
          </a:p>
          <a:p>
            <a:pPr marL="0" indent="0" algn="l">
              <a:buNone/>
            </a:pPr>
            <a:r>
              <a:rPr lang="en-US" b="1" dirty="0"/>
              <a:t>Is a skin test used in the diagnosis of hydatid disease .</a:t>
            </a:r>
          </a:p>
          <a:p>
            <a:pPr marL="0" indent="0" algn="l">
              <a:buNone/>
            </a:pPr>
            <a:r>
              <a:rPr lang="en-US" b="1" dirty="0"/>
              <a:t>The test involves the intradermal injection of </a:t>
            </a:r>
            <a:r>
              <a:rPr lang="en-US" b="1" dirty="0" err="1"/>
              <a:t>sterilised</a:t>
            </a:r>
            <a:r>
              <a:rPr lang="en-US" b="1" dirty="0"/>
              <a:t> fluid from hydatid cysts, a wheal response occurring at the injection site within 20 minutes is considered positive</a:t>
            </a:r>
            <a:r>
              <a:rPr lang="en-US" b="1" u="sng" dirty="0"/>
              <a:t>.</a:t>
            </a:r>
          </a:p>
        </p:txBody>
      </p:sp>
    </p:spTree>
    <p:extLst>
      <p:ext uri="{BB962C8B-B14F-4D97-AF65-F5344CB8AC3E}">
        <p14:creationId xmlns:p14="http://schemas.microsoft.com/office/powerpoint/2010/main" val="2120715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pic>
        <p:nvPicPr>
          <p:cNvPr id="2050" name="Picture 2" descr="Image result for casoni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24744"/>
            <a:ext cx="6038850" cy="670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731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Imaging Techniques</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endParaRPr lang="ar-JO" dirty="0">
              <a:latin typeface="Arial Black" panose="020B0A04020102020204" pitchFamily="34" charset="0"/>
            </a:endParaRPr>
          </a:p>
        </p:txBody>
      </p:sp>
      <p:sp>
        <p:nvSpPr>
          <p:cNvPr id="3" name="عنصر نائب للمحتوى 2"/>
          <p:cNvSpPr>
            <a:spLocks noGrp="1"/>
          </p:cNvSpPr>
          <p:nvPr>
            <p:ph idx="1"/>
          </p:nvPr>
        </p:nvSpPr>
        <p:spPr/>
        <p:txBody>
          <a:bodyPr/>
          <a:lstStyle/>
          <a:p>
            <a:pPr marL="0" indent="0" algn="l">
              <a:buNone/>
            </a:pPr>
            <a:r>
              <a:rPr lang="en-US" dirty="0"/>
              <a:t>Chest imaging is the principal investigational modality for pulmonary hydatid cyst, backed up by CT confirmation when available.</a:t>
            </a:r>
          </a:p>
          <a:p>
            <a:pPr marL="0" indent="0" algn="l">
              <a:buNone/>
            </a:pPr>
            <a:r>
              <a:rPr lang="en-US" dirty="0"/>
              <a:t>Radiological presentation depends on whether the cysts are complicated or not.</a:t>
            </a:r>
            <a:endParaRPr lang="ar-JO" dirty="0"/>
          </a:p>
        </p:txBody>
      </p:sp>
    </p:spTree>
    <p:extLst>
      <p:ext uri="{BB962C8B-B14F-4D97-AF65-F5344CB8AC3E}">
        <p14:creationId xmlns:p14="http://schemas.microsoft.com/office/powerpoint/2010/main" val="64884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315416"/>
            <a:ext cx="8229600" cy="1143000"/>
          </a:xfrm>
        </p:spPr>
        <p:txBody>
          <a:bodyPr>
            <a:noAutofit/>
          </a:bodyPr>
          <a:lstStyle/>
          <a:p>
            <a:r>
              <a:rPr lang="en-US" sz="2400" b="1" dirty="0"/>
              <a:t>Classical signs of pulmonary hydatid cyst on chest X-ray.</a:t>
            </a:r>
            <a:endParaRPr lang="ar-JO" sz="2400" dirty="0"/>
          </a:p>
        </p:txBody>
      </p:sp>
      <p:graphicFrame>
        <p:nvGraphicFramePr>
          <p:cNvPr id="4" name="عنصر نائب للمحتوى 3"/>
          <p:cNvGraphicFramePr>
            <a:graphicFrameLocks noGrp="1"/>
          </p:cNvGraphicFramePr>
          <p:nvPr>
            <p:ph idx="1"/>
          </p:nvPr>
        </p:nvGraphicFramePr>
        <p:xfrm>
          <a:off x="467544" y="508000"/>
          <a:ext cx="8229600" cy="6350000"/>
        </p:xfrm>
        <a:graphic>
          <a:graphicData uri="http://schemas.openxmlformats.org/drawingml/2006/table">
            <a:tbl>
              <a:tblPr rtl="1"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pPr algn="ctr" fontAlgn="ctr"/>
                      <a:r>
                        <a:rPr lang="en-US" sz="2800" b="1" dirty="0">
                          <a:solidFill>
                            <a:schemeClr val="bg1"/>
                          </a:solidFill>
                          <a:effectLst/>
                        </a:rPr>
                        <a:t>Complicated hydatid cyst</a:t>
                      </a:r>
                    </a:p>
                  </a:txBody>
                  <a:tcPr marL="47625" marR="47625" marT="47625" marB="47625" anchor="ctr"/>
                </a:tc>
                <a:tc>
                  <a:txBody>
                    <a:bodyPr/>
                    <a:lstStyle/>
                    <a:p>
                      <a:pPr algn="ctr" rtl="1"/>
                      <a:r>
                        <a:rPr lang="en-US" sz="2800" b="1" i="0" kern="1200" dirty="0">
                          <a:solidFill>
                            <a:schemeClr val="lt1"/>
                          </a:solidFill>
                          <a:effectLst/>
                          <a:latin typeface="+mn-lt"/>
                          <a:ea typeface="+mn-ea"/>
                          <a:cs typeface="+mn-cs"/>
                        </a:rPr>
                        <a:t>Uncomplicated hydatid cyst</a:t>
                      </a:r>
                      <a:endParaRPr lang="ar-JO" sz="2800" dirty="0"/>
                    </a:p>
                  </a:txBody>
                  <a:tcPr/>
                </a:tc>
                <a:extLst>
                  <a:ext uri="{0D108BD9-81ED-4DB2-BD59-A6C34878D82A}">
                    <a16:rowId xmlns:a16="http://schemas.microsoft.com/office/drawing/2014/main" xmlns="" val="10000"/>
                  </a:ext>
                </a:extLst>
              </a:tr>
              <a:tr h="370840">
                <a:tc>
                  <a:txBody>
                    <a:bodyPr/>
                    <a:lstStyle/>
                    <a:p>
                      <a:pPr algn="ctr"/>
                      <a:r>
                        <a:rPr lang="en-US" sz="1800" b="1" dirty="0">
                          <a:solidFill>
                            <a:schemeClr val="tx1"/>
                          </a:solidFill>
                          <a:effectLst/>
                        </a:rPr>
                        <a:t>Crescent sign</a:t>
                      </a:r>
                    </a:p>
                  </a:txBody>
                  <a:tcPr marL="47625" marR="47625" marT="47625" marB="47625" anchor="ct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b="1" dirty="0"/>
                        <a:t>One or more homogenous round or oval masses with smooth borders surrounded by normal lung tissue.</a:t>
                      </a:r>
                    </a:p>
                    <a:p>
                      <a:pPr algn="l" rtl="1"/>
                      <a:endParaRPr lang="ar-JO" b="1" dirty="0"/>
                    </a:p>
                  </a:txBody>
                  <a:tcPr/>
                </a:tc>
                <a:extLst>
                  <a:ext uri="{0D108BD9-81ED-4DB2-BD59-A6C34878D82A}">
                    <a16:rowId xmlns:a16="http://schemas.microsoft.com/office/drawing/2014/main" xmlns="" val="10001"/>
                  </a:ext>
                </a:extLst>
              </a:tr>
              <a:tr h="370840">
                <a:tc>
                  <a:txBody>
                    <a:bodyPr/>
                    <a:lstStyle/>
                    <a:p>
                      <a:pPr algn="ctr" rtl="1"/>
                      <a:r>
                        <a:rPr lang="en-US" sz="1800" b="1" i="0" kern="1200" dirty="0" err="1">
                          <a:solidFill>
                            <a:schemeClr val="dk1"/>
                          </a:solidFill>
                          <a:effectLst/>
                          <a:latin typeface="+mn-lt"/>
                          <a:ea typeface="+mn-ea"/>
                          <a:cs typeface="+mn-cs"/>
                        </a:rPr>
                        <a:t>Cumbo</a:t>
                      </a:r>
                      <a:r>
                        <a:rPr lang="en-US" sz="1800" b="1" i="0" kern="1200" dirty="0">
                          <a:solidFill>
                            <a:schemeClr val="dk1"/>
                          </a:solidFill>
                          <a:effectLst/>
                          <a:latin typeface="+mn-lt"/>
                          <a:ea typeface="+mn-ea"/>
                          <a:cs typeface="+mn-cs"/>
                        </a:rPr>
                        <a:t> or double arch sign</a:t>
                      </a:r>
                      <a:endParaRPr lang="ar-JO"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mn-ea"/>
                          <a:cs typeface="+mn-cs"/>
                        </a:rPr>
                        <a:t>Polycyclic and </a:t>
                      </a:r>
                      <a:r>
                        <a:rPr lang="en-US" sz="1800" b="1" i="0" kern="1200" dirty="0" err="1">
                          <a:solidFill>
                            <a:schemeClr val="dk1"/>
                          </a:solidFill>
                          <a:effectLst/>
                          <a:latin typeface="+mn-lt"/>
                          <a:ea typeface="+mn-ea"/>
                          <a:cs typeface="+mn-cs"/>
                        </a:rPr>
                        <a:t>bilobed</a:t>
                      </a:r>
                      <a:r>
                        <a:rPr lang="en-US" sz="1800" b="1" i="0" kern="1200" dirty="0">
                          <a:solidFill>
                            <a:schemeClr val="dk1"/>
                          </a:solidFill>
                          <a:effectLst/>
                          <a:latin typeface="+mn-lt"/>
                          <a:ea typeface="+mn-ea"/>
                          <a:cs typeface="+mn-cs"/>
                        </a:rPr>
                        <a:t> </a:t>
                      </a:r>
                      <a:r>
                        <a:rPr lang="en-US" sz="1800" b="1" i="0" kern="1200" dirty="0" err="1">
                          <a:solidFill>
                            <a:schemeClr val="dk1"/>
                          </a:solidFill>
                          <a:effectLst/>
                          <a:latin typeface="+mn-lt"/>
                          <a:ea typeface="+mn-ea"/>
                          <a:cs typeface="+mn-cs"/>
                        </a:rPr>
                        <a:t>appearance:</a:t>
                      </a:r>
                      <a:r>
                        <a:rPr lang="en-US" dirty="0" err="1"/>
                        <a:t>Cysts</a:t>
                      </a:r>
                      <a:r>
                        <a:rPr lang="en-US" dirty="0"/>
                        <a:t> can assume polycyclic configuration due to pressure from adjacent </a:t>
                      </a:r>
                      <a:r>
                        <a:rPr lang="en-US" dirty="0" err="1"/>
                        <a:t>structures,Notching</a:t>
                      </a:r>
                      <a:r>
                        <a:rPr lang="en-US" dirty="0"/>
                        <a:t> can also occur in cysts, giving them a </a:t>
                      </a:r>
                      <a:r>
                        <a:rPr lang="en-US" dirty="0" err="1"/>
                        <a:t>bilobed</a:t>
                      </a:r>
                      <a:r>
                        <a:rPr lang="en-US" dirty="0"/>
                        <a:t> appearance</a:t>
                      </a:r>
                      <a:endParaRPr lang="ar-JO" dirty="0"/>
                    </a:p>
                    <a:p>
                      <a:pPr algn="ctr" rtl="1"/>
                      <a:endParaRPr lang="ar-JO" b="1" dirty="0"/>
                    </a:p>
                  </a:txBody>
                  <a:tcPr/>
                </a:tc>
                <a:extLst>
                  <a:ext uri="{0D108BD9-81ED-4DB2-BD59-A6C34878D82A}">
                    <a16:rowId xmlns:a16="http://schemas.microsoft.com/office/drawing/2014/main" xmlns="" val="10002"/>
                  </a:ext>
                </a:extLst>
              </a:tr>
              <a:tr h="370840">
                <a:tc>
                  <a:txBody>
                    <a:bodyPr/>
                    <a:lstStyle/>
                    <a:p>
                      <a:pPr algn="ctr" rtl="1"/>
                      <a:r>
                        <a:rPr lang="en-US" sz="1800" b="1" i="0" kern="1200" dirty="0">
                          <a:solidFill>
                            <a:schemeClr val="tx1"/>
                          </a:solidFill>
                          <a:effectLst/>
                          <a:latin typeface="+mn-lt"/>
                          <a:ea typeface="+mn-ea"/>
                          <a:cs typeface="+mn-cs"/>
                        </a:rPr>
                        <a:t>Water lily or </a:t>
                      </a:r>
                      <a:r>
                        <a:rPr lang="en-US" sz="1800" b="1" i="0" kern="1200" dirty="0" err="1">
                          <a:solidFill>
                            <a:schemeClr val="tx1"/>
                          </a:solidFill>
                          <a:effectLst/>
                          <a:latin typeface="+mn-lt"/>
                          <a:ea typeface="+mn-ea"/>
                          <a:cs typeface="+mn-cs"/>
                        </a:rPr>
                        <a:t>camelotte</a:t>
                      </a:r>
                      <a:r>
                        <a:rPr lang="en-US" sz="1800" b="1" i="0" kern="1200" dirty="0">
                          <a:solidFill>
                            <a:schemeClr val="tx1"/>
                          </a:solidFill>
                          <a:effectLst/>
                          <a:latin typeface="+mn-lt"/>
                          <a:ea typeface="+mn-ea"/>
                          <a:cs typeface="+mn-cs"/>
                        </a:rPr>
                        <a:t> sign</a:t>
                      </a:r>
                      <a:endParaRPr lang="ar-JO" b="1" dirty="0">
                        <a:solidFill>
                          <a:schemeClr val="tx1"/>
                        </a:solidFill>
                      </a:endParaRPr>
                    </a:p>
                  </a:txBody>
                  <a:tcPr/>
                </a:tc>
                <a:tc>
                  <a:txBody>
                    <a:bodyPr/>
                    <a:lstStyle/>
                    <a:p>
                      <a:pPr algn="ctr" rtl="1"/>
                      <a:r>
                        <a:rPr lang="en-US" sz="1800" b="1" i="0" kern="1200" dirty="0">
                          <a:solidFill>
                            <a:schemeClr val="dk1"/>
                          </a:solidFill>
                          <a:effectLst/>
                          <a:latin typeface="+mn-lt"/>
                          <a:ea typeface="+mn-ea"/>
                          <a:cs typeface="+mn-cs"/>
                        </a:rPr>
                        <a:t>Slot sign (impending rupture):</a:t>
                      </a:r>
                      <a:r>
                        <a:rPr lang="en-US" sz="1800" b="0" i="0" kern="1200" dirty="0">
                          <a:solidFill>
                            <a:schemeClr val="dk1"/>
                          </a:solidFill>
                          <a:effectLst/>
                          <a:latin typeface="+mn-lt"/>
                          <a:ea typeface="+mn-ea"/>
                          <a:cs typeface="+mn-cs"/>
                        </a:rPr>
                        <a:t>The loss of a spherical shape on an X-ray with the appearance of small depression (resulting in a </a:t>
                      </a:r>
                      <a:r>
                        <a:rPr lang="en-US" sz="1800" b="0" i="0" kern="1200" dirty="0" err="1">
                          <a:solidFill>
                            <a:schemeClr val="dk1"/>
                          </a:solidFill>
                          <a:effectLst/>
                          <a:latin typeface="+mn-lt"/>
                          <a:ea typeface="+mn-ea"/>
                          <a:cs typeface="+mn-cs"/>
                        </a:rPr>
                        <a:t>reniform</a:t>
                      </a:r>
                      <a:r>
                        <a:rPr lang="en-US" sz="1800" b="0" i="0" kern="1200" dirty="0">
                          <a:solidFill>
                            <a:schemeClr val="dk1"/>
                          </a:solidFill>
                          <a:effectLst/>
                          <a:latin typeface="+mn-lt"/>
                          <a:ea typeface="+mn-ea"/>
                          <a:cs typeface="+mn-cs"/>
                        </a:rPr>
                        <a:t> shape) may imply bronchial rupture and has been called the “slot sign”</a:t>
                      </a:r>
                      <a:endParaRPr lang="ar-JO" b="1" dirty="0"/>
                    </a:p>
                  </a:txBody>
                  <a:tcPr/>
                </a:tc>
                <a:extLst>
                  <a:ext uri="{0D108BD9-81ED-4DB2-BD59-A6C34878D82A}">
                    <a16:rowId xmlns:a16="http://schemas.microsoft.com/office/drawing/2014/main" xmlns="" val="10003"/>
                  </a:ext>
                </a:extLst>
              </a:tr>
              <a:tr h="370840">
                <a:tc>
                  <a:txBody>
                    <a:bodyPr/>
                    <a:lstStyle/>
                    <a:p>
                      <a:pPr algn="ctr"/>
                      <a:r>
                        <a:rPr lang="en-US" sz="1800" b="1" dirty="0">
                          <a:solidFill>
                            <a:schemeClr val="tx1"/>
                          </a:solidFill>
                          <a:effectLst/>
                        </a:rPr>
                        <a:t>Rising sun sign</a:t>
                      </a:r>
                    </a:p>
                  </a:txBody>
                  <a:tcPr marL="47625" marR="47625" marT="47625" marB="47625" anchor="ctr"/>
                </a:tc>
                <a:tc>
                  <a:txBody>
                    <a:bodyPr/>
                    <a:lstStyle/>
                    <a:p>
                      <a:pPr rtl="1"/>
                      <a:endParaRPr lang="ar-JO" dirty="0"/>
                    </a:p>
                  </a:txBody>
                  <a:tcPr/>
                </a:tc>
                <a:extLst>
                  <a:ext uri="{0D108BD9-81ED-4DB2-BD59-A6C34878D82A}">
                    <a16:rowId xmlns:a16="http://schemas.microsoft.com/office/drawing/2014/main" xmlns="" val="10004"/>
                  </a:ext>
                </a:extLst>
              </a:tr>
              <a:tr h="370840">
                <a:tc>
                  <a:txBody>
                    <a:bodyPr/>
                    <a:lstStyle/>
                    <a:p>
                      <a:pPr algn="ctr"/>
                      <a:r>
                        <a:rPr lang="en-US" sz="1800" b="1" dirty="0">
                          <a:solidFill>
                            <a:schemeClr val="tx1"/>
                          </a:solidFill>
                          <a:effectLst/>
                        </a:rPr>
                        <a:t>Dry cyst sign</a:t>
                      </a:r>
                    </a:p>
                  </a:txBody>
                  <a:tcPr marL="47625" marR="47625" marT="47625" marB="47625" anchor="ctr"/>
                </a:tc>
                <a:tc>
                  <a:txBody>
                    <a:bodyPr/>
                    <a:lstStyle/>
                    <a:p>
                      <a:pPr rtl="1"/>
                      <a:endParaRPr lang="ar-JO"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816918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In case of uncomplicated pulmonary hydatid disease:</a:t>
            </a:r>
            <a:endParaRPr lang="ar-JO" dirty="0"/>
          </a:p>
        </p:txBody>
      </p:sp>
      <p:sp>
        <p:nvSpPr>
          <p:cNvPr id="3" name="عنصر نائب للمحتوى 2"/>
          <p:cNvSpPr>
            <a:spLocks noGrp="1"/>
          </p:cNvSpPr>
          <p:nvPr>
            <p:ph idx="1"/>
          </p:nvPr>
        </p:nvSpPr>
        <p:spPr>
          <a:xfrm>
            <a:off x="457200" y="1600200"/>
            <a:ext cx="4474840" cy="4525963"/>
          </a:xfrm>
        </p:spPr>
        <p:txBody>
          <a:bodyPr>
            <a:normAutofit lnSpcReduction="10000"/>
          </a:bodyPr>
          <a:lstStyle/>
          <a:p>
            <a:pPr marL="0" indent="0" algn="l">
              <a:buNone/>
            </a:pPr>
            <a:endParaRPr lang="en-US" dirty="0"/>
          </a:p>
          <a:p>
            <a:pPr marL="0" indent="0" algn="l">
              <a:buNone/>
            </a:pPr>
            <a:r>
              <a:rPr lang="en-US" dirty="0"/>
              <a:t>-One or more homogenous round or oval masses with smooth borders surrounded by normal lung tissue.</a:t>
            </a:r>
          </a:p>
          <a:p>
            <a:pPr marL="0" indent="0" algn="l">
              <a:buNone/>
            </a:pPr>
            <a:r>
              <a:rPr lang="en-US" dirty="0"/>
              <a:t>-Pulmonary cysts may range between 1 and 20 cm in diameter</a:t>
            </a:r>
            <a:endParaRPr lang="ar-JO" dirty="0"/>
          </a:p>
        </p:txBody>
      </p:sp>
      <p:sp>
        <p:nvSpPr>
          <p:cNvPr id="4" name="مربع نص 3"/>
          <p:cNvSpPr txBox="1"/>
          <p:nvPr/>
        </p:nvSpPr>
        <p:spPr>
          <a:xfrm>
            <a:off x="4990661" y="2174528"/>
            <a:ext cx="4176464" cy="3539430"/>
          </a:xfrm>
          <a:prstGeom prst="rect">
            <a:avLst/>
          </a:prstGeom>
          <a:noFill/>
        </p:spPr>
        <p:txBody>
          <a:bodyPr wrap="square" rtlCol="1">
            <a:spAutoFit/>
          </a:bodyPr>
          <a:lstStyle/>
          <a:p>
            <a:pPr algn="l"/>
            <a:r>
              <a:rPr lang="en-US" sz="3200" dirty="0"/>
              <a:t>Uncomplicated hydatid cysts appear as well-circumscribed fluid attenuation lesions with homogenous content ,</a:t>
            </a:r>
            <a:r>
              <a:rPr lang="en-US" sz="3200" dirty="0" err="1"/>
              <a:t>smooth,hyperdense</a:t>
            </a:r>
            <a:r>
              <a:rPr lang="en-US" sz="3200" dirty="0"/>
              <a:t> walls</a:t>
            </a:r>
            <a:r>
              <a:rPr lang="en-US" dirty="0"/>
              <a:t>.</a:t>
            </a:r>
            <a:endParaRPr lang="ar-JO" dirty="0"/>
          </a:p>
        </p:txBody>
      </p:sp>
      <p:sp>
        <p:nvSpPr>
          <p:cNvPr id="5" name="مستطيل 4"/>
          <p:cNvSpPr/>
          <p:nvPr/>
        </p:nvSpPr>
        <p:spPr>
          <a:xfrm>
            <a:off x="1043608" y="1556792"/>
            <a:ext cx="1872208" cy="576064"/>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800" b="1" dirty="0"/>
              <a:t>Chest x-ray</a:t>
            </a:r>
            <a:endParaRPr lang="ar-JO" sz="2800" b="1" dirty="0"/>
          </a:p>
        </p:txBody>
      </p:sp>
      <p:sp>
        <p:nvSpPr>
          <p:cNvPr id="6" name="مستطيل 5"/>
          <p:cNvSpPr/>
          <p:nvPr/>
        </p:nvSpPr>
        <p:spPr>
          <a:xfrm>
            <a:off x="5868144" y="1594970"/>
            <a:ext cx="1872208" cy="576064"/>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800" b="1" dirty="0"/>
              <a:t>CT</a:t>
            </a:r>
            <a:endParaRPr lang="ar-JO" sz="2800" b="1" dirty="0"/>
          </a:p>
        </p:txBody>
      </p:sp>
    </p:spTree>
    <p:extLst>
      <p:ext uri="{BB962C8B-B14F-4D97-AF65-F5344CB8AC3E}">
        <p14:creationId xmlns:p14="http://schemas.microsoft.com/office/powerpoint/2010/main" val="4085924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pic>
        <p:nvPicPr>
          <p:cNvPr id="3075" name="Picture 3" descr="C:\Users\MCC\Desktop\fi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456" y="1196752"/>
            <a:ext cx="8928992" cy="488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646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pic>
        <p:nvPicPr>
          <p:cNvPr id="4098" name="Picture 2" descr="C:\Users\MCC\Desktop\fig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80728"/>
            <a:ext cx="9001000"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010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a:xfrm>
            <a:off x="428625" y="1500188"/>
            <a:ext cx="8358188" cy="4694237"/>
          </a:xfrm>
        </p:spPr>
        <p:txBody>
          <a:bodyPr/>
          <a:lstStyle/>
          <a:p>
            <a:pPr algn="just" rtl="0" eaLnBrk="1" hangingPunct="1">
              <a:lnSpc>
                <a:spcPct val="200000"/>
              </a:lnSpc>
              <a:buClr>
                <a:srgbClr val="FF6600"/>
              </a:buClr>
              <a:buFont typeface="Wingdings" pitchFamily="2" charset="2"/>
              <a:buChar char="Ø"/>
            </a:pPr>
            <a:r>
              <a:rPr lang="en-US" sz="2400" b="1" dirty="0">
                <a:solidFill>
                  <a:srgbClr val="A50021"/>
                </a:solidFill>
                <a:latin typeface="Arial" pitchFamily="34" charset="0"/>
                <a:cs typeface="Arial" pitchFamily="34" charset="0"/>
              </a:rPr>
              <a:t>Cystic </a:t>
            </a:r>
            <a:r>
              <a:rPr lang="en-US" sz="2400" b="1" dirty="0" err="1">
                <a:solidFill>
                  <a:srgbClr val="A50021"/>
                </a:solidFill>
                <a:latin typeface="Arial" pitchFamily="34" charset="0"/>
                <a:cs typeface="Arial" pitchFamily="34" charset="0"/>
              </a:rPr>
              <a:t>echinococcosis</a:t>
            </a:r>
            <a:r>
              <a:rPr lang="en-US" sz="2400" b="1" dirty="0">
                <a:solidFill>
                  <a:srgbClr val="A50021"/>
                </a:solidFill>
                <a:latin typeface="Arial" pitchFamily="34" charset="0"/>
                <a:cs typeface="Arial" pitchFamily="34" charset="0"/>
              </a:rPr>
              <a:t>: </a:t>
            </a:r>
            <a:r>
              <a:rPr lang="en-US" sz="2400" b="1" dirty="0">
                <a:solidFill>
                  <a:srgbClr val="003399"/>
                </a:solidFill>
                <a:latin typeface="Arial" pitchFamily="34" charset="0"/>
                <a:cs typeface="Arial" pitchFamily="34" charset="0"/>
              </a:rPr>
              <a:t>Common and caused by the larval stage of </a:t>
            </a:r>
            <a:r>
              <a:rPr lang="en-US" sz="2400" b="1" i="1" dirty="0">
                <a:solidFill>
                  <a:srgbClr val="003399"/>
                </a:solidFill>
                <a:latin typeface="Arial" pitchFamily="34" charset="0"/>
                <a:cs typeface="Arial" pitchFamily="34" charset="0"/>
              </a:rPr>
              <a:t>E. </a:t>
            </a:r>
            <a:r>
              <a:rPr lang="en-US" sz="2400" b="1" i="1" dirty="0" err="1">
                <a:solidFill>
                  <a:srgbClr val="003399"/>
                </a:solidFill>
                <a:latin typeface="Arial" pitchFamily="34" charset="0"/>
                <a:cs typeface="Arial" pitchFamily="34" charset="0"/>
              </a:rPr>
              <a:t>granulosus</a:t>
            </a:r>
            <a:r>
              <a:rPr lang="en-US" sz="2400" b="1" dirty="0">
                <a:solidFill>
                  <a:srgbClr val="003399"/>
                </a:solidFill>
                <a:latin typeface="Arial" pitchFamily="34" charset="0"/>
                <a:cs typeface="Arial" pitchFamily="34" charset="0"/>
              </a:rPr>
              <a:t>.</a:t>
            </a:r>
          </a:p>
          <a:p>
            <a:pPr algn="just" rtl="0" eaLnBrk="1" hangingPunct="1">
              <a:lnSpc>
                <a:spcPct val="200000"/>
              </a:lnSpc>
              <a:buClr>
                <a:srgbClr val="FF6600"/>
              </a:buClr>
              <a:buFont typeface="Wingdings" pitchFamily="2" charset="2"/>
              <a:buChar char="Ø"/>
            </a:pPr>
            <a:r>
              <a:rPr lang="en-US" sz="2400" b="1" dirty="0">
                <a:solidFill>
                  <a:srgbClr val="A50021"/>
                </a:solidFill>
                <a:latin typeface="Arial" pitchFamily="34" charset="0"/>
                <a:cs typeface="Arial" pitchFamily="34" charset="0"/>
              </a:rPr>
              <a:t>Alveolar </a:t>
            </a:r>
            <a:r>
              <a:rPr lang="en-US" sz="2400" b="1" dirty="0" err="1">
                <a:solidFill>
                  <a:srgbClr val="A50021"/>
                </a:solidFill>
                <a:latin typeface="Arial" pitchFamily="34" charset="0"/>
                <a:cs typeface="Arial" pitchFamily="34" charset="0"/>
              </a:rPr>
              <a:t>echinococcosis</a:t>
            </a:r>
            <a:r>
              <a:rPr lang="en-US" sz="2400" b="1" dirty="0">
                <a:solidFill>
                  <a:srgbClr val="A50021"/>
                </a:solidFill>
                <a:latin typeface="Arial" pitchFamily="34" charset="0"/>
                <a:cs typeface="Arial" pitchFamily="34" charset="0"/>
              </a:rPr>
              <a:t>:</a:t>
            </a:r>
            <a:r>
              <a:rPr lang="en-US" sz="2400" b="1" dirty="0">
                <a:solidFill>
                  <a:srgbClr val="000066"/>
                </a:solidFill>
                <a:latin typeface="Arial" pitchFamily="34" charset="0"/>
                <a:cs typeface="Arial" pitchFamily="34" charset="0"/>
              </a:rPr>
              <a:t> </a:t>
            </a:r>
            <a:r>
              <a:rPr lang="en-US" sz="2400" b="1" dirty="0">
                <a:solidFill>
                  <a:srgbClr val="003399"/>
                </a:solidFill>
                <a:latin typeface="Arial" pitchFamily="34" charset="0"/>
                <a:cs typeface="Arial" pitchFamily="34" charset="0"/>
              </a:rPr>
              <a:t>Rare and caused by the larval stage of </a:t>
            </a:r>
            <a:r>
              <a:rPr lang="en-US" sz="2400" b="1" i="1" dirty="0">
                <a:solidFill>
                  <a:srgbClr val="003399"/>
                </a:solidFill>
                <a:latin typeface="Arial" pitchFamily="34" charset="0"/>
                <a:cs typeface="Arial" pitchFamily="34" charset="0"/>
              </a:rPr>
              <a:t>E. </a:t>
            </a:r>
            <a:r>
              <a:rPr lang="en-US" sz="2400" b="1" i="1" dirty="0" err="1">
                <a:solidFill>
                  <a:srgbClr val="003399"/>
                </a:solidFill>
                <a:latin typeface="Arial" pitchFamily="34" charset="0"/>
                <a:cs typeface="Arial" pitchFamily="34" charset="0"/>
              </a:rPr>
              <a:t>multilocularis</a:t>
            </a:r>
            <a:r>
              <a:rPr lang="en-US" sz="2400" b="1" dirty="0">
                <a:solidFill>
                  <a:srgbClr val="003399"/>
                </a:solidFill>
                <a:latin typeface="Arial" pitchFamily="34" charset="0"/>
                <a:cs typeface="Arial" pitchFamily="34" charset="0"/>
              </a:rPr>
              <a:t>.</a:t>
            </a:r>
          </a:p>
          <a:p>
            <a:pPr algn="just" rtl="0" eaLnBrk="1" hangingPunct="1">
              <a:lnSpc>
                <a:spcPct val="200000"/>
              </a:lnSpc>
              <a:buClr>
                <a:srgbClr val="FF6600"/>
              </a:buClr>
              <a:buFont typeface="Wingdings" pitchFamily="2" charset="2"/>
              <a:buChar char="Ø"/>
            </a:pPr>
            <a:r>
              <a:rPr lang="en-US" sz="2400" b="1" dirty="0">
                <a:solidFill>
                  <a:srgbClr val="A50021"/>
                </a:solidFill>
                <a:latin typeface="Arial" pitchFamily="34" charset="0"/>
                <a:cs typeface="Arial" pitchFamily="34" charset="0"/>
              </a:rPr>
              <a:t>Polycystic </a:t>
            </a:r>
            <a:r>
              <a:rPr lang="en-US" sz="2400" b="1" dirty="0" err="1">
                <a:solidFill>
                  <a:srgbClr val="A50021"/>
                </a:solidFill>
                <a:latin typeface="Arial" pitchFamily="34" charset="0"/>
                <a:cs typeface="Arial" pitchFamily="34" charset="0"/>
              </a:rPr>
              <a:t>echinococcosis</a:t>
            </a:r>
            <a:r>
              <a:rPr lang="en-US" sz="2400" b="1" dirty="0">
                <a:solidFill>
                  <a:srgbClr val="A50021"/>
                </a:solidFill>
                <a:latin typeface="Arial" pitchFamily="34" charset="0"/>
                <a:cs typeface="Arial" pitchFamily="34" charset="0"/>
              </a:rPr>
              <a:t>: </a:t>
            </a:r>
            <a:r>
              <a:rPr lang="en-US" sz="2400" b="1" dirty="0">
                <a:solidFill>
                  <a:srgbClr val="003399"/>
                </a:solidFill>
                <a:latin typeface="Arial" pitchFamily="34" charset="0"/>
                <a:cs typeface="Arial" pitchFamily="34" charset="0"/>
              </a:rPr>
              <a:t>Rare and caused by the larval stage of  </a:t>
            </a:r>
            <a:r>
              <a:rPr lang="en-US" sz="2400" b="1" i="1" dirty="0">
                <a:solidFill>
                  <a:srgbClr val="003399"/>
                </a:solidFill>
                <a:latin typeface="Arial" pitchFamily="34" charset="0"/>
                <a:cs typeface="Arial" pitchFamily="34" charset="0"/>
              </a:rPr>
              <a:t>E. </a:t>
            </a:r>
            <a:r>
              <a:rPr lang="en-US" sz="2400" b="1" i="1" dirty="0" err="1">
                <a:solidFill>
                  <a:srgbClr val="003399"/>
                </a:solidFill>
                <a:latin typeface="Arial" pitchFamily="34" charset="0"/>
                <a:cs typeface="Arial" pitchFamily="34" charset="0"/>
              </a:rPr>
              <a:t>vogeli</a:t>
            </a:r>
            <a:r>
              <a:rPr lang="en-US" sz="2400" b="1" dirty="0">
                <a:solidFill>
                  <a:srgbClr val="003399"/>
                </a:solidFill>
                <a:latin typeface="Arial" pitchFamily="34" charset="0"/>
                <a:cs typeface="Arial" pitchFamily="34" charset="0"/>
              </a:rPr>
              <a:t>.</a:t>
            </a:r>
          </a:p>
          <a:p>
            <a:pPr algn="just" rtl="0" eaLnBrk="1" hangingPunct="1">
              <a:lnSpc>
                <a:spcPct val="200000"/>
              </a:lnSpc>
              <a:buClr>
                <a:srgbClr val="FF6600"/>
              </a:buClr>
              <a:buFont typeface="Wingdings" pitchFamily="2" charset="2"/>
              <a:buChar char="Ø"/>
            </a:pPr>
            <a:endParaRPr lang="en-US" sz="2000" b="1" dirty="0">
              <a:solidFill>
                <a:srgbClr val="000066"/>
              </a:solidFill>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defRPr/>
            </a:pPr>
            <a:r>
              <a:rPr lang="en-US" dirty="0" err="1"/>
              <a:t>Dr.Mona</a:t>
            </a:r>
            <a:r>
              <a:rPr lang="en-US" dirty="0"/>
              <a:t> El </a:t>
            </a:r>
            <a:r>
              <a:rPr lang="en-US" dirty="0" err="1"/>
              <a:t>Sobky</a:t>
            </a:r>
            <a:endParaRPr lang="en-US" dirty="0"/>
          </a:p>
        </p:txBody>
      </p:sp>
      <p:sp>
        <p:nvSpPr>
          <p:cNvPr id="7" name="Slide Number Placeholder 5"/>
          <p:cNvSpPr>
            <a:spLocks noGrp="1"/>
          </p:cNvSpPr>
          <p:nvPr>
            <p:ph type="sldNum" sz="quarter" idx="12"/>
          </p:nvPr>
        </p:nvSpPr>
        <p:spPr/>
        <p:txBody>
          <a:bodyPr/>
          <a:lstStyle/>
          <a:p>
            <a:pPr>
              <a:defRPr/>
            </a:pPr>
            <a:fld id="{1CAEF1CE-D784-4492-866C-9A130CC8047E}" type="slidenum">
              <a:rPr lang="ar-SA"/>
              <a:pPr>
                <a:defRPr/>
              </a:pPr>
              <a:t>3</a:t>
            </a:fld>
            <a:endParaRPr lang="en-US"/>
          </a:p>
        </p:txBody>
      </p:sp>
      <p:sp>
        <p:nvSpPr>
          <p:cNvPr id="6147" name="Line 3"/>
          <p:cNvSpPr>
            <a:spLocks noChangeShapeType="1"/>
          </p:cNvSpPr>
          <p:nvPr/>
        </p:nvSpPr>
        <p:spPr bwMode="auto">
          <a:xfrm>
            <a:off x="457200" y="6172200"/>
            <a:ext cx="8305800" cy="0"/>
          </a:xfrm>
          <a:prstGeom prst="line">
            <a:avLst/>
          </a:prstGeom>
          <a:noFill/>
          <a:ln w="57150">
            <a:solidFill>
              <a:schemeClr val="bg2">
                <a:lumMod val="75000"/>
              </a:schemeClr>
            </a:solidFill>
            <a:round/>
            <a:headEnd/>
            <a:tailEnd/>
          </a:ln>
          <a:effectLst/>
        </p:spPr>
        <p:txBody>
          <a:bodyPr/>
          <a:lstStyle/>
          <a:p>
            <a:pPr>
              <a:defRPr/>
            </a:pPr>
            <a:endParaRPr lang="ar-EG"/>
          </a:p>
        </p:txBody>
      </p:sp>
      <p:sp>
        <p:nvSpPr>
          <p:cNvPr id="5" name="Rounded Rectangle 4"/>
          <p:cNvSpPr/>
          <p:nvPr/>
        </p:nvSpPr>
        <p:spPr>
          <a:xfrm>
            <a:off x="1000125" y="285750"/>
            <a:ext cx="7000875" cy="1000125"/>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200" b="1" dirty="0">
                <a:solidFill>
                  <a:srgbClr val="FF0000"/>
                </a:solidFill>
                <a:latin typeface="Arial" pitchFamily="34" charset="0"/>
                <a:cs typeface="Arial" pitchFamily="34" charset="0"/>
              </a:rPr>
              <a:t>Types of Human </a:t>
            </a:r>
            <a:r>
              <a:rPr lang="en-US" sz="3200" b="1" dirty="0" err="1">
                <a:solidFill>
                  <a:srgbClr val="FF0000"/>
                </a:solidFill>
                <a:latin typeface="Arial" pitchFamily="34" charset="0"/>
                <a:cs typeface="Arial" pitchFamily="34" charset="0"/>
              </a:rPr>
              <a:t>Echinococcosis</a:t>
            </a:r>
            <a:endParaRPr lang="ar-EG" sz="3200" b="1" dirty="0">
              <a:solidFill>
                <a:srgbClr val="FF0000"/>
              </a:solidFill>
              <a:latin typeface="Arial" pitchFamily="34" charset="0"/>
              <a:cs typeface="Arial"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fontAlgn="ctr"/>
            <a:r>
              <a:rPr lang="en-US" b="1" dirty="0"/>
              <a:t>Complicated hydatid cyst</a:t>
            </a:r>
          </a:p>
        </p:txBody>
      </p:sp>
      <p:sp>
        <p:nvSpPr>
          <p:cNvPr id="3" name="عنصر نائب للمحتوى 2"/>
          <p:cNvSpPr>
            <a:spLocks noGrp="1"/>
          </p:cNvSpPr>
          <p:nvPr>
            <p:ph idx="1"/>
          </p:nvPr>
        </p:nvSpPr>
        <p:spPr/>
        <p:txBody>
          <a:bodyPr/>
          <a:lstStyle/>
          <a:p>
            <a:pPr marL="0" indent="0" algn="l">
              <a:buNone/>
            </a:pPr>
            <a:r>
              <a:rPr lang="en-US" dirty="0">
                <a:solidFill>
                  <a:srgbClr val="333333"/>
                </a:solidFill>
                <a:latin typeface="Verdana"/>
              </a:rPr>
              <a:t>Hydatid cysts can erode a bronchus with the introduction of air between the </a:t>
            </a:r>
            <a:r>
              <a:rPr lang="en-US" dirty="0" err="1">
                <a:solidFill>
                  <a:srgbClr val="333333"/>
                </a:solidFill>
                <a:latin typeface="Verdana"/>
              </a:rPr>
              <a:t>pericyst</a:t>
            </a:r>
            <a:r>
              <a:rPr lang="en-US" dirty="0">
                <a:solidFill>
                  <a:srgbClr val="333333"/>
                </a:solidFill>
                <a:latin typeface="Verdana"/>
              </a:rPr>
              <a:t> and the </a:t>
            </a:r>
            <a:r>
              <a:rPr lang="en-US" dirty="0" err="1">
                <a:solidFill>
                  <a:srgbClr val="333333"/>
                </a:solidFill>
                <a:latin typeface="Verdana"/>
              </a:rPr>
              <a:t>endocyst</a:t>
            </a:r>
            <a:r>
              <a:rPr lang="en-US" dirty="0">
                <a:solidFill>
                  <a:srgbClr val="333333"/>
                </a:solidFill>
                <a:latin typeface="Verdana"/>
              </a:rPr>
              <a:t> appearing as a radiolucent rim around the cyst on an X-ray known as the </a:t>
            </a:r>
            <a:r>
              <a:rPr lang="en-US" sz="4400" b="1" u="sng" dirty="0">
                <a:solidFill>
                  <a:schemeClr val="accent1"/>
                </a:solidFill>
                <a:latin typeface="Verdana"/>
              </a:rPr>
              <a:t>“crescent sign”</a:t>
            </a:r>
            <a:r>
              <a:rPr lang="en-US" dirty="0">
                <a:solidFill>
                  <a:srgbClr val="333333"/>
                </a:solidFill>
                <a:latin typeface="Verdana"/>
              </a:rPr>
              <a:t>. However, this sign is not specific for hydatid cysts</a:t>
            </a:r>
            <a:endParaRPr lang="ar-JO" dirty="0"/>
          </a:p>
        </p:txBody>
      </p:sp>
    </p:spTree>
    <p:extLst>
      <p:ext uri="{BB962C8B-B14F-4D97-AF65-F5344CB8AC3E}">
        <p14:creationId xmlns:p14="http://schemas.microsoft.com/office/powerpoint/2010/main" val="581284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a:xfrm>
            <a:off x="5940152" y="1628800"/>
            <a:ext cx="2962672" cy="4525963"/>
          </a:xfrm>
        </p:spPr>
        <p:txBody>
          <a:bodyPr>
            <a:normAutofit/>
          </a:bodyPr>
          <a:lstStyle/>
          <a:p>
            <a:pPr algn="l"/>
            <a:r>
              <a:rPr lang="en-US" sz="2400" b="1" dirty="0"/>
              <a:t>Air</a:t>
            </a:r>
            <a:r>
              <a:rPr lang="en-US" b="1" dirty="0"/>
              <a:t> </a:t>
            </a:r>
            <a:r>
              <a:rPr lang="en-US" sz="2400" b="1" dirty="0"/>
              <a:t>crescent sign: Chest X-ray showing well defined round radio-opacity in right lower zone with presence of a radiolucent rim at its superior aspect (arrow</a:t>
            </a:r>
            <a:r>
              <a:rPr lang="en-US" sz="2400" dirty="0"/>
              <a:t>).</a:t>
            </a:r>
            <a:endParaRPr lang="ar-JO" sz="2400" dirty="0"/>
          </a:p>
        </p:txBody>
      </p:sp>
      <p:pic>
        <p:nvPicPr>
          <p:cNvPr id="5122" name="Picture 2" descr="C:\Users\MCC\Desktop\WJR-8-581-g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1" y="260648"/>
            <a:ext cx="5964673" cy="644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648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pic>
        <p:nvPicPr>
          <p:cNvPr id="7170" name="Picture 2" descr="C:\Users\MCC\Desktop\03-08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 y="0"/>
            <a:ext cx="78638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417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lnSpcReduction="10000"/>
          </a:bodyPr>
          <a:lstStyle/>
          <a:p>
            <a:pPr marL="0" indent="0" algn="l">
              <a:buNone/>
            </a:pPr>
            <a:r>
              <a:rPr lang="en-US" b="1" dirty="0"/>
              <a:t>With the introduction of more air, the </a:t>
            </a:r>
            <a:r>
              <a:rPr lang="en-US" b="1" dirty="0" err="1"/>
              <a:t>endocyst</a:t>
            </a:r>
            <a:r>
              <a:rPr lang="en-US" b="1" dirty="0"/>
              <a:t> shrinks and ruptures with the introduction of air into the </a:t>
            </a:r>
            <a:r>
              <a:rPr lang="en-US" b="1" dirty="0" err="1"/>
              <a:t>endocyst</a:t>
            </a:r>
            <a:r>
              <a:rPr lang="en-US" b="1" dirty="0"/>
              <a:t>. At this stage, an air fluid level is seen in the </a:t>
            </a:r>
            <a:r>
              <a:rPr lang="en-US" b="1" dirty="0" err="1"/>
              <a:t>endocyst</a:t>
            </a:r>
            <a:r>
              <a:rPr lang="en-US" b="1" dirty="0"/>
              <a:t> with a radiolucent rim between the </a:t>
            </a:r>
            <a:r>
              <a:rPr lang="en-US" b="1" dirty="0" err="1"/>
              <a:t>pericyst</a:t>
            </a:r>
            <a:r>
              <a:rPr lang="en-US" b="1" dirty="0"/>
              <a:t> and the </a:t>
            </a:r>
            <a:r>
              <a:rPr lang="en-US" b="1" dirty="0" err="1"/>
              <a:t>endocyst</a:t>
            </a:r>
            <a:r>
              <a:rPr lang="en-US" b="1" dirty="0"/>
              <a:t>, known as the</a:t>
            </a:r>
            <a:r>
              <a:rPr lang="en-US" dirty="0"/>
              <a:t> </a:t>
            </a:r>
            <a:r>
              <a:rPr lang="en-US" sz="5700" dirty="0">
                <a:solidFill>
                  <a:schemeClr val="accent1"/>
                </a:solidFill>
              </a:rPr>
              <a:t>“</a:t>
            </a:r>
            <a:r>
              <a:rPr lang="en-US" sz="4600" b="1" u="sng" dirty="0" err="1">
                <a:solidFill>
                  <a:schemeClr val="accent1"/>
                </a:solidFill>
              </a:rPr>
              <a:t>cumbo</a:t>
            </a:r>
            <a:r>
              <a:rPr lang="en-US" sz="4600" b="1" u="sng" dirty="0">
                <a:solidFill>
                  <a:schemeClr val="accent1"/>
                </a:solidFill>
              </a:rPr>
              <a:t> sign” or the “double arch sign”</a:t>
            </a:r>
          </a:p>
        </p:txBody>
      </p:sp>
    </p:spTree>
    <p:extLst>
      <p:ext uri="{BB962C8B-B14F-4D97-AF65-F5344CB8AC3E}">
        <p14:creationId xmlns:p14="http://schemas.microsoft.com/office/powerpoint/2010/main" val="2084594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pic>
        <p:nvPicPr>
          <p:cNvPr id="6146" name="Picture 2" descr="Image result for cumbo sign radi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76672"/>
            <a:ext cx="66579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492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fontScale="92500"/>
          </a:bodyPr>
          <a:lstStyle/>
          <a:p>
            <a:pPr marL="0" indent="0" algn="l">
              <a:buNone/>
            </a:pPr>
            <a:r>
              <a:rPr lang="en-US" dirty="0"/>
              <a:t>As more hydatid fluid pours out of the cyst into the draining bronchus, paroxysms of coughing can occur, forcing more air into the hydatid. The radiographic appearance may now be that of a cavity with the collapsed wavy </a:t>
            </a:r>
            <a:r>
              <a:rPr lang="en-US" dirty="0" err="1"/>
              <a:t>endocyst</a:t>
            </a:r>
            <a:r>
              <a:rPr lang="en-US" dirty="0"/>
              <a:t> membranes floating on top of the remaining fluid to produce an irregular fluid level, described by South American authors as the </a:t>
            </a:r>
            <a:r>
              <a:rPr lang="en-US" sz="3500" b="1" u="sng" dirty="0">
                <a:solidFill>
                  <a:schemeClr val="accent1"/>
                </a:solidFill>
              </a:rPr>
              <a:t>"water lily sign" or "sign of the </a:t>
            </a:r>
            <a:r>
              <a:rPr lang="en-US" sz="3500" b="1" u="sng" dirty="0" err="1">
                <a:solidFill>
                  <a:schemeClr val="accent1"/>
                </a:solidFill>
              </a:rPr>
              <a:t>camalote</a:t>
            </a:r>
            <a:r>
              <a:rPr lang="en-US" dirty="0"/>
              <a:t>"(or </a:t>
            </a:r>
            <a:r>
              <a:rPr lang="en-US" dirty="0" err="1"/>
              <a:t>camelotte</a:t>
            </a:r>
            <a:r>
              <a:rPr lang="en-US" dirty="0"/>
              <a:t>)</a:t>
            </a:r>
            <a:endParaRPr lang="ar-JO" dirty="0"/>
          </a:p>
        </p:txBody>
      </p:sp>
    </p:spTree>
    <p:extLst>
      <p:ext uri="{BB962C8B-B14F-4D97-AF65-F5344CB8AC3E}">
        <p14:creationId xmlns:p14="http://schemas.microsoft.com/office/powerpoint/2010/main" val="174709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pic>
        <p:nvPicPr>
          <p:cNvPr id="8194" name="Picture 2" descr="Image result for Water lily or camelotte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858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pic>
        <p:nvPicPr>
          <p:cNvPr id="4" name="Picture 3" descr="hydatid17.PNG"/>
          <p:cNvPicPr>
            <a:picLocks noChangeAspect="1"/>
          </p:cNvPicPr>
          <p:nvPr/>
        </p:nvPicPr>
        <p:blipFill>
          <a:blip r:embed="rId2" cstate="print"/>
          <a:stretch>
            <a:fillRect/>
          </a:stretch>
        </p:blipFill>
        <p:spPr>
          <a:xfrm>
            <a:off x="685800" y="609600"/>
            <a:ext cx="7940721" cy="5320284"/>
          </a:xfrm>
          <a:prstGeom prst="rect">
            <a:avLst/>
          </a:prstGeom>
        </p:spPr>
      </p:pic>
    </p:spTree>
    <p:extLst>
      <p:ext uri="{BB962C8B-B14F-4D97-AF65-F5344CB8AC3E}">
        <p14:creationId xmlns:p14="http://schemas.microsoft.com/office/powerpoint/2010/main" val="1373356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pPr algn="l"/>
            <a:r>
              <a:rPr lang="en-US" dirty="0"/>
              <a:t> With the rupture of the </a:t>
            </a:r>
            <a:r>
              <a:rPr lang="en-US" dirty="0" err="1"/>
              <a:t>endocyst</a:t>
            </a:r>
            <a:r>
              <a:rPr lang="en-US" dirty="0"/>
              <a:t>, daughter cysts may appear as round radio-opacities at the bottom of cysts, giving them a </a:t>
            </a:r>
            <a:r>
              <a:rPr lang="en-US" b="1" u="sng" dirty="0">
                <a:solidFill>
                  <a:schemeClr val="accent1"/>
                </a:solidFill>
              </a:rPr>
              <a:t>“rising sun”</a:t>
            </a:r>
            <a:r>
              <a:rPr lang="en-US" dirty="0"/>
              <a:t> appearance</a:t>
            </a:r>
            <a:endParaRPr lang="ar-JO" dirty="0"/>
          </a:p>
        </p:txBody>
      </p:sp>
    </p:spTree>
    <p:extLst>
      <p:ext uri="{BB962C8B-B14F-4D97-AF65-F5344CB8AC3E}">
        <p14:creationId xmlns:p14="http://schemas.microsoft.com/office/powerpoint/2010/main" val="2779028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pic>
        <p:nvPicPr>
          <p:cNvPr id="9218" name="Picture 2" descr="Image result for Water lily or camelotte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280920" cy="621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36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428625" y="857250"/>
            <a:ext cx="8358188" cy="5337175"/>
          </a:xfrm>
        </p:spPr>
        <p:txBody>
          <a:bodyPr>
            <a:normAutofit fontScale="92500"/>
          </a:bodyPr>
          <a:lstStyle/>
          <a:p>
            <a:pPr lvl="1" algn="l" rtl="0" eaLnBrk="1" hangingPunct="1">
              <a:lnSpc>
                <a:spcPct val="300000"/>
              </a:lnSpc>
              <a:buClr>
                <a:srgbClr val="FF6600"/>
              </a:buClr>
              <a:buFont typeface="Wingdings" pitchFamily="2" charset="2"/>
              <a:buChar char="Ø"/>
            </a:pPr>
            <a:r>
              <a:rPr lang="en-US" b="1">
                <a:solidFill>
                  <a:srgbClr val="C00000"/>
                </a:solidFill>
                <a:latin typeface="Arial" pitchFamily="34" charset="0"/>
                <a:cs typeface="Arial" pitchFamily="34" charset="0"/>
              </a:rPr>
              <a:t>Geographical distribution : </a:t>
            </a:r>
            <a:r>
              <a:rPr lang="en-US" b="1">
                <a:solidFill>
                  <a:srgbClr val="003399"/>
                </a:solidFill>
                <a:latin typeface="Arial" pitchFamily="34" charset="0"/>
                <a:cs typeface="Arial" pitchFamily="34" charset="0"/>
              </a:rPr>
              <a:t>Cosmopolitan.</a:t>
            </a:r>
          </a:p>
          <a:p>
            <a:pPr lvl="1" algn="l" rtl="0" eaLnBrk="1" hangingPunct="1">
              <a:lnSpc>
                <a:spcPct val="300000"/>
              </a:lnSpc>
              <a:buClr>
                <a:srgbClr val="FF6600"/>
              </a:buClr>
              <a:buFont typeface="Wingdings" pitchFamily="2" charset="2"/>
              <a:buChar char="Ø"/>
            </a:pPr>
            <a:r>
              <a:rPr lang="en-US" b="1">
                <a:solidFill>
                  <a:srgbClr val="C00000"/>
                </a:solidFill>
                <a:latin typeface="Arial" pitchFamily="34" charset="0"/>
                <a:cs typeface="Arial" pitchFamily="34" charset="0"/>
              </a:rPr>
              <a:t>Habitat: </a:t>
            </a:r>
            <a:r>
              <a:rPr lang="en-US" b="1">
                <a:solidFill>
                  <a:srgbClr val="003399"/>
                </a:solidFill>
                <a:latin typeface="Arial" pitchFamily="34" charset="0"/>
                <a:cs typeface="Arial" pitchFamily="34" charset="0"/>
              </a:rPr>
              <a:t>Small intestine of the D.H.</a:t>
            </a:r>
          </a:p>
          <a:p>
            <a:pPr lvl="1" algn="l" rtl="0" eaLnBrk="1" hangingPunct="1">
              <a:lnSpc>
                <a:spcPct val="300000"/>
              </a:lnSpc>
              <a:buClr>
                <a:srgbClr val="FF6600"/>
              </a:buClr>
              <a:buFont typeface="Wingdings" pitchFamily="2" charset="2"/>
              <a:buChar char="Ø"/>
            </a:pPr>
            <a:r>
              <a:rPr lang="en-US" b="1">
                <a:solidFill>
                  <a:srgbClr val="C00000"/>
                </a:solidFill>
                <a:latin typeface="Arial" pitchFamily="34" charset="0"/>
                <a:cs typeface="Arial" pitchFamily="34" charset="0"/>
              </a:rPr>
              <a:t>D.H: </a:t>
            </a:r>
            <a:r>
              <a:rPr lang="en-US" b="1">
                <a:solidFill>
                  <a:srgbClr val="003399"/>
                </a:solidFill>
                <a:latin typeface="Arial" pitchFamily="34" charset="0"/>
                <a:cs typeface="Arial" pitchFamily="34" charset="0"/>
              </a:rPr>
              <a:t>Dogs, foxes and other canines.</a:t>
            </a:r>
          </a:p>
          <a:p>
            <a:pPr lvl="1" algn="l" rtl="0" eaLnBrk="1" hangingPunct="1">
              <a:lnSpc>
                <a:spcPct val="300000"/>
              </a:lnSpc>
              <a:buClr>
                <a:srgbClr val="FF6600"/>
              </a:buClr>
              <a:buFont typeface="Wingdings" pitchFamily="2" charset="2"/>
              <a:buChar char="Ø"/>
            </a:pPr>
            <a:r>
              <a:rPr lang="en-US" b="1">
                <a:solidFill>
                  <a:srgbClr val="C00000"/>
                </a:solidFill>
                <a:latin typeface="Arial" pitchFamily="34" charset="0"/>
                <a:cs typeface="Arial" pitchFamily="34" charset="0"/>
              </a:rPr>
              <a:t>I.H: </a:t>
            </a:r>
            <a:r>
              <a:rPr lang="en-US" b="1">
                <a:solidFill>
                  <a:srgbClr val="003399"/>
                </a:solidFill>
                <a:latin typeface="Arial" pitchFamily="34" charset="0"/>
                <a:cs typeface="Arial" pitchFamily="34" charset="0"/>
              </a:rPr>
              <a:t>Sheep, cattle, pigs and occasionally man</a:t>
            </a:r>
            <a:r>
              <a:rPr lang="en-US" b="1">
                <a:solidFill>
                  <a:srgbClr val="003399"/>
                </a:solidFill>
                <a:latin typeface="Times New Roman" pitchFamily="18" charset="0"/>
                <a:cs typeface="Times New Roman" pitchFamily="18" charset="0"/>
              </a:rPr>
              <a:t>.</a:t>
            </a:r>
          </a:p>
        </p:txBody>
      </p:sp>
      <p:sp>
        <p:nvSpPr>
          <p:cNvPr id="5" name="Footer Placeholder 4"/>
          <p:cNvSpPr>
            <a:spLocks noGrp="1"/>
          </p:cNvSpPr>
          <p:nvPr>
            <p:ph type="ftr" sz="quarter" idx="11"/>
          </p:nvPr>
        </p:nvSpPr>
        <p:spPr/>
        <p:txBody>
          <a:bodyPr/>
          <a:lstStyle/>
          <a:p>
            <a:pPr algn="ctr">
              <a:defRPr/>
            </a:pPr>
            <a:r>
              <a:rPr lang="en-US" dirty="0" err="1"/>
              <a:t>Dr.Mona</a:t>
            </a:r>
            <a:r>
              <a:rPr lang="en-US" dirty="0"/>
              <a:t> El </a:t>
            </a:r>
            <a:r>
              <a:rPr lang="en-US" dirty="0" err="1"/>
              <a:t>Sobky</a:t>
            </a:r>
            <a:endParaRPr lang="en-US" dirty="0"/>
          </a:p>
        </p:txBody>
      </p:sp>
      <p:sp>
        <p:nvSpPr>
          <p:cNvPr id="7" name="Slide Number Placeholder 5"/>
          <p:cNvSpPr>
            <a:spLocks noGrp="1"/>
          </p:cNvSpPr>
          <p:nvPr>
            <p:ph type="sldNum" sz="quarter" idx="12"/>
          </p:nvPr>
        </p:nvSpPr>
        <p:spPr/>
        <p:txBody>
          <a:bodyPr/>
          <a:lstStyle/>
          <a:p>
            <a:pPr>
              <a:defRPr/>
            </a:pPr>
            <a:fld id="{1777F33F-F4ED-4376-A33C-7DFBFE8D2C48}" type="slidenum">
              <a:rPr lang="ar-SA"/>
              <a:pPr>
                <a:defRPr/>
              </a:pPr>
              <a:t>4</a:t>
            </a:fld>
            <a:endParaRPr lang="en-US"/>
          </a:p>
        </p:txBody>
      </p:sp>
      <p:sp>
        <p:nvSpPr>
          <p:cNvPr id="6147" name="Line 3"/>
          <p:cNvSpPr>
            <a:spLocks noChangeShapeType="1"/>
          </p:cNvSpPr>
          <p:nvPr/>
        </p:nvSpPr>
        <p:spPr bwMode="auto">
          <a:xfrm>
            <a:off x="457200" y="6172200"/>
            <a:ext cx="8305800" cy="0"/>
          </a:xfrm>
          <a:prstGeom prst="line">
            <a:avLst/>
          </a:prstGeom>
          <a:noFill/>
          <a:ln w="57150">
            <a:solidFill>
              <a:schemeClr val="bg2">
                <a:lumMod val="75000"/>
              </a:schemeClr>
            </a:solidFill>
            <a:round/>
            <a:headEnd/>
            <a:tailEnd/>
          </a:ln>
          <a:effectLst/>
        </p:spPr>
        <p:txBody>
          <a:bodyPr/>
          <a:lstStyle/>
          <a:p>
            <a:pPr>
              <a:defRPr/>
            </a:pPr>
            <a:endParaRPr lang="ar-EG"/>
          </a:p>
        </p:txBody>
      </p:sp>
      <p:sp>
        <p:nvSpPr>
          <p:cNvPr id="6" name="Rounded Rectangle 5"/>
          <p:cNvSpPr/>
          <p:nvPr/>
        </p:nvSpPr>
        <p:spPr>
          <a:xfrm>
            <a:off x="1785938" y="285750"/>
            <a:ext cx="5929312" cy="785813"/>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600" b="1" i="1" dirty="0" err="1">
                <a:solidFill>
                  <a:srgbClr val="FF0000"/>
                </a:solidFill>
              </a:rPr>
              <a:t>Echinococcus</a:t>
            </a:r>
            <a:r>
              <a:rPr lang="en-US" sz="3600" b="1" i="1" dirty="0">
                <a:solidFill>
                  <a:srgbClr val="FF0000"/>
                </a:solidFill>
              </a:rPr>
              <a:t> </a:t>
            </a:r>
            <a:r>
              <a:rPr lang="en-US" sz="3600" b="1" i="1" dirty="0" err="1">
                <a:solidFill>
                  <a:srgbClr val="FF0000"/>
                </a:solidFill>
              </a:rPr>
              <a:t>granulosus</a:t>
            </a:r>
            <a:endParaRPr lang="ar-EG" sz="3600" b="1" i="1" dirty="0">
              <a:solidFill>
                <a:srgbClr val="FF0000"/>
              </a:solidFill>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pPr marL="0" indent="0" algn="l">
              <a:buNone/>
            </a:pPr>
            <a:r>
              <a:rPr lang="en-US" dirty="0"/>
              <a:t>With coughing out of membranes, the </a:t>
            </a:r>
            <a:r>
              <a:rPr lang="en-US" dirty="0" err="1"/>
              <a:t>pericyst</a:t>
            </a:r>
            <a:r>
              <a:rPr lang="en-US" dirty="0"/>
              <a:t> can become empty (the </a:t>
            </a:r>
            <a:r>
              <a:rPr lang="en-US" b="1" u="sng" dirty="0">
                <a:solidFill>
                  <a:schemeClr val="accent1"/>
                </a:solidFill>
              </a:rPr>
              <a:t>“dry cyst sign”</a:t>
            </a:r>
            <a:r>
              <a:rPr lang="en-US" dirty="0"/>
              <a:t>), appearing as air-filled cysts on X-rays</a:t>
            </a:r>
            <a:endParaRPr lang="ar-JO" dirty="0"/>
          </a:p>
        </p:txBody>
      </p:sp>
      <p:pic>
        <p:nvPicPr>
          <p:cNvPr id="10242" name="Picture 2" descr="Image result for dry cyst sign hydat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212976"/>
            <a:ext cx="6391275" cy="367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52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Notes:</a:t>
            </a:r>
            <a:endParaRPr lang="ar-JO" dirty="0"/>
          </a:p>
        </p:txBody>
      </p:sp>
      <p:sp>
        <p:nvSpPr>
          <p:cNvPr id="3" name="عنصر نائب للمحتوى 2"/>
          <p:cNvSpPr>
            <a:spLocks noGrp="1"/>
          </p:cNvSpPr>
          <p:nvPr>
            <p:ph idx="1"/>
          </p:nvPr>
        </p:nvSpPr>
        <p:spPr/>
        <p:txBody>
          <a:bodyPr/>
          <a:lstStyle/>
          <a:p>
            <a:pPr marL="0" indent="0" algn="l">
              <a:buNone/>
            </a:pPr>
            <a:r>
              <a:rPr lang="en-US" dirty="0"/>
              <a:t>-The double arch sign and the sign of the </a:t>
            </a:r>
            <a:r>
              <a:rPr lang="en-US" dirty="0" err="1"/>
              <a:t>camalote</a:t>
            </a:r>
            <a:r>
              <a:rPr lang="en-US" dirty="0"/>
              <a:t> are pathognomonic of a ruptured hydatid cyst.</a:t>
            </a:r>
          </a:p>
          <a:p>
            <a:pPr marL="0" indent="0" algn="l">
              <a:buNone/>
            </a:pPr>
            <a:r>
              <a:rPr lang="en-US" dirty="0"/>
              <a:t>-Unlike </a:t>
            </a:r>
            <a:r>
              <a:rPr lang="en-US" dirty="0" err="1"/>
              <a:t>extrapulmonary</a:t>
            </a:r>
            <a:r>
              <a:rPr lang="en-US" dirty="0"/>
              <a:t> cysts, pulmonary hydatid cysts do not undergo calcification, and daughter cyst formation is also rare</a:t>
            </a:r>
            <a:endParaRPr lang="ar-JO" dirty="0"/>
          </a:p>
        </p:txBody>
      </p:sp>
    </p:spTree>
    <p:extLst>
      <p:ext uri="{BB962C8B-B14F-4D97-AF65-F5344CB8AC3E}">
        <p14:creationId xmlns:p14="http://schemas.microsoft.com/office/powerpoint/2010/main" val="3757339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b="1" i="1" dirty="0" err="1"/>
              <a:t>Percutaneous</a:t>
            </a:r>
            <a:r>
              <a:rPr lang="en-US" b="1" i="1" dirty="0"/>
              <a:t> aspiration</a:t>
            </a:r>
            <a:br>
              <a:rPr lang="en-US" b="1" i="1" dirty="0"/>
            </a:br>
            <a:endParaRPr lang="ar-JO" b="1" dirty="0"/>
          </a:p>
        </p:txBody>
      </p:sp>
      <p:sp>
        <p:nvSpPr>
          <p:cNvPr id="3" name="Content Placeholder 2"/>
          <p:cNvSpPr>
            <a:spLocks noGrp="1"/>
          </p:cNvSpPr>
          <p:nvPr>
            <p:ph idx="1"/>
          </p:nvPr>
        </p:nvSpPr>
        <p:spPr/>
        <p:txBody>
          <a:bodyPr>
            <a:normAutofit fontScale="77500" lnSpcReduction="20000"/>
          </a:bodyPr>
          <a:lstStyle/>
          <a:p>
            <a:pPr algn="l" rtl="0"/>
            <a:r>
              <a:rPr lang="en-US" dirty="0"/>
              <a:t>Inadvertent </a:t>
            </a:r>
            <a:r>
              <a:rPr lang="en-US" dirty="0" err="1"/>
              <a:t>percutaneous</a:t>
            </a:r>
            <a:r>
              <a:rPr lang="en-US" dirty="0"/>
              <a:t> aspiration can confirm the diagnosis by demonstrating the presence of </a:t>
            </a:r>
            <a:r>
              <a:rPr lang="en-US" dirty="0" err="1"/>
              <a:t>protoscolices</a:t>
            </a:r>
            <a:r>
              <a:rPr lang="en-US" dirty="0"/>
              <a:t>, </a:t>
            </a:r>
            <a:r>
              <a:rPr lang="en-US" dirty="0" err="1"/>
              <a:t>hooklets</a:t>
            </a:r>
            <a:r>
              <a:rPr lang="en-US" dirty="0"/>
              <a:t> or </a:t>
            </a:r>
            <a:r>
              <a:rPr lang="en-US" dirty="0" err="1"/>
              <a:t>hydatid</a:t>
            </a:r>
            <a:r>
              <a:rPr lang="en-US" dirty="0"/>
              <a:t> membranes. </a:t>
            </a:r>
          </a:p>
          <a:p>
            <a:pPr algn="l" rtl="0"/>
            <a:r>
              <a:rPr lang="en-US" dirty="0"/>
              <a:t>Active cysts exhibit clear watery fluid containing </a:t>
            </a:r>
            <a:r>
              <a:rPr lang="en-US" dirty="0" err="1"/>
              <a:t>scolices</a:t>
            </a:r>
            <a:r>
              <a:rPr lang="en-US" dirty="0"/>
              <a:t> and show elevated pressure, whereas inactive cysts exhibit cloudy fluid without detectable </a:t>
            </a:r>
            <a:r>
              <a:rPr lang="en-US" dirty="0" err="1"/>
              <a:t>scolices</a:t>
            </a:r>
            <a:r>
              <a:rPr lang="en-US" dirty="0"/>
              <a:t> and do not show elevated pressure .</a:t>
            </a:r>
          </a:p>
          <a:p>
            <a:pPr algn="l" rtl="0"/>
            <a:r>
              <a:rPr lang="en-US" dirty="0"/>
              <a:t>Owing to the possibility of cyst rupture, anaphylaxis and dissemination of cyst contents, </a:t>
            </a:r>
            <a:r>
              <a:rPr lang="en-US" dirty="0" err="1"/>
              <a:t>percutaneous</a:t>
            </a:r>
            <a:r>
              <a:rPr lang="en-US" dirty="0"/>
              <a:t> aspiration of lung cysts has been considered too risky for routine diagnostic use, although this procedure is now commonly used for the diagnosis and treatment of hepatic </a:t>
            </a:r>
            <a:r>
              <a:rPr lang="en-US" dirty="0" err="1"/>
              <a:t>echinococcal</a:t>
            </a:r>
            <a:r>
              <a:rPr lang="en-US" dirty="0"/>
              <a:t> cysts.</a:t>
            </a:r>
            <a:endParaRPr lang="ar-JO" dirty="0"/>
          </a:p>
        </p:txBody>
      </p:sp>
    </p:spTree>
    <p:extLst>
      <p:ext uri="{BB962C8B-B14F-4D97-AF65-F5344CB8AC3E}">
        <p14:creationId xmlns:p14="http://schemas.microsoft.com/office/powerpoint/2010/main" val="33878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pic>
        <p:nvPicPr>
          <p:cNvPr id="11266" name="Picture 2"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340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Management </a:t>
            </a:r>
          </a:p>
        </p:txBody>
      </p:sp>
      <p:sp>
        <p:nvSpPr>
          <p:cNvPr id="3" name="Subtitle 2"/>
          <p:cNvSpPr>
            <a:spLocks noGrp="1"/>
          </p:cNvSpPr>
          <p:nvPr>
            <p:ph type="subTitle" idx="1"/>
          </p:nvPr>
        </p:nvSpPr>
        <p:spPr/>
        <p:txBody>
          <a:bodyPr/>
          <a:lstStyle/>
          <a:p>
            <a:r>
              <a:rPr lang="en-US" dirty="0">
                <a:solidFill>
                  <a:schemeClr val="tx1"/>
                </a:solidFill>
              </a:rPr>
              <a:t>1-pharmacotherapy</a:t>
            </a:r>
          </a:p>
          <a:p>
            <a:r>
              <a:rPr lang="en-US" dirty="0">
                <a:solidFill>
                  <a:schemeClr val="tx1"/>
                </a:solidFill>
              </a:rPr>
              <a:t>2- Surgical therapy </a:t>
            </a:r>
          </a:p>
        </p:txBody>
      </p:sp>
    </p:spTree>
    <p:extLst>
      <p:ext uri="{BB962C8B-B14F-4D97-AF65-F5344CB8AC3E}">
        <p14:creationId xmlns:p14="http://schemas.microsoft.com/office/powerpoint/2010/main" val="25529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pharmacotherapy</a:t>
            </a:r>
          </a:p>
        </p:txBody>
      </p:sp>
      <p:sp>
        <p:nvSpPr>
          <p:cNvPr id="3" name="Content Placeholder 2"/>
          <p:cNvSpPr>
            <a:spLocks noGrp="1"/>
          </p:cNvSpPr>
          <p:nvPr>
            <p:ph idx="1"/>
          </p:nvPr>
        </p:nvSpPr>
        <p:spPr/>
        <p:txBody>
          <a:bodyPr>
            <a:normAutofit/>
          </a:bodyPr>
          <a:lstStyle/>
          <a:p>
            <a:pPr marL="0" indent="0">
              <a:buNone/>
            </a:pPr>
            <a:r>
              <a:rPr lang="en-US" dirty="0" err="1"/>
              <a:t>Benzimidazol</a:t>
            </a:r>
            <a:r>
              <a:rPr lang="en-US" dirty="0"/>
              <a:t> group of drug:</a:t>
            </a:r>
          </a:p>
          <a:p>
            <a:pPr marL="0" indent="0">
              <a:buNone/>
            </a:pPr>
            <a:r>
              <a:rPr lang="en-US" dirty="0"/>
              <a:t> </a:t>
            </a:r>
            <a:r>
              <a:rPr lang="en-US" dirty="0" err="1"/>
              <a:t>Albendazol</a:t>
            </a:r>
            <a:r>
              <a:rPr lang="en-US" dirty="0"/>
              <a:t> 10-15 mg/kg two times a day</a:t>
            </a:r>
          </a:p>
          <a:p>
            <a:pPr marL="0" indent="0">
              <a:buNone/>
            </a:pPr>
            <a:r>
              <a:rPr lang="en-US" dirty="0" err="1"/>
              <a:t>Mebendazol</a:t>
            </a:r>
            <a:r>
              <a:rPr lang="en-US" dirty="0"/>
              <a:t> 40-50 mg/kg  three times a day</a:t>
            </a:r>
          </a:p>
          <a:p>
            <a:pPr marL="0" indent="0">
              <a:buNone/>
            </a:pPr>
            <a:r>
              <a:rPr lang="en-US" dirty="0">
                <a:solidFill>
                  <a:srgbClr val="C00000"/>
                </a:solidFill>
              </a:rPr>
              <a:t>   * minimum 3-6 months</a:t>
            </a:r>
          </a:p>
          <a:p>
            <a:pPr marL="0" indent="0">
              <a:buNone/>
            </a:pPr>
            <a:endParaRPr lang="en-US" dirty="0">
              <a:solidFill>
                <a:srgbClr val="C00000"/>
              </a:solidFill>
            </a:endParaRPr>
          </a:p>
          <a:p>
            <a:pPr marL="0" indent="0">
              <a:buNone/>
            </a:pPr>
            <a:r>
              <a:rPr lang="en-US" dirty="0"/>
              <a:t> </a:t>
            </a:r>
            <a:endParaRPr lang="en-US" dirty="0">
              <a:solidFill>
                <a:srgbClr val="C00000"/>
              </a:solidFill>
            </a:endParaRPr>
          </a:p>
        </p:txBody>
      </p:sp>
    </p:spTree>
    <p:extLst>
      <p:ext uri="{BB962C8B-B14F-4D97-AF65-F5344CB8AC3E}">
        <p14:creationId xmlns:p14="http://schemas.microsoft.com/office/powerpoint/2010/main" val="3587018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to use pharmacotherapy ?</a:t>
            </a:r>
            <a:br>
              <a:rPr lang="en-US" dirty="0"/>
            </a:br>
            <a:endParaRPr lang="en-US" dirty="0"/>
          </a:p>
        </p:txBody>
      </p:sp>
      <p:sp>
        <p:nvSpPr>
          <p:cNvPr id="3" name="Content Placeholder 2"/>
          <p:cNvSpPr>
            <a:spLocks noGrp="1"/>
          </p:cNvSpPr>
          <p:nvPr>
            <p:ph idx="1"/>
          </p:nvPr>
        </p:nvSpPr>
        <p:spPr/>
        <p:txBody>
          <a:bodyPr>
            <a:normAutofit/>
          </a:bodyPr>
          <a:lstStyle/>
          <a:p>
            <a:r>
              <a:rPr lang="en-US" dirty="0"/>
              <a:t>Smaller cysts </a:t>
            </a:r>
          </a:p>
          <a:p>
            <a:r>
              <a:rPr lang="en-US" dirty="0"/>
              <a:t>recurrent cysts or multiple cyst</a:t>
            </a:r>
          </a:p>
          <a:p>
            <a:r>
              <a:rPr lang="en-US" dirty="0"/>
              <a:t>poor surgical risk</a:t>
            </a:r>
          </a:p>
          <a:p>
            <a:r>
              <a:rPr lang="en-US" dirty="0"/>
              <a:t> refusal for surgery  </a:t>
            </a:r>
          </a:p>
          <a:p>
            <a:r>
              <a:rPr lang="en-US" dirty="0"/>
              <a:t>multiorgan disease</a:t>
            </a:r>
          </a:p>
          <a:p>
            <a:r>
              <a:rPr lang="en-US" dirty="0"/>
              <a:t>When there is intraoperative spillage of hydatid fluid </a:t>
            </a:r>
          </a:p>
        </p:txBody>
      </p:sp>
    </p:spTree>
    <p:extLst>
      <p:ext uri="{BB962C8B-B14F-4D97-AF65-F5344CB8AC3E}">
        <p14:creationId xmlns:p14="http://schemas.microsoft.com/office/powerpoint/2010/main" val="1935275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Contraindication of pharmacotherapy</a:t>
            </a:r>
            <a:br>
              <a:rPr lang="en-US" dirty="0"/>
            </a:br>
            <a:endParaRPr lang="en-US" dirty="0"/>
          </a:p>
        </p:txBody>
      </p:sp>
      <p:sp>
        <p:nvSpPr>
          <p:cNvPr id="3" name="Content Placeholder 2"/>
          <p:cNvSpPr>
            <a:spLocks noGrp="1"/>
          </p:cNvSpPr>
          <p:nvPr>
            <p:ph idx="1"/>
          </p:nvPr>
        </p:nvSpPr>
        <p:spPr/>
        <p:txBody>
          <a:bodyPr/>
          <a:lstStyle/>
          <a:p>
            <a:r>
              <a:rPr lang="en-US" dirty="0"/>
              <a:t>Large cysts that are at risk of rupture</a:t>
            </a:r>
          </a:p>
          <a:p>
            <a:r>
              <a:rPr lang="en-US" dirty="0"/>
              <a:t>Inactive or calcified cysts</a:t>
            </a:r>
          </a:p>
          <a:p>
            <a:r>
              <a:rPr lang="en-US" dirty="0"/>
              <a:t>Bone marrow depression</a:t>
            </a:r>
          </a:p>
          <a:p>
            <a:r>
              <a:rPr lang="en-US" dirty="0"/>
              <a:t>Pregnancy, specifically the first trimester of pregnancy.</a:t>
            </a:r>
          </a:p>
          <a:p>
            <a:endParaRPr lang="en-US" dirty="0"/>
          </a:p>
        </p:txBody>
      </p:sp>
    </p:spTree>
    <p:extLst>
      <p:ext uri="{BB962C8B-B14F-4D97-AF65-F5344CB8AC3E}">
        <p14:creationId xmlns:p14="http://schemas.microsoft.com/office/powerpoint/2010/main" val="395046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therapy</a:t>
            </a:r>
          </a:p>
        </p:txBody>
      </p:sp>
      <p:sp>
        <p:nvSpPr>
          <p:cNvPr id="3" name="Content Placeholder 2"/>
          <p:cNvSpPr>
            <a:spLocks noGrp="1"/>
          </p:cNvSpPr>
          <p:nvPr>
            <p:ph idx="1"/>
          </p:nvPr>
        </p:nvSpPr>
        <p:spPr/>
        <p:txBody>
          <a:bodyPr>
            <a:normAutofit/>
          </a:bodyPr>
          <a:lstStyle/>
          <a:p>
            <a:pPr marL="0" indent="0">
              <a:buNone/>
            </a:pPr>
            <a:r>
              <a:rPr lang="en-US" dirty="0"/>
              <a:t>*It's considered </a:t>
            </a:r>
            <a:r>
              <a:rPr lang="en-US" dirty="0">
                <a:solidFill>
                  <a:srgbClr val="C00000"/>
                </a:solidFill>
              </a:rPr>
              <a:t>the treatment of choice </a:t>
            </a:r>
            <a:r>
              <a:rPr lang="en-US" dirty="0"/>
              <a:t>since the parasite can be completely removed and the patient cured</a:t>
            </a:r>
          </a:p>
          <a:p>
            <a:pPr marL="0" indent="0">
              <a:buNone/>
            </a:pPr>
            <a:endParaRPr lang="en-US" dirty="0"/>
          </a:p>
          <a:p>
            <a:pPr marL="0" indent="0">
              <a:buNone/>
            </a:pPr>
            <a:r>
              <a:rPr lang="en-US" dirty="0"/>
              <a:t>*The aim of surgery is to remove the cyst completely while preserving the lung tissue as much as possible</a:t>
            </a:r>
          </a:p>
          <a:p>
            <a:pPr marL="0" indent="0">
              <a:buNone/>
            </a:pPr>
            <a:r>
              <a:rPr lang="en-US" dirty="0"/>
              <a:t/>
            </a:r>
            <a:br>
              <a:rPr lang="en-US" dirty="0"/>
            </a:br>
            <a:endParaRPr lang="en-US" dirty="0"/>
          </a:p>
        </p:txBody>
      </p:sp>
    </p:spTree>
    <p:extLst>
      <p:ext uri="{BB962C8B-B14F-4D97-AF65-F5344CB8AC3E}">
        <p14:creationId xmlns:p14="http://schemas.microsoft.com/office/powerpoint/2010/main" val="3310526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6624A-10C9-4EAE-8691-9AEA723465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559F48B-B9D5-42FB-902E-F9060E5CB635}"/>
              </a:ext>
            </a:extLst>
          </p:cNvPr>
          <p:cNvSpPr>
            <a:spLocks noGrp="1"/>
          </p:cNvSpPr>
          <p:nvPr>
            <p:ph idx="1"/>
          </p:nvPr>
        </p:nvSpPr>
        <p:spPr/>
        <p:txBody>
          <a:bodyPr/>
          <a:lstStyle/>
          <a:p>
            <a:r>
              <a:rPr lang="en-US" dirty="0"/>
              <a:t>The surgical method may be different  in the intact (simple) and ruptured(complicated ) cysts </a:t>
            </a:r>
          </a:p>
          <a:p>
            <a:r>
              <a:rPr lang="en-US" dirty="0"/>
              <a:t>The operation has two steps : </a:t>
            </a:r>
          </a:p>
          <a:p>
            <a:r>
              <a:rPr lang="en-US" dirty="0"/>
              <a:t>A) removal of the cyst (germinal layer)</a:t>
            </a:r>
          </a:p>
          <a:p>
            <a:r>
              <a:rPr lang="en-US" dirty="0"/>
              <a:t>B)management of the residual pulmonary cavity</a:t>
            </a:r>
          </a:p>
          <a:p>
            <a:endParaRPr lang="en-US" dirty="0"/>
          </a:p>
        </p:txBody>
      </p:sp>
    </p:spTree>
    <p:extLst>
      <p:ext uri="{BB962C8B-B14F-4D97-AF65-F5344CB8AC3E}">
        <p14:creationId xmlns:p14="http://schemas.microsoft.com/office/powerpoint/2010/main" val="51179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643188" y="6357938"/>
            <a:ext cx="3352800" cy="500062"/>
          </a:xfrm>
        </p:spPr>
        <p:txBody>
          <a:bodyPr/>
          <a:lstStyle/>
          <a:p>
            <a:pPr algn="ctr">
              <a:defRPr/>
            </a:pPr>
            <a:r>
              <a:rPr lang="en-US" dirty="0" err="1"/>
              <a:t>Dr.Mona</a:t>
            </a:r>
            <a:r>
              <a:rPr lang="en-US" dirty="0"/>
              <a:t> El </a:t>
            </a:r>
            <a:r>
              <a:rPr lang="en-US" dirty="0" err="1"/>
              <a:t>Sobky</a:t>
            </a:r>
            <a:endParaRPr lang="en-US" dirty="0"/>
          </a:p>
        </p:txBody>
      </p:sp>
      <p:sp>
        <p:nvSpPr>
          <p:cNvPr id="5" name="Slide Number Placeholder 4"/>
          <p:cNvSpPr>
            <a:spLocks noGrp="1"/>
          </p:cNvSpPr>
          <p:nvPr>
            <p:ph type="sldNum" sz="quarter" idx="12"/>
          </p:nvPr>
        </p:nvSpPr>
        <p:spPr/>
        <p:txBody>
          <a:bodyPr/>
          <a:lstStyle/>
          <a:p>
            <a:pPr>
              <a:defRPr/>
            </a:pPr>
            <a:fld id="{CBC889BE-BE87-48F3-96EC-67535D5B7C30}" type="slidenum">
              <a:rPr lang="ar-SA" smtClean="0"/>
              <a:pPr>
                <a:defRPr/>
              </a:pPr>
              <a:t>5</a:t>
            </a:fld>
            <a:endParaRPr lang="en-US"/>
          </a:p>
        </p:txBody>
      </p:sp>
      <p:sp>
        <p:nvSpPr>
          <p:cNvPr id="7" name="Rounded Rectangle 6"/>
          <p:cNvSpPr/>
          <p:nvPr/>
        </p:nvSpPr>
        <p:spPr>
          <a:xfrm>
            <a:off x="1285875" y="214313"/>
            <a:ext cx="6696075" cy="785812"/>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600" b="1" dirty="0">
                <a:solidFill>
                  <a:srgbClr val="FF0000"/>
                </a:solidFill>
              </a:rPr>
              <a:t>Morphological Characters</a:t>
            </a:r>
            <a:endParaRPr lang="ar-EG" sz="3600" b="1" dirty="0">
              <a:solidFill>
                <a:srgbClr val="FF0000"/>
              </a:solidFill>
            </a:endParaRPr>
          </a:p>
        </p:txBody>
      </p:sp>
      <p:pic>
        <p:nvPicPr>
          <p:cNvPr id="17413" name="Picture 5" descr="1.jpg"/>
          <p:cNvPicPr>
            <a:picLocks noChangeAspect="1"/>
          </p:cNvPicPr>
          <p:nvPr/>
        </p:nvPicPr>
        <p:blipFill>
          <a:blip r:embed="rId3"/>
          <a:srcRect l="5000" t="2899" r="4999" b="4349"/>
          <a:stretch>
            <a:fillRect/>
          </a:stretch>
        </p:blipFill>
        <p:spPr bwMode="auto">
          <a:xfrm>
            <a:off x="6143625" y="2000250"/>
            <a:ext cx="2428875" cy="4500563"/>
          </a:xfrm>
          <a:prstGeom prst="rect">
            <a:avLst/>
          </a:prstGeom>
          <a:noFill/>
          <a:ln w="38100">
            <a:solidFill>
              <a:srgbClr val="C00000"/>
            </a:solidFill>
            <a:miter lim="800000"/>
            <a:headEnd/>
            <a:tailEnd/>
          </a:ln>
        </p:spPr>
      </p:pic>
      <p:pic>
        <p:nvPicPr>
          <p:cNvPr id="17414" name="Picture 5" descr="D:\صور الكتاب\كتاب العملي نهائي\pict practical\esh vin.jpg"/>
          <p:cNvPicPr>
            <a:picLocks noChangeAspect="1" noChangeArrowheads="1"/>
          </p:cNvPicPr>
          <p:nvPr/>
        </p:nvPicPr>
        <p:blipFill>
          <a:blip r:embed="rId4"/>
          <a:srcRect/>
          <a:stretch>
            <a:fillRect/>
          </a:stretch>
        </p:blipFill>
        <p:spPr bwMode="auto">
          <a:xfrm>
            <a:off x="500063" y="1928813"/>
            <a:ext cx="2357437" cy="4429125"/>
          </a:xfrm>
          <a:prstGeom prst="rect">
            <a:avLst/>
          </a:prstGeom>
          <a:noFill/>
          <a:ln w="38100">
            <a:solidFill>
              <a:srgbClr val="C00000"/>
            </a:solidFill>
            <a:miter lim="800000"/>
            <a:headEnd/>
            <a:tailEnd/>
          </a:ln>
        </p:spPr>
      </p:pic>
      <p:sp>
        <p:nvSpPr>
          <p:cNvPr id="11" name="TextBox 10"/>
          <p:cNvSpPr txBox="1"/>
          <p:nvPr/>
        </p:nvSpPr>
        <p:spPr>
          <a:xfrm>
            <a:off x="3143250" y="1143000"/>
            <a:ext cx="2571750" cy="5238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l" rtl="0">
              <a:defRPr/>
            </a:pPr>
            <a:r>
              <a:rPr lang="en-US" sz="2800" b="1" dirty="0">
                <a:solidFill>
                  <a:srgbClr val="C00000"/>
                </a:solidFill>
                <a:latin typeface="Arial" pitchFamily="34" charset="0"/>
                <a:cs typeface="Arial" pitchFamily="34" charset="0"/>
              </a:rPr>
              <a:t>1- Adult worm</a:t>
            </a:r>
          </a:p>
        </p:txBody>
      </p:sp>
      <p:pic>
        <p:nvPicPr>
          <p:cNvPr id="17416" name="Picture 12" descr="C:\Users\Matrix\Downloads\echinococcus_granulosus_scolex.jpg"/>
          <p:cNvPicPr>
            <a:picLocks noChangeAspect="1" noChangeArrowheads="1"/>
          </p:cNvPicPr>
          <p:nvPr/>
        </p:nvPicPr>
        <p:blipFill>
          <a:blip r:embed="rId5"/>
          <a:srcRect/>
          <a:stretch>
            <a:fillRect/>
          </a:stretch>
        </p:blipFill>
        <p:spPr bwMode="auto">
          <a:xfrm>
            <a:off x="2857488" y="2071678"/>
            <a:ext cx="2857500" cy="2286000"/>
          </a:xfrm>
          <a:prstGeom prst="rect">
            <a:avLst/>
          </a:prstGeom>
          <a:noFill/>
          <a:ln w="28575">
            <a:solidFill>
              <a:srgbClr val="C00000"/>
            </a:solidFill>
            <a:miter lim="800000"/>
            <a:headEnd/>
            <a:tailEnd/>
          </a:ln>
        </p:spPr>
      </p:pic>
      <p:pic>
        <p:nvPicPr>
          <p:cNvPr id="17417" name="Picture 11" descr="C:\Users\Matrix\Downloads\hooks of T. solium.jpg"/>
          <p:cNvPicPr>
            <a:picLocks noChangeAspect="1" noChangeArrowheads="1"/>
          </p:cNvPicPr>
          <p:nvPr/>
        </p:nvPicPr>
        <p:blipFill>
          <a:blip r:embed="rId6"/>
          <a:srcRect/>
          <a:stretch>
            <a:fillRect/>
          </a:stretch>
        </p:blipFill>
        <p:spPr bwMode="auto">
          <a:xfrm>
            <a:off x="3071813" y="4357688"/>
            <a:ext cx="2857500" cy="2000250"/>
          </a:xfrm>
          <a:prstGeom prst="rect">
            <a:avLst/>
          </a:prstGeom>
          <a:noFill/>
          <a:ln w="28575">
            <a:solidFill>
              <a:srgbClr val="C0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a:t>
            </a:r>
          </a:p>
        </p:txBody>
      </p:sp>
      <p:sp>
        <p:nvSpPr>
          <p:cNvPr id="3" name="Content Placeholder 2"/>
          <p:cNvSpPr>
            <a:spLocks noGrp="1"/>
          </p:cNvSpPr>
          <p:nvPr>
            <p:ph idx="1"/>
          </p:nvPr>
        </p:nvSpPr>
        <p:spPr/>
        <p:txBody>
          <a:bodyPr>
            <a:normAutofit fontScale="70000" lnSpcReduction="20000"/>
          </a:bodyPr>
          <a:lstStyle/>
          <a:p>
            <a:pPr>
              <a:buFont typeface="Arial" charset="0"/>
              <a:buChar char="•"/>
            </a:pPr>
            <a:r>
              <a:rPr lang="en-US" dirty="0"/>
              <a:t>During surgery its important to prevent cystic content spillage in order to prevent intraoperative dissemination and eventual recurrence</a:t>
            </a:r>
          </a:p>
          <a:p>
            <a:pPr>
              <a:buFont typeface="Arial" charset="0"/>
              <a:buChar char="•"/>
            </a:pPr>
            <a:endParaRPr lang="en-US" dirty="0"/>
          </a:p>
          <a:p>
            <a:pPr>
              <a:buFont typeface="Arial" charset="0"/>
              <a:buChar char="•"/>
            </a:pPr>
            <a:r>
              <a:rPr lang="en-US" dirty="0"/>
              <a:t> Preoperative </a:t>
            </a:r>
            <a:r>
              <a:rPr lang="en-US" dirty="0" err="1"/>
              <a:t>albendazol</a:t>
            </a:r>
            <a:r>
              <a:rPr lang="en-US" dirty="0"/>
              <a:t> is essential </a:t>
            </a:r>
          </a:p>
          <a:p>
            <a:pPr marL="0" indent="0">
              <a:buNone/>
            </a:pPr>
            <a:r>
              <a:rPr lang="en-US" dirty="0"/>
              <a:t>  started 4 days prior the surgery and continue for 1-3 month </a:t>
            </a:r>
            <a:r>
              <a:rPr lang="en-US" dirty="0" err="1"/>
              <a:t>post.op</a:t>
            </a:r>
            <a:endParaRPr lang="en-US" dirty="0"/>
          </a:p>
          <a:p>
            <a:pPr marL="0" indent="0">
              <a:buNone/>
            </a:pPr>
            <a:endParaRPr lang="en-US" dirty="0"/>
          </a:p>
          <a:p>
            <a:pPr marL="0" indent="0">
              <a:buNone/>
            </a:pPr>
            <a:r>
              <a:rPr lang="en-US" dirty="0"/>
              <a:t> The proponent view is that preoperative use of benzimidazoles softens the cysts and reduces the </a:t>
            </a:r>
            <a:r>
              <a:rPr lang="en-US" dirty="0" err="1"/>
              <a:t>intracystic</a:t>
            </a:r>
            <a:r>
              <a:rPr lang="en-US" dirty="0"/>
              <a:t> pressure. It simplifies cysts removal and reduces the risk of recurrences.</a:t>
            </a:r>
          </a:p>
          <a:p>
            <a:pPr marL="0" indent="0">
              <a:buNone/>
            </a:pP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1343022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18095-0C3E-4361-AA6A-E4BBBF2A82D8}"/>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xmlns="" id="{D8FE3ADC-DB2D-40A6-AFF6-CBD3F9F5180C}"/>
              </a:ext>
            </a:extLst>
          </p:cNvPr>
          <p:cNvSpPr>
            <a:spLocks noGrp="1"/>
          </p:cNvSpPr>
          <p:nvPr>
            <p:ph idx="1"/>
          </p:nvPr>
        </p:nvSpPr>
        <p:spPr/>
        <p:txBody>
          <a:bodyPr/>
          <a:lstStyle/>
          <a:p>
            <a:r>
              <a:rPr lang="en-US" dirty="0"/>
              <a:t>Standard posterolateral thoracotomy is the preferred surgical approach. In patients with bilateral cysts, median sternotomy or two-stage thoracotomy can be used</a:t>
            </a:r>
          </a:p>
          <a:p>
            <a:r>
              <a:rPr lang="en-US" dirty="0"/>
              <a:t>Surgery for pulmonary hydatid cysts is a safe procedure with a good outcome, low morbidity, and negligible mortality</a:t>
            </a:r>
          </a:p>
        </p:txBody>
      </p:sp>
    </p:spTree>
    <p:extLst>
      <p:ext uri="{BB962C8B-B14F-4D97-AF65-F5344CB8AC3E}">
        <p14:creationId xmlns:p14="http://schemas.microsoft.com/office/powerpoint/2010/main" val="3194084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10000"/>
          </a:bodyPr>
          <a:lstStyle/>
          <a:p>
            <a:pPr>
              <a:buFont typeface="Wingdings" pitchFamily="2" charset="2"/>
              <a:buChar char="Ø"/>
            </a:pPr>
            <a:r>
              <a:rPr lang="en-US" dirty="0"/>
              <a:t> finding the cyst  : Once the chest is opened , the lung is palpated gently to avoid rupture of the cyst . Deflate the lung on the affected side to make it easier to find it </a:t>
            </a:r>
          </a:p>
          <a:p>
            <a:pPr>
              <a:buFont typeface="Wingdings" pitchFamily="2" charset="2"/>
              <a:buChar char="Ø"/>
            </a:pPr>
            <a:r>
              <a:rPr lang="en-US" dirty="0"/>
              <a:t>Covering the adjacent lung with saline soaked towels : because there is always risk of spillage of daughter vesicles during the operation , only the area of the cyst-containing lung must be in the operating field </a:t>
            </a:r>
            <a:br>
              <a:rPr lang="en-US" dirty="0"/>
            </a:br>
            <a:endParaRPr lang="en-US" dirty="0"/>
          </a:p>
          <a:p>
            <a:pPr>
              <a:buFont typeface="Wingdings" pitchFamily="2" charset="2"/>
              <a:buChar char="Ø"/>
            </a:pPr>
            <a:r>
              <a:rPr lang="en-US" dirty="0"/>
              <a:t>Removal of the cyst </a:t>
            </a:r>
            <a:r>
              <a:rPr lang="en-US" dirty="0">
                <a:solidFill>
                  <a:srgbClr val="C00000"/>
                </a:solidFill>
              </a:rPr>
              <a:t>*</a:t>
            </a:r>
            <a:r>
              <a:rPr lang="en-US" dirty="0"/>
              <a:t> </a:t>
            </a:r>
            <a:r>
              <a:rPr lang="en-US" dirty="0" err="1"/>
              <a:t>enucleation</a:t>
            </a:r>
            <a:r>
              <a:rPr lang="en-US" dirty="0"/>
              <a:t> of the cyst without aspiration </a:t>
            </a:r>
            <a:r>
              <a:rPr lang="en-US" dirty="0">
                <a:solidFill>
                  <a:srgbClr val="C00000"/>
                </a:solidFill>
              </a:rPr>
              <a:t>*</a:t>
            </a:r>
            <a:r>
              <a:rPr lang="en-US" dirty="0"/>
              <a:t> removal of the cyst following aspiration then remove the cyst membrane (in ruptured cyst) </a:t>
            </a:r>
            <a:br>
              <a:rPr lang="en-US" dirty="0"/>
            </a:br>
            <a:r>
              <a:rPr lang="en-US" dirty="0"/>
              <a:t/>
            </a:r>
            <a:br>
              <a:rPr lang="en-US" dirty="0"/>
            </a:br>
            <a:r>
              <a:rPr lang="en-US" dirty="0"/>
              <a:t> </a:t>
            </a:r>
          </a:p>
        </p:txBody>
      </p:sp>
    </p:spTree>
    <p:extLst>
      <p:ext uri="{BB962C8B-B14F-4D97-AF65-F5344CB8AC3E}">
        <p14:creationId xmlns:p14="http://schemas.microsoft.com/office/powerpoint/2010/main" val="1118444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marL="514350" indent="-514350">
              <a:buAutoNum type="arabicParenBoth"/>
            </a:pPr>
            <a:r>
              <a:rPr lang="en-US" dirty="0">
                <a:solidFill>
                  <a:srgbClr val="C00000"/>
                </a:solidFill>
              </a:rPr>
              <a:t>Removal of cyst following aspiration: </a:t>
            </a:r>
            <a:r>
              <a:rPr lang="en-US" dirty="0"/>
              <a:t>aspiration is performed with a syringe adapted to 3 </a:t>
            </a:r>
            <a:r>
              <a:rPr lang="en-US" dirty="0" err="1"/>
              <a:t>valved</a:t>
            </a:r>
            <a:r>
              <a:rPr lang="en-US" dirty="0"/>
              <a:t> aspiration catheter + 10% povidone iodine injected to the cyst with the same catheter to kill living vesicles after finishing remove the laminating membrane</a:t>
            </a:r>
          </a:p>
          <a:p>
            <a:pPr marL="0" indent="0">
              <a:buNone/>
            </a:pPr>
            <a:r>
              <a:rPr lang="en-US" dirty="0"/>
              <a:t> </a:t>
            </a:r>
          </a:p>
          <a:p>
            <a:pPr marL="0" indent="0">
              <a:buNone/>
            </a:pPr>
            <a:r>
              <a:rPr lang="en-US" dirty="0">
                <a:solidFill>
                  <a:srgbClr val="C00000"/>
                </a:solidFill>
              </a:rPr>
              <a:t>(2) Enucleation without aspiration : </a:t>
            </a:r>
            <a:r>
              <a:rPr lang="en-US" dirty="0"/>
              <a:t>removing the intact cyst from cystic cavity by a careful dissection between the </a:t>
            </a:r>
            <a:r>
              <a:rPr lang="en-US" dirty="0" err="1"/>
              <a:t>pericyst</a:t>
            </a:r>
            <a:r>
              <a:rPr lang="en-US" dirty="0"/>
              <a:t> and laminated membrane . The </a:t>
            </a:r>
            <a:r>
              <a:rPr lang="en-US" dirty="0" err="1"/>
              <a:t>pericyst</a:t>
            </a:r>
            <a:r>
              <a:rPr lang="en-US" dirty="0"/>
              <a:t> incised superficially until the laminated membrane of cyst is seen </a:t>
            </a:r>
            <a:br>
              <a:rPr lang="en-US" dirty="0"/>
            </a:br>
            <a:endParaRPr lang="en-US" dirty="0"/>
          </a:p>
        </p:txBody>
      </p:sp>
    </p:spTree>
    <p:extLst>
      <p:ext uri="{BB962C8B-B14F-4D97-AF65-F5344CB8AC3E}">
        <p14:creationId xmlns:p14="http://schemas.microsoft.com/office/powerpoint/2010/main" val="3761589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B7AB2C-BF2B-4282-A35D-AF4F95A956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4DCB784-0420-466D-B574-C463D35EB047}"/>
              </a:ext>
            </a:extLst>
          </p:cNvPr>
          <p:cNvSpPr>
            <a:spLocks noGrp="1"/>
          </p:cNvSpPr>
          <p:nvPr>
            <p:ph idx="1"/>
          </p:nvPr>
        </p:nvSpPr>
        <p:spPr/>
        <p:txBody>
          <a:bodyPr/>
          <a:lstStyle/>
          <a:p>
            <a:r>
              <a:rPr lang="en-US" dirty="0"/>
              <a:t>If the hydatid cyst occupies more than 50%  of  a lobe ---- lobectomy</a:t>
            </a:r>
          </a:p>
        </p:txBody>
      </p:sp>
    </p:spTree>
    <p:extLst>
      <p:ext uri="{BB962C8B-B14F-4D97-AF65-F5344CB8AC3E}">
        <p14:creationId xmlns:p14="http://schemas.microsoft.com/office/powerpoint/2010/main" val="1505837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20000"/>
          </a:bodyPr>
          <a:lstStyle/>
          <a:p>
            <a:pPr>
              <a:buFont typeface="Wingdings" pitchFamily="2" charset="2"/>
              <a:buChar char="Ø"/>
            </a:pPr>
            <a:r>
              <a:rPr lang="en-US" dirty="0"/>
              <a:t>Management of residual cavity When the cyst is removed : </a:t>
            </a:r>
          </a:p>
          <a:p>
            <a:pPr marL="0" indent="0">
              <a:buNone/>
            </a:pPr>
            <a:r>
              <a:rPr lang="en-US" dirty="0"/>
              <a:t>-The pulmonary cavity is cleaned completely with sterile gauze</a:t>
            </a:r>
          </a:p>
          <a:p>
            <a:pPr>
              <a:buFontTx/>
              <a:buChar char="-"/>
            </a:pPr>
            <a:r>
              <a:rPr lang="en-US" dirty="0"/>
              <a:t>Observation for presence of air leakage </a:t>
            </a:r>
          </a:p>
          <a:p>
            <a:pPr>
              <a:buFontTx/>
              <a:buChar char="-"/>
            </a:pPr>
            <a:r>
              <a:rPr lang="en-US" dirty="0"/>
              <a:t>Closure of major bronchial opening</a:t>
            </a:r>
          </a:p>
          <a:p>
            <a:pPr>
              <a:buFontTx/>
              <a:buChar char="-"/>
            </a:pPr>
            <a:endParaRPr lang="en-US" dirty="0"/>
          </a:p>
          <a:p>
            <a:pPr>
              <a:buFontTx/>
              <a:buChar char="-"/>
            </a:pPr>
            <a:r>
              <a:rPr lang="en-US" dirty="0"/>
              <a:t>The lung cavity that remains after removal of the cyst may be left as it is or obliterated by sutures in regard to the size and location of the cyst </a:t>
            </a:r>
          </a:p>
          <a:p>
            <a:pPr>
              <a:buFontTx/>
              <a:buChar char="-"/>
            </a:pPr>
            <a:r>
              <a:rPr lang="en-US" dirty="0"/>
              <a:t>The bronchial openings in the cavity must be closed by sutures in all cases</a:t>
            </a:r>
          </a:p>
          <a:p>
            <a:pPr>
              <a:buFontTx/>
              <a:buChar char="-"/>
            </a:pPr>
            <a:endParaRPr lang="en-US" dirty="0"/>
          </a:p>
          <a:p>
            <a:pPr marL="0" indent="0">
              <a:buNone/>
            </a:pPr>
            <a:r>
              <a:rPr lang="en-US" dirty="0"/>
              <a:t>- Remove the towels by grasping instrument</a:t>
            </a:r>
          </a:p>
        </p:txBody>
      </p:sp>
    </p:spTree>
    <p:extLst>
      <p:ext uri="{BB962C8B-B14F-4D97-AF65-F5344CB8AC3E}">
        <p14:creationId xmlns:p14="http://schemas.microsoft.com/office/powerpoint/2010/main" val="4240137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A2DE4-012C-478C-B347-7E210CBCA4F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01E2837C-5F54-4D77-A6E8-ACEAF7E8D9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9273" y="1447800"/>
            <a:ext cx="5871004" cy="4800600"/>
          </a:xfrm>
        </p:spPr>
      </p:pic>
    </p:spTree>
    <p:extLst>
      <p:ext uri="{BB962C8B-B14F-4D97-AF65-F5344CB8AC3E}">
        <p14:creationId xmlns:p14="http://schemas.microsoft.com/office/powerpoint/2010/main" val="17559860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E7D1FF-233F-472B-B3B5-E5FC02E246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BF5874A2-244D-43BD-B603-BEA75920F3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8195" y="1447800"/>
            <a:ext cx="6233159" cy="4800600"/>
          </a:xfrm>
        </p:spPr>
      </p:pic>
    </p:spTree>
    <p:extLst>
      <p:ext uri="{BB962C8B-B14F-4D97-AF65-F5344CB8AC3E}">
        <p14:creationId xmlns:p14="http://schemas.microsoft.com/office/powerpoint/2010/main" val="3459962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687AB-71A6-45AA-81C6-67A73833C8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0555506-076B-4D4B-A6D7-14D0251EBA3A}"/>
              </a:ext>
            </a:extLst>
          </p:cNvPr>
          <p:cNvSpPr>
            <a:spLocks noGrp="1"/>
          </p:cNvSpPr>
          <p:nvPr>
            <p:ph idx="1"/>
          </p:nvPr>
        </p:nvSpPr>
        <p:spPr/>
        <p:txBody>
          <a:bodyPr/>
          <a:lstStyle/>
          <a:p>
            <a:r>
              <a:rPr lang="en-US" dirty="0"/>
              <a:t>Percutaneous aspiration of pulmonary hydatid cyst has been reported in literature.</a:t>
            </a:r>
          </a:p>
          <a:p>
            <a:r>
              <a:rPr lang="en-US" dirty="0"/>
              <a:t> However, percutaneous aspiration is not a routine practice in pulmonary hydatid cyst due to the risk of rupture, dissemination, and anaphylaxis reaction. It is more commonly done in hepatic hydatid cysts.</a:t>
            </a:r>
          </a:p>
        </p:txBody>
      </p:sp>
    </p:spTree>
    <p:extLst>
      <p:ext uri="{BB962C8B-B14F-4D97-AF65-F5344CB8AC3E}">
        <p14:creationId xmlns:p14="http://schemas.microsoft.com/office/powerpoint/2010/main" val="30886264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5EDA4-634A-44E1-AA92-46BA1B0F206D}"/>
              </a:ext>
            </a:extLst>
          </p:cNvPr>
          <p:cNvSpPr>
            <a:spLocks noGrp="1"/>
          </p:cNvSpPr>
          <p:nvPr>
            <p:ph type="title"/>
          </p:nvPr>
        </p:nvSpPr>
        <p:spPr/>
        <p:txBody>
          <a:bodyPr>
            <a:normAutofit fontScale="90000"/>
          </a:bodyPr>
          <a:lstStyle/>
          <a:p>
            <a:r>
              <a:rPr lang="en-US" dirty="0"/>
              <a:t>Postsurgical follow-up</a:t>
            </a:r>
            <a:br>
              <a:rPr lang="en-US" dirty="0"/>
            </a:br>
            <a:endParaRPr lang="en-US" b="1" dirty="0"/>
          </a:p>
        </p:txBody>
      </p:sp>
      <p:sp>
        <p:nvSpPr>
          <p:cNvPr id="3" name="Content Placeholder 2">
            <a:extLst>
              <a:ext uri="{FF2B5EF4-FFF2-40B4-BE49-F238E27FC236}">
                <a16:creationId xmlns:a16="http://schemas.microsoft.com/office/drawing/2014/main" xmlns="" id="{41441238-254F-47D5-9954-7E27C149498B}"/>
              </a:ext>
            </a:extLst>
          </p:cNvPr>
          <p:cNvSpPr>
            <a:spLocks noGrp="1"/>
          </p:cNvSpPr>
          <p:nvPr>
            <p:ph idx="1"/>
          </p:nvPr>
        </p:nvSpPr>
        <p:spPr/>
        <p:txBody>
          <a:bodyPr>
            <a:normAutofit/>
          </a:bodyPr>
          <a:lstStyle/>
          <a:p>
            <a:r>
              <a:rPr lang="en-US" dirty="0"/>
              <a:t>Postoperative all patients should receive ABZ (10 mg/kg per day) for 6 months to prevent recurrence of the disease. The recurrence rate of pulmonary hydatid cyst without postoperative </a:t>
            </a:r>
            <a:r>
              <a:rPr lang="en-US" dirty="0" err="1"/>
              <a:t>antihelminthic</a:t>
            </a:r>
            <a:r>
              <a:rPr lang="en-US" dirty="0"/>
              <a:t> therapy is as high as 11%.</a:t>
            </a:r>
          </a:p>
          <a:p>
            <a:endParaRPr lang="en-US" dirty="0"/>
          </a:p>
          <a:p>
            <a:endParaRPr lang="en-US" dirty="0"/>
          </a:p>
        </p:txBody>
      </p:sp>
    </p:spTree>
    <p:extLst>
      <p:ext uri="{BB962C8B-B14F-4D97-AF65-F5344CB8AC3E}">
        <p14:creationId xmlns:p14="http://schemas.microsoft.com/office/powerpoint/2010/main" val="171870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0" y="1357313"/>
            <a:ext cx="9144000" cy="5214937"/>
          </a:xfrm>
        </p:spPr>
        <p:txBody>
          <a:bodyPr/>
          <a:lstStyle/>
          <a:p>
            <a:pPr marL="457200" indent="-457200" algn="just" rtl="0" eaLnBrk="1" hangingPunct="1">
              <a:lnSpc>
                <a:spcPct val="200000"/>
              </a:lnSpc>
              <a:buClr>
                <a:srgbClr val="C00000"/>
              </a:buClr>
            </a:pPr>
            <a:r>
              <a:rPr lang="en-US" sz="2400" b="1" dirty="0">
                <a:solidFill>
                  <a:srgbClr val="C00000"/>
                </a:solidFill>
                <a:latin typeface="Arial" pitchFamily="34" charset="0"/>
                <a:cs typeface="Arial" pitchFamily="34" charset="0"/>
              </a:rPr>
              <a:t>(D.S in man and herbivorous):</a:t>
            </a:r>
          </a:p>
          <a:p>
            <a:pPr marL="823913" lvl="1" indent="-457200" algn="just" rtl="0" eaLnBrk="1" hangingPunct="1">
              <a:lnSpc>
                <a:spcPct val="200000"/>
              </a:lnSpc>
              <a:buClr>
                <a:srgbClr val="000066"/>
              </a:buClr>
              <a:buFont typeface="Wingdings" pitchFamily="2" charset="2"/>
              <a:buChar char="Ø"/>
            </a:pPr>
            <a:r>
              <a:rPr lang="en-US" b="1" dirty="0">
                <a:solidFill>
                  <a:srgbClr val="003399"/>
                </a:solidFill>
                <a:latin typeface="Arial" pitchFamily="34" charset="0"/>
                <a:cs typeface="Arial" pitchFamily="34" charset="0"/>
              </a:rPr>
              <a:t>Simple </a:t>
            </a:r>
            <a:r>
              <a:rPr lang="en-US" b="1" dirty="0" err="1">
                <a:solidFill>
                  <a:srgbClr val="003399"/>
                </a:solidFill>
                <a:latin typeface="Arial" pitchFamily="34" charset="0"/>
                <a:cs typeface="Arial" pitchFamily="34" charset="0"/>
              </a:rPr>
              <a:t>unilocular</a:t>
            </a:r>
            <a:r>
              <a:rPr lang="en-US" b="1" dirty="0">
                <a:solidFill>
                  <a:srgbClr val="003399"/>
                </a:solidFill>
                <a:latin typeface="Arial" pitchFamily="34" charset="0"/>
                <a:cs typeface="Arial" pitchFamily="34" charset="0"/>
              </a:rPr>
              <a:t> </a:t>
            </a:r>
            <a:r>
              <a:rPr lang="en-US" b="1" dirty="0" err="1">
                <a:solidFill>
                  <a:srgbClr val="003399"/>
                </a:solidFill>
                <a:latin typeface="Arial" pitchFamily="34" charset="0"/>
                <a:cs typeface="Arial" pitchFamily="34" charset="0"/>
              </a:rPr>
              <a:t>hydatid</a:t>
            </a:r>
            <a:r>
              <a:rPr lang="en-US" b="1" dirty="0">
                <a:solidFill>
                  <a:srgbClr val="003399"/>
                </a:solidFill>
                <a:latin typeface="Arial" pitchFamily="34" charset="0"/>
                <a:cs typeface="Arial" pitchFamily="34" charset="0"/>
              </a:rPr>
              <a:t> cyst:-</a:t>
            </a:r>
          </a:p>
          <a:p>
            <a:pPr marL="823913" lvl="1" indent="-457200" algn="just" rtl="0" eaLnBrk="1" hangingPunct="1">
              <a:lnSpc>
                <a:spcPct val="200000"/>
              </a:lnSpc>
              <a:buClr>
                <a:srgbClr val="000066"/>
              </a:buClr>
              <a:buFont typeface="Wingdings" pitchFamily="2" charset="2"/>
              <a:buChar char="Ø"/>
            </a:pPr>
            <a:r>
              <a:rPr lang="en-US" b="1" dirty="0">
                <a:solidFill>
                  <a:srgbClr val="003399"/>
                </a:solidFill>
                <a:latin typeface="Arial" pitchFamily="34" charset="0"/>
                <a:cs typeface="Arial" pitchFamily="34" charset="0"/>
              </a:rPr>
              <a:t>The most common type.</a:t>
            </a:r>
          </a:p>
          <a:p>
            <a:pPr marL="823913" lvl="1" indent="-457200" algn="just" rtl="0" eaLnBrk="1" hangingPunct="1">
              <a:lnSpc>
                <a:spcPct val="200000"/>
              </a:lnSpc>
              <a:buClr>
                <a:srgbClr val="000066"/>
              </a:buClr>
              <a:buFont typeface="Wingdings" pitchFamily="2" charset="2"/>
              <a:buChar char="Ø"/>
            </a:pPr>
            <a:r>
              <a:rPr lang="en-US" b="1" dirty="0">
                <a:solidFill>
                  <a:srgbClr val="003399"/>
                </a:solidFill>
                <a:latin typeface="Arial" pitchFamily="34" charset="0"/>
                <a:cs typeface="Arial" pitchFamily="34" charset="0"/>
              </a:rPr>
              <a:t>.</a:t>
            </a:r>
          </a:p>
        </p:txBody>
      </p:sp>
      <p:sp>
        <p:nvSpPr>
          <p:cNvPr id="8" name="Footer Placeholder 7"/>
          <p:cNvSpPr>
            <a:spLocks noGrp="1"/>
          </p:cNvSpPr>
          <p:nvPr>
            <p:ph type="ftr" sz="quarter" idx="11"/>
          </p:nvPr>
        </p:nvSpPr>
        <p:spPr/>
        <p:txBody>
          <a:bodyPr/>
          <a:lstStyle/>
          <a:p>
            <a:pPr algn="ctr">
              <a:defRPr/>
            </a:pPr>
            <a:r>
              <a:rPr lang="en-US" dirty="0" err="1"/>
              <a:t>Dr.Mona</a:t>
            </a:r>
            <a:r>
              <a:rPr lang="en-US" dirty="0"/>
              <a:t> El </a:t>
            </a:r>
            <a:r>
              <a:rPr lang="en-US" dirty="0" err="1"/>
              <a:t>Sobky</a:t>
            </a:r>
            <a:endParaRPr lang="en-US" dirty="0"/>
          </a:p>
        </p:txBody>
      </p:sp>
      <p:sp>
        <p:nvSpPr>
          <p:cNvPr id="7" name="Slide Number Placeholder 5"/>
          <p:cNvSpPr>
            <a:spLocks noGrp="1"/>
          </p:cNvSpPr>
          <p:nvPr>
            <p:ph type="sldNum" sz="quarter" idx="12"/>
          </p:nvPr>
        </p:nvSpPr>
        <p:spPr/>
        <p:txBody>
          <a:bodyPr/>
          <a:lstStyle/>
          <a:p>
            <a:pPr>
              <a:defRPr/>
            </a:pPr>
            <a:fld id="{DB3592BF-225B-47B2-9E81-2DD48F638838}" type="slidenum">
              <a:rPr lang="ar-SA"/>
              <a:pPr>
                <a:defRPr/>
              </a:pPr>
              <a:t>6</a:t>
            </a:fld>
            <a:endParaRPr lang="en-US"/>
          </a:p>
        </p:txBody>
      </p:sp>
      <p:sp>
        <p:nvSpPr>
          <p:cNvPr id="5" name="Rounded Rectangle 4"/>
          <p:cNvSpPr/>
          <p:nvPr/>
        </p:nvSpPr>
        <p:spPr>
          <a:xfrm>
            <a:off x="2357438" y="214313"/>
            <a:ext cx="4429125" cy="1000125"/>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r>
              <a:rPr lang="en-US" sz="3600" b="1" dirty="0">
                <a:solidFill>
                  <a:srgbClr val="C00000"/>
                </a:solidFill>
                <a:latin typeface="Arial" pitchFamily="34" charset="0"/>
                <a:cs typeface="Arial" pitchFamily="34" charset="0"/>
              </a:rPr>
              <a:t>3-Hydatid cyst</a:t>
            </a:r>
            <a:endParaRPr lang="ar-EG" sz="3600" b="1" dirty="0">
              <a:solidFill>
                <a:srgbClr val="FF0000"/>
              </a:solidFill>
            </a:endParaRPr>
          </a:p>
        </p:txBody>
      </p:sp>
      <p:pic>
        <p:nvPicPr>
          <p:cNvPr id="19462" name="Picture 8" descr="3.jpg"/>
          <p:cNvPicPr>
            <a:picLocks noChangeAspect="1"/>
          </p:cNvPicPr>
          <p:nvPr/>
        </p:nvPicPr>
        <p:blipFill>
          <a:blip r:embed="rId3"/>
          <a:srcRect l="6667" t="2766" r="9999" b="3136"/>
          <a:stretch>
            <a:fillRect/>
          </a:stretch>
        </p:blipFill>
        <p:spPr bwMode="auto">
          <a:xfrm>
            <a:off x="6858000" y="1428750"/>
            <a:ext cx="2071688" cy="2428875"/>
          </a:xfrm>
          <a:prstGeom prst="rect">
            <a:avLst/>
          </a:prstGeom>
          <a:noFill/>
          <a:ln w="38100">
            <a:solidFill>
              <a:srgbClr val="C00000"/>
            </a:solidFill>
            <a:miter lim="800000"/>
            <a:headEnd/>
            <a:tailEnd/>
          </a:ln>
        </p:spPr>
      </p:pic>
      <p:pic>
        <p:nvPicPr>
          <p:cNvPr id="19463" name="Picture 7" descr="C:\Users\Matrix\Downloads\hydatid cyst.jpg"/>
          <p:cNvPicPr>
            <a:picLocks noChangeAspect="1" noChangeArrowheads="1"/>
          </p:cNvPicPr>
          <p:nvPr/>
        </p:nvPicPr>
        <p:blipFill>
          <a:blip r:embed="rId4"/>
          <a:srcRect b="8333"/>
          <a:stretch>
            <a:fillRect/>
          </a:stretch>
        </p:blipFill>
        <p:spPr bwMode="auto">
          <a:xfrm>
            <a:off x="6786563" y="4071938"/>
            <a:ext cx="2071687" cy="2357437"/>
          </a:xfrm>
          <a:prstGeom prst="rect">
            <a:avLst/>
          </a:prstGeom>
          <a:noFill/>
          <a:ln w="38100">
            <a:solidFill>
              <a:srgbClr val="C00000"/>
            </a:solidFill>
            <a:miter lim="800000"/>
            <a:headEnd/>
            <a:tailEnd/>
          </a:ln>
        </p:spPr>
      </p:pic>
    </p:spTree>
  </p:cSld>
  <p:clrMapOvr>
    <a:masterClrMapping/>
  </p:clrMapOvr>
  <p:transition spd="med">
    <p:wheel spokes="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3AD1F-05B7-4C56-A4DF-A72678FEAC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FE34FD3-20F2-49C9-A117-98DC78322031}"/>
              </a:ext>
            </a:extLst>
          </p:cNvPr>
          <p:cNvSpPr>
            <a:spLocks noGrp="1"/>
          </p:cNvSpPr>
          <p:nvPr>
            <p:ph idx="1"/>
          </p:nvPr>
        </p:nvSpPr>
        <p:spPr/>
        <p:txBody>
          <a:bodyPr/>
          <a:lstStyle/>
          <a:p>
            <a:r>
              <a:rPr lang="en-US" dirty="0"/>
              <a:t> Liver function tests and chest radiography should be done monthly for the first 3 months. The follow-up then continued every 3 months by chest radiography until the end of postoperative year 1.</a:t>
            </a:r>
          </a:p>
          <a:p>
            <a:endParaRPr lang="en-US" dirty="0"/>
          </a:p>
        </p:txBody>
      </p:sp>
    </p:spTree>
    <p:extLst>
      <p:ext uri="{BB962C8B-B14F-4D97-AF65-F5344CB8AC3E}">
        <p14:creationId xmlns:p14="http://schemas.microsoft.com/office/powerpoint/2010/main" val="16004170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7B692E-98DD-46B4-850F-B5504C35065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83FF4EBC-470F-4772-B976-A7FBCD5FE6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042" y="274638"/>
            <a:ext cx="8037957" cy="6583362"/>
          </a:xfrm>
        </p:spPr>
      </p:pic>
    </p:spTree>
    <p:extLst>
      <p:ext uri="{BB962C8B-B14F-4D97-AF65-F5344CB8AC3E}">
        <p14:creationId xmlns:p14="http://schemas.microsoft.com/office/powerpoint/2010/main" val="34325538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ctr">
              <a:buNone/>
            </a:pPr>
            <a:r>
              <a:rPr lang="en-US" dirty="0"/>
              <a:t> </a:t>
            </a:r>
            <a:r>
              <a:rPr lang="en-US" sz="6600" dirty="0"/>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643188" y="6492875"/>
            <a:ext cx="3352800" cy="365125"/>
          </a:xfrm>
        </p:spPr>
        <p:txBody>
          <a:bodyPr/>
          <a:lstStyle/>
          <a:p>
            <a:pPr algn="ctr">
              <a:defRPr/>
            </a:pPr>
            <a:r>
              <a:rPr lang="en-US" dirty="0" err="1"/>
              <a:t>Dr.Mona</a:t>
            </a:r>
            <a:r>
              <a:rPr lang="en-US" dirty="0"/>
              <a:t> El </a:t>
            </a:r>
            <a:r>
              <a:rPr lang="en-US" dirty="0" err="1"/>
              <a:t>Sobky</a:t>
            </a:r>
            <a:endParaRPr lang="en-US" dirty="0"/>
          </a:p>
        </p:txBody>
      </p:sp>
      <p:sp>
        <p:nvSpPr>
          <p:cNvPr id="7" name="Slide Number Placeholder 5"/>
          <p:cNvSpPr>
            <a:spLocks noGrp="1"/>
          </p:cNvSpPr>
          <p:nvPr>
            <p:ph type="sldNum" sz="quarter" idx="12"/>
          </p:nvPr>
        </p:nvSpPr>
        <p:spPr/>
        <p:txBody>
          <a:bodyPr/>
          <a:lstStyle/>
          <a:p>
            <a:pPr>
              <a:defRPr/>
            </a:pPr>
            <a:fld id="{AB00E00B-4A4C-4AA4-B704-84AECCE13CD8}" type="slidenum">
              <a:rPr lang="ar-SA"/>
              <a:pPr>
                <a:defRPr/>
              </a:pPr>
              <a:t>7</a:t>
            </a:fld>
            <a:endParaRPr lang="en-US"/>
          </a:p>
        </p:txBody>
      </p:sp>
      <p:sp>
        <p:nvSpPr>
          <p:cNvPr id="5" name="Rounded Rectangle 4"/>
          <p:cNvSpPr/>
          <p:nvPr/>
        </p:nvSpPr>
        <p:spPr>
          <a:xfrm>
            <a:off x="1357313" y="357188"/>
            <a:ext cx="6696075" cy="1000125"/>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600" b="1" dirty="0">
                <a:solidFill>
                  <a:srgbClr val="C00000"/>
                </a:solidFill>
                <a:latin typeface="Arial" pitchFamily="34" charset="0"/>
                <a:cs typeface="Arial" pitchFamily="34" charset="0"/>
              </a:rPr>
              <a:t>Structure of </a:t>
            </a:r>
            <a:r>
              <a:rPr lang="en-US" sz="3600" b="1" dirty="0" err="1">
                <a:solidFill>
                  <a:srgbClr val="C00000"/>
                </a:solidFill>
                <a:latin typeface="Arial" pitchFamily="34" charset="0"/>
                <a:cs typeface="Arial" pitchFamily="34" charset="0"/>
              </a:rPr>
              <a:t>Hydatid</a:t>
            </a:r>
            <a:r>
              <a:rPr lang="en-US" sz="3600" b="1" dirty="0">
                <a:solidFill>
                  <a:srgbClr val="C00000"/>
                </a:solidFill>
                <a:latin typeface="Arial" pitchFamily="34" charset="0"/>
                <a:cs typeface="Arial" pitchFamily="34" charset="0"/>
              </a:rPr>
              <a:t> cyst</a:t>
            </a:r>
            <a:endParaRPr lang="ar-EG" sz="3600" b="1" dirty="0">
              <a:solidFill>
                <a:srgbClr val="FF0000"/>
              </a:solidFill>
            </a:endParaRPr>
          </a:p>
        </p:txBody>
      </p:sp>
      <p:pic>
        <p:nvPicPr>
          <p:cNvPr id="20485" name="Picture 7" descr="D:\صور الكتاب\كتاب العملي نهائي\pict practical\hyd xxx.jpg"/>
          <p:cNvPicPr>
            <a:picLocks noChangeAspect="1" noChangeArrowheads="1"/>
          </p:cNvPicPr>
          <p:nvPr/>
        </p:nvPicPr>
        <p:blipFill>
          <a:blip r:embed="rId3"/>
          <a:srcRect/>
          <a:stretch>
            <a:fillRect/>
          </a:stretch>
        </p:blipFill>
        <p:spPr bwMode="auto">
          <a:xfrm>
            <a:off x="1214438" y="1785938"/>
            <a:ext cx="6572250" cy="4643437"/>
          </a:xfrm>
          <a:prstGeom prst="rect">
            <a:avLst/>
          </a:prstGeom>
          <a:noFill/>
          <a:ln w="38100">
            <a:solidFill>
              <a:srgbClr val="C00000"/>
            </a:solid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تذييل 2"/>
          <p:cNvSpPr>
            <a:spLocks noGrp="1"/>
          </p:cNvSpPr>
          <p:nvPr>
            <p:ph type="ftr" sz="quarter" idx="11"/>
          </p:nvPr>
        </p:nvSpPr>
        <p:spPr/>
        <p:txBody>
          <a:bodyPr/>
          <a:lstStyle/>
          <a:p>
            <a:pPr>
              <a:defRPr/>
            </a:pPr>
            <a:r>
              <a:rPr lang="en-US"/>
              <a:t>Dr.Mona El Sobky</a:t>
            </a:r>
          </a:p>
        </p:txBody>
      </p:sp>
      <p:sp>
        <p:nvSpPr>
          <p:cNvPr id="4" name="عنصر نائب لرقم الشريحة 3"/>
          <p:cNvSpPr>
            <a:spLocks noGrp="1"/>
          </p:cNvSpPr>
          <p:nvPr>
            <p:ph type="sldNum" sz="quarter" idx="12"/>
          </p:nvPr>
        </p:nvSpPr>
        <p:spPr/>
        <p:txBody>
          <a:bodyPr/>
          <a:lstStyle/>
          <a:p>
            <a:pPr>
              <a:defRPr/>
            </a:pPr>
            <a:fld id="{F1A613E1-D5F5-443C-8BBD-95466D625F73}" type="slidenum">
              <a:rPr lang="ar-SA" smtClean="0"/>
              <a:pPr>
                <a:defRPr/>
              </a:pPr>
              <a:t>8</a:t>
            </a:fld>
            <a:endParaRPr lang="en-US"/>
          </a:p>
        </p:txBody>
      </p:sp>
      <p:pic>
        <p:nvPicPr>
          <p:cNvPr id="60418" name="Picture 2" descr="C:\Users\admin\Desktop\download.jpg"/>
          <p:cNvPicPr>
            <a:picLocks noChangeAspect="1" noChangeArrowheads="1"/>
          </p:cNvPicPr>
          <p:nvPr/>
        </p:nvPicPr>
        <p:blipFill>
          <a:blip r:embed="rId2"/>
          <a:srcRect/>
          <a:stretch>
            <a:fillRect/>
          </a:stretch>
        </p:blipFill>
        <p:spPr bwMode="auto">
          <a:xfrm>
            <a:off x="1785918" y="857232"/>
            <a:ext cx="5437204" cy="533243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fontScale="92500" lnSpcReduction="10000"/>
          </a:bodyPr>
          <a:lstStyle/>
          <a:p>
            <a:r>
              <a:rPr lang="en-US" dirty="0"/>
              <a:t> Echinococcosis or </a:t>
            </a:r>
            <a:r>
              <a:rPr lang="en-US" dirty="0" err="1"/>
              <a:t>hydatid</a:t>
            </a:r>
            <a:r>
              <a:rPr lang="en-US" dirty="0"/>
              <a:t> disease is caused by larvae of the tapeworm </a:t>
            </a:r>
            <a:r>
              <a:rPr lang="en-US" dirty="0" err="1"/>
              <a:t>Echinococcus</a:t>
            </a:r>
            <a:r>
              <a:rPr lang="en-US" dirty="0"/>
              <a:t>. </a:t>
            </a:r>
          </a:p>
          <a:p>
            <a:r>
              <a:rPr lang="en-US" dirty="0"/>
              <a:t> The vast majority of infestations in humans are caused by E. </a:t>
            </a:r>
            <a:r>
              <a:rPr lang="en-US" dirty="0" err="1"/>
              <a:t>granulosus</a:t>
            </a:r>
            <a:r>
              <a:rPr lang="en-US" dirty="0"/>
              <a:t>. Causing cystic </a:t>
            </a:r>
            <a:r>
              <a:rPr lang="en-US" dirty="0" err="1"/>
              <a:t>echinococcosis</a:t>
            </a:r>
            <a:r>
              <a:rPr lang="en-US" dirty="0"/>
              <a:t>. </a:t>
            </a:r>
          </a:p>
          <a:p>
            <a:r>
              <a:rPr lang="en-US" dirty="0"/>
              <a:t> Humans are exposed less frequently to E. </a:t>
            </a:r>
            <a:r>
              <a:rPr lang="en-US" dirty="0" err="1"/>
              <a:t>multilocularis</a:t>
            </a:r>
            <a:r>
              <a:rPr lang="en-US" dirty="0"/>
              <a:t>, which causes alveolar </a:t>
            </a:r>
            <a:r>
              <a:rPr lang="en-US" dirty="0" err="1"/>
              <a:t>echinococcosis</a:t>
            </a:r>
            <a:r>
              <a:rPr lang="en-US" dirty="0"/>
              <a:t>, </a:t>
            </a:r>
            <a:r>
              <a:rPr lang="en-US" dirty="0" err="1"/>
              <a:t>becauseE</a:t>
            </a:r>
            <a:r>
              <a:rPr lang="en-US" dirty="0"/>
              <a:t>. </a:t>
            </a:r>
            <a:r>
              <a:rPr lang="en-US" dirty="0" err="1"/>
              <a:t>Multilocularis</a:t>
            </a:r>
            <a:r>
              <a:rPr lang="en-US" dirty="0"/>
              <a:t> infestation usually occurs in colder areas and is associated with animals in wild ecosystems, especially foxes.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602</TotalTime>
  <Words>2425</Words>
  <Application>Microsoft Office PowerPoint</Application>
  <PresentationFormat>On-screen Show (4:3)</PresentationFormat>
  <Paragraphs>191</Paragraphs>
  <Slides>62</Slides>
  <Notes>6</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انقلاب</vt:lpstr>
      <vt:lpstr>Hydatid Lung (Pulmonary Echinococcosis)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cycle</vt:lpstr>
      <vt:lpstr>Life cycle</vt:lpstr>
      <vt:lpstr>Organ involvement</vt:lpstr>
      <vt:lpstr>PowerPoint Presentation</vt:lpstr>
      <vt:lpstr>Clinical features</vt:lpstr>
      <vt:lpstr>PowerPoint Presentation</vt:lpstr>
      <vt:lpstr>PowerPoint Presentation</vt:lpstr>
      <vt:lpstr>PowerPoint Presentation</vt:lpstr>
      <vt:lpstr>PowerPoint Presentation</vt:lpstr>
      <vt:lpstr>PowerPoint Presentation</vt:lpstr>
      <vt:lpstr>Laboratory tests </vt:lpstr>
      <vt:lpstr>PowerPoint Presentation</vt:lpstr>
      <vt:lpstr>PowerPoint Presentation</vt:lpstr>
      <vt:lpstr>PowerPoint Presentation</vt:lpstr>
      <vt:lpstr>  Imaging Techniques  </vt:lpstr>
      <vt:lpstr>Classical signs of pulmonary hydatid cyst on chest X-ray.</vt:lpstr>
      <vt:lpstr>In case of uncomplicated pulmonary hydatid disease:</vt:lpstr>
      <vt:lpstr>PowerPoint Presentation</vt:lpstr>
      <vt:lpstr>PowerPoint Presentation</vt:lpstr>
      <vt:lpstr>Complicated hydatid cyst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vt:lpstr>
      <vt:lpstr>Percutaneous aspiration </vt:lpstr>
      <vt:lpstr>PowerPoint Presentation</vt:lpstr>
      <vt:lpstr>Management </vt:lpstr>
      <vt:lpstr>pharmacotherapy</vt:lpstr>
      <vt:lpstr>When to use pharmacotherapy ? </vt:lpstr>
      <vt:lpstr>Contraindication of pharmacotherapy </vt:lpstr>
      <vt:lpstr>Surgical therapy</vt:lpstr>
      <vt:lpstr>PowerPoint Presentation</vt:lpstr>
      <vt:lpstr>Notes :</vt:lpstr>
      <vt:lpstr>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Postsurgical follow-up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Hydatid Lung (Pulmonary Echinococcosis)</dc:title>
  <dc:creator>sandra</dc:creator>
  <cp:lastModifiedBy>USER</cp:lastModifiedBy>
  <cp:revision>11</cp:revision>
  <dcterms:created xsi:type="dcterms:W3CDTF">2019-09-15T18:21:32Z</dcterms:created>
  <dcterms:modified xsi:type="dcterms:W3CDTF">2021-01-25T14:44:31Z</dcterms:modified>
</cp:coreProperties>
</file>