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8"/>
  </p:notesMasterIdLst>
  <p:sldIdLst>
    <p:sldId id="256" r:id="rId2"/>
    <p:sldId id="280" r:id="rId3"/>
    <p:sldId id="257" r:id="rId4"/>
    <p:sldId id="332" r:id="rId5"/>
    <p:sldId id="263" r:id="rId6"/>
    <p:sldId id="261" r:id="rId7"/>
    <p:sldId id="264" r:id="rId8"/>
    <p:sldId id="265" r:id="rId9"/>
    <p:sldId id="271" r:id="rId10"/>
    <p:sldId id="333" r:id="rId11"/>
    <p:sldId id="334" r:id="rId12"/>
    <p:sldId id="335" r:id="rId13"/>
    <p:sldId id="268" r:id="rId14"/>
    <p:sldId id="336" r:id="rId15"/>
    <p:sldId id="269" r:id="rId16"/>
    <p:sldId id="270" r:id="rId17"/>
    <p:sldId id="273" r:id="rId18"/>
    <p:sldId id="274" r:id="rId19"/>
    <p:sldId id="275" r:id="rId20"/>
    <p:sldId id="278" r:id="rId21"/>
    <p:sldId id="276" r:id="rId22"/>
    <p:sldId id="337" r:id="rId23"/>
    <p:sldId id="277" r:id="rId24"/>
    <p:sldId id="281" r:id="rId25"/>
    <p:sldId id="282" r:id="rId26"/>
    <p:sldId id="285" r:id="rId27"/>
    <p:sldId id="339" r:id="rId28"/>
    <p:sldId id="286" r:id="rId29"/>
    <p:sldId id="287" r:id="rId30"/>
    <p:sldId id="288" r:id="rId31"/>
    <p:sldId id="340" r:id="rId32"/>
    <p:sldId id="292" r:id="rId33"/>
    <p:sldId id="375" r:id="rId34"/>
    <p:sldId id="376" r:id="rId35"/>
    <p:sldId id="377" r:id="rId36"/>
    <p:sldId id="378" r:id="rId37"/>
    <p:sldId id="379" r:id="rId38"/>
    <p:sldId id="380" r:id="rId39"/>
    <p:sldId id="381" r:id="rId40"/>
    <p:sldId id="382" r:id="rId41"/>
    <p:sldId id="387" r:id="rId42"/>
    <p:sldId id="388" r:id="rId43"/>
    <p:sldId id="390" r:id="rId44"/>
    <p:sldId id="383" r:id="rId45"/>
    <p:sldId id="384" r:id="rId46"/>
    <p:sldId id="391" r:id="rId47"/>
    <p:sldId id="392" r:id="rId48"/>
    <p:sldId id="393" r:id="rId49"/>
    <p:sldId id="394" r:id="rId50"/>
    <p:sldId id="395" r:id="rId51"/>
    <p:sldId id="396" r:id="rId52"/>
    <p:sldId id="397" r:id="rId53"/>
    <p:sldId id="398" r:id="rId54"/>
    <p:sldId id="400" r:id="rId55"/>
    <p:sldId id="401" r:id="rId56"/>
    <p:sldId id="402" r:id="rId57"/>
    <p:sldId id="403" r:id="rId58"/>
    <p:sldId id="404" r:id="rId59"/>
    <p:sldId id="405" r:id="rId60"/>
    <p:sldId id="413" r:id="rId61"/>
    <p:sldId id="406" r:id="rId62"/>
    <p:sldId id="407" r:id="rId63"/>
    <p:sldId id="408" r:id="rId64"/>
    <p:sldId id="409" r:id="rId65"/>
    <p:sldId id="410" r:id="rId66"/>
    <p:sldId id="41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9606" autoAdjust="0"/>
  </p:normalViewPr>
  <p:slideViewPr>
    <p:cSldViewPr snapToGrid="0">
      <p:cViewPr varScale="1">
        <p:scale>
          <a:sx n="65" d="100"/>
          <a:sy n="65" d="100"/>
        </p:scale>
        <p:origin x="-900" y="-108"/>
      </p:cViewPr>
      <p:guideLst>
        <p:guide orient="horz" pos="2160"/>
        <p:guide pos="3840"/>
      </p:guideLst>
    </p:cSldViewPr>
  </p:slideViewPr>
  <p:notesTextViewPr>
    <p:cViewPr>
      <p:scale>
        <a:sx n="1" d="1"/>
        <a:sy n="1" d="1"/>
      </p:scale>
      <p:origin x="0" y="0"/>
    </p:cViewPr>
  </p:notesTextViewPr>
  <p:sorterViewPr>
    <p:cViewPr>
      <p:scale>
        <a:sx n="66" d="100"/>
        <a:sy n="66" d="100"/>
      </p:scale>
      <p:origin x="0" y="47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AE6368B-9E9D-4A94-AA27-DEF60B9985D1}" type="datetimeFigureOut">
              <a:rPr lang="ar-SA" smtClean="0"/>
              <a:pPr/>
              <a:t>13/11/1440</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6C39113-7DCB-4709-B6B0-3FD830A09D03}" type="slidenum">
              <a:rPr lang="ar-SA" smtClean="0"/>
              <a:pPr/>
              <a:t>‹#›</a:t>
            </a:fld>
            <a:endParaRPr lang="ar-SA"/>
          </a:p>
        </p:txBody>
      </p:sp>
    </p:spTree>
    <p:extLst>
      <p:ext uri="{BB962C8B-B14F-4D97-AF65-F5344CB8AC3E}">
        <p14:creationId xmlns="" xmlns:p14="http://schemas.microsoft.com/office/powerpoint/2010/main" val="3591662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6C39113-7DCB-4709-B6B0-3FD830A09D03}" type="slidenum">
              <a:rPr lang="ar-SA" smtClean="0"/>
              <a:pPr/>
              <a:t>3</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sz="1200" b="1" i="0" kern="1200" dirty="0" smtClean="0">
                <a:solidFill>
                  <a:schemeClr val="tx1"/>
                </a:solidFill>
                <a:latin typeface="+mn-lt"/>
                <a:ea typeface="+mn-ea"/>
                <a:cs typeface="+mn-cs"/>
              </a:rPr>
              <a:t>Definition of </a:t>
            </a:r>
            <a:r>
              <a:rPr lang="en-US" sz="1200" b="1" i="0" kern="1200" cap="small" dirty="0" smtClean="0">
                <a:solidFill>
                  <a:schemeClr val="tx1"/>
                </a:solidFill>
                <a:latin typeface="+mn-lt"/>
                <a:ea typeface="+mn-ea"/>
                <a:cs typeface="+mn-cs"/>
              </a:rPr>
              <a:t>scrofula</a:t>
            </a:r>
            <a:r>
              <a:rPr lang="en-US" sz="1200" b="1" i="0" kern="1200" cap="none"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:tuberculosis of lymph nodes especially in the neck</a:t>
            </a:r>
          </a:p>
          <a:p>
            <a:endParaRPr lang="ar-SA" dirty="0"/>
          </a:p>
        </p:txBody>
      </p:sp>
      <p:sp>
        <p:nvSpPr>
          <p:cNvPr id="4" name="عنصر نائب لرقم الشريحة 3"/>
          <p:cNvSpPr>
            <a:spLocks noGrp="1"/>
          </p:cNvSpPr>
          <p:nvPr>
            <p:ph type="sldNum" sz="quarter" idx="10"/>
          </p:nvPr>
        </p:nvSpPr>
        <p:spPr/>
        <p:txBody>
          <a:bodyPr/>
          <a:lstStyle/>
          <a:p>
            <a:fld id="{06C39113-7DCB-4709-B6B0-3FD830A09D03}" type="slidenum">
              <a:rPr lang="ar-SA" smtClean="0"/>
              <a:pPr/>
              <a:t>16</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dirty="0" smtClean="0"/>
              <a:t>TST may be Non-reactive</a:t>
            </a:r>
            <a:r>
              <a:rPr lang="en-US" baseline="0" dirty="0" smtClean="0"/>
              <a:t> as a result of </a:t>
            </a:r>
            <a:r>
              <a:rPr lang="en-US" baseline="0" dirty="0" err="1" smtClean="0"/>
              <a:t>anergy</a:t>
            </a:r>
            <a:r>
              <a:rPr lang="en-US" baseline="0" dirty="0" smtClean="0"/>
              <a:t> </a:t>
            </a:r>
            <a:r>
              <a:rPr lang="en-US" dirty="0" smtClean="0"/>
              <a:t/>
            </a:r>
            <a:br>
              <a:rPr lang="en-US" dirty="0" smtClean="0"/>
            </a:br>
            <a:r>
              <a:rPr lang="en-US" dirty="0" err="1" smtClean="0"/>
              <a:t>Anergy:</a:t>
            </a:r>
            <a:r>
              <a:rPr lang="en-US" sz="1200" b="0" i="0" kern="1200" dirty="0" err="1" smtClean="0">
                <a:solidFill>
                  <a:schemeClr val="tx1"/>
                </a:solidFill>
                <a:latin typeface="+mn-lt"/>
                <a:ea typeface="+mn-ea"/>
                <a:cs typeface="+mn-cs"/>
              </a:rPr>
              <a:t>absence</a:t>
            </a:r>
            <a:r>
              <a:rPr lang="en-US" sz="1200" b="0" i="0" kern="1200" dirty="0" smtClean="0">
                <a:solidFill>
                  <a:schemeClr val="tx1"/>
                </a:solidFill>
                <a:latin typeface="+mn-lt"/>
                <a:ea typeface="+mn-ea"/>
                <a:cs typeface="+mn-cs"/>
              </a:rPr>
              <a:t> of the normal immune response to a particular antigen or allergen</a:t>
            </a:r>
            <a:br>
              <a:rPr lang="en-US" sz="1200" b="0" i="0" kern="1200" dirty="0" smtClean="0">
                <a:solidFill>
                  <a:schemeClr val="tx1"/>
                </a:solidFill>
                <a:latin typeface="+mn-lt"/>
                <a:ea typeface="+mn-ea"/>
                <a:cs typeface="+mn-cs"/>
              </a:rPr>
            </a:br>
            <a:endParaRPr lang="ar-SA" dirty="0"/>
          </a:p>
        </p:txBody>
      </p:sp>
      <p:sp>
        <p:nvSpPr>
          <p:cNvPr id="4" name="عنصر نائب لرقم الشريحة 3"/>
          <p:cNvSpPr>
            <a:spLocks noGrp="1"/>
          </p:cNvSpPr>
          <p:nvPr>
            <p:ph type="sldNum" sz="quarter" idx="10"/>
          </p:nvPr>
        </p:nvSpPr>
        <p:spPr/>
        <p:txBody>
          <a:bodyPr/>
          <a:lstStyle/>
          <a:p>
            <a:fld id="{06C39113-7DCB-4709-B6B0-3FD830A09D03}" type="slidenum">
              <a:rPr lang="ar-SA" smtClean="0"/>
              <a:pPr/>
              <a:t>19</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6C39113-7DCB-4709-B6B0-3FD830A09D03}" type="slidenum">
              <a:rPr lang="ar-SA" smtClean="0"/>
              <a:pPr/>
              <a:t>20</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sz="1200" b="1" dirty="0" smtClean="0"/>
              <a:t>Computed tomography (CT) scans show hydrocephalus, edema, </a:t>
            </a:r>
            <a:r>
              <a:rPr lang="en-US" sz="1200" b="1" dirty="0" err="1" smtClean="0"/>
              <a:t>periventricular</a:t>
            </a:r>
            <a:r>
              <a:rPr lang="en-US" sz="1200" b="1" dirty="0" smtClean="0"/>
              <a:t> </a:t>
            </a:r>
            <a:r>
              <a:rPr lang="en-US" sz="1200" b="1" dirty="0" err="1" smtClean="0"/>
              <a:t>lucencies</a:t>
            </a:r>
            <a:r>
              <a:rPr lang="en-US" sz="1200" b="1" dirty="0" smtClean="0"/>
              <a:t>, and infarctions. Cerebrospinal fluid (CSF) analysis reveals </a:t>
            </a:r>
            <a:r>
              <a:rPr lang="en-US" sz="1200" b="1" dirty="0" err="1" smtClean="0"/>
              <a:t>pleocytosis</a:t>
            </a:r>
            <a:r>
              <a:rPr lang="en-US" sz="1200" b="1" dirty="0" smtClean="0"/>
              <a:t> (50 to 500 leukocytes/mm3), which early in the course of disease may be either lymphocytes or </a:t>
            </a:r>
            <a:r>
              <a:rPr lang="en-US" sz="1200" b="1" dirty="0" err="1" smtClean="0"/>
              <a:t>polymorphonuclear</a:t>
            </a:r>
            <a:r>
              <a:rPr lang="en-US" sz="1200" b="1" dirty="0" smtClean="0"/>
              <a:t> leukocytes. Glucose is low, and protein is significantly elevated. Acid-fast bacilli are not detected frequently in the CSF by either routine or fluorescent staining procedures. Although culture is the standard for diagnosis, PCR for M. tuberculosis is useful to confirm meningitis.</a:t>
            </a:r>
            <a:endParaRPr lang="ar-SA" dirty="0"/>
          </a:p>
        </p:txBody>
      </p:sp>
      <p:sp>
        <p:nvSpPr>
          <p:cNvPr id="4" name="عنصر نائب لرقم الشريحة 3"/>
          <p:cNvSpPr>
            <a:spLocks noGrp="1"/>
          </p:cNvSpPr>
          <p:nvPr>
            <p:ph type="sldNum" sz="quarter" idx="10"/>
          </p:nvPr>
        </p:nvSpPr>
        <p:spPr/>
        <p:txBody>
          <a:bodyPr/>
          <a:lstStyle/>
          <a:p>
            <a:fld id="{06C39113-7DCB-4709-B6B0-3FD830A09D03}" type="slidenum">
              <a:rPr lang="ar-SA" smtClean="0"/>
              <a:pPr/>
              <a:t>21</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6205E5-0590-4A1D-B277-0EBBB46CAB78}" type="slidenum">
              <a:rPr lang="en-US" smtClean="0"/>
              <a:pPr/>
              <a:t>52</a:t>
            </a:fld>
            <a:endParaRPr lang="en-US"/>
          </a:p>
        </p:txBody>
      </p:sp>
    </p:spTree>
    <p:extLst>
      <p:ext uri="{BB962C8B-B14F-4D97-AF65-F5344CB8AC3E}">
        <p14:creationId xmlns="" xmlns:p14="http://schemas.microsoft.com/office/powerpoint/2010/main" val="17789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08DAD-3BDB-4DB2-9662-625622894891}"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4F3D84-A1D0-426E-BE40-A1F043773239}"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D938F6-0934-4226-BFCD-838AFF45B02F}"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91F408-2870-4954-AD12-D8A0CB0E5010}"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CE7A53-012F-4CC6-81EA-C2BD9AFAC14D}"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3F876B-9F56-4C31-A810-9B7EFB04D658}"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AE42E9-6AC2-4F9E-9D84-F24250DC7AC0}"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EB017C-808F-4685-B74D-49865040CE9F}"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58362-70AA-4197-93BB-EF1C792AFB35}"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291CCC-4779-4E4B-9F08-B9A33932833E}" type="datetime1">
              <a:rPr lang="en-US" smtClean="0"/>
              <a:pPr/>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6EF44D-1306-43FC-8519-24DB52AD1EF9}" type="datetime1">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6F9F8-C3FE-46CD-BFE4-AE406E2C4660}" type="datetime1">
              <a:rPr lang="en-US" smtClean="0"/>
              <a:pPr/>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0B63F0-037B-4F84-8D7E-13F7119A3842}" type="datetime1">
              <a:rPr lang="en-US" smtClean="0"/>
              <a:pPr/>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C94BF-78C4-42F6-B8C8-E698F9F8E7AE}" type="datetime1">
              <a:rPr lang="en-US" smtClean="0"/>
              <a:pPr/>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BC7EC0-50B8-4FF5-91D1-FAC11321EC4F}" type="datetime1">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37D04A2-512A-40B3-B846-08B9AC83A2FC}" type="datetime1">
              <a:rPr lang="en-US" smtClean="0"/>
              <a:pPr/>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D5382F-CAF7-4FD8-A647-0BB81D8B0223}" type="datetime1">
              <a:rPr lang="en-US" smtClean="0"/>
              <a:pPr/>
              <a:t>7/15/2019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ransition spd="slow"/>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50173-CE68-440D-873F-EBA7A301A668}"/>
              </a:ext>
            </a:extLst>
          </p:cNvPr>
          <p:cNvSpPr>
            <a:spLocks noGrp="1"/>
          </p:cNvSpPr>
          <p:nvPr>
            <p:ph type="ctrTitle"/>
          </p:nvPr>
        </p:nvSpPr>
        <p:spPr>
          <a:xfrm>
            <a:off x="1290941" y="1435479"/>
            <a:ext cx="7766936" cy="1646302"/>
          </a:xfrm>
        </p:spPr>
        <p:txBody>
          <a:bodyPr/>
          <a:lstStyle/>
          <a:p>
            <a:pPr algn="ctr"/>
            <a:r>
              <a:rPr lang="en-US" dirty="0" smtClean="0"/>
              <a:t>Tuberculosis</a:t>
            </a:r>
            <a:endParaRPr lang="en-US" b="1" dirty="0"/>
          </a:p>
        </p:txBody>
      </p:sp>
      <p:sp>
        <p:nvSpPr>
          <p:cNvPr id="3" name="عنصر نائب لرقم الشريحة 2"/>
          <p:cNvSpPr>
            <a:spLocks noGrp="1"/>
          </p:cNvSpPr>
          <p:nvPr>
            <p:ph type="sldNum" sz="quarter" idx="12"/>
          </p:nvPr>
        </p:nvSpPr>
        <p:spPr/>
        <p:txBody>
          <a:bodyPr/>
          <a:lstStyle/>
          <a:p>
            <a:fld id="{D57F1E4F-1CFF-5643-939E-217C01CDF565}" type="slidenum">
              <a:rPr lang="en-US" smtClean="0"/>
              <a:pPr/>
              <a:t>1</a:t>
            </a:fld>
            <a:endParaRPr lang="en-US" dirty="0"/>
          </a:p>
        </p:txBody>
      </p:sp>
      <p:sp>
        <p:nvSpPr>
          <p:cNvPr id="4" name="مربع نص 3"/>
          <p:cNvSpPr txBox="1"/>
          <p:nvPr/>
        </p:nvSpPr>
        <p:spPr>
          <a:xfrm>
            <a:off x="514576" y="4104594"/>
            <a:ext cx="5109028" cy="2123658"/>
          </a:xfrm>
          <a:prstGeom prst="rect">
            <a:avLst/>
          </a:prstGeom>
          <a:noFill/>
        </p:spPr>
        <p:txBody>
          <a:bodyPr wrap="square" rtlCol="1">
            <a:spAutoFit/>
          </a:bodyPr>
          <a:lstStyle/>
          <a:p>
            <a:pPr algn="ctr"/>
            <a:r>
              <a:rPr lang="en-US" sz="2200" b="1" dirty="0" smtClean="0"/>
              <a:t>Prepared by : </a:t>
            </a:r>
          </a:p>
          <a:p>
            <a:pPr algn="ctr"/>
            <a:r>
              <a:rPr lang="en-US" sz="2200" b="1" dirty="0" err="1" smtClean="0"/>
              <a:t>Mosab</a:t>
            </a:r>
            <a:r>
              <a:rPr lang="en-US" sz="2200" b="1" dirty="0" smtClean="0"/>
              <a:t> </a:t>
            </a:r>
            <a:r>
              <a:rPr lang="en-US" sz="2200" b="1" dirty="0" err="1" smtClean="0"/>
              <a:t>abunamous</a:t>
            </a:r>
            <a:r>
              <a:rPr lang="en-US" sz="2200" b="1" dirty="0" smtClean="0"/>
              <a:t> </a:t>
            </a:r>
            <a:endParaRPr lang="en-US" sz="2200" b="1" dirty="0" smtClean="0"/>
          </a:p>
          <a:p>
            <a:pPr algn="ctr"/>
            <a:r>
              <a:rPr lang="en-US" sz="2200" b="1" dirty="0" err="1" smtClean="0"/>
              <a:t>Nusayba</a:t>
            </a:r>
            <a:r>
              <a:rPr lang="en-US" sz="2200" b="1" dirty="0" smtClean="0"/>
              <a:t> </a:t>
            </a:r>
            <a:r>
              <a:rPr lang="en-US" sz="2200" b="1" dirty="0" err="1" smtClean="0"/>
              <a:t>nawafleh</a:t>
            </a:r>
            <a:r>
              <a:rPr lang="en-US" sz="2200" b="1" dirty="0" smtClean="0"/>
              <a:t> </a:t>
            </a:r>
          </a:p>
          <a:p>
            <a:pPr algn="ctr"/>
            <a:r>
              <a:rPr lang="en-US" sz="2200" b="1" dirty="0" err="1" smtClean="0"/>
              <a:t>Ehsan</a:t>
            </a:r>
            <a:r>
              <a:rPr lang="en-US" sz="2200" b="1" dirty="0" smtClean="0"/>
              <a:t> </a:t>
            </a:r>
            <a:r>
              <a:rPr lang="en-US" sz="2200" b="1" dirty="0" err="1" smtClean="0"/>
              <a:t>alkhawaldeh</a:t>
            </a:r>
            <a:r>
              <a:rPr lang="en-US" sz="2200" b="1" dirty="0" smtClean="0"/>
              <a:t> </a:t>
            </a:r>
          </a:p>
          <a:p>
            <a:pPr algn="ctr"/>
            <a:r>
              <a:rPr lang="en-US" sz="2200" b="1" dirty="0" err="1" smtClean="0"/>
              <a:t>Mahmoud</a:t>
            </a:r>
            <a:r>
              <a:rPr lang="en-US" sz="2200" b="1" dirty="0" smtClean="0"/>
              <a:t> </a:t>
            </a:r>
            <a:r>
              <a:rPr lang="en-US" sz="2200" b="1" dirty="0" err="1" smtClean="0"/>
              <a:t>alfayoumi</a:t>
            </a:r>
            <a:r>
              <a:rPr lang="en-US" sz="2200" b="1" dirty="0" smtClean="0"/>
              <a:t> </a:t>
            </a:r>
            <a:endParaRPr lang="en-US" sz="2200" b="1" dirty="0" smtClean="0"/>
          </a:p>
          <a:p>
            <a:pPr algn="ctr"/>
            <a:r>
              <a:rPr lang="en-US" sz="2200" b="1" dirty="0" smtClean="0"/>
              <a:t>Tariq </a:t>
            </a:r>
            <a:r>
              <a:rPr lang="en-US" sz="2200" b="1" dirty="0" err="1" smtClean="0"/>
              <a:t>aloran</a:t>
            </a:r>
            <a:r>
              <a:rPr lang="en-US" sz="2200" b="1" dirty="0" smtClean="0"/>
              <a:t> </a:t>
            </a:r>
            <a:endParaRPr lang="en-US" sz="2200" b="1" dirty="0" smtClean="0"/>
          </a:p>
        </p:txBody>
      </p:sp>
    </p:spTree>
    <p:extLst>
      <p:ext uri="{BB962C8B-B14F-4D97-AF65-F5344CB8AC3E}">
        <p14:creationId xmlns="" xmlns:p14="http://schemas.microsoft.com/office/powerpoint/2010/main" val="365260804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341" y="206478"/>
            <a:ext cx="8596668" cy="1320800"/>
          </a:xfrm>
        </p:spPr>
        <p:txBody>
          <a:bodyPr/>
          <a:lstStyle/>
          <a:p>
            <a:pPr algn="ctr"/>
            <a:r>
              <a:rPr lang="en-US" sz="4000" b="1" dirty="0" smtClean="0"/>
              <a:t>Pathogenesis</a:t>
            </a:r>
            <a:endParaRPr lang="en-US" sz="4000" b="1" dirty="0"/>
          </a:p>
        </p:txBody>
      </p:sp>
      <p:sp>
        <p:nvSpPr>
          <p:cNvPr id="3" name="Content Placeholder 2"/>
          <p:cNvSpPr>
            <a:spLocks noGrp="1"/>
          </p:cNvSpPr>
          <p:nvPr>
            <p:ph idx="1"/>
          </p:nvPr>
        </p:nvSpPr>
        <p:spPr>
          <a:xfrm>
            <a:off x="382368" y="1349427"/>
            <a:ext cx="9100846" cy="5184108"/>
          </a:xfrm>
        </p:spPr>
        <p:txBody>
          <a:bodyPr>
            <a:normAutofit lnSpcReduction="10000"/>
          </a:bodyPr>
          <a:lstStyle/>
          <a:p>
            <a:r>
              <a:rPr lang="en-US" sz="2600" b="1" dirty="0" smtClean="0"/>
              <a:t>Inhalation</a:t>
            </a:r>
            <a:r>
              <a:rPr lang="en-US" sz="2600" b="1" i="1" dirty="0" smtClean="0"/>
              <a:t> of </a:t>
            </a:r>
            <a:r>
              <a:rPr lang="en-US" sz="2600" b="1" i="1" dirty="0" err="1" smtClean="0"/>
              <a:t>M.tuberculosis</a:t>
            </a:r>
            <a:r>
              <a:rPr lang="en-US" sz="2600" b="1" dirty="0" smtClean="0"/>
              <a:t> </a:t>
            </a:r>
            <a:r>
              <a:rPr lang="en-US" sz="2600" b="1" u="sng" dirty="0" smtClean="0"/>
              <a:t>droplet nuclei</a:t>
            </a:r>
          </a:p>
          <a:p>
            <a:endParaRPr lang="en-US" u="sng" dirty="0" smtClean="0"/>
          </a:p>
          <a:p>
            <a:endParaRPr lang="en-US" u="sng" dirty="0" smtClean="0"/>
          </a:p>
          <a:p>
            <a:r>
              <a:rPr lang="en-US" sz="2200" b="1" dirty="0" smtClean="0"/>
              <a:t>the M.TB lodge in </a:t>
            </a:r>
            <a:r>
              <a:rPr lang="en-US" sz="2200" b="1" dirty="0" smtClean="0">
                <a:solidFill>
                  <a:schemeClr val="accent1">
                    <a:lumMod val="75000"/>
                  </a:schemeClr>
                </a:solidFill>
              </a:rPr>
              <a:t>Alveoli  </a:t>
            </a:r>
            <a:r>
              <a:rPr lang="en-US" sz="2200" b="1" dirty="0" smtClean="0">
                <a:solidFill>
                  <a:schemeClr val="tx1">
                    <a:lumMod val="65000"/>
                    <a:lumOff val="35000"/>
                  </a:schemeClr>
                </a:solidFill>
              </a:rPr>
              <a:t>, </a:t>
            </a:r>
            <a:r>
              <a:rPr lang="en-US" sz="2200" b="1" dirty="0" smtClean="0"/>
              <a:t>and initiate </a:t>
            </a:r>
            <a:r>
              <a:rPr lang="en-US" sz="2200" b="1" u="sng" dirty="0" smtClean="0"/>
              <a:t>Macrophages</a:t>
            </a:r>
            <a:r>
              <a:rPr lang="en-US" sz="2200" b="1" dirty="0" smtClean="0"/>
              <a:t> and </a:t>
            </a:r>
            <a:r>
              <a:rPr lang="en-US" sz="2200" b="1" u="sng" dirty="0" smtClean="0"/>
              <a:t>Lymphocytes </a:t>
            </a:r>
            <a:r>
              <a:rPr lang="en-US" sz="2200" b="1" dirty="0" smtClean="0"/>
              <a:t>.</a:t>
            </a:r>
          </a:p>
          <a:p>
            <a:endParaRPr lang="en-US" sz="2200" b="1" u="sng" dirty="0" smtClean="0">
              <a:solidFill>
                <a:schemeClr val="tx1">
                  <a:lumMod val="65000"/>
                  <a:lumOff val="35000"/>
                </a:schemeClr>
              </a:solidFill>
            </a:endParaRPr>
          </a:p>
          <a:p>
            <a:endParaRPr lang="en-US" sz="2200" u="sng" dirty="0" smtClean="0">
              <a:solidFill>
                <a:schemeClr val="accent1">
                  <a:lumMod val="75000"/>
                </a:schemeClr>
              </a:solidFill>
            </a:endParaRPr>
          </a:p>
          <a:p>
            <a:r>
              <a:rPr lang="en-US" sz="2200" b="1" dirty="0" smtClean="0"/>
              <a:t> MTB get inside the Macrophages by </a:t>
            </a:r>
            <a:r>
              <a:rPr lang="en-US" sz="2200" b="1" u="sng" dirty="0" err="1" smtClean="0"/>
              <a:t>phagocytosis</a:t>
            </a:r>
            <a:r>
              <a:rPr lang="en-US" sz="2200" b="1" dirty="0" smtClean="0"/>
              <a:t> and form </a:t>
            </a:r>
            <a:r>
              <a:rPr lang="en-US" sz="2200" b="1" dirty="0" err="1" smtClean="0">
                <a:solidFill>
                  <a:schemeClr val="accent1">
                    <a:lumMod val="75000"/>
                  </a:schemeClr>
                </a:solidFill>
              </a:rPr>
              <a:t>Phagosomes</a:t>
            </a:r>
            <a:r>
              <a:rPr lang="en-US" sz="2200" b="1" dirty="0" smtClean="0">
                <a:solidFill>
                  <a:schemeClr val="accent1">
                    <a:lumMod val="75000"/>
                  </a:schemeClr>
                </a:solidFill>
              </a:rPr>
              <a:t> </a:t>
            </a:r>
            <a:r>
              <a:rPr lang="en-US" sz="2200" b="1" dirty="0" smtClean="0">
                <a:solidFill>
                  <a:schemeClr val="tx1"/>
                </a:solidFill>
              </a:rPr>
              <a:t>.</a:t>
            </a:r>
          </a:p>
          <a:p>
            <a:endParaRPr lang="en-US" sz="2200" b="1" dirty="0" smtClean="0">
              <a:solidFill>
                <a:schemeClr val="tx1"/>
              </a:solidFill>
            </a:endParaRPr>
          </a:p>
          <a:p>
            <a:endParaRPr lang="en-US" sz="2200" b="1" dirty="0" smtClean="0">
              <a:solidFill>
                <a:schemeClr val="tx1"/>
              </a:solidFill>
            </a:endParaRPr>
          </a:p>
          <a:p>
            <a:r>
              <a:rPr lang="en-US" sz="2200" b="1" dirty="0" smtClean="0">
                <a:solidFill>
                  <a:schemeClr val="tx1"/>
                </a:solidFill>
              </a:rPr>
              <a:t> then the MTB </a:t>
            </a:r>
            <a:r>
              <a:rPr lang="en-US" sz="2200" b="1" u="sng" dirty="0" smtClean="0">
                <a:solidFill>
                  <a:schemeClr val="tx1"/>
                </a:solidFill>
              </a:rPr>
              <a:t>proliferate</a:t>
            </a:r>
            <a:r>
              <a:rPr lang="en-US" sz="2200" b="1" dirty="0" smtClean="0">
                <a:solidFill>
                  <a:schemeClr val="tx1"/>
                </a:solidFill>
              </a:rPr>
              <a:t> and cause </a:t>
            </a:r>
            <a:r>
              <a:rPr lang="en-US" sz="2200" b="1" u="sng" dirty="0" smtClean="0">
                <a:solidFill>
                  <a:schemeClr val="tx1"/>
                </a:solidFill>
              </a:rPr>
              <a:t>localized infection </a:t>
            </a:r>
            <a:r>
              <a:rPr lang="en-US" sz="2200" b="1" dirty="0" smtClean="0">
                <a:solidFill>
                  <a:schemeClr val="tx1"/>
                </a:solidFill>
              </a:rPr>
              <a:t>                  </a:t>
            </a:r>
            <a:r>
              <a:rPr lang="en-US" sz="2200" b="1" u="sng" dirty="0" smtClean="0">
                <a:solidFill>
                  <a:schemeClr val="accent1">
                    <a:lumMod val="75000"/>
                  </a:schemeClr>
                </a:solidFill>
              </a:rPr>
              <a:t>( Primary Tuberculosis )</a:t>
            </a:r>
          </a:p>
          <a:p>
            <a:pPr>
              <a:buNone/>
            </a:pPr>
            <a:endParaRPr lang="en-US" sz="2200" b="1"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5" name="Down Arrow 4"/>
          <p:cNvSpPr/>
          <p:nvPr/>
        </p:nvSpPr>
        <p:spPr>
          <a:xfrm>
            <a:off x="3200401" y="1946787"/>
            <a:ext cx="457200" cy="58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161072" y="3456039"/>
            <a:ext cx="457200" cy="58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136491" y="4950541"/>
            <a:ext cx="457200" cy="58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62" y="530942"/>
            <a:ext cx="8893278" cy="5884605"/>
          </a:xfrm>
        </p:spPr>
        <p:txBody>
          <a:bodyPr>
            <a:normAutofit/>
          </a:bodyPr>
          <a:lstStyle/>
          <a:p>
            <a:r>
              <a:rPr lang="en-US" sz="2200" dirty="0" smtClean="0"/>
              <a:t> </a:t>
            </a:r>
            <a:r>
              <a:rPr lang="en-US" sz="2200" b="1" dirty="0" smtClean="0">
                <a:solidFill>
                  <a:schemeClr val="tx1"/>
                </a:solidFill>
              </a:rPr>
              <a:t>then</a:t>
            </a:r>
            <a:r>
              <a:rPr lang="en-US" sz="2200" dirty="0" smtClean="0">
                <a:solidFill>
                  <a:schemeClr val="tx1"/>
                </a:solidFill>
              </a:rPr>
              <a:t> , after </a:t>
            </a:r>
            <a:r>
              <a:rPr lang="en-US" sz="2200" b="1" dirty="0" smtClean="0">
                <a:solidFill>
                  <a:schemeClr val="accent1">
                    <a:lumMod val="75000"/>
                  </a:schemeClr>
                </a:solidFill>
              </a:rPr>
              <a:t>3 weeks </a:t>
            </a:r>
            <a:r>
              <a:rPr lang="en-US" sz="2200" b="1" dirty="0" smtClean="0">
                <a:solidFill>
                  <a:schemeClr val="tx1"/>
                </a:solidFill>
              </a:rPr>
              <a:t>of the initial infection , the immune cells </a:t>
            </a:r>
            <a:r>
              <a:rPr lang="en-US" sz="2200" b="1" dirty="0" err="1" smtClean="0">
                <a:solidFill>
                  <a:schemeClr val="tx1"/>
                </a:solidFill>
              </a:rPr>
              <a:t>sorround</a:t>
            </a:r>
            <a:r>
              <a:rPr lang="en-US" sz="2200" b="1" dirty="0" smtClean="0">
                <a:solidFill>
                  <a:schemeClr val="tx1"/>
                </a:solidFill>
              </a:rPr>
              <a:t> the cell of Tb and form </a:t>
            </a:r>
            <a:r>
              <a:rPr lang="en-US" sz="2200" dirty="0" smtClean="0"/>
              <a:t>( </a:t>
            </a:r>
            <a:r>
              <a:rPr lang="en-US" sz="2200" b="1" dirty="0" err="1" smtClean="0">
                <a:solidFill>
                  <a:schemeClr val="accent1">
                    <a:lumMod val="75000"/>
                  </a:schemeClr>
                </a:solidFill>
              </a:rPr>
              <a:t>Granuloma</a:t>
            </a:r>
            <a:r>
              <a:rPr lang="en-US" sz="2200" dirty="0" smtClean="0"/>
              <a:t> ) .</a:t>
            </a:r>
          </a:p>
          <a:p>
            <a:endParaRPr lang="en-US" sz="2200" dirty="0" smtClean="0"/>
          </a:p>
          <a:p>
            <a:pPr>
              <a:buNone/>
            </a:pPr>
            <a:endParaRPr lang="en-US" sz="2200" dirty="0" smtClean="0"/>
          </a:p>
          <a:p>
            <a:r>
              <a:rPr lang="en-US" sz="2200" dirty="0" smtClean="0"/>
              <a:t> </a:t>
            </a:r>
            <a:r>
              <a:rPr lang="en-US" sz="2200" b="1" dirty="0" smtClean="0">
                <a:solidFill>
                  <a:schemeClr val="tx1"/>
                </a:solidFill>
              </a:rPr>
              <a:t>Numerous </a:t>
            </a:r>
            <a:r>
              <a:rPr lang="en-US" sz="2200" b="1" dirty="0" err="1" smtClean="0">
                <a:solidFill>
                  <a:schemeClr val="tx1"/>
                </a:solidFill>
              </a:rPr>
              <a:t>granulomas</a:t>
            </a:r>
            <a:r>
              <a:rPr lang="en-US" sz="2200" b="1" dirty="0" smtClean="0">
                <a:solidFill>
                  <a:schemeClr val="tx1"/>
                </a:solidFill>
              </a:rPr>
              <a:t> aggregate to form a </a:t>
            </a:r>
            <a:r>
              <a:rPr lang="en-US" sz="2200" b="1" u="sng" dirty="0" smtClean="0">
                <a:solidFill>
                  <a:schemeClr val="tx1"/>
                </a:solidFill>
              </a:rPr>
              <a:t>primary lesion or </a:t>
            </a:r>
            <a:r>
              <a:rPr lang="en-US" sz="2200" b="1" u="sng" dirty="0" smtClean="0">
                <a:solidFill>
                  <a:schemeClr val="accent1">
                    <a:lumMod val="75000"/>
                  </a:schemeClr>
                </a:solidFill>
              </a:rPr>
              <a:t>‘</a:t>
            </a:r>
            <a:r>
              <a:rPr lang="en-US" sz="2200" b="1" u="sng" dirty="0" err="1" smtClean="0">
                <a:solidFill>
                  <a:schemeClr val="accent1">
                    <a:lumMod val="75000"/>
                  </a:schemeClr>
                </a:solidFill>
              </a:rPr>
              <a:t>Ghon</a:t>
            </a:r>
            <a:r>
              <a:rPr lang="en-US" sz="2200" b="1" u="sng" dirty="0" smtClean="0">
                <a:solidFill>
                  <a:schemeClr val="accent1">
                    <a:lumMod val="75000"/>
                  </a:schemeClr>
                </a:solidFill>
              </a:rPr>
              <a:t> focus</a:t>
            </a:r>
            <a:r>
              <a:rPr lang="en-US" sz="2200" b="1" dirty="0" smtClean="0">
                <a:solidFill>
                  <a:schemeClr val="accent1">
                    <a:lumMod val="75000"/>
                  </a:schemeClr>
                </a:solidFill>
              </a:rPr>
              <a:t>’</a:t>
            </a:r>
            <a:r>
              <a:rPr lang="en-US" sz="2200" b="1" dirty="0" smtClean="0"/>
              <a:t> </a:t>
            </a:r>
            <a:r>
              <a:rPr lang="en-US" sz="2200" b="1" dirty="0" smtClean="0">
                <a:solidFill>
                  <a:schemeClr val="tx1"/>
                </a:solidFill>
              </a:rPr>
              <a:t>(a pale yellow , </a:t>
            </a:r>
            <a:r>
              <a:rPr lang="en-US" sz="2200" b="1" dirty="0" err="1" smtClean="0">
                <a:solidFill>
                  <a:schemeClr val="tx1"/>
                </a:solidFill>
              </a:rPr>
              <a:t>caseous</a:t>
            </a:r>
            <a:r>
              <a:rPr lang="en-US" sz="2200" b="1" dirty="0" smtClean="0">
                <a:solidFill>
                  <a:schemeClr val="tx1"/>
                </a:solidFill>
              </a:rPr>
              <a:t> nodule , usually a few millimeters to 1-2 cm in diameter ), which is characteristically situated in the </a:t>
            </a:r>
            <a:r>
              <a:rPr lang="en-US" sz="2200" b="1" u="sng" dirty="0" smtClean="0">
                <a:solidFill>
                  <a:schemeClr val="tx1"/>
                </a:solidFill>
              </a:rPr>
              <a:t>periphery of the lung </a:t>
            </a:r>
            <a:r>
              <a:rPr lang="en-US" sz="2200" b="1" dirty="0" smtClean="0">
                <a:solidFill>
                  <a:schemeClr val="tx1"/>
                </a:solidFill>
              </a:rPr>
              <a:t>.</a:t>
            </a:r>
          </a:p>
          <a:p>
            <a:endParaRPr lang="en-US" sz="2200" b="1" u="sng" dirty="0" smtClean="0"/>
          </a:p>
          <a:p>
            <a:endParaRPr lang="en-US" sz="2200" b="1" u="sng" dirty="0" smtClean="0"/>
          </a:p>
          <a:p>
            <a:r>
              <a:rPr lang="en-US" sz="2200" b="1" u="sng" dirty="0" smtClean="0"/>
              <a:t> </a:t>
            </a:r>
            <a:endParaRPr lang="en-US" sz="2200" u="sng"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Down Arrow 4"/>
          <p:cNvSpPr/>
          <p:nvPr/>
        </p:nvSpPr>
        <p:spPr>
          <a:xfrm>
            <a:off x="3510117" y="1563329"/>
            <a:ext cx="457200" cy="58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500284" y="3810000"/>
            <a:ext cx="457200" cy="589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3174" y="4513006"/>
            <a:ext cx="9335729" cy="1107996"/>
          </a:xfrm>
          <a:prstGeom prst="rect">
            <a:avLst/>
          </a:prstGeom>
        </p:spPr>
        <p:txBody>
          <a:bodyPr wrap="square">
            <a:spAutoFit/>
          </a:bodyPr>
          <a:lstStyle/>
          <a:p>
            <a:r>
              <a:rPr lang="en-US" sz="2200" b="1" dirty="0" smtClean="0"/>
              <a:t>Spread of MTB to the </a:t>
            </a:r>
            <a:r>
              <a:rPr lang="en-US" sz="2200" b="1" u="sng" dirty="0" err="1" smtClean="0"/>
              <a:t>hilar</a:t>
            </a:r>
            <a:r>
              <a:rPr lang="en-US" sz="2200" b="1" u="sng" dirty="0" smtClean="0"/>
              <a:t> lymph nodes </a:t>
            </a:r>
            <a:r>
              <a:rPr lang="en-US" sz="2200" b="1" dirty="0" smtClean="0"/>
              <a:t> , and the combination of the </a:t>
            </a:r>
            <a:r>
              <a:rPr lang="en-US" sz="2200" b="1" u="sng" dirty="0" err="1" smtClean="0"/>
              <a:t>Ghon</a:t>
            </a:r>
            <a:r>
              <a:rPr lang="en-US" sz="2200" b="1" u="sng" dirty="0" smtClean="0"/>
              <a:t> Focus </a:t>
            </a:r>
            <a:r>
              <a:rPr lang="en-US" sz="2200" b="1" dirty="0" smtClean="0"/>
              <a:t>with </a:t>
            </a:r>
            <a:r>
              <a:rPr lang="en-US" sz="2200" b="1" u="sng" dirty="0" smtClean="0"/>
              <a:t>regional lymph nodes </a:t>
            </a:r>
            <a:r>
              <a:rPr lang="en-US" sz="2200" b="1" dirty="0" smtClean="0"/>
              <a:t>is  referred to as the  </a:t>
            </a:r>
            <a:r>
              <a:rPr lang="en-US" sz="2200" b="1" u="sng" dirty="0" err="1" smtClean="0">
                <a:solidFill>
                  <a:schemeClr val="accent1">
                    <a:lumMod val="75000"/>
                  </a:schemeClr>
                </a:solidFill>
              </a:rPr>
              <a:t>Ghon</a:t>
            </a:r>
            <a:r>
              <a:rPr lang="en-US" sz="2200" b="1" u="sng" dirty="0" smtClean="0">
                <a:solidFill>
                  <a:schemeClr val="accent1">
                    <a:lumMod val="75000"/>
                  </a:schemeClr>
                </a:solidFill>
              </a:rPr>
              <a:t> complex  </a:t>
            </a:r>
            <a:r>
              <a:rPr lang="en-US" sz="2200" dirty="0" smtClean="0">
                <a:sym typeface="Wingdings" pitchFamily="2" charset="2"/>
              </a:rPr>
              <a:t> (</a:t>
            </a:r>
            <a:r>
              <a:rPr lang="en-US" sz="2200" u="sng" dirty="0" err="1" smtClean="0">
                <a:sym typeface="Wingdings" pitchFamily="2" charset="2"/>
              </a:rPr>
              <a:t>subpleural</a:t>
            </a:r>
            <a:r>
              <a:rPr lang="en-US" sz="2200" dirty="0" smtClean="0">
                <a:sym typeface="Wingdings" pitchFamily="2" charset="2"/>
              </a:rPr>
              <a:t> or </a:t>
            </a:r>
            <a:r>
              <a:rPr lang="en-US" sz="2200" u="sng" dirty="0" smtClean="0">
                <a:sym typeface="Wingdings" pitchFamily="2" charset="2"/>
              </a:rPr>
              <a:t>in the lower lobes </a:t>
            </a:r>
            <a:r>
              <a:rPr lang="en-US" sz="2200" dirty="0" smtClean="0">
                <a:sym typeface="Wingdings" pitchFamily="2" charset="2"/>
              </a:rPr>
              <a:t>)</a:t>
            </a:r>
            <a:r>
              <a:rPr lang="en-US" sz="2200" b="1" u="sng" dirty="0" smtClean="0">
                <a:solidFill>
                  <a:schemeClr val="accent1">
                    <a:lumMod val="75000"/>
                  </a:schemeClr>
                </a:solidFill>
              </a:rPr>
              <a:t> </a:t>
            </a:r>
            <a:endParaRPr lang="en-US" sz="2200" dirty="0">
              <a:solidFill>
                <a:schemeClr val="accent1">
                  <a:lumMod val="75000"/>
                </a:schemeClr>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353961"/>
            <a:ext cx="9247239" cy="6135329"/>
          </a:xfrm>
        </p:spPr>
        <p:txBody>
          <a:bodyPr>
            <a:normAutofit/>
          </a:bodyPr>
          <a:lstStyle/>
          <a:p>
            <a:r>
              <a:rPr lang="en-US" dirty="0" smtClean="0"/>
              <a:t> </a:t>
            </a:r>
            <a:r>
              <a:rPr lang="en-US" sz="2200" dirty="0" smtClean="0">
                <a:solidFill>
                  <a:schemeClr val="tx1"/>
                </a:solidFill>
              </a:rPr>
              <a:t>then , this </a:t>
            </a:r>
            <a:r>
              <a:rPr lang="en-US" sz="2200" dirty="0" err="1" smtClean="0">
                <a:solidFill>
                  <a:schemeClr val="tx1"/>
                </a:solidFill>
              </a:rPr>
              <a:t>Ghon</a:t>
            </a:r>
            <a:r>
              <a:rPr lang="en-US" sz="2200" dirty="0" smtClean="0">
                <a:solidFill>
                  <a:schemeClr val="tx1"/>
                </a:solidFill>
              </a:rPr>
              <a:t> complex  goes </a:t>
            </a:r>
            <a:r>
              <a:rPr lang="en-US" sz="2200" dirty="0" smtClean="0">
                <a:solidFill>
                  <a:schemeClr val="accent1">
                    <a:lumMod val="75000"/>
                  </a:schemeClr>
                </a:solidFill>
              </a:rPr>
              <a:t>Fibrosis</a:t>
            </a:r>
            <a:r>
              <a:rPr lang="en-US" sz="2200" dirty="0" smtClean="0"/>
              <a:t> and </a:t>
            </a:r>
            <a:r>
              <a:rPr lang="en-US" sz="2200" dirty="0" smtClean="0">
                <a:solidFill>
                  <a:schemeClr val="accent1">
                    <a:lumMod val="75000"/>
                  </a:schemeClr>
                </a:solidFill>
              </a:rPr>
              <a:t>Calcification</a:t>
            </a:r>
            <a:r>
              <a:rPr lang="en-US" sz="2200" dirty="0" smtClean="0"/>
              <a:t> </a:t>
            </a:r>
            <a:r>
              <a:rPr lang="en-US" sz="2200" dirty="0" smtClean="0">
                <a:solidFill>
                  <a:schemeClr val="tx1"/>
                </a:solidFill>
              </a:rPr>
              <a:t>and</a:t>
            </a:r>
            <a:r>
              <a:rPr lang="en-US" sz="2200" dirty="0" smtClean="0"/>
              <a:t> </a:t>
            </a:r>
            <a:r>
              <a:rPr lang="en-US" sz="2200" dirty="0" smtClean="0">
                <a:solidFill>
                  <a:schemeClr val="tx1"/>
                </a:solidFill>
              </a:rPr>
              <a:t>becomes</a:t>
            </a:r>
            <a:r>
              <a:rPr lang="en-US" dirty="0" smtClean="0"/>
              <a:t>  </a:t>
            </a:r>
            <a:r>
              <a:rPr lang="en-US" dirty="0" smtClean="0">
                <a:solidFill>
                  <a:schemeClr val="tx1"/>
                </a:solidFill>
              </a:rPr>
              <a:t>(</a:t>
            </a:r>
            <a:r>
              <a:rPr lang="en-US" dirty="0" smtClean="0"/>
              <a:t> </a:t>
            </a:r>
            <a:r>
              <a:rPr lang="en-US" sz="2200" b="1" dirty="0" smtClean="0">
                <a:solidFill>
                  <a:schemeClr val="accent1">
                    <a:lumMod val="75000"/>
                  </a:schemeClr>
                </a:solidFill>
              </a:rPr>
              <a:t>Rankle Complex </a:t>
            </a:r>
            <a:r>
              <a:rPr lang="en-US" dirty="0" smtClean="0">
                <a:solidFill>
                  <a:schemeClr val="tx1"/>
                </a:solidFill>
              </a:rPr>
              <a:t>)</a:t>
            </a:r>
            <a:r>
              <a:rPr lang="en-US" dirty="0" smtClean="0"/>
              <a:t> </a:t>
            </a:r>
            <a:r>
              <a:rPr lang="en-US" dirty="0" smtClean="0">
                <a:solidFill>
                  <a:schemeClr val="tx1"/>
                </a:solidFill>
              </a:rPr>
              <a:t>(</a:t>
            </a:r>
            <a:r>
              <a:rPr lang="en-US" b="1" dirty="0" smtClean="0">
                <a:solidFill>
                  <a:schemeClr val="tx1"/>
                </a:solidFill>
              </a:rPr>
              <a:t>is clearly seen on a CXR)</a:t>
            </a:r>
            <a:r>
              <a:rPr lang="en-US" dirty="0" smtClean="0">
                <a:solidFill>
                  <a:schemeClr val="tx1"/>
                </a:solidFill>
              </a:rPr>
              <a:t>.</a:t>
            </a:r>
            <a:r>
              <a:rPr lang="en-US" dirty="0" smtClean="0"/>
              <a:t> </a:t>
            </a:r>
          </a:p>
          <a:p>
            <a:endParaRPr lang="en-US" dirty="0" smtClean="0"/>
          </a:p>
          <a:p>
            <a:endParaRPr lang="en-US" dirty="0" smtClean="0"/>
          </a:p>
          <a:p>
            <a:r>
              <a:rPr lang="en-US" b="1" dirty="0" smtClean="0">
                <a:solidFill>
                  <a:schemeClr val="tx1"/>
                </a:solidFill>
              </a:rPr>
              <a:t> In some cases the </a:t>
            </a:r>
            <a:r>
              <a:rPr lang="en-US" b="1" dirty="0" smtClean="0">
                <a:solidFill>
                  <a:schemeClr val="accent1">
                    <a:lumMod val="75000"/>
                  </a:schemeClr>
                </a:solidFill>
              </a:rPr>
              <a:t>Tb</a:t>
            </a:r>
            <a:r>
              <a:rPr lang="en-US" b="1" dirty="0" smtClean="0">
                <a:solidFill>
                  <a:schemeClr val="tx1"/>
                </a:solidFill>
              </a:rPr>
              <a:t> </a:t>
            </a:r>
            <a:r>
              <a:rPr lang="en-US" b="1" u="sng" dirty="0" smtClean="0">
                <a:solidFill>
                  <a:schemeClr val="tx1"/>
                </a:solidFill>
              </a:rPr>
              <a:t>Killed off </a:t>
            </a:r>
          </a:p>
          <a:p>
            <a:r>
              <a:rPr lang="en-US" b="1" dirty="0" smtClean="0">
                <a:solidFill>
                  <a:schemeClr val="tx1"/>
                </a:solidFill>
              </a:rPr>
              <a:t> In other cases the </a:t>
            </a:r>
            <a:r>
              <a:rPr lang="en-US" b="1" dirty="0" smtClean="0">
                <a:solidFill>
                  <a:schemeClr val="accent1">
                    <a:lumMod val="75000"/>
                  </a:schemeClr>
                </a:solidFill>
              </a:rPr>
              <a:t>Tb</a:t>
            </a:r>
            <a:r>
              <a:rPr lang="en-US" b="1" dirty="0" smtClean="0">
                <a:solidFill>
                  <a:schemeClr val="tx1"/>
                </a:solidFill>
              </a:rPr>
              <a:t> </a:t>
            </a:r>
            <a:r>
              <a:rPr lang="en-US" b="1" u="sng" dirty="0" err="1" smtClean="0">
                <a:solidFill>
                  <a:schemeClr val="tx1"/>
                </a:solidFill>
              </a:rPr>
              <a:t>ramains</a:t>
            </a:r>
            <a:r>
              <a:rPr lang="en-US" b="1" u="sng" dirty="0" smtClean="0">
                <a:solidFill>
                  <a:schemeClr val="tx1"/>
                </a:solidFill>
              </a:rPr>
              <a:t>  Viable </a:t>
            </a:r>
            <a:r>
              <a:rPr lang="en-US" b="1" dirty="0" smtClean="0">
                <a:solidFill>
                  <a:schemeClr val="tx1"/>
                </a:solidFill>
              </a:rPr>
              <a:t>( Latent Tb )</a:t>
            </a:r>
          </a:p>
          <a:p>
            <a:endParaRPr lang="en-US" b="1" dirty="0" smtClean="0"/>
          </a:p>
          <a:p>
            <a:endParaRPr lang="en-US" b="1" dirty="0" smtClean="0"/>
          </a:p>
          <a:p>
            <a:r>
              <a:rPr lang="en-US" b="1" dirty="0" smtClean="0">
                <a:solidFill>
                  <a:schemeClr val="tx1"/>
                </a:solidFill>
              </a:rPr>
              <a:t> if the Immune System become </a:t>
            </a:r>
            <a:r>
              <a:rPr lang="en-US" b="1" dirty="0" err="1" smtClean="0">
                <a:solidFill>
                  <a:schemeClr val="tx1"/>
                </a:solidFill>
              </a:rPr>
              <a:t>Compramised</a:t>
            </a:r>
            <a:r>
              <a:rPr lang="en-US" b="1" dirty="0" smtClean="0">
                <a:solidFill>
                  <a:schemeClr val="tx1"/>
                </a:solidFill>
              </a:rPr>
              <a:t>  ( like with : AIDS or aging ) , the </a:t>
            </a:r>
            <a:r>
              <a:rPr lang="en-US" b="1" u="sng" dirty="0" err="1" smtClean="0">
                <a:solidFill>
                  <a:schemeClr val="tx1"/>
                </a:solidFill>
              </a:rPr>
              <a:t>Ghon</a:t>
            </a:r>
            <a:r>
              <a:rPr lang="en-US" b="1" u="sng" dirty="0" smtClean="0">
                <a:solidFill>
                  <a:schemeClr val="tx1"/>
                </a:solidFill>
              </a:rPr>
              <a:t> Focus </a:t>
            </a:r>
            <a:r>
              <a:rPr lang="en-US" b="1" dirty="0" smtClean="0">
                <a:solidFill>
                  <a:schemeClr val="tx1"/>
                </a:solidFill>
              </a:rPr>
              <a:t>can be </a:t>
            </a:r>
            <a:r>
              <a:rPr lang="en-US" b="1" dirty="0" smtClean="0">
                <a:solidFill>
                  <a:schemeClr val="accent1">
                    <a:lumMod val="75000"/>
                  </a:schemeClr>
                </a:solidFill>
              </a:rPr>
              <a:t>Reactivated </a:t>
            </a:r>
            <a:r>
              <a:rPr lang="en-US" b="1" dirty="0" smtClean="0">
                <a:solidFill>
                  <a:schemeClr val="tx1"/>
                </a:solidFill>
              </a:rPr>
              <a:t>, and the infection spread to the upper lobes </a:t>
            </a:r>
            <a:r>
              <a:rPr lang="en-US" b="1" dirty="0" smtClean="0">
                <a:solidFill>
                  <a:schemeClr val="tx1"/>
                </a:solidFill>
                <a:sym typeface="Wingdings" pitchFamily="2" charset="2"/>
              </a:rPr>
              <a:t> More </a:t>
            </a:r>
            <a:r>
              <a:rPr lang="en-US" b="1" u="sng" dirty="0" err="1" smtClean="0">
                <a:solidFill>
                  <a:schemeClr val="tx1"/>
                </a:solidFill>
                <a:sym typeface="Wingdings" pitchFamily="2" charset="2"/>
              </a:rPr>
              <a:t>Caseous</a:t>
            </a:r>
            <a:r>
              <a:rPr lang="en-US" b="1" u="sng" dirty="0" smtClean="0">
                <a:solidFill>
                  <a:schemeClr val="tx1"/>
                </a:solidFill>
                <a:sym typeface="Wingdings" pitchFamily="2" charset="2"/>
              </a:rPr>
              <a:t> Necrosis </a:t>
            </a:r>
            <a:r>
              <a:rPr lang="en-US" b="1" dirty="0" smtClean="0">
                <a:solidFill>
                  <a:schemeClr val="tx1"/>
                </a:solidFill>
                <a:sym typeface="Wingdings" pitchFamily="2" charset="2"/>
              </a:rPr>
              <a:t>and </a:t>
            </a:r>
            <a:r>
              <a:rPr lang="en-US" b="1" u="sng" dirty="0" smtClean="0">
                <a:solidFill>
                  <a:schemeClr val="tx1"/>
                </a:solidFill>
                <a:sym typeface="Wingdings" pitchFamily="2" charset="2"/>
              </a:rPr>
              <a:t>Cavities</a:t>
            </a:r>
            <a:r>
              <a:rPr lang="en-US" b="1" dirty="0" smtClean="0">
                <a:solidFill>
                  <a:schemeClr val="tx1"/>
                </a:solidFill>
                <a:sym typeface="Wingdings" pitchFamily="2" charset="2"/>
              </a:rPr>
              <a:t> .</a:t>
            </a:r>
          </a:p>
          <a:p>
            <a:endParaRPr lang="en-US" sz="2200" b="1" dirty="0" smtClean="0">
              <a:solidFill>
                <a:schemeClr val="tx1"/>
              </a:solidFill>
              <a:sym typeface="Wingdings" pitchFamily="2" charset="2"/>
            </a:endParaRPr>
          </a:p>
          <a:p>
            <a:r>
              <a:rPr lang="en-US" sz="2200" b="1" dirty="0" smtClean="0">
                <a:solidFill>
                  <a:schemeClr val="tx1"/>
                </a:solidFill>
                <a:sym typeface="Wingdings" pitchFamily="2" charset="2"/>
              </a:rPr>
              <a:t> </a:t>
            </a:r>
            <a:r>
              <a:rPr lang="en-US" sz="2200" b="1" dirty="0" smtClean="0">
                <a:solidFill>
                  <a:schemeClr val="tx1"/>
                </a:solidFill>
              </a:rPr>
              <a:t>However , </a:t>
            </a:r>
            <a:r>
              <a:rPr lang="en-US" sz="2200" b="1" u="sng" dirty="0" smtClean="0">
                <a:solidFill>
                  <a:schemeClr val="tx1"/>
                </a:solidFill>
              </a:rPr>
              <a:t>lymphatic</a:t>
            </a:r>
            <a:r>
              <a:rPr lang="en-US" sz="2200" b="1" dirty="0" smtClean="0">
                <a:solidFill>
                  <a:schemeClr val="tx1"/>
                </a:solidFill>
              </a:rPr>
              <a:t> or </a:t>
            </a:r>
            <a:r>
              <a:rPr lang="en-US" sz="2200" b="1" u="sng" dirty="0" err="1" smtClean="0">
                <a:solidFill>
                  <a:schemeClr val="tx1"/>
                </a:solidFill>
              </a:rPr>
              <a:t>haematogenous</a:t>
            </a:r>
            <a:r>
              <a:rPr lang="en-US" sz="2200" b="1" dirty="0" smtClean="0">
                <a:solidFill>
                  <a:schemeClr val="tx1"/>
                </a:solidFill>
              </a:rPr>
              <a:t> spread may occur , seeding secondary foci in other organs , including </a:t>
            </a:r>
            <a:r>
              <a:rPr lang="en-US" sz="2200" b="1" dirty="0" smtClean="0">
                <a:solidFill>
                  <a:schemeClr val="accent1">
                    <a:lumMod val="75000"/>
                  </a:schemeClr>
                </a:solidFill>
              </a:rPr>
              <a:t>lymph nodes </a:t>
            </a:r>
            <a:r>
              <a:rPr lang="en-US" sz="2200" b="1" dirty="0" smtClean="0">
                <a:solidFill>
                  <a:schemeClr val="tx1"/>
                </a:solidFill>
              </a:rPr>
              <a:t>, </a:t>
            </a:r>
            <a:r>
              <a:rPr lang="en-US" sz="2200" b="1" dirty="0" smtClean="0">
                <a:solidFill>
                  <a:schemeClr val="accent1">
                    <a:lumMod val="75000"/>
                  </a:schemeClr>
                </a:solidFill>
              </a:rPr>
              <a:t>serous membranes </a:t>
            </a:r>
            <a:r>
              <a:rPr lang="en-US" sz="2200" b="1" dirty="0" smtClean="0">
                <a:solidFill>
                  <a:schemeClr val="tx1"/>
                </a:solidFill>
              </a:rPr>
              <a:t>, </a:t>
            </a:r>
            <a:r>
              <a:rPr lang="en-US" sz="2200" b="1" dirty="0" err="1" smtClean="0">
                <a:solidFill>
                  <a:schemeClr val="accent1">
                    <a:lumMod val="75000"/>
                  </a:schemeClr>
                </a:solidFill>
              </a:rPr>
              <a:t>meninges</a:t>
            </a:r>
            <a:r>
              <a:rPr lang="en-US" sz="2200" b="1" dirty="0" smtClean="0">
                <a:solidFill>
                  <a:schemeClr val="tx1"/>
                </a:solidFill>
              </a:rPr>
              <a:t> , </a:t>
            </a:r>
            <a:r>
              <a:rPr lang="en-US" sz="2200" b="1" dirty="0" smtClean="0">
                <a:solidFill>
                  <a:schemeClr val="accent1">
                    <a:lumMod val="75000"/>
                  </a:schemeClr>
                </a:solidFill>
              </a:rPr>
              <a:t>bones</a:t>
            </a:r>
            <a:r>
              <a:rPr lang="en-US" sz="2200" b="1" dirty="0" smtClean="0">
                <a:solidFill>
                  <a:schemeClr val="tx1"/>
                </a:solidFill>
              </a:rPr>
              <a:t> , </a:t>
            </a:r>
            <a:r>
              <a:rPr lang="en-US" sz="2200" b="1" dirty="0" smtClean="0">
                <a:solidFill>
                  <a:schemeClr val="accent1">
                    <a:lumMod val="75000"/>
                  </a:schemeClr>
                </a:solidFill>
              </a:rPr>
              <a:t>liver</a:t>
            </a:r>
            <a:r>
              <a:rPr lang="en-US" sz="2200" b="1" dirty="0" smtClean="0">
                <a:solidFill>
                  <a:schemeClr val="tx1"/>
                </a:solidFill>
              </a:rPr>
              <a:t> , </a:t>
            </a:r>
            <a:r>
              <a:rPr lang="en-US" sz="2200" b="1" dirty="0" smtClean="0">
                <a:solidFill>
                  <a:schemeClr val="accent1">
                    <a:lumMod val="75000"/>
                  </a:schemeClr>
                </a:solidFill>
              </a:rPr>
              <a:t>kidneys</a:t>
            </a:r>
            <a:r>
              <a:rPr lang="en-US" sz="2200" b="1" dirty="0" smtClean="0">
                <a:solidFill>
                  <a:schemeClr val="tx1"/>
                </a:solidFill>
              </a:rPr>
              <a:t> and </a:t>
            </a:r>
            <a:r>
              <a:rPr lang="en-US" sz="2200" b="1" dirty="0" smtClean="0">
                <a:solidFill>
                  <a:schemeClr val="accent1">
                    <a:lumMod val="75000"/>
                  </a:schemeClr>
                </a:solidFill>
              </a:rPr>
              <a:t>lungs</a:t>
            </a:r>
            <a:r>
              <a:rPr lang="en-US" sz="2200" b="1" dirty="0" smtClean="0">
                <a:solidFill>
                  <a:schemeClr val="tx1"/>
                </a:solidFill>
              </a:rPr>
              <a:t> ,which may lie dormant for years </a:t>
            </a:r>
            <a:r>
              <a:rPr lang="en-US" b="1" dirty="0" smtClean="0">
                <a:solidFill>
                  <a:schemeClr val="tx1"/>
                </a:solidFill>
              </a:rPr>
              <a:t>.</a:t>
            </a:r>
            <a:endParaRPr lang="en-US" b="1" dirty="0" smtClean="0">
              <a:solidFill>
                <a:schemeClr val="tx1"/>
              </a:solidFill>
              <a:sym typeface="Wingdings" pitchFamily="2" charset="2"/>
            </a:endParaRPr>
          </a:p>
          <a:p>
            <a:endParaRPr lang="en-US" b="1" dirty="0" smtClean="0">
              <a:solidFill>
                <a:schemeClr val="tx1"/>
              </a:solidFill>
              <a:sym typeface="Wingdings" pitchFamily="2" charset="2"/>
            </a:endParaRPr>
          </a:p>
          <a:p>
            <a:endParaRPr lang="en-US" b="1" dirty="0" smtClean="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cxnSp>
        <p:nvCxnSpPr>
          <p:cNvPr id="10" name="Elbow Connector 9"/>
          <p:cNvCxnSpPr/>
          <p:nvPr/>
        </p:nvCxnSpPr>
        <p:spPr>
          <a:xfrm rot="10800000" flipV="1">
            <a:off x="4203291" y="2802195"/>
            <a:ext cx="1755059" cy="60468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Clinical Manifestations : </a:t>
            </a:r>
            <a:endParaRPr lang="ar-SA" b="1" dirty="0"/>
          </a:p>
        </p:txBody>
      </p:sp>
      <p:sp>
        <p:nvSpPr>
          <p:cNvPr id="3" name="عنصر نائب للمحتوى 2"/>
          <p:cNvSpPr>
            <a:spLocks noGrp="1"/>
          </p:cNvSpPr>
          <p:nvPr>
            <p:ph idx="1"/>
          </p:nvPr>
        </p:nvSpPr>
        <p:spPr>
          <a:xfrm>
            <a:off x="289560" y="1615441"/>
            <a:ext cx="9555480" cy="5013960"/>
          </a:xfrm>
        </p:spPr>
        <p:txBody>
          <a:bodyPr>
            <a:normAutofit/>
          </a:bodyPr>
          <a:lstStyle/>
          <a:p>
            <a:pPr>
              <a:buNone/>
            </a:pPr>
            <a:r>
              <a:rPr lang="en-US" sz="2800" b="1" u="sng" dirty="0" smtClean="0">
                <a:solidFill>
                  <a:schemeClr val="accent2"/>
                </a:solidFill>
              </a:rPr>
              <a:t>Latent tuberculosis:</a:t>
            </a:r>
          </a:p>
          <a:p>
            <a:pPr>
              <a:buNone/>
            </a:pPr>
            <a:endParaRPr lang="en-US" sz="2800" b="1" u="sng" dirty="0" smtClean="0">
              <a:solidFill>
                <a:schemeClr val="accent2"/>
              </a:solidFill>
            </a:endParaRPr>
          </a:p>
          <a:p>
            <a:r>
              <a:rPr lang="en-US" sz="2800" dirty="0" smtClean="0">
                <a:solidFill>
                  <a:schemeClr val="accent2"/>
                </a:solidFill>
              </a:rPr>
              <a:t> </a:t>
            </a:r>
            <a:r>
              <a:rPr lang="en-US" sz="2800" dirty="0" smtClean="0"/>
              <a:t>it’s</a:t>
            </a:r>
            <a:r>
              <a:rPr lang="en-US" sz="2800" dirty="0" smtClean="0">
                <a:solidFill>
                  <a:schemeClr val="accent1">
                    <a:lumMod val="75000"/>
                  </a:schemeClr>
                </a:solidFill>
              </a:rPr>
              <a:t> </a:t>
            </a:r>
            <a:r>
              <a:rPr lang="en-US" sz="2800" dirty="0" smtClean="0"/>
              <a:t>the </a:t>
            </a:r>
            <a:r>
              <a:rPr lang="en-US" sz="2800" u="sng" dirty="0" smtClean="0"/>
              <a:t>asymptomatic stage  </a:t>
            </a:r>
            <a:r>
              <a:rPr lang="en-US" sz="2800" dirty="0" smtClean="0"/>
              <a:t>( infection with Tb , but </a:t>
            </a:r>
            <a:r>
              <a:rPr lang="en-US" sz="2800" u="sng" dirty="0" smtClean="0">
                <a:solidFill>
                  <a:srgbClr val="FF0000"/>
                </a:solidFill>
              </a:rPr>
              <a:t>no disease</a:t>
            </a:r>
            <a:r>
              <a:rPr lang="en-US" sz="2800" dirty="0" smtClean="0">
                <a:solidFill>
                  <a:srgbClr val="FF0000"/>
                </a:solidFill>
              </a:rPr>
              <a:t> </a:t>
            </a:r>
            <a:r>
              <a:rPr lang="en-US" sz="2800" dirty="0" smtClean="0"/>
              <a:t>) </a:t>
            </a:r>
          </a:p>
          <a:p>
            <a:r>
              <a:rPr lang="en-US" sz="2800" dirty="0" smtClean="0"/>
              <a:t> there are no signs or symptoms of illness .</a:t>
            </a:r>
          </a:p>
          <a:p>
            <a:r>
              <a:rPr lang="en-US" sz="2800" dirty="0" smtClean="0"/>
              <a:t>The tuberculin skin test (TST) is positive .</a:t>
            </a:r>
            <a:endParaRPr lang="en-US" sz="2800" b="1" u="sng" dirty="0" smtClean="0">
              <a:solidFill>
                <a:schemeClr val="accent2"/>
              </a:solidFill>
            </a:endParaRPr>
          </a:p>
          <a:p>
            <a:r>
              <a:rPr lang="en-US" sz="2800" dirty="0" smtClean="0"/>
              <a:t> CXR is Normal </a:t>
            </a:r>
          </a:p>
          <a:p>
            <a:endParaRPr lang="en-US" sz="2800" dirty="0" smtClean="0"/>
          </a:p>
          <a:p>
            <a:pPr>
              <a:buNone/>
            </a:pPr>
            <a:endParaRPr lang="ar-SA" sz="2500" b="1" dirty="0">
              <a:solidFill>
                <a:schemeClr val="accent2"/>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13</a:t>
            </a:fld>
            <a:endParaRPr lang="en-US"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452" y="589935"/>
            <a:ext cx="9085006" cy="5560142"/>
          </a:xfrm>
        </p:spPr>
        <p:txBody>
          <a:bodyPr/>
          <a:lstStyle/>
          <a:p>
            <a:r>
              <a:rPr lang="en-US" dirty="0" smtClean="0"/>
              <a:t> </a:t>
            </a:r>
            <a:r>
              <a:rPr lang="en-US" sz="2500" b="1" dirty="0" smtClean="0">
                <a:solidFill>
                  <a:schemeClr val="accent1">
                    <a:lumMod val="75000"/>
                  </a:schemeClr>
                </a:solidFill>
              </a:rPr>
              <a:t>Tuberculosis disease </a:t>
            </a:r>
            <a:r>
              <a:rPr lang="en-US" sz="2200" b="1" dirty="0" smtClean="0"/>
              <a:t>occurs when there are </a:t>
            </a:r>
            <a:r>
              <a:rPr lang="en-US" sz="2200" b="1" u="sng" dirty="0" smtClean="0"/>
              <a:t>clinical signs and symptoms</a:t>
            </a:r>
            <a:r>
              <a:rPr lang="en-US" sz="2200" b="1" dirty="0" smtClean="0"/>
              <a:t> or </a:t>
            </a:r>
            <a:r>
              <a:rPr lang="en-US" sz="2200" b="1" u="sng" dirty="0" smtClean="0"/>
              <a:t>an abnormal chest radiograph</a:t>
            </a:r>
            <a:r>
              <a:rPr lang="en-US" sz="2200" b="1" dirty="0" smtClean="0"/>
              <a:t>.</a:t>
            </a:r>
          </a:p>
          <a:p>
            <a:r>
              <a:rPr lang="en-US" sz="2200" b="1" dirty="0" smtClean="0"/>
              <a:t> The term </a:t>
            </a:r>
            <a:r>
              <a:rPr lang="en-US" sz="2200" b="1" i="1" dirty="0" smtClean="0">
                <a:solidFill>
                  <a:schemeClr val="accent1">
                    <a:lumMod val="75000"/>
                  </a:schemeClr>
                </a:solidFill>
              </a:rPr>
              <a:t>tuberculosis</a:t>
            </a:r>
            <a:r>
              <a:rPr lang="en-US" sz="2200" b="1" i="1" dirty="0" smtClean="0"/>
              <a:t> usually refers to the </a:t>
            </a:r>
            <a:r>
              <a:rPr lang="en-US" sz="2200" b="1" dirty="0" smtClean="0">
                <a:solidFill>
                  <a:schemeClr val="accent1">
                    <a:lumMod val="75000"/>
                  </a:schemeClr>
                </a:solidFill>
              </a:rPr>
              <a:t>disease</a:t>
            </a:r>
            <a:r>
              <a:rPr lang="en-US" sz="2200" b="1" dirty="0" smtClean="0"/>
              <a:t>.</a:t>
            </a:r>
          </a:p>
          <a:p>
            <a:endParaRPr lang="en-US" sz="2200" b="1" dirty="0" smtClean="0"/>
          </a:p>
          <a:p>
            <a:endParaRPr lang="en-US" sz="2200" b="1" dirty="0" smtClean="0"/>
          </a:p>
          <a:p>
            <a:r>
              <a:rPr lang="en-US" sz="2200" b="1" dirty="0" smtClean="0"/>
              <a:t> </a:t>
            </a:r>
            <a:r>
              <a:rPr lang="en-US" sz="2400" dirty="0" smtClean="0"/>
              <a:t>The interval between </a:t>
            </a:r>
            <a:r>
              <a:rPr lang="en-US" sz="2400" dirty="0" smtClean="0">
                <a:solidFill>
                  <a:schemeClr val="accent1">
                    <a:lumMod val="75000"/>
                  </a:schemeClr>
                </a:solidFill>
              </a:rPr>
              <a:t>latent tuberculosis </a:t>
            </a:r>
            <a:r>
              <a:rPr lang="en-US" sz="2400" dirty="0" smtClean="0"/>
              <a:t>and the </a:t>
            </a:r>
            <a:r>
              <a:rPr lang="en-US" sz="2400" dirty="0" smtClean="0">
                <a:solidFill>
                  <a:schemeClr val="accent1">
                    <a:lumMod val="75000"/>
                  </a:schemeClr>
                </a:solidFill>
              </a:rPr>
              <a:t>onset of disease</a:t>
            </a:r>
            <a:r>
              <a:rPr lang="en-US" sz="2400" dirty="0" smtClean="0"/>
              <a:t> may be </a:t>
            </a:r>
            <a:r>
              <a:rPr lang="en-US" sz="2400" u="sng" dirty="0" smtClean="0"/>
              <a:t>several weeks </a:t>
            </a:r>
            <a:r>
              <a:rPr lang="en-US" sz="2400" dirty="0" smtClean="0"/>
              <a:t>or </a:t>
            </a:r>
            <a:r>
              <a:rPr lang="en-US" sz="2400" u="sng" dirty="0" smtClean="0"/>
              <a:t>many decades </a:t>
            </a:r>
            <a:r>
              <a:rPr lang="en-US" sz="2400" dirty="0" smtClean="0"/>
              <a:t>in </a:t>
            </a:r>
            <a:r>
              <a:rPr lang="en-US" sz="2400" dirty="0" smtClean="0">
                <a:solidFill>
                  <a:srgbClr val="FF0000"/>
                </a:solidFill>
              </a:rPr>
              <a:t>adults</a:t>
            </a:r>
            <a:r>
              <a:rPr lang="en-US" sz="2400" dirty="0" smtClean="0"/>
              <a:t>. In </a:t>
            </a:r>
            <a:r>
              <a:rPr lang="en-US" sz="2400" dirty="0" smtClean="0">
                <a:solidFill>
                  <a:srgbClr val="FF0000"/>
                </a:solidFill>
              </a:rPr>
              <a:t>young children</a:t>
            </a:r>
            <a:r>
              <a:rPr lang="en-US" sz="2400" dirty="0" smtClean="0"/>
              <a:t>, tuberculosis usually develops as an </a:t>
            </a:r>
            <a:r>
              <a:rPr lang="en-US" sz="2400" u="sng" dirty="0" smtClean="0"/>
              <a:t>immediate complication of the primary infection</a:t>
            </a:r>
            <a:r>
              <a:rPr lang="en-US" sz="2400" dirty="0" smtClean="0"/>
              <a:t>, and the distinction between infection and disease may be less obvious.</a:t>
            </a:r>
            <a:endParaRPr lang="en-US" sz="22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5471" y="265470"/>
            <a:ext cx="9085006" cy="6238569"/>
          </a:xfrm>
        </p:spPr>
        <p:txBody>
          <a:bodyPr>
            <a:normAutofit/>
          </a:bodyPr>
          <a:lstStyle/>
          <a:p>
            <a:pPr>
              <a:buNone/>
            </a:pPr>
            <a:r>
              <a:rPr lang="en-US" sz="3000" b="1" u="sng" dirty="0" smtClean="0">
                <a:solidFill>
                  <a:schemeClr val="accent2"/>
                </a:solidFill>
              </a:rPr>
              <a:t>Primary pulmonary tuberculosis:</a:t>
            </a:r>
          </a:p>
          <a:p>
            <a:pPr>
              <a:buNone/>
            </a:pPr>
            <a:endParaRPr lang="en-US" sz="2600" b="1" u="sng" dirty="0" smtClean="0">
              <a:solidFill>
                <a:schemeClr val="accent2"/>
              </a:solidFill>
            </a:endParaRPr>
          </a:p>
          <a:p>
            <a:pPr>
              <a:buNone/>
            </a:pPr>
            <a:endParaRPr lang="en-US" sz="2600" b="1" u="sng" dirty="0" smtClean="0">
              <a:solidFill>
                <a:schemeClr val="accent2"/>
              </a:solidFill>
            </a:endParaRPr>
          </a:p>
          <a:p>
            <a:r>
              <a:rPr lang="en-US" sz="2600" b="1" dirty="0" smtClean="0">
                <a:solidFill>
                  <a:schemeClr val="tx1">
                    <a:lumMod val="65000"/>
                    <a:lumOff val="35000"/>
                  </a:schemeClr>
                </a:solidFill>
              </a:rPr>
              <a:t>in</a:t>
            </a:r>
            <a:r>
              <a:rPr lang="en-US" sz="2600" b="1" dirty="0" smtClean="0">
                <a:solidFill>
                  <a:schemeClr val="accent2"/>
                </a:solidFill>
              </a:rPr>
              <a:t> </a:t>
            </a:r>
            <a:r>
              <a:rPr lang="en-US" sz="2800" u="sng" dirty="0" smtClean="0"/>
              <a:t>older infants </a:t>
            </a:r>
            <a:r>
              <a:rPr lang="en-US" sz="2800" dirty="0" smtClean="0"/>
              <a:t>and </a:t>
            </a:r>
            <a:r>
              <a:rPr lang="en-US" sz="2800" u="sng" dirty="0" smtClean="0"/>
              <a:t>children</a:t>
            </a:r>
            <a:r>
              <a:rPr lang="en-US" sz="2800" dirty="0" smtClean="0"/>
              <a:t> is usually an </a:t>
            </a:r>
            <a:r>
              <a:rPr lang="en-US" sz="2800" u="sng" dirty="0" smtClean="0">
                <a:solidFill>
                  <a:schemeClr val="accent1">
                    <a:lumMod val="75000"/>
                  </a:schemeClr>
                </a:solidFill>
              </a:rPr>
              <a:t>asymptomatic</a:t>
            </a:r>
            <a:r>
              <a:rPr lang="en-US" sz="2800" dirty="0" smtClean="0"/>
              <a:t> infection.</a:t>
            </a:r>
          </a:p>
          <a:p>
            <a:endParaRPr lang="en-US" sz="2600" b="1" dirty="0" smtClean="0">
              <a:solidFill>
                <a:schemeClr val="accent2"/>
              </a:solidFill>
            </a:endParaRPr>
          </a:p>
          <a:p>
            <a:r>
              <a:rPr lang="en-US" sz="2600" b="1" dirty="0" smtClean="0">
                <a:solidFill>
                  <a:schemeClr val="accent2"/>
                </a:solidFill>
              </a:rPr>
              <a:t> </a:t>
            </a:r>
            <a:r>
              <a:rPr lang="en-US" sz="2600" dirty="0" smtClean="0"/>
              <a:t>usually there are </a:t>
            </a:r>
            <a:r>
              <a:rPr lang="en-US" sz="2800" u="sng" dirty="0" smtClean="0">
                <a:solidFill>
                  <a:schemeClr val="accent1">
                    <a:lumMod val="75000"/>
                  </a:schemeClr>
                </a:solidFill>
              </a:rPr>
              <a:t>positive TST </a:t>
            </a:r>
            <a:r>
              <a:rPr lang="en-US" sz="2800" u="sng" dirty="0" smtClean="0"/>
              <a:t>(Tuberculin Skin Test)</a:t>
            </a:r>
            <a:r>
              <a:rPr lang="en-US" sz="2800" dirty="0" smtClean="0"/>
              <a:t> .</a:t>
            </a:r>
          </a:p>
          <a:p>
            <a:endParaRPr lang="en-US" sz="2800" u="sng" dirty="0" smtClean="0"/>
          </a:p>
          <a:p>
            <a:r>
              <a:rPr lang="en-US" sz="2800" b="1" dirty="0" smtClean="0"/>
              <a:t> </a:t>
            </a:r>
            <a:r>
              <a:rPr lang="en-US" sz="2800" dirty="0" smtClean="0"/>
              <a:t>Minimal abnormalities on CXR (</a:t>
            </a:r>
            <a:r>
              <a:rPr lang="en-US" sz="2400" dirty="0" smtClean="0"/>
              <a:t>such as an infiltration with </a:t>
            </a:r>
            <a:r>
              <a:rPr lang="en-US" sz="2400" dirty="0" err="1" smtClean="0"/>
              <a:t>hilar</a:t>
            </a:r>
            <a:r>
              <a:rPr lang="en-US" sz="2400" dirty="0" smtClean="0"/>
              <a:t> </a:t>
            </a:r>
            <a:r>
              <a:rPr lang="en-US" sz="2400" dirty="0" err="1" smtClean="0"/>
              <a:t>lymphadenopathy</a:t>
            </a:r>
            <a:r>
              <a:rPr lang="en-US" sz="2400" dirty="0" smtClean="0"/>
              <a:t> or </a:t>
            </a:r>
            <a:r>
              <a:rPr lang="en-US" sz="2400" b="1" dirty="0" err="1" smtClean="0"/>
              <a:t>Ghon</a:t>
            </a:r>
            <a:r>
              <a:rPr lang="en-US" sz="2400" b="1" dirty="0" smtClean="0"/>
              <a:t> complex </a:t>
            </a:r>
            <a:r>
              <a:rPr lang="en-US" sz="2800" b="1" dirty="0" smtClean="0"/>
              <a:t>).</a:t>
            </a:r>
          </a:p>
          <a:p>
            <a:endParaRPr lang="en-US" sz="2800" b="1" dirty="0" smtClean="0"/>
          </a:p>
          <a:p>
            <a:endParaRPr lang="en-US" sz="2600" dirty="0" smtClean="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15</a:t>
            </a:fld>
            <a:endParaRPr lang="en-US"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7703"/>
            <a:ext cx="8816802" cy="5613660"/>
          </a:xfrm>
        </p:spPr>
        <p:txBody>
          <a:bodyPr>
            <a:normAutofit lnSpcReduction="10000"/>
          </a:bodyPr>
          <a:lstStyle/>
          <a:p>
            <a:r>
              <a:rPr lang="en-US" sz="3000" b="1" dirty="0" err="1" smtClean="0">
                <a:solidFill>
                  <a:schemeClr val="accent2"/>
                </a:solidFill>
              </a:rPr>
              <a:t>Lymphadenopathy</a:t>
            </a:r>
            <a:r>
              <a:rPr lang="en-US" sz="3000" b="1" dirty="0" smtClean="0">
                <a:solidFill>
                  <a:schemeClr val="accent2"/>
                </a:solidFill>
              </a:rPr>
              <a:t>:</a:t>
            </a:r>
          </a:p>
          <a:p>
            <a:endParaRPr lang="en-US" sz="2600" b="1" dirty="0" smtClean="0">
              <a:solidFill>
                <a:schemeClr val="accent2"/>
              </a:solidFill>
            </a:endParaRPr>
          </a:p>
          <a:p>
            <a:pPr>
              <a:buFont typeface="Wingdings" pitchFamily="2" charset="2"/>
              <a:buChar char="v"/>
            </a:pPr>
            <a:r>
              <a:rPr lang="en-US" sz="2800" dirty="0" smtClean="0"/>
              <a:t> Is common in </a:t>
            </a:r>
            <a:r>
              <a:rPr lang="en-US" sz="2800" dirty="0" smtClean="0">
                <a:solidFill>
                  <a:schemeClr val="accent1">
                    <a:lumMod val="75000"/>
                  </a:schemeClr>
                </a:solidFill>
              </a:rPr>
              <a:t>primary pulmonary tuberculosis</a:t>
            </a:r>
            <a:r>
              <a:rPr lang="en-US" sz="2800" dirty="0" smtClean="0"/>
              <a:t>.</a:t>
            </a:r>
          </a:p>
          <a:p>
            <a:pPr>
              <a:buFont typeface="Wingdings" pitchFamily="2" charset="2"/>
              <a:buChar char="v"/>
            </a:pPr>
            <a:endParaRPr lang="en-US" sz="2800" dirty="0" smtClean="0"/>
          </a:p>
          <a:p>
            <a:r>
              <a:rPr lang="en-US" sz="2800" dirty="0" smtClean="0"/>
              <a:t> </a:t>
            </a:r>
            <a:r>
              <a:rPr lang="en-US" sz="2800" dirty="0" err="1" smtClean="0"/>
              <a:t>Hilar</a:t>
            </a:r>
            <a:r>
              <a:rPr lang="en-US" sz="2800" dirty="0" smtClean="0"/>
              <a:t> </a:t>
            </a:r>
            <a:r>
              <a:rPr lang="en-US" sz="2800" dirty="0" err="1" smtClean="0"/>
              <a:t>lymphadenopathy</a:t>
            </a:r>
            <a:r>
              <a:rPr lang="en-US" sz="2800" dirty="0" smtClean="0"/>
              <a:t> may compress the </a:t>
            </a:r>
            <a:r>
              <a:rPr lang="en-US" sz="2800" u="sng" dirty="0" smtClean="0"/>
              <a:t>bronchi</a:t>
            </a:r>
            <a:r>
              <a:rPr lang="en-US" sz="2800" dirty="0" smtClean="0"/>
              <a:t> or </a:t>
            </a:r>
            <a:r>
              <a:rPr lang="en-US" sz="2800" u="sng" dirty="0" smtClean="0"/>
              <a:t>trachea</a:t>
            </a:r>
            <a:r>
              <a:rPr lang="en-US" sz="2800" dirty="0" smtClean="0"/>
              <a:t> , causing </a:t>
            </a:r>
            <a:r>
              <a:rPr lang="en-US" sz="2800" dirty="0" smtClean="0">
                <a:solidFill>
                  <a:srgbClr val="00B050"/>
                </a:solidFill>
              </a:rPr>
              <a:t>malaise</a:t>
            </a:r>
            <a:r>
              <a:rPr lang="en-US" sz="2800" dirty="0" smtClean="0"/>
              <a:t> , </a:t>
            </a:r>
            <a:r>
              <a:rPr lang="en-US" sz="2800" dirty="0" smtClean="0">
                <a:solidFill>
                  <a:srgbClr val="00B050"/>
                </a:solidFill>
              </a:rPr>
              <a:t>Lowe-grade fever</a:t>
            </a:r>
            <a:r>
              <a:rPr lang="en-US" sz="2800" dirty="0" smtClean="0"/>
              <a:t>, </a:t>
            </a:r>
            <a:r>
              <a:rPr lang="en-US" sz="2800" dirty="0" err="1" smtClean="0">
                <a:solidFill>
                  <a:srgbClr val="00B050"/>
                </a:solidFill>
              </a:rPr>
              <a:t>erythema</a:t>
            </a:r>
            <a:r>
              <a:rPr lang="en-US" sz="2800" dirty="0" smtClean="0">
                <a:solidFill>
                  <a:srgbClr val="00B050"/>
                </a:solidFill>
              </a:rPr>
              <a:t> </a:t>
            </a:r>
            <a:r>
              <a:rPr lang="en-US" sz="2800" dirty="0" err="1" smtClean="0">
                <a:solidFill>
                  <a:srgbClr val="00B050"/>
                </a:solidFill>
              </a:rPr>
              <a:t>nodosum</a:t>
            </a:r>
            <a:r>
              <a:rPr lang="en-US" sz="2800" dirty="0" smtClean="0">
                <a:solidFill>
                  <a:srgbClr val="00B050"/>
                </a:solidFill>
              </a:rPr>
              <a:t> </a:t>
            </a:r>
            <a:r>
              <a:rPr lang="en-US" sz="2800" dirty="0" smtClean="0"/>
              <a:t>.</a:t>
            </a:r>
          </a:p>
          <a:p>
            <a:pPr>
              <a:buFont typeface="Wingdings" pitchFamily="2" charset="2"/>
              <a:buChar char="v"/>
            </a:pPr>
            <a:endParaRPr lang="en-US" sz="2800" dirty="0" smtClean="0"/>
          </a:p>
          <a:p>
            <a:pPr>
              <a:buFont typeface="Wingdings" pitchFamily="2" charset="2"/>
              <a:buChar char="v"/>
            </a:pPr>
            <a:r>
              <a:rPr lang="en-US" sz="2800" dirty="0" smtClean="0"/>
              <a:t>The most common </a:t>
            </a:r>
            <a:r>
              <a:rPr lang="en-US" sz="2800" dirty="0" err="1" smtClean="0"/>
              <a:t>extrathoracic</a:t>
            </a:r>
            <a:r>
              <a:rPr lang="en-US" sz="2800" dirty="0" smtClean="0"/>
              <a:t> sites of lymphadenitis are </a:t>
            </a:r>
            <a:r>
              <a:rPr lang="en-US" sz="2800" dirty="0" smtClean="0">
                <a:sym typeface="Wingdings" pitchFamily="2" charset="2"/>
              </a:rPr>
              <a:t></a:t>
            </a:r>
            <a:r>
              <a:rPr lang="en-US" sz="2800" dirty="0" smtClean="0"/>
              <a:t> the </a:t>
            </a:r>
            <a:r>
              <a:rPr lang="en-US" sz="2800" dirty="0" smtClean="0">
                <a:solidFill>
                  <a:schemeClr val="accent1">
                    <a:lumMod val="75000"/>
                  </a:schemeClr>
                </a:solidFill>
              </a:rPr>
              <a:t>cervical</a:t>
            </a:r>
            <a:r>
              <a:rPr lang="en-US" sz="2800" dirty="0" smtClean="0"/>
              <a:t>, </a:t>
            </a:r>
            <a:r>
              <a:rPr lang="en-US" sz="2800" dirty="0" err="1" smtClean="0">
                <a:solidFill>
                  <a:schemeClr val="accent1">
                    <a:lumMod val="75000"/>
                  </a:schemeClr>
                </a:solidFill>
              </a:rPr>
              <a:t>supraclavicular</a:t>
            </a:r>
            <a:r>
              <a:rPr lang="en-US" sz="2800" dirty="0" smtClean="0"/>
              <a:t>, and </a:t>
            </a:r>
            <a:r>
              <a:rPr lang="en-US" sz="2800" dirty="0" err="1" smtClean="0">
                <a:solidFill>
                  <a:schemeClr val="accent1">
                    <a:lumMod val="75000"/>
                  </a:schemeClr>
                </a:solidFill>
              </a:rPr>
              <a:t>submandibular</a:t>
            </a:r>
            <a:r>
              <a:rPr lang="en-US" sz="2800" dirty="0" smtClean="0">
                <a:solidFill>
                  <a:schemeClr val="accent1">
                    <a:lumMod val="75000"/>
                  </a:schemeClr>
                </a:solidFill>
              </a:rPr>
              <a:t> areas </a:t>
            </a:r>
            <a:r>
              <a:rPr lang="en-US" sz="2800" dirty="0" smtClean="0"/>
              <a:t>(scrofula = </a:t>
            </a:r>
            <a:r>
              <a:rPr lang="en-US" sz="2400" dirty="0" smtClean="0"/>
              <a:t>Tb of LN especially in the neck</a:t>
            </a:r>
            <a:r>
              <a:rPr lang="en-US" sz="2800" dirty="0" smtClean="0"/>
              <a:t>). </a:t>
            </a:r>
            <a:endParaRPr lang="ar-SA" sz="2600" b="1" dirty="0">
              <a:solidFill>
                <a:schemeClr val="accent2"/>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16</a:t>
            </a:fld>
            <a:endParaRPr lang="en-US"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4" y="853440"/>
            <a:ext cx="8847666" cy="5714999"/>
          </a:xfrm>
        </p:spPr>
        <p:txBody>
          <a:bodyPr/>
          <a:lstStyle/>
          <a:p>
            <a:r>
              <a:rPr lang="en-US" sz="2600" b="1" dirty="0" smtClean="0">
                <a:solidFill>
                  <a:schemeClr val="accent2"/>
                </a:solidFill>
              </a:rPr>
              <a:t>Progressive primary disease:</a:t>
            </a:r>
          </a:p>
          <a:p>
            <a:pPr>
              <a:buNone/>
            </a:pPr>
            <a:r>
              <a:rPr lang="en-US" sz="2600" b="1" dirty="0" smtClean="0">
                <a:solidFill>
                  <a:schemeClr val="accent2"/>
                </a:solidFill>
              </a:rPr>
              <a:t> </a:t>
            </a:r>
            <a:r>
              <a:rPr lang="en-US" sz="2000" b="1" dirty="0" smtClean="0"/>
              <a:t>is characterized by a </a:t>
            </a:r>
            <a:r>
              <a:rPr lang="en-US" sz="2000" b="1" u="sng" dirty="0" smtClean="0">
                <a:solidFill>
                  <a:schemeClr val="accent1">
                    <a:lumMod val="75000"/>
                  </a:schemeClr>
                </a:solidFill>
              </a:rPr>
              <a:t>primary pneumonia </a:t>
            </a:r>
            <a:r>
              <a:rPr lang="en-US" sz="2000" b="1" dirty="0" smtClean="0">
                <a:solidFill>
                  <a:schemeClr val="accent1">
                    <a:lumMod val="75000"/>
                  </a:schemeClr>
                </a:solidFill>
              </a:rPr>
              <a:t>that develops shortly after initial infection</a:t>
            </a:r>
            <a:r>
              <a:rPr lang="en-US" sz="2000" b="1" dirty="0" smtClean="0"/>
              <a:t>. Progression to </a:t>
            </a:r>
            <a:r>
              <a:rPr lang="en-US" sz="2000" b="1" u="sng" dirty="0" smtClean="0"/>
              <a:t>pulmonary disease</a:t>
            </a:r>
            <a:r>
              <a:rPr lang="en-US" sz="2000" b="1" dirty="0" smtClean="0"/>
              <a:t>, </a:t>
            </a:r>
            <a:r>
              <a:rPr lang="en-US" sz="2000" b="1" u="sng" dirty="0" smtClean="0"/>
              <a:t>disseminated </a:t>
            </a:r>
            <a:r>
              <a:rPr lang="en-US" sz="2000" b="1" u="sng" dirty="0" err="1" smtClean="0"/>
              <a:t>miliary</a:t>
            </a:r>
            <a:r>
              <a:rPr lang="en-US" sz="2000" b="1" u="sng" dirty="0" smtClean="0"/>
              <a:t> Tb</a:t>
            </a:r>
            <a:r>
              <a:rPr lang="en-US" sz="2000" b="1" dirty="0" smtClean="0"/>
              <a:t>, or </a:t>
            </a:r>
            <a:r>
              <a:rPr lang="en-US" sz="2000" b="1" u="sng" dirty="0" smtClean="0"/>
              <a:t>progression of central nervous system (CNS) </a:t>
            </a:r>
            <a:r>
              <a:rPr lang="en-US" sz="2000" b="1" u="sng" dirty="0" err="1" smtClean="0"/>
              <a:t>granulomas</a:t>
            </a:r>
            <a:r>
              <a:rPr lang="en-US" sz="2000" b="1" dirty="0" smtClean="0"/>
              <a:t>. </a:t>
            </a:r>
          </a:p>
          <a:p>
            <a:pPr>
              <a:buNone/>
            </a:pPr>
            <a:endParaRPr lang="en-US" sz="2000" b="1" dirty="0" smtClean="0"/>
          </a:p>
          <a:p>
            <a:r>
              <a:rPr lang="en-US" sz="2600" b="1" dirty="0" err="1" smtClean="0">
                <a:solidFill>
                  <a:schemeClr val="accent2"/>
                </a:solidFill>
              </a:rPr>
              <a:t>Tuberculous</a:t>
            </a:r>
            <a:r>
              <a:rPr lang="en-US" sz="2600" b="1" dirty="0" smtClean="0">
                <a:solidFill>
                  <a:schemeClr val="accent2"/>
                </a:solidFill>
              </a:rPr>
              <a:t> pleural effusion:</a:t>
            </a:r>
          </a:p>
          <a:p>
            <a:pPr>
              <a:buFont typeface="Wingdings" pitchFamily="2" charset="2"/>
              <a:buChar char="v"/>
            </a:pPr>
            <a:r>
              <a:rPr lang="en-US" sz="2000" dirty="0" smtClean="0"/>
              <a:t>   </a:t>
            </a:r>
            <a:r>
              <a:rPr lang="en-US" sz="2000" b="1" dirty="0" smtClean="0"/>
              <a:t>Which may accompany </a:t>
            </a:r>
            <a:r>
              <a:rPr lang="en-US" sz="2000" b="1" dirty="0" smtClean="0">
                <a:solidFill>
                  <a:schemeClr val="accent1">
                    <a:lumMod val="75000"/>
                  </a:schemeClr>
                </a:solidFill>
              </a:rPr>
              <a:t>primary infection</a:t>
            </a:r>
            <a:r>
              <a:rPr lang="en-US" sz="2000" b="1" dirty="0" smtClean="0"/>
              <a:t> .</a:t>
            </a:r>
          </a:p>
          <a:p>
            <a:pPr>
              <a:buFont typeface="Wingdings" pitchFamily="2" charset="2"/>
              <a:buChar char="v"/>
            </a:pPr>
            <a:r>
              <a:rPr lang="en-US" sz="2000" b="1" dirty="0" smtClean="0"/>
              <a:t>   generally represents </a:t>
            </a:r>
            <a:r>
              <a:rPr lang="en-US" sz="2000" b="1" u="sng" dirty="0" smtClean="0"/>
              <a:t>the immune response</a:t>
            </a:r>
            <a:r>
              <a:rPr lang="en-US" sz="2000" b="1" dirty="0" smtClean="0"/>
              <a:t> to the organisms and most commonly occurs in </a:t>
            </a:r>
            <a:r>
              <a:rPr lang="en-US" sz="2000" b="1" u="sng" dirty="0" smtClean="0"/>
              <a:t>older children </a:t>
            </a:r>
            <a:r>
              <a:rPr lang="en-US" sz="2000" b="1" dirty="0" smtClean="0"/>
              <a:t>or </a:t>
            </a:r>
            <a:r>
              <a:rPr lang="en-US" sz="2000" b="1" u="sng" dirty="0" smtClean="0"/>
              <a:t>adolescents</a:t>
            </a:r>
            <a:r>
              <a:rPr lang="en-US" sz="2000" b="1" dirty="0" smtClean="0"/>
              <a:t>.</a:t>
            </a:r>
          </a:p>
          <a:p>
            <a:pPr>
              <a:buFont typeface="Wingdings" pitchFamily="2" charset="2"/>
              <a:buChar char="v"/>
            </a:pPr>
            <a:r>
              <a:rPr lang="en-US" sz="2000" b="1" dirty="0" smtClean="0"/>
              <a:t> </a:t>
            </a:r>
            <a:r>
              <a:rPr lang="en-US" sz="2000" b="1" dirty="0" err="1" smtClean="0">
                <a:solidFill>
                  <a:schemeClr val="accent1">
                    <a:lumMod val="75000"/>
                  </a:schemeClr>
                </a:solidFill>
              </a:rPr>
              <a:t>Pleurocentesis</a:t>
            </a:r>
            <a:r>
              <a:rPr lang="en-US" sz="2000" b="1" dirty="0" smtClean="0"/>
              <a:t> reveals </a:t>
            </a:r>
            <a:r>
              <a:rPr lang="en-US" sz="2000" b="1" u="sng" dirty="0" smtClean="0"/>
              <a:t>lymphocytes</a:t>
            </a:r>
            <a:r>
              <a:rPr lang="en-US" sz="2000" b="1" dirty="0" smtClean="0"/>
              <a:t> and </a:t>
            </a:r>
            <a:r>
              <a:rPr lang="en-US" sz="2000" b="1" u="sng" dirty="0" smtClean="0"/>
              <a:t>an increased protein level</a:t>
            </a:r>
            <a:r>
              <a:rPr lang="en-US" sz="2000" b="1" dirty="0" smtClean="0"/>
              <a:t>, but the </a:t>
            </a:r>
            <a:r>
              <a:rPr lang="en-US" sz="2000" b="1" dirty="0" smtClean="0">
                <a:solidFill>
                  <a:schemeClr val="accent1">
                    <a:lumMod val="75000"/>
                  </a:schemeClr>
                </a:solidFill>
              </a:rPr>
              <a:t>pleural fluid </a:t>
            </a:r>
            <a:r>
              <a:rPr lang="en-US" sz="2000" b="1" dirty="0" smtClean="0"/>
              <a:t>usually does </a:t>
            </a:r>
            <a:r>
              <a:rPr lang="en-US" sz="2000" b="1" dirty="0" smtClean="0">
                <a:solidFill>
                  <a:srgbClr val="FF0000"/>
                </a:solidFill>
              </a:rPr>
              <a:t>not </a:t>
            </a:r>
            <a:r>
              <a:rPr lang="en-US" sz="2000" b="1" dirty="0" smtClean="0"/>
              <a:t>contain bacilli.</a:t>
            </a:r>
            <a:endParaRPr lang="ar-SA" sz="20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17</a:t>
            </a:fld>
            <a:endParaRPr lang="en-US"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0219" y="176982"/>
            <a:ext cx="9202994" cy="6356554"/>
          </a:xfrm>
        </p:spPr>
        <p:txBody>
          <a:bodyPr>
            <a:normAutofit fontScale="92500"/>
          </a:bodyPr>
          <a:lstStyle/>
          <a:p>
            <a:pPr>
              <a:buNone/>
            </a:pPr>
            <a:r>
              <a:rPr lang="en-US" sz="2800" b="1" u="sng" dirty="0" smtClean="0">
                <a:solidFill>
                  <a:schemeClr val="accent2"/>
                </a:solidFill>
              </a:rPr>
              <a:t>Reactivation pulmonary tuberculosis:</a:t>
            </a:r>
          </a:p>
          <a:p>
            <a:pPr>
              <a:buNone/>
            </a:pPr>
            <a:endParaRPr lang="en-US" sz="2200" b="1" u="sng" dirty="0" smtClean="0">
              <a:solidFill>
                <a:schemeClr val="accent2"/>
              </a:solidFill>
            </a:endParaRPr>
          </a:p>
          <a:p>
            <a:pPr>
              <a:buFont typeface="Wingdings" pitchFamily="2" charset="2"/>
              <a:buChar char="v"/>
            </a:pPr>
            <a:r>
              <a:rPr lang="en-US" sz="2200" dirty="0" smtClean="0"/>
              <a:t> </a:t>
            </a:r>
            <a:r>
              <a:rPr lang="en-US" sz="2200" b="1" u="sng" dirty="0" smtClean="0"/>
              <a:t>Common in adolescents </a:t>
            </a:r>
            <a:r>
              <a:rPr lang="en-US" sz="2200" b="1" dirty="0" smtClean="0"/>
              <a:t>and </a:t>
            </a:r>
            <a:r>
              <a:rPr lang="en-US" sz="2200" b="1" u="sng" dirty="0" smtClean="0"/>
              <a:t>typical in adults </a:t>
            </a:r>
            <a:r>
              <a:rPr lang="en-US" sz="2200" b="1" dirty="0" smtClean="0"/>
              <a:t>.</a:t>
            </a:r>
          </a:p>
          <a:p>
            <a:pPr>
              <a:buFont typeface="Wingdings" pitchFamily="2" charset="2"/>
              <a:buChar char="v"/>
            </a:pPr>
            <a:endParaRPr lang="en-US" sz="2200" b="1" dirty="0" smtClean="0"/>
          </a:p>
          <a:p>
            <a:pPr>
              <a:buFont typeface="Wingdings" pitchFamily="2" charset="2"/>
              <a:buChar char="v"/>
            </a:pPr>
            <a:r>
              <a:rPr lang="en-US" sz="2200" b="1" dirty="0" smtClean="0"/>
              <a:t> usually occurs in the </a:t>
            </a:r>
            <a:r>
              <a:rPr lang="en-US" sz="2200" b="1" dirty="0" smtClean="0">
                <a:solidFill>
                  <a:schemeClr val="accent1">
                    <a:lumMod val="75000"/>
                  </a:schemeClr>
                </a:solidFill>
              </a:rPr>
              <a:t>apical segments of upper lobes </a:t>
            </a:r>
            <a:r>
              <a:rPr lang="en-US" sz="2200" b="1" dirty="0" smtClean="0"/>
              <a:t>or </a:t>
            </a:r>
            <a:r>
              <a:rPr lang="en-US" sz="2200" b="1" dirty="0" smtClean="0">
                <a:solidFill>
                  <a:schemeClr val="accent1">
                    <a:lumMod val="75000"/>
                  </a:schemeClr>
                </a:solidFill>
              </a:rPr>
              <a:t>superior segments of lower lobes</a:t>
            </a:r>
            <a:r>
              <a:rPr lang="en-US" sz="2200" b="1" dirty="0" smtClean="0"/>
              <a:t>. </a:t>
            </a:r>
          </a:p>
          <a:p>
            <a:pPr>
              <a:buFont typeface="Wingdings" pitchFamily="2" charset="2"/>
              <a:buChar char="v"/>
            </a:pPr>
            <a:endParaRPr lang="en-US" sz="2200" b="1" dirty="0" smtClean="0"/>
          </a:p>
          <a:p>
            <a:pPr>
              <a:buFont typeface="Wingdings" pitchFamily="2" charset="2"/>
              <a:buChar char="v"/>
            </a:pPr>
            <a:r>
              <a:rPr lang="en-US" sz="2200" b="1" dirty="0" smtClean="0"/>
              <a:t>usually there is </a:t>
            </a:r>
            <a:r>
              <a:rPr lang="en-US" sz="2200" b="1" u="sng" dirty="0" smtClean="0"/>
              <a:t>little </a:t>
            </a:r>
            <a:r>
              <a:rPr lang="en-US" sz="2200" b="1" u="sng" dirty="0" err="1" smtClean="0"/>
              <a:t>lymphadenopathy</a:t>
            </a:r>
            <a:r>
              <a:rPr lang="en-US" sz="2200" b="1" u="sng" dirty="0" smtClean="0"/>
              <a:t> </a:t>
            </a:r>
            <a:r>
              <a:rPr lang="en-US" sz="2200" b="1" dirty="0" smtClean="0"/>
              <a:t>and </a:t>
            </a:r>
            <a:r>
              <a:rPr lang="en-US" sz="2200" b="1" u="sng" dirty="0" smtClean="0">
                <a:solidFill>
                  <a:srgbClr val="FF0000"/>
                </a:solidFill>
              </a:rPr>
              <a:t>no</a:t>
            </a:r>
            <a:r>
              <a:rPr lang="en-US" sz="2200" b="1" u="sng" dirty="0" smtClean="0"/>
              <a:t> </a:t>
            </a:r>
            <a:r>
              <a:rPr lang="en-US" sz="2200" b="1" u="sng" dirty="0" err="1" smtClean="0"/>
              <a:t>extrathoracic</a:t>
            </a:r>
            <a:r>
              <a:rPr lang="en-US" sz="2200" b="1" u="sng" dirty="0" smtClean="0"/>
              <a:t> infection</a:t>
            </a:r>
          </a:p>
          <a:p>
            <a:pPr>
              <a:buFont typeface="Wingdings" pitchFamily="2" charset="2"/>
              <a:buChar char="v"/>
            </a:pPr>
            <a:endParaRPr lang="en-US" sz="2200" b="1" u="sng" dirty="0" smtClean="0"/>
          </a:p>
          <a:p>
            <a:pPr>
              <a:buFont typeface="Wingdings" pitchFamily="2" charset="2"/>
              <a:buChar char="v"/>
            </a:pPr>
            <a:r>
              <a:rPr lang="en-US" sz="2200" b="1" dirty="0" smtClean="0"/>
              <a:t> Advanced disease is associated with </a:t>
            </a:r>
            <a:r>
              <a:rPr lang="en-US" sz="2200" b="1" u="sng" dirty="0" err="1" smtClean="0"/>
              <a:t>cavitation</a:t>
            </a:r>
            <a:r>
              <a:rPr lang="en-US" sz="2200" b="1" dirty="0" smtClean="0"/>
              <a:t> and </a:t>
            </a:r>
            <a:r>
              <a:rPr lang="en-US" sz="2200" b="1" u="sng" dirty="0" err="1" smtClean="0"/>
              <a:t>endobronchial</a:t>
            </a:r>
            <a:r>
              <a:rPr lang="en-US" sz="2200" b="1" u="sng" dirty="0" smtClean="0"/>
              <a:t> spread of bacilli</a:t>
            </a:r>
            <a:r>
              <a:rPr lang="en-US" sz="2200" b="1" dirty="0" smtClean="0"/>
              <a:t>. </a:t>
            </a:r>
          </a:p>
          <a:p>
            <a:pPr>
              <a:buFont typeface="Wingdings" pitchFamily="2" charset="2"/>
              <a:buChar char="v"/>
            </a:pPr>
            <a:endParaRPr lang="en-US" sz="2200" b="1" dirty="0" smtClean="0"/>
          </a:p>
          <a:p>
            <a:pPr>
              <a:buFont typeface="Wingdings" pitchFamily="2" charset="2"/>
              <a:buChar char="v"/>
            </a:pPr>
            <a:r>
              <a:rPr lang="en-US" sz="2200" b="1" dirty="0" smtClean="0"/>
              <a:t>Symptoms include </a:t>
            </a:r>
            <a:r>
              <a:rPr lang="en-US" sz="2200" b="1" dirty="0" smtClean="0">
                <a:solidFill>
                  <a:schemeClr val="accent1">
                    <a:lumMod val="75000"/>
                  </a:schemeClr>
                </a:solidFill>
              </a:rPr>
              <a:t>fever</a:t>
            </a:r>
            <a:r>
              <a:rPr lang="en-US" sz="2200" b="1" dirty="0" smtClean="0"/>
              <a:t>, </a:t>
            </a:r>
            <a:r>
              <a:rPr lang="en-US" sz="2200" b="1" dirty="0" smtClean="0">
                <a:solidFill>
                  <a:schemeClr val="accent1">
                    <a:lumMod val="75000"/>
                  </a:schemeClr>
                </a:solidFill>
              </a:rPr>
              <a:t>night sweats</a:t>
            </a:r>
            <a:r>
              <a:rPr lang="en-US" sz="2200" b="1" dirty="0" smtClean="0"/>
              <a:t>, </a:t>
            </a:r>
            <a:r>
              <a:rPr lang="en-US" sz="2200" b="1" dirty="0" smtClean="0">
                <a:solidFill>
                  <a:schemeClr val="accent1">
                    <a:lumMod val="75000"/>
                  </a:schemeClr>
                </a:solidFill>
              </a:rPr>
              <a:t>malaise</a:t>
            </a:r>
            <a:r>
              <a:rPr lang="en-US" sz="2200" b="1" dirty="0" smtClean="0"/>
              <a:t>, and </a:t>
            </a:r>
            <a:r>
              <a:rPr lang="en-US" sz="2200" b="1" dirty="0" smtClean="0">
                <a:solidFill>
                  <a:schemeClr val="accent1">
                    <a:lumMod val="75000"/>
                  </a:schemeClr>
                </a:solidFill>
              </a:rPr>
              <a:t>weight loss</a:t>
            </a:r>
            <a:r>
              <a:rPr lang="en-US" sz="2200" b="1" dirty="0" smtClean="0"/>
              <a:t>. </a:t>
            </a:r>
          </a:p>
          <a:p>
            <a:pPr>
              <a:buFont typeface="Wingdings" pitchFamily="2" charset="2"/>
              <a:buChar char="v"/>
            </a:pPr>
            <a:r>
              <a:rPr lang="en-US" sz="2200" b="1" dirty="0" smtClean="0"/>
              <a:t>A </a:t>
            </a:r>
            <a:r>
              <a:rPr lang="en-US" sz="2200" b="1" dirty="0" smtClean="0">
                <a:solidFill>
                  <a:schemeClr val="accent1">
                    <a:lumMod val="75000"/>
                  </a:schemeClr>
                </a:solidFill>
              </a:rPr>
              <a:t>productive cough </a:t>
            </a:r>
            <a:r>
              <a:rPr lang="en-US" sz="2200" b="1" dirty="0" smtClean="0"/>
              <a:t>and </a:t>
            </a:r>
            <a:r>
              <a:rPr lang="en-US" sz="2200" b="1" dirty="0" err="1" smtClean="0">
                <a:solidFill>
                  <a:schemeClr val="accent1">
                    <a:lumMod val="75000"/>
                  </a:schemeClr>
                </a:solidFill>
              </a:rPr>
              <a:t>hemoptysis</a:t>
            </a:r>
            <a:r>
              <a:rPr lang="en-US" sz="2200" b="1" dirty="0" smtClean="0"/>
              <a:t> usually indicates </a:t>
            </a:r>
            <a:r>
              <a:rPr lang="en-US" sz="2200" b="1" u="sng" dirty="0" err="1" smtClean="0"/>
              <a:t>cavitation</a:t>
            </a:r>
            <a:r>
              <a:rPr lang="en-US" sz="2200" b="1" u="sng" dirty="0" smtClean="0"/>
              <a:t> </a:t>
            </a:r>
            <a:r>
              <a:rPr lang="en-US" sz="2200" b="1" dirty="0" smtClean="0"/>
              <a:t>and</a:t>
            </a:r>
            <a:r>
              <a:rPr lang="en-US" sz="2200" b="1" u="sng" dirty="0" smtClean="0"/>
              <a:t> bronchial erosion</a:t>
            </a:r>
            <a:r>
              <a:rPr lang="en-US" sz="2200" b="1" dirty="0" smtClean="0"/>
              <a:t>.</a:t>
            </a:r>
            <a:endParaRPr lang="ar-SA" sz="22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18</a:t>
            </a:fld>
            <a:endParaRPr lang="en-US"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353" y="216802"/>
            <a:ext cx="8864872" cy="6346230"/>
          </a:xfrm>
        </p:spPr>
        <p:txBody>
          <a:bodyPr>
            <a:normAutofit lnSpcReduction="10000"/>
          </a:bodyPr>
          <a:lstStyle/>
          <a:p>
            <a:r>
              <a:rPr lang="en-US" sz="2800" b="1" u="sng" dirty="0" err="1" smtClean="0">
                <a:solidFill>
                  <a:schemeClr val="accent2"/>
                </a:solidFill>
              </a:rPr>
              <a:t>Miliary</a:t>
            </a:r>
            <a:r>
              <a:rPr lang="en-US" sz="2800" b="1" u="sng" dirty="0" smtClean="0">
                <a:solidFill>
                  <a:schemeClr val="accent2"/>
                </a:solidFill>
              </a:rPr>
              <a:t> tuberculosis</a:t>
            </a:r>
            <a:r>
              <a:rPr lang="en-US" sz="2600" b="1" dirty="0" smtClean="0">
                <a:solidFill>
                  <a:schemeClr val="accent2"/>
                </a:solidFill>
              </a:rPr>
              <a:t>: </a:t>
            </a:r>
          </a:p>
          <a:p>
            <a:pPr>
              <a:buNone/>
            </a:pPr>
            <a:endParaRPr lang="en-US" sz="2600" b="1" dirty="0" smtClean="0">
              <a:solidFill>
                <a:schemeClr val="accent2"/>
              </a:solidFill>
            </a:endParaRPr>
          </a:p>
          <a:p>
            <a:pPr>
              <a:buFont typeface="Wingdings" pitchFamily="2" charset="2"/>
              <a:buChar char="v"/>
            </a:pPr>
            <a:r>
              <a:rPr lang="en-US" sz="2200" b="1" dirty="0" smtClean="0">
                <a:solidFill>
                  <a:schemeClr val="tx1"/>
                </a:solidFill>
              </a:rPr>
              <a:t>widespread </a:t>
            </a:r>
            <a:r>
              <a:rPr lang="en-US" sz="2200" b="1" u="sng" dirty="0" err="1" smtClean="0">
                <a:solidFill>
                  <a:schemeClr val="tx1"/>
                </a:solidFill>
              </a:rPr>
              <a:t>haematogenous</a:t>
            </a:r>
            <a:r>
              <a:rPr lang="en-US" sz="2200" b="1" u="sng" dirty="0" smtClean="0">
                <a:solidFill>
                  <a:schemeClr val="tx1"/>
                </a:solidFill>
              </a:rPr>
              <a:t> dissemination </a:t>
            </a:r>
            <a:r>
              <a:rPr lang="en-US" sz="2200" b="1" dirty="0" smtClean="0">
                <a:solidFill>
                  <a:schemeClr val="tx1"/>
                </a:solidFill>
              </a:rPr>
              <a:t> of Tb to the multiple organs. </a:t>
            </a:r>
          </a:p>
          <a:p>
            <a:pPr>
              <a:buFont typeface="Wingdings" pitchFamily="2" charset="2"/>
              <a:buChar char="v"/>
            </a:pPr>
            <a:endParaRPr lang="en-US" sz="2200" b="1" dirty="0" smtClean="0">
              <a:solidFill>
                <a:schemeClr val="tx1"/>
              </a:solidFill>
            </a:endParaRPr>
          </a:p>
          <a:p>
            <a:pPr>
              <a:buFont typeface="Wingdings" pitchFamily="2" charset="2"/>
              <a:buChar char="v"/>
            </a:pPr>
            <a:r>
              <a:rPr lang="en-US" sz="2200" b="1" dirty="0" smtClean="0">
                <a:solidFill>
                  <a:schemeClr val="tx1"/>
                </a:solidFill>
              </a:rPr>
              <a:t>The lesions are roughly the </a:t>
            </a:r>
            <a:r>
              <a:rPr lang="en-US" sz="2200" b="1" u="sng" dirty="0" smtClean="0">
                <a:solidFill>
                  <a:schemeClr val="tx1"/>
                </a:solidFill>
              </a:rPr>
              <a:t>same size </a:t>
            </a:r>
            <a:r>
              <a:rPr lang="en-US" sz="2200" b="1" dirty="0" smtClean="0">
                <a:solidFill>
                  <a:schemeClr val="tx1"/>
                </a:solidFill>
              </a:rPr>
              <a:t>as a millet seed .</a:t>
            </a:r>
          </a:p>
          <a:p>
            <a:pPr>
              <a:buFont typeface="Wingdings" pitchFamily="2" charset="2"/>
              <a:buChar char="v"/>
            </a:pPr>
            <a:endParaRPr lang="en-US" sz="2200" b="1" dirty="0" smtClean="0">
              <a:solidFill>
                <a:schemeClr val="tx1"/>
              </a:solidFill>
            </a:endParaRPr>
          </a:p>
          <a:p>
            <a:pPr>
              <a:buFont typeface="Wingdings" pitchFamily="2" charset="2"/>
              <a:buChar char="v"/>
            </a:pPr>
            <a:r>
              <a:rPr lang="en-US" sz="2200" b="1" dirty="0" smtClean="0">
                <a:solidFill>
                  <a:schemeClr val="tx1"/>
                </a:solidFill>
              </a:rPr>
              <a:t> </a:t>
            </a:r>
            <a:r>
              <a:rPr lang="en-US" sz="2200" b="1" dirty="0" err="1" smtClean="0">
                <a:solidFill>
                  <a:schemeClr val="tx1"/>
                </a:solidFill>
              </a:rPr>
              <a:t>Miliary</a:t>
            </a:r>
            <a:r>
              <a:rPr lang="en-US" sz="2200" b="1" dirty="0" smtClean="0">
                <a:solidFill>
                  <a:schemeClr val="tx1"/>
                </a:solidFill>
              </a:rPr>
              <a:t> tuberculosis is characterized by </a:t>
            </a:r>
            <a:r>
              <a:rPr lang="en-US" sz="2200" b="1" dirty="0" smtClean="0">
                <a:solidFill>
                  <a:schemeClr val="accent1">
                    <a:lumMod val="75000"/>
                  </a:schemeClr>
                </a:solidFill>
              </a:rPr>
              <a:t>fever</a:t>
            </a:r>
            <a:r>
              <a:rPr lang="en-US" sz="2200" b="1" dirty="0" smtClean="0"/>
              <a:t>, </a:t>
            </a:r>
            <a:r>
              <a:rPr lang="en-US" sz="2200" b="1" dirty="0" smtClean="0">
                <a:solidFill>
                  <a:schemeClr val="accent1">
                    <a:lumMod val="75000"/>
                  </a:schemeClr>
                </a:solidFill>
              </a:rPr>
              <a:t>night</a:t>
            </a:r>
            <a:r>
              <a:rPr lang="en-US" sz="2200" b="1" dirty="0" smtClean="0"/>
              <a:t> </a:t>
            </a:r>
            <a:r>
              <a:rPr lang="en-US" sz="2200" b="1" dirty="0" smtClean="0">
                <a:solidFill>
                  <a:schemeClr val="accent1">
                    <a:lumMod val="75000"/>
                  </a:schemeClr>
                </a:solidFill>
              </a:rPr>
              <a:t>sweats </a:t>
            </a:r>
            <a:r>
              <a:rPr lang="en-US" sz="2200" b="1" dirty="0" smtClean="0"/>
              <a:t>, </a:t>
            </a:r>
            <a:r>
              <a:rPr lang="en-US" sz="2200" b="1" dirty="0" smtClean="0">
                <a:solidFill>
                  <a:schemeClr val="accent1">
                    <a:lumMod val="75000"/>
                  </a:schemeClr>
                </a:solidFill>
              </a:rPr>
              <a:t>general malaise</a:t>
            </a:r>
            <a:r>
              <a:rPr lang="en-US" sz="2200" b="1" dirty="0" smtClean="0"/>
              <a:t>, </a:t>
            </a:r>
            <a:r>
              <a:rPr lang="en-US" sz="2200" b="1" dirty="0" smtClean="0">
                <a:solidFill>
                  <a:schemeClr val="accent1">
                    <a:lumMod val="75000"/>
                  </a:schemeClr>
                </a:solidFill>
              </a:rPr>
              <a:t>weight loss</a:t>
            </a:r>
            <a:r>
              <a:rPr lang="en-US" sz="2200" b="1" dirty="0" smtClean="0"/>
              <a:t>, </a:t>
            </a:r>
            <a:r>
              <a:rPr lang="en-US" sz="2200" b="1" dirty="0" err="1" smtClean="0">
                <a:solidFill>
                  <a:schemeClr val="accent1">
                    <a:lumMod val="75000"/>
                  </a:schemeClr>
                </a:solidFill>
              </a:rPr>
              <a:t>lymphadenopathy</a:t>
            </a:r>
            <a:r>
              <a:rPr lang="en-US" sz="2200" b="1" dirty="0" smtClean="0"/>
              <a:t>,, and </a:t>
            </a:r>
            <a:r>
              <a:rPr lang="en-US" sz="2200" b="1" dirty="0" err="1" smtClean="0">
                <a:solidFill>
                  <a:schemeClr val="accent1">
                    <a:lumMod val="75000"/>
                  </a:schemeClr>
                </a:solidFill>
              </a:rPr>
              <a:t>hepatosplenomegaly</a:t>
            </a:r>
            <a:r>
              <a:rPr lang="en-US" sz="2200" b="1" dirty="0" smtClean="0"/>
              <a:t>. </a:t>
            </a:r>
          </a:p>
          <a:p>
            <a:pPr>
              <a:buFont typeface="Wingdings" pitchFamily="2" charset="2"/>
              <a:buChar char="v"/>
            </a:pPr>
            <a:r>
              <a:rPr lang="en-US" sz="2200" b="1" u="sng" dirty="0" smtClean="0">
                <a:solidFill>
                  <a:schemeClr val="accent1">
                    <a:lumMod val="75000"/>
                  </a:schemeClr>
                </a:solidFill>
              </a:rPr>
              <a:t>Diffuse bilateral </a:t>
            </a:r>
            <a:r>
              <a:rPr lang="en-US" sz="2200" b="1" u="sng" dirty="0" err="1" smtClean="0">
                <a:solidFill>
                  <a:schemeClr val="accent1">
                    <a:lumMod val="75000"/>
                  </a:schemeClr>
                </a:solidFill>
              </a:rPr>
              <a:t>pneumonitis</a:t>
            </a:r>
            <a:r>
              <a:rPr lang="en-US" sz="2200" b="1" u="sng" dirty="0" smtClean="0">
                <a:solidFill>
                  <a:schemeClr val="accent1">
                    <a:lumMod val="75000"/>
                  </a:schemeClr>
                </a:solidFill>
              </a:rPr>
              <a:t> </a:t>
            </a:r>
            <a:r>
              <a:rPr lang="en-US" sz="2200" b="1" dirty="0" smtClean="0">
                <a:solidFill>
                  <a:schemeClr val="tx1"/>
                </a:solidFill>
              </a:rPr>
              <a:t>is common, and</a:t>
            </a:r>
            <a:r>
              <a:rPr lang="en-US" sz="2200" b="1" dirty="0" smtClean="0"/>
              <a:t> </a:t>
            </a:r>
            <a:r>
              <a:rPr lang="en-US" sz="2200" b="1" dirty="0" smtClean="0">
                <a:solidFill>
                  <a:schemeClr val="accent1">
                    <a:lumMod val="75000"/>
                  </a:schemeClr>
                </a:solidFill>
              </a:rPr>
              <a:t>meningitis</a:t>
            </a:r>
            <a:r>
              <a:rPr lang="en-US" sz="2200" b="1" dirty="0" smtClean="0"/>
              <a:t> </a:t>
            </a:r>
            <a:r>
              <a:rPr lang="en-US" sz="2200" b="1" dirty="0" smtClean="0">
                <a:solidFill>
                  <a:schemeClr val="tx1"/>
                </a:solidFill>
              </a:rPr>
              <a:t>may be present. </a:t>
            </a:r>
          </a:p>
          <a:p>
            <a:pPr>
              <a:buFont typeface="Wingdings" pitchFamily="2" charset="2"/>
              <a:buChar char="v"/>
            </a:pPr>
            <a:endParaRPr lang="en-US" sz="2200" b="1" dirty="0" smtClean="0">
              <a:solidFill>
                <a:schemeClr val="tx1"/>
              </a:solidFill>
            </a:endParaRPr>
          </a:p>
          <a:p>
            <a:pPr>
              <a:buFont typeface="Wingdings" pitchFamily="2" charset="2"/>
              <a:buChar char="v"/>
            </a:pPr>
            <a:r>
              <a:rPr lang="en-US" sz="2200" b="1" dirty="0" smtClean="0">
                <a:solidFill>
                  <a:schemeClr val="tx1"/>
                </a:solidFill>
              </a:rPr>
              <a:t>The CXR reveals</a:t>
            </a:r>
            <a:r>
              <a:rPr lang="en-US" sz="2200" b="1" u="sng" dirty="0" smtClean="0">
                <a:solidFill>
                  <a:schemeClr val="tx1"/>
                </a:solidFill>
              </a:rPr>
              <a:t> bilateral </a:t>
            </a:r>
            <a:r>
              <a:rPr lang="en-US" sz="2200" b="1" u="sng" dirty="0" err="1" smtClean="0">
                <a:solidFill>
                  <a:schemeClr val="tx1"/>
                </a:solidFill>
              </a:rPr>
              <a:t>miliary</a:t>
            </a:r>
            <a:r>
              <a:rPr lang="en-US" sz="2200" b="1" u="sng" dirty="0" smtClean="0">
                <a:solidFill>
                  <a:schemeClr val="tx1"/>
                </a:solidFill>
              </a:rPr>
              <a:t> infiltration </a:t>
            </a:r>
            <a:r>
              <a:rPr lang="en-US" sz="2200" b="1" dirty="0" smtClean="0">
                <a:solidFill>
                  <a:schemeClr val="tx1"/>
                </a:solidFill>
              </a:rPr>
              <a:t>.</a:t>
            </a:r>
          </a:p>
          <a:p>
            <a:pPr>
              <a:buFont typeface="Wingdings" pitchFamily="2" charset="2"/>
              <a:buChar char="v"/>
            </a:pPr>
            <a:r>
              <a:rPr lang="en-US" sz="2200" b="1" u="sng" dirty="0" smtClean="0">
                <a:solidFill>
                  <a:schemeClr val="tx1"/>
                </a:solidFill>
              </a:rPr>
              <a:t>Liver</a:t>
            </a:r>
            <a:r>
              <a:rPr lang="en-US" sz="2200" b="1" dirty="0" smtClean="0">
                <a:solidFill>
                  <a:schemeClr val="tx1"/>
                </a:solidFill>
              </a:rPr>
              <a:t> or </a:t>
            </a:r>
            <a:r>
              <a:rPr lang="en-US" sz="2200" b="1" u="sng" dirty="0" smtClean="0">
                <a:solidFill>
                  <a:schemeClr val="tx1"/>
                </a:solidFill>
              </a:rPr>
              <a:t>bone marrow biopsy </a:t>
            </a:r>
            <a:r>
              <a:rPr lang="en-US" sz="2200" b="1" dirty="0" smtClean="0">
                <a:solidFill>
                  <a:schemeClr val="tx1"/>
                </a:solidFill>
              </a:rPr>
              <a:t>is useful for the </a:t>
            </a:r>
            <a:r>
              <a:rPr lang="en-US" sz="2200" b="1" dirty="0" smtClean="0">
                <a:solidFill>
                  <a:schemeClr val="accent1">
                    <a:lumMod val="75000"/>
                  </a:schemeClr>
                </a:solidFill>
              </a:rPr>
              <a:t>diagnosis</a:t>
            </a:r>
            <a:r>
              <a:rPr lang="en-US" sz="2200" b="1" dirty="0" smtClean="0">
                <a:solidFill>
                  <a:schemeClr val="tx1"/>
                </a:solidFill>
              </a:rPr>
              <a:t>.</a:t>
            </a:r>
            <a:endParaRPr lang="ar-SA" sz="2200" b="1" dirty="0">
              <a:solidFill>
                <a:schemeClr val="tx1"/>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19</a:t>
            </a:fld>
            <a:endParaRPr lang="en-US"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2281238"/>
            <a:ext cx="8596668" cy="1320800"/>
          </a:xfrm>
        </p:spPr>
        <p:txBody>
          <a:bodyPr/>
          <a:lstStyle/>
          <a:p>
            <a:pPr algn="ctr"/>
            <a:r>
              <a:rPr lang="en-US" b="1" dirty="0" err="1" smtClean="0"/>
              <a:t>Intorduction</a:t>
            </a:r>
            <a:r>
              <a:rPr lang="en-US" b="1" dirty="0" smtClean="0"/>
              <a:t> and Clinical manifestations </a:t>
            </a:r>
            <a:endParaRPr lang="ar-SA"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a:t>
            </a:fld>
            <a:endParaRPr lang="en-US"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8" name="صورة 7" descr="4627709014.jpg"/>
          <p:cNvPicPr>
            <a:picLocks noChangeAspect="1"/>
          </p:cNvPicPr>
          <p:nvPr/>
        </p:nvPicPr>
        <p:blipFill>
          <a:blip r:embed="rId3"/>
          <a:stretch>
            <a:fillRect/>
          </a:stretch>
        </p:blipFill>
        <p:spPr>
          <a:xfrm>
            <a:off x="0" y="0"/>
            <a:ext cx="4836695" cy="6858000"/>
          </a:xfrm>
          <a:prstGeom prst="rect">
            <a:avLst/>
          </a:prstGeom>
        </p:spPr>
      </p:pic>
      <p:pic>
        <p:nvPicPr>
          <p:cNvPr id="10" name="عنصر نائب للمحتوى 9" descr="65896e519b88fcf6b081c0d80503dd_gallery.JPEG"/>
          <p:cNvPicPr>
            <a:picLocks noGrp="1" noChangeAspect="1"/>
          </p:cNvPicPr>
          <p:nvPr>
            <p:ph idx="1"/>
          </p:nvPr>
        </p:nvPicPr>
        <p:blipFill>
          <a:blip r:embed="rId4"/>
          <a:stretch>
            <a:fillRect/>
          </a:stretch>
        </p:blipFill>
        <p:spPr>
          <a:xfrm>
            <a:off x="5005137" y="0"/>
            <a:ext cx="7186863" cy="6849979"/>
          </a:xfr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8206" y="176982"/>
            <a:ext cx="9218234" cy="6421938"/>
          </a:xfrm>
        </p:spPr>
        <p:txBody>
          <a:bodyPr>
            <a:normAutofit/>
          </a:bodyPr>
          <a:lstStyle/>
          <a:p>
            <a:pPr>
              <a:buNone/>
            </a:pPr>
            <a:r>
              <a:rPr lang="en-US" sz="3000" b="1" u="sng" dirty="0" err="1" smtClean="0">
                <a:solidFill>
                  <a:schemeClr val="accent2"/>
                </a:solidFill>
              </a:rPr>
              <a:t>Tuberculous</a:t>
            </a:r>
            <a:r>
              <a:rPr lang="en-US" sz="3000" b="1" u="sng" dirty="0" smtClean="0">
                <a:solidFill>
                  <a:schemeClr val="accent2"/>
                </a:solidFill>
              </a:rPr>
              <a:t> meningitis :</a:t>
            </a:r>
          </a:p>
          <a:p>
            <a:pPr>
              <a:buNone/>
            </a:pPr>
            <a:r>
              <a:rPr lang="en-US" dirty="0" smtClean="0"/>
              <a:t> </a:t>
            </a:r>
          </a:p>
          <a:p>
            <a:pPr marL="457200" indent="-457200"/>
            <a:r>
              <a:rPr lang="en-US" sz="2200" b="1" dirty="0" smtClean="0"/>
              <a:t>Most commonly occurs in children </a:t>
            </a:r>
            <a:r>
              <a:rPr lang="en-US" sz="2200" b="1" u="sng" dirty="0" smtClean="0"/>
              <a:t>under 5 years </a:t>
            </a:r>
            <a:r>
              <a:rPr lang="en-US" sz="2200" b="1" dirty="0" smtClean="0"/>
              <a:t>old and often within 6 months of primary infection.</a:t>
            </a:r>
          </a:p>
          <a:p>
            <a:pPr marL="457200" indent="-457200"/>
            <a:r>
              <a:rPr lang="en-US" sz="2200" b="1" dirty="0" smtClean="0"/>
              <a:t> Tubercle bacilli that seed the </a:t>
            </a:r>
            <a:r>
              <a:rPr lang="en-US" sz="2200" b="1" dirty="0" err="1" smtClean="0"/>
              <a:t>meninges</a:t>
            </a:r>
            <a:r>
              <a:rPr lang="en-US" sz="2200" b="1" dirty="0" smtClean="0"/>
              <a:t> during the primary infection , replicate, triggering an inflammatory response. </a:t>
            </a:r>
          </a:p>
          <a:p>
            <a:pPr marL="457200" indent="-457200"/>
            <a:endParaRPr lang="en-US" sz="2200" b="1" dirty="0" smtClean="0"/>
          </a:p>
          <a:p>
            <a:pPr marL="457200" indent="-457200"/>
            <a:r>
              <a:rPr lang="en-US" sz="2200" b="1" dirty="0" smtClean="0"/>
              <a:t>This condition may have an </a:t>
            </a:r>
            <a:r>
              <a:rPr lang="en-US" sz="2200" b="1" dirty="0" smtClean="0">
                <a:solidFill>
                  <a:schemeClr val="accent1">
                    <a:lumMod val="75000"/>
                  </a:schemeClr>
                </a:solidFill>
              </a:rPr>
              <a:t>insidious onset</a:t>
            </a:r>
            <a:r>
              <a:rPr lang="en-US" sz="2200" b="1" dirty="0" smtClean="0"/>
              <a:t>, initially characterized by </a:t>
            </a:r>
            <a:r>
              <a:rPr lang="en-US" sz="2200" b="1" u="sng" dirty="0" smtClean="0"/>
              <a:t>low-grade fever</a:t>
            </a:r>
            <a:r>
              <a:rPr lang="en-US" sz="2200" b="1" dirty="0" smtClean="0"/>
              <a:t>, </a:t>
            </a:r>
            <a:r>
              <a:rPr lang="en-US" sz="2200" b="1" u="sng" dirty="0" smtClean="0"/>
              <a:t>headache</a:t>
            </a:r>
            <a:r>
              <a:rPr lang="en-US" sz="2200" b="1" dirty="0" smtClean="0"/>
              <a:t>, and </a:t>
            </a:r>
            <a:r>
              <a:rPr lang="en-US" sz="2200" b="1" u="sng" dirty="0" smtClean="0"/>
              <a:t>subtle personality change</a:t>
            </a:r>
            <a:r>
              <a:rPr lang="en-US" sz="2200" b="1" dirty="0" smtClean="0"/>
              <a:t>.</a:t>
            </a:r>
          </a:p>
          <a:p>
            <a:pPr marL="457200" indent="-457200"/>
            <a:endParaRPr lang="en-US" sz="2200" b="1" dirty="0" smtClean="0"/>
          </a:p>
          <a:p>
            <a:pPr marL="457200" indent="-457200"/>
            <a:r>
              <a:rPr lang="en-US" sz="2200" b="1" dirty="0" smtClean="0"/>
              <a:t> </a:t>
            </a:r>
            <a:r>
              <a:rPr lang="en-US" sz="2200" b="1" dirty="0" smtClean="0">
                <a:solidFill>
                  <a:schemeClr val="accent1">
                    <a:lumMod val="75000"/>
                  </a:schemeClr>
                </a:solidFill>
              </a:rPr>
              <a:t>Progression of the infection </a:t>
            </a:r>
            <a:r>
              <a:rPr lang="en-US" sz="2200" b="1" dirty="0" smtClean="0"/>
              <a:t>results in </a:t>
            </a:r>
            <a:r>
              <a:rPr lang="en-US" sz="2200" b="1" u="sng" dirty="0" smtClean="0"/>
              <a:t>basilar meningitis </a:t>
            </a:r>
            <a:r>
              <a:rPr lang="en-US" sz="2200" b="1" dirty="0" smtClean="0"/>
              <a:t>with </a:t>
            </a:r>
            <a:r>
              <a:rPr lang="en-US" sz="2200" b="1" u="sng" dirty="0" smtClean="0"/>
              <a:t>impaction of the cranial nerves </a:t>
            </a:r>
            <a:r>
              <a:rPr lang="en-US" sz="2200" b="1" dirty="0" smtClean="0"/>
              <a:t>and </a:t>
            </a:r>
            <a:r>
              <a:rPr lang="en-US" sz="2200" b="1" u="sng" dirty="0" err="1" smtClean="0"/>
              <a:t>meningeal</a:t>
            </a:r>
            <a:r>
              <a:rPr lang="en-US" sz="2200" b="1" u="sng" dirty="0" smtClean="0"/>
              <a:t> irritation </a:t>
            </a:r>
            <a:r>
              <a:rPr lang="en-US" sz="2200" b="1" dirty="0" smtClean="0"/>
              <a:t>and, eventually, </a:t>
            </a:r>
            <a:r>
              <a:rPr lang="en-US" sz="2200" b="1" u="sng" dirty="0" smtClean="0"/>
              <a:t>increased (ICP)intracranial pressure</a:t>
            </a:r>
            <a:r>
              <a:rPr lang="en-US" sz="2200" b="1" dirty="0" smtClean="0"/>
              <a:t>, </a:t>
            </a:r>
            <a:r>
              <a:rPr lang="en-US" sz="2200" b="1" u="sng" dirty="0" smtClean="0"/>
              <a:t>deterioration of mental status</a:t>
            </a:r>
            <a:r>
              <a:rPr lang="en-US" sz="2200" b="1" dirty="0" smtClean="0"/>
              <a:t>, and </a:t>
            </a:r>
            <a:r>
              <a:rPr lang="en-US" sz="2200" b="1" u="sng" dirty="0" smtClean="0"/>
              <a:t>coma</a:t>
            </a:r>
            <a:r>
              <a:rPr lang="en-US" sz="2200" b="1" dirty="0" smtClean="0"/>
              <a:t>.</a:t>
            </a:r>
            <a:endParaRPr lang="ar-SA" sz="22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21</a:t>
            </a:fld>
            <a:endParaRPr lang="en-US"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530943"/>
            <a:ext cx="9483213" cy="5692876"/>
          </a:xfrm>
        </p:spPr>
        <p:txBody>
          <a:bodyPr/>
          <a:lstStyle/>
          <a:p>
            <a:r>
              <a:rPr lang="en-US" sz="2200" b="1" dirty="0" smtClean="0">
                <a:solidFill>
                  <a:schemeClr val="accent1">
                    <a:lumMod val="75000"/>
                  </a:schemeClr>
                </a:solidFill>
              </a:rPr>
              <a:t>(CT) scans </a:t>
            </a:r>
            <a:r>
              <a:rPr lang="en-US" sz="2200" dirty="0" smtClean="0"/>
              <a:t>show : </a:t>
            </a:r>
            <a:r>
              <a:rPr lang="en-US" sz="2200" u="sng" dirty="0" smtClean="0"/>
              <a:t>hydrocephalus</a:t>
            </a:r>
            <a:r>
              <a:rPr lang="en-US" sz="2200" dirty="0" smtClean="0"/>
              <a:t>, </a:t>
            </a:r>
            <a:r>
              <a:rPr lang="en-US" sz="2200" u="sng" dirty="0" smtClean="0"/>
              <a:t>edema</a:t>
            </a:r>
            <a:r>
              <a:rPr lang="en-US" sz="2200" dirty="0" smtClean="0"/>
              <a:t>, and </a:t>
            </a:r>
            <a:r>
              <a:rPr lang="en-US" sz="2200" u="sng" dirty="0" smtClean="0"/>
              <a:t>infarctions</a:t>
            </a:r>
            <a:r>
              <a:rPr lang="en-US" sz="2200" dirty="0" smtClean="0"/>
              <a:t>.</a:t>
            </a:r>
          </a:p>
          <a:p>
            <a:endParaRPr lang="en-US" sz="2200" dirty="0" smtClean="0"/>
          </a:p>
          <a:p>
            <a:r>
              <a:rPr lang="en-US" sz="2200" dirty="0" smtClean="0"/>
              <a:t> </a:t>
            </a:r>
            <a:r>
              <a:rPr lang="en-US" sz="2400" b="1" dirty="0" smtClean="0">
                <a:solidFill>
                  <a:schemeClr val="accent1">
                    <a:lumMod val="75000"/>
                  </a:schemeClr>
                </a:solidFill>
              </a:rPr>
              <a:t>Cerebrospinal fluid (CSF) analysis </a:t>
            </a:r>
            <a:r>
              <a:rPr lang="en-US" sz="2400" dirty="0" smtClean="0"/>
              <a:t>reveals </a:t>
            </a:r>
            <a:r>
              <a:rPr lang="en-US" sz="2400" u="sng" dirty="0" err="1" smtClean="0"/>
              <a:t>pleocytosis</a:t>
            </a:r>
            <a:r>
              <a:rPr lang="en-US" sz="2400" dirty="0" smtClean="0"/>
              <a:t> (50 to 500 leukocytes/mm3), which early in the course of disease may be either lymphocytes or </a:t>
            </a:r>
            <a:r>
              <a:rPr lang="en-US" sz="2400" dirty="0" err="1" smtClean="0"/>
              <a:t>polymorphonuclear</a:t>
            </a:r>
            <a:r>
              <a:rPr lang="en-US" sz="2400" dirty="0" smtClean="0"/>
              <a:t> leukocytes .</a:t>
            </a:r>
          </a:p>
          <a:p>
            <a:endParaRPr lang="en-US" sz="2400" dirty="0" smtClean="0"/>
          </a:p>
          <a:p>
            <a:r>
              <a:rPr lang="en-US" sz="2400" dirty="0" smtClean="0"/>
              <a:t> </a:t>
            </a:r>
            <a:r>
              <a:rPr lang="en-US" sz="2400" dirty="0" smtClean="0">
                <a:solidFill>
                  <a:schemeClr val="accent1">
                    <a:lumMod val="75000"/>
                  </a:schemeClr>
                </a:solidFill>
              </a:rPr>
              <a:t>Glucose</a:t>
            </a:r>
            <a:r>
              <a:rPr lang="en-US" sz="2400" dirty="0" smtClean="0"/>
              <a:t> is </a:t>
            </a:r>
            <a:r>
              <a:rPr lang="en-US" sz="2400" u="sng" dirty="0" smtClean="0"/>
              <a:t>very low</a:t>
            </a:r>
            <a:r>
              <a:rPr lang="en-US" sz="2400" dirty="0" smtClean="0"/>
              <a:t>, and </a:t>
            </a:r>
            <a:r>
              <a:rPr lang="en-US" sz="2400" dirty="0" smtClean="0">
                <a:solidFill>
                  <a:schemeClr val="accent1">
                    <a:lumMod val="75000"/>
                  </a:schemeClr>
                </a:solidFill>
              </a:rPr>
              <a:t>protein</a:t>
            </a:r>
            <a:r>
              <a:rPr lang="en-US" sz="2400" dirty="0" smtClean="0"/>
              <a:t> is </a:t>
            </a:r>
            <a:r>
              <a:rPr lang="en-US" sz="2400" u="sng" dirty="0" smtClean="0"/>
              <a:t>significantly elevated</a:t>
            </a:r>
            <a:r>
              <a:rPr lang="en-US" sz="2400" dirty="0" smtClean="0"/>
              <a:t>.</a:t>
            </a:r>
          </a:p>
          <a:p>
            <a:endParaRPr lang="en-US" sz="2400" dirty="0" smtClean="0"/>
          </a:p>
          <a:p>
            <a:r>
              <a:rPr lang="en-US" sz="2400" b="1" dirty="0" smtClean="0">
                <a:solidFill>
                  <a:schemeClr val="accent1">
                    <a:lumMod val="75000"/>
                  </a:schemeClr>
                </a:solidFill>
              </a:rPr>
              <a:t>culture</a:t>
            </a:r>
            <a:r>
              <a:rPr lang="en-US" sz="2400" dirty="0" smtClean="0"/>
              <a:t> is the </a:t>
            </a:r>
            <a:r>
              <a:rPr lang="en-US" sz="2400" u="sng" dirty="0" smtClean="0"/>
              <a:t>standard for diagnosis</a:t>
            </a:r>
            <a:r>
              <a:rPr lang="en-US" sz="2400" dirty="0" smtClean="0"/>
              <a:t> .</a:t>
            </a:r>
          </a:p>
          <a:p>
            <a:r>
              <a:rPr lang="en-US" sz="2400" dirty="0" smtClean="0"/>
              <a:t> </a:t>
            </a:r>
            <a:r>
              <a:rPr lang="en-US" sz="2400" b="1" dirty="0" smtClean="0">
                <a:solidFill>
                  <a:schemeClr val="accent1">
                    <a:lumMod val="75000"/>
                  </a:schemeClr>
                </a:solidFill>
              </a:rPr>
              <a:t>PCR</a:t>
            </a:r>
            <a:r>
              <a:rPr lang="en-US" sz="2400" dirty="0" smtClean="0"/>
              <a:t> (Polymerase chain reaction ) for </a:t>
            </a:r>
            <a:r>
              <a:rPr lang="en-US" sz="2400" i="1" dirty="0" smtClean="0"/>
              <a:t>M. tuberculosis is useful to </a:t>
            </a:r>
            <a:r>
              <a:rPr lang="en-US" sz="2400" i="1" u="sng" dirty="0" smtClean="0"/>
              <a:t>confirm meningitis </a:t>
            </a:r>
            <a:r>
              <a:rPr lang="en-US" sz="2400" i="1" dirty="0" smtClean="0"/>
              <a:t>.</a:t>
            </a:r>
            <a:endParaRPr lang="en-US" sz="2200"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3" y="232229"/>
            <a:ext cx="8732137" cy="6345552"/>
          </a:xfrm>
        </p:spPr>
        <p:txBody>
          <a:bodyPr>
            <a:normAutofit lnSpcReduction="10000"/>
          </a:bodyPr>
          <a:lstStyle/>
          <a:p>
            <a:pPr>
              <a:buNone/>
            </a:pPr>
            <a:r>
              <a:rPr lang="en-US" sz="2800" b="1" u="sng" dirty="0" smtClean="0">
                <a:solidFill>
                  <a:schemeClr val="accent2"/>
                </a:solidFill>
              </a:rPr>
              <a:t>Skeletal tuberculosis : </a:t>
            </a:r>
          </a:p>
          <a:p>
            <a:pPr>
              <a:buNone/>
            </a:pPr>
            <a:endParaRPr lang="en-US" sz="2200" b="1" dirty="0" smtClean="0"/>
          </a:p>
          <a:p>
            <a:r>
              <a:rPr lang="en-US" sz="2200" b="1" dirty="0" smtClean="0"/>
              <a:t>Results from either </a:t>
            </a:r>
            <a:r>
              <a:rPr lang="en-US" sz="2200" b="1" u="sng" dirty="0" err="1" smtClean="0"/>
              <a:t>hematogenous</a:t>
            </a:r>
            <a:r>
              <a:rPr lang="en-US" sz="2200" b="1" u="sng" dirty="0" smtClean="0"/>
              <a:t> seeding </a:t>
            </a:r>
            <a:r>
              <a:rPr lang="en-US" sz="2200" b="1" dirty="0" smtClean="0"/>
              <a:t>or </a:t>
            </a:r>
            <a:r>
              <a:rPr lang="en-US" sz="2200" b="1" u="sng" dirty="0" smtClean="0"/>
              <a:t>direct extension from a </a:t>
            </a:r>
            <a:r>
              <a:rPr lang="en-US" sz="2200" b="1" u="sng" dirty="0" err="1" smtClean="0"/>
              <a:t>caseous</a:t>
            </a:r>
            <a:r>
              <a:rPr lang="en-US" sz="2200" b="1" u="sng" dirty="0" smtClean="0"/>
              <a:t> lymph node</a:t>
            </a:r>
            <a:r>
              <a:rPr lang="en-US" sz="2200" b="1" dirty="0" smtClean="0"/>
              <a:t>.</a:t>
            </a:r>
          </a:p>
          <a:p>
            <a:endParaRPr lang="en-US" sz="2200" b="1" dirty="0" smtClean="0"/>
          </a:p>
          <a:p>
            <a:r>
              <a:rPr lang="en-US" sz="2200" b="1" dirty="0" smtClean="0"/>
              <a:t> This is usually a </a:t>
            </a:r>
            <a:r>
              <a:rPr lang="en-US" sz="2200" b="1" dirty="0" smtClean="0">
                <a:solidFill>
                  <a:schemeClr val="accent1">
                    <a:lumMod val="75000"/>
                  </a:schemeClr>
                </a:solidFill>
              </a:rPr>
              <a:t>chronic disease </a:t>
            </a:r>
            <a:r>
              <a:rPr lang="en-US" sz="2200" b="1" dirty="0" smtClean="0"/>
              <a:t>with an </a:t>
            </a:r>
            <a:r>
              <a:rPr lang="en-US" sz="2200" b="1" u="sng" dirty="0" smtClean="0"/>
              <a:t>insidious onset </a:t>
            </a:r>
            <a:r>
              <a:rPr lang="en-US" sz="2200" b="1" dirty="0" smtClean="0"/>
              <a:t>that may be mistaken for chronic </a:t>
            </a:r>
            <a:r>
              <a:rPr lang="en-US" sz="2200" b="1" dirty="0" err="1" smtClean="0">
                <a:solidFill>
                  <a:schemeClr val="accent1">
                    <a:lumMod val="75000"/>
                  </a:schemeClr>
                </a:solidFill>
              </a:rPr>
              <a:t>osteomyelitis</a:t>
            </a:r>
            <a:r>
              <a:rPr lang="en-US" sz="2200" b="1" dirty="0" smtClean="0"/>
              <a:t> caused by Staphylococcus </a:t>
            </a:r>
            <a:r>
              <a:rPr lang="en-US" sz="2200" b="1" dirty="0" err="1" smtClean="0"/>
              <a:t>aureus</a:t>
            </a:r>
            <a:r>
              <a:rPr lang="en-US" sz="2200" b="1" dirty="0" smtClean="0"/>
              <a:t>. </a:t>
            </a:r>
          </a:p>
          <a:p>
            <a:endParaRPr lang="en-US" sz="2200" b="1" dirty="0" smtClean="0"/>
          </a:p>
          <a:p>
            <a:r>
              <a:rPr lang="en-US" sz="2200" b="1" dirty="0" smtClean="0">
                <a:solidFill>
                  <a:schemeClr val="accent1">
                    <a:lumMod val="75000"/>
                  </a:schemeClr>
                </a:solidFill>
              </a:rPr>
              <a:t>Radiographs</a:t>
            </a:r>
            <a:r>
              <a:rPr lang="en-US" sz="2200" b="1" dirty="0" smtClean="0"/>
              <a:t> show </a:t>
            </a:r>
            <a:r>
              <a:rPr lang="en-US" sz="2200" b="1" dirty="0" smtClean="0">
                <a:sym typeface="Wingdings" pitchFamily="2" charset="2"/>
              </a:rPr>
              <a:t> </a:t>
            </a:r>
            <a:r>
              <a:rPr lang="en-US" sz="2200" b="1" u="sng" dirty="0" smtClean="0"/>
              <a:t>cortical destruction</a:t>
            </a:r>
            <a:r>
              <a:rPr lang="en-US" sz="2200" b="1" dirty="0" smtClean="0"/>
              <a:t>. </a:t>
            </a:r>
          </a:p>
          <a:p>
            <a:r>
              <a:rPr lang="en-US" sz="2200" b="1" dirty="0" smtClean="0">
                <a:solidFill>
                  <a:schemeClr val="accent1">
                    <a:lumMod val="75000"/>
                  </a:schemeClr>
                </a:solidFill>
              </a:rPr>
              <a:t>Biopsy and culture </a:t>
            </a:r>
            <a:r>
              <a:rPr lang="en-US" sz="2200" b="1" dirty="0" smtClean="0"/>
              <a:t>are essential for proper diagnosis. </a:t>
            </a:r>
          </a:p>
          <a:p>
            <a:endParaRPr lang="en-US" sz="2200" b="1" dirty="0" smtClean="0"/>
          </a:p>
          <a:p>
            <a:r>
              <a:rPr lang="en-US" sz="2200" b="1" dirty="0" smtClean="0"/>
              <a:t>Tuberculosis of the spine, </a:t>
            </a:r>
            <a:r>
              <a:rPr lang="en-US" sz="2200" b="1" u="sng" dirty="0" err="1" smtClean="0">
                <a:solidFill>
                  <a:schemeClr val="accent1">
                    <a:lumMod val="75000"/>
                  </a:schemeClr>
                </a:solidFill>
              </a:rPr>
              <a:t>Pott’s</a:t>
            </a:r>
            <a:r>
              <a:rPr lang="en-US" sz="2200" b="1" u="sng" dirty="0" smtClean="0">
                <a:solidFill>
                  <a:schemeClr val="accent1">
                    <a:lumMod val="75000"/>
                  </a:schemeClr>
                </a:solidFill>
              </a:rPr>
              <a:t> disease</a:t>
            </a:r>
            <a:r>
              <a:rPr lang="en-US" sz="2200" b="1" dirty="0" smtClean="0"/>
              <a:t>, is the most common skeletal site followed by the </a:t>
            </a:r>
            <a:r>
              <a:rPr lang="en-US" sz="2200" b="1" u="sng" dirty="0" smtClean="0"/>
              <a:t>hip</a:t>
            </a:r>
            <a:r>
              <a:rPr lang="en-US" sz="2200" b="1" dirty="0" smtClean="0"/>
              <a:t> as well as </a:t>
            </a:r>
            <a:r>
              <a:rPr lang="en-US" sz="2200" b="1" u="sng" dirty="0" smtClean="0"/>
              <a:t>fingers</a:t>
            </a:r>
            <a:r>
              <a:rPr lang="en-US" sz="2200" b="1" dirty="0" smtClean="0"/>
              <a:t> and </a:t>
            </a:r>
            <a:r>
              <a:rPr lang="en-US" sz="2200" b="1" u="sng" dirty="0" smtClean="0"/>
              <a:t>toes</a:t>
            </a:r>
            <a:r>
              <a:rPr lang="en-US" sz="2200" b="1" dirty="0" smtClean="0"/>
              <a:t> (</a:t>
            </a:r>
            <a:r>
              <a:rPr lang="en-US" sz="2200" b="1" dirty="0" err="1" smtClean="0"/>
              <a:t>dactylitis</a:t>
            </a:r>
            <a:r>
              <a:rPr lang="en-US" sz="2200" b="1" dirty="0" smtClean="0"/>
              <a:t>) .</a:t>
            </a:r>
            <a:endParaRPr lang="ar-SA" sz="22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23</a:t>
            </a:fld>
            <a:endParaRPr lang="en-US"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4472" y="2481262"/>
            <a:ext cx="8596668" cy="1320800"/>
          </a:xfrm>
        </p:spPr>
        <p:txBody>
          <a:bodyPr>
            <a:normAutofit/>
          </a:bodyPr>
          <a:lstStyle/>
          <a:p>
            <a:pPr algn="ctr"/>
            <a:r>
              <a:rPr lang="en-US" sz="5000" b="1" dirty="0" smtClean="0"/>
              <a:t>Diagnosis </a:t>
            </a:r>
            <a:endParaRPr lang="ar-SA" sz="50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Picture 3" descr="dia.png"/>
          <p:cNvPicPr>
            <a:picLocks noChangeAspect="1"/>
          </p:cNvPicPr>
          <p:nvPr/>
        </p:nvPicPr>
        <p:blipFill>
          <a:blip r:embed="rId2" cstate="print"/>
          <a:stretch>
            <a:fillRect/>
          </a:stretch>
        </p:blipFill>
        <p:spPr>
          <a:xfrm>
            <a:off x="4938713" y="3505200"/>
            <a:ext cx="4657725" cy="2143125"/>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General principles </a:t>
            </a:r>
            <a:endParaRPr lang="ar-SA"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Content Placeholder 2"/>
          <p:cNvSpPr>
            <a:spLocks noGrp="1"/>
          </p:cNvSpPr>
          <p:nvPr>
            <p:ph idx="1"/>
          </p:nvPr>
        </p:nvSpPr>
        <p:spPr>
          <a:xfrm>
            <a:off x="751076" y="2013104"/>
            <a:ext cx="8596668" cy="3880773"/>
          </a:xfrm>
        </p:spPr>
        <p:txBody>
          <a:bodyPr/>
          <a:lstStyle/>
          <a:p>
            <a:r>
              <a:rPr lang="en-US" dirty="0" smtClean="0"/>
              <a:t> </a:t>
            </a:r>
            <a:r>
              <a:rPr lang="en-US" sz="2600" dirty="0" smtClean="0"/>
              <a:t>History </a:t>
            </a:r>
          </a:p>
          <a:p>
            <a:endParaRPr lang="en-US" sz="2600" dirty="0" smtClean="0"/>
          </a:p>
          <a:p>
            <a:r>
              <a:rPr lang="en-US" sz="2600" dirty="0" smtClean="0"/>
              <a:t> Clinical Examination </a:t>
            </a:r>
          </a:p>
          <a:p>
            <a:endParaRPr lang="en-US" sz="2600" dirty="0" smtClean="0"/>
          </a:p>
          <a:p>
            <a:r>
              <a:rPr lang="en-US" sz="2600" dirty="0" smtClean="0"/>
              <a:t> </a:t>
            </a:r>
            <a:r>
              <a:rPr lang="en-US" sz="2600" dirty="0" err="1" smtClean="0"/>
              <a:t>Invistegations</a:t>
            </a:r>
            <a:r>
              <a:rPr lang="en-US" sz="2600" dirty="0" smtClean="0"/>
              <a:t> </a:t>
            </a:r>
            <a:r>
              <a:rPr lang="en-US" sz="2600" dirty="0" smtClean="0">
                <a:sym typeface="Wingdings" pitchFamily="2" charset="2"/>
              </a:rPr>
              <a:t> CXR , TST … etc</a:t>
            </a:r>
          </a:p>
          <a:p>
            <a:pPr>
              <a:buNone/>
            </a:pPr>
            <a:endParaRPr lang="en-US" sz="2600" dirty="0" smtClean="0">
              <a:sym typeface="Wingdings" pitchFamily="2" charset="2"/>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Clinical history</a:t>
            </a:r>
            <a:endParaRPr lang="ar-SA"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Content Placeholder 2"/>
          <p:cNvSpPr>
            <a:spLocks noGrp="1"/>
          </p:cNvSpPr>
          <p:nvPr>
            <p:ph idx="1"/>
          </p:nvPr>
        </p:nvSpPr>
        <p:spPr>
          <a:xfrm>
            <a:off x="277283" y="1617664"/>
            <a:ext cx="9574639" cy="4827381"/>
          </a:xfrm>
        </p:spPr>
        <p:txBody>
          <a:bodyPr>
            <a:normAutofit/>
          </a:bodyPr>
          <a:lstStyle/>
          <a:p>
            <a:r>
              <a:rPr lang="en-US" sz="2200" b="1" dirty="0" smtClean="0">
                <a:solidFill>
                  <a:schemeClr val="accent1">
                    <a:lumMod val="75000"/>
                  </a:schemeClr>
                </a:solidFill>
              </a:rPr>
              <a:t>Pulmonary Manifestations :- </a:t>
            </a:r>
          </a:p>
          <a:p>
            <a:pPr marL="457200" indent="-457200">
              <a:buFont typeface="+mj-lt"/>
              <a:buAutoNum type="arabicPeriod"/>
            </a:pPr>
            <a:r>
              <a:rPr lang="en-US" sz="2000" b="1" dirty="0" smtClean="0">
                <a:solidFill>
                  <a:srgbClr val="C00000"/>
                </a:solidFill>
              </a:rPr>
              <a:t> Cough </a:t>
            </a:r>
            <a:r>
              <a:rPr lang="en-US" sz="2000" b="1" dirty="0"/>
              <a:t>especially if </a:t>
            </a:r>
            <a:r>
              <a:rPr lang="en-US" sz="2000" b="1" dirty="0">
                <a:solidFill>
                  <a:srgbClr val="C00000"/>
                </a:solidFill>
              </a:rPr>
              <a:t>persistent and not </a:t>
            </a:r>
            <a:r>
              <a:rPr lang="en-US" sz="2000" b="1" dirty="0" smtClean="0">
                <a:solidFill>
                  <a:srgbClr val="C00000"/>
                </a:solidFill>
              </a:rPr>
              <a:t>improving </a:t>
            </a:r>
          </a:p>
          <a:p>
            <a:pPr marL="457200" indent="-457200">
              <a:buFont typeface="+mj-lt"/>
              <a:buAutoNum type="arabicPeriod"/>
            </a:pPr>
            <a:r>
              <a:rPr lang="en-US" sz="2000" b="1" dirty="0" smtClean="0"/>
              <a:t> </a:t>
            </a:r>
            <a:r>
              <a:rPr lang="en-US" sz="2000" b="1" dirty="0" smtClean="0">
                <a:solidFill>
                  <a:srgbClr val="C00000"/>
                </a:solidFill>
              </a:rPr>
              <a:t>Fever </a:t>
            </a:r>
            <a:endParaRPr lang="en-US" sz="2000" b="1" dirty="0" smtClean="0"/>
          </a:p>
          <a:p>
            <a:pPr marL="457200" indent="-457200">
              <a:buFont typeface="+mj-lt"/>
              <a:buAutoNum type="arabicPeriod"/>
            </a:pPr>
            <a:r>
              <a:rPr lang="en-US" sz="2000" b="1" dirty="0" smtClean="0"/>
              <a:t> </a:t>
            </a:r>
            <a:r>
              <a:rPr lang="en-US" sz="2000" b="1" dirty="0" smtClean="0">
                <a:solidFill>
                  <a:srgbClr val="C00000"/>
                </a:solidFill>
              </a:rPr>
              <a:t>night sweats </a:t>
            </a:r>
            <a:endParaRPr lang="en-US" sz="2000" b="1" dirty="0" smtClean="0"/>
          </a:p>
          <a:p>
            <a:pPr marL="457200" indent="-457200">
              <a:buFont typeface="+mj-lt"/>
              <a:buAutoNum type="arabicPeriod"/>
            </a:pPr>
            <a:r>
              <a:rPr lang="en-US" sz="2000" b="1" dirty="0" smtClean="0"/>
              <a:t> </a:t>
            </a:r>
            <a:r>
              <a:rPr lang="en-US" sz="2000" b="1" dirty="0" smtClean="0">
                <a:solidFill>
                  <a:srgbClr val="C00000"/>
                </a:solidFill>
              </a:rPr>
              <a:t>Weight </a:t>
            </a:r>
            <a:r>
              <a:rPr lang="en-US" sz="2000" b="1" dirty="0">
                <a:solidFill>
                  <a:srgbClr val="C00000"/>
                </a:solidFill>
              </a:rPr>
              <a:t>loss </a:t>
            </a:r>
            <a:endParaRPr lang="en-US" sz="2000" b="1" dirty="0" smtClean="0">
              <a:solidFill>
                <a:srgbClr val="C00000"/>
              </a:solidFill>
            </a:endParaRPr>
          </a:p>
          <a:p>
            <a:pPr marL="342900" indent="-342900">
              <a:buFont typeface="Wingdings" panose="05000000000000000000" pitchFamily="2" charset="2"/>
              <a:buChar char="v"/>
            </a:pPr>
            <a:endParaRPr lang="en-US" sz="2000" b="1" dirty="0" smtClean="0"/>
          </a:p>
          <a:p>
            <a:r>
              <a:rPr lang="en-US" sz="2000" b="1" dirty="0" smtClean="0">
                <a:sym typeface="Wingdings" pitchFamily="2" charset="2"/>
              </a:rPr>
              <a:t> These symptoms are more common in </a:t>
            </a:r>
            <a:r>
              <a:rPr lang="en-US" sz="2000" b="1" u="sng" dirty="0" smtClean="0">
                <a:sym typeface="Wingdings" pitchFamily="2" charset="2"/>
              </a:rPr>
              <a:t>adults </a:t>
            </a:r>
            <a:r>
              <a:rPr lang="en-US" sz="2000" b="1" u="sng" dirty="0" smtClean="0"/>
              <a:t> </a:t>
            </a:r>
          </a:p>
          <a:p>
            <a:endParaRPr lang="en-US" sz="2000" b="1" u="sng" dirty="0" smtClean="0"/>
          </a:p>
          <a:p>
            <a:r>
              <a:rPr lang="en-US" sz="2000" b="1" u="sng" dirty="0" smtClean="0"/>
              <a:t> </a:t>
            </a:r>
            <a:r>
              <a:rPr lang="en-US" sz="2000" b="1" dirty="0" smtClean="0"/>
              <a:t>Especially if symptoms persist </a:t>
            </a:r>
            <a:r>
              <a:rPr lang="en-US" sz="2000" b="1" dirty="0" smtClean="0">
                <a:solidFill>
                  <a:srgbClr val="C00000"/>
                </a:solidFill>
              </a:rPr>
              <a:t>(&gt;2 weeks) </a:t>
            </a:r>
            <a:r>
              <a:rPr lang="en-US" sz="2000" b="1" dirty="0" smtClean="0"/>
              <a:t>without improvement following other appropriate therapies (e.g. </a:t>
            </a:r>
            <a:r>
              <a:rPr lang="en-US" sz="2000" b="1" dirty="0" smtClean="0">
                <a:solidFill>
                  <a:srgbClr val="C00000"/>
                </a:solidFill>
              </a:rPr>
              <a:t>broad-spectrum antibiotics </a:t>
            </a:r>
            <a:r>
              <a:rPr lang="en-US" sz="2000" b="1" dirty="0" smtClean="0"/>
              <a:t>for </a:t>
            </a:r>
            <a:r>
              <a:rPr lang="en-US" sz="2000" b="1" dirty="0" smtClean="0">
                <a:solidFill>
                  <a:srgbClr val="C00000"/>
                </a:solidFill>
              </a:rPr>
              <a:t>cough</a:t>
            </a:r>
            <a:r>
              <a:rPr lang="en-US" sz="2000" b="1" dirty="0" smtClean="0"/>
              <a:t>; </a:t>
            </a:r>
            <a:r>
              <a:rPr lang="en-US" sz="2000" b="1" dirty="0" err="1" smtClean="0">
                <a:solidFill>
                  <a:srgbClr val="C00000"/>
                </a:solidFill>
              </a:rPr>
              <a:t>antimalarial</a:t>
            </a:r>
            <a:r>
              <a:rPr lang="en-US" sz="2000" b="1" dirty="0" smtClean="0">
                <a:solidFill>
                  <a:srgbClr val="C00000"/>
                </a:solidFill>
              </a:rPr>
              <a:t> treatment </a:t>
            </a:r>
            <a:r>
              <a:rPr lang="en-US" sz="2000" b="1" dirty="0" smtClean="0"/>
              <a:t>for </a:t>
            </a:r>
            <a:r>
              <a:rPr lang="en-US" sz="2000" b="1" dirty="0" smtClean="0">
                <a:solidFill>
                  <a:srgbClr val="C00000"/>
                </a:solidFill>
              </a:rPr>
              <a:t>fever</a:t>
            </a:r>
            <a:r>
              <a:rPr lang="en-US" sz="2000" b="1" dirty="0" smtClean="0"/>
              <a:t>; or </a:t>
            </a:r>
            <a:r>
              <a:rPr lang="en-US" sz="2000" b="1" dirty="0" smtClean="0">
                <a:solidFill>
                  <a:srgbClr val="C00000"/>
                </a:solidFill>
              </a:rPr>
              <a:t>nutritional rehabilitation </a:t>
            </a:r>
            <a:r>
              <a:rPr lang="en-US" sz="2000" b="1" dirty="0" smtClean="0"/>
              <a:t>for </a:t>
            </a:r>
            <a:r>
              <a:rPr lang="en-US" sz="2000" b="1" dirty="0" smtClean="0">
                <a:solidFill>
                  <a:srgbClr val="C00000"/>
                </a:solidFill>
              </a:rPr>
              <a:t>malnutrition</a:t>
            </a:r>
            <a:r>
              <a:rPr lang="en-US" sz="2000" b="1" dirty="0" smtClean="0"/>
              <a:t>)</a:t>
            </a:r>
            <a:endParaRPr lang="en-US" sz="2000" dirty="0" smtClean="0"/>
          </a:p>
          <a:p>
            <a:endParaRPr lang="en-US" sz="2000" b="1" u="sng" dirty="0"/>
          </a:p>
        </p:txBody>
      </p:sp>
      <p:pic>
        <p:nvPicPr>
          <p:cNvPr id="6" name="Picture 3" descr="tuberculosis-in-children_a1361.jpg"/>
          <p:cNvPicPr>
            <a:picLocks noChangeAspect="1"/>
          </p:cNvPicPr>
          <p:nvPr/>
        </p:nvPicPr>
        <p:blipFill>
          <a:blip r:embed="rId2" cstate="print"/>
          <a:stretch>
            <a:fillRect/>
          </a:stretch>
        </p:blipFill>
        <p:spPr>
          <a:xfrm>
            <a:off x="7419975" y="566738"/>
            <a:ext cx="1981200" cy="2133600"/>
          </a:xfrm>
          <a:prstGeom prst="rect">
            <a:avLst/>
          </a:prstGeom>
        </p:spPr>
      </p:pic>
      <p:pic>
        <p:nvPicPr>
          <p:cNvPr id="7" name="Picture 4" descr="نايت.jpg"/>
          <p:cNvPicPr>
            <a:picLocks noChangeAspect="1"/>
          </p:cNvPicPr>
          <p:nvPr/>
        </p:nvPicPr>
        <p:blipFill>
          <a:blip r:embed="rId3" cstate="print"/>
          <a:stretch>
            <a:fillRect/>
          </a:stretch>
        </p:blipFill>
        <p:spPr>
          <a:xfrm>
            <a:off x="9725025" y="5486400"/>
            <a:ext cx="2466975" cy="1371600"/>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961" y="619433"/>
            <a:ext cx="9394723" cy="5421930"/>
          </a:xfrm>
        </p:spPr>
        <p:txBody>
          <a:bodyPr/>
          <a:lstStyle/>
          <a:p>
            <a:r>
              <a:rPr lang="en-US" dirty="0" smtClean="0"/>
              <a:t> </a:t>
            </a:r>
            <a:r>
              <a:rPr lang="en-US" sz="2200" dirty="0" smtClean="0"/>
              <a:t>but</a:t>
            </a:r>
            <a:r>
              <a:rPr lang="en-US" dirty="0" smtClean="0"/>
              <a:t> , </a:t>
            </a:r>
            <a:r>
              <a:rPr lang="en-US" sz="2200" b="1" dirty="0" err="1" smtClean="0">
                <a:solidFill>
                  <a:schemeClr val="accent1">
                    <a:lumMod val="75000"/>
                  </a:schemeClr>
                </a:solidFill>
              </a:rPr>
              <a:t>Extrapulmonary</a:t>
            </a:r>
            <a:r>
              <a:rPr lang="en-US" sz="2200" b="1" dirty="0" smtClean="0">
                <a:solidFill>
                  <a:schemeClr val="accent1">
                    <a:lumMod val="75000"/>
                  </a:schemeClr>
                </a:solidFill>
              </a:rPr>
              <a:t> manifestations </a:t>
            </a:r>
            <a:r>
              <a:rPr lang="en-US" sz="2000" dirty="0" smtClean="0"/>
              <a:t>are more common in children :-</a:t>
            </a:r>
          </a:p>
          <a:p>
            <a:endParaRPr lang="en-US" sz="2000" dirty="0" smtClean="0"/>
          </a:p>
          <a:p>
            <a:pPr marL="457200" indent="-457200">
              <a:buFont typeface="+mj-lt"/>
              <a:buAutoNum type="arabicPeriod"/>
            </a:pPr>
            <a:r>
              <a:rPr lang="en-US" sz="2000" dirty="0" smtClean="0"/>
              <a:t> </a:t>
            </a:r>
            <a:r>
              <a:rPr lang="en-US" sz="2200" dirty="0" smtClean="0"/>
              <a:t>Tb Cervical adenitis (most common presentation outside the lungs)</a:t>
            </a:r>
          </a:p>
          <a:p>
            <a:pPr marL="457200" indent="-457200">
              <a:buFont typeface="+mj-lt"/>
              <a:buAutoNum type="arabicPeriod"/>
            </a:pPr>
            <a:r>
              <a:rPr lang="en-US" sz="2200" dirty="0" smtClean="0"/>
              <a:t> Failure to thrive </a:t>
            </a:r>
          </a:p>
          <a:p>
            <a:pPr marL="457200" indent="-457200">
              <a:buFont typeface="+mj-lt"/>
              <a:buAutoNum type="arabicPeriod"/>
            </a:pPr>
            <a:r>
              <a:rPr lang="en-US" sz="2200" dirty="0" smtClean="0"/>
              <a:t> Fever of Unknown origin (FUO) </a:t>
            </a:r>
          </a:p>
          <a:p>
            <a:pPr marL="457200" indent="-457200">
              <a:buFont typeface="+mj-lt"/>
              <a:buAutoNum type="arabicPeriod"/>
            </a:pPr>
            <a:r>
              <a:rPr lang="en-US" sz="2200" dirty="0" smtClean="0"/>
              <a:t> Meningitis </a:t>
            </a:r>
          </a:p>
          <a:p>
            <a:pPr marL="457200" indent="-457200">
              <a:buFont typeface="+mj-lt"/>
              <a:buAutoNum type="arabicPeriod"/>
            </a:pPr>
            <a:r>
              <a:rPr lang="en-US" sz="2200" dirty="0" smtClean="0"/>
              <a:t> </a:t>
            </a:r>
            <a:r>
              <a:rPr lang="en-US" sz="2200" dirty="0" err="1" smtClean="0"/>
              <a:t>Osteomyelitis</a:t>
            </a:r>
            <a:r>
              <a:rPr lang="en-US" sz="2200" dirty="0" smtClean="0"/>
              <a:t> </a:t>
            </a:r>
          </a:p>
          <a:p>
            <a:pPr>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History of contact </a:t>
            </a:r>
            <a:endParaRPr lang="ar-SA"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5" name="Content Placeholder 2"/>
          <p:cNvSpPr>
            <a:spLocks noGrp="1"/>
          </p:cNvSpPr>
          <p:nvPr>
            <p:ph idx="1"/>
          </p:nvPr>
        </p:nvSpPr>
        <p:spPr>
          <a:xfrm>
            <a:off x="470857" y="1541157"/>
            <a:ext cx="8953362" cy="4564675"/>
          </a:xfrm>
        </p:spPr>
        <p:txBody>
          <a:bodyPr>
            <a:noAutofit/>
          </a:bodyPr>
          <a:lstStyle/>
          <a:p>
            <a:r>
              <a:rPr lang="en-US" sz="2000" b="1" u="sng" dirty="0"/>
              <a:t>note the </a:t>
            </a:r>
            <a:r>
              <a:rPr lang="en-US" sz="2000" b="1" u="sng" dirty="0" smtClean="0"/>
              <a:t>following</a:t>
            </a:r>
            <a:r>
              <a:rPr lang="en-US" sz="2000" b="1" u="sng" dirty="0"/>
              <a:t> </a:t>
            </a:r>
            <a:endParaRPr lang="en-US" sz="2000" b="1" u="sng" dirty="0" smtClean="0"/>
          </a:p>
          <a:p>
            <a:pPr marL="342900" indent="-342900">
              <a:buFont typeface="Wingdings" panose="05000000000000000000" pitchFamily="2" charset="2"/>
              <a:buChar char="v"/>
            </a:pPr>
            <a:r>
              <a:rPr lang="en-US" sz="2000" b="1" dirty="0" smtClean="0">
                <a:solidFill>
                  <a:srgbClr val="C00000"/>
                </a:solidFill>
              </a:rPr>
              <a:t>Closeness </a:t>
            </a:r>
            <a:r>
              <a:rPr lang="en-US" sz="2000" b="1" dirty="0"/>
              <a:t>of </a:t>
            </a:r>
            <a:r>
              <a:rPr lang="en-US" sz="2000" b="1" dirty="0" smtClean="0"/>
              <a:t>contact</a:t>
            </a:r>
          </a:p>
          <a:p>
            <a:pPr marL="342900" indent="-342900">
              <a:buNone/>
            </a:pPr>
            <a:endParaRPr lang="en-US" sz="2000" b="1" dirty="0" smtClean="0">
              <a:solidFill>
                <a:srgbClr val="C00000"/>
              </a:solidFill>
            </a:endParaRPr>
          </a:p>
          <a:p>
            <a:pPr marL="342900" indent="-342900">
              <a:buFont typeface="Wingdings" panose="05000000000000000000" pitchFamily="2" charset="2"/>
              <a:buChar char="v"/>
            </a:pPr>
            <a:r>
              <a:rPr lang="en-US" sz="2000" b="1" dirty="0" smtClean="0">
                <a:solidFill>
                  <a:srgbClr val="C00000"/>
                </a:solidFill>
              </a:rPr>
              <a:t>Timing </a:t>
            </a:r>
            <a:r>
              <a:rPr lang="en-US" sz="2000" b="1" dirty="0"/>
              <a:t>of contact children usually develop TB within </a:t>
            </a:r>
            <a:r>
              <a:rPr lang="en-US" sz="2000" b="1" dirty="0">
                <a:solidFill>
                  <a:srgbClr val="C00000"/>
                </a:solidFill>
              </a:rPr>
              <a:t>2 years </a:t>
            </a:r>
            <a:r>
              <a:rPr lang="en-US" sz="2000" b="1" dirty="0"/>
              <a:t>after exposure and most </a:t>
            </a:r>
            <a:r>
              <a:rPr lang="en-US" sz="2000" b="1" dirty="0">
                <a:solidFill>
                  <a:srgbClr val="C00000"/>
                </a:solidFill>
              </a:rPr>
              <a:t>(90%) </a:t>
            </a:r>
            <a:r>
              <a:rPr lang="en-US" sz="2000" b="1" dirty="0"/>
              <a:t>within the first </a:t>
            </a:r>
            <a:r>
              <a:rPr lang="en-US" sz="2000" b="1" dirty="0" smtClean="0"/>
              <a:t>year</a:t>
            </a:r>
          </a:p>
          <a:p>
            <a:pPr marL="342900" indent="-342900">
              <a:buFont typeface="Wingdings" panose="05000000000000000000" pitchFamily="2" charset="2"/>
              <a:buChar char="v"/>
            </a:pPr>
            <a:endParaRPr lang="en-US" sz="2000" b="1" dirty="0" smtClean="0"/>
          </a:p>
          <a:p>
            <a:pPr marL="342900" indent="-342900">
              <a:buFont typeface="Wingdings" panose="05000000000000000000" pitchFamily="2" charset="2"/>
              <a:buChar char="v"/>
            </a:pPr>
            <a:r>
              <a:rPr lang="en-US" sz="2000" b="1" dirty="0" smtClean="0"/>
              <a:t>If </a:t>
            </a:r>
            <a:r>
              <a:rPr lang="en-US" sz="2000" b="1" dirty="0"/>
              <a:t>no source case is identified, always ask about anyone in </a:t>
            </a:r>
            <a:r>
              <a:rPr lang="en-US" sz="2000" b="1" dirty="0">
                <a:solidFill>
                  <a:srgbClr val="C00000"/>
                </a:solidFill>
              </a:rPr>
              <a:t>household with cough </a:t>
            </a:r>
            <a:r>
              <a:rPr lang="en-US" sz="2000" b="1" dirty="0"/>
              <a:t>– if so, request assessment of that person for possible TB</a:t>
            </a:r>
          </a:p>
        </p:txBody>
      </p:sp>
      <p:pic>
        <p:nvPicPr>
          <p:cNvPr id="6" name="Picture 5" descr="كلوز.jpg"/>
          <p:cNvPicPr>
            <a:picLocks noChangeAspect="1"/>
          </p:cNvPicPr>
          <p:nvPr/>
        </p:nvPicPr>
        <p:blipFill>
          <a:blip r:embed="rId2" cstate="print"/>
          <a:stretch>
            <a:fillRect/>
          </a:stretch>
        </p:blipFill>
        <p:spPr>
          <a:xfrm>
            <a:off x="7291388" y="1290637"/>
            <a:ext cx="2324100" cy="2115136"/>
          </a:xfrm>
          <a:prstGeom prst="rect">
            <a:avLst/>
          </a:prstGeom>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Maternal/infant TB </a:t>
            </a:r>
            <a:endParaRPr lang="ar-SA"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Content Placeholder 2"/>
          <p:cNvSpPr>
            <a:spLocks noGrp="1"/>
          </p:cNvSpPr>
          <p:nvPr>
            <p:ph idx="1"/>
          </p:nvPr>
        </p:nvSpPr>
        <p:spPr/>
        <p:txBody>
          <a:bodyPr>
            <a:normAutofit/>
          </a:bodyPr>
          <a:lstStyle/>
          <a:p>
            <a:pPr>
              <a:buNone/>
            </a:pPr>
            <a:r>
              <a:rPr lang="en-US" sz="2200" b="1" dirty="0"/>
              <a:t>• </a:t>
            </a:r>
            <a:r>
              <a:rPr lang="en-US" sz="2200" b="1" dirty="0">
                <a:solidFill>
                  <a:srgbClr val="C00000"/>
                </a:solidFill>
              </a:rPr>
              <a:t>TB in pregnancy </a:t>
            </a:r>
            <a:r>
              <a:rPr lang="en-US" sz="2200" b="1" dirty="0"/>
              <a:t>or </a:t>
            </a:r>
            <a:r>
              <a:rPr lang="en-US" sz="2200" b="1" dirty="0">
                <a:solidFill>
                  <a:srgbClr val="C00000"/>
                </a:solidFill>
              </a:rPr>
              <a:t>post-partum</a:t>
            </a:r>
            <a:r>
              <a:rPr lang="en-US" sz="2200" b="1" dirty="0"/>
              <a:t> is common especially in </a:t>
            </a:r>
            <a:r>
              <a:rPr lang="en-US" sz="2200" b="1" dirty="0">
                <a:solidFill>
                  <a:srgbClr val="C00000"/>
                </a:solidFill>
              </a:rPr>
              <a:t>HIV-infected </a:t>
            </a:r>
            <a:r>
              <a:rPr lang="en-US" sz="2200" b="1" dirty="0" smtClean="0">
                <a:solidFill>
                  <a:srgbClr val="C00000"/>
                </a:solidFill>
              </a:rPr>
              <a:t>women</a:t>
            </a:r>
          </a:p>
          <a:p>
            <a:pPr>
              <a:buNone/>
            </a:pPr>
            <a:endParaRPr lang="en-US" sz="2200" b="1" dirty="0" smtClean="0"/>
          </a:p>
          <a:p>
            <a:pPr>
              <a:buNone/>
            </a:pPr>
            <a:r>
              <a:rPr lang="en-US" sz="2200" b="1" dirty="0" smtClean="0"/>
              <a:t> </a:t>
            </a:r>
            <a:r>
              <a:rPr lang="en-US" sz="2200" b="1" dirty="0"/>
              <a:t>• </a:t>
            </a:r>
            <a:r>
              <a:rPr lang="en-US" sz="2200" b="1" dirty="0">
                <a:solidFill>
                  <a:srgbClr val="C00000"/>
                </a:solidFill>
              </a:rPr>
              <a:t>Maternal TB </a:t>
            </a:r>
            <a:r>
              <a:rPr lang="en-US" sz="2200" b="1" dirty="0"/>
              <a:t>is associated with </a:t>
            </a:r>
            <a:r>
              <a:rPr lang="en-US" sz="2200" b="1" dirty="0">
                <a:solidFill>
                  <a:srgbClr val="C00000"/>
                </a:solidFill>
              </a:rPr>
              <a:t>maternal mortality, low birth weight </a:t>
            </a:r>
            <a:r>
              <a:rPr lang="en-US" sz="2200" b="1" dirty="0"/>
              <a:t>and </a:t>
            </a:r>
            <a:r>
              <a:rPr lang="en-US" sz="2200" b="1" dirty="0">
                <a:solidFill>
                  <a:srgbClr val="C00000"/>
                </a:solidFill>
              </a:rPr>
              <a:t>infant </a:t>
            </a:r>
            <a:r>
              <a:rPr lang="en-US" sz="2200" b="1" dirty="0" smtClean="0">
                <a:solidFill>
                  <a:srgbClr val="C00000"/>
                </a:solidFill>
              </a:rPr>
              <a:t>mortality</a:t>
            </a:r>
          </a:p>
          <a:p>
            <a:pPr>
              <a:buNone/>
            </a:pPr>
            <a:endParaRPr lang="en-US" sz="2200" b="1" dirty="0" smtClean="0"/>
          </a:p>
          <a:p>
            <a:pPr>
              <a:buNone/>
            </a:pPr>
            <a:r>
              <a:rPr lang="en-US" sz="2200" b="1" dirty="0" smtClean="0"/>
              <a:t> </a:t>
            </a:r>
            <a:r>
              <a:rPr lang="en-US" sz="2200" b="1" dirty="0"/>
              <a:t>• </a:t>
            </a:r>
            <a:r>
              <a:rPr lang="en-US" sz="2200" b="1" dirty="0">
                <a:solidFill>
                  <a:srgbClr val="C00000"/>
                </a:solidFill>
              </a:rPr>
              <a:t>The risk of TB </a:t>
            </a:r>
            <a:r>
              <a:rPr lang="en-US" sz="2200" b="1" dirty="0"/>
              <a:t>infection and disease to the </a:t>
            </a:r>
            <a:r>
              <a:rPr lang="en-US" sz="2200" b="1" dirty="0">
                <a:solidFill>
                  <a:srgbClr val="C00000"/>
                </a:solidFill>
              </a:rPr>
              <a:t>infant of a mother </a:t>
            </a:r>
            <a:r>
              <a:rPr lang="en-US" sz="2200" b="1" dirty="0"/>
              <a:t>with TB is </a:t>
            </a:r>
            <a:r>
              <a:rPr lang="en-US" sz="2200" b="1" dirty="0">
                <a:solidFill>
                  <a:srgbClr val="C00000"/>
                </a:solidFill>
              </a:rPr>
              <a:t>extremely high</a:t>
            </a:r>
          </a:p>
        </p:txBody>
      </p:sp>
      <p:pic>
        <p:nvPicPr>
          <p:cNvPr id="6" name="Picture 3" descr="ماتيرنال.jpg"/>
          <p:cNvPicPr>
            <a:picLocks noChangeAspect="1"/>
          </p:cNvPicPr>
          <p:nvPr/>
        </p:nvPicPr>
        <p:blipFill>
          <a:blip r:embed="rId2" cstate="print"/>
          <a:stretch>
            <a:fillRect/>
          </a:stretch>
        </p:blipFill>
        <p:spPr>
          <a:xfrm>
            <a:off x="0" y="0"/>
            <a:ext cx="2466975" cy="1847850"/>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77333" y="2160589"/>
            <a:ext cx="9511695" cy="3880773"/>
          </a:xfrm>
        </p:spPr>
        <p:txBody>
          <a:bodyPr>
            <a:normAutofit/>
          </a:bodyPr>
          <a:lstStyle/>
          <a:p>
            <a:r>
              <a:rPr lang="en-US" sz="3000" b="1" dirty="0" smtClean="0">
                <a:solidFill>
                  <a:schemeClr val="accent1">
                    <a:lumMod val="75000"/>
                  </a:schemeClr>
                </a:solidFill>
              </a:rPr>
              <a:t>Tuberculosis (TB) </a:t>
            </a:r>
            <a:r>
              <a:rPr lang="en-US" sz="3000" b="1" dirty="0" smtClean="0"/>
              <a:t>: is a </a:t>
            </a:r>
            <a:r>
              <a:rPr lang="en-US" sz="3000" b="1" u="sng" dirty="0" err="1" smtClean="0"/>
              <a:t>multisystemic</a:t>
            </a:r>
            <a:r>
              <a:rPr lang="en-US" sz="3000" b="1" dirty="0" smtClean="0"/>
              <a:t> infectious disease caused mainly by </a:t>
            </a:r>
            <a:r>
              <a:rPr lang="en-US" sz="3000" b="1" i="1" u="sng" dirty="0" smtClean="0"/>
              <a:t>Mycobacterium tuberculosis</a:t>
            </a:r>
            <a:r>
              <a:rPr lang="en-US" sz="3000" b="1" dirty="0" smtClean="0"/>
              <a:t> (MTB) </a:t>
            </a:r>
            <a:endParaRPr lang="ar-SA" sz="30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a:t>
            </a:fld>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Clinical examination</a:t>
            </a:r>
            <a:endParaRPr lang="ar-SA"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30</a:t>
            </a:fld>
            <a:endParaRPr lang="en-US" dirty="0"/>
          </a:p>
        </p:txBody>
      </p:sp>
      <p:sp>
        <p:nvSpPr>
          <p:cNvPr id="5" name="Content Placeholder 2"/>
          <p:cNvSpPr>
            <a:spLocks noGrp="1"/>
          </p:cNvSpPr>
          <p:nvPr>
            <p:ph idx="1"/>
          </p:nvPr>
        </p:nvSpPr>
        <p:spPr>
          <a:xfrm>
            <a:off x="677334" y="1957389"/>
            <a:ext cx="8596668" cy="4083974"/>
          </a:xfrm>
        </p:spPr>
        <p:txBody>
          <a:bodyPr>
            <a:noAutofit/>
          </a:bodyPr>
          <a:lstStyle/>
          <a:p>
            <a:pPr marL="342900" indent="-342900">
              <a:buFont typeface="Wingdings" panose="05000000000000000000" pitchFamily="2" charset="2"/>
              <a:buChar char="v"/>
            </a:pPr>
            <a:r>
              <a:rPr lang="en-US" sz="2000" b="1" dirty="0">
                <a:solidFill>
                  <a:srgbClr val="C00000"/>
                </a:solidFill>
              </a:rPr>
              <a:t>Vital signs: </a:t>
            </a:r>
            <a:r>
              <a:rPr lang="en-US" sz="2000" b="1" dirty="0"/>
              <a:t>temperature and respiratory </a:t>
            </a:r>
            <a:r>
              <a:rPr lang="en-US" sz="2000" b="1" dirty="0" smtClean="0"/>
              <a:t>rate</a:t>
            </a:r>
          </a:p>
          <a:p>
            <a:pPr marL="342900" indent="-342900">
              <a:buFont typeface="Wingdings" panose="05000000000000000000" pitchFamily="2" charset="2"/>
              <a:buChar char="v"/>
            </a:pPr>
            <a:r>
              <a:rPr lang="en-US" sz="2000" b="1" dirty="0" smtClean="0"/>
              <a:t> </a:t>
            </a:r>
            <a:r>
              <a:rPr lang="en-US" sz="2000" b="1" dirty="0">
                <a:solidFill>
                  <a:srgbClr val="C00000"/>
                </a:solidFill>
              </a:rPr>
              <a:t>Respiratory system: </a:t>
            </a:r>
            <a:r>
              <a:rPr lang="en-US" sz="2000" b="1" dirty="0"/>
              <a:t>signs of respiratory </a:t>
            </a:r>
            <a:r>
              <a:rPr lang="en-US" sz="2000" b="1" dirty="0" smtClean="0"/>
              <a:t>distress :</a:t>
            </a:r>
          </a:p>
          <a:p>
            <a:pPr marL="457200" indent="-457200">
              <a:buFont typeface="Wingdings" pitchFamily="2" charset="2"/>
              <a:buChar char="ü"/>
            </a:pPr>
            <a:r>
              <a:rPr lang="en-US" sz="2000" b="1" dirty="0" smtClean="0"/>
              <a:t> </a:t>
            </a:r>
            <a:r>
              <a:rPr lang="en-US" sz="2000" b="1" dirty="0" smtClean="0">
                <a:sym typeface="Wingdings" pitchFamily="2" charset="2"/>
              </a:rPr>
              <a:t> </a:t>
            </a:r>
            <a:r>
              <a:rPr lang="en-US" sz="2000" b="1" dirty="0" err="1" smtClean="0">
                <a:sym typeface="Wingdings" pitchFamily="2" charset="2"/>
              </a:rPr>
              <a:t>Tachypnea</a:t>
            </a:r>
            <a:r>
              <a:rPr lang="en-US" sz="2000" b="1" dirty="0" smtClean="0">
                <a:sym typeface="Wingdings" pitchFamily="2" charset="2"/>
              </a:rPr>
              <a:t> </a:t>
            </a:r>
          </a:p>
          <a:p>
            <a:pPr marL="457200" indent="-457200">
              <a:buFont typeface="Wingdings" pitchFamily="2" charset="2"/>
              <a:buChar char="ü"/>
            </a:pPr>
            <a:r>
              <a:rPr lang="en-US" sz="2000" b="1" dirty="0" smtClean="0">
                <a:sym typeface="Wingdings" pitchFamily="2" charset="2"/>
              </a:rPr>
              <a:t>  </a:t>
            </a:r>
            <a:r>
              <a:rPr lang="en-US" sz="2000" b="1" dirty="0" err="1" smtClean="0">
                <a:sym typeface="Wingdings" pitchFamily="2" charset="2"/>
              </a:rPr>
              <a:t>Dyspnea</a:t>
            </a:r>
            <a:r>
              <a:rPr lang="en-US" sz="2000" b="1" dirty="0" smtClean="0">
                <a:sym typeface="Wingdings" pitchFamily="2" charset="2"/>
              </a:rPr>
              <a:t> </a:t>
            </a:r>
          </a:p>
          <a:p>
            <a:pPr marL="457200" indent="-457200">
              <a:buFont typeface="Wingdings" pitchFamily="2" charset="2"/>
              <a:buChar char="ü"/>
            </a:pPr>
            <a:r>
              <a:rPr lang="en-US" sz="2000" b="1" dirty="0" smtClean="0">
                <a:sym typeface="Wingdings" pitchFamily="2" charset="2"/>
              </a:rPr>
              <a:t> Retractions ( </a:t>
            </a:r>
            <a:r>
              <a:rPr lang="en-US" sz="2000" b="1" dirty="0" err="1" smtClean="0">
                <a:sym typeface="Wingdings" pitchFamily="2" charset="2"/>
              </a:rPr>
              <a:t>Suprasternal</a:t>
            </a:r>
            <a:r>
              <a:rPr lang="en-US" sz="2000" b="1" dirty="0" smtClean="0">
                <a:sym typeface="Wingdings" pitchFamily="2" charset="2"/>
              </a:rPr>
              <a:t> , </a:t>
            </a:r>
            <a:r>
              <a:rPr lang="en-US" sz="2000" b="1" dirty="0" err="1" smtClean="0">
                <a:sym typeface="Wingdings" pitchFamily="2" charset="2"/>
              </a:rPr>
              <a:t>Intercostal</a:t>
            </a:r>
            <a:r>
              <a:rPr lang="en-US" sz="2000" b="1" dirty="0" smtClean="0">
                <a:sym typeface="Wingdings" pitchFamily="2" charset="2"/>
              </a:rPr>
              <a:t> , </a:t>
            </a:r>
            <a:r>
              <a:rPr lang="en-US" sz="2000" b="1" dirty="0" err="1" smtClean="0">
                <a:sym typeface="Wingdings" pitchFamily="2" charset="2"/>
              </a:rPr>
              <a:t>Subcostal</a:t>
            </a:r>
            <a:r>
              <a:rPr lang="en-US" sz="2000" b="1" dirty="0" smtClean="0">
                <a:sym typeface="Wingdings" pitchFamily="2" charset="2"/>
              </a:rPr>
              <a:t> )</a:t>
            </a:r>
          </a:p>
          <a:p>
            <a:pPr marL="457200" indent="-457200">
              <a:buFont typeface="Wingdings" pitchFamily="2" charset="2"/>
              <a:buChar char="ü"/>
            </a:pPr>
            <a:r>
              <a:rPr lang="en-US" sz="2000" b="1" dirty="0" smtClean="0">
                <a:sym typeface="Wingdings" pitchFamily="2" charset="2"/>
              </a:rPr>
              <a:t>Nasal Flaring ( spreading of Nostrils while breathing ) </a:t>
            </a:r>
          </a:p>
          <a:p>
            <a:pPr marL="457200" indent="-457200">
              <a:buFont typeface="Wingdings" pitchFamily="2" charset="2"/>
              <a:buChar char="ü"/>
            </a:pPr>
            <a:r>
              <a:rPr lang="en-US" sz="2000" b="1" dirty="0" smtClean="0">
                <a:sym typeface="Wingdings" pitchFamily="2" charset="2"/>
              </a:rPr>
              <a:t> Apnea </a:t>
            </a:r>
          </a:p>
          <a:p>
            <a:pPr marL="457200" indent="-457200">
              <a:buFont typeface="Wingdings" pitchFamily="2" charset="2"/>
              <a:buChar char="ü"/>
            </a:pPr>
            <a:r>
              <a:rPr lang="en-US" sz="2000" b="1" dirty="0" smtClean="0">
                <a:sym typeface="Wingdings" pitchFamily="2" charset="2"/>
              </a:rPr>
              <a:t>Cyanosis </a:t>
            </a:r>
          </a:p>
          <a:p>
            <a:pPr marL="457200" indent="-457200">
              <a:buFont typeface="Wingdings" pitchFamily="2" charset="2"/>
              <a:buChar char="ü"/>
            </a:pPr>
            <a:r>
              <a:rPr lang="en-US" sz="2000" b="1" dirty="0" smtClean="0">
                <a:sym typeface="Wingdings" pitchFamily="2" charset="2"/>
              </a:rPr>
              <a:t>Altered Mental Status </a:t>
            </a:r>
            <a:endParaRPr lang="en-US" sz="2000" b="1" dirty="0" smtClean="0"/>
          </a:p>
          <a:p>
            <a:pPr marL="342900" indent="-342900">
              <a:buFont typeface="Wingdings" panose="05000000000000000000" pitchFamily="2" charset="2"/>
              <a:buChar char="v"/>
            </a:pPr>
            <a:endParaRPr lang="en-US" sz="2000" b="1" dirty="0" smtClean="0">
              <a:solidFill>
                <a:srgbClr val="C00000"/>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929" y="796413"/>
            <a:ext cx="8863781" cy="5324168"/>
          </a:xfrm>
        </p:spPr>
        <p:txBody>
          <a:bodyPr/>
          <a:lstStyle/>
          <a:p>
            <a:pPr>
              <a:buFont typeface="Wingdings" panose="05000000000000000000" pitchFamily="2" charset="2"/>
              <a:buChar char="v"/>
            </a:pPr>
            <a:r>
              <a:rPr lang="en-US" dirty="0" smtClean="0"/>
              <a:t> </a:t>
            </a:r>
            <a:r>
              <a:rPr lang="en-US" sz="2400" b="1" dirty="0" smtClean="0">
                <a:solidFill>
                  <a:srgbClr val="C00000"/>
                </a:solidFill>
              </a:rPr>
              <a:t>Auscultation and percussion: </a:t>
            </a:r>
            <a:r>
              <a:rPr lang="en-US" sz="2400" b="1" dirty="0" smtClean="0"/>
              <a:t>usually </a:t>
            </a:r>
            <a:r>
              <a:rPr lang="en-US" sz="2400" b="1" u="sng" dirty="0" smtClean="0"/>
              <a:t>normal</a:t>
            </a:r>
            <a:r>
              <a:rPr lang="en-US" sz="2400" b="1" dirty="0" smtClean="0"/>
              <a:t> but may reveal lung disease or pleural effusion</a:t>
            </a:r>
          </a:p>
          <a:p>
            <a:pPr>
              <a:buFont typeface="Wingdings" panose="05000000000000000000" pitchFamily="2" charset="2"/>
              <a:buChar char="v"/>
            </a:pPr>
            <a:endParaRPr lang="en-US" sz="2400" b="1" dirty="0" smtClean="0">
              <a:solidFill>
                <a:srgbClr val="C00000"/>
              </a:solidFill>
            </a:endParaRPr>
          </a:p>
          <a:p>
            <a:pPr>
              <a:buFont typeface="Wingdings" panose="05000000000000000000" pitchFamily="2" charset="2"/>
              <a:buChar char="v"/>
            </a:pPr>
            <a:r>
              <a:rPr lang="en-US" sz="2400" b="1" dirty="0" smtClean="0">
                <a:solidFill>
                  <a:srgbClr val="C00000"/>
                </a:solidFill>
              </a:rPr>
              <a:t>Check weight</a:t>
            </a:r>
            <a:r>
              <a:rPr lang="en-US" sz="2400" b="1" dirty="0" smtClean="0"/>
              <a:t>, record weight and compare to previous weights </a:t>
            </a:r>
          </a:p>
          <a:p>
            <a:pPr>
              <a:buFont typeface="Wingdings" panose="05000000000000000000" pitchFamily="2" charset="2"/>
              <a:buChar char="v"/>
            </a:pPr>
            <a:r>
              <a:rPr lang="en-US" sz="2400" b="1" dirty="0" smtClean="0"/>
              <a:t> </a:t>
            </a:r>
            <a:r>
              <a:rPr lang="en-US" sz="2400" b="1" dirty="0" smtClean="0">
                <a:solidFill>
                  <a:srgbClr val="C00000"/>
                </a:solidFill>
              </a:rPr>
              <a:t>Signs of Meningitis :-</a:t>
            </a:r>
          </a:p>
          <a:p>
            <a:pPr marL="457200" indent="-457200">
              <a:buFont typeface="+mj-lt"/>
              <a:buAutoNum type="arabicPeriod"/>
            </a:pPr>
            <a:r>
              <a:rPr lang="en-US" sz="2400" b="1" dirty="0" smtClean="0"/>
              <a:t> Fever </a:t>
            </a:r>
          </a:p>
          <a:p>
            <a:pPr marL="457200" indent="-457200">
              <a:buFont typeface="+mj-lt"/>
              <a:buAutoNum type="arabicPeriod"/>
            </a:pPr>
            <a:r>
              <a:rPr lang="en-US" sz="2400" b="1" dirty="0" smtClean="0"/>
              <a:t> Neck Stiffness </a:t>
            </a:r>
          </a:p>
          <a:p>
            <a:pPr marL="457200" indent="-457200">
              <a:buFont typeface="+mj-lt"/>
              <a:buAutoNum type="arabicPeriod"/>
            </a:pPr>
            <a:r>
              <a:rPr lang="en-US" sz="2400" b="1" dirty="0" smtClean="0"/>
              <a:t> Kerning sign </a:t>
            </a:r>
            <a:r>
              <a:rPr lang="en-US" sz="2000" b="1" dirty="0" smtClean="0"/>
              <a:t>( with patient in supine position , with hip and knee flexed to 90 degrees , further extension of knee causes neck pain )</a:t>
            </a:r>
          </a:p>
          <a:p>
            <a:pPr marL="457200" indent="-457200">
              <a:buFont typeface="+mj-lt"/>
              <a:buAutoNum type="arabicPeriod"/>
            </a:pPr>
            <a:r>
              <a:rPr lang="en-US" sz="2000" b="1" dirty="0" smtClean="0"/>
              <a:t> </a:t>
            </a:r>
            <a:r>
              <a:rPr lang="en-US" sz="2400" b="1" dirty="0" err="1" smtClean="0"/>
              <a:t>Brudzinski</a:t>
            </a:r>
            <a:r>
              <a:rPr lang="en-US" sz="2400" b="1" dirty="0" smtClean="0"/>
              <a:t> sign </a:t>
            </a:r>
            <a:r>
              <a:rPr lang="en-US" sz="2000" b="1" dirty="0" smtClean="0"/>
              <a:t>( Flexing the neck of a supine patient results in reflexive hip and knee flexion )</a:t>
            </a:r>
          </a:p>
          <a:p>
            <a:pPr>
              <a:buFont typeface="Wingdings" panose="05000000000000000000" pitchFamily="2" charset="2"/>
              <a:buChar char="v"/>
            </a:pPr>
            <a:endParaRPr lang="en-US" sz="2400" b="1"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Investigations</a:t>
            </a:r>
          </a:p>
        </p:txBody>
      </p:sp>
      <p:sp>
        <p:nvSpPr>
          <p:cNvPr id="3" name="Content Placeholder 2"/>
          <p:cNvSpPr>
            <a:spLocks noGrp="1"/>
          </p:cNvSpPr>
          <p:nvPr>
            <p:ph idx="1"/>
          </p:nvPr>
        </p:nvSpPr>
        <p:spPr/>
        <p:txBody>
          <a:bodyPr/>
          <a:lstStyle/>
          <a:p>
            <a:pPr marL="457200" indent="-457200">
              <a:buAutoNum type="alphaLcParenR"/>
            </a:pPr>
            <a:r>
              <a:rPr lang="en-US" sz="2400" b="1" dirty="0" smtClean="0"/>
              <a:t>Tuberculin </a:t>
            </a:r>
            <a:r>
              <a:rPr lang="en-US" sz="2400" b="1" dirty="0"/>
              <a:t>Skin Test (</a:t>
            </a:r>
            <a:r>
              <a:rPr lang="en-US" sz="2400" b="1" dirty="0" err="1"/>
              <a:t>Mantoux</a:t>
            </a:r>
            <a:r>
              <a:rPr lang="en-US" sz="2400" b="1" dirty="0"/>
              <a:t> test</a:t>
            </a:r>
            <a:r>
              <a:rPr lang="en-US" sz="2400" b="1" dirty="0" smtClean="0"/>
              <a:t>) and IGRA</a:t>
            </a:r>
          </a:p>
          <a:p>
            <a:pPr marL="457200" indent="-457200">
              <a:buAutoNum type="alphaLcParenR"/>
            </a:pPr>
            <a:endParaRPr lang="en-US" sz="2400" b="1" dirty="0" smtClean="0"/>
          </a:p>
          <a:p>
            <a:pPr marL="457200" indent="-457200">
              <a:buAutoNum type="alphaLcParenR"/>
            </a:pPr>
            <a:r>
              <a:rPr lang="en-US" sz="2400" b="1" dirty="0" smtClean="0"/>
              <a:t>Chest X-Ray</a:t>
            </a:r>
          </a:p>
          <a:p>
            <a:pPr marL="457200" indent="-457200">
              <a:buAutoNum type="alphaLcParenR"/>
            </a:pPr>
            <a:endParaRPr lang="en-US" sz="2400" b="1" dirty="0" smtClean="0"/>
          </a:p>
          <a:p>
            <a:pPr marL="457200" indent="-457200">
              <a:buAutoNum type="alphaLcParenR"/>
            </a:pPr>
            <a:r>
              <a:rPr lang="en-US" sz="2400" b="1" dirty="0" smtClean="0"/>
              <a:t>Laboratory diagnosis</a:t>
            </a:r>
          </a:p>
          <a:p>
            <a:pPr marL="457200" indent="-457200">
              <a:buAutoNum type="alphaLcParenR"/>
            </a:pPr>
            <a:endParaRPr lang="en-US" sz="2400" b="1" dirty="0" smtClean="0"/>
          </a:p>
          <a:p>
            <a:pPr marL="457200" indent="-457200">
              <a:buAutoNum type="alphaLcParenR"/>
            </a:pPr>
            <a:r>
              <a:rPr lang="en-US" sz="2400" b="1" dirty="0" smtClean="0"/>
              <a:t>Other </a:t>
            </a:r>
            <a:r>
              <a:rPr lang="en-US" sz="2400" b="1" dirty="0"/>
              <a:t>Tests for TB diagnosis</a:t>
            </a:r>
          </a:p>
        </p:txBody>
      </p:sp>
      <p:pic>
        <p:nvPicPr>
          <p:cNvPr id="4" name="Picture 3" descr="in.jpg"/>
          <p:cNvPicPr>
            <a:picLocks noChangeAspect="1"/>
          </p:cNvPicPr>
          <p:nvPr/>
        </p:nvPicPr>
        <p:blipFill>
          <a:blip r:embed="rId2" cstate="print"/>
          <a:stretch>
            <a:fillRect/>
          </a:stretch>
        </p:blipFill>
        <p:spPr>
          <a:xfrm>
            <a:off x="5994402" y="0"/>
            <a:ext cx="2882900" cy="2114550"/>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 xmlns:p14="http://schemas.microsoft.com/office/powerpoint/2010/main" val="77165909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575"/>
            <a:ext cx="8596668" cy="1320800"/>
          </a:xfrm>
        </p:spPr>
        <p:txBody>
          <a:bodyPr>
            <a:normAutofit/>
          </a:bodyPr>
          <a:lstStyle/>
          <a:p>
            <a:r>
              <a:rPr lang="en-US" sz="2700" b="1" dirty="0"/>
              <a:t>Tuberculin Skin Test (</a:t>
            </a:r>
            <a:r>
              <a:rPr lang="en-US" sz="2700" b="1" dirty="0" err="1"/>
              <a:t>Mantoux</a:t>
            </a:r>
            <a:r>
              <a:rPr lang="en-US" sz="2700" b="1" dirty="0"/>
              <a:t> test)</a:t>
            </a:r>
            <a:r>
              <a:rPr lang="en-US" b="1" dirty="0"/>
              <a:t/>
            </a:r>
            <a:br>
              <a:rPr lang="en-US" b="1" dirty="0"/>
            </a:br>
            <a:endParaRPr lang="en-US" b="1" dirty="0"/>
          </a:p>
        </p:txBody>
      </p:sp>
      <p:sp>
        <p:nvSpPr>
          <p:cNvPr id="3" name="Content Placeholder 2"/>
          <p:cNvSpPr>
            <a:spLocks noGrp="1"/>
          </p:cNvSpPr>
          <p:nvPr>
            <p:ph idx="1"/>
          </p:nvPr>
        </p:nvSpPr>
        <p:spPr>
          <a:xfrm>
            <a:off x="677334" y="1900239"/>
            <a:ext cx="8596668" cy="4141124"/>
          </a:xfrm>
        </p:spPr>
        <p:txBody>
          <a:bodyPr>
            <a:noAutofit/>
          </a:bodyPr>
          <a:lstStyle/>
          <a:p>
            <a:r>
              <a:rPr lang="en-US" sz="2000" b="1" dirty="0" smtClean="0">
                <a:solidFill>
                  <a:srgbClr val="FF0000"/>
                </a:solidFill>
              </a:rPr>
              <a:t>Definition :</a:t>
            </a:r>
          </a:p>
          <a:p>
            <a:r>
              <a:rPr lang="en-US" sz="2000" b="1" dirty="0" smtClean="0"/>
              <a:t>The</a:t>
            </a:r>
            <a:r>
              <a:rPr lang="en-US" sz="2000" b="1" dirty="0"/>
              <a:t> </a:t>
            </a:r>
            <a:r>
              <a:rPr lang="en-US" sz="2000" b="1" dirty="0" err="1">
                <a:solidFill>
                  <a:srgbClr val="FF0000"/>
                </a:solidFill>
              </a:rPr>
              <a:t>Mantoux</a:t>
            </a:r>
            <a:r>
              <a:rPr lang="en-US" sz="2000" b="1" dirty="0">
                <a:solidFill>
                  <a:srgbClr val="FF0000"/>
                </a:solidFill>
              </a:rPr>
              <a:t> test</a:t>
            </a:r>
            <a:r>
              <a:rPr lang="en-US" sz="2000" b="1" dirty="0"/>
              <a:t> or </a:t>
            </a:r>
            <a:r>
              <a:rPr lang="en-US" sz="2000" b="1" dirty="0">
                <a:solidFill>
                  <a:srgbClr val="FF0000"/>
                </a:solidFill>
              </a:rPr>
              <a:t>Mendel-</a:t>
            </a:r>
            <a:r>
              <a:rPr lang="en-US" sz="2000" b="1" dirty="0" err="1">
                <a:solidFill>
                  <a:srgbClr val="FF0000"/>
                </a:solidFill>
              </a:rPr>
              <a:t>Mantoux</a:t>
            </a:r>
            <a:r>
              <a:rPr lang="en-US" sz="2000" b="1" dirty="0">
                <a:solidFill>
                  <a:srgbClr val="FF0000"/>
                </a:solidFill>
              </a:rPr>
              <a:t> test</a:t>
            </a:r>
            <a:r>
              <a:rPr lang="en-US" sz="2000" b="1" dirty="0"/>
              <a:t> (also known as the </a:t>
            </a:r>
            <a:r>
              <a:rPr lang="en-US" sz="2000" b="1" dirty="0" err="1"/>
              <a:t>Mantoux</a:t>
            </a:r>
            <a:r>
              <a:rPr lang="en-US" sz="2000" b="1" dirty="0"/>
              <a:t> screening test, tuberculin sensitivity test, </a:t>
            </a:r>
            <a:r>
              <a:rPr lang="en-US" sz="2000" b="1" dirty="0" err="1"/>
              <a:t>Pirquet</a:t>
            </a:r>
            <a:r>
              <a:rPr lang="en-US" sz="2000" b="1" dirty="0"/>
              <a:t> test, or PPD test for purified protein derivative</a:t>
            </a:r>
            <a:r>
              <a:rPr lang="en-US" sz="2000" b="1" dirty="0" smtClean="0"/>
              <a:t>)</a:t>
            </a:r>
          </a:p>
          <a:p>
            <a:r>
              <a:rPr lang="en-US" sz="2000" b="1" dirty="0" smtClean="0"/>
              <a:t>is </a:t>
            </a:r>
            <a:r>
              <a:rPr lang="en-US" sz="2000" b="1" dirty="0"/>
              <a:t>the intradermal injection of a combination of mycobacterial antigens which elicit an immune response </a:t>
            </a:r>
            <a:r>
              <a:rPr lang="en-US" sz="2000" b="1" dirty="0">
                <a:solidFill>
                  <a:srgbClr val="FF0000"/>
                </a:solidFill>
              </a:rPr>
              <a:t>(delayed-type hypersensitivity), </a:t>
            </a:r>
            <a:r>
              <a:rPr lang="en-US" sz="2000" b="1" dirty="0"/>
              <a:t>represented by </a:t>
            </a:r>
            <a:r>
              <a:rPr lang="en-US" sz="2000" b="1" dirty="0" smtClean="0">
                <a:solidFill>
                  <a:srgbClr val="FF0000"/>
                </a:solidFill>
              </a:rPr>
              <a:t>induration</a:t>
            </a:r>
            <a:r>
              <a:rPr lang="en-US" sz="2000" b="1" dirty="0"/>
              <a:t>, which can be measured in </a:t>
            </a:r>
            <a:r>
              <a:rPr lang="en-US" sz="2000" b="1" dirty="0">
                <a:solidFill>
                  <a:srgbClr val="FF0000"/>
                </a:solidFill>
              </a:rPr>
              <a:t>millimeters</a:t>
            </a:r>
            <a:r>
              <a:rPr lang="en-US" sz="2000" b="1" dirty="0"/>
              <a:t>. </a:t>
            </a:r>
            <a:endParaRPr lang="en-US" sz="2000" b="1" dirty="0" smtClean="0"/>
          </a:p>
          <a:p>
            <a:r>
              <a:rPr lang="en-US" sz="2000" b="1" dirty="0" smtClean="0"/>
              <a:t>The </a:t>
            </a:r>
            <a:r>
              <a:rPr lang="en-US" sz="2000" b="1" dirty="0"/>
              <a:t>TST using the </a:t>
            </a:r>
            <a:r>
              <a:rPr lang="en-US" sz="2000" b="1" dirty="0" err="1"/>
              <a:t>Mantoux</a:t>
            </a:r>
            <a:r>
              <a:rPr lang="en-US" sz="2000" b="1" dirty="0"/>
              <a:t> method is the standard method of identifying people infected with M. tuberculosis. </a:t>
            </a:r>
            <a:endParaRPr lang="en-US" sz="2000" b="1" dirty="0" smtClean="0"/>
          </a:p>
        </p:txBody>
      </p:sp>
      <p:pic>
        <p:nvPicPr>
          <p:cNvPr id="4" name="Picture 3" descr="مانتو.jpg"/>
          <p:cNvPicPr>
            <a:picLocks noChangeAspect="1"/>
          </p:cNvPicPr>
          <p:nvPr/>
        </p:nvPicPr>
        <p:blipFill>
          <a:blip r:embed="rId2" cstate="print"/>
          <a:stretch>
            <a:fillRect/>
          </a:stretch>
        </p:blipFill>
        <p:spPr>
          <a:xfrm>
            <a:off x="6103937" y="0"/>
            <a:ext cx="3211513" cy="2133600"/>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 xmlns:p14="http://schemas.microsoft.com/office/powerpoint/2010/main" val="351499275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42963"/>
            <a:ext cx="8596668" cy="5198399"/>
          </a:xfrm>
        </p:spPr>
        <p:txBody>
          <a:bodyPr>
            <a:noAutofit/>
          </a:bodyPr>
          <a:lstStyle/>
          <a:p>
            <a:r>
              <a:rPr lang="en-US" sz="2200" b="1" dirty="0"/>
              <a:t>It is usually </a:t>
            </a:r>
            <a:r>
              <a:rPr lang="en-US" sz="2200" b="1" dirty="0">
                <a:solidFill>
                  <a:srgbClr val="C00000"/>
                </a:solidFill>
              </a:rPr>
              <a:t>positive 2 to 6 weeks </a:t>
            </a:r>
            <a:r>
              <a:rPr lang="en-US" sz="2200" b="1" dirty="0"/>
              <a:t>after onset of infection (occasionally 3 months) and at the time of symptomatic illness</a:t>
            </a:r>
            <a:r>
              <a:rPr lang="en-US" sz="2200" b="1" dirty="0" smtClean="0"/>
              <a:t>.</a:t>
            </a:r>
          </a:p>
          <a:p>
            <a:r>
              <a:rPr lang="en-US" sz="2200" b="1" dirty="0" smtClean="0"/>
              <a:t> </a:t>
            </a:r>
            <a:r>
              <a:rPr lang="en-US" sz="2200" b="1" dirty="0"/>
              <a:t>This test is preferred in children </a:t>
            </a:r>
            <a:r>
              <a:rPr lang="en-US" sz="2200" b="1" dirty="0">
                <a:solidFill>
                  <a:srgbClr val="C00000"/>
                </a:solidFill>
              </a:rPr>
              <a:t>less than 5 years of age. </a:t>
            </a:r>
            <a:endParaRPr lang="en-US" sz="2200" b="1" dirty="0" smtClean="0">
              <a:solidFill>
                <a:srgbClr val="C00000"/>
              </a:solidFill>
            </a:endParaRPr>
          </a:p>
          <a:p>
            <a:r>
              <a:rPr lang="en-US" sz="2200" b="1" dirty="0" smtClean="0"/>
              <a:t>It </a:t>
            </a:r>
            <a:r>
              <a:rPr lang="en-US" sz="2200" b="1" dirty="0"/>
              <a:t>may also be used in other settings such as contact investigations or in older patients. </a:t>
            </a:r>
            <a:endParaRPr lang="en-US" sz="2200" b="1" dirty="0" smtClean="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 xmlns:p14="http://schemas.microsoft.com/office/powerpoint/2010/main" val="417883127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Administration </a:t>
            </a:r>
          </a:p>
        </p:txBody>
      </p:sp>
      <p:sp>
        <p:nvSpPr>
          <p:cNvPr id="3" name="Content Placeholder 2"/>
          <p:cNvSpPr>
            <a:spLocks noGrp="1"/>
          </p:cNvSpPr>
          <p:nvPr>
            <p:ph idx="1"/>
          </p:nvPr>
        </p:nvSpPr>
        <p:spPr>
          <a:xfrm>
            <a:off x="677334" y="1700213"/>
            <a:ext cx="8596668" cy="4341149"/>
          </a:xfrm>
        </p:spPr>
        <p:txBody>
          <a:bodyPr>
            <a:noAutofit/>
          </a:bodyPr>
          <a:lstStyle/>
          <a:p>
            <a:pPr marL="457200" indent="-457200">
              <a:buAutoNum type="arabicPeriod"/>
            </a:pPr>
            <a:r>
              <a:rPr lang="en-US" sz="2200" b="1" dirty="0" smtClean="0">
                <a:solidFill>
                  <a:srgbClr val="FF0000"/>
                </a:solidFill>
              </a:rPr>
              <a:t>Locate </a:t>
            </a:r>
            <a:r>
              <a:rPr lang="en-US" sz="2200" b="1" dirty="0">
                <a:solidFill>
                  <a:srgbClr val="FF0000"/>
                </a:solidFill>
              </a:rPr>
              <a:t>and clean </a:t>
            </a:r>
            <a:r>
              <a:rPr lang="en-US" sz="2200" b="1" dirty="0"/>
              <a:t>injection site 5–10 cm (2–4 inches) below elbow joint </a:t>
            </a:r>
            <a:endParaRPr lang="en-US" sz="2200" b="1" dirty="0" smtClean="0"/>
          </a:p>
          <a:p>
            <a:pPr marL="457200" indent="-457200">
              <a:buAutoNum type="arabicPeriod"/>
            </a:pPr>
            <a:r>
              <a:rPr lang="en-US" sz="2200" b="1" dirty="0" smtClean="0">
                <a:solidFill>
                  <a:srgbClr val="FF0000"/>
                </a:solidFill>
              </a:rPr>
              <a:t>Prepare syringe:</a:t>
            </a:r>
            <a:r>
              <a:rPr lang="en-US" sz="2200" b="1" dirty="0"/>
              <a:t/>
            </a:r>
            <a:br>
              <a:rPr lang="en-US" sz="2200" b="1" dirty="0"/>
            </a:br>
            <a:r>
              <a:rPr lang="en-US" sz="2200" b="1" dirty="0" smtClean="0"/>
              <a:t>using </a:t>
            </a:r>
            <a:r>
              <a:rPr lang="en-US" sz="2200" b="1" dirty="0"/>
              <a:t>5 tuberculin units (TU) of tuberculin </a:t>
            </a:r>
            <a:r>
              <a:rPr lang="en-US" sz="2200" b="1" dirty="0" smtClean="0"/>
              <a:t>PPD-S</a:t>
            </a:r>
            <a:r>
              <a:rPr lang="en-US" sz="2200" b="1" dirty="0"/>
              <a:t> </a:t>
            </a:r>
            <a:r>
              <a:rPr lang="en-US" sz="2200" b="1" dirty="0" smtClean="0"/>
              <a:t>per 0.1ml</a:t>
            </a:r>
          </a:p>
          <a:p>
            <a:pPr marL="457200" indent="-457200">
              <a:buAutoNum type="arabicPeriod"/>
            </a:pPr>
            <a:r>
              <a:rPr lang="en-US" sz="2200" b="1" dirty="0">
                <a:solidFill>
                  <a:srgbClr val="FF0000"/>
                </a:solidFill>
              </a:rPr>
              <a:t>Inject </a:t>
            </a:r>
            <a:r>
              <a:rPr lang="en-US" sz="2200" b="1" dirty="0" smtClean="0">
                <a:solidFill>
                  <a:srgbClr val="FF0000"/>
                </a:solidFill>
              </a:rPr>
              <a:t>tuberculin</a:t>
            </a:r>
          </a:p>
          <a:p>
            <a:pPr marL="457200" indent="-457200">
              <a:buAutoNum type="arabicPeriod"/>
            </a:pPr>
            <a:r>
              <a:rPr lang="en-US" sz="2200" b="1" dirty="0">
                <a:solidFill>
                  <a:srgbClr val="FF0000"/>
                </a:solidFill>
              </a:rPr>
              <a:t>Check injection site :</a:t>
            </a:r>
            <a:r>
              <a:rPr lang="en-US" sz="2200" b="1" dirty="0"/>
              <a:t/>
            </a:r>
            <a:br>
              <a:rPr lang="en-US" sz="2200" b="1" dirty="0"/>
            </a:br>
            <a:r>
              <a:rPr lang="en-US" sz="2200" b="1" dirty="0"/>
              <a:t>After injection, a flat intradermal wheal of 8–10 mm diameter should </a:t>
            </a:r>
            <a:r>
              <a:rPr lang="en-US" sz="2200" b="1" dirty="0" smtClean="0"/>
              <a:t>appear</a:t>
            </a:r>
          </a:p>
          <a:p>
            <a:pPr marL="457200" indent="-457200">
              <a:buAutoNum type="arabicPeriod"/>
            </a:pPr>
            <a:r>
              <a:rPr lang="en-US" sz="2200" b="1" dirty="0">
                <a:solidFill>
                  <a:srgbClr val="FF0000"/>
                </a:solidFill>
              </a:rPr>
              <a:t>Record </a:t>
            </a:r>
            <a:r>
              <a:rPr lang="en-US" sz="2200" b="1" dirty="0" smtClean="0">
                <a:solidFill>
                  <a:srgbClr val="FF0000"/>
                </a:solidFill>
              </a:rPr>
              <a:t>information:</a:t>
            </a:r>
            <a:r>
              <a:rPr lang="en-US" sz="2200" b="1" dirty="0" smtClean="0"/>
              <a:t/>
            </a:r>
            <a:br>
              <a:rPr lang="en-US" sz="2200" b="1" dirty="0" smtClean="0"/>
            </a:br>
            <a:r>
              <a:rPr lang="en-US" sz="2200" b="1" dirty="0"/>
              <a:t>Record all the information required by your institution for documentation (e.g. date and time of test administration, injection site location, lot number of tuberculin). </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 xmlns:p14="http://schemas.microsoft.com/office/powerpoint/2010/main" val="199881758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181" y="-34636"/>
            <a:ext cx="5735781" cy="304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عنصر نائب لرقم الشريحة 6"/>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89600" y="2"/>
            <a:ext cx="6299200" cy="30479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1600" y="3048000"/>
            <a:ext cx="9550400" cy="381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9753600" y="3124201"/>
            <a:ext cx="1930400" cy="2308324"/>
          </a:xfrm>
          <a:prstGeom prst="rect">
            <a:avLst/>
          </a:prstGeom>
          <a:noFill/>
        </p:spPr>
        <p:txBody>
          <a:bodyPr wrap="square" rtlCol="0">
            <a:spAutoFit/>
          </a:bodyPr>
          <a:lstStyle/>
          <a:p>
            <a:r>
              <a:rPr lang="en-US" b="1" dirty="0"/>
              <a:t>The size of induration is measured 48–72 hours later. Erythema (redness) should not be measured.</a:t>
            </a:r>
          </a:p>
        </p:txBody>
      </p:sp>
    </p:spTree>
    <p:extLst>
      <p:ext uri="{BB962C8B-B14F-4D97-AF65-F5344CB8AC3E}">
        <p14:creationId xmlns="" xmlns:p14="http://schemas.microsoft.com/office/powerpoint/2010/main" val="257120889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7721600" cy="609282"/>
          </a:xfrm>
        </p:spPr>
        <p:txBody>
          <a:bodyPr>
            <a:normAutofit fontScale="90000"/>
          </a:bodyPr>
          <a:lstStyle/>
          <a:p>
            <a:pPr algn="ctr"/>
            <a:r>
              <a:rPr lang="en-US" b="1" dirty="0" smtClean="0"/>
              <a:t>Interpretation </a:t>
            </a:r>
            <a:endParaRPr lang="en-US" b="1" dirty="0"/>
          </a:p>
        </p:txBody>
      </p:sp>
      <p:sp>
        <p:nvSpPr>
          <p:cNvPr id="3" name="Content Placeholder 2"/>
          <p:cNvSpPr>
            <a:spLocks noGrp="1"/>
          </p:cNvSpPr>
          <p:nvPr>
            <p:ph idx="1"/>
          </p:nvPr>
        </p:nvSpPr>
        <p:spPr>
          <a:xfrm>
            <a:off x="609600" y="838200"/>
            <a:ext cx="10160000" cy="5943600"/>
          </a:xfrm>
        </p:spPr>
        <p:txBody>
          <a:bodyPr>
            <a:normAutofit/>
          </a:bodyPr>
          <a:lstStyle/>
          <a:p>
            <a:r>
              <a:rPr lang="en-US" sz="1600" b="1" dirty="0"/>
              <a:t>TST interpretation depends on two factors: </a:t>
            </a:r>
            <a:endParaRPr lang="en-US" sz="1600" b="1" dirty="0" smtClean="0"/>
          </a:p>
          <a:p>
            <a:r>
              <a:rPr lang="en-US" sz="1600" b="1" dirty="0" smtClean="0"/>
              <a:t> </a:t>
            </a:r>
            <a:r>
              <a:rPr lang="en-US" sz="1600" b="1" dirty="0"/>
              <a:t>Diameter of the induration. </a:t>
            </a:r>
            <a:endParaRPr lang="en-US" sz="1600" b="1" dirty="0" smtClean="0"/>
          </a:p>
          <a:p>
            <a:r>
              <a:rPr lang="en-US" sz="1600" b="1" dirty="0" smtClean="0"/>
              <a:t> </a:t>
            </a:r>
            <a:r>
              <a:rPr lang="en-US" sz="1600" b="1" dirty="0"/>
              <a:t>Person’s risk of being infected with TB and risk of progression to disease if infected. </a:t>
            </a:r>
            <a:endParaRPr lang="en-US" sz="1600" b="1" dirty="0" smtClean="0"/>
          </a:p>
          <a:p>
            <a:r>
              <a:rPr lang="en-US" sz="1600" b="1" dirty="0" smtClean="0">
                <a:solidFill>
                  <a:srgbClr val="FF0000"/>
                </a:solidFill>
              </a:rPr>
              <a:t>A </a:t>
            </a:r>
            <a:r>
              <a:rPr lang="en-US" sz="1600" b="1" dirty="0">
                <a:solidFill>
                  <a:srgbClr val="FF0000"/>
                </a:solidFill>
              </a:rPr>
              <a:t>negative </a:t>
            </a:r>
            <a:r>
              <a:rPr lang="en-US" sz="1600" b="1" dirty="0" err="1">
                <a:solidFill>
                  <a:srgbClr val="FF0000"/>
                </a:solidFill>
              </a:rPr>
              <a:t>mantoux</a:t>
            </a:r>
            <a:r>
              <a:rPr lang="en-US" sz="1600" b="1" dirty="0">
                <a:solidFill>
                  <a:srgbClr val="FF0000"/>
                </a:solidFill>
              </a:rPr>
              <a:t> does not rule out TB (especially in the HIV positive or malnourished child</a:t>
            </a:r>
            <a:r>
              <a:rPr lang="en-US" sz="1600" b="1" dirty="0" smtClean="0">
                <a:solidFill>
                  <a:srgbClr val="FF0000"/>
                </a:solidFill>
              </a:rPr>
              <a:t>)</a:t>
            </a:r>
          </a:p>
          <a:p>
            <a:r>
              <a:rPr lang="en-US" altLang="en-US" sz="1600" b="1" dirty="0" smtClean="0">
                <a:solidFill>
                  <a:srgbClr val="C00000"/>
                </a:solidFill>
              </a:rPr>
              <a:t>&gt;= </a:t>
            </a:r>
            <a:r>
              <a:rPr lang="en-US" altLang="en-US" sz="1600" b="1" dirty="0">
                <a:solidFill>
                  <a:srgbClr val="C00000"/>
                </a:solidFill>
              </a:rPr>
              <a:t>5 mm</a:t>
            </a:r>
          </a:p>
          <a:p>
            <a:pPr lvl="1"/>
            <a:r>
              <a:rPr lang="en-US" altLang="en-US" b="1" dirty="0"/>
              <a:t>Persons w/ contact w/ infectious persons</a:t>
            </a:r>
          </a:p>
          <a:p>
            <a:pPr lvl="1"/>
            <a:r>
              <a:rPr lang="en-US" altLang="en-US" b="1" dirty="0"/>
              <a:t>Persons w/ </a:t>
            </a:r>
            <a:r>
              <a:rPr lang="en-US" altLang="en-US" b="1" dirty="0" smtClean="0"/>
              <a:t>abnormal CXR , or suspected to have the  disease</a:t>
            </a:r>
            <a:endParaRPr lang="en-US" altLang="en-US" b="1" dirty="0"/>
          </a:p>
          <a:p>
            <a:pPr lvl="1"/>
            <a:r>
              <a:rPr lang="en-US" altLang="en-US" b="1" dirty="0"/>
              <a:t>HIV infected/immunocompromised</a:t>
            </a:r>
          </a:p>
          <a:p>
            <a:r>
              <a:rPr lang="en-US" altLang="en-US" sz="1600" b="1" dirty="0" smtClean="0">
                <a:solidFill>
                  <a:srgbClr val="C00000"/>
                </a:solidFill>
              </a:rPr>
              <a:t>&gt;= </a:t>
            </a:r>
            <a:r>
              <a:rPr lang="en-US" altLang="en-US" sz="1600" b="1" dirty="0">
                <a:solidFill>
                  <a:srgbClr val="C00000"/>
                </a:solidFill>
              </a:rPr>
              <a:t>10mm</a:t>
            </a:r>
          </a:p>
          <a:p>
            <a:pPr lvl="1"/>
            <a:r>
              <a:rPr lang="en-US" altLang="en-US" b="1" dirty="0" smtClean="0"/>
              <a:t>Children at increased risk for disseminated disease ( liver disease )</a:t>
            </a:r>
            <a:endParaRPr lang="en-US" altLang="en-US" b="1" dirty="0"/>
          </a:p>
          <a:p>
            <a:pPr lvl="1"/>
            <a:r>
              <a:rPr lang="en-US" altLang="en-US" b="1" dirty="0"/>
              <a:t>Children in contact w/ adults at high risk (</a:t>
            </a:r>
            <a:r>
              <a:rPr lang="en-US" altLang="en-US" b="1" dirty="0" smtClean="0"/>
              <a:t> </a:t>
            </a:r>
            <a:r>
              <a:rPr lang="en-US" altLang="en-US" b="1" dirty="0"/>
              <a:t>IVDU,  residents prisons, </a:t>
            </a:r>
            <a:r>
              <a:rPr lang="en-US" altLang="en-US" b="1" dirty="0" smtClean="0"/>
              <a:t>military )</a:t>
            </a:r>
            <a:endParaRPr lang="en-US" altLang="en-US" b="1" dirty="0"/>
          </a:p>
          <a:p>
            <a:pPr lvl="1"/>
            <a:r>
              <a:rPr lang="en-US" altLang="en-US" b="1" dirty="0"/>
              <a:t>Foreign born persons from </a:t>
            </a:r>
            <a:r>
              <a:rPr lang="en-US" altLang="en-US" b="1" dirty="0" smtClean="0"/>
              <a:t>high </a:t>
            </a:r>
            <a:r>
              <a:rPr lang="en-US" altLang="en-US" b="1" dirty="0"/>
              <a:t>prevalence </a:t>
            </a:r>
            <a:r>
              <a:rPr lang="en-US" altLang="en-US" b="1" dirty="0" smtClean="0"/>
              <a:t>countries</a:t>
            </a:r>
          </a:p>
          <a:p>
            <a:pPr lvl="1"/>
            <a:r>
              <a:rPr lang="en-US" altLang="en-US" b="1" dirty="0" smtClean="0"/>
              <a:t>Children with </a:t>
            </a:r>
            <a:r>
              <a:rPr lang="en-US" altLang="en-US" b="1" dirty="0" err="1" smtClean="0"/>
              <a:t>hodgkin</a:t>
            </a:r>
            <a:r>
              <a:rPr lang="en-US" altLang="en-US" b="1" dirty="0" smtClean="0"/>
              <a:t> disease , DM, CRF, and malnutrition</a:t>
            </a:r>
            <a:endParaRPr lang="en-US" altLang="en-US" b="1" dirty="0"/>
          </a:p>
          <a:p>
            <a:r>
              <a:rPr lang="en-US" altLang="en-US" sz="1600" b="1" dirty="0" smtClean="0">
                <a:solidFill>
                  <a:srgbClr val="C00000"/>
                </a:solidFill>
              </a:rPr>
              <a:t>&gt;=15 </a:t>
            </a:r>
            <a:r>
              <a:rPr lang="en-US" altLang="en-US" sz="1600" b="1" dirty="0">
                <a:solidFill>
                  <a:srgbClr val="C00000"/>
                </a:solidFill>
              </a:rPr>
              <a:t>mm</a:t>
            </a:r>
          </a:p>
          <a:p>
            <a:pPr lvl="1"/>
            <a:r>
              <a:rPr lang="en-US" altLang="en-US" b="1" dirty="0"/>
              <a:t>No risk factors</a:t>
            </a:r>
          </a:p>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 xmlns:p14="http://schemas.microsoft.com/office/powerpoint/2010/main" val="2605370522"/>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Anergy</a:t>
            </a:r>
            <a:r>
              <a:rPr lang="en-US" b="1" dirty="0" smtClean="0"/>
              <a:t>  </a:t>
            </a:r>
            <a:endParaRPr lang="en-US" b="1" dirty="0"/>
          </a:p>
        </p:txBody>
      </p:sp>
      <p:sp>
        <p:nvSpPr>
          <p:cNvPr id="3" name="Content Placeholder 2"/>
          <p:cNvSpPr>
            <a:spLocks noGrp="1"/>
          </p:cNvSpPr>
          <p:nvPr>
            <p:ph idx="1"/>
          </p:nvPr>
        </p:nvSpPr>
        <p:spPr/>
        <p:txBody>
          <a:bodyPr/>
          <a:lstStyle/>
          <a:p>
            <a:r>
              <a:rPr lang="en-US" b="0" dirty="0"/>
              <a:t> </a:t>
            </a:r>
            <a:r>
              <a:rPr lang="en-US" sz="2200" b="1" dirty="0"/>
              <a:t>lack of reaction by the body's defense mechanisms to foreign substances, and consists of a direct induction of peripheral lymphocyte </a:t>
            </a:r>
            <a:r>
              <a:rPr lang="en-US" sz="2200" b="1" u="sng" dirty="0"/>
              <a:t>tolerance</a:t>
            </a:r>
            <a:endParaRPr lang="en-US" altLang="en-US" sz="2200" b="1" dirty="0" smtClean="0"/>
          </a:p>
          <a:p>
            <a:r>
              <a:rPr lang="en-US" altLang="en-US" sz="2200" b="1" dirty="0" err="1" smtClean="0">
                <a:solidFill>
                  <a:srgbClr val="FF0000"/>
                </a:solidFill>
              </a:rPr>
              <a:t>Anergy</a:t>
            </a:r>
            <a:r>
              <a:rPr lang="en-US" altLang="en-US" sz="2200" b="1" dirty="0">
                <a:solidFill>
                  <a:srgbClr val="FF0000"/>
                </a:solidFill>
              </a:rPr>
              <a:t>: </a:t>
            </a:r>
            <a:r>
              <a:rPr lang="en-US" altLang="en-US" sz="2200" b="1" dirty="0"/>
              <a:t>malnutrition, </a:t>
            </a:r>
            <a:r>
              <a:rPr lang="en-US" altLang="en-US" sz="2200" b="1" dirty="0" smtClean="0"/>
              <a:t>HIV, </a:t>
            </a:r>
            <a:r>
              <a:rPr lang="en-US" altLang="en-US" sz="2200" b="1" dirty="0"/>
              <a:t>measles, </a:t>
            </a:r>
            <a:r>
              <a:rPr lang="en-US" altLang="en-US" sz="2200" b="1" dirty="0" smtClean="0"/>
              <a:t>chickenpox, </a:t>
            </a:r>
            <a:r>
              <a:rPr lang="en-US" altLang="en-US" sz="2200" b="1" dirty="0"/>
              <a:t>influenza</a:t>
            </a:r>
            <a:r>
              <a:rPr lang="en-US" altLang="en-US" sz="2200" b="1" dirty="0" smtClean="0"/>
              <a:t>.</a:t>
            </a:r>
          </a:p>
          <a:p>
            <a:r>
              <a:rPr lang="en-US" altLang="en-US" sz="2200" b="1" dirty="0" smtClean="0">
                <a:solidFill>
                  <a:srgbClr val="FF0000"/>
                </a:solidFill>
              </a:rPr>
              <a:t>BCG : </a:t>
            </a:r>
            <a:endParaRPr lang="en-US" altLang="en-US" sz="2200" b="1" dirty="0" smtClean="0">
              <a:solidFill>
                <a:srgbClr val="FF0000"/>
              </a:solidFill>
            </a:endParaRPr>
          </a:p>
          <a:p>
            <a:r>
              <a:rPr lang="en-US" sz="2200" b="1" dirty="0" smtClean="0"/>
              <a:t>large </a:t>
            </a:r>
            <a:r>
              <a:rPr lang="en-US" sz="2200" b="1" dirty="0"/>
              <a:t>number of people being falsely diagnosed with latent tuberculosis</a:t>
            </a:r>
            <a:endParaRPr lang="en-US" altLang="en-US" sz="2200" b="1" dirty="0">
              <a:solidFill>
                <a:srgbClr val="FF0000"/>
              </a:solidFill>
            </a:endParaRPr>
          </a:p>
          <a:p>
            <a:pPr marL="457200" lvl="1" indent="0">
              <a:buNone/>
            </a:pPr>
            <a:endParaRPr lang="en-US" altLang="en-US" sz="2200" b="1" dirty="0"/>
          </a:p>
          <a:p>
            <a:endParaRPr lang="en-US" sz="22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 xmlns:p14="http://schemas.microsoft.com/office/powerpoint/2010/main" val="146340774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Causes of false positive test </a:t>
            </a:r>
            <a:endParaRPr lang="en-US" b="1" dirty="0"/>
          </a:p>
        </p:txBody>
      </p:sp>
      <p:sp>
        <p:nvSpPr>
          <p:cNvPr id="3" name="Content Placeholder 2"/>
          <p:cNvSpPr>
            <a:spLocks noGrp="1"/>
          </p:cNvSpPr>
          <p:nvPr>
            <p:ph idx="1"/>
          </p:nvPr>
        </p:nvSpPr>
        <p:spPr>
          <a:xfrm>
            <a:off x="609600" y="1343025"/>
            <a:ext cx="10160000" cy="5286375"/>
          </a:xfrm>
        </p:spPr>
        <p:txBody>
          <a:bodyPr>
            <a:normAutofit/>
          </a:bodyPr>
          <a:lstStyle/>
          <a:p>
            <a:pPr marL="342900" lvl="0" indent="-342900">
              <a:buFont typeface="Arial" panose="020B0604020202020204" pitchFamily="34" charset="0"/>
              <a:buChar char="•"/>
            </a:pPr>
            <a:r>
              <a:rPr lang="en-US" b="1" dirty="0" smtClean="0"/>
              <a:t>Non </a:t>
            </a:r>
            <a:r>
              <a:rPr lang="en-US" b="1" dirty="0"/>
              <a:t>TB microorganisms </a:t>
            </a:r>
            <a:r>
              <a:rPr lang="en-US" b="1" dirty="0" smtClean="0"/>
              <a:t>( mycobacterium)</a:t>
            </a:r>
            <a:endParaRPr lang="en-US" b="1" dirty="0"/>
          </a:p>
          <a:p>
            <a:pPr marL="342900" lvl="0" indent="-342900">
              <a:buFont typeface="Arial" panose="020B0604020202020204" pitchFamily="34" charset="0"/>
              <a:buChar char="•"/>
            </a:pPr>
            <a:r>
              <a:rPr lang="en-US" b="1" dirty="0"/>
              <a:t>BCG vaccine </a:t>
            </a:r>
            <a:endParaRPr lang="en-US" b="1" dirty="0" smtClean="0"/>
          </a:p>
          <a:p>
            <a:pPr marL="342900" lvl="0" indent="-342900">
              <a:buFont typeface="Arial" panose="020B0604020202020204" pitchFamily="34" charset="0"/>
              <a:buChar char="•"/>
            </a:pPr>
            <a:r>
              <a:rPr lang="en-US" sz="4600" b="1" dirty="0" smtClean="0">
                <a:solidFill>
                  <a:srgbClr val="FF0000"/>
                </a:solidFill>
              </a:rPr>
              <a:t>False negative </a:t>
            </a:r>
          </a:p>
          <a:p>
            <a:pPr marL="342900" lvl="0" indent="-342900">
              <a:buFont typeface="Arial" panose="020B0604020202020204" pitchFamily="34" charset="0"/>
              <a:buChar char="•"/>
            </a:pPr>
            <a:r>
              <a:rPr lang="en-US" b="1" dirty="0" smtClean="0">
                <a:solidFill>
                  <a:srgbClr val="C00000"/>
                </a:solidFill>
              </a:rPr>
              <a:t>Incorrect </a:t>
            </a:r>
            <a:r>
              <a:rPr lang="en-US" b="1" dirty="0">
                <a:solidFill>
                  <a:srgbClr val="C00000"/>
                </a:solidFill>
              </a:rPr>
              <a:t>administration </a:t>
            </a:r>
            <a:r>
              <a:rPr lang="en-US" b="1" dirty="0"/>
              <a:t>or interpretation of </a:t>
            </a:r>
            <a:r>
              <a:rPr lang="en-US" b="1" dirty="0" smtClean="0"/>
              <a:t>test</a:t>
            </a:r>
            <a:endParaRPr lang="en-US" b="1" dirty="0"/>
          </a:p>
          <a:p>
            <a:pPr marL="342900" lvl="0" indent="-342900">
              <a:buFont typeface="Arial" panose="020B0604020202020204" pitchFamily="34" charset="0"/>
              <a:buChar char="•"/>
            </a:pPr>
            <a:r>
              <a:rPr lang="en-US" b="1" dirty="0">
                <a:solidFill>
                  <a:srgbClr val="C00000"/>
                </a:solidFill>
              </a:rPr>
              <a:t>HIV infection</a:t>
            </a:r>
          </a:p>
          <a:p>
            <a:pPr marL="342900" lvl="0" indent="-342900">
              <a:buFont typeface="Arial" panose="020B0604020202020204" pitchFamily="34" charset="0"/>
              <a:buChar char="•"/>
            </a:pPr>
            <a:r>
              <a:rPr lang="en-US" b="1" dirty="0" smtClean="0">
                <a:solidFill>
                  <a:srgbClr val="C00000"/>
                </a:solidFill>
              </a:rPr>
              <a:t>Viral </a:t>
            </a:r>
            <a:r>
              <a:rPr lang="en-US" b="1" dirty="0">
                <a:solidFill>
                  <a:srgbClr val="C00000"/>
                </a:solidFill>
              </a:rPr>
              <a:t>infections </a:t>
            </a:r>
            <a:r>
              <a:rPr lang="en-US" b="1" dirty="0"/>
              <a:t>(e.g. measles, varicella)</a:t>
            </a:r>
          </a:p>
          <a:p>
            <a:pPr marL="342900" lvl="0" indent="-342900">
              <a:buFont typeface="Arial" panose="020B0604020202020204" pitchFamily="34" charset="0"/>
              <a:buChar char="•"/>
            </a:pPr>
            <a:r>
              <a:rPr lang="en-US" b="1" dirty="0">
                <a:solidFill>
                  <a:srgbClr val="C00000"/>
                </a:solidFill>
              </a:rPr>
              <a:t>Vaccinated</a:t>
            </a:r>
            <a:r>
              <a:rPr lang="en-US" b="1" dirty="0"/>
              <a:t> with live viral vaccines (within 6 weeks)</a:t>
            </a:r>
          </a:p>
          <a:p>
            <a:pPr marL="342900" lvl="0" indent="-342900">
              <a:buFont typeface="Arial" panose="020B0604020202020204" pitchFamily="34" charset="0"/>
              <a:buChar char="•"/>
            </a:pPr>
            <a:r>
              <a:rPr lang="en-US" b="1" dirty="0">
                <a:solidFill>
                  <a:srgbClr val="C00000"/>
                </a:solidFill>
              </a:rPr>
              <a:t>Malnutrition</a:t>
            </a:r>
          </a:p>
          <a:p>
            <a:pPr marL="342900" lvl="0" indent="-342900">
              <a:buFont typeface="Arial" panose="020B0604020202020204" pitchFamily="34" charset="0"/>
              <a:buChar char="•"/>
            </a:pPr>
            <a:r>
              <a:rPr lang="en-US" b="1" dirty="0" smtClean="0">
                <a:solidFill>
                  <a:srgbClr val="C00000"/>
                </a:solidFill>
              </a:rPr>
              <a:t>Immunosuppressive </a:t>
            </a:r>
            <a:r>
              <a:rPr lang="en-US" b="1" dirty="0">
                <a:solidFill>
                  <a:srgbClr val="C00000"/>
                </a:solidFill>
              </a:rPr>
              <a:t>medications </a:t>
            </a:r>
            <a:r>
              <a:rPr lang="en-US" b="1" dirty="0"/>
              <a:t>(e.g. corticosteroids)</a:t>
            </a:r>
          </a:p>
          <a:p>
            <a:pPr marL="342900" lvl="0" indent="-342900">
              <a:buFont typeface="Arial" panose="020B0604020202020204" pitchFamily="34" charset="0"/>
              <a:buChar char="•"/>
            </a:pPr>
            <a:r>
              <a:rPr lang="en-US" b="1" dirty="0" smtClean="0">
                <a:solidFill>
                  <a:srgbClr val="C00000"/>
                </a:solidFill>
              </a:rPr>
              <a:t>Primary immunodeficiency</a:t>
            </a:r>
            <a:endParaRPr lang="en-US" b="1" dirty="0">
              <a:solidFill>
                <a:srgbClr val="C00000"/>
              </a:solidFill>
            </a:endParaRPr>
          </a:p>
          <a:p>
            <a:pPr marL="342900" lvl="0" indent="-342900">
              <a:buFont typeface="Arial" panose="020B0604020202020204" pitchFamily="34" charset="0"/>
              <a:buChar char="•"/>
            </a:pPr>
            <a:r>
              <a:rPr lang="en-US" b="1" dirty="0">
                <a:solidFill>
                  <a:srgbClr val="C00000"/>
                </a:solidFill>
              </a:rPr>
              <a:t>Diseases of lymphoid tissue </a:t>
            </a:r>
            <a:r>
              <a:rPr lang="en-US" b="1" dirty="0"/>
              <a:t>(e.g. </a:t>
            </a:r>
            <a:r>
              <a:rPr lang="en-US" b="1" dirty="0" smtClean="0"/>
              <a:t>Hodgkin </a:t>
            </a:r>
            <a:r>
              <a:rPr lang="en-US" b="1" dirty="0"/>
              <a:t>lymphoma, </a:t>
            </a:r>
            <a:r>
              <a:rPr lang="en-US" b="1" dirty="0" err="1"/>
              <a:t>leukaemia</a:t>
            </a:r>
            <a:r>
              <a:rPr lang="en-US" b="1" dirty="0"/>
              <a:t>, sarcoidosis)</a:t>
            </a:r>
          </a:p>
          <a:p>
            <a:pPr marL="342900" indent="-342900">
              <a:buFont typeface="Arial" panose="020B0604020202020204" pitchFamily="34" charset="0"/>
              <a:buChar char="•"/>
            </a:pPr>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 xmlns:p14="http://schemas.microsoft.com/office/powerpoint/2010/main" val="129835585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74" y="1744869"/>
            <a:ext cx="8958894" cy="4287221"/>
          </a:xfrm>
        </p:spPr>
        <p:txBody>
          <a:bodyPr>
            <a:normAutofit lnSpcReduction="10000"/>
          </a:bodyPr>
          <a:lstStyle/>
          <a:p>
            <a:r>
              <a:rPr lang="en-US" sz="2500" b="1" u="sng" dirty="0" err="1" smtClean="0">
                <a:solidFill>
                  <a:schemeClr val="accent1">
                    <a:lumMod val="75000"/>
                  </a:schemeClr>
                </a:solidFill>
              </a:rPr>
              <a:t>Pleomorphic</a:t>
            </a:r>
            <a:r>
              <a:rPr lang="en-US" sz="2500" dirty="0" smtClean="0"/>
              <a:t>  , weakly </a:t>
            </a:r>
            <a:r>
              <a:rPr lang="en-US" sz="2500" b="1" dirty="0" smtClean="0">
                <a:solidFill>
                  <a:schemeClr val="accent1">
                    <a:lumMod val="75000"/>
                  </a:schemeClr>
                </a:solidFill>
              </a:rPr>
              <a:t>Gram (+</a:t>
            </a:r>
            <a:r>
              <a:rPr lang="en-US" sz="2500" b="1" dirty="0" err="1" smtClean="0">
                <a:solidFill>
                  <a:schemeClr val="accent1">
                    <a:lumMod val="75000"/>
                  </a:schemeClr>
                </a:solidFill>
              </a:rPr>
              <a:t>ve</a:t>
            </a:r>
            <a:r>
              <a:rPr lang="en-US" sz="2500" b="1" dirty="0" smtClean="0">
                <a:solidFill>
                  <a:schemeClr val="accent1">
                    <a:lumMod val="75000"/>
                  </a:schemeClr>
                </a:solidFill>
              </a:rPr>
              <a:t>) </a:t>
            </a:r>
            <a:r>
              <a:rPr lang="en-US" sz="2500" dirty="0" smtClean="0"/>
              <a:t>curved rods .</a:t>
            </a:r>
          </a:p>
          <a:p>
            <a:endParaRPr lang="en-US" sz="2500" dirty="0" smtClean="0"/>
          </a:p>
          <a:p>
            <a:r>
              <a:rPr lang="en-US" sz="2500" dirty="0" smtClean="0"/>
              <a:t> </a:t>
            </a:r>
            <a:r>
              <a:rPr lang="en-US" sz="2500" b="1" dirty="0" smtClean="0">
                <a:solidFill>
                  <a:schemeClr val="accent1">
                    <a:lumMod val="75000"/>
                  </a:schemeClr>
                </a:solidFill>
              </a:rPr>
              <a:t>An </a:t>
            </a:r>
            <a:r>
              <a:rPr lang="en-US" sz="2500" b="1" u="sng" dirty="0" smtClean="0">
                <a:solidFill>
                  <a:schemeClr val="accent1">
                    <a:lumMod val="75000"/>
                  </a:schemeClr>
                </a:solidFill>
              </a:rPr>
              <a:t>obligate aerobe</a:t>
            </a:r>
            <a:r>
              <a:rPr lang="en-US" sz="2500" dirty="0" smtClean="0"/>
              <a:t>. </a:t>
            </a:r>
            <a:r>
              <a:rPr lang="en-US" dirty="0" smtClean="0"/>
              <a:t>(need oxygen to survive ) (For this reason, in the classic case of tuberculosis, MTB complexes are always found in the </a:t>
            </a:r>
            <a:r>
              <a:rPr lang="en-US" u="sng" dirty="0" smtClean="0"/>
              <a:t>upper lobes of the lungs</a:t>
            </a:r>
            <a:r>
              <a:rPr lang="en-US" dirty="0" smtClean="0"/>
              <a:t> , because the oxygenation is greatest at these areas )</a:t>
            </a:r>
          </a:p>
          <a:p>
            <a:endParaRPr lang="en-US" dirty="0" smtClean="0"/>
          </a:p>
          <a:p>
            <a:r>
              <a:rPr lang="en-US" sz="2500" dirty="0" smtClean="0">
                <a:solidFill>
                  <a:schemeClr val="accent1">
                    <a:lumMod val="75000"/>
                  </a:schemeClr>
                </a:solidFill>
              </a:rPr>
              <a:t> </a:t>
            </a:r>
            <a:r>
              <a:rPr lang="en-US" sz="2500" b="1" u="sng" dirty="0" smtClean="0">
                <a:solidFill>
                  <a:schemeClr val="accent1">
                    <a:lumMod val="75000"/>
                  </a:schemeClr>
                </a:solidFill>
              </a:rPr>
              <a:t>facultative intracellular </a:t>
            </a:r>
            <a:r>
              <a:rPr lang="en-US" sz="2500" dirty="0" smtClean="0">
                <a:solidFill>
                  <a:schemeClr val="accent1">
                    <a:lumMod val="75000"/>
                  </a:schemeClr>
                </a:solidFill>
              </a:rPr>
              <a:t> </a:t>
            </a:r>
            <a:r>
              <a:rPr lang="en-US" dirty="0" smtClean="0">
                <a:solidFill>
                  <a:schemeClr val="tx1"/>
                </a:solidFill>
              </a:rPr>
              <a:t>( usually inside Macrophages ).</a:t>
            </a:r>
          </a:p>
          <a:p>
            <a:endParaRPr lang="en-US" dirty="0" smtClean="0">
              <a:solidFill>
                <a:schemeClr val="tx1"/>
              </a:solidFill>
            </a:endParaRPr>
          </a:p>
          <a:p>
            <a:r>
              <a:rPr lang="en-US" sz="2500" b="1" dirty="0" smtClean="0">
                <a:solidFill>
                  <a:schemeClr val="accent1">
                    <a:lumMod val="75000"/>
                  </a:schemeClr>
                </a:solidFill>
              </a:rPr>
              <a:t> </a:t>
            </a:r>
            <a:r>
              <a:rPr lang="en-US" sz="2500" b="1" u="sng" dirty="0" smtClean="0">
                <a:solidFill>
                  <a:schemeClr val="accent1">
                    <a:lumMod val="75000"/>
                  </a:schemeClr>
                </a:solidFill>
              </a:rPr>
              <a:t>Acid-fast bacillus </a:t>
            </a:r>
            <a:r>
              <a:rPr lang="en-US" dirty="0" smtClean="0">
                <a:solidFill>
                  <a:schemeClr val="tx1"/>
                </a:solidFill>
              </a:rPr>
              <a:t>(which is the capacity to form stable </a:t>
            </a:r>
            <a:r>
              <a:rPr lang="en-US" dirty="0" err="1" smtClean="0">
                <a:solidFill>
                  <a:schemeClr val="tx1"/>
                </a:solidFill>
              </a:rPr>
              <a:t>mycolate</a:t>
            </a:r>
            <a:r>
              <a:rPr lang="en-US" dirty="0" smtClean="0">
                <a:solidFill>
                  <a:schemeClr val="tx1"/>
                </a:solidFill>
              </a:rPr>
              <a:t> complexes  with </a:t>
            </a:r>
            <a:r>
              <a:rPr lang="en-US" u="sng" dirty="0" smtClean="0">
                <a:solidFill>
                  <a:schemeClr val="tx1"/>
                </a:solidFill>
              </a:rPr>
              <a:t>aryl-methane </a:t>
            </a:r>
            <a:r>
              <a:rPr lang="en-US" dirty="0" smtClean="0">
                <a:solidFill>
                  <a:schemeClr val="tx1"/>
                </a:solidFill>
              </a:rPr>
              <a:t>dyes )</a:t>
            </a:r>
          </a:p>
          <a:p>
            <a:pPr>
              <a:buNone/>
            </a:pPr>
            <a:r>
              <a:rPr lang="en-US" sz="2500" dirty="0" smtClean="0">
                <a:solidFill>
                  <a:schemeClr val="tx1"/>
                </a:solidFill>
              </a:rPr>
              <a:t>- </a:t>
            </a:r>
            <a:r>
              <a:rPr lang="en-US" sz="2400" dirty="0" smtClean="0"/>
              <a:t>It takes 3-6 weeks to get visual colonies</a:t>
            </a:r>
            <a:endParaRPr lang="en-US" sz="2500" dirty="0" smtClean="0">
              <a:solidFill>
                <a:schemeClr val="accent1">
                  <a:lumMod val="75000"/>
                </a:schemeClr>
              </a:solidFill>
            </a:endParaRPr>
          </a:p>
          <a:p>
            <a:pPr>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عنوان 1"/>
          <p:cNvSpPr>
            <a:spLocks noGrp="1"/>
          </p:cNvSpPr>
          <p:nvPr>
            <p:ph type="title"/>
          </p:nvPr>
        </p:nvSpPr>
        <p:spPr>
          <a:xfrm>
            <a:off x="838663" y="324465"/>
            <a:ext cx="8010369" cy="100289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US" sz="3300" b="1" dirty="0" smtClean="0"/>
              <a:t>Microbiology of </a:t>
            </a:r>
            <a:r>
              <a:rPr lang="en-US" sz="3300" b="1" i="1" u="sng" dirty="0" smtClean="0"/>
              <a:t>Mycobacterium tuberculosis</a:t>
            </a:r>
            <a:r>
              <a:rPr lang="en-US" sz="3300" b="1" i="1" dirty="0" smtClean="0"/>
              <a:t> :</a:t>
            </a:r>
            <a:endParaRPr lang="ar-SA" sz="3300" b="1"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IGRA test</a:t>
            </a:r>
          </a:p>
        </p:txBody>
      </p:sp>
      <p:sp>
        <p:nvSpPr>
          <p:cNvPr id="3" name="Content Placeholder 2"/>
          <p:cNvSpPr>
            <a:spLocks noGrp="1"/>
          </p:cNvSpPr>
          <p:nvPr>
            <p:ph idx="1"/>
          </p:nvPr>
        </p:nvSpPr>
        <p:spPr>
          <a:xfrm>
            <a:off x="548746" y="1546227"/>
            <a:ext cx="8596668" cy="3880773"/>
          </a:xfrm>
        </p:spPr>
        <p:txBody>
          <a:bodyPr>
            <a:normAutofit/>
          </a:bodyPr>
          <a:lstStyle/>
          <a:p>
            <a:r>
              <a:rPr lang="en-US" sz="2200" b="1" dirty="0" smtClean="0"/>
              <a:t>A </a:t>
            </a:r>
            <a:r>
              <a:rPr lang="en-US" sz="2200" b="1" dirty="0"/>
              <a:t>whole blood test </a:t>
            </a:r>
            <a:r>
              <a:rPr lang="en-US" sz="2200" b="1" dirty="0">
                <a:solidFill>
                  <a:srgbClr val="FF0000"/>
                </a:solidFill>
              </a:rPr>
              <a:t>of interferon-gamma (INF-γ)</a:t>
            </a:r>
            <a:r>
              <a:rPr lang="en-US" sz="2200" b="1" dirty="0"/>
              <a:t> release assay (</a:t>
            </a:r>
            <a:r>
              <a:rPr lang="en-US" sz="2200" b="1" dirty="0">
                <a:solidFill>
                  <a:srgbClr val="C00000"/>
                </a:solidFill>
              </a:rPr>
              <a:t>IGRA), </a:t>
            </a:r>
            <a:r>
              <a:rPr lang="en-US" sz="2200" b="1" dirty="0"/>
              <a:t>a cytokine elaborated by lymphocytes in response to tuberculosis antigens, is the recommended diagnostic test for </a:t>
            </a:r>
            <a:r>
              <a:rPr lang="en-US" sz="2200" b="1" dirty="0">
                <a:solidFill>
                  <a:srgbClr val="FF0000"/>
                </a:solidFill>
              </a:rPr>
              <a:t>persons older than 5 years of age</a:t>
            </a:r>
            <a:r>
              <a:rPr lang="en-US" sz="2200" b="1" dirty="0"/>
              <a:t> in the United States. It has similar sensitivity as the TST but improved specificity because it is unaffected by prior </a:t>
            </a:r>
            <a:r>
              <a:rPr lang="en-US" sz="2200" b="1" dirty="0" err="1"/>
              <a:t>bacille</a:t>
            </a:r>
            <a:r>
              <a:rPr lang="en-US" sz="2200" b="1" dirty="0"/>
              <a:t> </a:t>
            </a:r>
            <a:r>
              <a:rPr lang="en-US" sz="2200" b="1" dirty="0" err="1"/>
              <a:t>Calmette-Guérin</a:t>
            </a:r>
            <a:r>
              <a:rPr lang="en-US" sz="2200" b="1" dirty="0"/>
              <a:t> vaccination.</a:t>
            </a:r>
          </a:p>
          <a:p>
            <a:endParaRPr lang="en-US" sz="2200" b="1" dirty="0">
              <a:solidFill>
                <a:srgbClr val="C00000"/>
              </a:solidFill>
            </a:endParaRPr>
          </a:p>
        </p:txBody>
      </p:sp>
      <p:pic>
        <p:nvPicPr>
          <p:cNvPr id="4" name="Picture 3" descr="IGRA-Test-for-TB.jpg"/>
          <p:cNvPicPr>
            <a:picLocks noChangeAspect="1"/>
          </p:cNvPicPr>
          <p:nvPr/>
        </p:nvPicPr>
        <p:blipFill>
          <a:blip r:embed="rId2" cstate="print"/>
          <a:stretch>
            <a:fillRect/>
          </a:stretch>
        </p:blipFill>
        <p:spPr>
          <a:xfrm>
            <a:off x="2476862" y="4010297"/>
            <a:ext cx="6988175" cy="2590800"/>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 xmlns:p14="http://schemas.microsoft.com/office/powerpoint/2010/main" val="213286551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Chest x-ray </a:t>
            </a:r>
            <a:endParaRPr lang="en-US" b="1" dirty="0"/>
          </a:p>
        </p:txBody>
      </p:sp>
      <p:sp>
        <p:nvSpPr>
          <p:cNvPr id="3" name="Content Placeholder 2"/>
          <p:cNvSpPr>
            <a:spLocks noGrp="1"/>
          </p:cNvSpPr>
          <p:nvPr>
            <p:ph idx="1"/>
          </p:nvPr>
        </p:nvSpPr>
        <p:spPr/>
        <p:txBody>
          <a:bodyPr>
            <a:noAutofit/>
          </a:bodyPr>
          <a:lstStyle/>
          <a:p>
            <a:r>
              <a:rPr lang="en-US" sz="2000" b="1" i="1" dirty="0">
                <a:solidFill>
                  <a:srgbClr val="C00000"/>
                </a:solidFill>
              </a:rPr>
              <a:t>CXR remains an important tool for diagnosis of PTB in children </a:t>
            </a:r>
            <a:endParaRPr lang="en-US" sz="2000" b="1" i="1" dirty="0" smtClean="0">
              <a:solidFill>
                <a:srgbClr val="C00000"/>
              </a:solidFill>
            </a:endParaRPr>
          </a:p>
          <a:p>
            <a:r>
              <a:rPr lang="en-US" sz="2000" b="1" dirty="0" smtClean="0"/>
              <a:t>Commonest </a:t>
            </a:r>
            <a:r>
              <a:rPr lang="en-US" sz="2000" b="1" dirty="0"/>
              <a:t>abnormality is due to</a:t>
            </a:r>
            <a:r>
              <a:rPr lang="en-US" sz="2000" b="1" dirty="0">
                <a:solidFill>
                  <a:srgbClr val="C00000"/>
                </a:solidFill>
              </a:rPr>
              <a:t> lymphadenopathy </a:t>
            </a:r>
            <a:r>
              <a:rPr lang="en-US" sz="2000" b="1" dirty="0"/>
              <a:t>and tends to be </a:t>
            </a:r>
            <a:r>
              <a:rPr lang="en-US" sz="2000" b="1" dirty="0">
                <a:solidFill>
                  <a:srgbClr val="C00000"/>
                </a:solidFill>
              </a:rPr>
              <a:t>asymmetrical </a:t>
            </a:r>
            <a:endParaRPr lang="en-US" sz="2000" b="1" dirty="0" smtClean="0">
              <a:solidFill>
                <a:srgbClr val="C00000"/>
              </a:solidFill>
            </a:endParaRPr>
          </a:p>
          <a:p>
            <a:r>
              <a:rPr lang="en-US" sz="2000" b="1" dirty="0" smtClean="0"/>
              <a:t>CXR </a:t>
            </a:r>
            <a:r>
              <a:rPr lang="en-US" sz="2000" b="1" dirty="0"/>
              <a:t>does have limitations especially as quality of CXR is often poor and no lateral view </a:t>
            </a:r>
            <a:r>
              <a:rPr lang="en-US" sz="2000" b="1" dirty="0" smtClean="0"/>
              <a:t>available</a:t>
            </a:r>
          </a:p>
          <a:p>
            <a:r>
              <a:rPr lang="en-US" sz="2000" b="1" dirty="0"/>
              <a:t>In active pulmonary TB, infiltrates or consolidations and/or cavities are often seen in the </a:t>
            </a:r>
            <a:r>
              <a:rPr lang="en-US" sz="2000" b="1" dirty="0">
                <a:solidFill>
                  <a:srgbClr val="FF0000"/>
                </a:solidFill>
              </a:rPr>
              <a:t>upper lungs</a:t>
            </a:r>
            <a:r>
              <a:rPr lang="en-US" sz="2000" b="1" dirty="0"/>
              <a:t> with or without mediastinal or </a:t>
            </a:r>
            <a:r>
              <a:rPr lang="en-US" sz="2000" b="1" dirty="0">
                <a:solidFill>
                  <a:srgbClr val="FF0000"/>
                </a:solidFill>
              </a:rPr>
              <a:t>hilar lymphadenopathy </a:t>
            </a:r>
            <a:r>
              <a:rPr lang="en-US" sz="2000" b="1" dirty="0"/>
              <a:t>or </a:t>
            </a:r>
            <a:r>
              <a:rPr lang="en-US" sz="2000" b="1" dirty="0">
                <a:solidFill>
                  <a:srgbClr val="FF0000"/>
                </a:solidFill>
              </a:rPr>
              <a:t>pleural effusions </a:t>
            </a:r>
            <a:r>
              <a:rPr lang="en-US" sz="2000" b="1" dirty="0"/>
              <a:t>( tuberculous pleurisy). However, lesions may appear anywhere in the </a:t>
            </a:r>
            <a:r>
              <a:rPr lang="en-US" sz="2000" b="1" dirty="0" smtClean="0"/>
              <a:t>lungs</a:t>
            </a:r>
          </a:p>
          <a:p>
            <a:r>
              <a:rPr lang="en-US" sz="2000" b="1" dirty="0">
                <a:solidFill>
                  <a:srgbClr val="C00000"/>
                </a:solidFill>
              </a:rPr>
              <a:t>Cavitation or consolidation of the apexes of the upper lobes of the lung</a:t>
            </a:r>
            <a:endParaRPr lang="en-US" sz="2000" b="1" dirty="0" smtClean="0">
              <a:solidFill>
                <a:srgbClr val="C00000"/>
              </a:solidFill>
            </a:endParaRPr>
          </a:p>
        </p:txBody>
      </p:sp>
      <p:pic>
        <p:nvPicPr>
          <p:cNvPr id="4" name="Picture 3" descr="اكس.jpg"/>
          <p:cNvPicPr>
            <a:picLocks noChangeAspect="1"/>
          </p:cNvPicPr>
          <p:nvPr/>
        </p:nvPicPr>
        <p:blipFill>
          <a:blip r:embed="rId2" cstate="print"/>
          <a:stretch>
            <a:fillRect/>
          </a:stretch>
        </p:blipFill>
        <p:spPr>
          <a:xfrm>
            <a:off x="8331200" y="-1"/>
            <a:ext cx="3860799" cy="2057105"/>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 xmlns:p14="http://schemas.microsoft.com/office/powerpoint/2010/main" val="202562798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 TB </a:t>
            </a:r>
            <a:endParaRPr lang="en-US" b="1" dirty="0"/>
          </a:p>
        </p:txBody>
      </p:sp>
      <p:pic>
        <p:nvPicPr>
          <p:cNvPr id="4" name="عنصر نائب للمحتوى 3" descr="IMG_5645.PNG"/>
          <p:cNvPicPr>
            <a:picLocks noGrp="1" noChangeAspect="1"/>
          </p:cNvPicPr>
          <p:nvPr>
            <p:ph idx="1"/>
          </p:nvPr>
        </p:nvPicPr>
        <p:blipFill>
          <a:blip r:embed="rId2" cstate="print"/>
          <a:stretch>
            <a:fillRect/>
          </a:stretch>
        </p:blipFill>
        <p:spPr>
          <a:xfrm>
            <a:off x="4470399" y="0"/>
            <a:ext cx="7688019" cy="6858000"/>
          </a:xfrm>
          <a:prstGeom prst="rect">
            <a:avLst/>
          </a:prstGeom>
        </p:spPr>
      </p:pic>
      <p:sp>
        <p:nvSpPr>
          <p:cNvPr id="6" name="TextBox 5"/>
          <p:cNvSpPr txBox="1"/>
          <p:nvPr/>
        </p:nvSpPr>
        <p:spPr>
          <a:xfrm>
            <a:off x="812800" y="2286000"/>
            <a:ext cx="2336800" cy="2585323"/>
          </a:xfrm>
          <a:prstGeom prst="rect">
            <a:avLst/>
          </a:prstGeom>
          <a:noFill/>
        </p:spPr>
        <p:txBody>
          <a:bodyPr wrap="square" rtlCol="0">
            <a:spAutoFit/>
          </a:bodyPr>
          <a:lstStyle/>
          <a:p>
            <a:r>
              <a:rPr lang="en-US" b="1" dirty="0" smtClean="0">
                <a:solidFill>
                  <a:srgbClr val="C00000"/>
                </a:solidFill>
              </a:rPr>
              <a:t>The x-ray of a primary infection :</a:t>
            </a:r>
          </a:p>
          <a:p>
            <a:r>
              <a:rPr lang="en-US" b="1" dirty="0" smtClean="0">
                <a:solidFill>
                  <a:schemeClr val="tx1">
                    <a:lumMod val="95000"/>
                    <a:lumOff val="5000"/>
                  </a:schemeClr>
                </a:solidFill>
              </a:rPr>
              <a:t>-</a:t>
            </a:r>
            <a:r>
              <a:rPr lang="en-US" b="1" dirty="0" err="1" smtClean="0">
                <a:solidFill>
                  <a:schemeClr val="tx1">
                    <a:lumMod val="95000"/>
                    <a:lumOff val="5000"/>
                  </a:schemeClr>
                </a:solidFill>
              </a:rPr>
              <a:t>Ghon</a:t>
            </a:r>
            <a:r>
              <a:rPr lang="en-US" b="1" dirty="0" smtClean="0">
                <a:solidFill>
                  <a:schemeClr val="tx1">
                    <a:lumMod val="95000"/>
                    <a:lumOff val="5000"/>
                  </a:schemeClr>
                </a:solidFill>
              </a:rPr>
              <a:t> complex  : </a:t>
            </a:r>
            <a:r>
              <a:rPr lang="en-US" b="1" dirty="0" err="1" smtClean="0">
                <a:solidFill>
                  <a:schemeClr val="tx1">
                    <a:lumMod val="95000"/>
                    <a:lumOff val="5000"/>
                  </a:schemeClr>
                </a:solidFill>
              </a:rPr>
              <a:t>ghon</a:t>
            </a:r>
            <a:r>
              <a:rPr lang="en-US" b="1" dirty="0" smtClean="0">
                <a:solidFill>
                  <a:schemeClr val="tx1">
                    <a:lumMod val="95000"/>
                    <a:lumOff val="5000"/>
                  </a:schemeClr>
                </a:solidFill>
              </a:rPr>
              <a:t> focus (TB </a:t>
            </a:r>
            <a:r>
              <a:rPr lang="en-US" b="1" dirty="0" err="1" smtClean="0">
                <a:solidFill>
                  <a:schemeClr val="tx1">
                    <a:lumMod val="95000"/>
                    <a:lumOff val="5000"/>
                  </a:schemeClr>
                </a:solidFill>
              </a:rPr>
              <a:t>caesating</a:t>
            </a:r>
            <a:r>
              <a:rPr lang="en-US" b="1" dirty="0" smtClean="0">
                <a:solidFill>
                  <a:schemeClr val="tx1">
                    <a:lumMod val="95000"/>
                    <a:lumOff val="5000"/>
                  </a:schemeClr>
                </a:solidFill>
              </a:rPr>
              <a:t> </a:t>
            </a:r>
            <a:r>
              <a:rPr lang="en-US" b="1" dirty="0" err="1" smtClean="0">
                <a:solidFill>
                  <a:schemeClr val="tx1">
                    <a:lumMod val="95000"/>
                    <a:lumOff val="5000"/>
                  </a:schemeClr>
                </a:solidFill>
              </a:rPr>
              <a:t>granuloma</a:t>
            </a:r>
            <a:r>
              <a:rPr lang="en-US" b="1" dirty="0" smtClean="0">
                <a:solidFill>
                  <a:schemeClr val="tx1">
                    <a:lumMod val="95000"/>
                    <a:lumOff val="5000"/>
                  </a:schemeClr>
                </a:solidFill>
              </a:rPr>
              <a:t> ) with </a:t>
            </a:r>
            <a:r>
              <a:rPr lang="en-US" b="1" dirty="0" err="1" smtClean="0">
                <a:solidFill>
                  <a:schemeClr val="tx1">
                    <a:lumMod val="95000"/>
                    <a:lumOff val="5000"/>
                  </a:schemeClr>
                </a:solidFill>
              </a:rPr>
              <a:t>mediastinal</a:t>
            </a:r>
            <a:r>
              <a:rPr lang="en-US" b="1" dirty="0" smtClean="0">
                <a:solidFill>
                  <a:schemeClr val="tx1">
                    <a:lumMod val="95000"/>
                    <a:lumOff val="5000"/>
                  </a:schemeClr>
                </a:solidFill>
              </a:rPr>
              <a:t> </a:t>
            </a:r>
            <a:r>
              <a:rPr lang="en-US" b="1" dirty="0" err="1" smtClean="0">
                <a:solidFill>
                  <a:schemeClr val="tx1">
                    <a:lumMod val="95000"/>
                    <a:lumOff val="5000"/>
                  </a:schemeClr>
                </a:solidFill>
              </a:rPr>
              <a:t>lymphadenopathy</a:t>
            </a:r>
            <a:r>
              <a:rPr lang="en-US" b="1" dirty="0" smtClean="0">
                <a:solidFill>
                  <a:schemeClr val="tx1">
                    <a:lumMod val="95000"/>
                    <a:lumOff val="5000"/>
                  </a:schemeClr>
                </a:solidFill>
              </a:rPr>
              <a:t> </a:t>
            </a:r>
            <a:endParaRPr lang="ar-JO" b="1" dirty="0" smtClean="0">
              <a:solidFill>
                <a:schemeClr val="tx1">
                  <a:lumMod val="95000"/>
                  <a:lumOff val="5000"/>
                </a:schemeClr>
              </a:solidFill>
            </a:endParaRPr>
          </a:p>
          <a:p>
            <a:endParaRPr lang="en-US" b="1" dirty="0"/>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 xmlns:p14="http://schemas.microsoft.com/office/powerpoint/2010/main" val="154308569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7029"/>
            <a:ext cx="3759200" cy="5589135"/>
          </a:xfrm>
        </p:spPr>
        <p:txBody>
          <a:bodyPr>
            <a:normAutofit/>
          </a:bodyPr>
          <a:lstStyle/>
          <a:p>
            <a:pPr marL="342900" indent="-342900">
              <a:buFont typeface="Arial" panose="020B0604020202020204" pitchFamily="34" charset="0"/>
              <a:buChar char="•"/>
            </a:pPr>
            <a:r>
              <a:rPr lang="en-US" sz="2200" b="1" i="1" dirty="0" smtClean="0">
                <a:solidFill>
                  <a:schemeClr val="accent1">
                    <a:lumMod val="75000"/>
                  </a:schemeClr>
                </a:solidFill>
              </a:rPr>
              <a:t>Ranke complex :</a:t>
            </a:r>
          </a:p>
          <a:p>
            <a:pPr marL="342900" indent="-342900">
              <a:buFont typeface="Arial" panose="020B0604020202020204" pitchFamily="34" charset="0"/>
              <a:buChar char="•"/>
            </a:pPr>
            <a:r>
              <a:rPr lang="en-US" sz="2200" b="1" i="1" dirty="0" smtClean="0"/>
              <a:t>In </a:t>
            </a:r>
            <a:r>
              <a:rPr lang="en-US" sz="2200" b="1" i="1" dirty="0"/>
              <a:t>a minority of </a:t>
            </a:r>
            <a:r>
              <a:rPr lang="en-US" sz="2200" b="1" i="1" dirty="0" smtClean="0"/>
              <a:t>cases,</a:t>
            </a:r>
          </a:p>
          <a:p>
            <a:pPr marL="342900" indent="-342900">
              <a:buFont typeface="Arial" panose="020B0604020202020204" pitchFamily="34" charset="0"/>
              <a:buChar char="•"/>
            </a:pPr>
            <a:r>
              <a:rPr lang="en-US" sz="2200" b="1" i="1" dirty="0" smtClean="0"/>
              <a:t> </a:t>
            </a:r>
            <a:r>
              <a:rPr lang="en-US" sz="2200" b="1" i="1" dirty="0"/>
              <a:t>the diagnosis </a:t>
            </a:r>
            <a:r>
              <a:rPr lang="en-US" sz="2200" b="1" i="1" dirty="0" smtClean="0"/>
              <a:t>is </a:t>
            </a:r>
            <a:r>
              <a:rPr lang="en-US" sz="2200" b="1" i="1" dirty="0"/>
              <a:t>by the presence of a previous </a:t>
            </a:r>
            <a:r>
              <a:rPr lang="en-US" sz="2200" b="1" i="1" dirty="0" err="1"/>
              <a:t>Ghon</a:t>
            </a:r>
            <a:r>
              <a:rPr lang="en-US" sz="2200" b="1" i="1" dirty="0"/>
              <a:t> focus, which is </a:t>
            </a:r>
            <a:r>
              <a:rPr lang="en-US" sz="2200" b="1" i="1" dirty="0" smtClean="0"/>
              <a:t>calcified WITH calcified </a:t>
            </a:r>
            <a:r>
              <a:rPr lang="en-US" sz="2200" b="1" i="1" dirty="0" err="1" smtClean="0"/>
              <a:t>mediastinal</a:t>
            </a:r>
            <a:r>
              <a:rPr lang="en-US" sz="2200" b="1" i="1" dirty="0" smtClean="0"/>
              <a:t> lymph node  , which seen in healed PTB</a:t>
            </a:r>
          </a:p>
          <a:p>
            <a:pPr marL="342900" indent="-342900">
              <a:buFont typeface="Arial" panose="020B0604020202020204" pitchFamily="34" charset="0"/>
              <a:buChar char="•"/>
            </a:pPr>
            <a:endParaRPr lang="en-US" sz="2200" b="1" dirty="0"/>
          </a:p>
        </p:txBody>
      </p:sp>
      <p:sp>
        <p:nvSpPr>
          <p:cNvPr id="5" name="عنصر نائب لرقم الشريحة 4"/>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6" name="صورة 5" descr="Screenshot_20190714-195822.jpg"/>
          <p:cNvPicPr>
            <a:picLocks noChangeAspect="1"/>
          </p:cNvPicPr>
          <p:nvPr/>
        </p:nvPicPr>
        <p:blipFill>
          <a:blip r:embed="rId2"/>
          <a:srcRect l="1267" t="7957" r="773" b="26452"/>
          <a:stretch>
            <a:fillRect/>
          </a:stretch>
        </p:blipFill>
        <p:spPr>
          <a:xfrm>
            <a:off x="5397910" y="870155"/>
            <a:ext cx="5604387" cy="4498258"/>
          </a:xfrm>
          <a:prstGeom prst="rect">
            <a:avLst/>
          </a:prstGeom>
        </p:spPr>
      </p:pic>
    </p:spTree>
    <p:extLst>
      <p:ext uri="{BB962C8B-B14F-4D97-AF65-F5344CB8AC3E}">
        <p14:creationId xmlns="" xmlns:p14="http://schemas.microsoft.com/office/powerpoint/2010/main" val="237557551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34" y="338137"/>
            <a:ext cx="8596668" cy="1320800"/>
          </a:xfrm>
        </p:spPr>
        <p:txBody>
          <a:bodyPr>
            <a:normAutofit/>
          </a:bodyPr>
          <a:lstStyle/>
          <a:p>
            <a:pPr algn="ctr"/>
            <a:r>
              <a:rPr lang="en-US" b="1" dirty="0" smtClean="0"/>
              <a:t>Culture and Microbiology </a:t>
            </a:r>
            <a:endParaRPr lang="en-US" b="1" dirty="0"/>
          </a:p>
        </p:txBody>
      </p:sp>
      <p:sp>
        <p:nvSpPr>
          <p:cNvPr id="3" name="Content Placeholder 2"/>
          <p:cNvSpPr>
            <a:spLocks noGrp="1"/>
          </p:cNvSpPr>
          <p:nvPr>
            <p:ph idx="1"/>
          </p:nvPr>
        </p:nvSpPr>
        <p:spPr>
          <a:xfrm>
            <a:off x="677334" y="1357313"/>
            <a:ext cx="8596668" cy="4684049"/>
          </a:xfrm>
        </p:spPr>
        <p:txBody>
          <a:bodyPr>
            <a:noAutofit/>
          </a:bodyPr>
          <a:lstStyle/>
          <a:p>
            <a:r>
              <a:rPr lang="en-US" sz="2000" b="1" dirty="0" smtClean="0"/>
              <a:t>Sources of samples :</a:t>
            </a:r>
          </a:p>
          <a:p>
            <a:pPr marL="274320" indent="-274320">
              <a:spcAft>
                <a:spcPts val="0"/>
              </a:spcAft>
              <a:buClr>
                <a:schemeClr val="accent3"/>
              </a:buClr>
              <a:buFont typeface="Wingdings 2"/>
              <a:buChar char=""/>
              <a:defRPr/>
            </a:pPr>
            <a:r>
              <a:rPr lang="en-US" sz="2000" b="1" dirty="0" smtClean="0">
                <a:solidFill>
                  <a:srgbClr val="C00000"/>
                </a:solidFill>
              </a:rPr>
              <a:t>Sputum</a:t>
            </a:r>
            <a:r>
              <a:rPr lang="en-US" sz="2000" b="1" dirty="0" smtClean="0"/>
              <a:t> (</a:t>
            </a:r>
            <a:r>
              <a:rPr lang="en-US" sz="2000" b="1" dirty="0"/>
              <a:t>three sputum samples is more sensitive than three gastric </a:t>
            </a:r>
            <a:r>
              <a:rPr lang="en-US" sz="2000" b="1" dirty="0" smtClean="0"/>
              <a:t>washings) </a:t>
            </a:r>
          </a:p>
          <a:p>
            <a:pPr>
              <a:spcAft>
                <a:spcPts val="0"/>
              </a:spcAft>
              <a:buClr>
                <a:schemeClr val="accent3"/>
              </a:buClr>
              <a:defRPr/>
            </a:pPr>
            <a:r>
              <a:rPr lang="en-US" sz="2000" b="1" dirty="0" smtClean="0"/>
              <a:t>Indicated in children &gt; 8 years old /early morning </a:t>
            </a:r>
            <a:endParaRPr lang="en-US" sz="2000" b="1" dirty="0"/>
          </a:p>
          <a:p>
            <a:pPr marL="274320" indent="-274320">
              <a:spcAft>
                <a:spcPts val="0"/>
              </a:spcAft>
              <a:buClr>
                <a:schemeClr val="accent3"/>
              </a:buClr>
              <a:buFont typeface="Wingdings 2"/>
              <a:buChar char=""/>
              <a:defRPr/>
            </a:pPr>
            <a:r>
              <a:rPr lang="en-US" sz="2000" b="1" dirty="0">
                <a:solidFill>
                  <a:srgbClr val="C00000"/>
                </a:solidFill>
              </a:rPr>
              <a:t>Induced Sputum</a:t>
            </a:r>
          </a:p>
          <a:p>
            <a:pPr marL="274320" indent="-274320">
              <a:spcAft>
                <a:spcPts val="0"/>
              </a:spcAft>
              <a:buClr>
                <a:schemeClr val="accent3"/>
              </a:buClr>
              <a:buFont typeface="Wingdings 2"/>
              <a:buChar char=""/>
              <a:defRPr/>
            </a:pPr>
            <a:r>
              <a:rPr lang="en-US" sz="2000" b="1" dirty="0">
                <a:solidFill>
                  <a:srgbClr val="C00000"/>
                </a:solidFill>
              </a:rPr>
              <a:t>Gastric </a:t>
            </a:r>
            <a:r>
              <a:rPr lang="en-US" sz="2000" b="1" dirty="0" smtClean="0">
                <a:solidFill>
                  <a:srgbClr val="C00000"/>
                </a:solidFill>
              </a:rPr>
              <a:t>aspirate: </a:t>
            </a:r>
            <a:r>
              <a:rPr lang="en-US" sz="2000" b="1" dirty="0" smtClean="0"/>
              <a:t>&lt; 5 years / after 4 hours of not eating </a:t>
            </a:r>
            <a:endParaRPr lang="en-US" sz="2000" b="1" dirty="0"/>
          </a:p>
          <a:p>
            <a:pPr marL="274320" indent="-274320">
              <a:spcAft>
                <a:spcPts val="0"/>
              </a:spcAft>
              <a:buClr>
                <a:schemeClr val="accent3"/>
              </a:buClr>
              <a:buFont typeface="Wingdings 2"/>
              <a:buChar char=""/>
              <a:defRPr/>
            </a:pPr>
            <a:r>
              <a:rPr lang="en-US" sz="2000" b="1" dirty="0">
                <a:solidFill>
                  <a:srgbClr val="C00000"/>
                </a:solidFill>
              </a:rPr>
              <a:t>Nasopharyngeal aspiration</a:t>
            </a:r>
          </a:p>
          <a:p>
            <a:pPr marL="274320" indent="-274320">
              <a:spcAft>
                <a:spcPts val="0"/>
              </a:spcAft>
              <a:buClr>
                <a:schemeClr val="accent3"/>
              </a:buClr>
              <a:buFont typeface="Wingdings 2"/>
              <a:buChar char=""/>
              <a:defRPr/>
            </a:pPr>
            <a:r>
              <a:rPr lang="en-US" sz="2000" b="1" dirty="0" smtClean="0">
                <a:solidFill>
                  <a:srgbClr val="C00000"/>
                </a:solidFill>
              </a:rPr>
              <a:t>Urine/stool</a:t>
            </a:r>
            <a:endParaRPr lang="en-US" sz="2000" b="1" dirty="0">
              <a:solidFill>
                <a:srgbClr val="C00000"/>
              </a:solidFill>
            </a:endParaRPr>
          </a:p>
          <a:p>
            <a:pPr marL="274320" indent="-274320">
              <a:spcAft>
                <a:spcPts val="0"/>
              </a:spcAft>
              <a:buClr>
                <a:schemeClr val="accent3"/>
              </a:buClr>
              <a:buFont typeface="Wingdings 2"/>
              <a:buChar char=""/>
              <a:defRPr/>
            </a:pPr>
            <a:r>
              <a:rPr lang="en-US" sz="2000" b="1" dirty="0">
                <a:solidFill>
                  <a:srgbClr val="C00000"/>
                </a:solidFill>
              </a:rPr>
              <a:t>Blood/BM</a:t>
            </a:r>
          </a:p>
          <a:p>
            <a:pPr marL="274320" indent="-274320">
              <a:spcAft>
                <a:spcPts val="0"/>
              </a:spcAft>
              <a:buClr>
                <a:schemeClr val="accent3"/>
              </a:buClr>
              <a:buFont typeface="Wingdings 2"/>
              <a:buChar char=""/>
              <a:defRPr/>
            </a:pPr>
            <a:r>
              <a:rPr lang="en-US" sz="2000" b="1" dirty="0" smtClean="0">
                <a:solidFill>
                  <a:srgbClr val="C00000"/>
                </a:solidFill>
              </a:rPr>
              <a:t>CSF </a:t>
            </a:r>
            <a:endParaRPr lang="en-US" sz="2000" b="1" dirty="0">
              <a:solidFill>
                <a:srgbClr val="C00000"/>
              </a:solidFill>
            </a:endParaRPr>
          </a:p>
          <a:p>
            <a:pPr marL="274320" indent="-274320">
              <a:spcAft>
                <a:spcPts val="0"/>
              </a:spcAft>
              <a:buClr>
                <a:schemeClr val="accent3"/>
              </a:buClr>
              <a:buFont typeface="Wingdings 2"/>
              <a:buChar char=""/>
              <a:defRPr/>
            </a:pPr>
            <a:r>
              <a:rPr lang="en-US" sz="2000" b="1" dirty="0">
                <a:solidFill>
                  <a:srgbClr val="C00000"/>
                </a:solidFill>
              </a:rPr>
              <a:t>Find needle </a:t>
            </a:r>
            <a:r>
              <a:rPr lang="en-US" sz="2000" b="1" dirty="0" smtClean="0">
                <a:solidFill>
                  <a:srgbClr val="C00000"/>
                </a:solidFill>
              </a:rPr>
              <a:t>aspiration</a:t>
            </a:r>
            <a:endParaRPr lang="en-US" sz="2000" b="1" dirty="0">
              <a:solidFill>
                <a:srgbClr val="C00000"/>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 xmlns:p14="http://schemas.microsoft.com/office/powerpoint/2010/main" val="327139385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046" y="1146176"/>
            <a:ext cx="8596668" cy="3880773"/>
          </a:xfrm>
        </p:spPr>
        <p:txBody>
          <a:bodyPr>
            <a:noAutofit/>
          </a:bodyPr>
          <a:lstStyle/>
          <a:p>
            <a:r>
              <a:rPr lang="en-US" sz="2200" b="1" dirty="0">
                <a:solidFill>
                  <a:srgbClr val="C00000"/>
                </a:solidFill>
              </a:rPr>
              <a:t>Sputum</a:t>
            </a:r>
            <a:r>
              <a:rPr lang="en-US" sz="2200" b="1" dirty="0"/>
              <a:t> is an excellent source for diagnosis in adults but is difficult to obtain in young children</a:t>
            </a:r>
            <a:r>
              <a:rPr lang="en-US" sz="2200" b="1" dirty="0" smtClean="0"/>
              <a:t>.</a:t>
            </a:r>
          </a:p>
          <a:p>
            <a:endParaRPr lang="en-US" sz="2200" b="1" dirty="0" smtClean="0"/>
          </a:p>
          <a:p>
            <a:r>
              <a:rPr lang="en-US" sz="2200" b="1" dirty="0" smtClean="0"/>
              <a:t> </a:t>
            </a:r>
            <a:r>
              <a:rPr lang="en-US" sz="2200" b="1" dirty="0" smtClean="0">
                <a:solidFill>
                  <a:srgbClr val="C00000"/>
                </a:solidFill>
              </a:rPr>
              <a:t>gastric </a:t>
            </a:r>
            <a:r>
              <a:rPr lang="en-US" sz="2200" b="1" dirty="0">
                <a:solidFill>
                  <a:srgbClr val="C00000"/>
                </a:solidFill>
              </a:rPr>
              <a:t>fluid </a:t>
            </a:r>
            <a:r>
              <a:rPr lang="en-US" sz="2200" b="1" dirty="0"/>
              <a:t>obtained via an indwelling nasogastric tube with samples taken before or immediately on waking contains swallowed sputum and provides appropriate samples in young children</a:t>
            </a:r>
            <a:r>
              <a:rPr lang="en-US" sz="2200" b="1" dirty="0" smtClean="0"/>
              <a:t>.</a:t>
            </a:r>
            <a:endParaRPr lang="en-US" sz="2200" b="1" dirty="0" smtClean="0">
              <a:solidFill>
                <a:schemeClr val="accent3">
                  <a:lumMod val="75000"/>
                </a:schemeClr>
              </a:solidFill>
            </a:endParaRPr>
          </a:p>
          <a:p>
            <a:endParaRPr lang="en-US" sz="2200" b="1" dirty="0" smtClean="0">
              <a:solidFill>
                <a:srgbClr val="C00000"/>
              </a:solidFill>
            </a:endParaRPr>
          </a:p>
          <a:p>
            <a:pPr marL="0" indent="0">
              <a:buNone/>
            </a:pPr>
            <a:endParaRPr lang="en-US" sz="22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 xmlns:p14="http://schemas.microsoft.com/office/powerpoint/2010/main" val="167777359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88" y="2404534"/>
            <a:ext cx="9115425" cy="1646302"/>
          </a:xfrm>
        </p:spPr>
        <p:txBody>
          <a:bodyPr/>
          <a:lstStyle/>
          <a:p>
            <a:pPr algn="ctr"/>
            <a:r>
              <a:rPr lang="en-US" sz="4000" b="1" dirty="0" smtClean="0"/>
              <a:t>Extra-pulmonary TB diagnosis, </a:t>
            </a:r>
            <a:r>
              <a:rPr lang="en-US" sz="4000" b="1" dirty="0" err="1" smtClean="0"/>
              <a:t>DDx</a:t>
            </a:r>
            <a:r>
              <a:rPr lang="en-US" sz="4000" b="1" dirty="0" smtClean="0"/>
              <a:t>, treatment and prognosis</a:t>
            </a:r>
            <a:endParaRPr lang="ar-JO" sz="40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46</a:t>
            </a:fld>
            <a:endParaRPr lang="en-US" dirty="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60" y="242887"/>
            <a:ext cx="8596668" cy="1320800"/>
          </a:xfrm>
        </p:spPr>
        <p:txBody>
          <a:bodyPr/>
          <a:lstStyle/>
          <a:p>
            <a:pPr algn="ctr"/>
            <a:r>
              <a:rPr lang="en-US" b="1" dirty="0" err="1" smtClean="0"/>
              <a:t>Extrapulmonary</a:t>
            </a:r>
            <a:r>
              <a:rPr lang="en-US" b="1" dirty="0" smtClean="0"/>
              <a:t> TB diagnosis </a:t>
            </a:r>
            <a:endParaRPr lang="en-US" b="1" dirty="0"/>
          </a:p>
        </p:txBody>
      </p:sp>
      <p:pic>
        <p:nvPicPr>
          <p:cNvPr id="4" name="Content Placeholder 3"/>
          <p:cNvPicPr>
            <a:picLocks noGrp="1" noChangeAspect="1"/>
          </p:cNvPicPr>
          <p:nvPr>
            <p:ph idx="1"/>
          </p:nvPr>
        </p:nvPicPr>
        <p:blipFill rotWithShape="1">
          <a:blip r:embed="rId2" cstate="print"/>
          <a:srcRect r="2076"/>
          <a:stretch/>
        </p:blipFill>
        <p:spPr>
          <a:xfrm>
            <a:off x="476251" y="1418672"/>
            <a:ext cx="9143999" cy="4366935"/>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 xmlns:p14="http://schemas.microsoft.com/office/powerpoint/2010/main" val="93693778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42925"/>
            <a:ext cx="8596668" cy="5498437"/>
          </a:xfrm>
        </p:spPr>
        <p:txBody>
          <a:bodyPr>
            <a:normAutofit/>
          </a:bodyPr>
          <a:lstStyle/>
          <a:p>
            <a:pPr marL="342900" indent="-342900" fontAlgn="t">
              <a:buFont typeface="Arial" panose="020B0604020202020204" pitchFamily="34" charset="0"/>
              <a:buChar char="•"/>
            </a:pPr>
            <a:r>
              <a:rPr lang="en-GB" sz="2400" b="1" dirty="0" smtClean="0">
                <a:solidFill>
                  <a:srgbClr val="FF0000"/>
                </a:solidFill>
              </a:rPr>
              <a:t>Cervical/other </a:t>
            </a:r>
            <a:r>
              <a:rPr lang="en-GB" sz="2400" b="1" dirty="0">
                <a:solidFill>
                  <a:srgbClr val="FF0000"/>
                </a:solidFill>
              </a:rPr>
              <a:t>lymph glands</a:t>
            </a:r>
            <a:endParaRPr lang="en-US" sz="2400" b="1" dirty="0">
              <a:solidFill>
                <a:srgbClr val="FF0000"/>
              </a:solidFill>
            </a:endParaRPr>
          </a:p>
          <a:p>
            <a:pPr fontAlgn="t"/>
            <a:r>
              <a:rPr lang="en-GB" sz="2400" b="1" dirty="0"/>
              <a:t>Biopsy/FNAC</a:t>
            </a:r>
            <a:endParaRPr lang="en-US" sz="2400" b="1" dirty="0"/>
          </a:p>
          <a:p>
            <a:pPr marL="342900" indent="-342900" fontAlgn="t">
              <a:buFont typeface="Arial" panose="020B0604020202020204" pitchFamily="34" charset="0"/>
              <a:buChar char="•"/>
            </a:pPr>
            <a:r>
              <a:rPr lang="en-GB" sz="2400" b="1" dirty="0">
                <a:solidFill>
                  <a:srgbClr val="FF0000"/>
                </a:solidFill>
              </a:rPr>
              <a:t>Meningitis</a:t>
            </a:r>
            <a:endParaRPr lang="en-US" sz="2400" b="1" dirty="0">
              <a:solidFill>
                <a:srgbClr val="FF0000"/>
              </a:solidFill>
            </a:endParaRPr>
          </a:p>
          <a:p>
            <a:pPr fontAlgn="t"/>
            <a:r>
              <a:rPr lang="en-GB" sz="2400" b="1" dirty="0"/>
              <a:t>LP, CT brain scan</a:t>
            </a:r>
            <a:endParaRPr lang="en-US" sz="2400" b="1" dirty="0"/>
          </a:p>
          <a:p>
            <a:pPr marL="342900" indent="-342900" fontAlgn="t">
              <a:buFont typeface="Arial" panose="020B0604020202020204" pitchFamily="34" charset="0"/>
              <a:buChar char="•"/>
            </a:pPr>
            <a:r>
              <a:rPr lang="en-GB" sz="2400" b="1" dirty="0">
                <a:solidFill>
                  <a:srgbClr val="FF0000"/>
                </a:solidFill>
              </a:rPr>
              <a:t>Arthritis</a:t>
            </a:r>
            <a:endParaRPr lang="en-US" sz="2400" b="1" dirty="0">
              <a:solidFill>
                <a:srgbClr val="FF0000"/>
              </a:solidFill>
            </a:endParaRPr>
          </a:p>
          <a:p>
            <a:pPr fontAlgn="t"/>
            <a:r>
              <a:rPr lang="en-GB" sz="2400" b="1" dirty="0"/>
              <a:t>Aspiration, biopsy</a:t>
            </a:r>
            <a:endParaRPr lang="en-US" sz="2400" b="1" dirty="0"/>
          </a:p>
          <a:p>
            <a:pPr marL="342900" indent="-342900" fontAlgn="t">
              <a:buFont typeface="Arial" panose="020B0604020202020204" pitchFamily="34" charset="0"/>
              <a:buChar char="•"/>
            </a:pPr>
            <a:r>
              <a:rPr lang="en-GB" sz="2400" b="1" dirty="0">
                <a:solidFill>
                  <a:srgbClr val="FF0000"/>
                </a:solidFill>
              </a:rPr>
              <a:t>Abdomen/Ascites</a:t>
            </a:r>
            <a:endParaRPr lang="en-US" sz="2400" b="1" dirty="0">
              <a:solidFill>
                <a:srgbClr val="FF0000"/>
              </a:solidFill>
            </a:endParaRPr>
          </a:p>
          <a:p>
            <a:pPr fontAlgn="t"/>
            <a:r>
              <a:rPr lang="en-GB" sz="2400" b="1" dirty="0"/>
              <a:t>USG, aspiration</a:t>
            </a:r>
            <a:endParaRPr lang="en-US" sz="2400" b="1" dirty="0"/>
          </a:p>
          <a:p>
            <a:pPr marL="342900" indent="-342900" fontAlgn="t">
              <a:buFont typeface="Arial" panose="020B0604020202020204" pitchFamily="34" charset="0"/>
              <a:buChar char="•"/>
            </a:pPr>
            <a:r>
              <a:rPr lang="en-GB" sz="2400" b="1" dirty="0">
                <a:solidFill>
                  <a:srgbClr val="FF0000"/>
                </a:solidFill>
              </a:rPr>
              <a:t>Vertebra</a:t>
            </a:r>
            <a:endParaRPr lang="en-US" sz="2400" b="1" dirty="0">
              <a:solidFill>
                <a:srgbClr val="FF0000"/>
              </a:solidFill>
            </a:endParaRPr>
          </a:p>
          <a:p>
            <a:pPr fontAlgn="t"/>
            <a:r>
              <a:rPr lang="en-GB" sz="2400" b="1" dirty="0"/>
              <a:t>Vertebral X-ray</a:t>
            </a:r>
            <a:endParaRPr lang="en-US" sz="2400" b="1" dirty="0"/>
          </a:p>
          <a:p>
            <a:endParaRPr lang="en-US" b="0"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 xmlns:p14="http://schemas.microsoft.com/office/powerpoint/2010/main" val="3985050131"/>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r>
              <a:rPr lang="en-US" b="1" dirty="0"/>
              <a:t>Examination of pleural </a:t>
            </a:r>
            <a:r>
              <a:rPr lang="en-US" b="1" dirty="0" smtClean="0"/>
              <a:t>fluid and pleural </a:t>
            </a:r>
            <a:r>
              <a:rPr lang="en-US" b="1" dirty="0"/>
              <a:t>membrane</a:t>
            </a:r>
            <a:br>
              <a:rPr lang="en-US" b="1" dirty="0"/>
            </a:br>
            <a:endParaRPr lang="en-US" b="1" dirty="0"/>
          </a:p>
        </p:txBody>
      </p:sp>
      <p:sp>
        <p:nvSpPr>
          <p:cNvPr id="3" name="Content Placeholder 2"/>
          <p:cNvSpPr>
            <a:spLocks noGrp="1"/>
          </p:cNvSpPr>
          <p:nvPr>
            <p:ph idx="1"/>
          </p:nvPr>
        </p:nvSpPr>
        <p:spPr/>
        <p:txBody>
          <a:bodyPr/>
          <a:lstStyle/>
          <a:p>
            <a:pPr lvl="0"/>
            <a:r>
              <a:rPr lang="en-US" sz="2200" b="1" dirty="0"/>
              <a:t>usually yellow and only occasionally tinged with blood. </a:t>
            </a:r>
          </a:p>
          <a:p>
            <a:pPr lvl="0"/>
            <a:r>
              <a:rPr lang="en-US" sz="2200" b="1" dirty="0"/>
              <a:t>specific gravity </a:t>
            </a:r>
            <a:r>
              <a:rPr lang="en-US" sz="2200" b="1" dirty="0" smtClean="0"/>
              <a:t>: </a:t>
            </a:r>
            <a:r>
              <a:rPr lang="en-US" sz="2200" b="1" dirty="0"/>
              <a:t>1.012-1.025</a:t>
            </a:r>
          </a:p>
          <a:p>
            <a:pPr lvl="0"/>
            <a:r>
              <a:rPr lang="en-US" sz="2200" b="1" dirty="0"/>
              <a:t>protein </a:t>
            </a:r>
            <a:r>
              <a:rPr lang="en-US" sz="2200" b="1" dirty="0" smtClean="0"/>
              <a:t>: high </a:t>
            </a:r>
            <a:r>
              <a:rPr lang="en-US" sz="2200" b="1" dirty="0"/>
              <a:t>2-4 g/</a:t>
            </a:r>
            <a:r>
              <a:rPr lang="en-US" sz="2200" b="1" dirty="0" err="1"/>
              <a:t>dL</a:t>
            </a:r>
            <a:r>
              <a:rPr lang="en-US" sz="2200" b="1" dirty="0"/>
              <a:t> </a:t>
            </a:r>
          </a:p>
          <a:p>
            <a:pPr lvl="0"/>
            <a:r>
              <a:rPr lang="en-US" sz="2200" b="1" dirty="0"/>
              <a:t>glucose </a:t>
            </a:r>
            <a:r>
              <a:rPr lang="en-US" sz="2200" b="1" dirty="0" err="1"/>
              <a:t>conc</a:t>
            </a:r>
            <a:r>
              <a:rPr lang="en-US" sz="2200" b="1" dirty="0"/>
              <a:t> </a:t>
            </a:r>
            <a:r>
              <a:rPr lang="en-US" sz="2200" b="1" dirty="0" smtClean="0"/>
              <a:t>:low </a:t>
            </a:r>
            <a:r>
              <a:rPr lang="en-US" sz="2200" b="1" dirty="0"/>
              <a:t>(20-40 mg/</a:t>
            </a:r>
            <a:r>
              <a:rPr lang="en-US" sz="2200" b="1" dirty="0" err="1"/>
              <a:t>dL</a:t>
            </a:r>
            <a:r>
              <a:rPr lang="en-US" sz="2200" b="1" dirty="0"/>
              <a:t>)</a:t>
            </a:r>
          </a:p>
          <a:p>
            <a:pPr lvl="0"/>
            <a:r>
              <a:rPr lang="en-US" sz="2200" b="1" dirty="0"/>
              <a:t>WBC - several hundred to several thousand per microliter, </a:t>
            </a:r>
            <a:r>
              <a:rPr lang="en-US" sz="2200" b="1" dirty="0" smtClean="0"/>
              <a:t> </a:t>
            </a:r>
            <a:r>
              <a:rPr lang="en-US" sz="2200" b="1" dirty="0"/>
              <a:t>a high percentage of lymphocytes. </a:t>
            </a:r>
          </a:p>
          <a:p>
            <a:pPr lvl="0"/>
            <a:r>
              <a:rPr lang="en-US" sz="2200" b="1" dirty="0"/>
              <a:t>Acid-fast smears - rarely positive </a:t>
            </a:r>
          </a:p>
          <a:p>
            <a:pPr lvl="0"/>
            <a:r>
              <a:rPr lang="en-US" sz="2200" b="1" dirty="0"/>
              <a:t>Cultures - positive (&lt;30%) </a:t>
            </a:r>
          </a:p>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 xmlns:p14="http://schemas.microsoft.com/office/powerpoint/2010/main" val="389453341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mtbcolonies.jpeg"/>
          <p:cNvPicPr>
            <a:picLocks noGrp="1" noChangeAspect="1"/>
          </p:cNvPicPr>
          <p:nvPr>
            <p:ph idx="1"/>
          </p:nvPr>
        </p:nvPicPr>
        <p:blipFill>
          <a:blip r:embed="rId2"/>
          <a:stretch>
            <a:fillRect/>
          </a:stretch>
        </p:blipFill>
        <p:spPr>
          <a:xfrm>
            <a:off x="253935" y="317242"/>
            <a:ext cx="9271113" cy="5414330"/>
          </a:xfrm>
        </p:spPr>
      </p:pic>
      <p:sp>
        <p:nvSpPr>
          <p:cNvPr id="4" name="عنصر نائب لرقم الشريحة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مربع نص 5"/>
          <p:cNvSpPr txBox="1"/>
          <p:nvPr/>
        </p:nvSpPr>
        <p:spPr>
          <a:xfrm>
            <a:off x="1847460" y="5842337"/>
            <a:ext cx="5859625" cy="707886"/>
          </a:xfrm>
          <a:prstGeom prst="rect">
            <a:avLst/>
          </a:prstGeom>
          <a:noFill/>
        </p:spPr>
        <p:txBody>
          <a:bodyPr wrap="square" rtlCol="1">
            <a:spAutoFit/>
          </a:bodyPr>
          <a:lstStyle/>
          <a:p>
            <a:r>
              <a:rPr lang="en-US" sz="2000" b="1" u="sng" dirty="0" smtClean="0"/>
              <a:t>Colonies of </a:t>
            </a:r>
            <a:r>
              <a:rPr lang="en-US" sz="2000" b="1" i="1" u="sng" dirty="0" smtClean="0"/>
              <a:t>Mycobacterium tuberculosis</a:t>
            </a:r>
            <a:r>
              <a:rPr lang="en-US" sz="2000" b="1" i="1" dirty="0" smtClean="0"/>
              <a:t> </a:t>
            </a:r>
            <a:r>
              <a:rPr lang="en-US" sz="2000" b="1" dirty="0" smtClean="0"/>
              <a:t>on Lowenstein-Jensen medium. </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14463"/>
            <a:ext cx="8596668" cy="4626899"/>
          </a:xfrm>
        </p:spPr>
        <p:txBody>
          <a:bodyPr/>
          <a:lstStyle/>
          <a:p>
            <a:pPr lvl="0"/>
            <a:r>
              <a:rPr lang="en-US" sz="2200" b="1" dirty="0"/>
              <a:t>Biopsy of the pleural membrane</a:t>
            </a:r>
          </a:p>
          <a:p>
            <a:pPr lvl="1"/>
            <a:r>
              <a:rPr lang="en-US" sz="2200" b="1" dirty="0"/>
              <a:t>positive acid-fast stain or culture</a:t>
            </a:r>
          </a:p>
          <a:p>
            <a:pPr lvl="1"/>
            <a:r>
              <a:rPr lang="en-US" sz="2200" b="1" dirty="0"/>
              <a:t>granuloma formation can be demonstrated.</a:t>
            </a:r>
          </a:p>
          <a:p>
            <a:pPr lvl="0"/>
            <a:r>
              <a:rPr lang="en-US" sz="2200" b="1" dirty="0"/>
              <a:t>TST</a:t>
            </a:r>
          </a:p>
          <a:p>
            <a:pPr lvl="1"/>
            <a:r>
              <a:rPr lang="en-US" sz="2200" b="1" dirty="0"/>
              <a:t>positive (70-80%)</a:t>
            </a:r>
          </a:p>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 xmlns:p14="http://schemas.microsoft.com/office/powerpoint/2010/main" val="448046613"/>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TB meningitis </a:t>
            </a:r>
            <a:endParaRPr lang="en-US" b="1" dirty="0"/>
          </a:p>
        </p:txBody>
      </p:sp>
      <p:sp>
        <p:nvSpPr>
          <p:cNvPr id="3" name="Content Placeholder 2"/>
          <p:cNvSpPr>
            <a:spLocks noGrp="1"/>
          </p:cNvSpPr>
          <p:nvPr>
            <p:ph idx="1"/>
          </p:nvPr>
        </p:nvSpPr>
        <p:spPr>
          <a:xfrm>
            <a:off x="677334" y="1600201"/>
            <a:ext cx="8596668" cy="4441162"/>
          </a:xfrm>
        </p:spPr>
        <p:txBody>
          <a:bodyPr>
            <a:normAutofit/>
          </a:bodyPr>
          <a:lstStyle/>
          <a:p>
            <a:r>
              <a:rPr lang="en-US" sz="2000" b="1" dirty="0"/>
              <a:t>Investigations (CSF examination </a:t>
            </a:r>
            <a:r>
              <a:rPr lang="en-US" sz="2000" b="1" dirty="0" smtClean="0"/>
              <a:t>and culture)</a:t>
            </a:r>
          </a:p>
          <a:p>
            <a:r>
              <a:rPr lang="en-US" sz="2000" b="1" dirty="0"/>
              <a:t>WBC - usually ranges from 10-500 cells/</a:t>
            </a:r>
            <a:r>
              <a:rPr lang="en-US" sz="2000" b="1" dirty="0" err="1"/>
              <a:t>μL</a:t>
            </a:r>
            <a:r>
              <a:rPr lang="en-US" sz="2000" b="1" dirty="0"/>
              <a:t>.  </a:t>
            </a:r>
            <a:r>
              <a:rPr lang="en-US" sz="2000" b="1" dirty="0" smtClean="0"/>
              <a:t> </a:t>
            </a:r>
            <a:r>
              <a:rPr lang="en-US" sz="2000" b="1" dirty="0"/>
              <a:t>lymphocytes predominate in the majority of cases. </a:t>
            </a:r>
          </a:p>
          <a:p>
            <a:r>
              <a:rPr lang="en-US" sz="2000" b="1" dirty="0"/>
              <a:t>Glucose - &lt;40 mg/</a:t>
            </a:r>
            <a:r>
              <a:rPr lang="en-US" sz="2000" b="1" dirty="0" err="1"/>
              <a:t>dL</a:t>
            </a:r>
            <a:r>
              <a:rPr lang="en-US" sz="2000" b="1" dirty="0"/>
              <a:t> </a:t>
            </a:r>
            <a:r>
              <a:rPr lang="en-US" sz="2000" b="1" dirty="0" smtClean="0"/>
              <a:t>and  may reach&lt;20 </a:t>
            </a:r>
            <a:r>
              <a:rPr lang="en-US" sz="2000" b="1" dirty="0"/>
              <a:t>mg/</a:t>
            </a:r>
            <a:r>
              <a:rPr lang="en-US" sz="2000" b="1" dirty="0" err="1"/>
              <a:t>dL</a:t>
            </a:r>
            <a:r>
              <a:rPr lang="en-US" sz="2000" b="1" dirty="0"/>
              <a:t>. </a:t>
            </a:r>
          </a:p>
          <a:p>
            <a:r>
              <a:rPr lang="en-US" sz="2000" b="1" dirty="0"/>
              <a:t>Protein </a:t>
            </a:r>
            <a:r>
              <a:rPr lang="en-US" sz="2000" b="1" dirty="0" smtClean="0"/>
              <a:t>-: markedly </a:t>
            </a:r>
            <a:r>
              <a:rPr lang="en-US" sz="2000" b="1" dirty="0"/>
              <a:t>high </a:t>
            </a:r>
            <a:r>
              <a:rPr lang="en-US" sz="2000" b="1" dirty="0" smtClean="0"/>
              <a:t>(&gt;400 </a:t>
            </a:r>
            <a:r>
              <a:rPr lang="en-US" sz="2000" b="1" dirty="0"/>
              <a:t>mg/</a:t>
            </a:r>
            <a:r>
              <a:rPr lang="en-US" sz="2000" b="1" dirty="0" err="1"/>
              <a:t>dL</a:t>
            </a:r>
            <a:r>
              <a:rPr lang="en-US" sz="2000" b="1" dirty="0"/>
              <a:t>) </a:t>
            </a:r>
          </a:p>
          <a:p>
            <a:r>
              <a:rPr lang="en-US" sz="2000" b="1" dirty="0"/>
              <a:t>During early stage 1, the CSF can resemble that of viral aseptic meningitis only to progress to the more-severe CSF profile over several wks. </a:t>
            </a:r>
          </a:p>
          <a:p>
            <a:r>
              <a:rPr lang="en-US" sz="2000" b="1" dirty="0"/>
              <a:t>acid-fast–stained CSF and mycobacterial culture (related to volume of CSF sample) </a:t>
            </a:r>
          </a:p>
          <a:p>
            <a:r>
              <a:rPr lang="en-US" sz="2000" b="1" dirty="0"/>
              <a:t>PCR testing of the CSF - </a:t>
            </a:r>
            <a:r>
              <a:rPr lang="en-GB" sz="2000" b="1" dirty="0"/>
              <a:t>can improve diagnosis.</a:t>
            </a:r>
          </a:p>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 xmlns:p14="http://schemas.microsoft.com/office/powerpoint/2010/main" val="425113014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3829"/>
            <a:ext cx="3962400" cy="5487535"/>
          </a:xfrm>
        </p:spPr>
        <p:txBody>
          <a:bodyPr>
            <a:normAutofit/>
          </a:bodyPr>
          <a:lstStyle/>
          <a:p>
            <a:pPr marL="0" indent="0">
              <a:buNone/>
            </a:pPr>
            <a:r>
              <a:rPr lang="en-US" sz="2200" b="1" dirty="0" smtClean="0">
                <a:solidFill>
                  <a:srgbClr val="FF0000"/>
                </a:solidFill>
              </a:rPr>
              <a:t>Appearance of the CSF :</a:t>
            </a:r>
          </a:p>
          <a:p>
            <a:r>
              <a:rPr lang="en-US" sz="2200" b="1" dirty="0" err="1" smtClean="0"/>
              <a:t>Colour</a:t>
            </a:r>
            <a:r>
              <a:rPr lang="en-US" sz="2200" b="1" dirty="0" smtClean="0"/>
              <a:t> </a:t>
            </a:r>
            <a:r>
              <a:rPr lang="en-US" sz="2200" b="1" dirty="0"/>
              <a:t>– clear/ </a:t>
            </a:r>
            <a:r>
              <a:rPr lang="en-US" sz="2200" b="1" dirty="0" smtClean="0"/>
              <a:t>cloudy</a:t>
            </a:r>
            <a:endParaRPr lang="en-US" sz="2200" b="1" dirty="0"/>
          </a:p>
          <a:p>
            <a:r>
              <a:rPr lang="en-US" sz="2200" b="1" dirty="0"/>
              <a:t>Cob-web coagulum on standing</a:t>
            </a:r>
          </a:p>
        </p:txBody>
      </p:sp>
      <p:pic>
        <p:nvPicPr>
          <p:cNvPr id="4"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a:stretch/>
        </p:blipFill>
        <p:spPr>
          <a:xfrm>
            <a:off x="4876801" y="1"/>
            <a:ext cx="7315199" cy="6858000"/>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 xmlns:p14="http://schemas.microsoft.com/office/powerpoint/2010/main" val="182259131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Tuberculomas</a:t>
            </a:r>
            <a:endParaRPr lang="en-US" b="1" dirty="0"/>
          </a:p>
        </p:txBody>
      </p:sp>
      <p:sp>
        <p:nvSpPr>
          <p:cNvPr id="3" name="Content Placeholder 2"/>
          <p:cNvSpPr>
            <a:spLocks noGrp="1"/>
          </p:cNvSpPr>
          <p:nvPr>
            <p:ph idx="1"/>
          </p:nvPr>
        </p:nvSpPr>
        <p:spPr>
          <a:xfrm>
            <a:off x="609600" y="1752601"/>
            <a:ext cx="3860800" cy="4373563"/>
          </a:xfrm>
        </p:spPr>
        <p:txBody>
          <a:bodyPr>
            <a:normAutofit/>
          </a:bodyPr>
          <a:lstStyle/>
          <a:p>
            <a:r>
              <a:rPr lang="en-US" sz="2200" b="1" dirty="0"/>
              <a:t>MRI of brain of a 3 </a:t>
            </a:r>
            <a:r>
              <a:rPr lang="en-US" sz="2200" b="1" dirty="0" err="1"/>
              <a:t>yr</a:t>
            </a:r>
            <a:r>
              <a:rPr lang="en-US" sz="2200" b="1" dirty="0"/>
              <a:t> old child showing multiple pontine </a:t>
            </a:r>
            <a:r>
              <a:rPr lang="en-US" sz="2200" b="1" dirty="0" err="1"/>
              <a:t>tuberculomas</a:t>
            </a:r>
            <a:r>
              <a:rPr lang="en-US" sz="2200" b="1" dirty="0"/>
              <a:t>.</a:t>
            </a:r>
          </a:p>
          <a:p>
            <a:endParaRPr lang="en-US" sz="2200" b="1" dirty="0"/>
          </a:p>
        </p:txBody>
      </p:sp>
      <p:pic>
        <p:nvPicPr>
          <p:cNvPr id="4" name="Picture 7"/>
          <p:cNvPicPr>
            <a:picLocks noChangeAspect="1"/>
          </p:cNvPicPr>
          <p:nvPr/>
        </p:nvPicPr>
        <p:blipFill rotWithShape="1">
          <a:blip r:embed="rId2" cstate="print"/>
          <a:srcRect l="7641" r="18099"/>
          <a:stretch/>
        </p:blipFill>
        <p:spPr>
          <a:xfrm>
            <a:off x="6096000" y="10"/>
            <a:ext cx="6096000" cy="6857990"/>
          </a:xfrm>
          <a:prstGeom prst="rect">
            <a:avLst/>
          </a:prstGeom>
        </p:spPr>
      </p:pic>
      <p:sp>
        <p:nvSpPr>
          <p:cNvPr id="5" name="عنصر نائب لرقم الشريحة 4"/>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 xmlns:p14="http://schemas.microsoft.com/office/powerpoint/2010/main" val="339428019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DDX </a:t>
            </a:r>
            <a:endParaRPr lang="en-US" b="1" dirty="0"/>
          </a:p>
        </p:txBody>
      </p:sp>
      <p:sp>
        <p:nvSpPr>
          <p:cNvPr id="3" name="Content Placeholder 2"/>
          <p:cNvSpPr>
            <a:spLocks noGrp="1"/>
          </p:cNvSpPr>
          <p:nvPr>
            <p:ph idx="1"/>
          </p:nvPr>
        </p:nvSpPr>
        <p:spPr>
          <a:xfrm>
            <a:off x="677334" y="1428750"/>
            <a:ext cx="8596668" cy="5043487"/>
          </a:xfrm>
        </p:spPr>
        <p:txBody>
          <a:bodyPr>
            <a:normAutofit/>
          </a:bodyPr>
          <a:lstStyle/>
          <a:p>
            <a:r>
              <a:rPr lang="en-US" sz="2200" b="1" dirty="0"/>
              <a:t>Actinomycosis</a:t>
            </a:r>
          </a:p>
          <a:p>
            <a:r>
              <a:rPr lang="en-US" sz="2200" b="1" dirty="0"/>
              <a:t>Aspergillosis</a:t>
            </a:r>
          </a:p>
          <a:p>
            <a:r>
              <a:rPr lang="en-US" sz="2200" b="1" dirty="0"/>
              <a:t>Bronchiectasis</a:t>
            </a:r>
          </a:p>
          <a:p>
            <a:r>
              <a:rPr lang="en-US" sz="2200" b="1" dirty="0"/>
              <a:t>Constrictive Pericarditis</a:t>
            </a:r>
          </a:p>
          <a:p>
            <a:r>
              <a:rPr lang="en-US" sz="2200" b="1" dirty="0"/>
              <a:t>Fungal Pneumonia</a:t>
            </a:r>
          </a:p>
          <a:p>
            <a:r>
              <a:rPr lang="en-US" sz="2200" b="1" dirty="0"/>
              <a:t>Histoplasmosis</a:t>
            </a:r>
          </a:p>
          <a:p>
            <a:r>
              <a:rPr lang="en-US" sz="2200" b="1" dirty="0"/>
              <a:t>Lung Abscess</a:t>
            </a:r>
          </a:p>
          <a:p>
            <a:r>
              <a:rPr lang="en-US" sz="2200" b="1" dirty="0"/>
              <a:t>Nocardiosis</a:t>
            </a:r>
          </a:p>
          <a:p>
            <a:r>
              <a:rPr lang="en-US" sz="2200" b="1" dirty="0"/>
              <a:t>Non-Small Cell Lung Cancer</a:t>
            </a:r>
          </a:p>
          <a:p>
            <a:r>
              <a:rPr lang="en-US" sz="2200" b="1" dirty="0"/>
              <a:t>Pott Disease</a:t>
            </a:r>
          </a:p>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 xmlns:p14="http://schemas.microsoft.com/office/powerpoint/2010/main" val="266086608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Treatment </a:t>
            </a:r>
            <a:endParaRPr lang="en-US" b="1" dirty="0"/>
          </a:p>
        </p:txBody>
      </p:sp>
      <p:sp>
        <p:nvSpPr>
          <p:cNvPr id="3" name="Content Placeholder 2"/>
          <p:cNvSpPr>
            <a:spLocks noGrp="1"/>
          </p:cNvSpPr>
          <p:nvPr>
            <p:ph idx="1"/>
          </p:nvPr>
        </p:nvSpPr>
        <p:spPr>
          <a:xfrm>
            <a:off x="677334" y="1414463"/>
            <a:ext cx="8596668" cy="4626899"/>
          </a:xfrm>
        </p:spPr>
        <p:txBody>
          <a:bodyPr>
            <a:noAutofit/>
          </a:bodyPr>
          <a:lstStyle/>
          <a:p>
            <a:pPr marL="0" indent="0">
              <a:buNone/>
            </a:pPr>
            <a:endParaRPr lang="en-US" sz="2200" b="1" dirty="0" smtClean="0"/>
          </a:p>
          <a:p>
            <a:r>
              <a:rPr lang="en-US" sz="2200" b="1" dirty="0" smtClean="0"/>
              <a:t> </a:t>
            </a:r>
            <a:r>
              <a:rPr lang="en-US" sz="2200" b="1" dirty="0"/>
              <a:t>Treatment outcomes in children are generally good even in the HIV infected provided treatment is started promptly. </a:t>
            </a:r>
            <a:endParaRPr lang="en-US" sz="2200" b="1" dirty="0" smtClean="0"/>
          </a:p>
          <a:p>
            <a:r>
              <a:rPr lang="en-US" sz="2200" b="1" dirty="0" smtClean="0"/>
              <a:t> </a:t>
            </a:r>
            <a:r>
              <a:rPr lang="en-US" sz="2200" b="1" dirty="0"/>
              <a:t>Children generally tolerate the anti- TB drugs better than adults. </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55</a:t>
            </a:fld>
            <a:endParaRPr lang="en-US" dirty="0"/>
          </a:p>
        </p:txBody>
      </p:sp>
    </p:spTree>
    <p:extLst>
      <p:ext uri="{BB962C8B-B14F-4D97-AF65-F5344CB8AC3E}">
        <p14:creationId xmlns="" xmlns:p14="http://schemas.microsoft.com/office/powerpoint/2010/main" val="1166781780"/>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Treatment  </a:t>
            </a:r>
            <a:endParaRPr lang="en-US" b="1" dirty="0"/>
          </a:p>
        </p:txBody>
      </p:sp>
      <p:sp>
        <p:nvSpPr>
          <p:cNvPr id="3" name="Content Placeholder 2"/>
          <p:cNvSpPr>
            <a:spLocks noGrp="1"/>
          </p:cNvSpPr>
          <p:nvPr>
            <p:ph idx="1"/>
          </p:nvPr>
        </p:nvSpPr>
        <p:spPr>
          <a:xfrm>
            <a:off x="677334" y="1514475"/>
            <a:ext cx="8596668" cy="5057775"/>
          </a:xfrm>
        </p:spPr>
        <p:txBody>
          <a:bodyPr>
            <a:normAutofit fontScale="92500" lnSpcReduction="20000"/>
          </a:bodyPr>
          <a:lstStyle/>
          <a:p>
            <a:r>
              <a:rPr lang="en-US" sz="3200" b="1" dirty="0" smtClean="0">
                <a:solidFill>
                  <a:srgbClr val="FF0000"/>
                </a:solidFill>
              </a:rPr>
              <a:t>Treatment</a:t>
            </a:r>
            <a:r>
              <a:rPr lang="en-US" sz="3200" dirty="0" smtClean="0">
                <a:solidFill>
                  <a:srgbClr val="FF0000"/>
                </a:solidFill>
              </a:rPr>
              <a:t> </a:t>
            </a:r>
            <a:r>
              <a:rPr lang="en-US" sz="3200" dirty="0" smtClean="0">
                <a:solidFill>
                  <a:schemeClr val="tx1"/>
                </a:solidFill>
              </a:rPr>
              <a:t>: </a:t>
            </a:r>
            <a:r>
              <a:rPr lang="en-US" sz="2400" dirty="0" smtClean="0">
                <a:solidFill>
                  <a:schemeClr val="tx1"/>
                </a:solidFill>
              </a:rPr>
              <a:t>treatment </a:t>
            </a:r>
            <a:r>
              <a:rPr lang="en-US" sz="2400" dirty="0">
                <a:solidFill>
                  <a:schemeClr val="tx1"/>
                </a:solidFill>
              </a:rPr>
              <a:t>plan depends on the type of infection and the presence of </a:t>
            </a:r>
            <a:r>
              <a:rPr lang="en-US" sz="2400" dirty="0" smtClean="0">
                <a:solidFill>
                  <a:schemeClr val="tx1"/>
                </a:solidFill>
              </a:rPr>
              <a:t>resistance</a:t>
            </a:r>
            <a:endParaRPr lang="en-US" sz="3200" dirty="0" smtClean="0">
              <a:solidFill>
                <a:schemeClr val="tx1"/>
              </a:solidFill>
            </a:endParaRPr>
          </a:p>
          <a:p>
            <a:pPr marL="342900" indent="-342900" algn="ctr">
              <a:buNone/>
            </a:pPr>
            <a:r>
              <a:rPr lang="en-US" sz="2400" b="1" dirty="0" smtClean="0">
                <a:solidFill>
                  <a:schemeClr val="tx1"/>
                </a:solidFill>
              </a:rPr>
              <a:t>  Pulmonary </a:t>
            </a:r>
          </a:p>
          <a:p>
            <a:pPr marL="342900" indent="-342900" algn="ctr">
              <a:buNone/>
            </a:pPr>
            <a:r>
              <a:rPr lang="en-US" sz="2400" b="1" dirty="0" smtClean="0">
                <a:solidFill>
                  <a:schemeClr val="tx1"/>
                </a:solidFill>
              </a:rPr>
              <a:t>         </a:t>
            </a:r>
            <a:r>
              <a:rPr lang="en-US" sz="2400" b="1" dirty="0" err="1" smtClean="0">
                <a:solidFill>
                  <a:schemeClr val="tx1"/>
                </a:solidFill>
              </a:rPr>
              <a:t>Extrapulmonary</a:t>
            </a:r>
            <a:r>
              <a:rPr lang="en-US" sz="2400" b="1" dirty="0" smtClean="0">
                <a:solidFill>
                  <a:schemeClr val="tx1"/>
                </a:solidFill>
              </a:rPr>
              <a:t> </a:t>
            </a:r>
          </a:p>
          <a:p>
            <a:r>
              <a:rPr lang="en-US" sz="2800" b="1" dirty="0" smtClean="0">
                <a:solidFill>
                  <a:srgbClr val="FF0000"/>
                </a:solidFill>
              </a:rPr>
              <a:t>Drugs :</a:t>
            </a:r>
            <a:endParaRPr lang="en-US" b="1" dirty="0" smtClean="0"/>
          </a:p>
          <a:p>
            <a:pPr marL="342900" lvl="1" indent="-342900">
              <a:spcAft>
                <a:spcPts val="600"/>
              </a:spcAft>
              <a:buClrTx/>
              <a:buNone/>
            </a:pPr>
            <a:r>
              <a:rPr lang="en-US" sz="2100" b="1" dirty="0" smtClean="0">
                <a:solidFill>
                  <a:schemeClr val="tx1"/>
                </a:solidFill>
              </a:rPr>
              <a:t>First line:</a:t>
            </a:r>
            <a:br>
              <a:rPr lang="en-US" sz="2100" b="1" dirty="0" smtClean="0">
                <a:solidFill>
                  <a:schemeClr val="tx1"/>
                </a:solidFill>
              </a:rPr>
            </a:br>
            <a:r>
              <a:rPr lang="en-US" sz="2100" b="1" dirty="0" smtClean="0">
                <a:solidFill>
                  <a:schemeClr val="tx1"/>
                </a:solidFill>
              </a:rPr>
              <a:t> (</a:t>
            </a:r>
            <a:r>
              <a:rPr lang="en-US" altLang="en-US" sz="2100" b="1" dirty="0">
                <a:solidFill>
                  <a:schemeClr val="tx1"/>
                </a:solidFill>
              </a:rPr>
              <a:t>INH, RIF, PZA, Streptomycin, </a:t>
            </a:r>
            <a:r>
              <a:rPr lang="en-US" altLang="en-US" sz="2100" b="1" dirty="0" smtClean="0">
                <a:solidFill>
                  <a:schemeClr val="tx1"/>
                </a:solidFill>
              </a:rPr>
              <a:t>Ethambutol)</a:t>
            </a:r>
            <a:endParaRPr lang="en-US" sz="2100" b="1" dirty="0" smtClean="0">
              <a:solidFill>
                <a:schemeClr val="tx1"/>
              </a:solidFill>
            </a:endParaRPr>
          </a:p>
          <a:p>
            <a:pPr>
              <a:buNone/>
            </a:pPr>
            <a:r>
              <a:rPr lang="en-US" sz="2100" b="1" dirty="0" smtClean="0">
                <a:solidFill>
                  <a:schemeClr val="tx1"/>
                </a:solidFill>
              </a:rPr>
              <a:t>Second line:</a:t>
            </a:r>
            <a:br>
              <a:rPr lang="en-US" sz="2100" b="1" dirty="0" smtClean="0">
                <a:solidFill>
                  <a:schemeClr val="tx1"/>
                </a:solidFill>
              </a:rPr>
            </a:br>
            <a:r>
              <a:rPr lang="en-US" altLang="en-US" sz="2100" b="1" dirty="0" err="1" smtClean="0">
                <a:solidFill>
                  <a:schemeClr val="tx1"/>
                </a:solidFill>
              </a:rPr>
              <a:t>Ethionamide</a:t>
            </a:r>
            <a:endParaRPr lang="en-US" altLang="en-US" sz="2100" b="1" dirty="0">
              <a:solidFill>
                <a:schemeClr val="tx1"/>
              </a:solidFill>
            </a:endParaRPr>
          </a:p>
          <a:p>
            <a:pPr>
              <a:buNone/>
            </a:pPr>
            <a:r>
              <a:rPr lang="en-US" altLang="en-US" sz="2100" b="1" dirty="0" smtClean="0">
                <a:solidFill>
                  <a:schemeClr val="tx1"/>
                </a:solidFill>
              </a:rPr>
              <a:t>     </a:t>
            </a:r>
            <a:r>
              <a:rPr lang="en-US" altLang="en-US" sz="2100" b="1" dirty="0" err="1" smtClean="0">
                <a:solidFill>
                  <a:schemeClr val="tx1"/>
                </a:solidFill>
              </a:rPr>
              <a:t>Kanamycin</a:t>
            </a:r>
            <a:endParaRPr lang="en-US" altLang="en-US" sz="2100" b="1" dirty="0">
              <a:solidFill>
                <a:schemeClr val="tx1"/>
              </a:solidFill>
            </a:endParaRPr>
          </a:p>
          <a:p>
            <a:pPr>
              <a:buNone/>
            </a:pPr>
            <a:r>
              <a:rPr lang="en-US" altLang="en-US" sz="2100" b="1" dirty="0" smtClean="0">
                <a:solidFill>
                  <a:schemeClr val="tx1"/>
                </a:solidFill>
              </a:rPr>
              <a:t>     </a:t>
            </a:r>
            <a:r>
              <a:rPr lang="en-US" altLang="en-US" sz="2100" b="1" dirty="0" err="1" smtClean="0">
                <a:solidFill>
                  <a:schemeClr val="tx1"/>
                </a:solidFill>
              </a:rPr>
              <a:t>Cycloserine</a:t>
            </a:r>
            <a:r>
              <a:rPr lang="en-US" altLang="en-US" sz="2100" b="1" dirty="0" smtClean="0">
                <a:solidFill>
                  <a:schemeClr val="tx1"/>
                </a:solidFill>
              </a:rPr>
              <a:t> </a:t>
            </a:r>
            <a:endParaRPr lang="en-US" altLang="en-US" sz="2100" b="1" dirty="0">
              <a:solidFill>
                <a:schemeClr val="tx1"/>
              </a:solidFill>
            </a:endParaRPr>
          </a:p>
          <a:p>
            <a:pPr>
              <a:buNone/>
            </a:pPr>
            <a:r>
              <a:rPr lang="en-US" altLang="en-US" sz="2100" b="1" dirty="0" smtClean="0">
                <a:solidFill>
                  <a:schemeClr val="tx1"/>
                </a:solidFill>
              </a:rPr>
              <a:t>     Para-amino </a:t>
            </a:r>
            <a:r>
              <a:rPr lang="en-US" altLang="en-US" sz="2100" b="1" dirty="0">
                <a:solidFill>
                  <a:schemeClr val="tx1"/>
                </a:solidFill>
              </a:rPr>
              <a:t>salicylic </a:t>
            </a:r>
            <a:r>
              <a:rPr lang="en-US" altLang="en-US" sz="2100" b="1" dirty="0" smtClean="0">
                <a:solidFill>
                  <a:schemeClr val="tx1"/>
                </a:solidFill>
              </a:rPr>
              <a:t>acid </a:t>
            </a:r>
          </a:p>
          <a:p>
            <a:pPr>
              <a:buNone/>
            </a:pPr>
            <a:r>
              <a:rPr lang="en-US" altLang="en-US" sz="2100" b="1" dirty="0" smtClean="0">
                <a:solidFill>
                  <a:schemeClr val="tx1"/>
                </a:solidFill>
              </a:rPr>
              <a:t>     </a:t>
            </a:r>
            <a:r>
              <a:rPr lang="en-US" altLang="en-US" sz="2100" b="1" dirty="0" err="1" smtClean="0">
                <a:solidFill>
                  <a:schemeClr val="tx1"/>
                </a:solidFill>
              </a:rPr>
              <a:t>Fluoroquinolones</a:t>
            </a:r>
            <a:r>
              <a:rPr lang="en-US" altLang="en-US" sz="2100" b="1" dirty="0" smtClean="0">
                <a:solidFill>
                  <a:schemeClr val="tx1"/>
                </a:solidFill>
              </a:rPr>
              <a:t> </a:t>
            </a:r>
            <a:r>
              <a:rPr lang="en-US" altLang="en-US" sz="2100" b="1" dirty="0">
                <a:solidFill>
                  <a:schemeClr val="tx1"/>
                </a:solidFill>
              </a:rPr>
              <a:t>(</a:t>
            </a:r>
            <a:r>
              <a:rPr lang="en-US" altLang="en-US" sz="2100" b="1" dirty="0" smtClean="0">
                <a:solidFill>
                  <a:schemeClr val="tx1"/>
                </a:solidFill>
              </a:rPr>
              <a:t>ciprofloxacin, </a:t>
            </a:r>
            <a:r>
              <a:rPr lang="en-US" altLang="en-US" sz="2100" b="1" dirty="0">
                <a:solidFill>
                  <a:schemeClr val="tx1"/>
                </a:solidFill>
              </a:rPr>
              <a:t>levofloxacin)</a:t>
            </a:r>
          </a:p>
          <a:p>
            <a:pPr marL="342900" indent="-342900">
              <a:buNone/>
            </a:pPr>
            <a:r>
              <a:rPr lang="en-US" sz="2100" b="1" dirty="0" smtClean="0">
                <a:solidFill>
                  <a:schemeClr val="tx1"/>
                </a:solidFill>
              </a:rPr>
              <a:t> </a:t>
            </a:r>
          </a:p>
          <a:p>
            <a:endParaRPr lang="en-US" sz="2800" dirty="0" smtClean="0">
              <a:solidFill>
                <a:srgbClr val="FF0000"/>
              </a:solidFill>
            </a:endParaRPr>
          </a:p>
          <a:p>
            <a:pPr marL="342900" indent="-342900">
              <a:buFont typeface="Arial" panose="020B0604020202020204" pitchFamily="34" charset="0"/>
              <a:buChar char="•"/>
            </a:pPr>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 xmlns:p14="http://schemas.microsoft.com/office/powerpoint/2010/main" val="4214270414"/>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57175"/>
            <a:ext cx="8596668" cy="5784187"/>
          </a:xfrm>
        </p:spPr>
        <p:txBody>
          <a:bodyPr>
            <a:normAutofit/>
          </a:bodyPr>
          <a:lstStyle/>
          <a:p>
            <a:pPr marL="342900" indent="-342900">
              <a:buNone/>
            </a:pPr>
            <a:r>
              <a:rPr lang="en-US" b="1" dirty="0">
                <a:solidFill>
                  <a:schemeClr val="accent1">
                    <a:lumMod val="75000"/>
                  </a:schemeClr>
                </a:solidFill>
              </a:rPr>
              <a:t>Treatment of the latent infection :</a:t>
            </a:r>
          </a:p>
          <a:p>
            <a:pPr>
              <a:buNone/>
            </a:pPr>
            <a:r>
              <a:rPr lang="en-US" b="1" dirty="0">
                <a:solidFill>
                  <a:schemeClr val="tx1"/>
                </a:solidFill>
              </a:rPr>
              <a:t>With a single agent such as isoniazid , to prevent the reactivation the therapy with a single agent usually isoniazid for 9 months .</a:t>
            </a:r>
          </a:p>
          <a:p>
            <a:pPr>
              <a:buNone/>
            </a:pPr>
            <a:r>
              <a:rPr lang="en-US" b="1" dirty="0">
                <a:solidFill>
                  <a:schemeClr val="tx1"/>
                </a:solidFill>
              </a:rPr>
              <a:t>If there is an isoniazid resistant colonies the alternative agent would be </a:t>
            </a:r>
            <a:r>
              <a:rPr lang="en-US" b="1" dirty="0" smtClean="0">
                <a:solidFill>
                  <a:schemeClr val="tx1"/>
                </a:solidFill>
              </a:rPr>
              <a:t>rifampicin </a:t>
            </a:r>
            <a:r>
              <a:rPr lang="en-US" b="1" dirty="0">
                <a:solidFill>
                  <a:schemeClr val="tx1"/>
                </a:solidFill>
              </a:rPr>
              <a:t>for 6 months once daily . </a:t>
            </a:r>
            <a:endParaRPr lang="en-US" b="1" dirty="0" smtClean="0">
              <a:solidFill>
                <a:schemeClr val="tx1"/>
              </a:solidFill>
            </a:endParaRPr>
          </a:p>
          <a:p>
            <a:pPr marL="342900" indent="-342900">
              <a:buNone/>
            </a:pPr>
            <a:r>
              <a:rPr lang="en-US" b="1" dirty="0">
                <a:solidFill>
                  <a:schemeClr val="accent1">
                    <a:lumMod val="75000"/>
                  </a:schemeClr>
                </a:solidFill>
              </a:rPr>
              <a:t>Children with primary pulmonary tuberculosis and patients with </a:t>
            </a:r>
            <a:r>
              <a:rPr lang="en-US" b="1" dirty="0" err="1">
                <a:solidFill>
                  <a:schemeClr val="accent1">
                    <a:lumMod val="75000"/>
                  </a:schemeClr>
                </a:solidFill>
              </a:rPr>
              <a:t>extrapulmonary</a:t>
            </a:r>
            <a:r>
              <a:rPr lang="en-US" b="1" dirty="0">
                <a:solidFill>
                  <a:schemeClr val="accent1">
                    <a:lumMod val="75000"/>
                  </a:schemeClr>
                </a:solidFill>
              </a:rPr>
              <a:t> tuberculosis : </a:t>
            </a:r>
          </a:p>
          <a:p>
            <a:pPr>
              <a:buNone/>
            </a:pPr>
            <a:r>
              <a:rPr lang="en-US" b="1" dirty="0">
                <a:solidFill>
                  <a:schemeClr val="tx1"/>
                </a:solidFill>
              </a:rPr>
              <a:t>Medium sized population so the incidence of the presence of resistance is higher . </a:t>
            </a:r>
          </a:p>
          <a:p>
            <a:pPr>
              <a:buNone/>
            </a:pPr>
            <a:r>
              <a:rPr lang="en-US" b="1" dirty="0">
                <a:solidFill>
                  <a:schemeClr val="tx1"/>
                </a:solidFill>
              </a:rPr>
              <a:t>They are mainly treated with at least two agents .</a:t>
            </a:r>
          </a:p>
          <a:p>
            <a:pPr>
              <a:buNone/>
            </a:pPr>
            <a:r>
              <a:rPr lang="en-US" b="1" dirty="0">
                <a:solidFill>
                  <a:schemeClr val="tx1"/>
                </a:solidFill>
              </a:rPr>
              <a:t>Plan : 2 months of isoniazid , </a:t>
            </a:r>
            <a:r>
              <a:rPr lang="en-US" b="1" dirty="0" smtClean="0">
                <a:solidFill>
                  <a:schemeClr val="tx1"/>
                </a:solidFill>
              </a:rPr>
              <a:t>rifampicin ,pyrazinamide </a:t>
            </a:r>
            <a:r>
              <a:rPr lang="en-US" b="1" dirty="0">
                <a:solidFill>
                  <a:schemeClr val="tx1"/>
                </a:solidFill>
              </a:rPr>
              <a:t>daily .</a:t>
            </a:r>
          </a:p>
          <a:p>
            <a:pPr>
              <a:buNone/>
            </a:pPr>
            <a:r>
              <a:rPr lang="en-US" b="1" dirty="0">
                <a:solidFill>
                  <a:schemeClr val="tx1"/>
                </a:solidFill>
              </a:rPr>
              <a:t>Followed by 4 months of isoniazid and rifampin twice </a:t>
            </a:r>
            <a:r>
              <a:rPr lang="en-US" b="1" dirty="0" smtClean="0">
                <a:solidFill>
                  <a:schemeClr val="tx1"/>
                </a:solidFill>
              </a:rPr>
              <a:t>weekly under DOT</a:t>
            </a:r>
          </a:p>
          <a:p>
            <a:pPr>
              <a:buNone/>
            </a:pPr>
            <a:r>
              <a:rPr lang="en-US" altLang="en-US" b="1" dirty="0" smtClean="0">
                <a:solidFill>
                  <a:schemeClr val="tx1"/>
                </a:solidFill>
              </a:rPr>
              <a:t>Other regimen ;</a:t>
            </a:r>
            <a:endParaRPr lang="en-US" altLang="en-US" b="1" dirty="0">
              <a:solidFill>
                <a:schemeClr val="tx1"/>
              </a:solidFill>
            </a:endParaRPr>
          </a:p>
          <a:p>
            <a:pPr lvl="1">
              <a:buNone/>
            </a:pPr>
            <a:r>
              <a:rPr lang="en-US" altLang="en-US" b="1" dirty="0">
                <a:solidFill>
                  <a:schemeClr val="tx1"/>
                </a:solidFill>
              </a:rPr>
              <a:t>INH + RIF </a:t>
            </a:r>
            <a:r>
              <a:rPr lang="en-US" altLang="en-US" b="1" dirty="0" smtClean="0">
                <a:solidFill>
                  <a:schemeClr val="tx1"/>
                </a:solidFill>
              </a:rPr>
              <a:t>x </a:t>
            </a:r>
            <a:r>
              <a:rPr lang="en-US" altLang="en-US" b="1" dirty="0">
                <a:solidFill>
                  <a:schemeClr val="tx1"/>
                </a:solidFill>
              </a:rPr>
              <a:t>2 </a:t>
            </a:r>
            <a:r>
              <a:rPr lang="en-US" altLang="en-US" b="1" dirty="0" err="1">
                <a:solidFill>
                  <a:schemeClr val="tx1"/>
                </a:solidFill>
              </a:rPr>
              <a:t>mos</a:t>
            </a:r>
            <a:r>
              <a:rPr lang="en-US" altLang="en-US" b="1" dirty="0">
                <a:solidFill>
                  <a:schemeClr val="tx1"/>
                </a:solidFill>
              </a:rPr>
              <a:t> (daily)</a:t>
            </a:r>
          </a:p>
          <a:p>
            <a:pPr lvl="1">
              <a:buNone/>
            </a:pPr>
            <a:r>
              <a:rPr lang="en-US" altLang="en-US" b="1" dirty="0">
                <a:solidFill>
                  <a:schemeClr val="tx1"/>
                </a:solidFill>
              </a:rPr>
              <a:t>INH + RIF </a:t>
            </a:r>
            <a:r>
              <a:rPr lang="en-US" altLang="en-US" b="1" dirty="0" smtClean="0">
                <a:solidFill>
                  <a:schemeClr val="tx1"/>
                </a:solidFill>
              </a:rPr>
              <a:t>followed by 7 </a:t>
            </a:r>
            <a:r>
              <a:rPr lang="en-US" altLang="en-US" b="1" dirty="0" err="1" smtClean="0">
                <a:solidFill>
                  <a:schemeClr val="tx1"/>
                </a:solidFill>
              </a:rPr>
              <a:t>mos</a:t>
            </a:r>
            <a:r>
              <a:rPr lang="en-US" altLang="en-US" b="1" dirty="0" smtClean="0">
                <a:solidFill>
                  <a:schemeClr val="tx1"/>
                </a:solidFill>
              </a:rPr>
              <a:t> twice weekly under DOT</a:t>
            </a:r>
            <a:endParaRPr lang="en-US" altLang="en-US" b="1" dirty="0">
              <a:solidFill>
                <a:schemeClr val="tx1"/>
              </a:solidFill>
            </a:endParaRPr>
          </a:p>
          <a:p>
            <a:pPr>
              <a:buNone/>
            </a:pPr>
            <a:endParaRPr lang="en-US" b="1" dirty="0" smtClean="0">
              <a:solidFill>
                <a:schemeClr val="tx1"/>
              </a:solidFill>
            </a:endParaRPr>
          </a:p>
          <a:p>
            <a:endParaRPr lang="ar-JO" b="0" dirty="0">
              <a:solidFill>
                <a:schemeClr val="accent5"/>
              </a:solidFill>
            </a:endParaRPr>
          </a:p>
          <a:p>
            <a:endParaRPr lang="en-US" b="0"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57</a:t>
            </a:fld>
            <a:endParaRPr lang="en-US" dirty="0"/>
          </a:p>
        </p:txBody>
      </p:sp>
    </p:spTree>
    <p:extLst>
      <p:ext uri="{BB962C8B-B14F-4D97-AF65-F5344CB8AC3E}">
        <p14:creationId xmlns="" xmlns:p14="http://schemas.microsoft.com/office/powerpoint/2010/main" val="3906456333"/>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chemeClr val="accent1">
                    <a:lumMod val="75000"/>
                  </a:schemeClr>
                </a:solidFill>
              </a:rPr>
              <a:t>Extrapulmonary</a:t>
            </a:r>
            <a:r>
              <a:rPr lang="en-US" b="1" dirty="0" smtClean="0">
                <a:solidFill>
                  <a:schemeClr val="accent1">
                    <a:lumMod val="75000"/>
                  </a:schemeClr>
                </a:solidFill>
              </a:rPr>
              <a:t> </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endParaRPr lang="en-US" altLang="en-US" sz="2200" b="1" dirty="0">
              <a:solidFill>
                <a:schemeClr val="tx1"/>
              </a:solidFill>
            </a:endParaRPr>
          </a:p>
          <a:p>
            <a:pPr lvl="1">
              <a:buNone/>
            </a:pPr>
            <a:endParaRPr lang="en-US" altLang="en-US" sz="2200" b="1" dirty="0">
              <a:solidFill>
                <a:schemeClr val="tx1"/>
              </a:solidFill>
            </a:endParaRPr>
          </a:p>
          <a:p>
            <a:r>
              <a:rPr lang="en-US" altLang="en-US" sz="2200" b="1" dirty="0">
                <a:solidFill>
                  <a:schemeClr val="tx1"/>
                </a:solidFill>
              </a:rPr>
              <a:t>Meningitis/ disseminated TB</a:t>
            </a:r>
          </a:p>
          <a:p>
            <a:pPr lvl="1"/>
            <a:r>
              <a:rPr lang="en-US" altLang="en-US" sz="2200" b="1" dirty="0">
                <a:solidFill>
                  <a:schemeClr val="tx1"/>
                </a:solidFill>
              </a:rPr>
              <a:t>INH, RIF, PZA &amp; </a:t>
            </a:r>
            <a:r>
              <a:rPr lang="en-US" altLang="en-US" sz="2200" b="1" dirty="0" err="1">
                <a:solidFill>
                  <a:schemeClr val="tx1"/>
                </a:solidFill>
              </a:rPr>
              <a:t>ethionamide</a:t>
            </a:r>
            <a:r>
              <a:rPr lang="en-US" altLang="en-US" sz="2200" b="1" dirty="0">
                <a:solidFill>
                  <a:schemeClr val="tx1"/>
                </a:solidFill>
              </a:rPr>
              <a:t> or </a:t>
            </a:r>
            <a:r>
              <a:rPr lang="en-US" altLang="en-US" sz="2200" b="1" dirty="0" smtClean="0">
                <a:solidFill>
                  <a:schemeClr val="tx1"/>
                </a:solidFill>
              </a:rPr>
              <a:t>aminoglycoside </a:t>
            </a:r>
            <a:r>
              <a:rPr lang="en-US" altLang="en-US" sz="2200" b="1" dirty="0">
                <a:solidFill>
                  <a:schemeClr val="tx1"/>
                </a:solidFill>
              </a:rPr>
              <a:t>x 2 </a:t>
            </a:r>
            <a:r>
              <a:rPr lang="en-US" altLang="en-US" sz="2200" b="1" dirty="0" err="1">
                <a:solidFill>
                  <a:schemeClr val="tx1"/>
                </a:solidFill>
              </a:rPr>
              <a:t>mos</a:t>
            </a:r>
            <a:endParaRPr lang="en-US" altLang="en-US" sz="2200" b="1" dirty="0">
              <a:solidFill>
                <a:schemeClr val="tx1"/>
              </a:solidFill>
            </a:endParaRPr>
          </a:p>
          <a:p>
            <a:pPr lvl="1"/>
            <a:r>
              <a:rPr lang="en-US" altLang="en-US" sz="2200" b="1" dirty="0" smtClean="0">
                <a:solidFill>
                  <a:schemeClr val="tx1"/>
                </a:solidFill>
              </a:rPr>
              <a:t> followed by INH </a:t>
            </a:r>
            <a:r>
              <a:rPr lang="en-US" altLang="en-US" sz="2200" b="1" dirty="0">
                <a:solidFill>
                  <a:schemeClr val="tx1"/>
                </a:solidFill>
              </a:rPr>
              <a:t>&amp; RIF </a:t>
            </a:r>
            <a:r>
              <a:rPr lang="en-US" altLang="en-US" sz="2200" b="1" dirty="0" smtClean="0">
                <a:solidFill>
                  <a:schemeClr val="tx1"/>
                </a:solidFill>
              </a:rPr>
              <a:t>7-10 </a:t>
            </a:r>
            <a:r>
              <a:rPr lang="en-US" altLang="en-US" sz="2200" b="1" dirty="0" err="1" smtClean="0">
                <a:solidFill>
                  <a:schemeClr val="tx1"/>
                </a:solidFill>
              </a:rPr>
              <a:t>mos</a:t>
            </a:r>
            <a:r>
              <a:rPr lang="en-US" altLang="en-US" sz="2200" b="1" dirty="0" smtClean="0">
                <a:solidFill>
                  <a:schemeClr val="tx1"/>
                </a:solidFill>
              </a:rPr>
              <a:t> . Total 9-12 </a:t>
            </a:r>
            <a:r>
              <a:rPr lang="en-US" altLang="en-US" sz="2200" b="1" dirty="0" err="1" smtClean="0">
                <a:solidFill>
                  <a:schemeClr val="tx1"/>
                </a:solidFill>
              </a:rPr>
              <a:t>mos</a:t>
            </a:r>
            <a:endParaRPr lang="en-US" altLang="en-US" sz="2200" b="1" dirty="0">
              <a:solidFill>
                <a:schemeClr val="tx1"/>
              </a:solidFill>
            </a:endParaRPr>
          </a:p>
          <a:p>
            <a:endParaRPr lang="en-US" sz="2200" b="1" dirty="0">
              <a:solidFill>
                <a:schemeClr val="tx1"/>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58</a:t>
            </a:fld>
            <a:endParaRPr lang="en-US" dirty="0"/>
          </a:p>
        </p:txBody>
      </p:sp>
    </p:spTree>
    <p:extLst>
      <p:ext uri="{BB962C8B-B14F-4D97-AF65-F5344CB8AC3E}">
        <p14:creationId xmlns="" xmlns:p14="http://schemas.microsoft.com/office/powerpoint/2010/main" val="1931173289"/>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عنصر نائب لرقم الشريحة 2"/>
          <p:cNvSpPr>
            <a:spLocks noGrp="1"/>
          </p:cNvSpPr>
          <p:nvPr>
            <p:ph type="sldNum" sz="quarter" idx="12"/>
          </p:nvPr>
        </p:nvSpPr>
        <p:spPr/>
        <p:txBody>
          <a:bodyPr/>
          <a:lstStyle/>
          <a:p>
            <a:fld id="{D57F1E4F-1CFF-5643-939E-217C01CDF565}" type="slidenum">
              <a:rPr lang="en-US" smtClean="0"/>
              <a:pPr/>
              <a:t>59</a:t>
            </a:fld>
            <a:endParaRPr lang="en-US" dirty="0"/>
          </a:p>
        </p:txBody>
      </p:sp>
    </p:spTree>
    <p:extLst>
      <p:ext uri="{BB962C8B-B14F-4D97-AF65-F5344CB8AC3E}">
        <p14:creationId xmlns="" xmlns:p14="http://schemas.microsoft.com/office/powerpoint/2010/main" val="358509153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000" b="1" dirty="0" smtClean="0"/>
              <a:t>EPIDEMIOLOGY </a:t>
            </a:r>
            <a:endParaRPr lang="ar-SA" sz="4000" b="1" dirty="0"/>
          </a:p>
        </p:txBody>
      </p:sp>
      <p:sp>
        <p:nvSpPr>
          <p:cNvPr id="3" name="عنصر نائب للمحتوى 2"/>
          <p:cNvSpPr>
            <a:spLocks noGrp="1"/>
          </p:cNvSpPr>
          <p:nvPr>
            <p:ph idx="1"/>
          </p:nvPr>
        </p:nvSpPr>
        <p:spPr/>
        <p:txBody>
          <a:bodyPr/>
          <a:lstStyle/>
          <a:p>
            <a:r>
              <a:rPr lang="en-US" sz="2600" b="1" u="sng" dirty="0" smtClean="0"/>
              <a:t>In developing countries</a:t>
            </a:r>
            <a:r>
              <a:rPr lang="en-US" sz="2600" b="1" dirty="0" smtClean="0"/>
              <a:t>, 1.3 million new cases of the disease occur </a:t>
            </a:r>
            <a:r>
              <a:rPr lang="en-US" sz="2600" b="1" u="sng" dirty="0" smtClean="0"/>
              <a:t>in children </a:t>
            </a:r>
            <a:r>
              <a:rPr lang="en-US" sz="2600" b="1" u="sng" dirty="0" smtClean="0">
                <a:solidFill>
                  <a:schemeClr val="accent1">
                    <a:lumMod val="75000"/>
                  </a:schemeClr>
                </a:solidFill>
              </a:rPr>
              <a:t>under 15 years </a:t>
            </a:r>
            <a:r>
              <a:rPr lang="en-US" sz="2600" b="1" u="sng" dirty="0" smtClean="0"/>
              <a:t>of age</a:t>
            </a:r>
            <a:r>
              <a:rPr lang="en-US" sz="2600" b="1" dirty="0" smtClean="0"/>
              <a:t>, and 450,000 children die each year of tuberculosis. </a:t>
            </a:r>
            <a:r>
              <a:rPr lang="en-US" sz="2600" b="1" u="sng" dirty="0" smtClean="0"/>
              <a:t>Most children with tuberculosis infection and disease acquire M. tuberculosis from an </a:t>
            </a:r>
            <a:r>
              <a:rPr lang="en-US" sz="2600" b="1" u="sng" dirty="0" smtClean="0">
                <a:solidFill>
                  <a:schemeClr val="accent1">
                    <a:lumMod val="75000"/>
                  </a:schemeClr>
                </a:solidFill>
              </a:rPr>
              <a:t>infectious adults </a:t>
            </a:r>
            <a:endParaRPr lang="en-US" sz="2600" b="1" u="sng" dirty="0" smtClean="0"/>
          </a:p>
          <a:p>
            <a:pPr>
              <a:buNone/>
            </a:pPr>
            <a:endParaRPr lang="en-US" dirty="0" smtClean="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6</a:t>
            </a:fld>
            <a:endParaRPr lang="en-US" dirty="0"/>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p:spPr>
      </p:pic>
      <p:sp>
        <p:nvSpPr>
          <p:cNvPr id="4" name="Slide Number Placeholder 3"/>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 xmlns:p14="http://schemas.microsoft.com/office/powerpoint/2010/main" val="365902412"/>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909" y="180975"/>
            <a:ext cx="8596668" cy="1320800"/>
          </a:xfrm>
        </p:spPr>
        <p:txBody>
          <a:bodyPr>
            <a:normAutofit/>
          </a:bodyPr>
          <a:lstStyle/>
          <a:p>
            <a:pPr algn="ctr"/>
            <a:r>
              <a:rPr lang="en-US" b="1" dirty="0"/>
              <a:t>Recommended doses of first line anti TB drugs for children</a:t>
            </a:r>
          </a:p>
        </p:txBody>
      </p:sp>
      <p:pic>
        <p:nvPicPr>
          <p:cNvPr id="4" name="Content Placeholder 3"/>
          <p:cNvPicPr>
            <a:picLocks noGrp="1" noChangeAspect="1"/>
          </p:cNvPicPr>
          <p:nvPr>
            <p:ph idx="1"/>
          </p:nvPr>
        </p:nvPicPr>
        <p:blipFill>
          <a:blip r:embed="rId2" cstate="print"/>
          <a:stretch>
            <a:fillRect/>
          </a:stretch>
        </p:blipFill>
        <p:spPr>
          <a:xfrm>
            <a:off x="508000" y="1524000"/>
            <a:ext cx="10769600" cy="3810000"/>
          </a:xfrm>
          <a:prstGeom prst="rect">
            <a:avLst/>
          </a:prstGeom>
        </p:spPr>
      </p:pic>
      <p:sp>
        <p:nvSpPr>
          <p:cNvPr id="5" name="TextBox 4"/>
          <p:cNvSpPr txBox="1"/>
          <p:nvPr/>
        </p:nvSpPr>
        <p:spPr>
          <a:xfrm>
            <a:off x="1625600" y="5394528"/>
            <a:ext cx="8432800" cy="923330"/>
          </a:xfrm>
          <a:prstGeom prst="rect">
            <a:avLst/>
          </a:prstGeom>
          <a:noFill/>
        </p:spPr>
        <p:txBody>
          <a:bodyPr wrap="square" rtlCol="0">
            <a:spAutoFit/>
          </a:bodyPr>
          <a:lstStyle/>
          <a:p>
            <a:r>
              <a:rPr lang="en-US" b="1" dirty="0" smtClean="0"/>
              <a:t>Streptomycin should be avoided whenever possible in children because the injections are painful and irreversible auditory nerve damage may occur</a:t>
            </a:r>
            <a:endParaRPr lang="en-GB" b="1" dirty="0" smtClean="0"/>
          </a:p>
          <a:p>
            <a:endParaRPr lang="en-US" dirty="0"/>
          </a:p>
        </p:txBody>
      </p:sp>
      <p:sp>
        <p:nvSpPr>
          <p:cNvPr id="6" name="عنصر نائب لرقم الشريحة 5"/>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 xmlns:p14="http://schemas.microsoft.com/office/powerpoint/2010/main" val="42295595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Indications to hospitalize</a:t>
            </a:r>
            <a:endParaRPr lang="en-US" b="1"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200" b="1" dirty="0"/>
              <a:t>Respiratory distress in any form of TB</a:t>
            </a:r>
          </a:p>
          <a:p>
            <a:pPr marL="342900" indent="-342900">
              <a:buFont typeface="Arial" panose="020B0604020202020204" pitchFamily="34" charset="0"/>
              <a:buChar char="•"/>
            </a:pPr>
            <a:r>
              <a:rPr lang="en-US" sz="2200" b="1" dirty="0"/>
              <a:t>Severe adverse events (e.g. </a:t>
            </a:r>
            <a:r>
              <a:rPr lang="en-US" sz="2200" b="1" dirty="0" err="1"/>
              <a:t>hepatoxicity</a:t>
            </a:r>
            <a:r>
              <a:rPr lang="en-US" sz="2200" b="1" dirty="0"/>
              <a:t>)</a:t>
            </a:r>
          </a:p>
          <a:p>
            <a:pPr marL="342900" indent="-342900">
              <a:buFont typeface="Arial" panose="020B0604020202020204" pitchFamily="34" charset="0"/>
              <a:buChar char="•"/>
            </a:pPr>
            <a:r>
              <a:rPr lang="en-GB" sz="2200" b="1" dirty="0"/>
              <a:t>TB meningitis</a:t>
            </a:r>
          </a:p>
          <a:p>
            <a:pPr marL="342900" indent="-342900">
              <a:buFont typeface="Arial" panose="020B0604020202020204" pitchFamily="34" charset="0"/>
              <a:buChar char="•"/>
            </a:pPr>
            <a:r>
              <a:rPr lang="en-GB" sz="2200" b="1" dirty="0" err="1"/>
              <a:t>Miliary</a:t>
            </a:r>
            <a:r>
              <a:rPr lang="en-GB" sz="2200" b="1" dirty="0"/>
              <a:t> TB</a:t>
            </a:r>
          </a:p>
          <a:p>
            <a:pPr marL="342900" indent="-342900">
              <a:buFont typeface="Arial" panose="020B0604020202020204" pitchFamily="34" charset="0"/>
              <a:buChar char="•"/>
            </a:pPr>
            <a:r>
              <a:rPr lang="en-GB" sz="2200" b="1" dirty="0"/>
              <a:t>Spinal TB</a:t>
            </a:r>
          </a:p>
          <a:p>
            <a:endParaRPr lang="en-GB" dirty="0"/>
          </a:p>
          <a:p>
            <a:endParaRPr lang="en-US"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 xmlns:p14="http://schemas.microsoft.com/office/powerpoint/2010/main" val="3970830315"/>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Follow up</a:t>
            </a:r>
            <a:endParaRPr lang="en-US" b="1" dirty="0"/>
          </a:p>
        </p:txBody>
      </p:sp>
      <p:sp>
        <p:nvSpPr>
          <p:cNvPr id="3" name="Content Placeholder 2"/>
          <p:cNvSpPr>
            <a:spLocks noGrp="1"/>
          </p:cNvSpPr>
          <p:nvPr>
            <p:ph idx="1"/>
          </p:nvPr>
        </p:nvSpPr>
        <p:spPr>
          <a:xfrm>
            <a:off x="677334" y="1514475"/>
            <a:ext cx="8596668" cy="4526887"/>
          </a:xfrm>
        </p:spPr>
        <p:txBody>
          <a:bodyPr>
            <a:noAutofit/>
          </a:bodyPr>
          <a:lstStyle/>
          <a:p>
            <a:r>
              <a:rPr lang="en-US" sz="2000" b="1" dirty="0"/>
              <a:t>2 weeks after treatment initiation, then at 2nd, 5th and 6th month</a:t>
            </a:r>
          </a:p>
          <a:p>
            <a:r>
              <a:rPr lang="en-US" sz="2000" b="1" dirty="0"/>
              <a:t>At every follow up assess symptoms, treatment adherence, adverse events and body weight</a:t>
            </a:r>
          </a:p>
          <a:p>
            <a:r>
              <a:rPr lang="en-US" sz="2000" b="1" dirty="0"/>
              <a:t>At 2nd, 5th and 6th month after treatment initiation→ collect sputum sample for smear microscopy only for the child smear positive at diagnosis</a:t>
            </a:r>
          </a:p>
          <a:p>
            <a:r>
              <a:rPr lang="en-GB" sz="2000" b="1" dirty="0"/>
              <a:t>Follow up chest radiographs</a:t>
            </a:r>
          </a:p>
          <a:p>
            <a:pPr lvl="1"/>
            <a:r>
              <a:rPr lang="en-US" sz="2000" b="1" dirty="0"/>
              <a:t>Not routinely required in children</a:t>
            </a:r>
          </a:p>
          <a:p>
            <a:pPr lvl="1"/>
            <a:r>
              <a:rPr lang="en-US" sz="2000" b="1" dirty="0"/>
              <a:t>Indications for follow up CXR</a:t>
            </a:r>
          </a:p>
          <a:p>
            <a:pPr lvl="2"/>
            <a:r>
              <a:rPr lang="en-GB" sz="2000" b="1" dirty="0"/>
              <a:t>Extensive pulmonary involvement</a:t>
            </a:r>
          </a:p>
          <a:p>
            <a:pPr lvl="2"/>
            <a:r>
              <a:rPr lang="en-GB" sz="2000" b="1" dirty="0"/>
              <a:t>Continued symptoms</a:t>
            </a:r>
          </a:p>
          <a:p>
            <a:pPr lvl="2"/>
            <a:r>
              <a:rPr lang="en-US" sz="2000" b="1" dirty="0"/>
              <a:t>Treatment failure regardless of smear positivity</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63</a:t>
            </a:fld>
            <a:endParaRPr lang="en-US" dirty="0"/>
          </a:p>
        </p:txBody>
      </p:sp>
    </p:spTree>
    <p:extLst>
      <p:ext uri="{BB962C8B-B14F-4D97-AF65-F5344CB8AC3E}">
        <p14:creationId xmlns="" xmlns:p14="http://schemas.microsoft.com/office/powerpoint/2010/main" val="230619799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Prognosis</a:t>
            </a:r>
          </a:p>
        </p:txBody>
      </p:sp>
      <p:sp>
        <p:nvSpPr>
          <p:cNvPr id="3" name="Content Placeholder 2"/>
          <p:cNvSpPr>
            <a:spLocks noGrp="1"/>
          </p:cNvSpPr>
          <p:nvPr>
            <p:ph idx="1"/>
          </p:nvPr>
        </p:nvSpPr>
        <p:spPr/>
        <p:txBody>
          <a:bodyPr>
            <a:normAutofit/>
          </a:bodyPr>
          <a:lstStyle/>
          <a:p>
            <a:r>
              <a:rPr lang="en-US" sz="2200" b="1" dirty="0">
                <a:solidFill>
                  <a:schemeClr val="tx1"/>
                </a:solidFill>
              </a:rPr>
              <a:t>Very good with early recognition and effective therapy .</a:t>
            </a:r>
          </a:p>
          <a:p>
            <a:r>
              <a:rPr lang="en-US" sz="2200" b="1" dirty="0">
                <a:solidFill>
                  <a:schemeClr val="tx1"/>
                </a:solidFill>
              </a:rPr>
              <a:t>Most children with pulmonary TB , the disease completely resolve and eventually the radiographs are normal .</a:t>
            </a:r>
          </a:p>
          <a:p>
            <a:r>
              <a:rPr lang="en-US" sz="2200" b="1" dirty="0">
                <a:solidFill>
                  <a:schemeClr val="tx1"/>
                </a:solidFill>
              </a:rPr>
              <a:t>The prognosis of joints , bones and spine tuberculosis depend on the stage of the disease . </a:t>
            </a:r>
          </a:p>
          <a:p>
            <a:r>
              <a:rPr lang="en-US" sz="2200" b="1" dirty="0">
                <a:solidFill>
                  <a:schemeClr val="tx1"/>
                </a:solidFill>
              </a:rPr>
              <a:t>Most children with meningitis occurs in the developing countries where the prognosis is poor</a:t>
            </a: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64</a:t>
            </a:fld>
            <a:endParaRPr lang="en-US" dirty="0"/>
          </a:p>
        </p:txBody>
      </p:sp>
    </p:spTree>
    <p:extLst>
      <p:ext uri="{BB962C8B-B14F-4D97-AF65-F5344CB8AC3E}">
        <p14:creationId xmlns="" xmlns:p14="http://schemas.microsoft.com/office/powerpoint/2010/main" val="79918220"/>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Prevention</a:t>
            </a:r>
          </a:p>
        </p:txBody>
      </p:sp>
      <p:sp>
        <p:nvSpPr>
          <p:cNvPr id="3" name="Content Placeholder 2"/>
          <p:cNvSpPr>
            <a:spLocks noGrp="1"/>
          </p:cNvSpPr>
          <p:nvPr>
            <p:ph idx="1"/>
          </p:nvPr>
        </p:nvSpPr>
        <p:spPr>
          <a:xfrm>
            <a:off x="677334" y="1385888"/>
            <a:ext cx="8596668" cy="5257799"/>
          </a:xfrm>
        </p:spPr>
        <p:txBody>
          <a:bodyPr>
            <a:noAutofit/>
          </a:bodyPr>
          <a:lstStyle/>
          <a:p>
            <a:r>
              <a:rPr lang="en-US" sz="2000" b="1" dirty="0">
                <a:solidFill>
                  <a:schemeClr val="tx1"/>
                </a:solidFill>
              </a:rPr>
              <a:t>Tuberculosis control program involve case finding and treatment which interrupt secondary transmission .</a:t>
            </a:r>
          </a:p>
          <a:p>
            <a:r>
              <a:rPr lang="en-US" sz="2000" b="1" dirty="0">
                <a:solidFill>
                  <a:schemeClr val="tx1"/>
                </a:solidFill>
              </a:rPr>
              <a:t>Prevention in health-care settings involves :</a:t>
            </a:r>
          </a:p>
          <a:p>
            <a:r>
              <a:rPr lang="en-US" sz="2000" b="1" dirty="0">
                <a:solidFill>
                  <a:schemeClr val="tx1"/>
                </a:solidFill>
              </a:rPr>
              <a:t>1 – appropriate physical ventilation </a:t>
            </a:r>
          </a:p>
          <a:p>
            <a:r>
              <a:rPr lang="en-US" sz="2000" b="1" dirty="0">
                <a:solidFill>
                  <a:schemeClr val="tx1"/>
                </a:solidFill>
              </a:rPr>
              <a:t>2 – annual TST for the health care providers </a:t>
            </a:r>
          </a:p>
          <a:p>
            <a:r>
              <a:rPr lang="en-US" sz="2000" b="1" dirty="0">
                <a:solidFill>
                  <a:schemeClr val="tx1"/>
                </a:solidFill>
              </a:rPr>
              <a:t>3 – vaccine :</a:t>
            </a:r>
            <a:r>
              <a:rPr lang="en-US" sz="2000" b="1" dirty="0" err="1">
                <a:solidFill>
                  <a:schemeClr val="tx1"/>
                </a:solidFill>
              </a:rPr>
              <a:t>bacille</a:t>
            </a:r>
            <a:r>
              <a:rPr lang="en-US" sz="2000" b="1" dirty="0">
                <a:solidFill>
                  <a:schemeClr val="tx1"/>
                </a:solidFill>
              </a:rPr>
              <a:t> </a:t>
            </a:r>
            <a:r>
              <a:rPr lang="en-US" sz="2000" b="1" dirty="0" err="1">
                <a:solidFill>
                  <a:schemeClr val="tx1"/>
                </a:solidFill>
              </a:rPr>
              <a:t>calmette</a:t>
            </a:r>
            <a:r>
              <a:rPr lang="en-US" sz="2000" b="1" dirty="0">
                <a:solidFill>
                  <a:schemeClr val="tx1"/>
                </a:solidFill>
              </a:rPr>
              <a:t>-Guerin vaccine </a:t>
            </a:r>
            <a:r>
              <a:rPr lang="en-US" sz="2000" b="1" dirty="0" smtClean="0">
                <a:solidFill>
                  <a:schemeClr val="tx1"/>
                </a:solidFill>
              </a:rPr>
              <a:t>BCG</a:t>
            </a:r>
            <a:endParaRPr lang="en-US" sz="2000" b="1" dirty="0">
              <a:solidFill>
                <a:schemeClr val="tx1"/>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65</a:t>
            </a:fld>
            <a:endParaRPr lang="en-US" dirty="0"/>
          </a:p>
        </p:txBody>
      </p:sp>
    </p:spTree>
    <p:extLst>
      <p:ext uri="{BB962C8B-B14F-4D97-AF65-F5344CB8AC3E}">
        <p14:creationId xmlns="" xmlns:p14="http://schemas.microsoft.com/office/powerpoint/2010/main" val="1533428338"/>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05909" y="2781300"/>
            <a:ext cx="8596668" cy="1320800"/>
          </a:xfrm>
        </p:spPr>
        <p:txBody>
          <a:bodyPr>
            <a:normAutofit/>
          </a:bodyPr>
          <a:lstStyle/>
          <a:p>
            <a:pPr algn="ctr"/>
            <a:r>
              <a:rPr lang="en-US" sz="5000" b="1" dirty="0" smtClean="0">
                <a:solidFill>
                  <a:schemeClr val="accent2"/>
                </a:solidFill>
              </a:rPr>
              <a:t>Thank You </a:t>
            </a:r>
            <a:endParaRPr lang="ar-SA" sz="5000" b="1" dirty="0">
              <a:solidFill>
                <a:schemeClr val="accent2"/>
              </a:solidFill>
            </a:endParaRPr>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66</a:t>
            </a:fld>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9567" y="609600"/>
            <a:ext cx="8596668" cy="1320800"/>
          </a:xfrm>
        </p:spPr>
        <p:txBody>
          <a:bodyPr>
            <a:normAutofit/>
          </a:bodyPr>
          <a:lstStyle/>
          <a:p>
            <a:pPr algn="ctr"/>
            <a:r>
              <a:rPr lang="en-US" sz="4000" b="1" dirty="0" smtClean="0"/>
              <a:t>Mode of transmission</a:t>
            </a:r>
            <a:endParaRPr lang="ar-SA" sz="4000" b="1" dirty="0"/>
          </a:p>
        </p:txBody>
      </p:sp>
      <p:sp>
        <p:nvSpPr>
          <p:cNvPr id="3" name="عنصر نائب للمحتوى 2"/>
          <p:cNvSpPr>
            <a:spLocks noGrp="1"/>
          </p:cNvSpPr>
          <p:nvPr>
            <p:ph idx="1"/>
          </p:nvPr>
        </p:nvSpPr>
        <p:spPr/>
        <p:txBody>
          <a:bodyPr>
            <a:normAutofit fontScale="92500" lnSpcReduction="10000"/>
          </a:bodyPr>
          <a:lstStyle/>
          <a:p>
            <a:r>
              <a:rPr lang="en-US" sz="2500" b="1" dirty="0" smtClean="0"/>
              <a:t>Transmission of M. tuberculosis is from </a:t>
            </a:r>
            <a:r>
              <a:rPr lang="en-US" sz="2500" b="1" u="sng" dirty="0" smtClean="0"/>
              <a:t>person to person</a:t>
            </a:r>
            <a:r>
              <a:rPr lang="en-US" sz="2500" b="1" dirty="0" smtClean="0"/>
              <a:t>, usually by </a:t>
            </a:r>
            <a:r>
              <a:rPr lang="en-US" sz="2500" b="1" u="sng" dirty="0" smtClean="0">
                <a:solidFill>
                  <a:schemeClr val="accent1">
                    <a:lumMod val="75000"/>
                  </a:schemeClr>
                </a:solidFill>
              </a:rPr>
              <a:t>respiratory droplets</a:t>
            </a:r>
            <a:r>
              <a:rPr lang="en-US" sz="2500" b="1" dirty="0" smtClean="0">
                <a:solidFill>
                  <a:schemeClr val="accent1">
                    <a:lumMod val="75000"/>
                  </a:schemeClr>
                </a:solidFill>
              </a:rPr>
              <a:t> </a:t>
            </a:r>
            <a:r>
              <a:rPr lang="en-US" sz="2500" b="1" dirty="0" smtClean="0"/>
              <a:t>that become airborne when the ill individual coughs, sneezes, laughs, or breathes. Infected droplets dry and become </a:t>
            </a:r>
            <a:r>
              <a:rPr lang="en-US" sz="2500" b="1" u="sng" dirty="0" smtClean="0"/>
              <a:t>droplet nuclei</a:t>
            </a:r>
            <a:r>
              <a:rPr lang="en-US" sz="2500" b="1" dirty="0" smtClean="0"/>
              <a:t>, which may remain suspended in the air for hours, long after the infectious person has left the environment.</a:t>
            </a:r>
          </a:p>
          <a:p>
            <a:endParaRPr lang="en-US" sz="2500" b="1" dirty="0" smtClean="0"/>
          </a:p>
          <a:p>
            <a:r>
              <a:rPr lang="en-US" sz="2800" dirty="0" smtClean="0"/>
              <a:t>In a patient with </a:t>
            </a:r>
            <a:r>
              <a:rPr lang="en-US" sz="2800" u="sng" dirty="0" smtClean="0"/>
              <a:t>active pulmonary TB</a:t>
            </a:r>
            <a:r>
              <a:rPr lang="en-US" sz="2800" dirty="0" smtClean="0"/>
              <a:t>, a </a:t>
            </a:r>
            <a:r>
              <a:rPr lang="en-US" sz="2800" u="sng" dirty="0" smtClean="0"/>
              <a:t>single cough can generate 3000 infective droplets</a:t>
            </a:r>
            <a:r>
              <a:rPr lang="en-US" sz="2800" dirty="0" smtClean="0"/>
              <a:t>. </a:t>
            </a:r>
          </a:p>
          <a:p>
            <a:r>
              <a:rPr lang="en-US" sz="2800" dirty="0" smtClean="0"/>
              <a:t> only (10 )bacilli needed to </a:t>
            </a:r>
            <a:r>
              <a:rPr lang="en-US" sz="2800" u="sng" dirty="0" smtClean="0"/>
              <a:t>initiate infection</a:t>
            </a:r>
            <a:r>
              <a:rPr lang="en-US" sz="2800" dirty="0" smtClean="0"/>
              <a:t>.</a:t>
            </a:r>
          </a:p>
          <a:p>
            <a:endParaRPr lang="ar-SA" sz="25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1539" y="453759"/>
            <a:ext cx="8596668" cy="1320800"/>
          </a:xfrm>
        </p:spPr>
        <p:txBody>
          <a:bodyPr>
            <a:normAutofit fontScale="90000"/>
          </a:bodyPr>
          <a:lstStyle/>
          <a:p>
            <a:r>
              <a:rPr lang="en-US" b="1" dirty="0" smtClean="0"/>
              <a:t>Children with primary pulmonary tuberculosis disease are , rarely, if ever, infect other children or adults.    WHY ?</a:t>
            </a:r>
            <a:endParaRPr lang="ar-SA" b="1" dirty="0"/>
          </a:p>
        </p:txBody>
      </p:sp>
      <p:sp>
        <p:nvSpPr>
          <p:cNvPr id="3" name="عنصر نائب للمحتوى 2"/>
          <p:cNvSpPr>
            <a:spLocks noGrp="1"/>
          </p:cNvSpPr>
          <p:nvPr>
            <p:ph idx="1"/>
          </p:nvPr>
        </p:nvSpPr>
        <p:spPr>
          <a:xfrm>
            <a:off x="529850" y="2396563"/>
            <a:ext cx="8596668" cy="3880773"/>
          </a:xfrm>
        </p:spPr>
        <p:txBody>
          <a:bodyPr>
            <a:normAutofit/>
          </a:bodyPr>
          <a:lstStyle/>
          <a:p>
            <a:r>
              <a:rPr lang="en-US" sz="2200" b="1" dirty="0" smtClean="0"/>
              <a:t>Tubercle bacilli are relatively </a:t>
            </a:r>
            <a:r>
              <a:rPr lang="en-US" sz="2200" b="1" u="sng" dirty="0" smtClean="0"/>
              <a:t>sparse in the </a:t>
            </a:r>
            <a:r>
              <a:rPr lang="en-US" sz="2200" b="1" u="sng" dirty="0" err="1" smtClean="0"/>
              <a:t>endobronchial</a:t>
            </a:r>
            <a:r>
              <a:rPr lang="en-US" sz="2200" b="1" u="sng" dirty="0" smtClean="0"/>
              <a:t> secretions</a:t>
            </a:r>
            <a:r>
              <a:rPr lang="en-US" sz="2200" b="1" dirty="0" smtClean="0"/>
              <a:t> of children with primary pulmonary tuberculosis.</a:t>
            </a:r>
          </a:p>
          <a:p>
            <a:endParaRPr lang="en-US" sz="2200" b="1" dirty="0" smtClean="0"/>
          </a:p>
          <a:p>
            <a:r>
              <a:rPr lang="en-US" sz="2200" b="1" dirty="0" smtClean="0"/>
              <a:t> When young children cough, they </a:t>
            </a:r>
            <a:r>
              <a:rPr lang="en-US" sz="2200" b="1" u="sng" dirty="0" smtClean="0"/>
              <a:t>rarely produce sputum</a:t>
            </a:r>
            <a:r>
              <a:rPr lang="en-US" sz="2200" b="1" dirty="0" smtClean="0"/>
              <a:t>, they </a:t>
            </a:r>
            <a:r>
              <a:rPr lang="en-US" sz="2200" b="1" u="sng" dirty="0" smtClean="0"/>
              <a:t>lacking the </a:t>
            </a:r>
            <a:r>
              <a:rPr lang="en-US" sz="2200" b="1" u="sng" dirty="0" err="1" smtClean="0"/>
              <a:t>tussive</a:t>
            </a:r>
            <a:r>
              <a:rPr lang="en-US" sz="2200" b="1" u="sng" dirty="0" smtClean="0"/>
              <a:t> force </a:t>
            </a:r>
            <a:r>
              <a:rPr lang="en-US" sz="2200" b="1" dirty="0" smtClean="0"/>
              <a:t>necessary to project and suspend infectious particles of the requisite size.</a:t>
            </a:r>
          </a:p>
          <a:p>
            <a:pPr>
              <a:buNone/>
            </a:pPr>
            <a:r>
              <a:rPr lang="en-US" sz="2200" b="1" dirty="0" smtClean="0"/>
              <a:t> </a:t>
            </a:r>
            <a:endParaRPr lang="ar-SA" sz="22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8</a:t>
            </a:fld>
            <a:endParaRPr lang="en-US"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0174" y="2682240"/>
            <a:ext cx="8596668" cy="1320800"/>
          </a:xfrm>
        </p:spPr>
        <p:txBody>
          <a:bodyPr>
            <a:normAutofit/>
          </a:bodyPr>
          <a:lstStyle/>
          <a:p>
            <a:pPr algn="ctr"/>
            <a:r>
              <a:rPr lang="en-US" sz="4600" b="1" dirty="0" smtClean="0"/>
              <a:t>Pathogenesis </a:t>
            </a:r>
            <a:endParaRPr lang="ar-SA" sz="4600" b="1" dirty="0"/>
          </a:p>
        </p:txBody>
      </p:sp>
      <p:sp>
        <p:nvSpPr>
          <p:cNvPr id="4" name="عنصر نائب لرقم الشريحة 3"/>
          <p:cNvSpPr>
            <a:spLocks noGrp="1"/>
          </p:cNvSpPr>
          <p:nvPr>
            <p:ph type="sldNum" sz="quarter" idx="12"/>
          </p:nvPr>
        </p:nvSpPr>
        <p:spPr/>
        <p:txBody>
          <a:bodyPr/>
          <a:lstStyle/>
          <a:p>
            <a:fld id="{D57F1E4F-1CFF-5643-939E-217C01CDF565}" type="slidenum">
              <a:rPr lang="en-US" smtClean="0"/>
              <a:pPr/>
              <a:t>9</a:t>
            </a:fld>
            <a:endParaRPr lang="en-US" dirty="0"/>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acet">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9443</TotalTime>
  <Words>3021</Words>
  <Application>Microsoft Office PowerPoint</Application>
  <PresentationFormat>مخصص</PresentationFormat>
  <Paragraphs>471</Paragraphs>
  <Slides>66</Slides>
  <Notes>6</Notes>
  <HiddenSlides>0</HiddenSlides>
  <MMClips>0</MMClips>
  <ScaleCrop>false</ScaleCrop>
  <HeadingPairs>
    <vt:vector size="4" baseType="variant">
      <vt:variant>
        <vt:lpstr>سمة</vt:lpstr>
      </vt:variant>
      <vt:variant>
        <vt:i4>1</vt:i4>
      </vt:variant>
      <vt:variant>
        <vt:lpstr>عناوين الشرائح</vt:lpstr>
      </vt:variant>
      <vt:variant>
        <vt:i4>66</vt:i4>
      </vt:variant>
    </vt:vector>
  </HeadingPairs>
  <TitlesOfParts>
    <vt:vector size="67" baseType="lpstr">
      <vt:lpstr>Facet</vt:lpstr>
      <vt:lpstr>Tuberculosis</vt:lpstr>
      <vt:lpstr>Intorduction and Clinical manifestations </vt:lpstr>
      <vt:lpstr>الشريحة 3</vt:lpstr>
      <vt:lpstr>Microbiology of Mycobacterium tuberculosis :</vt:lpstr>
      <vt:lpstr>الشريحة 5</vt:lpstr>
      <vt:lpstr>EPIDEMIOLOGY </vt:lpstr>
      <vt:lpstr>Mode of transmission</vt:lpstr>
      <vt:lpstr>Children with primary pulmonary tuberculosis disease are , rarely, if ever, infect other children or adults.    WHY ?</vt:lpstr>
      <vt:lpstr>Pathogenesis </vt:lpstr>
      <vt:lpstr>Pathogenesis</vt:lpstr>
      <vt:lpstr>الشريحة 11</vt:lpstr>
      <vt:lpstr>الشريحة 12</vt:lpstr>
      <vt:lpstr>Clinical Manifestations : </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Diagnosis </vt:lpstr>
      <vt:lpstr>General principles </vt:lpstr>
      <vt:lpstr>Clinical history</vt:lpstr>
      <vt:lpstr>الشريحة 27</vt:lpstr>
      <vt:lpstr>History of contact </vt:lpstr>
      <vt:lpstr>Maternal/infant TB </vt:lpstr>
      <vt:lpstr>Clinical examination</vt:lpstr>
      <vt:lpstr>الشريحة 31</vt:lpstr>
      <vt:lpstr>Investigations</vt:lpstr>
      <vt:lpstr>Tuberculin Skin Test (Mantoux test) </vt:lpstr>
      <vt:lpstr>الشريحة 34</vt:lpstr>
      <vt:lpstr>Administration </vt:lpstr>
      <vt:lpstr>الشريحة 36</vt:lpstr>
      <vt:lpstr>Interpretation </vt:lpstr>
      <vt:lpstr>Anergy  </vt:lpstr>
      <vt:lpstr>Causes of false positive test </vt:lpstr>
      <vt:lpstr>IGRA test</vt:lpstr>
      <vt:lpstr>Chest x-ray </vt:lpstr>
      <vt:lpstr>PRIMARY TB </vt:lpstr>
      <vt:lpstr>الشريحة 43</vt:lpstr>
      <vt:lpstr>Culture and Microbiology </vt:lpstr>
      <vt:lpstr>الشريحة 45</vt:lpstr>
      <vt:lpstr>Extra-pulmonary TB diagnosis, DDx, treatment and prognosis</vt:lpstr>
      <vt:lpstr>Extrapulmonary TB diagnosis </vt:lpstr>
      <vt:lpstr>الشريحة 48</vt:lpstr>
      <vt:lpstr>Examination of pleural fluid and pleural membrane </vt:lpstr>
      <vt:lpstr>الشريحة 50</vt:lpstr>
      <vt:lpstr>TB meningitis </vt:lpstr>
      <vt:lpstr>الشريحة 52</vt:lpstr>
      <vt:lpstr>Tuberculomas</vt:lpstr>
      <vt:lpstr>DDX </vt:lpstr>
      <vt:lpstr>Treatment </vt:lpstr>
      <vt:lpstr>Treatment  </vt:lpstr>
      <vt:lpstr>الشريحة 57</vt:lpstr>
      <vt:lpstr>Extrapulmonary </vt:lpstr>
      <vt:lpstr>الشريحة 59</vt:lpstr>
      <vt:lpstr>الشريحة 60</vt:lpstr>
      <vt:lpstr>Recommended doses of first line anti TB drugs for children</vt:lpstr>
      <vt:lpstr>Indications to hospitalize</vt:lpstr>
      <vt:lpstr>Follow up</vt:lpstr>
      <vt:lpstr>Prognosis</vt:lpstr>
      <vt:lpstr>Prevention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Magic systems</dc:creator>
  <cp:lastModifiedBy>aaa</cp:lastModifiedBy>
  <cp:revision>142</cp:revision>
  <dcterms:created xsi:type="dcterms:W3CDTF">2017-07-17T17:29:23Z</dcterms:created>
  <dcterms:modified xsi:type="dcterms:W3CDTF">2019-07-15T05:05:26Z</dcterms:modified>
</cp:coreProperties>
</file>