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7" r:id="rId5"/>
    <p:sldId id="258" r:id="rId6"/>
    <p:sldId id="259" r:id="rId7"/>
    <p:sldId id="260" r:id="rId8"/>
    <p:sldId id="346" r:id="rId9"/>
    <p:sldId id="264" r:id="rId10"/>
    <p:sldId id="347" r:id="rId11"/>
    <p:sldId id="266" r:id="rId12"/>
    <p:sldId id="267" r:id="rId13"/>
    <p:sldId id="268" r:id="rId14"/>
    <p:sldId id="275" r:id="rId15"/>
    <p:sldId id="276" r:id="rId16"/>
    <p:sldId id="278" r:id="rId17"/>
    <p:sldId id="282" r:id="rId18"/>
    <p:sldId id="285" r:id="rId19"/>
    <p:sldId id="286" r:id="rId20"/>
    <p:sldId id="287" r:id="rId21"/>
    <p:sldId id="289" r:id="rId22"/>
    <p:sldId id="350" r:id="rId23"/>
    <p:sldId id="358" r:id="rId24"/>
    <p:sldId id="291" r:id="rId25"/>
    <p:sldId id="292" r:id="rId26"/>
    <p:sldId id="293" r:id="rId27"/>
    <p:sldId id="351" r:id="rId28"/>
    <p:sldId id="359" r:id="rId29"/>
    <p:sldId id="307" r:id="rId30"/>
    <p:sldId id="309" r:id="rId31"/>
    <p:sldId id="310" r:id="rId32"/>
    <p:sldId id="311" r:id="rId33"/>
    <p:sldId id="312" r:id="rId34"/>
    <p:sldId id="313" r:id="rId35"/>
    <p:sldId id="314" r:id="rId36"/>
    <p:sldId id="315" r:id="rId37"/>
    <p:sldId id="317" r:id="rId38"/>
    <p:sldId id="318" r:id="rId39"/>
    <p:sldId id="320" r:id="rId40"/>
    <p:sldId id="321" r:id="rId41"/>
    <p:sldId id="322" r:id="rId42"/>
    <p:sldId id="325" r:id="rId43"/>
    <p:sldId id="326" r:id="rId44"/>
    <p:sldId id="356" r:id="rId45"/>
    <p:sldId id="329" r:id="rId46"/>
    <p:sldId id="333" r:id="rId47"/>
    <p:sldId id="334" r:id="rId48"/>
    <p:sldId id="338" r:id="rId49"/>
    <p:sldId id="339" r:id="rId50"/>
    <p:sldId id="340" r:id="rId51"/>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7050A328-DD1E-0C4E-847C-227E50D69459}" type="datetimeFigureOut">
              <a:rPr lang="en-US" smtClean="0"/>
              <a:t>12/18/2021</a:t>
            </a:fld>
            <a:endParaRPr lang="en-US"/>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A0899856-8AC7-D143-8E8E-88FE3F848EEC}" type="slidenum">
              <a:rPr lang="en-US" smtClean="0"/>
              <a:t>‹#›</a:t>
            </a:fld>
            <a:endParaRPr lang="en-US"/>
          </a:p>
        </p:txBody>
      </p:sp>
    </p:spTree>
    <p:extLst>
      <p:ext uri="{BB962C8B-B14F-4D97-AF65-F5344CB8AC3E}">
        <p14:creationId xmlns:p14="http://schemas.microsoft.com/office/powerpoint/2010/main" val="4249599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99856-8AC7-D143-8E8E-88FE3F848EEC}" type="slidenum">
              <a:rPr lang="en-US" smtClean="0"/>
              <a:t>1</a:t>
            </a:fld>
            <a:endParaRPr lang="en-US"/>
          </a:p>
        </p:txBody>
      </p:sp>
    </p:spTree>
    <p:extLst>
      <p:ext uri="{BB962C8B-B14F-4D97-AF65-F5344CB8AC3E}">
        <p14:creationId xmlns:p14="http://schemas.microsoft.com/office/powerpoint/2010/main" val="86746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B323DB-ACAF-4249-A971-4959CDE11569}" type="slidenum">
              <a:rPr lang="en-US" sz="1200"/>
              <a:pPr/>
              <a:t>13</a:t>
            </a:fld>
            <a:endParaRPr lang="en-US" sz="1200"/>
          </a:p>
        </p:txBody>
      </p:sp>
    </p:spTree>
    <p:extLst>
      <p:ext uri="{BB962C8B-B14F-4D97-AF65-F5344CB8AC3E}">
        <p14:creationId xmlns:p14="http://schemas.microsoft.com/office/powerpoint/2010/main" val="302662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0899856-8AC7-D143-8E8E-88FE3F848EEC}" type="slidenum">
              <a:rPr lang="en-US" smtClean="0"/>
              <a:t>18</a:t>
            </a:fld>
            <a:endParaRPr lang="en-US"/>
          </a:p>
        </p:txBody>
      </p:sp>
    </p:spTree>
    <p:extLst>
      <p:ext uri="{BB962C8B-B14F-4D97-AF65-F5344CB8AC3E}">
        <p14:creationId xmlns:p14="http://schemas.microsoft.com/office/powerpoint/2010/main" val="26695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ethanol can be dehydrated by sulfuric acid to give either ethylene (eq. 7.17)</a:t>
            </a:r>
          </a:p>
          <a:p>
            <a:r>
              <a:rPr lang="en-US" dirty="0"/>
              <a:t>or diethyl ether (eq. 8.8). Of course, the reaction conditions are different in each case.</a:t>
            </a:r>
          </a:p>
          <a:p>
            <a:r>
              <a:rPr lang="en-US" dirty="0"/>
              <a:t>These reactions provide a good example of how important it is to control reaction conditions</a:t>
            </a:r>
          </a:p>
          <a:p>
            <a:r>
              <a:rPr lang="en-US" dirty="0"/>
              <a:t>and to specify them in equations.</a:t>
            </a:r>
          </a:p>
        </p:txBody>
      </p:sp>
      <p:sp>
        <p:nvSpPr>
          <p:cNvPr id="4" name="Slide Number Placeholder 3"/>
          <p:cNvSpPr>
            <a:spLocks noGrp="1"/>
          </p:cNvSpPr>
          <p:nvPr>
            <p:ph type="sldNum" sz="quarter" idx="10"/>
          </p:nvPr>
        </p:nvSpPr>
        <p:spPr/>
        <p:txBody>
          <a:bodyPr/>
          <a:lstStyle/>
          <a:p>
            <a:fld id="{A0899856-8AC7-D143-8E8E-88FE3F848EEC}" type="slidenum">
              <a:rPr lang="en-US" smtClean="0"/>
              <a:t>36</a:t>
            </a:fld>
            <a:endParaRPr lang="en-US"/>
          </a:p>
        </p:txBody>
      </p:sp>
    </p:spTree>
    <p:extLst>
      <p:ext uri="{BB962C8B-B14F-4D97-AF65-F5344CB8AC3E}">
        <p14:creationId xmlns:p14="http://schemas.microsoft.com/office/powerpoint/2010/main" val="197889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1E4046-0689-3340-A39D-493426E3020A}"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11523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4046-0689-3340-A39D-493426E3020A}"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47195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4046-0689-3340-A39D-493426E3020A}"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64645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4046-0689-3340-A39D-493426E3020A}"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6432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4046-0689-3340-A39D-493426E3020A}"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0353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E4046-0689-3340-A39D-493426E3020A}"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05218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1E4046-0689-3340-A39D-493426E3020A}" type="datetimeFigureOut">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6462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1E4046-0689-3340-A39D-493426E3020A}" type="datetimeFigureOut">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284242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E4046-0689-3340-A39D-493426E3020A}" type="datetimeFigureOut">
              <a:rPr lang="en-US" smtClean="0"/>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73560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4046-0689-3340-A39D-493426E3020A}"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281306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4046-0689-3340-A39D-493426E3020A}"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30380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E4046-0689-3340-A39D-493426E3020A}" type="datetimeFigureOut">
              <a:rPr lang="en-US" smtClean="0"/>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93D42-14B9-F04F-809E-02DD96548F36}" type="slidenum">
              <a:rPr lang="en-US" smtClean="0"/>
              <a:t>‹#›</a:t>
            </a:fld>
            <a:endParaRPr lang="en-US"/>
          </a:p>
        </p:txBody>
      </p:sp>
    </p:spTree>
    <p:extLst>
      <p:ext uri="{BB962C8B-B14F-4D97-AF65-F5344CB8AC3E}">
        <p14:creationId xmlns:p14="http://schemas.microsoft.com/office/powerpoint/2010/main" val="88651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206 07_UN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36083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338" name="TextBox 1"/>
          <p:cNvSpPr txBox="1">
            <a:spLocks noChangeArrowheads="1"/>
          </p:cNvSpPr>
          <p:nvPr/>
        </p:nvSpPr>
        <p:spPr bwMode="auto">
          <a:xfrm>
            <a:off x="187569" y="304800"/>
            <a:ext cx="81944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Chapters 7+8: Alcohols, Phenols and Ethers</a:t>
            </a:r>
          </a:p>
        </p:txBody>
      </p:sp>
      <p:pic>
        <p:nvPicPr>
          <p:cNvPr id="14339" name="Picture 2" descr="p 206 07_UNF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52600"/>
            <a:ext cx="1447800" cy="752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31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210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9144000" cy="4316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66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213 07_UN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98988"/>
            <a:ext cx="2743200" cy="893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457200" y="452438"/>
            <a:ext cx="85344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3- The Acidity of Alcohols and Phenols</a:t>
            </a:r>
          </a:p>
          <a:p>
            <a:endParaRPr lang="en-US" b="1" dirty="0"/>
          </a:p>
          <a:p>
            <a:r>
              <a:rPr lang="en-US" sz="2000" dirty="0"/>
              <a:t>  The hydroxyl group can act as a proton donor, and dissociation occurs in a manner similar to that for water:</a:t>
            </a:r>
          </a:p>
        </p:txBody>
      </p:sp>
      <p:pic>
        <p:nvPicPr>
          <p:cNvPr id="32771" name="Picture 2" descr="p 213 07_UNF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13996"/>
            <a:ext cx="6161964" cy="20096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772" name="TextBox 2"/>
          <p:cNvSpPr txBox="1">
            <a:spLocks noChangeArrowheads="1"/>
          </p:cNvSpPr>
          <p:nvPr/>
        </p:nvSpPr>
        <p:spPr bwMode="auto">
          <a:xfrm>
            <a:off x="152400" y="2743200"/>
            <a:ext cx="89916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Phenols are much stronger acids than alcohols mainly because the corresponding </a:t>
            </a:r>
            <a:r>
              <a:rPr lang="en-US" sz="2000" dirty="0" err="1"/>
              <a:t>phenoxide</a:t>
            </a:r>
            <a:r>
              <a:rPr lang="en-US" sz="2000" dirty="0"/>
              <a:t> ions are stabilized by resonance. </a:t>
            </a:r>
          </a:p>
          <a:p>
            <a:r>
              <a:rPr lang="en-US" sz="2000" dirty="0"/>
              <a:t>The negative charge of an </a:t>
            </a:r>
            <a:r>
              <a:rPr lang="en-US" sz="2000" dirty="0" err="1"/>
              <a:t>alkoxide</a:t>
            </a:r>
            <a:r>
              <a:rPr lang="en-US" sz="2000" dirty="0"/>
              <a:t> ion is concentrated on the oxygen atom, while the negative charge on the </a:t>
            </a:r>
            <a:r>
              <a:rPr lang="en-US" sz="2000" dirty="0" err="1"/>
              <a:t>phenoxide</a:t>
            </a:r>
            <a:r>
              <a:rPr lang="en-US" sz="2000" dirty="0"/>
              <a:t> ion can be delocalized to the </a:t>
            </a:r>
            <a:r>
              <a:rPr lang="en-US" sz="2000" i="1" dirty="0" err="1"/>
              <a:t>ortho</a:t>
            </a:r>
            <a:r>
              <a:rPr lang="en-US" sz="2000" dirty="0"/>
              <a:t> and </a:t>
            </a:r>
            <a:r>
              <a:rPr lang="en-US" sz="2000" i="1" dirty="0"/>
              <a:t>para</a:t>
            </a:r>
            <a:r>
              <a:rPr lang="en-US" sz="2000" dirty="0"/>
              <a:t> ring positions through resonance</a:t>
            </a:r>
          </a:p>
        </p:txBody>
      </p:sp>
    </p:spTree>
    <p:extLst>
      <p:ext uri="{BB962C8B-B14F-4D97-AF65-F5344CB8AC3E}">
        <p14:creationId xmlns:p14="http://schemas.microsoft.com/office/powerpoint/2010/main" val="85803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214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4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28600" y="457200"/>
            <a:ext cx="8382000"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inionPro-Regular"/>
              </a:rPr>
              <a:t>  </a:t>
            </a:r>
            <a:r>
              <a:rPr lang="en-US" sz="2000" dirty="0" err="1">
                <a:latin typeface="MinionPro-Regular"/>
              </a:rPr>
              <a:t>Alkoxides</a:t>
            </a:r>
            <a:r>
              <a:rPr lang="en-US" sz="2000" dirty="0">
                <a:latin typeface="MinionPro-Regular"/>
              </a:rPr>
              <a:t> can be prepared by the reaction of an alcohol with sodium or</a:t>
            </a:r>
          </a:p>
          <a:p>
            <a:r>
              <a:rPr lang="en-US" sz="2000" dirty="0">
                <a:latin typeface="MinionPro-Regular"/>
              </a:rPr>
              <a:t>potassium metal or with a metal hydride</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   The treatment of alcohols with sodium hydroxide does not convert them to their </a:t>
            </a:r>
            <a:r>
              <a:rPr lang="en-US" sz="2000" dirty="0" err="1">
                <a:latin typeface="MinionPro-Regular"/>
              </a:rPr>
              <a:t>alkoxides</a:t>
            </a:r>
            <a:r>
              <a:rPr lang="en-US" sz="2000" dirty="0">
                <a:latin typeface="MinionPro-Regular"/>
              </a:rPr>
              <a:t>. This is because </a:t>
            </a:r>
            <a:r>
              <a:rPr lang="en-US" sz="2000" dirty="0" err="1">
                <a:latin typeface="MinionPro-Regular"/>
              </a:rPr>
              <a:t>alkoxides</a:t>
            </a:r>
            <a:r>
              <a:rPr lang="en-US" sz="2000" dirty="0">
                <a:latin typeface="MinionPro-Regular"/>
              </a:rPr>
              <a:t> are stronger bases than hydroxide ion. Phenols, however, can be converted to </a:t>
            </a:r>
            <a:r>
              <a:rPr lang="en-US" sz="2000" dirty="0" err="1">
                <a:latin typeface="MinionPro-Regular"/>
              </a:rPr>
              <a:t>phenoxide</a:t>
            </a:r>
            <a:endParaRPr lang="en-US" sz="2000" dirty="0">
              <a:latin typeface="MinionPro-Regular"/>
            </a:endParaRPr>
          </a:p>
          <a:p>
            <a:r>
              <a:rPr lang="en-US" sz="2000" dirty="0">
                <a:latin typeface="MinionPro-Regular"/>
              </a:rPr>
              <a:t>ions in this way.</a:t>
            </a:r>
          </a:p>
          <a:p>
            <a:endParaRPr lang="en-US" sz="2000" dirty="0">
              <a:latin typeface="MinionPro-Regular"/>
            </a:endParaRPr>
          </a:p>
          <a:p>
            <a:endParaRPr lang="en-US" sz="2000" dirty="0">
              <a:latin typeface="MinionPro-Regular"/>
            </a:endParaRPr>
          </a:p>
          <a:p>
            <a:endParaRPr lang="en-US" sz="2000" dirty="0"/>
          </a:p>
        </p:txBody>
      </p:sp>
      <p:pic>
        <p:nvPicPr>
          <p:cNvPr id="3" name="Picture 2"/>
          <p:cNvPicPr>
            <a:picLocks noChangeAspect="1"/>
          </p:cNvPicPr>
          <p:nvPr/>
        </p:nvPicPr>
        <p:blipFill>
          <a:blip r:embed="rId3"/>
          <a:stretch>
            <a:fillRect/>
          </a:stretch>
        </p:blipFill>
        <p:spPr>
          <a:xfrm>
            <a:off x="1842448" y="1323833"/>
            <a:ext cx="5500048" cy="2115403"/>
          </a:xfrm>
          <a:prstGeom prst="rect">
            <a:avLst/>
          </a:prstGeom>
        </p:spPr>
      </p:pic>
      <p:pic>
        <p:nvPicPr>
          <p:cNvPr id="4" name="Picture 3"/>
          <p:cNvPicPr>
            <a:picLocks noChangeAspect="1"/>
          </p:cNvPicPr>
          <p:nvPr/>
        </p:nvPicPr>
        <p:blipFill>
          <a:blip r:embed="rId4"/>
          <a:stretch>
            <a:fillRect/>
          </a:stretch>
        </p:blipFill>
        <p:spPr>
          <a:xfrm>
            <a:off x="1323833" y="4831308"/>
            <a:ext cx="6018663" cy="1762470"/>
          </a:xfrm>
          <a:prstGeom prst="rect">
            <a:avLst/>
          </a:prstGeom>
        </p:spPr>
      </p:pic>
    </p:spTree>
    <p:extLst>
      <p:ext uri="{BB962C8B-B14F-4D97-AF65-F5344CB8AC3E}">
        <p14:creationId xmlns:p14="http://schemas.microsoft.com/office/powerpoint/2010/main" val="7292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16 07_UNF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08" y="2203191"/>
            <a:ext cx="6324600"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228600" y="533400"/>
            <a:ext cx="8534400"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t>Reactions of Alcohols</a:t>
            </a:r>
          </a:p>
          <a:p>
            <a:endParaRPr lang="en-US" b="1" dirty="0"/>
          </a:p>
          <a:p>
            <a:r>
              <a:rPr lang="en-US" b="1" dirty="0"/>
              <a:t>1- Dehydration of Alcohols to Alkenes</a:t>
            </a:r>
          </a:p>
          <a:p>
            <a:r>
              <a:rPr lang="en-US" sz="2200" dirty="0">
                <a:latin typeface="MinionPro-Regular"/>
              </a:rPr>
              <a:t>Alcohols can be dehydrated by heating them with a strong acid</a:t>
            </a: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000" dirty="0">
              <a:latin typeface="MinionPro-Regular"/>
            </a:endParaRPr>
          </a:p>
          <a:p>
            <a:r>
              <a:rPr lang="en-US" sz="2200" dirty="0">
                <a:latin typeface="MinionPro-Regular"/>
              </a:rPr>
              <a:t>This type of reaction, which can be used to prepare alkenes, is the reverse of hydration . It is an </a:t>
            </a:r>
            <a:r>
              <a:rPr lang="en-US" sz="2200" i="1" dirty="0">
                <a:latin typeface="MinionPro-It"/>
              </a:rPr>
              <a:t>elimination reaction </a:t>
            </a:r>
            <a:r>
              <a:rPr lang="en-US" sz="2200" dirty="0">
                <a:latin typeface="MinionPro-Regular"/>
              </a:rPr>
              <a:t>and can occur by either an E1 or an E2 mechanism, depending on the class of the alcohol.</a:t>
            </a:r>
            <a:endParaRPr lang="en-US" sz="2200" dirty="0"/>
          </a:p>
        </p:txBody>
      </p:sp>
    </p:spTree>
    <p:extLst>
      <p:ext uri="{BB962C8B-B14F-4D97-AF65-F5344CB8AC3E}">
        <p14:creationId xmlns:p14="http://schemas.microsoft.com/office/powerpoint/2010/main" val="414299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 217 07_UN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82645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035" name="TextBox 1"/>
          <p:cNvSpPr txBox="1">
            <a:spLocks noChangeArrowheads="1"/>
          </p:cNvSpPr>
          <p:nvPr/>
        </p:nvSpPr>
        <p:spPr bwMode="auto">
          <a:xfrm>
            <a:off x="533399" y="1138451"/>
            <a:ext cx="8264525"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Sometimes a single alcohol gives two or more alkenes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MinionPro-Regular"/>
              </a:rPr>
              <a:t>In these cases, </a:t>
            </a:r>
            <a:r>
              <a:rPr lang="en-US" i="1" dirty="0">
                <a:latin typeface="MinionPro-It"/>
              </a:rPr>
              <a:t>the alkene with the most substituted double bond usually predominates </a:t>
            </a:r>
            <a:r>
              <a:rPr lang="en-US" dirty="0">
                <a:latin typeface="MinionPro-Regular"/>
              </a:rPr>
              <a:t>. By “most substituted,” we mean the alkene with the greatest number of alkyl groups on the doubly bonded carbons.</a:t>
            </a:r>
            <a:endParaRPr lang="en-US" dirty="0"/>
          </a:p>
        </p:txBody>
      </p:sp>
    </p:spTree>
    <p:extLst>
      <p:ext uri="{BB962C8B-B14F-4D97-AF65-F5344CB8AC3E}">
        <p14:creationId xmlns:p14="http://schemas.microsoft.com/office/powerpoint/2010/main" val="126891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18 07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78" y="2357229"/>
            <a:ext cx="52578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155812" y="573765"/>
            <a:ext cx="9151961" cy="8279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2- The Reaction of Alcohols with Hydrogen Halides </a:t>
            </a:r>
          </a:p>
          <a:p>
            <a:endParaRPr lang="en-US" sz="2000" b="1" dirty="0"/>
          </a:p>
          <a:p>
            <a:r>
              <a:rPr lang="en-US" sz="2000" dirty="0"/>
              <a:t>  Alcohols react with hydrogen halides (</a:t>
            </a:r>
            <a:r>
              <a:rPr lang="en-US" sz="2000" dirty="0" err="1"/>
              <a:t>HCl</a:t>
            </a:r>
            <a:r>
              <a:rPr lang="en-US" sz="2000" dirty="0"/>
              <a:t>, </a:t>
            </a:r>
            <a:r>
              <a:rPr lang="en-US" sz="2000" dirty="0" err="1"/>
              <a:t>HBr</a:t>
            </a:r>
            <a:r>
              <a:rPr lang="en-US" sz="2000" dirty="0"/>
              <a:t>, and HI) to give alkyl halides</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Because halide ions are good nucleophiles, we obtain mainly substitution products instead of dehydration. Once again, the reaction rate and mechanism depend on the class of alcohol (tertiary, secondary, or primary).</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The reaction occurs by an S</a:t>
            </a:r>
            <a:r>
              <a:rPr lang="en-US" sz="1600" baseline="-25000" dirty="0">
                <a:latin typeface="MinionPro-Regular"/>
              </a:rPr>
              <a:t>N</a:t>
            </a:r>
            <a:r>
              <a:rPr lang="en-US" sz="2000" dirty="0">
                <a:latin typeface="MinionPro-Regular"/>
              </a:rPr>
              <a:t>1 mechanism and involves a carbocation intermediate.</a:t>
            </a:r>
            <a:endParaRPr lang="en-US" sz="2000" dirty="0"/>
          </a:p>
          <a:p>
            <a:endParaRPr lang="en-US" sz="2000" b="1" dirty="0"/>
          </a:p>
          <a:p>
            <a:endParaRPr lang="en-US" sz="2000" b="1" dirty="0"/>
          </a:p>
          <a:p>
            <a:endParaRPr lang="en-US" sz="2000" b="1" dirty="0"/>
          </a:p>
          <a:p>
            <a:endParaRPr lang="en-US" sz="2000" b="1" dirty="0"/>
          </a:p>
          <a:p>
            <a:endParaRPr lang="en-US" sz="2000" b="1" dirty="0"/>
          </a:p>
          <a:p>
            <a:endParaRPr lang="en-US" b="1" dirty="0"/>
          </a:p>
          <a:p>
            <a:endParaRPr lang="en-US" b="1" dirty="0"/>
          </a:p>
        </p:txBody>
      </p:sp>
      <p:pic>
        <p:nvPicPr>
          <p:cNvPr id="45059" name="Picture 2" descr="p 218 07_UNF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89" y="4553803"/>
            <a:ext cx="8001000" cy="86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3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 218 07_UN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21" y="2593075"/>
            <a:ext cx="7848600" cy="9922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41444" y="736979"/>
            <a:ext cx="8045355" cy="6017032"/>
          </a:xfrm>
          <a:prstGeom prst="rect">
            <a:avLst/>
          </a:prstGeom>
          <a:noFill/>
        </p:spPr>
        <p:txBody>
          <a:bodyPr wrap="square" rtlCol="0">
            <a:spAutoFit/>
          </a:bodyPr>
          <a:lstStyle/>
          <a:p>
            <a:r>
              <a:rPr lang="en-US" sz="2000" dirty="0">
                <a:latin typeface="MinionPro-Regular"/>
              </a:rPr>
              <a:t>   On the other hand, 1-butanol, a primary alcohol, reacts slowly and must be heated for several hours with a mixture of concentrated hydrochloric acid and a Lewis acid catalyst such as zinc chloride to accomplish the same type of reaction.</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The reaction occurs by an S</a:t>
            </a:r>
            <a:r>
              <a:rPr lang="en-US" sz="2000" baseline="-25000" dirty="0">
                <a:latin typeface="MinionPro-Regular"/>
              </a:rPr>
              <a:t>N</a:t>
            </a:r>
            <a:r>
              <a:rPr lang="en-US" sz="2000" dirty="0">
                <a:latin typeface="MinionPro-Regular"/>
              </a:rPr>
              <a:t>2 mechanism.</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Secondary alcohols react at intermediate rates by both S</a:t>
            </a:r>
            <a:r>
              <a:rPr lang="en-US" sz="800" dirty="0">
                <a:latin typeface="MinionPro-Regular"/>
              </a:rPr>
              <a:t>N</a:t>
            </a:r>
            <a:r>
              <a:rPr lang="en-US" sz="2000" dirty="0">
                <a:latin typeface="MinionPro-Regular"/>
              </a:rPr>
              <a:t>1 and S</a:t>
            </a:r>
            <a:r>
              <a:rPr lang="en-US" sz="800" dirty="0">
                <a:latin typeface="MinionPro-Regular"/>
              </a:rPr>
              <a:t>N</a:t>
            </a:r>
            <a:r>
              <a:rPr lang="en-US" sz="2000" dirty="0">
                <a:latin typeface="MinionPro-Regular"/>
              </a:rPr>
              <a:t>2 mechanisms.</a:t>
            </a:r>
          </a:p>
        </p:txBody>
      </p:sp>
      <p:pic>
        <p:nvPicPr>
          <p:cNvPr id="3" name="Picture 2"/>
          <p:cNvPicPr>
            <a:picLocks noChangeAspect="1"/>
          </p:cNvPicPr>
          <p:nvPr/>
        </p:nvPicPr>
        <p:blipFill>
          <a:blip r:embed="rId3"/>
          <a:stretch>
            <a:fillRect/>
          </a:stretch>
        </p:blipFill>
        <p:spPr>
          <a:xfrm>
            <a:off x="947270" y="4420500"/>
            <a:ext cx="6785436" cy="1292464"/>
          </a:xfrm>
          <a:prstGeom prst="rect">
            <a:avLst/>
          </a:prstGeom>
        </p:spPr>
      </p:pic>
    </p:spTree>
    <p:extLst>
      <p:ext uri="{BB962C8B-B14F-4D97-AF65-F5344CB8AC3E}">
        <p14:creationId xmlns:p14="http://schemas.microsoft.com/office/powerpoint/2010/main" val="66127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19 07_UNF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45" y="2765946"/>
            <a:ext cx="7010400" cy="1481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228600" y="457200"/>
            <a:ext cx="8534400" cy="5139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Other Ways to Prepare Alkyl Halides from Alcohols</a:t>
            </a:r>
          </a:p>
          <a:p>
            <a:endParaRPr lang="en-US" b="1" dirty="0"/>
          </a:p>
          <a:p>
            <a:r>
              <a:rPr lang="en-US" sz="2000" dirty="0">
                <a:latin typeface="MinionPro-Regular"/>
              </a:rPr>
              <a:t>Since alkyl halides are extremely useful in synthesis, it is not surprising that chemists have devised several ways to prepare them from alcohols.</a:t>
            </a:r>
          </a:p>
          <a:p>
            <a:endParaRPr lang="en-US" sz="2000" dirty="0">
              <a:latin typeface="MinionPro-Regular"/>
            </a:endParaRPr>
          </a:p>
          <a:p>
            <a:pPr marL="457200" indent="-457200">
              <a:buAutoNum type="arabicPeriod"/>
            </a:pPr>
            <a:r>
              <a:rPr lang="en-US" sz="2000" dirty="0" err="1">
                <a:latin typeface="MinionPro-Regular"/>
              </a:rPr>
              <a:t>Thionyl</a:t>
            </a:r>
            <a:r>
              <a:rPr lang="en-US" sz="2000" dirty="0">
                <a:latin typeface="MinionPro-Regular"/>
              </a:rPr>
              <a:t> chloride reacts with alcohols to give alkyl chlorides.</a:t>
            </a: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r>
              <a:rPr lang="en-US" sz="2000" dirty="0">
                <a:latin typeface="MinionPro-Regular"/>
              </a:rPr>
              <a:t>Phosphorus halides also convert alcohols to alkyl halides.</a:t>
            </a:r>
          </a:p>
          <a:p>
            <a:pPr marL="457200" indent="-457200">
              <a:buAutoNum type="arabicPeriod"/>
            </a:pPr>
            <a:endParaRPr lang="en-US" sz="2000" dirty="0">
              <a:latin typeface="MinionPro-Regular"/>
            </a:endParaRPr>
          </a:p>
          <a:p>
            <a:pPr marL="457200" indent="-457200">
              <a:buAutoNum type="arabicPeriod"/>
            </a:pPr>
            <a:endParaRPr lang="en-US" sz="2000" dirty="0"/>
          </a:p>
        </p:txBody>
      </p:sp>
      <p:pic>
        <p:nvPicPr>
          <p:cNvPr id="48131" name="Picture 2" descr="p 220 07_UNF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6275"/>
            <a:ext cx="6324600" cy="86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281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009" y="1364776"/>
            <a:ext cx="7623910" cy="2721449"/>
          </a:xfrm>
          <a:prstGeom prst="rect">
            <a:avLst/>
          </a:prstGeom>
        </p:spPr>
      </p:pic>
    </p:spTree>
    <p:extLst>
      <p:ext uri="{BB962C8B-B14F-4D97-AF65-F5344CB8AC3E}">
        <p14:creationId xmlns:p14="http://schemas.microsoft.com/office/powerpoint/2010/main" val="383603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FC8C2FE5-B204-49DA-9D63-8D0DD5164ADD}"/>
              </a:ext>
            </a:extLst>
          </p:cNvPr>
          <p:cNvGraphicFramePr>
            <a:graphicFrameLocks noChangeAspect="1"/>
          </p:cNvGraphicFramePr>
          <p:nvPr>
            <p:extLst>
              <p:ext uri="{D42A27DB-BD31-4B8C-83A1-F6EECF244321}">
                <p14:modId xmlns:p14="http://schemas.microsoft.com/office/powerpoint/2010/main" val="1973118747"/>
              </p:ext>
            </p:extLst>
          </p:nvPr>
        </p:nvGraphicFramePr>
        <p:xfrm>
          <a:off x="363441" y="410502"/>
          <a:ext cx="8791405" cy="4963355"/>
        </p:xfrm>
        <a:graphic>
          <a:graphicData uri="http://schemas.openxmlformats.org/presentationml/2006/ole">
            <mc:AlternateContent xmlns:mc="http://schemas.openxmlformats.org/markup-compatibility/2006">
              <mc:Choice xmlns:v="urn:schemas-microsoft-com:vml" Requires="v">
                <p:oleObj spid="_x0000_s1037" name="ChemSketch" r:id="rId3" imgW="4364280" imgH="2464560" progId="ACD.ChemSketch.20">
                  <p:embed/>
                </p:oleObj>
              </mc:Choice>
              <mc:Fallback>
                <p:oleObj name="ChemSketch" r:id="rId3" imgW="4364280" imgH="2464560" progId="ACD.ChemSketch.20">
                  <p:embed/>
                  <p:pic>
                    <p:nvPicPr>
                      <p:cNvPr id="0" name=""/>
                      <p:cNvPicPr/>
                      <p:nvPr/>
                    </p:nvPicPr>
                    <p:blipFill>
                      <a:blip r:embed="rId4"/>
                      <a:stretch>
                        <a:fillRect/>
                      </a:stretch>
                    </p:blipFill>
                    <p:spPr>
                      <a:xfrm>
                        <a:off x="363441" y="410502"/>
                        <a:ext cx="8791405" cy="4963355"/>
                      </a:xfrm>
                      <a:prstGeom prst="rect">
                        <a:avLst/>
                      </a:prstGeom>
                    </p:spPr>
                  </p:pic>
                </p:oleObj>
              </mc:Fallback>
            </mc:AlternateContent>
          </a:graphicData>
        </a:graphic>
      </p:graphicFrame>
    </p:spTree>
    <p:extLst>
      <p:ext uri="{BB962C8B-B14F-4D97-AF65-F5344CB8AC3E}">
        <p14:creationId xmlns:p14="http://schemas.microsoft.com/office/powerpoint/2010/main" val="346355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6850" y="1569492"/>
            <a:ext cx="6210300" cy="3220871"/>
          </a:xfrm>
          <a:prstGeom prst="rect">
            <a:avLst/>
          </a:prstGeom>
        </p:spPr>
      </p:pic>
    </p:spTree>
    <p:extLst>
      <p:ext uri="{BB962C8B-B14F-4D97-AF65-F5344CB8AC3E}">
        <p14:creationId xmlns:p14="http://schemas.microsoft.com/office/powerpoint/2010/main" val="88312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221 07_UNF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88369"/>
            <a:ext cx="6781800" cy="1768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0178" name="TextBox 1"/>
          <p:cNvSpPr txBox="1">
            <a:spLocks noChangeArrowheads="1"/>
          </p:cNvSpPr>
          <p:nvPr/>
        </p:nvSpPr>
        <p:spPr bwMode="auto">
          <a:xfrm>
            <a:off x="330389" y="217589"/>
            <a:ext cx="8407022"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3- Oxidation of Alcohols to Aldehydes, Ketones, and Carboxylic Acids</a:t>
            </a:r>
          </a:p>
          <a:p>
            <a:endParaRPr lang="en-US" b="1" dirty="0"/>
          </a:p>
          <a:p>
            <a:r>
              <a:rPr lang="en-US" sz="2200" dirty="0">
                <a:latin typeface="MinionPro-Regular"/>
              </a:rPr>
              <a:t>Alcohols with at least one hydrogen attached to the hydroxyl-bearing carbon can be oxidized to carbonyl compounds.</a:t>
            </a:r>
          </a:p>
          <a:p>
            <a:r>
              <a:rPr lang="en-US" sz="2200" dirty="0">
                <a:latin typeface="MinionPro-Regular"/>
              </a:rPr>
              <a:t> Primary alcohols give aldehydes, which may be further oxidized to carboxylic acids. </a:t>
            </a: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r>
              <a:rPr lang="en-US" sz="2200" dirty="0">
                <a:latin typeface="MinionPro-Regular"/>
              </a:rPr>
              <a:t>Secondary alcohols give ketones.</a:t>
            </a:r>
            <a:endParaRPr lang="en-US" sz="2200" b="1" dirty="0"/>
          </a:p>
        </p:txBody>
      </p:sp>
      <p:pic>
        <p:nvPicPr>
          <p:cNvPr id="50179" name="Picture 2" descr="p 221 07_UNF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42014"/>
            <a:ext cx="4800600" cy="1418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10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 221 07_UNF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76" y="2724552"/>
            <a:ext cx="6324600" cy="2587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86602" y="464023"/>
            <a:ext cx="8256896" cy="1754326"/>
          </a:xfrm>
          <a:prstGeom prst="rect">
            <a:avLst/>
          </a:prstGeom>
          <a:noFill/>
        </p:spPr>
        <p:txBody>
          <a:bodyPr wrap="square" rtlCol="0">
            <a:spAutoFit/>
          </a:bodyPr>
          <a:lstStyle/>
          <a:p>
            <a:r>
              <a:rPr lang="en-US" dirty="0">
                <a:latin typeface="MinionPro-Regular"/>
              </a:rPr>
              <a:t>  Tertiary alcohols, having no hydrogen atom on the hydroxyl-bearing carbon, do not undergo this type of oxidation. </a:t>
            </a:r>
          </a:p>
          <a:p>
            <a:endParaRPr lang="en-US" dirty="0">
              <a:latin typeface="MinionPro-Regular"/>
            </a:endParaRPr>
          </a:p>
          <a:p>
            <a:r>
              <a:rPr lang="en-US" dirty="0">
                <a:latin typeface="MinionPro-Regular"/>
              </a:rPr>
              <a:t>   A common laboratory oxidizing agent for alcohols is chromic anhydride, CrO</a:t>
            </a:r>
            <a:r>
              <a:rPr lang="en-US" baseline="-25000" dirty="0">
                <a:latin typeface="MinionPro-Regular"/>
              </a:rPr>
              <a:t>3</a:t>
            </a:r>
            <a:r>
              <a:rPr lang="en-US" dirty="0">
                <a:latin typeface="MinionPro-Regular"/>
              </a:rPr>
              <a:t>, dissolved in aqueous sulfuric acid (</a:t>
            </a:r>
            <a:r>
              <a:rPr lang="en-US" b="1" dirty="0">
                <a:latin typeface="MinionPro-Bold"/>
              </a:rPr>
              <a:t>Jones’ reagent</a:t>
            </a:r>
            <a:r>
              <a:rPr lang="en-US" dirty="0">
                <a:latin typeface="MinionPro-Regular"/>
              </a:rPr>
              <a:t>). Acetone is used as a solvent in such oxidations. </a:t>
            </a:r>
            <a:endParaRPr lang="en-US" dirty="0"/>
          </a:p>
        </p:txBody>
      </p:sp>
    </p:spTree>
    <p:extLst>
      <p:ext uri="{BB962C8B-B14F-4D97-AF65-F5344CB8AC3E}">
        <p14:creationId xmlns:p14="http://schemas.microsoft.com/office/powerpoint/2010/main" val="84673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21 07_UNF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324600" cy="1223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2226" name="Picture 2" descr="p 221 07_UNF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26557"/>
            <a:ext cx="5943600" cy="1350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227" name="TextBox 1"/>
          <p:cNvSpPr txBox="1">
            <a:spLocks noChangeArrowheads="1"/>
          </p:cNvSpPr>
          <p:nvPr/>
        </p:nvSpPr>
        <p:spPr bwMode="auto">
          <a:xfrm>
            <a:off x="381000" y="381000"/>
            <a:ext cx="8534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With primary alcohols, oxidation can be stopped at the aldehyde stage by special reagents, such as </a:t>
            </a:r>
            <a:r>
              <a:rPr lang="en-US" sz="2000" dirty="0" err="1"/>
              <a:t>Pyridinium</a:t>
            </a:r>
            <a:r>
              <a:rPr lang="en-US" sz="2000" dirty="0"/>
              <a:t> </a:t>
            </a:r>
            <a:r>
              <a:rPr lang="en-US" sz="2000" dirty="0" err="1"/>
              <a:t>Chlorochromate</a:t>
            </a:r>
            <a:r>
              <a:rPr lang="en-US" sz="2000" dirty="0"/>
              <a:t> (PCC)</a:t>
            </a:r>
          </a:p>
        </p:txBody>
      </p:sp>
    </p:spTree>
    <p:extLst>
      <p:ext uri="{BB962C8B-B14F-4D97-AF65-F5344CB8AC3E}">
        <p14:creationId xmlns:p14="http://schemas.microsoft.com/office/powerpoint/2010/main" val="209686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9112" y="1160061"/>
            <a:ext cx="6507282" cy="3257194"/>
          </a:xfrm>
          <a:prstGeom prst="rect">
            <a:avLst/>
          </a:prstGeom>
        </p:spPr>
      </p:pic>
    </p:spTree>
    <p:extLst>
      <p:ext uri="{BB962C8B-B14F-4D97-AF65-F5344CB8AC3E}">
        <p14:creationId xmlns:p14="http://schemas.microsoft.com/office/powerpoint/2010/main" val="365375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275" y="1310184"/>
            <a:ext cx="6267450" cy="4080681"/>
          </a:xfrm>
          <a:prstGeom prst="rect">
            <a:avLst/>
          </a:prstGeom>
        </p:spPr>
      </p:pic>
    </p:spTree>
    <p:extLst>
      <p:ext uri="{BB962C8B-B14F-4D97-AF65-F5344CB8AC3E}">
        <p14:creationId xmlns:p14="http://schemas.microsoft.com/office/powerpoint/2010/main" val="303230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234 08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2900"/>
            <a:ext cx="9144000" cy="3627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4" name="Picture 2" descr="p 234 08_UN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0"/>
            <a:ext cx="2590800" cy="1474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315" name="TextBox 1"/>
          <p:cNvSpPr txBox="1">
            <a:spLocks noChangeArrowheads="1"/>
          </p:cNvSpPr>
          <p:nvPr/>
        </p:nvSpPr>
        <p:spPr bwMode="auto">
          <a:xfrm>
            <a:off x="457200" y="457200"/>
            <a:ext cx="807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u="sng" dirty="0"/>
              <a:t>Chapter 8: Ethers and Epoxides</a:t>
            </a:r>
          </a:p>
        </p:txBody>
      </p:sp>
      <p:sp>
        <p:nvSpPr>
          <p:cNvPr id="13316" name="TextBox 2"/>
          <p:cNvSpPr txBox="1">
            <a:spLocks noChangeArrowheads="1"/>
          </p:cNvSpPr>
          <p:nvPr/>
        </p:nvSpPr>
        <p:spPr bwMode="auto">
          <a:xfrm>
            <a:off x="3048000" y="5867400"/>
            <a:ext cx="5562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Diethyl ether in starting fluid</a:t>
            </a:r>
          </a:p>
        </p:txBody>
      </p:sp>
    </p:spTree>
    <p:extLst>
      <p:ext uri="{BB962C8B-B14F-4D97-AF65-F5344CB8AC3E}">
        <p14:creationId xmlns:p14="http://schemas.microsoft.com/office/powerpoint/2010/main" val="363239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235 08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19992"/>
            <a:ext cx="8447964" cy="159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2" name="Picture 2" descr="p 235 08_UN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5888"/>
            <a:ext cx="8529851" cy="2170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363" name="TextBox 1"/>
          <p:cNvSpPr txBox="1">
            <a:spLocks noChangeArrowheads="1"/>
          </p:cNvSpPr>
          <p:nvPr/>
        </p:nvSpPr>
        <p:spPr bwMode="auto">
          <a:xfrm>
            <a:off x="381000" y="381000"/>
            <a:ext cx="8558284"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8.1 Nomenclature of Ethers</a:t>
            </a:r>
          </a:p>
          <a:p>
            <a:endParaRPr lang="en-US" b="1" dirty="0"/>
          </a:p>
          <a:p>
            <a:r>
              <a:rPr lang="en-US" dirty="0">
                <a:latin typeface="MinionPro-Regular"/>
              </a:rPr>
              <a:t>  </a:t>
            </a:r>
            <a:r>
              <a:rPr lang="en-US" sz="2000" dirty="0">
                <a:latin typeface="MinionPro-Regular"/>
              </a:rPr>
              <a:t>Ethers are usually named by giving the name of each alkyl or aryl group, in alphabetical order, followed by the word </a:t>
            </a:r>
            <a:r>
              <a:rPr lang="en-US" sz="2000" i="1" dirty="0">
                <a:latin typeface="MinionPro-It"/>
              </a:rPr>
              <a:t>ether.</a:t>
            </a:r>
            <a:endParaRPr lang="en-US" sz="2000" dirty="0"/>
          </a:p>
        </p:txBody>
      </p:sp>
    </p:spTree>
    <p:extLst>
      <p:ext uri="{BB962C8B-B14F-4D97-AF65-F5344CB8AC3E}">
        <p14:creationId xmlns:p14="http://schemas.microsoft.com/office/powerpoint/2010/main" val="257321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35 08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2601913" cy="106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304800"/>
            <a:ext cx="815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What are the correct names for the following ethers? </a:t>
            </a:r>
          </a:p>
        </p:txBody>
      </p:sp>
      <p:pic>
        <p:nvPicPr>
          <p:cNvPr id="16387" name="Picture 2" descr="p 236 08_UN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218" y="2586037"/>
            <a:ext cx="3570288"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6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236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4" y="3249305"/>
            <a:ext cx="8824984" cy="3214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380999" y="457200"/>
            <a:ext cx="8503693"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8.2 Physical Properties of Ethers</a:t>
            </a:r>
          </a:p>
          <a:p>
            <a:endParaRPr lang="en-US" b="1" dirty="0"/>
          </a:p>
          <a:p>
            <a:r>
              <a:rPr lang="en-US" sz="2200" b="1" dirty="0">
                <a:latin typeface="MinionPro-Regular"/>
              </a:rPr>
              <a:t>1- </a:t>
            </a:r>
            <a:r>
              <a:rPr lang="en-US" sz="2200" dirty="0">
                <a:latin typeface="MinionPro-Regular"/>
              </a:rPr>
              <a:t>Ethers are colorless compounds with characteristic, relatively pleasant odors. They have lower boiling points (</a:t>
            </a:r>
            <a:r>
              <a:rPr lang="en-US" sz="2200" dirty="0" err="1">
                <a:latin typeface="MinionPro-Regular"/>
              </a:rPr>
              <a:t>bp’s</a:t>
            </a:r>
            <a:r>
              <a:rPr lang="en-US" sz="2200" dirty="0">
                <a:latin typeface="MinionPro-Regular"/>
              </a:rPr>
              <a:t>) than alcohols with an equal number of carbon atoms. In fact, an ether has nearly the same </a:t>
            </a:r>
            <a:r>
              <a:rPr lang="en-US" sz="2200" dirty="0" err="1">
                <a:latin typeface="MinionPro-Regular"/>
              </a:rPr>
              <a:t>bp</a:t>
            </a:r>
            <a:r>
              <a:rPr lang="en-US" sz="2200" dirty="0">
                <a:latin typeface="MinionPro-Regular"/>
              </a:rPr>
              <a:t> as the corresponding hydrocarbon in which a </a:t>
            </a:r>
            <a:r>
              <a:rPr lang="en-US" sz="2200" dirty="0">
                <a:latin typeface="ProgressivePi"/>
              </a:rPr>
              <a:t>-</a:t>
            </a:r>
            <a:r>
              <a:rPr lang="en-US" sz="2200" dirty="0">
                <a:latin typeface="MinionPro-Regular"/>
              </a:rPr>
              <a:t>CH</a:t>
            </a:r>
            <a:r>
              <a:rPr lang="en-US" sz="2200" baseline="-25000" dirty="0">
                <a:latin typeface="MinionPro-Regular"/>
              </a:rPr>
              <a:t>2</a:t>
            </a:r>
            <a:r>
              <a:rPr lang="en-US" sz="2200" dirty="0">
                <a:latin typeface="ProgressivePi"/>
              </a:rPr>
              <a:t>- </a:t>
            </a:r>
            <a:r>
              <a:rPr lang="en-US" sz="2200" dirty="0">
                <a:latin typeface="MinionPro-Regular"/>
              </a:rPr>
              <a:t>group replaces the ether’s oxygen.</a:t>
            </a:r>
            <a:endParaRPr lang="en-US" sz="2200" b="1" dirty="0"/>
          </a:p>
          <a:p>
            <a:endParaRPr lang="en-US" b="1" dirty="0"/>
          </a:p>
        </p:txBody>
      </p:sp>
    </p:spTree>
    <p:extLst>
      <p:ext uri="{BB962C8B-B14F-4D97-AF65-F5344CB8AC3E}">
        <p14:creationId xmlns:p14="http://schemas.microsoft.com/office/powerpoint/2010/main" val="246715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07 07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629400" cy="1308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457200"/>
            <a:ext cx="822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7.1 Nomenclature of Alcohols</a:t>
            </a:r>
          </a:p>
        </p:txBody>
      </p:sp>
      <p:sp>
        <p:nvSpPr>
          <p:cNvPr id="16387" name="TextBox 2"/>
          <p:cNvSpPr txBox="1">
            <a:spLocks noChangeArrowheads="1"/>
          </p:cNvSpPr>
          <p:nvPr/>
        </p:nvSpPr>
        <p:spPr bwMode="auto">
          <a:xfrm>
            <a:off x="228600" y="1066800"/>
            <a:ext cx="8763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In the IUPAC system, the hydroxyl group in alcohols is indicated by the ending </a:t>
            </a:r>
            <a:r>
              <a:rPr lang="en-US" sz="1600" b="1" dirty="0"/>
              <a:t>–</a:t>
            </a:r>
            <a:r>
              <a:rPr lang="en-US" sz="1600" b="1" dirty="0" err="1"/>
              <a:t>ol</a:t>
            </a:r>
            <a:r>
              <a:rPr lang="en-US" sz="1600"/>
              <a:t>. In common names, the separate word </a:t>
            </a:r>
            <a:r>
              <a:rPr lang="en-US" sz="1600" i="1"/>
              <a:t>alcohol</a:t>
            </a:r>
            <a:r>
              <a:rPr lang="en-US" sz="1600"/>
              <a:t> is placed after the name of the alkyl group.</a:t>
            </a:r>
          </a:p>
        </p:txBody>
      </p:sp>
      <p:pic>
        <p:nvPicPr>
          <p:cNvPr id="5" name="Picture 2" descr="p 207 07_UN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136409"/>
            <a:ext cx="7162800" cy="1409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029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237 08_UN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2971800" cy="1257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434" name="TextBox 1"/>
          <p:cNvSpPr txBox="1">
            <a:spLocks noChangeArrowheads="1"/>
          </p:cNvSpPr>
          <p:nvPr/>
        </p:nvSpPr>
        <p:spPr bwMode="auto">
          <a:xfrm>
            <a:off x="152400" y="2971800"/>
            <a:ext cx="89916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000" dirty="0"/>
          </a:p>
          <a:p>
            <a:r>
              <a:rPr lang="en-US" sz="2000" dirty="0">
                <a:latin typeface="MinionPro-Regular"/>
              </a:rPr>
              <a:t>Because of their structures (no O</a:t>
            </a:r>
            <a:r>
              <a:rPr lang="en-US" sz="2000" dirty="0">
                <a:latin typeface="ProgressivePi"/>
              </a:rPr>
              <a:t>-</a:t>
            </a:r>
            <a:r>
              <a:rPr lang="en-US" sz="2000" dirty="0">
                <a:latin typeface="MinionPro-Regular"/>
              </a:rPr>
              <a:t>H bonds), ether molecules cannot form hydrogen bonds with one another. This is why they boil at much lower temperatures than their isomeric alcohols</a:t>
            </a:r>
            <a:endParaRPr lang="en-US" sz="2000" dirty="0"/>
          </a:p>
          <a:p>
            <a:endParaRPr lang="en-US" sz="2000" dirty="0"/>
          </a:p>
          <a:p>
            <a:r>
              <a:rPr lang="en-US" sz="2000" dirty="0"/>
              <a:t>Although ethers cannot form hydrogen bonds with one another, they do form hydrogen bonds  with alcohols. This explains why ethers and alcohols are mutually soluble.</a:t>
            </a:r>
          </a:p>
        </p:txBody>
      </p:sp>
    </p:spTree>
    <p:extLst>
      <p:ext uri="{BB962C8B-B14F-4D97-AF65-F5344CB8AC3E}">
        <p14:creationId xmlns:p14="http://schemas.microsoft.com/office/powerpoint/2010/main" val="77956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237 08_UN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88" y="4648200"/>
            <a:ext cx="6705600" cy="1296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152400" y="381000"/>
            <a:ext cx="853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  2- Ethers as Solvents</a:t>
            </a:r>
          </a:p>
        </p:txBody>
      </p:sp>
      <p:sp>
        <p:nvSpPr>
          <p:cNvPr id="19459" name="TextBox 2"/>
          <p:cNvSpPr txBox="1">
            <a:spLocks noChangeArrowheads="1"/>
          </p:cNvSpPr>
          <p:nvPr/>
        </p:nvSpPr>
        <p:spPr bwMode="auto">
          <a:xfrm>
            <a:off x="304800" y="1143000"/>
            <a:ext cx="86868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Ethers are relatively inert compounds. They do no usually react with dilute acids or bases or common oxidizing and reducing agents. They do not react with metallic sodium unlike alcohols. Their inert nature and the fact that most organic compounds are ether-soluble makes them  excellent solvents for organic reactions.</a:t>
            </a:r>
          </a:p>
        </p:txBody>
      </p:sp>
      <p:sp>
        <p:nvSpPr>
          <p:cNvPr id="19460" name="TextBox 3"/>
          <p:cNvSpPr txBox="1">
            <a:spLocks noChangeArrowheads="1"/>
          </p:cNvSpPr>
          <p:nvPr/>
        </p:nvSpPr>
        <p:spPr bwMode="auto">
          <a:xfrm>
            <a:off x="152400" y="2890886"/>
            <a:ext cx="85344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p>
          <a:p>
            <a:r>
              <a:rPr lang="en-US" sz="2000" b="1" dirty="0"/>
              <a:t>3- </a:t>
            </a:r>
            <a:r>
              <a:rPr lang="en-US" sz="2000" dirty="0"/>
              <a:t>When ethers are exposed to air for a long time, they form peroxides and may result to explosives. FeSO</a:t>
            </a:r>
            <a:r>
              <a:rPr lang="en-US" sz="2000" baseline="-25000" dirty="0"/>
              <a:t>4</a:t>
            </a:r>
            <a:r>
              <a:rPr lang="en-US" sz="2000" dirty="0"/>
              <a:t> is usually added to destroy the peroxides.</a:t>
            </a:r>
          </a:p>
        </p:txBody>
      </p:sp>
    </p:spTree>
    <p:extLst>
      <p:ext uri="{BB962C8B-B14F-4D97-AF65-F5344CB8AC3E}">
        <p14:creationId xmlns:p14="http://schemas.microsoft.com/office/powerpoint/2010/main" val="160922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37 08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129" y="1747044"/>
            <a:ext cx="5943600" cy="7095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381000" y="457200"/>
            <a:ext cx="876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Grignard Reagent : an Organometallic Compound</a:t>
            </a:r>
          </a:p>
        </p:txBody>
      </p:sp>
      <p:pic>
        <p:nvPicPr>
          <p:cNvPr id="20483" name="Picture 2" descr="p 238 08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320" y="2614553"/>
            <a:ext cx="5010150" cy="1861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484" name="TextBox 1"/>
          <p:cNvSpPr txBox="1">
            <a:spLocks noChangeArrowheads="1"/>
          </p:cNvSpPr>
          <p:nvPr/>
        </p:nvSpPr>
        <p:spPr bwMode="auto">
          <a:xfrm>
            <a:off x="838200" y="1219200"/>
            <a:ext cx="3962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Pronounced greenyar(d)</a:t>
            </a:r>
          </a:p>
        </p:txBody>
      </p:sp>
    </p:spTree>
    <p:extLst>
      <p:ext uri="{BB962C8B-B14F-4D97-AF65-F5344CB8AC3E}">
        <p14:creationId xmlns:p14="http://schemas.microsoft.com/office/powerpoint/2010/main" val="284292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38 08_UN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45" y="560696"/>
            <a:ext cx="6934200" cy="23735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152400" y="3413078"/>
            <a:ext cx="8839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A carbanion is an alkyl or aryl group with a negatively charged carbon atom. Carbanions are strong bases</a:t>
            </a:r>
          </a:p>
        </p:txBody>
      </p:sp>
      <p:pic>
        <p:nvPicPr>
          <p:cNvPr id="4" name="Picture 2" descr="p 238 08_UN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02852"/>
            <a:ext cx="8513928" cy="1079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427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239 08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96200" cy="105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457200" y="762000"/>
            <a:ext cx="6248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Grignard reagent reaction with water</a:t>
            </a:r>
          </a:p>
        </p:txBody>
      </p:sp>
      <p:sp>
        <p:nvSpPr>
          <p:cNvPr id="23555" name="TextBox 1"/>
          <p:cNvSpPr txBox="1">
            <a:spLocks noChangeArrowheads="1"/>
          </p:cNvSpPr>
          <p:nvPr/>
        </p:nvSpPr>
        <p:spPr bwMode="auto">
          <a:xfrm>
            <a:off x="381000" y="3581400"/>
            <a:ext cx="86106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Reaction of Grignard reagent with water can be used to place deuterium isotopes by reacting them with heavy water (D</a:t>
            </a:r>
            <a:r>
              <a:rPr lang="en-US" sz="1800" baseline="-25000"/>
              <a:t>2</a:t>
            </a:r>
            <a:r>
              <a:rPr lang="en-US" sz="1800"/>
              <a:t>O), where the deuterium substitutes the halogen</a:t>
            </a:r>
          </a:p>
        </p:txBody>
      </p:sp>
    </p:spTree>
    <p:extLst>
      <p:ext uri="{BB962C8B-B14F-4D97-AF65-F5344CB8AC3E}">
        <p14:creationId xmlns:p14="http://schemas.microsoft.com/office/powerpoint/2010/main" val="1037837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239 08_UN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27" y="1416665"/>
            <a:ext cx="8077200" cy="904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609600" y="685800"/>
            <a:ext cx="8077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solidFill>
                  <a:srgbClr val="FF0000"/>
                </a:solidFill>
              </a:rPr>
              <a:t>Question: </a:t>
            </a:r>
            <a:r>
              <a:rPr lang="en-US" sz="2000" b="1" dirty="0"/>
              <a:t>Show how to prepare CH</a:t>
            </a:r>
            <a:r>
              <a:rPr lang="en-US" sz="2000" b="1" baseline="-25000" dirty="0"/>
              <a:t>3</a:t>
            </a:r>
            <a:r>
              <a:rPr lang="en-US" sz="2000" b="1" dirty="0"/>
              <a:t>CHDCH</a:t>
            </a:r>
            <a:r>
              <a:rPr lang="en-US" sz="2000" b="1" baseline="-25000" dirty="0"/>
              <a:t>3</a:t>
            </a:r>
            <a:r>
              <a:rPr lang="en-US" sz="2000" b="1" dirty="0"/>
              <a:t> from CH</a:t>
            </a:r>
            <a:r>
              <a:rPr lang="en-US" sz="2000" b="1" baseline="-25000" dirty="0"/>
              <a:t>2</a:t>
            </a:r>
            <a:r>
              <a:rPr lang="en-US" sz="2000" b="1" dirty="0"/>
              <a:t>=CHCH</a:t>
            </a:r>
            <a:r>
              <a:rPr lang="en-US" sz="2000" b="1" baseline="-25000" dirty="0"/>
              <a:t>3</a:t>
            </a:r>
          </a:p>
        </p:txBody>
      </p:sp>
      <p:pic>
        <p:nvPicPr>
          <p:cNvPr id="4" name="Picture 2" descr="p 239 08_UN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01" y="3182178"/>
            <a:ext cx="7467600" cy="10895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1"/>
          <p:cNvSpPr txBox="1">
            <a:spLocks noChangeArrowheads="1"/>
          </p:cNvSpPr>
          <p:nvPr/>
        </p:nvSpPr>
        <p:spPr bwMode="auto">
          <a:xfrm>
            <a:off x="445827" y="4646708"/>
            <a:ext cx="8610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  </a:t>
            </a:r>
            <a:r>
              <a:rPr lang="en-US" sz="2000" dirty="0"/>
              <a:t>These compounds contain carbon- metal (lithium) bond. They react in a similar manner to Grignard reagents, and are very useful in synthesis</a:t>
            </a:r>
          </a:p>
        </p:txBody>
      </p:sp>
    </p:spTree>
    <p:extLst>
      <p:ext uri="{BB962C8B-B14F-4D97-AF65-F5344CB8AC3E}">
        <p14:creationId xmlns:p14="http://schemas.microsoft.com/office/powerpoint/2010/main" val="154006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40 08_UN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12" y="2607859"/>
            <a:ext cx="8229600" cy="835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549512" y="533400"/>
            <a:ext cx="8305800" cy="249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8.5 Preparation of Ethers</a:t>
            </a:r>
          </a:p>
          <a:p>
            <a:endParaRPr lang="en-US" dirty="0">
              <a:latin typeface="MinionPro-Regular"/>
            </a:endParaRPr>
          </a:p>
          <a:p>
            <a:r>
              <a:rPr lang="en-US" b="1" dirty="0">
                <a:latin typeface="MinionPro-Regular"/>
              </a:rPr>
              <a:t>1. Commercial diethyl ether is prepared from ethanol and</a:t>
            </a:r>
          </a:p>
          <a:p>
            <a:r>
              <a:rPr lang="en-US" b="1" dirty="0">
                <a:latin typeface="MinionPro-Regular"/>
              </a:rPr>
              <a:t>sulfuric acid.</a:t>
            </a:r>
            <a:endParaRPr lang="en-US" b="1" dirty="0"/>
          </a:p>
          <a:p>
            <a:endParaRPr lang="en-US" sz="2800" b="1" dirty="0"/>
          </a:p>
          <a:p>
            <a:endParaRPr lang="en-US" sz="2800" b="1" dirty="0"/>
          </a:p>
        </p:txBody>
      </p:sp>
    </p:spTree>
    <p:extLst>
      <p:ext uri="{BB962C8B-B14F-4D97-AF65-F5344CB8AC3E}">
        <p14:creationId xmlns:p14="http://schemas.microsoft.com/office/powerpoint/2010/main" val="20497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240 08_UN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76438"/>
            <a:ext cx="6400800" cy="1757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650" name="TextBox 1"/>
          <p:cNvSpPr txBox="1">
            <a:spLocks noChangeArrowheads="1"/>
          </p:cNvSpPr>
          <p:nvPr/>
        </p:nvSpPr>
        <p:spPr bwMode="auto">
          <a:xfrm>
            <a:off x="152400" y="609600"/>
            <a:ext cx="899160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2.</a:t>
            </a:r>
            <a:r>
              <a:rPr lang="en-US" sz="2000" dirty="0"/>
              <a:t> Methyl </a:t>
            </a:r>
            <a:r>
              <a:rPr lang="en-US" sz="2000" i="1" dirty="0" err="1"/>
              <a:t>tert</a:t>
            </a:r>
            <a:r>
              <a:rPr lang="en-US" sz="2000" dirty="0"/>
              <a:t> Butyl Ether (MTBE) has a high octane value of about 110, it is used as an octane number enhancer in unleaded gasoline. It is prepared by the acid-catalyzed addition of methanol to 2-methylpropene</a:t>
            </a:r>
          </a:p>
        </p:txBody>
      </p:sp>
    </p:spTree>
    <p:extLst>
      <p:ext uri="{BB962C8B-B14F-4D97-AF65-F5344CB8AC3E}">
        <p14:creationId xmlns:p14="http://schemas.microsoft.com/office/powerpoint/2010/main" val="1262175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241 08_UN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5274"/>
            <a:ext cx="7391400" cy="760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674" name="TextBox 1"/>
          <p:cNvSpPr txBox="1">
            <a:spLocks noChangeArrowheads="1"/>
          </p:cNvSpPr>
          <p:nvPr/>
        </p:nvSpPr>
        <p:spPr bwMode="auto">
          <a:xfrm>
            <a:off x="495300" y="228600"/>
            <a:ext cx="81534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1" dirty="0"/>
              <a:t>3- Williamson Synthesis for unsymmetrical ether</a:t>
            </a:r>
          </a:p>
          <a:p>
            <a:r>
              <a:rPr lang="en-US" sz="2200" dirty="0"/>
              <a:t>This method has two steps: </a:t>
            </a:r>
          </a:p>
          <a:p>
            <a:r>
              <a:rPr lang="en-US" sz="2200" dirty="0"/>
              <a:t>* The first step, an alcohol is converted to its alkoxide by treatment with a reactive metal (sodium or potassium) or metal hydride</a:t>
            </a:r>
          </a:p>
          <a:p>
            <a:endParaRPr lang="en-US" sz="2200" dirty="0"/>
          </a:p>
          <a:p>
            <a:endParaRPr lang="en-US" sz="2200" dirty="0"/>
          </a:p>
          <a:p>
            <a:endParaRPr lang="en-US" sz="2200" dirty="0"/>
          </a:p>
          <a:p>
            <a:endParaRPr lang="en-US" sz="2200" dirty="0"/>
          </a:p>
          <a:p>
            <a:r>
              <a:rPr lang="en-US" sz="2200" dirty="0"/>
              <a:t>* In the second step, an S</a:t>
            </a:r>
            <a:r>
              <a:rPr lang="en-US" sz="2200" baseline="-25000" dirty="0"/>
              <a:t>N</a:t>
            </a:r>
            <a:r>
              <a:rPr lang="en-US" sz="2200" dirty="0"/>
              <a:t>2 displacement is carried</a:t>
            </a:r>
          </a:p>
          <a:p>
            <a:r>
              <a:rPr lang="en-US" sz="2200" dirty="0"/>
              <a:t>out between the </a:t>
            </a:r>
            <a:r>
              <a:rPr lang="en-US" sz="2200" dirty="0" err="1"/>
              <a:t>alkoxide</a:t>
            </a:r>
            <a:r>
              <a:rPr lang="en-US" sz="2200" dirty="0"/>
              <a:t> and an alkyl halide</a:t>
            </a:r>
          </a:p>
          <a:p>
            <a:endParaRPr lang="en-US" sz="2200" dirty="0"/>
          </a:p>
          <a:p>
            <a:endParaRPr lang="en-US" sz="2200" dirty="0"/>
          </a:p>
          <a:p>
            <a:endParaRPr lang="en-US" sz="2200" dirty="0"/>
          </a:p>
          <a:p>
            <a:r>
              <a:rPr lang="en-US" sz="2200" dirty="0">
                <a:latin typeface="MinionPro-Regular"/>
              </a:rPr>
              <a:t>Since the second step is an S</a:t>
            </a:r>
            <a:r>
              <a:rPr lang="en-US" sz="2200" baseline="-25000" dirty="0">
                <a:latin typeface="MinionPro-Regular"/>
              </a:rPr>
              <a:t>N</a:t>
            </a:r>
            <a:r>
              <a:rPr lang="en-US" sz="2200" dirty="0">
                <a:latin typeface="MinionPro-Regular"/>
              </a:rPr>
              <a:t>2 reaction, it works best if Rʹ in the alkyl halide is primary and not well at all if Rʹ is tertiary</a:t>
            </a:r>
            <a:endParaRPr lang="en-US" sz="2200" dirty="0"/>
          </a:p>
        </p:txBody>
      </p:sp>
      <p:pic>
        <p:nvPicPr>
          <p:cNvPr id="28675" name="Picture 2" descr="p 241 08_UNF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5037"/>
            <a:ext cx="7467600" cy="633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41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1104900"/>
            <a:ext cx="7077075" cy="2616200"/>
          </a:xfrm>
          <a:prstGeom prst="rect">
            <a:avLst/>
          </a:prstGeom>
        </p:spPr>
      </p:pic>
    </p:spTree>
    <p:extLst>
      <p:ext uri="{BB962C8B-B14F-4D97-AF65-F5344CB8AC3E}">
        <p14:creationId xmlns:p14="http://schemas.microsoft.com/office/powerpoint/2010/main" val="286969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 207 07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33" y="801806"/>
            <a:ext cx="6096000" cy="1279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841611" y="2805964"/>
            <a:ext cx="7115033" cy="2857857"/>
          </a:xfrm>
          <a:prstGeom prst="rect">
            <a:avLst/>
          </a:prstGeom>
        </p:spPr>
      </p:pic>
    </p:spTree>
    <p:extLst>
      <p:ext uri="{BB962C8B-B14F-4D97-AF65-F5344CB8AC3E}">
        <p14:creationId xmlns:p14="http://schemas.microsoft.com/office/powerpoint/2010/main" val="9950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81000" y="381000"/>
            <a:ext cx="85598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u="sng" dirty="0"/>
              <a:t>Reactions of ethers</a:t>
            </a:r>
          </a:p>
          <a:p>
            <a:r>
              <a:rPr lang="en-US" b="1" dirty="0"/>
              <a:t>1- Cleavage of Ethers</a:t>
            </a:r>
          </a:p>
          <a:p>
            <a:endParaRPr lang="en-US" b="1" dirty="0"/>
          </a:p>
          <a:p>
            <a:r>
              <a:rPr lang="en-US" dirty="0">
                <a:latin typeface="MinionPro-Regular"/>
              </a:rPr>
              <a:t>  Ethers have unshared electron pairs on the oxygen atom and are therefore Lewis bases .They react with strong proton acids and with Lewis acids such as the boron halides.</a:t>
            </a:r>
            <a:endParaRPr lang="en-US" b="1" dirty="0"/>
          </a:p>
        </p:txBody>
      </p:sp>
      <p:pic>
        <p:nvPicPr>
          <p:cNvPr id="2" name="Picture 1"/>
          <p:cNvPicPr>
            <a:picLocks noChangeAspect="1"/>
          </p:cNvPicPr>
          <p:nvPr/>
        </p:nvPicPr>
        <p:blipFill>
          <a:blip r:embed="rId2"/>
          <a:stretch>
            <a:fillRect/>
          </a:stretch>
        </p:blipFill>
        <p:spPr>
          <a:xfrm>
            <a:off x="1244600" y="2908300"/>
            <a:ext cx="6553200" cy="3263900"/>
          </a:xfrm>
          <a:prstGeom prst="rect">
            <a:avLst/>
          </a:prstGeom>
        </p:spPr>
      </p:pic>
    </p:spTree>
    <p:extLst>
      <p:ext uri="{BB962C8B-B14F-4D97-AF65-F5344CB8AC3E}">
        <p14:creationId xmlns:p14="http://schemas.microsoft.com/office/powerpoint/2010/main" val="4076010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 y="698500"/>
            <a:ext cx="7975600" cy="1200329"/>
          </a:xfrm>
          <a:prstGeom prst="rect">
            <a:avLst/>
          </a:prstGeom>
          <a:noFill/>
        </p:spPr>
        <p:txBody>
          <a:bodyPr wrap="square" rtlCol="0">
            <a:spAutoFit/>
          </a:bodyPr>
          <a:lstStyle/>
          <a:p>
            <a:r>
              <a:rPr lang="en-US" dirty="0">
                <a:latin typeface="MinionPro-Regular"/>
              </a:rPr>
              <a:t>  These reactions are similar to the reaction of alcohols with strong acids . If the alkyl groups R and/or Rʹ are primary or secondary, the bond to oxygen can be broken by reaction with a strong nucleophile such as I</a:t>
            </a:r>
            <a:r>
              <a:rPr lang="en-US" sz="800" dirty="0">
                <a:latin typeface="MinionPro-Regular"/>
              </a:rPr>
              <a:t>− </a:t>
            </a:r>
            <a:r>
              <a:rPr lang="en-US" dirty="0">
                <a:latin typeface="MinionPro-Regular"/>
              </a:rPr>
              <a:t>or Br</a:t>
            </a:r>
            <a:r>
              <a:rPr lang="en-US" sz="800" dirty="0">
                <a:latin typeface="MinionPro-Regular"/>
              </a:rPr>
              <a:t>− </a:t>
            </a:r>
            <a:r>
              <a:rPr lang="en-US" dirty="0">
                <a:latin typeface="MinionPro-Regular"/>
              </a:rPr>
              <a:t>(by an S</a:t>
            </a:r>
            <a:r>
              <a:rPr lang="en-US" baseline="-25000" dirty="0">
                <a:latin typeface="MinionPro-Regular"/>
              </a:rPr>
              <a:t>N</a:t>
            </a:r>
            <a:r>
              <a:rPr lang="en-US" dirty="0">
                <a:latin typeface="MinionPro-Regular"/>
              </a:rPr>
              <a:t>2 process) </a:t>
            </a:r>
            <a:endParaRPr lang="en-US" dirty="0"/>
          </a:p>
        </p:txBody>
      </p:sp>
      <p:pic>
        <p:nvPicPr>
          <p:cNvPr id="3" name="Picture 2"/>
          <p:cNvPicPr>
            <a:picLocks noChangeAspect="1"/>
          </p:cNvPicPr>
          <p:nvPr/>
        </p:nvPicPr>
        <p:blipFill>
          <a:blip r:embed="rId2"/>
          <a:stretch>
            <a:fillRect/>
          </a:stretch>
        </p:blipFill>
        <p:spPr>
          <a:xfrm>
            <a:off x="889000" y="2184400"/>
            <a:ext cx="7238999" cy="3213100"/>
          </a:xfrm>
          <a:prstGeom prst="rect">
            <a:avLst/>
          </a:prstGeom>
        </p:spPr>
      </p:pic>
    </p:spTree>
    <p:extLst>
      <p:ext uri="{BB962C8B-B14F-4D97-AF65-F5344CB8AC3E}">
        <p14:creationId xmlns:p14="http://schemas.microsoft.com/office/powerpoint/2010/main" val="690767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242 08_UNF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0"/>
            <a:ext cx="9144000" cy="1901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304800" y="508000"/>
            <a:ext cx="9004300" cy="830997"/>
          </a:xfrm>
          <a:prstGeom prst="rect">
            <a:avLst/>
          </a:prstGeom>
          <a:noFill/>
        </p:spPr>
        <p:txBody>
          <a:bodyPr wrap="square" rtlCol="0">
            <a:spAutoFit/>
          </a:bodyPr>
          <a:lstStyle/>
          <a:p>
            <a:r>
              <a:rPr lang="en-US" sz="2400" dirty="0"/>
              <a:t>If R or R’ is tertiary, a strong nucleophile is not required since reaction will occur by an S</a:t>
            </a:r>
            <a:r>
              <a:rPr lang="en-US" sz="2400" baseline="-25000" dirty="0"/>
              <a:t>N</a:t>
            </a:r>
            <a:r>
              <a:rPr lang="en-US" sz="2400" dirty="0"/>
              <a:t>1 (or E1) mechanism.</a:t>
            </a:r>
          </a:p>
        </p:txBody>
      </p:sp>
    </p:spTree>
    <p:extLst>
      <p:ext uri="{BB962C8B-B14F-4D97-AF65-F5344CB8AC3E}">
        <p14:creationId xmlns:p14="http://schemas.microsoft.com/office/powerpoint/2010/main" val="191153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647700"/>
            <a:ext cx="8432800" cy="1692771"/>
          </a:xfrm>
          <a:prstGeom prst="rect">
            <a:avLst/>
          </a:prstGeom>
          <a:noFill/>
        </p:spPr>
        <p:txBody>
          <a:bodyPr wrap="square" rtlCol="0">
            <a:spAutoFit/>
          </a:bodyPr>
          <a:lstStyle/>
          <a:p>
            <a:r>
              <a:rPr lang="en-US" sz="3200" b="1" dirty="0"/>
              <a:t>8.7 Epoxides ( </a:t>
            </a:r>
            <a:r>
              <a:rPr lang="en-US" sz="3200" b="1" dirty="0" err="1"/>
              <a:t>Oxiranes</a:t>
            </a:r>
            <a:r>
              <a:rPr lang="en-US" sz="3200" b="1" dirty="0"/>
              <a:t>)</a:t>
            </a:r>
          </a:p>
          <a:p>
            <a:endParaRPr lang="en-US" sz="3200" b="1" dirty="0"/>
          </a:p>
          <a:p>
            <a:r>
              <a:rPr lang="en-US" sz="2000" i="1" dirty="0">
                <a:latin typeface="MinionPro-It"/>
              </a:rPr>
              <a:t>Epoxides </a:t>
            </a:r>
            <a:r>
              <a:rPr lang="en-US" sz="2000" dirty="0">
                <a:latin typeface="MinionPro-Regular"/>
              </a:rPr>
              <a:t>(or </a:t>
            </a:r>
            <a:r>
              <a:rPr lang="en-US" sz="2000" dirty="0" err="1">
                <a:latin typeface="MinionPro-Regular"/>
              </a:rPr>
              <a:t>oxiranes</a:t>
            </a:r>
            <a:r>
              <a:rPr lang="en-US" sz="2000" dirty="0">
                <a:latin typeface="MinionPro-Regular"/>
              </a:rPr>
              <a:t>) are cyclic ethers with a three-membered ring containing one oxygen atom.</a:t>
            </a:r>
            <a:endParaRPr lang="en-US" sz="2000" b="1" dirty="0"/>
          </a:p>
        </p:txBody>
      </p:sp>
      <p:pic>
        <p:nvPicPr>
          <p:cNvPr id="3" name="Picture 2"/>
          <p:cNvPicPr>
            <a:picLocks noChangeAspect="1"/>
          </p:cNvPicPr>
          <p:nvPr/>
        </p:nvPicPr>
        <p:blipFill>
          <a:blip r:embed="rId2"/>
          <a:stretch>
            <a:fillRect/>
          </a:stretch>
        </p:blipFill>
        <p:spPr>
          <a:xfrm>
            <a:off x="927100" y="2643187"/>
            <a:ext cx="6921500" cy="2284413"/>
          </a:xfrm>
          <a:prstGeom prst="rect">
            <a:avLst/>
          </a:prstGeom>
        </p:spPr>
      </p:pic>
    </p:spTree>
    <p:extLst>
      <p:ext uri="{BB962C8B-B14F-4D97-AF65-F5344CB8AC3E}">
        <p14:creationId xmlns:p14="http://schemas.microsoft.com/office/powerpoint/2010/main" val="320642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44 08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349000"/>
            <a:ext cx="7696200" cy="1714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descr="p 244 08_UNF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1779587"/>
            <a:ext cx="6946900" cy="1133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330200" y="738965"/>
            <a:ext cx="8369300" cy="5324535"/>
          </a:xfrm>
          <a:prstGeom prst="rect">
            <a:avLst/>
          </a:prstGeom>
          <a:noFill/>
        </p:spPr>
        <p:txBody>
          <a:bodyPr wrap="square" rtlCol="0">
            <a:spAutoFit/>
          </a:bodyPr>
          <a:lstStyle/>
          <a:p>
            <a:r>
              <a:rPr lang="en-US" dirty="0">
                <a:latin typeface="MinionPro-Regular"/>
              </a:rPr>
              <a:t> </a:t>
            </a:r>
            <a:r>
              <a:rPr lang="en-US" sz="2000" dirty="0">
                <a:latin typeface="MinionPro-Regular"/>
              </a:rPr>
              <a:t>The most important commercial epoxide is ethylene oxide, produced by the silver-catalyzed air oxidation of ethylene. </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Other epoxides are usually prepared by the reaction of an alkene with an organic </a:t>
            </a:r>
            <a:r>
              <a:rPr lang="en-US" sz="2000" dirty="0" err="1">
                <a:latin typeface="MinionPro-Regular"/>
              </a:rPr>
              <a:t>peroxyacid</a:t>
            </a:r>
            <a:r>
              <a:rPr lang="en-US" sz="2000" dirty="0">
                <a:latin typeface="MinionPro-Regular"/>
              </a:rPr>
              <a:t> (often called simply a </a:t>
            </a:r>
            <a:r>
              <a:rPr lang="en-US" sz="2000" i="1" dirty="0" err="1">
                <a:latin typeface="MinionPro-Regular"/>
              </a:rPr>
              <a:t>peracid</a:t>
            </a:r>
            <a:r>
              <a:rPr lang="en-US" sz="2000" dirty="0">
                <a:latin typeface="MinionPro-Regular"/>
              </a:rPr>
              <a:t>)</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p>
        </p:txBody>
      </p:sp>
    </p:spTree>
    <p:extLst>
      <p:ext uri="{BB962C8B-B14F-4D97-AF65-F5344CB8AC3E}">
        <p14:creationId xmlns:p14="http://schemas.microsoft.com/office/powerpoint/2010/main" val="1695858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45 08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3630206"/>
            <a:ext cx="5562600" cy="1517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457200" y="457200"/>
            <a:ext cx="8686800"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1" dirty="0"/>
              <a:t>8.8 Reactions of Epoxides</a:t>
            </a:r>
          </a:p>
          <a:p>
            <a:endParaRPr lang="en-US" sz="2200" b="1" dirty="0"/>
          </a:p>
          <a:p>
            <a:r>
              <a:rPr lang="en-US" sz="2200" dirty="0">
                <a:latin typeface="MinionPro-Regular"/>
              </a:rPr>
              <a:t>Because of the strain in the three-membered ring, epoxides are much more reactive than ordinary ethers and give products in which the ring has opened.</a:t>
            </a:r>
          </a:p>
          <a:p>
            <a:endParaRPr lang="en-US" sz="2200" dirty="0">
              <a:latin typeface="MinionPro-Regular"/>
            </a:endParaRPr>
          </a:p>
          <a:p>
            <a:r>
              <a:rPr lang="en-US" sz="2000" b="1" dirty="0">
                <a:solidFill>
                  <a:srgbClr val="FF0000"/>
                </a:solidFill>
                <a:latin typeface="MinionPro-Regular"/>
              </a:rPr>
              <a:t>1.</a:t>
            </a:r>
            <a:r>
              <a:rPr lang="en-US" sz="2000" dirty="0">
                <a:latin typeface="MinionPro-Regular"/>
              </a:rPr>
              <a:t> Reaction with water they undergo acid-catalyzed ring opening to give glycols.</a:t>
            </a:r>
            <a:endParaRPr lang="en-US" sz="2200" dirty="0"/>
          </a:p>
        </p:txBody>
      </p:sp>
    </p:spTree>
    <p:extLst>
      <p:ext uri="{BB962C8B-B14F-4D97-AF65-F5344CB8AC3E}">
        <p14:creationId xmlns:p14="http://schemas.microsoft.com/office/powerpoint/2010/main" val="168817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 246 08_UN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357312"/>
            <a:ext cx="7213600" cy="1995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431800" y="797480"/>
            <a:ext cx="6150166" cy="400110"/>
          </a:xfrm>
          <a:prstGeom prst="rect">
            <a:avLst/>
          </a:prstGeom>
          <a:noFill/>
        </p:spPr>
        <p:txBody>
          <a:bodyPr wrap="square" rtlCol="0">
            <a:spAutoFit/>
          </a:bodyPr>
          <a:lstStyle/>
          <a:p>
            <a:r>
              <a:rPr lang="en-US" sz="2000" b="1" dirty="0">
                <a:solidFill>
                  <a:srgbClr val="FF0000"/>
                </a:solidFill>
                <a:latin typeface="MinionPro-Regular"/>
              </a:rPr>
              <a:t>2.</a:t>
            </a:r>
            <a:r>
              <a:rPr lang="en-US" sz="2000" dirty="0">
                <a:latin typeface="MinionPro-Regular"/>
              </a:rPr>
              <a:t>  Other nucleophiles add to epoxides in a similar way.</a:t>
            </a:r>
            <a:endParaRPr lang="en-US" sz="2000" dirty="0"/>
          </a:p>
        </p:txBody>
      </p:sp>
      <p:sp>
        <p:nvSpPr>
          <p:cNvPr id="3" name="Rectangle 2"/>
          <p:cNvSpPr/>
          <p:nvPr/>
        </p:nvSpPr>
        <p:spPr>
          <a:xfrm>
            <a:off x="431800" y="3975438"/>
            <a:ext cx="8534400" cy="1938992"/>
          </a:xfrm>
          <a:prstGeom prst="rect">
            <a:avLst/>
          </a:prstGeom>
        </p:spPr>
        <p:txBody>
          <a:bodyPr wrap="square">
            <a:spAutoFit/>
          </a:bodyPr>
          <a:lstStyle/>
          <a:p>
            <a:r>
              <a:rPr lang="en-US" sz="2400" b="1" dirty="0">
                <a:solidFill>
                  <a:srgbClr val="FF0000"/>
                </a:solidFill>
              </a:rPr>
              <a:t>3-</a:t>
            </a:r>
            <a:r>
              <a:rPr lang="en-US" sz="2400" dirty="0"/>
              <a:t>  Grignard reagents and organolithium compounds are strong nucleophiles capable of opening the ethylene oxide (epoxide) ring. The initial product is a magnesium </a:t>
            </a:r>
            <a:r>
              <a:rPr lang="en-US" sz="2400" dirty="0" err="1"/>
              <a:t>alkoxide</a:t>
            </a:r>
            <a:r>
              <a:rPr lang="en-US" sz="2400" dirty="0"/>
              <a:t> of lithium </a:t>
            </a:r>
            <a:r>
              <a:rPr lang="en-US" sz="2400" dirty="0" err="1"/>
              <a:t>alkoxide</a:t>
            </a:r>
            <a:r>
              <a:rPr lang="en-US" sz="2400" dirty="0"/>
              <a:t>, but after hydrolysis, we obtain a primary alcohol with two carbon atoms than the organometallic reagent.</a:t>
            </a:r>
          </a:p>
        </p:txBody>
      </p:sp>
    </p:spTree>
    <p:extLst>
      <p:ext uri="{BB962C8B-B14F-4D97-AF65-F5344CB8AC3E}">
        <p14:creationId xmlns:p14="http://schemas.microsoft.com/office/powerpoint/2010/main" val="791866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246 08_UN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742951"/>
            <a:ext cx="8305800" cy="1122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7106" name="Picture 2" descr="p 246 08_UNF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12963"/>
            <a:ext cx="8331200" cy="1171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558800" y="3779836"/>
            <a:ext cx="8115299" cy="2608263"/>
          </a:xfrm>
          <a:prstGeom prst="rect">
            <a:avLst/>
          </a:prstGeom>
        </p:spPr>
      </p:pic>
    </p:spTree>
    <p:extLst>
      <p:ext uri="{BB962C8B-B14F-4D97-AF65-F5344CB8AC3E}">
        <p14:creationId xmlns:p14="http://schemas.microsoft.com/office/powerpoint/2010/main" val="71923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1899" y="2959100"/>
            <a:ext cx="6210300" cy="762000"/>
          </a:xfrm>
          <a:prstGeom prst="rect">
            <a:avLst/>
          </a:prstGeom>
        </p:spPr>
      </p:pic>
      <p:pic>
        <p:nvPicPr>
          <p:cNvPr id="4" name="Picture 3"/>
          <p:cNvPicPr>
            <a:picLocks noChangeAspect="1"/>
          </p:cNvPicPr>
          <p:nvPr/>
        </p:nvPicPr>
        <p:blipFill>
          <a:blip r:embed="rId3"/>
          <a:stretch>
            <a:fillRect/>
          </a:stretch>
        </p:blipFill>
        <p:spPr>
          <a:xfrm>
            <a:off x="1112837" y="1344612"/>
            <a:ext cx="5267325" cy="1152525"/>
          </a:xfrm>
          <a:prstGeom prst="rect">
            <a:avLst/>
          </a:prstGeom>
        </p:spPr>
      </p:pic>
      <p:pic>
        <p:nvPicPr>
          <p:cNvPr id="2" name="Picture 1"/>
          <p:cNvPicPr>
            <a:picLocks noChangeAspect="1"/>
          </p:cNvPicPr>
          <p:nvPr/>
        </p:nvPicPr>
        <p:blipFill>
          <a:blip r:embed="rId4"/>
          <a:stretch>
            <a:fillRect/>
          </a:stretch>
        </p:blipFill>
        <p:spPr>
          <a:xfrm>
            <a:off x="1112837" y="4438650"/>
            <a:ext cx="6143625" cy="1638300"/>
          </a:xfrm>
          <a:prstGeom prst="rect">
            <a:avLst/>
          </a:prstGeom>
        </p:spPr>
      </p:pic>
    </p:spTree>
    <p:extLst>
      <p:ext uri="{BB962C8B-B14F-4D97-AF65-F5344CB8AC3E}">
        <p14:creationId xmlns:p14="http://schemas.microsoft.com/office/powerpoint/2010/main" val="35861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09 07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45" y="999826"/>
            <a:ext cx="4495800" cy="1698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457200" y="304800"/>
            <a:ext cx="624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7.3 Nomenclature of Phenols</a:t>
            </a:r>
          </a:p>
        </p:txBody>
      </p:sp>
      <p:sp>
        <p:nvSpPr>
          <p:cNvPr id="4" name="TextBox 1"/>
          <p:cNvSpPr txBox="1">
            <a:spLocks noChangeArrowheads="1"/>
          </p:cNvSpPr>
          <p:nvPr/>
        </p:nvSpPr>
        <p:spPr bwMode="auto">
          <a:xfrm>
            <a:off x="129654" y="2957205"/>
            <a:ext cx="8915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    The hydroxyl group is named as a substituent when it occurs in  the same molecule with carboxylic acid, aldehyde, or ketone functionalities, which have priority in naming. Examples are</a:t>
            </a:r>
          </a:p>
        </p:txBody>
      </p:sp>
      <p:pic>
        <p:nvPicPr>
          <p:cNvPr id="5" name="Picture 2" descr="p 209 07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700" y="4268213"/>
            <a:ext cx="5740021" cy="1970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56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878" y="955343"/>
            <a:ext cx="6946710" cy="2031325"/>
          </a:xfrm>
          <a:prstGeom prst="rect">
            <a:avLst/>
          </a:prstGeom>
          <a:noFill/>
        </p:spPr>
        <p:txBody>
          <a:bodyPr wrap="square" rtlCol="0">
            <a:spAutoFit/>
          </a:bodyPr>
          <a:lstStyle/>
          <a:p>
            <a:r>
              <a:rPr lang="en-US" b="1" dirty="0">
                <a:solidFill>
                  <a:srgbClr val="0066FF"/>
                </a:solidFill>
                <a:latin typeface="TradeGothicLTStd-Bd2"/>
              </a:rPr>
              <a:t>PROBLEM 7.4 </a:t>
            </a:r>
          </a:p>
          <a:p>
            <a:r>
              <a:rPr lang="en-US" dirty="0">
                <a:solidFill>
                  <a:srgbClr val="000000"/>
                </a:solidFill>
                <a:latin typeface="MinionPro-Regular"/>
              </a:rPr>
              <a:t>Write the structure for</a:t>
            </a:r>
          </a:p>
          <a:p>
            <a:endParaRPr lang="en-US" dirty="0">
              <a:solidFill>
                <a:srgbClr val="000000"/>
              </a:solidFill>
              <a:latin typeface="MinionPro-Regular"/>
            </a:endParaRPr>
          </a:p>
          <a:p>
            <a:r>
              <a:rPr lang="en-US" dirty="0">
                <a:solidFill>
                  <a:srgbClr val="000000"/>
                </a:solidFill>
                <a:latin typeface="MinionPro-Regular"/>
              </a:rPr>
              <a:t>a. pentachlorophenol.</a:t>
            </a:r>
          </a:p>
          <a:p>
            <a:r>
              <a:rPr lang="en-US" dirty="0">
                <a:solidFill>
                  <a:srgbClr val="000000"/>
                </a:solidFill>
                <a:latin typeface="MinionPro-Regular"/>
              </a:rPr>
              <a:t>b. </a:t>
            </a:r>
            <a:r>
              <a:rPr lang="en-US" i="1" dirty="0">
                <a:solidFill>
                  <a:srgbClr val="000000"/>
                </a:solidFill>
                <a:latin typeface="MinionPro-It"/>
              </a:rPr>
              <a:t>m</a:t>
            </a:r>
            <a:r>
              <a:rPr lang="en-US" dirty="0">
                <a:solidFill>
                  <a:srgbClr val="000000"/>
                </a:solidFill>
                <a:latin typeface="MinionPro-Regular"/>
              </a:rPr>
              <a:t>-</a:t>
            </a:r>
            <a:r>
              <a:rPr lang="en-US" dirty="0" err="1">
                <a:solidFill>
                  <a:srgbClr val="000000"/>
                </a:solidFill>
                <a:latin typeface="MinionPro-Regular"/>
              </a:rPr>
              <a:t>isopropylphenol</a:t>
            </a:r>
            <a:endParaRPr lang="en-US" dirty="0">
              <a:solidFill>
                <a:srgbClr val="000000"/>
              </a:solidFill>
              <a:latin typeface="MinionPro-Regular"/>
            </a:endParaRPr>
          </a:p>
          <a:p>
            <a:r>
              <a:rPr lang="en-US" dirty="0">
                <a:solidFill>
                  <a:srgbClr val="000000"/>
                </a:solidFill>
                <a:latin typeface="MinionPro-Regular"/>
              </a:rPr>
              <a:t>c. </a:t>
            </a:r>
            <a:r>
              <a:rPr lang="en-US" i="1" dirty="0">
                <a:solidFill>
                  <a:srgbClr val="000000"/>
                </a:solidFill>
                <a:latin typeface="MinionPro-It"/>
              </a:rPr>
              <a:t>o</a:t>
            </a:r>
            <a:r>
              <a:rPr lang="en-US" dirty="0">
                <a:solidFill>
                  <a:srgbClr val="000000"/>
                </a:solidFill>
                <a:latin typeface="MinionPro-Regular"/>
              </a:rPr>
              <a:t>-</a:t>
            </a:r>
            <a:r>
              <a:rPr lang="en-US" dirty="0" err="1">
                <a:solidFill>
                  <a:srgbClr val="000000"/>
                </a:solidFill>
                <a:latin typeface="MinionPro-Regular"/>
              </a:rPr>
              <a:t>hydroxyacetophenone</a:t>
            </a:r>
            <a:r>
              <a:rPr lang="en-US" dirty="0">
                <a:solidFill>
                  <a:srgbClr val="000000"/>
                </a:solidFill>
                <a:latin typeface="MinionPro-Regular"/>
              </a:rPr>
              <a:t> </a:t>
            </a:r>
          </a:p>
          <a:p>
            <a:r>
              <a:rPr lang="en-US" dirty="0">
                <a:solidFill>
                  <a:srgbClr val="000000"/>
                </a:solidFill>
                <a:latin typeface="MinionPro-Regular"/>
              </a:rPr>
              <a:t>d. 3-hydroxy-5-nitrobenzaldehyde</a:t>
            </a:r>
            <a:endParaRPr lang="en-US" dirty="0"/>
          </a:p>
        </p:txBody>
      </p:sp>
      <p:pic>
        <p:nvPicPr>
          <p:cNvPr id="3" name="Picture 2"/>
          <p:cNvPicPr>
            <a:picLocks noChangeAspect="1"/>
          </p:cNvPicPr>
          <p:nvPr/>
        </p:nvPicPr>
        <p:blipFill>
          <a:blip r:embed="rId2"/>
          <a:stretch>
            <a:fillRect/>
          </a:stretch>
        </p:blipFill>
        <p:spPr>
          <a:xfrm>
            <a:off x="1143000" y="3716337"/>
            <a:ext cx="4343400" cy="2600325"/>
          </a:xfrm>
          <a:prstGeom prst="rect">
            <a:avLst/>
          </a:prstGeom>
        </p:spPr>
      </p:pic>
    </p:spTree>
    <p:extLst>
      <p:ext uri="{BB962C8B-B14F-4D97-AF65-F5344CB8AC3E}">
        <p14:creationId xmlns:p14="http://schemas.microsoft.com/office/powerpoint/2010/main" val="39461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210 07_UNF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734" y="2363926"/>
            <a:ext cx="6400800" cy="890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762000" y="609600"/>
            <a:ext cx="8382000" cy="6063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Properties of Alcohols and phenols</a:t>
            </a:r>
          </a:p>
          <a:p>
            <a:r>
              <a:rPr lang="en-US" b="1" dirty="0"/>
              <a:t>1- </a:t>
            </a:r>
            <a:r>
              <a:rPr lang="en-US" sz="2000" b="1" dirty="0"/>
              <a:t>Hydrogen bonding in Alcohols and Phenols</a:t>
            </a:r>
          </a:p>
          <a:p>
            <a:endParaRPr lang="en-US" sz="2000" b="1" dirty="0"/>
          </a:p>
          <a:p>
            <a:r>
              <a:rPr lang="en-US" sz="2000" dirty="0">
                <a:latin typeface="MinionPro-Regular"/>
              </a:rPr>
              <a:t> The boiling points of alcohols are much higher than those of ethers or hydrocarbons with similar molecular weights. </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Why? Because alcohols form </a:t>
            </a:r>
            <a:r>
              <a:rPr lang="en-US" sz="2000" i="1" dirty="0">
                <a:latin typeface="MinionPro-It"/>
              </a:rPr>
              <a:t>hydrogen bonds </a:t>
            </a:r>
            <a:r>
              <a:rPr lang="en-US" sz="2000" dirty="0">
                <a:latin typeface="MinionPro-Regular"/>
              </a:rPr>
              <a:t>with one another</a:t>
            </a: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p>
        </p:txBody>
      </p:sp>
      <p:pic>
        <p:nvPicPr>
          <p:cNvPr id="23555" name="Picture 2" descr="p 210 07_UNF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62818"/>
            <a:ext cx="5181600" cy="10906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210 Fig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42" y="2184779"/>
            <a:ext cx="2665413" cy="167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1248770" y="3986284"/>
            <a:ext cx="3276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Electronic potential map for 1-propanol</a:t>
            </a:r>
          </a:p>
        </p:txBody>
      </p:sp>
      <p:pic>
        <p:nvPicPr>
          <p:cNvPr id="24579" name="Picture 2" descr="p 210 07_UNF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380" y="2337179"/>
            <a:ext cx="2654300"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580" name="TextBox 2"/>
          <p:cNvSpPr txBox="1">
            <a:spLocks noChangeArrowheads="1"/>
          </p:cNvSpPr>
          <p:nvPr/>
        </p:nvSpPr>
        <p:spPr bwMode="auto">
          <a:xfrm>
            <a:off x="900753" y="676070"/>
            <a:ext cx="7340220" cy="624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t>2</a:t>
            </a:r>
            <a:r>
              <a:rPr lang="en-US" sz="2000" dirty="0"/>
              <a:t>- The lower-molecular-weight alcohols can readily replace water molecules in the hydrogen-bonded network. This accounts for the complete miscibility of such alcohols with water.</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However, as the organic chain lengthens and the alcohol becomes relatively more hydrocarbon like, its water solubility decreases.</a:t>
            </a:r>
          </a:p>
          <a:p>
            <a:endParaRPr lang="en-US" sz="2000" dirty="0"/>
          </a:p>
          <a:p>
            <a:endParaRPr lang="en-US" sz="2000" dirty="0"/>
          </a:p>
          <a:p>
            <a:endParaRPr lang="en-US" sz="2000" dirty="0"/>
          </a:p>
        </p:txBody>
      </p:sp>
    </p:spTree>
    <p:extLst>
      <p:ext uri="{BB962C8B-B14F-4D97-AF65-F5344CB8AC3E}">
        <p14:creationId xmlns:p14="http://schemas.microsoft.com/office/powerpoint/2010/main" val="130273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B55C0D4B8FEE43B5080066618953AF" ma:contentTypeVersion="4" ma:contentTypeDescription="Create a new document." ma:contentTypeScope="" ma:versionID="350d77cffa99c9c538b960946f8dc342">
  <xsd:schema xmlns:xsd="http://www.w3.org/2001/XMLSchema" xmlns:xs="http://www.w3.org/2001/XMLSchema" xmlns:p="http://schemas.microsoft.com/office/2006/metadata/properties" xmlns:ns2="24238ff5-d13f-4380-ac4d-b1763bcdd3aa" targetNamespace="http://schemas.microsoft.com/office/2006/metadata/properties" ma:root="true" ma:fieldsID="e8ed6db24f850cf47b47da1203b9cbb5" ns2:_="">
    <xsd:import namespace="24238ff5-d13f-4380-ac4d-b1763bcdd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38ff5-d13f-4380-ac4d-b1763bcdd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F3CFE0-1070-4532-BED7-6DEB3FAF0ED1}"/>
</file>

<file path=customXml/itemProps2.xml><?xml version="1.0" encoding="utf-8"?>
<ds:datastoreItem xmlns:ds="http://schemas.openxmlformats.org/officeDocument/2006/customXml" ds:itemID="{7039111D-E253-4135-89DD-C47DA3558B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694016-856B-4E54-9CCE-F84745CE15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773</TotalTime>
  <Words>1638</Words>
  <Application>Microsoft Office PowerPoint</Application>
  <PresentationFormat>On-screen Show (4:3)</PresentationFormat>
  <Paragraphs>223</Paragraphs>
  <Slides>47</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Arial</vt:lpstr>
      <vt:lpstr>Calibri</vt:lpstr>
      <vt:lpstr>MinionPro-Bold</vt:lpstr>
      <vt:lpstr>MinionPro-It</vt:lpstr>
      <vt:lpstr>MinionPro-Regular</vt:lpstr>
      <vt:lpstr>ProgressivePi</vt:lpstr>
      <vt:lpstr>TradeGothicLTStd-Bd2</vt:lpstr>
      <vt:lpstr>Office Theme</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Dr. Mohammad Al-Ashram</cp:lastModifiedBy>
  <cp:revision>49</cp:revision>
  <cp:lastPrinted>2017-03-30T07:38:03Z</cp:lastPrinted>
  <dcterms:created xsi:type="dcterms:W3CDTF">2013-06-12T13:28:40Z</dcterms:created>
  <dcterms:modified xsi:type="dcterms:W3CDTF">2021-12-18T08:48:04Z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0x01010058B55C0D4B8FEE43B5080066618953AF</vt:lpwstr>
  </property>
</Properties>
</file>