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46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25195" y="0"/>
            <a:ext cx="8319770" cy="6858000"/>
          </a:xfrm>
          <a:custGeom>
            <a:avLst/>
            <a:gdLst/>
            <a:ahLst/>
            <a:cxnLst/>
            <a:rect l="l" t="t" r="r" b="b"/>
            <a:pathLst>
              <a:path w="8319770" h="6858000">
                <a:moveTo>
                  <a:pt x="0" y="6858000"/>
                </a:moveTo>
                <a:lnTo>
                  <a:pt x="8319515" y="6858000"/>
                </a:lnTo>
                <a:lnTo>
                  <a:pt x="831951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744711" y="0"/>
            <a:ext cx="399287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425195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143999" cy="445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3576" y="6467855"/>
            <a:ext cx="9096663" cy="3901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72795" y="281940"/>
            <a:ext cx="8624316" cy="63322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304800"/>
            <a:ext cx="1143000" cy="6553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86740" y="1840992"/>
            <a:ext cx="8071104" cy="12313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0412" y="2511552"/>
            <a:ext cx="7223759" cy="1231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64336" y="3182112"/>
            <a:ext cx="6775704" cy="12313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9378" y="1987118"/>
            <a:ext cx="7305243" cy="2038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EAEAE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EAEAE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EAEAE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25195" y="0"/>
            <a:ext cx="8319770" cy="6858000"/>
          </a:xfrm>
          <a:custGeom>
            <a:avLst/>
            <a:gdLst/>
            <a:ahLst/>
            <a:cxnLst/>
            <a:rect l="l" t="t" r="r" b="b"/>
            <a:pathLst>
              <a:path w="8319770" h="6858000">
                <a:moveTo>
                  <a:pt x="0" y="6858000"/>
                </a:moveTo>
                <a:lnTo>
                  <a:pt x="8319515" y="6858000"/>
                </a:lnTo>
                <a:lnTo>
                  <a:pt x="831951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744711" y="0"/>
            <a:ext cx="399287" cy="6857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425195" cy="6857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143999" cy="4450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3576" y="6467855"/>
            <a:ext cx="9096663" cy="3901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1208" y="1008329"/>
            <a:ext cx="6561582" cy="1672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EAEAE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8194" y="1228089"/>
            <a:ext cx="6547611" cy="1855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378" y="1987118"/>
            <a:ext cx="7228840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“Seeing </a:t>
            </a:r>
            <a:r>
              <a:rPr sz="4400" b="1" spc="-5" dirty="0">
                <a:latin typeface="Times New Roman"/>
                <a:cs typeface="Times New Roman"/>
              </a:rPr>
              <a:t>much, suffering</a:t>
            </a:r>
            <a:r>
              <a:rPr sz="4400" b="1" spc="-85" dirty="0">
                <a:latin typeface="Times New Roman"/>
                <a:cs typeface="Times New Roman"/>
              </a:rPr>
              <a:t> </a:t>
            </a:r>
            <a:r>
              <a:rPr sz="4400" b="1" spc="-5" dirty="0">
                <a:latin typeface="Times New Roman"/>
                <a:cs typeface="Times New Roman"/>
              </a:rPr>
              <a:t>much  </a:t>
            </a:r>
            <a:r>
              <a:rPr sz="4400" b="1" dirty="0">
                <a:latin typeface="Times New Roman"/>
                <a:cs typeface="Times New Roman"/>
              </a:rPr>
              <a:t>and studying much </a:t>
            </a:r>
            <a:r>
              <a:rPr sz="4400" b="1" spc="-30" dirty="0">
                <a:latin typeface="Times New Roman"/>
                <a:cs typeface="Times New Roman"/>
              </a:rPr>
              <a:t>are </a:t>
            </a:r>
            <a:r>
              <a:rPr sz="4400" b="1" dirty="0">
                <a:latin typeface="Times New Roman"/>
                <a:cs typeface="Times New Roman"/>
              </a:rPr>
              <a:t>the  </a:t>
            </a:r>
            <a:r>
              <a:rPr sz="4400" b="1" spc="-20" dirty="0">
                <a:latin typeface="Times New Roman"/>
                <a:cs typeface="Times New Roman"/>
              </a:rPr>
              <a:t>three </a:t>
            </a:r>
            <a:r>
              <a:rPr sz="4400" b="1" spc="-5" dirty="0">
                <a:latin typeface="Times New Roman"/>
                <a:cs typeface="Times New Roman"/>
              </a:rPr>
              <a:t>pillars </a:t>
            </a:r>
            <a:r>
              <a:rPr sz="4400" b="1" dirty="0">
                <a:latin typeface="Times New Roman"/>
                <a:cs typeface="Times New Roman"/>
              </a:rPr>
              <a:t>of</a:t>
            </a:r>
            <a:r>
              <a:rPr sz="4400" b="1" spc="5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learning.”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1429" y="4374642"/>
            <a:ext cx="1423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–B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Disraeli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bg1"/>
          </a:solidFill>
        </p:grpSpPr>
        <p:sp>
          <p:nvSpPr>
            <p:cNvPr id="3" name="object 3"/>
            <p:cNvSpPr/>
            <p:nvPr/>
          </p:nvSpPr>
          <p:spPr>
            <a:xfrm>
              <a:off x="272795" y="281940"/>
              <a:ext cx="8624316" cy="63322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04800"/>
              <a:ext cx="1143000" cy="6553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69644" y="509727"/>
            <a:ext cx="7386955" cy="1856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Langerhans'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cells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-dendretic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cells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-contain </a:t>
            </a:r>
            <a:r>
              <a:rPr sz="2000" spc="-10" dirty="0">
                <a:latin typeface="Times New Roman"/>
                <a:cs typeface="Times New Roman"/>
              </a:rPr>
              <a:t>large </a:t>
            </a:r>
            <a:r>
              <a:rPr sz="2000" dirty="0">
                <a:latin typeface="Times New Roman"/>
                <a:cs typeface="Times New Roman"/>
              </a:rPr>
              <a:t>granules </a:t>
            </a:r>
            <a:r>
              <a:rPr sz="2000" spc="-5" dirty="0">
                <a:latin typeface="Times New Roman"/>
                <a:cs typeface="Times New Roman"/>
              </a:rPr>
              <a:t>called </a:t>
            </a:r>
            <a:r>
              <a:rPr sz="2000" dirty="0">
                <a:latin typeface="Times New Roman"/>
                <a:cs typeface="Times New Roman"/>
              </a:rPr>
              <a:t>Birbeck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granules</a:t>
            </a: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-important </a:t>
            </a:r>
            <a:r>
              <a:rPr sz="2000" dirty="0">
                <a:latin typeface="Times New Roman"/>
                <a:cs typeface="Times New Roman"/>
              </a:rPr>
              <a:t>in </a:t>
            </a:r>
            <a:r>
              <a:rPr sz="2000" spc="-10" dirty="0">
                <a:latin typeface="Times New Roman"/>
                <a:cs typeface="Times New Roman"/>
              </a:rPr>
              <a:t>immune </a:t>
            </a:r>
            <a:r>
              <a:rPr sz="2000" dirty="0">
                <a:latin typeface="Times New Roman"/>
                <a:cs typeface="Times New Roman"/>
              </a:rPr>
              <a:t>reactions of the </a:t>
            </a:r>
            <a:r>
              <a:rPr sz="2000" spc="-5" dirty="0">
                <a:latin typeface="Times New Roman"/>
                <a:cs typeface="Times New Roman"/>
              </a:rPr>
              <a:t>epidermis/ </a:t>
            </a:r>
            <a:r>
              <a:rPr sz="2000" dirty="0">
                <a:latin typeface="Times New Roman"/>
                <a:cs typeface="Times New Roman"/>
              </a:rPr>
              <a:t>macrophages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(antigen-</a:t>
            </a: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presenting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cells)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-no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desmosomes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9644" y="4778502"/>
            <a:ext cx="501078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Merkel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cells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large </a:t>
            </a:r>
            <a:r>
              <a:rPr sz="2000" dirty="0">
                <a:latin typeface="Times New Roman"/>
                <a:cs typeface="Times New Roman"/>
              </a:rPr>
              <a:t>oval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cells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numerous </a:t>
            </a:r>
            <a:r>
              <a:rPr sz="2000" spc="-5" dirty="0">
                <a:latin typeface="Times New Roman"/>
                <a:cs typeface="Times New Roman"/>
              </a:rPr>
              <a:t>cytoplasmic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granules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commonly </a:t>
            </a:r>
            <a:r>
              <a:rPr sz="2000" dirty="0">
                <a:latin typeface="Times New Roman"/>
                <a:cs typeface="Times New Roman"/>
              </a:rPr>
              <a:t>associated with free nerve endings  sensory mechanoreceptors / neuroendocrine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cells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24200" y="2057400"/>
            <a:ext cx="54102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bg1"/>
          </a:solidFill>
        </p:grpSpPr>
        <p:sp>
          <p:nvSpPr>
            <p:cNvPr id="3" name="object 3"/>
            <p:cNvSpPr/>
            <p:nvPr/>
          </p:nvSpPr>
          <p:spPr>
            <a:xfrm>
              <a:off x="272795" y="281940"/>
              <a:ext cx="8624316" cy="63322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04800"/>
              <a:ext cx="1143000" cy="6553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7244" y="461848"/>
            <a:ext cx="9747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Dermis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1465" y="1063464"/>
            <a:ext cx="4478655" cy="22288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434"/>
              </a:spcBef>
            </a:pPr>
            <a:r>
              <a:rPr sz="1800" b="1" i="1" dirty="0">
                <a:latin typeface="Times New Roman"/>
                <a:cs typeface="Times New Roman"/>
              </a:rPr>
              <a:t>Papillary</a:t>
            </a:r>
            <a:r>
              <a:rPr sz="1800" b="1" i="1" spc="-5" dirty="0">
                <a:latin typeface="Times New Roman"/>
                <a:cs typeface="Times New Roman"/>
              </a:rPr>
              <a:t> region</a:t>
            </a:r>
            <a:endParaRPr sz="1800" dirty="0">
              <a:latin typeface="Times New Roman"/>
              <a:cs typeface="Times New Roman"/>
            </a:endParaRPr>
          </a:p>
          <a:p>
            <a:pPr marL="584200">
              <a:lnSpc>
                <a:spcPct val="100000"/>
              </a:lnSpc>
              <a:spcBef>
                <a:spcPts val="375"/>
              </a:spcBef>
            </a:pPr>
            <a:r>
              <a:rPr sz="2000" dirty="0">
                <a:latin typeface="Times New Roman"/>
                <a:cs typeface="Times New Roman"/>
              </a:rPr>
              <a:t>loose areolar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CT</a:t>
            </a:r>
          </a:p>
          <a:p>
            <a:pPr marL="5842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Times New Roman"/>
                <a:cs typeface="Times New Roman"/>
              </a:rPr>
              <a:t>fingerlike </a:t>
            </a:r>
            <a:r>
              <a:rPr sz="2000" spc="-5" dirty="0">
                <a:latin typeface="Times New Roman"/>
                <a:cs typeface="Times New Roman"/>
              </a:rPr>
              <a:t>projections called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papillae</a:t>
            </a:r>
            <a:endParaRPr sz="2000" dirty="0">
              <a:latin typeface="Times New Roman"/>
              <a:cs typeface="Times New Roman"/>
            </a:endParaRPr>
          </a:p>
          <a:p>
            <a:pPr marL="5842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very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well-vascularized</a:t>
            </a:r>
            <a:endParaRPr sz="2000" dirty="0">
              <a:latin typeface="Times New Roman"/>
              <a:cs typeface="Times New Roman"/>
            </a:endParaRPr>
          </a:p>
          <a:p>
            <a:pPr marL="12700" marR="703580" indent="5715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friction </a:t>
            </a:r>
            <a:r>
              <a:rPr sz="2000" dirty="0">
                <a:latin typeface="Times New Roman"/>
                <a:cs typeface="Times New Roman"/>
              </a:rPr>
              <a:t>ridges occur in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patterns  </a:t>
            </a:r>
            <a:r>
              <a:rPr sz="2000" spc="-5" dirty="0">
                <a:latin typeface="Times New Roman"/>
                <a:cs typeface="Times New Roman"/>
              </a:rPr>
              <a:t>(fingerprint)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5" dirty="0">
                <a:latin typeface="Times New Roman"/>
                <a:cs typeface="Times New Roman"/>
              </a:rPr>
              <a:t>arterio-venous </a:t>
            </a:r>
            <a:r>
              <a:rPr sz="1900" spc="-10" dirty="0">
                <a:latin typeface="Times New Roman"/>
                <a:cs typeface="Times New Roman"/>
              </a:rPr>
              <a:t>anastomoses</a:t>
            </a:r>
            <a:r>
              <a:rPr sz="1900" spc="6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/thermoregulation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3502135"/>
            <a:ext cx="3914140" cy="101219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b="1" i="1" dirty="0">
                <a:latin typeface="Times New Roman"/>
                <a:cs typeface="Times New Roman"/>
              </a:rPr>
              <a:t>Reticular</a:t>
            </a:r>
            <a:r>
              <a:rPr sz="1800" b="1" i="1" spc="-3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region</a:t>
            </a:r>
            <a:endParaRPr sz="1800" dirty="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  <a:spcBef>
                <a:spcPts val="375"/>
              </a:spcBef>
            </a:pPr>
            <a:r>
              <a:rPr sz="2000" spc="-5" dirty="0">
                <a:latin typeface="Times New Roman"/>
                <a:cs typeface="Times New Roman"/>
              </a:rPr>
              <a:t>much </a:t>
            </a:r>
            <a:r>
              <a:rPr sz="2000" dirty="0">
                <a:latin typeface="Times New Roman"/>
                <a:cs typeface="Times New Roman"/>
              </a:rPr>
              <a:t>thicker</a:t>
            </a:r>
          </a:p>
          <a:p>
            <a:pPr marL="5842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Times New Roman"/>
                <a:cs typeface="Times New Roman"/>
              </a:rPr>
              <a:t>dense irregular connective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tissue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02583" y="4528719"/>
            <a:ext cx="9906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sz="2000" dirty="0">
                <a:solidFill>
                  <a:srgbClr val="EAEAEA"/>
                </a:solidFill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340" y="4488307"/>
            <a:ext cx="452628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collagenous, </a:t>
            </a:r>
            <a:r>
              <a:rPr sz="2000" spc="-5" dirty="0">
                <a:latin typeface="Times New Roman"/>
                <a:cs typeface="Times New Roman"/>
              </a:rPr>
              <a:t>elastic, </a:t>
            </a:r>
            <a:r>
              <a:rPr sz="2000" dirty="0">
                <a:latin typeface="Times New Roman"/>
                <a:cs typeface="Times New Roman"/>
              </a:rPr>
              <a:t>and reticular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fiber  strength, </a:t>
            </a:r>
            <a:r>
              <a:rPr sz="2000" spc="-15" dirty="0">
                <a:latin typeface="Times New Roman"/>
                <a:cs typeface="Times New Roman"/>
              </a:rPr>
              <a:t>extensibility,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elasticity  </a:t>
            </a:r>
            <a:r>
              <a:rPr sz="2000" dirty="0">
                <a:latin typeface="Times New Roman"/>
                <a:cs typeface="Times New Roman"/>
              </a:rPr>
              <a:t>aging thickening of the collagen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lose the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elasticity</a:t>
            </a:r>
            <a:endParaRPr sz="2000" dirty="0">
              <a:latin typeface="Times New Roman"/>
              <a:cs typeface="Times New Roman"/>
            </a:endParaRPr>
          </a:p>
          <a:p>
            <a:pPr marL="12700" marR="229235" indent="50736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roots of the </a:t>
            </a:r>
            <a:r>
              <a:rPr sz="2000" spc="-20" dirty="0">
                <a:latin typeface="Times New Roman"/>
                <a:cs typeface="Times New Roman"/>
              </a:rPr>
              <a:t>hair, </a:t>
            </a:r>
            <a:r>
              <a:rPr sz="2000" dirty="0">
                <a:latin typeface="Times New Roman"/>
                <a:cs typeface="Times New Roman"/>
              </a:rPr>
              <a:t>sebaceous glands,  sweat glands, receptors, and blood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vessels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5091684" y="1740407"/>
            <a:ext cx="3853179" cy="2996565"/>
            <a:chOff x="5091684" y="1740407"/>
            <a:chExt cx="3853179" cy="2996565"/>
          </a:xfrm>
        </p:grpSpPr>
        <p:sp>
          <p:nvSpPr>
            <p:cNvPr id="11" name="object 11"/>
            <p:cNvSpPr/>
            <p:nvPr/>
          </p:nvSpPr>
          <p:spPr>
            <a:xfrm>
              <a:off x="5213604" y="1752599"/>
              <a:ext cx="3718559" cy="2971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07508" y="1746503"/>
              <a:ext cx="3731260" cy="2984500"/>
            </a:xfrm>
            <a:custGeom>
              <a:avLst/>
              <a:gdLst/>
              <a:ahLst/>
              <a:cxnLst/>
              <a:rect l="l" t="t" r="r" b="b"/>
              <a:pathLst>
                <a:path w="3731259" h="2984500">
                  <a:moveTo>
                    <a:pt x="0" y="2983992"/>
                  </a:moveTo>
                  <a:lnTo>
                    <a:pt x="3730751" y="2983992"/>
                  </a:lnTo>
                  <a:lnTo>
                    <a:pt x="3730751" y="0"/>
                  </a:lnTo>
                  <a:lnTo>
                    <a:pt x="0" y="0"/>
                  </a:lnTo>
                  <a:lnTo>
                    <a:pt x="0" y="298399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91684" y="3462527"/>
              <a:ext cx="3755136" cy="6644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16068" y="3488435"/>
              <a:ext cx="3756660" cy="6629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05400" y="3481958"/>
              <a:ext cx="3752215" cy="655955"/>
            </a:xfrm>
            <a:custGeom>
              <a:avLst/>
              <a:gdLst/>
              <a:ahLst/>
              <a:cxnLst/>
              <a:rect l="l" t="t" r="r" b="b"/>
              <a:pathLst>
                <a:path w="3752215" h="655954">
                  <a:moveTo>
                    <a:pt x="3752088" y="301624"/>
                  </a:moveTo>
                  <a:lnTo>
                    <a:pt x="3716103" y="298688"/>
                  </a:lnTo>
                  <a:lnTo>
                    <a:pt x="3680142" y="296036"/>
                  </a:lnTo>
                  <a:lnTo>
                    <a:pt x="3644181" y="292909"/>
                  </a:lnTo>
                  <a:lnTo>
                    <a:pt x="3608197" y="288543"/>
                  </a:lnTo>
                  <a:lnTo>
                    <a:pt x="3563389" y="277784"/>
                  </a:lnTo>
                  <a:lnTo>
                    <a:pt x="3518820" y="260953"/>
                  </a:lnTo>
                  <a:lnTo>
                    <a:pt x="3474680" y="241502"/>
                  </a:lnTo>
                  <a:lnTo>
                    <a:pt x="3431158" y="222884"/>
                  </a:lnTo>
                  <a:lnTo>
                    <a:pt x="3386867" y="206001"/>
                  </a:lnTo>
                  <a:lnTo>
                    <a:pt x="3342576" y="190118"/>
                  </a:lnTo>
                  <a:lnTo>
                    <a:pt x="3298285" y="174236"/>
                  </a:lnTo>
                  <a:lnTo>
                    <a:pt x="3253994" y="157352"/>
                  </a:lnTo>
                  <a:lnTo>
                    <a:pt x="3236989" y="151763"/>
                  </a:lnTo>
                  <a:lnTo>
                    <a:pt x="3219688" y="146827"/>
                  </a:lnTo>
                  <a:lnTo>
                    <a:pt x="3202934" y="140583"/>
                  </a:lnTo>
                  <a:lnTo>
                    <a:pt x="3187573" y="131063"/>
                  </a:lnTo>
                  <a:lnTo>
                    <a:pt x="3179393" y="124136"/>
                  </a:lnTo>
                  <a:lnTo>
                    <a:pt x="3171285" y="116982"/>
                  </a:lnTo>
                  <a:lnTo>
                    <a:pt x="3163034" y="110329"/>
                  </a:lnTo>
                  <a:lnTo>
                    <a:pt x="3116304" y="85891"/>
                  </a:lnTo>
                  <a:lnTo>
                    <a:pt x="3077479" y="68452"/>
                  </a:lnTo>
                  <a:lnTo>
                    <a:pt x="3038393" y="52824"/>
                  </a:lnTo>
                  <a:lnTo>
                    <a:pt x="2999485" y="39242"/>
                  </a:lnTo>
                  <a:lnTo>
                    <a:pt x="2982571" y="33440"/>
                  </a:lnTo>
                  <a:lnTo>
                    <a:pt x="2965989" y="26828"/>
                  </a:lnTo>
                  <a:lnTo>
                    <a:pt x="2923204" y="9161"/>
                  </a:lnTo>
                  <a:lnTo>
                    <a:pt x="2899791" y="0"/>
                  </a:lnTo>
                  <a:lnTo>
                    <a:pt x="2851806" y="1067"/>
                  </a:lnTo>
                  <a:lnTo>
                    <a:pt x="2803791" y="1577"/>
                  </a:lnTo>
                  <a:lnTo>
                    <a:pt x="2755763" y="1810"/>
                  </a:lnTo>
                  <a:lnTo>
                    <a:pt x="2707738" y="2047"/>
                  </a:lnTo>
                  <a:lnTo>
                    <a:pt x="2659733" y="2567"/>
                  </a:lnTo>
                  <a:lnTo>
                    <a:pt x="2611764" y="3650"/>
                  </a:lnTo>
                  <a:lnTo>
                    <a:pt x="2563848" y="5576"/>
                  </a:lnTo>
                  <a:lnTo>
                    <a:pt x="2516003" y="8626"/>
                  </a:lnTo>
                  <a:lnTo>
                    <a:pt x="2468245" y="13080"/>
                  </a:lnTo>
                  <a:lnTo>
                    <a:pt x="2442973" y="41352"/>
                  </a:lnTo>
                  <a:lnTo>
                    <a:pt x="2434971" y="52450"/>
                  </a:lnTo>
                  <a:lnTo>
                    <a:pt x="2388187" y="86534"/>
                  </a:lnTo>
                  <a:lnTo>
                    <a:pt x="2335403" y="104901"/>
                  </a:lnTo>
                  <a:lnTo>
                    <a:pt x="2277550" y="116225"/>
                  </a:lnTo>
                  <a:lnTo>
                    <a:pt x="2230013" y="125364"/>
                  </a:lnTo>
                  <a:lnTo>
                    <a:pt x="2189169" y="132667"/>
                  </a:lnTo>
                  <a:lnTo>
                    <a:pt x="2151392" y="138481"/>
                  </a:lnTo>
                  <a:lnTo>
                    <a:pt x="2113056" y="143152"/>
                  </a:lnTo>
                  <a:lnTo>
                    <a:pt x="2070537" y="147028"/>
                  </a:lnTo>
                  <a:lnTo>
                    <a:pt x="2020210" y="150455"/>
                  </a:lnTo>
                  <a:lnTo>
                    <a:pt x="1958450" y="153781"/>
                  </a:lnTo>
                  <a:lnTo>
                    <a:pt x="1881631" y="157352"/>
                  </a:lnTo>
                  <a:lnTo>
                    <a:pt x="1836075" y="172322"/>
                  </a:lnTo>
                  <a:lnTo>
                    <a:pt x="1785665" y="183559"/>
                  </a:lnTo>
                  <a:lnTo>
                    <a:pt x="1731394" y="191461"/>
                  </a:lnTo>
                  <a:lnTo>
                    <a:pt x="1674252" y="196423"/>
                  </a:lnTo>
                  <a:lnTo>
                    <a:pt x="1615233" y="198844"/>
                  </a:lnTo>
                  <a:lnTo>
                    <a:pt x="1555327" y="199118"/>
                  </a:lnTo>
                  <a:lnTo>
                    <a:pt x="1495527" y="197643"/>
                  </a:lnTo>
                  <a:lnTo>
                    <a:pt x="1436824" y="194815"/>
                  </a:lnTo>
                  <a:lnTo>
                    <a:pt x="1380211" y="191030"/>
                  </a:lnTo>
                  <a:lnTo>
                    <a:pt x="1326679" y="186685"/>
                  </a:lnTo>
                  <a:lnTo>
                    <a:pt x="1277220" y="182176"/>
                  </a:lnTo>
                  <a:lnTo>
                    <a:pt x="1232826" y="177900"/>
                  </a:lnTo>
                  <a:lnTo>
                    <a:pt x="1194489" y="174253"/>
                  </a:lnTo>
                  <a:lnTo>
                    <a:pt x="1163200" y="171632"/>
                  </a:lnTo>
                  <a:lnTo>
                    <a:pt x="1139952" y="170433"/>
                  </a:lnTo>
                  <a:lnTo>
                    <a:pt x="1086316" y="159551"/>
                  </a:lnTo>
                  <a:lnTo>
                    <a:pt x="1032985" y="152254"/>
                  </a:lnTo>
                  <a:lnTo>
                    <a:pt x="979773" y="148462"/>
                  </a:lnTo>
                  <a:lnTo>
                    <a:pt x="926497" y="148100"/>
                  </a:lnTo>
                  <a:lnTo>
                    <a:pt x="872975" y="151090"/>
                  </a:lnTo>
                  <a:lnTo>
                    <a:pt x="819023" y="157352"/>
                  </a:lnTo>
                  <a:lnTo>
                    <a:pt x="802447" y="163923"/>
                  </a:lnTo>
                  <a:lnTo>
                    <a:pt x="785860" y="170481"/>
                  </a:lnTo>
                  <a:lnTo>
                    <a:pt x="769248" y="177016"/>
                  </a:lnTo>
                  <a:lnTo>
                    <a:pt x="752601" y="183514"/>
                  </a:lnTo>
                  <a:lnTo>
                    <a:pt x="743779" y="188890"/>
                  </a:lnTo>
                  <a:lnTo>
                    <a:pt x="735742" y="196040"/>
                  </a:lnTo>
                  <a:lnTo>
                    <a:pt x="727848" y="203499"/>
                  </a:lnTo>
                  <a:lnTo>
                    <a:pt x="719454" y="209803"/>
                  </a:lnTo>
                  <a:lnTo>
                    <a:pt x="695162" y="223875"/>
                  </a:lnTo>
                  <a:lnTo>
                    <a:pt x="670179" y="237982"/>
                  </a:lnTo>
                  <a:lnTo>
                    <a:pt x="644909" y="251112"/>
                  </a:lnTo>
                  <a:lnTo>
                    <a:pt x="619760" y="262254"/>
                  </a:lnTo>
                  <a:lnTo>
                    <a:pt x="597034" y="293933"/>
                  </a:lnTo>
                  <a:lnTo>
                    <a:pt x="576072" y="328802"/>
                  </a:lnTo>
                  <a:lnTo>
                    <a:pt x="554823" y="363196"/>
                  </a:lnTo>
                  <a:lnTo>
                    <a:pt x="531240" y="393445"/>
                  </a:lnTo>
                  <a:lnTo>
                    <a:pt x="498857" y="423027"/>
                  </a:lnTo>
                  <a:lnTo>
                    <a:pt x="466486" y="445881"/>
                  </a:lnTo>
                  <a:lnTo>
                    <a:pt x="433282" y="465472"/>
                  </a:lnTo>
                  <a:lnTo>
                    <a:pt x="398399" y="485266"/>
                  </a:lnTo>
                  <a:lnTo>
                    <a:pt x="390005" y="491444"/>
                  </a:lnTo>
                  <a:lnTo>
                    <a:pt x="330606" y="524831"/>
                  </a:lnTo>
                  <a:lnTo>
                    <a:pt x="257220" y="540825"/>
                  </a:lnTo>
                  <a:lnTo>
                    <a:pt x="221361" y="550798"/>
                  </a:lnTo>
                  <a:lnTo>
                    <a:pt x="175059" y="567993"/>
                  </a:lnTo>
                  <a:lnTo>
                    <a:pt x="145843" y="581580"/>
                  </a:lnTo>
                  <a:lnTo>
                    <a:pt x="115651" y="599430"/>
                  </a:lnTo>
                  <a:lnTo>
                    <a:pt x="66421" y="629411"/>
                  </a:lnTo>
                  <a:lnTo>
                    <a:pt x="46720" y="637216"/>
                  </a:lnTo>
                  <a:lnTo>
                    <a:pt x="24923" y="645842"/>
                  </a:lnTo>
                  <a:lnTo>
                    <a:pt x="7270" y="652825"/>
                  </a:lnTo>
                  <a:lnTo>
                    <a:pt x="0" y="65570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011416" y="2942082"/>
            <a:ext cx="1206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EAEAEA"/>
                </a:solidFill>
                <a:latin typeface="Calibri"/>
                <a:cs typeface="Calibri"/>
              </a:rPr>
              <a:t>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22414" y="3964304"/>
            <a:ext cx="12636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EAEAEA"/>
                </a:solidFill>
                <a:latin typeface="Calibri"/>
                <a:cs typeface="Calibri"/>
              </a:rPr>
              <a:t>R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bg1"/>
          </a:solidFill>
        </p:grpSpPr>
        <p:sp>
          <p:nvSpPr>
            <p:cNvPr id="3" name="object 3"/>
            <p:cNvSpPr/>
            <p:nvPr/>
          </p:nvSpPr>
          <p:spPr>
            <a:xfrm>
              <a:off x="272795" y="281940"/>
              <a:ext cx="8624316" cy="63322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04800"/>
              <a:ext cx="1143000" cy="6553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5844" y="465201"/>
            <a:ext cx="3102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chemeClr val="tx1"/>
                </a:solidFill>
                <a:latin typeface="Times New Roman"/>
                <a:cs typeface="Times New Roman"/>
              </a:rPr>
              <a:t>Appendages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of the</a:t>
            </a:r>
            <a:r>
              <a:rPr b="1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chemeClr val="tx1"/>
                </a:solidFill>
                <a:latin typeface="Times New Roman"/>
                <a:cs typeface="Times New Roman"/>
              </a:rPr>
              <a:t>Skin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5844" y="968502"/>
            <a:ext cx="636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Ha</a:t>
            </a:r>
            <a:r>
              <a:rPr sz="2400" b="1" spc="5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r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8942" y="1044702"/>
            <a:ext cx="1416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(hard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keratin)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5844" y="1335786"/>
            <a:ext cx="587375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thin </a:t>
            </a:r>
            <a:r>
              <a:rPr sz="2000" spc="-5" dirty="0">
                <a:latin typeface="Times New Roman"/>
                <a:cs typeface="Times New Roman"/>
              </a:rPr>
              <a:t>filaments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keratin</a:t>
            </a: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epithelial </a:t>
            </a:r>
            <a:r>
              <a:rPr sz="2000" dirty="0">
                <a:latin typeface="Times New Roman"/>
                <a:cs typeface="Times New Roman"/>
              </a:rPr>
              <a:t>invaginations of the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epidermis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Shaft, root, sheath, hair </a:t>
            </a:r>
            <a:r>
              <a:rPr sz="2000" spc="-5" dirty="0">
                <a:latin typeface="Times New Roman"/>
                <a:cs typeface="Times New Roman"/>
              </a:rPr>
              <a:t>follicle, </a:t>
            </a:r>
            <a:r>
              <a:rPr sz="2000" dirty="0">
                <a:latin typeface="Times New Roman"/>
                <a:cs typeface="Times New Roman"/>
              </a:rPr>
              <a:t>bulb, arrector </a:t>
            </a:r>
            <a:r>
              <a:rPr sz="2000" spc="-5" dirty="0">
                <a:latin typeface="Times New Roman"/>
                <a:cs typeface="Times New Roman"/>
              </a:rPr>
              <a:t>pili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muscle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95800" y="2667000"/>
            <a:ext cx="31242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6800" y="2667000"/>
            <a:ext cx="3124200" cy="3707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272795" y="281940"/>
              <a:ext cx="8624316" cy="6332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04800"/>
              <a:ext cx="1143000" cy="6553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4817" y="1029080"/>
            <a:ext cx="2287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chemeClr val="tx1"/>
                </a:solidFill>
                <a:latin typeface="Times New Roman"/>
                <a:cs typeface="Times New Roman"/>
              </a:rPr>
              <a:t>Sebaceous</a:t>
            </a:r>
            <a:r>
              <a:rPr b="1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chemeClr val="tx1"/>
                </a:solidFill>
                <a:latin typeface="Times New Roman"/>
                <a:cs typeface="Times New Roman"/>
              </a:rPr>
              <a:t>glands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4817" y="1701545"/>
            <a:ext cx="295338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749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EAEAEA"/>
                </a:solidFill>
                <a:latin typeface="Times New Roman"/>
                <a:cs typeface="Times New Roman"/>
              </a:rPr>
              <a:t>•</a:t>
            </a:r>
            <a:r>
              <a:rPr sz="2000" spc="-5" dirty="0">
                <a:latin typeface="Times New Roman"/>
                <a:cs typeface="Times New Roman"/>
              </a:rPr>
              <a:t>dermal </a:t>
            </a:r>
            <a:r>
              <a:rPr sz="2000" dirty="0">
                <a:latin typeface="Times New Roman"/>
                <a:cs typeface="Times New Roman"/>
              </a:rPr>
              <a:t>exocrine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glands  associated with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hairs</a:t>
            </a: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•holocrine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secretion</a:t>
            </a: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•secrete an oily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substance</a:t>
            </a: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(sebum) </a:t>
            </a:r>
            <a:r>
              <a:rPr sz="2000" dirty="0">
                <a:latin typeface="Times New Roman"/>
                <a:cs typeface="Times New Roman"/>
              </a:rPr>
              <a:t>for hair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flexibility</a:t>
            </a: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•the </a:t>
            </a:r>
            <a:r>
              <a:rPr sz="2000" dirty="0">
                <a:latin typeface="Times New Roman"/>
                <a:cs typeface="Times New Roman"/>
              </a:rPr>
              <a:t>sebum secretion is  influenced by sex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hormones/  adolescence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acne</a:t>
            </a:r>
          </a:p>
        </p:txBody>
      </p:sp>
      <p:sp>
        <p:nvSpPr>
          <p:cNvPr id="7" name="object 7"/>
          <p:cNvSpPr/>
          <p:nvPr/>
        </p:nvSpPr>
        <p:spPr>
          <a:xfrm>
            <a:off x="3733800" y="344424"/>
            <a:ext cx="4953000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0" y="4419600"/>
            <a:ext cx="3505200" cy="2173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81600" y="4413503"/>
            <a:ext cx="3505200" cy="2179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195" y="0"/>
            <a:ext cx="8319770" cy="6858000"/>
          </a:xfrm>
          <a:custGeom>
            <a:avLst/>
            <a:gdLst/>
            <a:ahLst/>
            <a:cxnLst/>
            <a:rect l="l" t="t" r="r" b="b"/>
            <a:pathLst>
              <a:path w="8319770" h="6858000">
                <a:moveTo>
                  <a:pt x="0" y="6858000"/>
                </a:moveTo>
                <a:lnTo>
                  <a:pt x="8319515" y="6858000"/>
                </a:lnTo>
                <a:lnTo>
                  <a:pt x="831951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bg1"/>
          </a:solidFill>
        </p:grpSpPr>
        <p:sp>
          <p:nvSpPr>
            <p:cNvPr id="4" name="object 4"/>
            <p:cNvSpPr/>
            <p:nvPr/>
          </p:nvSpPr>
          <p:spPr>
            <a:xfrm>
              <a:off x="8744711" y="0"/>
              <a:ext cx="399287" cy="6857996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3999" cy="6857998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04800"/>
              <a:ext cx="1143000" cy="6553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22044" y="784605"/>
            <a:ext cx="1727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chemeClr val="tx1"/>
                </a:solidFill>
                <a:latin typeface="Times New Roman"/>
                <a:cs typeface="Times New Roman"/>
              </a:rPr>
              <a:t>Sweat</a:t>
            </a:r>
            <a:r>
              <a:rPr b="1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chemeClr val="tx1"/>
                </a:solidFill>
                <a:latin typeface="Times New Roman"/>
                <a:cs typeface="Times New Roman"/>
              </a:rPr>
              <a:t>glands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22044" y="1390777"/>
            <a:ext cx="3415665" cy="26433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800"/>
              </a:lnSpc>
              <a:spcBef>
                <a:spcPts val="100"/>
              </a:spcBef>
              <a:tabLst>
                <a:tab pos="271145" algn="l"/>
              </a:tabLst>
            </a:pPr>
            <a:r>
              <a:rPr sz="2400" dirty="0">
                <a:solidFill>
                  <a:srgbClr val="EAEAEA"/>
                </a:solidFill>
                <a:latin typeface="Times New Roman"/>
                <a:cs typeface="Times New Roman"/>
              </a:rPr>
              <a:t>•	</a:t>
            </a:r>
            <a:r>
              <a:rPr sz="1800" b="1" dirty="0">
                <a:latin typeface="Times New Roman"/>
                <a:cs typeface="Times New Roman"/>
              </a:rPr>
              <a:t>Eccrine sweat </a:t>
            </a:r>
            <a:r>
              <a:rPr sz="1800" b="1" spc="-5" dirty="0">
                <a:latin typeface="Times New Roman"/>
                <a:cs typeface="Times New Roman"/>
              </a:rPr>
              <a:t>glands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(Merocrine  </a:t>
            </a:r>
            <a:r>
              <a:rPr sz="1800" spc="-5" dirty="0">
                <a:latin typeface="Times New Roman"/>
                <a:cs typeface="Times New Roman"/>
              </a:rPr>
              <a:t>sweat </a:t>
            </a:r>
            <a:r>
              <a:rPr sz="1800" dirty="0">
                <a:latin typeface="Times New Roman"/>
                <a:cs typeface="Times New Roman"/>
              </a:rPr>
              <a:t>glands)</a:t>
            </a:r>
          </a:p>
          <a:p>
            <a:pPr marL="525780" marR="962660">
              <a:lnSpc>
                <a:spcPct val="150000"/>
              </a:lnSpc>
            </a:pPr>
            <a:r>
              <a:rPr sz="1800" b="1" dirty="0">
                <a:latin typeface="Times New Roman"/>
                <a:cs typeface="Times New Roman"/>
              </a:rPr>
              <a:t>all over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20" dirty="0">
                <a:latin typeface="Times New Roman"/>
                <a:cs typeface="Times New Roman"/>
              </a:rPr>
              <a:t>body.  </a:t>
            </a:r>
            <a:r>
              <a:rPr sz="1800" dirty="0">
                <a:latin typeface="Times New Roman"/>
                <a:cs typeface="Times New Roman"/>
              </a:rPr>
              <a:t>coiled tubular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glands</a:t>
            </a:r>
          </a:p>
          <a:p>
            <a:pPr marL="525780" marR="12700">
              <a:lnSpc>
                <a:spcPct val="150000"/>
              </a:lnSpc>
            </a:pPr>
            <a:r>
              <a:rPr sz="1800" b="1" spc="-5" dirty="0">
                <a:latin typeface="Times New Roman"/>
                <a:cs typeface="Times New Roman"/>
              </a:rPr>
              <a:t>body temperature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regulation.  </a:t>
            </a:r>
            <a:r>
              <a:rPr sz="1800" b="1" dirty="0">
                <a:latin typeface="Times New Roman"/>
                <a:cs typeface="Times New Roman"/>
              </a:rPr>
              <a:t>cholinergic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innervations/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respond to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heat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2044" y="3998214"/>
            <a:ext cx="3505200" cy="88519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0"/>
              </a:spcBef>
              <a:tabLst>
                <a:tab pos="376555" algn="l"/>
              </a:tabLst>
            </a:pPr>
            <a:r>
              <a:rPr sz="1800" dirty="0">
                <a:solidFill>
                  <a:srgbClr val="EAEAEA"/>
                </a:solidFill>
                <a:latin typeface="Times New Roman"/>
                <a:cs typeface="Times New Roman"/>
              </a:rPr>
              <a:t>•	</a:t>
            </a:r>
            <a:r>
              <a:rPr sz="1800" b="1" spc="-5" dirty="0">
                <a:latin typeface="Times New Roman"/>
                <a:cs typeface="Times New Roman"/>
              </a:rPr>
              <a:t>Apocrine </a:t>
            </a:r>
            <a:r>
              <a:rPr sz="1800" b="1" dirty="0">
                <a:latin typeface="Times New Roman"/>
                <a:cs typeface="Times New Roman"/>
              </a:rPr>
              <a:t>sweat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glands</a:t>
            </a:r>
            <a:endParaRPr sz="1800" dirty="0">
              <a:latin typeface="Times New Roman"/>
              <a:cs typeface="Times New Roman"/>
            </a:endParaRPr>
          </a:p>
          <a:p>
            <a:pPr marL="525780">
              <a:lnSpc>
                <a:spcPct val="100000"/>
              </a:lnSpc>
              <a:spcBef>
                <a:spcPts val="1225"/>
              </a:spcBef>
            </a:pPr>
            <a:r>
              <a:rPr sz="1800" b="1" dirty="0">
                <a:latin typeface="Times New Roman"/>
                <a:cs typeface="Times New Roman"/>
              </a:rPr>
              <a:t>large </a:t>
            </a:r>
            <a:r>
              <a:rPr sz="1800" dirty="0">
                <a:latin typeface="Times New Roman"/>
                <a:cs typeface="Times New Roman"/>
              </a:rPr>
              <a:t>/</a:t>
            </a:r>
            <a:r>
              <a:rPr sz="1800" b="1" dirty="0">
                <a:latin typeface="Times New Roman"/>
                <a:cs typeface="Times New Roman"/>
              </a:rPr>
              <a:t>axilla </a:t>
            </a:r>
            <a:r>
              <a:rPr sz="1800" dirty="0">
                <a:latin typeface="Times New Roman"/>
                <a:cs typeface="Times New Roman"/>
              </a:rPr>
              <a:t>/</a:t>
            </a:r>
            <a:r>
              <a:rPr sz="1800" b="1" dirty="0">
                <a:latin typeface="Times New Roman"/>
                <a:cs typeface="Times New Roman"/>
              </a:rPr>
              <a:t>external</a:t>
            </a:r>
            <a:r>
              <a:rPr sz="1800" b="1" spc="-10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genitalia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2044" y="4721076"/>
            <a:ext cx="3622675" cy="160718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anus</a:t>
            </a:r>
            <a:endParaRPr sz="1800" dirty="0">
              <a:latin typeface="Times New Roman"/>
              <a:cs typeface="Times New Roman"/>
            </a:endParaRPr>
          </a:p>
          <a:p>
            <a:pPr marL="58356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Times New Roman"/>
                <a:cs typeface="Times New Roman"/>
              </a:rPr>
              <a:t>functional at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puberty</a:t>
            </a:r>
          </a:p>
          <a:p>
            <a:pPr marL="12700" marR="5080" indent="513080">
              <a:lnSpc>
                <a:spcPct val="126699"/>
              </a:lnSpc>
              <a:spcBef>
                <a:spcPts val="505"/>
              </a:spcBef>
            </a:pPr>
            <a:r>
              <a:rPr sz="1800" b="1" spc="-5" dirty="0">
                <a:latin typeface="Times New Roman"/>
                <a:cs typeface="Times New Roman"/>
              </a:rPr>
              <a:t>adrenergic innervation/ </a:t>
            </a:r>
            <a:r>
              <a:rPr sz="1800" dirty="0">
                <a:latin typeface="Times New Roman"/>
                <a:cs typeface="Times New Roman"/>
              </a:rPr>
              <a:t>respond  to </a:t>
            </a:r>
            <a:r>
              <a:rPr sz="1800" spc="-5" dirty="0">
                <a:latin typeface="Times New Roman"/>
                <a:cs typeface="Times New Roman"/>
              </a:rPr>
              <a:t>emotional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5" dirty="0">
                <a:latin typeface="Times New Roman"/>
                <a:cs typeface="Times New Roman"/>
              </a:rPr>
              <a:t>sensory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stimuli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029200" y="381000"/>
            <a:ext cx="3810000" cy="6172200"/>
            <a:chOff x="5029200" y="381000"/>
            <a:chExt cx="3810000" cy="6172200"/>
          </a:xfrm>
        </p:grpSpPr>
        <p:sp>
          <p:nvSpPr>
            <p:cNvPr id="12" name="object 12"/>
            <p:cNvSpPr/>
            <p:nvPr/>
          </p:nvSpPr>
          <p:spPr>
            <a:xfrm>
              <a:off x="5029200" y="381000"/>
              <a:ext cx="3810000" cy="30678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29200" y="3810000"/>
              <a:ext cx="3810000" cy="2743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43400" y="457200"/>
            <a:ext cx="45720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14400"/>
            <a:ext cx="42672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bg1"/>
          </a:solidFill>
        </p:grpSpPr>
        <p:sp>
          <p:nvSpPr>
            <p:cNvPr id="3" name="object 3"/>
            <p:cNvSpPr/>
            <p:nvPr/>
          </p:nvSpPr>
          <p:spPr>
            <a:xfrm>
              <a:off x="272795" y="281940"/>
              <a:ext cx="8624316" cy="63322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04800"/>
              <a:ext cx="1143000" cy="6553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2217801"/>
            <a:ext cx="685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chemeClr val="tx1"/>
                </a:solidFill>
                <a:latin typeface="Times New Roman"/>
                <a:cs typeface="Times New Roman"/>
              </a:rPr>
              <a:t>Nails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2585085"/>
            <a:ext cx="386334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plates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keratin</a:t>
            </a: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nail </a:t>
            </a:r>
            <a:r>
              <a:rPr sz="2000" spc="-5" dirty="0">
                <a:latin typeface="Times New Roman"/>
                <a:cs typeface="Times New Roman"/>
              </a:rPr>
              <a:t>plate, </a:t>
            </a:r>
            <a:r>
              <a:rPr sz="2000" dirty="0">
                <a:latin typeface="Times New Roman"/>
                <a:cs typeface="Times New Roman"/>
              </a:rPr>
              <a:t>nail bed, nail groove, nail  root, dorsal and ventral </a:t>
            </a:r>
            <a:r>
              <a:rPr sz="2000" spc="-5" dirty="0">
                <a:latin typeface="Times New Roman"/>
                <a:cs typeface="Times New Roman"/>
              </a:rPr>
              <a:t>matrix,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lunula  eponychium or </a:t>
            </a:r>
            <a:r>
              <a:rPr sz="2000" spc="-5" dirty="0">
                <a:latin typeface="Times New Roman"/>
                <a:cs typeface="Times New Roman"/>
              </a:rPr>
              <a:t>cuticle,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hyponychium</a:t>
            </a:r>
          </a:p>
        </p:txBody>
      </p:sp>
      <p:sp>
        <p:nvSpPr>
          <p:cNvPr id="7" name="object 7"/>
          <p:cNvSpPr/>
          <p:nvPr/>
        </p:nvSpPr>
        <p:spPr>
          <a:xfrm>
            <a:off x="4648200" y="1371600"/>
            <a:ext cx="40386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bg1"/>
          </a:solidFill>
        </p:grpSpPr>
        <p:sp>
          <p:nvSpPr>
            <p:cNvPr id="3" name="object 3"/>
            <p:cNvSpPr/>
            <p:nvPr/>
          </p:nvSpPr>
          <p:spPr>
            <a:xfrm>
              <a:off x="272795" y="281940"/>
              <a:ext cx="8624316" cy="63322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04800"/>
              <a:ext cx="1143000" cy="6553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98194" y="708405"/>
            <a:ext cx="1743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chemeClr val="tx1"/>
                </a:solidFill>
                <a:latin typeface="Times New Roman"/>
                <a:cs typeface="Times New Roman"/>
              </a:rPr>
              <a:t>Nerve</a:t>
            </a:r>
            <a:r>
              <a:rPr b="1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chemeClr val="tx1"/>
                </a:solidFill>
                <a:latin typeface="Times New Roman"/>
                <a:cs typeface="Times New Roman"/>
              </a:rPr>
              <a:t>supply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98194" y="1228089"/>
            <a:ext cx="6160135" cy="18554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418465" indent="444500">
              <a:lnSpc>
                <a:spcPct val="99500"/>
              </a:lnSpc>
              <a:spcBef>
                <a:spcPts val="114"/>
              </a:spcBef>
            </a:pPr>
            <a:r>
              <a:rPr sz="2000" b="1" spc="-10" dirty="0">
                <a:latin typeface="Times New Roman"/>
                <a:cs typeface="Times New Roman"/>
              </a:rPr>
              <a:t>-Free </a:t>
            </a:r>
            <a:r>
              <a:rPr sz="2000" dirty="0">
                <a:latin typeface="Times New Roman"/>
                <a:cs typeface="Times New Roman"/>
              </a:rPr>
              <a:t>such as </a:t>
            </a:r>
            <a:r>
              <a:rPr sz="2000" b="1" spc="-10" dirty="0">
                <a:latin typeface="Times New Roman"/>
                <a:cs typeface="Times New Roman"/>
              </a:rPr>
              <a:t>free </a:t>
            </a:r>
            <a:r>
              <a:rPr sz="2000" b="1" dirty="0">
                <a:latin typeface="Times New Roman"/>
                <a:cs typeface="Times New Roman"/>
              </a:rPr>
              <a:t>endings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b="1" spc="-10" dirty="0">
                <a:latin typeface="Times New Roman"/>
                <a:cs typeface="Times New Roman"/>
              </a:rPr>
              <a:t>Merkel’s </a:t>
            </a:r>
            <a:r>
              <a:rPr sz="2000" b="1" dirty="0">
                <a:latin typeface="Times New Roman"/>
                <a:cs typeface="Times New Roman"/>
              </a:rPr>
              <a:t>disc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hair  </a:t>
            </a:r>
            <a:r>
              <a:rPr sz="2000" b="1" spc="-5" dirty="0">
                <a:latin typeface="Times New Roman"/>
                <a:cs typeface="Times New Roman"/>
              </a:rPr>
              <a:t>follicle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receptors</a:t>
            </a:r>
            <a:r>
              <a:rPr sz="2400" spc="-5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12700" marR="5080" indent="457200">
              <a:lnSpc>
                <a:spcPct val="100299"/>
              </a:lnSpc>
              <a:spcBef>
                <a:spcPts val="1430"/>
              </a:spcBef>
            </a:pP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000" b="1" dirty="0">
                <a:latin typeface="Times New Roman"/>
                <a:cs typeface="Times New Roman"/>
              </a:rPr>
              <a:t>Encapsulated terminals </a:t>
            </a:r>
            <a:r>
              <a:rPr sz="2000" dirty="0">
                <a:latin typeface="Times New Roman"/>
                <a:cs typeface="Times New Roman"/>
              </a:rPr>
              <a:t>such as </a:t>
            </a:r>
            <a:r>
              <a:rPr sz="2000" b="1" dirty="0">
                <a:latin typeface="Times New Roman"/>
                <a:cs typeface="Times New Roman"/>
              </a:rPr>
              <a:t>tactile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(Meissner’s)  </a:t>
            </a:r>
            <a:r>
              <a:rPr sz="2000" b="1" dirty="0">
                <a:latin typeface="Times New Roman"/>
                <a:cs typeface="Times New Roman"/>
              </a:rPr>
              <a:t>corpuscles, bulboid corpuscles </a:t>
            </a:r>
            <a:r>
              <a:rPr sz="2000" b="1" spc="-10" dirty="0">
                <a:latin typeface="Times New Roman"/>
                <a:cs typeface="Times New Roman"/>
              </a:rPr>
              <a:t>(Krause’s </a:t>
            </a:r>
            <a:r>
              <a:rPr sz="2000" b="1" dirty="0">
                <a:latin typeface="Times New Roman"/>
                <a:cs typeface="Times New Roman"/>
              </a:rPr>
              <a:t>end bulb),  </a:t>
            </a:r>
            <a:r>
              <a:rPr sz="2000" b="1" spc="-5" dirty="0">
                <a:latin typeface="Times New Roman"/>
                <a:cs typeface="Times New Roman"/>
              </a:rPr>
              <a:t>lamellar </a:t>
            </a:r>
            <a:r>
              <a:rPr sz="2000" b="1" dirty="0">
                <a:latin typeface="Times New Roman"/>
                <a:cs typeface="Times New Roman"/>
              </a:rPr>
              <a:t>(Pacinian) corpuscles,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b="1" spc="-10" dirty="0">
                <a:latin typeface="Times New Roman"/>
                <a:cs typeface="Times New Roman"/>
              </a:rPr>
              <a:t>Ruffini’s</a:t>
            </a:r>
            <a:r>
              <a:rPr sz="2000" b="1" spc="-1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corpuscles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00200" y="3352800"/>
            <a:ext cx="6096000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bg1"/>
          </a:solidFill>
        </p:grpSpPr>
        <p:sp>
          <p:nvSpPr>
            <p:cNvPr id="3" name="object 3"/>
            <p:cNvSpPr/>
            <p:nvPr/>
          </p:nvSpPr>
          <p:spPr>
            <a:xfrm>
              <a:off x="272795" y="281940"/>
              <a:ext cx="8624316" cy="63322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04800"/>
              <a:ext cx="1143000" cy="6553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40739" y="695194"/>
            <a:ext cx="4331335" cy="1595755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2200" spc="-10" dirty="0">
                <a:latin typeface="Wingdings"/>
                <a:cs typeface="Wingdings"/>
              </a:rPr>
              <a:t></a:t>
            </a:r>
            <a:r>
              <a:rPr sz="2200" b="1" spc="-10" dirty="0">
                <a:latin typeface="Times New Roman"/>
                <a:cs typeface="Times New Roman"/>
              </a:rPr>
              <a:t>Free </a:t>
            </a:r>
            <a:r>
              <a:rPr sz="2200" b="1" spc="-5" dirty="0">
                <a:latin typeface="Times New Roman"/>
                <a:cs typeface="Times New Roman"/>
              </a:rPr>
              <a:t>nerve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endings</a:t>
            </a:r>
            <a:endParaRPr sz="2200" dirty="0">
              <a:latin typeface="Times New Roman"/>
              <a:cs typeface="Times New Roman"/>
            </a:endParaRPr>
          </a:p>
          <a:p>
            <a:pPr marL="12700" marR="5080" indent="63500">
              <a:lnSpc>
                <a:spcPct val="100000"/>
              </a:lnSpc>
              <a:spcBef>
                <a:spcPts val="1210"/>
              </a:spcBef>
            </a:pPr>
            <a:r>
              <a:rPr sz="2000" spc="5" dirty="0">
                <a:latin typeface="Times New Roman"/>
                <a:cs typeface="Times New Roman"/>
              </a:rPr>
              <a:t>no </a:t>
            </a:r>
            <a:r>
              <a:rPr sz="2000" spc="-5" dirty="0">
                <a:latin typeface="Times New Roman"/>
                <a:cs typeface="Times New Roman"/>
              </a:rPr>
              <a:t>complex </a:t>
            </a:r>
            <a:r>
              <a:rPr sz="2000" dirty="0">
                <a:latin typeface="Times New Roman"/>
                <a:cs typeface="Times New Roman"/>
              </a:rPr>
              <a:t>sensory </a:t>
            </a:r>
            <a:r>
              <a:rPr sz="2000" spc="-5" dirty="0">
                <a:latin typeface="Times New Roman"/>
                <a:cs typeface="Times New Roman"/>
              </a:rPr>
              <a:t>structures/ </a:t>
            </a:r>
            <a:r>
              <a:rPr sz="2000" b="1" dirty="0">
                <a:latin typeface="Times New Roman"/>
                <a:cs typeface="Times New Roman"/>
              </a:rPr>
              <a:t>non-  encapsulated/ </a:t>
            </a:r>
            <a:r>
              <a:rPr sz="2000" spc="-5" dirty="0">
                <a:latin typeface="Times New Roman"/>
                <a:cs typeface="Times New Roman"/>
              </a:rPr>
              <a:t>epidermis/ </a:t>
            </a:r>
            <a:r>
              <a:rPr sz="2000" dirty="0">
                <a:latin typeface="Times New Roman"/>
                <a:cs typeface="Times New Roman"/>
              </a:rPr>
              <a:t>sense </a:t>
            </a:r>
            <a:r>
              <a:rPr sz="2000" b="1" dirty="0">
                <a:latin typeface="Times New Roman"/>
                <a:cs typeface="Times New Roman"/>
              </a:rPr>
              <a:t>pain and  </a:t>
            </a:r>
            <a:r>
              <a:rPr sz="2000" b="1" spc="-5" dirty="0">
                <a:latin typeface="Times New Roman"/>
                <a:cs typeface="Times New Roman"/>
              </a:rPr>
              <a:t>temperature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33600" y="2514600"/>
            <a:ext cx="52578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bg1"/>
          </a:solidFill>
        </p:grpSpPr>
        <p:sp>
          <p:nvSpPr>
            <p:cNvPr id="3" name="object 3"/>
            <p:cNvSpPr/>
            <p:nvPr/>
          </p:nvSpPr>
          <p:spPr>
            <a:xfrm>
              <a:off x="272795" y="281940"/>
              <a:ext cx="8624316" cy="63322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04800"/>
              <a:ext cx="1143000" cy="6553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74394" y="295466"/>
            <a:ext cx="6404610" cy="2955925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z="2400" dirty="0">
                <a:latin typeface="Symbol"/>
                <a:cs typeface="Symbol"/>
              </a:rPr>
              <a:t></a:t>
            </a:r>
            <a:r>
              <a:rPr sz="2400" b="1" dirty="0">
                <a:latin typeface="Times New Roman"/>
                <a:cs typeface="Times New Roman"/>
              </a:rPr>
              <a:t>Merkel disk </a:t>
            </a:r>
            <a:r>
              <a:rPr sz="2400" b="1" spc="-10" dirty="0">
                <a:latin typeface="Times New Roman"/>
                <a:cs typeface="Times New Roman"/>
              </a:rPr>
              <a:t>receptor</a:t>
            </a:r>
            <a:endParaRPr sz="2400" dirty="0">
              <a:latin typeface="Times New Roman"/>
              <a:cs typeface="Times New Roman"/>
            </a:endParaRPr>
          </a:p>
          <a:p>
            <a:pPr marL="12700" marR="222250">
              <a:lnSpc>
                <a:spcPct val="100000"/>
              </a:lnSpc>
              <a:spcBef>
                <a:spcPts val="1215"/>
              </a:spcBef>
            </a:pPr>
            <a:r>
              <a:rPr sz="2000" dirty="0">
                <a:latin typeface="Symbol"/>
                <a:cs typeface="Symbol"/>
              </a:rPr>
              <a:t></a:t>
            </a:r>
            <a:r>
              <a:rPr sz="2000" b="1" dirty="0">
                <a:latin typeface="Times New Roman"/>
                <a:cs typeface="Times New Roman"/>
              </a:rPr>
              <a:t>non- encapsulated </a:t>
            </a:r>
            <a:r>
              <a:rPr sz="2000" dirty="0">
                <a:latin typeface="Times New Roman"/>
                <a:cs typeface="Times New Roman"/>
              </a:rPr>
              <a:t>mechanoreceptors/ surrounding hair  </a:t>
            </a:r>
            <a:r>
              <a:rPr sz="2000" spc="-5" dirty="0">
                <a:latin typeface="Times New Roman"/>
                <a:cs typeface="Times New Roman"/>
              </a:rPr>
              <a:t>follicles/ </a:t>
            </a:r>
            <a:r>
              <a:rPr sz="2000" b="1" dirty="0">
                <a:latin typeface="Times New Roman"/>
                <a:cs typeface="Times New Roman"/>
              </a:rPr>
              <a:t>touch</a:t>
            </a:r>
            <a:r>
              <a:rPr sz="2000" dirty="0">
                <a:latin typeface="Times New Roman"/>
                <a:cs typeface="Times New Roman"/>
              </a:rPr>
              <a:t>/ </a:t>
            </a:r>
            <a:r>
              <a:rPr sz="2000" b="1" dirty="0">
                <a:latin typeface="Times New Roman"/>
                <a:cs typeface="Times New Roman"/>
              </a:rPr>
              <a:t>basal layer</a:t>
            </a:r>
            <a:r>
              <a:rPr sz="2000" dirty="0">
                <a:latin typeface="Times New Roman"/>
                <a:cs typeface="Times New Roman"/>
              </a:rPr>
              <a:t>/ the </a:t>
            </a:r>
            <a:r>
              <a:rPr sz="2000" b="1" dirty="0">
                <a:latin typeface="Times New Roman"/>
                <a:cs typeface="Times New Roman"/>
              </a:rPr>
              <a:t>most sensitive </a:t>
            </a:r>
            <a:r>
              <a:rPr sz="2000" dirty="0">
                <a:latin typeface="Times New Roman"/>
                <a:cs typeface="Times New Roman"/>
              </a:rPr>
              <a:t>of the </a:t>
            </a:r>
            <a:r>
              <a:rPr sz="2000" spc="-10" dirty="0">
                <a:latin typeface="Times New Roman"/>
                <a:cs typeface="Times New Roman"/>
              </a:rPr>
              <a:t>main  </a:t>
            </a:r>
            <a:r>
              <a:rPr sz="2000" spc="-5" dirty="0">
                <a:latin typeface="Times New Roman"/>
                <a:cs typeface="Times New Roman"/>
              </a:rPr>
              <a:t>types </a:t>
            </a:r>
            <a:r>
              <a:rPr sz="2000" dirty="0">
                <a:latin typeface="Times New Roman"/>
                <a:cs typeface="Times New Roman"/>
              </a:rPr>
              <a:t>of mechanoreceptors to </a:t>
            </a:r>
            <a:r>
              <a:rPr sz="2000" b="1" dirty="0">
                <a:latin typeface="Times New Roman"/>
                <a:cs typeface="Times New Roman"/>
              </a:rPr>
              <a:t>vibrations at low</a:t>
            </a:r>
            <a:r>
              <a:rPr sz="2000" b="1" spc="-1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frequencies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2400" dirty="0">
                <a:latin typeface="Symbol"/>
                <a:cs typeface="Symbol"/>
              </a:rPr>
              <a:t></a:t>
            </a:r>
            <a:r>
              <a:rPr sz="2400" b="1" dirty="0">
                <a:latin typeface="Times New Roman"/>
                <a:cs typeface="Times New Roman"/>
              </a:rPr>
              <a:t>Hair follicle</a:t>
            </a:r>
            <a:r>
              <a:rPr sz="2400" b="1" spc="-114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receptors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2000" dirty="0">
                <a:latin typeface="Symbol"/>
                <a:cs typeface="Symbol"/>
              </a:rPr>
              <a:t></a:t>
            </a:r>
            <a:r>
              <a:rPr sz="2000" dirty="0">
                <a:latin typeface="Times New Roman"/>
                <a:cs typeface="Times New Roman"/>
              </a:rPr>
              <a:t> these mechanoreceptors sense the </a:t>
            </a:r>
            <a:r>
              <a:rPr sz="2000" b="1" spc="-5" dirty="0">
                <a:latin typeface="Times New Roman"/>
                <a:cs typeface="Times New Roman"/>
              </a:rPr>
              <a:t>presence </a:t>
            </a:r>
            <a:r>
              <a:rPr sz="2000" b="1" dirty="0">
                <a:latin typeface="Times New Roman"/>
                <a:cs typeface="Times New Roman"/>
              </a:rPr>
              <a:t>and </a:t>
            </a:r>
            <a:r>
              <a:rPr sz="2000" b="1" spc="-5" dirty="0">
                <a:latin typeface="Times New Roman"/>
                <a:cs typeface="Times New Roman"/>
              </a:rPr>
              <a:t>direction</a:t>
            </a:r>
            <a:r>
              <a:rPr sz="2000" b="1" spc="-1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hair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displacement.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0" y="3505200"/>
            <a:ext cx="57912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 useBgFill="1">
          <p:nvSpPr>
            <p:cNvPr id="3" name="object 3"/>
            <p:cNvSpPr/>
            <p:nvPr/>
          </p:nvSpPr>
          <p:spPr>
            <a:xfrm>
              <a:off x="272795" y="281940"/>
              <a:ext cx="8624316" cy="6332220"/>
            </a:xfrm>
            <a:prstGeom prst="rect">
              <a:avLst/>
            </a:prstGeom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9600" y="3470147"/>
              <a:ext cx="8001000" cy="132715"/>
            </a:xfrm>
            <a:custGeom>
              <a:avLst/>
              <a:gdLst/>
              <a:ahLst/>
              <a:cxnLst/>
              <a:rect l="l" t="t" r="r" b="b"/>
              <a:pathLst>
                <a:path w="8001000" h="132714">
                  <a:moveTo>
                    <a:pt x="0" y="132587"/>
                  </a:moveTo>
                  <a:lnTo>
                    <a:pt x="8001000" y="132587"/>
                  </a:lnTo>
                  <a:lnTo>
                    <a:pt x="8001000" y="0"/>
                  </a:lnTo>
                  <a:lnTo>
                    <a:pt x="0" y="0"/>
                  </a:lnTo>
                  <a:lnTo>
                    <a:pt x="0" y="132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09600" y="3602735"/>
            <a:ext cx="8001000" cy="96520"/>
          </a:xfrm>
          <a:custGeom>
            <a:avLst/>
            <a:gdLst/>
            <a:ahLst/>
            <a:cxnLst/>
            <a:rect l="l" t="t" r="r" b="b"/>
            <a:pathLst>
              <a:path w="8001000" h="96520">
                <a:moveTo>
                  <a:pt x="0" y="96012"/>
                </a:moveTo>
                <a:lnTo>
                  <a:pt x="8001000" y="96012"/>
                </a:lnTo>
                <a:lnTo>
                  <a:pt x="8001000" y="0"/>
                </a:lnTo>
                <a:lnTo>
                  <a:pt x="0" y="0"/>
                </a:lnTo>
                <a:lnTo>
                  <a:pt x="0" y="960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09600" y="3317747"/>
            <a:ext cx="7856220" cy="291465"/>
            <a:chOff x="609600" y="3317747"/>
            <a:chExt cx="7856220" cy="291465"/>
          </a:xfrm>
        </p:grpSpPr>
        <p:sp>
          <p:nvSpPr>
            <p:cNvPr id="7" name="object 7"/>
            <p:cNvSpPr/>
            <p:nvPr/>
          </p:nvSpPr>
          <p:spPr>
            <a:xfrm>
              <a:off x="615695" y="3323843"/>
              <a:ext cx="7844028" cy="2788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5695" y="3323843"/>
              <a:ext cx="7844155" cy="279400"/>
            </a:xfrm>
            <a:custGeom>
              <a:avLst/>
              <a:gdLst/>
              <a:ahLst/>
              <a:cxnLst/>
              <a:rect l="l" t="t" r="r" b="b"/>
              <a:pathLst>
                <a:path w="7844155" h="279400">
                  <a:moveTo>
                    <a:pt x="0" y="278891"/>
                  </a:moveTo>
                  <a:lnTo>
                    <a:pt x="7844028" y="278891"/>
                  </a:lnTo>
                  <a:lnTo>
                    <a:pt x="7844028" y="0"/>
                  </a:lnTo>
                  <a:lnTo>
                    <a:pt x="0" y="0"/>
                  </a:lnTo>
                  <a:lnTo>
                    <a:pt x="0" y="278891"/>
                  </a:lnTo>
                  <a:close/>
                </a:path>
              </a:pathLst>
            </a:custGeom>
            <a:ln w="12192">
              <a:solidFill>
                <a:srgbClr val="CC99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1792" y="3387851"/>
              <a:ext cx="7840980" cy="165100"/>
            </a:xfrm>
            <a:custGeom>
              <a:avLst/>
              <a:gdLst/>
              <a:ahLst/>
              <a:cxnLst/>
              <a:rect l="l" t="t" r="r" b="b"/>
              <a:pathLst>
                <a:path w="7840980" h="165100">
                  <a:moveTo>
                    <a:pt x="7840980" y="152400"/>
                  </a:moveTo>
                  <a:lnTo>
                    <a:pt x="0" y="152400"/>
                  </a:lnTo>
                  <a:lnTo>
                    <a:pt x="0" y="164604"/>
                  </a:lnTo>
                  <a:lnTo>
                    <a:pt x="7840980" y="164604"/>
                  </a:lnTo>
                  <a:lnTo>
                    <a:pt x="7840980" y="152400"/>
                  </a:lnTo>
                  <a:close/>
                </a:path>
                <a:path w="7840980" h="165100">
                  <a:moveTo>
                    <a:pt x="7840980" y="76200"/>
                  </a:moveTo>
                  <a:lnTo>
                    <a:pt x="0" y="76200"/>
                  </a:lnTo>
                  <a:lnTo>
                    <a:pt x="0" y="88392"/>
                  </a:lnTo>
                  <a:lnTo>
                    <a:pt x="7840980" y="88392"/>
                  </a:lnTo>
                  <a:lnTo>
                    <a:pt x="7840980" y="76200"/>
                  </a:lnTo>
                  <a:close/>
                </a:path>
                <a:path w="7840980" h="165100">
                  <a:moveTo>
                    <a:pt x="784098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7840980" y="12192"/>
                  </a:lnTo>
                  <a:lnTo>
                    <a:pt x="7840980" y="0"/>
                  </a:lnTo>
                  <a:close/>
                </a:path>
              </a:pathLst>
            </a:custGeom>
            <a:solidFill>
              <a:srgbClr val="CC9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1792" y="3374135"/>
              <a:ext cx="7840980" cy="165100"/>
            </a:xfrm>
            <a:custGeom>
              <a:avLst/>
              <a:gdLst/>
              <a:ahLst/>
              <a:cxnLst/>
              <a:rect l="l" t="t" r="r" b="b"/>
              <a:pathLst>
                <a:path w="7840980" h="165100">
                  <a:moveTo>
                    <a:pt x="7840980" y="152400"/>
                  </a:moveTo>
                  <a:lnTo>
                    <a:pt x="0" y="152400"/>
                  </a:lnTo>
                  <a:lnTo>
                    <a:pt x="0" y="164604"/>
                  </a:lnTo>
                  <a:lnTo>
                    <a:pt x="7840980" y="164604"/>
                  </a:lnTo>
                  <a:lnTo>
                    <a:pt x="7840980" y="152400"/>
                  </a:lnTo>
                  <a:close/>
                </a:path>
                <a:path w="7840980" h="165100">
                  <a:moveTo>
                    <a:pt x="7840980" y="76200"/>
                  </a:moveTo>
                  <a:lnTo>
                    <a:pt x="0" y="76200"/>
                  </a:lnTo>
                  <a:lnTo>
                    <a:pt x="0" y="88404"/>
                  </a:lnTo>
                  <a:lnTo>
                    <a:pt x="7840980" y="88404"/>
                  </a:lnTo>
                  <a:lnTo>
                    <a:pt x="7840980" y="76200"/>
                  </a:lnTo>
                  <a:close/>
                </a:path>
                <a:path w="7840980" h="165100">
                  <a:moveTo>
                    <a:pt x="7840980" y="0"/>
                  </a:moveTo>
                  <a:lnTo>
                    <a:pt x="0" y="0"/>
                  </a:lnTo>
                  <a:lnTo>
                    <a:pt x="0" y="12204"/>
                  </a:lnTo>
                  <a:lnTo>
                    <a:pt x="7840980" y="12204"/>
                  </a:lnTo>
                  <a:lnTo>
                    <a:pt x="7840980" y="0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 useBgFill="1"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14295" marR="5080" indent="-260223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chemeClr val="tx1"/>
                </a:solidFill>
                <a:latin typeface="Times New Roman"/>
                <a:cs typeface="Times New Roman"/>
              </a:rPr>
              <a:t>Integumentary</a:t>
            </a:r>
            <a:r>
              <a:rPr sz="5400" b="1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5400" b="1" dirty="0">
                <a:solidFill>
                  <a:schemeClr val="tx1"/>
                </a:solidFill>
                <a:latin typeface="Times New Roman"/>
                <a:cs typeface="Times New Roman"/>
              </a:rPr>
              <a:t>system  Skin</a:t>
            </a:r>
            <a:endParaRPr sz="5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bg1"/>
          </a:solidFill>
        </p:grpSpPr>
        <p:sp>
          <p:nvSpPr>
            <p:cNvPr id="3" name="object 3"/>
            <p:cNvSpPr/>
            <p:nvPr/>
          </p:nvSpPr>
          <p:spPr>
            <a:xfrm>
              <a:off x="272795" y="281940"/>
              <a:ext cx="8624316" cy="63322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04800"/>
              <a:ext cx="1143000" cy="6553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45844" y="860805"/>
            <a:ext cx="6294755" cy="185483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Symbol"/>
                <a:cs typeface="Symbol"/>
              </a:rPr>
              <a:t></a:t>
            </a:r>
            <a:r>
              <a:rPr sz="2400" b="1" spc="-5" dirty="0">
                <a:latin typeface="Times New Roman"/>
                <a:cs typeface="Times New Roman"/>
              </a:rPr>
              <a:t>Meissner’s </a:t>
            </a:r>
            <a:r>
              <a:rPr sz="2400" b="1" dirty="0">
                <a:latin typeface="Times New Roman"/>
                <a:cs typeface="Times New Roman"/>
              </a:rPr>
              <a:t>corpuscles </a:t>
            </a:r>
            <a:r>
              <a:rPr sz="2400" dirty="0">
                <a:latin typeface="Times New Roman"/>
                <a:cs typeface="Times New Roman"/>
              </a:rPr>
              <a:t>(or </a:t>
            </a:r>
            <a:r>
              <a:rPr sz="2400" b="1" dirty="0">
                <a:latin typeface="Times New Roman"/>
                <a:cs typeface="Times New Roman"/>
              </a:rPr>
              <a:t>tactile corpuscles</a:t>
            </a:r>
            <a:r>
              <a:rPr sz="2400" dirty="0">
                <a:latin typeface="Times New Roman"/>
                <a:cs typeface="Times New Roman"/>
              </a:rPr>
              <a:t>)  </a:t>
            </a:r>
            <a:r>
              <a:rPr sz="2400" b="1" dirty="0">
                <a:latin typeface="Times New Roman"/>
                <a:cs typeface="Times New Roman"/>
              </a:rPr>
              <a:t>encapsulated </a:t>
            </a:r>
            <a:r>
              <a:rPr sz="2400" spc="-5" dirty="0">
                <a:latin typeface="Times New Roman"/>
                <a:cs typeface="Times New Roman"/>
              </a:rPr>
              <a:t>mechanoreceptors </a:t>
            </a:r>
            <a:r>
              <a:rPr sz="2400" dirty="0">
                <a:latin typeface="Times New Roman"/>
                <a:cs typeface="Times New Roman"/>
              </a:rPr>
              <a:t>present in the  </a:t>
            </a:r>
            <a:r>
              <a:rPr sz="2400" spc="-5" dirty="0">
                <a:latin typeface="Times New Roman"/>
                <a:cs typeface="Times New Roman"/>
              </a:rPr>
              <a:t>dermal </a:t>
            </a:r>
            <a:r>
              <a:rPr sz="2400" dirty="0">
                <a:latin typeface="Times New Roman"/>
                <a:cs typeface="Times New Roman"/>
              </a:rPr>
              <a:t>papilla / sensitivity to </a:t>
            </a:r>
            <a:r>
              <a:rPr sz="2400" b="1" dirty="0">
                <a:latin typeface="Times New Roman"/>
                <a:cs typeface="Times New Roman"/>
              </a:rPr>
              <a:t>light </a:t>
            </a:r>
            <a:r>
              <a:rPr sz="2400" b="1" spc="-5" dirty="0">
                <a:latin typeface="Times New Roman"/>
                <a:cs typeface="Times New Roman"/>
              </a:rPr>
              <a:t>touch</a:t>
            </a:r>
            <a:r>
              <a:rPr sz="2400" b="1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(sensitive  to </a:t>
            </a:r>
            <a:r>
              <a:rPr sz="2400" b="1" spc="-5" dirty="0">
                <a:latin typeface="Times New Roman"/>
                <a:cs typeface="Times New Roman"/>
              </a:rPr>
              <a:t>low </a:t>
            </a:r>
            <a:r>
              <a:rPr sz="2400" b="1" spc="-10" dirty="0">
                <a:latin typeface="Times New Roman"/>
                <a:cs typeface="Times New Roman"/>
              </a:rPr>
              <a:t>frequency </a:t>
            </a:r>
            <a:r>
              <a:rPr sz="2400" spc="-5" dirty="0">
                <a:latin typeface="Times New Roman"/>
                <a:cs typeface="Times New Roman"/>
              </a:rPr>
              <a:t>stimuli) </a:t>
            </a:r>
            <a:r>
              <a:rPr sz="2400" dirty="0">
                <a:latin typeface="Times New Roman"/>
                <a:cs typeface="Times New Roman"/>
              </a:rPr>
              <a:t>/ </a:t>
            </a:r>
            <a:r>
              <a:rPr sz="2400" b="1" spc="-5" dirty="0">
                <a:latin typeface="Times New Roman"/>
                <a:cs typeface="Times New Roman"/>
              </a:rPr>
              <a:t>do not </a:t>
            </a:r>
            <a:r>
              <a:rPr sz="2400" dirty="0">
                <a:latin typeface="Times New Roman"/>
                <a:cs typeface="Times New Roman"/>
              </a:rPr>
              <a:t>detect pain/  their </a:t>
            </a:r>
            <a:r>
              <a:rPr sz="2400" spc="-5" dirty="0">
                <a:latin typeface="Times New Roman"/>
                <a:cs typeface="Times New Roman"/>
              </a:rPr>
              <a:t>number </a:t>
            </a:r>
            <a:r>
              <a:rPr sz="2400" dirty="0">
                <a:latin typeface="Times New Roman"/>
                <a:cs typeface="Times New Roman"/>
              </a:rPr>
              <a:t>drops with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age</a:t>
            </a:r>
          </a:p>
        </p:txBody>
      </p:sp>
      <p:sp>
        <p:nvSpPr>
          <p:cNvPr id="6" name="object 6"/>
          <p:cNvSpPr/>
          <p:nvPr/>
        </p:nvSpPr>
        <p:spPr>
          <a:xfrm>
            <a:off x="381000" y="3124200"/>
            <a:ext cx="27432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180588" y="3104388"/>
            <a:ext cx="5594985" cy="2554605"/>
            <a:chOff x="3180588" y="3104388"/>
            <a:chExt cx="5594985" cy="2554605"/>
          </a:xfrm>
        </p:grpSpPr>
        <p:sp>
          <p:nvSpPr>
            <p:cNvPr id="8" name="object 8"/>
            <p:cNvSpPr/>
            <p:nvPr/>
          </p:nvSpPr>
          <p:spPr>
            <a:xfrm>
              <a:off x="3200400" y="3124200"/>
              <a:ext cx="2743200" cy="2514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90494" y="3114294"/>
              <a:ext cx="2763520" cy="2534920"/>
            </a:xfrm>
            <a:custGeom>
              <a:avLst/>
              <a:gdLst/>
              <a:ahLst/>
              <a:cxnLst/>
              <a:rect l="l" t="t" r="r" b="b"/>
              <a:pathLst>
                <a:path w="2763520" h="2534920">
                  <a:moveTo>
                    <a:pt x="0" y="2534411"/>
                  </a:moveTo>
                  <a:lnTo>
                    <a:pt x="2763011" y="2534411"/>
                  </a:lnTo>
                  <a:lnTo>
                    <a:pt x="2763011" y="0"/>
                  </a:lnTo>
                  <a:lnTo>
                    <a:pt x="0" y="0"/>
                  </a:lnTo>
                  <a:lnTo>
                    <a:pt x="0" y="2534411"/>
                  </a:lnTo>
                  <a:close/>
                </a:path>
              </a:pathLst>
            </a:custGeom>
            <a:ln w="1981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19800" y="3124200"/>
              <a:ext cx="2743200" cy="2438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13704" y="3118104"/>
              <a:ext cx="2755900" cy="2451100"/>
            </a:xfrm>
            <a:custGeom>
              <a:avLst/>
              <a:gdLst/>
              <a:ahLst/>
              <a:cxnLst/>
              <a:rect l="l" t="t" r="r" b="b"/>
              <a:pathLst>
                <a:path w="2755900" h="2451100">
                  <a:moveTo>
                    <a:pt x="0" y="2450592"/>
                  </a:moveTo>
                  <a:lnTo>
                    <a:pt x="2755392" y="2450592"/>
                  </a:lnTo>
                  <a:lnTo>
                    <a:pt x="2755392" y="0"/>
                  </a:lnTo>
                  <a:lnTo>
                    <a:pt x="0" y="0"/>
                  </a:lnTo>
                  <a:lnTo>
                    <a:pt x="0" y="2450592"/>
                  </a:lnTo>
                  <a:close/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bg1"/>
          </a:solidFill>
        </p:grpSpPr>
        <p:sp>
          <p:nvSpPr>
            <p:cNvPr id="3" name="object 3"/>
            <p:cNvSpPr/>
            <p:nvPr/>
          </p:nvSpPr>
          <p:spPr>
            <a:xfrm>
              <a:off x="272795" y="281940"/>
              <a:ext cx="8624316" cy="63322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04800"/>
              <a:ext cx="1143000" cy="6553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98194" y="937005"/>
            <a:ext cx="656018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Symbol"/>
                <a:cs typeface="Symbol"/>
              </a:rPr>
              <a:t></a:t>
            </a:r>
            <a:r>
              <a:rPr sz="2400" b="1" dirty="0">
                <a:latin typeface="Times New Roman"/>
                <a:cs typeface="Times New Roman"/>
              </a:rPr>
              <a:t>Pacinian corpuscles </a:t>
            </a:r>
            <a:r>
              <a:rPr sz="2400" b="1" spc="-5" dirty="0">
                <a:latin typeface="Times New Roman"/>
                <a:cs typeface="Times New Roman"/>
              </a:rPr>
              <a:t>dermis </a:t>
            </a:r>
            <a:r>
              <a:rPr sz="2400" dirty="0">
                <a:latin typeface="Times New Roman"/>
                <a:cs typeface="Times New Roman"/>
              </a:rPr>
              <a:t>of thick skin of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fingers</a:t>
            </a: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/respond to </a:t>
            </a:r>
            <a:r>
              <a:rPr sz="2400" b="1" spc="-15" dirty="0">
                <a:latin typeface="Times New Roman"/>
                <a:cs typeface="Times New Roman"/>
              </a:rPr>
              <a:t>pressure </a:t>
            </a:r>
            <a:r>
              <a:rPr sz="2400" b="1" dirty="0">
                <a:latin typeface="Times New Roman"/>
                <a:cs typeface="Times New Roman"/>
              </a:rPr>
              <a:t>and vibration</a:t>
            </a:r>
            <a:r>
              <a:rPr sz="2400" dirty="0">
                <a:latin typeface="Times New Roman"/>
                <a:cs typeface="Times New Roman"/>
              </a:rPr>
              <a:t>. </a:t>
            </a:r>
            <a:r>
              <a:rPr sz="2400" spc="-10" dirty="0">
                <a:latin typeface="Times New Roman"/>
                <a:cs typeface="Times New Roman"/>
              </a:rPr>
              <a:t>large </a:t>
            </a:r>
            <a:r>
              <a:rPr sz="2400" b="1" spc="-5" dirty="0">
                <a:latin typeface="Times New Roman"/>
                <a:cs typeface="Times New Roman"/>
              </a:rPr>
              <a:t>receptive  </a:t>
            </a:r>
            <a:r>
              <a:rPr sz="2400" b="1" dirty="0">
                <a:latin typeface="Times New Roman"/>
                <a:cs typeface="Times New Roman"/>
              </a:rPr>
              <a:t>field </a:t>
            </a:r>
            <a:r>
              <a:rPr sz="2400" dirty="0">
                <a:latin typeface="Times New Roman"/>
                <a:cs typeface="Times New Roman"/>
              </a:rPr>
              <a:t>on the </a:t>
            </a:r>
            <a:r>
              <a:rPr sz="2400" spc="-5" dirty="0">
                <a:latin typeface="Times New Roman"/>
                <a:cs typeface="Times New Roman"/>
              </a:rPr>
              <a:t>skin's surface </a:t>
            </a:r>
            <a:r>
              <a:rPr sz="2400" dirty="0">
                <a:latin typeface="Times New Roman"/>
                <a:cs typeface="Times New Roman"/>
              </a:rPr>
              <a:t>with an especially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sensitive  </a:t>
            </a:r>
            <a:r>
              <a:rPr sz="2400" spc="-20" dirty="0">
                <a:latin typeface="Times New Roman"/>
                <a:cs typeface="Times New Roman"/>
              </a:rPr>
              <a:t>center. </a:t>
            </a:r>
            <a:r>
              <a:rPr sz="2400" b="1" dirty="0">
                <a:latin typeface="Times New Roman"/>
                <a:cs typeface="Times New Roman"/>
              </a:rPr>
              <a:t>larger </a:t>
            </a:r>
            <a:r>
              <a:rPr sz="2400" b="1" spc="-5" dirty="0">
                <a:latin typeface="Times New Roman"/>
                <a:cs typeface="Times New Roman"/>
              </a:rPr>
              <a:t>and fewer than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others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24400" y="2895600"/>
            <a:ext cx="3970020" cy="3034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2895600"/>
            <a:ext cx="4037076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bg1"/>
          </a:solidFill>
        </p:grpSpPr>
        <p:sp>
          <p:nvSpPr>
            <p:cNvPr id="3" name="object 3"/>
            <p:cNvSpPr/>
            <p:nvPr/>
          </p:nvSpPr>
          <p:spPr>
            <a:xfrm>
              <a:off x="272795" y="281940"/>
              <a:ext cx="8624316" cy="63322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04800"/>
              <a:ext cx="1143000" cy="6553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91208" y="1008329"/>
            <a:ext cx="6561582" cy="1556630"/>
          </a:xfrm>
          <a:prstGeom prst="rect">
            <a:avLst/>
          </a:prstGeom>
        </p:spPr>
        <p:txBody>
          <a:bodyPr vert="horz" wrap="square" lIns="0" tIns="78536" rIns="0" bIns="0" rtlCol="0">
            <a:spAutoFit/>
          </a:bodyPr>
          <a:lstStyle/>
          <a:p>
            <a:pPr marL="19685" marR="508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chemeClr val="tx1"/>
                </a:solidFill>
                <a:latin typeface="Times New Roman"/>
                <a:cs typeface="Times New Roman"/>
              </a:rPr>
              <a:t>Ruffini’s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corpuscles </a:t>
            </a:r>
            <a:r>
              <a:rPr dirty="0">
                <a:solidFill>
                  <a:schemeClr val="tx1"/>
                </a:solidFill>
              </a:rPr>
              <a:t>– are encapsulated  </a:t>
            </a:r>
            <a:r>
              <a:rPr spc="-5" dirty="0">
                <a:solidFill>
                  <a:schemeClr val="tx1"/>
                </a:solidFill>
              </a:rPr>
              <a:t>mechanoreceptors </a:t>
            </a:r>
            <a:r>
              <a:rPr dirty="0">
                <a:solidFill>
                  <a:schemeClr val="tx1"/>
                </a:solidFill>
              </a:rPr>
              <a:t>/deep in the </a:t>
            </a:r>
            <a:r>
              <a:rPr b="1" spc="-5" dirty="0">
                <a:solidFill>
                  <a:schemeClr val="tx1"/>
                </a:solidFill>
                <a:latin typeface="Times New Roman"/>
                <a:cs typeface="Times New Roman"/>
              </a:rPr>
              <a:t>reticular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layer</a:t>
            </a:r>
            <a:r>
              <a:rPr b="1" spc="-1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chemeClr val="tx1"/>
                </a:solidFill>
              </a:rPr>
              <a:t>where  </a:t>
            </a:r>
            <a:r>
              <a:rPr dirty="0">
                <a:solidFill>
                  <a:schemeClr val="tx1"/>
                </a:solidFill>
              </a:rPr>
              <a:t>they respond to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distortion or </a:t>
            </a:r>
            <a:r>
              <a:rPr b="1" spc="-5" dirty="0">
                <a:solidFill>
                  <a:schemeClr val="tx1"/>
                </a:solidFill>
                <a:latin typeface="Times New Roman"/>
                <a:cs typeface="Times New Roman"/>
              </a:rPr>
              <a:t>stretching </a:t>
            </a:r>
            <a:r>
              <a:rPr dirty="0">
                <a:solidFill>
                  <a:schemeClr val="tx1"/>
                </a:solidFill>
              </a:rPr>
              <a:t>of the skin  (sustained or </a:t>
            </a:r>
            <a:r>
              <a:rPr b="1" spc="-5" dirty="0">
                <a:solidFill>
                  <a:schemeClr val="tx1"/>
                </a:solidFill>
                <a:latin typeface="Times New Roman"/>
                <a:cs typeface="Times New Roman"/>
              </a:rPr>
              <a:t>continuous</a:t>
            </a:r>
            <a:r>
              <a:rPr b="1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chemeClr val="tx1"/>
                </a:solidFill>
                <a:latin typeface="Times New Roman"/>
                <a:cs typeface="Times New Roman"/>
              </a:rPr>
              <a:t>stress</a:t>
            </a:r>
            <a:r>
              <a:rPr spc="-1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object 6"/>
          <p:cNvSpPr/>
          <p:nvPr/>
        </p:nvSpPr>
        <p:spPr>
          <a:xfrm>
            <a:off x="1752600" y="2819400"/>
            <a:ext cx="5867400" cy="377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bg1"/>
          </a:solidFill>
        </p:grpSpPr>
        <p:sp>
          <p:nvSpPr>
            <p:cNvPr id="3" name="object 3"/>
            <p:cNvSpPr/>
            <p:nvPr/>
          </p:nvSpPr>
          <p:spPr>
            <a:xfrm>
              <a:off x="272795" y="281940"/>
              <a:ext cx="8624316" cy="63322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04800"/>
              <a:ext cx="1143000" cy="6553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74394" y="1013205"/>
            <a:ext cx="609917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Symbol"/>
                <a:cs typeface="Symbol"/>
              </a:rPr>
              <a:t></a:t>
            </a:r>
            <a:r>
              <a:rPr sz="2400" b="1" dirty="0">
                <a:latin typeface="Times New Roman"/>
                <a:cs typeface="Times New Roman"/>
              </a:rPr>
              <a:t>Krause </a:t>
            </a:r>
            <a:r>
              <a:rPr sz="2400" b="1" spc="-5" dirty="0">
                <a:latin typeface="Times New Roman"/>
                <a:cs typeface="Times New Roman"/>
              </a:rPr>
              <a:t>end bulb</a:t>
            </a:r>
            <a:r>
              <a:rPr sz="2400" spc="-5" dirty="0">
                <a:latin typeface="Times New Roman"/>
                <a:cs typeface="Times New Roman"/>
              </a:rPr>
              <a:t>s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b="1" dirty="0">
                <a:latin typeface="Times New Roman"/>
                <a:cs typeface="Times New Roman"/>
              </a:rPr>
              <a:t>bulboid corpuscles)  encapsulated </a:t>
            </a:r>
            <a:r>
              <a:rPr sz="2400" b="1" spc="-5" dirty="0">
                <a:latin typeface="Times New Roman"/>
                <a:cs typeface="Times New Roman"/>
              </a:rPr>
              <a:t>mechanoreceptors </a:t>
            </a:r>
            <a:r>
              <a:rPr sz="2400" dirty="0">
                <a:latin typeface="Times New Roman"/>
                <a:cs typeface="Times New Roman"/>
              </a:rPr>
              <a:t>in the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papillary  layer </a:t>
            </a:r>
            <a:r>
              <a:rPr sz="2400" b="1" spc="-5" dirty="0">
                <a:latin typeface="Times New Roman"/>
                <a:cs typeface="Times New Roman"/>
              </a:rPr>
              <a:t>dermis </a:t>
            </a:r>
            <a:r>
              <a:rPr sz="2400" dirty="0">
                <a:latin typeface="Times New Roman"/>
                <a:cs typeface="Times New Roman"/>
              </a:rPr>
              <a:t>oral </a:t>
            </a:r>
            <a:r>
              <a:rPr sz="2400" spc="-5" dirty="0">
                <a:latin typeface="Times New Roman"/>
                <a:cs typeface="Times New Roman"/>
              </a:rPr>
              <a:t>mucosa </a:t>
            </a:r>
            <a:r>
              <a:rPr sz="2400" dirty="0">
                <a:latin typeface="Times New Roman"/>
                <a:cs typeface="Times New Roman"/>
              </a:rPr>
              <a:t>of the oral cavity and  tongue / respond to </a:t>
            </a:r>
            <a:r>
              <a:rPr sz="2400" b="1" dirty="0">
                <a:latin typeface="Times New Roman"/>
                <a:cs typeface="Times New Roman"/>
              </a:rPr>
              <a:t>cold </a:t>
            </a:r>
            <a:r>
              <a:rPr sz="2400" dirty="0">
                <a:latin typeface="Times New Roman"/>
                <a:cs typeface="Times New Roman"/>
              </a:rPr>
              <a:t>and low-frequency  </a:t>
            </a:r>
            <a:r>
              <a:rPr sz="2400" b="1" dirty="0">
                <a:latin typeface="Times New Roman"/>
                <a:cs typeface="Times New Roman"/>
              </a:rPr>
              <a:t>vibration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38400" y="2971800"/>
            <a:ext cx="4343400" cy="2894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 useBgFill="1">
          <p:nvSpPr>
            <p:cNvPr id="3" name="object 3"/>
            <p:cNvSpPr/>
            <p:nvPr/>
          </p:nvSpPr>
          <p:spPr>
            <a:xfrm>
              <a:off x="272795" y="281940"/>
              <a:ext cx="8624316" cy="6332220"/>
            </a:xfrm>
            <a:prstGeom prst="rect">
              <a:avLst/>
            </a:prstGeom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04800"/>
              <a:ext cx="1143000" cy="6553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503932" y="284988"/>
            <a:ext cx="4174236" cy="1231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36926" y="434086"/>
            <a:ext cx="34728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chemeClr val="tx1"/>
                </a:solidFill>
                <a:latin typeface="Arial"/>
                <a:cs typeface="Arial"/>
              </a:rPr>
              <a:t>Introduc</a:t>
            </a:r>
            <a:r>
              <a:rPr sz="4400" b="1" spc="-15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4400" b="1" dirty="0">
                <a:solidFill>
                  <a:schemeClr val="tx1"/>
                </a:solidFill>
                <a:latin typeface="Arial"/>
                <a:cs typeface="Arial"/>
              </a:rPr>
              <a:t>ion:</a:t>
            </a:r>
            <a:endParaRPr sz="4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540" y="1328369"/>
            <a:ext cx="7489190" cy="51997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5600" algn="l"/>
              </a:tabLst>
            </a:pPr>
            <a:r>
              <a:rPr sz="2500" spc="10" dirty="0">
                <a:solidFill>
                  <a:srgbClr val="FFCC66"/>
                </a:solidFill>
                <a:latin typeface="Times New Roman"/>
                <a:cs typeface="Times New Roman"/>
              </a:rPr>
              <a:t>•</a:t>
            </a:r>
            <a:r>
              <a:rPr sz="2500" spc="1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largest organ </a:t>
            </a:r>
            <a:r>
              <a:rPr sz="2200" dirty="0">
                <a:latin typeface="Times New Roman"/>
                <a:cs typeface="Times New Roman"/>
              </a:rPr>
              <a:t>of the body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15-20%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5600" algn="l"/>
              </a:tabLst>
            </a:pPr>
            <a:r>
              <a:rPr sz="2500" spc="10" dirty="0">
                <a:latin typeface="Times New Roman"/>
                <a:cs typeface="Times New Roman"/>
              </a:rPr>
              <a:t>•	</a:t>
            </a:r>
            <a:r>
              <a:rPr sz="2200" spc="-5" dirty="0">
                <a:latin typeface="Times New Roman"/>
                <a:cs typeface="Times New Roman"/>
              </a:rPr>
              <a:t>The skin and its derivitives constitute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integumentary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system</a:t>
            </a:r>
            <a:endParaRPr sz="2200" dirty="0">
              <a:latin typeface="Times New Roman"/>
              <a:cs typeface="Times New Roman"/>
            </a:endParaRPr>
          </a:p>
          <a:p>
            <a:pPr marL="355600" marR="364490" indent="-343535">
              <a:lnSpc>
                <a:spcPct val="80000"/>
              </a:lnSpc>
              <a:spcBef>
                <a:spcPts val="530"/>
              </a:spcBef>
              <a:tabLst>
                <a:tab pos="355600" algn="l"/>
              </a:tabLst>
            </a:pPr>
            <a:r>
              <a:rPr sz="2500" spc="10" dirty="0">
                <a:latin typeface="Times New Roman"/>
                <a:cs typeface="Times New Roman"/>
              </a:rPr>
              <a:t>•	</a:t>
            </a:r>
            <a:r>
              <a:rPr sz="2200" spc="-10" dirty="0">
                <a:latin typeface="Times New Roman"/>
                <a:cs typeface="Times New Roman"/>
              </a:rPr>
              <a:t>made </a:t>
            </a:r>
            <a:r>
              <a:rPr sz="2200" spc="-5" dirty="0">
                <a:latin typeface="Times New Roman"/>
                <a:cs typeface="Times New Roman"/>
              </a:rPr>
              <a:t>up of multiple </a:t>
            </a:r>
            <a:r>
              <a:rPr sz="2200" dirty="0">
                <a:latin typeface="Times New Roman"/>
                <a:cs typeface="Times New Roman"/>
              </a:rPr>
              <a:t>layers </a:t>
            </a:r>
            <a:r>
              <a:rPr sz="2200" spc="-5" dirty="0">
                <a:latin typeface="Times New Roman"/>
                <a:cs typeface="Times New Roman"/>
              </a:rPr>
              <a:t>of epithelial tissues covering CT,  muscles and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organs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spc="-5" dirty="0">
                <a:latin typeface="Times New Roman"/>
                <a:cs typeface="Times New Roman"/>
              </a:rPr>
              <a:t>Functions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2500" spc="10" dirty="0">
                <a:latin typeface="Times New Roman"/>
                <a:cs typeface="Times New Roman"/>
              </a:rPr>
              <a:t>•	</a:t>
            </a:r>
            <a:r>
              <a:rPr sz="2200" spc="-5" dirty="0">
                <a:latin typeface="Times New Roman"/>
                <a:cs typeface="Times New Roman"/>
              </a:rPr>
              <a:t>Protection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2500" spc="10" dirty="0">
                <a:latin typeface="Times New Roman"/>
                <a:cs typeface="Times New Roman"/>
              </a:rPr>
              <a:t>•	</a:t>
            </a:r>
            <a:r>
              <a:rPr sz="2200" spc="-5" dirty="0">
                <a:latin typeface="Times New Roman"/>
                <a:cs typeface="Times New Roman"/>
              </a:rPr>
              <a:t>Sensation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2500" spc="10" dirty="0">
                <a:latin typeface="Times New Roman"/>
                <a:cs typeface="Times New Roman"/>
              </a:rPr>
              <a:t>•	</a:t>
            </a:r>
            <a:r>
              <a:rPr sz="2200" spc="-5" dirty="0">
                <a:latin typeface="Times New Roman"/>
                <a:cs typeface="Times New Roman"/>
              </a:rPr>
              <a:t>Heat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regulation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2500" spc="10" dirty="0">
                <a:latin typeface="Times New Roman"/>
                <a:cs typeface="Times New Roman"/>
              </a:rPr>
              <a:t>•	</a:t>
            </a:r>
            <a:r>
              <a:rPr sz="2200" spc="-5" dirty="0">
                <a:latin typeface="Times New Roman"/>
                <a:cs typeface="Times New Roman"/>
              </a:rPr>
              <a:t>Control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evaporation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2500" spc="10" dirty="0">
                <a:latin typeface="Times New Roman"/>
                <a:cs typeface="Times New Roman"/>
              </a:rPr>
              <a:t>•	</a:t>
            </a:r>
            <a:r>
              <a:rPr sz="2200" spc="-5" dirty="0">
                <a:latin typeface="Times New Roman"/>
                <a:cs typeface="Times New Roman"/>
              </a:rPr>
              <a:t>Aesthetic and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communication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2500" spc="10" dirty="0">
                <a:latin typeface="Times New Roman"/>
                <a:cs typeface="Times New Roman"/>
              </a:rPr>
              <a:t>•	</a:t>
            </a:r>
            <a:r>
              <a:rPr sz="2200" spc="-5" dirty="0">
                <a:latin typeface="Times New Roman"/>
                <a:cs typeface="Times New Roman"/>
              </a:rPr>
              <a:t>Storage and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synthesis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5600" algn="l"/>
              </a:tabLst>
            </a:pPr>
            <a:r>
              <a:rPr sz="2500" spc="10" dirty="0">
                <a:latin typeface="Times New Roman"/>
                <a:cs typeface="Times New Roman"/>
              </a:rPr>
              <a:t>•	</a:t>
            </a:r>
            <a:r>
              <a:rPr sz="2200" spc="-5" dirty="0">
                <a:latin typeface="Times New Roman"/>
                <a:cs typeface="Times New Roman"/>
              </a:rPr>
              <a:t>Excecretion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2500" spc="10" dirty="0">
                <a:latin typeface="Times New Roman"/>
                <a:cs typeface="Times New Roman"/>
              </a:rPr>
              <a:t>•	</a:t>
            </a:r>
            <a:r>
              <a:rPr sz="2200" spc="-5" dirty="0">
                <a:latin typeface="Times New Roman"/>
                <a:cs typeface="Times New Roman"/>
              </a:rPr>
              <a:t>Absorption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noFill/>
        </p:grpSpPr>
        <p:sp>
          <p:nvSpPr>
            <p:cNvPr id="3" name="object 3"/>
            <p:cNvSpPr/>
            <p:nvPr/>
          </p:nvSpPr>
          <p:spPr>
            <a:xfrm>
              <a:off x="272795" y="281940"/>
              <a:ext cx="8624316" cy="63322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04800"/>
              <a:ext cx="1143000" cy="6553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4540" y="340817"/>
            <a:ext cx="31508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chemeClr val="tx1"/>
                </a:solidFill>
              </a:rPr>
              <a:t>Skin</a:t>
            </a:r>
            <a:r>
              <a:rPr sz="4400" spc="-55" dirty="0">
                <a:solidFill>
                  <a:schemeClr val="tx1"/>
                </a:solidFill>
              </a:rPr>
              <a:t> </a:t>
            </a:r>
            <a:r>
              <a:rPr sz="4400" dirty="0">
                <a:solidFill>
                  <a:schemeClr val="tx1"/>
                </a:solidFill>
              </a:rPr>
              <a:t>structure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7656" y="1015365"/>
            <a:ext cx="7984490" cy="18928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050" spc="5" dirty="0">
                <a:solidFill>
                  <a:srgbClr val="FFCC66"/>
                </a:solidFill>
                <a:latin typeface="Times New Roman"/>
                <a:cs typeface="Times New Roman"/>
              </a:rPr>
              <a:t>•</a:t>
            </a:r>
            <a:r>
              <a:rPr sz="2050" spc="5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Skin </a:t>
            </a:r>
            <a:r>
              <a:rPr sz="1800" spc="-5" dirty="0">
                <a:latin typeface="Times New Roman"/>
                <a:cs typeface="Times New Roman"/>
              </a:rPr>
              <a:t>is composed </a:t>
            </a:r>
            <a:r>
              <a:rPr sz="1800" dirty="0">
                <a:latin typeface="Times New Roman"/>
                <a:cs typeface="Times New Roman"/>
              </a:rPr>
              <a:t>of three primary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layers</a:t>
            </a:r>
          </a:p>
          <a:p>
            <a:pPr marL="1079500">
              <a:lnSpc>
                <a:spcPct val="100000"/>
              </a:lnSpc>
              <a:spcBef>
                <a:spcPts val="1430"/>
              </a:spcBef>
            </a:pPr>
            <a:r>
              <a:rPr sz="2000" dirty="0">
                <a:latin typeface="Times New Roman"/>
                <a:cs typeface="Times New Roman"/>
              </a:rPr>
              <a:t>-Epidermis which provides waterproofing and serves as a barrier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</a:p>
          <a:p>
            <a:pPr marL="355600">
              <a:lnSpc>
                <a:spcPct val="100000"/>
              </a:lnSpc>
              <a:spcBef>
                <a:spcPts val="195"/>
              </a:spcBef>
            </a:pPr>
            <a:r>
              <a:rPr sz="2000" dirty="0">
                <a:latin typeface="Times New Roman"/>
                <a:cs typeface="Times New Roman"/>
              </a:rPr>
              <a:t>infection</a:t>
            </a:r>
          </a:p>
          <a:p>
            <a:pPr marL="1091565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Times New Roman"/>
                <a:cs typeface="Times New Roman"/>
              </a:rPr>
              <a:t>-Dermis </a:t>
            </a:r>
            <a:r>
              <a:rPr sz="2000" dirty="0">
                <a:latin typeface="Times New Roman"/>
                <a:cs typeface="Times New Roman"/>
              </a:rPr>
              <a:t>appendages of the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skin</a:t>
            </a:r>
          </a:p>
          <a:p>
            <a:pPr marL="1091565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- Hypodermis (superfecial facia) subcuteneous adipose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layer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40" y="3935261"/>
            <a:ext cx="8018780" cy="178831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  <a:tabLst>
                <a:tab pos="354965" algn="l"/>
              </a:tabLst>
            </a:pPr>
            <a:r>
              <a:rPr sz="2300" dirty="0">
                <a:solidFill>
                  <a:srgbClr val="FFCC66"/>
                </a:solidFill>
                <a:latin typeface="Times New Roman"/>
                <a:cs typeface="Times New Roman"/>
              </a:rPr>
              <a:t>•	</a:t>
            </a:r>
            <a:r>
              <a:rPr sz="2000" spc="5" dirty="0">
                <a:latin typeface="Times New Roman"/>
                <a:cs typeface="Times New Roman"/>
              </a:rPr>
              <a:t>The </a:t>
            </a:r>
            <a:r>
              <a:rPr sz="2000" dirty="0">
                <a:latin typeface="Times New Roman"/>
                <a:cs typeface="Times New Roman"/>
              </a:rPr>
              <a:t>thickness </a:t>
            </a:r>
            <a:r>
              <a:rPr sz="2000" spc="5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dirty="0">
                <a:latin typeface="Times New Roman"/>
                <a:cs typeface="Times New Roman"/>
              </a:rPr>
              <a:t>skin varies </a:t>
            </a:r>
            <a:r>
              <a:rPr sz="2000" spc="5" dirty="0">
                <a:latin typeface="Times New Roman"/>
                <a:cs typeface="Times New Roman"/>
              </a:rPr>
              <a:t>from </a:t>
            </a:r>
            <a:r>
              <a:rPr sz="2000" spc="-5" dirty="0">
                <a:latin typeface="Times New Roman"/>
                <a:cs typeface="Times New Roman"/>
              </a:rPr>
              <a:t>less </a:t>
            </a:r>
            <a:r>
              <a:rPr sz="2000" dirty="0">
                <a:latin typeface="Times New Roman"/>
                <a:cs typeface="Times New Roman"/>
              </a:rPr>
              <a:t>than </a:t>
            </a:r>
            <a:r>
              <a:rPr sz="2000" spc="-5" dirty="0">
                <a:latin typeface="Times New Roman"/>
                <a:cs typeface="Times New Roman"/>
              </a:rPr>
              <a:t>1mm </a:t>
            </a:r>
            <a:r>
              <a:rPr sz="2000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more </a:t>
            </a:r>
            <a:r>
              <a:rPr sz="2000" dirty="0">
                <a:latin typeface="Times New Roman"/>
                <a:cs typeface="Times New Roman"/>
              </a:rPr>
              <a:t>than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5mm.</a:t>
            </a:r>
            <a:endParaRPr sz="2000" dirty="0">
              <a:latin typeface="Times New Roman"/>
              <a:cs typeface="Times New Roman"/>
            </a:endParaRPr>
          </a:p>
          <a:p>
            <a:pPr marL="355600" marR="5080" indent="545465">
              <a:lnSpc>
                <a:spcPct val="100000"/>
              </a:lnSpc>
              <a:spcBef>
                <a:spcPts val="480"/>
              </a:spcBef>
            </a:pPr>
            <a:r>
              <a:rPr sz="2000" b="1" i="1" dirty="0">
                <a:latin typeface="Times New Roman"/>
                <a:cs typeface="Times New Roman"/>
              </a:rPr>
              <a:t>Thick skin </a:t>
            </a:r>
            <a:r>
              <a:rPr sz="2000" dirty="0">
                <a:latin typeface="Times New Roman"/>
                <a:cs typeface="Times New Roman"/>
              </a:rPr>
              <a:t>(hairless skin) contains thick </a:t>
            </a:r>
            <a:r>
              <a:rPr sz="2000" spc="-5" dirty="0">
                <a:latin typeface="Times New Roman"/>
                <a:cs typeface="Times New Roman"/>
              </a:rPr>
              <a:t>epidermis </a:t>
            </a:r>
            <a:r>
              <a:rPr sz="2000" dirty="0">
                <a:latin typeface="Times New Roman"/>
                <a:cs typeface="Times New Roman"/>
              </a:rPr>
              <a:t>e.g </a:t>
            </a:r>
            <a:r>
              <a:rPr sz="2000" spc="-5" dirty="0">
                <a:latin typeface="Times New Roman"/>
                <a:cs typeface="Times New Roman"/>
              </a:rPr>
              <a:t>palms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hands  soles of feet. It has sweat glands, no hair </a:t>
            </a:r>
            <a:r>
              <a:rPr sz="2000" spc="-5" dirty="0">
                <a:latin typeface="Times New Roman"/>
                <a:cs typeface="Times New Roman"/>
              </a:rPr>
              <a:t>follicles </a:t>
            </a:r>
            <a:r>
              <a:rPr sz="2000" dirty="0">
                <a:latin typeface="Times New Roman"/>
                <a:cs typeface="Times New Roman"/>
              </a:rPr>
              <a:t>and no sebaceous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glands.</a:t>
            </a:r>
          </a:p>
          <a:p>
            <a:pPr marL="355600" marR="309880" indent="545465">
              <a:lnSpc>
                <a:spcPct val="100000"/>
              </a:lnSpc>
              <a:spcBef>
                <a:spcPts val="480"/>
              </a:spcBef>
            </a:pPr>
            <a:r>
              <a:rPr sz="2000" b="1" i="1" dirty="0">
                <a:latin typeface="Times New Roman"/>
                <a:cs typeface="Times New Roman"/>
              </a:rPr>
              <a:t>Thin skin </a:t>
            </a:r>
            <a:r>
              <a:rPr sz="2000" dirty="0">
                <a:latin typeface="Times New Roman"/>
                <a:cs typeface="Times New Roman"/>
              </a:rPr>
              <a:t>(thin </a:t>
            </a:r>
            <a:r>
              <a:rPr sz="2000" spc="-5" dirty="0">
                <a:latin typeface="Times New Roman"/>
                <a:cs typeface="Times New Roman"/>
              </a:rPr>
              <a:t>epidermis) </a:t>
            </a:r>
            <a:r>
              <a:rPr sz="2000" dirty="0">
                <a:latin typeface="Times New Roman"/>
                <a:cs typeface="Times New Roman"/>
              </a:rPr>
              <a:t>contains hair </a:t>
            </a:r>
            <a:r>
              <a:rPr sz="2000" spc="-5" dirty="0">
                <a:latin typeface="Times New Roman"/>
                <a:cs typeface="Times New Roman"/>
              </a:rPr>
              <a:t>follicles, </a:t>
            </a:r>
            <a:r>
              <a:rPr sz="2000" dirty="0">
                <a:latin typeface="Times New Roman"/>
                <a:cs typeface="Times New Roman"/>
              </a:rPr>
              <a:t>sweat glands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  sebaceous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glands.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195" y="0"/>
            <a:ext cx="8319770" cy="6858000"/>
          </a:xfrm>
          <a:custGeom>
            <a:avLst/>
            <a:gdLst/>
            <a:ahLst/>
            <a:cxnLst/>
            <a:rect l="l" t="t" r="r" b="b"/>
            <a:pathLst>
              <a:path w="8319770" h="6858000">
                <a:moveTo>
                  <a:pt x="0" y="6858000"/>
                </a:moveTo>
                <a:lnTo>
                  <a:pt x="8319515" y="6858000"/>
                </a:lnTo>
                <a:lnTo>
                  <a:pt x="831951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4" name="object 4"/>
            <p:cNvSpPr/>
            <p:nvPr/>
          </p:nvSpPr>
          <p:spPr>
            <a:xfrm>
              <a:off x="8744711" y="0"/>
              <a:ext cx="399287" cy="6857996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3999" cy="6857998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04800"/>
              <a:ext cx="1143000" cy="6553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 useBgFill="1">
        <p:nvSpPr>
          <p:cNvPr id="7" name="object 7"/>
          <p:cNvSpPr txBox="1"/>
          <p:nvPr/>
        </p:nvSpPr>
        <p:spPr>
          <a:xfrm>
            <a:off x="688340" y="549909"/>
            <a:ext cx="8081645" cy="5818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Epidermis</a:t>
            </a:r>
            <a:endParaRPr sz="2000" dirty="0">
              <a:latin typeface="Times New Roman"/>
              <a:cs typeface="Times New Roman"/>
            </a:endParaRPr>
          </a:p>
          <a:p>
            <a:pPr marL="332740" marR="2033270" indent="-6413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Consists of a keratinized </a:t>
            </a:r>
            <a:r>
              <a:rPr sz="2000" spc="-5" dirty="0">
                <a:latin typeface="Times New Roman"/>
                <a:cs typeface="Times New Roman"/>
              </a:rPr>
              <a:t>stratified </a:t>
            </a:r>
            <a:r>
              <a:rPr sz="2000" dirty="0">
                <a:latin typeface="Times New Roman"/>
                <a:cs typeface="Times New Roman"/>
              </a:rPr>
              <a:t>squamous </a:t>
            </a:r>
            <a:r>
              <a:rPr sz="2000" spc="-5" dirty="0">
                <a:latin typeface="Times New Roman"/>
                <a:cs typeface="Times New Roman"/>
              </a:rPr>
              <a:t>epithelium.  layers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keratenocytes</a:t>
            </a:r>
            <a:endParaRPr sz="2000" dirty="0">
              <a:latin typeface="Times New Roman"/>
              <a:cs typeface="Times New Roman"/>
            </a:endParaRPr>
          </a:p>
          <a:p>
            <a:pPr marL="393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differentiate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become filled </a:t>
            </a:r>
            <a:r>
              <a:rPr sz="2000" dirty="0">
                <a:latin typeface="Times New Roman"/>
                <a:cs typeface="Times New Roman"/>
              </a:rPr>
              <a:t>with keratin </a:t>
            </a:r>
            <a:r>
              <a:rPr sz="2000" spc="-5" dirty="0">
                <a:latin typeface="Times New Roman"/>
                <a:cs typeface="Times New Roman"/>
              </a:rPr>
              <a:t>migrates </a:t>
            </a:r>
            <a:r>
              <a:rPr sz="2000" dirty="0">
                <a:latin typeface="Times New Roman"/>
                <a:cs typeface="Times New Roman"/>
              </a:rPr>
              <a:t>upward through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layers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(keratinization),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desquamated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i="1" dirty="0">
                <a:latin typeface="Times New Roman"/>
                <a:cs typeface="Times New Roman"/>
              </a:rPr>
              <a:t>Sub-layers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•</a:t>
            </a:r>
            <a:r>
              <a:rPr sz="2000" b="1" dirty="0">
                <a:latin typeface="Times New Roman"/>
                <a:cs typeface="Times New Roman"/>
              </a:rPr>
              <a:t>stratum germinativum </a:t>
            </a:r>
            <a:r>
              <a:rPr sz="2000" dirty="0">
                <a:latin typeface="Times New Roman"/>
                <a:cs typeface="Times New Roman"/>
              </a:rPr>
              <a:t>(also stratum basale </a:t>
            </a:r>
            <a:r>
              <a:rPr sz="2000" spc="5" dirty="0">
                <a:latin typeface="Times New Roman"/>
                <a:cs typeface="Times New Roman"/>
              </a:rPr>
              <a:t>or </a:t>
            </a:r>
            <a:r>
              <a:rPr sz="2000" dirty="0">
                <a:latin typeface="Times New Roman"/>
                <a:cs typeface="Times New Roman"/>
              </a:rPr>
              <a:t>basal </a:t>
            </a:r>
            <a:r>
              <a:rPr sz="2000" spc="-5" dirty="0">
                <a:latin typeface="Times New Roman"/>
                <a:cs typeface="Times New Roman"/>
              </a:rPr>
              <a:t>cell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layer)</a:t>
            </a:r>
            <a:endParaRPr sz="2000" dirty="0">
              <a:latin typeface="Times New Roman"/>
              <a:cs typeface="Times New Roman"/>
            </a:endParaRPr>
          </a:p>
          <a:p>
            <a:pPr marL="716915" marR="276606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single </a:t>
            </a:r>
            <a:r>
              <a:rPr sz="2000" spc="-5" dirty="0">
                <a:latin typeface="Times New Roman"/>
                <a:cs typeface="Times New Roman"/>
              </a:rPr>
              <a:t>layer simple </a:t>
            </a:r>
            <a:r>
              <a:rPr sz="2000" dirty="0">
                <a:latin typeface="Times New Roman"/>
                <a:cs typeface="Times New Roman"/>
              </a:rPr>
              <a:t>cuboidal </a:t>
            </a:r>
            <a:r>
              <a:rPr sz="2000" spc="-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low </a:t>
            </a:r>
            <a:r>
              <a:rPr sz="2000" spc="-5" dirty="0">
                <a:latin typeface="Times New Roman"/>
                <a:cs typeface="Times New Roman"/>
              </a:rPr>
              <a:t>columnar  </a:t>
            </a:r>
            <a:r>
              <a:rPr sz="2000" dirty="0">
                <a:latin typeface="Times New Roman"/>
                <a:cs typeface="Times New Roman"/>
              </a:rPr>
              <a:t>basophilic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cytoplasm</a:t>
            </a:r>
          </a:p>
          <a:p>
            <a:pPr marL="1036955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active mitosis</a:t>
            </a:r>
            <a:endParaRPr sz="2000" dirty="0">
              <a:latin typeface="Times New Roman"/>
              <a:cs typeface="Times New Roman"/>
            </a:endParaRPr>
          </a:p>
          <a:p>
            <a:pPr marL="1036955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scattered intermediate filaments</a:t>
            </a:r>
            <a:endParaRPr sz="2000" dirty="0">
              <a:latin typeface="Times New Roman"/>
              <a:cs typeface="Times New Roman"/>
            </a:endParaRPr>
          </a:p>
          <a:p>
            <a:pPr marL="972819">
              <a:lnSpc>
                <a:spcPct val="100000"/>
              </a:lnSpc>
              <a:spcBef>
                <a:spcPts val="5"/>
              </a:spcBef>
            </a:pPr>
            <a:r>
              <a:rPr sz="2000" spc="5" dirty="0">
                <a:latin typeface="Times New Roman"/>
                <a:cs typeface="Times New Roman"/>
              </a:rPr>
              <a:t>10- 25%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melanocytes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•</a:t>
            </a:r>
            <a:r>
              <a:rPr sz="2000" b="1" dirty="0">
                <a:latin typeface="Times New Roman"/>
                <a:cs typeface="Times New Roman"/>
              </a:rPr>
              <a:t>stratum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spinosum</a:t>
            </a:r>
            <a:endParaRPr sz="2000" dirty="0">
              <a:latin typeface="Times New Roman"/>
              <a:cs typeface="Times New Roman"/>
            </a:endParaRPr>
          </a:p>
          <a:p>
            <a:pPr marL="972819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multi-layered </a:t>
            </a:r>
            <a:r>
              <a:rPr sz="2000" dirty="0">
                <a:latin typeface="Times New Roman"/>
                <a:cs typeface="Times New Roman"/>
              </a:rPr>
              <a:t>arrangement of cuboidal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cells</a:t>
            </a:r>
            <a:endParaRPr sz="2000" dirty="0">
              <a:latin typeface="Times New Roman"/>
              <a:cs typeface="Times New Roman"/>
            </a:endParaRPr>
          </a:p>
          <a:p>
            <a:pPr marL="972819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adjacent cells are joined by</a:t>
            </a:r>
            <a:r>
              <a:rPr sz="2000" spc="-5" dirty="0">
                <a:latin typeface="Times New Roman"/>
                <a:cs typeface="Times New Roman"/>
              </a:rPr>
              <a:t> desmosomes</a:t>
            </a:r>
            <a:endParaRPr sz="2000" dirty="0">
              <a:latin typeface="Times New Roman"/>
              <a:cs typeface="Times New Roman"/>
            </a:endParaRPr>
          </a:p>
          <a:p>
            <a:pPr marL="716915" marR="2188845" indent="255904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spiny appearance (it is </a:t>
            </a:r>
            <a:r>
              <a:rPr sz="2000" spc="-5" dirty="0">
                <a:latin typeface="Times New Roman"/>
                <a:cs typeface="Times New Roman"/>
              </a:rPr>
              <a:t>called </a:t>
            </a:r>
            <a:r>
              <a:rPr sz="2000" b="1" dirty="0">
                <a:latin typeface="Times New Roman"/>
                <a:cs typeface="Times New Roman"/>
              </a:rPr>
              <a:t>prickle </a:t>
            </a:r>
            <a:r>
              <a:rPr sz="2000" b="1" spc="-5" dirty="0">
                <a:latin typeface="Times New Roman"/>
                <a:cs typeface="Times New Roman"/>
              </a:rPr>
              <a:t>cell </a:t>
            </a:r>
            <a:r>
              <a:rPr sz="2000" b="1" dirty="0">
                <a:latin typeface="Times New Roman"/>
                <a:cs typeface="Times New Roman"/>
              </a:rPr>
              <a:t>layer</a:t>
            </a:r>
            <a:r>
              <a:rPr sz="2000" dirty="0">
                <a:latin typeface="Times New Roman"/>
                <a:cs typeface="Times New Roman"/>
              </a:rPr>
              <a:t>)  structural support, resist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abrasion</a:t>
            </a:r>
          </a:p>
          <a:p>
            <a:pPr marL="908685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intermediate filaments </a:t>
            </a:r>
            <a:r>
              <a:rPr sz="2000" dirty="0">
                <a:latin typeface="Times New Roman"/>
                <a:cs typeface="Times New Roman"/>
              </a:rPr>
              <a:t>(light </a:t>
            </a:r>
            <a:r>
              <a:rPr sz="2000" spc="-5" dirty="0">
                <a:latin typeface="Times New Roman"/>
                <a:cs typeface="Times New Roman"/>
              </a:rPr>
              <a:t>microscope) called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cytokeratins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0"/>
            <a:ext cx="9156700" cy="6858000"/>
            <a:chOff x="-6095" y="0"/>
            <a:chExt cx="9156700" cy="6858000"/>
          </a:xfrm>
        </p:grpSpPr>
        <p:sp useBgFill="1"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19600" y="381000"/>
              <a:ext cx="4724399" cy="5943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13504" y="374904"/>
              <a:ext cx="4730750" cy="5956300"/>
            </a:xfrm>
            <a:custGeom>
              <a:avLst/>
              <a:gdLst/>
              <a:ahLst/>
              <a:cxnLst/>
              <a:rect l="l" t="t" r="r" b="b"/>
              <a:pathLst>
                <a:path w="4730750" h="5956300">
                  <a:moveTo>
                    <a:pt x="0" y="5955792"/>
                  </a:moveTo>
                  <a:lnTo>
                    <a:pt x="4730495" y="5955792"/>
                  </a:lnTo>
                </a:path>
                <a:path w="4730750" h="5956300">
                  <a:moveTo>
                    <a:pt x="4730495" y="0"/>
                  </a:moveTo>
                  <a:lnTo>
                    <a:pt x="0" y="0"/>
                  </a:lnTo>
                  <a:lnTo>
                    <a:pt x="0" y="595579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57200"/>
              <a:ext cx="4114800" cy="5791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451104"/>
              <a:ext cx="4121150" cy="5803900"/>
            </a:xfrm>
            <a:custGeom>
              <a:avLst/>
              <a:gdLst/>
              <a:ahLst/>
              <a:cxnLst/>
              <a:rect l="l" t="t" r="r" b="b"/>
              <a:pathLst>
                <a:path w="4121150" h="5803900">
                  <a:moveTo>
                    <a:pt x="0" y="5803392"/>
                  </a:moveTo>
                  <a:lnTo>
                    <a:pt x="4120896" y="5803392"/>
                  </a:lnTo>
                  <a:lnTo>
                    <a:pt x="4120896" y="0"/>
                  </a:lnTo>
                  <a:lnTo>
                    <a:pt x="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3" name="object 3"/>
            <p:cNvSpPr/>
            <p:nvPr/>
          </p:nvSpPr>
          <p:spPr>
            <a:xfrm>
              <a:off x="272795" y="281940"/>
              <a:ext cx="8624316" cy="63322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04800"/>
              <a:ext cx="1143000" cy="6553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17244" y="702309"/>
            <a:ext cx="7585709" cy="5591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•</a:t>
            </a:r>
            <a:r>
              <a:rPr sz="2000" b="1" dirty="0">
                <a:latin typeface="Times New Roman"/>
                <a:cs typeface="Times New Roman"/>
              </a:rPr>
              <a:t>stratum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granulosum</a:t>
            </a:r>
            <a:endParaRPr sz="2000" dirty="0">
              <a:latin typeface="Times New Roman"/>
              <a:cs typeface="Times New Roman"/>
            </a:endParaRPr>
          </a:p>
          <a:p>
            <a:pPr marL="774065" marR="508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1 to 3 rows of squamous </a:t>
            </a:r>
            <a:r>
              <a:rPr sz="2000" spc="-5" dirty="0">
                <a:latin typeface="Times New Roman"/>
                <a:cs typeface="Times New Roman"/>
              </a:rPr>
              <a:t>cells </a:t>
            </a:r>
            <a:r>
              <a:rPr sz="2000" dirty="0">
                <a:latin typeface="Times New Roman"/>
                <a:cs typeface="Times New Roman"/>
              </a:rPr>
              <a:t>with </a:t>
            </a:r>
            <a:r>
              <a:rPr sz="2000" spc="-5" dirty="0">
                <a:latin typeface="Times New Roman"/>
                <a:cs typeface="Times New Roman"/>
              </a:rPr>
              <a:t>many </a:t>
            </a:r>
            <a:r>
              <a:rPr sz="2000" spc="-10" dirty="0">
                <a:latin typeface="Times New Roman"/>
                <a:cs typeface="Times New Roman"/>
              </a:rPr>
              <a:t>small </a:t>
            </a:r>
            <a:r>
              <a:rPr sz="2000" dirty="0">
                <a:latin typeface="Times New Roman"/>
                <a:cs typeface="Times New Roman"/>
              </a:rPr>
              <a:t>basophilic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granules  keratohyalin granules </a:t>
            </a:r>
            <a:r>
              <a:rPr sz="2000" spc="-5" dirty="0">
                <a:latin typeface="Times New Roman"/>
                <a:cs typeface="Times New Roman"/>
              </a:rPr>
              <a:t>(lamellar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granules)</a:t>
            </a:r>
            <a:endParaRPr sz="2000" dirty="0">
              <a:latin typeface="Times New Roman"/>
              <a:cs typeface="Times New Roman"/>
            </a:endParaRPr>
          </a:p>
          <a:p>
            <a:pPr marL="77406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soft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keratin</a:t>
            </a: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▪</a:t>
            </a:r>
            <a:r>
              <a:rPr sz="2000" b="1" dirty="0">
                <a:latin typeface="Times New Roman"/>
                <a:cs typeface="Times New Roman"/>
              </a:rPr>
              <a:t>stratum</a:t>
            </a:r>
            <a:r>
              <a:rPr sz="2000" b="1" spc="-1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lucidum</a:t>
            </a:r>
            <a:endParaRPr sz="2000" dirty="0">
              <a:latin typeface="Times New Roman"/>
              <a:cs typeface="Times New Roman"/>
            </a:endParaRPr>
          </a:p>
          <a:p>
            <a:pPr marL="1219200" marR="2830830" indent="-6413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a thin, </a:t>
            </a:r>
            <a:r>
              <a:rPr sz="2000" spc="-5" dirty="0">
                <a:latin typeface="Times New Roman"/>
                <a:cs typeface="Times New Roman"/>
              </a:rPr>
              <a:t>clear layer </a:t>
            </a:r>
            <a:r>
              <a:rPr sz="2000" dirty="0">
                <a:latin typeface="Times New Roman"/>
                <a:cs typeface="Times New Roman"/>
              </a:rPr>
              <a:t>of dead skin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cells  </a:t>
            </a:r>
            <a:r>
              <a:rPr sz="2000" dirty="0">
                <a:latin typeface="Times New Roman"/>
                <a:cs typeface="Times New Roman"/>
              </a:rPr>
              <a:t>only found on the thick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skin</a:t>
            </a:r>
          </a:p>
          <a:p>
            <a:pPr marL="1219200">
              <a:lnSpc>
                <a:spcPct val="100000"/>
              </a:lnSpc>
            </a:pPr>
            <a:r>
              <a:rPr sz="2000" spc="5" dirty="0">
                <a:latin typeface="Times New Roman"/>
                <a:cs typeface="Times New Roman"/>
              </a:rPr>
              <a:t>non </a:t>
            </a:r>
            <a:r>
              <a:rPr sz="2000" dirty="0">
                <a:latin typeface="Times New Roman"/>
                <a:cs typeface="Times New Roman"/>
              </a:rPr>
              <a:t>nucleated </a:t>
            </a:r>
            <a:r>
              <a:rPr sz="2000" spc="-5" dirty="0">
                <a:latin typeface="Times New Roman"/>
                <a:cs typeface="Times New Roman"/>
              </a:rPr>
              <a:t>cells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10" dirty="0">
                <a:latin typeface="Times New Roman"/>
                <a:cs typeface="Times New Roman"/>
              </a:rPr>
              <a:t>immature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keratin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▪ </a:t>
            </a:r>
            <a:r>
              <a:rPr sz="2000" b="1" dirty="0">
                <a:latin typeface="Times New Roman"/>
                <a:cs typeface="Times New Roman"/>
              </a:rPr>
              <a:t>stratum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corneum</a:t>
            </a:r>
            <a:endParaRPr sz="2000" dirty="0">
              <a:latin typeface="Times New Roman"/>
              <a:cs typeface="Times New Roman"/>
            </a:endParaRPr>
          </a:p>
          <a:p>
            <a:pPr marL="1345565" marR="351155" indent="-1270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dead squamous </a:t>
            </a:r>
            <a:r>
              <a:rPr sz="2000" spc="-5" dirty="0">
                <a:latin typeface="Times New Roman"/>
                <a:cs typeface="Times New Roman"/>
              </a:rPr>
              <a:t>cells </a:t>
            </a:r>
            <a:r>
              <a:rPr sz="2000" dirty="0">
                <a:latin typeface="Times New Roman"/>
                <a:cs typeface="Times New Roman"/>
              </a:rPr>
              <a:t>that </a:t>
            </a:r>
            <a:r>
              <a:rPr sz="2000" spc="-5" dirty="0">
                <a:latin typeface="Times New Roman"/>
                <a:cs typeface="Times New Roman"/>
              </a:rPr>
              <a:t>lack </a:t>
            </a:r>
            <a:r>
              <a:rPr sz="2000" dirty="0">
                <a:latin typeface="Times New Roman"/>
                <a:cs typeface="Times New Roman"/>
              </a:rPr>
              <a:t>nuclei and </a:t>
            </a:r>
            <a:r>
              <a:rPr sz="2000" spc="-5" dirty="0">
                <a:latin typeface="Times New Roman"/>
                <a:cs typeface="Times New Roman"/>
              </a:rPr>
              <a:t>filled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keratin  protein that helps keep the skin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hydrated</a:t>
            </a:r>
          </a:p>
          <a:p>
            <a:pPr marL="1409700" marR="4455160" indent="-64135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also </a:t>
            </a:r>
            <a:r>
              <a:rPr sz="2000" dirty="0">
                <a:latin typeface="Times New Roman"/>
                <a:cs typeface="Times New Roman"/>
              </a:rPr>
              <a:t>absorb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water  thickness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varies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345565">
              <a:lnSpc>
                <a:spcPct val="100000"/>
              </a:lnSpc>
            </a:pPr>
            <a:r>
              <a:rPr sz="2000" b="1" i="1" dirty="0">
                <a:latin typeface="Times New Roman"/>
                <a:cs typeface="Times New Roman"/>
              </a:rPr>
              <a:t>Pruning,</a:t>
            </a:r>
            <a:r>
              <a:rPr sz="2000" b="1" i="1" spc="46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calluses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3" name="object 3"/>
            <p:cNvSpPr/>
            <p:nvPr/>
          </p:nvSpPr>
          <p:spPr>
            <a:xfrm>
              <a:off x="272795" y="281940"/>
              <a:ext cx="8624316" cy="63322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04800"/>
              <a:ext cx="1143000" cy="6553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381000" y="1295400"/>
            <a:ext cx="4114800" cy="3355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41729" y="4900421"/>
            <a:ext cx="1746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Skin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pruning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48200" y="1295400"/>
            <a:ext cx="40386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40400" y="4976621"/>
            <a:ext cx="1779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Palm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calluses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3" name="object 3"/>
            <p:cNvSpPr/>
            <p:nvPr/>
          </p:nvSpPr>
          <p:spPr>
            <a:xfrm>
              <a:off x="272795" y="281940"/>
              <a:ext cx="8624316" cy="63322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04800"/>
              <a:ext cx="1143000" cy="65532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33652" y="1015111"/>
            <a:ext cx="46850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Other </a:t>
            </a:r>
            <a:r>
              <a:rPr sz="2000" spc="-5" dirty="0">
                <a:latin typeface="Times New Roman"/>
                <a:cs typeface="Times New Roman"/>
              </a:rPr>
              <a:t>cells </a:t>
            </a:r>
            <a:r>
              <a:rPr sz="2000" dirty="0">
                <a:latin typeface="Times New Roman"/>
                <a:cs typeface="Times New Roman"/>
              </a:rPr>
              <a:t>of the </a:t>
            </a:r>
            <a:r>
              <a:rPr sz="2000" spc="-5" dirty="0">
                <a:latin typeface="Times New Roman"/>
                <a:cs typeface="Times New Roman"/>
              </a:rPr>
              <a:t>epidermis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include</a:t>
            </a:r>
          </a:p>
          <a:p>
            <a:pPr marL="12700">
              <a:lnSpc>
                <a:spcPct val="100000"/>
              </a:lnSpc>
              <a:tabLst>
                <a:tab pos="2705735" algn="l"/>
              </a:tabLst>
            </a:pPr>
            <a:r>
              <a:rPr sz="2000" spc="-5" dirty="0">
                <a:latin typeface="Times New Roman"/>
                <a:cs typeface="Times New Roman"/>
              </a:rPr>
              <a:t>1.Melanocytes	</a:t>
            </a:r>
            <a:r>
              <a:rPr sz="2000" dirty="0">
                <a:latin typeface="Times New Roman"/>
                <a:cs typeface="Times New Roman"/>
              </a:rPr>
              <a:t>2. Langerhans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cells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2478" y="1319606"/>
            <a:ext cx="16522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3. Merckle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cells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3652" y="2234564"/>
            <a:ext cx="6839584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Melanocytes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• </a:t>
            </a:r>
            <a:r>
              <a:rPr sz="2000" spc="-5" dirty="0">
                <a:latin typeface="Times New Roman"/>
                <a:cs typeface="Times New Roman"/>
              </a:rPr>
              <a:t>melanin </a:t>
            </a:r>
            <a:r>
              <a:rPr sz="2000" dirty="0">
                <a:latin typeface="Times New Roman"/>
                <a:cs typeface="Times New Roman"/>
              </a:rPr>
              <a:t>gives the </a:t>
            </a:r>
            <a:r>
              <a:rPr sz="2000" spc="5" dirty="0">
                <a:latin typeface="Times New Roman"/>
                <a:cs typeface="Times New Roman"/>
              </a:rPr>
              <a:t>brown </a:t>
            </a:r>
            <a:r>
              <a:rPr sz="2000" dirty="0">
                <a:latin typeface="Times New Roman"/>
                <a:cs typeface="Times New Roman"/>
              </a:rPr>
              <a:t>colour component of the skin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(melanin)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• </a:t>
            </a:r>
            <a:r>
              <a:rPr sz="2000" spc="-5" dirty="0">
                <a:latin typeface="Times New Roman"/>
                <a:cs typeface="Times New Roman"/>
              </a:rPr>
              <a:t>ectodermal </a:t>
            </a:r>
            <a:r>
              <a:rPr sz="2000" dirty="0">
                <a:latin typeface="Times New Roman"/>
                <a:cs typeface="Times New Roman"/>
              </a:rPr>
              <a:t>in </a:t>
            </a:r>
            <a:r>
              <a:rPr sz="2000" spc="-5" dirty="0">
                <a:latin typeface="Times New Roman"/>
                <a:cs typeface="Times New Roman"/>
              </a:rPr>
              <a:t>oirgin, </a:t>
            </a:r>
            <a:r>
              <a:rPr sz="2000" dirty="0">
                <a:latin typeface="Times New Roman"/>
                <a:cs typeface="Times New Roman"/>
              </a:rPr>
              <a:t>neural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crest</a:t>
            </a: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• </a:t>
            </a:r>
            <a:r>
              <a:rPr sz="2000" spc="-5" dirty="0">
                <a:latin typeface="Times New Roman"/>
                <a:cs typeface="Times New Roman"/>
              </a:rPr>
              <a:t>dendritic cells </a:t>
            </a:r>
            <a:r>
              <a:rPr sz="2000" dirty="0">
                <a:latin typeface="Times New Roman"/>
                <a:cs typeface="Times New Roman"/>
              </a:rPr>
              <a:t>with </a:t>
            </a:r>
            <a:r>
              <a:rPr sz="2000" b="1" dirty="0">
                <a:latin typeface="Times New Roman"/>
                <a:cs typeface="Times New Roman"/>
              </a:rPr>
              <a:t>no desmosomes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keratenocytes</a:t>
            </a: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• </a:t>
            </a:r>
            <a:r>
              <a:rPr sz="2000" spc="-5" dirty="0">
                <a:latin typeface="Times New Roman"/>
                <a:cs typeface="Times New Roman"/>
              </a:rPr>
              <a:t>melanosomes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melanogenesis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• </a:t>
            </a:r>
            <a:r>
              <a:rPr sz="2000" spc="-5" dirty="0">
                <a:latin typeface="Times New Roman"/>
                <a:cs typeface="Times New Roman"/>
              </a:rPr>
              <a:t>mainly </a:t>
            </a:r>
            <a:r>
              <a:rPr sz="2000" dirty="0">
                <a:latin typeface="Times New Roman"/>
                <a:cs typeface="Times New Roman"/>
              </a:rPr>
              <a:t>in the epidermis basal </a:t>
            </a:r>
            <a:r>
              <a:rPr sz="2000" spc="-20" dirty="0">
                <a:latin typeface="Times New Roman"/>
                <a:cs typeface="Times New Roman"/>
              </a:rPr>
              <a:t>layer, </a:t>
            </a:r>
            <a:r>
              <a:rPr sz="2000" dirty="0">
                <a:latin typeface="Times New Roman"/>
                <a:cs typeface="Times New Roman"/>
              </a:rPr>
              <a:t>could not be identified in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LM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• found in skin, </a:t>
            </a:r>
            <a:r>
              <a:rPr sz="2000" spc="-5" dirty="0">
                <a:latin typeface="Times New Roman"/>
                <a:cs typeface="Times New Roman"/>
              </a:rPr>
              <a:t>eye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hair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3652" y="4368800"/>
            <a:ext cx="35941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• </a:t>
            </a:r>
            <a:r>
              <a:rPr sz="2000" spc="-5" dirty="0">
                <a:latin typeface="Times New Roman"/>
                <a:cs typeface="Times New Roman"/>
              </a:rPr>
              <a:t>melanogenesis </a:t>
            </a:r>
            <a:r>
              <a:rPr sz="2000" dirty="0">
                <a:latin typeface="Times New Roman"/>
                <a:cs typeface="Times New Roman"/>
              </a:rPr>
              <a:t>under the </a:t>
            </a:r>
            <a:r>
              <a:rPr sz="2000" spc="-5" dirty="0">
                <a:latin typeface="Times New Roman"/>
                <a:cs typeface="Times New Roman"/>
              </a:rPr>
              <a:t>effect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</a:p>
          <a:p>
            <a:pPr marL="128206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race</a:t>
            </a:r>
          </a:p>
          <a:p>
            <a:pPr marL="128206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- exposure to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light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15966" y="4673600"/>
            <a:ext cx="11779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hormones</a:t>
            </a:r>
          </a:p>
          <a:p>
            <a:pPr marL="2286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age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33652" y="5283453"/>
            <a:ext cx="38957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Albinism </a:t>
            </a:r>
            <a:r>
              <a:rPr sz="1800" dirty="0">
                <a:latin typeface="Times New Roman"/>
                <a:cs typeface="Times New Roman"/>
              </a:rPr>
              <a:t>recessive hereditory</a:t>
            </a:r>
            <a:r>
              <a:rPr sz="1800" spc="-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condition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6083808" y="4483608"/>
            <a:ext cx="2615565" cy="1929764"/>
            <a:chOff x="6083808" y="4483608"/>
            <a:chExt cx="2615565" cy="1929764"/>
          </a:xfrm>
        </p:grpSpPr>
        <p:sp>
          <p:nvSpPr>
            <p:cNvPr id="12" name="object 12"/>
            <p:cNvSpPr/>
            <p:nvPr/>
          </p:nvSpPr>
          <p:spPr>
            <a:xfrm>
              <a:off x="6096000" y="4495800"/>
              <a:ext cx="2590800" cy="1905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89904" y="4489704"/>
              <a:ext cx="2603500" cy="1917700"/>
            </a:xfrm>
            <a:custGeom>
              <a:avLst/>
              <a:gdLst/>
              <a:ahLst/>
              <a:cxnLst/>
              <a:rect l="l" t="t" r="r" b="b"/>
              <a:pathLst>
                <a:path w="2603500" h="1917700">
                  <a:moveTo>
                    <a:pt x="0" y="1917192"/>
                  </a:moveTo>
                  <a:lnTo>
                    <a:pt x="2602992" y="1917192"/>
                  </a:lnTo>
                  <a:lnTo>
                    <a:pt x="2602992" y="0"/>
                  </a:lnTo>
                  <a:lnTo>
                    <a:pt x="0" y="0"/>
                  </a:lnTo>
                  <a:lnTo>
                    <a:pt x="0" y="191719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974</Words>
  <Application>Microsoft Office PowerPoint</Application>
  <PresentationFormat>On-screen Show (4:3)</PresentationFormat>
  <Paragraphs>140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Integumentary system  Skin</vt:lpstr>
      <vt:lpstr>Introduction:</vt:lpstr>
      <vt:lpstr>Skin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Dermis</vt:lpstr>
      <vt:lpstr>Appendages of the Skin</vt:lpstr>
      <vt:lpstr>Sebaceous glands</vt:lpstr>
      <vt:lpstr>Sweat glands</vt:lpstr>
      <vt:lpstr>PowerPoint Presentation</vt:lpstr>
      <vt:lpstr>Nails</vt:lpstr>
      <vt:lpstr>Nerve supply</vt:lpstr>
      <vt:lpstr>PowerPoint Presentation</vt:lpstr>
      <vt:lpstr>PowerPoint Presentation</vt:lpstr>
      <vt:lpstr>PowerPoint Presentation</vt:lpstr>
      <vt:lpstr>PowerPoint Presentation</vt:lpstr>
      <vt:lpstr>Ruffini’s corpuscles – are encapsulated  mechanoreceptors /deep in the reticular layer where  they respond to distortion or stretching of the skin  (sustained or continuous stress)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Histology &amp; Repair</dc:title>
  <dc:creator>Dr. Venkatesh M. Shashidhar</dc:creator>
  <cp:lastModifiedBy>AYAH NAYEF JARADAT</cp:lastModifiedBy>
  <cp:revision>2</cp:revision>
  <dcterms:created xsi:type="dcterms:W3CDTF">2021-02-21T04:04:54Z</dcterms:created>
  <dcterms:modified xsi:type="dcterms:W3CDTF">2021-02-21T05:07:59Z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2021-02-21T00:00:00Z</vt:filetime>
  </property>
</Properties>
</file>